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3433D-23E9-4717-8441-5A75A91FECE0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C61EA-B6D8-4235-86A7-DAB2AA1D2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3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maciej326-1771256/?utm_source=link-attribution&amp;utm_medium=referral&amp;utm_campaign=image&amp;utm_content=190515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1905155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OpenClipart-Vectors-30363/?utm_source=link-attribution&amp;utm_medium=referral&amp;utm_campaign=image&amp;utm_content=14654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146541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OpenClipart-Vectors-30363/?utm_source=link-attribution&amp;utm_medium=referral&amp;utm_campaign=image&amp;utm_content=14654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146541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This explanation builds on the knowledge of definite articles established</a:t>
            </a:r>
            <a:r>
              <a:rPr lang="en-GB" baseline="0" dirty="0"/>
              <a:t> in Weeks 1 and 2. It uses the same nouns in the examples, for clarity.</a:t>
            </a:r>
            <a:endParaRPr lang="en-GB" dirty="0"/>
          </a:p>
          <a:p>
            <a:r>
              <a:rPr lang="en-GB" dirty="0"/>
              <a:t>We continue to emphasise that students need to learn nouns with their gender from the first encounter and practise recalling them frequently.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87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Short writing task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Model number 1 carefully,</a:t>
            </a:r>
            <a:r>
              <a:rPr lang="en-GB" baseline="0" dirty="0" smtClean="0"/>
              <a:t> eliciting the correct words for ‘a’ and ‘the’ and the translation.</a:t>
            </a:r>
          </a:p>
          <a:p>
            <a:r>
              <a:rPr lang="en-GB" baseline="0" dirty="0" smtClean="0"/>
              <a:t>Bring up the picture prompts for 2-6.</a:t>
            </a:r>
            <a:br>
              <a:rPr lang="en-GB" baseline="0" dirty="0" smtClean="0"/>
            </a:br>
            <a:r>
              <a:rPr lang="en-GB" baseline="0" dirty="0" smtClean="0"/>
              <a:t>Give students time to write their sentences and correct, whole class, paying particular attention to the articles.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Note: </a:t>
            </a:r>
            <a:r>
              <a:rPr lang="en-GB" dirty="0" smtClean="0"/>
              <a:t>Students have met the</a:t>
            </a:r>
            <a:r>
              <a:rPr lang="en-GB" baseline="0" dirty="0" smtClean="0"/>
              <a:t> picture for ‘</a:t>
            </a:r>
            <a:r>
              <a:rPr lang="en-GB" baseline="0" dirty="0" err="1" smtClean="0"/>
              <a:t>klein</a:t>
            </a:r>
            <a:r>
              <a:rPr lang="en-GB" baseline="0" dirty="0" smtClean="0"/>
              <a:t>’ with the elephant and arrow to the mouse, but do ensure that the prompt is clear – and that the arrow to the elephant means ‘big’.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6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Short speaking task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Whole class asks teacher: Was </a:t>
            </a:r>
            <a:r>
              <a:rPr lang="en-GB" dirty="0" err="1" smtClean="0"/>
              <a:t>ist</a:t>
            </a:r>
            <a:r>
              <a:rPr lang="en-GB" dirty="0" smtClean="0"/>
              <a:t> das?</a:t>
            </a:r>
            <a:br>
              <a:rPr lang="en-GB" dirty="0" smtClean="0"/>
            </a:br>
            <a:r>
              <a:rPr lang="en-GB" dirty="0" smtClean="0"/>
              <a:t>Teacher responds</a:t>
            </a:r>
            <a:r>
              <a:rPr lang="en-GB" baseline="0" dirty="0" smtClean="0"/>
              <a:t> – use example first time.</a:t>
            </a:r>
          </a:p>
          <a:p>
            <a:r>
              <a:rPr lang="en-GB" baseline="0" dirty="0" smtClean="0"/>
              <a:t>Then model twice more.</a:t>
            </a:r>
          </a:p>
          <a:p>
            <a:r>
              <a:rPr lang="en-GB" baseline="0" dirty="0" smtClean="0"/>
              <a:t>For example: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Class: Was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das?</a:t>
            </a:r>
          </a:p>
          <a:p>
            <a:r>
              <a:rPr lang="en-GB" baseline="0" dirty="0" smtClean="0"/>
              <a:t>Teacher: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ein</a:t>
            </a:r>
            <a:r>
              <a:rPr lang="en-GB" baseline="0" dirty="0" smtClean="0"/>
              <a:t> Mensch.</a:t>
            </a:r>
            <a:br>
              <a:rPr lang="en-GB" baseline="0" dirty="0" smtClean="0"/>
            </a:br>
            <a:r>
              <a:rPr lang="en-GB" baseline="0" dirty="0" smtClean="0"/>
              <a:t>Class: </a:t>
            </a:r>
            <a:r>
              <a:rPr lang="en-GB" baseline="0" dirty="0" err="1" smtClean="0"/>
              <a:t>Wie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der Mensch?</a:t>
            </a:r>
          </a:p>
          <a:p>
            <a:r>
              <a:rPr lang="en-GB" baseline="0" dirty="0" smtClean="0"/>
              <a:t>Teacher: : Der Mensch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groß</a:t>
            </a:r>
            <a:r>
              <a:rPr lang="en-GB" baseline="0" dirty="0" smtClean="0"/>
              <a:t> und rot.</a:t>
            </a:r>
          </a:p>
          <a:p>
            <a:r>
              <a:rPr lang="en-GB" baseline="0" dirty="0" smtClean="0"/>
              <a:t>Class: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Mia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Class: Was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das?</a:t>
            </a:r>
          </a:p>
          <a:p>
            <a:r>
              <a:rPr lang="en-GB" baseline="0" dirty="0" smtClean="0"/>
              <a:t>Teacher: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ein</a:t>
            </a:r>
            <a:r>
              <a:rPr lang="en-GB" baseline="0" dirty="0" smtClean="0"/>
              <a:t> Ding.</a:t>
            </a:r>
            <a:br>
              <a:rPr lang="en-GB" baseline="0" dirty="0" smtClean="0"/>
            </a:br>
            <a:r>
              <a:rPr lang="en-GB" baseline="0" dirty="0" smtClean="0"/>
              <a:t>Class: </a:t>
            </a:r>
            <a:r>
              <a:rPr lang="en-GB" baseline="0" dirty="0" err="1" smtClean="0"/>
              <a:t>Wie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das Ding?</a:t>
            </a:r>
          </a:p>
          <a:p>
            <a:r>
              <a:rPr lang="en-GB" baseline="0" dirty="0" smtClean="0"/>
              <a:t>Teacher: : Das Ding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klein</a:t>
            </a:r>
            <a:r>
              <a:rPr lang="en-GB" baseline="0" dirty="0" smtClean="0"/>
              <a:t> und </a:t>
            </a:r>
            <a:r>
              <a:rPr lang="en-GB" baseline="0" dirty="0" err="1" smtClean="0"/>
              <a:t>blau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Class: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A!</a:t>
            </a:r>
            <a:endParaRPr lang="en-GB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r>
              <a:rPr lang="en-GB" b="1" baseline="0" dirty="0" smtClean="0"/>
              <a:t>Note: </a:t>
            </a:r>
            <a:r>
              <a:rPr lang="en-GB" baseline="0" dirty="0" smtClean="0"/>
              <a:t>Labelling of pictures done to practise A/E SSC, but needed to include two more letters for clear identification.  B / D have not been learnt but are in Week 4, so can be provided by the teacher here.  B/D rhyme with E so will not be difficult to pick 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50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Pair</a:t>
            </a:r>
            <a:r>
              <a:rPr lang="en-GB" baseline="0" dirty="0" smtClean="0"/>
              <a:t> speaking task.  Repeat speaking task as modelled with the whole class.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Student A selects an item (in his/her head).</a:t>
            </a:r>
          </a:p>
          <a:p>
            <a:r>
              <a:rPr lang="en-GB" baseline="0" dirty="0" smtClean="0"/>
              <a:t>Student B asks: Was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das?</a:t>
            </a:r>
            <a:br>
              <a:rPr lang="en-GB" baseline="0" dirty="0" smtClean="0"/>
            </a:br>
            <a:r>
              <a:rPr lang="en-GB" baseline="0" dirty="0" smtClean="0"/>
              <a:t>Student A answers: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ein</a:t>
            </a:r>
            <a:r>
              <a:rPr lang="en-GB" baseline="0" dirty="0" smtClean="0"/>
              <a:t>/</a:t>
            </a:r>
            <a:r>
              <a:rPr lang="en-GB" baseline="0" dirty="0" err="1" smtClean="0"/>
              <a:t>eine</a:t>
            </a:r>
            <a:r>
              <a:rPr lang="en-GB" baseline="0" dirty="0" smtClean="0"/>
              <a:t>…….</a:t>
            </a:r>
            <a:br>
              <a:rPr lang="en-GB" baseline="0" dirty="0" smtClean="0"/>
            </a:br>
            <a:r>
              <a:rPr lang="en-GB" baseline="0" dirty="0" smtClean="0"/>
              <a:t>Student B asks: </a:t>
            </a:r>
            <a:r>
              <a:rPr lang="en-GB" baseline="0" dirty="0" err="1" smtClean="0"/>
              <a:t>Wie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der/die/das …?</a:t>
            </a:r>
          </a:p>
          <a:p>
            <a:r>
              <a:rPr lang="en-GB" baseline="0" dirty="0" smtClean="0"/>
              <a:t>Student A answers: Der/die/das …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…..und…..</a:t>
            </a:r>
            <a:br>
              <a:rPr lang="en-GB" baseline="0" dirty="0" smtClean="0"/>
            </a:br>
            <a:r>
              <a:rPr lang="en-GB" baseline="0" dirty="0" smtClean="0"/>
              <a:t>Student B says: Das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(identifier – name or letter)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2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</a:t>
            </a:r>
            <a:br>
              <a:rPr lang="en-GB" dirty="0"/>
            </a:br>
            <a:r>
              <a:rPr lang="en-GB" dirty="0"/>
              <a:t>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br>
              <a:rPr lang="en-GB" dirty="0"/>
            </a:b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with, first.</a:t>
            </a:r>
            <a:br>
              <a:rPr lang="en-GB" baseline="0" dirty="0"/>
            </a:br>
            <a:r>
              <a:rPr lang="en-GB" baseline="0" dirty="0"/>
              <a:t>This gives the teacher feedback as to which genders might still be providing difficult to recall, too.</a:t>
            </a:r>
          </a:p>
          <a:p>
            <a:r>
              <a:rPr lang="en-GB" baseline="0" dirty="0"/>
              <a:t>All of these nouns were learnt in weeks 1 and 2.</a:t>
            </a:r>
            <a:br>
              <a:rPr lang="en-GB" baseline="0" dirty="0"/>
            </a:br>
            <a:r>
              <a:rPr lang="en-GB" baseline="0" dirty="0"/>
              <a:t>The words are provided here to reduce the cognitive load and focus exclusively on remembering the gender correctly, applying the corresponding indefinite article.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9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mage by </a:t>
            </a:r>
            <a:r>
              <a:rPr lang="pl-PL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Maciej Szewczyk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pl-PL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8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supported</a:t>
            </a:r>
            <a:r>
              <a:rPr lang="en-GB" baseline="0" dirty="0" smtClean="0"/>
              <a:t> reading task, focusing exclusively on deciding between ‘a’ and ‘the’ and not relying on students’ knowledge of the gender of each noun, in addition.</a:t>
            </a:r>
            <a:br>
              <a:rPr lang="en-GB" baseline="0" dirty="0" smtClean="0"/>
            </a:br>
            <a:r>
              <a:rPr lang="en-GB" baseline="0" dirty="0" smtClean="0"/>
              <a:t>Students might perceive that there is a pattern in the first two Q/A pairs – i.e. if the answer is ‘der’ then so is the question / if the answer is ‘</a:t>
            </a:r>
            <a:r>
              <a:rPr lang="en-GB" baseline="0" dirty="0" err="1" smtClean="0"/>
              <a:t>eine</a:t>
            </a:r>
            <a:r>
              <a:rPr lang="en-GB" baseline="0" dirty="0" smtClean="0"/>
              <a:t>’ then so is the question.  </a:t>
            </a:r>
          </a:p>
          <a:p>
            <a:r>
              <a:rPr lang="en-GB" baseline="0" dirty="0" smtClean="0"/>
              <a:t>This is NOT the case for each example – students will quickly find that they have to think carefully about the meaning to make their decisions.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5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ANSWER slide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task relies on students considering ‘a’ vs ‘the’ but also requires</a:t>
            </a:r>
            <a:r>
              <a:rPr lang="en-GB" baseline="0" dirty="0" smtClean="0"/>
              <a:t> them to know the gender of each noun and the correct article.</a:t>
            </a:r>
            <a:br>
              <a:rPr lang="en-GB" baseline="0" dirty="0" smtClean="0"/>
            </a:br>
            <a:endParaRPr lang="en-GB" dirty="0" smtClean="0"/>
          </a:p>
          <a:p>
            <a:r>
              <a:rPr lang="en-GB" dirty="0" smtClean="0"/>
              <a:t>The</a:t>
            </a:r>
            <a:r>
              <a:rPr lang="en-GB" baseline="0" dirty="0" smtClean="0"/>
              <a:t> </a:t>
            </a:r>
            <a:r>
              <a:rPr lang="en-GB" baseline="0" dirty="0"/>
              <a:t>context – alien new to earth – is key, here.  </a:t>
            </a:r>
            <a:endParaRPr lang="en-GB" dirty="0"/>
          </a:p>
          <a:p>
            <a:r>
              <a:rPr lang="en-GB" dirty="0"/>
              <a:t>Bring</a:t>
            </a:r>
            <a:r>
              <a:rPr lang="en-GB" baseline="0" dirty="0"/>
              <a:t> up the lines of dialogue text one by one. Unless students need the additional support, don’t read the text aloud.  Allow students to read and think about meaning.  </a:t>
            </a:r>
          </a:p>
          <a:p>
            <a:r>
              <a:rPr lang="en-GB" baseline="0" dirty="0"/>
              <a:t>They need to decide whether it is indefinite or definite article that is needed, and then which one.  </a:t>
            </a:r>
            <a:br>
              <a:rPr lang="en-GB" baseline="0" dirty="0"/>
            </a:br>
            <a:r>
              <a:rPr lang="en-GB" baseline="0" dirty="0"/>
              <a:t>The same nouns from weeks 1 and 2 are re-used to reduce cognitive load.  Hopefully students have the gender of each of these familiar nouns firmly fixed in their minds, and can focus on deciding which meaning (a/the) is the correct one, here.</a:t>
            </a:r>
          </a:p>
          <a:p>
            <a:endParaRPr lang="en-GB" baseline="0" dirty="0"/>
          </a:p>
          <a:p>
            <a:r>
              <a:rPr lang="en-GB" baseline="0" dirty="0"/>
              <a:t>Note: Students can number 1-8 and write their answers in their exercise books.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 Image by </a:t>
            </a:r>
            <a:r>
              <a:rPr lang="en-GB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OpenClipart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-Vectors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GB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3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Listen and check the answers.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 Image by </a:t>
            </a:r>
            <a:r>
              <a:rPr lang="en-GB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OpenClipart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-Vectors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GB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6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ein</a:t>
            </a:r>
            <a:r>
              <a:rPr lang="en-US" b="1" dirty="0"/>
              <a:t>,</a:t>
            </a:r>
            <a:r>
              <a:rPr lang="en-US" b="1" baseline="0" dirty="0"/>
              <a:t> </a:t>
            </a:r>
            <a:r>
              <a:rPr lang="en-US" b="1" baseline="0" dirty="0" err="1"/>
              <a:t>eine</a:t>
            </a:r>
            <a:r>
              <a:rPr lang="en-US" b="1" baseline="0" dirty="0"/>
              <a:t> </a:t>
            </a:r>
            <a:r>
              <a:rPr lang="en-US" b="1" baseline="0" dirty="0" err="1"/>
              <a:t>oder</a:t>
            </a:r>
            <a:r>
              <a:rPr lang="en-US" b="1" baseline="0" dirty="0"/>
              <a:t> </a:t>
            </a:r>
            <a:r>
              <a:rPr lang="en-US" b="1" baseline="0" dirty="0" err="1"/>
              <a:t>ein</a:t>
            </a:r>
            <a:r>
              <a:rPr lang="en-US" b="1" baseline="0" dirty="0"/>
              <a:t>?</a:t>
            </a:r>
            <a:endParaRPr lang="en-US" b="1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on ‘</a:t>
            </a:r>
            <a:r>
              <a:rPr lang="en-US" dirty="0" err="1"/>
              <a:t>Anfang</a:t>
            </a:r>
            <a:r>
              <a:rPr lang="en-US" dirty="0"/>
              <a:t>’ when</a:t>
            </a:r>
            <a:r>
              <a:rPr lang="en-US" baseline="0" dirty="0"/>
              <a:t> in presentation mode to start the 60 second timer.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the 2</a:t>
            </a:r>
            <a:r>
              <a:rPr lang="en-GB" baseline="30000" dirty="0"/>
              <a:t>nd</a:t>
            </a:r>
            <a:r>
              <a:rPr lang="en-GB" dirty="0"/>
              <a:t> meaning of ‘</a:t>
            </a:r>
            <a:r>
              <a:rPr lang="en-GB" dirty="0" err="1"/>
              <a:t>wie</a:t>
            </a:r>
            <a:r>
              <a:rPr lang="en-GB" dirty="0"/>
              <a:t>’ </a:t>
            </a:r>
            <a:r>
              <a:rPr lang="en-GB" dirty="0">
                <a:sym typeface="Wingdings" panose="05000000000000000000" pitchFamily="2" charset="2"/>
              </a:rPr>
              <a:t> What … like?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Model:</a:t>
            </a:r>
          </a:p>
          <a:p>
            <a:r>
              <a:rPr lang="en-GB" dirty="0">
                <a:sym typeface="Wingdings" panose="05000000000000000000" pitchFamily="2" charset="2"/>
              </a:rPr>
              <a:t>Was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ist</a:t>
            </a:r>
            <a:r>
              <a:rPr lang="en-GB" baseline="0" dirty="0">
                <a:sym typeface="Wingdings" panose="05000000000000000000" pitchFamily="2" charset="2"/>
              </a:rPr>
              <a:t> das?  Das </a:t>
            </a:r>
            <a:r>
              <a:rPr lang="en-GB" baseline="0" dirty="0" err="1">
                <a:sym typeface="Wingdings" panose="05000000000000000000" pitchFamily="2" charset="2"/>
              </a:rPr>
              <a:t>ist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ein</a:t>
            </a:r>
            <a:r>
              <a:rPr lang="en-GB" baseline="0" dirty="0">
                <a:sym typeface="Wingdings" panose="05000000000000000000" pitchFamily="2" charset="2"/>
              </a:rPr>
              <a:t> Mann.</a:t>
            </a:r>
            <a:br>
              <a:rPr lang="en-GB" baseline="0" dirty="0">
                <a:sym typeface="Wingdings" panose="05000000000000000000" pitchFamily="2" charset="2"/>
              </a:rPr>
            </a:br>
            <a:r>
              <a:rPr lang="en-GB" baseline="0" dirty="0" err="1">
                <a:sym typeface="Wingdings" panose="05000000000000000000" pitchFamily="2" charset="2"/>
              </a:rPr>
              <a:t>Wie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ist</a:t>
            </a:r>
            <a:r>
              <a:rPr lang="en-GB" baseline="0" dirty="0">
                <a:sym typeface="Wingdings" panose="05000000000000000000" pitchFamily="2" charset="2"/>
              </a:rPr>
              <a:t> der Mann?  Der Mann </a:t>
            </a:r>
            <a:r>
              <a:rPr lang="en-GB" baseline="0" dirty="0" err="1">
                <a:sym typeface="Wingdings" panose="05000000000000000000" pitchFamily="2" charset="2"/>
              </a:rPr>
              <a:t>ist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klein</a:t>
            </a:r>
            <a:r>
              <a:rPr lang="en-GB" baseline="0" dirty="0">
                <a:sym typeface="Wingdings" panose="05000000000000000000" pitchFamily="2" charset="2"/>
              </a:rPr>
              <a:t> und </a:t>
            </a:r>
            <a:r>
              <a:rPr lang="en-GB" baseline="0" dirty="0" smtClean="0">
                <a:sym typeface="Wingdings" panose="05000000000000000000" pitchFamily="2" charset="2"/>
              </a:rPr>
              <a:t>rot.</a:t>
            </a:r>
            <a:r>
              <a:rPr lang="en-GB" dirty="0">
                <a:sym typeface="Wingdings" panose="05000000000000000000" pitchFamily="2" charset="2"/>
              </a:rPr>
              <a:t/>
            </a:r>
            <a:br>
              <a:rPr lang="en-GB" dirty="0">
                <a:sym typeface="Wingdings" panose="05000000000000000000" pitchFamily="2" charset="2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3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0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8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3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41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57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5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1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2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4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9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2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8.gif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35" y="1502025"/>
            <a:ext cx="10515600" cy="757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As you know, German has three words for </a:t>
            </a:r>
            <a:r>
              <a:rPr lang="en-GB" b="1" i="1" dirty="0"/>
              <a:t>the</a:t>
            </a:r>
            <a:r>
              <a:rPr lang="en-GB" dirty="0"/>
              <a:t>:</a:t>
            </a:r>
            <a:endParaRPr lang="en-GB" dirty="0">
              <a:solidFill>
                <a:srgbClr val="DAA52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4CA6FC-E75B-7F46-9DE4-133DC2DB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8F4DC969-FFBA-4940-A9E1-D37BCEE15F70}"/>
              </a:ext>
            </a:extLst>
          </p:cNvPr>
          <p:cNvSpPr txBox="1">
            <a:spLocks/>
          </p:cNvSpPr>
          <p:nvPr/>
        </p:nvSpPr>
        <p:spPr>
          <a:xfrm>
            <a:off x="0" y="352422"/>
            <a:ext cx="6177165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ein</a:t>
            </a:r>
            <a:r>
              <a:rPr lang="en-GB" sz="3600" b="1" dirty="0">
                <a:solidFill>
                  <a:prstClr val="white"/>
                </a:solidFill>
              </a:rPr>
              <a:t>, </a:t>
            </a:r>
            <a:r>
              <a:rPr lang="en-GB" sz="3600" b="1" dirty="0" err="1">
                <a:solidFill>
                  <a:prstClr val="white"/>
                </a:solidFill>
              </a:rPr>
              <a:t>eine</a:t>
            </a:r>
            <a:r>
              <a:rPr lang="en-GB" sz="3600" b="1" dirty="0">
                <a:solidFill>
                  <a:prstClr val="white"/>
                </a:solidFill>
              </a:rPr>
              <a:t>, </a:t>
            </a:r>
            <a:r>
              <a:rPr lang="en-GB" sz="3600" b="1" dirty="0" err="1">
                <a:solidFill>
                  <a:prstClr val="white"/>
                </a:solidFill>
              </a:rPr>
              <a:t>ein</a:t>
            </a:r>
            <a:r>
              <a:rPr lang="en-GB" sz="3600" b="1" dirty="0">
                <a:solidFill>
                  <a:prstClr val="white"/>
                </a:solidFill>
              </a:rPr>
              <a:t> = ‘a’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C4D6FE-C75B-6E41-AAEB-176D9914E118}"/>
              </a:ext>
            </a:extLst>
          </p:cNvPr>
          <p:cNvSpPr txBox="1"/>
          <p:nvPr/>
        </p:nvSpPr>
        <p:spPr>
          <a:xfrm>
            <a:off x="729795" y="3653190"/>
            <a:ext cx="101025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It also has different words for </a:t>
            </a:r>
            <a:r>
              <a:rPr lang="en-GB" sz="2800" b="1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a: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0B2478-5E2D-9841-AE50-D1B8879AABB3}"/>
              </a:ext>
            </a:extLst>
          </p:cNvPr>
          <p:cNvSpPr txBox="1"/>
          <p:nvPr/>
        </p:nvSpPr>
        <p:spPr>
          <a:xfrm>
            <a:off x="7277682" y="2764219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das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836983-EA0E-6D4B-823A-165D57A234E0}"/>
              </a:ext>
            </a:extLst>
          </p:cNvPr>
          <p:cNvSpPr txBox="1"/>
          <p:nvPr/>
        </p:nvSpPr>
        <p:spPr>
          <a:xfrm>
            <a:off x="4045127" y="276436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die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331FA3-21EE-2B4D-A7F9-944D0417E790}"/>
              </a:ext>
            </a:extLst>
          </p:cNvPr>
          <p:cNvSpPr txBox="1"/>
          <p:nvPr/>
        </p:nvSpPr>
        <p:spPr>
          <a:xfrm>
            <a:off x="1120583" y="2764220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der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08E545-7541-5643-8EE2-7AB9E76534DA}"/>
              </a:ext>
            </a:extLst>
          </p:cNvPr>
          <p:cNvSpPr txBox="1"/>
          <p:nvPr/>
        </p:nvSpPr>
        <p:spPr>
          <a:xfrm>
            <a:off x="7277682" y="202486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neuter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3B5CC2-793C-ED41-8404-69FAF576D2BB}"/>
              </a:ext>
            </a:extLst>
          </p:cNvPr>
          <p:cNvSpPr txBox="1"/>
          <p:nvPr/>
        </p:nvSpPr>
        <p:spPr>
          <a:xfrm>
            <a:off x="1120583" y="2022595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masculine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F2BE74-B0B6-AA45-979B-036E930DE414}"/>
              </a:ext>
            </a:extLst>
          </p:cNvPr>
          <p:cNvSpPr txBox="1"/>
          <p:nvPr/>
        </p:nvSpPr>
        <p:spPr>
          <a:xfrm>
            <a:off x="4045127" y="202095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CFBD48-3016-684F-B62B-1963494DD7B0}"/>
              </a:ext>
            </a:extLst>
          </p:cNvPr>
          <p:cNvSpPr txBox="1"/>
          <p:nvPr/>
        </p:nvSpPr>
        <p:spPr>
          <a:xfrm>
            <a:off x="1120583" y="2769679"/>
            <a:ext cx="1899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der</a:t>
            </a:r>
            <a:r>
              <a:rPr lang="en-US" sz="3200" dirty="0">
                <a:solidFill>
                  <a:srgbClr val="115076"/>
                </a:solidFill>
                <a:latin typeface="Century Gothic" panose="020B0502020202020204" pitchFamily="34" charset="0"/>
              </a:rPr>
              <a:t> Tisch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C3D582-5ED0-DE44-9A5C-B10E028D13D2}"/>
              </a:ext>
            </a:extLst>
          </p:cNvPr>
          <p:cNvSpPr txBox="1"/>
          <p:nvPr/>
        </p:nvSpPr>
        <p:spPr>
          <a:xfrm>
            <a:off x="4045127" y="2759588"/>
            <a:ext cx="2432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die</a:t>
            </a:r>
            <a:r>
              <a:rPr lang="en-US" sz="3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10836A-A558-4044-95B7-8A556E7DE7F6}"/>
              </a:ext>
            </a:extLst>
          </p:cNvPr>
          <p:cNvSpPr txBox="1"/>
          <p:nvPr/>
        </p:nvSpPr>
        <p:spPr>
          <a:xfrm>
            <a:off x="7277682" y="2759587"/>
            <a:ext cx="24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das</a:t>
            </a:r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0B2478-5E2D-9841-AE50-D1B8879AABB3}"/>
              </a:ext>
            </a:extLst>
          </p:cNvPr>
          <p:cNvSpPr txBox="1"/>
          <p:nvPr/>
        </p:nvSpPr>
        <p:spPr>
          <a:xfrm>
            <a:off x="7334129" y="4830605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836983-EA0E-6D4B-823A-165D57A234E0}"/>
              </a:ext>
            </a:extLst>
          </p:cNvPr>
          <p:cNvSpPr txBox="1"/>
          <p:nvPr/>
        </p:nvSpPr>
        <p:spPr>
          <a:xfrm>
            <a:off x="4105002" y="4843079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eine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331FA3-21EE-2B4D-A7F9-944D0417E790}"/>
              </a:ext>
            </a:extLst>
          </p:cNvPr>
          <p:cNvSpPr txBox="1"/>
          <p:nvPr/>
        </p:nvSpPr>
        <p:spPr>
          <a:xfrm>
            <a:off x="1189197" y="4844792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08E545-7541-5643-8EE2-7AB9E76534DA}"/>
              </a:ext>
            </a:extLst>
          </p:cNvPr>
          <p:cNvSpPr txBox="1"/>
          <p:nvPr/>
        </p:nvSpPr>
        <p:spPr>
          <a:xfrm>
            <a:off x="7337557" y="413722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neuter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03B5CC2-793C-ED41-8404-69FAF576D2BB}"/>
              </a:ext>
            </a:extLst>
          </p:cNvPr>
          <p:cNvSpPr txBox="1"/>
          <p:nvPr/>
        </p:nvSpPr>
        <p:spPr>
          <a:xfrm>
            <a:off x="1180458" y="4134960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masculine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AF2BE74-B0B6-AA45-979B-036E930DE414}"/>
              </a:ext>
            </a:extLst>
          </p:cNvPr>
          <p:cNvSpPr txBox="1"/>
          <p:nvPr/>
        </p:nvSpPr>
        <p:spPr>
          <a:xfrm>
            <a:off x="4105002" y="413332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CFBD48-3016-684F-B62B-1963494DD7B0}"/>
              </a:ext>
            </a:extLst>
          </p:cNvPr>
          <p:cNvSpPr txBox="1"/>
          <p:nvPr/>
        </p:nvSpPr>
        <p:spPr>
          <a:xfrm>
            <a:off x="1927190" y="4844792"/>
            <a:ext cx="111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Tisch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C3D582-5ED0-DE44-9A5C-B10E028D13D2}"/>
              </a:ext>
            </a:extLst>
          </p:cNvPr>
          <p:cNvSpPr txBox="1"/>
          <p:nvPr/>
        </p:nvSpPr>
        <p:spPr>
          <a:xfrm>
            <a:off x="5060474" y="484479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910836A-A558-4044-95B7-8A556E7DE7F6}"/>
              </a:ext>
            </a:extLst>
          </p:cNvPr>
          <p:cNvSpPr txBox="1"/>
          <p:nvPr/>
        </p:nvSpPr>
        <p:spPr>
          <a:xfrm>
            <a:off x="8023802" y="4832534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  <a:endParaRPr lang="en-US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8354900" y="1693562"/>
            <a:ext cx="3777225" cy="2737007"/>
          </a:xfrm>
          <a:prstGeom prst="wedgeEllipseCallout">
            <a:avLst>
              <a:gd name="adj1" fmla="val -61047"/>
              <a:gd name="adj2" fmla="val 70056"/>
            </a:avLst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Keep the idea of </a:t>
            </a:r>
            <a:r>
              <a:rPr lang="en-GB" sz="240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three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genders, even though two of them share the same word for ‘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7705" y="5662633"/>
            <a:ext cx="11738919" cy="577530"/>
          </a:xfrm>
          <a:prstGeom prst="roundRect">
            <a:avLst/>
          </a:prstGeom>
          <a:solidFill>
            <a:srgbClr val="1F4E79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‘</a:t>
            </a:r>
            <a:r>
              <a:rPr lang="en-GB" sz="23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3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 can also mean ‘one’ so ‘</a:t>
            </a:r>
            <a:r>
              <a:rPr lang="en-GB" sz="23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3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Tisch</a:t>
            </a:r>
            <a:r>
              <a:rPr lang="en-GB" sz="2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 means ‘a table’ or ‘one table’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87" y="39600"/>
            <a:ext cx="608794" cy="134611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15299" y="-242045"/>
            <a:ext cx="1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9966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5469" y="240733"/>
            <a:ext cx="4615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_______ Mann.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_______ Mann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rot.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340049" y="514281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1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Action Button: Custom 3">
            <a:hlinkClick r:id="" action="ppaction://noaction" highlightClick="1"/>
          </p:cNvPr>
          <p:cNvSpPr/>
          <p:nvPr/>
        </p:nvSpPr>
        <p:spPr>
          <a:xfrm>
            <a:off x="395892" y="2545220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2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340049" y="4468802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3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6419575" y="514280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4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6016655" y="2521370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5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6400802" y="4468802"/>
            <a:ext cx="444843" cy="335980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6</a:t>
            </a:r>
            <a:endParaRPr lang="en-GB" sz="20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29" y="370777"/>
            <a:ext cx="311493" cy="622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30" y="66186"/>
            <a:ext cx="747118" cy="11206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10" y="1908467"/>
            <a:ext cx="1146730" cy="2293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8" y="1467797"/>
            <a:ext cx="1487755" cy="9918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2" y="3691949"/>
            <a:ext cx="2404372" cy="1889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9849" y="2521370"/>
            <a:ext cx="4230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Paar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Paar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blau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893" y="5505718"/>
            <a:ext cx="420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Tisch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Der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Tisch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groß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rot.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29200" y="4243399"/>
            <a:ext cx="1322994" cy="1210240"/>
            <a:chOff x="9060259" y="2737311"/>
            <a:chExt cx="2260091" cy="20674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743" y="4259060"/>
              <a:ext cx="523607" cy="54572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0259" y="3120898"/>
              <a:ext cx="1930503" cy="1481840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H="1">
              <a:off x="10440141" y="2737311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186381" y="553496"/>
            <a:ext cx="806677" cy="512304"/>
            <a:chOff x="8883236" y="380913"/>
            <a:chExt cx="2651455" cy="16838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720" y="1519075"/>
              <a:ext cx="523607" cy="54572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236" y="380913"/>
              <a:ext cx="1930503" cy="148184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H="1">
              <a:off x="11143327" y="1304470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646717" y="1581861"/>
            <a:ext cx="1422756" cy="963359"/>
            <a:chOff x="8883236" y="380913"/>
            <a:chExt cx="2651455" cy="16838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720" y="1519075"/>
              <a:ext cx="523607" cy="54572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236" y="380913"/>
              <a:ext cx="1930503" cy="1481840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flipH="1">
              <a:off x="11143327" y="1304470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8036560" y="252016"/>
            <a:ext cx="1422756" cy="963359"/>
            <a:chOff x="8883236" y="380913"/>
            <a:chExt cx="2651455" cy="168388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720" y="1519075"/>
              <a:ext cx="523607" cy="54572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236" y="380913"/>
              <a:ext cx="1930503" cy="1481840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 flipH="1">
              <a:off x="11143327" y="1304470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320465" y="2134344"/>
            <a:ext cx="1322994" cy="1210240"/>
            <a:chOff x="9060259" y="2737311"/>
            <a:chExt cx="2260091" cy="206747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743" y="4259060"/>
              <a:ext cx="523607" cy="54572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0259" y="3120898"/>
              <a:ext cx="1930503" cy="1481840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10440141" y="2737311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6993625" y="1162747"/>
            <a:ext cx="496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blau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33798" y="3426706"/>
            <a:ext cx="496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groß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9076" y="5501379"/>
            <a:ext cx="496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Heft.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Das Heft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062051" y="4525767"/>
            <a:ext cx="1422756" cy="963359"/>
            <a:chOff x="8883236" y="380913"/>
            <a:chExt cx="2651455" cy="16838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720" y="1519075"/>
              <a:ext cx="523607" cy="54572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236" y="380913"/>
              <a:ext cx="1930503" cy="1481840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 flipH="1">
              <a:off x="11143327" y="1304470"/>
              <a:ext cx="391364" cy="36308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24" y="4472164"/>
            <a:ext cx="752929" cy="94708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46881" y="158403"/>
            <a:ext cx="123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66FF"/>
                </a:solidFill>
                <a:latin typeface="Century Gothic" panose="020B0502020202020204" pitchFamily="34" charset="0"/>
              </a:rPr>
              <a:t>ein</a:t>
            </a:r>
            <a:endParaRPr lang="en-GB" sz="2800" b="1" dirty="0"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67128" y="565171"/>
            <a:ext cx="123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66FF"/>
                </a:solidFill>
                <a:latin typeface="Century Gothic" panose="020B0502020202020204" pitchFamily="34" charset="0"/>
              </a:rPr>
              <a:t>Der</a:t>
            </a:r>
            <a:endParaRPr lang="en-GB" sz="2800" b="1" dirty="0"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39" grpId="0"/>
      <p:bldP spid="40" grpId="0"/>
      <p:bldP spid="41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60725" y="429132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181"/>
            <a:ext cx="2055813" cy="20884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692755" y="236919"/>
            <a:ext cx="2991856" cy="673769"/>
          </a:xfrm>
          <a:prstGeom prst="wedgeRoundRectCallout">
            <a:avLst>
              <a:gd name="adj1" fmla="val 41119"/>
              <a:gd name="adj2" fmla="val 10284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Form.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80" y="236919"/>
            <a:ext cx="2367268" cy="2277937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16129" y="1274226"/>
            <a:ext cx="3118924" cy="665785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die Form?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906531" y="1391635"/>
            <a:ext cx="4357306" cy="673769"/>
          </a:xfrm>
          <a:prstGeom prst="wedgeRoundRectCallout">
            <a:avLst>
              <a:gd name="adj1" fmla="val 54440"/>
              <a:gd name="adj2" fmla="val 25820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Die Form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groß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und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blau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7630" y="3106905"/>
            <a:ext cx="11850129" cy="31799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89" y="3337528"/>
            <a:ext cx="2916872" cy="2761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446" y="4546229"/>
            <a:ext cx="978534" cy="926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7186" y="4223063"/>
            <a:ext cx="67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</a:t>
            </a:r>
            <a:endParaRPr lang="en-GB" sz="3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0359" y="4651325"/>
            <a:ext cx="67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B</a:t>
            </a:r>
            <a:endParaRPr lang="en-GB" sz="32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8" y="3809297"/>
            <a:ext cx="692713" cy="1385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65" y="3307960"/>
            <a:ext cx="1343365" cy="2686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74395" y="4869394"/>
            <a:ext cx="135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Mia</a:t>
            </a:r>
            <a:endParaRPr lang="en-GB" sz="3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012" y="3402197"/>
            <a:ext cx="135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Otto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CF6"/>
              </a:clrFrom>
              <a:clrTo>
                <a:srgbClr val="FAFCF6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64" y="4223063"/>
            <a:ext cx="2754723" cy="20057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AFCF6"/>
              </a:clrFrom>
              <a:clrTo>
                <a:srgbClr val="FAFC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69" y="3208153"/>
            <a:ext cx="1355813" cy="13558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21383" y="3367799"/>
            <a:ext cx="67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D</a:t>
            </a:r>
            <a:endParaRPr lang="en-GB" sz="36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5046" y="4066550"/>
            <a:ext cx="67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E</a:t>
            </a:r>
            <a:endParaRPr lang="en-GB" sz="32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038340" y="2275285"/>
            <a:ext cx="2036819" cy="494037"/>
          </a:xfrm>
          <a:prstGeom prst="wedgeRoundRectCallout">
            <a:avLst>
              <a:gd name="adj1" fmla="val -35284"/>
              <a:gd name="adj2" fmla="val -9448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A!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22623"/>
            <a:ext cx="498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Mensch, Form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Ding?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02" y="801773"/>
            <a:ext cx="954149" cy="1908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29" y="1200177"/>
            <a:ext cx="2358220" cy="4716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35" y="3272427"/>
            <a:ext cx="2968045" cy="28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42" y="479640"/>
            <a:ext cx="1522262" cy="1441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716" y="4112226"/>
            <a:ext cx="679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A</a:t>
            </a:r>
            <a:endParaRPr lang="en-GB" sz="44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322" y="765677"/>
            <a:ext cx="67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4357" y="1369365"/>
            <a:ext cx="135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Hans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494" y="1920715"/>
            <a:ext cx="135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Lola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24" y="330866"/>
            <a:ext cx="576176" cy="2538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30" y="2011683"/>
            <a:ext cx="2100543" cy="4201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4819" y="5034987"/>
            <a:ext cx="135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6362" y="1614640"/>
            <a:ext cx="135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Cola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30" y="330866"/>
            <a:ext cx="2868268" cy="27152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60295" y="1200177"/>
            <a:ext cx="67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EI</a:t>
            </a:r>
            <a:endParaRPr lang="en-GB" sz="4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498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das?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05072E53-312B-7749-993C-7AB3B2D305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881" y="93607"/>
            <a:ext cx="896536" cy="6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6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6" y="57493"/>
            <a:ext cx="1495088" cy="154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373" y="494270"/>
            <a:ext cx="5301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Was </a:t>
            </a:r>
            <a:r>
              <a:rPr lang="en-GB" sz="40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ist</a:t>
            </a:r>
            <a:r>
              <a:rPr lang="en-GB" sz="4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sp>
        <p:nvSpPr>
          <p:cNvPr id="6" name="Rectangle 5"/>
          <p:cNvSpPr/>
          <p:nvPr/>
        </p:nvSpPr>
        <p:spPr>
          <a:xfrm>
            <a:off x="-3581" y="5416194"/>
            <a:ext cx="3927495" cy="978485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290" y="5434481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endParaRPr lang="en-GB" sz="4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14" y="5416194"/>
            <a:ext cx="4240032" cy="981923"/>
          </a:xfrm>
          <a:prstGeom prst="rect">
            <a:avLst/>
          </a:prstGeom>
          <a:solidFill>
            <a:srgbClr val="EA2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1572" y="5434772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endParaRPr lang="en-GB" sz="4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5180" y="5416193"/>
            <a:ext cx="4126820" cy="9784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0721" y="5434481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endParaRPr lang="en-GB" sz="4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290" y="1967346"/>
            <a:ext cx="183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Heft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1572" y="3974844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Flasche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7855" y="1828130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Klasse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21460" y="1828130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Mann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28185" y="2862559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Tag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1796" y="2901487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Paar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25675" y="2857026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Fenster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834" y="3955425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Tafel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93063" y="3955424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Tisch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78 0.00115 0.01368 0.00185 0.02045 0.00393 C 0.02279 0.00462 0.02488 0.00671 0.02722 0.00786 C 0.03256 0.01087 0.03777 0.01388 0.04311 0.01597 C 0.04831 0.01805 0.05378 0.01874 0.05899 0.02013 C 0.06667 0.02453 0.06641 0.02476 0.07488 0.02823 C 0.07865 0.02962 0.08256 0.03032 0.08634 0.03217 C 0.09089 0.03448 0.09532 0.03819 0.09988 0.04027 C 0.103 0.04166 0.106 0.04282 0.10899 0.04444 C 0.11368 0.04675 0.11798 0.05046 0.12266 0.05231 C 0.12566 0.0537 0.12878 0.05485 0.13178 0.05648 C 0.13634 0.05879 0.14089 0.0618 0.14545 0.06458 C 0.14766 0.06597 0.14988 0.06782 0.15222 0.06851 L 0.16589 0.07268 C 0.18139 0.08194 0.16212 0.07083 0.18399 0.08078 C 0.18634 0.08171 0.18855 0.08402 0.19089 0.08472 C 0.19688 0.08657 0.203 0.08726 0.20899 0.08888 C 0.21355 0.09004 0.21811 0.09166 0.22266 0.09282 C 0.228 0.09421 0.23321 0.0956 0.23855 0.09675 C 0.24089 0.09814 0.24311 0.0993 0.24532 0.10092 C 0.24923 0.10347 0.25287 0.10694 0.25678 0.10902 C 0.26042 0.11087 0.26433 0.11134 0.26811 0.11296 C 0.27045 0.11411 0.27266 0.11597 0.27488 0.11712 C 0.27865 0.11874 0.28256 0.11967 0.28634 0.12106 C 0.28933 0.12384 0.29206 0.12754 0.29532 0.12916 C 0.30053 0.13171 0.306 0.13124 0.31134 0.13333 C 0.31368 0.13402 0.31576 0.13634 0.31811 0.13726 C 0.32266 0.13911 0.32722 0.13935 0.33178 0.1412 C 0.33634 0.14328 0.34115 0.1456 0.34532 0.1493 C 0.34844 0.15208 0.35118 0.15578 0.35443 0.1574 C 0.35886 0.15972 0.36355 0.16018 0.36811 0.16157 C 0.37488 0.1655 0.38165 0.1706 0.38855 0.1736 C 0.41134 0.18379 0.40079 0.17823 0.42032 0.18981 L 0.43399 0.19791 C 0.43634 0.1993 0.43868 0.19999 0.44076 0.20185 C 0.4504 0.21041 0.45066 0.2111 0.46134 0.21805 C 0.46576 0.22106 0.47032 0.22337 0.47488 0.22615 C 0.47722 0.22754 0.47969 0.22777 0.48178 0.23032 C 0.49115 0.24143 0.48594 0.23703 0.49766 0.24235 C 0.51446 0.26226 0.50587 0.25648 0.52266 0.26249 C 0.52566 0.26666 0.52839 0.27175 0.53178 0.27476 C 0.53451 0.27708 0.5379 0.27685 0.54076 0.2787 C 0.54402 0.28078 0.54688 0.28402 0.54988 0.2868 C 0.56108 0.30648 0.55183 0.29282 0.56576 0.30694 C 0.56824 0.30948 0.57032 0.31273 0.57266 0.31504 C 0.58048 0.32314 0.58087 0.32268 0.58855 0.32708 C 0.59076 0.32985 0.59324 0.33217 0.59532 0.33518 C 0.59701 0.33773 0.59805 0.34143 0.59988 0.34328 C 0.60196 0.3456 0.60456 0.3456 0.60678 0.34745 C 0.6099 0.34976 0.61277 0.353 0.61576 0.35555 C 0.61954 0.35833 0.62358 0.36041 0.62722 0.36365 C 0.62956 0.36573 0.63152 0.36944 0.63399 0.37152 C 0.63621 0.3736 0.63868 0.37384 0.64076 0.37569 C 0.64324 0.37777 0.64545 0.38078 0.64766 0.38379 C 0.64936 0.3861 0.6504 0.38981 0.65222 0.39189 C 0.65417 0.39398 0.65678 0.39444 0.65899 0.39583 C 0.67266 0.41203 0.65977 0.39444 0.67032 0.41597 C 0.67384 0.42314 0.67787 0.42962 0.68178 0.43634 C 0.68321 0.43888 0.68438 0.44259 0.68621 0.44444 L 0.69532 0.45254 C 0.70417 0.47592 0.69428 0.45555 0.70899 0.46851 C 0.74024 0.49629 0.71055 0.47754 0.72943 0.48888 C 0.73477 0.49837 0.73998 0.50856 0.74766 0.51296 L 0.75443 0.51712 C 0.75678 0.5199 0.75912 0.52198 0.76121 0.52523 C 0.76368 0.52893 0.76537 0.53425 0.76811 0.53726 C 0.77149 0.5412 0.77566 0.54259 0.77943 0.54536 C 0.78985 0.56388 0.77657 0.54189 0.79311 0.56157 C 0.7948 0.56365 0.79584 0.56759 0.79766 0.56967 C 0.80326 0.57638 0.80743 0.57823 0.81355 0.58171 C 0.81511 0.58587 0.81602 0.59073 0.81811 0.59398 C 0.82214 0.60023 0.82722 0.60462 0.83178 0.60995 C 0.83399 0.61273 0.83608 0.61597 0.83855 0.61805 C 0.84154 0.62083 0.84493 0.62268 0.84766 0.62615 C 0.85027 0.62962 0.85196 0.63472 0.85443 0.63842 C 0.85873 0.64421 0.86355 0.64907 0.86811 0.65439 C 0.87032 0.65717 0.87227 0.6611 0.87488 0.66249 C 0.88074 0.66597 0.88764 0.6699 0.89311 0.67476 C 0.90313 0.68356 0.91277 0.69374 0.92266 0.703 C 0.92566 0.70578 0.92852 0.70925 0.93165 0.7111 L 0.93855 0.71504 C 0.95144 0.73819 0.93907 0.71967 0.95222 0.73124 C 0.96147 0.73958 0.95652 0.73749 0.96355 0.74745 C 0.97514 0.76388 0.9655 0.74698 0.97943 0.76365 C 0.98126 0.76573 0.9823 0.76921 0.98399 0.77175 C 0.98608 0.77476 0.98868 0.77661 0.99076 0.77985 C 0.99246 0.78217 0.99363 0.78541 0.99532 0.78773 C 1.0017 0.79675 1.00183 0.7956 1.00899 0.79999 C 1.0198 0.81273 1.01316 0.80648 1.02943 0.8162 L 1.03621 0.82013 C 1.04805 0.83425 1.03777 0.8243 1.05443 0.83217 C 1.05899 0.83448 1.06811 0.84027 1.06811 0.84027 C 1.07084 0.85509 1.06798 0.85254 1.07488 0.85254 L 1.07722 0.85254 " pathEditMode="relative" ptsTypes="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4.16667E-7 -2.96296E-6 C -0.02148 0.34537 -0.00234 0.02407 -0.00234 0.96968 L -0.00234 0.96968 " pathEditMode="relative" ptsTypes="AAAA">
                                      <p:cBhvr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-2.96296E-6 L -0.01602 0.04028 C -0.01602 0.04028 -0.025 0.06458 -0.025 0.06458 C -0.02656 0.06713 -0.02774 0.0706 -0.02956 0.07269 C -0.03164 0.07477 -0.03425 0.07477 -0.03646 0.07662 C -0.03893 0.07894 -0.04063 0.0831 -0.04323 0.08472 C -0.04909 0.08843 -0.05534 0.09005 -0.06146 0.09282 C -0.06146 0.09282 -0.07956 0.10093 -0.07956 0.10093 C -0.0974 0.1044 -0.1138 0.1081 -0.1319 0.10903 C -0.17878 0.11111 -0.22578 0.11157 -0.27279 0.11296 C -0.27656 0.11435 -0.28034 0.1169 -0.28412 0.11713 L -0.5 0.12523 L -0.5319 0.12917 C -0.53945 0.13032 -0.54701 0.13241 -0.55456 0.1331 C -0.56966 0.13495 -0.5849 0.13588 -0.6 0.13727 C -0.603 0.14005 -0.60586 0.14352 -0.60912 0.14537 C -0.61354 0.14769 -0.61849 0.14607 -0.62279 0.14931 C -0.6293 0.1544 -0.64089 0.16968 -0.64089 0.16968 C -0.64636 0.18264 -0.65195 0.19375 -0.65456 0.20995 C -0.65625 0.22037 -0.65612 0.23148 -0.65677 0.24236 C -0.65599 0.27384 -0.65625 0.32014 -0.65235 0.35532 C -0.65182 0.35972 -0.65065 0.36343 -0.65 0.36759 C -0.64922 0.37292 -0.6487 0.37847 -0.64779 0.3838 C -0.64636 0.3919 -0.6444 0.39977 -0.64323 0.40787 C -0.63776 0.44699 -0.63985 0.4294 -0.63633 0.46042 C -0.63568 0.47662 -0.63529 0.49282 -0.63412 0.50903 C -0.63386 0.51319 -0.63255 0.5169 -0.6319 0.52107 C -0.63099 0.52639 -0.63034 0.53194 -0.62956 0.53727 C -0.62878 0.55069 -0.62839 0.56435 -0.62735 0.57755 C -0.62682 0.5831 -0.62552 0.58843 -0.625 0.59375 C -0.62396 0.60463 -0.62357 0.61528 -0.62279 0.62616 C -0.62214 0.63426 -0.62123 0.64236 -0.62044 0.65046 C -0.61836 0.67454 -0.61771 0.68611 -0.61589 0.71088 C -0.61524 0.73519 -0.61537 0.75972 -0.61367 0.7838 C -0.61302 0.79213 -0.60912 0.80787 -0.60912 0.80787 C -0.60834 0.82014 -0.60729 0.83218 -0.6069 0.84421 C -0.60443 0.91944 -0.60456 0.9213 -0.60456 0.96968 L -0.60456 0.96968 " pathEditMode="relative" ptsTypes="AAAAAAAAAAAAAAAAAAAAAAAAAAAAAAAAAAAAA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-0.00391 0.01203 -0.00794 0.02384 -0.01146 0.03634 C -0.0125 0.04004 -0.01263 0.04444 -0.01367 0.04838 C -0.01562 0.05532 -0.0181 0.06203 -0.02057 0.06852 C -0.02344 0.07685 -0.02721 0.08403 -0.02956 0.09282 C -0.03112 0.09815 -0.03281 0.10347 -0.03411 0.10903 C -0.03516 0.11296 -0.03542 0.11736 -0.03646 0.12106 C -0.03763 0.12546 -0.03945 0.12916 -0.04102 0.1331 C -0.04674 0.16366 -0.03893 0.12616 -0.04779 0.15741 C -0.04883 0.16134 -0.04896 0.16574 -0.05013 0.16967 C -0.0513 0.17384 -0.05339 0.17731 -0.05456 0.18171 C -0.05573 0.18541 -0.05586 0.19004 -0.0569 0.19375 C -0.05807 0.19815 -0.06016 0.20162 -0.06146 0.20602 C -0.0625 0.20972 -0.06263 0.21435 -0.06367 0.21805 C -0.06497 0.22245 -0.06719 0.22569 -0.06823 0.23009 C -0.07018 0.23796 -0.07018 0.24722 -0.07279 0.2544 L -0.0819 0.2787 C -0.08346 0.28264 -0.08555 0.28611 -0.08646 0.29074 C -0.08971 0.30833 -0.08698 0.3 -0.09557 0.31504 C -0.10378 0.35926 -0.08997 0.29352 -0.10456 0.33518 C -0.10716 0.34236 -0.10651 0.35231 -0.10911 0.35949 C -0.11068 0.36342 -0.11224 0.36736 -0.11367 0.37153 C -0.11602 0.37824 -0.11784 0.38541 -0.12057 0.3919 C -0.1224 0.39629 -0.12539 0.3993 -0.12734 0.40393 C -0.14635 0.44745 -0.12773 0.41273 -0.14323 0.44028 C -0.15573 0.48449 -0.13932 0.43032 -0.15456 0.46852 C -0.15664 0.47338 -0.15781 0.47916 -0.15911 0.48472 C -0.16016 0.48866 -0.16016 0.49328 -0.16146 0.49676 C -0.16328 0.50162 -0.16615 0.50463 -0.16823 0.50903 C -0.17005 0.51273 -0.17096 0.51736 -0.17279 0.52106 C -0.17565 0.52685 -0.17917 0.53148 -0.1819 0.53727 C -0.19909 0.57291 -0.17552 0.52986 -0.19102 0.55741 C -0.20378 0.60301 -0.18854 0.55278 -0.20013 0.58171 C -0.20234 0.58727 -0.2082 0.60694 -0.21146 0.61389 C -0.21354 0.61828 -0.21615 0.62176 -0.21823 0.62616 C -0.22005 0.62986 -0.22109 0.63449 -0.22279 0.63819 C -0.22487 0.64259 -0.22721 0.64676 -0.22969 0.65046 C -0.23177 0.65347 -0.23464 0.65486 -0.23646 0.65833 C -0.24154 0.66852 -0.24375 0.68333 -0.25013 0.69074 C -0.25234 0.69352 -0.25495 0.69537 -0.2569 0.69884 C -0.25964 0.7037 -0.26159 0.70949 -0.26367 0.71504 C -0.2668 0.72291 -0.26901 0.73241 -0.27279 0.73935 C -0.27891 0.75023 -0.28151 0.7537 -0.28633 0.76759 C -0.29635 0.79583 -0.28464 0.77268 -0.29766 0.79583 C -0.29844 0.80116 -0.29818 0.80741 -0.3 0.81203 C -0.30143 0.81597 -0.30482 0.81666 -0.30677 0.82014 C -0.30794 0.82222 -0.30833 0.82546 -0.30911 0.82824 L -0.30456 0.82407 " pathEditMode="relative" ptsTypes="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833E-6 -1.85185E-6 L -6.45833E-6 -1.85185E-6 C 0.00064 0.03889 -0.00144 0.07847 0.00221 0.11713 C 0.00273 0.12245 0.0082 0.12037 0.01132 0.12107 C 0.02187 0.12315 0.03241 0.12454 0.04309 0.12523 C 0.08619 0.12732 0.12942 0.12778 0.17265 0.12917 C 0.18775 0.13056 0.20312 0.12847 0.21809 0.1331 C 0.2207 0.13403 0.22252 0.14051 0.22252 0.14537 C 0.23059 0.69676 0.21379 0.44792 0.22708 0.6382 C 0.22786 0.6625 0.22825 0.68681 0.22942 0.71088 C 0.22981 0.72037 0.2315 0.72963 0.23163 0.73935 C 0.23228 0.80116 0.23163 0.8632 0.23163 0.92523 L 0.23163 0.91296 " pathEditMode="relative" ptsTypes="AAAAAAAAAAAAA">
                                      <p:cBhvr>
                                        <p:cTn id="2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3.7037E-7 L 7.5E-6 -3.7037E-7 C -0.01132 0.20069 0.01732 -0.03959 -0.1388 0.08472 C -0.15598 0.09861 -0.13723 0.15208 -0.13645 0.18588 L -0.02734 0.18171 C 0.00105 0.17986 -0.02382 0.17129 0.00443 0.18588 C 0.00951 0.33634 0.00404 0.16018 0.00899 0.39583 C 0.01055 0.46551 0.00938 0.44838 0.01355 0.49282 C 0.01433 0.57778 0.01472 0.6625 0.01589 0.74745 C 0.01628 0.7743 0.01693 0.80139 0.0181 0.82824 C 0.02123 0.90092 0.02045 0.7993 0.02045 0.88078 L 0.02045 0.88495 " pathEditMode="relative" ptsTypes="AAAAAAAAAAAA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3.33333E-6 L 7.08333E-6 3.33333E-6 C 0.00066 -0.03357 0.00092 -0.06736 0.00222 -0.10093 C 0.00235 -0.10532 0.00248 -0.11065 0.00443 -0.1132 C 0.00834 -0.11806 0.01811 -0.12107 0.01811 -0.12107 C 0.331 -0.10255 0.21954 -0.23056 0.22488 0.46065 C 0.22488 0.4662 0.22644 0.47153 0.22722 0.47685 C 0.22787 0.54421 0.22826 0.61157 0.22943 0.67893 C 0.23204 0.83426 0.23165 0.68194 0.23165 0.77593 L 0.23165 0.77593 " pathEditMode="relative" ptsTypes="AAAAAAAAAA">
                                      <p:cBhvr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4815 L 0.00677 0.04815 C 0.00156 0.0412 -0.00338 0.03333 -0.00911 0.02778 C -0.01328 0.02384 -0.01849 0.02361 -0.02278 0.01968 C -0.03594 0.0081 -0.02851 0.01273 -0.04544 0.00764 C -0.04844 0.00486 -0.05156 0.00255 -0.05456 -0.00046 C -0.06601 -0.01204 -0.05677 -0.00602 -0.07044 -0.01667 C -0.07656 -0.0213 -0.08203 -0.02222 -0.08867 -0.02477 C -0.0901 -0.0287 -0.09075 -0.03449 -0.09323 -0.03681 C -0.09648 -0.04028 -0.10078 -0.03912 -0.10456 -0.04074 C -0.10911 -0.04306 -0.11367 -0.0463 -0.11823 -0.04884 C -0.12044 -0.05023 -0.12291 -0.05116 -0.125 -0.05301 C -0.1362 -0.06296 -0.13086 -0.05903 -0.14088 -0.06505 C -0.14961 -0.08056 -0.14062 -0.06736 -0.15456 -0.07731 C -0.15924 -0.08056 -0.16354 -0.08565 -0.16823 -0.08935 C -0.17044 -0.09097 -0.17291 -0.09143 -0.175 -0.09329 C -0.17982 -0.09768 -0.18685 -0.10903 -0.19088 -0.11366 C -0.19375 -0.11667 -0.19726 -0.11806 -0.2 -0.12176 C -0.2026 -0.125 -0.2043 -0.13032 -0.20677 -0.1338 C -0.21041 -0.13843 -0.21445 -0.14167 -0.21823 -0.14583 C -0.22057 -0.14838 -0.22305 -0.15046 -0.225 -0.15393 C -0.22773 -0.1588 -0.22943 -0.16505 -0.23177 -0.17014 C -0.23398 -0.17454 -0.23659 -0.17778 -0.23867 -0.18218 C -0.24492 -0.19537 -0.25078 -0.20926 -0.25677 -0.22268 C -0.25989 -0.24005 -0.26302 -0.25764 -0.26588 -0.27523 C -0.2668 -0.28056 -0.26771 -0.28588 -0.26823 -0.29143 C -0.27226 -0.33542 -0.2664 -0.31157 -0.27734 -0.34375 C -0.27812 -0.35694 -0.28177 -0.41435 -0.28177 -0.42477 C -0.28177 -0.46782 -0.28099 -0.51088 -0.27956 -0.55393 C -0.27943 -0.5581 -0.27786 -0.56204 -0.27734 -0.56597 C -0.2763 -0.57268 -0.27695 -0.58032 -0.275 -0.58634 C -0.27226 -0.59444 -0.2681 -0.60116 -0.26367 -0.60648 C -0.25911 -0.61181 -0.25521 -0.61968 -0.25 -0.62268 L -0.23633 -0.63056 C -0.23411 -0.63194 -0.2319 -0.63356 -0.22956 -0.63449 C -0.20768 -0.64421 -0.21745 -0.64051 -0.2 -0.64676 L 0.00456 -0.64259 C 0.01563 -0.64213 0.01862 -0.63958 0.02735 -0.63449 C 0.0431 -0.61597 0.02318 -0.63819 0.04544 -0.61852 C 0.0586 -0.60694 0.04544 -0.61296 0.06133 -0.60255 C 0.06432 -0.60046 0.06745 -0.59977 0.07044 -0.59838 C 0.10013 -0.5588 0.06419 -0.60949 0.08412 -0.57407 C 0.08607 -0.5706 0.0888 -0.56921 0.09089 -0.56597 C 0.09258 -0.56366 0.09388 -0.56042 0.09544 -0.5581 C 0.11419 -0.53009 0.09479 -0.56319 0.11367 -0.52963 C 0.11511 -0.52431 0.11641 -0.51875 0.11823 -0.51366 C 0.12097 -0.50532 0.12513 -0.49815 0.12735 -0.48935 C 0.12969 -0.47917 0.13034 -0.46782 0.1319 -0.45694 C 0.13112 -0.3963 0.13164 -0.33565 0.12956 -0.27523 C 0.12917 -0.26204 0.12422 -0.25926 0.12044 -0.25093 C 0.11576 -0.24051 0.11224 -0.22824 0.10677 -0.21852 C 0.07956 -0.17014 0.11172 -0.22523 0.09089 -0.19444 C 0.07344 -0.16852 0.09427 -0.19421 0.07735 -0.17407 C 0.07331 -0.15278 0.07761 -0.17014 0.06823 -0.15 C 0.06641 -0.1463 0.06524 -0.14167 0.06367 -0.13773 C 0.06068 -0.13102 0.05755 -0.12431 0.05456 -0.11759 C 0.04896 -0.07801 0.05703 -0.12639 0.04544 -0.08518 C 0.04336 -0.07778 0.0431 -0.06875 0.04089 -0.06111 C 0.03464 -0.03889 0.03841 -0.04977 0.02956 -0.0287 C 0.028 -0.01528 0.02682 -0.00162 0.025 0.01157 C 0.02253 0.02894 0.0224 0.02917 0.02044 0.04815 C 0.01758 0.07662 0.01797 0.07569 0.01589 0.10857 C 0.01667 0.2338 0.01615 0.35926 0.01823 0.48449 C 0.01836 0.49815 0.02201 0.51111 0.02279 0.52477 C 0.02383 0.54514 0.02474 0.56898 0.02735 0.58935 C 0.02787 0.59352 0.02878 0.59745 0.02956 0.60162 C 0.03034 0.62454 0.0306 0.64745 0.03177 0.67014 C 0.03268 0.6875 0.0362 0.69676 0.03633 0.71458 C 0.03711 0.78611 0.03633 0.85741 0.03633 0.92894 L 0.03633 0.90463 " pathEditMode="relative" ptsTypes="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6.66667E-6 L 2.91667E-6 6.66667E-6 L -0.29557 0.00394 C -0.30091 0.00417 -0.30625 0.00579 -0.31146 0.00788 C -0.33463 0.01737 -0.31549 0.01575 -0.34101 0.02408 C -0.34778 0.02639 -0.35469 0.02663 -0.36146 0.02825 C -0.36679 0.0294 -0.372 0.03195 -0.37734 0.03218 C -0.43112 0.03589 -0.48489 0.03751 -0.53867 0.04028 C -0.54557 0.04167 -0.55234 0.0426 -0.55911 0.04422 C -0.56302 0.04538 -0.56666 0.04746 -0.57057 0.04839 C -0.57734 0.05001 -0.58411 0.05116 -0.59101 0.05232 C -0.59713 0.05602 -0.6 0.05417 -0.60013 0.06852 C -0.60156 0.25718 -0.60091 0.44561 -0.60234 0.63427 C -0.60247 0.64908 -0.60416 0.66389 -0.60469 0.67871 C -0.60495 0.68681 -0.60469 0.69491 -0.60469 0.70302 L -0.60469 0.70302 " pathEditMode="relative" ptsTypes="AAAAAAAAAAAA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42" y="1313849"/>
            <a:ext cx="11696742" cy="7571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‘</a:t>
            </a:r>
            <a:r>
              <a:rPr lang="en-GB" b="1" dirty="0"/>
              <a:t>a</a:t>
            </a:r>
            <a:r>
              <a:rPr lang="en-GB" dirty="0"/>
              <a:t>’ (</a:t>
            </a:r>
            <a:r>
              <a:rPr lang="en-GB" dirty="0" err="1"/>
              <a:t>ein</a:t>
            </a:r>
            <a:r>
              <a:rPr lang="en-GB" dirty="0"/>
              <a:t>, </a:t>
            </a:r>
            <a:r>
              <a:rPr lang="en-GB" dirty="0" err="1"/>
              <a:t>eine</a:t>
            </a:r>
            <a:r>
              <a:rPr lang="en-GB" dirty="0"/>
              <a:t>, </a:t>
            </a:r>
            <a:r>
              <a:rPr lang="en-GB" dirty="0" err="1"/>
              <a:t>ein</a:t>
            </a:r>
            <a:r>
              <a:rPr lang="en-GB" dirty="0"/>
              <a:t>) often introduces new information and identifies something to the listener:</a:t>
            </a:r>
            <a:endParaRPr lang="en-GB" dirty="0">
              <a:solidFill>
                <a:srgbClr val="DAA52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4CA6FC-E75B-7F46-9DE4-133DC2DB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8F4DC969-FFBA-4940-A9E1-D37BCEE15F70}"/>
              </a:ext>
            </a:extLst>
          </p:cNvPr>
          <p:cNvSpPr txBox="1">
            <a:spLocks/>
          </p:cNvSpPr>
          <p:nvPr/>
        </p:nvSpPr>
        <p:spPr>
          <a:xfrm>
            <a:off x="0" y="352422"/>
            <a:ext cx="6177165" cy="70784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‘a’ (indefinite) or ‘the’ (definite)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48369" y="2220861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5594072" y="1809048"/>
            <a:ext cx="3561960" cy="673769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Tafel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7" y="3002538"/>
            <a:ext cx="2567343" cy="26080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94" y="2450474"/>
            <a:ext cx="2367268" cy="22779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183EDC-11E8-914F-8B01-AD52B1A16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03" y="3102050"/>
            <a:ext cx="2857500" cy="1936750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328794" y="5759458"/>
            <a:ext cx="11696742" cy="75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472C4">
                    <a:lumMod val="50000"/>
                  </a:srgbClr>
                </a:solidFill>
              </a:rPr>
              <a:t>‘</a:t>
            </a:r>
            <a:r>
              <a:rPr lang="en-GB" b="1" dirty="0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</a:rPr>
              <a:t>’ (der, die, das) refers to something already mentioned or 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</a:rPr>
              <a:t>known.</a:t>
            </a:r>
            <a:endParaRPr lang="en-GB" dirty="0">
              <a:solidFill>
                <a:srgbClr val="DAA520"/>
              </a:solidFill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2997671" y="2994142"/>
            <a:ext cx="2755231" cy="908586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Ach! </a:t>
            </a:r>
            <a:r>
              <a:rPr lang="en-GB" sz="240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Die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Tafel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groß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94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29" grpId="0" animBg="1"/>
      <p:bldP spid="34" grpId="0" build="p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22305" y="-51891"/>
            <a:ext cx="216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1642" y="1176865"/>
          <a:ext cx="10829757" cy="507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71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065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Mann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 (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/der)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der Mann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das? 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 _______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(die/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, das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 Mensch? (der/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Ding.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_______ Mann?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Herr Schmidt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 Heft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das Heft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rot.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das?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 _________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(die/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und die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(der/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braun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9" y="23931"/>
            <a:ext cx="1057935" cy="1074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48164"/>
            <a:ext cx="987769" cy="950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8254" y="54656"/>
            <a:ext cx="6701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Heine is new to earth.  He has lots of questions!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Read the questions and answers.  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Is he asking ‘a’ or ‘the’?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22305" y="-51891"/>
            <a:ext cx="216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1642" y="1176865"/>
          <a:ext cx="10829757" cy="507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71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065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Mann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 (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/der)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der Mann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das? 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 _______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(die/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, das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 Mensch? (der/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Ding.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_______ Mann?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Herr Schmidt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 Heft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/das)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das Heft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rot.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das?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das _________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(die/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und die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49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? (der/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Nein, der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braun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9" y="23931"/>
            <a:ext cx="1057935" cy="1074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48164"/>
            <a:ext cx="987769" cy="950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8254" y="54656"/>
            <a:ext cx="6701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Heine is new to earth.  He has lots of questions!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Read the questions and answers.  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Is he asking ‘a’ or ‘the’?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842" y="1205205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der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3674" y="1826773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1650" y="2476543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die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5554" y="3095146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9411" y="3747881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der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1842" y="4377647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das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3989" y="5015206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190" y="5648985"/>
            <a:ext cx="10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der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2976846"/>
            <a:ext cx="2110289" cy="3267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663" y="312821"/>
            <a:ext cx="11670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It’s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Zorg’s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 first day on earth.  Everything is new! His 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internal 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translator 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keeps cutting out, too. 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Does he hear/say ‘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’ or ‘der, die, das’?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22305" y="0"/>
            <a:ext cx="216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483642" y="1020707"/>
            <a:ext cx="4326829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Zorg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____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Klasse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45281" y="1334332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____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Klasse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groß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30968" y="1961147"/>
            <a:ext cx="4018923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Was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das?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das ___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Tisch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392610" y="1961147"/>
            <a:ext cx="4326829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Nein, 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______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Fenster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821154" y="2654533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_____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01590" y="2828897"/>
            <a:ext cx="4720126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 Und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Zorg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______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Flasche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374984" y="3516415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_____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48927" y="3556949"/>
            <a:ext cx="5618748" cy="481808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! Und ____ Heft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483268" y="4259730"/>
            <a:ext cx="2666623" cy="701775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gut!  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bin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85" y="4152538"/>
            <a:ext cx="2024806" cy="206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2976846"/>
            <a:ext cx="2110289" cy="3267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663" y="312821"/>
            <a:ext cx="11670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It’s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Zorg’s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 first day on earth.  Everything is new! His internal translator keeps cutting out, too. </a:t>
            </a:r>
            <a:b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Does he hear/say ‘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115076"/>
                </a:solidFill>
                <a:latin typeface="Century Gothic" panose="020B0502020202020204" pitchFamily="34" charset="0"/>
              </a:rPr>
              <a:t>’ or ‘der, die, das’?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22305" y="0"/>
            <a:ext cx="216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483642" y="1020707"/>
            <a:ext cx="4326829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Zorg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Klasse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45281" y="1334332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</a:t>
            </a:r>
            <a:r>
              <a:rPr lang="en-GB" sz="2000" b="1" u="sng" dirty="0">
                <a:solidFill>
                  <a:srgbClr val="115076"/>
                </a:solidFill>
                <a:latin typeface="Century Gothic" panose="020B0502020202020204" pitchFamily="34" charset="0"/>
              </a:rPr>
              <a:t>die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Klasse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groß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30968" y="1961147"/>
            <a:ext cx="4018923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Was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das?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Tisch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392610" y="1961147"/>
            <a:ext cx="4326829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Nein, 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Fenster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821154" y="2654533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</a:t>
            </a:r>
            <a:r>
              <a:rPr lang="en-GB" sz="2000" b="1" u="sng" dirty="0">
                <a:solidFill>
                  <a:srgbClr val="115076"/>
                </a:solidFill>
                <a:latin typeface="Century Gothic" panose="020B0502020202020204" pitchFamily="34" charset="0"/>
              </a:rPr>
              <a:t>das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Fenster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klein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155724" y="2834165"/>
            <a:ext cx="4563715" cy="470133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 Und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Zorg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Flasche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374984" y="3516415"/>
            <a:ext cx="3733800" cy="470133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</a:t>
            </a:r>
            <a:r>
              <a:rPr lang="en-GB" sz="2000" b="1" u="sng" dirty="0">
                <a:solidFill>
                  <a:srgbClr val="115076"/>
                </a:solidFill>
                <a:latin typeface="Century Gothic" panose="020B0502020202020204" pitchFamily="34" charset="0"/>
              </a:rPr>
              <a:t>die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Flasche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48927" y="3556949"/>
            <a:ext cx="5618748" cy="481808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! Und </a:t>
            </a:r>
            <a:r>
              <a:rPr lang="en-GB" sz="200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das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Heft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auch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483268" y="4259730"/>
            <a:ext cx="2666623" cy="701775"/>
          </a:xfrm>
          <a:prstGeom prst="wedgeRoundRectCallou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Ach,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gut!  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bin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gelb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4073926"/>
            <a:ext cx="2024806" cy="206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or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or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org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org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org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org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Zorg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Zorg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Zorg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34CE97-55B6-6A46-AB6D-8B1F0E317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E7BD3744-E4B5-5D4E-A360-898B26CE85FE}"/>
              </a:ext>
            </a:extLst>
          </p:cNvPr>
          <p:cNvSpPr txBox="1">
            <a:spLocks/>
          </p:cNvSpPr>
          <p:nvPr/>
        </p:nvSpPr>
        <p:spPr>
          <a:xfrm>
            <a:off x="127565" y="375091"/>
            <a:ext cx="4304046" cy="70784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ein</a:t>
            </a:r>
            <a:r>
              <a:rPr lang="en-GB" sz="3600" b="1" dirty="0">
                <a:solidFill>
                  <a:prstClr val="white"/>
                </a:solidFill>
              </a:rPr>
              <a:t>, </a:t>
            </a:r>
            <a:r>
              <a:rPr lang="en-GB" sz="3600" b="1" dirty="0" err="1">
                <a:solidFill>
                  <a:prstClr val="white"/>
                </a:solidFill>
              </a:rPr>
              <a:t>eine</a:t>
            </a:r>
            <a:r>
              <a:rPr lang="en-GB" sz="3600" b="1" dirty="0">
                <a:solidFill>
                  <a:prstClr val="white"/>
                </a:solidFill>
              </a:rPr>
              <a:t>, </a:t>
            </a:r>
            <a:r>
              <a:rPr lang="en-GB" sz="3600" b="1" dirty="0" err="1">
                <a:solidFill>
                  <a:prstClr val="white"/>
                </a:solidFill>
              </a:rPr>
              <a:t>oder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ein</a:t>
            </a:r>
            <a:r>
              <a:rPr lang="en-GB" sz="36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C205B9-DD21-414B-BDB3-CB4289735F30}"/>
              </a:ext>
            </a:extLst>
          </p:cNvPr>
          <p:cNvSpPr/>
          <p:nvPr/>
        </p:nvSpPr>
        <p:spPr>
          <a:xfrm>
            <a:off x="292886" y="1445791"/>
            <a:ext cx="4578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eine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Flasche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6775F1-BE00-D447-87FB-280130859E2A}"/>
              </a:ext>
            </a:extLst>
          </p:cNvPr>
          <p:cNvSpPr/>
          <p:nvPr/>
        </p:nvSpPr>
        <p:spPr>
          <a:xfrm>
            <a:off x="292886" y="2650646"/>
            <a:ext cx="34211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eine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Tafel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FDC800-5A25-D948-BA6E-09F49A688902}"/>
              </a:ext>
            </a:extLst>
          </p:cNvPr>
          <p:cNvSpPr/>
          <p:nvPr/>
        </p:nvSpPr>
        <p:spPr>
          <a:xfrm>
            <a:off x="5438372" y="2402229"/>
            <a:ext cx="29738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Tisch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DBD1C6-2893-0344-B67E-67C5876DD6B7}"/>
              </a:ext>
            </a:extLst>
          </p:cNvPr>
          <p:cNvSpPr/>
          <p:nvPr/>
        </p:nvSpPr>
        <p:spPr>
          <a:xfrm>
            <a:off x="5395262" y="3431505"/>
            <a:ext cx="2778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Heft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4439DCA-6338-064D-A8C1-50D3718D0589}"/>
              </a:ext>
            </a:extLst>
          </p:cNvPr>
          <p:cNvSpPr/>
          <p:nvPr/>
        </p:nvSpPr>
        <p:spPr>
          <a:xfrm>
            <a:off x="292886" y="3768466"/>
            <a:ext cx="37721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Fenster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385A86-90F2-F54D-B34A-34E967C470AB}"/>
              </a:ext>
            </a:extLst>
          </p:cNvPr>
          <p:cNvSpPr/>
          <p:nvPr/>
        </p:nvSpPr>
        <p:spPr>
          <a:xfrm>
            <a:off x="5444540" y="4398724"/>
            <a:ext cx="29674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</a:t>
            </a:r>
            <a:r>
              <a:rPr lang="en-GB" sz="5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Paar</a:t>
            </a:r>
            <a:endParaRPr lang="en-GB" sz="5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FFC504F-BD4D-6B4B-A6C2-968B8A79C0EA}"/>
              </a:ext>
            </a:extLst>
          </p:cNvPr>
          <p:cNvSpPr/>
          <p:nvPr/>
        </p:nvSpPr>
        <p:spPr>
          <a:xfrm>
            <a:off x="305336" y="4967733"/>
            <a:ext cx="3855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eine</a:t>
            </a:r>
            <a:r>
              <a:rPr lang="en-GB" sz="5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Klasse</a:t>
            </a:r>
            <a:endParaRPr lang="en-GB" sz="5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3F797C6-0A18-EA4A-B190-F66E439CA077}"/>
              </a:ext>
            </a:extLst>
          </p:cNvPr>
          <p:cNvSpPr/>
          <p:nvPr/>
        </p:nvSpPr>
        <p:spPr>
          <a:xfrm>
            <a:off x="5492073" y="5447363"/>
            <a:ext cx="26372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ein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>
                <a:solidFill>
                  <a:srgbClr val="115076"/>
                </a:solidFill>
                <a:latin typeface="Century Gothic" panose="020B0502020202020204" pitchFamily="34" charset="0"/>
              </a:rPr>
              <a:t>Tag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1E26ED7-7E9C-FD4F-9D59-26FCC817D47F}"/>
              </a:ext>
            </a:extLst>
          </p:cNvPr>
          <p:cNvSpPr/>
          <p:nvPr/>
        </p:nvSpPr>
        <p:spPr>
          <a:xfrm>
            <a:off x="5438372" y="1445791"/>
            <a:ext cx="33554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DAA5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Mann</a:t>
            </a:r>
            <a:endParaRPr lang="en-US" dirty="0">
              <a:solidFill>
                <a:srgbClr val="115076"/>
              </a:solidFill>
            </a:endParaRPr>
          </a:p>
        </p:txBody>
      </p:sp>
      <p:sp>
        <p:nvSpPr>
          <p:cNvPr id="29" name="Explosion 2 28">
            <a:extLst>
              <a:ext uri="{FF2B5EF4-FFF2-40B4-BE49-F238E27FC236}">
                <a16:creationId xmlns:a16="http://schemas.microsoft.com/office/drawing/2014/main" xmlns="" id="{22A871AE-DDB1-284B-8597-B72D9FE1433A}"/>
              </a:ext>
            </a:extLst>
          </p:cNvPr>
          <p:cNvSpPr/>
          <p:nvPr/>
        </p:nvSpPr>
        <p:spPr>
          <a:xfrm rot="1125366">
            <a:off x="293073" y="1157355"/>
            <a:ext cx="1847831" cy="1486294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Explosion 2 29">
            <a:extLst>
              <a:ext uri="{FF2B5EF4-FFF2-40B4-BE49-F238E27FC236}">
                <a16:creationId xmlns:a16="http://schemas.microsoft.com/office/drawing/2014/main" xmlns="" id="{1C4FA317-221E-674A-BA2E-4D00F043A2A3}"/>
              </a:ext>
            </a:extLst>
          </p:cNvPr>
          <p:cNvSpPr/>
          <p:nvPr/>
        </p:nvSpPr>
        <p:spPr>
          <a:xfrm rot="1125366">
            <a:off x="256792" y="2386605"/>
            <a:ext cx="1757460" cy="1451362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Explosion 2 30">
            <a:extLst>
              <a:ext uri="{FF2B5EF4-FFF2-40B4-BE49-F238E27FC236}">
                <a16:creationId xmlns:a16="http://schemas.microsoft.com/office/drawing/2014/main" xmlns="" id="{47B9CC76-BAAB-5242-9E0A-BE39435619D9}"/>
              </a:ext>
            </a:extLst>
          </p:cNvPr>
          <p:cNvSpPr/>
          <p:nvPr/>
        </p:nvSpPr>
        <p:spPr>
          <a:xfrm rot="1125366">
            <a:off x="242792" y="3579205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Explosion 2 31">
            <a:extLst>
              <a:ext uri="{FF2B5EF4-FFF2-40B4-BE49-F238E27FC236}">
                <a16:creationId xmlns:a16="http://schemas.microsoft.com/office/drawing/2014/main" xmlns="" id="{1CD67F02-8178-7B4C-8E8C-484BE8C8A0AC}"/>
              </a:ext>
            </a:extLst>
          </p:cNvPr>
          <p:cNvSpPr/>
          <p:nvPr/>
        </p:nvSpPr>
        <p:spPr>
          <a:xfrm rot="1125366">
            <a:off x="315632" y="4784783"/>
            <a:ext cx="1790264" cy="1455665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Explosion 2 32">
            <a:extLst>
              <a:ext uri="{FF2B5EF4-FFF2-40B4-BE49-F238E27FC236}">
                <a16:creationId xmlns:a16="http://schemas.microsoft.com/office/drawing/2014/main" xmlns="" id="{DAE490C3-E4AA-284C-A240-5A0E2D808DF9}"/>
              </a:ext>
            </a:extLst>
          </p:cNvPr>
          <p:cNvSpPr/>
          <p:nvPr/>
        </p:nvSpPr>
        <p:spPr>
          <a:xfrm rot="1125366">
            <a:off x="5455343" y="1182788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Explosion 2 33">
            <a:extLst>
              <a:ext uri="{FF2B5EF4-FFF2-40B4-BE49-F238E27FC236}">
                <a16:creationId xmlns:a16="http://schemas.microsoft.com/office/drawing/2014/main" xmlns="" id="{D5F0529A-4BEF-DB4E-A938-BB32EF4EA748}"/>
              </a:ext>
            </a:extLst>
          </p:cNvPr>
          <p:cNvSpPr/>
          <p:nvPr/>
        </p:nvSpPr>
        <p:spPr>
          <a:xfrm rot="1125366">
            <a:off x="5364721" y="2187660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Explosion 2 34">
            <a:extLst>
              <a:ext uri="{FF2B5EF4-FFF2-40B4-BE49-F238E27FC236}">
                <a16:creationId xmlns:a16="http://schemas.microsoft.com/office/drawing/2014/main" xmlns="" id="{8FE7B517-998A-3D44-8953-66A27F4EFCD1}"/>
              </a:ext>
            </a:extLst>
          </p:cNvPr>
          <p:cNvSpPr/>
          <p:nvPr/>
        </p:nvSpPr>
        <p:spPr>
          <a:xfrm rot="1125366">
            <a:off x="5337455" y="3241342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Explosion 2 35">
            <a:extLst>
              <a:ext uri="{FF2B5EF4-FFF2-40B4-BE49-F238E27FC236}">
                <a16:creationId xmlns:a16="http://schemas.microsoft.com/office/drawing/2014/main" xmlns="" id="{A3B90F0C-8EA1-F644-84C7-882312397751}"/>
              </a:ext>
            </a:extLst>
          </p:cNvPr>
          <p:cNvSpPr/>
          <p:nvPr/>
        </p:nvSpPr>
        <p:spPr>
          <a:xfrm rot="1125366">
            <a:off x="5391985" y="4270620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Explosion 2 36">
            <a:extLst>
              <a:ext uri="{FF2B5EF4-FFF2-40B4-BE49-F238E27FC236}">
                <a16:creationId xmlns:a16="http://schemas.microsoft.com/office/drawing/2014/main" xmlns="" id="{EFF3009C-817A-BC47-9D4B-7B37A3918D43}"/>
              </a:ext>
            </a:extLst>
          </p:cNvPr>
          <p:cNvSpPr/>
          <p:nvPr/>
        </p:nvSpPr>
        <p:spPr>
          <a:xfrm rot="1125366">
            <a:off x="5463834" y="5299897"/>
            <a:ext cx="1395233" cy="1343409"/>
          </a:xfrm>
          <a:prstGeom prst="irregularSeal2">
            <a:avLst/>
          </a:prstGeom>
          <a:solidFill>
            <a:srgbClr val="DAA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xmlns="" id="{05072E53-312B-7749-993C-7AB3B2D30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20" y="118673"/>
            <a:ext cx="896536" cy="6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0032879" y="1214269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10030513" y="1214267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10716252" y="1202841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>
            <a:off x="10740940" y="1202841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10716252" y="5359100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10716252" y="3186743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10957731" y="1044990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10933043" y="5178572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879285" y="5370526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69615" y="5589520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ANFANG</a:t>
            </a:r>
          </a:p>
        </p:txBody>
      </p:sp>
    </p:spTree>
    <p:extLst>
      <p:ext uri="{BB962C8B-B14F-4D97-AF65-F5344CB8AC3E}">
        <p14:creationId xmlns:p14="http://schemas.microsoft.com/office/powerpoint/2010/main" val="11509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" y="0"/>
            <a:ext cx="1377375" cy="1314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7AD279-2F3C-4426-8E34-66B0155683DB}"/>
              </a:ext>
            </a:extLst>
          </p:cNvPr>
          <p:cNvSpPr txBox="1"/>
          <p:nvPr/>
        </p:nvSpPr>
        <p:spPr>
          <a:xfrm>
            <a:off x="1471701" y="410547"/>
            <a:ext cx="674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Wie? 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means ‘how’, as 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in ‘</a:t>
            </a:r>
            <a:r>
              <a:rPr lang="en-GB" sz="28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geht’s</a:t>
            </a:r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?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  </a:t>
            </a:r>
            <a:endParaRPr lang="en-GB" sz="28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7AD279-2F3C-4426-8E34-66B0155683DB}"/>
              </a:ext>
            </a:extLst>
          </p:cNvPr>
          <p:cNvSpPr txBox="1"/>
          <p:nvPr/>
        </p:nvSpPr>
        <p:spPr>
          <a:xfrm>
            <a:off x="7988806" y="395602"/>
            <a:ext cx="299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How’s it going?</a:t>
            </a:r>
            <a:endParaRPr lang="en-GB" sz="2800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7AD279-2F3C-4426-8E34-66B0155683DB}"/>
              </a:ext>
            </a:extLst>
          </p:cNvPr>
          <p:cNvSpPr txBox="1"/>
          <p:nvPr/>
        </p:nvSpPr>
        <p:spPr>
          <a:xfrm>
            <a:off x="1471701" y="1265715"/>
            <a:ext cx="12011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Wie? 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also means ‘how’, as in ‘</a:t>
            </a:r>
            <a:r>
              <a:rPr lang="en-GB" sz="28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  <a:t> der Mann?’ </a:t>
            </a:r>
            <a:b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endParaRPr lang="en-GB" sz="28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1436" y="1789149"/>
            <a:ext cx="46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How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is the man? –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description 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1436" y="2312583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What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is the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man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like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</a:rPr>
              <a:t>? 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8369" y="2220861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339914" y="3197967"/>
            <a:ext cx="2991856" cy="673769"/>
          </a:xfrm>
          <a:prstGeom prst="wedgeRoundRectCallout">
            <a:avLst>
              <a:gd name="adj1" fmla="val 29142"/>
              <a:gd name="adj2" fmla="val 11201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Mann.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7" y="3002538"/>
            <a:ext cx="2567343" cy="2608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94" y="3902728"/>
            <a:ext cx="2367268" cy="227793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757800" y="3538922"/>
            <a:ext cx="3118924" cy="908586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der Mann?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523470" y="4704811"/>
            <a:ext cx="4161141" cy="673769"/>
          </a:xfrm>
          <a:prstGeom prst="wedgeRoundRectCallout">
            <a:avLst>
              <a:gd name="adj1" fmla="val 54440"/>
              <a:gd name="adj2" fmla="val 25820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 Mann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klein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und rot.</a:t>
            </a:r>
            <a:endParaRPr lang="en-GB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68" y="2019981"/>
            <a:ext cx="647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Microsoft Office PowerPoint</Application>
  <PresentationFormat>Widescreen</PresentationFormat>
  <Paragraphs>246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Tw Cen MT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</cp:revision>
  <dcterms:created xsi:type="dcterms:W3CDTF">2019-09-27T14:33:52Z</dcterms:created>
  <dcterms:modified xsi:type="dcterms:W3CDTF">2019-09-27T14:34:28Z</dcterms:modified>
</cp:coreProperties>
</file>