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37"/>
  </p:notesMasterIdLst>
  <p:sldIdLst>
    <p:sldId id="258" r:id="rId4"/>
    <p:sldId id="385" r:id="rId5"/>
    <p:sldId id="389" r:id="rId6"/>
    <p:sldId id="390" r:id="rId7"/>
    <p:sldId id="391" r:id="rId8"/>
    <p:sldId id="392" r:id="rId9"/>
    <p:sldId id="394" r:id="rId10"/>
    <p:sldId id="396" r:id="rId11"/>
    <p:sldId id="397" r:id="rId12"/>
    <p:sldId id="395" r:id="rId13"/>
    <p:sldId id="386" r:id="rId14"/>
    <p:sldId id="398" r:id="rId15"/>
    <p:sldId id="399" r:id="rId16"/>
    <p:sldId id="400" r:id="rId17"/>
    <p:sldId id="401" r:id="rId18"/>
    <p:sldId id="402" r:id="rId19"/>
    <p:sldId id="387" r:id="rId20"/>
    <p:sldId id="403" r:id="rId21"/>
    <p:sldId id="404" r:id="rId22"/>
    <p:sldId id="405" r:id="rId23"/>
    <p:sldId id="406" r:id="rId24"/>
    <p:sldId id="407" r:id="rId25"/>
    <p:sldId id="408" r:id="rId26"/>
    <p:sldId id="388" r:id="rId27"/>
    <p:sldId id="409" r:id="rId28"/>
    <p:sldId id="410" r:id="rId29"/>
    <p:sldId id="411" r:id="rId30"/>
    <p:sldId id="412" r:id="rId31"/>
    <p:sldId id="413" r:id="rId32"/>
    <p:sldId id="414" r:id="rId33"/>
    <p:sldId id="415" r:id="rId34"/>
    <p:sldId id="416" r:id="rId35"/>
    <p:sldId id="3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3"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04F75"/>
    <a:srgbClr val="115076"/>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30" autoAdjust="0"/>
    <p:restoredTop sz="87833" autoAdjust="0"/>
  </p:normalViewPr>
  <p:slideViewPr>
    <p:cSldViewPr snapToGrid="0">
      <p:cViewPr>
        <p:scale>
          <a:sx n="50" d="100"/>
          <a:sy n="50" d="100"/>
        </p:scale>
        <p:origin x="42" y="2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228600" indent="-228600">
              <a:buFont typeface="+mj-lt"/>
              <a:buAutoNum type="arabicPeriod"/>
            </a:pPr>
            <a:r>
              <a:rPr lang="en-GB" dirty="0"/>
              <a:t>These practice assessment questions closely mirror the format of the various sections in the Term 2 ‘Achievement Test</a:t>
            </a:r>
            <a:r>
              <a:rPr lang="en-GB" baseline="0" dirty="0"/>
              <a:t>’ </a:t>
            </a:r>
            <a:r>
              <a:rPr lang="en-GB" dirty="0"/>
              <a:t>Assessments.</a:t>
            </a:r>
            <a:r>
              <a:rPr lang="en-GB" baseline="0" dirty="0"/>
              <a:t> However, there are only two question items per section in this practice sequence. The rubrics are almost exactly as they would appear in the real test.</a:t>
            </a:r>
          </a:p>
          <a:p>
            <a:pPr marL="228600" indent="-228600">
              <a:buFont typeface="+mj-lt"/>
              <a:buAutoNum type="arabicPeriod"/>
            </a:pPr>
            <a:r>
              <a:rPr lang="en-GB" baseline="0" dirty="0"/>
              <a:t>The timings for each section have been left as for the real thing,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dirty="0"/>
              <a:t>For the listening section, the audio for each item is accessible via the’ button adjacent to the question. Each item is recorded only once; where it is specified that students will hear an item twice, please click the play button again when ready.</a:t>
            </a:r>
          </a:p>
          <a:p>
            <a:pPr marL="228600" indent="-228600">
              <a:buFont typeface="+mj-lt"/>
              <a:buAutoNum type="arabicPeriod"/>
            </a:pPr>
            <a:r>
              <a:rPr lang="en-GB" baseline="0" dirty="0"/>
              <a:t>All of the vocabulary,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 lit.</a:t>
            </a:r>
          </a:p>
          <a:p>
            <a:pPr marL="228600" indent="-228600">
              <a:buAutoNum type="arabicPeriod"/>
            </a:pPr>
            <a:r>
              <a:rPr lang="en-GB" sz="1200" kern="1200" dirty="0">
                <a:solidFill>
                  <a:schemeClr val="tx1"/>
                </a:solidFill>
                <a:effectLst/>
                <a:latin typeface="+mn-lt"/>
                <a:ea typeface="+mn-ea"/>
                <a:cs typeface="+mn-cs"/>
              </a:rPr>
              <a:t>Est-</a:t>
            </a:r>
            <a:r>
              <a:rPr lang="en-GB" sz="1200" kern="1200" dirty="0" err="1">
                <a:solidFill>
                  <a:schemeClr val="tx1"/>
                </a:solidFill>
                <a:effectLst/>
                <a:latin typeface="+mn-lt"/>
                <a:ea typeface="+mn-ea"/>
                <a:cs typeface="+mn-cs"/>
              </a:rPr>
              <a:t>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qu’il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allemand</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15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65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20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67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960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50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864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26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79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b="0" dirty="0"/>
              <a:t>taupe</a:t>
            </a:r>
          </a:p>
          <a:p>
            <a:pPr marL="228600" indent="-228600">
              <a:buAutoNum type="arabicPeriod"/>
            </a:pPr>
            <a:r>
              <a:rPr lang="en-GB" b="0" dirty="0" err="1"/>
              <a:t>badiane</a:t>
            </a:r>
            <a:endParaRPr lang="en-GB" b="0" dirty="0"/>
          </a:p>
          <a:p>
            <a:pPr marL="0" indent="0">
              <a:buNone/>
            </a:pPr>
            <a:endParaRPr lang="en-GB" b="0" dirty="0"/>
          </a:p>
          <a:p>
            <a:pPr marL="0" indent="0">
              <a:buNone/>
            </a:pPr>
            <a:r>
              <a:rPr lang="en-GB" b="0" dirty="0"/>
              <a:t>taupe [&gt;5000] </a:t>
            </a:r>
            <a:r>
              <a:rPr lang="en-GB" b="0" dirty="0" err="1"/>
              <a:t>badiane</a:t>
            </a:r>
            <a:r>
              <a:rPr lang="en-GB" b="0" dirty="0"/>
              <a:t> [&gt;5000]</a:t>
            </a:r>
            <a:br>
              <a:rPr lang="en-GB" b="0" dirty="0"/>
            </a:br>
            <a:r>
              <a:rPr lang="en-GB" b="0" dirty="0" err="1"/>
              <a:t>Londsale</a:t>
            </a:r>
            <a:r>
              <a:rPr lang="en-GB" b="0" dirty="0"/>
              <a:t>, D., &amp; Le Bras, Y.  (2009). A Frequency Dictionary of French: Core vocabulary for learners London: Routledge.</a:t>
            </a:r>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1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43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434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56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3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4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522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93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768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287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3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b="0" dirty="0" err="1"/>
              <a:t>barta</a:t>
            </a:r>
            <a:r>
              <a:rPr lang="en-GB" b="1" dirty="0" err="1"/>
              <a:t>velle</a:t>
            </a:r>
            <a:r>
              <a:rPr lang="en-GB" b="1" dirty="0"/>
              <a:t>		</a:t>
            </a:r>
            <a:r>
              <a:rPr lang="en-GB" b="1" dirty="0" err="1"/>
              <a:t>bar</a:t>
            </a:r>
            <a:r>
              <a:rPr lang="en-GB" b="0" dirty="0" err="1"/>
              <a:t>tavelle</a:t>
            </a:r>
            <a:r>
              <a:rPr lang="en-GB" b="0" dirty="0"/>
              <a:t>		</a:t>
            </a:r>
            <a:r>
              <a:rPr lang="en-GB" b="0" dirty="0" err="1"/>
              <a:t>bartavelle</a:t>
            </a:r>
            <a:endParaRPr lang="en-GB" b="0" dirty="0"/>
          </a:p>
          <a:p>
            <a:pPr marL="228600" indent="-228600">
              <a:buAutoNum type="arabicPeriod"/>
            </a:pPr>
            <a:r>
              <a:rPr lang="en-GB" b="1" dirty="0" err="1"/>
              <a:t>lé</a:t>
            </a:r>
            <a:r>
              <a:rPr lang="en-GB" b="0" dirty="0" err="1"/>
              <a:t>murien</a:t>
            </a:r>
            <a:r>
              <a:rPr lang="en-GB" b="0" dirty="0"/>
              <a:t>		</a:t>
            </a:r>
            <a:r>
              <a:rPr lang="en-GB" b="0" dirty="0" err="1"/>
              <a:t>lémurien</a:t>
            </a:r>
            <a:r>
              <a:rPr lang="en-GB" b="0" dirty="0"/>
              <a:t>		</a:t>
            </a:r>
            <a:r>
              <a:rPr lang="en-GB" b="0" dirty="0" err="1"/>
              <a:t>le</a:t>
            </a:r>
            <a:r>
              <a:rPr lang="en-GB" b="1" dirty="0" err="1"/>
              <a:t>mu</a:t>
            </a:r>
            <a:r>
              <a:rPr lang="en-GB" b="0" dirty="0" err="1"/>
              <a:t>rien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96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904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2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10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8.2.1.5/6 vocabulary learning homework is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Calibri" panose="020F0502020204030204" pitchFamily="34" charset="0"/>
                <a:ea typeface="Calibri" panose="020F0502020204030204" pitchFamily="34" charset="0"/>
                <a:cs typeface="Calibri" panose="020F0502020204030204" pitchFamily="34" charset="0"/>
              </a:rPr>
              <a:t>https://resources.ncelp.org/concern/resources/ww72bc116?locale=en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sz="1200" kern="1200" dirty="0">
                <a:solidFill>
                  <a:schemeClr val="tx1"/>
                </a:solidFill>
                <a:effectLst/>
                <a:latin typeface="+mn-lt"/>
                <a:ea typeface="+mn-ea"/>
                <a:cs typeface="+mn-cs"/>
              </a:rPr>
              <a:t>quinze</a:t>
            </a:r>
          </a:p>
          <a:p>
            <a:pPr marL="228600" indent="-228600">
              <a:buAutoNum type="arabicPeriod"/>
            </a:pPr>
            <a:r>
              <a:rPr lang="en-GB" sz="1200" kern="1200" dirty="0">
                <a:solidFill>
                  <a:schemeClr val="tx1"/>
                </a:solidFill>
                <a:effectLst/>
                <a:latin typeface="+mn-lt"/>
                <a:ea typeface="+mn-ea"/>
                <a:cs typeface="+mn-cs"/>
              </a:rPr>
              <a:t>bon</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Note: After the items, teachers may want to alert students to the fact that in these two practice questions there was only one correct answers, but remind them that in the longer test version of this task, there may be two that are correct.</a:t>
            </a:r>
          </a:p>
          <a:p>
            <a:pPr marL="228600" indent="-228600">
              <a:buAutoNum type="arabicPeriod"/>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kern="1200" dirty="0">
                <a:solidFill>
                  <a:schemeClr val="tx1"/>
                </a:solidFill>
                <a:effectLst/>
                <a:latin typeface="+mn-lt"/>
                <a:ea typeface="+mn-ea"/>
                <a:cs typeface="+mn-cs"/>
              </a:rPr>
              <a:t>1. la question		le </a:t>
            </a:r>
            <a:r>
              <a:rPr lang="en-GB" sz="1200" kern="1200" dirty="0" err="1">
                <a:solidFill>
                  <a:schemeClr val="tx1"/>
                </a:solidFill>
                <a:effectLst/>
                <a:latin typeface="+mn-lt"/>
                <a:ea typeface="+mn-ea"/>
                <a:cs typeface="+mn-cs"/>
              </a:rPr>
              <a:t>médecin</a:t>
            </a:r>
            <a:r>
              <a:rPr lang="en-GB" sz="1200" kern="1200" dirty="0">
                <a:solidFill>
                  <a:schemeClr val="tx1"/>
                </a:solidFill>
                <a:effectLst/>
                <a:latin typeface="+mn-lt"/>
                <a:ea typeface="+mn-ea"/>
                <a:cs typeface="+mn-cs"/>
              </a:rPr>
              <a:t>		le monde		la mati</a:t>
            </a:r>
            <a:r>
              <a:rPr lang="en-GB" sz="1200" kern="1200" dirty="0">
                <a:solidFill>
                  <a:schemeClr val="tx1"/>
                </a:solidFill>
                <a:effectLst/>
                <a:latin typeface="Century Gothic" panose="020B0502020202020204" pitchFamily="34" charset="0"/>
                <a:ea typeface="+mn-ea"/>
                <a:cs typeface="+mn-cs"/>
              </a:rPr>
              <a:t>ère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vieille</a:t>
            </a:r>
            <a:r>
              <a:rPr lang="en-GB" sz="1200" kern="1200" dirty="0">
                <a:solidFill>
                  <a:schemeClr val="tx1"/>
                </a:solidFill>
                <a:effectLst/>
                <a:latin typeface="+mn-lt"/>
                <a:ea typeface="+mn-ea"/>
                <a:cs typeface="+mn-cs"/>
              </a:rPr>
              <a:t>		haut		beau		bleu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8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sz="1200" kern="1200" dirty="0" err="1">
                <a:solidFill>
                  <a:schemeClr val="tx1"/>
                </a:solidFill>
                <a:effectLst/>
                <a:latin typeface="+mn-lt"/>
                <a:ea typeface="+mn-ea"/>
                <a:cs typeface="+mn-cs"/>
              </a:rPr>
              <a:t>J’écoute</a:t>
            </a:r>
            <a:r>
              <a:rPr lang="en-GB" sz="1200" kern="1200" dirty="0">
                <a:solidFill>
                  <a:schemeClr val="tx1"/>
                </a:solidFill>
                <a:effectLst/>
                <a:latin typeface="+mn-lt"/>
                <a:ea typeface="+mn-ea"/>
                <a:cs typeface="+mn-cs"/>
              </a:rPr>
              <a:t> la radio.</a:t>
            </a:r>
          </a:p>
          <a:p>
            <a:pPr marL="228600" indent="-228600">
              <a:buAutoNum type="arabicPeriod"/>
            </a:pPr>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vais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célébrer</a:t>
            </a:r>
            <a:r>
              <a:rPr lang="en-GB" sz="1200" kern="1200" dirty="0">
                <a:solidFill>
                  <a:schemeClr val="tx1"/>
                </a:solidFill>
                <a:effectLst/>
                <a:latin typeface="+mn-lt"/>
                <a:ea typeface="+mn-ea"/>
                <a:cs typeface="+mn-cs"/>
              </a:rPr>
              <a:t> mon </a:t>
            </a:r>
            <a:r>
              <a:rPr lang="en-GB" sz="1200" kern="1200" dirty="0" err="1">
                <a:solidFill>
                  <a:schemeClr val="tx1"/>
                </a:solidFill>
                <a:effectLst/>
                <a:latin typeface="+mn-lt"/>
                <a:ea typeface="+mn-ea"/>
                <a:cs typeface="+mn-cs"/>
              </a:rPr>
              <a:t>anniversaire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437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b="0" dirty="0" err="1"/>
              <a:t>J’ai</a:t>
            </a:r>
            <a:r>
              <a:rPr lang="en-GB" b="0" dirty="0"/>
              <a:t> </a:t>
            </a:r>
            <a:r>
              <a:rPr lang="en-GB" b="0" dirty="0" err="1"/>
              <a:t>organisé</a:t>
            </a:r>
            <a:r>
              <a:rPr lang="en-GB" b="0" dirty="0"/>
              <a:t> ma chambre.</a:t>
            </a:r>
          </a:p>
          <a:p>
            <a:pPr marL="228600" indent="-228600">
              <a:buAutoNum type="arabicPeriod"/>
            </a:pPr>
            <a:r>
              <a:rPr lang="en-GB" b="0" dirty="0"/>
              <a:t>Je </a:t>
            </a:r>
            <a:r>
              <a:rPr lang="en-GB" b="0" dirty="0" err="1"/>
              <a:t>regarde</a:t>
            </a:r>
            <a:r>
              <a:rPr lang="en-GB" b="0" dirty="0"/>
              <a:t> la </a:t>
            </a:r>
            <a:r>
              <a:rPr lang="en-GB" b="0" dirty="0" err="1"/>
              <a:t>télé</a:t>
            </a:r>
            <a:r>
              <a:rPr lang="en-GB" b="0" dirty="0"/>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83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pPr marL="228600" indent="-228600">
              <a:buAutoNum type="arabicPeriod"/>
            </a:pPr>
            <a:r>
              <a:rPr lang="en-GB" sz="1200" b="0" kern="1200" dirty="0">
                <a:solidFill>
                  <a:schemeClr val="tx1"/>
                </a:solidFill>
                <a:effectLst/>
                <a:latin typeface="+mn-lt"/>
                <a:ea typeface="+mn-ea"/>
                <a:cs typeface="+mn-cs"/>
              </a:rPr>
              <a:t>Il </a:t>
            </a:r>
            <a:r>
              <a:rPr lang="en-GB" sz="1200" b="0" kern="1200" dirty="0" err="1">
                <a:solidFill>
                  <a:schemeClr val="tx1"/>
                </a:solidFill>
                <a:effectLst/>
                <a:latin typeface="+mn-lt"/>
                <a:ea typeface="+mn-ea"/>
                <a:cs typeface="+mn-cs"/>
              </a:rPr>
              <a:t>achète</a:t>
            </a:r>
            <a:r>
              <a:rPr lang="en-GB" sz="1200" b="0" kern="1200" dirty="0">
                <a:solidFill>
                  <a:schemeClr val="tx1"/>
                </a:solidFill>
                <a:effectLst/>
                <a:latin typeface="+mn-lt"/>
                <a:ea typeface="+mn-ea"/>
                <a:cs typeface="+mn-cs"/>
              </a:rPr>
              <a:t> du pain le </a:t>
            </a:r>
            <a:r>
              <a:rPr lang="en-GB" sz="1200" b="0" kern="1200" dirty="0" err="1">
                <a:solidFill>
                  <a:schemeClr val="tx1"/>
                </a:solidFill>
                <a:effectLst/>
                <a:latin typeface="+mn-lt"/>
                <a:ea typeface="+mn-ea"/>
                <a:cs typeface="+mn-cs"/>
              </a:rPr>
              <a:t>vendredi</a:t>
            </a:r>
            <a:r>
              <a:rPr lang="en-GB" sz="1200" b="0" kern="1200" dirty="0">
                <a:solidFill>
                  <a:schemeClr val="tx1"/>
                </a:solidFill>
                <a:effectLst/>
                <a:latin typeface="+mn-lt"/>
                <a:ea typeface="+mn-ea"/>
                <a:cs typeface="+mn-cs"/>
              </a:rPr>
              <a:t>.</a:t>
            </a:r>
          </a:p>
          <a:p>
            <a:pPr marL="228600" indent="-228600">
              <a:buAutoNum type="arabicPeriod"/>
            </a:pPr>
            <a:r>
              <a:rPr lang="en-GB" sz="1200" b="0" kern="1200" dirty="0">
                <a:solidFill>
                  <a:schemeClr val="tx1"/>
                </a:solidFill>
                <a:effectLst/>
                <a:latin typeface="+mn-lt"/>
                <a:ea typeface="+mn-ea"/>
                <a:cs typeface="+mn-cs"/>
              </a:rPr>
              <a:t>Nous </a:t>
            </a:r>
            <a:r>
              <a:rPr lang="en-GB" sz="1200" b="0" kern="1200" dirty="0" err="1">
                <a:solidFill>
                  <a:schemeClr val="tx1"/>
                </a:solidFill>
                <a:effectLst/>
                <a:latin typeface="+mn-lt"/>
                <a:ea typeface="+mn-ea"/>
                <a:cs typeface="+mn-cs"/>
              </a:rPr>
              <a:t>allons</a:t>
            </a:r>
            <a:r>
              <a:rPr lang="en-GB" sz="1200" b="0" kern="1200" dirty="0">
                <a:solidFill>
                  <a:schemeClr val="tx1"/>
                </a:solidFill>
                <a:effectLst/>
                <a:latin typeface="+mn-lt"/>
                <a:ea typeface="+mn-ea"/>
                <a:cs typeface="+mn-cs"/>
              </a:rPr>
              <a:t> au café </a:t>
            </a:r>
            <a:r>
              <a:rPr lang="en-GB" sz="1200" b="0" kern="1200" dirty="0" err="1">
                <a:solidFill>
                  <a:schemeClr val="tx1"/>
                </a:solidFill>
                <a:effectLst/>
                <a:latin typeface="+mn-lt"/>
                <a:ea typeface="+mn-ea"/>
                <a:cs typeface="+mn-cs"/>
              </a:rPr>
              <a:t>samedi</a:t>
            </a:r>
            <a:r>
              <a:rPr lang="en-GB" sz="1200" b="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39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1. Il y </a:t>
            </a:r>
            <a:r>
              <a:rPr lang="en-GB" b="0" dirty="0" err="1"/>
              <a:t>avait</a:t>
            </a:r>
            <a:r>
              <a:rPr lang="en-GB" b="0" dirty="0"/>
              <a:t> un </a:t>
            </a:r>
            <a:r>
              <a:rPr lang="en-GB" b="0" dirty="0" err="1"/>
              <a:t>cinéma</a:t>
            </a:r>
            <a:r>
              <a:rPr lang="en-GB" b="0" dirty="0"/>
              <a:t> </a:t>
            </a:r>
            <a:r>
              <a:rPr lang="en-GB" b="0" dirty="0" err="1"/>
              <a:t>ici</a:t>
            </a:r>
            <a:r>
              <a:rPr lang="en-GB" b="0" dirty="0"/>
              <a:t>.</a:t>
            </a:r>
          </a:p>
          <a:p>
            <a:r>
              <a:rPr lang="en-GB" b="0" dirty="0"/>
              <a:t>2. Il y a un </a:t>
            </a:r>
            <a:r>
              <a:rPr lang="en-GB" b="0" dirty="0" err="1"/>
              <a:t>ordinateur</a:t>
            </a:r>
            <a:r>
              <a:rPr lang="en-GB" b="0" dirty="0"/>
              <a:t> dans ma chambre.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0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26/03/2021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8.wav"/><Relationship Id="rId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audio" Target="../media/audio20.wav"/><Relationship Id="rId4" Type="http://schemas.openxmlformats.org/officeDocument/2006/relationships/audio" Target="../media/audio19.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image" Target="../media/image7.jpeg"/><Relationship Id="rId4" Type="http://schemas.openxmlformats.org/officeDocument/2006/relationships/audio" Target="../media/audio21.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audio" Target="../media/audio24.wav"/><Relationship Id="rId4" Type="http://schemas.openxmlformats.org/officeDocument/2006/relationships/audio" Target="../media/audio23.wav"/></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audio" Target="../media/audio26.wav"/><Relationship Id="rId4" Type="http://schemas.openxmlformats.org/officeDocument/2006/relationships/audio" Target="../media/audio25.wav"/></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audio" Target="../media/audio28.wav"/><Relationship Id="rId4" Type="http://schemas.openxmlformats.org/officeDocument/2006/relationships/audio" Target="../media/audio27.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audio" Target="../media/audio30.wav"/><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audio" Target="../media/audio32.wav"/><Relationship Id="rId4" Type="http://schemas.openxmlformats.org/officeDocument/2006/relationships/audio" Target="../media/audio31.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audio" Target="../media/audio34.wav"/><Relationship Id="rId4" Type="http://schemas.openxmlformats.org/officeDocument/2006/relationships/audio" Target="../media/audio33.wav"/></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audio" Target="../media/audio36.wav"/><Relationship Id="rId4" Type="http://schemas.openxmlformats.org/officeDocument/2006/relationships/audio" Target="../media/audio35.wav"/></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518520844/year-8-french-term-12-week-7-flash-cards/" TargetMode="External"/><Relationship Id="rId3" Type="http://schemas.openxmlformats.org/officeDocument/2006/relationships/image" Target="../media/image3.png"/><Relationship Id="rId7" Type="http://schemas.openxmlformats.org/officeDocument/2006/relationships/hyperlink" Target="https://resources.ncelp.org/concern/resources/r494vm112?locale=e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rive.google.com/file/d/1kS2LTH-Fc5BgxOJJQP2L6m2AleQAnt9Z/view?usp=sharing" TargetMode="Externa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0.wav"/><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14.wav"/><Relationship Id="rId4" Type="http://schemas.openxmlformats.org/officeDocument/2006/relationships/audio" Target="../media/audio13.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16.wav"/><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Practice assessment </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Year 8 French</a:t>
            </a:r>
            <a:endParaRPr lang="en-US" sz="3200" dirty="0"/>
          </a:p>
          <a:p>
            <a:pPr algn="l"/>
            <a:r>
              <a:rPr lang="en-GB" sz="3000" dirty="0">
                <a:solidFill>
                  <a:prstClr val="white"/>
                </a:solidFill>
              </a:rPr>
              <a:t>Term 2 Achievement Test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26/03/21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7" name="TextBox 6">
            <a:extLst>
              <a:ext uri="{FF2B5EF4-FFF2-40B4-BE49-F238E27FC236}">
                <a16:creationId xmlns:a16="http://schemas.microsoft.com/office/drawing/2014/main" id="{ED258025-F021-469B-9032-3EC4DA7412FD}"/>
              </a:ext>
            </a:extLst>
          </p:cNvPr>
          <p:cNvSpPr txBox="1"/>
          <p:nvPr/>
        </p:nvSpPr>
        <p:spPr>
          <a:xfrm>
            <a:off x="238124" y="1402049"/>
            <a:ext cx="11631279" cy="3746475"/>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two French sentences. Decide whether each sentence is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STATEMENT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or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QUESTION</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next to your answer. You will hear each sentence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Action Button: Custom 16">
            <a:hlinkClick r:id="" action="ppaction://noaction" highlightClick="1">
              <a:snd r:embed="rId4" name="1 tu fais.wav"/>
            </a:hlinkClick>
            <a:extLst>
              <a:ext uri="{FF2B5EF4-FFF2-40B4-BE49-F238E27FC236}">
                <a16:creationId xmlns:a16="http://schemas.microsoft.com/office/drawing/2014/main" id="{AED9F909-9B5A-4AC4-B76F-297AF6B8A8BC}"/>
              </a:ext>
            </a:extLst>
          </p:cNvPr>
          <p:cNvSpPr/>
          <p:nvPr/>
        </p:nvSpPr>
        <p:spPr>
          <a:xfrm>
            <a:off x="1279868" y="379062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9" name="Action Button: Custom 16">
            <a:hlinkClick r:id="" action="ppaction://noaction" highlightClick="1">
              <a:snd r:embed="rId5" name="2 est-ce qu.wav"/>
            </a:hlinkClick>
            <a:extLst>
              <a:ext uri="{FF2B5EF4-FFF2-40B4-BE49-F238E27FC236}">
                <a16:creationId xmlns:a16="http://schemas.microsoft.com/office/drawing/2014/main" id="{43F70C7A-3425-4006-B4D7-33C8F8C0FB49}"/>
              </a:ext>
            </a:extLst>
          </p:cNvPr>
          <p:cNvSpPr/>
          <p:nvPr/>
        </p:nvSpPr>
        <p:spPr>
          <a:xfrm>
            <a:off x="1279868" y="4648710"/>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1" name="Multiplication Sign 10" descr="x">
            <a:extLst>
              <a:ext uri="{FF2B5EF4-FFF2-40B4-BE49-F238E27FC236}">
                <a16:creationId xmlns:a16="http://schemas.microsoft.com/office/drawing/2014/main" id="{39EACD6A-5BBC-441B-9A8F-BBE081EEF624}"/>
              </a:ext>
            </a:extLst>
          </p:cNvPr>
          <p:cNvSpPr/>
          <p:nvPr/>
        </p:nvSpPr>
        <p:spPr>
          <a:xfrm>
            <a:off x="2061210" y="3790621"/>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ultiplication Sign 11" descr="x">
            <a:extLst>
              <a:ext uri="{FF2B5EF4-FFF2-40B4-BE49-F238E27FC236}">
                <a16:creationId xmlns:a16="http://schemas.microsoft.com/office/drawing/2014/main" id="{3B766903-2F8E-43E7-90AC-0C98BFB2252B}"/>
              </a:ext>
            </a:extLst>
          </p:cNvPr>
          <p:cNvSpPr/>
          <p:nvPr/>
        </p:nvSpPr>
        <p:spPr>
          <a:xfrm>
            <a:off x="4812030" y="4696400"/>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33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17" name="TextBox 16">
            <a:extLst>
              <a:ext uri="{FF2B5EF4-FFF2-40B4-BE49-F238E27FC236}">
                <a16:creationId xmlns:a16="http://schemas.microsoft.com/office/drawing/2014/main" id="{18F021E2-66BB-4469-90B9-4FB9F33BA68D}"/>
              </a:ext>
            </a:extLst>
          </p:cNvPr>
          <p:cNvSpPr txBox="1"/>
          <p:nvPr/>
        </p:nvSpPr>
        <p:spPr>
          <a:xfrm>
            <a:off x="118110" y="1344167"/>
            <a:ext cx="11654790" cy="202106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5 minutes.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A – SYNONYMS</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tabLst>
                <a:tab pos="4616450" algn="l"/>
              </a:tabLs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the space next to each definition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 the left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write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 letter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a-f</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of the word that is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best meaning match.</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4BEF90DB-1122-41CA-8FC9-00E0744B2483}"/>
              </a:ext>
            </a:extLst>
          </p:cNvPr>
          <p:cNvGraphicFramePr>
            <a:graphicFrameLocks noGrp="1"/>
          </p:cNvGraphicFramePr>
          <p:nvPr>
            <p:extLst>
              <p:ext uri="{D42A27DB-BD31-4B8C-83A1-F6EECF244321}">
                <p14:modId xmlns:p14="http://schemas.microsoft.com/office/powerpoint/2010/main" val="3645950984"/>
              </p:ext>
            </p:extLst>
          </p:nvPr>
        </p:nvGraphicFramePr>
        <p:xfrm>
          <a:off x="1399194" y="3533376"/>
          <a:ext cx="9013536" cy="2439607"/>
        </p:xfrm>
        <a:graphic>
          <a:graphicData uri="http://schemas.openxmlformats.org/drawingml/2006/table">
            <a:tbl>
              <a:tblPr firstRow="1" firstCol="1" bandRow="1"/>
              <a:tblGrid>
                <a:gridCol w="650048">
                  <a:extLst>
                    <a:ext uri="{9D8B030D-6E8A-4147-A177-3AD203B41FA5}">
                      <a16:colId xmlns:a16="http://schemas.microsoft.com/office/drawing/2014/main" val="3348154833"/>
                    </a:ext>
                  </a:extLst>
                </a:gridCol>
                <a:gridCol w="5243244">
                  <a:extLst>
                    <a:ext uri="{9D8B030D-6E8A-4147-A177-3AD203B41FA5}">
                      <a16:colId xmlns:a16="http://schemas.microsoft.com/office/drawing/2014/main" val="777587063"/>
                    </a:ext>
                  </a:extLst>
                </a:gridCol>
                <a:gridCol w="3120244">
                  <a:extLst>
                    <a:ext uri="{9D8B030D-6E8A-4147-A177-3AD203B41FA5}">
                      <a16:colId xmlns:a16="http://schemas.microsoft.com/office/drawing/2014/main" val="1330733095"/>
                    </a:ext>
                  </a:extLst>
                </a:gridCol>
              </a:tblGrid>
              <a:tr h="1308100">
                <a:tc>
                  <a:txBody>
                    <a:bodyPr/>
                    <a:lstStyle/>
                    <a:p>
                      <a:pPr>
                        <a:lnSpc>
                          <a:spcPct val="107000"/>
                        </a:lnSpc>
                        <a:spcAft>
                          <a:spcPts val="80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 sept  jours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 la réponse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 septembre, octobre, novembre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le samedi</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 la semaine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 l’automne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 l’équipe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 la solution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 l’hiver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101139"/>
                  </a:ext>
                </a:extLst>
              </a:tr>
            </a:tbl>
          </a:graphicData>
        </a:graphic>
      </p:graphicFrame>
      <p:sp>
        <p:nvSpPr>
          <p:cNvPr id="19" name="Rectangle: Rounded Corners 18">
            <a:extLst>
              <a:ext uri="{FF2B5EF4-FFF2-40B4-BE49-F238E27FC236}">
                <a16:creationId xmlns:a16="http://schemas.microsoft.com/office/drawing/2014/main" id="{424F31B9-3A34-4314-891E-8D7C268EA8C1}"/>
              </a:ext>
            </a:extLst>
          </p:cNvPr>
          <p:cNvSpPr/>
          <p:nvPr/>
        </p:nvSpPr>
        <p:spPr>
          <a:xfrm>
            <a:off x="2068830" y="3832885"/>
            <a:ext cx="438150" cy="42624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b</a:t>
            </a:r>
          </a:p>
        </p:txBody>
      </p:sp>
      <p:sp>
        <p:nvSpPr>
          <p:cNvPr id="20" name="Rectangle: Rounded Corners 19">
            <a:extLst>
              <a:ext uri="{FF2B5EF4-FFF2-40B4-BE49-F238E27FC236}">
                <a16:creationId xmlns:a16="http://schemas.microsoft.com/office/drawing/2014/main" id="{B95CBD4C-A394-4AEF-AF31-3003899F9F10}"/>
              </a:ext>
            </a:extLst>
          </p:cNvPr>
          <p:cNvSpPr/>
          <p:nvPr/>
        </p:nvSpPr>
        <p:spPr>
          <a:xfrm>
            <a:off x="2068830" y="4326329"/>
            <a:ext cx="438150" cy="42624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a:t>
            </a:r>
          </a:p>
        </p:txBody>
      </p:sp>
      <p:sp>
        <p:nvSpPr>
          <p:cNvPr id="21" name="Rectangle: Rounded Corners 20">
            <a:extLst>
              <a:ext uri="{FF2B5EF4-FFF2-40B4-BE49-F238E27FC236}">
                <a16:creationId xmlns:a16="http://schemas.microsoft.com/office/drawing/2014/main" id="{EC28F905-0782-413D-932B-BD8EBCF8D6AC}"/>
              </a:ext>
            </a:extLst>
          </p:cNvPr>
          <p:cNvSpPr/>
          <p:nvPr/>
        </p:nvSpPr>
        <p:spPr>
          <a:xfrm>
            <a:off x="2068830" y="4823822"/>
            <a:ext cx="438150" cy="42624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a:t>
            </a:r>
          </a:p>
        </p:txBody>
      </p:sp>
      <p:sp>
        <p:nvSpPr>
          <p:cNvPr id="23" name="Rounded Rectangular Callout 12">
            <a:extLst>
              <a:ext uri="{FF2B5EF4-FFF2-40B4-BE49-F238E27FC236}">
                <a16:creationId xmlns:a16="http://schemas.microsoft.com/office/drawing/2014/main" id="{3261A5B0-47E1-4DC4-AC22-C5D4A6A98AE5}"/>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half a mark for each item.</a:t>
            </a:r>
          </a:p>
        </p:txBody>
      </p:sp>
    </p:spTree>
    <p:extLst>
      <p:ext uri="{BB962C8B-B14F-4D97-AF65-F5344CB8AC3E}">
        <p14:creationId xmlns:p14="http://schemas.microsoft.com/office/powerpoint/2010/main" val="9939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8" name="TextBox 7">
            <a:extLst>
              <a:ext uri="{FF2B5EF4-FFF2-40B4-BE49-F238E27FC236}">
                <a16:creationId xmlns:a16="http://schemas.microsoft.com/office/drawing/2014/main" id="{CC47A860-E947-43BD-8E10-AB2AD3D5DF31}"/>
              </a:ext>
            </a:extLst>
          </p:cNvPr>
          <p:cNvSpPr txBox="1"/>
          <p:nvPr/>
        </p:nvSpPr>
        <p:spPr>
          <a:xfrm>
            <a:off x="89157" y="1214465"/>
            <a:ext cx="11696700" cy="1938992"/>
          </a:xfrm>
          <a:prstGeom prst="rect">
            <a:avLst/>
          </a:prstGeom>
          <a:noFill/>
        </p:spPr>
        <p:txBody>
          <a:bodyPr wrap="square">
            <a:spAutoFit/>
          </a:bodyPr>
          <a:lstStyle/>
          <a:p>
            <a:r>
              <a:rPr lang="en-US" sz="2000" b="1" dirty="0">
                <a:solidFill>
                  <a:srgbClr val="002060"/>
                </a:solidFill>
              </a:rPr>
              <a:t>PART B (ASSOCIATION AND COLLOCATION) </a:t>
            </a:r>
            <a:endParaRPr lang="en-GB" sz="2000" dirty="0">
              <a:solidFill>
                <a:srgbClr val="002060"/>
              </a:solidFill>
            </a:endParaRPr>
          </a:p>
          <a:p>
            <a:r>
              <a:rPr lang="en-US" sz="2000" dirty="0">
                <a:solidFill>
                  <a:srgbClr val="002060"/>
                </a:solidFill>
              </a:rPr>
              <a:t>Put a cross (x) next to:</a:t>
            </a:r>
            <a:r>
              <a:rPr lang="en-US" sz="2000" b="1" dirty="0">
                <a:solidFill>
                  <a:srgbClr val="002060"/>
                </a:solidFill>
              </a:rPr>
              <a:t> </a:t>
            </a:r>
            <a:endParaRPr lang="en-GB" sz="2000" dirty="0">
              <a:solidFill>
                <a:srgbClr val="002060"/>
              </a:solidFill>
            </a:endParaRPr>
          </a:p>
          <a:p>
            <a:pPr lvl="0"/>
            <a:r>
              <a:rPr lang="en-US" sz="2000" b="1" u="sng" dirty="0">
                <a:solidFill>
                  <a:srgbClr val="002060"/>
                </a:solidFill>
              </a:rPr>
              <a:t>At least</a:t>
            </a:r>
            <a:r>
              <a:rPr lang="en-US" sz="2000" b="1" dirty="0">
                <a:solidFill>
                  <a:srgbClr val="002060"/>
                </a:solidFill>
              </a:rPr>
              <a:t> one word </a:t>
            </a:r>
            <a:r>
              <a:rPr lang="en-US" sz="2000" dirty="0">
                <a:solidFill>
                  <a:srgbClr val="002060"/>
                </a:solidFill>
              </a:rPr>
              <a:t>in</a:t>
            </a:r>
            <a:r>
              <a:rPr lang="en-US" sz="2000" b="1" dirty="0">
                <a:solidFill>
                  <a:srgbClr val="002060"/>
                </a:solidFill>
              </a:rPr>
              <a:t> column 1</a:t>
            </a:r>
            <a:r>
              <a:rPr lang="en-US" sz="2000" dirty="0">
                <a:solidFill>
                  <a:srgbClr val="002060"/>
                </a:solidFill>
              </a:rPr>
              <a:t> with a </a:t>
            </a:r>
            <a:r>
              <a:rPr lang="en-US" sz="2000" b="1" dirty="0">
                <a:solidFill>
                  <a:srgbClr val="002060"/>
                </a:solidFill>
              </a:rPr>
              <a:t>meaning</a:t>
            </a:r>
            <a:r>
              <a:rPr lang="en-US" sz="2000" dirty="0">
                <a:solidFill>
                  <a:srgbClr val="002060"/>
                </a:solidFill>
              </a:rPr>
              <a:t> that is </a:t>
            </a:r>
            <a:r>
              <a:rPr lang="en-US" sz="2000" b="1" dirty="0">
                <a:solidFill>
                  <a:srgbClr val="002060"/>
                </a:solidFill>
              </a:rPr>
              <a:t>related</a:t>
            </a:r>
            <a:r>
              <a:rPr lang="en-US" sz="2000" dirty="0">
                <a:solidFill>
                  <a:srgbClr val="002060"/>
                </a:solidFill>
              </a:rPr>
              <a:t> </a:t>
            </a:r>
            <a:r>
              <a:rPr lang="en-US" sz="2000" b="1" dirty="0">
                <a:solidFill>
                  <a:srgbClr val="002060"/>
                </a:solidFill>
              </a:rPr>
              <a:t>to the word in bold on the left</a:t>
            </a:r>
            <a:endParaRPr lang="en-GB" sz="2000" dirty="0">
              <a:solidFill>
                <a:srgbClr val="002060"/>
              </a:solidFill>
            </a:endParaRPr>
          </a:p>
          <a:p>
            <a:pPr lvl="0"/>
            <a:r>
              <a:rPr lang="en-US" sz="2000" b="1" u="sng" dirty="0">
                <a:solidFill>
                  <a:srgbClr val="002060"/>
                </a:solidFill>
              </a:rPr>
              <a:t>At least</a:t>
            </a:r>
            <a:r>
              <a:rPr lang="en-US" sz="2000" b="1" dirty="0">
                <a:solidFill>
                  <a:srgbClr val="002060"/>
                </a:solidFill>
              </a:rPr>
              <a:t> one word </a:t>
            </a:r>
            <a:r>
              <a:rPr lang="en-US" sz="2000" dirty="0">
                <a:solidFill>
                  <a:srgbClr val="002060"/>
                </a:solidFill>
              </a:rPr>
              <a:t>in</a:t>
            </a:r>
            <a:r>
              <a:rPr lang="en-US" sz="2000" b="1" dirty="0">
                <a:solidFill>
                  <a:srgbClr val="002060"/>
                </a:solidFill>
              </a:rPr>
              <a:t> column 2 </a:t>
            </a:r>
            <a:r>
              <a:rPr lang="en-US" sz="2000" dirty="0">
                <a:solidFill>
                  <a:srgbClr val="002060"/>
                </a:solidFill>
              </a:rPr>
              <a:t>that could appear </a:t>
            </a:r>
            <a:r>
              <a:rPr lang="en-US" sz="2000" b="1" dirty="0">
                <a:solidFill>
                  <a:srgbClr val="002060"/>
                </a:solidFill>
              </a:rPr>
              <a:t>beside the word in bold</a:t>
            </a:r>
            <a:r>
              <a:rPr lang="en-US" sz="2000" dirty="0">
                <a:solidFill>
                  <a:srgbClr val="002060"/>
                </a:solidFill>
              </a:rPr>
              <a:t> in a sentence. </a:t>
            </a:r>
            <a:endParaRPr lang="en-GB" sz="2000" dirty="0">
              <a:solidFill>
                <a:srgbClr val="002060"/>
              </a:solidFill>
            </a:endParaRPr>
          </a:p>
          <a:p>
            <a:r>
              <a:rPr lang="en-US" sz="2000" b="1" u="sng" dirty="0">
                <a:solidFill>
                  <a:srgbClr val="002060"/>
                </a:solidFill>
              </a:rPr>
              <a:t>In total, you must put four crosses (x) for each question</a:t>
            </a:r>
            <a:r>
              <a:rPr lang="en-US" sz="2000" b="1" dirty="0">
                <a:solidFill>
                  <a:srgbClr val="002060"/>
                </a:solidFill>
              </a:rPr>
              <a:t>.</a:t>
            </a:r>
            <a:r>
              <a:rPr lang="en-US" sz="2000" dirty="0">
                <a:solidFill>
                  <a:srgbClr val="002060"/>
                </a:solidFill>
              </a:rPr>
              <a:t> You could tick two boxes in both columns, or you could tick three boxes in one column and one box in the other column!</a:t>
            </a:r>
            <a:endParaRPr lang="en-GB" sz="2000" dirty="0">
              <a:solidFill>
                <a:srgbClr val="002060"/>
              </a:solidFill>
            </a:endParaRPr>
          </a:p>
        </p:txBody>
      </p:sp>
      <p:graphicFrame>
        <p:nvGraphicFramePr>
          <p:cNvPr id="3" name="Table 2">
            <a:extLst>
              <a:ext uri="{FF2B5EF4-FFF2-40B4-BE49-F238E27FC236}">
                <a16:creationId xmlns:a16="http://schemas.microsoft.com/office/drawing/2014/main" id="{6415E95E-80D1-429F-8C4C-A2757D9FF2C9}"/>
              </a:ext>
            </a:extLst>
          </p:cNvPr>
          <p:cNvGraphicFramePr>
            <a:graphicFrameLocks noGrp="1"/>
          </p:cNvGraphicFramePr>
          <p:nvPr>
            <p:extLst>
              <p:ext uri="{D42A27DB-BD31-4B8C-83A1-F6EECF244321}">
                <p14:modId xmlns:p14="http://schemas.microsoft.com/office/powerpoint/2010/main" val="945052773"/>
              </p:ext>
            </p:extLst>
          </p:nvPr>
        </p:nvGraphicFramePr>
        <p:xfrm>
          <a:off x="244762" y="3235531"/>
          <a:ext cx="7689787" cy="1508252"/>
        </p:xfrm>
        <a:graphic>
          <a:graphicData uri="http://schemas.openxmlformats.org/drawingml/2006/table">
            <a:tbl>
              <a:tblPr firstRow="1" firstCol="1" bandRow="1"/>
              <a:tblGrid>
                <a:gridCol w="1853001">
                  <a:extLst>
                    <a:ext uri="{9D8B030D-6E8A-4147-A177-3AD203B41FA5}">
                      <a16:colId xmlns:a16="http://schemas.microsoft.com/office/drawing/2014/main" val="179807634"/>
                    </a:ext>
                  </a:extLst>
                </a:gridCol>
                <a:gridCol w="1853001">
                  <a:extLst>
                    <a:ext uri="{9D8B030D-6E8A-4147-A177-3AD203B41FA5}">
                      <a16:colId xmlns:a16="http://schemas.microsoft.com/office/drawing/2014/main" val="1828454652"/>
                    </a:ext>
                  </a:extLst>
                </a:gridCol>
                <a:gridCol w="1760186">
                  <a:extLst>
                    <a:ext uri="{9D8B030D-6E8A-4147-A177-3AD203B41FA5}">
                      <a16:colId xmlns:a16="http://schemas.microsoft.com/office/drawing/2014/main" val="1778106774"/>
                    </a:ext>
                  </a:extLst>
                </a:gridCol>
                <a:gridCol w="1760186">
                  <a:extLst>
                    <a:ext uri="{9D8B030D-6E8A-4147-A177-3AD203B41FA5}">
                      <a16:colId xmlns:a16="http://schemas.microsoft.com/office/drawing/2014/main" val="4233684887"/>
                    </a:ext>
                  </a:extLst>
                </a:gridCol>
                <a:gridCol w="463413">
                  <a:extLst>
                    <a:ext uri="{9D8B030D-6E8A-4147-A177-3AD203B41FA5}">
                      <a16:colId xmlns:a16="http://schemas.microsoft.com/office/drawing/2014/main" val="1930437306"/>
                    </a:ext>
                  </a:extLst>
                </a:gridCol>
              </a:tblGrid>
              <a:tr h="0">
                <a:tc>
                  <a:txBody>
                    <a:bodyPr/>
                    <a:lstStyle/>
                    <a:p>
                      <a:pPr>
                        <a:lnSpc>
                          <a:spcPct val="107000"/>
                        </a:lnSpc>
                        <a:spcAft>
                          <a:spcPts val="800"/>
                        </a:spcAft>
                      </a:pPr>
                      <a:r>
                        <a:rPr lang="en-GB" sz="12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2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Column 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Column 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026644"/>
                  </a:ext>
                </a:extLst>
              </a:tr>
              <a:tr h="0">
                <a:tc rowSpan="4">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manger</a:t>
                      </a:r>
                    </a:p>
                    <a:p>
                      <a:pPr>
                        <a:lnSpc>
                          <a:spcPct val="107000"/>
                        </a:lnSpc>
                        <a:spcAft>
                          <a:spcPts val="800"/>
                        </a:spcAft>
                      </a:pPr>
                      <a:r>
                        <a:rPr lang="en-GB" sz="1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le fromage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ensemble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518051"/>
                  </a:ext>
                </a:extLst>
              </a:tr>
              <a:tr h="0">
                <a:tc vMerge="1">
                  <a:txBody>
                    <a:bodyPr/>
                    <a:lstStyle/>
                    <a:p>
                      <a:endParaRPr lang="fr-FR"/>
                    </a:p>
                  </a:txBody>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l’anglais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 le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pont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219316"/>
                  </a:ext>
                </a:extLst>
              </a:tr>
              <a:tr h="0">
                <a:tc vMerge="1">
                  <a:txBody>
                    <a:bodyPr/>
                    <a:lstStyle/>
                    <a:p>
                      <a:endParaRPr lang="fr-FR"/>
                    </a:p>
                  </a:txBody>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nourrir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 la matière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195400"/>
                  </a:ext>
                </a:extLst>
              </a:tr>
              <a:tr h="0">
                <a:tc vMerge="1">
                  <a:txBody>
                    <a:bodyPr/>
                    <a:lstStyle/>
                    <a:p>
                      <a:endParaRPr lang="fr-FR"/>
                    </a:p>
                  </a:txBody>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 la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viande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 gauche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765303"/>
                  </a:ext>
                </a:extLst>
              </a:tr>
            </a:tbl>
          </a:graphicData>
        </a:graphic>
      </p:graphicFrame>
      <p:graphicFrame>
        <p:nvGraphicFramePr>
          <p:cNvPr id="9" name="Table 8">
            <a:extLst>
              <a:ext uri="{FF2B5EF4-FFF2-40B4-BE49-F238E27FC236}">
                <a16:creationId xmlns:a16="http://schemas.microsoft.com/office/drawing/2014/main" id="{F34C7CF9-18F9-42FD-9A59-91DD37055520}"/>
              </a:ext>
            </a:extLst>
          </p:cNvPr>
          <p:cNvGraphicFramePr>
            <a:graphicFrameLocks noGrp="1"/>
          </p:cNvGraphicFramePr>
          <p:nvPr>
            <p:extLst>
              <p:ext uri="{D42A27DB-BD31-4B8C-83A1-F6EECF244321}">
                <p14:modId xmlns:p14="http://schemas.microsoft.com/office/powerpoint/2010/main" val="461318681"/>
              </p:ext>
            </p:extLst>
          </p:nvPr>
        </p:nvGraphicFramePr>
        <p:xfrm>
          <a:off x="244762" y="4820316"/>
          <a:ext cx="7689787" cy="1508252"/>
        </p:xfrm>
        <a:graphic>
          <a:graphicData uri="http://schemas.openxmlformats.org/drawingml/2006/table">
            <a:tbl>
              <a:tblPr firstRow="1" firstCol="1" bandRow="1"/>
              <a:tblGrid>
                <a:gridCol w="1853001">
                  <a:extLst>
                    <a:ext uri="{9D8B030D-6E8A-4147-A177-3AD203B41FA5}">
                      <a16:colId xmlns:a16="http://schemas.microsoft.com/office/drawing/2014/main" val="179807634"/>
                    </a:ext>
                  </a:extLst>
                </a:gridCol>
                <a:gridCol w="1853001">
                  <a:extLst>
                    <a:ext uri="{9D8B030D-6E8A-4147-A177-3AD203B41FA5}">
                      <a16:colId xmlns:a16="http://schemas.microsoft.com/office/drawing/2014/main" val="1828454652"/>
                    </a:ext>
                  </a:extLst>
                </a:gridCol>
                <a:gridCol w="1760186">
                  <a:extLst>
                    <a:ext uri="{9D8B030D-6E8A-4147-A177-3AD203B41FA5}">
                      <a16:colId xmlns:a16="http://schemas.microsoft.com/office/drawing/2014/main" val="1778106774"/>
                    </a:ext>
                  </a:extLst>
                </a:gridCol>
                <a:gridCol w="1760186">
                  <a:extLst>
                    <a:ext uri="{9D8B030D-6E8A-4147-A177-3AD203B41FA5}">
                      <a16:colId xmlns:a16="http://schemas.microsoft.com/office/drawing/2014/main" val="4233684887"/>
                    </a:ext>
                  </a:extLst>
                </a:gridCol>
                <a:gridCol w="463413">
                  <a:extLst>
                    <a:ext uri="{9D8B030D-6E8A-4147-A177-3AD203B41FA5}">
                      <a16:colId xmlns:a16="http://schemas.microsoft.com/office/drawing/2014/main" val="1930437306"/>
                    </a:ext>
                  </a:extLst>
                </a:gridCol>
              </a:tblGrid>
              <a:tr h="0">
                <a:tc>
                  <a:txBody>
                    <a:bodyPr/>
                    <a:lstStyle/>
                    <a:p>
                      <a:pPr>
                        <a:lnSpc>
                          <a:spcPct val="107000"/>
                        </a:lnSpc>
                        <a:spcAft>
                          <a:spcPts val="800"/>
                        </a:spcAft>
                      </a:pPr>
                      <a:r>
                        <a:rPr lang="en-GB" sz="12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2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Column 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Column 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026644"/>
                  </a:ext>
                </a:extLst>
              </a:tr>
              <a:tr h="0">
                <a:tc rowSpan="4">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GB" sz="20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étudier</a:t>
                      </a:r>
                      <a:endPar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1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l’école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bientôt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518051"/>
                  </a:ext>
                </a:extLst>
              </a:tr>
              <a:tr h="0">
                <a:tc vMerge="1">
                  <a:txBody>
                    <a:bodyPr/>
                    <a:lstStyle/>
                    <a:p>
                      <a:endParaRPr lang="fr-FR"/>
                    </a:p>
                  </a:txBody>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 le billet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 le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français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219316"/>
                  </a:ext>
                </a:extLst>
              </a:tr>
              <a:tr h="0">
                <a:tc vMerge="1">
                  <a:txBody>
                    <a:bodyPr/>
                    <a:lstStyle/>
                    <a:p>
                      <a:endParaRPr lang="fr-FR"/>
                    </a:p>
                  </a:txBody>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l’église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 les maths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195400"/>
                  </a:ext>
                </a:extLst>
              </a:tr>
              <a:tr h="0">
                <a:tc vMerge="1">
                  <a:txBody>
                    <a:bodyPr/>
                    <a:lstStyle/>
                    <a:p>
                      <a:endParaRPr lang="fr-FR"/>
                    </a:p>
                  </a:txBody>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 la poste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l’avocat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rgbClr val="1F4E79"/>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765303"/>
                  </a:ext>
                </a:extLst>
              </a:tr>
            </a:tbl>
          </a:graphicData>
        </a:graphic>
      </p:graphicFrame>
      <p:sp>
        <p:nvSpPr>
          <p:cNvPr id="10" name="Multiplication Sign 9" descr="x">
            <a:extLst>
              <a:ext uri="{FF2B5EF4-FFF2-40B4-BE49-F238E27FC236}">
                <a16:creationId xmlns:a16="http://schemas.microsoft.com/office/drawing/2014/main" id="{EA344FF8-067B-4275-8E09-2BAE48CFD26F}"/>
              </a:ext>
            </a:extLst>
          </p:cNvPr>
          <p:cNvSpPr/>
          <p:nvPr/>
        </p:nvSpPr>
        <p:spPr>
          <a:xfrm>
            <a:off x="4629150" y="3429000"/>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Multiplication Sign 10" descr="x">
            <a:extLst>
              <a:ext uri="{FF2B5EF4-FFF2-40B4-BE49-F238E27FC236}">
                <a16:creationId xmlns:a16="http://schemas.microsoft.com/office/drawing/2014/main" id="{152FCCE7-C7CF-4226-AD17-68543A2451E9}"/>
              </a:ext>
            </a:extLst>
          </p:cNvPr>
          <p:cNvSpPr/>
          <p:nvPr/>
        </p:nvSpPr>
        <p:spPr>
          <a:xfrm>
            <a:off x="4629150" y="4066288"/>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ultiplication Sign 11" descr="x">
            <a:extLst>
              <a:ext uri="{FF2B5EF4-FFF2-40B4-BE49-F238E27FC236}">
                <a16:creationId xmlns:a16="http://schemas.microsoft.com/office/drawing/2014/main" id="{DF52E950-5066-421C-8557-4E9DC7A8226D}"/>
              </a:ext>
            </a:extLst>
          </p:cNvPr>
          <p:cNvSpPr/>
          <p:nvPr/>
        </p:nvSpPr>
        <p:spPr>
          <a:xfrm>
            <a:off x="4629150" y="4405036"/>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Multiplication Sign 13" descr="x">
            <a:extLst>
              <a:ext uri="{FF2B5EF4-FFF2-40B4-BE49-F238E27FC236}">
                <a16:creationId xmlns:a16="http://schemas.microsoft.com/office/drawing/2014/main" id="{4680AE64-EDEC-42B5-A2A6-5CA4898590B0}"/>
              </a:ext>
            </a:extLst>
          </p:cNvPr>
          <p:cNvSpPr/>
          <p:nvPr/>
        </p:nvSpPr>
        <p:spPr>
          <a:xfrm>
            <a:off x="7515449" y="3429000"/>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Multiplication Sign 14" descr="x">
            <a:extLst>
              <a:ext uri="{FF2B5EF4-FFF2-40B4-BE49-F238E27FC236}">
                <a16:creationId xmlns:a16="http://schemas.microsoft.com/office/drawing/2014/main" id="{7631007B-08A0-4056-A1D6-4EEE5832C274}"/>
              </a:ext>
            </a:extLst>
          </p:cNvPr>
          <p:cNvSpPr/>
          <p:nvPr/>
        </p:nvSpPr>
        <p:spPr>
          <a:xfrm>
            <a:off x="4629150" y="5028054"/>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Multiplication Sign 15" descr="x">
            <a:extLst>
              <a:ext uri="{FF2B5EF4-FFF2-40B4-BE49-F238E27FC236}">
                <a16:creationId xmlns:a16="http://schemas.microsoft.com/office/drawing/2014/main" id="{9C11BAE5-30F0-4B22-9889-5F9D3984B150}"/>
              </a:ext>
            </a:extLst>
          </p:cNvPr>
          <p:cNvSpPr/>
          <p:nvPr/>
        </p:nvSpPr>
        <p:spPr>
          <a:xfrm>
            <a:off x="7515449" y="5055311"/>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Multiplication Sign 16" descr="x">
            <a:extLst>
              <a:ext uri="{FF2B5EF4-FFF2-40B4-BE49-F238E27FC236}">
                <a16:creationId xmlns:a16="http://schemas.microsoft.com/office/drawing/2014/main" id="{06D1DB4C-E2AC-4600-A1F1-BFB5A2A0C951}"/>
              </a:ext>
            </a:extLst>
          </p:cNvPr>
          <p:cNvSpPr/>
          <p:nvPr/>
        </p:nvSpPr>
        <p:spPr>
          <a:xfrm>
            <a:off x="7515449" y="5357906"/>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Multiplication Sign 17" descr="x">
            <a:extLst>
              <a:ext uri="{FF2B5EF4-FFF2-40B4-BE49-F238E27FC236}">
                <a16:creationId xmlns:a16="http://schemas.microsoft.com/office/drawing/2014/main" id="{9E68CBC3-9EA8-4088-8278-7CD93E45DA40}"/>
              </a:ext>
            </a:extLst>
          </p:cNvPr>
          <p:cNvSpPr/>
          <p:nvPr/>
        </p:nvSpPr>
        <p:spPr>
          <a:xfrm>
            <a:off x="7515449" y="5660501"/>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ounded Rectangular Callout 12">
            <a:extLst>
              <a:ext uri="{FF2B5EF4-FFF2-40B4-BE49-F238E27FC236}">
                <a16:creationId xmlns:a16="http://schemas.microsoft.com/office/drawing/2014/main" id="{E6D85450-CB41-4E02-A45A-D2D538240644}"/>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a quarter of a mark for each item.</a:t>
            </a:r>
          </a:p>
        </p:txBody>
      </p:sp>
    </p:spTree>
    <p:extLst>
      <p:ext uri="{BB962C8B-B14F-4D97-AF65-F5344CB8AC3E}">
        <p14:creationId xmlns:p14="http://schemas.microsoft.com/office/powerpoint/2010/main" val="5015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21" name="Rounded Rectangular Callout 12">
            <a:extLst>
              <a:ext uri="{FF2B5EF4-FFF2-40B4-BE49-F238E27FC236}">
                <a16:creationId xmlns:a16="http://schemas.microsoft.com/office/drawing/2014/main" id="{33BBBA5E-F23C-4C48-B859-475F1CDE59D5}"/>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8" name="TextBox 7">
            <a:extLst>
              <a:ext uri="{FF2B5EF4-FFF2-40B4-BE49-F238E27FC236}">
                <a16:creationId xmlns:a16="http://schemas.microsoft.com/office/drawing/2014/main" id="{79EF2609-26F2-4075-B3EA-61E13FA51478}"/>
              </a:ext>
            </a:extLst>
          </p:cNvPr>
          <p:cNvSpPr txBox="1"/>
          <p:nvPr/>
        </p:nvSpPr>
        <p:spPr>
          <a:xfrm>
            <a:off x="118110" y="1434512"/>
            <a:ext cx="11788140" cy="2555571"/>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GRAMMAR</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minutes.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Read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 sentences. The subject is missing.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next to the person or people the sentence is about.</a:t>
            </a:r>
            <a:endPar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6EEF3F1-493E-47A2-A377-05BF030FB920}"/>
              </a:ext>
            </a:extLst>
          </p:cNvPr>
          <p:cNvGraphicFramePr>
            <a:graphicFrameLocks noGrp="1"/>
          </p:cNvGraphicFramePr>
          <p:nvPr>
            <p:extLst>
              <p:ext uri="{D42A27DB-BD31-4B8C-83A1-F6EECF244321}">
                <p14:modId xmlns:p14="http://schemas.microsoft.com/office/powerpoint/2010/main" val="2645044047"/>
              </p:ext>
            </p:extLst>
          </p:nvPr>
        </p:nvGraphicFramePr>
        <p:xfrm>
          <a:off x="244764" y="4020846"/>
          <a:ext cx="11661486" cy="1734122"/>
        </p:xfrm>
        <a:graphic>
          <a:graphicData uri="http://schemas.openxmlformats.org/drawingml/2006/table">
            <a:tbl>
              <a:tblPr firstRow="1" firstCol="1" bandRow="1"/>
              <a:tblGrid>
                <a:gridCol w="450728">
                  <a:extLst>
                    <a:ext uri="{9D8B030D-6E8A-4147-A177-3AD203B41FA5}">
                      <a16:colId xmlns:a16="http://schemas.microsoft.com/office/drawing/2014/main" val="1630505705"/>
                    </a:ext>
                  </a:extLst>
                </a:gridCol>
                <a:gridCol w="2607778">
                  <a:extLst>
                    <a:ext uri="{9D8B030D-6E8A-4147-A177-3AD203B41FA5}">
                      <a16:colId xmlns:a16="http://schemas.microsoft.com/office/drawing/2014/main" val="2200410273"/>
                    </a:ext>
                  </a:extLst>
                </a:gridCol>
                <a:gridCol w="2305800">
                  <a:extLst>
                    <a:ext uri="{9D8B030D-6E8A-4147-A177-3AD203B41FA5}">
                      <a16:colId xmlns:a16="http://schemas.microsoft.com/office/drawing/2014/main" val="2536018974"/>
                    </a:ext>
                  </a:extLst>
                </a:gridCol>
                <a:gridCol w="307708">
                  <a:extLst>
                    <a:ext uri="{9D8B030D-6E8A-4147-A177-3AD203B41FA5}">
                      <a16:colId xmlns:a16="http://schemas.microsoft.com/office/drawing/2014/main" val="141844016"/>
                    </a:ext>
                  </a:extLst>
                </a:gridCol>
                <a:gridCol w="851615">
                  <a:extLst>
                    <a:ext uri="{9D8B030D-6E8A-4147-A177-3AD203B41FA5}">
                      <a16:colId xmlns:a16="http://schemas.microsoft.com/office/drawing/2014/main" val="228144630"/>
                    </a:ext>
                  </a:extLst>
                </a:gridCol>
                <a:gridCol w="2373901">
                  <a:extLst>
                    <a:ext uri="{9D8B030D-6E8A-4147-A177-3AD203B41FA5}">
                      <a16:colId xmlns:a16="http://schemas.microsoft.com/office/drawing/2014/main" val="3752085965"/>
                    </a:ext>
                  </a:extLst>
                </a:gridCol>
                <a:gridCol w="2763956">
                  <a:extLst>
                    <a:ext uri="{9D8B030D-6E8A-4147-A177-3AD203B41FA5}">
                      <a16:colId xmlns:a16="http://schemas.microsoft.com/office/drawing/2014/main" val="2688724546"/>
                    </a:ext>
                  </a:extLst>
                </a:gridCol>
              </a:tblGrid>
              <a:tr h="826850">
                <a:tc>
                  <a:txBody>
                    <a:bodyPr/>
                    <a:lstStyle/>
                    <a:p>
                      <a:pPr>
                        <a:lnSpc>
                          <a:spcPct val="150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Times New Roman" panose="02020603050405020304" pitchFamily="18" charset="0"/>
                          <a:ea typeface="SimSun" panose="02010600030101010101" pitchFamily="2" charset="-122"/>
                          <a:cs typeface="Times New Roman" panose="02020603050405020304" pitchFamily="18" charset="0"/>
                        </a:rPr>
                        <a:t> I</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or</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(singular)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he / she</a:t>
                      </a:r>
                    </a:p>
                    <a:p>
                      <a:pPr>
                        <a:lnSpc>
                          <a:spcPct val="107000"/>
                        </a:lnSpc>
                        <a:spcBef>
                          <a:spcPts val="600"/>
                        </a:spcBef>
                        <a:spcAft>
                          <a:spcPts val="600"/>
                        </a:spcAft>
                      </a:pPr>
                      <a:r>
                        <a:rPr lang="zh-CN" altLang="en-US"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GB" sz="2000"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they</a:t>
                      </a:r>
                    </a:p>
                    <a:p>
                      <a:pPr>
                        <a:lnSpc>
                          <a:spcPct val="107000"/>
                        </a:lnSpc>
                        <a:spcBef>
                          <a:spcPts val="600"/>
                        </a:spcBef>
                        <a:spcAft>
                          <a:spcPts val="600"/>
                        </a:spcAft>
                      </a:pPr>
                      <a:r>
                        <a:rPr lang="zh-CN" altLang="en-US"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(plural)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va au café.</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(singular)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we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(plural)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êtes en Algérie.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8897" marR="4889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893953"/>
                  </a:ext>
                </a:extLst>
              </a:tr>
            </a:tbl>
          </a:graphicData>
        </a:graphic>
      </p:graphicFrame>
      <p:sp>
        <p:nvSpPr>
          <p:cNvPr id="19" name="Multiplication Sign 18" descr="x">
            <a:extLst>
              <a:ext uri="{FF2B5EF4-FFF2-40B4-BE49-F238E27FC236}">
                <a16:creationId xmlns:a16="http://schemas.microsoft.com/office/drawing/2014/main" id="{75414A01-EDED-4375-A746-EE636672A78E}"/>
              </a:ext>
            </a:extLst>
          </p:cNvPr>
          <p:cNvSpPr/>
          <p:nvPr/>
        </p:nvSpPr>
        <p:spPr>
          <a:xfrm>
            <a:off x="677177" y="4437457"/>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ight Brace 15" descr="right brace to connect possible answers with the question">
            <a:extLst>
              <a:ext uri="{FF2B5EF4-FFF2-40B4-BE49-F238E27FC236}">
                <a16:creationId xmlns:a16="http://schemas.microsoft.com/office/drawing/2014/main" id="{3EB9144B-B561-4A64-B67B-756591D2DDEA}"/>
              </a:ext>
            </a:extLst>
          </p:cNvPr>
          <p:cNvSpPr/>
          <p:nvPr/>
        </p:nvSpPr>
        <p:spPr>
          <a:xfrm>
            <a:off x="3178311" y="4093666"/>
            <a:ext cx="192087" cy="158848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Multiplication Sign 19" descr="x">
            <a:extLst>
              <a:ext uri="{FF2B5EF4-FFF2-40B4-BE49-F238E27FC236}">
                <a16:creationId xmlns:a16="http://schemas.microsoft.com/office/drawing/2014/main" id="{C819FB92-80E4-4E03-82EF-D801C7CBB6C5}"/>
              </a:ext>
            </a:extLst>
          </p:cNvPr>
          <p:cNvSpPr/>
          <p:nvPr/>
        </p:nvSpPr>
        <p:spPr>
          <a:xfrm>
            <a:off x="6742697" y="4887907"/>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ight Brace 13" descr="right brace to connect possible answers with the question">
            <a:extLst>
              <a:ext uri="{FF2B5EF4-FFF2-40B4-BE49-F238E27FC236}">
                <a16:creationId xmlns:a16="http://schemas.microsoft.com/office/drawing/2014/main" id="{72EDE9C6-D48E-4C52-A6D8-018169A3CFB8}"/>
              </a:ext>
            </a:extLst>
          </p:cNvPr>
          <p:cNvSpPr/>
          <p:nvPr/>
        </p:nvSpPr>
        <p:spPr>
          <a:xfrm>
            <a:off x="8999538" y="4093666"/>
            <a:ext cx="192087" cy="158848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7842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8" name="TextBox 7">
            <a:extLst>
              <a:ext uri="{FF2B5EF4-FFF2-40B4-BE49-F238E27FC236}">
                <a16:creationId xmlns:a16="http://schemas.microsoft.com/office/drawing/2014/main" id="{B3101843-2D4C-426B-BD5D-A950A3E51607}"/>
              </a:ext>
            </a:extLst>
          </p:cNvPr>
          <p:cNvSpPr txBox="1"/>
          <p:nvPr/>
        </p:nvSpPr>
        <p:spPr>
          <a:xfrm>
            <a:off x="152400" y="1337073"/>
            <a:ext cx="11715750" cy="4715330"/>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B</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a:t>
            </a: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(x)</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by the </a:t>
            </a: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noun</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that completes the sentence.</a:t>
            </a:r>
          </a:p>
          <a:p>
            <a:pPr>
              <a:lnSpc>
                <a:spcPct val="107000"/>
              </a:lnSpc>
              <a:spcAft>
                <a:spcPts val="800"/>
              </a:spcAft>
            </a:pPr>
            <a:endParaRPr lang="en-GB" sz="2000" dirty="0">
              <a:solidFill>
                <a:srgbClr val="1F4E79"/>
              </a:solidFill>
              <a:latin typeface="Century Gothic" panose="020B0502020202020204" pitchFamily="34" charset="0"/>
              <a:ea typeface="SimSun" panose="02010600030101010101" pitchFamily="2" charset="-122"/>
              <a:cs typeface="Helvetica" panose="020B0604020202020204" pitchFamily="34"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mange de la</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latin typeface="Century Gothic" panose="020B0502020202020204" pitchFamily="34" charset="0"/>
                <a:ea typeface="SimSun" panose="02010600030101010101" pitchFamily="2" charset="-122"/>
                <a:cs typeface="Helvetica" panose="020B0604020202020204" pitchFamily="34" charset="0"/>
              </a:rPr>
              <a:t>pain (m.)</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glace (f.)	  </a:t>
            </a:r>
            <a:r>
              <a:rPr lang="fr-FR"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fromage (m.)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Il écoute mes	</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sœurs</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(f.pl.)	   </a:t>
            </a:r>
            <a:r>
              <a:rPr lang="fr-FR"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mè</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re (f.)	  </a:t>
            </a:r>
            <a:r>
              <a:rPr lang="fr-FR"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frère</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(m.)</a:t>
            </a:r>
          </a:p>
          <a:p>
            <a:pPr>
              <a:lnSpc>
                <a:spcPct val="107000"/>
              </a:lnSpc>
              <a:spcAft>
                <a:spcPts val="800"/>
              </a:spcAft>
            </a:pPr>
            <a:endParaRPr lang="fr-FR" sz="2000" dirty="0">
              <a:solidFill>
                <a:srgbClr val="1F4E79"/>
              </a:solidFill>
              <a:latin typeface="Century Gothic" panose="020B0502020202020204" pitchFamily="34" charset="0"/>
              <a:ea typeface="SimSun" panose="02010600030101010101" pitchFamily="2" charset="-122"/>
              <a:cs typeface="Helvetica" panose="020B0604020202020204" pitchFamily="34"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C</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Write</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the words in each box in the correct order.</a:t>
            </a: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8A294EF6-6877-4B0B-A0FA-F9F0305BAB37}"/>
              </a:ext>
            </a:extLst>
          </p:cNvPr>
          <p:cNvGraphicFramePr>
            <a:graphicFrameLocks noGrp="1"/>
          </p:cNvGraphicFramePr>
          <p:nvPr>
            <p:extLst>
              <p:ext uri="{D42A27DB-BD31-4B8C-83A1-F6EECF244321}">
                <p14:modId xmlns:p14="http://schemas.microsoft.com/office/powerpoint/2010/main" val="984460234"/>
              </p:ext>
            </p:extLst>
          </p:nvPr>
        </p:nvGraphicFramePr>
        <p:xfrm>
          <a:off x="152400" y="4745655"/>
          <a:ext cx="5943600" cy="1156399"/>
        </p:xfrm>
        <a:graphic>
          <a:graphicData uri="http://schemas.openxmlformats.org/drawingml/2006/table">
            <a:tbl>
              <a:tblPr firstRow="1" firstCol="1" bandRow="1"/>
              <a:tblGrid>
                <a:gridCol w="437582">
                  <a:extLst>
                    <a:ext uri="{9D8B030D-6E8A-4147-A177-3AD203B41FA5}">
                      <a16:colId xmlns:a16="http://schemas.microsoft.com/office/drawing/2014/main" val="2093466591"/>
                    </a:ext>
                  </a:extLst>
                </a:gridCol>
                <a:gridCol w="1562668">
                  <a:extLst>
                    <a:ext uri="{9D8B030D-6E8A-4147-A177-3AD203B41FA5}">
                      <a16:colId xmlns:a16="http://schemas.microsoft.com/office/drawing/2014/main" val="1886502443"/>
                    </a:ext>
                  </a:extLst>
                </a:gridCol>
                <a:gridCol w="3943350">
                  <a:extLst>
                    <a:ext uri="{9D8B030D-6E8A-4147-A177-3AD203B41FA5}">
                      <a16:colId xmlns:a16="http://schemas.microsoft.com/office/drawing/2014/main" val="161087002"/>
                    </a:ext>
                  </a:extLst>
                </a:gridCol>
              </a:tblGrid>
              <a:tr h="617220">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belle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maison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order: ____________________</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393364"/>
                  </a:ext>
                </a:extLst>
              </a:tr>
            </a:tbl>
          </a:graphicData>
        </a:graphic>
      </p:graphicFrame>
      <p:graphicFrame>
        <p:nvGraphicFramePr>
          <p:cNvPr id="11" name="Table 10">
            <a:extLst>
              <a:ext uri="{FF2B5EF4-FFF2-40B4-BE49-F238E27FC236}">
                <a16:creationId xmlns:a16="http://schemas.microsoft.com/office/drawing/2014/main" id="{AAE3BD2B-4F73-4205-8272-B3CE321CF5DB}"/>
              </a:ext>
            </a:extLst>
          </p:cNvPr>
          <p:cNvGraphicFramePr>
            <a:graphicFrameLocks noGrp="1"/>
          </p:cNvGraphicFramePr>
          <p:nvPr>
            <p:extLst>
              <p:ext uri="{D42A27DB-BD31-4B8C-83A1-F6EECF244321}">
                <p14:modId xmlns:p14="http://schemas.microsoft.com/office/powerpoint/2010/main" val="1205857813"/>
              </p:ext>
            </p:extLst>
          </p:nvPr>
        </p:nvGraphicFramePr>
        <p:xfrm>
          <a:off x="6096000" y="4745655"/>
          <a:ext cx="5943600" cy="1156399"/>
        </p:xfrm>
        <a:graphic>
          <a:graphicData uri="http://schemas.openxmlformats.org/drawingml/2006/table">
            <a:tbl>
              <a:tblPr firstRow="1" firstCol="1" bandRow="1"/>
              <a:tblGrid>
                <a:gridCol w="437582">
                  <a:extLst>
                    <a:ext uri="{9D8B030D-6E8A-4147-A177-3AD203B41FA5}">
                      <a16:colId xmlns:a16="http://schemas.microsoft.com/office/drawing/2014/main" val="2093466591"/>
                    </a:ext>
                  </a:extLst>
                </a:gridCol>
                <a:gridCol w="1562668">
                  <a:extLst>
                    <a:ext uri="{9D8B030D-6E8A-4147-A177-3AD203B41FA5}">
                      <a16:colId xmlns:a16="http://schemas.microsoft.com/office/drawing/2014/main" val="1886502443"/>
                    </a:ext>
                  </a:extLst>
                </a:gridCol>
                <a:gridCol w="3943350">
                  <a:extLst>
                    <a:ext uri="{9D8B030D-6E8A-4147-A177-3AD203B41FA5}">
                      <a16:colId xmlns:a16="http://schemas.microsoft.com/office/drawing/2014/main" val="161087002"/>
                    </a:ext>
                  </a:extLst>
                </a:gridCol>
              </a:tblGrid>
              <a:tr h="617220">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triste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poème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order: _________________</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393364"/>
                  </a:ext>
                </a:extLst>
              </a:tr>
            </a:tbl>
          </a:graphicData>
        </a:graphic>
      </p:graphicFrame>
      <p:sp>
        <p:nvSpPr>
          <p:cNvPr id="12" name="Multiplication Sign 11" descr="x">
            <a:extLst>
              <a:ext uri="{FF2B5EF4-FFF2-40B4-BE49-F238E27FC236}">
                <a16:creationId xmlns:a16="http://schemas.microsoft.com/office/drawing/2014/main" id="{540C1742-C545-49C0-90EA-25AC2E3042A1}"/>
              </a:ext>
            </a:extLst>
          </p:cNvPr>
          <p:cNvSpPr/>
          <p:nvPr/>
        </p:nvSpPr>
        <p:spPr>
          <a:xfrm>
            <a:off x="5852160" y="2585115"/>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Multiplication Sign 13" descr="x">
            <a:extLst>
              <a:ext uri="{FF2B5EF4-FFF2-40B4-BE49-F238E27FC236}">
                <a16:creationId xmlns:a16="http://schemas.microsoft.com/office/drawing/2014/main" id="{C465C392-4F40-482B-B33C-5FCA654D89D8}"/>
              </a:ext>
            </a:extLst>
          </p:cNvPr>
          <p:cNvSpPr/>
          <p:nvPr/>
        </p:nvSpPr>
        <p:spPr>
          <a:xfrm>
            <a:off x="3836670" y="3029934"/>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Rounded Corners 14">
            <a:extLst>
              <a:ext uri="{FF2B5EF4-FFF2-40B4-BE49-F238E27FC236}">
                <a16:creationId xmlns:a16="http://schemas.microsoft.com/office/drawing/2014/main" id="{EF5C5B1F-16F8-4B69-A633-906FA18733D8}"/>
              </a:ext>
            </a:extLst>
          </p:cNvPr>
          <p:cNvSpPr/>
          <p:nvPr/>
        </p:nvSpPr>
        <p:spPr>
          <a:xfrm>
            <a:off x="2251710" y="5293069"/>
            <a:ext cx="3758565"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une belle maison</a:t>
            </a:r>
          </a:p>
        </p:txBody>
      </p:sp>
      <p:sp>
        <p:nvSpPr>
          <p:cNvPr id="16" name="Rectangle: Rounded Corners 15">
            <a:extLst>
              <a:ext uri="{FF2B5EF4-FFF2-40B4-BE49-F238E27FC236}">
                <a16:creationId xmlns:a16="http://schemas.microsoft.com/office/drawing/2014/main" id="{9BA99339-3008-459D-93CB-807DC54A98D1}"/>
              </a:ext>
            </a:extLst>
          </p:cNvPr>
          <p:cNvSpPr/>
          <p:nvPr/>
        </p:nvSpPr>
        <p:spPr>
          <a:xfrm>
            <a:off x="8195309" y="5293069"/>
            <a:ext cx="3758565"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po</a:t>
            </a:r>
            <a:r>
              <a:rPr lang="fr-FR" sz="2000" dirty="0">
                <a:latin typeface="Century Gothic" panose="020B0502020202020204" pitchFamily="34" charset="0"/>
              </a:rPr>
              <a:t>ème triste</a:t>
            </a:r>
            <a:endParaRPr lang="fr-FR" sz="2000" dirty="0"/>
          </a:p>
        </p:txBody>
      </p:sp>
      <p:sp>
        <p:nvSpPr>
          <p:cNvPr id="17" name="Rounded Rectangular Callout 12">
            <a:extLst>
              <a:ext uri="{FF2B5EF4-FFF2-40B4-BE49-F238E27FC236}">
                <a16:creationId xmlns:a16="http://schemas.microsoft.com/office/drawing/2014/main" id="{4FD65BFC-756B-47CF-ADA8-B65C1F176FC9}"/>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Tree>
    <p:extLst>
      <p:ext uri="{BB962C8B-B14F-4D97-AF65-F5344CB8AC3E}">
        <p14:creationId xmlns:p14="http://schemas.microsoft.com/office/powerpoint/2010/main" val="25561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8" name="TextBox 7">
            <a:extLst>
              <a:ext uri="{FF2B5EF4-FFF2-40B4-BE49-F238E27FC236}">
                <a16:creationId xmlns:a16="http://schemas.microsoft.com/office/drawing/2014/main" id="{EBFD1940-557D-44CF-9ABD-DC345F80F51E}"/>
              </a:ext>
            </a:extLst>
          </p:cNvPr>
          <p:cNvSpPr txBox="1"/>
          <p:nvPr/>
        </p:nvSpPr>
        <p:spPr>
          <a:xfrm>
            <a:off x="118110" y="1309381"/>
            <a:ext cx="11921490" cy="3975640"/>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Decide whether each sentence describes something that is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happening now</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or something that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happened yesterday</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a:t>
            </a: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(x) </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next to the correct answer.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 </a:t>
            </a:r>
            <a:r>
              <a:rPr lang="en-US"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J’ai</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US" sz="2000" dirty="0" err="1">
                <a:solidFill>
                  <a:srgbClr val="1F4E79"/>
                </a:solidFill>
                <a:latin typeface="Century Gothic" panose="020B0502020202020204" pitchFamily="34" charset="0"/>
                <a:ea typeface="SimSun" panose="02010600030101010101" pitchFamily="2" charset="-122"/>
                <a:cs typeface="Arial" panose="020B0604020202020204" pitchFamily="34" charset="0"/>
              </a:rPr>
              <a:t>dit</a:t>
            </a: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la </a:t>
            </a:r>
            <a:r>
              <a:rPr lang="en-US" sz="2000" dirty="0" err="1">
                <a:solidFill>
                  <a:srgbClr val="1F4E79"/>
                </a:solidFill>
                <a:latin typeface="Century Gothic" panose="020B0502020202020204" pitchFamily="34" charset="0"/>
                <a:ea typeface="SimSun" panose="02010600030101010101" pitchFamily="2" charset="-122"/>
                <a:cs typeface="Arial" panose="020B0604020202020204" pitchFamily="34" charset="0"/>
              </a:rPr>
              <a:t>réponse</a:t>
            </a: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US"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happening now	</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happened yesterday</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 </a:t>
            </a:r>
            <a:r>
              <a:rPr lang="en-US"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étudie</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les </a:t>
            </a:r>
            <a:r>
              <a:rPr lang="en-US"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maths</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US"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happening now	</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happened yesterday</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Multiplication Sign 8" descr="x">
            <a:extLst>
              <a:ext uri="{FF2B5EF4-FFF2-40B4-BE49-F238E27FC236}">
                <a16:creationId xmlns:a16="http://schemas.microsoft.com/office/drawing/2014/main" id="{EB05CF51-C955-4AC6-8FBA-336AED51F92B}"/>
              </a:ext>
            </a:extLst>
          </p:cNvPr>
          <p:cNvSpPr/>
          <p:nvPr/>
        </p:nvSpPr>
        <p:spPr>
          <a:xfrm>
            <a:off x="8343900" y="3708114"/>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Multiplication Sign 9" descr="x">
            <a:extLst>
              <a:ext uri="{FF2B5EF4-FFF2-40B4-BE49-F238E27FC236}">
                <a16:creationId xmlns:a16="http://schemas.microsoft.com/office/drawing/2014/main" id="{3BD21F78-6D8A-48A2-B434-C5625488A67E}"/>
              </a:ext>
            </a:extLst>
          </p:cNvPr>
          <p:cNvSpPr/>
          <p:nvPr/>
        </p:nvSpPr>
        <p:spPr>
          <a:xfrm>
            <a:off x="4686300" y="4489164"/>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ounded Rectangular Callout 12">
            <a:extLst>
              <a:ext uri="{FF2B5EF4-FFF2-40B4-BE49-F238E27FC236}">
                <a16:creationId xmlns:a16="http://schemas.microsoft.com/office/drawing/2014/main" id="{534F4F88-CB9D-41C7-B30A-E4470C8B7F25}"/>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Tree>
    <p:extLst>
      <p:ext uri="{BB962C8B-B14F-4D97-AF65-F5344CB8AC3E}">
        <p14:creationId xmlns:p14="http://schemas.microsoft.com/office/powerpoint/2010/main" val="17701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8" name="TextBox 7">
            <a:extLst>
              <a:ext uri="{FF2B5EF4-FFF2-40B4-BE49-F238E27FC236}">
                <a16:creationId xmlns:a16="http://schemas.microsoft.com/office/drawing/2014/main" id="{EEE4423B-BA2E-4C33-B0F9-DA397E7F79B7}"/>
              </a:ext>
            </a:extLst>
          </p:cNvPr>
          <p:cNvSpPr txBox="1"/>
          <p:nvPr/>
        </p:nvSpPr>
        <p:spPr>
          <a:xfrm>
            <a:off x="152400" y="1285772"/>
            <a:ext cx="11811000" cy="827919"/>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by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B01BE563-65E5-45F4-97A3-32ED3DC98BE5}"/>
              </a:ext>
            </a:extLst>
          </p:cNvPr>
          <p:cNvGraphicFramePr>
            <a:graphicFrameLocks noGrp="1"/>
          </p:cNvGraphicFramePr>
          <p:nvPr>
            <p:extLst>
              <p:ext uri="{D42A27DB-BD31-4B8C-83A1-F6EECF244321}">
                <p14:modId xmlns:p14="http://schemas.microsoft.com/office/powerpoint/2010/main" val="4102404250"/>
              </p:ext>
            </p:extLst>
          </p:nvPr>
        </p:nvGraphicFramePr>
        <p:xfrm>
          <a:off x="1743021" y="2435185"/>
          <a:ext cx="6578019" cy="1812164"/>
        </p:xfrm>
        <a:graphic>
          <a:graphicData uri="http://schemas.openxmlformats.org/drawingml/2006/table">
            <a:tbl>
              <a:tblPr firstRow="1" firstCol="1" bandRow="1"/>
              <a:tblGrid>
                <a:gridCol w="555196">
                  <a:extLst>
                    <a:ext uri="{9D8B030D-6E8A-4147-A177-3AD203B41FA5}">
                      <a16:colId xmlns:a16="http://schemas.microsoft.com/office/drawing/2014/main" val="1360840696"/>
                    </a:ext>
                  </a:extLst>
                </a:gridCol>
                <a:gridCol w="2855294">
                  <a:extLst>
                    <a:ext uri="{9D8B030D-6E8A-4147-A177-3AD203B41FA5}">
                      <a16:colId xmlns:a16="http://schemas.microsoft.com/office/drawing/2014/main" val="1843064435"/>
                    </a:ext>
                  </a:extLst>
                </a:gridCol>
                <a:gridCol w="3167529">
                  <a:extLst>
                    <a:ext uri="{9D8B030D-6E8A-4147-A177-3AD203B41FA5}">
                      <a16:colId xmlns:a16="http://schemas.microsoft.com/office/drawing/2014/main" val="1191459883"/>
                    </a:ext>
                  </a:extLst>
                </a:gridCol>
              </a:tblGrid>
              <a:tr h="906082">
                <a:tc>
                  <a:txBody>
                    <a:bodyPr/>
                    <a:lstStyle/>
                    <a:p>
                      <a:pPr>
                        <a:lnSpc>
                          <a:spcPct val="150000"/>
                        </a:lnSpc>
                        <a:spcAft>
                          <a:spcPts val="800"/>
                        </a:spcAft>
                      </a:pPr>
                      <a:r>
                        <a:rPr lang="fr-FR"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400" dirty="0">
                          <a:solidFill>
                            <a:srgbClr val="1F4E79"/>
                          </a:solidFill>
                          <a:effectLst/>
                          <a:latin typeface="MS Gothic" panose="020B0609070205080204" pitchFamily="49" charset="-128"/>
                          <a:ea typeface="SimSun" panose="02010600030101010101" pitchFamily="2" charset="-122"/>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Je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fr-FR" sz="2400" dirty="0">
                          <a:solidFill>
                            <a:srgbClr val="1F4E79"/>
                          </a:solidFill>
                          <a:effectLst/>
                          <a:latin typeface="MS Gothic" panose="020B0609070205080204" pitchFamily="49" charset="-128"/>
                          <a:ea typeface="SimSun" panose="02010600030101010101" pitchFamily="2" charset="-122"/>
                          <a:cs typeface="Times New Roman" panose="02020603050405020304" pitchFamily="18" charset="0"/>
                        </a:rPr>
                        <a:t>☐</a:t>
                      </a:r>
                      <a:r>
                        <a:rPr lang="fr-FR"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Je dois</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traverser le pont.</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639147"/>
                  </a:ext>
                </a:extLst>
              </a:tr>
              <a:tr h="906082">
                <a:tc>
                  <a:txBody>
                    <a:bodyPr/>
                    <a:lstStyle/>
                    <a:p>
                      <a:pPr>
                        <a:lnSpc>
                          <a:spcPct val="107000"/>
                        </a:lnSpc>
                        <a:spcAft>
                          <a:spcPts val="800"/>
                        </a:spcAft>
                      </a:pPr>
                      <a:r>
                        <a:rPr lang="fr-FR"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Elle est</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fr-FR"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fr-FR"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Il est</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anglais.</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000035"/>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B5E243DF-2CAE-4D51-BA4B-9EC0F5901C4D}"/>
              </a:ext>
            </a:extLst>
          </p:cNvPr>
          <p:cNvSpPr/>
          <p:nvPr/>
        </p:nvSpPr>
        <p:spPr>
          <a:xfrm>
            <a:off x="4332439" y="2497553"/>
            <a:ext cx="159551" cy="809436"/>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ight Brace 9" descr="right brace to connect possible answers with the question">
            <a:extLst>
              <a:ext uri="{FF2B5EF4-FFF2-40B4-BE49-F238E27FC236}">
                <a16:creationId xmlns:a16="http://schemas.microsoft.com/office/drawing/2014/main" id="{67065646-77DB-4A6E-88BD-EBAB3B07E453}"/>
              </a:ext>
            </a:extLst>
          </p:cNvPr>
          <p:cNvSpPr/>
          <p:nvPr/>
        </p:nvSpPr>
        <p:spPr>
          <a:xfrm>
            <a:off x="4364975" y="3400305"/>
            <a:ext cx="159552" cy="809436"/>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Multiplication Sign 15" descr="x">
            <a:extLst>
              <a:ext uri="{FF2B5EF4-FFF2-40B4-BE49-F238E27FC236}">
                <a16:creationId xmlns:a16="http://schemas.microsoft.com/office/drawing/2014/main" id="{F519EC98-C21E-439C-ABF4-2E6D3E12056A}"/>
              </a:ext>
            </a:extLst>
          </p:cNvPr>
          <p:cNvSpPr/>
          <p:nvPr/>
        </p:nvSpPr>
        <p:spPr>
          <a:xfrm>
            <a:off x="2263140" y="2925309"/>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Multiplication Sign 16" descr="x">
            <a:extLst>
              <a:ext uri="{FF2B5EF4-FFF2-40B4-BE49-F238E27FC236}">
                <a16:creationId xmlns:a16="http://schemas.microsoft.com/office/drawing/2014/main" id="{34770D0E-4FD7-4748-99B3-57CBBB7BFF9D}"/>
              </a:ext>
            </a:extLst>
          </p:cNvPr>
          <p:cNvSpPr/>
          <p:nvPr/>
        </p:nvSpPr>
        <p:spPr>
          <a:xfrm>
            <a:off x="2263140" y="3795225"/>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unded Rectangular Callout 12">
            <a:extLst>
              <a:ext uri="{FF2B5EF4-FFF2-40B4-BE49-F238E27FC236}">
                <a16:creationId xmlns:a16="http://schemas.microsoft.com/office/drawing/2014/main" id="{9A3CE435-7EEC-4ED3-A8BD-468D16AB6856}"/>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Tree>
    <p:extLst>
      <p:ext uri="{BB962C8B-B14F-4D97-AF65-F5344CB8AC3E}">
        <p14:creationId xmlns:p14="http://schemas.microsoft.com/office/powerpoint/2010/main" val="26581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14" name="TextBox 13">
            <a:extLst>
              <a:ext uri="{FF2B5EF4-FFF2-40B4-BE49-F238E27FC236}">
                <a16:creationId xmlns:a16="http://schemas.microsoft.com/office/drawing/2014/main" id="{C609AF8B-5B44-483E-A380-D9F4395DCA4E}"/>
              </a:ext>
            </a:extLst>
          </p:cNvPr>
          <p:cNvSpPr txBox="1"/>
          <p:nvPr/>
        </p:nvSpPr>
        <p:spPr>
          <a:xfrm>
            <a:off x="247473" y="1371932"/>
            <a:ext cx="11697053" cy="2555571"/>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VOCABULARY</a:t>
            </a: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A - TRANSLATION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5 minutes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English words in brackets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to complete the French sentence.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Put the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gender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or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after any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nouns which start with vowels.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180A5C7D-7BC4-4412-A709-F5FB6BF816FF}"/>
              </a:ext>
            </a:extLst>
          </p:cNvPr>
          <p:cNvSpPr txBox="1"/>
          <p:nvPr/>
        </p:nvSpPr>
        <p:spPr>
          <a:xfrm>
            <a:off x="247472" y="4297544"/>
            <a:ext cx="11697053" cy="1259832"/>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Il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dit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__________.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number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J’aime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les mots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define, defining</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1374FC65-743B-48E7-8E6B-E1D533FC824E}"/>
              </a:ext>
            </a:extLst>
          </p:cNvPr>
          <p:cNvSpPr/>
          <p:nvPr/>
        </p:nvSpPr>
        <p:spPr>
          <a:xfrm>
            <a:off x="1202055" y="4256429"/>
            <a:ext cx="1975485" cy="42987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numéro</a:t>
            </a:r>
          </a:p>
        </p:txBody>
      </p:sp>
      <p:sp>
        <p:nvSpPr>
          <p:cNvPr id="17" name="Rectangle: Rounded Corners 16">
            <a:extLst>
              <a:ext uri="{FF2B5EF4-FFF2-40B4-BE49-F238E27FC236}">
                <a16:creationId xmlns:a16="http://schemas.microsoft.com/office/drawing/2014/main" id="{3F38E515-E8FD-4EE8-B861-142E4CFDB631}"/>
              </a:ext>
            </a:extLst>
          </p:cNvPr>
          <p:cNvSpPr/>
          <p:nvPr/>
        </p:nvSpPr>
        <p:spPr>
          <a:xfrm>
            <a:off x="1545554" y="5067771"/>
            <a:ext cx="1296105" cy="43454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définir</a:t>
            </a:r>
          </a:p>
        </p:txBody>
      </p:sp>
      <p:sp>
        <p:nvSpPr>
          <p:cNvPr id="22" name="Rounded Rectangular Callout 12">
            <a:extLst>
              <a:ext uri="{FF2B5EF4-FFF2-40B4-BE49-F238E27FC236}">
                <a16:creationId xmlns:a16="http://schemas.microsoft.com/office/drawing/2014/main" id="{7C3916E5-AEDA-4CE2-9664-02FE6D02D468}"/>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7" name="Speech Bubble: Rectangle with Corners Rounded 6">
            <a:extLst>
              <a:ext uri="{FF2B5EF4-FFF2-40B4-BE49-F238E27FC236}">
                <a16:creationId xmlns:a16="http://schemas.microsoft.com/office/drawing/2014/main" id="{BAFEDF8F-B507-4984-9764-BB1778D34FE1}"/>
              </a:ext>
            </a:extLst>
          </p:cNvPr>
          <p:cNvSpPr/>
          <p:nvPr/>
        </p:nvSpPr>
        <p:spPr>
          <a:xfrm>
            <a:off x="4705350" y="2009775"/>
            <a:ext cx="6953250" cy="283845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0.5 mark awarded for a correct noun with a missing or incorrect article.</a:t>
            </a:r>
          </a:p>
          <a:p>
            <a:pPr algn="ctr"/>
            <a:r>
              <a:rPr lang="en-GB" sz="2000" dirty="0"/>
              <a:t> </a:t>
            </a:r>
          </a:p>
          <a:p>
            <a:pPr algn="ctr"/>
            <a:r>
              <a:rPr lang="en-GB" sz="2000" dirty="0"/>
              <a:t>1 mark awarded for an otherwise correctly-spelled word with a missing or incorrect type of accent.</a:t>
            </a:r>
          </a:p>
          <a:p>
            <a:pPr algn="ctr"/>
            <a:r>
              <a:rPr lang="en-GB" sz="2000" dirty="0"/>
              <a:t> </a:t>
            </a:r>
          </a:p>
          <a:p>
            <a:pPr algn="ctr"/>
            <a:r>
              <a:rPr lang="en-GB" sz="2000" dirty="0"/>
              <a:t>0 marks awarded for a word with an unnecessary accent added to a non-accented letter.</a:t>
            </a:r>
          </a:p>
        </p:txBody>
      </p:sp>
    </p:spTree>
    <p:extLst>
      <p:ext uri="{BB962C8B-B14F-4D97-AF65-F5344CB8AC3E}">
        <p14:creationId xmlns:p14="http://schemas.microsoft.com/office/powerpoint/2010/main" val="33356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5" name="TextBox 4">
            <a:extLst>
              <a:ext uri="{FF2B5EF4-FFF2-40B4-BE49-F238E27FC236}">
                <a16:creationId xmlns:a16="http://schemas.microsoft.com/office/drawing/2014/main" id="{E4D2607C-E196-4987-82BA-174EF3A430B3}"/>
              </a:ext>
            </a:extLst>
          </p:cNvPr>
          <p:cNvSpPr txBox="1"/>
          <p:nvPr/>
        </p:nvSpPr>
        <p:spPr>
          <a:xfrm>
            <a:off x="132996" y="1434223"/>
            <a:ext cx="11678003" cy="1289777"/>
          </a:xfrm>
          <a:prstGeom prst="rect">
            <a:avLst/>
          </a:prstGeom>
          <a:noFill/>
        </p:spPr>
        <p:txBody>
          <a:bodyPr wrap="square">
            <a:spAutoFit/>
          </a:bodyPr>
          <a:lstStyle/>
          <a:p>
            <a:pPr>
              <a:lnSpc>
                <a:spcPct val="150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B – WORD PATTERNS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missing words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into French</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don’t know these words. Use the </a:t>
            </a:r>
            <a:r>
              <a:rPr lang="en-US"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patterns</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have learned to work out what the most likely translation 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66B9F693-73F8-47F0-96F5-DF9DC8A55B54}"/>
              </a:ext>
            </a:extLst>
          </p:cNvPr>
          <p:cNvSpPr txBox="1"/>
          <p:nvPr/>
        </p:nvSpPr>
        <p:spPr>
          <a:xfrm>
            <a:off x="132997" y="2982199"/>
            <a:ext cx="6191250" cy="2752485"/>
          </a:xfrm>
          <a:prstGeom prst="rect">
            <a:avLst/>
          </a:prstGeom>
          <a:noFill/>
        </p:spPr>
        <p:txBody>
          <a:bodyPr wrap="square">
            <a:spAutoFit/>
          </a:bodyPr>
          <a:lstStyle/>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le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Polon</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ais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 = the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Polish</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person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indent="457200">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Polish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adj</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________________</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le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lituanien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 = the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Lithuanian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language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457200">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Lithuanian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person (m): </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969E69F-520C-46BF-9032-C2916898F382}"/>
              </a:ext>
            </a:extLst>
          </p:cNvPr>
          <p:cNvSpPr/>
          <p:nvPr/>
        </p:nvSpPr>
        <p:spPr>
          <a:xfrm>
            <a:off x="2125981" y="3597618"/>
            <a:ext cx="2057399" cy="46003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polonais</a:t>
            </a:r>
          </a:p>
        </p:txBody>
      </p:sp>
      <p:sp>
        <p:nvSpPr>
          <p:cNvPr id="9" name="Rectangle: Rounded Corners 8">
            <a:extLst>
              <a:ext uri="{FF2B5EF4-FFF2-40B4-BE49-F238E27FC236}">
                <a16:creationId xmlns:a16="http://schemas.microsoft.com/office/drawing/2014/main" id="{9E5402FC-B8D1-465F-996A-8951606A4597}"/>
              </a:ext>
            </a:extLst>
          </p:cNvPr>
          <p:cNvSpPr/>
          <p:nvPr/>
        </p:nvSpPr>
        <p:spPr>
          <a:xfrm>
            <a:off x="3930015" y="5218779"/>
            <a:ext cx="2154555"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Lituanien</a:t>
            </a:r>
          </a:p>
        </p:txBody>
      </p:sp>
      <p:sp>
        <p:nvSpPr>
          <p:cNvPr id="10" name="Rounded Rectangular Callout 12">
            <a:extLst>
              <a:ext uri="{FF2B5EF4-FFF2-40B4-BE49-F238E27FC236}">
                <a16:creationId xmlns:a16="http://schemas.microsoft.com/office/drawing/2014/main" id="{2DCAA4CF-0B1E-47DB-A884-970084EE48FF}"/>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3" name="Speech Bubble: Rectangle with Corners Rounded 12">
            <a:extLst>
              <a:ext uri="{FF2B5EF4-FFF2-40B4-BE49-F238E27FC236}">
                <a16:creationId xmlns:a16="http://schemas.microsoft.com/office/drawing/2014/main" id="{91723B5A-09D2-4B28-89FC-E22D7D57287F}"/>
              </a:ext>
            </a:extLst>
          </p:cNvPr>
          <p:cNvSpPr/>
          <p:nvPr/>
        </p:nvSpPr>
        <p:spPr>
          <a:xfrm>
            <a:off x="4705350" y="2009775"/>
            <a:ext cx="6953250" cy="283845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0.5 mark awarded for a correct noun with a missing or incorrect article.</a:t>
            </a:r>
          </a:p>
          <a:p>
            <a:pPr algn="ctr"/>
            <a:r>
              <a:rPr lang="en-GB" sz="2000" dirty="0"/>
              <a:t> </a:t>
            </a:r>
          </a:p>
          <a:p>
            <a:pPr algn="ctr"/>
            <a:r>
              <a:rPr lang="en-GB" sz="2000" dirty="0"/>
              <a:t>1 mark awarded for an otherwise correctly-spelled word with a missing or incorrect type of accent.</a:t>
            </a:r>
          </a:p>
          <a:p>
            <a:pPr algn="ctr"/>
            <a:r>
              <a:rPr lang="en-GB" sz="2000" dirty="0"/>
              <a:t> </a:t>
            </a:r>
          </a:p>
          <a:p>
            <a:pPr algn="ctr"/>
            <a:r>
              <a:rPr lang="en-GB" sz="2000" dirty="0"/>
              <a:t>0 marks awarded for a word with an unnecessary accent added to a non-accented letter.</a:t>
            </a:r>
          </a:p>
        </p:txBody>
      </p:sp>
    </p:spTree>
    <p:extLst>
      <p:ext uri="{BB962C8B-B14F-4D97-AF65-F5344CB8AC3E}">
        <p14:creationId xmlns:p14="http://schemas.microsoft.com/office/powerpoint/2010/main" val="187699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graphicFrame>
        <p:nvGraphicFramePr>
          <p:cNvPr id="2" name="Table 1">
            <a:extLst>
              <a:ext uri="{FF2B5EF4-FFF2-40B4-BE49-F238E27FC236}">
                <a16:creationId xmlns:a16="http://schemas.microsoft.com/office/drawing/2014/main" id="{5142036E-49BD-4270-84EB-94CB2AEE90A9}"/>
              </a:ext>
            </a:extLst>
          </p:cNvPr>
          <p:cNvGraphicFramePr>
            <a:graphicFrameLocks noGrp="1"/>
          </p:cNvGraphicFramePr>
          <p:nvPr>
            <p:extLst>
              <p:ext uri="{D42A27DB-BD31-4B8C-83A1-F6EECF244321}">
                <p14:modId xmlns:p14="http://schemas.microsoft.com/office/powerpoint/2010/main" val="3009858738"/>
              </p:ext>
            </p:extLst>
          </p:nvPr>
        </p:nvGraphicFramePr>
        <p:xfrm>
          <a:off x="204786" y="3035735"/>
          <a:ext cx="11782425" cy="1272144"/>
        </p:xfrm>
        <a:graphic>
          <a:graphicData uri="http://schemas.openxmlformats.org/drawingml/2006/table">
            <a:tbl>
              <a:tblPr firstRow="1" firstCol="1" bandRow="1"/>
              <a:tblGrid>
                <a:gridCol w="622604">
                  <a:extLst>
                    <a:ext uri="{9D8B030D-6E8A-4147-A177-3AD203B41FA5}">
                      <a16:colId xmlns:a16="http://schemas.microsoft.com/office/drawing/2014/main" val="221431198"/>
                    </a:ext>
                  </a:extLst>
                </a:gridCol>
                <a:gridCol w="3462072">
                  <a:extLst>
                    <a:ext uri="{9D8B030D-6E8A-4147-A177-3AD203B41FA5}">
                      <a16:colId xmlns:a16="http://schemas.microsoft.com/office/drawing/2014/main" val="1120745355"/>
                    </a:ext>
                  </a:extLst>
                </a:gridCol>
                <a:gridCol w="7697749">
                  <a:extLst>
                    <a:ext uri="{9D8B030D-6E8A-4147-A177-3AD203B41FA5}">
                      <a16:colId xmlns:a16="http://schemas.microsoft.com/office/drawing/2014/main" val="2521581641"/>
                    </a:ext>
                  </a:extLst>
                </a:gridCol>
              </a:tblGrid>
              <a:tr h="636072">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vais boire du lait.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Negative: </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________________________________________________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8412768"/>
                  </a:ext>
                </a:extLst>
              </a:tr>
              <a:tr h="636072">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J’ai cherché le livre.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Negative: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________________________________________________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578317"/>
                  </a:ext>
                </a:extLst>
              </a:tr>
            </a:tbl>
          </a:graphicData>
        </a:graphic>
      </p:graphicFrame>
      <p:sp>
        <p:nvSpPr>
          <p:cNvPr id="3" name="Rectangle 1">
            <a:extLst>
              <a:ext uri="{FF2B5EF4-FFF2-40B4-BE49-F238E27FC236}">
                <a16:creationId xmlns:a16="http://schemas.microsoft.com/office/drawing/2014/main" id="{C0246783-223F-45FF-AADB-7CFFA2EB17E7}"/>
              </a:ext>
            </a:extLst>
          </p:cNvPr>
          <p:cNvSpPr>
            <a:spLocks noChangeArrowheads="1"/>
          </p:cNvSpPr>
          <p:nvPr/>
        </p:nvSpPr>
        <p:spPr bwMode="auto">
          <a:xfrm>
            <a:off x="204787" y="1127520"/>
            <a:ext cx="11782425"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GRAMMAR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a:t>
            </a: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000" b="1"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10 minutes</a:t>
            </a: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A</a:t>
            </a:r>
            <a:endParaRPr kumimoji="0" lang="en-GB"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Rewrite each French sentence in the negative</a:t>
            </a:r>
            <a:r>
              <a:rPr kumimoji="0" lang="en-GB" altLang="zh-CN" sz="1200" b="0" i="0" u="none" strike="noStrike" cap="none" normalizeH="0" baseline="0" dirty="0">
                <a:ln>
                  <a:noFill/>
                </a:ln>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a:t>
            </a:r>
            <a:endParaRPr kumimoji="0" lang="en-GB" altLang="zh-CN"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18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161C728E-C015-439C-9831-B73A9366C111}"/>
              </a:ext>
            </a:extLst>
          </p:cNvPr>
          <p:cNvSpPr/>
          <p:nvPr/>
        </p:nvSpPr>
        <p:spPr>
          <a:xfrm>
            <a:off x="5629275" y="3084239"/>
            <a:ext cx="3762374"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ne vais pas boire de lait.</a:t>
            </a:r>
          </a:p>
        </p:txBody>
      </p:sp>
      <p:sp>
        <p:nvSpPr>
          <p:cNvPr id="7" name="Rectangle: Rounded Corners 6">
            <a:extLst>
              <a:ext uri="{FF2B5EF4-FFF2-40B4-BE49-F238E27FC236}">
                <a16:creationId xmlns:a16="http://schemas.microsoft.com/office/drawing/2014/main" id="{3D7E4BD6-E6EF-4EFA-8907-F743FC7B9611}"/>
              </a:ext>
            </a:extLst>
          </p:cNvPr>
          <p:cNvSpPr/>
          <p:nvPr/>
        </p:nvSpPr>
        <p:spPr>
          <a:xfrm>
            <a:off x="5629274" y="3696059"/>
            <a:ext cx="3762375"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Je n’ai pas cherché le livre.</a:t>
            </a:r>
          </a:p>
        </p:txBody>
      </p:sp>
      <p:sp>
        <p:nvSpPr>
          <p:cNvPr id="8" name="Rounded Rectangular Callout 12">
            <a:extLst>
              <a:ext uri="{FF2B5EF4-FFF2-40B4-BE49-F238E27FC236}">
                <a16:creationId xmlns:a16="http://schemas.microsoft.com/office/drawing/2014/main" id="{76E6D9A9-E054-452E-B60C-430898279C71}"/>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9" name="Speech Bubble: Rectangle with Corners Rounded 8">
            <a:extLst>
              <a:ext uri="{FF2B5EF4-FFF2-40B4-BE49-F238E27FC236}">
                <a16:creationId xmlns:a16="http://schemas.microsoft.com/office/drawing/2014/main" id="{1B1CB6FE-7A9C-494A-AC33-5A384CDB639D}"/>
              </a:ext>
            </a:extLst>
          </p:cNvPr>
          <p:cNvSpPr/>
          <p:nvPr/>
        </p:nvSpPr>
        <p:spPr>
          <a:xfrm>
            <a:off x="3429000" y="4606396"/>
            <a:ext cx="5029200" cy="145359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0.5 mark: ‘ne’ before the (first) verb</a:t>
            </a:r>
          </a:p>
          <a:p>
            <a:pPr algn="ctr"/>
            <a:r>
              <a:rPr lang="en-GB" sz="2000" dirty="0"/>
              <a:t>0.5 mark: ‘pas’ after the (first) verb</a:t>
            </a:r>
          </a:p>
        </p:txBody>
      </p:sp>
    </p:spTree>
    <p:extLst>
      <p:ext uri="{BB962C8B-B14F-4D97-AF65-F5344CB8AC3E}">
        <p14:creationId xmlns:p14="http://schemas.microsoft.com/office/powerpoint/2010/main" val="30355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dirty="0">
                <a:solidFill>
                  <a:schemeClr val="bg1"/>
                </a:solidFill>
              </a:rPr>
              <a:t>Section A (Listening)</a:t>
            </a: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2" name="TextBox 1">
            <a:extLst>
              <a:ext uri="{FF2B5EF4-FFF2-40B4-BE49-F238E27FC236}">
                <a16:creationId xmlns:a16="http://schemas.microsoft.com/office/drawing/2014/main" id="{52287316-4935-46D8-8570-9F5EE3569B02}"/>
              </a:ext>
            </a:extLst>
          </p:cNvPr>
          <p:cNvSpPr txBox="1"/>
          <p:nvPr/>
        </p:nvSpPr>
        <p:spPr>
          <a:xfrm>
            <a:off x="201168" y="1204503"/>
            <a:ext cx="11668236" cy="3785652"/>
          </a:xfrm>
          <a:prstGeom prst="rect">
            <a:avLst/>
          </a:prstGeom>
          <a:noFill/>
        </p:spPr>
        <p:txBody>
          <a:bodyPr wrap="square" rtlCol="0">
            <a:spAutoFit/>
          </a:bodyPr>
          <a:lstStyle/>
          <a:p>
            <a:pPr algn="l"/>
            <a:r>
              <a:rPr lang="en-GB" sz="2000" b="1" dirty="0">
                <a:solidFill>
                  <a:schemeClr val="accent5">
                    <a:lumMod val="50000"/>
                  </a:schemeClr>
                </a:solidFill>
              </a:rPr>
              <a:t>SOUNDS OF THE LANGUAGE</a:t>
            </a:r>
          </a:p>
          <a:p>
            <a:pPr algn="l"/>
            <a:r>
              <a:rPr lang="en-GB" sz="2000" b="1" dirty="0">
                <a:solidFill>
                  <a:schemeClr val="accent5">
                    <a:lumMod val="50000"/>
                  </a:schemeClr>
                </a:solidFill>
              </a:rPr>
              <a:t>PART A – PHONICS	</a:t>
            </a:r>
            <a:r>
              <a:rPr lang="en-GB" sz="2000" dirty="0">
                <a:solidFill>
                  <a:schemeClr val="accent5">
                    <a:lumMod val="50000"/>
                  </a:schemeClr>
                </a:solidFill>
              </a:rPr>
              <a:t>This part of the test will take around </a:t>
            </a:r>
            <a:r>
              <a:rPr lang="en-GB" sz="2000" b="1" dirty="0">
                <a:solidFill>
                  <a:schemeClr val="accent5">
                    <a:lumMod val="50000"/>
                  </a:schemeClr>
                </a:solidFill>
              </a:rPr>
              <a:t>4 minutes</a:t>
            </a:r>
            <a:r>
              <a:rPr lang="en-GB" sz="2000" dirty="0">
                <a:solidFill>
                  <a:schemeClr val="accent5">
                    <a:lumMod val="50000"/>
                  </a:schemeClr>
                </a:solidFill>
              </a:rPr>
              <a:t>.</a:t>
            </a:r>
          </a:p>
          <a:p>
            <a:pPr algn="l"/>
            <a:endParaRPr lang="en-GB" sz="2000" dirty="0">
              <a:solidFill>
                <a:schemeClr val="accent5">
                  <a:lumMod val="50000"/>
                </a:schemeClr>
              </a:solidFill>
            </a:endParaRPr>
          </a:p>
          <a:p>
            <a:pPr algn="l"/>
            <a:r>
              <a:rPr lang="en-GB" sz="2000" dirty="0">
                <a:solidFill>
                  <a:schemeClr val="accent5">
                    <a:lumMod val="50000"/>
                  </a:schemeClr>
                </a:solidFill>
              </a:rPr>
              <a:t>You will hear the French words listed below. Complete the spelling of each word by filling in the missing letters. </a:t>
            </a:r>
            <a:r>
              <a:rPr lang="en-GB" sz="2000" b="1" dirty="0">
                <a:solidFill>
                  <a:schemeClr val="accent5">
                    <a:lumMod val="50000"/>
                  </a:schemeClr>
                </a:solidFill>
              </a:rPr>
              <a:t>Each dash (_) represents one missing letter.</a:t>
            </a:r>
          </a:p>
          <a:p>
            <a:pPr algn="l"/>
            <a:endParaRPr lang="en-GB" sz="2000" b="1" dirty="0">
              <a:solidFill>
                <a:schemeClr val="accent5">
                  <a:lumMod val="50000"/>
                </a:schemeClr>
              </a:solidFill>
            </a:endParaRPr>
          </a:p>
          <a:p>
            <a:pPr algn="l"/>
            <a:r>
              <a:rPr lang="en-GB" sz="2000" dirty="0">
                <a:solidFill>
                  <a:schemeClr val="accent5">
                    <a:lumMod val="50000"/>
                  </a:schemeClr>
                </a:solidFill>
              </a:rPr>
              <a:t>For some of the words you hear, there may be more than one way of spelling them.</a:t>
            </a:r>
          </a:p>
          <a:p>
            <a:pPr algn="l"/>
            <a:r>
              <a:rPr lang="en-GB" sz="2000" dirty="0">
                <a:solidFill>
                  <a:schemeClr val="accent5">
                    <a:lumMod val="50000"/>
                  </a:schemeClr>
                </a:solidFill>
              </a:rPr>
              <a:t>Just write in any one possible spelling for each word.</a:t>
            </a:r>
          </a:p>
          <a:p>
            <a:pPr algn="l"/>
            <a:r>
              <a:rPr lang="en-GB" sz="2000" dirty="0">
                <a:solidFill>
                  <a:schemeClr val="accent5">
                    <a:lumMod val="50000"/>
                  </a:schemeClr>
                </a:solidFill>
              </a:rPr>
              <a:t>The aim is to see how you write the sounds that you hear. You won’t know these words because they are very rare. Don’t worry – just do your best!</a:t>
            </a:r>
          </a:p>
          <a:p>
            <a:pPr algn="l"/>
            <a:endParaRPr lang="en-GB" sz="2000" dirty="0">
              <a:solidFill>
                <a:schemeClr val="accent5">
                  <a:lumMod val="50000"/>
                </a:schemeClr>
              </a:solidFill>
            </a:endParaRPr>
          </a:p>
          <a:p>
            <a:pPr algn="l"/>
            <a:r>
              <a:rPr lang="en-GB" sz="2000" dirty="0">
                <a:solidFill>
                  <a:schemeClr val="accent5">
                    <a:lumMod val="50000"/>
                  </a:schemeClr>
                </a:solidFill>
              </a:rPr>
              <a:t>You will hear each word </a:t>
            </a:r>
            <a:r>
              <a:rPr lang="en-GB" sz="2000" b="1" dirty="0">
                <a:solidFill>
                  <a:schemeClr val="accent5">
                    <a:lumMod val="50000"/>
                  </a:schemeClr>
                </a:solidFill>
              </a:rPr>
              <a:t>twice</a:t>
            </a:r>
            <a:r>
              <a:rPr lang="en-GB" sz="2000" dirty="0">
                <a:solidFill>
                  <a:schemeClr val="accent5">
                    <a:lumMod val="50000"/>
                  </a:schemeClr>
                </a:solidFill>
              </a:rPr>
              <a:t>.</a:t>
            </a:r>
          </a:p>
        </p:txBody>
      </p:sp>
      <p:sp>
        <p:nvSpPr>
          <p:cNvPr id="14" name="Action Button: Custom 16">
            <a:hlinkClick r:id="" action="ppaction://noaction" highlightClick="1">
              <a:snd r:embed="rId4" name="1 taupe.wav"/>
            </a:hlinkClick>
            <a:extLst>
              <a:ext uri="{FF2B5EF4-FFF2-40B4-BE49-F238E27FC236}">
                <a16:creationId xmlns:a16="http://schemas.microsoft.com/office/drawing/2014/main" id="{FCC3AB89-D2A6-44AC-8D90-BED93F496C8C}"/>
              </a:ext>
            </a:extLst>
          </p:cNvPr>
          <p:cNvSpPr/>
          <p:nvPr/>
        </p:nvSpPr>
        <p:spPr>
          <a:xfrm>
            <a:off x="322596" y="4964909"/>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7" name="TextBox 6">
            <a:extLst>
              <a:ext uri="{FF2B5EF4-FFF2-40B4-BE49-F238E27FC236}">
                <a16:creationId xmlns:a16="http://schemas.microsoft.com/office/drawing/2014/main" id="{AC784100-B789-4655-AEC7-4B2267BF97EC}"/>
              </a:ext>
            </a:extLst>
          </p:cNvPr>
          <p:cNvSpPr txBox="1"/>
          <p:nvPr/>
        </p:nvSpPr>
        <p:spPr>
          <a:xfrm>
            <a:off x="990600" y="4964909"/>
            <a:ext cx="5105400" cy="461665"/>
          </a:xfrm>
          <a:prstGeom prst="rect">
            <a:avLst/>
          </a:prstGeom>
          <a:noFill/>
        </p:spPr>
        <p:txBody>
          <a:bodyPr wrap="square" rtlCol="0">
            <a:spAutoFit/>
          </a:bodyPr>
          <a:lstStyle/>
          <a:p>
            <a:pPr algn="l"/>
            <a:r>
              <a:rPr lang="fr-FR" sz="2400" dirty="0">
                <a:solidFill>
                  <a:schemeClr val="accent5">
                    <a:lumMod val="50000"/>
                  </a:schemeClr>
                </a:solidFill>
              </a:rPr>
              <a:t>t _ _ </a:t>
            </a:r>
            <a:r>
              <a:rPr lang="fr-FR" sz="2400" dirty="0" err="1">
                <a:solidFill>
                  <a:schemeClr val="accent5">
                    <a:lumMod val="50000"/>
                  </a:schemeClr>
                </a:solidFill>
              </a:rPr>
              <a:t>pe</a:t>
            </a:r>
            <a:endParaRPr lang="fr-FR" sz="2400" dirty="0">
              <a:solidFill>
                <a:schemeClr val="accent5">
                  <a:lumMod val="50000"/>
                </a:schemeClr>
              </a:solidFill>
            </a:endParaRPr>
          </a:p>
        </p:txBody>
      </p:sp>
      <p:sp>
        <p:nvSpPr>
          <p:cNvPr id="9" name="Rectangle: Rounded Corners 8">
            <a:extLst>
              <a:ext uri="{FF2B5EF4-FFF2-40B4-BE49-F238E27FC236}">
                <a16:creationId xmlns:a16="http://schemas.microsoft.com/office/drawing/2014/main" id="{7D20D348-EE42-484F-BD48-FB629A50B267}"/>
              </a:ext>
            </a:extLst>
          </p:cNvPr>
          <p:cNvSpPr/>
          <p:nvPr/>
        </p:nvSpPr>
        <p:spPr>
          <a:xfrm>
            <a:off x="3524250" y="4964909"/>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taupe</a:t>
            </a:r>
          </a:p>
        </p:txBody>
      </p:sp>
      <p:sp>
        <p:nvSpPr>
          <p:cNvPr id="15" name="Action Button: Custom 16">
            <a:hlinkClick r:id="" action="ppaction://noaction" highlightClick="1">
              <a:snd r:embed="rId5" name="2 badiane.wav"/>
            </a:hlinkClick>
            <a:extLst>
              <a:ext uri="{FF2B5EF4-FFF2-40B4-BE49-F238E27FC236}">
                <a16:creationId xmlns:a16="http://schemas.microsoft.com/office/drawing/2014/main" id="{4D79D6BF-F336-4C55-98E6-CBDB08B52299}"/>
              </a:ext>
            </a:extLst>
          </p:cNvPr>
          <p:cNvSpPr/>
          <p:nvPr/>
        </p:nvSpPr>
        <p:spPr>
          <a:xfrm>
            <a:off x="322596" y="567969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8" name="TextBox 7">
            <a:extLst>
              <a:ext uri="{FF2B5EF4-FFF2-40B4-BE49-F238E27FC236}">
                <a16:creationId xmlns:a16="http://schemas.microsoft.com/office/drawing/2014/main" id="{2A8AA2B5-136E-4CD7-8A4D-1B3A4A0327A5}"/>
              </a:ext>
            </a:extLst>
          </p:cNvPr>
          <p:cNvSpPr txBox="1"/>
          <p:nvPr/>
        </p:nvSpPr>
        <p:spPr>
          <a:xfrm>
            <a:off x="990600" y="5679691"/>
            <a:ext cx="2533650" cy="461665"/>
          </a:xfrm>
          <a:prstGeom prst="rect">
            <a:avLst/>
          </a:prstGeom>
          <a:noFill/>
        </p:spPr>
        <p:txBody>
          <a:bodyPr wrap="square" rtlCol="0">
            <a:spAutoFit/>
          </a:bodyPr>
          <a:lstStyle/>
          <a:p>
            <a:pPr algn="l"/>
            <a:r>
              <a:rPr lang="fr-FR" sz="2400" dirty="0" err="1">
                <a:solidFill>
                  <a:schemeClr val="accent5">
                    <a:lumMod val="50000"/>
                  </a:schemeClr>
                </a:solidFill>
              </a:rPr>
              <a:t>badian</a:t>
            </a:r>
            <a:r>
              <a:rPr lang="fr-FR" sz="2400" dirty="0">
                <a:solidFill>
                  <a:schemeClr val="accent5">
                    <a:lumMod val="50000"/>
                  </a:schemeClr>
                </a:solidFill>
              </a:rPr>
              <a:t> _</a:t>
            </a:r>
          </a:p>
        </p:txBody>
      </p:sp>
      <p:sp>
        <p:nvSpPr>
          <p:cNvPr id="16" name="Rectangle: Rounded Corners 15">
            <a:extLst>
              <a:ext uri="{FF2B5EF4-FFF2-40B4-BE49-F238E27FC236}">
                <a16:creationId xmlns:a16="http://schemas.microsoft.com/office/drawing/2014/main" id="{E36E2FA9-8F87-4279-AFFC-3EFDD165D947}"/>
              </a:ext>
            </a:extLst>
          </p:cNvPr>
          <p:cNvSpPr/>
          <p:nvPr/>
        </p:nvSpPr>
        <p:spPr>
          <a:xfrm>
            <a:off x="3543300" y="5679691"/>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badiane</a:t>
            </a:r>
          </a:p>
        </p:txBody>
      </p:sp>
    </p:spTree>
    <p:extLst>
      <p:ext uri="{BB962C8B-B14F-4D97-AF65-F5344CB8AC3E}">
        <p14:creationId xmlns:p14="http://schemas.microsoft.com/office/powerpoint/2010/main" val="36703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TextBox 6">
            <a:extLst>
              <a:ext uri="{FF2B5EF4-FFF2-40B4-BE49-F238E27FC236}">
                <a16:creationId xmlns:a16="http://schemas.microsoft.com/office/drawing/2014/main" id="{41858C78-BFD2-41DC-8F4B-4455E6ED5DC1}"/>
              </a:ext>
            </a:extLst>
          </p:cNvPr>
          <p:cNvSpPr txBox="1"/>
          <p:nvPr/>
        </p:nvSpPr>
        <p:spPr>
          <a:xfrm>
            <a:off x="0" y="1204503"/>
            <a:ext cx="12001500" cy="1658787"/>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 B</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Write the French for the English given in brackets. Use the clues to help you</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endParaRPr lang="en-GB"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Clues</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FEBF98F-6448-4B4F-939B-F8867407DF7E}"/>
              </a:ext>
            </a:extLst>
          </p:cNvPr>
          <p:cNvGraphicFramePr>
            <a:graphicFrameLocks noGrp="1"/>
          </p:cNvGraphicFramePr>
          <p:nvPr>
            <p:extLst>
              <p:ext uri="{D42A27DB-BD31-4B8C-83A1-F6EECF244321}">
                <p14:modId xmlns:p14="http://schemas.microsoft.com/office/powerpoint/2010/main" val="3904987258"/>
              </p:ext>
            </p:extLst>
          </p:nvPr>
        </p:nvGraphicFramePr>
        <p:xfrm>
          <a:off x="200660" y="2925889"/>
          <a:ext cx="11800840" cy="1783271"/>
        </p:xfrm>
        <a:graphic>
          <a:graphicData uri="http://schemas.openxmlformats.org/drawingml/2006/table">
            <a:tbl>
              <a:tblPr firstRow="1" firstCol="1" bandRow="1"/>
              <a:tblGrid>
                <a:gridCol w="461381">
                  <a:extLst>
                    <a:ext uri="{9D8B030D-6E8A-4147-A177-3AD203B41FA5}">
                      <a16:colId xmlns:a16="http://schemas.microsoft.com/office/drawing/2014/main" val="3576364385"/>
                    </a:ext>
                  </a:extLst>
                </a:gridCol>
                <a:gridCol w="9009538">
                  <a:extLst>
                    <a:ext uri="{9D8B030D-6E8A-4147-A177-3AD203B41FA5}">
                      <a16:colId xmlns:a16="http://schemas.microsoft.com/office/drawing/2014/main" val="747178447"/>
                    </a:ext>
                  </a:extLst>
                </a:gridCol>
                <a:gridCol w="2329921">
                  <a:extLst>
                    <a:ext uri="{9D8B030D-6E8A-4147-A177-3AD203B41FA5}">
                      <a16:colId xmlns:a16="http://schemas.microsoft.com/office/drawing/2014/main" val="3608953422"/>
                    </a:ext>
                  </a:extLst>
                </a:gridCol>
              </a:tblGrid>
              <a:tr h="787717">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Elles</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________   _________ </a:t>
                      </a:r>
                      <a:r>
                        <a:rPr lang="en-GB"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une</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chambre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(are going to share)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go</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aller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share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partag</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994606"/>
                  </a:ext>
                </a:extLst>
              </a:tr>
              <a:tr h="679133">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 </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________   _________  le fruit</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is</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going</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to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weigh</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go</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aller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weigh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peser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5913076"/>
                  </a:ext>
                </a:extLst>
              </a:tr>
            </a:tbl>
          </a:graphicData>
        </a:graphic>
      </p:graphicFrame>
      <p:sp>
        <p:nvSpPr>
          <p:cNvPr id="9" name="Rectangle: Rounded Corners 8">
            <a:extLst>
              <a:ext uri="{FF2B5EF4-FFF2-40B4-BE49-F238E27FC236}">
                <a16:creationId xmlns:a16="http://schemas.microsoft.com/office/drawing/2014/main" id="{FED4BA0E-594B-4689-AC3D-AA8053FFCD55}"/>
              </a:ext>
            </a:extLst>
          </p:cNvPr>
          <p:cNvSpPr/>
          <p:nvPr/>
        </p:nvSpPr>
        <p:spPr>
          <a:xfrm>
            <a:off x="1275997" y="3201142"/>
            <a:ext cx="2427323" cy="456458"/>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vont partager</a:t>
            </a:r>
          </a:p>
        </p:txBody>
      </p:sp>
      <p:sp>
        <p:nvSpPr>
          <p:cNvPr id="10" name="Rectangle: Rounded Corners 9">
            <a:extLst>
              <a:ext uri="{FF2B5EF4-FFF2-40B4-BE49-F238E27FC236}">
                <a16:creationId xmlns:a16="http://schemas.microsoft.com/office/drawing/2014/main" id="{ABE6ECD1-4CBF-4D54-B0D2-46DE7CDAC178}"/>
              </a:ext>
            </a:extLst>
          </p:cNvPr>
          <p:cNvSpPr/>
          <p:nvPr/>
        </p:nvSpPr>
        <p:spPr>
          <a:xfrm>
            <a:off x="885825" y="4111968"/>
            <a:ext cx="2427323" cy="456457"/>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va peser</a:t>
            </a:r>
          </a:p>
        </p:txBody>
      </p:sp>
      <p:sp>
        <p:nvSpPr>
          <p:cNvPr id="11" name="Rounded Rectangular Callout 12">
            <a:extLst>
              <a:ext uri="{FF2B5EF4-FFF2-40B4-BE49-F238E27FC236}">
                <a16:creationId xmlns:a16="http://schemas.microsoft.com/office/drawing/2014/main" id="{2B576D59-1509-48C1-B50E-CEE148328B2C}"/>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two marks for each item.</a:t>
            </a:r>
          </a:p>
        </p:txBody>
      </p:sp>
      <p:sp>
        <p:nvSpPr>
          <p:cNvPr id="8" name="Speech Bubble: Rectangle with Corners Rounded 7">
            <a:extLst>
              <a:ext uri="{FF2B5EF4-FFF2-40B4-BE49-F238E27FC236}">
                <a16:creationId xmlns:a16="http://schemas.microsoft.com/office/drawing/2014/main" id="{E95F2A5D-6158-4215-AAD6-AEED2BBFC2CD}"/>
              </a:ext>
            </a:extLst>
          </p:cNvPr>
          <p:cNvSpPr/>
          <p:nvPr/>
        </p:nvSpPr>
        <p:spPr>
          <a:xfrm>
            <a:off x="4705350" y="5010150"/>
            <a:ext cx="5600700" cy="10287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 mark: Correct conjugated form of </a:t>
            </a:r>
            <a:r>
              <a:rPr lang="en-GB" sz="2000" dirty="0" err="1"/>
              <a:t>aller</a:t>
            </a:r>
            <a:endParaRPr lang="en-GB" sz="2000" dirty="0"/>
          </a:p>
          <a:p>
            <a:pPr algn="ctr"/>
            <a:r>
              <a:rPr lang="en-GB" sz="2000" dirty="0"/>
              <a:t>1 mark: Inclusion of main verb infinitive</a:t>
            </a:r>
          </a:p>
        </p:txBody>
      </p:sp>
    </p:spTree>
    <p:extLst>
      <p:ext uri="{BB962C8B-B14F-4D97-AF65-F5344CB8AC3E}">
        <p14:creationId xmlns:p14="http://schemas.microsoft.com/office/powerpoint/2010/main" val="155681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5" name="TextBox 4">
            <a:extLst>
              <a:ext uri="{FF2B5EF4-FFF2-40B4-BE49-F238E27FC236}">
                <a16:creationId xmlns:a16="http://schemas.microsoft.com/office/drawing/2014/main" id="{BFA3076E-2130-4B95-AD6A-54733DBDB9BE}"/>
              </a:ext>
            </a:extLst>
          </p:cNvPr>
          <p:cNvSpPr txBox="1"/>
          <p:nvPr/>
        </p:nvSpPr>
        <p:spPr>
          <a:xfrm>
            <a:off x="132996" y="1355356"/>
            <a:ext cx="11830403" cy="828112"/>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 C</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Write the French for the English given in brackets. Use the clues to help you</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90C77898-522D-411C-8B59-EC56AB62C789}"/>
              </a:ext>
            </a:extLst>
          </p:cNvPr>
          <p:cNvSpPr txBox="1"/>
          <p:nvPr/>
        </p:nvSpPr>
        <p:spPr>
          <a:xfrm>
            <a:off x="132997" y="2369703"/>
            <a:ext cx="11830402" cy="4283417"/>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1. Nous </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______________</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une belle maison</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(have)			</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a:t>
            </a:r>
            <a:r>
              <a:rPr lang="fr-FR"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have</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latin typeface="Century Gothic" panose="020B0502020202020204" pitchFamily="34" charset="0"/>
                <a:ea typeface="SimSun" panose="02010600030101010101" pitchFamily="2" charset="-122"/>
                <a:cs typeface="Arial" panose="020B0604020202020204" pitchFamily="34" charset="0"/>
              </a:rPr>
              <a:t>avo</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2.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Il</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______________</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voyager</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err="1">
                <a:solidFill>
                  <a:srgbClr val="1F4E79"/>
                </a:solidFill>
                <a:latin typeface="Century Gothic" panose="020B0502020202020204" pitchFamily="34" charset="0"/>
                <a:ea typeface="SimSun" panose="02010600030101010101" pitchFamily="2" charset="-122"/>
                <a:cs typeface="Arial" panose="020B0604020202020204" pitchFamily="34" charset="0"/>
              </a:rPr>
              <a:t>want</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want</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latin typeface="Century Gothic" panose="020B0502020202020204" pitchFamily="34" charset="0"/>
                <a:ea typeface="SimSun" panose="02010600030101010101" pitchFamily="2" charset="-122"/>
                <a:cs typeface="Arial" panose="020B0604020202020204" pitchFamily="34" charset="0"/>
              </a:rPr>
              <a:t>vouloir</a:t>
            </a:r>
            <a:endPar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endParaRPr lang="fr-FR" sz="2000" i="1" dirty="0">
              <a:solidFill>
                <a:srgbClr val="1F4E79"/>
              </a:solidFill>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 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Write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French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the English given in brackets.</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J’utilise _______ recette (f.). (</a:t>
            </a:r>
            <a:r>
              <a:rPr lang="fr-FR" sz="2000" dirty="0" err="1">
                <a:solidFill>
                  <a:srgbClr val="1F4E79"/>
                </a:solidFill>
                <a:latin typeface="Century Gothic" panose="020B0502020202020204" pitchFamily="34" charset="0"/>
                <a:ea typeface="SimSun" panose="02010600030101010101" pitchFamily="2" charset="-122"/>
                <a:cs typeface="Arial" panose="020B0604020202020204" pitchFamily="34" charset="0"/>
              </a:rPr>
              <a:t>you</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r</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2.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Je trouve</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_______ lettres (f.).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his</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204DCB5-B92B-4B3F-AAEC-4E6C74064E45}"/>
              </a:ext>
            </a:extLst>
          </p:cNvPr>
          <p:cNvSpPr/>
          <p:nvPr/>
        </p:nvSpPr>
        <p:spPr>
          <a:xfrm>
            <a:off x="1152525" y="2785301"/>
            <a:ext cx="1800225" cy="36478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avons</a:t>
            </a:r>
          </a:p>
        </p:txBody>
      </p:sp>
      <p:sp>
        <p:nvSpPr>
          <p:cNvPr id="9" name="Rectangle: Rounded Corners 8">
            <a:extLst>
              <a:ext uri="{FF2B5EF4-FFF2-40B4-BE49-F238E27FC236}">
                <a16:creationId xmlns:a16="http://schemas.microsoft.com/office/drawing/2014/main" id="{1701F8E8-C1AB-4954-ACDF-41B437CD459E}"/>
              </a:ext>
            </a:extLst>
          </p:cNvPr>
          <p:cNvSpPr/>
          <p:nvPr/>
        </p:nvSpPr>
        <p:spPr>
          <a:xfrm>
            <a:off x="674370" y="3201142"/>
            <a:ext cx="1800225" cy="36478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veut</a:t>
            </a:r>
          </a:p>
        </p:txBody>
      </p:sp>
      <p:sp>
        <p:nvSpPr>
          <p:cNvPr id="10" name="Rectangle: Rounded Corners 9">
            <a:extLst>
              <a:ext uri="{FF2B5EF4-FFF2-40B4-BE49-F238E27FC236}">
                <a16:creationId xmlns:a16="http://schemas.microsoft.com/office/drawing/2014/main" id="{BFA86777-AA78-43E9-A251-A00C70BCE8D7}"/>
              </a:ext>
            </a:extLst>
          </p:cNvPr>
          <p:cNvSpPr/>
          <p:nvPr/>
        </p:nvSpPr>
        <p:spPr>
          <a:xfrm>
            <a:off x="1392555" y="5365721"/>
            <a:ext cx="962025" cy="36478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ta</a:t>
            </a:r>
          </a:p>
        </p:txBody>
      </p:sp>
      <p:sp>
        <p:nvSpPr>
          <p:cNvPr id="11" name="Rectangle: Rounded Corners 10">
            <a:extLst>
              <a:ext uri="{FF2B5EF4-FFF2-40B4-BE49-F238E27FC236}">
                <a16:creationId xmlns:a16="http://schemas.microsoft.com/office/drawing/2014/main" id="{34C9B07C-D728-405E-ADA8-5EA160382F9C}"/>
              </a:ext>
            </a:extLst>
          </p:cNvPr>
          <p:cNvSpPr/>
          <p:nvPr/>
        </p:nvSpPr>
        <p:spPr>
          <a:xfrm>
            <a:off x="1669732" y="5781562"/>
            <a:ext cx="962025" cy="364781"/>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ses</a:t>
            </a:r>
          </a:p>
        </p:txBody>
      </p:sp>
      <p:sp>
        <p:nvSpPr>
          <p:cNvPr id="13" name="Rounded Rectangular Callout 12">
            <a:extLst>
              <a:ext uri="{FF2B5EF4-FFF2-40B4-BE49-F238E27FC236}">
                <a16:creationId xmlns:a16="http://schemas.microsoft.com/office/drawing/2014/main" id="{05F87285-B913-4A6F-9168-852111181488}"/>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Tree>
    <p:extLst>
      <p:ext uri="{BB962C8B-B14F-4D97-AF65-F5344CB8AC3E}">
        <p14:creationId xmlns:p14="http://schemas.microsoft.com/office/powerpoint/2010/main" val="288792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5" name="TextBox 4">
            <a:extLst>
              <a:ext uri="{FF2B5EF4-FFF2-40B4-BE49-F238E27FC236}">
                <a16:creationId xmlns:a16="http://schemas.microsoft.com/office/drawing/2014/main" id="{99973BCB-3047-47E1-A524-B0D568758F7E}"/>
              </a:ext>
            </a:extLst>
          </p:cNvPr>
          <p:cNvSpPr txBox="1"/>
          <p:nvPr/>
        </p:nvSpPr>
        <p:spPr>
          <a:xfrm>
            <a:off x="132996" y="1204503"/>
            <a:ext cx="11773253" cy="1589346"/>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 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These sentences are in the present tense.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Rewrite each sentence in the perfect tense so that it describes something that happened yesterday (</a:t>
            </a:r>
            <a:r>
              <a:rPr lang="en-GB" sz="2000" i="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hier</a:t>
            </a:r>
            <a:r>
              <a:rPr lang="en-GB"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986EE76-BFEF-4F06-8BAA-3FA639EF3EC6}"/>
              </a:ext>
            </a:extLst>
          </p:cNvPr>
          <p:cNvGraphicFramePr>
            <a:graphicFrameLocks noGrp="1"/>
          </p:cNvGraphicFramePr>
          <p:nvPr>
            <p:extLst>
              <p:ext uri="{D42A27DB-BD31-4B8C-83A1-F6EECF244321}">
                <p14:modId xmlns:p14="http://schemas.microsoft.com/office/powerpoint/2010/main" val="694412597"/>
              </p:ext>
            </p:extLst>
          </p:nvPr>
        </p:nvGraphicFramePr>
        <p:xfrm>
          <a:off x="314959" y="2931762"/>
          <a:ext cx="11591289" cy="2965070"/>
        </p:xfrm>
        <a:graphic>
          <a:graphicData uri="http://schemas.openxmlformats.org/drawingml/2006/table">
            <a:tbl>
              <a:tblPr firstRow="1" firstCol="1" bandRow="1"/>
              <a:tblGrid>
                <a:gridCol w="612163">
                  <a:extLst>
                    <a:ext uri="{9D8B030D-6E8A-4147-A177-3AD203B41FA5}">
                      <a16:colId xmlns:a16="http://schemas.microsoft.com/office/drawing/2014/main" val="3629103902"/>
                    </a:ext>
                  </a:extLst>
                </a:gridCol>
                <a:gridCol w="3652536">
                  <a:extLst>
                    <a:ext uri="{9D8B030D-6E8A-4147-A177-3AD203B41FA5}">
                      <a16:colId xmlns:a16="http://schemas.microsoft.com/office/drawing/2014/main" val="1418393857"/>
                    </a:ext>
                  </a:extLst>
                </a:gridCol>
                <a:gridCol w="7326590">
                  <a:extLst>
                    <a:ext uri="{9D8B030D-6E8A-4147-A177-3AD203B41FA5}">
                      <a16:colId xmlns:a16="http://schemas.microsoft.com/office/drawing/2014/main" val="842265747"/>
                    </a:ext>
                  </a:extLst>
                </a:gridCol>
              </a:tblGrid>
              <a:tr h="44386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 propose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solution.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Hier, ____</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a:t>
                      </a:r>
                      <a:r>
                        <a:rPr lang="fr-FR"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i="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Yesterday)</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263243"/>
                  </a:ext>
                </a:extLst>
              </a:tr>
              <a:tr h="443865">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Tu emportes le repas.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Hier</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____</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i="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Yesterday</a:t>
                      </a:r>
                      <a:r>
                        <a:rPr lang="fr-FR"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472439"/>
                  </a:ext>
                </a:extLst>
              </a:tr>
            </a:tbl>
          </a:graphicData>
        </a:graphic>
      </p:graphicFrame>
      <p:sp>
        <p:nvSpPr>
          <p:cNvPr id="7" name="Rectangle: Rounded Corners 6">
            <a:extLst>
              <a:ext uri="{FF2B5EF4-FFF2-40B4-BE49-F238E27FC236}">
                <a16:creationId xmlns:a16="http://schemas.microsoft.com/office/drawing/2014/main" id="{94B4CBCC-B58A-491F-B5E8-438E9376F447}"/>
              </a:ext>
            </a:extLst>
          </p:cNvPr>
          <p:cNvSpPr/>
          <p:nvPr/>
        </p:nvSpPr>
        <p:spPr>
          <a:xfrm>
            <a:off x="5495925" y="3429000"/>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il a proposé une solution.</a:t>
            </a:r>
          </a:p>
        </p:txBody>
      </p:sp>
      <p:sp>
        <p:nvSpPr>
          <p:cNvPr id="8" name="Rectangle: Rounded Corners 7">
            <a:extLst>
              <a:ext uri="{FF2B5EF4-FFF2-40B4-BE49-F238E27FC236}">
                <a16:creationId xmlns:a16="http://schemas.microsoft.com/office/drawing/2014/main" id="{0CC3664D-A3B2-4A47-91C2-2CD14E92F9A6}"/>
              </a:ext>
            </a:extLst>
          </p:cNvPr>
          <p:cNvSpPr/>
          <p:nvPr/>
        </p:nvSpPr>
        <p:spPr>
          <a:xfrm>
            <a:off x="5495925" y="4912069"/>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tu as emporté le repas.</a:t>
            </a:r>
          </a:p>
        </p:txBody>
      </p:sp>
      <p:sp>
        <p:nvSpPr>
          <p:cNvPr id="9" name="Rounded Rectangular Callout 12">
            <a:extLst>
              <a:ext uri="{FF2B5EF4-FFF2-40B4-BE49-F238E27FC236}">
                <a16:creationId xmlns:a16="http://schemas.microsoft.com/office/drawing/2014/main" id="{703F8F98-21C5-448F-9AE1-9F62075D5A5C}"/>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two marks for each item.</a:t>
            </a:r>
          </a:p>
        </p:txBody>
      </p:sp>
      <p:sp>
        <p:nvSpPr>
          <p:cNvPr id="6" name="Speech Bubble: Rectangle with Corners Rounded 5">
            <a:extLst>
              <a:ext uri="{FF2B5EF4-FFF2-40B4-BE49-F238E27FC236}">
                <a16:creationId xmlns:a16="http://schemas.microsoft.com/office/drawing/2014/main" id="{641A87F4-76ED-463A-A8C7-C6C01CD88EDA}"/>
              </a:ext>
            </a:extLst>
          </p:cNvPr>
          <p:cNvSpPr/>
          <p:nvPr/>
        </p:nvSpPr>
        <p:spPr>
          <a:xfrm>
            <a:off x="6202682" y="1436805"/>
            <a:ext cx="5200650" cy="1197144"/>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 mark: Correct form of </a:t>
            </a:r>
            <a:r>
              <a:rPr lang="en-US" sz="2000" dirty="0" err="1"/>
              <a:t>avoir</a:t>
            </a:r>
            <a:endParaRPr lang="en-GB" sz="2000" dirty="0"/>
          </a:p>
          <a:p>
            <a:pPr algn="ctr"/>
            <a:r>
              <a:rPr lang="en-GB" sz="2000" dirty="0"/>
              <a:t>1 mark: Correct form of past participle</a:t>
            </a:r>
          </a:p>
        </p:txBody>
      </p:sp>
    </p:spTree>
    <p:extLst>
      <p:ext uri="{BB962C8B-B14F-4D97-AF65-F5344CB8AC3E}">
        <p14:creationId xmlns:p14="http://schemas.microsoft.com/office/powerpoint/2010/main" val="38476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5" name="TextBox 4">
            <a:extLst>
              <a:ext uri="{FF2B5EF4-FFF2-40B4-BE49-F238E27FC236}">
                <a16:creationId xmlns:a16="http://schemas.microsoft.com/office/drawing/2014/main" id="{4550F907-5C43-44FE-8AF3-8C32B5FD1F7F}"/>
              </a:ext>
            </a:extLst>
          </p:cNvPr>
          <p:cNvSpPr txBox="1"/>
          <p:nvPr/>
        </p:nvSpPr>
        <p:spPr>
          <a:xfrm>
            <a:off x="132996" y="1414053"/>
            <a:ext cx="11716103" cy="1628651"/>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 F</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Write the French for the English given in brackets. Use the clues to help you</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endParaRPr lang="en-GB"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Clues</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3A78C2D-065A-4CD2-AA36-709C7686EF07}"/>
              </a:ext>
            </a:extLst>
          </p:cNvPr>
          <p:cNvGraphicFramePr>
            <a:graphicFrameLocks noGrp="1"/>
          </p:cNvGraphicFramePr>
          <p:nvPr>
            <p:extLst>
              <p:ext uri="{D42A27DB-BD31-4B8C-83A1-F6EECF244321}">
                <p14:modId xmlns:p14="http://schemas.microsoft.com/office/powerpoint/2010/main" val="3685729570"/>
              </p:ext>
            </p:extLst>
          </p:nvPr>
        </p:nvGraphicFramePr>
        <p:xfrm>
          <a:off x="132997" y="3042704"/>
          <a:ext cx="11716102" cy="1456944"/>
        </p:xfrm>
        <a:graphic>
          <a:graphicData uri="http://schemas.openxmlformats.org/drawingml/2006/table">
            <a:tbl>
              <a:tblPr firstRow="1" firstCol="1" bandRow="1"/>
              <a:tblGrid>
                <a:gridCol w="458069">
                  <a:extLst>
                    <a:ext uri="{9D8B030D-6E8A-4147-A177-3AD203B41FA5}">
                      <a16:colId xmlns:a16="http://schemas.microsoft.com/office/drawing/2014/main" val="3165824490"/>
                    </a:ext>
                  </a:extLst>
                </a:gridCol>
                <a:gridCol w="8533884">
                  <a:extLst>
                    <a:ext uri="{9D8B030D-6E8A-4147-A177-3AD203B41FA5}">
                      <a16:colId xmlns:a16="http://schemas.microsoft.com/office/drawing/2014/main" val="721609967"/>
                    </a:ext>
                  </a:extLst>
                </a:gridCol>
                <a:gridCol w="2724149">
                  <a:extLst>
                    <a:ext uri="{9D8B030D-6E8A-4147-A177-3AD203B41FA5}">
                      <a16:colId xmlns:a16="http://schemas.microsoft.com/office/drawing/2014/main" val="1579579321"/>
                    </a:ext>
                  </a:extLst>
                </a:gridCol>
              </a:tblGrid>
              <a:tr h="44386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Tu </a:t>
                      </a:r>
                      <a:r>
                        <a:rPr lang="en-GB"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visites</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____________ ____________ ____________. (the big park)</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big</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grand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park</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parc (m.)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804464"/>
                  </a:ext>
                </a:extLst>
              </a:tr>
              <a:tr h="44386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Nous avons </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____________ ____________ ____________. (a black cat)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black</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noir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cat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chat</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(f.)</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803002"/>
                  </a:ext>
                </a:extLst>
              </a:tr>
            </a:tbl>
          </a:graphicData>
        </a:graphic>
      </p:graphicFrame>
      <p:sp>
        <p:nvSpPr>
          <p:cNvPr id="7" name="Rectangle: Rounded Corners 6">
            <a:extLst>
              <a:ext uri="{FF2B5EF4-FFF2-40B4-BE49-F238E27FC236}">
                <a16:creationId xmlns:a16="http://schemas.microsoft.com/office/drawing/2014/main" id="{C70255B2-8B77-4107-B29C-7E02F5D7A060}"/>
              </a:ext>
            </a:extLst>
          </p:cNvPr>
          <p:cNvSpPr/>
          <p:nvPr/>
        </p:nvSpPr>
        <p:spPr>
          <a:xfrm>
            <a:off x="2428697" y="3082273"/>
            <a:ext cx="3562350" cy="41020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grand parc</a:t>
            </a:r>
          </a:p>
        </p:txBody>
      </p:sp>
      <p:sp>
        <p:nvSpPr>
          <p:cNvPr id="8" name="Rectangle: Rounded Corners 7">
            <a:extLst>
              <a:ext uri="{FF2B5EF4-FFF2-40B4-BE49-F238E27FC236}">
                <a16:creationId xmlns:a16="http://schemas.microsoft.com/office/drawing/2014/main" id="{D30EAECF-510C-4519-B7EB-9205BFFDD458}"/>
              </a:ext>
            </a:extLst>
          </p:cNvPr>
          <p:cNvSpPr/>
          <p:nvPr/>
        </p:nvSpPr>
        <p:spPr>
          <a:xfrm>
            <a:off x="2428697" y="3816686"/>
            <a:ext cx="3562350" cy="410205"/>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un chat noir</a:t>
            </a:r>
          </a:p>
        </p:txBody>
      </p:sp>
      <p:sp>
        <p:nvSpPr>
          <p:cNvPr id="9" name="Rounded Rectangular Callout 12">
            <a:extLst>
              <a:ext uri="{FF2B5EF4-FFF2-40B4-BE49-F238E27FC236}">
                <a16:creationId xmlns:a16="http://schemas.microsoft.com/office/drawing/2014/main" id="{1851E84A-D49B-4597-AC0F-498B33D5B0BE}"/>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three marks for each item.</a:t>
            </a:r>
          </a:p>
        </p:txBody>
      </p:sp>
      <p:sp>
        <p:nvSpPr>
          <p:cNvPr id="6" name="Speech Bubble: Rectangle with Corners Rounded 5">
            <a:extLst>
              <a:ext uri="{FF2B5EF4-FFF2-40B4-BE49-F238E27FC236}">
                <a16:creationId xmlns:a16="http://schemas.microsoft.com/office/drawing/2014/main" id="{69750630-7E95-480E-A2B1-6A645EC3DBB1}"/>
              </a:ext>
            </a:extLst>
          </p:cNvPr>
          <p:cNvSpPr/>
          <p:nvPr/>
        </p:nvSpPr>
        <p:spPr>
          <a:xfrm>
            <a:off x="4686300" y="4751522"/>
            <a:ext cx="5219700" cy="138484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 mark: Correct article and noun forms</a:t>
            </a:r>
          </a:p>
          <a:p>
            <a:pPr algn="ctr"/>
            <a:r>
              <a:rPr lang="en-GB" sz="2000" dirty="0"/>
              <a:t>1 mark: Correct adjective form</a:t>
            </a:r>
          </a:p>
          <a:p>
            <a:pPr algn="ctr"/>
            <a:r>
              <a:rPr lang="en-GB" sz="2000" dirty="0"/>
              <a:t>1 mark: Correct word order </a:t>
            </a:r>
          </a:p>
        </p:txBody>
      </p:sp>
    </p:spTree>
    <p:extLst>
      <p:ext uri="{BB962C8B-B14F-4D97-AF65-F5344CB8AC3E}">
        <p14:creationId xmlns:p14="http://schemas.microsoft.com/office/powerpoint/2010/main" val="12408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13" name="TextBox 12">
            <a:extLst>
              <a:ext uri="{FF2B5EF4-FFF2-40B4-BE49-F238E27FC236}">
                <a16:creationId xmlns:a16="http://schemas.microsoft.com/office/drawing/2014/main" id="{B855547A-9763-464D-A2AD-A8E075CBE5D2}"/>
              </a:ext>
            </a:extLst>
          </p:cNvPr>
          <p:cNvSpPr txBox="1"/>
          <p:nvPr/>
        </p:nvSpPr>
        <p:spPr>
          <a:xfrm>
            <a:off x="0" y="1204503"/>
            <a:ext cx="11830403" cy="4612738"/>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SOUNDS OF THE LANGUAGE</a:t>
            </a: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A – PHONICS </a:t>
            </a:r>
            <a:endPar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minutes.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That’s 6 seconds per word – you have time to think about each one carefully.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Read this list of French words aloud. You won't know the words – they are rare.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Just say them as you think they should sound.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You will get marks for pronouncing the </a:t>
            </a:r>
            <a:r>
              <a:rPr lang="en-GB" sz="2000" b="1" u="sng"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bold</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u="sng"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underlined</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parts of each word correctly.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If you’re not sure, don’t worry – just have a go and do your best. </a:t>
            </a:r>
          </a:p>
          <a:p>
            <a:pPr>
              <a:lnSpc>
                <a:spcPct val="107000"/>
              </a:lnSpc>
              <a:spcAft>
                <a:spcPts val="800"/>
              </a:spcAft>
            </a:pPr>
            <a:endPar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1. </a:t>
            </a:r>
            <a:r>
              <a:rPr lang="en-GB" sz="2000" b="1" u="sng"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h</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ibou</a:t>
            </a:r>
            <a:endPar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2. </a:t>
            </a:r>
            <a:r>
              <a:rPr lang="en-GB" sz="2000" dirty="0" err="1">
                <a:solidFill>
                  <a:srgbClr val="1F4E79"/>
                </a:solidFill>
                <a:latin typeface="Century Gothic" panose="020B0502020202020204" pitchFamily="34" charset="0"/>
                <a:ea typeface="SimSun" panose="02010600030101010101" pitchFamily="2" charset="-122"/>
                <a:cs typeface="Arial" panose="020B0604020202020204" pitchFamily="34" charset="0"/>
              </a:rPr>
              <a:t>f</a:t>
            </a:r>
            <a:r>
              <a:rPr lang="en-GB" sz="2000" b="1" u="sng" dirty="0" err="1">
                <a:solidFill>
                  <a:srgbClr val="1F4E79"/>
                </a:solidFill>
                <a:latin typeface="Century Gothic" panose="020B0502020202020204" pitchFamily="34" charset="0"/>
                <a:ea typeface="SimSun" panose="02010600030101010101" pitchFamily="2" charset="-122"/>
                <a:cs typeface="Arial" panose="020B0604020202020204" pitchFamily="34" charset="0"/>
              </a:rPr>
              <a:t>au</a:t>
            </a:r>
            <a:r>
              <a:rPr lang="en-GB" sz="2000" dirty="0" err="1">
                <a:solidFill>
                  <a:srgbClr val="1F4E79"/>
                </a:solidFill>
                <a:latin typeface="Century Gothic" panose="020B0502020202020204" pitchFamily="34" charset="0"/>
                <a:ea typeface="SimSun" panose="02010600030101010101" pitchFamily="2" charset="-122"/>
                <a:cs typeface="Arial" panose="020B0604020202020204" pitchFamily="34" charset="0"/>
              </a:rPr>
              <a:t>vette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Rounded Rectangular Callout 12">
            <a:extLst>
              <a:ext uri="{FF2B5EF4-FFF2-40B4-BE49-F238E27FC236}">
                <a16:creationId xmlns:a16="http://schemas.microsoft.com/office/drawing/2014/main" id="{C53F34E0-52E4-4B13-85AB-423A132B3A54}"/>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7" name="Speech Bubble: Rectangle with Corners Rounded 6">
            <a:extLst>
              <a:ext uri="{FF2B5EF4-FFF2-40B4-BE49-F238E27FC236}">
                <a16:creationId xmlns:a16="http://schemas.microsoft.com/office/drawing/2014/main" id="{502E5670-5AF0-4D93-9659-42732B394639}"/>
              </a:ext>
            </a:extLst>
          </p:cNvPr>
          <p:cNvSpPr/>
          <p:nvPr/>
        </p:nvSpPr>
        <p:spPr>
          <a:xfrm>
            <a:off x="4019550" y="4743450"/>
            <a:ext cx="6515100" cy="12573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 marks: Incorrect pronunciation (including clearly using the English SSC).</a:t>
            </a:r>
          </a:p>
          <a:p>
            <a:pPr algn="ctr"/>
            <a:r>
              <a:rPr lang="en-GB" sz="2000" dirty="0"/>
              <a:t>1 mark: Correct knowledge of target SSC but can be pronounced with a foreign accent.</a:t>
            </a:r>
          </a:p>
        </p:txBody>
      </p:sp>
      <p:sp>
        <p:nvSpPr>
          <p:cNvPr id="8" name="Action Button: Custom 16">
            <a:hlinkClick r:id="" action="ppaction://noaction" highlightClick="1">
              <a:snd r:embed="rId4" name="24.1 hibou.wav"/>
            </a:hlinkClick>
            <a:extLst>
              <a:ext uri="{FF2B5EF4-FFF2-40B4-BE49-F238E27FC236}">
                <a16:creationId xmlns:a16="http://schemas.microsoft.com/office/drawing/2014/main" id="{6B48A9C2-370C-404F-B07F-6F4BCD114E09}"/>
              </a:ext>
            </a:extLst>
          </p:cNvPr>
          <p:cNvSpPr/>
          <p:nvPr/>
        </p:nvSpPr>
        <p:spPr>
          <a:xfrm>
            <a:off x="361597" y="4916384"/>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9" name="Action Button: Custom 16">
            <a:hlinkClick r:id="" action="ppaction://noaction" highlightClick="1">
              <a:snd r:embed="rId5" name="24.2 fauvette.wav"/>
            </a:hlinkClick>
            <a:extLst>
              <a:ext uri="{FF2B5EF4-FFF2-40B4-BE49-F238E27FC236}">
                <a16:creationId xmlns:a16="http://schemas.microsoft.com/office/drawing/2014/main" id="{137AD042-B46A-45CE-ADFB-B47A489008B3}"/>
              </a:ext>
            </a:extLst>
          </p:cNvPr>
          <p:cNvSpPr/>
          <p:nvPr/>
        </p:nvSpPr>
        <p:spPr>
          <a:xfrm>
            <a:off x="361596" y="5366813"/>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28379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30" name="Rounded Rectangular Callout 12">
            <a:extLst>
              <a:ext uri="{FF2B5EF4-FFF2-40B4-BE49-F238E27FC236}">
                <a16:creationId xmlns:a16="http://schemas.microsoft.com/office/drawing/2014/main" id="{B317A1A8-ED68-4B5C-A66C-EBCB513F37F0}"/>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5" name="TextBox 4">
            <a:extLst>
              <a:ext uri="{FF2B5EF4-FFF2-40B4-BE49-F238E27FC236}">
                <a16:creationId xmlns:a16="http://schemas.microsoft.com/office/drawing/2014/main" id="{9E68A71F-CADD-41A4-9D36-DCDBC1B3AA6A}"/>
              </a:ext>
            </a:extLst>
          </p:cNvPr>
          <p:cNvSpPr txBox="1"/>
          <p:nvPr/>
        </p:nvSpPr>
        <p:spPr>
          <a:xfrm>
            <a:off x="132996" y="1355237"/>
            <a:ext cx="11792303" cy="2350387"/>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B – LIAISON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1½ minutes.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That’s about 10 seconds per item – you have time to think about each one carefully.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Here are some words that you have met before in French.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Read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them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aloud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be awarded marks for saying them correctly together – that is, as they would sound as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pair</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when the words appear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next to each other</a:t>
            </a:r>
            <a:r>
              <a:rPr lang="en-GB" sz="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D85D9F5-5B4D-471F-818B-DE025F586A13}"/>
              </a:ext>
            </a:extLst>
          </p:cNvPr>
          <p:cNvGraphicFramePr>
            <a:graphicFrameLocks noGrp="1"/>
          </p:cNvGraphicFramePr>
          <p:nvPr>
            <p:extLst>
              <p:ext uri="{D42A27DB-BD31-4B8C-83A1-F6EECF244321}">
                <p14:modId xmlns:p14="http://schemas.microsoft.com/office/powerpoint/2010/main" val="1207810470"/>
              </p:ext>
            </p:extLst>
          </p:nvPr>
        </p:nvGraphicFramePr>
        <p:xfrm>
          <a:off x="132995" y="3884837"/>
          <a:ext cx="11792303" cy="2439607"/>
        </p:xfrm>
        <a:graphic>
          <a:graphicData uri="http://schemas.openxmlformats.org/drawingml/2006/table">
            <a:tbl>
              <a:tblPr firstRow="1" firstCol="1" bandRow="1"/>
              <a:tblGrid>
                <a:gridCol w="604615">
                  <a:extLst>
                    <a:ext uri="{9D8B030D-6E8A-4147-A177-3AD203B41FA5}">
                      <a16:colId xmlns:a16="http://schemas.microsoft.com/office/drawing/2014/main" val="2682154946"/>
                    </a:ext>
                  </a:extLst>
                </a:gridCol>
                <a:gridCol w="2175223">
                  <a:extLst>
                    <a:ext uri="{9D8B030D-6E8A-4147-A177-3AD203B41FA5}">
                      <a16:colId xmlns:a16="http://schemas.microsoft.com/office/drawing/2014/main" val="860986026"/>
                    </a:ext>
                  </a:extLst>
                </a:gridCol>
                <a:gridCol w="2757831">
                  <a:extLst>
                    <a:ext uri="{9D8B030D-6E8A-4147-A177-3AD203B41FA5}">
                      <a16:colId xmlns:a16="http://schemas.microsoft.com/office/drawing/2014/main" val="917730154"/>
                    </a:ext>
                  </a:extLst>
                </a:gridCol>
                <a:gridCol w="696117">
                  <a:extLst>
                    <a:ext uri="{9D8B030D-6E8A-4147-A177-3AD203B41FA5}">
                      <a16:colId xmlns:a16="http://schemas.microsoft.com/office/drawing/2014/main" val="2135834809"/>
                    </a:ext>
                  </a:extLst>
                </a:gridCol>
                <a:gridCol w="611535">
                  <a:extLst>
                    <a:ext uri="{9D8B030D-6E8A-4147-A177-3AD203B41FA5}">
                      <a16:colId xmlns:a16="http://schemas.microsoft.com/office/drawing/2014/main" val="3343509206"/>
                    </a:ext>
                  </a:extLst>
                </a:gridCol>
                <a:gridCol w="2394164">
                  <a:extLst>
                    <a:ext uri="{9D8B030D-6E8A-4147-A177-3AD203B41FA5}">
                      <a16:colId xmlns:a16="http://schemas.microsoft.com/office/drawing/2014/main" val="1039291428"/>
                    </a:ext>
                  </a:extLst>
                </a:gridCol>
                <a:gridCol w="2552818">
                  <a:extLst>
                    <a:ext uri="{9D8B030D-6E8A-4147-A177-3AD203B41FA5}">
                      <a16:colId xmlns:a16="http://schemas.microsoft.com/office/drawing/2014/main" val="543910115"/>
                    </a:ext>
                  </a:extLst>
                </a:gridCol>
              </a:tblGrid>
              <a:tr h="2058763">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 animal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0" indent="-914400">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p>
                    <a:p>
                      <a:pPr marL="914400" indent="-914400">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914400" indent="-914400">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914400" indent="-914400">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914400" indent="-914400">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914400" indent="-914400">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deux trains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9322" marR="493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267995"/>
                  </a:ext>
                </a:extLst>
              </a:tr>
            </a:tbl>
          </a:graphicData>
        </a:graphic>
      </p:graphicFrame>
      <p:sp>
        <p:nvSpPr>
          <p:cNvPr id="13" name="Action Button: Custom 16">
            <a:hlinkClick r:id="" action="ppaction://noaction" highlightClick="1">
              <a:snd r:embed="rId4" name="25.1 un animal.wav"/>
            </a:hlinkClick>
            <a:extLst>
              <a:ext uri="{FF2B5EF4-FFF2-40B4-BE49-F238E27FC236}">
                <a16:creationId xmlns:a16="http://schemas.microsoft.com/office/drawing/2014/main" id="{77AED152-D0F5-4FE0-8004-FBB6353F4681}"/>
              </a:ext>
            </a:extLst>
          </p:cNvPr>
          <p:cNvSpPr/>
          <p:nvPr/>
        </p:nvSpPr>
        <p:spPr>
          <a:xfrm>
            <a:off x="132995" y="388535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28" name="Rectangle: Rounded Corners 27">
            <a:extLst>
              <a:ext uri="{FF2B5EF4-FFF2-40B4-BE49-F238E27FC236}">
                <a16:creationId xmlns:a16="http://schemas.microsoft.com/office/drawing/2014/main" id="{23B32786-1422-4DA7-BB21-2002213194B2}"/>
              </a:ext>
            </a:extLst>
          </p:cNvPr>
          <p:cNvSpPr/>
          <p:nvPr/>
        </p:nvSpPr>
        <p:spPr>
          <a:xfrm>
            <a:off x="786413" y="4341074"/>
            <a:ext cx="1941691" cy="39262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a:t>
            </a:r>
            <a:r>
              <a:rPr lang="fr-FR" sz="2000" b="1" u="sng" dirty="0"/>
              <a:t>n a</a:t>
            </a:r>
            <a:r>
              <a:rPr lang="fr-FR" sz="2000" dirty="0"/>
              <a:t>nimal</a:t>
            </a:r>
          </a:p>
        </p:txBody>
      </p:sp>
      <p:pic>
        <p:nvPicPr>
          <p:cNvPr id="7" name="Picture 6" descr="giraffe">
            <a:extLst>
              <a:ext uri="{FF2B5EF4-FFF2-40B4-BE49-F238E27FC236}">
                <a16:creationId xmlns:a16="http://schemas.microsoft.com/office/drawing/2014/main" id="{5AD4D4E2-5529-4A16-9BE0-C5E625398C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62" t="705" r="24375" b="705"/>
          <a:stretch/>
        </p:blipFill>
        <p:spPr>
          <a:xfrm>
            <a:off x="3228622" y="4173870"/>
            <a:ext cx="2075746" cy="1861539"/>
          </a:xfrm>
          <a:prstGeom prst="rect">
            <a:avLst/>
          </a:prstGeom>
        </p:spPr>
      </p:pic>
      <p:sp>
        <p:nvSpPr>
          <p:cNvPr id="14" name="Action Button: Custom 16">
            <a:hlinkClick r:id="" action="ppaction://noaction" highlightClick="1">
              <a:snd r:embed="rId6" name="25.2 deux trains.wav"/>
            </a:hlinkClick>
            <a:extLst>
              <a:ext uri="{FF2B5EF4-FFF2-40B4-BE49-F238E27FC236}">
                <a16:creationId xmlns:a16="http://schemas.microsoft.com/office/drawing/2014/main" id="{85E97666-6474-4662-890B-6DD5C7B260A8}"/>
              </a:ext>
            </a:extLst>
          </p:cNvPr>
          <p:cNvSpPr/>
          <p:nvPr/>
        </p:nvSpPr>
        <p:spPr>
          <a:xfrm>
            <a:off x="6363917" y="388535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29" name="Rectangle: Rounded Corners 28">
            <a:extLst>
              <a:ext uri="{FF2B5EF4-FFF2-40B4-BE49-F238E27FC236}">
                <a16:creationId xmlns:a16="http://schemas.microsoft.com/office/drawing/2014/main" id="{1FCCC067-DB68-47E0-8D8F-12FD4AB6CF23}"/>
              </a:ext>
            </a:extLst>
          </p:cNvPr>
          <p:cNvSpPr/>
          <p:nvPr/>
        </p:nvSpPr>
        <p:spPr>
          <a:xfrm>
            <a:off x="7145161" y="4341074"/>
            <a:ext cx="1941691" cy="39262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deux trains</a:t>
            </a:r>
          </a:p>
        </p:txBody>
      </p:sp>
      <p:pic>
        <p:nvPicPr>
          <p:cNvPr id="9" name="Picture 8" descr="train">
            <a:extLst>
              <a:ext uri="{FF2B5EF4-FFF2-40B4-BE49-F238E27FC236}">
                <a16:creationId xmlns:a16="http://schemas.microsoft.com/office/drawing/2014/main" id="{36D888F4-17F0-4CF4-90B0-3133DF5AEA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8350" y="4173870"/>
            <a:ext cx="1695450" cy="847725"/>
          </a:xfrm>
          <a:prstGeom prst="rect">
            <a:avLst/>
          </a:prstGeom>
        </p:spPr>
      </p:pic>
      <p:pic>
        <p:nvPicPr>
          <p:cNvPr id="27" name="Picture 26" descr="train">
            <a:extLst>
              <a:ext uri="{FF2B5EF4-FFF2-40B4-BE49-F238E27FC236}">
                <a16:creationId xmlns:a16="http://schemas.microsoft.com/office/drawing/2014/main" id="{36566A00-7FF3-4C21-AFB1-F73FD4CC12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5050" y="5200808"/>
            <a:ext cx="1695450" cy="847725"/>
          </a:xfrm>
          <a:prstGeom prst="rect">
            <a:avLst/>
          </a:prstGeom>
        </p:spPr>
      </p:pic>
    </p:spTree>
    <p:extLst>
      <p:ext uri="{BB962C8B-B14F-4D97-AF65-F5344CB8AC3E}">
        <p14:creationId xmlns:p14="http://schemas.microsoft.com/office/powerpoint/2010/main" val="18405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7" name="TextBox 6">
            <a:extLst>
              <a:ext uri="{FF2B5EF4-FFF2-40B4-BE49-F238E27FC236}">
                <a16:creationId xmlns:a16="http://schemas.microsoft.com/office/drawing/2014/main" id="{97ED3C3D-80A4-428A-8491-9BD3DA7B8CFA}"/>
              </a:ext>
            </a:extLst>
          </p:cNvPr>
          <p:cNvSpPr txBox="1"/>
          <p:nvPr/>
        </p:nvSpPr>
        <p:spPr>
          <a:xfrm>
            <a:off x="132996" y="1204503"/>
            <a:ext cx="11735153" cy="4309834"/>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C – STRESS SYLLABIFICATION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minute.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That’s about 15 seconds per item – you have time to think about each one carefully.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some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words that you have probably not met before in French.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Read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them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aloud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will be awarded marks for getting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stress</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on the right syllable.</a:t>
            </a:r>
          </a:p>
          <a:p>
            <a:pPr>
              <a:lnSpc>
                <a:spcPct val="107000"/>
              </a:lnSpc>
              <a:spcAft>
                <a:spcPts val="800"/>
              </a:spcAft>
            </a:pPr>
            <a:endPar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1.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sauterelle</a:t>
            </a:r>
            <a:endPar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2.</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gratiner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ounded Rectangular Callout 12">
            <a:extLst>
              <a:ext uri="{FF2B5EF4-FFF2-40B4-BE49-F238E27FC236}">
                <a16:creationId xmlns:a16="http://schemas.microsoft.com/office/drawing/2014/main" id="{11087F34-47AA-4EE4-A686-32466C0AFFEF}"/>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6" name="Action Button: Custom 16">
            <a:hlinkClick r:id="" action="ppaction://noaction" highlightClick="1">
              <a:snd r:embed="rId4" name="26.1 sauterelle.wav"/>
            </a:hlinkClick>
            <a:extLst>
              <a:ext uri="{FF2B5EF4-FFF2-40B4-BE49-F238E27FC236}">
                <a16:creationId xmlns:a16="http://schemas.microsoft.com/office/drawing/2014/main" id="{ACE6CE5F-340E-48A1-80CA-EA73B14F0BAB}"/>
              </a:ext>
            </a:extLst>
          </p:cNvPr>
          <p:cNvSpPr/>
          <p:nvPr/>
        </p:nvSpPr>
        <p:spPr>
          <a:xfrm>
            <a:off x="525889" y="454838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9" name="Action Button: Custom 16">
            <a:hlinkClick r:id="" action="ppaction://noaction" highlightClick="1">
              <a:snd r:embed="rId5" name="26.2 gratiner.wav"/>
            </a:hlinkClick>
            <a:extLst>
              <a:ext uri="{FF2B5EF4-FFF2-40B4-BE49-F238E27FC236}">
                <a16:creationId xmlns:a16="http://schemas.microsoft.com/office/drawing/2014/main" id="{3B0893E3-19B1-44E6-83A3-E31148BDBF6B}"/>
              </a:ext>
            </a:extLst>
          </p:cNvPr>
          <p:cNvSpPr/>
          <p:nvPr/>
        </p:nvSpPr>
        <p:spPr>
          <a:xfrm>
            <a:off x="525889" y="5032583"/>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169213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5" name="TextBox 4">
            <a:extLst>
              <a:ext uri="{FF2B5EF4-FFF2-40B4-BE49-F238E27FC236}">
                <a16:creationId xmlns:a16="http://schemas.microsoft.com/office/drawing/2014/main" id="{561CBBCF-94CF-4384-8E3E-5FE9027349F0}"/>
              </a:ext>
            </a:extLst>
          </p:cNvPr>
          <p:cNvSpPr txBox="1"/>
          <p:nvPr/>
        </p:nvSpPr>
        <p:spPr>
          <a:xfrm>
            <a:off x="179916" y="1385669"/>
            <a:ext cx="11764433" cy="4082913"/>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VOCABULARY</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minutes.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A - TRANSLATION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Say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French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for the words below.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Remember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to say the word for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if needed!</a:t>
            </a:r>
          </a:p>
          <a:p>
            <a:pPr>
              <a:lnSpc>
                <a:spcPct val="107000"/>
              </a:lnSpc>
              <a:spcAft>
                <a:spcPts val="800"/>
              </a:spcAft>
            </a:pPr>
            <a:endPar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endParaRPr>
          </a:p>
          <a:p>
            <a:pPr>
              <a:lnSpc>
                <a:spcPct val="150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1. absolutely 		(</a:t>
            </a: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one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French word)</a:t>
            </a:r>
          </a:p>
          <a:p>
            <a:pPr>
              <a:lnSpc>
                <a:spcPct val="150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2. the window		(</a:t>
            </a:r>
            <a:r>
              <a:rPr lang="en-GB"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two</a:t>
            </a: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French words, include the word for ‘the’)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742EB9E-4C13-4000-8CE6-B13DF5BF5926}"/>
              </a:ext>
            </a:extLst>
          </p:cNvPr>
          <p:cNvSpPr/>
          <p:nvPr/>
        </p:nvSpPr>
        <p:spPr>
          <a:xfrm>
            <a:off x="9930062" y="4408512"/>
            <a:ext cx="2014286" cy="421209"/>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absolument</a:t>
            </a:r>
          </a:p>
        </p:txBody>
      </p:sp>
      <p:sp>
        <p:nvSpPr>
          <p:cNvPr id="7" name="Rectangle: Rounded Corners 6">
            <a:extLst>
              <a:ext uri="{FF2B5EF4-FFF2-40B4-BE49-F238E27FC236}">
                <a16:creationId xmlns:a16="http://schemas.microsoft.com/office/drawing/2014/main" id="{7A0A8B42-FA90-4982-A763-7788309009D4}"/>
              </a:ext>
            </a:extLst>
          </p:cNvPr>
          <p:cNvSpPr/>
          <p:nvPr/>
        </p:nvSpPr>
        <p:spPr>
          <a:xfrm>
            <a:off x="9930062" y="5026568"/>
            <a:ext cx="2082021" cy="421209"/>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la fen</a:t>
            </a:r>
            <a:r>
              <a:rPr lang="fr-FR" sz="2000" dirty="0">
                <a:latin typeface="Century Gothic" panose="020B0502020202020204" pitchFamily="34" charset="0"/>
              </a:rPr>
              <a:t>être</a:t>
            </a:r>
            <a:endParaRPr lang="fr-FR" sz="2000" dirty="0"/>
          </a:p>
        </p:txBody>
      </p:sp>
      <p:sp>
        <p:nvSpPr>
          <p:cNvPr id="8" name="Rounded Rectangular Callout 12">
            <a:extLst>
              <a:ext uri="{FF2B5EF4-FFF2-40B4-BE49-F238E27FC236}">
                <a16:creationId xmlns:a16="http://schemas.microsoft.com/office/drawing/2014/main" id="{48C0E88C-9DBE-424E-97FF-8AC1D0C0323A}"/>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3" name="Speech Bubble: Rectangle with Corners Rounded 2">
            <a:extLst>
              <a:ext uri="{FF2B5EF4-FFF2-40B4-BE49-F238E27FC236}">
                <a16:creationId xmlns:a16="http://schemas.microsoft.com/office/drawing/2014/main" id="{B025876E-73B2-4017-94FD-C87FCAE8F6A0}"/>
              </a:ext>
            </a:extLst>
          </p:cNvPr>
          <p:cNvSpPr/>
          <p:nvPr/>
        </p:nvSpPr>
        <p:spPr>
          <a:xfrm>
            <a:off x="6705600" y="1620827"/>
            <a:ext cx="4381500" cy="1179523"/>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 errors = 1 mark</a:t>
            </a:r>
          </a:p>
          <a:p>
            <a:pPr algn="ctr"/>
            <a:r>
              <a:rPr lang="en-GB" sz="2000" dirty="0"/>
              <a:t>1 or 2 errors = 0.5 mark</a:t>
            </a:r>
          </a:p>
          <a:p>
            <a:pPr algn="ctr"/>
            <a:r>
              <a:rPr lang="en-GB" sz="2000" dirty="0"/>
              <a:t>3 or more errors = 0 marks</a:t>
            </a:r>
          </a:p>
        </p:txBody>
      </p:sp>
      <p:sp>
        <p:nvSpPr>
          <p:cNvPr id="9" name="Action Button: Custom 16">
            <a:hlinkClick r:id="" action="ppaction://noaction" highlightClick="1">
              <a:snd r:embed="rId4" name="27.1 absolument.wav"/>
            </a:hlinkClick>
            <a:extLst>
              <a:ext uri="{FF2B5EF4-FFF2-40B4-BE49-F238E27FC236}">
                <a16:creationId xmlns:a16="http://schemas.microsoft.com/office/drawing/2014/main" id="{A9FA8E2E-8924-40A8-8785-C71B62A54876}"/>
              </a:ext>
            </a:extLst>
          </p:cNvPr>
          <p:cNvSpPr/>
          <p:nvPr/>
        </p:nvSpPr>
        <p:spPr>
          <a:xfrm>
            <a:off x="590057" y="439125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0" name="Action Button: Custom 16">
            <a:hlinkClick r:id="" action="ppaction://noaction" highlightClick="1">
              <a:snd r:embed="rId5" name="27.2 la fenetre.wav"/>
            </a:hlinkClick>
            <a:extLst>
              <a:ext uri="{FF2B5EF4-FFF2-40B4-BE49-F238E27FC236}">
                <a16:creationId xmlns:a16="http://schemas.microsoft.com/office/drawing/2014/main" id="{CD75A332-724C-49E6-AF4D-97717D24D29C}"/>
              </a:ext>
            </a:extLst>
          </p:cNvPr>
          <p:cNvSpPr/>
          <p:nvPr/>
        </p:nvSpPr>
        <p:spPr>
          <a:xfrm>
            <a:off x="590057" y="4927578"/>
            <a:ext cx="495495" cy="460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393565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5" name="TextBox 4">
            <a:extLst>
              <a:ext uri="{FF2B5EF4-FFF2-40B4-BE49-F238E27FC236}">
                <a16:creationId xmlns:a16="http://schemas.microsoft.com/office/drawing/2014/main" id="{B01915BC-2A2B-465C-99DC-EEE5587C0ED6}"/>
              </a:ext>
            </a:extLst>
          </p:cNvPr>
          <p:cNvSpPr txBox="1"/>
          <p:nvPr/>
        </p:nvSpPr>
        <p:spPr>
          <a:xfrm>
            <a:off x="132996" y="1204503"/>
            <a:ext cx="11754203" cy="2885085"/>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PART B – REGISTER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Say the following informal word or phrase using </a:t>
            </a:r>
            <a:r>
              <a:rPr lang="en-US"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formal language.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lvl="0">
              <a:lnSpc>
                <a:spcPct val="107000"/>
              </a:lnSpc>
            </a:pP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1. </a:t>
            </a:r>
            <a:r>
              <a:rPr lang="en-US" sz="2000"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tu</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regardes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marL="685800">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Say the following formal word or phrase using </a:t>
            </a:r>
            <a:r>
              <a:rPr lang="en-US"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informal language.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lvl="0">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2. </a:t>
            </a:r>
            <a:r>
              <a:rPr lang="fr-FR"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vous aimez</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120B82-EC9B-4829-B48C-5A3BC2F865A9}"/>
              </a:ext>
            </a:extLst>
          </p:cNvPr>
          <p:cNvSpPr/>
          <p:nvPr/>
        </p:nvSpPr>
        <p:spPr>
          <a:xfrm>
            <a:off x="4314825" y="2419187"/>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vous regardez</a:t>
            </a:r>
          </a:p>
        </p:txBody>
      </p:sp>
      <p:sp>
        <p:nvSpPr>
          <p:cNvPr id="7" name="Rectangle: Rounded Corners 6">
            <a:extLst>
              <a:ext uri="{FF2B5EF4-FFF2-40B4-BE49-F238E27FC236}">
                <a16:creationId xmlns:a16="http://schemas.microsoft.com/office/drawing/2014/main" id="{75992BB0-3581-4F7E-948A-A192B9F8872F}"/>
              </a:ext>
            </a:extLst>
          </p:cNvPr>
          <p:cNvSpPr/>
          <p:nvPr/>
        </p:nvSpPr>
        <p:spPr>
          <a:xfrm>
            <a:off x="4314825" y="3662351"/>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tu aimes</a:t>
            </a:r>
          </a:p>
        </p:txBody>
      </p:sp>
      <p:sp>
        <p:nvSpPr>
          <p:cNvPr id="9" name="Rounded Rectangular Callout 12">
            <a:extLst>
              <a:ext uri="{FF2B5EF4-FFF2-40B4-BE49-F238E27FC236}">
                <a16:creationId xmlns:a16="http://schemas.microsoft.com/office/drawing/2014/main" id="{5DDEC8AF-D5BF-4438-BDB4-88E0F439EF5F}"/>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8" name="Action Button: Custom 16">
            <a:hlinkClick r:id="" action="ppaction://noaction" highlightClick="1">
              <a:snd r:embed="rId4" name="28.1 vous regardez.wav"/>
            </a:hlinkClick>
            <a:extLst>
              <a:ext uri="{FF2B5EF4-FFF2-40B4-BE49-F238E27FC236}">
                <a16:creationId xmlns:a16="http://schemas.microsoft.com/office/drawing/2014/main" id="{D04D3762-B835-45DF-9C13-B2C04C7A0C97}"/>
              </a:ext>
            </a:extLst>
          </p:cNvPr>
          <p:cNvSpPr/>
          <p:nvPr/>
        </p:nvSpPr>
        <p:spPr>
          <a:xfrm>
            <a:off x="509847" y="2419187"/>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0" name="Action Button: Custom 16">
            <a:hlinkClick r:id="" action="ppaction://noaction" highlightClick="1">
              <a:snd r:embed="rId5" name="28.2 tu aimes.wav"/>
            </a:hlinkClick>
            <a:extLst>
              <a:ext uri="{FF2B5EF4-FFF2-40B4-BE49-F238E27FC236}">
                <a16:creationId xmlns:a16="http://schemas.microsoft.com/office/drawing/2014/main" id="{1B1B7102-9CC9-4D17-88B1-0701AF6D411C}"/>
              </a:ext>
            </a:extLst>
          </p:cNvPr>
          <p:cNvSpPr/>
          <p:nvPr/>
        </p:nvSpPr>
        <p:spPr>
          <a:xfrm>
            <a:off x="509846" y="363387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16300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5" name="TextBox 4">
            <a:extLst>
              <a:ext uri="{FF2B5EF4-FFF2-40B4-BE49-F238E27FC236}">
                <a16:creationId xmlns:a16="http://schemas.microsoft.com/office/drawing/2014/main" id="{1B16212D-CABE-4796-8E49-F826B72BE6D0}"/>
              </a:ext>
            </a:extLst>
          </p:cNvPr>
          <p:cNvSpPr txBox="1"/>
          <p:nvPr/>
        </p:nvSpPr>
        <p:spPr>
          <a:xfrm>
            <a:off x="132996" y="1204503"/>
            <a:ext cx="11754203" cy="2555764"/>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GRAMMAR</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minutes.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A</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Change the order of the words</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to turn each statement into a question.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Say each question in French.</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F906C90-A554-4231-B0AE-2E7FCCEFB1D5}"/>
              </a:ext>
            </a:extLst>
          </p:cNvPr>
          <p:cNvGraphicFramePr>
            <a:graphicFrameLocks noGrp="1"/>
          </p:cNvGraphicFramePr>
          <p:nvPr>
            <p:extLst>
              <p:ext uri="{D42A27DB-BD31-4B8C-83A1-F6EECF244321}">
                <p14:modId xmlns:p14="http://schemas.microsoft.com/office/powerpoint/2010/main" val="3184651184"/>
              </p:ext>
            </p:extLst>
          </p:nvPr>
        </p:nvGraphicFramePr>
        <p:xfrm>
          <a:off x="132995" y="3812404"/>
          <a:ext cx="11754203" cy="2371226"/>
        </p:xfrm>
        <a:graphic>
          <a:graphicData uri="http://schemas.openxmlformats.org/drawingml/2006/table">
            <a:tbl>
              <a:tblPr firstRow="1" firstCol="1" bandRow="1"/>
              <a:tblGrid>
                <a:gridCol w="620352">
                  <a:extLst>
                    <a:ext uri="{9D8B030D-6E8A-4147-A177-3AD203B41FA5}">
                      <a16:colId xmlns:a16="http://schemas.microsoft.com/office/drawing/2014/main" val="3819511984"/>
                    </a:ext>
                  </a:extLst>
                </a:gridCol>
                <a:gridCol w="4171405">
                  <a:extLst>
                    <a:ext uri="{9D8B030D-6E8A-4147-A177-3AD203B41FA5}">
                      <a16:colId xmlns:a16="http://schemas.microsoft.com/office/drawing/2014/main" val="3065627342"/>
                    </a:ext>
                  </a:extLst>
                </a:gridCol>
                <a:gridCol w="6962446">
                  <a:extLst>
                    <a:ext uri="{9D8B030D-6E8A-4147-A177-3AD203B41FA5}">
                      <a16:colId xmlns:a16="http://schemas.microsoft.com/office/drawing/2014/main" val="1836037766"/>
                    </a:ext>
                  </a:extLst>
                </a:gridCol>
              </a:tblGrid>
              <a:tr h="1185613">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kern="12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Tu gagnes de l’argent.</a:t>
                      </a:r>
                      <a:endParaRPr lang="en-GB" sz="2000" b="1" kern="12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fr-FR" sz="2000" i="1"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a:t>
                      </a:r>
                      <a:r>
                        <a:rPr lang="fr-FR" sz="1600" i="1"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1600" i="1" kern="12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sing</a:t>
                      </a:r>
                      <a:r>
                        <a:rPr lang="fr-FR" sz="1600" i="1"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i="1" kern="12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win</a:t>
                      </a:r>
                      <a:r>
                        <a:rPr lang="fr-FR" sz="2000" i="1"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i="1" kern="12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some</a:t>
                      </a:r>
                      <a:r>
                        <a:rPr lang="fr-FR" sz="2000" i="1"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money.</a:t>
                      </a:r>
                      <a:endParaRPr lang="en-GB" sz="2000" i="1" kern="1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Question:</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__________________________________________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Do you </a:t>
                      </a:r>
                      <a:r>
                        <a:rPr lang="en-GB" sz="16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(sing.) </a:t>
                      </a:r>
                      <a:r>
                        <a:rPr lang="en-GB"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win some money?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518825"/>
                  </a:ext>
                </a:extLst>
              </a:tr>
              <a:tr h="1185613">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 va partager son pain.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He is going to share his bread.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Question:</a:t>
                      </a:r>
                      <a:r>
                        <a:rPr lang="en-US"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__________________________________________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i="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Is he going to share his bread?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61341"/>
                  </a:ext>
                </a:extLst>
              </a:tr>
            </a:tbl>
          </a:graphicData>
        </a:graphic>
      </p:graphicFrame>
      <p:sp>
        <p:nvSpPr>
          <p:cNvPr id="7" name="Rectangle: Rounded Corners 6">
            <a:extLst>
              <a:ext uri="{FF2B5EF4-FFF2-40B4-BE49-F238E27FC236}">
                <a16:creationId xmlns:a16="http://schemas.microsoft.com/office/drawing/2014/main" id="{AE3E6F53-11E6-40D6-9CFE-11031DC47A05}"/>
              </a:ext>
            </a:extLst>
          </p:cNvPr>
          <p:cNvSpPr/>
          <p:nvPr/>
        </p:nvSpPr>
        <p:spPr>
          <a:xfrm>
            <a:off x="6291580" y="3835264"/>
            <a:ext cx="4135788"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Gagnes-tu de l’argent ?</a:t>
            </a:r>
          </a:p>
        </p:txBody>
      </p:sp>
      <p:sp>
        <p:nvSpPr>
          <p:cNvPr id="8" name="Rectangle: Rounded Corners 7">
            <a:extLst>
              <a:ext uri="{FF2B5EF4-FFF2-40B4-BE49-F238E27FC236}">
                <a16:creationId xmlns:a16="http://schemas.microsoft.com/office/drawing/2014/main" id="{01A7EF4E-3B30-4471-B30E-24A4D20C2E88}"/>
              </a:ext>
            </a:extLst>
          </p:cNvPr>
          <p:cNvSpPr/>
          <p:nvPr/>
        </p:nvSpPr>
        <p:spPr>
          <a:xfrm>
            <a:off x="6291580" y="5020877"/>
            <a:ext cx="3562350"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Va-t-il partager son pain ?</a:t>
            </a:r>
          </a:p>
        </p:txBody>
      </p:sp>
      <p:sp>
        <p:nvSpPr>
          <p:cNvPr id="9" name="Rounded Rectangular Callout 12">
            <a:extLst>
              <a:ext uri="{FF2B5EF4-FFF2-40B4-BE49-F238E27FC236}">
                <a16:creationId xmlns:a16="http://schemas.microsoft.com/office/drawing/2014/main" id="{EA4F6045-404F-42E7-879B-91CE542EF786}"/>
              </a:ext>
            </a:extLst>
          </p:cNvPr>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0" name="Action Button: Custom 16">
            <a:hlinkClick r:id="" action="ppaction://noaction" highlightClick="1">
              <a:snd r:embed="rId4" name="29.1 gagnes tu.wav"/>
            </a:hlinkClick>
            <a:extLst>
              <a:ext uri="{FF2B5EF4-FFF2-40B4-BE49-F238E27FC236}">
                <a16:creationId xmlns:a16="http://schemas.microsoft.com/office/drawing/2014/main" id="{C4E7EB97-BE3A-44A7-878A-6D1CF27B4139}"/>
              </a:ext>
            </a:extLst>
          </p:cNvPr>
          <p:cNvSpPr/>
          <p:nvPr/>
        </p:nvSpPr>
        <p:spPr>
          <a:xfrm>
            <a:off x="132995" y="4063122"/>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1" name="Action Button: Custom 16">
            <a:hlinkClick r:id="" action="ppaction://noaction" highlightClick="1">
              <a:snd r:embed="rId5" name="29.2 va t il.wav"/>
            </a:hlinkClick>
            <a:extLst>
              <a:ext uri="{FF2B5EF4-FFF2-40B4-BE49-F238E27FC236}">
                <a16:creationId xmlns:a16="http://schemas.microsoft.com/office/drawing/2014/main" id="{3BD87F98-1B3D-4769-B3E8-34B6744C822B}"/>
              </a:ext>
            </a:extLst>
          </p:cNvPr>
          <p:cNvSpPr/>
          <p:nvPr/>
        </p:nvSpPr>
        <p:spPr>
          <a:xfrm>
            <a:off x="132995" y="524993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36439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2" name="TextBox 1">
            <a:extLst>
              <a:ext uri="{FF2B5EF4-FFF2-40B4-BE49-F238E27FC236}">
                <a16:creationId xmlns:a16="http://schemas.microsoft.com/office/drawing/2014/main" id="{18AE2F58-3098-48A5-B22B-7B34638CBDB8}"/>
              </a:ext>
            </a:extLst>
          </p:cNvPr>
          <p:cNvSpPr txBox="1"/>
          <p:nvPr/>
        </p:nvSpPr>
        <p:spPr>
          <a:xfrm>
            <a:off x="182880" y="1231958"/>
            <a:ext cx="11686524" cy="2862322"/>
          </a:xfrm>
          <a:prstGeom prst="rect">
            <a:avLst/>
          </a:prstGeom>
          <a:noFill/>
        </p:spPr>
        <p:txBody>
          <a:bodyPr wrap="square" rtlCol="0">
            <a:spAutoFit/>
          </a:bodyPr>
          <a:lstStyle/>
          <a:p>
            <a:pPr algn="l"/>
            <a:r>
              <a:rPr lang="fr-FR" sz="2000" b="1" dirty="0">
                <a:solidFill>
                  <a:schemeClr val="accent5">
                    <a:lumMod val="50000"/>
                  </a:schemeClr>
                </a:solidFill>
              </a:rPr>
              <a:t>SOUNDS OF THE LANGUAGE</a:t>
            </a:r>
          </a:p>
          <a:p>
            <a:pPr algn="l"/>
            <a:r>
              <a:rPr lang="fr-FR" sz="2000" b="1" dirty="0">
                <a:solidFill>
                  <a:schemeClr val="accent5">
                    <a:lumMod val="50000"/>
                  </a:schemeClr>
                </a:solidFill>
              </a:rPr>
              <a:t>PART B – STRESS SYLLABIFICATION	</a:t>
            </a:r>
            <a:r>
              <a:rPr lang="fr-FR" sz="2000" dirty="0">
                <a:solidFill>
                  <a:schemeClr val="accent5">
                    <a:lumMod val="50000"/>
                  </a:schemeClr>
                </a:solidFill>
              </a:rPr>
              <a:t>This part of the test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take</a:t>
            </a:r>
            <a:r>
              <a:rPr lang="fr-FR" sz="2000" dirty="0">
                <a:solidFill>
                  <a:schemeClr val="accent5">
                    <a:lumMod val="50000"/>
                  </a:schemeClr>
                </a:solidFill>
              </a:rPr>
              <a:t> </a:t>
            </a:r>
            <a:r>
              <a:rPr lang="fr-FR" sz="2000" dirty="0" err="1">
                <a:solidFill>
                  <a:schemeClr val="accent5">
                    <a:lumMod val="50000"/>
                  </a:schemeClr>
                </a:solidFill>
              </a:rPr>
              <a:t>around</a:t>
            </a:r>
            <a:r>
              <a:rPr lang="fr-FR" sz="2000" dirty="0">
                <a:solidFill>
                  <a:schemeClr val="accent5">
                    <a:lumMod val="50000"/>
                  </a:schemeClr>
                </a:solidFill>
              </a:rPr>
              <a:t> </a:t>
            </a:r>
            <a:r>
              <a:rPr lang="fr-FR" sz="2000" b="1" dirty="0">
                <a:solidFill>
                  <a:schemeClr val="accent5">
                    <a:lumMod val="50000"/>
                  </a:schemeClr>
                </a:solidFill>
              </a:rPr>
              <a:t>2 minutes</a:t>
            </a:r>
            <a:r>
              <a:rPr lang="fr-FR" sz="2000" dirty="0">
                <a:solidFill>
                  <a:schemeClr val="accent5">
                    <a:lumMod val="50000"/>
                  </a:schemeClr>
                </a:solidFill>
              </a:rPr>
              <a:t>.</a:t>
            </a:r>
          </a:p>
          <a:p>
            <a:pPr algn="l"/>
            <a:endParaRPr lang="fr-FR" sz="2000" dirty="0">
              <a:solidFill>
                <a:schemeClr val="accent5">
                  <a:lumMod val="50000"/>
                </a:schemeClr>
              </a:solidFill>
            </a:endParaRPr>
          </a:p>
          <a:p>
            <a:pPr algn="l"/>
            <a:r>
              <a:rPr lang="fr-FR" sz="2000" dirty="0">
                <a:solidFill>
                  <a:schemeClr val="accent5">
                    <a:lumMod val="50000"/>
                  </a:schemeClr>
                </a:solidFill>
              </a:rPr>
              <a:t>You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the </a:t>
            </a:r>
            <a:r>
              <a:rPr lang="fr-FR" sz="2000" dirty="0" err="1">
                <a:solidFill>
                  <a:schemeClr val="accent5">
                    <a:lumMod val="50000"/>
                  </a:schemeClr>
                </a:solidFill>
              </a:rPr>
              <a:t>names</a:t>
            </a:r>
            <a:r>
              <a:rPr lang="fr-FR" sz="2000" dirty="0">
                <a:solidFill>
                  <a:schemeClr val="accent5">
                    <a:lumMod val="50000"/>
                  </a:schemeClr>
                </a:solidFill>
              </a:rPr>
              <a:t> of </a:t>
            </a:r>
            <a:r>
              <a:rPr lang="fr-FR" sz="2000" dirty="0" err="1">
                <a:solidFill>
                  <a:schemeClr val="accent5">
                    <a:lumMod val="50000"/>
                  </a:schemeClr>
                </a:solidFill>
              </a:rPr>
              <a:t>some</a:t>
            </a:r>
            <a:r>
              <a:rPr lang="fr-FR" sz="2000" dirty="0">
                <a:solidFill>
                  <a:schemeClr val="accent5">
                    <a:lumMod val="50000"/>
                  </a:schemeClr>
                </a:solidFill>
              </a:rPr>
              <a:t> French plants and </a:t>
            </a:r>
            <a:r>
              <a:rPr lang="fr-FR" sz="2000" dirty="0" err="1">
                <a:solidFill>
                  <a:schemeClr val="accent5">
                    <a:lumMod val="50000"/>
                  </a:schemeClr>
                </a:solidFill>
              </a:rPr>
              <a:t>animals</a:t>
            </a:r>
            <a:r>
              <a:rPr lang="fr-FR" sz="2000" dirty="0">
                <a:solidFill>
                  <a:schemeClr val="accent5">
                    <a:lumMod val="50000"/>
                  </a:schemeClr>
                </a:solidFill>
              </a:rPr>
              <a:t>. You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a:t>
            </a:r>
            <a:r>
              <a:rPr lang="fr-FR" sz="2000" dirty="0" err="1">
                <a:solidFill>
                  <a:schemeClr val="accent5">
                    <a:lumMod val="50000"/>
                  </a:schemeClr>
                </a:solidFill>
              </a:rPr>
              <a:t>each</a:t>
            </a:r>
            <a:r>
              <a:rPr lang="fr-FR" sz="2000" dirty="0">
                <a:solidFill>
                  <a:schemeClr val="accent5">
                    <a:lumMod val="50000"/>
                  </a:schemeClr>
                </a:solidFill>
              </a:rPr>
              <a:t> </a:t>
            </a:r>
            <a:r>
              <a:rPr lang="fr-FR" sz="2000" dirty="0" err="1">
                <a:solidFill>
                  <a:schemeClr val="accent5">
                    <a:lumMod val="50000"/>
                  </a:schemeClr>
                </a:solidFill>
              </a:rPr>
              <a:t>word</a:t>
            </a:r>
            <a:r>
              <a:rPr lang="fr-FR" sz="2000" dirty="0">
                <a:solidFill>
                  <a:schemeClr val="accent5">
                    <a:lumMod val="50000"/>
                  </a:schemeClr>
                </a:solidFill>
              </a:rPr>
              <a:t> </a:t>
            </a:r>
            <a:r>
              <a:rPr lang="fr-FR" sz="2000" dirty="0" err="1">
                <a:solidFill>
                  <a:schemeClr val="accent5">
                    <a:lumMod val="50000"/>
                  </a:schemeClr>
                </a:solidFill>
              </a:rPr>
              <a:t>three</a:t>
            </a:r>
            <a:r>
              <a:rPr lang="fr-FR" sz="2000" dirty="0">
                <a:solidFill>
                  <a:schemeClr val="accent5">
                    <a:lumMod val="50000"/>
                  </a:schemeClr>
                </a:solidFill>
              </a:rPr>
              <a:t> times, but </a:t>
            </a:r>
            <a:r>
              <a:rPr lang="fr-FR" sz="2000" dirty="0" err="1">
                <a:solidFill>
                  <a:schemeClr val="accent5">
                    <a:lumMod val="50000"/>
                  </a:schemeClr>
                </a:solidFill>
              </a:rPr>
              <a:t>beware</a:t>
            </a:r>
            <a:r>
              <a:rPr lang="fr-FR" sz="2000" dirty="0">
                <a:solidFill>
                  <a:schemeClr val="accent5">
                    <a:lumMod val="50000"/>
                  </a:schemeClr>
                </a:solidFill>
              </a:rPr>
              <a:t>! </a:t>
            </a:r>
            <a:r>
              <a:rPr lang="fr-FR" sz="2000" b="1" dirty="0" err="1">
                <a:solidFill>
                  <a:schemeClr val="accent5">
                    <a:lumMod val="50000"/>
                  </a:schemeClr>
                </a:solidFill>
              </a:rPr>
              <a:t>Two</a:t>
            </a:r>
            <a:r>
              <a:rPr lang="fr-FR" sz="2000" b="1" dirty="0">
                <a:solidFill>
                  <a:schemeClr val="accent5">
                    <a:lumMod val="50000"/>
                  </a:schemeClr>
                </a:solidFill>
              </a:rPr>
              <a:t> of the </a:t>
            </a:r>
            <a:r>
              <a:rPr lang="fr-FR" sz="2000" b="1" dirty="0" err="1">
                <a:solidFill>
                  <a:schemeClr val="accent5">
                    <a:lumMod val="50000"/>
                  </a:schemeClr>
                </a:solidFill>
              </a:rPr>
              <a:t>pronunciations</a:t>
            </a:r>
            <a:r>
              <a:rPr lang="fr-FR" sz="2000" b="1" dirty="0">
                <a:solidFill>
                  <a:schemeClr val="accent5">
                    <a:lumMod val="50000"/>
                  </a:schemeClr>
                </a:solidFill>
              </a:rPr>
              <a:t> are </a:t>
            </a:r>
            <a:r>
              <a:rPr lang="fr-FR" sz="2000" b="1" dirty="0" err="1">
                <a:solidFill>
                  <a:schemeClr val="accent5">
                    <a:lumMod val="50000"/>
                  </a:schemeClr>
                </a:solidFill>
              </a:rPr>
              <a:t>wrong</a:t>
            </a:r>
            <a:r>
              <a:rPr lang="fr-FR" sz="2000" dirty="0">
                <a:solidFill>
                  <a:schemeClr val="accent5">
                    <a:lumMod val="50000"/>
                  </a:schemeClr>
                </a:solidFill>
              </a:rPr>
              <a:t> – </a:t>
            </a:r>
            <a:r>
              <a:rPr lang="fr-FR" sz="2000" dirty="0" err="1">
                <a:solidFill>
                  <a:schemeClr val="accent5">
                    <a:lumMod val="50000"/>
                  </a:schemeClr>
                </a:solidFill>
              </a:rPr>
              <a:t>they</a:t>
            </a:r>
            <a:r>
              <a:rPr lang="fr-FR" sz="2000" dirty="0">
                <a:solidFill>
                  <a:schemeClr val="accent5">
                    <a:lumMod val="50000"/>
                  </a:schemeClr>
                </a:solidFill>
              </a:rPr>
              <a:t> have </a:t>
            </a:r>
            <a:r>
              <a:rPr lang="fr-FR" sz="2000" b="1" dirty="0">
                <a:solidFill>
                  <a:schemeClr val="accent5">
                    <a:lumMod val="50000"/>
                  </a:schemeClr>
                </a:solidFill>
              </a:rPr>
              <a:t>‘stress’</a:t>
            </a:r>
            <a:r>
              <a:rPr lang="fr-FR" sz="2000" dirty="0">
                <a:solidFill>
                  <a:schemeClr val="accent5">
                    <a:lumMod val="50000"/>
                  </a:schemeClr>
                </a:solidFill>
              </a:rPr>
              <a:t> on the </a:t>
            </a:r>
            <a:r>
              <a:rPr lang="fr-FR" sz="2000" dirty="0" err="1">
                <a:solidFill>
                  <a:schemeClr val="accent5">
                    <a:lumMod val="50000"/>
                  </a:schemeClr>
                </a:solidFill>
              </a:rPr>
              <a:t>wrong</a:t>
            </a:r>
            <a:r>
              <a:rPr lang="fr-FR" sz="2000" dirty="0">
                <a:solidFill>
                  <a:schemeClr val="accent5">
                    <a:lumMod val="50000"/>
                  </a:schemeClr>
                </a:solidFill>
              </a:rPr>
              <a:t> </a:t>
            </a:r>
            <a:r>
              <a:rPr lang="fr-FR" sz="2000" dirty="0" err="1">
                <a:solidFill>
                  <a:schemeClr val="accent5">
                    <a:lumMod val="50000"/>
                  </a:schemeClr>
                </a:solidFill>
              </a:rPr>
              <a:t>syllables</a:t>
            </a:r>
            <a:r>
              <a:rPr lang="fr-FR" sz="2000" dirty="0">
                <a:solidFill>
                  <a:schemeClr val="accent5">
                    <a:lumMod val="50000"/>
                  </a:schemeClr>
                </a:solidFill>
              </a:rPr>
              <a:t>.</a:t>
            </a:r>
            <a:r>
              <a:rPr lang="fr-FR" sz="2000" b="1" dirty="0">
                <a:solidFill>
                  <a:schemeClr val="accent5">
                    <a:lumMod val="50000"/>
                  </a:schemeClr>
                </a:solidFill>
              </a:rPr>
              <a:t> </a:t>
            </a:r>
          </a:p>
          <a:p>
            <a:pPr algn="l"/>
            <a:endParaRPr lang="fr-FR" sz="2000" b="1" dirty="0">
              <a:solidFill>
                <a:schemeClr val="accent5">
                  <a:lumMod val="50000"/>
                </a:schemeClr>
              </a:solidFill>
            </a:endParaRPr>
          </a:p>
          <a:p>
            <a:pPr algn="l"/>
            <a:r>
              <a:rPr lang="fr-FR" sz="2000" dirty="0" err="1">
                <a:solidFill>
                  <a:schemeClr val="accent5">
                    <a:lumMod val="50000"/>
                  </a:schemeClr>
                </a:solidFill>
              </a:rPr>
              <a:t>Which</a:t>
            </a:r>
            <a:r>
              <a:rPr lang="fr-FR" sz="2000" dirty="0">
                <a:solidFill>
                  <a:schemeClr val="accent5">
                    <a:lumMod val="50000"/>
                  </a:schemeClr>
                </a:solidFill>
              </a:rPr>
              <a:t> </a:t>
            </a:r>
            <a:r>
              <a:rPr lang="fr-FR" sz="2000" b="1" dirty="0">
                <a:solidFill>
                  <a:schemeClr val="accent5">
                    <a:lumMod val="50000"/>
                  </a:schemeClr>
                </a:solidFill>
              </a:rPr>
              <a:t>one</a:t>
            </a:r>
            <a:r>
              <a:rPr lang="fr-FR" sz="2000" dirty="0">
                <a:solidFill>
                  <a:schemeClr val="accent5">
                    <a:lumMod val="50000"/>
                  </a:schemeClr>
                </a:solidFill>
              </a:rPr>
              <a:t> </a:t>
            </a:r>
            <a:r>
              <a:rPr lang="fr-FR" sz="2000" dirty="0" err="1">
                <a:solidFill>
                  <a:schemeClr val="accent5">
                    <a:lumMod val="50000"/>
                  </a:schemeClr>
                </a:solidFill>
              </a:rPr>
              <a:t>pronunciation</a:t>
            </a:r>
            <a:r>
              <a:rPr lang="fr-FR" sz="2000" dirty="0">
                <a:solidFill>
                  <a:schemeClr val="accent5">
                    <a:lumMod val="50000"/>
                  </a:schemeClr>
                </a:solidFill>
              </a:rPr>
              <a:t> (A, B or C) </a:t>
            </a:r>
            <a:r>
              <a:rPr lang="fr-FR" sz="2000" dirty="0" err="1">
                <a:solidFill>
                  <a:schemeClr val="accent5">
                    <a:lumMod val="50000"/>
                  </a:schemeClr>
                </a:solidFill>
              </a:rPr>
              <a:t>is</a:t>
            </a:r>
            <a:r>
              <a:rPr lang="fr-FR" sz="2000" dirty="0">
                <a:solidFill>
                  <a:schemeClr val="accent5">
                    <a:lumMod val="50000"/>
                  </a:schemeClr>
                </a:solidFill>
              </a:rPr>
              <a:t> correct in French? Put a </a:t>
            </a:r>
            <a:r>
              <a:rPr lang="fr-FR" sz="2000" dirty="0" err="1">
                <a:solidFill>
                  <a:schemeClr val="accent5">
                    <a:lumMod val="50000"/>
                  </a:schemeClr>
                </a:solidFill>
              </a:rPr>
              <a:t>tick</a:t>
            </a:r>
            <a:r>
              <a:rPr lang="fr-FR" sz="2000" dirty="0">
                <a:solidFill>
                  <a:schemeClr val="accent5">
                    <a:lumMod val="50000"/>
                  </a:schemeClr>
                </a:solidFill>
              </a:rPr>
              <a:t> in the </a:t>
            </a:r>
            <a:r>
              <a:rPr lang="fr-FR" sz="2000" dirty="0" err="1">
                <a:solidFill>
                  <a:schemeClr val="accent5">
                    <a:lumMod val="50000"/>
                  </a:schemeClr>
                </a:solidFill>
              </a:rPr>
              <a:t>appropriate</a:t>
            </a:r>
            <a:r>
              <a:rPr lang="fr-FR" sz="2000" dirty="0">
                <a:solidFill>
                  <a:schemeClr val="accent5">
                    <a:lumMod val="50000"/>
                  </a:schemeClr>
                </a:solidFill>
              </a:rPr>
              <a:t> </a:t>
            </a:r>
            <a:r>
              <a:rPr lang="fr-FR" sz="2000" dirty="0" err="1">
                <a:solidFill>
                  <a:schemeClr val="accent5">
                    <a:lumMod val="50000"/>
                  </a:schemeClr>
                </a:solidFill>
              </a:rPr>
              <a:t>column</a:t>
            </a:r>
            <a:r>
              <a:rPr lang="fr-FR" sz="2000" dirty="0">
                <a:solidFill>
                  <a:schemeClr val="accent5">
                    <a:lumMod val="50000"/>
                  </a:schemeClr>
                </a:solidFill>
              </a:rPr>
              <a:t>.</a:t>
            </a:r>
          </a:p>
        </p:txBody>
      </p:sp>
      <p:graphicFrame>
        <p:nvGraphicFramePr>
          <p:cNvPr id="7" name="Table 6">
            <a:extLst>
              <a:ext uri="{FF2B5EF4-FFF2-40B4-BE49-F238E27FC236}">
                <a16:creationId xmlns:a16="http://schemas.microsoft.com/office/drawing/2014/main" id="{C828AD66-B7D1-4475-B71C-291250A31FD8}"/>
              </a:ext>
            </a:extLst>
          </p:cNvPr>
          <p:cNvGraphicFramePr>
            <a:graphicFrameLocks noGrp="1"/>
          </p:cNvGraphicFramePr>
          <p:nvPr>
            <p:extLst>
              <p:ext uri="{D42A27DB-BD31-4B8C-83A1-F6EECF244321}">
                <p14:modId xmlns:p14="http://schemas.microsoft.com/office/powerpoint/2010/main" val="2446470504"/>
              </p:ext>
            </p:extLst>
          </p:nvPr>
        </p:nvGraphicFramePr>
        <p:xfrm>
          <a:off x="137160" y="4313333"/>
          <a:ext cx="5628974" cy="1883626"/>
        </p:xfrm>
        <a:graphic>
          <a:graphicData uri="http://schemas.openxmlformats.org/drawingml/2006/table">
            <a:tbl>
              <a:tblPr firstRow="1" firstCol="1" bandRow="1"/>
              <a:tblGrid>
                <a:gridCol w="533952">
                  <a:extLst>
                    <a:ext uri="{9D8B030D-6E8A-4147-A177-3AD203B41FA5}">
                      <a16:colId xmlns:a16="http://schemas.microsoft.com/office/drawing/2014/main" val="606900424"/>
                    </a:ext>
                  </a:extLst>
                </a:gridCol>
                <a:gridCol w="1640255">
                  <a:extLst>
                    <a:ext uri="{9D8B030D-6E8A-4147-A177-3AD203B41FA5}">
                      <a16:colId xmlns:a16="http://schemas.microsoft.com/office/drawing/2014/main" val="3824380031"/>
                    </a:ext>
                  </a:extLst>
                </a:gridCol>
                <a:gridCol w="1833736">
                  <a:extLst>
                    <a:ext uri="{9D8B030D-6E8A-4147-A177-3AD203B41FA5}">
                      <a16:colId xmlns:a16="http://schemas.microsoft.com/office/drawing/2014/main" val="3947707303"/>
                    </a:ext>
                  </a:extLst>
                </a:gridCol>
                <a:gridCol w="566803">
                  <a:extLst>
                    <a:ext uri="{9D8B030D-6E8A-4147-A177-3AD203B41FA5}">
                      <a16:colId xmlns:a16="http://schemas.microsoft.com/office/drawing/2014/main" val="626995951"/>
                    </a:ext>
                  </a:extLst>
                </a:gridCol>
                <a:gridCol w="527114">
                  <a:extLst>
                    <a:ext uri="{9D8B030D-6E8A-4147-A177-3AD203B41FA5}">
                      <a16:colId xmlns:a16="http://schemas.microsoft.com/office/drawing/2014/main" val="1626549631"/>
                    </a:ext>
                  </a:extLst>
                </a:gridCol>
                <a:gridCol w="527114">
                  <a:extLst>
                    <a:ext uri="{9D8B030D-6E8A-4147-A177-3AD203B41FA5}">
                      <a16:colId xmlns:a16="http://schemas.microsoft.com/office/drawing/2014/main" val="2949753429"/>
                    </a:ext>
                  </a:extLst>
                </a:gridCol>
              </a:tblGrid>
              <a:tr h="308997">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113167"/>
                  </a:ext>
                </a:extLst>
              </a:tr>
              <a:tr h="1522438">
                <a:tc>
                  <a:txBody>
                    <a:bodyPr/>
                    <a:lstStyle/>
                    <a:p>
                      <a:pPr>
                        <a:lnSpc>
                          <a:spcPct val="150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bartavelle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278391"/>
                  </a:ext>
                </a:extLst>
              </a:tr>
            </a:tbl>
          </a:graphicData>
        </a:graphic>
      </p:graphicFrame>
      <p:sp>
        <p:nvSpPr>
          <p:cNvPr id="14" name="Action Button: Custom 16">
            <a:hlinkClick r:id="" action="ppaction://noaction" highlightClick="1">
              <a:snd r:embed="rId4" name="1 bartavelle.wav"/>
            </a:hlinkClick>
            <a:extLst>
              <a:ext uri="{FF2B5EF4-FFF2-40B4-BE49-F238E27FC236}">
                <a16:creationId xmlns:a16="http://schemas.microsoft.com/office/drawing/2014/main" id="{FCC3AB89-D2A6-44AC-8D90-BED93F496C8C}"/>
              </a:ext>
            </a:extLst>
          </p:cNvPr>
          <p:cNvSpPr/>
          <p:nvPr/>
        </p:nvSpPr>
        <p:spPr>
          <a:xfrm>
            <a:off x="182880" y="4740725"/>
            <a:ext cx="430722" cy="46046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pic>
        <p:nvPicPr>
          <p:cNvPr id="9" name="Picture 8" descr="bird">
            <a:extLst>
              <a:ext uri="{FF2B5EF4-FFF2-40B4-BE49-F238E27FC236}">
                <a16:creationId xmlns:a16="http://schemas.microsoft.com/office/drawing/2014/main" id="{10D72CFA-6C5E-4A51-971D-80CF24F4C1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4636" y="4762193"/>
            <a:ext cx="1467971" cy="974824"/>
          </a:xfrm>
          <a:prstGeom prst="rect">
            <a:avLst/>
          </a:prstGeom>
        </p:spPr>
      </p:pic>
      <p:pic>
        <p:nvPicPr>
          <p:cNvPr id="19" name="Picture 18" descr="green checkmark">
            <a:extLst>
              <a:ext uri="{FF2B5EF4-FFF2-40B4-BE49-F238E27FC236}">
                <a16:creationId xmlns:a16="http://schemas.microsoft.com/office/drawing/2014/main" id="{E08635E5-A25E-4688-8997-BE5557D110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5939" y="5115940"/>
            <a:ext cx="282522" cy="294294"/>
          </a:xfrm>
          <a:prstGeom prst="rect">
            <a:avLst/>
          </a:prstGeom>
        </p:spPr>
      </p:pic>
      <p:graphicFrame>
        <p:nvGraphicFramePr>
          <p:cNvPr id="24" name="Table 23">
            <a:extLst>
              <a:ext uri="{FF2B5EF4-FFF2-40B4-BE49-F238E27FC236}">
                <a16:creationId xmlns:a16="http://schemas.microsoft.com/office/drawing/2014/main" id="{9BB80828-9659-40B2-BC7B-BB12ADC09BA3}"/>
              </a:ext>
            </a:extLst>
          </p:cNvPr>
          <p:cNvGraphicFramePr>
            <a:graphicFrameLocks noGrp="1"/>
          </p:cNvGraphicFramePr>
          <p:nvPr>
            <p:extLst>
              <p:ext uri="{D42A27DB-BD31-4B8C-83A1-F6EECF244321}">
                <p14:modId xmlns:p14="http://schemas.microsoft.com/office/powerpoint/2010/main" val="2169681326"/>
              </p:ext>
            </p:extLst>
          </p:nvPr>
        </p:nvGraphicFramePr>
        <p:xfrm>
          <a:off x="5924655" y="4313333"/>
          <a:ext cx="5595938" cy="1865673"/>
        </p:xfrm>
        <a:graphic>
          <a:graphicData uri="http://schemas.openxmlformats.org/drawingml/2006/table">
            <a:tbl>
              <a:tblPr firstRow="1" firstCol="1" bandRow="1"/>
              <a:tblGrid>
                <a:gridCol w="500916">
                  <a:extLst>
                    <a:ext uri="{9D8B030D-6E8A-4147-A177-3AD203B41FA5}">
                      <a16:colId xmlns:a16="http://schemas.microsoft.com/office/drawing/2014/main" val="606900424"/>
                    </a:ext>
                  </a:extLst>
                </a:gridCol>
                <a:gridCol w="1640255">
                  <a:extLst>
                    <a:ext uri="{9D8B030D-6E8A-4147-A177-3AD203B41FA5}">
                      <a16:colId xmlns:a16="http://schemas.microsoft.com/office/drawing/2014/main" val="3824380031"/>
                    </a:ext>
                  </a:extLst>
                </a:gridCol>
                <a:gridCol w="1833736">
                  <a:extLst>
                    <a:ext uri="{9D8B030D-6E8A-4147-A177-3AD203B41FA5}">
                      <a16:colId xmlns:a16="http://schemas.microsoft.com/office/drawing/2014/main" val="3947707303"/>
                    </a:ext>
                  </a:extLst>
                </a:gridCol>
                <a:gridCol w="566803">
                  <a:extLst>
                    <a:ext uri="{9D8B030D-6E8A-4147-A177-3AD203B41FA5}">
                      <a16:colId xmlns:a16="http://schemas.microsoft.com/office/drawing/2014/main" val="626995951"/>
                    </a:ext>
                  </a:extLst>
                </a:gridCol>
                <a:gridCol w="527114">
                  <a:extLst>
                    <a:ext uri="{9D8B030D-6E8A-4147-A177-3AD203B41FA5}">
                      <a16:colId xmlns:a16="http://schemas.microsoft.com/office/drawing/2014/main" val="1626549631"/>
                    </a:ext>
                  </a:extLst>
                </a:gridCol>
                <a:gridCol w="527114">
                  <a:extLst>
                    <a:ext uri="{9D8B030D-6E8A-4147-A177-3AD203B41FA5}">
                      <a16:colId xmlns:a16="http://schemas.microsoft.com/office/drawing/2014/main" val="2949753429"/>
                    </a:ext>
                  </a:extLst>
                </a:gridCol>
              </a:tblGrid>
              <a:tr h="354382">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113167"/>
                  </a:ext>
                </a:extLst>
              </a:tr>
              <a:tr h="1504485">
                <a:tc>
                  <a:txBody>
                    <a:bodyPr/>
                    <a:lstStyle/>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lémurien</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6742" marR="46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278391"/>
                  </a:ext>
                </a:extLst>
              </a:tr>
            </a:tbl>
          </a:graphicData>
        </a:graphic>
      </p:graphicFrame>
      <p:sp>
        <p:nvSpPr>
          <p:cNvPr id="15" name="Action Button: Custom 16">
            <a:hlinkClick r:id="" action="ppaction://noaction" highlightClick="1">
              <a:snd r:embed="rId7" name="2 lemurien.wav"/>
            </a:hlinkClick>
            <a:extLst>
              <a:ext uri="{FF2B5EF4-FFF2-40B4-BE49-F238E27FC236}">
                <a16:creationId xmlns:a16="http://schemas.microsoft.com/office/drawing/2014/main" id="{31BE35A2-3874-46D3-84D6-D69A6EDA36F4}"/>
              </a:ext>
            </a:extLst>
          </p:cNvPr>
          <p:cNvSpPr/>
          <p:nvPr/>
        </p:nvSpPr>
        <p:spPr>
          <a:xfrm>
            <a:off x="5955327" y="4732758"/>
            <a:ext cx="430722" cy="46843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pic>
        <p:nvPicPr>
          <p:cNvPr id="17" name="Picture 16" descr="lemur">
            <a:extLst>
              <a:ext uri="{FF2B5EF4-FFF2-40B4-BE49-F238E27FC236}">
                <a16:creationId xmlns:a16="http://schemas.microsoft.com/office/drawing/2014/main" id="{572341A6-7D50-45CD-8BBE-FE46EDFD05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7513" y="4740725"/>
            <a:ext cx="1526640" cy="1017760"/>
          </a:xfrm>
          <a:prstGeom prst="rect">
            <a:avLst/>
          </a:prstGeom>
        </p:spPr>
      </p:pic>
      <p:pic>
        <p:nvPicPr>
          <p:cNvPr id="18" name="Picture 17" descr="green checkmark">
            <a:extLst>
              <a:ext uri="{FF2B5EF4-FFF2-40B4-BE49-F238E27FC236}">
                <a16:creationId xmlns:a16="http://schemas.microsoft.com/office/drawing/2014/main" id="{25CAD367-244D-4CE6-86EA-402A7BE667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396" y="5135297"/>
            <a:ext cx="282522" cy="294294"/>
          </a:xfrm>
          <a:prstGeom prst="rect">
            <a:avLst/>
          </a:prstGeom>
        </p:spPr>
      </p:pic>
    </p:spTree>
    <p:extLst>
      <p:ext uri="{BB962C8B-B14F-4D97-AF65-F5344CB8AC3E}">
        <p14:creationId xmlns:p14="http://schemas.microsoft.com/office/powerpoint/2010/main" val="164528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5" name="TextBox 4">
            <a:extLst>
              <a:ext uri="{FF2B5EF4-FFF2-40B4-BE49-F238E27FC236}">
                <a16:creationId xmlns:a16="http://schemas.microsoft.com/office/drawing/2014/main" id="{BBE2E555-807C-4BF2-A814-43B9A81F7F4A}"/>
              </a:ext>
            </a:extLst>
          </p:cNvPr>
          <p:cNvSpPr txBox="1"/>
          <p:nvPr/>
        </p:nvSpPr>
        <p:spPr>
          <a:xfrm>
            <a:off x="132996" y="1273538"/>
            <a:ext cx="11830403" cy="1691938"/>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PART B</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Complete these questions in French. Each question starts with a question word.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Say the French for the English in brackets. Use the clues to help you.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a:t>
            </a:r>
            <a:r>
              <a:rPr lang="en-US"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quand</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 when; </a:t>
            </a:r>
            <a:r>
              <a:rPr lang="en-US"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o</a:t>
            </a:r>
            <a:r>
              <a:rPr lang="en-US"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ù</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where).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B9C867D-570F-4925-8AD9-DFA05C1D701F}"/>
              </a:ext>
            </a:extLst>
          </p:cNvPr>
          <p:cNvGraphicFramePr>
            <a:graphicFrameLocks noGrp="1"/>
          </p:cNvGraphicFramePr>
          <p:nvPr>
            <p:extLst>
              <p:ext uri="{D42A27DB-BD31-4B8C-83A1-F6EECF244321}">
                <p14:modId xmlns:p14="http://schemas.microsoft.com/office/powerpoint/2010/main" val="1350395899"/>
              </p:ext>
            </p:extLst>
          </p:nvPr>
        </p:nvGraphicFramePr>
        <p:xfrm>
          <a:off x="132995" y="3042576"/>
          <a:ext cx="11830403" cy="2493805"/>
        </p:xfrm>
        <a:graphic>
          <a:graphicData uri="http://schemas.openxmlformats.org/drawingml/2006/table">
            <a:tbl>
              <a:tblPr firstRow="1" firstCol="1" bandRow="1"/>
              <a:tblGrid>
                <a:gridCol w="685152">
                  <a:extLst>
                    <a:ext uri="{9D8B030D-6E8A-4147-A177-3AD203B41FA5}">
                      <a16:colId xmlns:a16="http://schemas.microsoft.com/office/drawing/2014/main" val="2760681213"/>
                    </a:ext>
                  </a:extLst>
                </a:gridCol>
                <a:gridCol w="8993874">
                  <a:extLst>
                    <a:ext uri="{9D8B030D-6E8A-4147-A177-3AD203B41FA5}">
                      <a16:colId xmlns:a16="http://schemas.microsoft.com/office/drawing/2014/main" val="2971690275"/>
                    </a:ext>
                  </a:extLst>
                </a:gridCol>
                <a:gridCol w="2151377">
                  <a:extLst>
                    <a:ext uri="{9D8B030D-6E8A-4147-A177-3AD203B41FA5}">
                      <a16:colId xmlns:a16="http://schemas.microsoft.com/office/drawing/2014/main" val="2464282592"/>
                    </a:ext>
                  </a:extLst>
                </a:gridCol>
              </a:tblGrid>
              <a:tr h="1189600">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Quand</a:t>
                      </a: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US" sz="2000" b="1" u="none"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__________________ ____________________</a:t>
                      </a: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au café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(are you (singular) coming)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you</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singular</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come</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venir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544689"/>
                  </a:ext>
                </a:extLst>
              </a:tr>
              <a:tr h="130420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u="none"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__________ __________ __________ quoi</a:t>
                      </a: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la </a:t>
                      </a:r>
                      <a:r>
                        <a:rPr lang="en-US"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semaine</a:t>
                      </a: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US"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prochaine</a:t>
                      </a: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(are they (f.) going to visit)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they (f.) = </a:t>
                      </a:r>
                      <a:r>
                        <a:rPr lang="en-US"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go</a:t>
                      </a:r>
                      <a:r>
                        <a:rPr lang="en-US"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US"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aller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visit</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US"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visiter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653408"/>
                  </a:ext>
                </a:extLst>
              </a:tr>
            </a:tbl>
          </a:graphicData>
        </a:graphic>
      </p:graphicFrame>
      <p:sp>
        <p:nvSpPr>
          <p:cNvPr id="7" name="Rectangle: Rounded Corners 6">
            <a:extLst>
              <a:ext uri="{FF2B5EF4-FFF2-40B4-BE49-F238E27FC236}">
                <a16:creationId xmlns:a16="http://schemas.microsoft.com/office/drawing/2014/main" id="{F0AFDD43-8B6E-404D-9281-628D8C49F9A6}"/>
              </a:ext>
            </a:extLst>
          </p:cNvPr>
          <p:cNvSpPr/>
          <p:nvPr/>
        </p:nvSpPr>
        <p:spPr>
          <a:xfrm>
            <a:off x="2082679" y="3062990"/>
            <a:ext cx="3667918" cy="457200"/>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viens-tu/est-ce que tu viens</a:t>
            </a:r>
          </a:p>
        </p:txBody>
      </p:sp>
      <p:sp>
        <p:nvSpPr>
          <p:cNvPr id="8" name="Rectangle: Rounded Corners 7">
            <a:extLst>
              <a:ext uri="{FF2B5EF4-FFF2-40B4-BE49-F238E27FC236}">
                <a16:creationId xmlns:a16="http://schemas.microsoft.com/office/drawing/2014/main" id="{548656A8-57EC-4D72-80D4-2A18C159D6E3}"/>
              </a:ext>
            </a:extLst>
          </p:cNvPr>
          <p:cNvSpPr/>
          <p:nvPr/>
        </p:nvSpPr>
        <p:spPr>
          <a:xfrm>
            <a:off x="1204019" y="4313334"/>
            <a:ext cx="3209925" cy="457199"/>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Elles vont visiter</a:t>
            </a:r>
          </a:p>
        </p:txBody>
      </p:sp>
      <p:sp>
        <p:nvSpPr>
          <p:cNvPr id="9" name="Rounded Rectangular Callout 12">
            <a:extLst>
              <a:ext uri="{FF2B5EF4-FFF2-40B4-BE49-F238E27FC236}">
                <a16:creationId xmlns:a16="http://schemas.microsoft.com/office/drawing/2014/main" id="{30F7D23D-DB55-4434-97DF-CD3DA0D6780B}"/>
              </a:ext>
            </a:extLst>
          </p:cNvPr>
          <p:cNvSpPr/>
          <p:nvPr/>
        </p:nvSpPr>
        <p:spPr>
          <a:xfrm>
            <a:off x="8686800" y="89262"/>
            <a:ext cx="3182604"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two marks for Question 1 and three marks for Question 2.</a:t>
            </a:r>
          </a:p>
        </p:txBody>
      </p:sp>
      <p:sp>
        <p:nvSpPr>
          <p:cNvPr id="6" name="Speech Bubble: Rectangle with Corners Rounded 5">
            <a:extLst>
              <a:ext uri="{FF2B5EF4-FFF2-40B4-BE49-F238E27FC236}">
                <a16:creationId xmlns:a16="http://schemas.microsoft.com/office/drawing/2014/main" id="{F44257A7-BE78-491F-ABA6-4FF1BF01CE29}"/>
              </a:ext>
            </a:extLst>
          </p:cNvPr>
          <p:cNvSpPr/>
          <p:nvPr/>
        </p:nvSpPr>
        <p:spPr>
          <a:xfrm>
            <a:off x="2247900" y="1350638"/>
            <a:ext cx="3929380" cy="1265482"/>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 mark: Inversion of verb and subject pronoun </a:t>
            </a:r>
          </a:p>
          <a:p>
            <a:pPr algn="ctr"/>
            <a:endParaRPr lang="en-GB" sz="2000" dirty="0"/>
          </a:p>
          <a:p>
            <a:pPr algn="ctr"/>
            <a:r>
              <a:rPr lang="en-GB" sz="2000" dirty="0"/>
              <a:t>1 mark: Correct verb form </a:t>
            </a:r>
          </a:p>
        </p:txBody>
      </p:sp>
      <p:sp>
        <p:nvSpPr>
          <p:cNvPr id="11" name="Speech Bubble: Rectangle with Corners Rounded 10">
            <a:extLst>
              <a:ext uri="{FF2B5EF4-FFF2-40B4-BE49-F238E27FC236}">
                <a16:creationId xmlns:a16="http://schemas.microsoft.com/office/drawing/2014/main" id="{BAFB4D8C-A7E2-4003-B90B-5226CF7FBCCC}"/>
              </a:ext>
            </a:extLst>
          </p:cNvPr>
          <p:cNvSpPr/>
          <p:nvPr/>
        </p:nvSpPr>
        <p:spPr>
          <a:xfrm>
            <a:off x="4274820" y="5139404"/>
            <a:ext cx="6793230" cy="1169956"/>
          </a:xfrm>
          <a:prstGeom prst="wedgeRoundRectCallout">
            <a:avLst>
              <a:gd name="adj1" fmla="val -24711"/>
              <a:gd name="adj2" fmla="val -6395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 mark: No inversion of </a:t>
            </a:r>
            <a:r>
              <a:rPr lang="en-GB" sz="2000" dirty="0" err="1"/>
              <a:t>aller</a:t>
            </a:r>
            <a:r>
              <a:rPr lang="en-GB" sz="2000" dirty="0"/>
              <a:t> and subject pronoun</a:t>
            </a:r>
          </a:p>
          <a:p>
            <a:pPr algn="ctr"/>
            <a:r>
              <a:rPr lang="en-GB" sz="2000" dirty="0"/>
              <a:t>1 mark: Correct form of </a:t>
            </a:r>
            <a:r>
              <a:rPr lang="en-GB" sz="2000" dirty="0" err="1"/>
              <a:t>aller</a:t>
            </a:r>
            <a:r>
              <a:rPr lang="en-GB" sz="2000" dirty="0"/>
              <a:t> </a:t>
            </a:r>
          </a:p>
          <a:p>
            <a:pPr algn="ctr"/>
            <a:r>
              <a:rPr lang="en-GB" sz="2000" dirty="0"/>
              <a:t>1 mark: Inclusion of main verb infinitive following </a:t>
            </a:r>
            <a:r>
              <a:rPr lang="en-GB" sz="2000" dirty="0" err="1"/>
              <a:t>aller</a:t>
            </a:r>
            <a:endParaRPr lang="en-GB" sz="2000" dirty="0"/>
          </a:p>
        </p:txBody>
      </p:sp>
      <p:sp>
        <p:nvSpPr>
          <p:cNvPr id="13" name="Action Button: Custom 16">
            <a:hlinkClick r:id="" action="ppaction://noaction" highlightClick="1">
              <a:snd r:embed="rId4" name="30.1 quand.wav"/>
            </a:hlinkClick>
            <a:extLst>
              <a:ext uri="{FF2B5EF4-FFF2-40B4-BE49-F238E27FC236}">
                <a16:creationId xmlns:a16="http://schemas.microsoft.com/office/drawing/2014/main" id="{773E753D-8E35-4322-86E9-67C15FE2917D}"/>
              </a:ext>
            </a:extLst>
          </p:cNvPr>
          <p:cNvSpPr/>
          <p:nvPr/>
        </p:nvSpPr>
        <p:spPr>
          <a:xfrm>
            <a:off x="228602" y="3292332"/>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4" name="Action Button: Custom 16">
            <a:hlinkClick r:id="" action="ppaction://noaction" highlightClick="1">
              <a:snd r:embed="rId5" name="30.2 elles.wav"/>
            </a:hlinkClick>
            <a:extLst>
              <a:ext uri="{FF2B5EF4-FFF2-40B4-BE49-F238E27FC236}">
                <a16:creationId xmlns:a16="http://schemas.microsoft.com/office/drawing/2014/main" id="{39E05083-A5B8-49B2-BF90-02D38C638928}"/>
              </a:ext>
            </a:extLst>
          </p:cNvPr>
          <p:cNvSpPr/>
          <p:nvPr/>
        </p:nvSpPr>
        <p:spPr>
          <a:xfrm>
            <a:off x="228602" y="4604170"/>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17379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5" name="TextBox 4">
            <a:extLst>
              <a:ext uri="{FF2B5EF4-FFF2-40B4-BE49-F238E27FC236}">
                <a16:creationId xmlns:a16="http://schemas.microsoft.com/office/drawing/2014/main" id="{F15C3A26-913E-403A-B6CA-BAC3DD22B8CA}"/>
              </a:ext>
            </a:extLst>
          </p:cNvPr>
          <p:cNvSpPr txBox="1"/>
          <p:nvPr/>
        </p:nvSpPr>
        <p:spPr>
          <a:xfrm>
            <a:off x="132996" y="1204503"/>
            <a:ext cx="11811353" cy="1260025"/>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C</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Say the French for the English in brackets.  The clue tells you which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verbs</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to use.</a:t>
            </a:r>
          </a:p>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Clues</a:t>
            </a:r>
            <a:endPar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CBDE680-7380-458B-A3C5-3B5714A6D2D1}"/>
              </a:ext>
            </a:extLst>
          </p:cNvPr>
          <p:cNvGraphicFramePr>
            <a:graphicFrameLocks noGrp="1"/>
          </p:cNvGraphicFramePr>
          <p:nvPr>
            <p:extLst>
              <p:ext uri="{D42A27DB-BD31-4B8C-83A1-F6EECF244321}">
                <p14:modId xmlns:p14="http://schemas.microsoft.com/office/powerpoint/2010/main" val="1045139839"/>
              </p:ext>
            </p:extLst>
          </p:nvPr>
        </p:nvGraphicFramePr>
        <p:xfrm>
          <a:off x="132996" y="2486232"/>
          <a:ext cx="11811353" cy="2429633"/>
        </p:xfrm>
        <a:graphic>
          <a:graphicData uri="http://schemas.openxmlformats.org/drawingml/2006/table">
            <a:tbl>
              <a:tblPr firstRow="1" firstCol="1" bandRow="1"/>
              <a:tblGrid>
                <a:gridCol w="701193">
                  <a:extLst>
                    <a:ext uri="{9D8B030D-6E8A-4147-A177-3AD203B41FA5}">
                      <a16:colId xmlns:a16="http://schemas.microsoft.com/office/drawing/2014/main" val="3490333521"/>
                    </a:ext>
                  </a:extLst>
                </a:gridCol>
                <a:gridCol w="7566862">
                  <a:extLst>
                    <a:ext uri="{9D8B030D-6E8A-4147-A177-3AD203B41FA5}">
                      <a16:colId xmlns:a16="http://schemas.microsoft.com/office/drawing/2014/main" val="2313703739"/>
                    </a:ext>
                  </a:extLst>
                </a:gridCol>
                <a:gridCol w="3543298">
                  <a:extLst>
                    <a:ext uri="{9D8B030D-6E8A-4147-A177-3AD203B41FA5}">
                      <a16:colId xmlns:a16="http://schemas.microsoft.com/office/drawing/2014/main" val="3200408695"/>
                    </a:ext>
                  </a:extLst>
                </a:gridCol>
              </a:tblGrid>
              <a:tr h="1125648">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Nous ______________________ (don’t listen) la radio.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listen</a:t>
                      </a:r>
                      <a:r>
                        <a:rPr lang="en-GB" sz="2000" b="0"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b="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écouter</a:t>
                      </a:r>
                      <a:endParaRPr lang="en-GB" sz="2000" b="1" i="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58387"/>
                  </a:ext>
                </a:extLst>
              </a:tr>
              <a:tr h="130398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Ils</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_____________ ________________ (want to go) au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cinéma</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want</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vouloir</a:t>
                      </a:r>
                      <a:endPar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b="1" i="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go</a:t>
                      </a:r>
                      <a:r>
                        <a:rPr lang="en-GB" sz="2000" b="0" i="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b="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aller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870442"/>
                  </a:ext>
                </a:extLst>
              </a:tr>
            </a:tbl>
          </a:graphicData>
        </a:graphic>
      </p:graphicFrame>
      <p:sp>
        <p:nvSpPr>
          <p:cNvPr id="7" name="Rectangle: Rounded Corners 6">
            <a:extLst>
              <a:ext uri="{FF2B5EF4-FFF2-40B4-BE49-F238E27FC236}">
                <a16:creationId xmlns:a16="http://schemas.microsoft.com/office/drawing/2014/main" id="{8C18EE9A-CD7C-40B7-8959-C8F6E5ABA42D}"/>
              </a:ext>
            </a:extLst>
          </p:cNvPr>
          <p:cNvSpPr/>
          <p:nvPr/>
        </p:nvSpPr>
        <p:spPr>
          <a:xfrm>
            <a:off x="1270695" y="3945044"/>
            <a:ext cx="3576991" cy="42973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veulent aller</a:t>
            </a:r>
          </a:p>
        </p:txBody>
      </p:sp>
      <p:sp>
        <p:nvSpPr>
          <p:cNvPr id="8" name="Rectangle: Rounded Corners 7">
            <a:extLst>
              <a:ext uri="{FF2B5EF4-FFF2-40B4-BE49-F238E27FC236}">
                <a16:creationId xmlns:a16="http://schemas.microsoft.com/office/drawing/2014/main" id="{99136777-9B27-434D-8DC3-152543B69224}"/>
              </a:ext>
            </a:extLst>
          </p:cNvPr>
          <p:cNvSpPr/>
          <p:nvPr/>
        </p:nvSpPr>
        <p:spPr>
          <a:xfrm>
            <a:off x="1738146" y="2739751"/>
            <a:ext cx="2628900" cy="42973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n’écoutons pas</a:t>
            </a:r>
          </a:p>
        </p:txBody>
      </p:sp>
      <p:sp>
        <p:nvSpPr>
          <p:cNvPr id="11" name="Rounded Rectangular Callout 12">
            <a:extLst>
              <a:ext uri="{FF2B5EF4-FFF2-40B4-BE49-F238E27FC236}">
                <a16:creationId xmlns:a16="http://schemas.microsoft.com/office/drawing/2014/main" id="{329A8A1D-C10B-494F-A5DF-52C756BF9E71}"/>
              </a:ext>
            </a:extLst>
          </p:cNvPr>
          <p:cNvSpPr/>
          <p:nvPr/>
        </p:nvSpPr>
        <p:spPr>
          <a:xfrm>
            <a:off x="8761744" y="126875"/>
            <a:ext cx="3182604"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two marks for each item.</a:t>
            </a:r>
          </a:p>
        </p:txBody>
      </p:sp>
      <p:sp>
        <p:nvSpPr>
          <p:cNvPr id="13" name="Speech Bubble: Rectangle with Corners Rounded 12">
            <a:extLst>
              <a:ext uri="{FF2B5EF4-FFF2-40B4-BE49-F238E27FC236}">
                <a16:creationId xmlns:a16="http://schemas.microsoft.com/office/drawing/2014/main" id="{E0D36561-FED4-4753-AF5D-6C3B0A45A981}"/>
              </a:ext>
            </a:extLst>
          </p:cNvPr>
          <p:cNvSpPr/>
          <p:nvPr/>
        </p:nvSpPr>
        <p:spPr>
          <a:xfrm>
            <a:off x="1270695" y="1306988"/>
            <a:ext cx="10373100" cy="104827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chemeClr val="bg1"/>
                </a:solidFill>
                <a:effectLst/>
                <a:latin typeface="Century Gothic" panose="020B0502020202020204" pitchFamily="34" charset="0"/>
                <a:ea typeface="SimSun" panose="02010600030101010101" pitchFamily="2" charset="-122"/>
                <a:cs typeface="Arial" panose="020B0604020202020204" pitchFamily="34" charset="0"/>
              </a:rPr>
              <a:t>1 mark: Correct verb form </a:t>
            </a:r>
          </a:p>
          <a:p>
            <a:endParaRPr lang="en-GB" sz="2000" i="1" dirty="0">
              <a:solidFill>
                <a:schemeClr val="bg1"/>
              </a:solidFill>
              <a:effectLst/>
              <a:latin typeface="Century Gothic" panose="020B0502020202020204" pitchFamily="34" charset="0"/>
              <a:ea typeface="SimSun" panose="02010600030101010101" pitchFamily="2" charset="-122"/>
              <a:cs typeface="Arial" panose="020B0604020202020204" pitchFamily="34" charset="0"/>
            </a:endParaRPr>
          </a:p>
          <a:p>
            <a:r>
              <a:rPr lang="en-GB" sz="2000" i="1" dirty="0">
                <a:solidFill>
                  <a:schemeClr val="bg1"/>
                </a:solidFill>
                <a:effectLst/>
                <a:latin typeface="Century Gothic" panose="020B0502020202020204" pitchFamily="34" charset="0"/>
                <a:ea typeface="SimSun" panose="02010600030101010101" pitchFamily="2" charset="-122"/>
                <a:cs typeface="Arial" panose="020B0604020202020204" pitchFamily="34" charset="0"/>
              </a:rPr>
              <a:t>1 mark: Negation (0.5 mark: ‘ne’ before the verb; 0.5 mark: ‘pas‘ after the verb)</a:t>
            </a:r>
          </a:p>
        </p:txBody>
      </p:sp>
      <p:sp>
        <p:nvSpPr>
          <p:cNvPr id="14" name="Speech Bubble: Rectangle with Corners Rounded 13">
            <a:extLst>
              <a:ext uri="{FF2B5EF4-FFF2-40B4-BE49-F238E27FC236}">
                <a16:creationId xmlns:a16="http://schemas.microsoft.com/office/drawing/2014/main" id="{BAF73ED9-0F1F-422A-8551-E26F32BE3BFA}"/>
              </a:ext>
            </a:extLst>
          </p:cNvPr>
          <p:cNvSpPr/>
          <p:nvPr/>
        </p:nvSpPr>
        <p:spPr>
          <a:xfrm>
            <a:off x="699195" y="5129357"/>
            <a:ext cx="10373100" cy="1048279"/>
          </a:xfrm>
          <a:prstGeom prst="wedgeRoundRectCallout">
            <a:avLst>
              <a:gd name="adj1" fmla="val -29464"/>
              <a:gd name="adj2" fmla="val -77429"/>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solidFill>
                  <a:schemeClr val="bg1"/>
                </a:solidFill>
                <a:effectLst/>
                <a:latin typeface="Century Gothic" panose="020B0502020202020204" pitchFamily="34" charset="0"/>
                <a:ea typeface="SimSun" panose="02010600030101010101" pitchFamily="2" charset="-122"/>
                <a:cs typeface="Arial" panose="020B0604020202020204" pitchFamily="34" charset="0"/>
              </a:rPr>
              <a:t>1 mark: Correct modal verb form </a:t>
            </a:r>
          </a:p>
          <a:p>
            <a:r>
              <a:rPr lang="en-GB" sz="2000" i="1" dirty="0">
                <a:solidFill>
                  <a:schemeClr val="bg1"/>
                </a:solidFill>
                <a:effectLst/>
                <a:latin typeface="Century Gothic" panose="020B0502020202020204" pitchFamily="34" charset="0"/>
                <a:ea typeface="SimSun" panose="02010600030101010101" pitchFamily="2" charset="-122"/>
                <a:cs typeface="Arial" panose="020B0604020202020204" pitchFamily="34" charset="0"/>
              </a:rPr>
              <a:t>1 mark: Inclusion of main verb infinitive following modal verb</a:t>
            </a:r>
          </a:p>
        </p:txBody>
      </p:sp>
      <p:sp>
        <p:nvSpPr>
          <p:cNvPr id="15" name="Action Button: Custom 16">
            <a:hlinkClick r:id="" action="ppaction://noaction" highlightClick="1">
              <a:snd r:embed="rId4" name="31.1 nous.wav"/>
            </a:hlinkClick>
            <a:extLst>
              <a:ext uri="{FF2B5EF4-FFF2-40B4-BE49-F238E27FC236}">
                <a16:creationId xmlns:a16="http://schemas.microsoft.com/office/drawing/2014/main" id="{9498B0A8-FAC9-48AD-A374-29FC6E939701}"/>
              </a:ext>
            </a:extLst>
          </p:cNvPr>
          <p:cNvSpPr/>
          <p:nvPr/>
        </p:nvSpPr>
        <p:spPr>
          <a:xfrm>
            <a:off x="203700" y="286901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6" name="Action Button: Custom 16">
            <a:hlinkClick r:id="" action="ppaction://noaction" highlightClick="1">
              <a:snd r:embed="rId5" name="31.2 ils.wav"/>
            </a:hlinkClick>
            <a:extLst>
              <a:ext uri="{FF2B5EF4-FFF2-40B4-BE49-F238E27FC236}">
                <a16:creationId xmlns:a16="http://schemas.microsoft.com/office/drawing/2014/main" id="{3B3488B8-33E7-4412-A2A2-131796C8550A}"/>
              </a:ext>
            </a:extLst>
          </p:cNvPr>
          <p:cNvSpPr/>
          <p:nvPr/>
        </p:nvSpPr>
        <p:spPr>
          <a:xfrm>
            <a:off x="203700" y="403107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10558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5" name="TextBox 4">
            <a:extLst>
              <a:ext uri="{FF2B5EF4-FFF2-40B4-BE49-F238E27FC236}">
                <a16:creationId xmlns:a16="http://schemas.microsoft.com/office/drawing/2014/main" id="{75F721E0-351B-4D1E-9A82-18CF0CCD78C4}"/>
              </a:ext>
            </a:extLst>
          </p:cNvPr>
          <p:cNvSpPr txBox="1"/>
          <p:nvPr/>
        </p:nvSpPr>
        <p:spPr>
          <a:xfrm>
            <a:off x="132996" y="1204503"/>
            <a:ext cx="11849453" cy="1260025"/>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Say the French for the English in brackets. The clue tells you which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verb</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to use.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Remember to use the perfect tense.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2778C36-AA36-4B2D-B5C0-DC816D5EF75B}"/>
              </a:ext>
            </a:extLst>
          </p:cNvPr>
          <p:cNvGraphicFramePr>
            <a:graphicFrameLocks noGrp="1"/>
          </p:cNvGraphicFramePr>
          <p:nvPr>
            <p:extLst>
              <p:ext uri="{D42A27DB-BD31-4B8C-83A1-F6EECF244321}">
                <p14:modId xmlns:p14="http://schemas.microsoft.com/office/powerpoint/2010/main" val="1831555710"/>
              </p:ext>
            </p:extLst>
          </p:nvPr>
        </p:nvGraphicFramePr>
        <p:xfrm>
          <a:off x="132996" y="2777327"/>
          <a:ext cx="11849453" cy="2109598"/>
        </p:xfrm>
        <a:graphic>
          <a:graphicData uri="http://schemas.openxmlformats.org/drawingml/2006/table">
            <a:tbl>
              <a:tblPr firstRow="1" firstCol="1" bandRow="1"/>
              <a:tblGrid>
                <a:gridCol w="604941">
                  <a:extLst>
                    <a:ext uri="{9D8B030D-6E8A-4147-A177-3AD203B41FA5}">
                      <a16:colId xmlns:a16="http://schemas.microsoft.com/office/drawing/2014/main" val="1494022558"/>
                    </a:ext>
                  </a:extLst>
                </a:gridCol>
                <a:gridCol w="8648863">
                  <a:extLst>
                    <a:ext uri="{9D8B030D-6E8A-4147-A177-3AD203B41FA5}">
                      <a16:colId xmlns:a16="http://schemas.microsoft.com/office/drawing/2014/main" val="4047777324"/>
                    </a:ext>
                  </a:extLst>
                </a:gridCol>
                <a:gridCol w="2595649">
                  <a:extLst>
                    <a:ext uri="{9D8B030D-6E8A-4147-A177-3AD203B41FA5}">
                      <a16:colId xmlns:a16="http://schemas.microsoft.com/office/drawing/2014/main" val="3932234557"/>
                    </a:ext>
                  </a:extLst>
                </a:gridCol>
              </a:tblGrid>
              <a:tr h="44386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She</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prepared</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__________ __________ __________</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le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repas</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she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a:t>
                      </a:r>
                      <a:endPar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prepare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préparer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489525"/>
                  </a:ext>
                </a:extLst>
              </a:tr>
              <a:tr h="443865">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2.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(Did you (singular) ask for)  __________ __________ __________</a:t>
                      </a:r>
                      <a:r>
                        <a:rPr lang="en-GB" sz="2000" dirty="0">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 un </a:t>
                      </a:r>
                      <a:r>
                        <a:rPr lang="en-GB" sz="2000" dirty="0" err="1">
                          <a:solidFill>
                            <a:srgbClr val="1F4E79"/>
                          </a:solidFill>
                          <a:effectLst/>
                          <a:latin typeface="Century Gothic" panose="020B0502020202020204" pitchFamily="34" charset="0"/>
                          <a:ea typeface="SimSun" panose="02010600030101010101" pitchFamily="2" charset="-122"/>
                          <a:cs typeface="Helvetica" panose="020B0604020202020204" pitchFamily="34" charset="0"/>
                        </a:rPr>
                        <a:t>vélo</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you (singular)</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tu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ask for</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demand</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974591"/>
                  </a:ext>
                </a:extLst>
              </a:tr>
            </a:tbl>
          </a:graphicData>
        </a:graphic>
      </p:graphicFrame>
      <p:sp>
        <p:nvSpPr>
          <p:cNvPr id="7" name="Rectangle: Rounded Corners 6">
            <a:extLst>
              <a:ext uri="{FF2B5EF4-FFF2-40B4-BE49-F238E27FC236}">
                <a16:creationId xmlns:a16="http://schemas.microsoft.com/office/drawing/2014/main" id="{9BC88DE3-E1F7-43FB-B5C0-CD0D3BEA78E6}"/>
              </a:ext>
            </a:extLst>
          </p:cNvPr>
          <p:cNvSpPr/>
          <p:nvPr/>
        </p:nvSpPr>
        <p:spPr>
          <a:xfrm>
            <a:off x="3428821" y="2944316"/>
            <a:ext cx="2667178"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Elle a préparé</a:t>
            </a:r>
          </a:p>
        </p:txBody>
      </p:sp>
      <p:sp>
        <p:nvSpPr>
          <p:cNvPr id="9" name="Rectangle: Rounded Corners 8">
            <a:extLst>
              <a:ext uri="{FF2B5EF4-FFF2-40B4-BE49-F238E27FC236}">
                <a16:creationId xmlns:a16="http://schemas.microsoft.com/office/drawing/2014/main" id="{87FEC2A2-222C-42B1-97F4-0E19F2166F0B}"/>
              </a:ext>
            </a:extLst>
          </p:cNvPr>
          <p:cNvSpPr/>
          <p:nvPr/>
        </p:nvSpPr>
        <p:spPr>
          <a:xfrm>
            <a:off x="4088720" y="4022736"/>
            <a:ext cx="4014559" cy="455716"/>
          </a:xfrm>
          <a:prstGeom prst="roundRec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(Est-ce que) tu as demandé</a:t>
            </a:r>
          </a:p>
        </p:txBody>
      </p:sp>
      <p:sp>
        <p:nvSpPr>
          <p:cNvPr id="6" name="Speech Bubble: Rectangle with Corners Rounded 5">
            <a:extLst>
              <a:ext uri="{FF2B5EF4-FFF2-40B4-BE49-F238E27FC236}">
                <a16:creationId xmlns:a16="http://schemas.microsoft.com/office/drawing/2014/main" id="{93C81DF2-B70C-4DD2-88CA-6008FC3B4316}"/>
              </a:ext>
            </a:extLst>
          </p:cNvPr>
          <p:cNvSpPr/>
          <p:nvPr/>
        </p:nvSpPr>
        <p:spPr>
          <a:xfrm>
            <a:off x="4449965" y="5195371"/>
            <a:ext cx="4014559" cy="952500"/>
          </a:xfrm>
          <a:prstGeom prst="wedgeRoundRectCallout">
            <a:avLst>
              <a:gd name="adj1" fmla="val -31547"/>
              <a:gd name="adj2" fmla="val -71500"/>
              <a:gd name="adj3" fmla="val 16667"/>
            </a:avLst>
          </a:prstGeom>
          <a:solidFill>
            <a:srgbClr val="104F7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If </a:t>
            </a:r>
            <a:r>
              <a:rPr lang="fr-FR" sz="2000" dirty="0" err="1"/>
              <a:t>you</a:t>
            </a:r>
            <a:r>
              <a:rPr lang="fr-FR" sz="2000" dirty="0"/>
              <a:t> </a:t>
            </a:r>
            <a:r>
              <a:rPr lang="fr-FR" sz="2000" dirty="0" err="1"/>
              <a:t>don’t</a:t>
            </a:r>
            <a:r>
              <a:rPr lang="fr-FR" sz="2000" dirty="0"/>
              <a:t> </a:t>
            </a:r>
            <a:r>
              <a:rPr lang="fr-FR" sz="2000" dirty="0" err="1"/>
              <a:t>include</a:t>
            </a:r>
            <a:r>
              <a:rPr lang="fr-FR" sz="2000" dirty="0"/>
              <a:t> ‘est-ce que’, </a:t>
            </a:r>
            <a:r>
              <a:rPr lang="fr-FR" sz="2000" dirty="0" err="1"/>
              <a:t>you</a:t>
            </a:r>
            <a:r>
              <a:rPr lang="fr-FR" sz="2000" dirty="0"/>
              <a:t> </a:t>
            </a:r>
            <a:r>
              <a:rPr lang="fr-FR" sz="2000" b="1" dirty="0"/>
              <a:t>must</a:t>
            </a:r>
            <a:r>
              <a:rPr lang="fr-FR" sz="2000" dirty="0"/>
              <a:t> </a:t>
            </a:r>
            <a:r>
              <a:rPr lang="fr-FR" sz="2000" dirty="0" err="1"/>
              <a:t>make</a:t>
            </a:r>
            <a:r>
              <a:rPr lang="fr-FR" sz="2000" dirty="0"/>
              <a:t> </a:t>
            </a:r>
            <a:r>
              <a:rPr lang="fr-FR" sz="2000" dirty="0" err="1"/>
              <a:t>your</a:t>
            </a:r>
            <a:r>
              <a:rPr lang="fr-FR" sz="2000" dirty="0"/>
              <a:t> </a:t>
            </a:r>
            <a:r>
              <a:rPr lang="fr-FR" sz="2000" dirty="0" err="1"/>
              <a:t>voice</a:t>
            </a:r>
            <a:r>
              <a:rPr lang="fr-FR" sz="2000" dirty="0"/>
              <a:t> go up at the end.</a:t>
            </a:r>
          </a:p>
        </p:txBody>
      </p:sp>
      <p:sp>
        <p:nvSpPr>
          <p:cNvPr id="11" name="Rounded Rectangular Callout 12">
            <a:extLst>
              <a:ext uri="{FF2B5EF4-FFF2-40B4-BE49-F238E27FC236}">
                <a16:creationId xmlns:a16="http://schemas.microsoft.com/office/drawing/2014/main" id="{ADB3B400-C637-40EA-AE7E-3CA10E302474}"/>
              </a:ext>
            </a:extLst>
          </p:cNvPr>
          <p:cNvSpPr/>
          <p:nvPr/>
        </p:nvSpPr>
        <p:spPr>
          <a:xfrm>
            <a:off x="8761744" y="126875"/>
            <a:ext cx="3182604"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are three marks for each item.</a:t>
            </a:r>
          </a:p>
        </p:txBody>
      </p:sp>
      <p:sp>
        <p:nvSpPr>
          <p:cNvPr id="10" name="Speech Bubble: Rectangle with Corners Rounded 9">
            <a:extLst>
              <a:ext uri="{FF2B5EF4-FFF2-40B4-BE49-F238E27FC236}">
                <a16:creationId xmlns:a16="http://schemas.microsoft.com/office/drawing/2014/main" id="{556305E8-D5A7-4E2F-A6E1-BC5239BFFDFD}"/>
              </a:ext>
            </a:extLst>
          </p:cNvPr>
          <p:cNvSpPr/>
          <p:nvPr/>
        </p:nvSpPr>
        <p:spPr>
          <a:xfrm>
            <a:off x="431337" y="1074343"/>
            <a:ext cx="11468100" cy="2637041"/>
          </a:xfrm>
          <a:prstGeom prst="wedgeRoundRectCallout">
            <a:avLst>
              <a:gd name="adj1" fmla="val -8554"/>
              <a:gd name="adj2" fmla="val 57645"/>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1 mark: Word </a:t>
            </a:r>
            <a:r>
              <a:rPr lang="fr-FR" sz="2000" dirty="0" err="1"/>
              <a:t>order</a:t>
            </a:r>
            <a:r>
              <a:rPr lang="fr-FR" sz="2000" dirty="0"/>
              <a:t> / intonation:  </a:t>
            </a:r>
          </a:p>
          <a:p>
            <a:pPr algn="ctr"/>
            <a:r>
              <a:rPr lang="fr-FR" sz="2000" dirty="0" err="1"/>
              <a:t>Statement</a:t>
            </a:r>
            <a:r>
              <a:rPr lang="fr-FR" sz="2000" dirty="0"/>
              <a:t>: </a:t>
            </a:r>
            <a:r>
              <a:rPr lang="fr-FR" sz="2000" dirty="0" err="1"/>
              <a:t>Subject-Verb</a:t>
            </a:r>
            <a:r>
              <a:rPr lang="fr-FR" sz="2000" dirty="0"/>
              <a:t> </a:t>
            </a:r>
            <a:r>
              <a:rPr lang="fr-FR" sz="2000" dirty="0" err="1"/>
              <a:t>word</a:t>
            </a:r>
            <a:r>
              <a:rPr lang="fr-FR" sz="2000" dirty="0"/>
              <a:t> </a:t>
            </a:r>
            <a:r>
              <a:rPr lang="fr-FR" sz="2000" dirty="0" err="1"/>
              <a:t>order</a:t>
            </a:r>
            <a:r>
              <a:rPr lang="fr-FR" sz="2000" dirty="0"/>
              <a:t> </a:t>
            </a:r>
            <a:r>
              <a:rPr lang="fr-FR" sz="2000" dirty="0" err="1"/>
              <a:t>without</a:t>
            </a:r>
            <a:r>
              <a:rPr lang="fr-FR" sz="2000" dirty="0"/>
              <a:t> </a:t>
            </a:r>
            <a:r>
              <a:rPr lang="fr-FR" sz="2000" dirty="0" err="1"/>
              <a:t>rising</a:t>
            </a:r>
            <a:r>
              <a:rPr lang="fr-FR" sz="2000" dirty="0"/>
              <a:t> intonation (lose 0.5 mark if intonation </a:t>
            </a:r>
            <a:r>
              <a:rPr lang="fr-FR" sz="2000" dirty="0" err="1"/>
              <a:t>rises</a:t>
            </a:r>
            <a:r>
              <a:rPr lang="fr-FR" sz="2000" dirty="0"/>
              <a:t>)</a:t>
            </a:r>
          </a:p>
          <a:p>
            <a:pPr algn="ctr"/>
            <a:r>
              <a:rPr lang="fr-FR" sz="2000" dirty="0"/>
              <a:t>Question: </a:t>
            </a:r>
            <a:r>
              <a:rPr lang="fr-FR" sz="2000" dirty="0" err="1"/>
              <a:t>Subject-Verb</a:t>
            </a:r>
            <a:r>
              <a:rPr lang="fr-FR" sz="2000" dirty="0"/>
              <a:t> </a:t>
            </a:r>
            <a:r>
              <a:rPr lang="fr-FR" sz="2000" dirty="0" err="1"/>
              <a:t>word</a:t>
            </a:r>
            <a:r>
              <a:rPr lang="fr-FR" sz="2000" dirty="0"/>
              <a:t> </a:t>
            </a:r>
            <a:r>
              <a:rPr lang="fr-FR" sz="2000" dirty="0" err="1"/>
              <a:t>order</a:t>
            </a:r>
            <a:r>
              <a:rPr lang="fr-FR" sz="2000" dirty="0"/>
              <a:t> [0.5 mark] </a:t>
            </a:r>
            <a:r>
              <a:rPr lang="fr-FR" sz="2000" dirty="0" err="1"/>
              <a:t>with</a:t>
            </a:r>
            <a:r>
              <a:rPr lang="fr-FR" sz="2000" dirty="0"/>
              <a:t> </a:t>
            </a:r>
            <a:r>
              <a:rPr lang="fr-FR" sz="2000" dirty="0" err="1"/>
              <a:t>rising</a:t>
            </a:r>
            <a:r>
              <a:rPr lang="fr-FR" sz="2000" dirty="0"/>
              <a:t> intonation [0.5 mark] OR</a:t>
            </a:r>
          </a:p>
          <a:p>
            <a:pPr algn="ctr"/>
            <a:r>
              <a:rPr lang="fr-FR" sz="2000" dirty="0"/>
              <a:t>                  ‘est-ce que’ [0.5 mark] </a:t>
            </a:r>
            <a:r>
              <a:rPr lang="fr-FR" sz="2000" dirty="0" err="1"/>
              <a:t>with</a:t>
            </a:r>
            <a:r>
              <a:rPr lang="fr-FR" sz="2000" dirty="0"/>
              <a:t> SV </a:t>
            </a:r>
            <a:r>
              <a:rPr lang="fr-FR" sz="2000" dirty="0" err="1"/>
              <a:t>word</a:t>
            </a:r>
            <a:r>
              <a:rPr lang="fr-FR" sz="2000" dirty="0"/>
              <a:t> </a:t>
            </a:r>
            <a:r>
              <a:rPr lang="fr-FR" sz="2000" dirty="0" err="1"/>
              <a:t>order</a:t>
            </a:r>
            <a:r>
              <a:rPr lang="fr-FR" sz="2000" dirty="0"/>
              <a:t> and </a:t>
            </a:r>
            <a:r>
              <a:rPr lang="fr-FR" sz="2000" dirty="0" err="1"/>
              <a:t>rising</a:t>
            </a:r>
            <a:r>
              <a:rPr lang="fr-FR" sz="2000" dirty="0"/>
              <a:t> intonation [0.5 mark]</a:t>
            </a:r>
          </a:p>
          <a:p>
            <a:pPr algn="ctr"/>
            <a:endParaRPr lang="fr-FR" sz="2000" dirty="0"/>
          </a:p>
          <a:p>
            <a:pPr algn="ctr"/>
            <a:r>
              <a:rPr lang="fr-FR" sz="2000" dirty="0"/>
              <a:t>1 mark: Correct </a:t>
            </a:r>
            <a:r>
              <a:rPr lang="fr-FR" sz="2000" dirty="0" err="1"/>
              <a:t>form</a:t>
            </a:r>
            <a:r>
              <a:rPr lang="fr-FR" sz="2000" dirty="0"/>
              <a:t> of avoir</a:t>
            </a:r>
          </a:p>
          <a:p>
            <a:pPr algn="ctr"/>
            <a:r>
              <a:rPr lang="fr-FR" sz="2000" dirty="0"/>
              <a:t>1 mark: Correct </a:t>
            </a:r>
            <a:r>
              <a:rPr lang="fr-FR" sz="2000" dirty="0" err="1"/>
              <a:t>form</a:t>
            </a:r>
            <a:r>
              <a:rPr lang="fr-FR" sz="2000" dirty="0"/>
              <a:t> of </a:t>
            </a:r>
            <a:r>
              <a:rPr lang="fr-FR" sz="2000" dirty="0" err="1"/>
              <a:t>past</a:t>
            </a:r>
            <a:r>
              <a:rPr lang="fr-FR" sz="2000" dirty="0"/>
              <a:t> </a:t>
            </a:r>
            <a:r>
              <a:rPr lang="fr-FR" sz="2000" dirty="0" err="1"/>
              <a:t>participle</a:t>
            </a:r>
            <a:endParaRPr lang="fr-FR" sz="2000" dirty="0"/>
          </a:p>
        </p:txBody>
      </p:sp>
      <p:sp>
        <p:nvSpPr>
          <p:cNvPr id="13" name="Action Button: Custom 16">
            <a:hlinkClick r:id="" action="ppaction://noaction" highlightClick="1">
              <a:snd r:embed="rId4" name="32.1 elle a.wav"/>
            </a:hlinkClick>
            <a:extLst>
              <a:ext uri="{FF2B5EF4-FFF2-40B4-BE49-F238E27FC236}">
                <a16:creationId xmlns:a16="http://schemas.microsoft.com/office/drawing/2014/main" id="{61333DBA-E67A-4806-9E50-1C0808628EEF}"/>
              </a:ext>
            </a:extLst>
          </p:cNvPr>
          <p:cNvSpPr/>
          <p:nvPr/>
        </p:nvSpPr>
        <p:spPr>
          <a:xfrm>
            <a:off x="184878" y="3118419"/>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4" name="Action Button: Custom 16">
            <a:hlinkClick r:id="" action="ppaction://noaction" highlightClick="1">
              <a:snd r:embed="rId5" name="32.2 est-ce que.wav"/>
            </a:hlinkClick>
            <a:extLst>
              <a:ext uri="{FF2B5EF4-FFF2-40B4-BE49-F238E27FC236}">
                <a16:creationId xmlns:a16="http://schemas.microsoft.com/office/drawing/2014/main" id="{13F39171-5247-4992-BAD4-476BA3A3BAE9}"/>
              </a:ext>
            </a:extLst>
          </p:cNvPr>
          <p:cNvSpPr/>
          <p:nvPr/>
        </p:nvSpPr>
        <p:spPr>
          <a:xfrm>
            <a:off x="184877" y="406930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39227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P spid="11"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1033840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2.1, Week 5/6)</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Student worksheet</a:t>
            </a:r>
            <a:endParaRPr lang="en-GB" sz="2400" dirty="0">
              <a:solidFill>
                <a:srgbClr val="115076"/>
              </a:solidFill>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2400" u="sng" dirty="0" err="1">
                <a:solidFill>
                  <a:srgbClr val="1F3864"/>
                </a:solidFill>
                <a:effectLst/>
                <a:latin typeface="Century Gothic" panose="020B0502020202020204" pitchFamily="34" charset="0"/>
                <a:ea typeface="SimSun" panose="02010600030101010101" pitchFamily="2" charset="-122"/>
                <a:cs typeface="Calibri" panose="020F0502020204030204" pitchFamily="34" charset="0"/>
                <a:hlinkClick r:id="rId8"/>
              </a:rPr>
              <a:t>Quizlet</a:t>
            </a:r>
            <a:r>
              <a:rPr lang="fr-FR" sz="2400" u="sng" dirty="0">
                <a:solidFill>
                  <a:srgbClr val="1F3864"/>
                </a:solidFill>
                <a:effectLst/>
                <a:latin typeface="Century Gothic" panose="020B0502020202020204" pitchFamily="34" charset="0"/>
                <a:ea typeface="SimSun" panose="02010600030101010101" pitchFamily="2" charset="-122"/>
                <a:cs typeface="Calibri" panose="020F0502020204030204" pitchFamily="34" charset="0"/>
                <a:hlinkClick r:id="rId8"/>
              </a:rPr>
              <a:t> </a:t>
            </a:r>
            <a:r>
              <a:rPr lang="fr-FR" sz="2400" u="sng" dirty="0" err="1">
                <a:solidFill>
                  <a:srgbClr val="1F3864"/>
                </a:solidFill>
                <a:effectLst/>
                <a:latin typeface="Century Gothic" panose="020B0502020202020204" pitchFamily="34" charset="0"/>
                <a:ea typeface="SimSun" panose="02010600030101010101" pitchFamily="2" charset="-122"/>
                <a:cs typeface="Calibri" panose="020F0502020204030204" pitchFamily="34" charset="0"/>
                <a:hlinkClick r:id="rId8"/>
              </a:rPr>
              <a:t>link</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defRPr/>
            </a:pPr>
            <a:endParaRPr lang="en-GB" sz="2400" dirty="0">
              <a:solidFill>
                <a:srgbClr val="115076"/>
              </a:solidFill>
            </a:endParaRPr>
          </a:p>
        </p:txBody>
      </p:sp>
      <p:pic>
        <p:nvPicPr>
          <p:cNvPr id="13" name="Picture 12">
            <a:extLst>
              <a:ext uri="{FF2B5EF4-FFF2-40B4-BE49-F238E27FC236}">
                <a16:creationId xmlns:a16="http://schemas.microsoft.com/office/drawing/2014/main" id="{D13F625C-04DB-4F64-BC42-DB680E75A352}"/>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3250523" y="2559203"/>
            <a:ext cx="994373" cy="9943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2" name="TextBox 1">
            <a:extLst>
              <a:ext uri="{FF2B5EF4-FFF2-40B4-BE49-F238E27FC236}">
                <a16:creationId xmlns:a16="http://schemas.microsoft.com/office/drawing/2014/main" id="{EB7B7A6E-A358-4FD6-82F5-7D8A5E56D580}"/>
              </a:ext>
            </a:extLst>
          </p:cNvPr>
          <p:cNvSpPr txBox="1"/>
          <p:nvPr/>
        </p:nvSpPr>
        <p:spPr>
          <a:xfrm>
            <a:off x="146304" y="1350157"/>
            <a:ext cx="11723100" cy="2246769"/>
          </a:xfrm>
          <a:prstGeom prst="rect">
            <a:avLst/>
          </a:prstGeom>
          <a:noFill/>
        </p:spPr>
        <p:txBody>
          <a:bodyPr wrap="square" rtlCol="0">
            <a:spAutoFit/>
          </a:bodyPr>
          <a:lstStyle/>
          <a:p>
            <a:pPr algn="l"/>
            <a:r>
              <a:rPr lang="fr-FR" sz="2000" b="1" dirty="0">
                <a:solidFill>
                  <a:schemeClr val="accent5">
                    <a:lumMod val="50000"/>
                  </a:schemeClr>
                </a:solidFill>
              </a:rPr>
              <a:t>VOCABULARY</a:t>
            </a:r>
          </a:p>
          <a:p>
            <a:pPr algn="l"/>
            <a:r>
              <a:rPr lang="fr-FR" sz="2000" b="1" dirty="0">
                <a:solidFill>
                  <a:schemeClr val="accent5">
                    <a:lumMod val="50000"/>
                  </a:schemeClr>
                </a:solidFill>
              </a:rPr>
              <a:t>PART A – MEANING	</a:t>
            </a:r>
            <a:r>
              <a:rPr lang="fr-FR" sz="2000" dirty="0">
                <a:solidFill>
                  <a:schemeClr val="accent5">
                    <a:lumMod val="50000"/>
                  </a:schemeClr>
                </a:solidFill>
              </a:rPr>
              <a:t>This part of the test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take</a:t>
            </a:r>
            <a:r>
              <a:rPr lang="fr-FR" sz="2000" dirty="0">
                <a:solidFill>
                  <a:schemeClr val="accent5">
                    <a:lumMod val="50000"/>
                  </a:schemeClr>
                </a:solidFill>
              </a:rPr>
              <a:t> </a:t>
            </a:r>
            <a:r>
              <a:rPr lang="fr-FR" sz="2000" dirty="0" err="1">
                <a:solidFill>
                  <a:schemeClr val="accent5">
                    <a:lumMod val="50000"/>
                  </a:schemeClr>
                </a:solidFill>
              </a:rPr>
              <a:t>around</a:t>
            </a:r>
            <a:r>
              <a:rPr lang="fr-FR" sz="2000" dirty="0">
                <a:solidFill>
                  <a:schemeClr val="accent5">
                    <a:lumMod val="50000"/>
                  </a:schemeClr>
                </a:solidFill>
              </a:rPr>
              <a:t> </a:t>
            </a:r>
            <a:r>
              <a:rPr lang="fr-FR" sz="2000" b="1" dirty="0">
                <a:solidFill>
                  <a:schemeClr val="accent5">
                    <a:lumMod val="50000"/>
                  </a:schemeClr>
                </a:solidFill>
              </a:rPr>
              <a:t>9 minutes</a:t>
            </a:r>
            <a:r>
              <a:rPr lang="fr-FR" sz="2000" dirty="0">
                <a:solidFill>
                  <a:schemeClr val="accent5">
                    <a:lumMod val="50000"/>
                  </a:schemeClr>
                </a:solidFill>
              </a:rPr>
              <a:t>.</a:t>
            </a:r>
          </a:p>
          <a:p>
            <a:pPr algn="l"/>
            <a:r>
              <a:rPr lang="fr-FR" sz="2000" dirty="0">
                <a:solidFill>
                  <a:schemeClr val="accent5">
                    <a:lumMod val="50000"/>
                  </a:schemeClr>
                </a:solidFill>
              </a:rPr>
              <a:t>You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a:t>
            </a:r>
            <a:r>
              <a:rPr lang="fr-FR" sz="2000" dirty="0" err="1">
                <a:solidFill>
                  <a:schemeClr val="accent5">
                    <a:lumMod val="50000"/>
                  </a:schemeClr>
                </a:solidFill>
              </a:rPr>
              <a:t>some</a:t>
            </a:r>
            <a:r>
              <a:rPr lang="fr-FR" sz="2000" dirty="0">
                <a:solidFill>
                  <a:schemeClr val="accent5">
                    <a:lumMod val="50000"/>
                  </a:schemeClr>
                </a:solidFill>
              </a:rPr>
              <a:t> French </a:t>
            </a:r>
            <a:r>
              <a:rPr lang="fr-FR" sz="2000" dirty="0" err="1">
                <a:solidFill>
                  <a:schemeClr val="accent5">
                    <a:lumMod val="50000"/>
                  </a:schemeClr>
                </a:solidFill>
              </a:rPr>
              <a:t>words</a:t>
            </a:r>
            <a:r>
              <a:rPr lang="fr-FR" sz="2000" dirty="0">
                <a:solidFill>
                  <a:schemeClr val="accent5">
                    <a:lumMod val="50000"/>
                  </a:schemeClr>
                </a:solidFill>
              </a:rPr>
              <a:t>.</a:t>
            </a:r>
          </a:p>
          <a:p>
            <a:pPr algn="l"/>
            <a:r>
              <a:rPr lang="fr-FR" sz="2000" dirty="0">
                <a:solidFill>
                  <a:schemeClr val="accent5">
                    <a:lumMod val="50000"/>
                  </a:schemeClr>
                </a:solidFill>
              </a:rPr>
              <a:t>Put a </a:t>
            </a:r>
            <a:r>
              <a:rPr lang="fr-FR" sz="2000" b="1" dirty="0">
                <a:solidFill>
                  <a:schemeClr val="accent5">
                    <a:lumMod val="50000"/>
                  </a:schemeClr>
                </a:solidFill>
              </a:rPr>
              <a:t>cross (x) </a:t>
            </a:r>
            <a:r>
              <a:rPr lang="fr-FR" sz="2000" b="1" dirty="0" err="1">
                <a:solidFill>
                  <a:schemeClr val="accent5">
                    <a:lumMod val="50000"/>
                  </a:schemeClr>
                </a:solidFill>
              </a:rPr>
              <a:t>under</a:t>
            </a:r>
            <a:r>
              <a:rPr lang="fr-FR" sz="2000" b="1" dirty="0">
                <a:solidFill>
                  <a:schemeClr val="accent5">
                    <a:lumMod val="50000"/>
                  </a:schemeClr>
                </a:solidFill>
              </a:rPr>
              <a:t> the English </a:t>
            </a:r>
            <a:r>
              <a:rPr lang="fr-FR" sz="2000" b="1" dirty="0" err="1">
                <a:solidFill>
                  <a:schemeClr val="accent5">
                    <a:lumMod val="50000"/>
                  </a:schemeClr>
                </a:solidFill>
              </a:rPr>
              <a:t>word</a:t>
            </a:r>
            <a:r>
              <a:rPr lang="fr-FR" sz="2000" b="1" dirty="0">
                <a:solidFill>
                  <a:schemeClr val="accent5">
                    <a:lumMod val="50000"/>
                  </a:schemeClr>
                </a:solidFill>
              </a:rPr>
              <a:t> or </a:t>
            </a:r>
            <a:r>
              <a:rPr lang="fr-FR" sz="2000" b="1" dirty="0" err="1">
                <a:solidFill>
                  <a:schemeClr val="accent5">
                    <a:lumMod val="50000"/>
                  </a:schemeClr>
                </a:solidFill>
              </a:rPr>
              <a:t>words</a:t>
            </a:r>
            <a:r>
              <a:rPr lang="fr-FR" sz="2000" dirty="0">
                <a:solidFill>
                  <a:schemeClr val="accent5">
                    <a:lumMod val="50000"/>
                  </a:schemeClr>
                </a:solidFill>
              </a:rPr>
              <a:t> </a:t>
            </a:r>
            <a:r>
              <a:rPr lang="fr-FR" sz="2000" dirty="0" err="1">
                <a:solidFill>
                  <a:schemeClr val="accent5">
                    <a:lumMod val="50000"/>
                  </a:schemeClr>
                </a:solidFill>
              </a:rPr>
              <a:t>that</a:t>
            </a:r>
            <a:r>
              <a:rPr lang="fr-FR" sz="2000" dirty="0">
                <a:solidFill>
                  <a:schemeClr val="accent5">
                    <a:lumMod val="50000"/>
                  </a:schemeClr>
                </a:solidFill>
              </a:rPr>
              <a:t> best match </a:t>
            </a:r>
            <a:r>
              <a:rPr lang="fr-FR" sz="2000" dirty="0" err="1">
                <a:solidFill>
                  <a:schemeClr val="accent5">
                    <a:lumMod val="50000"/>
                  </a:schemeClr>
                </a:solidFill>
              </a:rPr>
              <a:t>what</a:t>
            </a:r>
            <a:r>
              <a:rPr lang="fr-FR" sz="2000" dirty="0">
                <a:solidFill>
                  <a:schemeClr val="accent5">
                    <a:lumMod val="50000"/>
                  </a:schemeClr>
                </a:solidFill>
              </a:rPr>
              <a:t> </a:t>
            </a:r>
            <a:r>
              <a:rPr lang="fr-FR" sz="2000" dirty="0" err="1">
                <a:solidFill>
                  <a:schemeClr val="accent5">
                    <a:lumMod val="50000"/>
                  </a:schemeClr>
                </a:solidFill>
              </a:rPr>
              <a:t>you</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a:t>
            </a:r>
          </a:p>
          <a:p>
            <a:pPr algn="l"/>
            <a:endParaRPr lang="fr-FR" sz="2000" dirty="0">
              <a:solidFill>
                <a:schemeClr val="accent5">
                  <a:lumMod val="50000"/>
                </a:schemeClr>
              </a:solidFill>
            </a:endParaRPr>
          </a:p>
          <a:p>
            <a:pPr algn="l"/>
            <a:r>
              <a:rPr lang="fr-FR" sz="2000" dirty="0" err="1">
                <a:solidFill>
                  <a:schemeClr val="accent5">
                    <a:lumMod val="50000"/>
                  </a:schemeClr>
                </a:solidFill>
              </a:rPr>
              <a:t>Some</a:t>
            </a:r>
            <a:r>
              <a:rPr lang="fr-FR" sz="2000" dirty="0">
                <a:solidFill>
                  <a:schemeClr val="accent5">
                    <a:lumMod val="50000"/>
                  </a:schemeClr>
                </a:solidFill>
              </a:rPr>
              <a:t> questions have </a:t>
            </a:r>
            <a:r>
              <a:rPr lang="fr-FR" sz="2000" b="1" dirty="0" err="1">
                <a:solidFill>
                  <a:schemeClr val="accent5">
                    <a:lumMod val="50000"/>
                  </a:schemeClr>
                </a:solidFill>
              </a:rPr>
              <a:t>only</a:t>
            </a:r>
            <a:r>
              <a:rPr lang="fr-FR" sz="2000" b="1" dirty="0">
                <a:solidFill>
                  <a:schemeClr val="accent5">
                    <a:lumMod val="50000"/>
                  </a:schemeClr>
                </a:solidFill>
              </a:rPr>
              <a:t> one correct </a:t>
            </a:r>
            <a:r>
              <a:rPr lang="fr-FR" sz="2000" b="1" dirty="0" err="1">
                <a:solidFill>
                  <a:schemeClr val="accent5">
                    <a:lumMod val="50000"/>
                  </a:schemeClr>
                </a:solidFill>
              </a:rPr>
              <a:t>answer</a:t>
            </a:r>
            <a:r>
              <a:rPr lang="fr-FR" sz="2000" dirty="0">
                <a:solidFill>
                  <a:schemeClr val="accent5">
                    <a:lumMod val="50000"/>
                  </a:schemeClr>
                </a:solidFill>
              </a:rPr>
              <a:t>. </a:t>
            </a:r>
            <a:r>
              <a:rPr lang="fr-FR" sz="2000" dirty="0" err="1">
                <a:solidFill>
                  <a:schemeClr val="accent5">
                    <a:lumMod val="50000"/>
                  </a:schemeClr>
                </a:solidFill>
              </a:rPr>
              <a:t>Some</a:t>
            </a:r>
            <a:r>
              <a:rPr lang="fr-FR" sz="2000" dirty="0">
                <a:solidFill>
                  <a:schemeClr val="accent5">
                    <a:lumMod val="50000"/>
                  </a:schemeClr>
                </a:solidFill>
              </a:rPr>
              <a:t> questions have </a:t>
            </a:r>
            <a:r>
              <a:rPr lang="fr-FR" sz="2000" b="1" dirty="0" err="1">
                <a:solidFill>
                  <a:schemeClr val="accent5">
                    <a:lumMod val="50000"/>
                  </a:schemeClr>
                </a:solidFill>
              </a:rPr>
              <a:t>two</a:t>
            </a:r>
            <a:r>
              <a:rPr lang="fr-FR" sz="2000" b="1" dirty="0">
                <a:solidFill>
                  <a:schemeClr val="accent5">
                    <a:lumMod val="50000"/>
                  </a:schemeClr>
                </a:solidFill>
              </a:rPr>
              <a:t> correct </a:t>
            </a:r>
            <a:r>
              <a:rPr lang="fr-FR" sz="2000" b="1" dirty="0" err="1">
                <a:solidFill>
                  <a:schemeClr val="accent5">
                    <a:lumMod val="50000"/>
                  </a:schemeClr>
                </a:solidFill>
              </a:rPr>
              <a:t>answers</a:t>
            </a:r>
            <a:r>
              <a:rPr lang="fr-FR" sz="2000" b="1" dirty="0">
                <a:solidFill>
                  <a:schemeClr val="accent5">
                    <a:lumMod val="50000"/>
                  </a:schemeClr>
                </a:solidFill>
              </a:rPr>
              <a:t>.</a:t>
            </a:r>
          </a:p>
          <a:p>
            <a:pPr algn="l"/>
            <a:r>
              <a:rPr lang="fr-FR" sz="2000" dirty="0">
                <a:solidFill>
                  <a:schemeClr val="accent5">
                    <a:lumMod val="50000"/>
                  </a:schemeClr>
                </a:solidFill>
              </a:rPr>
              <a:t>You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a:t>
            </a:r>
            <a:r>
              <a:rPr lang="fr-FR" sz="2000" dirty="0" err="1">
                <a:solidFill>
                  <a:schemeClr val="accent5">
                    <a:lumMod val="50000"/>
                  </a:schemeClr>
                </a:solidFill>
              </a:rPr>
              <a:t>each</a:t>
            </a:r>
            <a:r>
              <a:rPr lang="fr-FR" sz="2000" dirty="0">
                <a:solidFill>
                  <a:schemeClr val="accent5">
                    <a:lumMod val="50000"/>
                  </a:schemeClr>
                </a:solidFill>
              </a:rPr>
              <a:t> French </a:t>
            </a:r>
            <a:r>
              <a:rPr lang="fr-FR" sz="2000" dirty="0" err="1">
                <a:solidFill>
                  <a:schemeClr val="accent5">
                    <a:lumMod val="50000"/>
                  </a:schemeClr>
                </a:solidFill>
              </a:rPr>
              <a:t>word</a:t>
            </a:r>
            <a:r>
              <a:rPr lang="fr-FR" sz="2000" dirty="0">
                <a:solidFill>
                  <a:schemeClr val="accent5">
                    <a:lumMod val="50000"/>
                  </a:schemeClr>
                </a:solidFill>
              </a:rPr>
              <a:t> </a:t>
            </a:r>
            <a:r>
              <a:rPr lang="fr-FR" sz="2000" b="1" dirty="0" err="1">
                <a:solidFill>
                  <a:schemeClr val="accent5">
                    <a:lumMod val="50000"/>
                  </a:schemeClr>
                </a:solidFill>
              </a:rPr>
              <a:t>twice</a:t>
            </a:r>
            <a:r>
              <a:rPr lang="fr-FR" sz="2000" dirty="0">
                <a:solidFill>
                  <a:schemeClr val="accent5">
                    <a:lumMod val="50000"/>
                  </a:schemeClr>
                </a:solidFill>
              </a:rPr>
              <a:t>.</a:t>
            </a:r>
          </a:p>
        </p:txBody>
      </p:sp>
      <p:graphicFrame>
        <p:nvGraphicFramePr>
          <p:cNvPr id="3" name="Table 2">
            <a:extLst>
              <a:ext uri="{FF2B5EF4-FFF2-40B4-BE49-F238E27FC236}">
                <a16:creationId xmlns:a16="http://schemas.microsoft.com/office/drawing/2014/main" id="{21DD09EB-A212-486D-B24A-FFE713B5EEC4}"/>
              </a:ext>
            </a:extLst>
          </p:cNvPr>
          <p:cNvGraphicFramePr>
            <a:graphicFrameLocks noGrp="1"/>
          </p:cNvGraphicFramePr>
          <p:nvPr>
            <p:extLst>
              <p:ext uri="{D42A27DB-BD31-4B8C-83A1-F6EECF244321}">
                <p14:modId xmlns:p14="http://schemas.microsoft.com/office/powerpoint/2010/main" val="618146226"/>
              </p:ext>
            </p:extLst>
          </p:nvPr>
        </p:nvGraphicFramePr>
        <p:xfrm>
          <a:off x="146304" y="3771059"/>
          <a:ext cx="11484864" cy="2312607"/>
        </p:xfrm>
        <a:graphic>
          <a:graphicData uri="http://schemas.openxmlformats.org/drawingml/2006/table">
            <a:tbl>
              <a:tblPr firstRow="1" firstCol="1" bandRow="1"/>
              <a:tblGrid>
                <a:gridCol w="2296612">
                  <a:extLst>
                    <a:ext uri="{9D8B030D-6E8A-4147-A177-3AD203B41FA5}">
                      <a16:colId xmlns:a16="http://schemas.microsoft.com/office/drawing/2014/main" val="3245702733"/>
                    </a:ext>
                  </a:extLst>
                </a:gridCol>
                <a:gridCol w="2296612">
                  <a:extLst>
                    <a:ext uri="{9D8B030D-6E8A-4147-A177-3AD203B41FA5}">
                      <a16:colId xmlns:a16="http://schemas.microsoft.com/office/drawing/2014/main" val="2523733346"/>
                    </a:ext>
                  </a:extLst>
                </a:gridCol>
                <a:gridCol w="2296612">
                  <a:extLst>
                    <a:ext uri="{9D8B030D-6E8A-4147-A177-3AD203B41FA5}">
                      <a16:colId xmlns:a16="http://schemas.microsoft.com/office/drawing/2014/main" val="1634282365"/>
                    </a:ext>
                  </a:extLst>
                </a:gridCol>
                <a:gridCol w="2297514">
                  <a:extLst>
                    <a:ext uri="{9D8B030D-6E8A-4147-A177-3AD203B41FA5}">
                      <a16:colId xmlns:a16="http://schemas.microsoft.com/office/drawing/2014/main" val="3728666823"/>
                    </a:ext>
                  </a:extLst>
                </a:gridCol>
                <a:gridCol w="2297514">
                  <a:extLst>
                    <a:ext uri="{9D8B030D-6E8A-4147-A177-3AD203B41FA5}">
                      <a16:colId xmlns:a16="http://schemas.microsoft.com/office/drawing/2014/main" val="396062527"/>
                    </a:ext>
                  </a:extLst>
                </a:gridCol>
              </a:tblGrid>
              <a:tr h="289436">
                <a:tc rowSpan="2">
                  <a:txBody>
                    <a:bodyPr/>
                    <a:lstStyle/>
                    <a:p>
                      <a:pPr algn="l">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calm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15</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when</a:t>
                      </a: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which</a:t>
                      </a: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91838"/>
                  </a:ext>
                </a:extLst>
              </a:tr>
              <a:tr h="179960">
                <a:tc vMerge="1">
                  <a:txBody>
                    <a:bodyPr/>
                    <a:lstStyle/>
                    <a:p>
                      <a:endParaRPr lang="fr-FR"/>
                    </a:p>
                  </a:txBody>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S Gothic" panose="020B0609070205080204" pitchFamily="49" charset="-128"/>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58097"/>
                  </a:ext>
                </a:extLst>
              </a:tr>
              <a:tr h="289436">
                <a:tc rowSpan="2">
                  <a:txBody>
                    <a:bodyPr/>
                    <a:lstStyle/>
                    <a:p>
                      <a:pPr algn="l">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his/her</a:t>
                      </a: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good</a:t>
                      </a: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a:t>
                      </a: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956094"/>
                  </a:ext>
                </a:extLst>
              </a:tr>
              <a:tr h="141891">
                <a:tc vMerge="1">
                  <a:txBody>
                    <a:bodyPr/>
                    <a:lstStyle/>
                    <a:p>
                      <a:endParaRPr lang="fr-FR"/>
                    </a:p>
                  </a:txBody>
                  <a:tcPr/>
                </a:tc>
                <a:tc>
                  <a:txBody>
                    <a:bodyPr/>
                    <a:lstStyle/>
                    <a:p>
                      <a:pPr algn="ctr">
                        <a:lnSpc>
                          <a:spcPct val="107000"/>
                        </a:lnSpc>
                        <a:spcAft>
                          <a:spcPts val="800"/>
                        </a:spcAft>
                      </a:pPr>
                      <a:r>
                        <a:rPr lang="en-GB" sz="2000" dirty="0">
                          <a:solidFill>
                            <a:srgbClr val="1F4E79"/>
                          </a:solidFill>
                          <a:effectLst/>
                          <a:latin typeface="MS Gothic" panose="020B0609070205080204" pitchFamily="49" charset="-128"/>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S Gothic" panose="020B0609070205080204" pitchFamily="49" charset="-128"/>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952403"/>
                  </a:ext>
                </a:extLst>
              </a:tr>
            </a:tbl>
          </a:graphicData>
        </a:graphic>
      </p:graphicFrame>
      <p:sp>
        <p:nvSpPr>
          <p:cNvPr id="14" name="Action Button: Custom 16">
            <a:hlinkClick r:id="" action="ppaction://noaction" highlightClick="1">
              <a:snd r:embed="rId4" name="1 quinze.wav"/>
            </a:hlinkClick>
            <a:extLst>
              <a:ext uri="{FF2B5EF4-FFF2-40B4-BE49-F238E27FC236}">
                <a16:creationId xmlns:a16="http://schemas.microsoft.com/office/drawing/2014/main" id="{FCC3AB89-D2A6-44AC-8D90-BED93F496C8C}"/>
              </a:ext>
            </a:extLst>
          </p:cNvPr>
          <p:cNvSpPr/>
          <p:nvPr/>
        </p:nvSpPr>
        <p:spPr>
          <a:xfrm>
            <a:off x="1062795" y="406980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7" name="Multiplication Sign 6" descr="x">
            <a:extLst>
              <a:ext uri="{FF2B5EF4-FFF2-40B4-BE49-F238E27FC236}">
                <a16:creationId xmlns:a16="http://schemas.microsoft.com/office/drawing/2014/main" id="{AF6D613A-0D69-4E5E-813E-C10F5111A9DF}"/>
              </a:ext>
            </a:extLst>
          </p:cNvPr>
          <p:cNvSpPr/>
          <p:nvPr/>
        </p:nvSpPr>
        <p:spPr>
          <a:xfrm>
            <a:off x="5676900" y="4475238"/>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ction Button: Custom 16">
            <a:hlinkClick r:id="" action="ppaction://noaction" highlightClick="1">
              <a:snd r:embed="rId5" name="2 bon.wav"/>
            </a:hlinkClick>
            <a:extLst>
              <a:ext uri="{FF2B5EF4-FFF2-40B4-BE49-F238E27FC236}">
                <a16:creationId xmlns:a16="http://schemas.microsoft.com/office/drawing/2014/main" id="{B9DB56BC-7A11-499C-A103-A0E4BE7343A4}"/>
              </a:ext>
            </a:extLst>
          </p:cNvPr>
          <p:cNvSpPr/>
          <p:nvPr/>
        </p:nvSpPr>
        <p:spPr>
          <a:xfrm>
            <a:off x="1062796" y="527998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6" name="Multiplication Sign 15" descr="xx">
            <a:extLst>
              <a:ext uri="{FF2B5EF4-FFF2-40B4-BE49-F238E27FC236}">
                <a16:creationId xmlns:a16="http://schemas.microsoft.com/office/drawing/2014/main" id="{C0E5CC27-B0DE-4D33-A3FF-F08E2906BBAD}"/>
              </a:ext>
            </a:extLst>
          </p:cNvPr>
          <p:cNvSpPr/>
          <p:nvPr/>
        </p:nvSpPr>
        <p:spPr>
          <a:xfrm>
            <a:off x="7962900" y="5631542"/>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463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dirty="0">
                <a:solidFill>
                  <a:schemeClr val="bg1"/>
                </a:solidFill>
              </a:rPr>
              <a:t>Section A (Listening)</a:t>
            </a: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3" name="TextBox 2">
            <a:extLst>
              <a:ext uri="{FF2B5EF4-FFF2-40B4-BE49-F238E27FC236}">
                <a16:creationId xmlns:a16="http://schemas.microsoft.com/office/drawing/2014/main" id="{F75694FC-FB73-4331-A3B6-E7847DA5CD9B}"/>
              </a:ext>
            </a:extLst>
          </p:cNvPr>
          <p:cNvSpPr txBox="1"/>
          <p:nvPr/>
        </p:nvSpPr>
        <p:spPr>
          <a:xfrm>
            <a:off x="237744" y="1371600"/>
            <a:ext cx="11631660" cy="2554545"/>
          </a:xfrm>
          <a:prstGeom prst="rect">
            <a:avLst/>
          </a:prstGeom>
          <a:noFill/>
        </p:spPr>
        <p:txBody>
          <a:bodyPr wrap="square" rtlCol="0">
            <a:spAutoFit/>
          </a:bodyPr>
          <a:lstStyle/>
          <a:p>
            <a:pPr algn="l"/>
            <a:r>
              <a:rPr lang="fr-FR" sz="2000" b="1" dirty="0">
                <a:solidFill>
                  <a:schemeClr val="accent5">
                    <a:lumMod val="50000"/>
                  </a:schemeClr>
                </a:solidFill>
              </a:rPr>
              <a:t>VOCABULARY</a:t>
            </a:r>
          </a:p>
          <a:p>
            <a:pPr algn="l"/>
            <a:r>
              <a:rPr lang="fr-FR" sz="2000" b="1" dirty="0">
                <a:solidFill>
                  <a:schemeClr val="accent5">
                    <a:lumMod val="50000"/>
                  </a:schemeClr>
                </a:solidFill>
              </a:rPr>
              <a:t>PART B – CATEGORIES</a:t>
            </a:r>
          </a:p>
          <a:p>
            <a:pPr algn="l"/>
            <a:r>
              <a:rPr lang="fr-FR" sz="2000" dirty="0" err="1">
                <a:solidFill>
                  <a:schemeClr val="accent5">
                    <a:lumMod val="50000"/>
                  </a:schemeClr>
                </a:solidFill>
              </a:rPr>
              <a:t>Here</a:t>
            </a:r>
            <a:r>
              <a:rPr lang="fr-FR" sz="2000" dirty="0">
                <a:solidFill>
                  <a:schemeClr val="accent5">
                    <a:lumMod val="50000"/>
                  </a:schemeClr>
                </a:solidFill>
              </a:rPr>
              <a:t> are </a:t>
            </a:r>
            <a:r>
              <a:rPr lang="fr-FR" sz="2000" dirty="0" err="1">
                <a:solidFill>
                  <a:schemeClr val="accent5">
                    <a:lumMod val="50000"/>
                  </a:schemeClr>
                </a:solidFill>
              </a:rPr>
              <a:t>some</a:t>
            </a:r>
            <a:r>
              <a:rPr lang="fr-FR" sz="2000" dirty="0">
                <a:solidFill>
                  <a:schemeClr val="accent5">
                    <a:lumMod val="50000"/>
                  </a:schemeClr>
                </a:solidFill>
              </a:rPr>
              <a:t> English </a:t>
            </a:r>
            <a:r>
              <a:rPr lang="fr-FR" sz="2000" dirty="0" err="1">
                <a:solidFill>
                  <a:schemeClr val="accent5">
                    <a:lumMod val="50000"/>
                  </a:schemeClr>
                </a:solidFill>
              </a:rPr>
              <a:t>categories</a:t>
            </a:r>
            <a:r>
              <a:rPr lang="fr-FR" sz="2000" dirty="0">
                <a:solidFill>
                  <a:schemeClr val="accent5">
                    <a:lumMod val="50000"/>
                  </a:schemeClr>
                </a:solidFill>
              </a:rPr>
              <a:t>. You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a:t>
            </a:r>
            <a:r>
              <a:rPr lang="fr-FR" sz="2000" dirty="0" err="1">
                <a:solidFill>
                  <a:schemeClr val="accent5">
                    <a:lumMod val="50000"/>
                  </a:schemeClr>
                </a:solidFill>
              </a:rPr>
              <a:t>each</a:t>
            </a:r>
            <a:r>
              <a:rPr lang="fr-FR" sz="2000" dirty="0">
                <a:solidFill>
                  <a:schemeClr val="accent5">
                    <a:lumMod val="50000"/>
                  </a:schemeClr>
                </a:solidFill>
              </a:rPr>
              <a:t> </a:t>
            </a:r>
            <a:r>
              <a:rPr lang="fr-FR" sz="2000" dirty="0" err="1">
                <a:solidFill>
                  <a:schemeClr val="accent5">
                    <a:lumMod val="50000"/>
                  </a:schemeClr>
                </a:solidFill>
              </a:rPr>
              <a:t>category</a:t>
            </a:r>
            <a:r>
              <a:rPr lang="fr-FR" sz="2000" dirty="0">
                <a:solidFill>
                  <a:schemeClr val="accent5">
                    <a:lumMod val="50000"/>
                  </a:schemeClr>
                </a:solidFill>
              </a:rPr>
              <a:t> </a:t>
            </a:r>
            <a:r>
              <a:rPr lang="fr-FR" sz="2000" dirty="0" err="1">
                <a:solidFill>
                  <a:schemeClr val="accent5">
                    <a:lumMod val="50000"/>
                  </a:schemeClr>
                </a:solidFill>
              </a:rPr>
              <a:t>read</a:t>
            </a:r>
            <a:r>
              <a:rPr lang="fr-FR" sz="2000" dirty="0">
                <a:solidFill>
                  <a:schemeClr val="accent5">
                    <a:lumMod val="50000"/>
                  </a:schemeClr>
                </a:solidFill>
              </a:rPr>
              <a:t> out to </a:t>
            </a:r>
            <a:r>
              <a:rPr lang="fr-FR" sz="2000" dirty="0" err="1">
                <a:solidFill>
                  <a:schemeClr val="accent5">
                    <a:lumMod val="50000"/>
                  </a:schemeClr>
                </a:solidFill>
              </a:rPr>
              <a:t>you</a:t>
            </a:r>
            <a:r>
              <a:rPr lang="fr-FR" sz="2000" dirty="0">
                <a:solidFill>
                  <a:schemeClr val="accent5">
                    <a:lumMod val="50000"/>
                  </a:schemeClr>
                </a:solidFill>
              </a:rPr>
              <a:t>. </a:t>
            </a:r>
            <a:r>
              <a:rPr lang="fr-FR" sz="2000" dirty="0" err="1">
                <a:solidFill>
                  <a:schemeClr val="accent5">
                    <a:lumMod val="50000"/>
                  </a:schemeClr>
                </a:solidFill>
              </a:rPr>
              <a:t>Then</a:t>
            </a:r>
            <a:r>
              <a:rPr lang="fr-FR" sz="2000" dirty="0">
                <a:solidFill>
                  <a:schemeClr val="accent5">
                    <a:lumMod val="50000"/>
                  </a:schemeClr>
                </a:solidFill>
              </a:rPr>
              <a:t>, </a:t>
            </a:r>
            <a:r>
              <a:rPr lang="fr-FR" sz="2000" dirty="0" err="1">
                <a:solidFill>
                  <a:schemeClr val="accent5">
                    <a:lumMod val="50000"/>
                  </a:schemeClr>
                </a:solidFill>
              </a:rPr>
              <a:t>you</a:t>
            </a:r>
            <a:r>
              <a:rPr lang="fr-FR" sz="2000" dirty="0">
                <a:solidFill>
                  <a:schemeClr val="accent5">
                    <a:lumMod val="50000"/>
                  </a:schemeClr>
                </a:solidFill>
              </a:rPr>
              <a:t>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a:t>
            </a:r>
            <a:r>
              <a:rPr lang="fr-FR" sz="2000" b="1" dirty="0">
                <a:solidFill>
                  <a:schemeClr val="accent5">
                    <a:lumMod val="50000"/>
                  </a:schemeClr>
                </a:solidFill>
              </a:rPr>
              <a:t>four </a:t>
            </a:r>
            <a:r>
              <a:rPr lang="fr-FR" sz="2000" dirty="0" err="1">
                <a:solidFill>
                  <a:schemeClr val="accent5">
                    <a:lumMod val="50000"/>
                  </a:schemeClr>
                </a:solidFill>
              </a:rPr>
              <a:t>words</a:t>
            </a:r>
            <a:r>
              <a:rPr lang="fr-FR" sz="2000" dirty="0">
                <a:solidFill>
                  <a:schemeClr val="accent5">
                    <a:lumMod val="50000"/>
                  </a:schemeClr>
                </a:solidFill>
              </a:rPr>
              <a:t> in French.</a:t>
            </a:r>
          </a:p>
          <a:p>
            <a:pPr algn="l"/>
            <a:r>
              <a:rPr lang="fr-FR" sz="2000" dirty="0">
                <a:solidFill>
                  <a:schemeClr val="accent5">
                    <a:lumMod val="50000"/>
                  </a:schemeClr>
                </a:solidFill>
              </a:rPr>
              <a:t>Put a </a:t>
            </a:r>
            <a:r>
              <a:rPr lang="fr-FR" sz="2000" b="1" dirty="0">
                <a:solidFill>
                  <a:schemeClr val="accent5">
                    <a:lumMod val="50000"/>
                  </a:schemeClr>
                </a:solidFill>
              </a:rPr>
              <a:t>cross (x)</a:t>
            </a:r>
            <a:r>
              <a:rPr lang="fr-FR" sz="2000" dirty="0">
                <a:solidFill>
                  <a:schemeClr val="accent5">
                    <a:lumMod val="50000"/>
                  </a:schemeClr>
                </a:solidFill>
              </a:rPr>
              <a:t> </a:t>
            </a:r>
            <a:r>
              <a:rPr lang="fr-FR" sz="2000" dirty="0" err="1">
                <a:solidFill>
                  <a:schemeClr val="accent5">
                    <a:lumMod val="50000"/>
                  </a:schemeClr>
                </a:solidFill>
              </a:rPr>
              <a:t>under</a:t>
            </a:r>
            <a:r>
              <a:rPr lang="fr-FR" sz="2000" dirty="0">
                <a:solidFill>
                  <a:schemeClr val="accent5">
                    <a:lumMod val="50000"/>
                  </a:schemeClr>
                </a:solidFill>
              </a:rPr>
              <a:t> the </a:t>
            </a:r>
            <a:r>
              <a:rPr lang="fr-FR" sz="2000" dirty="0" err="1">
                <a:solidFill>
                  <a:schemeClr val="accent5">
                    <a:lumMod val="50000"/>
                  </a:schemeClr>
                </a:solidFill>
              </a:rPr>
              <a:t>word</a:t>
            </a:r>
            <a:r>
              <a:rPr lang="fr-FR" sz="2000" dirty="0">
                <a:solidFill>
                  <a:schemeClr val="accent5">
                    <a:lumMod val="50000"/>
                  </a:schemeClr>
                </a:solidFill>
              </a:rPr>
              <a:t> (A, B, C or D) </a:t>
            </a:r>
            <a:r>
              <a:rPr lang="fr-FR" sz="2000" dirty="0" err="1">
                <a:solidFill>
                  <a:schemeClr val="accent5">
                    <a:lumMod val="50000"/>
                  </a:schemeClr>
                </a:solidFill>
              </a:rPr>
              <a:t>which</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a good </a:t>
            </a:r>
            <a:r>
              <a:rPr lang="fr-FR" sz="2000" dirty="0" err="1">
                <a:solidFill>
                  <a:schemeClr val="accent5">
                    <a:lumMod val="50000"/>
                  </a:schemeClr>
                </a:solidFill>
              </a:rPr>
              <a:t>example</a:t>
            </a:r>
            <a:r>
              <a:rPr lang="fr-FR" sz="2000" dirty="0">
                <a:solidFill>
                  <a:schemeClr val="accent5">
                    <a:lumMod val="50000"/>
                  </a:schemeClr>
                </a:solidFill>
              </a:rPr>
              <a:t> of the </a:t>
            </a:r>
            <a:r>
              <a:rPr lang="fr-FR" sz="2000" dirty="0" err="1">
                <a:solidFill>
                  <a:schemeClr val="accent5">
                    <a:lumMod val="50000"/>
                  </a:schemeClr>
                </a:solidFill>
              </a:rPr>
              <a:t>category</a:t>
            </a:r>
            <a:r>
              <a:rPr lang="fr-FR" sz="2000" dirty="0">
                <a:solidFill>
                  <a:schemeClr val="accent5">
                    <a:lumMod val="50000"/>
                  </a:schemeClr>
                </a:solidFill>
              </a:rPr>
              <a:t>. You </a:t>
            </a:r>
            <a:r>
              <a:rPr lang="fr-FR" sz="2000" dirty="0" err="1">
                <a:solidFill>
                  <a:schemeClr val="accent5">
                    <a:lumMod val="50000"/>
                  </a:schemeClr>
                </a:solidFill>
              </a:rPr>
              <a:t>will</a:t>
            </a:r>
            <a:r>
              <a:rPr lang="fr-FR" sz="2000" dirty="0">
                <a:solidFill>
                  <a:schemeClr val="accent5">
                    <a:lumMod val="50000"/>
                  </a:schemeClr>
                </a:solidFill>
              </a:rPr>
              <a:t> </a:t>
            </a:r>
            <a:r>
              <a:rPr lang="fr-FR" sz="2000" dirty="0" err="1">
                <a:solidFill>
                  <a:schemeClr val="accent5">
                    <a:lumMod val="50000"/>
                  </a:schemeClr>
                </a:solidFill>
              </a:rPr>
              <a:t>hear</a:t>
            </a:r>
            <a:r>
              <a:rPr lang="fr-FR" sz="2000" dirty="0">
                <a:solidFill>
                  <a:schemeClr val="accent5">
                    <a:lumMod val="50000"/>
                  </a:schemeClr>
                </a:solidFill>
              </a:rPr>
              <a:t> </a:t>
            </a:r>
            <a:r>
              <a:rPr lang="fr-FR" sz="2000" dirty="0" err="1">
                <a:solidFill>
                  <a:schemeClr val="accent5">
                    <a:lumMod val="50000"/>
                  </a:schemeClr>
                </a:solidFill>
              </a:rPr>
              <a:t>each</a:t>
            </a:r>
            <a:r>
              <a:rPr lang="fr-FR" sz="2000" dirty="0">
                <a:solidFill>
                  <a:schemeClr val="accent5">
                    <a:lumMod val="50000"/>
                  </a:schemeClr>
                </a:solidFill>
              </a:rPr>
              <a:t> set of French </a:t>
            </a:r>
            <a:r>
              <a:rPr lang="fr-FR" sz="2000" dirty="0" err="1">
                <a:solidFill>
                  <a:schemeClr val="accent5">
                    <a:lumMod val="50000"/>
                  </a:schemeClr>
                </a:solidFill>
              </a:rPr>
              <a:t>words</a:t>
            </a:r>
            <a:r>
              <a:rPr lang="fr-FR" sz="2000" dirty="0">
                <a:solidFill>
                  <a:schemeClr val="accent5">
                    <a:lumMod val="50000"/>
                  </a:schemeClr>
                </a:solidFill>
              </a:rPr>
              <a:t> </a:t>
            </a:r>
            <a:r>
              <a:rPr lang="fr-FR" sz="2000" b="1" dirty="0" err="1">
                <a:solidFill>
                  <a:schemeClr val="accent5">
                    <a:lumMod val="50000"/>
                  </a:schemeClr>
                </a:solidFill>
              </a:rPr>
              <a:t>twice</a:t>
            </a:r>
            <a:r>
              <a:rPr lang="fr-FR" sz="2000" dirty="0">
                <a:solidFill>
                  <a:schemeClr val="accent5">
                    <a:lumMod val="50000"/>
                  </a:schemeClr>
                </a:solidFill>
              </a:rPr>
              <a:t>.</a:t>
            </a:r>
          </a:p>
          <a:p>
            <a:pPr algn="l"/>
            <a:endParaRPr lang="fr-FR" sz="2000" b="1" dirty="0">
              <a:solidFill>
                <a:schemeClr val="accent5">
                  <a:lumMod val="50000"/>
                </a:schemeClr>
              </a:solidFill>
            </a:endParaRPr>
          </a:p>
          <a:p>
            <a:pPr algn="l"/>
            <a:r>
              <a:rPr lang="fr-FR" sz="2000" b="1" dirty="0" err="1">
                <a:solidFill>
                  <a:schemeClr val="accent5">
                    <a:lumMod val="50000"/>
                  </a:schemeClr>
                </a:solidFill>
              </a:rPr>
              <a:t>Which</a:t>
            </a:r>
            <a:r>
              <a:rPr lang="fr-FR" sz="2000" b="1" dirty="0">
                <a:solidFill>
                  <a:schemeClr val="accent5">
                    <a:lumMod val="50000"/>
                  </a:schemeClr>
                </a:solidFill>
              </a:rPr>
              <a:t> French </a:t>
            </a:r>
            <a:r>
              <a:rPr lang="fr-FR" sz="2000" b="1" dirty="0" err="1">
                <a:solidFill>
                  <a:schemeClr val="accent5">
                    <a:lumMod val="50000"/>
                  </a:schemeClr>
                </a:solidFill>
              </a:rPr>
              <a:t>word</a:t>
            </a:r>
            <a:r>
              <a:rPr lang="fr-FR" sz="2000" b="1" dirty="0">
                <a:solidFill>
                  <a:schemeClr val="accent5">
                    <a:lumMod val="50000"/>
                  </a:schemeClr>
                </a:solidFill>
              </a:rPr>
              <a:t> </a:t>
            </a:r>
            <a:r>
              <a:rPr lang="fr-FR" sz="2000" b="1" dirty="0" err="1">
                <a:solidFill>
                  <a:schemeClr val="accent5">
                    <a:lumMod val="50000"/>
                  </a:schemeClr>
                </a:solidFill>
              </a:rPr>
              <a:t>is</a:t>
            </a:r>
            <a:r>
              <a:rPr lang="fr-FR" sz="2000" b="1" dirty="0">
                <a:solidFill>
                  <a:schemeClr val="accent5">
                    <a:lumMod val="50000"/>
                  </a:schemeClr>
                </a:solidFill>
              </a:rPr>
              <a:t> a good </a:t>
            </a:r>
            <a:r>
              <a:rPr lang="fr-FR" sz="2000" b="1" dirty="0" err="1">
                <a:solidFill>
                  <a:schemeClr val="accent5">
                    <a:lumMod val="50000"/>
                  </a:schemeClr>
                </a:solidFill>
              </a:rPr>
              <a:t>example</a:t>
            </a:r>
            <a:r>
              <a:rPr lang="fr-FR" sz="2000" b="1" dirty="0">
                <a:solidFill>
                  <a:schemeClr val="accent5">
                    <a:lumMod val="50000"/>
                  </a:schemeClr>
                </a:solidFill>
              </a:rPr>
              <a:t> of…?</a:t>
            </a:r>
          </a:p>
        </p:txBody>
      </p:sp>
      <p:graphicFrame>
        <p:nvGraphicFramePr>
          <p:cNvPr id="8" name="Table 7">
            <a:extLst>
              <a:ext uri="{FF2B5EF4-FFF2-40B4-BE49-F238E27FC236}">
                <a16:creationId xmlns:a16="http://schemas.microsoft.com/office/drawing/2014/main" id="{0F33C6FA-1F65-477A-9490-F8691DF11CD4}"/>
              </a:ext>
            </a:extLst>
          </p:cNvPr>
          <p:cNvGraphicFramePr>
            <a:graphicFrameLocks noGrp="1"/>
          </p:cNvGraphicFramePr>
          <p:nvPr>
            <p:extLst>
              <p:ext uri="{D42A27DB-BD31-4B8C-83A1-F6EECF244321}">
                <p14:modId xmlns:p14="http://schemas.microsoft.com/office/powerpoint/2010/main" val="2512340607"/>
              </p:ext>
            </p:extLst>
          </p:nvPr>
        </p:nvGraphicFramePr>
        <p:xfrm>
          <a:off x="2308860" y="4078684"/>
          <a:ext cx="7026083" cy="840296"/>
        </p:xfrm>
        <a:graphic>
          <a:graphicData uri="http://schemas.openxmlformats.org/drawingml/2006/table">
            <a:tbl>
              <a:tblPr firstRow="1" firstCol="1" bandRow="1"/>
              <a:tblGrid>
                <a:gridCol w="526223">
                  <a:extLst>
                    <a:ext uri="{9D8B030D-6E8A-4147-A177-3AD203B41FA5}">
                      <a16:colId xmlns:a16="http://schemas.microsoft.com/office/drawing/2014/main" val="730692640"/>
                    </a:ext>
                  </a:extLst>
                </a:gridCol>
                <a:gridCol w="2077085">
                  <a:extLst>
                    <a:ext uri="{9D8B030D-6E8A-4147-A177-3AD203B41FA5}">
                      <a16:colId xmlns:a16="http://schemas.microsoft.com/office/drawing/2014/main" val="3171630325"/>
                    </a:ext>
                  </a:extLst>
                </a:gridCol>
                <a:gridCol w="1106805">
                  <a:extLst>
                    <a:ext uri="{9D8B030D-6E8A-4147-A177-3AD203B41FA5}">
                      <a16:colId xmlns:a16="http://schemas.microsoft.com/office/drawing/2014/main" val="2219383345"/>
                    </a:ext>
                  </a:extLst>
                </a:gridCol>
                <a:gridCol w="1101725">
                  <a:extLst>
                    <a:ext uri="{9D8B030D-6E8A-4147-A177-3AD203B41FA5}">
                      <a16:colId xmlns:a16="http://schemas.microsoft.com/office/drawing/2014/main" val="1420267252"/>
                    </a:ext>
                  </a:extLst>
                </a:gridCol>
                <a:gridCol w="1108710">
                  <a:extLst>
                    <a:ext uri="{9D8B030D-6E8A-4147-A177-3AD203B41FA5}">
                      <a16:colId xmlns:a16="http://schemas.microsoft.com/office/drawing/2014/main" val="2326971376"/>
                    </a:ext>
                  </a:extLst>
                </a:gridCol>
                <a:gridCol w="1105535">
                  <a:extLst>
                    <a:ext uri="{9D8B030D-6E8A-4147-A177-3AD203B41FA5}">
                      <a16:colId xmlns:a16="http://schemas.microsoft.com/office/drawing/2014/main" val="2522107281"/>
                    </a:ext>
                  </a:extLst>
                </a:gridCol>
              </a:tblGrid>
              <a:tr h="0">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47867"/>
                  </a:ext>
                </a:extLst>
              </a:tr>
              <a:tr h="169545">
                <a:tc>
                  <a:txBody>
                    <a:bodyPr/>
                    <a:lstStyle/>
                    <a:p>
                      <a:pPr>
                        <a:lnSpc>
                          <a:spcPct val="150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job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7462367"/>
                  </a:ext>
                </a:extLst>
              </a:tr>
            </a:tbl>
          </a:graphicData>
        </a:graphic>
      </p:graphicFrame>
      <p:sp>
        <p:nvSpPr>
          <p:cNvPr id="14" name="Action Button: Custom 16">
            <a:hlinkClick r:id="" action="ppaction://noaction" highlightClick="1">
              <a:snd r:embed="rId4" name="1 job.wav"/>
            </a:hlinkClick>
            <a:extLst>
              <a:ext uri="{FF2B5EF4-FFF2-40B4-BE49-F238E27FC236}">
                <a16:creationId xmlns:a16="http://schemas.microsoft.com/office/drawing/2014/main" id="{FCC3AB89-D2A6-44AC-8D90-BED93F496C8C}"/>
              </a:ext>
            </a:extLst>
          </p:cNvPr>
          <p:cNvSpPr/>
          <p:nvPr/>
        </p:nvSpPr>
        <p:spPr>
          <a:xfrm>
            <a:off x="2320290" y="4449443"/>
            <a:ext cx="495495" cy="45087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8" name="Multiplication Sign 17" descr="x">
            <a:extLst>
              <a:ext uri="{FF2B5EF4-FFF2-40B4-BE49-F238E27FC236}">
                <a16:creationId xmlns:a16="http://schemas.microsoft.com/office/drawing/2014/main" id="{708B19F3-8712-46E3-AC13-70BF6549BCDA}"/>
              </a:ext>
            </a:extLst>
          </p:cNvPr>
          <p:cNvSpPr/>
          <p:nvPr/>
        </p:nvSpPr>
        <p:spPr>
          <a:xfrm>
            <a:off x="6336030" y="4466856"/>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7" name="Table 16">
            <a:extLst>
              <a:ext uri="{FF2B5EF4-FFF2-40B4-BE49-F238E27FC236}">
                <a16:creationId xmlns:a16="http://schemas.microsoft.com/office/drawing/2014/main" id="{43812C99-C19B-4BAA-B833-23C036750BDE}"/>
              </a:ext>
            </a:extLst>
          </p:cNvPr>
          <p:cNvGraphicFramePr>
            <a:graphicFrameLocks noGrp="1"/>
          </p:cNvGraphicFramePr>
          <p:nvPr>
            <p:extLst>
              <p:ext uri="{D42A27DB-BD31-4B8C-83A1-F6EECF244321}">
                <p14:modId xmlns:p14="http://schemas.microsoft.com/office/powerpoint/2010/main" val="2736028746"/>
              </p:ext>
            </p:extLst>
          </p:nvPr>
        </p:nvGraphicFramePr>
        <p:xfrm>
          <a:off x="2343150" y="5202495"/>
          <a:ext cx="6991793" cy="840296"/>
        </p:xfrm>
        <a:graphic>
          <a:graphicData uri="http://schemas.openxmlformats.org/drawingml/2006/table">
            <a:tbl>
              <a:tblPr firstRow="1" firstCol="1" bandRow="1"/>
              <a:tblGrid>
                <a:gridCol w="491933">
                  <a:extLst>
                    <a:ext uri="{9D8B030D-6E8A-4147-A177-3AD203B41FA5}">
                      <a16:colId xmlns:a16="http://schemas.microsoft.com/office/drawing/2014/main" val="730692640"/>
                    </a:ext>
                  </a:extLst>
                </a:gridCol>
                <a:gridCol w="2077085">
                  <a:extLst>
                    <a:ext uri="{9D8B030D-6E8A-4147-A177-3AD203B41FA5}">
                      <a16:colId xmlns:a16="http://schemas.microsoft.com/office/drawing/2014/main" val="3171630325"/>
                    </a:ext>
                  </a:extLst>
                </a:gridCol>
                <a:gridCol w="1106805">
                  <a:extLst>
                    <a:ext uri="{9D8B030D-6E8A-4147-A177-3AD203B41FA5}">
                      <a16:colId xmlns:a16="http://schemas.microsoft.com/office/drawing/2014/main" val="2219383345"/>
                    </a:ext>
                  </a:extLst>
                </a:gridCol>
                <a:gridCol w="1101725">
                  <a:extLst>
                    <a:ext uri="{9D8B030D-6E8A-4147-A177-3AD203B41FA5}">
                      <a16:colId xmlns:a16="http://schemas.microsoft.com/office/drawing/2014/main" val="1420267252"/>
                    </a:ext>
                  </a:extLst>
                </a:gridCol>
                <a:gridCol w="1108710">
                  <a:extLst>
                    <a:ext uri="{9D8B030D-6E8A-4147-A177-3AD203B41FA5}">
                      <a16:colId xmlns:a16="http://schemas.microsoft.com/office/drawing/2014/main" val="2326971376"/>
                    </a:ext>
                  </a:extLst>
                </a:gridCol>
                <a:gridCol w="1105535">
                  <a:extLst>
                    <a:ext uri="{9D8B030D-6E8A-4147-A177-3AD203B41FA5}">
                      <a16:colId xmlns:a16="http://schemas.microsoft.com/office/drawing/2014/main" val="2522107281"/>
                    </a:ext>
                  </a:extLst>
                </a:gridCol>
              </a:tblGrid>
              <a:tr h="0">
                <a:tc>
                  <a:txBody>
                    <a:bodyPr/>
                    <a:lstStyle/>
                    <a:p>
                      <a:pPr>
                        <a:lnSpc>
                          <a:spcPct val="107000"/>
                        </a:lnSpc>
                        <a:spcAft>
                          <a:spcPts val="800"/>
                        </a:spcAft>
                      </a:pPr>
                      <a:r>
                        <a:rPr lang="en-GB" sz="24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47867"/>
                  </a:ext>
                </a:extLst>
              </a:tr>
              <a:tr h="169545">
                <a:tc>
                  <a:txBody>
                    <a:bodyPr/>
                    <a:lstStyle/>
                    <a:p>
                      <a:pPr>
                        <a:lnSpc>
                          <a:spcPct val="150000"/>
                        </a:lnSpc>
                        <a:spcAft>
                          <a:spcPts val="800"/>
                        </a:spcAft>
                      </a:pPr>
                      <a:r>
                        <a:rPr lang="en-GB" sz="24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colour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zh-CN" sz="24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7462367"/>
                  </a:ext>
                </a:extLst>
              </a:tr>
            </a:tbl>
          </a:graphicData>
        </a:graphic>
      </p:graphicFrame>
      <p:sp>
        <p:nvSpPr>
          <p:cNvPr id="15" name="Action Button: Custom 16">
            <a:hlinkClick r:id="" action="ppaction://noaction" highlightClick="1">
              <a:snd r:embed="rId5" name="2 colour.wav"/>
            </a:hlinkClick>
            <a:extLst>
              <a:ext uri="{FF2B5EF4-FFF2-40B4-BE49-F238E27FC236}">
                <a16:creationId xmlns:a16="http://schemas.microsoft.com/office/drawing/2014/main" id="{1876B740-2AE7-4FAD-91BB-F8A58B066805}"/>
              </a:ext>
            </a:extLst>
          </p:cNvPr>
          <p:cNvSpPr/>
          <p:nvPr/>
        </p:nvSpPr>
        <p:spPr>
          <a:xfrm>
            <a:off x="2331719" y="5572064"/>
            <a:ext cx="495495" cy="45087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9" name="Multiplication Sign 18" descr="xx">
            <a:extLst>
              <a:ext uri="{FF2B5EF4-FFF2-40B4-BE49-F238E27FC236}">
                <a16:creationId xmlns:a16="http://schemas.microsoft.com/office/drawing/2014/main" id="{2834B2F2-DDEF-4D39-80E7-2399A32D8D78}"/>
              </a:ext>
            </a:extLst>
          </p:cNvPr>
          <p:cNvSpPr/>
          <p:nvPr/>
        </p:nvSpPr>
        <p:spPr>
          <a:xfrm>
            <a:off x="8565482" y="5591292"/>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0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5" name="TextBox 14">
            <a:extLst>
              <a:ext uri="{FF2B5EF4-FFF2-40B4-BE49-F238E27FC236}">
                <a16:creationId xmlns:a16="http://schemas.microsoft.com/office/drawing/2014/main" id="{8B8E45CD-DC24-41D8-A0CF-BA5D260A2E88}"/>
              </a:ext>
            </a:extLst>
          </p:cNvPr>
          <p:cNvSpPr txBox="1"/>
          <p:nvPr/>
        </p:nvSpPr>
        <p:spPr>
          <a:xfrm>
            <a:off x="0" y="1204503"/>
            <a:ext cx="11869403" cy="5014321"/>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GRAMMAR</a:t>
            </a:r>
          </a:p>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minutes.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A</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two French sentences. Decide whether each sentence describes something that is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happening now</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or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happening tomorrow</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next to your answer. You will hear each sentence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now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tomorrow</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now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tomorrow</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Action Button: Custom 16">
            <a:hlinkClick r:id="" action="ppaction://noaction" highlightClick="1">
              <a:snd r:embed="rId4" name="1 j'ecoute.wav"/>
            </a:hlinkClick>
            <a:extLst>
              <a:ext uri="{FF2B5EF4-FFF2-40B4-BE49-F238E27FC236}">
                <a16:creationId xmlns:a16="http://schemas.microsoft.com/office/drawing/2014/main" id="{FCC3AB89-D2A6-44AC-8D90-BED93F496C8C}"/>
              </a:ext>
            </a:extLst>
          </p:cNvPr>
          <p:cNvSpPr/>
          <p:nvPr/>
        </p:nvSpPr>
        <p:spPr>
          <a:xfrm>
            <a:off x="830578" y="492759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7" name="Multiplication Sign 16" descr="x">
            <a:extLst>
              <a:ext uri="{FF2B5EF4-FFF2-40B4-BE49-F238E27FC236}">
                <a16:creationId xmlns:a16="http://schemas.microsoft.com/office/drawing/2014/main" id="{A04458AB-3384-4BF7-BAB1-9DA3F694649D}"/>
              </a:ext>
            </a:extLst>
          </p:cNvPr>
          <p:cNvSpPr/>
          <p:nvPr/>
        </p:nvSpPr>
        <p:spPr>
          <a:xfrm>
            <a:off x="1847850" y="4927595"/>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Action Button: Custom 16">
            <a:hlinkClick r:id="" action="ppaction://noaction" highlightClick="1">
              <a:snd r:embed="rId5" name="2 je vais.wav"/>
            </a:hlinkClick>
            <a:extLst>
              <a:ext uri="{FF2B5EF4-FFF2-40B4-BE49-F238E27FC236}">
                <a16:creationId xmlns:a16="http://schemas.microsoft.com/office/drawing/2014/main" id="{D7876306-6D11-4458-B92D-2AC33AFB7A47}"/>
              </a:ext>
            </a:extLst>
          </p:cNvPr>
          <p:cNvSpPr/>
          <p:nvPr/>
        </p:nvSpPr>
        <p:spPr>
          <a:xfrm>
            <a:off x="830577" y="5573209"/>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8" name="Multiplication Sign 17" descr="x">
            <a:extLst>
              <a:ext uri="{FF2B5EF4-FFF2-40B4-BE49-F238E27FC236}">
                <a16:creationId xmlns:a16="http://schemas.microsoft.com/office/drawing/2014/main" id="{96BC3173-0D8D-4F5A-B98A-FB0E5BE97B5C}"/>
              </a:ext>
            </a:extLst>
          </p:cNvPr>
          <p:cNvSpPr/>
          <p:nvPr/>
        </p:nvSpPr>
        <p:spPr>
          <a:xfrm>
            <a:off x="5515601" y="5379719"/>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02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16" name="TextBox 15">
            <a:extLst>
              <a:ext uri="{FF2B5EF4-FFF2-40B4-BE49-F238E27FC236}">
                <a16:creationId xmlns:a16="http://schemas.microsoft.com/office/drawing/2014/main" id="{CE57FDBF-46A3-469A-AB9C-DB45693137B6}"/>
              </a:ext>
            </a:extLst>
          </p:cNvPr>
          <p:cNvSpPr txBox="1"/>
          <p:nvPr/>
        </p:nvSpPr>
        <p:spPr>
          <a:xfrm>
            <a:off x="276224" y="1308291"/>
            <a:ext cx="11593179" cy="3746475"/>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B</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two French sentences. Decide whether each sentence describes something that is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happening now</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or something that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happened yesterday</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next to your answer. You will hear each sentence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now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happened yesterday</a:t>
            </a: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now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happened yesterday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Action Button: Custom 16">
            <a:hlinkClick r:id="" action="ppaction://noaction" highlightClick="1">
              <a:snd r:embed="rId4" name="1 j'ai organise.wav"/>
            </a:hlinkClick>
            <a:extLst>
              <a:ext uri="{FF2B5EF4-FFF2-40B4-BE49-F238E27FC236}">
                <a16:creationId xmlns:a16="http://schemas.microsoft.com/office/drawing/2014/main" id="{50B7EAD2-1DFC-4945-8A4B-2405D7739ADF}"/>
              </a:ext>
            </a:extLst>
          </p:cNvPr>
          <p:cNvSpPr/>
          <p:nvPr/>
        </p:nvSpPr>
        <p:spPr>
          <a:xfrm>
            <a:off x="1235744" y="372769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9" name="Multiplication Sign 18" descr="x">
            <a:extLst>
              <a:ext uri="{FF2B5EF4-FFF2-40B4-BE49-F238E27FC236}">
                <a16:creationId xmlns:a16="http://schemas.microsoft.com/office/drawing/2014/main" id="{EC488BFB-36BE-4FE7-B6BB-028DCB2131EB}"/>
              </a:ext>
            </a:extLst>
          </p:cNvPr>
          <p:cNvSpPr/>
          <p:nvPr/>
        </p:nvSpPr>
        <p:spPr>
          <a:xfrm>
            <a:off x="5742318" y="3727691"/>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Action Button: Custom 16">
            <a:hlinkClick r:id="" action="ppaction://noaction" highlightClick="1">
              <a:snd r:embed="rId5" name="2 je regarde.wav"/>
            </a:hlinkClick>
            <a:extLst>
              <a:ext uri="{FF2B5EF4-FFF2-40B4-BE49-F238E27FC236}">
                <a16:creationId xmlns:a16="http://schemas.microsoft.com/office/drawing/2014/main" id="{ADD98970-D23C-4EF5-ABE6-3BF293297070}"/>
              </a:ext>
            </a:extLst>
          </p:cNvPr>
          <p:cNvSpPr/>
          <p:nvPr/>
        </p:nvSpPr>
        <p:spPr>
          <a:xfrm>
            <a:off x="1235743" y="4602642"/>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20" name="Multiplication Sign 19" descr="x">
            <a:extLst>
              <a:ext uri="{FF2B5EF4-FFF2-40B4-BE49-F238E27FC236}">
                <a16:creationId xmlns:a16="http://schemas.microsoft.com/office/drawing/2014/main" id="{01FE843F-47AA-4956-92F5-9D5DEE660652}"/>
              </a:ext>
            </a:extLst>
          </p:cNvPr>
          <p:cNvSpPr/>
          <p:nvPr/>
        </p:nvSpPr>
        <p:spPr>
          <a:xfrm>
            <a:off x="2102765" y="4602642"/>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54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7" name="TextBox 6">
            <a:extLst>
              <a:ext uri="{FF2B5EF4-FFF2-40B4-BE49-F238E27FC236}">
                <a16:creationId xmlns:a16="http://schemas.microsoft.com/office/drawing/2014/main" id="{072B62FF-2F7C-4014-9DF1-7A1EDD2271ED}"/>
              </a:ext>
            </a:extLst>
          </p:cNvPr>
          <p:cNvSpPr txBox="1"/>
          <p:nvPr/>
        </p:nvSpPr>
        <p:spPr>
          <a:xfrm>
            <a:off x="219074" y="1308291"/>
            <a:ext cx="11650329" cy="3746475"/>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C</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two French sentences. Decide whether each sentence describes something that is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happening this week</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or something that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happens every week</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next to your answer. You will hear each sentence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this week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happens every week</a:t>
            </a: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happening this week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happens every week</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Action Button: Custom 16">
            <a:hlinkClick r:id="" action="ppaction://noaction" highlightClick="1">
              <a:snd r:embed="rId4" name="1 il achete.wav"/>
            </a:hlinkClick>
            <a:extLst>
              <a:ext uri="{FF2B5EF4-FFF2-40B4-BE49-F238E27FC236}">
                <a16:creationId xmlns:a16="http://schemas.microsoft.com/office/drawing/2014/main" id="{F23B4E75-D6C6-4B42-A593-CC66FF84CF2A}"/>
              </a:ext>
            </a:extLst>
          </p:cNvPr>
          <p:cNvSpPr/>
          <p:nvPr/>
        </p:nvSpPr>
        <p:spPr>
          <a:xfrm>
            <a:off x="1152022" y="3715013"/>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9" name="Action Button: Custom 16">
            <a:hlinkClick r:id="" action="ppaction://noaction" highlightClick="1">
              <a:snd r:embed="rId5" name="2 nous allons.wav"/>
            </a:hlinkClick>
            <a:extLst>
              <a:ext uri="{FF2B5EF4-FFF2-40B4-BE49-F238E27FC236}">
                <a16:creationId xmlns:a16="http://schemas.microsoft.com/office/drawing/2014/main" id="{25D8CEBF-2AD2-41D1-93EA-AC3F170CFE1D}"/>
              </a:ext>
            </a:extLst>
          </p:cNvPr>
          <p:cNvSpPr/>
          <p:nvPr/>
        </p:nvSpPr>
        <p:spPr>
          <a:xfrm>
            <a:off x="1152021" y="4599050"/>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1" name="Multiplication Sign 10" descr="x">
            <a:extLst>
              <a:ext uri="{FF2B5EF4-FFF2-40B4-BE49-F238E27FC236}">
                <a16:creationId xmlns:a16="http://schemas.microsoft.com/office/drawing/2014/main" id="{441B2D37-2058-44DA-8639-EE8619F90BA0}"/>
              </a:ext>
            </a:extLst>
          </p:cNvPr>
          <p:cNvSpPr/>
          <p:nvPr/>
        </p:nvSpPr>
        <p:spPr>
          <a:xfrm>
            <a:off x="6645442" y="3737796"/>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ultiplication Sign 11" descr="x">
            <a:extLst>
              <a:ext uri="{FF2B5EF4-FFF2-40B4-BE49-F238E27FC236}">
                <a16:creationId xmlns:a16="http://schemas.microsoft.com/office/drawing/2014/main" id="{662710E5-8F84-40A4-8F84-8906D55CE8C9}"/>
              </a:ext>
            </a:extLst>
          </p:cNvPr>
          <p:cNvSpPr/>
          <p:nvPr/>
        </p:nvSpPr>
        <p:spPr>
          <a:xfrm>
            <a:off x="2043362" y="4602642"/>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079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3" name="Rounded Rectangular Callout 12"/>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There is one mark for each item.</a:t>
            </a:r>
          </a:p>
        </p:txBody>
      </p:sp>
      <p:sp>
        <p:nvSpPr>
          <p:cNvPr id="7" name="TextBox 6">
            <a:extLst>
              <a:ext uri="{FF2B5EF4-FFF2-40B4-BE49-F238E27FC236}">
                <a16:creationId xmlns:a16="http://schemas.microsoft.com/office/drawing/2014/main" id="{5A6C7ED2-C07B-48B3-9EBD-4BEE51092E43}"/>
              </a:ext>
            </a:extLst>
          </p:cNvPr>
          <p:cNvSpPr txBox="1"/>
          <p:nvPr/>
        </p:nvSpPr>
        <p:spPr>
          <a:xfrm>
            <a:off x="161924" y="1256995"/>
            <a:ext cx="11707479" cy="3849067"/>
          </a:xfrm>
          <a:prstGeom prst="rect">
            <a:avLst/>
          </a:prstGeom>
          <a:noFill/>
        </p:spPr>
        <p:txBody>
          <a:bodyPr wrap="square">
            <a:spAutoFit/>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PART 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two French sentences. Match each sentence to the correct meaning in English.</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next to your answer. You will hear each sentence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There is a </a:t>
            </a: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cinema here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There was a cinema here.	  </a:t>
            </a: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There is a computer in my bedroom.	</a:t>
            </a: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There was a computer in my bedroom.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Action Button: Custom 16">
            <a:hlinkClick r:id="" action="ppaction://noaction" highlightClick="1">
              <a:snd r:embed="rId4" name="1 il y avait.wav"/>
            </a:hlinkClick>
            <a:extLst>
              <a:ext uri="{FF2B5EF4-FFF2-40B4-BE49-F238E27FC236}">
                <a16:creationId xmlns:a16="http://schemas.microsoft.com/office/drawing/2014/main" id="{4C981213-D3EF-4402-8FA8-70DDD98C982E}"/>
              </a:ext>
            </a:extLst>
          </p:cNvPr>
          <p:cNvSpPr/>
          <p:nvPr/>
        </p:nvSpPr>
        <p:spPr>
          <a:xfrm>
            <a:off x="571304" y="382400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9" name="Action Button: Custom 16">
            <a:hlinkClick r:id="" action="ppaction://noaction" highlightClick="1">
              <a:snd r:embed="rId5" name="2 il y a.wav"/>
            </a:hlinkClick>
            <a:extLst>
              <a:ext uri="{FF2B5EF4-FFF2-40B4-BE49-F238E27FC236}">
                <a16:creationId xmlns:a16="http://schemas.microsoft.com/office/drawing/2014/main" id="{233193AD-3B0F-44B9-A6C3-D8BB40375571}"/>
              </a:ext>
            </a:extLst>
          </p:cNvPr>
          <p:cNvSpPr/>
          <p:nvPr/>
        </p:nvSpPr>
        <p:spPr>
          <a:xfrm>
            <a:off x="571304" y="465393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1" name="Multiplication Sign 10" descr="x">
            <a:extLst>
              <a:ext uri="{FF2B5EF4-FFF2-40B4-BE49-F238E27FC236}">
                <a16:creationId xmlns:a16="http://schemas.microsoft.com/office/drawing/2014/main" id="{F05ED3D3-B92F-4E91-BFEF-4CF0BC3DF249}"/>
              </a:ext>
            </a:extLst>
          </p:cNvPr>
          <p:cNvSpPr/>
          <p:nvPr/>
        </p:nvSpPr>
        <p:spPr>
          <a:xfrm>
            <a:off x="6559296" y="3790621"/>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ultiplication Sign 11" descr="x">
            <a:extLst>
              <a:ext uri="{FF2B5EF4-FFF2-40B4-BE49-F238E27FC236}">
                <a16:creationId xmlns:a16="http://schemas.microsoft.com/office/drawing/2014/main" id="{3514CC34-1E4C-4D33-BF77-72488A8F3C7A}"/>
              </a:ext>
            </a:extLst>
          </p:cNvPr>
          <p:cNvSpPr/>
          <p:nvPr/>
        </p:nvSpPr>
        <p:spPr>
          <a:xfrm>
            <a:off x="1066800" y="4653938"/>
            <a:ext cx="419100" cy="45212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697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5803</TotalTime>
  <Words>4169</Words>
  <Application>Microsoft Office PowerPoint</Application>
  <PresentationFormat>Widescreen</PresentationFormat>
  <Paragraphs>717</Paragraphs>
  <Slides>33</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MS Gothic</vt:lpstr>
      <vt:lpstr>Arial</vt:lpstr>
      <vt:lpstr>Calibri</vt:lpstr>
      <vt:lpstr>Century Gothic</vt:lpstr>
      <vt:lpstr>Segoe UI Symbol</vt:lpstr>
      <vt:lpstr>Times New Roman</vt:lpstr>
      <vt:lpstr>Tw Cen MT</vt:lpstr>
      <vt:lpstr>1_Office Theme</vt:lpstr>
      <vt:lpstr>NCELP Theme</vt:lpstr>
      <vt:lpstr>2_Office Theme</vt:lpstr>
      <vt:lpstr>Practice assessment  </vt:lpstr>
      <vt:lpstr>Section A (Listening)</vt:lpstr>
      <vt:lpstr>Section A (Listening)</vt:lpstr>
      <vt:lpstr>Section A (Listening)</vt:lpstr>
      <vt:lpstr>Section A (Listening)</vt:lpstr>
      <vt:lpstr>Section A (Listening)</vt:lpstr>
      <vt:lpstr>Section A (Listening)</vt:lpstr>
      <vt:lpstr>Section A (Listening)</vt:lpstr>
      <vt:lpstr>Section A (Listening)</vt:lpstr>
      <vt:lpstr>Section A (Listening)</vt:lpstr>
      <vt:lpstr>Section B (Reading)</vt:lpstr>
      <vt:lpstr>Section B (Reading)</vt:lpstr>
      <vt:lpstr>Section B (Reading)</vt:lpstr>
      <vt:lpstr>Section B (Reading)</vt:lpstr>
      <vt:lpstr>Section B (Reading)</vt:lpstr>
      <vt:lpstr>Section B (Reading)</vt:lpstr>
      <vt:lpstr>Section C (Writing)</vt:lpstr>
      <vt:lpstr>Section C (Writing)</vt:lpstr>
      <vt:lpstr>Section C (Writing)</vt:lpstr>
      <vt:lpstr>Section C (Writing)</vt:lpstr>
      <vt:lpstr>Section C (Writing)</vt:lpstr>
      <vt:lpstr>Section C (Writing)</vt:lpstr>
      <vt:lpstr>Section C (Writing)</vt:lpstr>
      <vt:lpstr>Section D (Speaking)</vt:lpstr>
      <vt:lpstr>Section D (Speaking)</vt:lpstr>
      <vt:lpstr>Section D (Speaking)</vt:lpstr>
      <vt:lpstr>Section D (Speaking)</vt:lpstr>
      <vt:lpstr>Section D (Speaking)</vt:lpstr>
      <vt:lpstr>Section D (Speaking)</vt:lpstr>
      <vt:lpstr>Section D (Speaking)</vt:lpstr>
      <vt:lpstr>Section D (Speaking)</vt:lpstr>
      <vt:lpstr>Section D (Speaking)</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Catherine Morris</cp:lastModifiedBy>
  <cp:revision>713</cp:revision>
  <dcterms:created xsi:type="dcterms:W3CDTF">2020-06-12T14:19:03Z</dcterms:created>
  <dcterms:modified xsi:type="dcterms:W3CDTF">2021-03-26T15:23:35Z</dcterms:modified>
</cp:coreProperties>
</file>