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Lst>
  <p:notesMasterIdLst>
    <p:notesMasterId r:id="rId39"/>
  </p:notesMasterIdLst>
  <p:sldIdLst>
    <p:sldId id="257" r:id="rId6"/>
    <p:sldId id="548" r:id="rId7"/>
    <p:sldId id="263" r:id="rId8"/>
    <p:sldId id="425" r:id="rId9"/>
    <p:sldId id="484" r:id="rId10"/>
    <p:sldId id="296" r:id="rId11"/>
    <p:sldId id="511" r:id="rId12"/>
    <p:sldId id="507" r:id="rId13"/>
    <p:sldId id="508" r:id="rId14"/>
    <p:sldId id="482" r:id="rId15"/>
    <p:sldId id="513" r:id="rId16"/>
    <p:sldId id="525" r:id="rId17"/>
    <p:sldId id="509" r:id="rId18"/>
    <p:sldId id="524" r:id="rId19"/>
    <p:sldId id="523" r:id="rId20"/>
    <p:sldId id="549" r:id="rId21"/>
    <p:sldId id="287" r:id="rId22"/>
    <p:sldId id="258" r:id="rId23"/>
    <p:sldId id="518" r:id="rId24"/>
    <p:sldId id="532" r:id="rId25"/>
    <p:sldId id="516" r:id="rId26"/>
    <p:sldId id="527" r:id="rId27"/>
    <p:sldId id="530" r:id="rId28"/>
    <p:sldId id="514" r:id="rId29"/>
    <p:sldId id="531" r:id="rId30"/>
    <p:sldId id="546" r:id="rId31"/>
    <p:sldId id="538" r:id="rId32"/>
    <p:sldId id="539" r:id="rId33"/>
    <p:sldId id="543" r:id="rId34"/>
    <p:sldId id="544" r:id="rId35"/>
    <p:sldId id="547" r:id="rId36"/>
    <p:sldId id="446" r:id="rId37"/>
    <p:sldId id="4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66400"/>
    <a:srgbClr val="FBF0D5"/>
    <a:srgbClr val="115076"/>
    <a:srgbClr val="EE6000"/>
    <a:srgbClr val="E3EAFD"/>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D4E83-0EA6-3940-A7E4-121F236F9F28}" v="2" dt="2021-08-03T13:10:59.956"/>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36" autoAdjust="0"/>
    <p:restoredTop sz="65714" autoAdjust="0"/>
  </p:normalViewPr>
  <p:slideViewPr>
    <p:cSldViewPr snapToGrid="0">
      <p:cViewPr varScale="1">
        <p:scale>
          <a:sx n="68" d="100"/>
          <a:sy n="68" d="100"/>
        </p:scale>
        <p:origin x="1576"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355D4E83-0EA6-3940-A7E4-121F236F9F28}"/>
    <pc:docChg chg="modSld">
      <pc:chgData name="Louise Caruso" userId="a794e7f908ebd08e" providerId="LiveId" clId="{355D4E83-0EA6-3940-A7E4-121F236F9F28}" dt="2021-08-03T13:10:59.955" v="1"/>
      <pc:docMkLst>
        <pc:docMk/>
      </pc:docMkLst>
      <pc:sldChg chg="modSp">
        <pc:chgData name="Louise Caruso" userId="a794e7f908ebd08e" providerId="LiveId" clId="{355D4E83-0EA6-3940-A7E4-121F236F9F28}" dt="2021-08-03T13:10:48.946" v="0"/>
        <pc:sldMkLst>
          <pc:docMk/>
          <pc:sldMk cId="3445780701" sldId="257"/>
        </pc:sldMkLst>
        <pc:spChg chg="mod">
          <ac:chgData name="Louise Caruso" userId="a794e7f908ebd08e" providerId="LiveId" clId="{355D4E83-0EA6-3940-A7E4-121F236F9F28}" dt="2021-08-03T13:10:48.946" v="0"/>
          <ac:spMkLst>
            <pc:docMk/>
            <pc:sldMk cId="3445780701" sldId="257"/>
            <ac:spMk id="13" creationId="{AB3692F8-CE33-C34E-B376-364FE77401E4}"/>
          </ac:spMkLst>
        </pc:spChg>
      </pc:sldChg>
      <pc:sldChg chg="modSp">
        <pc:chgData name="Louise Caruso" userId="a794e7f908ebd08e" providerId="LiveId" clId="{355D4E83-0EA6-3940-A7E4-121F236F9F28}" dt="2021-08-03T13:10:59.955" v="1"/>
        <pc:sldMkLst>
          <pc:docMk/>
          <pc:sldMk cId="1687009324" sldId="287"/>
        </pc:sldMkLst>
        <pc:spChg chg="mod">
          <ac:chgData name="Louise Caruso" userId="a794e7f908ebd08e" providerId="LiveId" clId="{355D4E83-0EA6-3940-A7E4-121F236F9F28}" dt="2021-08-03T13:10:59.955" v="1"/>
          <ac:spMkLst>
            <pc:docMk/>
            <pc:sldMk cId="1687009324" sldId="287"/>
            <ac:spMk id="13" creationId="{AB3692F8-CE33-C34E-B376-364FE77401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cap="none" dirty="0">
                <a:solidFill>
                  <a:schemeClr val="tx1"/>
                </a:solidFill>
                <a:effectLst/>
                <a:latin typeface="+mn-lt"/>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and Amanda Izquierdo for their input on the lesson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plural present tense (-</a:t>
            </a:r>
            <a:r>
              <a:rPr lang="en-GB" sz="1200" b="0" i="0" baseline="0" dirty="0" err="1">
                <a:solidFill>
                  <a:schemeClr val="dk1"/>
                </a:solidFill>
                <a:latin typeface="+mn-lt"/>
                <a:ea typeface="Calibri"/>
                <a:cs typeface="Calibri"/>
                <a:sym typeface="Calibri"/>
              </a:rPr>
              <a:t>áis</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singular present tense (-as)</a:t>
            </a:r>
            <a:endParaRPr lang="en-GB" sz="1200" b="0" i="0" dirty="0">
              <a:solidFill>
                <a:schemeClr val="dk1"/>
              </a:solidFill>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9.1.1.4 and 8.3.2.4</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combinations</a:t>
            </a:r>
            <a:r>
              <a:rPr lang="en-GB" sz="1200" b="0" i="0" baseline="0" dirty="0">
                <a:solidFill>
                  <a:schemeClr val="dk1"/>
                </a:solidFill>
                <a:latin typeface="+mn-lt"/>
                <a:ea typeface="Calibri"/>
                <a:cs typeface="Calibri"/>
                <a:sym typeface="Calibri"/>
              </a:rPr>
              <a:t> of strong and weak vowels to form diphthongs</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pelear [1910]; mejorar [855]; invitar [820]; practicar [1595]; riesgo [877]; cruzar [815]; pelota [2270]; sé [saber-44]; contra [177]; duro [741]; tenis [4856]; varios [386]; consejo [914</a:t>
            </a:r>
            <a:r>
              <a:rPr lang="es-ES"/>
              <a:t>];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1.1.4</a:t>
            </a:r>
          </a:p>
          <a:p>
            <a:r>
              <a:rPr lang="es-ES" dirty="0"/>
              <a:t>venir [118]; nivel [297]; tierra [259]; luz [278]; muerto [1103]; muerte [294]; sentarse [249]; acordarse [535]; quedarse [100]; comunidad [523]; costumbre [972]; forma [119]; mexicano [849]; especial [436]; hora [160]; único (as '</a:t>
            </a:r>
            <a:r>
              <a:rPr lang="es-ES" dirty="0" err="1"/>
              <a:t>unique</a:t>
            </a:r>
            <a:r>
              <a:rPr lang="es-ES" dirty="0"/>
              <a:t>') [214]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3.2.4</a:t>
            </a:r>
          </a:p>
          <a:p>
            <a:r>
              <a:rPr lang="es-ES" sz="1200" kern="1200" dirty="0">
                <a:solidFill>
                  <a:schemeClr val="tx1"/>
                </a:solidFill>
                <a:effectLst/>
                <a:latin typeface="+mn-lt"/>
                <a:ea typeface="+mn-ea"/>
                <a:cs typeface="+mn-cs"/>
              </a:rPr>
              <a:t>grabar [1560]; tocar [327]; mostrar [330]; bajar [484]; saltar [1160]; pierna [776]; brazo [470]; mano [135]; alguien [346]; ahora mismo [81]</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transcription of words requiring an accent on the final syllable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They write A or B.</a:t>
            </a:r>
          </a:p>
          <a:p>
            <a:pPr marL="228600" indent="-228600">
              <a:buAutoNum type="arabicPeriod"/>
            </a:pPr>
            <a:r>
              <a:rPr lang="en-US" b="0" baseline="0" dirty="0"/>
              <a:t>They then write the Spanish verb.</a:t>
            </a:r>
          </a:p>
          <a:p>
            <a:pPr marL="228600" indent="-228600">
              <a:buAutoNum type="arabicPeriod"/>
            </a:pPr>
            <a:r>
              <a:rPr lang="en-US" b="0" baseline="0" dirty="0"/>
              <a:t>They then also write the missing part of the question in English. (Note: they may need multiple </a:t>
            </a:r>
            <a:r>
              <a:rPr lang="en-US" b="0" baseline="0" dirty="0" err="1"/>
              <a:t>listenings</a:t>
            </a:r>
            <a:r>
              <a:rPr lang="en-US" b="0" baseline="0" dirty="0"/>
              <a:t> of each item).</a:t>
            </a:r>
          </a:p>
          <a:p>
            <a:pPr marL="228600" indent="-228600">
              <a:buAutoNum type="arabicPeriod"/>
            </a:pPr>
            <a:r>
              <a:rPr lang="en-US" b="0" baseline="0" dirty="0"/>
              <a:t>Teacher shows the answers (they are animated in the order A/B, Spanish verb, English question), and gives feedback.</a:t>
            </a:r>
          </a:p>
          <a:p>
            <a:pPr marL="0" indent="0">
              <a:buNone/>
            </a:pPr>
            <a:endParaRPr lang="en-US" b="0" baseline="0" dirty="0"/>
          </a:p>
          <a:p>
            <a:pPr marL="0" indent="0">
              <a:buNone/>
            </a:pPr>
            <a:r>
              <a:rPr lang="en-US" b="1" baseline="0" dirty="0"/>
              <a:t>Note: </a:t>
            </a:r>
            <a:r>
              <a:rPr lang="en-US" b="0" baseline="0" dirty="0"/>
              <a:t>students will have also seen the adverb ‘</a:t>
            </a:r>
            <a:r>
              <a:rPr lang="en-US" b="0" baseline="0" dirty="0" err="1"/>
              <a:t>siempre</a:t>
            </a:r>
            <a:r>
              <a:rPr lang="en-US" b="0" baseline="0" dirty="0"/>
              <a:t>’ before the verb. It could be pointed out that it is possible to use it in either position; the general rule is that it usually stays close to the verb that it refers to. We include it after the verb here to avoid the ‘surprise’ of a sentence not starting with a verb.</a:t>
            </a:r>
          </a:p>
          <a:p>
            <a:pPr marL="0" indent="0">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a:t>
            </a:r>
            <a:r>
              <a:rPr lang="en-GB" dirty="0" err="1"/>
              <a:t>Juegas</a:t>
            </a:r>
            <a:r>
              <a:rPr lang="en-GB" baseline="0" dirty="0"/>
              <a:t> al </a:t>
            </a:r>
            <a:r>
              <a:rPr lang="en-GB" baseline="0" dirty="0" err="1"/>
              <a:t>tenis</a:t>
            </a:r>
            <a:r>
              <a:rPr lang="en-GB" baseline="0" dirty="0"/>
              <a:t>?</a:t>
            </a:r>
          </a:p>
          <a:p>
            <a:pPr marL="228600" indent="-228600">
              <a:buAutoNum type="arabicPeriod"/>
            </a:pPr>
            <a:r>
              <a:rPr lang="en-GB" dirty="0"/>
              <a:t>¿</a:t>
            </a:r>
            <a:r>
              <a:rPr lang="en-GB" baseline="0" dirty="0" err="1"/>
              <a:t>Peleas</a:t>
            </a:r>
            <a:r>
              <a:rPr lang="en-GB" baseline="0" dirty="0"/>
              <a:t> con </a:t>
            </a:r>
            <a:r>
              <a:rPr lang="en-GB" baseline="0" dirty="0" err="1"/>
              <a:t>otros</a:t>
            </a:r>
            <a:r>
              <a:rPr lang="en-GB" baseline="0" dirty="0"/>
              <a:t> </a:t>
            </a:r>
            <a:r>
              <a:rPr lang="en-GB" baseline="0" dirty="0" err="1"/>
              <a:t>jugadores</a:t>
            </a:r>
            <a:r>
              <a:rPr lang="en-GB" baseline="0" dirty="0"/>
              <a:t>?</a:t>
            </a:r>
          </a:p>
          <a:p>
            <a:pPr marL="228600" indent="-228600">
              <a:buAutoNum type="arabicPeriod"/>
            </a:pPr>
            <a:r>
              <a:rPr lang="en-GB" baseline="0" dirty="0"/>
              <a:t>¿</a:t>
            </a:r>
            <a:r>
              <a:rPr lang="en-GB" baseline="0" dirty="0" err="1"/>
              <a:t>Necesitáis</a:t>
            </a:r>
            <a:r>
              <a:rPr lang="en-GB" baseline="0" dirty="0"/>
              <a:t> </a:t>
            </a:r>
            <a:r>
              <a:rPr lang="en-GB" baseline="0" dirty="0" err="1"/>
              <a:t>mejorar</a:t>
            </a:r>
            <a:r>
              <a:rPr lang="en-GB" baseline="0" dirty="0"/>
              <a:t>?</a:t>
            </a:r>
          </a:p>
          <a:p>
            <a:pPr marL="228600" indent="-228600">
              <a:buAutoNum type="arabicPeriod"/>
            </a:pPr>
            <a:r>
              <a:rPr lang="en-GB" baseline="0" dirty="0"/>
              <a:t>¿</a:t>
            </a:r>
            <a:r>
              <a:rPr lang="en-GB" baseline="0" dirty="0" err="1"/>
              <a:t>Ganáis</a:t>
            </a:r>
            <a:r>
              <a:rPr lang="en-GB" baseline="0" dirty="0"/>
              <a:t> </a:t>
            </a:r>
            <a:r>
              <a:rPr lang="en-GB" baseline="0" dirty="0" err="1"/>
              <a:t>siempre</a:t>
            </a:r>
            <a:r>
              <a:rPr lang="en-GB" baseline="0" dirty="0"/>
              <a:t>?</a:t>
            </a:r>
          </a:p>
          <a:p>
            <a:pPr marL="228600" indent="-228600">
              <a:buAutoNum type="arabicPeriod"/>
            </a:pPr>
            <a:r>
              <a:rPr lang="en-GB" baseline="0" dirty="0"/>
              <a:t>¿</a:t>
            </a:r>
            <a:r>
              <a:rPr lang="en-GB" baseline="0" dirty="0" err="1"/>
              <a:t>Invitas</a:t>
            </a:r>
            <a:r>
              <a:rPr lang="en-GB" baseline="0" dirty="0"/>
              <a:t> a Hugo a los </a:t>
            </a:r>
            <a:r>
              <a:rPr lang="en-GB" baseline="0" dirty="0" err="1"/>
              <a:t>partidos</a:t>
            </a:r>
            <a:r>
              <a:rPr lang="en-GB" baseline="0" dirty="0"/>
              <a:t>?</a:t>
            </a:r>
          </a:p>
          <a:p>
            <a:pPr marL="228600" indent="-228600">
              <a:buAutoNum type="arabicPeriod"/>
            </a:pPr>
            <a:r>
              <a:rPr lang="en-GB" baseline="0" dirty="0"/>
              <a:t>¿</a:t>
            </a:r>
            <a:r>
              <a:rPr lang="en-GB" baseline="0" dirty="0" err="1"/>
              <a:t>Organizas</a:t>
            </a:r>
            <a:r>
              <a:rPr lang="en-GB" baseline="0" dirty="0"/>
              <a:t> </a:t>
            </a:r>
            <a:r>
              <a:rPr lang="en-GB" baseline="0" dirty="0" err="1"/>
              <a:t>partidos</a:t>
            </a:r>
            <a:r>
              <a:rPr lang="en-GB" baseline="0" dirty="0"/>
              <a:t> contra </a:t>
            </a:r>
            <a:r>
              <a:rPr lang="en-GB" baseline="0" dirty="0" err="1"/>
              <a:t>tus</a:t>
            </a:r>
            <a:r>
              <a:rPr lang="en-GB" baseline="0" dirty="0"/>
              <a:t> amigos?</a:t>
            </a:r>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05535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 the vocabulary</a:t>
            </a:r>
            <a:r>
              <a:rPr lang="en-US" b="0" baseline="0" dirty="0"/>
              <a:t> in the answers and use this to identify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Give students 30</a:t>
            </a:r>
            <a:r>
              <a:rPr lang="en-US" b="0" baseline="0" dirty="0"/>
              <a:t> seconds to read the sentences on the left. These are the sentences that they just worked with on the previous slide, so meaning should be clear already.</a:t>
            </a:r>
          </a:p>
          <a:p>
            <a:pPr marL="228600" indent="-228600">
              <a:buAutoNum type="arabicPeriod"/>
            </a:pPr>
            <a:r>
              <a:rPr lang="en-US" b="0" baseline="0" dirty="0"/>
              <a:t>Explain to students that they will listen to six answers (A-F) and need to match these to the correct question (1-6). They may need to listen to each of these a couple of times.</a:t>
            </a:r>
          </a:p>
          <a:p>
            <a:pPr marL="228600" indent="-228600">
              <a:buAutoNum type="arabicPeriod"/>
            </a:pPr>
            <a:r>
              <a:rPr lang="en-US" b="0" baseline="0" dirty="0"/>
              <a:t>Show the answers and give feedback. To support feedback, the written responses appear underneath each answer.</a:t>
            </a:r>
          </a:p>
          <a:p>
            <a:pPr marL="0" indent="0">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lnSpc>
                <a:spcPct val="150000"/>
              </a:lnSpc>
              <a:buFont typeface="+mj-lt"/>
              <a:buAutoNum type="alphaUcPeriod"/>
            </a:pPr>
            <a:r>
              <a:rPr lang="en-GB" sz="1200" i="1" dirty="0" err="1">
                <a:solidFill>
                  <a:srgbClr val="002060"/>
                </a:solidFill>
              </a:rPr>
              <a:t>Sí</a:t>
            </a:r>
            <a:r>
              <a:rPr lang="en-GB" sz="1200" i="1" dirty="0">
                <a:solidFill>
                  <a:srgbClr val="002060"/>
                </a:solidFill>
              </a:rPr>
              <a:t>, </a:t>
            </a:r>
            <a:r>
              <a:rPr lang="en-GB" sz="1200" i="1" dirty="0" err="1">
                <a:solidFill>
                  <a:srgbClr val="002060"/>
                </a:solidFill>
              </a:rPr>
              <a:t>porque</a:t>
            </a:r>
            <a:r>
              <a:rPr lang="en-GB" sz="1200" i="1" dirty="0">
                <a:solidFill>
                  <a:srgbClr val="002060"/>
                </a:solidFill>
              </a:rPr>
              <a:t> </a:t>
            </a:r>
            <a:r>
              <a:rPr lang="en-GB" sz="1200" i="1" dirty="0" err="1">
                <a:solidFill>
                  <a:srgbClr val="002060"/>
                </a:solidFill>
              </a:rPr>
              <a:t>tenemos</a:t>
            </a:r>
            <a:r>
              <a:rPr lang="en-GB" sz="1200" i="1" dirty="0">
                <a:solidFill>
                  <a:srgbClr val="002060"/>
                </a:solidFill>
              </a:rPr>
              <a:t> </a:t>
            </a:r>
            <a:r>
              <a:rPr lang="en-GB" sz="1200" i="1" dirty="0" err="1">
                <a:solidFill>
                  <a:srgbClr val="002060"/>
                </a:solidFill>
              </a:rPr>
              <a:t>unos</a:t>
            </a:r>
            <a:r>
              <a:rPr lang="en-GB" sz="1200" i="1" dirty="0">
                <a:solidFill>
                  <a:srgbClr val="002060"/>
                </a:solidFill>
              </a:rPr>
              <a:t> </a:t>
            </a:r>
            <a:r>
              <a:rPr lang="en-GB" sz="1200" i="1" dirty="0" err="1">
                <a:solidFill>
                  <a:srgbClr val="002060"/>
                </a:solidFill>
              </a:rPr>
              <a:t>jugadores</a:t>
            </a:r>
            <a:r>
              <a:rPr lang="en-GB" sz="1200" i="1" dirty="0">
                <a:solidFill>
                  <a:srgbClr val="002060"/>
                </a:solidFill>
              </a:rPr>
              <a:t> </a:t>
            </a:r>
            <a:r>
              <a:rPr lang="en-GB" sz="1200" i="1" dirty="0" err="1">
                <a:solidFill>
                  <a:srgbClr val="002060"/>
                </a:solidFill>
              </a:rPr>
              <a:t>débiles</a:t>
            </a:r>
            <a:r>
              <a:rPr lang="en-GB" sz="1200" i="1" dirty="0">
                <a:solidFill>
                  <a:srgbClr val="002060"/>
                </a:solidFill>
              </a:rPr>
              <a:t>.</a:t>
            </a:r>
            <a:endParaRPr lang="en-GB" sz="1200" dirty="0"/>
          </a:p>
          <a:p>
            <a:pPr marL="228600" indent="-228600">
              <a:lnSpc>
                <a:spcPct val="150000"/>
              </a:lnSpc>
              <a:buFont typeface="+mj-lt"/>
              <a:buAutoNum type="alphaUcPeriod"/>
            </a:pPr>
            <a:r>
              <a:rPr lang="en-GB" sz="1200" i="1" dirty="0" err="1">
                <a:solidFill>
                  <a:srgbClr val="002060"/>
                </a:solidFill>
              </a:rPr>
              <a:t>Él</a:t>
            </a:r>
            <a:r>
              <a:rPr lang="en-GB" sz="1200" i="1" dirty="0">
                <a:solidFill>
                  <a:srgbClr val="002060"/>
                </a:solidFill>
              </a:rPr>
              <a:t> </a:t>
            </a:r>
            <a:r>
              <a:rPr lang="en-GB" sz="1200" i="1" dirty="0" err="1">
                <a:solidFill>
                  <a:srgbClr val="002060"/>
                </a:solidFill>
              </a:rPr>
              <a:t>viene</a:t>
            </a:r>
            <a:r>
              <a:rPr lang="en-GB" sz="1200" i="1" dirty="0">
                <a:solidFill>
                  <a:srgbClr val="002060"/>
                </a:solidFill>
              </a:rPr>
              <a:t> </a:t>
            </a:r>
            <a:r>
              <a:rPr lang="en-GB" sz="1200" i="1" dirty="0" err="1">
                <a:solidFill>
                  <a:srgbClr val="002060"/>
                </a:solidFill>
              </a:rPr>
              <a:t>cuando</a:t>
            </a:r>
            <a:r>
              <a:rPr lang="en-GB" sz="1200" i="1" dirty="0">
                <a:solidFill>
                  <a:srgbClr val="002060"/>
                </a:solidFill>
              </a:rPr>
              <a:t> </a:t>
            </a:r>
            <a:r>
              <a:rPr lang="en-GB" sz="1200" i="1" dirty="0" err="1">
                <a:solidFill>
                  <a:srgbClr val="002060"/>
                </a:solidFill>
              </a:rPr>
              <a:t>tengo</a:t>
            </a:r>
            <a:r>
              <a:rPr lang="en-GB" sz="1200" i="1" dirty="0">
                <a:solidFill>
                  <a:srgbClr val="002060"/>
                </a:solidFill>
              </a:rPr>
              <a:t> un </a:t>
            </a:r>
            <a:r>
              <a:rPr lang="en-GB" sz="1200" i="1" dirty="0" err="1">
                <a:solidFill>
                  <a:srgbClr val="002060"/>
                </a:solidFill>
              </a:rPr>
              <a:t>partido</a:t>
            </a:r>
            <a:r>
              <a:rPr lang="en-GB" sz="1200" i="1" dirty="0">
                <a:solidFill>
                  <a:srgbClr val="002060"/>
                </a:solidFill>
              </a:rPr>
              <a:t> especial.</a:t>
            </a:r>
          </a:p>
          <a:p>
            <a:pPr marL="228600" indent="-228600">
              <a:lnSpc>
                <a:spcPct val="150000"/>
              </a:lnSpc>
              <a:buFont typeface="+mj-lt"/>
              <a:buAutoNum type="alphaUcPeriod"/>
            </a:pPr>
            <a:r>
              <a:rPr lang="en-GB" sz="1200" i="1" dirty="0" err="1">
                <a:solidFill>
                  <a:srgbClr val="002060"/>
                </a:solidFill>
              </a:rPr>
              <a:t>Sí</a:t>
            </a:r>
            <a:r>
              <a:rPr lang="en-GB" sz="1200" i="1" dirty="0">
                <a:solidFill>
                  <a:srgbClr val="002060"/>
                </a:solidFill>
              </a:rPr>
              <a:t>, ¡me </a:t>
            </a:r>
            <a:r>
              <a:rPr lang="en-GB" sz="1200" i="1" dirty="0" err="1">
                <a:solidFill>
                  <a:srgbClr val="002060"/>
                </a:solidFill>
              </a:rPr>
              <a:t>encanta</a:t>
            </a:r>
            <a:r>
              <a:rPr lang="en-GB" sz="1200" i="1" dirty="0">
                <a:solidFill>
                  <a:srgbClr val="002060"/>
                </a:solidFill>
              </a:rPr>
              <a:t>! Es un </a:t>
            </a:r>
            <a:r>
              <a:rPr lang="en-GB" sz="1200" i="1" dirty="0" err="1">
                <a:solidFill>
                  <a:srgbClr val="002060"/>
                </a:solidFill>
              </a:rPr>
              <a:t>deporte</a:t>
            </a:r>
            <a:r>
              <a:rPr lang="en-GB" sz="1200" i="1" dirty="0">
                <a:solidFill>
                  <a:srgbClr val="002060"/>
                </a:solidFill>
              </a:rPr>
              <a:t> genial.</a:t>
            </a:r>
          </a:p>
          <a:p>
            <a:pPr marL="228600" indent="-228600">
              <a:lnSpc>
                <a:spcPct val="150000"/>
              </a:lnSpc>
              <a:buFont typeface="+mj-lt"/>
              <a:buAutoNum type="alphaUcPeriod"/>
            </a:pPr>
            <a:r>
              <a:rPr lang="en-GB" sz="1200" i="1" dirty="0">
                <a:solidFill>
                  <a:srgbClr val="002060"/>
                </a:solidFill>
              </a:rPr>
              <a:t>A </a:t>
            </a:r>
            <a:r>
              <a:rPr lang="en-GB" sz="1200" i="1" dirty="0" err="1">
                <a:solidFill>
                  <a:srgbClr val="002060"/>
                </a:solidFill>
              </a:rPr>
              <a:t>veces</a:t>
            </a:r>
            <a:r>
              <a:rPr lang="en-GB" sz="1200" i="1" dirty="0">
                <a:solidFill>
                  <a:srgbClr val="002060"/>
                </a:solidFill>
              </a:rPr>
              <a:t>, </a:t>
            </a:r>
            <a:r>
              <a:rPr lang="en-GB" sz="1200" i="1" dirty="0" err="1">
                <a:solidFill>
                  <a:srgbClr val="002060"/>
                </a:solidFill>
              </a:rPr>
              <a:t>pero</a:t>
            </a:r>
            <a:r>
              <a:rPr lang="en-GB" sz="1200" i="1" dirty="0">
                <a:solidFill>
                  <a:srgbClr val="002060"/>
                </a:solidFill>
              </a:rPr>
              <a:t> </a:t>
            </a:r>
            <a:r>
              <a:rPr lang="en-GB" sz="1200" i="1" dirty="0" err="1">
                <a:solidFill>
                  <a:srgbClr val="002060"/>
                </a:solidFill>
              </a:rPr>
              <a:t>ellos</a:t>
            </a:r>
            <a:r>
              <a:rPr lang="en-GB" sz="1200" i="1" dirty="0">
                <a:solidFill>
                  <a:srgbClr val="002060"/>
                </a:solidFill>
              </a:rPr>
              <a:t> no </a:t>
            </a:r>
            <a:r>
              <a:rPr lang="en-GB" sz="1200" i="1" dirty="0" err="1">
                <a:solidFill>
                  <a:srgbClr val="002060"/>
                </a:solidFill>
              </a:rPr>
              <a:t>está</a:t>
            </a:r>
            <a:r>
              <a:rPr lang="en-GB" sz="1200" i="1" dirty="0">
                <a:solidFill>
                  <a:srgbClr val="002060"/>
                </a:solidFill>
              </a:rPr>
              <a:t> a mi </a:t>
            </a:r>
            <a:r>
              <a:rPr lang="en-GB" sz="1200" i="1" dirty="0" err="1">
                <a:solidFill>
                  <a:srgbClr val="002060"/>
                </a:solidFill>
              </a:rPr>
              <a:t>nivel</a:t>
            </a:r>
            <a:r>
              <a:rPr lang="en-GB" sz="1200" i="1" dirty="0">
                <a:solidFill>
                  <a:srgbClr val="002060"/>
                </a:solidFill>
              </a:rPr>
              <a:t>!</a:t>
            </a:r>
          </a:p>
          <a:p>
            <a:pPr marL="228600" indent="-228600">
              <a:lnSpc>
                <a:spcPct val="150000"/>
              </a:lnSpc>
              <a:buFont typeface="+mj-lt"/>
              <a:buAutoNum type="alphaUcPeriod"/>
            </a:pPr>
            <a:r>
              <a:rPr lang="en-GB" sz="1200" i="1" dirty="0" err="1">
                <a:solidFill>
                  <a:srgbClr val="002060"/>
                </a:solidFill>
              </a:rPr>
              <a:t>Sí</a:t>
            </a:r>
            <a:r>
              <a:rPr lang="en-GB" sz="1200" i="1" dirty="0">
                <a:solidFill>
                  <a:srgbClr val="002060"/>
                </a:solidFill>
              </a:rPr>
              <a:t>, </a:t>
            </a:r>
            <a:r>
              <a:rPr lang="en-GB" sz="1200" i="1" dirty="0" err="1">
                <a:solidFill>
                  <a:srgbClr val="002060"/>
                </a:solidFill>
              </a:rPr>
              <a:t>normalmente</a:t>
            </a:r>
            <a:r>
              <a:rPr lang="en-GB" sz="1200" i="1" dirty="0">
                <a:solidFill>
                  <a:srgbClr val="002060"/>
                </a:solidFill>
              </a:rPr>
              <a:t> </a:t>
            </a:r>
            <a:r>
              <a:rPr lang="en-GB" sz="1200" i="1" dirty="0" err="1">
                <a:solidFill>
                  <a:srgbClr val="002060"/>
                </a:solidFill>
              </a:rPr>
              <a:t>ganamos</a:t>
            </a:r>
            <a:r>
              <a:rPr lang="en-GB" sz="1200" i="1" dirty="0">
                <a:solidFill>
                  <a:srgbClr val="002060"/>
                </a:solidFill>
              </a:rPr>
              <a:t> </a:t>
            </a:r>
            <a:r>
              <a:rPr lang="en-GB" sz="1200" i="1" dirty="0" err="1">
                <a:solidFill>
                  <a:srgbClr val="002060"/>
                </a:solidFill>
              </a:rPr>
              <a:t>varios</a:t>
            </a:r>
            <a:r>
              <a:rPr lang="en-GB" sz="1200" i="1" dirty="0">
                <a:solidFill>
                  <a:srgbClr val="002060"/>
                </a:solidFill>
              </a:rPr>
              <a:t> </a:t>
            </a:r>
            <a:r>
              <a:rPr lang="en-GB" sz="1200" i="1" dirty="0" err="1">
                <a:solidFill>
                  <a:srgbClr val="002060"/>
                </a:solidFill>
              </a:rPr>
              <a:t>partidos</a:t>
            </a:r>
            <a:r>
              <a:rPr lang="en-GB" sz="1200" i="1" dirty="0">
                <a:solidFill>
                  <a:srgbClr val="002060"/>
                </a:solidFill>
              </a:rPr>
              <a:t> al </a:t>
            </a:r>
            <a:r>
              <a:rPr lang="en-GB" sz="1200" i="1" dirty="0" err="1">
                <a:solidFill>
                  <a:srgbClr val="002060"/>
                </a:solidFill>
              </a:rPr>
              <a:t>mes</a:t>
            </a:r>
            <a:r>
              <a:rPr lang="en-GB" sz="1200" i="1" dirty="0">
                <a:solidFill>
                  <a:srgbClr val="002060"/>
                </a:solidFill>
              </a:rPr>
              <a:t>.</a:t>
            </a:r>
          </a:p>
          <a:p>
            <a:pPr marL="228600" indent="-228600">
              <a:lnSpc>
                <a:spcPct val="150000"/>
              </a:lnSpc>
              <a:buFont typeface="+mj-lt"/>
              <a:buAutoNum type="alphaUcPeriod"/>
            </a:pPr>
            <a:r>
              <a:rPr lang="en-GB" sz="1200" i="1" dirty="0" err="1">
                <a:solidFill>
                  <a:srgbClr val="002060"/>
                </a:solidFill>
              </a:rPr>
              <a:t>Ja</a:t>
            </a:r>
            <a:r>
              <a:rPr lang="en-GB" sz="1200" i="1" dirty="0">
                <a:solidFill>
                  <a:srgbClr val="002060"/>
                </a:solidFill>
              </a:rPr>
              <a:t>, </a:t>
            </a:r>
            <a:r>
              <a:rPr lang="en-GB" sz="1200" i="1" dirty="0" err="1">
                <a:solidFill>
                  <a:srgbClr val="002060"/>
                </a:solidFill>
              </a:rPr>
              <a:t>ja</a:t>
            </a:r>
            <a:r>
              <a:rPr lang="en-GB" sz="1200" i="1" dirty="0">
                <a:solidFill>
                  <a:srgbClr val="002060"/>
                </a:solidFill>
              </a:rPr>
              <a:t>, </a:t>
            </a:r>
            <a:r>
              <a:rPr lang="en-GB" sz="1200" i="1" dirty="0" err="1">
                <a:solidFill>
                  <a:srgbClr val="002060"/>
                </a:solidFill>
              </a:rPr>
              <a:t>ja</a:t>
            </a:r>
            <a:r>
              <a:rPr lang="en-GB" sz="1200" i="1" dirty="0">
                <a:solidFill>
                  <a:srgbClr val="002060"/>
                </a:solidFill>
              </a:rPr>
              <a:t>. Solo </a:t>
            </a:r>
            <a:r>
              <a:rPr lang="en-GB" sz="1200" i="1" dirty="0" err="1">
                <a:solidFill>
                  <a:srgbClr val="002060"/>
                </a:solidFill>
              </a:rPr>
              <a:t>si</a:t>
            </a:r>
            <a:r>
              <a:rPr lang="en-GB" sz="1200" i="1" dirty="0">
                <a:solidFill>
                  <a:srgbClr val="002060"/>
                </a:solidFill>
              </a:rPr>
              <a:t> </a:t>
            </a:r>
            <a:r>
              <a:rPr lang="en-GB" sz="1200" i="1" dirty="0" err="1">
                <a:solidFill>
                  <a:srgbClr val="002060"/>
                </a:solidFill>
              </a:rPr>
              <a:t>ellos</a:t>
            </a:r>
            <a:r>
              <a:rPr lang="en-GB" sz="1200" i="1" dirty="0">
                <a:solidFill>
                  <a:srgbClr val="002060"/>
                </a:solidFill>
              </a:rPr>
              <a:t> </a:t>
            </a:r>
            <a:r>
              <a:rPr lang="en-GB" sz="1200" i="1" dirty="0" err="1">
                <a:solidFill>
                  <a:srgbClr val="002060"/>
                </a:solidFill>
              </a:rPr>
              <a:t>hacen</a:t>
            </a:r>
            <a:r>
              <a:rPr lang="en-GB" sz="1200" i="1" dirty="0">
                <a:solidFill>
                  <a:srgbClr val="002060"/>
                </a:solidFill>
              </a:rPr>
              <a:t> </a:t>
            </a:r>
            <a:r>
              <a:rPr lang="en-GB" sz="1200" i="1" dirty="0" err="1">
                <a:solidFill>
                  <a:srgbClr val="002060"/>
                </a:solidFill>
              </a:rPr>
              <a:t>algo</a:t>
            </a:r>
            <a:r>
              <a:rPr lang="en-GB" sz="1200" i="1" dirty="0">
                <a:solidFill>
                  <a:srgbClr val="002060"/>
                </a:solidFill>
              </a:rPr>
              <a:t> </a:t>
            </a:r>
            <a:r>
              <a:rPr lang="en-GB" sz="1200" i="1" dirty="0" err="1">
                <a:solidFill>
                  <a:srgbClr val="002060"/>
                </a:solidFill>
              </a:rPr>
              <a:t>malo</a:t>
            </a:r>
            <a:r>
              <a:rPr lang="en-GB" sz="1200" i="1" dirty="0">
                <a:solidFill>
                  <a:srgbClr val="002060"/>
                </a:solidFill>
              </a:rPr>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baseline="0" dirty="0"/>
          </a:p>
          <a:p>
            <a:pPr marL="228600" indent="-228600">
              <a:buAutoNum type="alphaUcPeriod"/>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5080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0" baseline="0" dirty="0"/>
              <a:t>5 minutes</a:t>
            </a:r>
            <a:endParaRPr lang="en-GB" b="0" dirty="0"/>
          </a:p>
          <a:p>
            <a:endParaRPr lang="en-GB" b="1" dirty="0"/>
          </a:p>
          <a:p>
            <a:r>
              <a:rPr lang="en-GB" b="1" dirty="0"/>
              <a:t>Aim: </a:t>
            </a:r>
          </a:p>
          <a:p>
            <a:r>
              <a:rPr lang="en-GB" dirty="0"/>
              <a:t>to practise pronouncing</a:t>
            </a:r>
            <a:r>
              <a:rPr lang="en-GB" baseline="0" dirty="0"/>
              <a:t> words with the diphthongs [ai], [</a:t>
            </a:r>
            <a:r>
              <a:rPr lang="en-GB" baseline="0" dirty="0" err="1"/>
              <a:t>ei</a:t>
            </a:r>
            <a:r>
              <a:rPr lang="en-GB" baseline="0" dirty="0"/>
              <a:t>], [</a:t>
            </a:r>
            <a:r>
              <a:rPr lang="en-GB" baseline="0" dirty="0" err="1"/>
              <a:t>ie</a:t>
            </a:r>
            <a:r>
              <a:rPr lang="en-GB" baseline="0" dirty="0"/>
              <a:t>], [</a:t>
            </a:r>
            <a:r>
              <a:rPr lang="en-GB" baseline="0" dirty="0" err="1"/>
              <a:t>ia</a:t>
            </a:r>
            <a:r>
              <a:rPr lang="en-GB" baseline="0" dirty="0"/>
              <a:t>].</a:t>
            </a:r>
          </a:p>
          <a:p>
            <a:r>
              <a:rPr lang="en-GB" baseline="0" dirty="0"/>
              <a:t>to practise pronouncing words with different stress positions (</a:t>
            </a:r>
            <a:r>
              <a:rPr lang="en-GB" baseline="0" dirty="0" err="1"/>
              <a:t>penultiamate</a:t>
            </a:r>
            <a:r>
              <a:rPr lang="en-GB" baseline="0" dirty="0"/>
              <a:t>, final syllable).</a:t>
            </a:r>
          </a:p>
          <a:p>
            <a:r>
              <a:rPr lang="en-GB" baseline="0" dirty="0"/>
              <a:t>to gain fluency and confidence in oral production.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practise reading the conversation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take turns at playing different roles.</a:t>
            </a:r>
          </a:p>
          <a:p>
            <a:endParaRPr lang="en-GB" baseline="0" dirty="0"/>
          </a:p>
          <a:p>
            <a:r>
              <a:rPr lang="en-GB" b="1" baseline="0" dirty="0"/>
              <a:t>Notes: </a:t>
            </a:r>
          </a:p>
          <a:p>
            <a:pPr marL="228600" indent="-228600">
              <a:buAutoNum type="arabicPeriod"/>
            </a:pPr>
            <a:r>
              <a:rPr lang="en-GB" b="0" baseline="0" dirty="0"/>
              <a:t>The sentences have been modified slightly to include more examples of diphthongs.</a:t>
            </a:r>
          </a:p>
          <a:p>
            <a:pPr marL="228600" indent="-228600">
              <a:buAutoNum type="arabicPeriod"/>
            </a:pPr>
            <a:r>
              <a:rPr lang="en-GB" b="0" baseline="0" dirty="0"/>
              <a:t>In year 8, students learnt about the concept of ‘strong’ and ‘weak’ vowels and the way in which a diphthong is formed when they appear next to each other. The focus is now on automatising that knowledge in oral production. </a:t>
            </a:r>
            <a:endParaRPr lang="en-GB" b="1" baseline="0" dirty="0"/>
          </a:p>
          <a:p>
            <a:pPr marL="228600" indent="-228600">
              <a:buAutoNum type="arabicPeriod"/>
            </a:pPr>
            <a:endParaRPr lang="en-GB" b="1" baseline="0" dirty="0"/>
          </a:p>
          <a:p>
            <a:pPr marL="0" indent="0">
              <a:buNone/>
            </a:pPr>
            <a:r>
              <a:rPr lang="en-GB" b="1" baseline="0" dirty="0"/>
              <a:t>Frequency of unknown words and cognates:</a:t>
            </a:r>
          </a:p>
          <a:p>
            <a:pPr marL="0" indent="0">
              <a:buNone/>
            </a:pPr>
            <a:r>
              <a:rPr lang="en-GB" b="0" baseline="0" dirty="0" err="1"/>
              <a:t>aire</a:t>
            </a:r>
            <a:r>
              <a:rPr lang="en-GB" b="0" baseline="0" dirty="0"/>
              <a:t> libre [libre [471] </a:t>
            </a:r>
            <a:r>
              <a:rPr lang="en-GB" b="0" baseline="0" dirty="0" err="1"/>
              <a:t>competición</a:t>
            </a:r>
            <a:r>
              <a:rPr lang="en-GB" b="0" baseline="0" dirty="0"/>
              <a:t> [4738]</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546575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9 minutes (two slides)</a:t>
            </a:r>
            <a:br>
              <a:rPr lang="en-GB" b="1" dirty="0"/>
            </a:br>
            <a:r>
              <a:rPr lang="en-GB" b="1" dirty="0"/>
              <a:t>Note: there is an alternative activity on slide 15.</a:t>
            </a:r>
            <a:endParaRPr lang="en-GB" b="0" dirty="0"/>
          </a:p>
          <a:p>
            <a:endParaRPr lang="en-GB" b="0" dirty="0"/>
          </a:p>
          <a:p>
            <a:r>
              <a:rPr lang="en-GB" b="1" dirty="0"/>
              <a:t>Aim</a:t>
            </a:r>
            <a:r>
              <a:rPr lang="en-GB" b="0" dirty="0"/>
              <a:t>: to practise written production of the target grammar features from this week, and some vocabulary in a scaffolded writing exercise using the same text as the previous two exercises.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 1 – scaffolded text completion   </a:t>
            </a:r>
          </a:p>
          <a:p>
            <a:endParaRPr lang="en-GB" b="0" dirty="0"/>
          </a:p>
          <a:p>
            <a:r>
              <a:rPr lang="en-GB" b="1" dirty="0"/>
              <a:t>Procedure: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a:t>
            </a:r>
            <a:r>
              <a:rPr lang="en-GB" b="0" baseline="0" dirty="0"/>
              <a:t>will need to </a:t>
            </a:r>
            <a:r>
              <a:rPr lang="en-GB" b="0" dirty="0"/>
              <a:t>look at the English text and use the prompts in bold to write the missing words in the Spanish text on the right hand side. These include the target grammar features worked on this week, including subject pronouns and -</a:t>
            </a:r>
            <a:r>
              <a:rPr lang="en-GB" b="0" dirty="0" err="1"/>
              <a:t>ar</a:t>
            </a:r>
            <a:r>
              <a:rPr lang="en-GB" b="0" baseline="0" dirty="0"/>
              <a:t> verbs in the </a:t>
            </a:r>
            <a:r>
              <a:rPr lang="en-GB" b="0" baseline="0" dirty="0" err="1"/>
              <a:t>preterite</a:t>
            </a:r>
            <a:r>
              <a:rPr lang="en-GB" b="0" baseline="0" dirty="0"/>
              <a:t>, as well as vocabulary.</a:t>
            </a:r>
            <a:endParaRPr lang="en-GB" b="0" dirty="0"/>
          </a:p>
          <a:p>
            <a:pPr marL="228600" indent="-228600">
              <a:buAutoNum type="arabicPeriod"/>
            </a:pPr>
            <a:r>
              <a:rPr lang="en-GB" b="0" dirty="0"/>
              <a:t>Click to show the missing Spanish words one by one.</a:t>
            </a:r>
          </a:p>
          <a:p>
            <a:pPr marL="228600" indent="-228600">
              <a:buAutoNum type="arabicPeriod"/>
            </a:pPr>
            <a:endParaRPr lang="en-GB" b="0" dirty="0"/>
          </a:p>
          <a:p>
            <a:pPr marL="0" indent="0">
              <a:buNone/>
            </a:pPr>
            <a:r>
              <a:rPr lang="en-GB" b="1" baseline="0" dirty="0"/>
              <a:t>Frequency of unknown words and cognates:</a:t>
            </a:r>
          </a:p>
          <a:p>
            <a:pPr marL="0" indent="0">
              <a:buNone/>
            </a:pPr>
            <a:r>
              <a:rPr lang="en-GB" b="0" baseline="0" dirty="0" err="1"/>
              <a:t>baloncesto</a:t>
            </a:r>
            <a:r>
              <a:rPr lang="en-GB" b="0" baseline="0" dirty="0"/>
              <a:t> [59]</a:t>
            </a:r>
          </a:p>
          <a:p>
            <a:pPr marL="228600" indent="-228600">
              <a:buAutoNum type="arabicPeriod"/>
            </a:pPr>
            <a:endParaRPr lang="en-GB" b="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4246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r>
              <a:rPr lang="en-GB" dirty="0"/>
              <a:t>Activity</a:t>
            </a:r>
            <a:r>
              <a:rPr lang="en-GB" baseline="0" dirty="0"/>
              <a:t> as explained on previous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45989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activity – full text translation</a:t>
            </a:r>
          </a:p>
          <a:p>
            <a:r>
              <a:rPr lang="en-US" b="1" dirty="0"/>
              <a:t>OPTION 2 – </a:t>
            </a:r>
            <a:r>
              <a:rPr lang="en-US" b="1" baseline="0" dirty="0"/>
              <a:t>full text translation</a:t>
            </a:r>
            <a:endParaRPr lang="en-US" b="1" dirty="0"/>
          </a:p>
          <a:p>
            <a:r>
              <a:rPr lang="en-US" b="0" dirty="0"/>
              <a:t>The Spanish translation of each line of the text</a:t>
            </a:r>
            <a:r>
              <a:rPr lang="en-US" b="0" baseline="0" dirty="0"/>
              <a:t> </a:t>
            </a:r>
            <a:r>
              <a:rPr lang="en-US" b="0" dirty="0"/>
              <a:t>is revealed</a:t>
            </a:r>
            <a:r>
              <a:rPr lang="en-US" b="0" baseline="0" dirty="0"/>
              <a:t> on a mouse click.</a:t>
            </a:r>
          </a:p>
          <a:p>
            <a:endParaRPr lang="en-US" b="0" baseline="0" dirty="0"/>
          </a:p>
          <a:p>
            <a:r>
              <a:rPr lang="en-US" b="0" baseline="0" dirty="0"/>
              <a:t>Note: option 2 may take a couple of minutes longer than option 1. </a:t>
            </a:r>
          </a:p>
          <a:p>
            <a:endParaRPr lang="en-US" b="0" baseline="0" dirty="0"/>
          </a:p>
          <a:p>
            <a:pPr marL="0" indent="0">
              <a:buNone/>
            </a:pPr>
            <a:r>
              <a:rPr lang="en-GB" b="1" baseline="0" dirty="0"/>
              <a:t>Frequency of unknown words and cognates:</a:t>
            </a:r>
          </a:p>
          <a:p>
            <a:pPr marL="0" indent="0">
              <a:buNone/>
            </a:pPr>
            <a:r>
              <a:rPr lang="en-GB" b="0" baseline="0" dirty="0" err="1"/>
              <a:t>baloncesto</a:t>
            </a:r>
            <a:r>
              <a:rPr lang="en-GB" b="0" baseline="0" dirty="0"/>
              <a:t>[59]</a:t>
            </a:r>
          </a:p>
          <a:p>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7262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r>
              <a:rPr lang="en-GB" dirty="0"/>
              <a:t>Activity</a:t>
            </a:r>
            <a:r>
              <a:rPr lang="en-GB" baseline="0" dirty="0"/>
              <a:t> as explained on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560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cap="none" dirty="0">
                <a:solidFill>
                  <a:schemeClr val="tx1"/>
                </a:solidFill>
                <a:effectLst/>
                <a:latin typeface="+mn-lt"/>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for her input on the lesson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present continuous using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present tense (‘</a:t>
            </a:r>
            <a:r>
              <a:rPr lang="en-GB" sz="1200" b="0" i="0" baseline="0" dirty="0" err="1">
                <a:solidFill>
                  <a:schemeClr val="dk1"/>
                </a:solidFill>
                <a:latin typeface="+mn-lt"/>
                <a:ea typeface="Calibri"/>
                <a:cs typeface="Calibri"/>
                <a:sym typeface="Calibri"/>
              </a:rPr>
              <a:t>estás</a:t>
            </a:r>
            <a:r>
              <a:rPr lang="en-GB" sz="1200" b="0" i="0" baseline="0" dirty="0">
                <a:solidFill>
                  <a:schemeClr val="dk1"/>
                </a:solidFill>
                <a:latin typeface="+mn-lt"/>
                <a:ea typeface="Calibri"/>
                <a:cs typeface="Calibri"/>
                <a:sym typeface="Calibri"/>
              </a:rPr>
              <a:t>’ or ‘</a:t>
            </a:r>
            <a:r>
              <a:rPr lang="en-GB" sz="1200" b="0" i="0" baseline="0" dirty="0" err="1">
                <a:solidFill>
                  <a:schemeClr val="dk1"/>
                </a:solidFill>
                <a:latin typeface="+mn-lt"/>
                <a:ea typeface="Calibri"/>
                <a:cs typeface="Calibri"/>
                <a:sym typeface="Calibri"/>
              </a:rPr>
              <a:t>estáis</a:t>
            </a:r>
            <a:r>
              <a:rPr lang="en-GB" sz="1200" b="0" i="0" baseline="0" dirty="0">
                <a:solidFill>
                  <a:schemeClr val="dk1"/>
                </a:solidFill>
                <a:latin typeface="+mn-lt"/>
                <a:ea typeface="Calibri"/>
                <a:cs typeface="Calibri"/>
                <a:sym typeface="Calibri"/>
              </a:rPr>
              <a:t>’ + present participle)</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9.1.1.4 and 8.3.2.4</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use</a:t>
            </a:r>
            <a:r>
              <a:rPr lang="en-GB" sz="1200" b="0" i="0" baseline="0" dirty="0">
                <a:solidFill>
                  <a:schemeClr val="dk1"/>
                </a:solidFill>
                <a:latin typeface="+mn-lt"/>
                <a:ea typeface="Calibri"/>
                <a:cs typeface="Calibri"/>
                <a:sym typeface="Calibri"/>
              </a:rPr>
              <a:t> of strong and vowel weeks to form </a:t>
            </a:r>
            <a:r>
              <a:rPr lang="en-GB" sz="1200" b="0" i="0" baseline="0" dirty="0" err="1">
                <a:solidFill>
                  <a:schemeClr val="dk1"/>
                </a:solidFill>
                <a:latin typeface="+mn-lt"/>
                <a:ea typeface="Calibri"/>
                <a:cs typeface="Calibri"/>
                <a:sym typeface="Calibri"/>
              </a:rPr>
              <a:t>dipthongs</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pelear [1910]; mejorar [855]; invitar [820]; practicar [1595]; riesgo [877]; cruzar [815]; pelota [2270]; sé [saber-44]; contra [177]; duro [741]; tenis [4856]; varios [386]; consejo [914];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1.1.4</a:t>
            </a:r>
          </a:p>
          <a:p>
            <a:r>
              <a:rPr lang="es-ES" dirty="0"/>
              <a:t>venir [118]; nivel [297]; tierra [259]; luz [278]; muerto [1103]; muerte [294]; sentarse [249]; acordarse [535]; quedarse [100]; comunidad [523]; costumbre [972]; forma [119]; mexicano [849]; especial [436]; hora [160]; único (as '</a:t>
            </a:r>
            <a:r>
              <a:rPr lang="es-ES" dirty="0" err="1"/>
              <a:t>unique</a:t>
            </a:r>
            <a:r>
              <a:rPr lang="es-ES" dirty="0"/>
              <a:t>') [214]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3.2.4</a:t>
            </a:r>
          </a:p>
          <a:p>
            <a:r>
              <a:rPr lang="es-ES" sz="1200" kern="1200" dirty="0">
                <a:solidFill>
                  <a:schemeClr val="tx1"/>
                </a:solidFill>
                <a:effectLst/>
                <a:latin typeface="+mn-lt"/>
                <a:ea typeface="+mn-ea"/>
                <a:cs typeface="+mn-cs"/>
              </a:rPr>
              <a:t>grabar [1560]; tocar [327]; mostrar [330]; bajar [484]; saltar [1160]; pierna [776]; brazo [470]; mano [135]; alguien [346]; ahora mismo [81]</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88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recap vocabulary</a:t>
            </a:r>
            <a:r>
              <a:rPr lang="es-419"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the SoW cycle of revisiting,</a:t>
            </a:r>
            <a:r>
              <a:rPr lang="es-419" sz="1200" b="0" kern="1200" baseline="0" dirty="0">
                <a:solidFill>
                  <a:schemeClr val="tx1"/>
                </a:solidFill>
                <a:effectLst/>
                <a:latin typeface="+mn-lt"/>
                <a:ea typeface="+mn-ea"/>
                <a:cs typeface="+mn-cs"/>
              </a:rPr>
              <a:t> </a:t>
            </a:r>
            <a:r>
              <a:rPr lang="en-US" b="0" dirty="0"/>
              <a:t>receptively (this slide) and productively</a:t>
            </a:r>
            <a:r>
              <a:rPr lang="en-US" b="0" baseline="0" dirty="0"/>
              <a:t> (next slide).</a:t>
            </a:r>
            <a:endParaRPr lang="en-US" b="1" dirty="0"/>
          </a:p>
          <a:p>
            <a:endParaRPr lang="en-US" b="1" dirty="0"/>
          </a:p>
          <a:p>
            <a:r>
              <a:rPr lang="en-US" b="1" dirty="0"/>
              <a:t>Procedure:</a:t>
            </a:r>
          </a:p>
          <a:p>
            <a:r>
              <a:rPr lang="en-US" b="0" dirty="0"/>
              <a:t>1. Give students</a:t>
            </a:r>
            <a:r>
              <a:rPr lang="en-US" b="0" baseline="0" dirty="0"/>
              <a:t> a minute in pairs to try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Spanish and match to the correct picture</a:t>
            </a:r>
            <a:endParaRPr lang="en-US" b="0" dirty="0"/>
          </a:p>
          <a:p>
            <a:r>
              <a:rPr lang="en-US" b="0" dirty="0"/>
              <a:t>4. Click to bring up the answers. </a:t>
            </a:r>
          </a:p>
          <a:p>
            <a:endParaRPr lang="en-US" b="0" dirty="0"/>
          </a:p>
          <a:p>
            <a:r>
              <a:rPr lang="en-US" b="1" dirty="0"/>
              <a:t>Transcript:</a:t>
            </a:r>
          </a:p>
          <a:p>
            <a:pPr marL="228600" indent="-228600">
              <a:buFont typeface="+mj-lt"/>
              <a:buAutoNum type="arabicPeriod"/>
            </a:pPr>
            <a:r>
              <a:rPr lang="en-US" b="0" dirty="0" err="1"/>
              <a:t>venir</a:t>
            </a:r>
            <a:endParaRPr lang="en-US" b="0" dirty="0"/>
          </a:p>
          <a:p>
            <a:pPr marL="228600" indent="-228600">
              <a:buFont typeface="+mj-lt"/>
              <a:buAutoNum type="arabicPeriod"/>
            </a:pPr>
            <a:r>
              <a:rPr lang="en-US" b="0" dirty="0" err="1"/>
              <a:t>quedarse</a:t>
            </a:r>
            <a:endParaRPr lang="en-US" b="0" dirty="0"/>
          </a:p>
          <a:p>
            <a:pPr marL="228600" indent="-228600">
              <a:buFont typeface="+mj-lt"/>
              <a:buAutoNum type="arabicPeriod"/>
            </a:pPr>
            <a:r>
              <a:rPr lang="en-US" b="0" dirty="0"/>
              <a:t>la hora</a:t>
            </a:r>
          </a:p>
          <a:p>
            <a:pPr marL="228600" indent="-228600">
              <a:buFont typeface="+mj-lt"/>
              <a:buAutoNum type="arabicPeriod"/>
            </a:pPr>
            <a:r>
              <a:rPr lang="en-US" b="0" dirty="0" err="1"/>
              <a:t>mexicano</a:t>
            </a:r>
            <a:endParaRPr lang="en-US" b="0" dirty="0"/>
          </a:p>
          <a:p>
            <a:pPr marL="228600" indent="-228600">
              <a:buFont typeface="+mj-lt"/>
              <a:buAutoNum type="arabicPeriod"/>
            </a:pPr>
            <a:r>
              <a:rPr lang="en-US" b="0" dirty="0" err="1"/>
              <a:t>muerto</a:t>
            </a:r>
            <a:endParaRPr lang="en-US" b="0" dirty="0"/>
          </a:p>
          <a:p>
            <a:pPr marL="228600" indent="-228600">
              <a:buFont typeface="+mj-lt"/>
              <a:buAutoNum type="arabicPeriod"/>
            </a:pPr>
            <a:r>
              <a:rPr lang="en-US" b="0" dirty="0"/>
              <a:t>la </a:t>
            </a:r>
            <a:r>
              <a:rPr lang="en-US" b="0" dirty="0" err="1"/>
              <a:t>costumbre</a:t>
            </a:r>
            <a:endParaRPr lang="en-US" b="0" dirty="0"/>
          </a:p>
          <a:p>
            <a:pPr marL="228600" indent="-228600">
              <a:buFont typeface="+mj-lt"/>
              <a:buAutoNum type="arabicPeriod"/>
            </a:pPr>
            <a:r>
              <a:rPr lang="en-US" b="0" dirty="0"/>
              <a:t>especial</a:t>
            </a:r>
          </a:p>
          <a:p>
            <a:pPr marL="228600" indent="-228600">
              <a:buFont typeface="+mj-lt"/>
              <a:buAutoNum type="arabicPeriod"/>
            </a:pPr>
            <a:r>
              <a:rPr lang="en-US" b="0" dirty="0"/>
              <a:t>el </a:t>
            </a:r>
            <a:r>
              <a:rPr lang="en-US" b="0" dirty="0" err="1"/>
              <a:t>nivel</a:t>
            </a:r>
            <a:endParaRPr lang="en-US" b="0" dirty="0"/>
          </a:p>
          <a:p>
            <a:pPr marL="228600" indent="-228600">
              <a:buFont typeface="+mj-lt"/>
              <a:buAutoNum type="arabicPeriod"/>
            </a:pPr>
            <a:r>
              <a:rPr lang="en-US" b="0" dirty="0" err="1"/>
              <a:t>acordarse</a:t>
            </a:r>
            <a:endParaRPr lang="en-US" b="0" dirty="0"/>
          </a:p>
          <a:p>
            <a:pPr marL="228600" indent="-228600">
              <a:buFont typeface="+mj-lt"/>
              <a:buAutoNum type="arabicPeriod"/>
            </a:pPr>
            <a:r>
              <a:rPr lang="en-US" b="0" dirty="0"/>
              <a:t>la luz</a:t>
            </a:r>
          </a:p>
          <a:p>
            <a:pPr marL="228600" indent="-228600">
              <a:buFont typeface="+mj-lt"/>
              <a:buAutoNum type="arabicPeriod"/>
            </a:pPr>
            <a:r>
              <a:rPr lang="en-US" b="0" dirty="0"/>
              <a:t>la tierra</a:t>
            </a:r>
          </a:p>
          <a:p>
            <a:pPr marL="228600" indent="-228600">
              <a:buFont typeface="+mj-lt"/>
              <a:buAutoNum type="arabicPeriod"/>
            </a:pPr>
            <a:r>
              <a:rPr lang="en-US" b="0" dirty="0" err="1"/>
              <a:t>único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1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vocabulary from set </a:t>
            </a:r>
            <a:r>
              <a:rPr lang="es-419" sz="1200" b="0" kern="1200" dirty="0">
                <a:solidFill>
                  <a:schemeClr val="tx1"/>
                </a:solidFill>
                <a:effectLst/>
                <a:latin typeface="+mn-lt"/>
                <a:ea typeface="+mn-ea"/>
                <a:cs typeface="+mn-cs"/>
              </a:rPr>
              <a:t>Y9 1.1.4,</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the productive mode.</a:t>
            </a:r>
            <a:endParaRPr lang="en-US" b="1" dirty="0"/>
          </a:p>
          <a:p>
            <a:endParaRPr lang="en-US" b="1" dirty="0"/>
          </a:p>
          <a:p>
            <a:r>
              <a:rPr lang="en-US" b="1" dirty="0"/>
              <a:t>Procedure:</a:t>
            </a:r>
          </a:p>
          <a:p>
            <a:r>
              <a:rPr lang="en-US" b="0" dirty="0"/>
              <a:t>1. </a:t>
            </a:r>
            <a:r>
              <a:rPr lang="en-GB" baseline="0" dirty="0"/>
              <a:t>Students work in pairs. One says a random letter and the other says the word in Spanish as fast possible. Students take turns.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8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 </a:t>
            </a:r>
            <a:r>
              <a:rPr lang="en-GB" sz="1200" b="0" baseline="0" dirty="0"/>
              <a:t>3 minutes</a:t>
            </a:r>
          </a:p>
          <a:p>
            <a:endParaRPr lang="en-GB" sz="1200" b="1" baseline="0" dirty="0"/>
          </a:p>
          <a:p>
            <a:pPr marL="0"/>
            <a:r>
              <a:rPr lang="en-GB" sz="1200" b="1" baseline="0" dirty="0"/>
              <a:t>Aim: </a:t>
            </a:r>
            <a:r>
              <a:rPr lang="en-GB" sz="1200" b="0" baseline="0" dirty="0"/>
              <a:t>to revise in productive mode/oral modality 12 items of vocabulary from this week’s revisited sets 9.1.1.4 (10/12 items) and 8.3.2.4 (2/12 items), within a limited time frame. </a:t>
            </a:r>
          </a:p>
          <a:p>
            <a:pPr marL="0"/>
            <a:endParaRPr lang="en-GB" sz="1200" b="0" baseline="0" dirty="0"/>
          </a:p>
          <a:p>
            <a:r>
              <a:rPr lang="en-GB" sz="1200" b="1" baseline="0" dirty="0"/>
              <a:t>Procedure:</a:t>
            </a:r>
          </a:p>
          <a:p>
            <a:r>
              <a:rPr lang="en-GB" sz="1200" baseline="0" dirty="0"/>
              <a:t>1. Click and press enter to bring up an English prompt. It will disappear after 3 seconds. Note that the prompts do not appear in alphabetical order in order to increase the challenge.</a:t>
            </a:r>
          </a:p>
          <a:p>
            <a:r>
              <a:rPr lang="en-GB" sz="1200" baseline="0" dirty="0"/>
              <a:t>2. Students say the Spanish word before the English prompt has faded away.</a:t>
            </a:r>
            <a:br>
              <a:rPr lang="en-GB" sz="1200" baseline="0" dirty="0"/>
            </a:br>
            <a:r>
              <a:rPr lang="en-GB" sz="1200" baseline="0" dirty="0"/>
              <a:t>3. Ensure that definite articles are known for any words that are nouns (in order to check that students remember the gender).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400" b="1" kern="1200" dirty="0">
                <a:solidFill>
                  <a:schemeClr val="tx1"/>
                </a:solidFill>
                <a:effectLst/>
                <a:latin typeface="+mn-lt"/>
                <a:ea typeface="+mn-ea"/>
                <a:cs typeface="+mn-cs"/>
              </a:rPr>
              <a:t>ANSWERS: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la tierra</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costumbre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alguien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nivel</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muerto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úncio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muerte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mostrar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sentarse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especial</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comunidad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acordarse</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63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raise awareness of the cross-linguistic difference between English and Spanish in how to talk about body parts.</a:t>
            </a:r>
            <a:endParaRPr lang="en-US" b="1" dirty="0"/>
          </a:p>
          <a:p>
            <a:endParaRPr lang="en-US" b="1" dirty="0"/>
          </a:p>
          <a:p>
            <a:r>
              <a:rPr lang="en-US" b="1" dirty="0"/>
              <a:t>Procedure:</a:t>
            </a:r>
          </a:p>
          <a:p>
            <a:r>
              <a:rPr lang="en-US" b="0" dirty="0"/>
              <a:t>1. Click to reveal each part of the explanation.</a:t>
            </a:r>
          </a:p>
          <a:p>
            <a:endParaRPr lang="en-US" b="0" dirty="0"/>
          </a:p>
          <a:p>
            <a:r>
              <a:rPr lang="en-US" b="1" dirty="0"/>
              <a:t>Note: </a:t>
            </a:r>
            <a:r>
              <a:rPr lang="en-US" b="0" dirty="0"/>
              <a:t>sometimes Spanish also</a:t>
            </a:r>
            <a:r>
              <a:rPr lang="en-US" b="0" baseline="0" dirty="0"/>
              <a:t> requires a reflexive pronoun (e.g. me </a:t>
            </a:r>
            <a:r>
              <a:rPr lang="en-US" b="0" baseline="0" dirty="0" err="1"/>
              <a:t>estoy</a:t>
            </a:r>
            <a:r>
              <a:rPr lang="en-US" b="0" baseline="0" dirty="0"/>
              <a:t> </a:t>
            </a:r>
            <a:r>
              <a:rPr lang="en-US" b="0" baseline="0" dirty="0" err="1"/>
              <a:t>tocando</a:t>
            </a:r>
            <a:r>
              <a:rPr lang="en-US" b="0" baseline="0" dirty="0"/>
              <a:t> el pie) when an action is self-reflexive. However, this adds an additional layer of complexity, given the fact that English doesn’t use reflexive pronouns in this way, and so we avoid contexts where this is required until later.</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E5527-E06B-4AEC-AECB-6341C165E1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12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a:t>
            </a:r>
            <a:r>
              <a:rPr lang="en-US" b="0" dirty="0"/>
              <a:t>5 minutes</a:t>
            </a:r>
          </a:p>
          <a:p>
            <a:pPr marL="0" indent="0"/>
            <a:endParaRPr lang="en-US" b="1" dirty="0"/>
          </a:p>
          <a:p>
            <a:pPr marL="0" indent="0"/>
            <a:r>
              <a:rPr lang="en-US" b="1" dirty="0"/>
              <a:t>Aim: </a:t>
            </a:r>
            <a:r>
              <a:rPr lang="en-US" b="0" dirty="0"/>
              <a:t>to revise key vocabulary from the text,</a:t>
            </a:r>
            <a:r>
              <a:rPr lang="en-US" b="0" baseline="0" dirty="0"/>
              <a:t> both receptively and productively; to </a:t>
            </a:r>
            <a:r>
              <a:rPr lang="en-US" b="0" baseline="0" dirty="0" err="1"/>
              <a:t>practise</a:t>
            </a:r>
            <a:r>
              <a:rPr lang="en-US" b="0" baseline="0" dirty="0"/>
              <a:t> productively using present tense –</a:t>
            </a:r>
            <a:r>
              <a:rPr lang="en-US" b="0" baseline="0" dirty="0" err="1"/>
              <a:t>ar</a:t>
            </a:r>
            <a:r>
              <a:rPr lang="en-US" b="0" baseline="0" dirty="0"/>
              <a:t> verbs in the 3</a:t>
            </a:r>
            <a:r>
              <a:rPr lang="en-US" b="0" baseline="30000" dirty="0"/>
              <a:t>rd</a:t>
            </a:r>
            <a:r>
              <a:rPr lang="en-US" b="0" baseline="0" dirty="0"/>
              <a:t> person singular vs plural</a:t>
            </a:r>
          </a:p>
          <a:p>
            <a:pPr marL="0" indent="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Students write 1-5 and the Spanish and English words that are missing. Note that each sentence requires</a:t>
            </a:r>
            <a:r>
              <a:rPr lang="en-US" b="0" baseline="0" dirty="0"/>
              <a:t> students to recall a present tense –</a:t>
            </a:r>
            <a:r>
              <a:rPr lang="en-US" b="0" baseline="0" dirty="0" err="1"/>
              <a:t>ar</a:t>
            </a:r>
            <a:r>
              <a:rPr lang="en-US" b="0" baseline="0" dirty="0"/>
              <a:t> verb in either the 3</a:t>
            </a:r>
            <a:r>
              <a:rPr lang="en-US" b="0" baseline="30000" dirty="0"/>
              <a:t>rd</a:t>
            </a:r>
            <a:r>
              <a:rPr lang="en-US" b="0" baseline="0" dirty="0"/>
              <a:t> person singular or plural.</a:t>
            </a:r>
            <a:endParaRPr lang="en-US" b="0" dirty="0"/>
          </a:p>
          <a:p>
            <a:pPr marL="228600" indent="-228600">
              <a:buAutoNum type="arabicPeriod"/>
            </a:pPr>
            <a:r>
              <a:rPr lang="en-US" b="0" dirty="0"/>
              <a:t>Click to listen and check each one, and bring up the answers just after listening, so students can check their spelling.</a:t>
            </a:r>
            <a:endParaRPr lang="en-US"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sz="1200" b="0" i="0" u="none" strike="noStrike" kern="1200" baseline="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n the title students will see ‘forma’ as ‘form’ / ‘shape’ (‘</a:t>
            </a:r>
            <a:r>
              <a:rPr lang="en-GB" sz="1200" b="0" i="0" u="none" strike="noStrike" kern="1200" dirty="0" err="1">
                <a:solidFill>
                  <a:schemeClr val="tx1"/>
                </a:solidFill>
                <a:effectLst/>
                <a:latin typeface="+mn-lt"/>
                <a:ea typeface="+mn-ea"/>
                <a:cs typeface="+mn-cs"/>
              </a:rPr>
              <a:t>estar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forma’ = staying in shape) rather than as ’way’ which is how it was introduced in 9.1.1.4.</a:t>
            </a:r>
            <a:endParaRPr lang="en-GB" b="1" dirty="0"/>
          </a:p>
          <a:p>
            <a:endParaRPr lang="en-GB" b="1" dirty="0"/>
          </a:p>
          <a:p>
            <a:r>
              <a:rPr lang="en-GB" b="1" dirty="0"/>
              <a:t>Frequency</a:t>
            </a:r>
            <a:r>
              <a:rPr lang="en-GB" b="1" baseline="0" dirty="0"/>
              <a:t> of unknown words and cognates:</a:t>
            </a:r>
          </a:p>
          <a:p>
            <a:r>
              <a:rPr lang="en-GB" dirty="0" err="1"/>
              <a:t>participante</a:t>
            </a:r>
            <a:r>
              <a:rPr lang="en-GB" dirty="0"/>
              <a:t> [3085]</a:t>
            </a:r>
          </a:p>
          <a:p>
            <a:endParaRPr lang="en-GB" dirty="0"/>
          </a:p>
          <a:p>
            <a:r>
              <a:rPr lang="en-GB" b="1" dirty="0"/>
              <a:t>Transcript:</a:t>
            </a:r>
          </a:p>
          <a:p>
            <a:pPr marL="228600" indent="-228600">
              <a:buAutoNum type="arabicPeriod"/>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dice: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empezar</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ahora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mismo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Luego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salta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se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muestra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cómo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mover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brazos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el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segundo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ejercicio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bajan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pierna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derecha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Finalmente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corren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tocan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pared con la mano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vuelven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al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grupo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siempre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graba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para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mostrar</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lang="en-GB" sz="1200" b="0" kern="0" dirty="0">
                <a:solidFill>
                  <a:srgbClr val="002060"/>
                </a:solidFill>
                <a:latin typeface="Century Gothic" panose="020B0502020202020204" pitchFamily="34" charset="0"/>
                <a:cs typeface="Arial"/>
                <a:sym typeface="Wingdings" panose="05000000000000000000" pitchFamily="2" charset="2"/>
              </a:rPr>
              <a:t>el </a:t>
            </a:r>
            <a:r>
              <a:rPr lang="en-GB" sz="1200" b="0" kern="0" dirty="0" err="1">
                <a:solidFill>
                  <a:srgbClr val="002060"/>
                </a:solidFill>
                <a:latin typeface="Century Gothic" panose="020B0502020202020204" pitchFamily="34" charset="0"/>
                <a:cs typeface="Arial"/>
                <a:sym typeface="Wingdings" panose="05000000000000000000" pitchFamily="2" charset="2"/>
              </a:rPr>
              <a:t>vídeo</a:t>
            </a:r>
            <a:r>
              <a:rPr lang="en-GB" sz="1200" b="0" kern="0" dirty="0">
                <a:solidFill>
                  <a:srgbClr val="002060"/>
                </a:solidFill>
                <a:latin typeface="Century Gothic" panose="020B0502020202020204" pitchFamily="34" charset="0"/>
                <a:cs typeface="Arial"/>
                <a:sym typeface="Wingdings" panose="05000000000000000000" pitchFamily="2" charset="2"/>
              </a:rPr>
              <a:t> </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indent="-228600">
              <a:buAutoNum type="arabicPeriod"/>
            </a:pP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endParaRP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49470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recap the meaning, use and formation of ‘</a:t>
            </a:r>
            <a:r>
              <a:rPr lang="en-US" b="0" baseline="0" dirty="0" err="1"/>
              <a:t>estar</a:t>
            </a:r>
            <a:r>
              <a:rPr lang="en-US" b="0" baseline="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19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a:t>
            </a:r>
            <a:r>
              <a:rPr lang="en-US" b="0" baseline="0" dirty="0"/>
              <a:t> recap the meaning, use and formation of the present continuous with –</a:t>
            </a:r>
            <a:r>
              <a:rPr lang="en-US" b="0" baseline="0" dirty="0" err="1"/>
              <a:t>ar</a:t>
            </a:r>
            <a:r>
              <a:rPr lang="en-US" b="0" baseline="0" dirty="0"/>
              <a:t> verbs.</a:t>
            </a:r>
            <a:endParaRPr lang="en-US" b="1" dirty="0"/>
          </a:p>
          <a:p>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802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7</a:t>
            </a:r>
            <a:r>
              <a:rPr lang="en-GB" baseline="0" dirty="0"/>
              <a:t>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use the verb ending on ‘</a:t>
            </a:r>
            <a:r>
              <a:rPr lang="en-US" b="0" dirty="0" err="1"/>
              <a:t>estar</a:t>
            </a:r>
            <a:r>
              <a:rPr lang="en-US" b="0" dirty="0"/>
              <a:t>’ to identify who is being addressed.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 understand the vocabulary in order to match up the 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read the questions and </a:t>
            </a:r>
            <a:r>
              <a:rPr lang="en-US" b="0" baseline="0" dirty="0"/>
              <a:t>decide who is being addressed (singular ‘you’ or plural ‘you’), depending on the ending of the verb ‘</a:t>
            </a:r>
            <a:r>
              <a:rPr lang="en-US" b="0" baseline="0" dirty="0" err="1"/>
              <a:t>estar</a:t>
            </a:r>
            <a:r>
              <a:rPr lang="en-US" b="0" baseline="0" dirty="0"/>
              <a:t>’ (</a:t>
            </a:r>
            <a:r>
              <a:rPr lang="en-US" b="0" baseline="0" dirty="0" err="1"/>
              <a:t>estás</a:t>
            </a:r>
            <a:r>
              <a:rPr lang="en-US" b="0" baseline="0" dirty="0"/>
              <a:t> o </a:t>
            </a:r>
            <a:r>
              <a:rPr lang="en-US" b="0" baseline="0" dirty="0" err="1"/>
              <a:t>estáis</a:t>
            </a:r>
            <a:r>
              <a:rPr lang="en-US" b="0" baseline="0" dirty="0"/>
              <a:t>).</a:t>
            </a:r>
          </a:p>
          <a:p>
            <a:pPr marL="228600" indent="-228600">
              <a:buAutoNum type="arabicPeriod"/>
            </a:pPr>
            <a:r>
              <a:rPr lang="en-US" b="0" baseline="0" dirty="0"/>
              <a:t>The possible answers will then appear. They are animated to appear only after step 1 in order to first focus students’ attention on the grammar in the questions.</a:t>
            </a:r>
          </a:p>
          <a:p>
            <a:pPr marL="228600" indent="-228600">
              <a:buAutoNum type="arabicPeriod"/>
            </a:pPr>
            <a:r>
              <a:rPr lang="en-US" b="0" baseline="0" dirty="0"/>
              <a:t>Students then need to match these to the correct question (1-6) with the answer (A-F). </a:t>
            </a:r>
          </a:p>
          <a:p>
            <a:pPr marL="228600" indent="-228600">
              <a:buAutoNum type="arabicPeriod"/>
            </a:pPr>
            <a:r>
              <a:rPr lang="en-US" b="0" baseline="0" dirty="0"/>
              <a:t>Show the answers and give feedback. </a:t>
            </a:r>
            <a:endParaRPr lang="en-US" b="1" baseline="0" dirty="0"/>
          </a:p>
          <a:p>
            <a:endParaRPr lang="en-GB" dirty="0"/>
          </a:p>
          <a:p>
            <a:r>
              <a:rPr lang="en-GB" b="1" dirty="0"/>
              <a:t>Frequency of unknown words and cognates:</a:t>
            </a:r>
          </a:p>
          <a:p>
            <a:r>
              <a:rPr lang="en-GB" dirty="0" err="1"/>
              <a:t>segundo</a:t>
            </a:r>
            <a:r>
              <a:rPr lang="en-GB" dirty="0"/>
              <a:t> [1693]</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420466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ii) to consolidate the understanding of key verbs in the present continuous.</a:t>
            </a:r>
          </a:p>
          <a:p>
            <a:endParaRPr lang="en-US" b="1"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a:t>
            </a:r>
          </a:p>
          <a:p>
            <a:pPr marL="228600" indent="-228600">
              <a:buAutoNum type="arabicPeriod"/>
            </a:pPr>
            <a:r>
              <a:rPr lang="en-US" b="0" baseline="0" dirty="0"/>
              <a:t>Students then complete the English translation of each question.</a:t>
            </a:r>
          </a:p>
          <a:p>
            <a:pPr marL="228600" indent="-228600">
              <a:buAutoNum type="arabicPeriod"/>
            </a:pPr>
            <a:r>
              <a:rPr lang="en-US" b="0" baseline="0" dirty="0"/>
              <a:t>Show the answers and give feedback.</a:t>
            </a:r>
          </a:p>
          <a:p>
            <a:pPr marL="0" indent="0">
              <a:buNone/>
            </a:pPr>
            <a:endParaRPr lang="en-US" b="0" baseline="0" dirty="0"/>
          </a:p>
          <a:p>
            <a:r>
              <a:rPr lang="en-US" b="1" dirty="0"/>
              <a:t>Transcript:</a:t>
            </a:r>
          </a:p>
          <a:p>
            <a:pPr marL="228600" indent="-228600">
              <a:buAutoNum type="arabicPeriod"/>
            </a:pPr>
            <a:r>
              <a:rPr lang="en-US" b="0" baseline="0" dirty="0"/>
              <a:t>¿</a:t>
            </a:r>
            <a:r>
              <a:rPr lang="en-US" b="0" baseline="0" dirty="0" err="1"/>
              <a:t>Estáis</a:t>
            </a:r>
            <a:r>
              <a:rPr lang="en-US" b="0" baseline="0" dirty="0"/>
              <a:t> </a:t>
            </a:r>
            <a:r>
              <a:rPr lang="en-US" b="0" baseline="0" dirty="0" err="1"/>
              <a:t>disfrutando</a:t>
            </a:r>
            <a:r>
              <a:rPr lang="en-US" b="0" baseline="0" dirty="0"/>
              <a:t> de la </a:t>
            </a:r>
            <a:r>
              <a:rPr lang="en-US" b="0" baseline="0" dirty="0" err="1"/>
              <a:t>clase</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te</a:t>
            </a:r>
            <a:r>
              <a:rPr lang="en-US" b="0" baseline="0" dirty="0"/>
              <a:t> </a:t>
            </a:r>
            <a:r>
              <a:rPr lang="en-US" b="0" baseline="0" dirty="0" err="1"/>
              <a:t>estás</a:t>
            </a:r>
            <a:r>
              <a:rPr lang="en-US" b="0" baseline="0" dirty="0"/>
              <a:t> </a:t>
            </a:r>
            <a:r>
              <a:rPr lang="en-US" b="0" baseline="0" dirty="0" err="1"/>
              <a:t>sentando</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cruzando</a:t>
            </a:r>
            <a:r>
              <a:rPr lang="en-US" b="0" baseline="0" dirty="0"/>
              <a:t> los </a:t>
            </a:r>
            <a:r>
              <a:rPr lang="en-US" b="0" baseline="0" dirty="0" err="1"/>
              <a:t>brazos</a:t>
            </a:r>
            <a:r>
              <a:rPr lang="en-US" b="0" baseline="0" dirty="0"/>
              <a:t>?</a:t>
            </a:r>
          </a:p>
          <a:p>
            <a:pPr marL="228600" indent="-228600">
              <a:buAutoNum type="arabicPeriod"/>
            </a:pPr>
            <a:r>
              <a:rPr lang="en-US" b="0" baseline="0" dirty="0"/>
              <a:t>¿</a:t>
            </a:r>
            <a:r>
              <a:rPr lang="en-US" b="0" baseline="0" dirty="0" err="1"/>
              <a:t>Estáis</a:t>
            </a:r>
            <a:r>
              <a:rPr lang="en-US" b="0" baseline="0" dirty="0"/>
              <a:t> </a:t>
            </a:r>
            <a:r>
              <a:rPr lang="en-US" b="0" baseline="0" dirty="0" err="1"/>
              <a:t>bailando</a:t>
            </a:r>
            <a:r>
              <a:rPr lang="en-US" b="0" baseline="0" dirty="0"/>
              <a:t>?</a:t>
            </a:r>
          </a:p>
          <a:p>
            <a:pPr marL="228600" indent="-228600">
              <a:buAutoNum type="arabicPeriod"/>
            </a:pPr>
            <a:r>
              <a:rPr lang="en-US" b="0" baseline="0" dirty="0"/>
              <a:t>¿</a:t>
            </a:r>
            <a:r>
              <a:rPr lang="en-US" b="0" baseline="0" dirty="0" err="1"/>
              <a:t>Estás</a:t>
            </a:r>
            <a:r>
              <a:rPr lang="en-US" b="0" baseline="0" dirty="0"/>
              <a:t> </a:t>
            </a:r>
            <a:r>
              <a:rPr lang="en-US" b="0" baseline="0" dirty="0" err="1"/>
              <a:t>mejorando</a:t>
            </a:r>
            <a:r>
              <a:rPr lang="en-US" b="0" baseline="0" dirty="0"/>
              <a:t>?</a:t>
            </a:r>
          </a:p>
          <a:p>
            <a:pPr marL="228600" indent="-228600">
              <a:buAutoNum type="arabicPeriod"/>
            </a:pPr>
            <a:r>
              <a:rPr lang="en-US" b="0" baseline="0" dirty="0"/>
              <a:t>¿No </a:t>
            </a:r>
            <a:r>
              <a:rPr lang="en-US" b="0" baseline="0" dirty="0" err="1"/>
              <a:t>estáis</a:t>
            </a:r>
            <a:r>
              <a:rPr lang="en-US" b="0" baseline="0" dirty="0"/>
              <a:t> </a:t>
            </a:r>
            <a:r>
              <a:rPr lang="en-US" b="0" baseline="0" dirty="0" err="1"/>
              <a:t>practicando</a:t>
            </a:r>
            <a:r>
              <a:rPr lang="en-US" b="0" baseline="0" dirty="0"/>
              <a:t>?</a:t>
            </a:r>
          </a:p>
          <a:p>
            <a:pPr marL="228600" indent="-228600">
              <a:buAutoNum type="arabicPeriod"/>
            </a:pPr>
            <a:r>
              <a:rPr lang="en-US" b="0" baseline="0" dirty="0"/>
              <a:t>¿</a:t>
            </a:r>
            <a:r>
              <a:rPr lang="en-US" b="0" baseline="0" dirty="0" err="1"/>
              <a:t>Estáis</a:t>
            </a:r>
            <a:r>
              <a:rPr lang="en-US" b="0" baseline="0" dirty="0"/>
              <a:t> </a:t>
            </a:r>
            <a:r>
              <a:rPr lang="en-US" b="0" baseline="0" dirty="0" err="1"/>
              <a:t>peleando</a:t>
            </a:r>
            <a:r>
              <a:rPr lang="en-US" b="0" baseline="0" dirty="0"/>
              <a:t> </a:t>
            </a:r>
            <a:r>
              <a:rPr lang="en-US" b="0" baseline="0" dirty="0" err="1"/>
              <a:t>ya</a:t>
            </a:r>
            <a:r>
              <a:rPr lang="en-US" b="0" baseline="0" dirty="0"/>
              <a:t>?</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27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9</a:t>
            </a:r>
            <a:r>
              <a:rPr lang="en-GB" baseline="0" dirty="0"/>
              <a:t> minutes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 accurately</a:t>
            </a:r>
            <a:r>
              <a:rPr lang="en-GB" b="0" baseline="0" dirty="0"/>
              <a:t> transcribe the missing words, including words with the diphthongs [ai], [</a:t>
            </a:r>
            <a:r>
              <a:rPr lang="en-GB" b="0" baseline="0" dirty="0" err="1"/>
              <a:t>ei</a:t>
            </a:r>
            <a:r>
              <a:rPr lang="en-GB" b="0" baseline="0" dirty="0"/>
              <a:t>], [</a:t>
            </a:r>
            <a:r>
              <a:rPr lang="en-GB" b="0" baseline="0" dirty="0" err="1"/>
              <a:t>ia</a:t>
            </a:r>
            <a:r>
              <a:rPr lang="en-GB" b="0" baseline="0" dirty="0"/>
              <a:t>],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a:t>
            </a:r>
            <a:r>
              <a:rPr lang="en-GB" b="0" baseline="0" dirty="0"/>
              <a:t> understand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to gain fluency in oral production, including in the production of these diphthongs.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students 30 seconds to read the text and think of some words that might be missing.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and complete the text with the missing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a:t>
            </a:r>
            <a:r>
              <a:rPr lang="en-GB" baseline="0" dirty="0"/>
              <a:t> to reveal each answer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practise reading the conversation in small groups (as the conversation involves 3 different voices). Students take turns at playing different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n-GB" b="1" dirty="0"/>
              <a:t>Frequency</a:t>
            </a:r>
            <a:r>
              <a:rPr lang="en-GB" b="1" baseline="0" dirty="0"/>
              <a:t> of unknown words and cognates:</a:t>
            </a:r>
          </a:p>
          <a:p>
            <a:r>
              <a:rPr lang="en-GB" dirty="0" err="1"/>
              <a:t>raqueta</a:t>
            </a:r>
            <a:r>
              <a:rPr lang="en-GB" dirty="0"/>
              <a:t> [&gt;5000];lo </a:t>
            </a:r>
            <a:r>
              <a:rPr lang="en-GB" dirty="0" err="1"/>
              <a:t>siento</a:t>
            </a:r>
            <a:r>
              <a:rPr lang="en-GB" dirty="0"/>
              <a:t> [sentir-136]; Jamaica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8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29. Slides 27 and 28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a:t>
            </a:r>
            <a:r>
              <a:rPr lang="en-US" b="0" baseline="0"/>
              <a:t>body parts. </a:t>
            </a:r>
            <a:r>
              <a:rPr lang="en-US" b="0" baseline="0" dirty="0"/>
              <a:t>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882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42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91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TO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Answers </a:t>
            </a:r>
            <a:r>
              <a:rPr lang="en-GB" b="0" baseline="0" dirty="0"/>
              <a:t>are animated to appear one by one</a:t>
            </a:r>
            <a:r>
              <a:rPr lang="en-GB" b="0" baseline="0"/>
              <a:t>, from left </a:t>
            </a:r>
            <a:r>
              <a:rPr lang="en-GB" b="0" baseline="0" dirty="0"/>
              <a:t>to right</a:t>
            </a:r>
            <a:r>
              <a:rPr lang="en-GB" b="0" baseline="0"/>
              <a:t>, proceeding row by row. This allows for further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Alternatively, the animations could be removed to show all of the answers straight away.</a:t>
            </a:r>
            <a:endParaRPr lang="x-non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19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0" dirty="0"/>
              <a:t>This slide displays the </a:t>
            </a:r>
            <a:r>
              <a:rPr lang="en-GB" b="1" dirty="0"/>
              <a:t>questions</a:t>
            </a:r>
            <a:r>
              <a:rPr lang="en-GB" b="0" dirty="0"/>
              <a:t> that students are expected to produce orally.</a:t>
            </a:r>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58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slide displays the </a:t>
            </a:r>
            <a:r>
              <a:rPr lang="en-GB" b="1"/>
              <a:t>answers</a:t>
            </a:r>
            <a:r>
              <a:rPr lang="en-GB" b="0"/>
              <a:t> that students are expected to note</a:t>
            </a:r>
            <a:r>
              <a:rPr lang="en-GB" b="0" baseline="0"/>
              <a:t> down, based on their partner’s oral production.</a:t>
            </a:r>
            <a:endParaRPr lang="en-GB" b="1"/>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0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answers to the Vocabulary Learning Homework are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/concern/resources/r494vm597?locale=</a:t>
            </a:r>
            <a:r>
              <a:rPr lang="en-GB" sz="1200" i="0" dirty="0" err="1">
                <a:latin typeface="+mn-lt"/>
                <a:ea typeface="Calibri"/>
                <a:cs typeface="Calibri"/>
                <a:sym typeface="Calibri"/>
              </a:rPr>
              <a:t>en</a:t>
            </a: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87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6 minutes (3 per slide)</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recap the 2</a:t>
            </a:r>
            <a:r>
              <a:rPr lang="en-US" b="0" baseline="30000" dirty="0"/>
              <a:t>nd</a:t>
            </a:r>
            <a:r>
              <a:rPr lang="en-US" b="0" baseline="0" dirty="0"/>
              <a:t> person singular form of –</a:t>
            </a:r>
            <a:r>
              <a:rPr lang="en-US" b="0" baseline="0" dirty="0" err="1"/>
              <a:t>ar</a:t>
            </a:r>
            <a:r>
              <a:rPr lang="en-US" b="0" baseline="0" dirty="0"/>
              <a:t> verbs in the present tense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introduce the 2</a:t>
            </a:r>
            <a:r>
              <a:rPr lang="en-US" b="0" baseline="30000" dirty="0"/>
              <a:t>nd</a:t>
            </a:r>
            <a:r>
              <a:rPr lang="en-US" b="0" baseline="0" dirty="0"/>
              <a:t> person plural form (-</a:t>
            </a:r>
            <a:r>
              <a:rPr lang="en-US" b="0" baseline="0" dirty="0" err="1"/>
              <a:t>áis</a:t>
            </a:r>
            <a:r>
              <a:rPr lang="en-US" b="0" baseline="0" dirty="0"/>
              <a:t>)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a:t>
            </a:r>
            <a:r>
              <a:rPr lang="es-ES" b="0" baseline="0" dirty="0"/>
              <a:t> </a:t>
            </a:r>
            <a:r>
              <a:rPr lang="es-ES" b="0" baseline="0" dirty="0" err="1"/>
              <a:t>the</a:t>
            </a:r>
            <a:r>
              <a:rPr lang="es-ES" b="0" baseline="0" dirty="0"/>
              <a:t> </a:t>
            </a:r>
            <a:r>
              <a:rPr lang="es-ES" b="0" baseline="0" dirty="0" err="1"/>
              <a:t>verb</a:t>
            </a:r>
            <a:r>
              <a:rPr lang="es-ES" b="0" baseline="0" dirty="0"/>
              <a:t> ‘jugar’, </a:t>
            </a:r>
            <a:r>
              <a:rPr lang="es-ES" b="0" baseline="0" dirty="0" err="1"/>
              <a:t>draw</a:t>
            </a:r>
            <a:r>
              <a:rPr lang="es-ES" b="0" baseline="0" dirty="0"/>
              <a:t> </a:t>
            </a:r>
            <a:r>
              <a:rPr lang="es-ES" b="0" baseline="0" dirty="0" err="1"/>
              <a:t>attention</a:t>
            </a:r>
            <a:r>
              <a:rPr lang="es-ES" b="0" baseline="0" dirty="0"/>
              <a:t> to </a:t>
            </a:r>
            <a:r>
              <a:rPr lang="es-ES" b="0" baseline="0" dirty="0" err="1"/>
              <a:t>its</a:t>
            </a:r>
            <a:r>
              <a:rPr lang="es-ES" b="0" baseline="0" dirty="0"/>
              <a:t> </a:t>
            </a:r>
            <a:r>
              <a:rPr lang="es-ES" b="0" baseline="0" dirty="0" err="1"/>
              <a:t>step</a:t>
            </a:r>
            <a:r>
              <a:rPr lang="es-ES" b="0" baseline="0" dirty="0"/>
              <a:t> </a:t>
            </a:r>
            <a:r>
              <a:rPr lang="es-ES" b="0" baseline="0" dirty="0" err="1"/>
              <a:t>change</a:t>
            </a:r>
            <a:r>
              <a:rPr lang="es-ES" b="0" baseline="0" dirty="0"/>
              <a:t> and </a:t>
            </a:r>
            <a:r>
              <a:rPr lang="es-ES" b="0" baseline="0" dirty="0" err="1"/>
              <a:t>the</a:t>
            </a:r>
            <a:r>
              <a:rPr lang="es-ES" b="0" baseline="0" dirty="0"/>
              <a:t> use of ‘a’ </a:t>
            </a:r>
            <a:r>
              <a:rPr lang="es-ES" b="0" baseline="0" dirty="0" err="1"/>
              <a:t>before</a:t>
            </a:r>
            <a:r>
              <a:rPr lang="es-ES" b="0" baseline="0" dirty="0"/>
              <a:t> </a:t>
            </a:r>
            <a:r>
              <a:rPr lang="es-ES" b="0" baseline="0" dirty="0" err="1"/>
              <a:t>the</a:t>
            </a:r>
            <a:r>
              <a:rPr lang="es-ES" b="0" baseline="0" dirty="0"/>
              <a:t> sport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8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1" dirty="0"/>
          </a:p>
          <a:p>
            <a:r>
              <a:rPr lang="en-GB" b="1" dirty="0"/>
              <a:t>Aim: </a:t>
            </a:r>
          </a:p>
          <a:p>
            <a:r>
              <a:rPr lang="en-GB" b="0" dirty="0"/>
              <a:t>to</a:t>
            </a:r>
            <a:r>
              <a:rPr lang="en-GB" b="0" baseline="0" dirty="0"/>
              <a:t> practise connecting the verb endings –as and –</a:t>
            </a:r>
            <a:r>
              <a:rPr lang="en-GB" b="0" baseline="0" dirty="0" err="1"/>
              <a:t>áis</a:t>
            </a:r>
            <a:r>
              <a:rPr lang="en-GB" b="0" baseline="0" dirty="0"/>
              <a:t> with their meanings (singular ‘you’ and plural ‘you’).</a:t>
            </a:r>
          </a:p>
          <a:p>
            <a:r>
              <a:rPr lang="en-GB" b="0" baseline="0" dirty="0"/>
              <a:t>to understand the vocabulary in the sentences.</a:t>
            </a:r>
          </a:p>
          <a:p>
            <a:r>
              <a:rPr lang="en-GB" b="0" baseline="0" dirty="0"/>
              <a:t>to suggest alternative responses to the questions (optional part of the activity).</a:t>
            </a:r>
            <a:endParaRPr lang="en-GB" b="1" dirty="0"/>
          </a:p>
          <a:p>
            <a:endParaRPr lang="en-GB" b="1" dirty="0"/>
          </a:p>
          <a:p>
            <a:r>
              <a:rPr lang="en-GB" b="1" dirty="0"/>
              <a:t>Procedure:</a:t>
            </a:r>
          </a:p>
          <a:p>
            <a:pPr marL="228600" indent="-228600">
              <a:buAutoNum type="arabicPeriod"/>
            </a:pPr>
            <a:r>
              <a:rPr lang="en-GB" b="0" baseline="0" dirty="0"/>
              <a:t>Students write 1-6 in their books.</a:t>
            </a:r>
          </a:p>
          <a:p>
            <a:pPr marL="228600" indent="-228600">
              <a:buAutoNum type="arabicPeriod"/>
            </a:pPr>
            <a:r>
              <a:rPr lang="en-GB" b="0" baseline="0" dirty="0"/>
              <a:t>They write the correct verb for each sentence. There is no need to copy the whole sentence.</a:t>
            </a:r>
          </a:p>
          <a:p>
            <a:pPr marL="228600" indent="-228600">
              <a:buAutoNum type="arabicPeriod"/>
            </a:pPr>
            <a:r>
              <a:rPr lang="en-GB" b="0" baseline="0" dirty="0"/>
              <a:t>In giving feedback, elicit the full question in Spanish, then ask for an oral translation of the exchange in English, prompting students to use ‘you all’ for plural you, to help them differentiate.</a:t>
            </a:r>
          </a:p>
          <a:p>
            <a:pPr marL="228600" indent="-228600">
              <a:buAutoNum type="arabicPeriod"/>
            </a:pPr>
            <a:r>
              <a:rPr lang="en-GB" b="0" baseline="0" dirty="0"/>
              <a:t>To challenge a more able group, students could be asked for alternative responses to each question.</a:t>
            </a:r>
          </a:p>
          <a:p>
            <a:pPr marL="0" indent="0">
              <a:buNone/>
            </a:pPr>
            <a:endParaRPr lang="en-GB" b="0" baseline="0" dirty="0"/>
          </a:p>
          <a:p>
            <a:pPr marL="0" indent="0">
              <a:buNone/>
            </a:pPr>
            <a:r>
              <a:rPr lang="en-GB" b="1" baseline="0" dirty="0"/>
              <a:t>Notes: </a:t>
            </a:r>
            <a:br>
              <a:rPr lang="en-GB" b="1" baseline="0" dirty="0"/>
            </a:br>
            <a:r>
              <a:rPr lang="en-GB" b="1" baseline="0" dirty="0" err="1"/>
              <a:t>i</a:t>
            </a:r>
            <a:r>
              <a:rPr lang="en-GB" b="1" baseline="0" dirty="0"/>
              <a:t>. </a:t>
            </a:r>
            <a:r>
              <a:rPr lang="en-GB" b="1" baseline="0" dirty="0" err="1"/>
              <a:t>llegar</a:t>
            </a:r>
            <a:r>
              <a:rPr lang="en-GB" b="1" baseline="0" dirty="0"/>
              <a:t>. </a:t>
            </a:r>
            <a:r>
              <a:rPr lang="en-GB" b="0" baseline="0" dirty="0"/>
              <a:t>Students have so far learnt ‘</a:t>
            </a:r>
            <a:r>
              <a:rPr lang="en-GB" b="0" baseline="0" dirty="0" err="1"/>
              <a:t>llegar</a:t>
            </a:r>
            <a:r>
              <a:rPr lang="en-GB" b="0" baseline="0" dirty="0"/>
              <a:t>’ as to ‘arrive’. It could be translated literally in this way for item 4, but ask them for a more usual way of translating ‘</a:t>
            </a:r>
            <a:r>
              <a:rPr lang="en-GB" b="0" baseline="0" dirty="0" err="1"/>
              <a:t>llegar</a:t>
            </a:r>
            <a:r>
              <a:rPr lang="en-GB" b="0" baseline="0" dirty="0"/>
              <a:t>’ in this context (anticipate ‘to get to’). </a:t>
            </a:r>
            <a:br>
              <a:rPr lang="en-GB" b="0" baseline="0" dirty="0"/>
            </a:br>
            <a:r>
              <a:rPr lang="en-GB" b="1" baseline="0" dirty="0"/>
              <a:t>ii. </a:t>
            </a:r>
            <a:r>
              <a:rPr lang="en-GB" b="1" baseline="0" dirty="0" err="1"/>
              <a:t>practicar</a:t>
            </a:r>
            <a:r>
              <a:rPr lang="en-GB" b="0" baseline="0" dirty="0"/>
              <a:t>. Draw students’ attention to the dual meaning of ‘</a:t>
            </a:r>
            <a:r>
              <a:rPr lang="en-GB" b="0" baseline="0" dirty="0" err="1"/>
              <a:t>practicar</a:t>
            </a:r>
            <a:r>
              <a:rPr lang="en-GB" b="0" baseline="0" dirty="0"/>
              <a:t>’.  In number 2, it is used to mean ‘do’ with sport.  In number 6, it means ‘practise’ to get better.</a:t>
            </a:r>
          </a:p>
          <a:p>
            <a:pPr marL="0" indent="0">
              <a:buNone/>
            </a:pPr>
            <a:r>
              <a:rPr lang="en-GB" b="1" baseline="0" dirty="0"/>
              <a:t>iii. making requests. </a:t>
            </a:r>
            <a:r>
              <a:rPr lang="en-GB" b="0" baseline="0" dirty="0"/>
              <a:t>Point out that in this example, Daniel is making a request (‘Can you help me…?’) by simply using the present simple. In English, we tend to reply on the verb ‘can’ or ‘could’ here, but Spanish does not require a modal verb.</a:t>
            </a:r>
          </a:p>
          <a:p>
            <a:pPr marL="0" indent="0">
              <a:buNone/>
            </a:pPr>
            <a:endParaRPr lang="en-GB" b="1" baseline="0" dirty="0"/>
          </a:p>
          <a:p>
            <a:pPr marL="0" indent="0">
              <a:buNone/>
            </a:pPr>
            <a:r>
              <a:rPr lang="en-GB" b="1" baseline="0" dirty="0"/>
              <a:t>Frequency of unknown words and cognates:</a:t>
            </a:r>
          </a:p>
          <a:p>
            <a:pPr marL="0" indent="0">
              <a:buNone/>
            </a:pPr>
            <a:r>
              <a:rPr lang="en-GB" b="0" baseline="0" dirty="0" err="1"/>
              <a:t>vez</a:t>
            </a:r>
            <a:r>
              <a:rPr lang="en-GB" b="0" baseline="0" dirty="0"/>
              <a:t> [59]</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94780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dirty="0"/>
              <a:t>1 minute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remind students of English vs Spanish question formation differences, in particular the use of the auxiliary ‘do’ and ‘be’ in questions.</a:t>
            </a:r>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each part of the explanation.</a:t>
            </a:r>
            <a:endParaRPr dirty="0"/>
          </a:p>
        </p:txBody>
      </p:sp>
      <p:sp>
        <p:nvSpPr>
          <p:cNvPr id="893" name="Google Shape;8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929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091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46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59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74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587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7119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3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22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6295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20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278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32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72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6197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752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379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81029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6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5702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592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638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565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157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1046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367336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4774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1443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3493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905397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2056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5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81621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39033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835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6979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446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8380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79432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543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26016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4341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440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0030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jp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4.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652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312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36558257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388264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6.png"/><Relationship Id="rId7" Type="http://schemas.openxmlformats.org/officeDocument/2006/relationships/audio" Target="../media/audio6.wav"/><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audio" Target="../media/audio10.wav"/><Relationship Id="rId5" Type="http://schemas.openxmlformats.org/officeDocument/2006/relationships/image" Target="../media/image20.png"/><Relationship Id="rId10" Type="http://schemas.openxmlformats.org/officeDocument/2006/relationships/audio" Target="../media/audio9.wav"/><Relationship Id="rId4" Type="http://schemas.openxmlformats.org/officeDocument/2006/relationships/audio" Target="../media/audio5.wav"/><Relationship Id="rId9" Type="http://schemas.openxmlformats.org/officeDocument/2006/relationships/audio" Target="../media/audio8.wav"/></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6.png"/><Relationship Id="rId7" Type="http://schemas.openxmlformats.org/officeDocument/2006/relationships/audio" Target="../media/audio14.wav"/><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22.png"/><Relationship Id="rId5" Type="http://schemas.openxmlformats.org/officeDocument/2006/relationships/audio" Target="../media/audio12.wav"/><Relationship Id="rId10" Type="http://schemas.openxmlformats.org/officeDocument/2006/relationships/image" Target="../media/image21.png"/><Relationship Id="rId4" Type="http://schemas.openxmlformats.org/officeDocument/2006/relationships/audio" Target="../media/audio11.wav"/><Relationship Id="rId9" Type="http://schemas.openxmlformats.org/officeDocument/2006/relationships/audio" Target="../media/audio16.wav"/></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32.jpe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31.png"/><Relationship Id="rId2" Type="http://schemas.openxmlformats.org/officeDocument/2006/relationships/notesSlide" Target="../notesSlides/notesSlide18.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29.png"/><Relationship Id="rId10" Type="http://schemas.openxmlformats.org/officeDocument/2006/relationships/audio" Target="../media/audio24.wav"/><Relationship Id="rId19" Type="http://schemas.openxmlformats.org/officeDocument/2006/relationships/image" Target="../media/image33.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6.png"/><Relationship Id="rId7" Type="http://schemas.openxmlformats.org/officeDocument/2006/relationships/audio" Target="../media/audio32.wav"/><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audio" Target="../media/audio35.wav"/><Relationship Id="rId4" Type="http://schemas.openxmlformats.org/officeDocument/2006/relationships/audio" Target="../media/audio34.wav"/></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audio" Target="../media/audio39.wav"/><Relationship Id="rId12"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audio" Target="../media/audio38.wav"/><Relationship Id="rId11" Type="http://schemas.openxmlformats.org/officeDocument/2006/relationships/image" Target="../media/image43.png"/><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notesSlide" Target="../notesSlides/notesSlide26.xml"/><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hyperlink" Target="https://www.gaminggrammar.co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hyperlink" Target="https://quizlet.com/_9uysv4?x=1jqt&amp;i=24nvzi"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hyperlink" Target="https://resources.ncelp.org/concern/resources/37720d800?locale=en" TargetMode="External"/><Relationship Id="rId11" Type="http://schemas.openxmlformats.org/officeDocument/2006/relationships/image" Target="../media/image56.png"/><Relationship Id="rId5" Type="http://schemas.openxmlformats.org/officeDocument/2006/relationships/hyperlink" Target="https://drive.google.com/file/d/1IVlYbHUkAKca8xUGgR0TzLORzRnLVjDH/view?usp=sharing" TargetMode="External"/><Relationship Id="rId10" Type="http://schemas.openxmlformats.org/officeDocument/2006/relationships/hyperlink" Target="https://quizlet.com/gb/549173078/year-8-spanish-term-31-week-2-flash-cards/" TargetMode="External"/><Relationship Id="rId4" Type="http://schemas.openxmlformats.org/officeDocument/2006/relationships/image" Target="../media/image54.png"/><Relationship Id="rId9" Type="http://schemas.openxmlformats.org/officeDocument/2006/relationships/hyperlink" Target="https://quizlet.com/gb/565302243/year-8-spanish-term-31-week-5-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audio" Target="../media/audio4.wav"/><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4724" y="2058313"/>
            <a:ext cx="9828024" cy="879475"/>
          </a:xfrm>
        </p:spPr>
        <p:txBody>
          <a:bodyPr>
            <a:normAutofit/>
          </a:bodyPr>
          <a:lstStyle/>
          <a:p>
            <a:pPr algn="l"/>
            <a:r>
              <a:rPr lang="en-GB" sz="3200" b="1" dirty="0">
                <a:solidFill>
                  <a:prstClr val="white"/>
                </a:solidFill>
              </a:rPr>
              <a:t>Talking about sport and exercise</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4724" y="2937788"/>
            <a:ext cx="9157718" cy="437985"/>
          </a:xfrm>
        </p:spPr>
        <p:txBody>
          <a:bodyPr>
            <a:noAutofit/>
          </a:bodyPr>
          <a:lstStyle/>
          <a:p>
            <a:pPr algn="l"/>
            <a:r>
              <a:rPr lang="en-GB" sz="2600">
                <a:solidFill>
                  <a:prstClr val="white"/>
                </a:solidFill>
              </a:rPr>
              <a:t>–ar verbs in 2</a:t>
            </a:r>
            <a:r>
              <a:rPr lang="en-GB" sz="2600" baseline="30000">
                <a:solidFill>
                  <a:prstClr val="white"/>
                </a:solidFill>
              </a:rPr>
              <a:t>nd</a:t>
            </a:r>
            <a:r>
              <a:rPr lang="en-GB" sz="2600">
                <a:solidFill>
                  <a:prstClr val="white"/>
                </a:solidFill>
              </a:rPr>
              <a:t> person singular present (-as)</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1 - Lesson 15</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4909168"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Louise Caruso / Pete Watson / Nick Avery</a:t>
            </a:r>
            <a:endParaRPr kumimoji="0" lang="en-GB" sz="1400" b="0" i="0" u="none" strike="noStrike" kern="1200" cap="none" spc="0" normalizeH="0" noProof="0" dirty="0">
              <a:ln>
                <a:noFill/>
              </a:ln>
              <a:solidFill>
                <a:prstClr val="white"/>
              </a:solidFill>
              <a:effectLst/>
              <a:uLnTx/>
              <a:uFillTx/>
              <a:latin typeface="Century Gothic" panose="020B0502020202020204" pitchFamily="34" charset="0"/>
            </a:endParaRPr>
          </a:p>
          <a:p>
            <a:pPr>
              <a:defRPr/>
            </a:pPr>
            <a:r>
              <a:rPr lang="en-GB" sz="14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04/08/21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54724" y="3429000"/>
            <a:ext cx="9398350"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a:solidFill>
                  <a:prstClr val="white"/>
                </a:solidFill>
              </a:rPr>
              <a:t>–ar verbs in 2</a:t>
            </a:r>
            <a:r>
              <a:rPr lang="en-GB" sz="2600" baseline="30000">
                <a:solidFill>
                  <a:prstClr val="white"/>
                </a:solidFill>
              </a:rPr>
              <a:t>nd</a:t>
            </a:r>
            <a:r>
              <a:rPr lang="en-GB" sz="2600">
                <a:solidFill>
                  <a:prstClr val="white"/>
                </a:solidFill>
              </a:rPr>
              <a:t> person plural present (-áis)</a:t>
            </a:r>
            <a:endParaRPr lang="en-US" sz="2600"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869435" y="1369919"/>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7">
            <a:extLst>
              <a:ext uri="{FF2B5EF4-FFF2-40B4-BE49-F238E27FC236}">
                <a16:creationId xmlns:a16="http://schemas.microsoft.com/office/drawing/2014/main" id="{51C1BE4E-6907-1B4A-89E6-B13BD82AA7DA}"/>
              </a:ext>
            </a:extLst>
          </p:cNvPr>
          <p:cNvSpPr txBox="1"/>
          <p:nvPr/>
        </p:nvSpPr>
        <p:spPr>
          <a:xfrm>
            <a:off x="2494229" y="1298243"/>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7" name="CuadroTexto 5">
            <a:extLst>
              <a:ext uri="{FF2B5EF4-FFF2-40B4-BE49-F238E27FC236}">
                <a16:creationId xmlns:a16="http://schemas.microsoft.com/office/drawing/2014/main" id="{D0B255D7-DEA5-2C43-B112-7F3AC9DC7D51}"/>
              </a:ext>
            </a:extLst>
          </p:cNvPr>
          <p:cNvSpPr txBox="1"/>
          <p:nvPr/>
        </p:nvSpPr>
        <p:spPr>
          <a:xfrm>
            <a:off x="833500" y="1325563"/>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362832" cy="867128"/>
          </a:xfrm>
          <a:prstGeom prst="rect">
            <a:avLst/>
          </a:prstGeom>
        </p:spPr>
      </p:pic>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7832" y="202678"/>
            <a:ext cx="5722807" cy="1325563"/>
          </a:xfrm>
        </p:spPr>
        <p:txBody>
          <a:bodyPr>
            <a:noAutofit/>
          </a:bodyPr>
          <a:lstStyle/>
          <a:p>
            <a:r>
              <a:rPr lang="en-GB" sz="2800" b="1" dirty="0" err="1">
                <a:solidFill>
                  <a:schemeClr val="bg1"/>
                </a:solidFill>
              </a:rPr>
              <a:t>Preguntas</a:t>
            </a:r>
            <a:r>
              <a:rPr lang="en-GB" sz="2800" b="1" dirty="0">
                <a:solidFill>
                  <a:schemeClr val="bg1"/>
                </a:solidFill>
              </a:rPr>
              <a:t> </a:t>
            </a:r>
            <a:r>
              <a:rPr lang="en-GB" sz="2800" b="1" dirty="0" err="1">
                <a:solidFill>
                  <a:schemeClr val="bg1"/>
                </a:solidFill>
              </a:rPr>
              <a:t>sobre</a:t>
            </a:r>
            <a:r>
              <a:rPr lang="en-GB" sz="2800" b="1" dirty="0">
                <a:solidFill>
                  <a:schemeClr val="bg1"/>
                </a:solidFill>
              </a:rPr>
              <a:t> el </a:t>
            </a:r>
            <a:r>
              <a:rPr lang="en-GB" sz="2800" b="1" dirty="0" err="1">
                <a:solidFill>
                  <a:schemeClr val="bg1"/>
                </a:solidFill>
              </a:rPr>
              <a:t>deporte</a:t>
            </a:r>
            <a:br>
              <a:rPr lang="en-GB" sz="2800" b="1" dirty="0">
                <a:solidFill>
                  <a:schemeClr val="bg1"/>
                </a:solidFill>
              </a:rPr>
            </a:br>
            <a:endParaRPr lang="en-GB" sz="2800" dirty="0"/>
          </a:p>
        </p:txBody>
      </p:sp>
      <p:sp>
        <p:nvSpPr>
          <p:cNvPr id="21" name="Action Button: Custom 20">
            <a:hlinkClick r:id="" action="ppaction://noaction" highlightClick="1">
              <a:snd r:embed="rId4" name="%C2%BFJuegas al tenis_.wav"/>
            </a:hlinkClick>
          </p:cNvPr>
          <p:cNvSpPr/>
          <p:nvPr/>
        </p:nvSpPr>
        <p:spPr>
          <a:xfrm>
            <a:off x="282149" y="175460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TextBox 28"/>
          <p:cNvSpPr txBox="1"/>
          <p:nvPr/>
        </p:nvSpPr>
        <p:spPr>
          <a:xfrm>
            <a:off x="757213" y="2536919"/>
            <a:ext cx="4291683" cy="400110"/>
          </a:xfrm>
          <a:prstGeom prst="rect">
            <a:avLst/>
          </a:prstGeom>
          <a:noFill/>
        </p:spPr>
        <p:txBody>
          <a:bodyPr wrap="square" rtlCol="0">
            <a:spAutoFit/>
          </a:bodyPr>
          <a:lstStyle/>
          <a:p>
            <a:r>
              <a:rPr lang="en-GB" sz="2000" b="1">
                <a:solidFill>
                  <a:srgbClr val="002060"/>
                </a:solidFill>
              </a:rPr>
              <a:t>Do you ____________?</a:t>
            </a:r>
            <a:endParaRPr lang="en-GB" sz="2000" b="1" dirty="0">
              <a:solidFill>
                <a:srgbClr val="002060"/>
              </a:solidFill>
            </a:endParaRPr>
          </a:p>
        </p:txBody>
      </p:sp>
      <p:sp>
        <p:nvSpPr>
          <p:cNvPr id="30" name="Oval 29"/>
          <p:cNvSpPr/>
          <p:nvPr/>
        </p:nvSpPr>
        <p:spPr>
          <a:xfrm>
            <a:off x="733010" y="1341185"/>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6" name="TextBox 55"/>
          <p:cNvSpPr txBox="1"/>
          <p:nvPr/>
        </p:nvSpPr>
        <p:spPr>
          <a:xfrm>
            <a:off x="5198147" y="113440"/>
            <a:ext cx="606743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a:solidFill>
                  <a:srgbClr val="002060"/>
                </a:solidFill>
                <a:latin typeface="Century Gothic" panose="020F0302020204030204"/>
              </a:rPr>
              <a:t>La profesora tiene unas preguntas.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a:solidFill>
                  <a:srgbClr val="002060"/>
                </a:solidFill>
                <a:latin typeface="Century Gothic" panose="020F0302020204030204"/>
              </a:rPr>
              <a:t>La pregunta, ¿para quién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a:ln>
                  <a:noFill/>
                </a:ln>
                <a:solidFill>
                  <a:srgbClr val="002060"/>
                </a:solidFill>
                <a:effectLst/>
                <a:uLnTx/>
                <a:uFillTx/>
                <a:latin typeface="Century Gothic" panose="020F0302020204030204"/>
              </a:rPr>
              <a:t>Elige A o B.</a:t>
            </a:r>
            <a:r>
              <a:rPr lang="en-GB" sz="2200" b="1">
                <a:solidFill>
                  <a:srgbClr val="002060"/>
                </a:solidFill>
                <a:latin typeface="Century Gothic" panose="020F0302020204030204"/>
              </a:rPr>
              <a:t> Luego completa la traducción.</a:t>
            </a:r>
            <a:endParaRPr kumimoji="0" lang="en-GB" sz="2200" b="1" i="0" u="none" strike="noStrike" kern="1200" cap="none" spc="0" normalizeH="0" baseline="0">
              <a:ln>
                <a:noFill/>
              </a:ln>
              <a:solidFill>
                <a:srgbClr val="002060"/>
              </a:solidFill>
              <a:effectLst/>
              <a:uLnTx/>
              <a:uFillTx/>
              <a:latin typeface="Century Gothic" panose="020F0302020204030204"/>
            </a:endParaRPr>
          </a:p>
        </p:txBody>
      </p:sp>
      <p:pic>
        <p:nvPicPr>
          <p:cNvPr id="70" name="Picture 69"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513" y="1466428"/>
            <a:ext cx="903913" cy="90391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102" y="1524549"/>
            <a:ext cx="843444" cy="843444"/>
          </a:xfrm>
          <a:prstGeom prst="rect">
            <a:avLst/>
          </a:prstGeom>
        </p:spPr>
      </p:pic>
      <p:pic>
        <p:nvPicPr>
          <p:cNvPr id="78" name="Picture 77"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8718" y="1483553"/>
            <a:ext cx="903913" cy="903913"/>
          </a:xfrm>
          <a:prstGeom prst="rect">
            <a:avLst/>
          </a:prstGeom>
        </p:spPr>
      </p:pic>
      <p:sp>
        <p:nvSpPr>
          <p:cNvPr id="11" name="TextBox 10"/>
          <p:cNvSpPr txBox="1"/>
          <p:nvPr/>
        </p:nvSpPr>
        <p:spPr>
          <a:xfrm>
            <a:off x="1719703" y="2536919"/>
            <a:ext cx="1599016" cy="400110"/>
          </a:xfrm>
          <a:prstGeom prst="rect">
            <a:avLst/>
          </a:prstGeom>
          <a:noFill/>
        </p:spPr>
        <p:txBody>
          <a:bodyPr wrap="square" rtlCol="0">
            <a:spAutoFit/>
          </a:bodyPr>
          <a:lstStyle/>
          <a:p>
            <a:r>
              <a:rPr lang="en-GB" sz="2000" b="1" dirty="0">
                <a:solidFill>
                  <a:srgbClr val="F66400"/>
                </a:solidFill>
              </a:rPr>
              <a:t>play tennis</a:t>
            </a:r>
          </a:p>
        </p:txBody>
      </p:sp>
      <p:sp>
        <p:nvSpPr>
          <p:cNvPr id="79" name="Rectángulo 3">
            <a:extLst>
              <a:ext uri="{FF2B5EF4-FFF2-40B4-BE49-F238E27FC236}">
                <a16:creationId xmlns:a16="http://schemas.microsoft.com/office/drawing/2014/main" id="{FED29D64-FA66-7C45-8726-ADC7B5E4C621}"/>
              </a:ext>
            </a:extLst>
          </p:cNvPr>
          <p:cNvSpPr/>
          <p:nvPr/>
        </p:nvSpPr>
        <p:spPr>
          <a:xfrm>
            <a:off x="868406" y="3070452"/>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0" name="CuadroTexto 7">
            <a:extLst>
              <a:ext uri="{FF2B5EF4-FFF2-40B4-BE49-F238E27FC236}">
                <a16:creationId xmlns:a16="http://schemas.microsoft.com/office/drawing/2014/main" id="{51C1BE4E-6907-1B4A-89E6-B13BD82AA7DA}"/>
              </a:ext>
            </a:extLst>
          </p:cNvPr>
          <p:cNvSpPr txBox="1"/>
          <p:nvPr/>
        </p:nvSpPr>
        <p:spPr>
          <a:xfrm>
            <a:off x="2493200" y="2998776"/>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81" name="CuadroTexto 5">
            <a:extLst>
              <a:ext uri="{FF2B5EF4-FFF2-40B4-BE49-F238E27FC236}">
                <a16:creationId xmlns:a16="http://schemas.microsoft.com/office/drawing/2014/main" id="{D0B255D7-DEA5-2C43-B112-7F3AC9DC7D51}"/>
              </a:ext>
            </a:extLst>
          </p:cNvPr>
          <p:cNvSpPr txBox="1"/>
          <p:nvPr/>
        </p:nvSpPr>
        <p:spPr>
          <a:xfrm>
            <a:off x="832471" y="3026096"/>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82" name="Action Button: Custom 81">
            <a:hlinkClick r:id="" action="ppaction://noaction" highlightClick="1">
              <a:snd r:embed="rId7" name="%C2%BFpeleas con otros jugadores_.wav"/>
            </a:hlinkClick>
          </p:cNvPr>
          <p:cNvSpPr/>
          <p:nvPr/>
        </p:nvSpPr>
        <p:spPr>
          <a:xfrm>
            <a:off x="281120" y="345513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TextBox 82"/>
          <p:cNvSpPr txBox="1"/>
          <p:nvPr/>
        </p:nvSpPr>
        <p:spPr>
          <a:xfrm>
            <a:off x="756184" y="4237452"/>
            <a:ext cx="4291683" cy="400110"/>
          </a:xfrm>
          <a:prstGeom prst="rect">
            <a:avLst/>
          </a:prstGeom>
          <a:noFill/>
        </p:spPr>
        <p:txBody>
          <a:bodyPr wrap="square" rtlCol="0">
            <a:spAutoFit/>
          </a:bodyPr>
          <a:lstStyle/>
          <a:p>
            <a:r>
              <a:rPr lang="en-GB" sz="2000" b="1">
                <a:solidFill>
                  <a:srgbClr val="002060"/>
                </a:solidFill>
              </a:rPr>
              <a:t>Do you ______________________?</a:t>
            </a:r>
            <a:endParaRPr lang="en-GB" sz="2000" b="1" dirty="0">
              <a:solidFill>
                <a:srgbClr val="002060"/>
              </a:solidFill>
            </a:endParaRPr>
          </a:p>
        </p:txBody>
      </p:sp>
      <p:sp>
        <p:nvSpPr>
          <p:cNvPr id="84" name="Oval 83"/>
          <p:cNvSpPr/>
          <p:nvPr/>
        </p:nvSpPr>
        <p:spPr>
          <a:xfrm>
            <a:off x="2394806" y="3005394"/>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9028" y="3223832"/>
            <a:ext cx="903913" cy="903913"/>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063" y="3259731"/>
            <a:ext cx="843444" cy="843444"/>
          </a:xfrm>
          <a:prstGeom prst="rect">
            <a:avLst/>
          </a:prstGeom>
        </p:spPr>
      </p:pic>
      <p:sp>
        <p:nvSpPr>
          <p:cNvPr id="88" name="TextBox 87"/>
          <p:cNvSpPr txBox="1"/>
          <p:nvPr/>
        </p:nvSpPr>
        <p:spPr>
          <a:xfrm>
            <a:off x="1718673" y="4237452"/>
            <a:ext cx="2960205" cy="400110"/>
          </a:xfrm>
          <a:prstGeom prst="rect">
            <a:avLst/>
          </a:prstGeom>
          <a:noFill/>
        </p:spPr>
        <p:txBody>
          <a:bodyPr wrap="square" rtlCol="0">
            <a:spAutoFit/>
          </a:bodyPr>
          <a:lstStyle/>
          <a:p>
            <a:r>
              <a:rPr lang="en-GB" sz="2000" b="1" dirty="0">
                <a:solidFill>
                  <a:srgbClr val="F66400"/>
                </a:solidFill>
              </a:rPr>
              <a:t>fight with other players</a:t>
            </a:r>
          </a:p>
        </p:txBody>
      </p:sp>
      <p:sp>
        <p:nvSpPr>
          <p:cNvPr id="89" name="Rectángulo 3">
            <a:extLst>
              <a:ext uri="{FF2B5EF4-FFF2-40B4-BE49-F238E27FC236}">
                <a16:creationId xmlns:a16="http://schemas.microsoft.com/office/drawing/2014/main" id="{FED29D64-FA66-7C45-8726-ADC7B5E4C621}"/>
              </a:ext>
            </a:extLst>
          </p:cNvPr>
          <p:cNvSpPr/>
          <p:nvPr/>
        </p:nvSpPr>
        <p:spPr>
          <a:xfrm>
            <a:off x="868406" y="4818945"/>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90" name="CuadroTexto 7">
            <a:extLst>
              <a:ext uri="{FF2B5EF4-FFF2-40B4-BE49-F238E27FC236}">
                <a16:creationId xmlns:a16="http://schemas.microsoft.com/office/drawing/2014/main" id="{51C1BE4E-6907-1B4A-89E6-B13BD82AA7DA}"/>
              </a:ext>
            </a:extLst>
          </p:cNvPr>
          <p:cNvSpPr txBox="1"/>
          <p:nvPr/>
        </p:nvSpPr>
        <p:spPr>
          <a:xfrm>
            <a:off x="2493200" y="4747269"/>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91" name="CuadroTexto 5">
            <a:extLst>
              <a:ext uri="{FF2B5EF4-FFF2-40B4-BE49-F238E27FC236}">
                <a16:creationId xmlns:a16="http://schemas.microsoft.com/office/drawing/2014/main" id="{D0B255D7-DEA5-2C43-B112-7F3AC9DC7D51}"/>
              </a:ext>
            </a:extLst>
          </p:cNvPr>
          <p:cNvSpPr txBox="1"/>
          <p:nvPr/>
        </p:nvSpPr>
        <p:spPr>
          <a:xfrm>
            <a:off x="832471" y="4774589"/>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92" name="Action Button: Custom 91">
            <a:hlinkClick r:id="" action="ppaction://noaction" highlightClick="1">
              <a:snd r:embed="rId8" name="%C2%BFNecesita%CC%81is mejorar_.wav"/>
            </a:hlinkClick>
          </p:cNvPr>
          <p:cNvSpPr/>
          <p:nvPr/>
        </p:nvSpPr>
        <p:spPr>
          <a:xfrm>
            <a:off x="281120" y="520362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TextBox 92"/>
          <p:cNvSpPr txBox="1"/>
          <p:nvPr/>
        </p:nvSpPr>
        <p:spPr>
          <a:xfrm>
            <a:off x="756184" y="5985945"/>
            <a:ext cx="4291683" cy="400110"/>
          </a:xfrm>
          <a:prstGeom prst="rect">
            <a:avLst/>
          </a:prstGeom>
          <a:noFill/>
        </p:spPr>
        <p:txBody>
          <a:bodyPr wrap="square" rtlCol="0">
            <a:spAutoFit/>
          </a:bodyPr>
          <a:lstStyle/>
          <a:p>
            <a:r>
              <a:rPr lang="en-GB" sz="2000" b="1">
                <a:solidFill>
                  <a:srgbClr val="002060"/>
                </a:solidFill>
              </a:rPr>
              <a:t>Do you _________________?</a:t>
            </a:r>
            <a:endParaRPr lang="en-GB" sz="2000" b="1" dirty="0">
              <a:solidFill>
                <a:srgbClr val="002060"/>
              </a:solidFill>
            </a:endParaRPr>
          </a:p>
        </p:txBody>
      </p:sp>
      <p:sp>
        <p:nvSpPr>
          <p:cNvPr id="94" name="Oval 93"/>
          <p:cNvSpPr/>
          <p:nvPr/>
        </p:nvSpPr>
        <p:spPr>
          <a:xfrm>
            <a:off x="2402176" y="4747269"/>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726" y="4997206"/>
            <a:ext cx="843444" cy="843444"/>
          </a:xfrm>
          <a:prstGeom prst="rect">
            <a:avLst/>
          </a:prstGeom>
        </p:spPr>
      </p:pic>
      <p:pic>
        <p:nvPicPr>
          <p:cNvPr id="99" name="Picture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9306" y="3281625"/>
            <a:ext cx="843444" cy="843444"/>
          </a:xfrm>
          <a:prstGeom prst="rect">
            <a:avLst/>
          </a:prstGeom>
        </p:spPr>
      </p:pic>
      <p:sp>
        <p:nvSpPr>
          <p:cNvPr id="129" name="Rectángulo 3">
            <a:extLst>
              <a:ext uri="{FF2B5EF4-FFF2-40B4-BE49-F238E27FC236}">
                <a16:creationId xmlns:a16="http://schemas.microsoft.com/office/drawing/2014/main" id="{FED29D64-FA66-7C45-8726-ADC7B5E4C621}"/>
              </a:ext>
            </a:extLst>
          </p:cNvPr>
          <p:cNvSpPr/>
          <p:nvPr/>
        </p:nvSpPr>
        <p:spPr>
          <a:xfrm>
            <a:off x="6611755" y="1412928"/>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30" name="CuadroTexto 7">
            <a:extLst>
              <a:ext uri="{FF2B5EF4-FFF2-40B4-BE49-F238E27FC236}">
                <a16:creationId xmlns:a16="http://schemas.microsoft.com/office/drawing/2014/main" id="{51C1BE4E-6907-1B4A-89E6-B13BD82AA7DA}"/>
              </a:ext>
            </a:extLst>
          </p:cNvPr>
          <p:cNvSpPr txBox="1"/>
          <p:nvPr/>
        </p:nvSpPr>
        <p:spPr>
          <a:xfrm>
            <a:off x="8236549" y="1341252"/>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31" name="CuadroTexto 5">
            <a:extLst>
              <a:ext uri="{FF2B5EF4-FFF2-40B4-BE49-F238E27FC236}">
                <a16:creationId xmlns:a16="http://schemas.microsoft.com/office/drawing/2014/main" id="{D0B255D7-DEA5-2C43-B112-7F3AC9DC7D51}"/>
              </a:ext>
            </a:extLst>
          </p:cNvPr>
          <p:cNvSpPr txBox="1"/>
          <p:nvPr/>
        </p:nvSpPr>
        <p:spPr>
          <a:xfrm>
            <a:off x="6575820" y="1368572"/>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32" name="Action Button: Custom 131">
            <a:hlinkClick r:id="" action="ppaction://noaction" highlightClick="1">
              <a:snd r:embed="rId9" name="%C2%BFGana%CC%81is siempre_.wav"/>
            </a:hlinkClick>
          </p:cNvPr>
          <p:cNvSpPr/>
          <p:nvPr/>
        </p:nvSpPr>
        <p:spPr>
          <a:xfrm>
            <a:off x="6024469" y="179761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3" name="TextBox 132"/>
          <p:cNvSpPr txBox="1"/>
          <p:nvPr/>
        </p:nvSpPr>
        <p:spPr>
          <a:xfrm>
            <a:off x="6499533" y="2579928"/>
            <a:ext cx="5428610" cy="400110"/>
          </a:xfrm>
          <a:prstGeom prst="rect">
            <a:avLst/>
          </a:prstGeom>
          <a:noFill/>
        </p:spPr>
        <p:txBody>
          <a:bodyPr wrap="square" rtlCol="0">
            <a:spAutoFit/>
          </a:bodyPr>
          <a:lstStyle/>
          <a:p>
            <a:r>
              <a:rPr lang="en-GB" sz="2000" b="1" dirty="0">
                <a:solidFill>
                  <a:srgbClr val="002060"/>
                </a:solidFill>
              </a:rPr>
              <a:t>Do you ______________?</a:t>
            </a:r>
          </a:p>
        </p:txBody>
      </p:sp>
      <p:sp>
        <p:nvSpPr>
          <p:cNvPr id="134" name="Oval 133"/>
          <p:cNvSpPr/>
          <p:nvPr/>
        </p:nvSpPr>
        <p:spPr>
          <a:xfrm>
            <a:off x="6475330" y="1384194"/>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ángulo 3">
            <a:extLst>
              <a:ext uri="{FF2B5EF4-FFF2-40B4-BE49-F238E27FC236}">
                <a16:creationId xmlns:a16="http://schemas.microsoft.com/office/drawing/2014/main" id="{FED29D64-FA66-7C45-8726-ADC7B5E4C621}"/>
              </a:ext>
            </a:extLst>
          </p:cNvPr>
          <p:cNvSpPr/>
          <p:nvPr/>
        </p:nvSpPr>
        <p:spPr>
          <a:xfrm>
            <a:off x="6610726" y="3113461"/>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0" name="CuadroTexto 7">
            <a:extLst>
              <a:ext uri="{FF2B5EF4-FFF2-40B4-BE49-F238E27FC236}">
                <a16:creationId xmlns:a16="http://schemas.microsoft.com/office/drawing/2014/main" id="{51C1BE4E-6907-1B4A-89E6-B13BD82AA7DA}"/>
              </a:ext>
            </a:extLst>
          </p:cNvPr>
          <p:cNvSpPr txBox="1"/>
          <p:nvPr/>
        </p:nvSpPr>
        <p:spPr>
          <a:xfrm>
            <a:off x="8235520" y="3041785"/>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41" name="CuadroTexto 5">
            <a:extLst>
              <a:ext uri="{FF2B5EF4-FFF2-40B4-BE49-F238E27FC236}">
                <a16:creationId xmlns:a16="http://schemas.microsoft.com/office/drawing/2014/main" id="{D0B255D7-DEA5-2C43-B112-7F3AC9DC7D51}"/>
              </a:ext>
            </a:extLst>
          </p:cNvPr>
          <p:cNvSpPr txBox="1"/>
          <p:nvPr/>
        </p:nvSpPr>
        <p:spPr>
          <a:xfrm>
            <a:off x="6574791" y="3069105"/>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42" name="Action Button: Custom 141">
            <a:hlinkClick r:id="" action="ppaction://noaction" highlightClick="1">
              <a:snd r:embed="rId10" name="%C2%BFInvitas a Hugo a los partidos_.wav"/>
            </a:hlinkClick>
          </p:cNvPr>
          <p:cNvSpPr/>
          <p:nvPr/>
        </p:nvSpPr>
        <p:spPr>
          <a:xfrm>
            <a:off x="6023440" y="349814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3" name="TextBox 142"/>
          <p:cNvSpPr txBox="1"/>
          <p:nvPr/>
        </p:nvSpPr>
        <p:spPr>
          <a:xfrm>
            <a:off x="6498504" y="4280461"/>
            <a:ext cx="5854542" cy="400110"/>
          </a:xfrm>
          <a:prstGeom prst="rect">
            <a:avLst/>
          </a:prstGeom>
          <a:noFill/>
        </p:spPr>
        <p:txBody>
          <a:bodyPr wrap="square" rtlCol="0">
            <a:spAutoFit/>
          </a:bodyPr>
          <a:lstStyle/>
          <a:p>
            <a:r>
              <a:rPr lang="en-GB" sz="2000" b="1" dirty="0">
                <a:solidFill>
                  <a:srgbClr val="002060"/>
                </a:solidFill>
              </a:rPr>
              <a:t>Do </a:t>
            </a:r>
            <a:r>
              <a:rPr lang="en-GB" sz="2000" b="1">
                <a:solidFill>
                  <a:srgbClr val="002060"/>
                </a:solidFill>
              </a:rPr>
              <a:t>you _________________________________?</a:t>
            </a:r>
            <a:endParaRPr lang="en-GB" sz="2000" b="1" dirty="0">
              <a:solidFill>
                <a:srgbClr val="002060"/>
              </a:solidFill>
            </a:endParaRPr>
          </a:p>
        </p:txBody>
      </p:sp>
      <p:sp>
        <p:nvSpPr>
          <p:cNvPr id="144" name="Oval 143"/>
          <p:cNvSpPr/>
          <p:nvPr/>
        </p:nvSpPr>
        <p:spPr>
          <a:xfrm>
            <a:off x="6563924" y="3082001"/>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ángulo 3">
            <a:extLst>
              <a:ext uri="{FF2B5EF4-FFF2-40B4-BE49-F238E27FC236}">
                <a16:creationId xmlns:a16="http://schemas.microsoft.com/office/drawing/2014/main" id="{FED29D64-FA66-7C45-8726-ADC7B5E4C621}"/>
              </a:ext>
            </a:extLst>
          </p:cNvPr>
          <p:cNvSpPr/>
          <p:nvPr/>
        </p:nvSpPr>
        <p:spPr>
          <a:xfrm>
            <a:off x="6610726" y="4861954"/>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9" name="CuadroTexto 7">
            <a:extLst>
              <a:ext uri="{FF2B5EF4-FFF2-40B4-BE49-F238E27FC236}">
                <a16:creationId xmlns:a16="http://schemas.microsoft.com/office/drawing/2014/main" id="{51C1BE4E-6907-1B4A-89E6-B13BD82AA7DA}"/>
              </a:ext>
            </a:extLst>
          </p:cNvPr>
          <p:cNvSpPr txBox="1"/>
          <p:nvPr/>
        </p:nvSpPr>
        <p:spPr>
          <a:xfrm>
            <a:off x="8235520" y="4790278"/>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50" name="CuadroTexto 5">
            <a:extLst>
              <a:ext uri="{FF2B5EF4-FFF2-40B4-BE49-F238E27FC236}">
                <a16:creationId xmlns:a16="http://schemas.microsoft.com/office/drawing/2014/main" id="{D0B255D7-DEA5-2C43-B112-7F3AC9DC7D51}"/>
              </a:ext>
            </a:extLst>
          </p:cNvPr>
          <p:cNvSpPr txBox="1"/>
          <p:nvPr/>
        </p:nvSpPr>
        <p:spPr>
          <a:xfrm>
            <a:off x="6574791" y="4817598"/>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51" name="Action Button: Custom 150">
            <a:hlinkClick r:id="" action="ppaction://noaction" highlightClick="1">
              <a:snd r:embed="rId11" name="%C2%BFOrganizas partidos contra tus amigos_.wav"/>
            </a:hlinkClick>
          </p:cNvPr>
          <p:cNvSpPr/>
          <p:nvPr/>
        </p:nvSpPr>
        <p:spPr>
          <a:xfrm>
            <a:off x="6023440" y="524663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2" name="TextBox 151"/>
          <p:cNvSpPr txBox="1"/>
          <p:nvPr/>
        </p:nvSpPr>
        <p:spPr>
          <a:xfrm>
            <a:off x="6186278" y="6015542"/>
            <a:ext cx="6005721" cy="400110"/>
          </a:xfrm>
          <a:prstGeom prst="rect">
            <a:avLst/>
          </a:prstGeom>
          <a:noFill/>
        </p:spPr>
        <p:txBody>
          <a:bodyPr wrap="square" rtlCol="0">
            <a:spAutoFit/>
          </a:bodyPr>
          <a:lstStyle/>
          <a:p>
            <a:r>
              <a:rPr lang="en-GB" sz="2000" b="1" dirty="0">
                <a:solidFill>
                  <a:srgbClr val="002060"/>
                </a:solidFill>
              </a:rPr>
              <a:t>Do you _____________________________________?</a:t>
            </a:r>
          </a:p>
        </p:txBody>
      </p:sp>
      <p:sp>
        <p:nvSpPr>
          <p:cNvPr id="153" name="Oval 152"/>
          <p:cNvSpPr/>
          <p:nvPr/>
        </p:nvSpPr>
        <p:spPr>
          <a:xfrm>
            <a:off x="8119218" y="4796896"/>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301" y="5048698"/>
            <a:ext cx="843444" cy="843444"/>
          </a:xfrm>
          <a:prstGeom prst="rect">
            <a:avLst/>
          </a:prstGeom>
        </p:spPr>
      </p:pic>
      <p:pic>
        <p:nvPicPr>
          <p:cNvPr id="159" name="Picture 15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0917" y="5007702"/>
            <a:ext cx="903913" cy="903913"/>
          </a:xfrm>
          <a:prstGeom prst="rect">
            <a:avLst/>
          </a:prstGeom>
        </p:spPr>
      </p:pic>
      <p:pic>
        <p:nvPicPr>
          <p:cNvPr id="160" name="Picture 159"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3598" y="1649770"/>
            <a:ext cx="903913" cy="903913"/>
          </a:xfrm>
          <a:prstGeom prst="rect">
            <a:avLst/>
          </a:prstGeom>
        </p:spPr>
      </p:pic>
      <p:pic>
        <p:nvPicPr>
          <p:cNvPr id="161" name="Picture 1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851" y="1633605"/>
            <a:ext cx="843444" cy="843444"/>
          </a:xfrm>
          <a:prstGeom prst="rect">
            <a:avLst/>
          </a:prstGeom>
        </p:spPr>
      </p:pic>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3198" y="1622544"/>
            <a:ext cx="843444" cy="843444"/>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3412" y="3266637"/>
            <a:ext cx="843444" cy="843444"/>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1987" y="3318129"/>
            <a:ext cx="843444" cy="843444"/>
          </a:xfrm>
          <a:prstGeom prst="rect">
            <a:avLst/>
          </a:prstGeom>
        </p:spPr>
      </p:pic>
      <p:pic>
        <p:nvPicPr>
          <p:cNvPr id="165" name="Picture 164"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9603" y="3277133"/>
            <a:ext cx="903913" cy="903913"/>
          </a:xfrm>
          <a:prstGeom prst="rect">
            <a:avLst/>
          </a:prstGeom>
        </p:spPr>
      </p:pic>
      <p:pic>
        <p:nvPicPr>
          <p:cNvPr id="169" name="Picture 16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1131" y="5067591"/>
            <a:ext cx="903913" cy="903913"/>
          </a:xfrm>
          <a:prstGeom prst="rect">
            <a:avLst/>
          </a:prstGeom>
        </p:spPr>
      </p:pic>
      <p:pic>
        <p:nvPicPr>
          <p:cNvPr id="170" name="Picture 1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9384" y="5051426"/>
            <a:ext cx="843444" cy="843444"/>
          </a:xfrm>
          <a:prstGeom prst="rect">
            <a:avLst/>
          </a:prstGeom>
        </p:spPr>
      </p:pic>
      <p:pic>
        <p:nvPicPr>
          <p:cNvPr id="171" name="Picture 170"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8072" y="5040215"/>
            <a:ext cx="903913" cy="903913"/>
          </a:xfrm>
          <a:prstGeom prst="rect">
            <a:avLst/>
          </a:prstGeom>
        </p:spPr>
      </p:pic>
      <p:sp>
        <p:nvSpPr>
          <p:cNvPr id="173" name="TextBox 172"/>
          <p:cNvSpPr txBox="1"/>
          <p:nvPr/>
        </p:nvSpPr>
        <p:spPr>
          <a:xfrm>
            <a:off x="1729418" y="5973683"/>
            <a:ext cx="2960205" cy="400110"/>
          </a:xfrm>
          <a:prstGeom prst="rect">
            <a:avLst/>
          </a:prstGeom>
          <a:noFill/>
        </p:spPr>
        <p:txBody>
          <a:bodyPr wrap="square" rtlCol="0">
            <a:spAutoFit/>
          </a:bodyPr>
          <a:lstStyle/>
          <a:p>
            <a:r>
              <a:rPr lang="en-GB" sz="2000" b="1" dirty="0">
                <a:solidFill>
                  <a:srgbClr val="F66400"/>
                </a:solidFill>
              </a:rPr>
              <a:t>need to improve</a:t>
            </a:r>
          </a:p>
        </p:txBody>
      </p:sp>
      <p:sp>
        <p:nvSpPr>
          <p:cNvPr id="14" name="TextBox 13"/>
          <p:cNvSpPr txBox="1"/>
          <p:nvPr/>
        </p:nvSpPr>
        <p:spPr>
          <a:xfrm>
            <a:off x="4373177" y="1093238"/>
            <a:ext cx="1161777" cy="461665"/>
          </a:xfrm>
          <a:prstGeom prst="rect">
            <a:avLst/>
          </a:prstGeom>
          <a:noFill/>
        </p:spPr>
        <p:txBody>
          <a:bodyPr wrap="square" rtlCol="0">
            <a:spAutoFit/>
          </a:bodyPr>
          <a:lstStyle/>
          <a:p>
            <a:r>
              <a:rPr lang="en-GB" sz="2400" b="1" dirty="0">
                <a:solidFill>
                  <a:schemeClr val="accent5">
                    <a:lumMod val="50000"/>
                  </a:schemeClr>
                </a:solidFill>
              </a:rPr>
              <a:t>verbo</a:t>
            </a:r>
          </a:p>
        </p:txBody>
      </p:sp>
      <p:sp>
        <p:nvSpPr>
          <p:cNvPr id="174" name="TextBox 173"/>
          <p:cNvSpPr txBox="1"/>
          <p:nvPr/>
        </p:nvSpPr>
        <p:spPr>
          <a:xfrm>
            <a:off x="4400000" y="1765337"/>
            <a:ext cx="1161777" cy="400110"/>
          </a:xfrm>
          <a:prstGeom prst="rect">
            <a:avLst/>
          </a:prstGeom>
          <a:noFill/>
        </p:spPr>
        <p:txBody>
          <a:bodyPr wrap="square" rtlCol="0">
            <a:spAutoFit/>
          </a:bodyPr>
          <a:lstStyle/>
          <a:p>
            <a:r>
              <a:rPr lang="en-GB" sz="2000" dirty="0" err="1">
                <a:solidFill>
                  <a:srgbClr val="002060"/>
                </a:solidFill>
              </a:rPr>
              <a:t>jueg</a:t>
            </a:r>
            <a:r>
              <a:rPr lang="en-GB" sz="2000" b="1" dirty="0" err="1">
                <a:solidFill>
                  <a:srgbClr val="002060"/>
                </a:solidFill>
              </a:rPr>
              <a:t>as</a:t>
            </a:r>
            <a:endParaRPr lang="en-GB" sz="2000" b="1" dirty="0">
              <a:solidFill>
                <a:srgbClr val="002060"/>
              </a:solidFill>
            </a:endParaRPr>
          </a:p>
        </p:txBody>
      </p:sp>
      <p:sp>
        <p:nvSpPr>
          <p:cNvPr id="175" name="TextBox 174"/>
          <p:cNvSpPr txBox="1"/>
          <p:nvPr/>
        </p:nvSpPr>
        <p:spPr>
          <a:xfrm>
            <a:off x="4381545" y="3455136"/>
            <a:ext cx="1161777" cy="400110"/>
          </a:xfrm>
          <a:prstGeom prst="rect">
            <a:avLst/>
          </a:prstGeom>
          <a:noFill/>
        </p:spPr>
        <p:txBody>
          <a:bodyPr wrap="square" rtlCol="0">
            <a:spAutoFit/>
          </a:bodyPr>
          <a:lstStyle/>
          <a:p>
            <a:r>
              <a:rPr lang="en-GB" sz="2000" dirty="0" err="1">
                <a:solidFill>
                  <a:srgbClr val="002060"/>
                </a:solidFill>
              </a:rPr>
              <a:t>pele</a:t>
            </a:r>
            <a:r>
              <a:rPr lang="en-GB" sz="2000" b="1" dirty="0" err="1">
                <a:solidFill>
                  <a:srgbClr val="002060"/>
                </a:solidFill>
              </a:rPr>
              <a:t>as</a:t>
            </a:r>
            <a:endParaRPr lang="en-GB" sz="2000" b="1" dirty="0">
              <a:solidFill>
                <a:srgbClr val="002060"/>
              </a:solidFill>
            </a:endParaRPr>
          </a:p>
        </p:txBody>
      </p:sp>
      <p:sp>
        <p:nvSpPr>
          <p:cNvPr id="176" name="TextBox 175"/>
          <p:cNvSpPr txBox="1"/>
          <p:nvPr/>
        </p:nvSpPr>
        <p:spPr>
          <a:xfrm>
            <a:off x="4373177" y="5213375"/>
            <a:ext cx="1633260" cy="400110"/>
          </a:xfrm>
          <a:prstGeom prst="rect">
            <a:avLst/>
          </a:prstGeom>
          <a:noFill/>
        </p:spPr>
        <p:txBody>
          <a:bodyPr wrap="square" rtlCol="0">
            <a:spAutoFit/>
          </a:bodyPr>
          <a:lstStyle/>
          <a:p>
            <a:r>
              <a:rPr lang="en-GB" sz="2000">
                <a:solidFill>
                  <a:srgbClr val="002060"/>
                </a:solidFill>
              </a:rPr>
              <a:t>necesit</a:t>
            </a:r>
            <a:r>
              <a:rPr lang="en-GB" sz="2000" b="1">
                <a:solidFill>
                  <a:srgbClr val="002060"/>
                </a:solidFill>
              </a:rPr>
              <a:t>áis</a:t>
            </a:r>
          </a:p>
        </p:txBody>
      </p:sp>
      <p:sp>
        <p:nvSpPr>
          <p:cNvPr id="177" name="TextBox 176"/>
          <p:cNvSpPr txBox="1"/>
          <p:nvPr/>
        </p:nvSpPr>
        <p:spPr>
          <a:xfrm>
            <a:off x="10156374" y="1083492"/>
            <a:ext cx="1161777" cy="461665"/>
          </a:xfrm>
          <a:prstGeom prst="rect">
            <a:avLst/>
          </a:prstGeom>
          <a:noFill/>
        </p:spPr>
        <p:txBody>
          <a:bodyPr wrap="square" rtlCol="0">
            <a:spAutoFit/>
          </a:bodyPr>
          <a:lstStyle/>
          <a:p>
            <a:r>
              <a:rPr lang="en-GB" sz="2400" b="1" dirty="0">
                <a:solidFill>
                  <a:schemeClr val="accent5">
                    <a:lumMod val="50000"/>
                  </a:schemeClr>
                </a:solidFill>
              </a:rPr>
              <a:t>verbo</a:t>
            </a:r>
          </a:p>
        </p:txBody>
      </p:sp>
      <p:sp>
        <p:nvSpPr>
          <p:cNvPr id="178" name="TextBox 177"/>
          <p:cNvSpPr txBox="1"/>
          <p:nvPr/>
        </p:nvSpPr>
        <p:spPr>
          <a:xfrm>
            <a:off x="10183197" y="1755591"/>
            <a:ext cx="1272203" cy="400110"/>
          </a:xfrm>
          <a:prstGeom prst="rect">
            <a:avLst/>
          </a:prstGeom>
          <a:noFill/>
        </p:spPr>
        <p:txBody>
          <a:bodyPr wrap="square" rtlCol="0">
            <a:spAutoFit/>
          </a:bodyPr>
          <a:lstStyle/>
          <a:p>
            <a:r>
              <a:rPr lang="en-GB" sz="2000">
                <a:solidFill>
                  <a:srgbClr val="002060"/>
                </a:solidFill>
              </a:rPr>
              <a:t>gan</a:t>
            </a:r>
            <a:r>
              <a:rPr lang="en-GB" sz="2000" b="1">
                <a:solidFill>
                  <a:srgbClr val="002060"/>
                </a:solidFill>
              </a:rPr>
              <a:t>áis</a:t>
            </a:r>
            <a:endParaRPr lang="en-GB" sz="2000" dirty="0">
              <a:solidFill>
                <a:srgbClr val="002060"/>
              </a:solidFill>
            </a:endParaRPr>
          </a:p>
        </p:txBody>
      </p:sp>
      <p:sp>
        <p:nvSpPr>
          <p:cNvPr id="179" name="TextBox 178"/>
          <p:cNvSpPr txBox="1"/>
          <p:nvPr/>
        </p:nvSpPr>
        <p:spPr>
          <a:xfrm>
            <a:off x="10164742" y="3445390"/>
            <a:ext cx="1624892" cy="400110"/>
          </a:xfrm>
          <a:prstGeom prst="rect">
            <a:avLst/>
          </a:prstGeom>
          <a:noFill/>
        </p:spPr>
        <p:txBody>
          <a:bodyPr wrap="square" rtlCol="0">
            <a:spAutoFit/>
          </a:bodyPr>
          <a:lstStyle/>
          <a:p>
            <a:r>
              <a:rPr lang="en-GB" sz="2000">
                <a:solidFill>
                  <a:srgbClr val="002060"/>
                </a:solidFill>
              </a:rPr>
              <a:t>invit</a:t>
            </a:r>
            <a:r>
              <a:rPr lang="en-GB" sz="2000" b="1">
                <a:solidFill>
                  <a:srgbClr val="002060"/>
                </a:solidFill>
              </a:rPr>
              <a:t>as</a:t>
            </a:r>
            <a:endParaRPr lang="en-GB" sz="2000" dirty="0">
              <a:solidFill>
                <a:srgbClr val="002060"/>
              </a:solidFill>
            </a:endParaRPr>
          </a:p>
        </p:txBody>
      </p:sp>
      <p:sp>
        <p:nvSpPr>
          <p:cNvPr id="180" name="TextBox 179"/>
          <p:cNvSpPr txBox="1"/>
          <p:nvPr/>
        </p:nvSpPr>
        <p:spPr>
          <a:xfrm>
            <a:off x="10156374" y="5203629"/>
            <a:ext cx="1633260" cy="400110"/>
          </a:xfrm>
          <a:prstGeom prst="rect">
            <a:avLst/>
          </a:prstGeom>
          <a:noFill/>
        </p:spPr>
        <p:txBody>
          <a:bodyPr wrap="square" rtlCol="0">
            <a:spAutoFit/>
          </a:bodyPr>
          <a:lstStyle/>
          <a:p>
            <a:r>
              <a:rPr lang="en-GB" sz="2000">
                <a:solidFill>
                  <a:srgbClr val="002060"/>
                </a:solidFill>
              </a:rPr>
              <a:t>organiz</a:t>
            </a:r>
            <a:r>
              <a:rPr lang="en-GB" sz="2000" b="1">
                <a:solidFill>
                  <a:srgbClr val="002060"/>
                </a:solidFill>
              </a:rPr>
              <a:t>as</a:t>
            </a:r>
            <a:endParaRPr lang="en-GB" sz="2000" dirty="0">
              <a:solidFill>
                <a:srgbClr val="002060"/>
              </a:solidFill>
            </a:endParaRPr>
          </a:p>
        </p:txBody>
      </p:sp>
      <p:sp>
        <p:nvSpPr>
          <p:cNvPr id="73" name="TextBox 72">
            <a:extLst>
              <a:ext uri="{FF2B5EF4-FFF2-40B4-BE49-F238E27FC236}">
                <a16:creationId xmlns:a16="http://schemas.microsoft.com/office/drawing/2014/main" id="{57269F34-7563-0F4B-9BA3-B6BC892D2534}"/>
              </a:ext>
            </a:extLst>
          </p:cNvPr>
          <p:cNvSpPr txBox="1"/>
          <p:nvPr/>
        </p:nvSpPr>
        <p:spPr>
          <a:xfrm>
            <a:off x="7637511" y="2569686"/>
            <a:ext cx="2518863" cy="400110"/>
          </a:xfrm>
          <a:prstGeom prst="rect">
            <a:avLst/>
          </a:prstGeom>
          <a:noFill/>
        </p:spPr>
        <p:txBody>
          <a:bodyPr wrap="square" rtlCol="0">
            <a:spAutoFit/>
          </a:bodyPr>
          <a:lstStyle/>
          <a:p>
            <a:r>
              <a:rPr lang="en-GB" sz="2000" b="1" dirty="0">
                <a:solidFill>
                  <a:srgbClr val="F66400"/>
                </a:solidFill>
              </a:rPr>
              <a:t>always win</a:t>
            </a:r>
          </a:p>
        </p:txBody>
      </p:sp>
      <p:sp>
        <p:nvSpPr>
          <p:cNvPr id="74" name="TextBox 73">
            <a:extLst>
              <a:ext uri="{FF2B5EF4-FFF2-40B4-BE49-F238E27FC236}">
                <a16:creationId xmlns:a16="http://schemas.microsoft.com/office/drawing/2014/main" id="{F8579F64-9AD1-E948-8431-E4FD57772AAF}"/>
              </a:ext>
            </a:extLst>
          </p:cNvPr>
          <p:cNvSpPr txBox="1"/>
          <p:nvPr/>
        </p:nvSpPr>
        <p:spPr>
          <a:xfrm>
            <a:off x="7471851" y="4282668"/>
            <a:ext cx="4401291" cy="400110"/>
          </a:xfrm>
          <a:prstGeom prst="rect">
            <a:avLst/>
          </a:prstGeom>
          <a:noFill/>
        </p:spPr>
        <p:txBody>
          <a:bodyPr wrap="square" rtlCol="0">
            <a:spAutoFit/>
          </a:bodyPr>
          <a:lstStyle/>
          <a:p>
            <a:r>
              <a:rPr lang="en-GB" sz="2000" b="1" dirty="0">
                <a:solidFill>
                  <a:srgbClr val="F66400"/>
                </a:solidFill>
              </a:rPr>
              <a:t>invite Hugo to the matches</a:t>
            </a:r>
          </a:p>
        </p:txBody>
      </p:sp>
      <p:sp>
        <p:nvSpPr>
          <p:cNvPr id="75" name="TextBox 74">
            <a:extLst>
              <a:ext uri="{FF2B5EF4-FFF2-40B4-BE49-F238E27FC236}">
                <a16:creationId xmlns:a16="http://schemas.microsoft.com/office/drawing/2014/main" id="{DB5F705F-7A03-694D-903F-DFB4C04BDA3A}"/>
              </a:ext>
            </a:extLst>
          </p:cNvPr>
          <p:cNvSpPr txBox="1"/>
          <p:nvPr/>
        </p:nvSpPr>
        <p:spPr>
          <a:xfrm>
            <a:off x="7144135" y="6015542"/>
            <a:ext cx="4881195" cy="400110"/>
          </a:xfrm>
          <a:prstGeom prst="rect">
            <a:avLst/>
          </a:prstGeom>
          <a:noFill/>
        </p:spPr>
        <p:txBody>
          <a:bodyPr wrap="square" rtlCol="0">
            <a:spAutoFit/>
          </a:bodyPr>
          <a:lstStyle/>
          <a:p>
            <a:r>
              <a:rPr lang="en-GB" sz="2000" b="1" dirty="0">
                <a:solidFill>
                  <a:srgbClr val="F66400"/>
                </a:solidFill>
              </a:rPr>
              <a:t>organise matches against your friends</a:t>
            </a:r>
          </a:p>
        </p:txBody>
      </p:sp>
      <p:pic>
        <p:nvPicPr>
          <p:cNvPr id="76" name="Picture 2" descr="statue of unity&#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63679" y="657081"/>
            <a:ext cx="1674960" cy="167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p:bldP spid="84" grpId="0" animBg="1"/>
      <p:bldP spid="88" grpId="0"/>
      <p:bldP spid="94" grpId="0" animBg="1"/>
      <p:bldP spid="134" grpId="0" animBg="1"/>
      <p:bldP spid="144" grpId="0" animBg="1"/>
      <p:bldP spid="153" grpId="0" animBg="1"/>
      <p:bldP spid="173" grpId="0"/>
      <p:bldP spid="174" grpId="0"/>
      <p:bldP spid="175" grpId="0"/>
      <p:bldP spid="176" grpId="0"/>
      <p:bldP spid="178" grpId="0"/>
      <p:bldP spid="179" grpId="0"/>
      <p:bldP spid="180"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ular Callout 55"/>
          <p:cNvSpPr/>
          <p:nvPr/>
        </p:nvSpPr>
        <p:spPr>
          <a:xfrm>
            <a:off x="5176082" y="709161"/>
            <a:ext cx="6752061" cy="5644973"/>
          </a:xfrm>
          <a:prstGeom prst="wedgeRoundRectCallout">
            <a:avLst>
              <a:gd name="adj1" fmla="val 49978"/>
              <a:gd name="adj2" fmla="val 2979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002060"/>
              </a:solidFill>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621388" cy="867128"/>
          </a:xfrm>
          <a:prstGeom prst="rect">
            <a:avLst/>
          </a:prstGeom>
        </p:spPr>
      </p:pic>
      <p:sp>
        <p:nvSpPr>
          <p:cNvPr id="2" name="Title 1"/>
          <p:cNvSpPr>
            <a:spLocks noGrp="1"/>
          </p:cNvSpPr>
          <p:nvPr>
            <p:ph type="title"/>
          </p:nvPr>
        </p:nvSpPr>
        <p:spPr>
          <a:xfrm>
            <a:off x="-1" y="0"/>
            <a:ext cx="4959962" cy="1325563"/>
          </a:xfrm>
        </p:spPr>
        <p:txBody>
          <a:bodyPr>
            <a:normAutofit/>
          </a:bodyPr>
          <a:lstStyle/>
          <a:p>
            <a:r>
              <a:rPr lang="en-GB" sz="2800" b="1" dirty="0" err="1">
                <a:solidFill>
                  <a:schemeClr val="bg1"/>
                </a:solidFill>
              </a:rPr>
              <a:t>Preguntas</a:t>
            </a:r>
            <a:r>
              <a:rPr lang="en-GB" sz="2800" b="1" dirty="0">
                <a:solidFill>
                  <a:schemeClr val="bg1"/>
                </a:solidFill>
              </a:rPr>
              <a:t> </a:t>
            </a:r>
            <a:r>
              <a:rPr lang="en-GB" sz="2800" b="1" dirty="0" err="1">
                <a:solidFill>
                  <a:schemeClr val="bg1"/>
                </a:solidFill>
              </a:rPr>
              <a:t>sobre</a:t>
            </a:r>
            <a:r>
              <a:rPr lang="en-GB" sz="2800" b="1" dirty="0">
                <a:solidFill>
                  <a:schemeClr val="bg1"/>
                </a:solidFill>
              </a:rPr>
              <a:t> el </a:t>
            </a:r>
            <a:r>
              <a:rPr lang="en-GB" sz="2800" b="1" dirty="0" err="1">
                <a:solidFill>
                  <a:schemeClr val="bg1"/>
                </a:solidFill>
              </a:rPr>
              <a:t>deporte</a:t>
            </a:r>
            <a:endParaRPr lang="en-GB" sz="2800" b="1" dirty="0">
              <a:solidFill>
                <a:schemeClr val="bg1"/>
              </a:solidFill>
            </a:endParaRPr>
          </a:p>
        </p:txBody>
      </p:sp>
      <p:sp>
        <p:nvSpPr>
          <p:cNvPr id="37" name="Google Shape;927;p33">
            <a:hlinkClick r:id="" action="ppaction://noaction">
              <a:snd r:embed="rId4" name="si%CC%81 porque tenemos unos jugadores de%CC%81biles.wav"/>
            </a:hlinkClick>
          </p:cNvPr>
          <p:cNvSpPr/>
          <p:nvPr/>
        </p:nvSpPr>
        <p:spPr>
          <a:xfrm>
            <a:off x="5420087" y="10804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dirty="0">
                <a:solidFill>
                  <a:srgbClr val="FFFFFF"/>
                </a:solidFill>
                <a:latin typeface="+mj-lt"/>
                <a:ea typeface="Century Gothic"/>
                <a:cs typeface="Century Gothic"/>
                <a:sym typeface="Century Gothic"/>
              </a:rPr>
              <a:t>A</a:t>
            </a:r>
            <a:endParaRPr sz="2200" kern="0" dirty="0">
              <a:solidFill>
                <a:srgbClr val="000000"/>
              </a:solidFill>
              <a:latin typeface="+mj-lt"/>
              <a:cs typeface="Arial"/>
              <a:sym typeface="Arial"/>
            </a:endParaRPr>
          </a:p>
        </p:txBody>
      </p:sp>
      <p:sp>
        <p:nvSpPr>
          <p:cNvPr id="38" name="Google Shape;928;p33">
            <a:hlinkClick r:id="" action="ppaction://noaction">
              <a:snd r:embed="rId5" name="e%CC%81l viene cuando tengo un partido especial.wav"/>
            </a:hlinkClick>
          </p:cNvPr>
          <p:cNvSpPr/>
          <p:nvPr/>
        </p:nvSpPr>
        <p:spPr>
          <a:xfrm>
            <a:off x="5434479" y="190465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a:solidFill>
                  <a:srgbClr val="FFFFFF"/>
                </a:solidFill>
                <a:latin typeface="+mj-lt"/>
                <a:ea typeface="Century Gothic"/>
                <a:cs typeface="Century Gothic"/>
                <a:sym typeface="Century Gothic"/>
              </a:rPr>
              <a:t>B</a:t>
            </a:r>
            <a:endParaRPr sz="2200" kern="0">
              <a:solidFill>
                <a:srgbClr val="000000"/>
              </a:solidFill>
              <a:latin typeface="+mj-lt"/>
              <a:cs typeface="Arial"/>
              <a:sym typeface="Arial"/>
            </a:endParaRPr>
          </a:p>
        </p:txBody>
      </p:sp>
      <p:sp>
        <p:nvSpPr>
          <p:cNvPr id="39" name="Google Shape;929;p33">
            <a:hlinkClick r:id="" action="ppaction://noaction">
              <a:snd r:embed="rId6" name="si%CC%81 me encanta es un deporte genial.wav"/>
            </a:hlinkClick>
          </p:cNvPr>
          <p:cNvSpPr/>
          <p:nvPr/>
        </p:nvSpPr>
        <p:spPr>
          <a:xfrm>
            <a:off x="5440748" y="278021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a:solidFill>
                  <a:srgbClr val="FFFFFF"/>
                </a:solidFill>
                <a:latin typeface="+mj-lt"/>
                <a:ea typeface="Century Gothic"/>
                <a:cs typeface="Century Gothic"/>
                <a:sym typeface="Century Gothic"/>
              </a:rPr>
              <a:t>C</a:t>
            </a:r>
            <a:endParaRPr sz="2200" kern="0">
              <a:solidFill>
                <a:srgbClr val="000000"/>
              </a:solidFill>
              <a:latin typeface="+mj-lt"/>
              <a:cs typeface="Arial"/>
              <a:sym typeface="Arial"/>
            </a:endParaRPr>
          </a:p>
        </p:txBody>
      </p:sp>
      <p:sp>
        <p:nvSpPr>
          <p:cNvPr id="40" name="Google Shape;930;p33">
            <a:hlinkClick r:id="" action="ppaction://noaction">
              <a:snd r:embed="rId7" name="a veces pero ellos no esta%CC%81n a mi nivel.wav"/>
            </a:hlinkClick>
          </p:cNvPr>
          <p:cNvSpPr/>
          <p:nvPr/>
        </p:nvSpPr>
        <p:spPr>
          <a:xfrm>
            <a:off x="5440748" y="364803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a:solidFill>
                  <a:srgbClr val="FFFFFF"/>
                </a:solidFill>
                <a:latin typeface="+mj-lt"/>
                <a:ea typeface="Century Gothic"/>
                <a:cs typeface="Century Gothic"/>
                <a:sym typeface="Century Gothic"/>
              </a:rPr>
              <a:t>D</a:t>
            </a:r>
            <a:endParaRPr sz="2200" kern="0">
              <a:solidFill>
                <a:srgbClr val="000000"/>
              </a:solidFill>
              <a:latin typeface="+mj-lt"/>
              <a:cs typeface="Arial"/>
              <a:sym typeface="Arial"/>
            </a:endParaRPr>
          </a:p>
        </p:txBody>
      </p:sp>
      <p:sp>
        <p:nvSpPr>
          <p:cNvPr id="41" name="Google Shape;931;p33">
            <a:hlinkClick r:id="" action="ppaction://noaction">
              <a:snd r:embed="rId8" name="si%CC%81, normalmente ganamos varios partidos al mes.wav"/>
            </a:hlinkClick>
          </p:cNvPr>
          <p:cNvSpPr/>
          <p:nvPr/>
        </p:nvSpPr>
        <p:spPr>
          <a:xfrm>
            <a:off x="5450424" y="453546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a:solidFill>
                  <a:srgbClr val="FFFFFF"/>
                </a:solidFill>
                <a:latin typeface="+mj-lt"/>
                <a:ea typeface="Century Gothic"/>
                <a:cs typeface="Century Gothic"/>
                <a:sym typeface="Century Gothic"/>
              </a:rPr>
              <a:t>E</a:t>
            </a:r>
            <a:endParaRPr sz="2200" kern="0">
              <a:solidFill>
                <a:srgbClr val="000000"/>
              </a:solidFill>
              <a:latin typeface="+mj-lt"/>
              <a:cs typeface="Arial"/>
              <a:sym typeface="Arial"/>
            </a:endParaRPr>
          </a:p>
        </p:txBody>
      </p:sp>
      <p:sp>
        <p:nvSpPr>
          <p:cNvPr id="42" name="Google Shape;932;p33">
            <a:hlinkClick r:id="" action="ppaction://noaction">
              <a:snd r:embed="rId9" name="ja ja ja solo si ellos hacen algo malo.wav"/>
            </a:hlinkClick>
          </p:cNvPr>
          <p:cNvSpPr/>
          <p:nvPr/>
        </p:nvSpPr>
        <p:spPr>
          <a:xfrm>
            <a:off x="5434479" y="540328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200" b="1" kern="0">
                <a:solidFill>
                  <a:srgbClr val="FFFFFF"/>
                </a:solidFill>
                <a:latin typeface="+mj-lt"/>
                <a:ea typeface="Century Gothic"/>
                <a:cs typeface="Century Gothic"/>
                <a:sym typeface="Century Gothic"/>
              </a:rPr>
              <a:t>F</a:t>
            </a:r>
            <a:endParaRPr sz="2200" kern="0">
              <a:solidFill>
                <a:srgbClr val="000000"/>
              </a:solidFill>
              <a:latin typeface="+mj-lt"/>
              <a:cs typeface="Arial"/>
              <a:sym typeface="Arial"/>
            </a:endParaRPr>
          </a:p>
        </p:txBody>
      </p:sp>
      <p:sp>
        <p:nvSpPr>
          <p:cNvPr id="43" name="Google Shape;933;p33"/>
          <p:cNvSpPr txBox="1"/>
          <p:nvPr/>
        </p:nvSpPr>
        <p:spPr>
          <a:xfrm>
            <a:off x="5943367" y="1033055"/>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dirty="0" err="1">
                <a:solidFill>
                  <a:srgbClr val="002060"/>
                </a:solidFill>
                <a:latin typeface="+mj-lt"/>
                <a:ea typeface="Century Gothic"/>
                <a:cs typeface="Century Gothic"/>
                <a:sym typeface="Century Gothic"/>
              </a:rPr>
              <a:t>pregunta</a:t>
            </a:r>
            <a:r>
              <a:rPr lang="en-GB" sz="2200" kern="0" dirty="0">
                <a:solidFill>
                  <a:srgbClr val="002060"/>
                </a:solidFill>
                <a:latin typeface="+mj-lt"/>
                <a:ea typeface="Century Gothic"/>
                <a:cs typeface="Century Gothic"/>
                <a:sym typeface="Century Gothic"/>
              </a:rPr>
              <a:t> 3</a:t>
            </a:r>
            <a:endParaRPr sz="2200" kern="0" dirty="0">
              <a:solidFill>
                <a:srgbClr val="000000"/>
              </a:solidFill>
              <a:latin typeface="+mj-lt"/>
              <a:cs typeface="Arial"/>
              <a:sym typeface="Arial"/>
            </a:endParaRPr>
          </a:p>
        </p:txBody>
      </p:sp>
      <p:sp>
        <p:nvSpPr>
          <p:cNvPr id="44" name="Google Shape;934;p33"/>
          <p:cNvSpPr txBox="1"/>
          <p:nvPr/>
        </p:nvSpPr>
        <p:spPr>
          <a:xfrm>
            <a:off x="5943367" y="1924096"/>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a:solidFill>
                  <a:srgbClr val="002060"/>
                </a:solidFill>
                <a:latin typeface="+mj-lt"/>
                <a:ea typeface="Century Gothic"/>
                <a:cs typeface="Century Gothic"/>
                <a:sym typeface="Century Gothic"/>
              </a:rPr>
              <a:t>pregunta 5</a:t>
            </a:r>
            <a:endParaRPr sz="2200" kern="0">
              <a:solidFill>
                <a:srgbClr val="000000"/>
              </a:solidFill>
              <a:latin typeface="+mj-lt"/>
              <a:cs typeface="Arial"/>
              <a:sym typeface="Arial"/>
            </a:endParaRPr>
          </a:p>
        </p:txBody>
      </p:sp>
      <p:sp>
        <p:nvSpPr>
          <p:cNvPr id="45" name="Google Shape;935;p33"/>
          <p:cNvSpPr txBox="1"/>
          <p:nvPr/>
        </p:nvSpPr>
        <p:spPr>
          <a:xfrm>
            <a:off x="5926762" y="5424520"/>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dirty="0" err="1">
                <a:solidFill>
                  <a:srgbClr val="002060"/>
                </a:solidFill>
                <a:latin typeface="+mj-lt"/>
                <a:ea typeface="Century Gothic"/>
                <a:cs typeface="Century Gothic"/>
                <a:sym typeface="Century Gothic"/>
              </a:rPr>
              <a:t>pregunta</a:t>
            </a:r>
            <a:r>
              <a:rPr lang="en-GB" sz="2200" kern="0" dirty="0">
                <a:solidFill>
                  <a:srgbClr val="002060"/>
                </a:solidFill>
                <a:latin typeface="+mj-lt"/>
                <a:ea typeface="Century Gothic"/>
                <a:cs typeface="Century Gothic"/>
                <a:sym typeface="Century Gothic"/>
              </a:rPr>
              <a:t> 2</a:t>
            </a:r>
            <a:endParaRPr sz="2200" kern="0" dirty="0">
              <a:solidFill>
                <a:srgbClr val="000000"/>
              </a:solidFill>
              <a:latin typeface="+mj-lt"/>
              <a:cs typeface="Arial"/>
              <a:sym typeface="Arial"/>
            </a:endParaRPr>
          </a:p>
        </p:txBody>
      </p:sp>
      <p:sp>
        <p:nvSpPr>
          <p:cNvPr id="46" name="Google Shape;936;p33"/>
          <p:cNvSpPr txBox="1"/>
          <p:nvPr/>
        </p:nvSpPr>
        <p:spPr>
          <a:xfrm>
            <a:off x="5943367" y="3695847"/>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a:solidFill>
                  <a:srgbClr val="002060"/>
                </a:solidFill>
                <a:latin typeface="+mj-lt"/>
                <a:ea typeface="Century Gothic"/>
                <a:cs typeface="Century Gothic"/>
                <a:sym typeface="Century Gothic"/>
              </a:rPr>
              <a:t>pregunta 6</a:t>
            </a:r>
            <a:endParaRPr sz="2200" kern="0">
              <a:solidFill>
                <a:srgbClr val="000000"/>
              </a:solidFill>
              <a:latin typeface="+mj-lt"/>
              <a:cs typeface="Arial"/>
              <a:sym typeface="Arial"/>
            </a:endParaRPr>
          </a:p>
        </p:txBody>
      </p:sp>
      <p:sp>
        <p:nvSpPr>
          <p:cNvPr id="47" name="Google Shape;937;p33"/>
          <p:cNvSpPr txBox="1"/>
          <p:nvPr/>
        </p:nvSpPr>
        <p:spPr>
          <a:xfrm>
            <a:off x="5943367" y="4572259"/>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a:solidFill>
                  <a:srgbClr val="002060"/>
                </a:solidFill>
                <a:latin typeface="+mj-lt"/>
                <a:ea typeface="Century Gothic"/>
                <a:cs typeface="Century Gothic"/>
                <a:sym typeface="Century Gothic"/>
              </a:rPr>
              <a:t>pregunta 4</a:t>
            </a:r>
            <a:endParaRPr sz="2200" kern="0">
              <a:solidFill>
                <a:srgbClr val="000000"/>
              </a:solidFill>
              <a:latin typeface="+mj-lt"/>
              <a:cs typeface="Arial"/>
              <a:sym typeface="Arial"/>
            </a:endParaRPr>
          </a:p>
        </p:txBody>
      </p:sp>
      <p:sp>
        <p:nvSpPr>
          <p:cNvPr id="48" name="Google Shape;938;p33"/>
          <p:cNvSpPr txBox="1"/>
          <p:nvPr/>
        </p:nvSpPr>
        <p:spPr>
          <a:xfrm>
            <a:off x="5943367" y="2821495"/>
            <a:ext cx="2147455" cy="43088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200" kern="0">
                <a:solidFill>
                  <a:srgbClr val="002060"/>
                </a:solidFill>
                <a:latin typeface="+mj-lt"/>
                <a:ea typeface="Century Gothic"/>
                <a:cs typeface="Century Gothic"/>
                <a:sym typeface="Century Gothic"/>
              </a:rPr>
              <a:t>pregunta 1 </a:t>
            </a:r>
            <a:endParaRPr sz="2200" kern="0">
              <a:solidFill>
                <a:srgbClr val="000000"/>
              </a:solidFill>
              <a:latin typeface="+mj-lt"/>
              <a:cs typeface="Arial"/>
              <a:sym typeface="Arial"/>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sp>
        <p:nvSpPr>
          <p:cNvPr id="3" name="Rounded Rectangular Callout 2"/>
          <p:cNvSpPr/>
          <p:nvPr/>
        </p:nvSpPr>
        <p:spPr>
          <a:xfrm>
            <a:off x="652594" y="1900310"/>
            <a:ext cx="4299976" cy="4214739"/>
          </a:xfrm>
          <a:prstGeom prst="wedgeRoundRectCallout">
            <a:avLst>
              <a:gd name="adj1" fmla="val -53671"/>
              <a:gd name="adj2" fmla="val 3341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0" name="TextBox 49"/>
          <p:cNvSpPr txBox="1"/>
          <p:nvPr/>
        </p:nvSpPr>
        <p:spPr>
          <a:xfrm>
            <a:off x="690668" y="2274180"/>
            <a:ext cx="4634243" cy="4247317"/>
          </a:xfrm>
          <a:prstGeom prst="rect">
            <a:avLst/>
          </a:prstGeom>
          <a:noFill/>
        </p:spPr>
        <p:txBody>
          <a:bodyPr wrap="square" rtlCol="0">
            <a:spAutoFit/>
          </a:bodyPr>
          <a:lstStyle/>
          <a:p>
            <a:pPr marL="228600" indent="-228600">
              <a:lnSpc>
                <a:spcPct val="150000"/>
              </a:lnSpc>
              <a:buAutoNum type="arabicPeriod"/>
            </a:pPr>
            <a:r>
              <a:rPr lang="en-GB" sz="2000" dirty="0">
                <a:solidFill>
                  <a:srgbClr val="002060"/>
                </a:solidFill>
              </a:rPr>
              <a:t> ¿</a:t>
            </a:r>
            <a:r>
              <a:rPr lang="en-GB" sz="2000" dirty="0" err="1">
                <a:solidFill>
                  <a:srgbClr val="002060"/>
                </a:solidFill>
              </a:rPr>
              <a:t>Juegas</a:t>
            </a:r>
            <a:r>
              <a:rPr lang="en-GB" sz="2000" dirty="0">
                <a:solidFill>
                  <a:srgbClr val="002060"/>
                </a:solidFill>
              </a:rPr>
              <a:t> al </a:t>
            </a:r>
            <a:r>
              <a:rPr lang="en-GB" sz="2000" dirty="0" err="1">
                <a:solidFill>
                  <a:srgbClr val="002060"/>
                </a:solidFill>
              </a:rPr>
              <a:t>tenis</a:t>
            </a:r>
            <a:r>
              <a:rPr lang="en-GB" sz="2000" dirty="0">
                <a:solidFill>
                  <a:srgbClr val="002060"/>
                </a:solidFill>
              </a:rPr>
              <a:t>?</a:t>
            </a:r>
          </a:p>
          <a:p>
            <a:pPr marL="228600" indent="-228600">
              <a:lnSpc>
                <a:spcPct val="150000"/>
              </a:lnSpc>
              <a:buFontTx/>
              <a:buAutoNum type="arabicPeriod"/>
            </a:pPr>
            <a:r>
              <a:rPr lang="en-GB" sz="2000" dirty="0">
                <a:solidFill>
                  <a:srgbClr val="002060"/>
                </a:solidFill>
              </a:rPr>
              <a:t> ¿</a:t>
            </a:r>
            <a:r>
              <a:rPr lang="en-GB" sz="2000" dirty="0" err="1">
                <a:solidFill>
                  <a:srgbClr val="002060"/>
                </a:solidFill>
              </a:rPr>
              <a:t>Peleas</a:t>
            </a:r>
            <a:r>
              <a:rPr lang="en-GB" sz="2000" dirty="0">
                <a:solidFill>
                  <a:srgbClr val="002060"/>
                </a:solidFill>
              </a:rPr>
              <a:t> con </a:t>
            </a:r>
            <a:r>
              <a:rPr lang="en-GB" sz="2000" dirty="0" err="1">
                <a:solidFill>
                  <a:srgbClr val="002060"/>
                </a:solidFill>
              </a:rPr>
              <a:t>otros</a:t>
            </a:r>
            <a:r>
              <a:rPr lang="en-GB" sz="2000" dirty="0">
                <a:solidFill>
                  <a:srgbClr val="002060"/>
                </a:solidFill>
              </a:rPr>
              <a:t> </a:t>
            </a:r>
            <a:r>
              <a:rPr lang="en-GB" sz="2000" dirty="0" err="1">
                <a:solidFill>
                  <a:srgbClr val="002060"/>
                </a:solidFill>
              </a:rPr>
              <a:t>jugadores</a:t>
            </a:r>
            <a:r>
              <a:rPr lang="en-GB" sz="2000" dirty="0">
                <a:solidFill>
                  <a:srgbClr val="002060"/>
                </a:solidFill>
              </a:rPr>
              <a:t>?</a:t>
            </a:r>
          </a:p>
          <a:p>
            <a:pPr marL="228600" indent="-228600">
              <a:lnSpc>
                <a:spcPct val="150000"/>
              </a:lnSpc>
              <a:buAutoNum type="arabicPeriod"/>
            </a:pPr>
            <a:r>
              <a:rPr lang="en-GB" sz="2000" dirty="0">
                <a:solidFill>
                  <a:srgbClr val="002060"/>
                </a:solidFill>
              </a:rPr>
              <a:t> ¿</a:t>
            </a:r>
            <a:r>
              <a:rPr lang="en-GB" sz="2000" dirty="0" err="1">
                <a:solidFill>
                  <a:srgbClr val="002060"/>
                </a:solidFill>
              </a:rPr>
              <a:t>Necesitáis</a:t>
            </a:r>
            <a:r>
              <a:rPr lang="en-GB" sz="2000" dirty="0">
                <a:solidFill>
                  <a:srgbClr val="002060"/>
                </a:solidFill>
              </a:rPr>
              <a:t> </a:t>
            </a:r>
            <a:r>
              <a:rPr lang="en-GB" sz="2000" dirty="0" err="1">
                <a:solidFill>
                  <a:srgbClr val="002060"/>
                </a:solidFill>
              </a:rPr>
              <a:t>mejorar</a:t>
            </a:r>
            <a:r>
              <a:rPr lang="en-GB" sz="2000" dirty="0">
                <a:solidFill>
                  <a:srgbClr val="002060"/>
                </a:solidFill>
              </a:rPr>
              <a:t>?</a:t>
            </a:r>
          </a:p>
          <a:p>
            <a:pPr marL="228600" indent="-228600">
              <a:lnSpc>
                <a:spcPct val="150000"/>
              </a:lnSpc>
              <a:buFontTx/>
              <a:buAutoNum type="arabicPeriod"/>
            </a:pPr>
            <a:r>
              <a:rPr lang="en-GB" sz="2000" dirty="0">
                <a:solidFill>
                  <a:srgbClr val="002060"/>
                </a:solidFill>
              </a:rPr>
              <a:t> ¿</a:t>
            </a:r>
            <a:r>
              <a:rPr lang="en-GB" sz="2000" dirty="0" err="1">
                <a:solidFill>
                  <a:srgbClr val="002060"/>
                </a:solidFill>
              </a:rPr>
              <a:t>Ganáis</a:t>
            </a:r>
            <a:r>
              <a:rPr lang="en-GB" sz="2000" dirty="0">
                <a:solidFill>
                  <a:srgbClr val="002060"/>
                </a:solidFill>
              </a:rPr>
              <a:t> </a:t>
            </a:r>
            <a:r>
              <a:rPr lang="en-GB" sz="2000" dirty="0" err="1">
                <a:solidFill>
                  <a:srgbClr val="002060"/>
                </a:solidFill>
              </a:rPr>
              <a:t>muchos</a:t>
            </a:r>
            <a:r>
              <a:rPr lang="en-GB" sz="2000" dirty="0">
                <a:solidFill>
                  <a:srgbClr val="002060"/>
                </a:solidFill>
              </a:rPr>
              <a:t> </a:t>
            </a:r>
            <a:r>
              <a:rPr lang="en-GB" sz="2000" dirty="0" err="1">
                <a:solidFill>
                  <a:srgbClr val="002060"/>
                </a:solidFill>
              </a:rPr>
              <a:t>partidos</a:t>
            </a:r>
            <a:r>
              <a:rPr lang="en-GB" sz="2000" dirty="0">
                <a:solidFill>
                  <a:srgbClr val="002060"/>
                </a:solidFill>
              </a:rPr>
              <a:t>?</a:t>
            </a:r>
          </a:p>
          <a:p>
            <a:pPr marL="228600" indent="-228600">
              <a:lnSpc>
                <a:spcPct val="150000"/>
              </a:lnSpc>
              <a:buAutoNum type="arabicPeriod"/>
            </a:pPr>
            <a:r>
              <a:rPr lang="en-GB" sz="2000" dirty="0">
                <a:solidFill>
                  <a:srgbClr val="002060"/>
                </a:solidFill>
              </a:rPr>
              <a:t> ¿</a:t>
            </a:r>
            <a:r>
              <a:rPr lang="en-GB" sz="2000" dirty="0" err="1">
                <a:solidFill>
                  <a:srgbClr val="002060"/>
                </a:solidFill>
              </a:rPr>
              <a:t>Invitas</a:t>
            </a:r>
            <a:r>
              <a:rPr lang="en-GB" sz="2000" dirty="0">
                <a:solidFill>
                  <a:srgbClr val="002060"/>
                </a:solidFill>
              </a:rPr>
              <a:t> </a:t>
            </a:r>
            <a:r>
              <a:rPr lang="en-GB" sz="2000">
                <a:solidFill>
                  <a:srgbClr val="002060"/>
                </a:solidFill>
              </a:rPr>
              <a:t>a Hugo a ver los partidos</a:t>
            </a:r>
            <a:r>
              <a:rPr lang="en-GB" sz="2000" dirty="0">
                <a:solidFill>
                  <a:srgbClr val="002060"/>
                </a:solidFill>
              </a:rPr>
              <a:t>?</a:t>
            </a:r>
          </a:p>
          <a:p>
            <a:pPr marL="228600" indent="-228600">
              <a:lnSpc>
                <a:spcPct val="150000"/>
              </a:lnSpc>
              <a:buAutoNum type="arabicPeriod"/>
            </a:pPr>
            <a:r>
              <a:rPr lang="en-GB" sz="2000" dirty="0">
                <a:solidFill>
                  <a:srgbClr val="002060"/>
                </a:solidFill>
              </a:rPr>
              <a:t>¿</a:t>
            </a:r>
            <a:r>
              <a:rPr lang="en-GB" sz="2000" dirty="0" err="1">
                <a:solidFill>
                  <a:srgbClr val="002060"/>
                </a:solidFill>
              </a:rPr>
              <a:t>Organizas</a:t>
            </a:r>
            <a:r>
              <a:rPr lang="en-GB" sz="2000" dirty="0">
                <a:solidFill>
                  <a:srgbClr val="002060"/>
                </a:solidFill>
              </a:rPr>
              <a:t> </a:t>
            </a:r>
            <a:r>
              <a:rPr lang="en-GB" sz="2000" dirty="0" err="1">
                <a:solidFill>
                  <a:srgbClr val="002060"/>
                </a:solidFill>
              </a:rPr>
              <a:t>partidos</a:t>
            </a:r>
            <a:r>
              <a:rPr lang="en-GB" sz="2000" dirty="0">
                <a:solidFill>
                  <a:srgbClr val="002060"/>
                </a:solidFill>
              </a:rPr>
              <a:t> contra </a:t>
            </a:r>
            <a:r>
              <a:rPr lang="en-GB" sz="2000" dirty="0" err="1">
                <a:solidFill>
                  <a:srgbClr val="002060"/>
                </a:solidFill>
              </a:rPr>
              <a:t>tus</a:t>
            </a:r>
            <a:r>
              <a:rPr lang="en-GB" sz="2000" dirty="0">
                <a:solidFill>
                  <a:srgbClr val="002060"/>
                </a:solidFill>
              </a:rPr>
              <a:t> amigos?</a:t>
            </a:r>
          </a:p>
          <a:p>
            <a:pPr>
              <a:lnSpc>
                <a:spcPct val="150000"/>
              </a:lnSpc>
            </a:pPr>
            <a:endParaRPr lang="en-GB" sz="2000" dirty="0">
              <a:solidFill>
                <a:srgbClr val="002060"/>
              </a:solidFill>
            </a:endParaRPr>
          </a:p>
        </p:txBody>
      </p:sp>
      <p:sp>
        <p:nvSpPr>
          <p:cNvPr id="51" name="TextBox 50"/>
          <p:cNvSpPr txBox="1"/>
          <p:nvPr/>
        </p:nvSpPr>
        <p:spPr>
          <a:xfrm>
            <a:off x="5565279" y="3254319"/>
            <a:ext cx="5100656" cy="400110"/>
          </a:xfrm>
          <a:prstGeom prst="rect">
            <a:avLst/>
          </a:prstGeom>
          <a:noFill/>
        </p:spPr>
        <p:txBody>
          <a:bodyPr wrap="square" rtlCol="0">
            <a:spAutoFit/>
          </a:bodyPr>
          <a:lstStyle/>
          <a:p>
            <a:r>
              <a:rPr lang="en-GB" sz="2000" i="1" dirty="0">
                <a:solidFill>
                  <a:srgbClr val="002060"/>
                </a:solidFill>
              </a:rPr>
              <a:t>(</a:t>
            </a:r>
            <a:r>
              <a:rPr lang="en-GB" sz="2000" i="1" dirty="0" err="1">
                <a:solidFill>
                  <a:srgbClr val="002060"/>
                </a:solidFill>
              </a:rPr>
              <a:t>Sí</a:t>
            </a:r>
            <a:r>
              <a:rPr lang="en-GB" sz="2000" i="1" dirty="0">
                <a:solidFill>
                  <a:srgbClr val="002060"/>
                </a:solidFill>
              </a:rPr>
              <a:t>, ¡me </a:t>
            </a:r>
            <a:r>
              <a:rPr lang="en-GB" sz="2000" i="1" dirty="0" err="1">
                <a:solidFill>
                  <a:srgbClr val="002060"/>
                </a:solidFill>
              </a:rPr>
              <a:t>encanta</a:t>
            </a:r>
            <a:r>
              <a:rPr lang="en-GB" sz="2000" i="1" dirty="0">
                <a:solidFill>
                  <a:srgbClr val="002060"/>
                </a:solidFill>
              </a:rPr>
              <a:t>! Es un </a:t>
            </a:r>
            <a:r>
              <a:rPr lang="en-GB" sz="2000" i="1" dirty="0" err="1">
                <a:solidFill>
                  <a:srgbClr val="002060"/>
                </a:solidFill>
              </a:rPr>
              <a:t>deporte</a:t>
            </a:r>
            <a:r>
              <a:rPr lang="en-GB" sz="2000" i="1" dirty="0">
                <a:solidFill>
                  <a:srgbClr val="002060"/>
                </a:solidFill>
              </a:rPr>
              <a:t> genial.) </a:t>
            </a:r>
          </a:p>
        </p:txBody>
      </p:sp>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49055" y="5421428"/>
            <a:ext cx="843444" cy="843444"/>
          </a:xfrm>
          <a:prstGeom prst="rect">
            <a:avLst/>
          </a:prstGeom>
        </p:spPr>
      </p:pic>
      <p:sp>
        <p:nvSpPr>
          <p:cNvPr id="52" name="Rectangle 51"/>
          <p:cNvSpPr/>
          <p:nvPr/>
        </p:nvSpPr>
        <p:spPr>
          <a:xfrm>
            <a:off x="1412265" y="1941554"/>
            <a:ext cx="3369833" cy="400110"/>
          </a:xfrm>
          <a:prstGeom prst="rect">
            <a:avLst/>
          </a:prstGeom>
        </p:spPr>
        <p:txBody>
          <a:bodyPr wrap="none">
            <a:spAutoFit/>
          </a:bodyPr>
          <a:lstStyle/>
          <a:p>
            <a:pPr lvl="0" algn="ctr">
              <a:buClr>
                <a:srgbClr val="002060"/>
              </a:buClr>
              <a:buSzPts val="2000"/>
            </a:pPr>
            <a:r>
              <a:rPr lang="en-GB" sz="2000" b="1" dirty="0" err="1">
                <a:solidFill>
                  <a:srgbClr val="002060"/>
                </a:solidFill>
              </a:rPr>
              <a:t>Preguntas</a:t>
            </a:r>
            <a:r>
              <a:rPr lang="en-GB" sz="2000" b="1" dirty="0">
                <a:solidFill>
                  <a:srgbClr val="002060"/>
                </a:solidFill>
              </a:rPr>
              <a:t> de la </a:t>
            </a:r>
            <a:r>
              <a:rPr lang="en-GB" sz="2000" b="1" dirty="0" err="1">
                <a:solidFill>
                  <a:srgbClr val="002060"/>
                </a:solidFill>
              </a:rPr>
              <a:t>profesora</a:t>
            </a:r>
            <a:endParaRPr lang="en-GB" sz="2000" b="1" dirty="0">
              <a:solidFill>
                <a:srgbClr val="002060"/>
              </a:solidFill>
            </a:endParaRPr>
          </a:p>
        </p:txBody>
      </p:sp>
      <p:sp>
        <p:nvSpPr>
          <p:cNvPr id="57" name="Rectangle 56"/>
          <p:cNvSpPr/>
          <p:nvPr/>
        </p:nvSpPr>
        <p:spPr>
          <a:xfrm>
            <a:off x="5837509" y="659085"/>
            <a:ext cx="4711546" cy="400110"/>
          </a:xfrm>
          <a:prstGeom prst="rect">
            <a:avLst/>
          </a:prstGeom>
        </p:spPr>
        <p:txBody>
          <a:bodyPr wrap="none">
            <a:spAutoFit/>
          </a:bodyPr>
          <a:lstStyle/>
          <a:p>
            <a:pPr lvl="0" algn="ctr">
              <a:buClr>
                <a:srgbClr val="002060"/>
              </a:buClr>
              <a:buSzPts val="2000"/>
            </a:pPr>
            <a:r>
              <a:rPr lang="en-GB" sz="2000" b="1">
                <a:solidFill>
                  <a:srgbClr val="002060"/>
                </a:solidFill>
              </a:rPr>
              <a:t>Respuestas de Lucía / Lucía y Daniel</a:t>
            </a:r>
          </a:p>
        </p:txBody>
      </p:sp>
      <p:sp>
        <p:nvSpPr>
          <p:cNvPr id="59" name="TextBox 58"/>
          <p:cNvSpPr txBox="1"/>
          <p:nvPr/>
        </p:nvSpPr>
        <p:spPr>
          <a:xfrm>
            <a:off x="130341" y="1118200"/>
            <a:ext cx="48570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4472C4">
                    <a:lumMod val="50000"/>
                  </a:srgbClr>
                </a:solidFill>
                <a:latin typeface="Century Gothic" panose="020F0302020204030204"/>
              </a:rPr>
              <a:t>Escucha las 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4472C4">
                    <a:lumMod val="50000"/>
                  </a:srgbClr>
                </a:solidFill>
                <a:latin typeface="Century Gothic" panose="020F0302020204030204"/>
              </a:rPr>
              <a:t>Identifica la pregunta correcta.</a:t>
            </a:r>
            <a:endParaRPr kumimoji="0" lang="en-GB" sz="2200" b="1" i="0" u="none" strike="noStrike" kern="1200" cap="none" spc="0" normalizeH="0" baseline="0">
              <a:ln>
                <a:noFill/>
              </a:ln>
              <a:solidFill>
                <a:srgbClr val="4472C4">
                  <a:lumMod val="50000"/>
                </a:srgbClr>
              </a:solidFill>
              <a:effectLst/>
              <a:uLnTx/>
              <a:uFillTx/>
              <a:latin typeface="Century Gothic" panose="020F0302020204030204"/>
            </a:endParaRPr>
          </a:p>
        </p:txBody>
      </p:sp>
      <p:sp>
        <p:nvSpPr>
          <p:cNvPr id="61" name="TextBox 60"/>
          <p:cNvSpPr txBox="1"/>
          <p:nvPr/>
        </p:nvSpPr>
        <p:spPr>
          <a:xfrm>
            <a:off x="5621388" y="1495091"/>
            <a:ext cx="6389751" cy="400110"/>
          </a:xfrm>
          <a:prstGeom prst="rect">
            <a:avLst/>
          </a:prstGeom>
          <a:noFill/>
        </p:spPr>
        <p:txBody>
          <a:bodyPr wrap="square" rtlCol="0">
            <a:spAutoFit/>
          </a:bodyPr>
          <a:lstStyle/>
          <a:p>
            <a:r>
              <a:rPr lang="en-GB" sz="2000" i="1" dirty="0">
                <a:solidFill>
                  <a:srgbClr val="002060"/>
                </a:solidFill>
              </a:rPr>
              <a:t>(</a:t>
            </a:r>
            <a:r>
              <a:rPr lang="en-GB" sz="2000" i="1" dirty="0" err="1">
                <a:solidFill>
                  <a:srgbClr val="002060"/>
                </a:solidFill>
              </a:rPr>
              <a:t>Sí</a:t>
            </a:r>
            <a:r>
              <a:rPr lang="en-GB" sz="2000" i="1" dirty="0">
                <a:solidFill>
                  <a:srgbClr val="002060"/>
                </a:solidFill>
              </a:rPr>
              <a:t>, </a:t>
            </a:r>
            <a:r>
              <a:rPr lang="en-GB" sz="2000" i="1" dirty="0" err="1">
                <a:solidFill>
                  <a:srgbClr val="002060"/>
                </a:solidFill>
              </a:rPr>
              <a:t>porque</a:t>
            </a:r>
            <a:r>
              <a:rPr lang="en-GB" sz="2000" i="1" dirty="0">
                <a:solidFill>
                  <a:srgbClr val="002060"/>
                </a:solidFill>
              </a:rPr>
              <a:t> </a:t>
            </a:r>
            <a:r>
              <a:rPr lang="en-GB" sz="2000" i="1" dirty="0" err="1">
                <a:solidFill>
                  <a:srgbClr val="002060"/>
                </a:solidFill>
              </a:rPr>
              <a:t>tenemos</a:t>
            </a:r>
            <a:r>
              <a:rPr lang="en-GB" sz="2000" i="1" dirty="0">
                <a:solidFill>
                  <a:srgbClr val="002060"/>
                </a:solidFill>
              </a:rPr>
              <a:t> </a:t>
            </a:r>
            <a:r>
              <a:rPr lang="en-GB" sz="2000" i="1" dirty="0" err="1">
                <a:solidFill>
                  <a:srgbClr val="002060"/>
                </a:solidFill>
              </a:rPr>
              <a:t>unos</a:t>
            </a:r>
            <a:r>
              <a:rPr lang="en-GB" sz="2000" i="1" dirty="0">
                <a:solidFill>
                  <a:srgbClr val="002060"/>
                </a:solidFill>
              </a:rPr>
              <a:t> </a:t>
            </a:r>
            <a:r>
              <a:rPr lang="en-GB" sz="2000" i="1" dirty="0" err="1">
                <a:solidFill>
                  <a:srgbClr val="002060"/>
                </a:solidFill>
              </a:rPr>
              <a:t>jugadores</a:t>
            </a:r>
            <a:r>
              <a:rPr lang="en-GB" sz="2000" i="1" dirty="0">
                <a:solidFill>
                  <a:srgbClr val="002060"/>
                </a:solidFill>
              </a:rPr>
              <a:t> </a:t>
            </a:r>
            <a:r>
              <a:rPr lang="en-GB" sz="2000" i="1" dirty="0" err="1">
                <a:solidFill>
                  <a:srgbClr val="002060"/>
                </a:solidFill>
              </a:rPr>
              <a:t>débiles</a:t>
            </a:r>
            <a:r>
              <a:rPr lang="en-GB" sz="2000" i="1" dirty="0">
                <a:solidFill>
                  <a:srgbClr val="002060"/>
                </a:solidFill>
              </a:rPr>
              <a:t>.) </a:t>
            </a:r>
          </a:p>
        </p:txBody>
      </p:sp>
      <p:sp>
        <p:nvSpPr>
          <p:cNvPr id="29" name="TextBox 28">
            <a:extLst>
              <a:ext uri="{FF2B5EF4-FFF2-40B4-BE49-F238E27FC236}">
                <a16:creationId xmlns:a16="http://schemas.microsoft.com/office/drawing/2014/main" id="{94436217-4068-AD4D-8BDE-A18835ECFB48}"/>
              </a:ext>
            </a:extLst>
          </p:cNvPr>
          <p:cNvSpPr txBox="1"/>
          <p:nvPr/>
        </p:nvSpPr>
        <p:spPr>
          <a:xfrm>
            <a:off x="5565278" y="5796038"/>
            <a:ext cx="5379143" cy="400110"/>
          </a:xfrm>
          <a:prstGeom prst="rect">
            <a:avLst/>
          </a:prstGeom>
          <a:noFill/>
        </p:spPr>
        <p:txBody>
          <a:bodyPr wrap="square" rtlCol="0">
            <a:spAutoFit/>
          </a:bodyPr>
          <a:lstStyle/>
          <a:p>
            <a:r>
              <a:rPr lang="en-GB" sz="2000" i="1" dirty="0">
                <a:solidFill>
                  <a:srgbClr val="002060"/>
                </a:solidFill>
              </a:rPr>
              <a:t>(</a:t>
            </a:r>
            <a:r>
              <a:rPr lang="en-GB" sz="2000" i="1" dirty="0" err="1">
                <a:solidFill>
                  <a:srgbClr val="002060"/>
                </a:solidFill>
              </a:rPr>
              <a:t>Ja</a:t>
            </a:r>
            <a:r>
              <a:rPr lang="en-GB" sz="2000" i="1" dirty="0">
                <a:solidFill>
                  <a:srgbClr val="002060"/>
                </a:solidFill>
              </a:rPr>
              <a:t>, </a:t>
            </a:r>
            <a:r>
              <a:rPr lang="en-GB" sz="2000" i="1" dirty="0" err="1">
                <a:solidFill>
                  <a:srgbClr val="002060"/>
                </a:solidFill>
              </a:rPr>
              <a:t>ja</a:t>
            </a:r>
            <a:r>
              <a:rPr lang="en-GB" sz="2000" i="1" dirty="0">
                <a:solidFill>
                  <a:srgbClr val="002060"/>
                </a:solidFill>
              </a:rPr>
              <a:t>, </a:t>
            </a:r>
            <a:r>
              <a:rPr lang="en-GB" sz="2000" i="1" dirty="0" err="1">
                <a:solidFill>
                  <a:srgbClr val="002060"/>
                </a:solidFill>
              </a:rPr>
              <a:t>ja</a:t>
            </a:r>
            <a:r>
              <a:rPr lang="en-GB" sz="2000" i="1" dirty="0">
                <a:solidFill>
                  <a:srgbClr val="002060"/>
                </a:solidFill>
              </a:rPr>
              <a:t>. Solo </a:t>
            </a:r>
            <a:r>
              <a:rPr lang="en-GB" sz="2000" i="1" dirty="0" err="1">
                <a:solidFill>
                  <a:srgbClr val="002060"/>
                </a:solidFill>
              </a:rPr>
              <a:t>si</a:t>
            </a:r>
            <a:r>
              <a:rPr lang="en-GB" sz="2000" i="1" dirty="0">
                <a:solidFill>
                  <a:srgbClr val="002060"/>
                </a:solidFill>
              </a:rPr>
              <a:t> </a:t>
            </a:r>
            <a:r>
              <a:rPr lang="en-GB" sz="2000" i="1" dirty="0" err="1">
                <a:solidFill>
                  <a:srgbClr val="002060"/>
                </a:solidFill>
              </a:rPr>
              <a:t>ellos</a:t>
            </a:r>
            <a:r>
              <a:rPr lang="en-GB" sz="2000" i="1" dirty="0">
                <a:solidFill>
                  <a:srgbClr val="002060"/>
                </a:solidFill>
              </a:rPr>
              <a:t> </a:t>
            </a:r>
            <a:r>
              <a:rPr lang="en-GB" sz="2000" i="1" dirty="0" err="1">
                <a:solidFill>
                  <a:srgbClr val="002060"/>
                </a:solidFill>
              </a:rPr>
              <a:t>hacen</a:t>
            </a:r>
            <a:r>
              <a:rPr lang="en-GB" sz="2000" i="1" dirty="0">
                <a:solidFill>
                  <a:srgbClr val="002060"/>
                </a:solidFill>
              </a:rPr>
              <a:t> algo </a:t>
            </a:r>
            <a:r>
              <a:rPr lang="en-GB" sz="2000" i="1" dirty="0" err="1">
                <a:solidFill>
                  <a:srgbClr val="002060"/>
                </a:solidFill>
              </a:rPr>
              <a:t>malo</a:t>
            </a:r>
            <a:r>
              <a:rPr lang="en-GB" sz="2000" i="1" dirty="0">
                <a:solidFill>
                  <a:srgbClr val="002060"/>
                </a:solidFill>
              </a:rPr>
              <a:t>.) </a:t>
            </a:r>
          </a:p>
        </p:txBody>
      </p:sp>
      <p:sp>
        <p:nvSpPr>
          <p:cNvPr id="30" name="TextBox 29">
            <a:extLst>
              <a:ext uri="{FF2B5EF4-FFF2-40B4-BE49-F238E27FC236}">
                <a16:creationId xmlns:a16="http://schemas.microsoft.com/office/drawing/2014/main" id="{4AFD398D-3781-6C48-BCA3-5ADFA587A801}"/>
              </a:ext>
            </a:extLst>
          </p:cNvPr>
          <p:cNvSpPr txBox="1"/>
          <p:nvPr/>
        </p:nvSpPr>
        <p:spPr>
          <a:xfrm>
            <a:off x="5548423" y="4954026"/>
            <a:ext cx="6462715" cy="400110"/>
          </a:xfrm>
          <a:prstGeom prst="rect">
            <a:avLst/>
          </a:prstGeom>
          <a:noFill/>
        </p:spPr>
        <p:txBody>
          <a:bodyPr wrap="square" rtlCol="0">
            <a:spAutoFit/>
          </a:bodyPr>
          <a:lstStyle/>
          <a:p>
            <a:r>
              <a:rPr lang="en-GB" sz="2000" i="1" dirty="0">
                <a:solidFill>
                  <a:srgbClr val="002060"/>
                </a:solidFill>
              </a:rPr>
              <a:t>(</a:t>
            </a:r>
            <a:r>
              <a:rPr lang="en-GB" sz="2000" i="1" dirty="0" err="1">
                <a:solidFill>
                  <a:srgbClr val="002060"/>
                </a:solidFill>
              </a:rPr>
              <a:t>Sí</a:t>
            </a:r>
            <a:r>
              <a:rPr lang="en-GB" sz="2000" i="1" dirty="0">
                <a:solidFill>
                  <a:srgbClr val="002060"/>
                </a:solidFill>
              </a:rPr>
              <a:t>, </a:t>
            </a:r>
            <a:r>
              <a:rPr lang="en-GB" sz="2000" i="1" dirty="0" err="1">
                <a:solidFill>
                  <a:srgbClr val="002060"/>
                </a:solidFill>
              </a:rPr>
              <a:t>normalmente</a:t>
            </a:r>
            <a:r>
              <a:rPr lang="en-GB" sz="2000" i="1" dirty="0">
                <a:solidFill>
                  <a:srgbClr val="002060"/>
                </a:solidFill>
              </a:rPr>
              <a:t> </a:t>
            </a:r>
            <a:r>
              <a:rPr lang="en-GB" sz="2000" i="1" dirty="0" err="1">
                <a:solidFill>
                  <a:srgbClr val="002060"/>
                </a:solidFill>
              </a:rPr>
              <a:t>ganamos</a:t>
            </a:r>
            <a:r>
              <a:rPr lang="en-GB" sz="2000" i="1" dirty="0">
                <a:solidFill>
                  <a:srgbClr val="002060"/>
                </a:solidFill>
              </a:rPr>
              <a:t> </a:t>
            </a:r>
            <a:r>
              <a:rPr lang="en-GB" sz="2000" i="1" dirty="0" err="1">
                <a:solidFill>
                  <a:srgbClr val="002060"/>
                </a:solidFill>
              </a:rPr>
              <a:t>varios</a:t>
            </a:r>
            <a:r>
              <a:rPr lang="en-GB" sz="2000" i="1" dirty="0">
                <a:solidFill>
                  <a:srgbClr val="002060"/>
                </a:solidFill>
              </a:rPr>
              <a:t> </a:t>
            </a:r>
            <a:r>
              <a:rPr lang="en-GB" sz="2000" i="1" dirty="0" err="1">
                <a:solidFill>
                  <a:srgbClr val="002060"/>
                </a:solidFill>
              </a:rPr>
              <a:t>partidos</a:t>
            </a:r>
            <a:r>
              <a:rPr lang="en-GB" sz="2000" i="1" dirty="0">
                <a:solidFill>
                  <a:srgbClr val="002060"/>
                </a:solidFill>
              </a:rPr>
              <a:t> al </a:t>
            </a:r>
            <a:r>
              <a:rPr lang="en-GB" sz="2000" i="1" dirty="0" err="1">
                <a:solidFill>
                  <a:srgbClr val="002060"/>
                </a:solidFill>
              </a:rPr>
              <a:t>mes</a:t>
            </a:r>
            <a:r>
              <a:rPr lang="en-GB" sz="2000" i="1" dirty="0">
                <a:solidFill>
                  <a:srgbClr val="002060"/>
                </a:solidFill>
              </a:rPr>
              <a:t>.) </a:t>
            </a:r>
          </a:p>
        </p:txBody>
      </p:sp>
      <p:sp>
        <p:nvSpPr>
          <p:cNvPr id="31" name="TextBox 30">
            <a:extLst>
              <a:ext uri="{FF2B5EF4-FFF2-40B4-BE49-F238E27FC236}">
                <a16:creationId xmlns:a16="http://schemas.microsoft.com/office/drawing/2014/main" id="{A82767D6-768C-3A4E-BF1B-530467D731A6}"/>
              </a:ext>
            </a:extLst>
          </p:cNvPr>
          <p:cNvSpPr txBox="1"/>
          <p:nvPr/>
        </p:nvSpPr>
        <p:spPr>
          <a:xfrm>
            <a:off x="5621388" y="4059142"/>
            <a:ext cx="6163514" cy="400110"/>
          </a:xfrm>
          <a:prstGeom prst="rect">
            <a:avLst/>
          </a:prstGeom>
          <a:noFill/>
        </p:spPr>
        <p:txBody>
          <a:bodyPr wrap="square" rtlCol="0">
            <a:spAutoFit/>
          </a:bodyPr>
          <a:lstStyle/>
          <a:p>
            <a:r>
              <a:rPr lang="en-GB" sz="2000" i="1" dirty="0">
                <a:solidFill>
                  <a:srgbClr val="002060"/>
                </a:solidFill>
              </a:rPr>
              <a:t>(A </a:t>
            </a:r>
            <a:r>
              <a:rPr lang="en-GB" sz="2000" i="1" dirty="0" err="1">
                <a:solidFill>
                  <a:srgbClr val="002060"/>
                </a:solidFill>
              </a:rPr>
              <a:t>veces</a:t>
            </a:r>
            <a:r>
              <a:rPr lang="en-GB" sz="2000" i="1" dirty="0">
                <a:solidFill>
                  <a:srgbClr val="002060"/>
                </a:solidFill>
              </a:rPr>
              <a:t>, </a:t>
            </a:r>
            <a:r>
              <a:rPr lang="en-GB" sz="2000" i="1" dirty="0" err="1">
                <a:solidFill>
                  <a:srgbClr val="002060"/>
                </a:solidFill>
              </a:rPr>
              <a:t>pero</a:t>
            </a:r>
            <a:r>
              <a:rPr lang="en-GB" sz="2000" i="1" dirty="0">
                <a:solidFill>
                  <a:srgbClr val="002060"/>
                </a:solidFill>
              </a:rPr>
              <a:t> </a:t>
            </a:r>
            <a:r>
              <a:rPr lang="en-GB" sz="2000" i="1" dirty="0" err="1">
                <a:solidFill>
                  <a:srgbClr val="002060"/>
                </a:solidFill>
              </a:rPr>
              <a:t>ellos</a:t>
            </a:r>
            <a:r>
              <a:rPr lang="en-GB" sz="2000" i="1" dirty="0">
                <a:solidFill>
                  <a:srgbClr val="002060"/>
                </a:solidFill>
              </a:rPr>
              <a:t> no </a:t>
            </a:r>
            <a:r>
              <a:rPr lang="en-GB" sz="2000" i="1" dirty="0" err="1">
                <a:solidFill>
                  <a:srgbClr val="002060"/>
                </a:solidFill>
              </a:rPr>
              <a:t>están</a:t>
            </a:r>
            <a:r>
              <a:rPr lang="en-GB" sz="2000" i="1" dirty="0">
                <a:solidFill>
                  <a:srgbClr val="002060"/>
                </a:solidFill>
              </a:rPr>
              <a:t> a mi </a:t>
            </a:r>
            <a:r>
              <a:rPr lang="en-GB" sz="2000" i="1" dirty="0" err="1">
                <a:solidFill>
                  <a:srgbClr val="002060"/>
                </a:solidFill>
              </a:rPr>
              <a:t>nivel</a:t>
            </a:r>
            <a:r>
              <a:rPr lang="en-GB" sz="2000" i="1" dirty="0">
                <a:solidFill>
                  <a:srgbClr val="002060"/>
                </a:solidFill>
              </a:rPr>
              <a:t>!) </a:t>
            </a:r>
          </a:p>
        </p:txBody>
      </p:sp>
      <p:sp>
        <p:nvSpPr>
          <p:cNvPr id="32" name="TextBox 31">
            <a:extLst>
              <a:ext uri="{FF2B5EF4-FFF2-40B4-BE49-F238E27FC236}">
                <a16:creationId xmlns:a16="http://schemas.microsoft.com/office/drawing/2014/main" id="{FE1971A6-B8CF-3040-B916-1FDEF3DED8CE}"/>
              </a:ext>
            </a:extLst>
          </p:cNvPr>
          <p:cNvSpPr txBox="1"/>
          <p:nvPr/>
        </p:nvSpPr>
        <p:spPr>
          <a:xfrm>
            <a:off x="5621388" y="2355308"/>
            <a:ext cx="6160017" cy="400110"/>
          </a:xfrm>
          <a:prstGeom prst="rect">
            <a:avLst/>
          </a:prstGeom>
          <a:noFill/>
        </p:spPr>
        <p:txBody>
          <a:bodyPr wrap="square" rtlCol="0">
            <a:spAutoFit/>
          </a:bodyPr>
          <a:lstStyle/>
          <a:p>
            <a:r>
              <a:rPr lang="en-GB" sz="2000" i="1" dirty="0">
                <a:solidFill>
                  <a:srgbClr val="002060"/>
                </a:solidFill>
              </a:rPr>
              <a:t>(</a:t>
            </a:r>
            <a:r>
              <a:rPr lang="en-GB" sz="2000" i="1" dirty="0" err="1">
                <a:solidFill>
                  <a:srgbClr val="002060"/>
                </a:solidFill>
              </a:rPr>
              <a:t>Él</a:t>
            </a:r>
            <a:r>
              <a:rPr lang="en-GB" sz="2000" i="1" dirty="0">
                <a:solidFill>
                  <a:srgbClr val="002060"/>
                </a:solidFill>
              </a:rPr>
              <a:t> </a:t>
            </a:r>
            <a:r>
              <a:rPr lang="en-GB" sz="2000" i="1" dirty="0" err="1">
                <a:solidFill>
                  <a:srgbClr val="002060"/>
                </a:solidFill>
              </a:rPr>
              <a:t>viene</a:t>
            </a:r>
            <a:r>
              <a:rPr lang="en-GB" sz="2000" i="1" dirty="0">
                <a:solidFill>
                  <a:srgbClr val="002060"/>
                </a:solidFill>
              </a:rPr>
              <a:t> </a:t>
            </a:r>
            <a:r>
              <a:rPr lang="en-GB" sz="2000" i="1" dirty="0" err="1">
                <a:solidFill>
                  <a:srgbClr val="002060"/>
                </a:solidFill>
              </a:rPr>
              <a:t>cuando</a:t>
            </a:r>
            <a:r>
              <a:rPr lang="en-GB" sz="2000" i="1" dirty="0">
                <a:solidFill>
                  <a:srgbClr val="002060"/>
                </a:solidFill>
              </a:rPr>
              <a:t> </a:t>
            </a:r>
            <a:r>
              <a:rPr lang="en-GB" sz="2000" i="1" dirty="0" err="1">
                <a:solidFill>
                  <a:srgbClr val="002060"/>
                </a:solidFill>
              </a:rPr>
              <a:t>tengo</a:t>
            </a:r>
            <a:r>
              <a:rPr lang="en-GB" sz="2000" i="1" dirty="0">
                <a:solidFill>
                  <a:srgbClr val="002060"/>
                </a:solidFill>
              </a:rPr>
              <a:t> un </a:t>
            </a:r>
            <a:r>
              <a:rPr lang="en-GB" sz="2000" i="1" dirty="0" err="1">
                <a:solidFill>
                  <a:srgbClr val="002060"/>
                </a:solidFill>
              </a:rPr>
              <a:t>partido</a:t>
            </a:r>
            <a:r>
              <a:rPr lang="en-GB" sz="2000" i="1" dirty="0">
                <a:solidFill>
                  <a:srgbClr val="002060"/>
                </a:solidFill>
              </a:rPr>
              <a:t> especial.) </a:t>
            </a:r>
          </a:p>
        </p:txBody>
      </p:sp>
      <p:pic>
        <p:nvPicPr>
          <p:cNvPr id="1026" name="Picture 2" descr="statue of unity&#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368" y="4975335"/>
            <a:ext cx="1674960" cy="16749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Shape, circle&#10;&#10;Description automatically generated">
            <a:extLst>
              <a:ext uri="{FF2B5EF4-FFF2-40B4-BE49-F238E27FC236}">
                <a16:creationId xmlns:a16="http://schemas.microsoft.com/office/drawing/2014/main" id="{D22F8AB5-29D4-E546-841A-F805C92066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12903" y="5391193"/>
            <a:ext cx="903913" cy="903913"/>
          </a:xfrm>
          <a:prstGeom prst="rect">
            <a:avLst/>
          </a:prstGeom>
        </p:spPr>
      </p:pic>
    </p:spTree>
    <p:extLst>
      <p:ext uri="{BB962C8B-B14F-4D97-AF65-F5344CB8AC3E}">
        <p14:creationId xmlns:p14="http://schemas.microsoft.com/office/powerpoint/2010/main" val="194946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p:bldP spid="29"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nnis Court, Tennis, Net, Court, Sport, Field, Grass">
            <a:extLst>
              <a:ext uri="{FF2B5EF4-FFF2-40B4-BE49-F238E27FC236}">
                <a16:creationId xmlns:a16="http://schemas.microsoft.com/office/drawing/2014/main" id="{F7878E00-2756-934A-BA23-1670DA23A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7508" y="3902208"/>
            <a:ext cx="2764492" cy="2764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4222" y="407453"/>
            <a:ext cx="10515600" cy="1325563"/>
          </a:xfrm>
        </p:spPr>
        <p:txBody>
          <a:bodyPr>
            <a:normAutofit/>
          </a:bodyPr>
          <a:lstStyle/>
          <a:p>
            <a:r>
              <a:rPr lang="en-GB" sz="2000" dirty="0"/>
              <a:t>Lee las </a:t>
            </a:r>
            <a:r>
              <a:rPr lang="en-GB" sz="2000" dirty="0" err="1"/>
              <a:t>frases</a:t>
            </a:r>
            <a:r>
              <a:rPr lang="en-GB" sz="2000" dirty="0"/>
              <a:t> con un/a </a:t>
            </a:r>
            <a:r>
              <a:rPr lang="en-GB" sz="2000" dirty="0" err="1"/>
              <a:t>compañero</a:t>
            </a:r>
            <a:r>
              <a:rPr lang="en-GB" sz="2000" dirty="0"/>
              <a:t>/a. Toma </a:t>
            </a:r>
            <a:r>
              <a:rPr lang="en-GB" sz="2000" dirty="0" err="1"/>
              <a:t>turnos</a:t>
            </a:r>
            <a:r>
              <a:rPr lang="en-GB" sz="2000" dirty="0"/>
              <a:t>.</a:t>
            </a:r>
          </a:p>
        </p:txBody>
      </p:sp>
      <p:sp>
        <p:nvSpPr>
          <p:cNvPr id="6" name="Rounded Rectangular Callout 5"/>
          <p:cNvSpPr/>
          <p:nvPr/>
        </p:nvSpPr>
        <p:spPr>
          <a:xfrm>
            <a:off x="244222" y="1346520"/>
            <a:ext cx="3357277"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1. ¿</a:t>
            </a:r>
            <a:r>
              <a:rPr lang="en-GB" sz="2000" dirty="0" err="1">
                <a:solidFill>
                  <a:srgbClr val="002060"/>
                </a:solidFill>
              </a:rPr>
              <a:t>Necesit</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mejorar</a:t>
            </a:r>
            <a:r>
              <a:rPr lang="en-GB" sz="2000" dirty="0">
                <a:solidFill>
                  <a:srgbClr val="002060"/>
                </a:solidFill>
              </a:rPr>
              <a:t>?</a:t>
            </a:r>
          </a:p>
        </p:txBody>
      </p:sp>
      <p:sp>
        <p:nvSpPr>
          <p:cNvPr id="8" name="Rounded Rectangular Callout 7"/>
          <p:cNvSpPr/>
          <p:nvPr/>
        </p:nvSpPr>
        <p:spPr>
          <a:xfrm>
            <a:off x="3763031" y="1346520"/>
            <a:ext cx="3026390"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Sí</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perdemos</a:t>
            </a:r>
            <a:r>
              <a:rPr lang="en-GB" sz="2000" dirty="0">
                <a:solidFill>
                  <a:srgbClr val="002060"/>
                </a:solidFill>
              </a:rPr>
              <a:t> </a:t>
            </a:r>
            <a:r>
              <a:rPr lang="en-GB" sz="2000" dirty="0" err="1">
                <a:solidFill>
                  <a:srgbClr val="002060"/>
                </a:solidFill>
              </a:rPr>
              <a:t>s</a:t>
            </a:r>
            <a:r>
              <a:rPr lang="en-GB" sz="2000" b="1" dirty="0" err="1">
                <a:solidFill>
                  <a:srgbClr val="002060"/>
                </a:solidFill>
              </a:rPr>
              <a:t>ie</a:t>
            </a:r>
            <a:r>
              <a:rPr lang="en-GB" sz="2000" dirty="0" err="1">
                <a:solidFill>
                  <a:srgbClr val="002060"/>
                </a:solidFill>
              </a:rPr>
              <a:t>mpre</a:t>
            </a:r>
            <a:r>
              <a:rPr lang="en-GB" sz="2000" dirty="0">
                <a:solidFill>
                  <a:srgbClr val="002060"/>
                </a:solidFill>
              </a:rPr>
              <a:t>.</a:t>
            </a:r>
          </a:p>
        </p:txBody>
      </p:sp>
      <p:sp>
        <p:nvSpPr>
          <p:cNvPr id="9" name="Rounded Rectangular Callout 8"/>
          <p:cNvSpPr/>
          <p:nvPr/>
        </p:nvSpPr>
        <p:spPr>
          <a:xfrm>
            <a:off x="244223" y="2181092"/>
            <a:ext cx="299324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2. ¿</a:t>
            </a:r>
            <a:r>
              <a:rPr lang="en-GB" sz="2000" dirty="0" err="1">
                <a:solidFill>
                  <a:srgbClr val="002060"/>
                </a:solidFill>
              </a:rPr>
              <a:t>Pref</a:t>
            </a:r>
            <a:r>
              <a:rPr lang="en-GB" sz="2000" b="1" dirty="0" err="1">
                <a:solidFill>
                  <a:srgbClr val="002060"/>
                </a:solidFill>
              </a:rPr>
              <a:t>ie</a:t>
            </a:r>
            <a:r>
              <a:rPr lang="en-GB" sz="2000" dirty="0" err="1">
                <a:solidFill>
                  <a:srgbClr val="002060"/>
                </a:solidFill>
              </a:rPr>
              <a:t>res</a:t>
            </a:r>
            <a:r>
              <a:rPr lang="en-GB" sz="2000" dirty="0">
                <a:solidFill>
                  <a:srgbClr val="002060"/>
                </a:solidFill>
              </a:rPr>
              <a:t> el </a:t>
            </a:r>
            <a:r>
              <a:rPr lang="en-GB" sz="2000" dirty="0" err="1">
                <a:solidFill>
                  <a:srgbClr val="002060"/>
                </a:solidFill>
              </a:rPr>
              <a:t>tenis</a:t>
            </a:r>
            <a:r>
              <a:rPr lang="en-GB" sz="2000" dirty="0">
                <a:solidFill>
                  <a:srgbClr val="002060"/>
                </a:solidFill>
              </a:rPr>
              <a:t> a los </a:t>
            </a:r>
            <a:r>
              <a:rPr lang="en-GB" sz="2000" dirty="0" err="1">
                <a:solidFill>
                  <a:srgbClr val="002060"/>
                </a:solidFill>
              </a:rPr>
              <a:t>otros</a:t>
            </a:r>
            <a:r>
              <a:rPr lang="en-GB" sz="2000" dirty="0">
                <a:solidFill>
                  <a:srgbClr val="002060"/>
                </a:solidFill>
              </a:rPr>
              <a:t> </a:t>
            </a:r>
            <a:r>
              <a:rPr lang="en-GB" sz="2000" dirty="0" err="1">
                <a:solidFill>
                  <a:srgbClr val="002060"/>
                </a:solidFill>
              </a:rPr>
              <a:t>deportes</a:t>
            </a:r>
            <a:r>
              <a:rPr lang="en-GB" sz="2000" dirty="0">
                <a:solidFill>
                  <a:srgbClr val="002060"/>
                </a:solidFill>
              </a:rPr>
              <a:t>?</a:t>
            </a:r>
          </a:p>
        </p:txBody>
      </p:sp>
      <p:sp>
        <p:nvSpPr>
          <p:cNvPr id="10" name="Rounded Rectangular Callout 9"/>
          <p:cNvSpPr/>
          <p:nvPr/>
        </p:nvSpPr>
        <p:spPr>
          <a:xfrm>
            <a:off x="3409703" y="2181092"/>
            <a:ext cx="5836966"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Me </a:t>
            </a:r>
            <a:r>
              <a:rPr lang="en-GB" sz="2000" dirty="0" err="1">
                <a:solidFill>
                  <a:srgbClr val="002060"/>
                </a:solidFill>
              </a:rPr>
              <a:t>encantan</a:t>
            </a:r>
            <a:r>
              <a:rPr lang="en-GB" sz="2000" dirty="0">
                <a:solidFill>
                  <a:srgbClr val="002060"/>
                </a:solidFill>
              </a:rPr>
              <a:t> los </a:t>
            </a:r>
            <a:r>
              <a:rPr lang="en-GB" sz="2000" dirty="0" err="1">
                <a:solidFill>
                  <a:srgbClr val="002060"/>
                </a:solidFill>
              </a:rPr>
              <a:t>deportes</a:t>
            </a:r>
            <a:r>
              <a:rPr lang="en-GB" sz="2000" dirty="0">
                <a:solidFill>
                  <a:srgbClr val="002060"/>
                </a:solidFill>
              </a:rPr>
              <a:t> al </a:t>
            </a:r>
            <a:r>
              <a:rPr lang="en-GB" sz="2000" b="1" dirty="0" err="1">
                <a:solidFill>
                  <a:srgbClr val="002060"/>
                </a:solidFill>
              </a:rPr>
              <a:t>ai</a:t>
            </a:r>
            <a:r>
              <a:rPr lang="en-GB" sz="2000" dirty="0" err="1">
                <a:solidFill>
                  <a:srgbClr val="002060"/>
                </a:solidFill>
              </a:rPr>
              <a:t>re</a:t>
            </a:r>
            <a:r>
              <a:rPr lang="en-GB" sz="2000" dirty="0">
                <a:solidFill>
                  <a:srgbClr val="002060"/>
                </a:solidFill>
              </a:rPr>
              <a:t> libre* </a:t>
            </a:r>
            <a:r>
              <a:rPr lang="en-GB" sz="2000" dirty="0" err="1">
                <a:solidFill>
                  <a:srgbClr val="002060"/>
                </a:solidFill>
              </a:rPr>
              <a:t>en</a:t>
            </a:r>
            <a:r>
              <a:rPr lang="en-GB" sz="2000" dirty="0">
                <a:solidFill>
                  <a:srgbClr val="002060"/>
                </a:solidFill>
              </a:rPr>
              <a:t> </a:t>
            </a:r>
            <a:r>
              <a:rPr lang="en-GB" sz="2000" dirty="0" err="1">
                <a:solidFill>
                  <a:srgbClr val="002060"/>
                </a:solidFill>
              </a:rPr>
              <a:t>verano</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normalmente</a:t>
            </a:r>
            <a:r>
              <a:rPr lang="en-GB" sz="2000" dirty="0">
                <a:solidFill>
                  <a:srgbClr val="002060"/>
                </a:solidFill>
              </a:rPr>
              <a:t> no hay </a:t>
            </a:r>
            <a:r>
              <a:rPr lang="en-GB" sz="2000" dirty="0" err="1">
                <a:solidFill>
                  <a:srgbClr val="002060"/>
                </a:solidFill>
              </a:rPr>
              <a:t>lluv</a:t>
            </a:r>
            <a:r>
              <a:rPr lang="en-GB" sz="2000" b="1" dirty="0" err="1">
                <a:solidFill>
                  <a:srgbClr val="002060"/>
                </a:solidFill>
              </a:rPr>
              <a:t>ia</a:t>
            </a:r>
            <a:r>
              <a:rPr lang="en-GB" sz="2000" dirty="0">
                <a:solidFill>
                  <a:srgbClr val="002060"/>
                </a:solidFill>
              </a:rPr>
              <a:t>.</a:t>
            </a:r>
          </a:p>
        </p:txBody>
      </p:sp>
      <p:sp>
        <p:nvSpPr>
          <p:cNvPr id="11" name="Rounded Rectangular Callout 10"/>
          <p:cNvSpPr/>
          <p:nvPr/>
        </p:nvSpPr>
        <p:spPr>
          <a:xfrm>
            <a:off x="244222" y="3072475"/>
            <a:ext cx="3882008"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3</a:t>
            </a:r>
            <a:r>
              <a:rPr lang="en-GB" sz="2000">
                <a:solidFill>
                  <a:srgbClr val="002060"/>
                </a:solidFill>
              </a:rPr>
              <a:t>. ¿Ganas </a:t>
            </a:r>
            <a:r>
              <a:rPr lang="en-GB" sz="2000" dirty="0" err="1">
                <a:solidFill>
                  <a:srgbClr val="002060"/>
                </a:solidFill>
              </a:rPr>
              <a:t>muchos</a:t>
            </a:r>
            <a:r>
              <a:rPr lang="en-GB" sz="2000" dirty="0">
                <a:solidFill>
                  <a:srgbClr val="002060"/>
                </a:solidFill>
              </a:rPr>
              <a:t> </a:t>
            </a:r>
            <a:r>
              <a:rPr lang="en-GB" sz="2000" dirty="0" err="1">
                <a:solidFill>
                  <a:srgbClr val="002060"/>
                </a:solidFill>
              </a:rPr>
              <a:t>partidos</a:t>
            </a:r>
            <a:r>
              <a:rPr lang="en-GB" sz="2000" dirty="0">
                <a:solidFill>
                  <a:srgbClr val="002060"/>
                </a:solidFill>
              </a:rPr>
              <a:t>?</a:t>
            </a:r>
          </a:p>
        </p:txBody>
      </p:sp>
      <p:sp>
        <p:nvSpPr>
          <p:cNvPr id="12" name="Rounded Rectangular Callout 11"/>
          <p:cNvSpPr/>
          <p:nvPr/>
        </p:nvSpPr>
        <p:spPr>
          <a:xfrm>
            <a:off x="4268308" y="3072475"/>
            <a:ext cx="4816989"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Sí</a:t>
            </a:r>
            <a:r>
              <a:rPr lang="en-GB" sz="2000" dirty="0">
                <a:solidFill>
                  <a:srgbClr val="002060"/>
                </a:solidFill>
              </a:rPr>
              <a:t>, </a:t>
            </a:r>
            <a:r>
              <a:rPr lang="en-GB" sz="2000" err="1">
                <a:solidFill>
                  <a:srgbClr val="002060"/>
                </a:solidFill>
              </a:rPr>
              <a:t>s</a:t>
            </a:r>
            <a:r>
              <a:rPr lang="en-GB" sz="2000" b="1" err="1">
                <a:solidFill>
                  <a:srgbClr val="002060"/>
                </a:solidFill>
              </a:rPr>
              <a:t>ue</a:t>
            </a:r>
            <a:r>
              <a:rPr lang="en-GB" sz="2000" err="1">
                <a:solidFill>
                  <a:srgbClr val="002060"/>
                </a:solidFill>
              </a:rPr>
              <a:t>lo</a:t>
            </a:r>
            <a:r>
              <a:rPr lang="en-GB" sz="2000">
                <a:solidFill>
                  <a:srgbClr val="002060"/>
                </a:solidFill>
              </a:rPr>
              <a:t> ganar los partidos </a:t>
            </a:r>
            <a:r>
              <a:rPr lang="en-GB" sz="2000" dirty="0" err="1">
                <a:solidFill>
                  <a:srgbClr val="002060"/>
                </a:solidFill>
              </a:rPr>
              <a:t>cada</a:t>
            </a:r>
            <a:r>
              <a:rPr lang="en-GB" sz="2000" dirty="0">
                <a:solidFill>
                  <a:srgbClr val="002060"/>
                </a:solidFill>
              </a:rPr>
              <a:t> </a:t>
            </a:r>
            <a:r>
              <a:rPr lang="en-GB" sz="2000" err="1">
                <a:solidFill>
                  <a:srgbClr val="002060"/>
                </a:solidFill>
              </a:rPr>
              <a:t>mes</a:t>
            </a:r>
            <a:r>
              <a:rPr lang="en-GB" sz="2000">
                <a:solidFill>
                  <a:srgbClr val="002060"/>
                </a:solidFill>
              </a:rPr>
              <a:t>. ¡El mes pasado, gané s</a:t>
            </a:r>
            <a:r>
              <a:rPr lang="en-GB" sz="2000" b="1">
                <a:solidFill>
                  <a:srgbClr val="002060"/>
                </a:solidFill>
              </a:rPr>
              <a:t>ei</a:t>
            </a:r>
            <a:r>
              <a:rPr lang="en-GB" sz="2000">
                <a:solidFill>
                  <a:srgbClr val="002060"/>
                </a:solidFill>
              </a:rPr>
              <a:t>s!</a:t>
            </a:r>
            <a:endParaRPr lang="en-GB" sz="2000" dirty="0">
              <a:solidFill>
                <a:srgbClr val="002060"/>
              </a:solidFill>
            </a:endParaRPr>
          </a:p>
        </p:txBody>
      </p:sp>
      <p:sp>
        <p:nvSpPr>
          <p:cNvPr id="13" name="Rounded Rectangular Callout 12"/>
          <p:cNvSpPr/>
          <p:nvPr/>
        </p:nvSpPr>
        <p:spPr>
          <a:xfrm>
            <a:off x="244222" y="3963858"/>
            <a:ext cx="380199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4. ¿</a:t>
            </a:r>
            <a:r>
              <a:rPr lang="en-GB" sz="2000" dirty="0" err="1">
                <a:solidFill>
                  <a:srgbClr val="002060"/>
                </a:solidFill>
              </a:rPr>
              <a:t>Invitas</a:t>
            </a:r>
            <a:r>
              <a:rPr lang="en-GB" sz="2000" dirty="0">
                <a:solidFill>
                  <a:srgbClr val="002060"/>
                </a:solidFill>
              </a:rPr>
              <a:t> a </a:t>
            </a:r>
            <a:r>
              <a:rPr lang="en-GB" sz="2000" dirty="0" err="1">
                <a:solidFill>
                  <a:srgbClr val="002060"/>
                </a:solidFill>
              </a:rPr>
              <a:t>tu</a:t>
            </a:r>
            <a:r>
              <a:rPr lang="en-GB" sz="2000" dirty="0">
                <a:solidFill>
                  <a:srgbClr val="002060"/>
                </a:solidFill>
              </a:rPr>
              <a:t> </a:t>
            </a:r>
            <a:r>
              <a:rPr lang="en-GB" sz="2000" dirty="0" err="1">
                <a:solidFill>
                  <a:srgbClr val="002060"/>
                </a:solidFill>
              </a:rPr>
              <a:t>famil</a:t>
            </a:r>
            <a:r>
              <a:rPr lang="en-GB" sz="2000" b="1" dirty="0" err="1">
                <a:solidFill>
                  <a:srgbClr val="002060"/>
                </a:solidFill>
              </a:rPr>
              <a:t>ia</a:t>
            </a:r>
            <a:r>
              <a:rPr lang="en-GB" sz="2000" dirty="0">
                <a:solidFill>
                  <a:srgbClr val="002060"/>
                </a:solidFill>
              </a:rPr>
              <a:t> a los </a:t>
            </a:r>
            <a:r>
              <a:rPr lang="en-GB" sz="2000" dirty="0" err="1">
                <a:solidFill>
                  <a:srgbClr val="002060"/>
                </a:solidFill>
              </a:rPr>
              <a:t>partidos</a:t>
            </a:r>
            <a:r>
              <a:rPr lang="en-GB" sz="2000" dirty="0">
                <a:solidFill>
                  <a:srgbClr val="002060"/>
                </a:solidFill>
              </a:rPr>
              <a:t>?</a:t>
            </a:r>
          </a:p>
        </p:txBody>
      </p:sp>
      <p:sp>
        <p:nvSpPr>
          <p:cNvPr id="14" name="Rounded Rectangular Callout 13"/>
          <p:cNvSpPr/>
          <p:nvPr/>
        </p:nvSpPr>
        <p:spPr>
          <a:xfrm>
            <a:off x="4268307" y="3972936"/>
            <a:ext cx="4628558"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Mi </a:t>
            </a:r>
            <a:r>
              <a:rPr lang="en-GB" sz="2000" dirty="0" err="1">
                <a:solidFill>
                  <a:srgbClr val="002060"/>
                </a:solidFill>
              </a:rPr>
              <a:t>famil</a:t>
            </a:r>
            <a:r>
              <a:rPr lang="en-GB" sz="2000" b="1" dirty="0" err="1">
                <a:solidFill>
                  <a:srgbClr val="002060"/>
                </a:solidFill>
              </a:rPr>
              <a:t>ia</a:t>
            </a:r>
            <a:r>
              <a:rPr lang="en-GB" sz="2000" dirty="0">
                <a:solidFill>
                  <a:srgbClr val="002060"/>
                </a:solidFill>
              </a:rPr>
              <a:t> </a:t>
            </a:r>
            <a:r>
              <a:rPr lang="en-GB" sz="2000" dirty="0" err="1">
                <a:solidFill>
                  <a:srgbClr val="002060"/>
                </a:solidFill>
              </a:rPr>
              <a:t>v</a:t>
            </a:r>
            <a:r>
              <a:rPr lang="en-GB" sz="2000" b="1" dirty="0" err="1">
                <a:solidFill>
                  <a:srgbClr val="002060"/>
                </a:solidFill>
              </a:rPr>
              <a:t>ie</a:t>
            </a:r>
            <a:r>
              <a:rPr lang="en-GB" sz="2000" dirty="0" err="1">
                <a:solidFill>
                  <a:srgbClr val="002060"/>
                </a:solidFill>
              </a:rPr>
              <a:t>ne</a:t>
            </a:r>
            <a:r>
              <a:rPr lang="en-GB" sz="2000" dirty="0">
                <a:solidFill>
                  <a:srgbClr val="002060"/>
                </a:solidFill>
              </a:rPr>
              <a:t> </a:t>
            </a:r>
            <a:r>
              <a:rPr lang="en-GB" sz="2000" dirty="0" err="1">
                <a:solidFill>
                  <a:srgbClr val="002060"/>
                </a:solidFill>
              </a:rPr>
              <a:t>cada</a:t>
            </a:r>
            <a:r>
              <a:rPr lang="en-GB" sz="2000" dirty="0">
                <a:solidFill>
                  <a:srgbClr val="002060"/>
                </a:solidFill>
              </a:rPr>
              <a:t> </a:t>
            </a:r>
            <a:r>
              <a:rPr lang="en-GB" sz="2000" dirty="0" err="1">
                <a:solidFill>
                  <a:srgbClr val="002060"/>
                </a:solidFill>
              </a:rPr>
              <a:t>v</a:t>
            </a:r>
            <a:r>
              <a:rPr lang="en-GB" sz="2000" b="1" dirty="0" err="1">
                <a:solidFill>
                  <a:srgbClr val="002060"/>
                </a:solidFill>
              </a:rPr>
              <a:t>ie</a:t>
            </a:r>
            <a:r>
              <a:rPr lang="en-GB" sz="2000" dirty="0" err="1">
                <a:solidFill>
                  <a:srgbClr val="002060"/>
                </a:solidFill>
              </a:rPr>
              <a:t>rnes</a:t>
            </a:r>
            <a:r>
              <a:rPr lang="en-GB" sz="2000" dirty="0">
                <a:solidFill>
                  <a:srgbClr val="002060"/>
                </a:solidFill>
              </a:rPr>
              <a:t>.  Mi </a:t>
            </a:r>
            <a:r>
              <a:rPr lang="en-GB" sz="2000" dirty="0" err="1">
                <a:solidFill>
                  <a:srgbClr val="002060"/>
                </a:solidFill>
              </a:rPr>
              <a:t>papá</a:t>
            </a:r>
            <a:r>
              <a:rPr lang="en-GB" sz="2000" dirty="0">
                <a:solidFill>
                  <a:srgbClr val="002060"/>
                </a:solidFill>
              </a:rPr>
              <a:t> me da </a:t>
            </a:r>
            <a:r>
              <a:rPr lang="en-GB" sz="2000" dirty="0" err="1">
                <a:solidFill>
                  <a:srgbClr val="002060"/>
                </a:solidFill>
              </a:rPr>
              <a:t>muchos</a:t>
            </a:r>
            <a:r>
              <a:rPr lang="en-GB" sz="2000" dirty="0">
                <a:solidFill>
                  <a:srgbClr val="002060"/>
                </a:solidFill>
              </a:rPr>
              <a:t> </a:t>
            </a:r>
            <a:r>
              <a:rPr lang="en-GB" sz="2000" dirty="0" err="1">
                <a:solidFill>
                  <a:srgbClr val="002060"/>
                </a:solidFill>
              </a:rPr>
              <a:t>consejos</a:t>
            </a:r>
            <a:r>
              <a:rPr lang="en-GB" sz="2000" dirty="0">
                <a:solidFill>
                  <a:srgbClr val="002060"/>
                </a:solidFill>
              </a:rPr>
              <a:t>.  </a:t>
            </a:r>
          </a:p>
        </p:txBody>
      </p:sp>
      <p:sp>
        <p:nvSpPr>
          <p:cNvPr id="15" name="Rounded Rectangular Callout 14"/>
          <p:cNvSpPr/>
          <p:nvPr/>
        </p:nvSpPr>
        <p:spPr>
          <a:xfrm>
            <a:off x="244222" y="4855241"/>
            <a:ext cx="4024086"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5. ¿</a:t>
            </a:r>
            <a:r>
              <a:rPr lang="en-GB" sz="2000" dirty="0" err="1">
                <a:solidFill>
                  <a:srgbClr val="002060"/>
                </a:solidFill>
              </a:rPr>
              <a:t>Organiz</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partidos</a:t>
            </a:r>
            <a:r>
              <a:rPr lang="en-GB" sz="2000" dirty="0">
                <a:solidFill>
                  <a:srgbClr val="002060"/>
                </a:solidFill>
              </a:rPr>
              <a:t> contra </a:t>
            </a:r>
            <a:r>
              <a:rPr lang="en-GB" sz="2000" dirty="0" err="1">
                <a:solidFill>
                  <a:srgbClr val="002060"/>
                </a:solidFill>
              </a:rPr>
              <a:t>vuestros</a:t>
            </a:r>
            <a:r>
              <a:rPr lang="en-GB" sz="2000" dirty="0">
                <a:solidFill>
                  <a:srgbClr val="002060"/>
                </a:solidFill>
              </a:rPr>
              <a:t> amigos?</a:t>
            </a:r>
          </a:p>
        </p:txBody>
      </p:sp>
      <p:sp>
        <p:nvSpPr>
          <p:cNvPr id="16" name="Rounded Rectangular Callout 15"/>
          <p:cNvSpPr/>
          <p:nvPr/>
        </p:nvSpPr>
        <p:spPr>
          <a:xfrm>
            <a:off x="4394429" y="4855241"/>
            <a:ext cx="4386705"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Sí, pero </a:t>
            </a:r>
            <a:r>
              <a:rPr lang="en-GB" sz="2000" dirty="0">
                <a:solidFill>
                  <a:srgbClr val="002060"/>
                </a:solidFill>
              </a:rPr>
              <a:t>solo </a:t>
            </a:r>
            <a:r>
              <a:rPr lang="en-GB" sz="2000" dirty="0" err="1">
                <a:solidFill>
                  <a:srgbClr val="002060"/>
                </a:solidFill>
              </a:rPr>
              <a:t>partidos</a:t>
            </a:r>
            <a:r>
              <a:rPr lang="en-GB" sz="2000" dirty="0">
                <a:solidFill>
                  <a:srgbClr val="002060"/>
                </a:solidFill>
              </a:rPr>
              <a:t> de </a:t>
            </a:r>
            <a:r>
              <a:rPr lang="en-GB" sz="2000" dirty="0" err="1">
                <a:solidFill>
                  <a:srgbClr val="002060"/>
                </a:solidFill>
              </a:rPr>
              <a:t>v</a:t>
            </a:r>
            <a:r>
              <a:rPr lang="en-GB" sz="2000" b="1" dirty="0" err="1">
                <a:solidFill>
                  <a:srgbClr val="002060"/>
                </a:solidFill>
              </a:rPr>
              <a:t>ei</a:t>
            </a:r>
            <a:r>
              <a:rPr lang="en-GB" sz="2000" dirty="0" err="1">
                <a:solidFill>
                  <a:srgbClr val="002060"/>
                </a:solidFill>
              </a:rPr>
              <a:t>nte</a:t>
            </a:r>
            <a:r>
              <a:rPr lang="en-GB" sz="2000" dirty="0">
                <a:solidFill>
                  <a:srgbClr val="002060"/>
                </a:solidFill>
              </a:rPr>
              <a:t> </a:t>
            </a:r>
            <a:r>
              <a:rPr lang="en-GB" sz="2000" dirty="0" err="1">
                <a:solidFill>
                  <a:srgbClr val="002060"/>
                </a:solidFill>
              </a:rPr>
              <a:t>minutos</a:t>
            </a:r>
            <a:r>
              <a:rPr lang="en-GB" sz="2000" dirty="0">
                <a:solidFill>
                  <a:srgbClr val="002060"/>
                </a:solidFill>
              </a:rPr>
              <a:t>. No </a:t>
            </a:r>
            <a:r>
              <a:rPr lang="en-GB" sz="2000" dirty="0" err="1">
                <a:solidFill>
                  <a:srgbClr val="002060"/>
                </a:solidFill>
              </a:rPr>
              <a:t>están</a:t>
            </a:r>
            <a:r>
              <a:rPr lang="en-GB" sz="2000" dirty="0">
                <a:solidFill>
                  <a:srgbClr val="002060"/>
                </a:solidFill>
              </a:rPr>
              <a:t> a </a:t>
            </a:r>
            <a:r>
              <a:rPr lang="en-GB" sz="2000" dirty="0" err="1">
                <a:solidFill>
                  <a:srgbClr val="002060"/>
                </a:solidFill>
              </a:rPr>
              <a:t>nuestro</a:t>
            </a:r>
            <a:r>
              <a:rPr lang="en-GB" sz="2000" dirty="0">
                <a:solidFill>
                  <a:srgbClr val="002060"/>
                </a:solidFill>
              </a:rPr>
              <a:t> </a:t>
            </a:r>
            <a:r>
              <a:rPr lang="en-GB" sz="2000" dirty="0" err="1">
                <a:solidFill>
                  <a:srgbClr val="002060"/>
                </a:solidFill>
              </a:rPr>
              <a:t>nivel</a:t>
            </a:r>
            <a:r>
              <a:rPr lang="en-GB" sz="2000" dirty="0">
                <a:solidFill>
                  <a:srgbClr val="002060"/>
                </a:solidFill>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027618" y="258166"/>
            <a:ext cx="19005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20" name="Title 1"/>
          <p:cNvSpPr txBox="1">
            <a:spLocks/>
          </p:cNvSpPr>
          <p:nvPr/>
        </p:nvSpPr>
        <p:spPr>
          <a:xfrm>
            <a:off x="244222" y="-128330"/>
            <a:ext cx="94903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t>Remember, [a] and [e] are ‘strong’ vowels. Next to a ‘weak’ vowel, like [i], they make a single syllable: [ai], [ei], [ia] and [ie].</a:t>
            </a:r>
          </a:p>
        </p:txBody>
      </p:sp>
      <p:sp>
        <p:nvSpPr>
          <p:cNvPr id="22" name="Rounded Rectangular Callout 21"/>
          <p:cNvSpPr/>
          <p:nvPr/>
        </p:nvSpPr>
        <p:spPr>
          <a:xfrm>
            <a:off x="244222" y="5656173"/>
            <a:ext cx="4809042"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6. Hay </a:t>
            </a:r>
            <a:r>
              <a:rPr lang="en-GB" sz="2000" dirty="0" err="1">
                <a:solidFill>
                  <a:srgbClr val="002060"/>
                </a:solidFill>
              </a:rPr>
              <a:t>tr</a:t>
            </a:r>
            <a:r>
              <a:rPr lang="en-GB" sz="2000" b="1" dirty="0" err="1">
                <a:solidFill>
                  <a:srgbClr val="002060"/>
                </a:solidFill>
              </a:rPr>
              <a:t>ei</a:t>
            </a:r>
            <a:r>
              <a:rPr lang="en-GB" sz="2000" dirty="0" err="1">
                <a:solidFill>
                  <a:srgbClr val="002060"/>
                </a:solidFill>
              </a:rPr>
              <a:t>nta</a:t>
            </a:r>
            <a:r>
              <a:rPr lang="en-GB" sz="2000" dirty="0">
                <a:solidFill>
                  <a:srgbClr val="002060"/>
                </a:solidFill>
              </a:rPr>
              <a:t> </a:t>
            </a:r>
            <a:r>
              <a:rPr lang="en-GB" sz="2000" dirty="0" err="1">
                <a:solidFill>
                  <a:srgbClr val="002060"/>
                </a:solidFill>
              </a:rPr>
              <a:t>jugadores</a:t>
            </a:r>
            <a:r>
              <a:rPr lang="en-GB" sz="2000" dirty="0">
                <a:solidFill>
                  <a:srgbClr val="002060"/>
                </a:solidFill>
              </a:rPr>
              <a:t> </a:t>
            </a:r>
            <a:r>
              <a:rPr lang="en-GB" sz="2000" dirty="0" err="1">
                <a:solidFill>
                  <a:srgbClr val="002060"/>
                </a:solidFill>
              </a:rPr>
              <a:t>en</a:t>
            </a:r>
            <a:r>
              <a:rPr lang="en-GB" sz="2000" dirty="0">
                <a:solidFill>
                  <a:srgbClr val="002060"/>
                </a:solidFill>
              </a:rPr>
              <a:t> la </a:t>
            </a:r>
            <a:r>
              <a:rPr lang="en-GB" sz="2000" dirty="0" err="1">
                <a:solidFill>
                  <a:srgbClr val="002060"/>
                </a:solidFill>
              </a:rPr>
              <a:t>competición</a:t>
            </a:r>
            <a:r>
              <a:rPr lang="en-GB" sz="2000" dirty="0">
                <a:solidFill>
                  <a:srgbClr val="002060"/>
                </a:solidFill>
              </a:rPr>
              <a:t>*. ¿</a:t>
            </a:r>
            <a:r>
              <a:rPr lang="en-GB" sz="2000" dirty="0" err="1">
                <a:solidFill>
                  <a:srgbClr val="002060"/>
                </a:solidFill>
              </a:rPr>
              <a:t>Peleas</a:t>
            </a:r>
            <a:r>
              <a:rPr lang="en-GB" sz="2000" dirty="0">
                <a:solidFill>
                  <a:srgbClr val="002060"/>
                </a:solidFill>
              </a:rPr>
              <a:t> con </a:t>
            </a:r>
            <a:r>
              <a:rPr lang="en-GB" sz="2000" dirty="0" err="1">
                <a:solidFill>
                  <a:srgbClr val="002060"/>
                </a:solidFill>
              </a:rPr>
              <a:t>algu</a:t>
            </a:r>
            <a:r>
              <a:rPr lang="en-GB" sz="2000" b="1" dirty="0" err="1">
                <a:solidFill>
                  <a:srgbClr val="002060"/>
                </a:solidFill>
              </a:rPr>
              <a:t>ie</a:t>
            </a:r>
            <a:r>
              <a:rPr lang="en-GB" sz="2000" dirty="0" err="1">
                <a:solidFill>
                  <a:srgbClr val="002060"/>
                </a:solidFill>
              </a:rPr>
              <a:t>n</a:t>
            </a:r>
            <a:r>
              <a:rPr lang="en-GB" sz="2000" dirty="0">
                <a:solidFill>
                  <a:srgbClr val="002060"/>
                </a:solidFill>
              </a:rPr>
              <a:t>?</a:t>
            </a:r>
          </a:p>
        </p:txBody>
      </p:sp>
      <p:sp>
        <p:nvSpPr>
          <p:cNvPr id="23" name="Rounded Rectangular Callout 22"/>
          <p:cNvSpPr/>
          <p:nvPr/>
        </p:nvSpPr>
        <p:spPr>
          <a:xfrm>
            <a:off x="5209674" y="5656173"/>
            <a:ext cx="4217834"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Solo con D</a:t>
            </a:r>
            <a:r>
              <a:rPr lang="en-GB" sz="2000" b="1" dirty="0">
                <a:solidFill>
                  <a:srgbClr val="002060"/>
                </a:solidFill>
              </a:rPr>
              <a:t>ia</a:t>
            </a:r>
            <a:r>
              <a:rPr lang="en-GB" sz="2000" dirty="0">
                <a:solidFill>
                  <a:srgbClr val="002060"/>
                </a:solidFill>
              </a:rPr>
              <a:t>na.  Es </a:t>
            </a:r>
            <a:r>
              <a:rPr lang="en-GB" sz="2000" dirty="0" err="1">
                <a:solidFill>
                  <a:srgbClr val="002060"/>
                </a:solidFill>
              </a:rPr>
              <a:t>demas</a:t>
            </a:r>
            <a:r>
              <a:rPr lang="en-GB" sz="2000" b="1" dirty="0" err="1">
                <a:solidFill>
                  <a:srgbClr val="002060"/>
                </a:solidFill>
              </a:rPr>
              <a:t>ia</a:t>
            </a:r>
            <a:r>
              <a:rPr lang="en-GB" sz="2000" dirty="0" err="1">
                <a:solidFill>
                  <a:srgbClr val="002060"/>
                </a:solidFill>
              </a:rPr>
              <a:t>do</a:t>
            </a:r>
            <a:r>
              <a:rPr lang="en-GB" sz="2000" dirty="0">
                <a:solidFill>
                  <a:srgbClr val="002060"/>
                </a:solidFill>
              </a:rPr>
              <a:t> </a:t>
            </a:r>
            <a:r>
              <a:rPr lang="en-GB" sz="2000" dirty="0" err="1">
                <a:solidFill>
                  <a:srgbClr val="002060"/>
                </a:solidFill>
              </a:rPr>
              <a:t>ser</a:t>
            </a:r>
            <a:r>
              <a:rPr lang="en-GB" sz="2000" b="1" dirty="0" err="1">
                <a:solidFill>
                  <a:srgbClr val="002060"/>
                </a:solidFill>
              </a:rPr>
              <a:t>ia</a:t>
            </a:r>
            <a:r>
              <a:rPr lang="en-GB" sz="2000" dirty="0">
                <a:solidFill>
                  <a:srgbClr val="002060"/>
                </a:solidFill>
              </a:rPr>
              <a:t> </a:t>
            </a:r>
            <a:r>
              <a:rPr lang="en-GB" sz="2000" dirty="0" err="1">
                <a:solidFill>
                  <a:srgbClr val="002060"/>
                </a:solidFill>
              </a:rPr>
              <a:t>cuando</a:t>
            </a:r>
            <a:r>
              <a:rPr lang="en-GB" sz="2000" dirty="0">
                <a:solidFill>
                  <a:srgbClr val="002060"/>
                </a:solidFill>
              </a:rPr>
              <a:t> </a:t>
            </a:r>
            <a:r>
              <a:rPr lang="en-GB" sz="2000" dirty="0" err="1">
                <a:solidFill>
                  <a:srgbClr val="002060"/>
                </a:solidFill>
              </a:rPr>
              <a:t>juega</a:t>
            </a:r>
            <a:r>
              <a:rPr lang="en-GB" sz="2000" dirty="0">
                <a:solidFill>
                  <a:srgbClr val="002060"/>
                </a:solidFill>
              </a:rPr>
              <a:t>.</a:t>
            </a:r>
          </a:p>
        </p:txBody>
      </p:sp>
      <p:sp>
        <p:nvSpPr>
          <p:cNvPr id="17" name="Rectangle 16">
            <a:extLst>
              <a:ext uri="{FF2B5EF4-FFF2-40B4-BE49-F238E27FC236}">
                <a16:creationId xmlns:a16="http://schemas.microsoft.com/office/drawing/2014/main" id="{53265888-C572-C84C-B8F1-499C3A0B0861}"/>
              </a:ext>
            </a:extLst>
          </p:cNvPr>
          <p:cNvSpPr/>
          <p:nvPr/>
        </p:nvSpPr>
        <p:spPr>
          <a:xfrm>
            <a:off x="8270857" y="950937"/>
            <a:ext cx="3657286" cy="646331"/>
          </a:xfrm>
          <a:prstGeom prst="rect">
            <a:avLst/>
          </a:prstGeom>
        </p:spPr>
        <p:txBody>
          <a:bodyPr wrap="square">
            <a:spAutoFit/>
          </a:bodyPr>
          <a:lstStyle/>
          <a:p>
            <a:r>
              <a:rPr lang="en-GB" dirty="0">
                <a:solidFill>
                  <a:srgbClr val="002060"/>
                </a:solidFill>
              </a:rPr>
              <a:t>*el </a:t>
            </a:r>
            <a:r>
              <a:rPr lang="en-GB" dirty="0" err="1">
                <a:solidFill>
                  <a:srgbClr val="002060"/>
                </a:solidFill>
              </a:rPr>
              <a:t>aire</a:t>
            </a:r>
            <a:r>
              <a:rPr lang="en-GB" dirty="0">
                <a:solidFill>
                  <a:srgbClr val="002060"/>
                </a:solidFill>
              </a:rPr>
              <a:t> libre= fresh air</a:t>
            </a:r>
          </a:p>
          <a:p>
            <a:r>
              <a:rPr lang="en-GB" dirty="0">
                <a:solidFill>
                  <a:srgbClr val="002060"/>
                </a:solidFill>
              </a:rPr>
              <a:t>*la </a:t>
            </a:r>
            <a:r>
              <a:rPr lang="en-GB" dirty="0" err="1">
                <a:solidFill>
                  <a:srgbClr val="002060"/>
                </a:solidFill>
              </a:rPr>
              <a:t>competición</a:t>
            </a:r>
            <a:r>
              <a:rPr lang="en-GB" dirty="0">
                <a:solidFill>
                  <a:srgbClr val="002060"/>
                </a:solidFill>
              </a:rPr>
              <a:t> = competition</a:t>
            </a:r>
            <a:endParaRPr lang="en-GB" dirty="0"/>
          </a:p>
        </p:txBody>
      </p:sp>
      <p:pic>
        <p:nvPicPr>
          <p:cNvPr id="1026" name="Picture 2" descr="Chat, Discussion, Meeting, Talk, Conversation, Speaking">
            <a:extLst>
              <a:ext uri="{FF2B5EF4-FFF2-40B4-BE49-F238E27FC236}">
                <a16:creationId xmlns:a16="http://schemas.microsoft.com/office/drawing/2014/main" id="{66577B49-FB9F-C541-9768-C4EA28126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0480" y="2077109"/>
            <a:ext cx="1938684" cy="19386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lip art tenis - Clip Art Library">
            <a:extLst>
              <a:ext uri="{FF2B5EF4-FFF2-40B4-BE49-F238E27FC236}">
                <a16:creationId xmlns:a16="http://schemas.microsoft.com/office/drawing/2014/main" id="{002045F9-4550-534B-96FF-1827F4E82DF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7617" y="5656173"/>
            <a:ext cx="854177" cy="382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 Sunny, Weather, Sunshine, Yellow, Forecast">
            <a:extLst>
              <a:ext uri="{FF2B5EF4-FFF2-40B4-BE49-F238E27FC236}">
                <a16:creationId xmlns:a16="http://schemas.microsoft.com/office/drawing/2014/main" id="{6E386D69-D791-9848-ACE9-46AF77FA91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8470" y="3996317"/>
            <a:ext cx="619673" cy="62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6187998" y="1800409"/>
            <a:ext cx="5085048" cy="4188775"/>
          </a:xfrm>
          <a:prstGeom prst="rect">
            <a:avLst/>
          </a:prstGeom>
          <a:noFill/>
        </p:spPr>
        <p:txBody>
          <a:bodyPr wrap="square" rtlCol="0">
            <a:spAutoFit/>
          </a:bodyPr>
          <a:lstStyle/>
          <a:p>
            <a:pPr>
              <a:lnSpc>
                <a:spcPct val="150000"/>
              </a:lnSpc>
            </a:pPr>
            <a:r>
              <a:rPr lang="en-GB" sz="2000" b="1" dirty="0">
                <a:solidFill>
                  <a:srgbClr val="002060"/>
                </a:solidFill>
                <a:latin typeface="+mj-lt"/>
              </a:rPr>
              <a:t>P: </a:t>
            </a:r>
            <a:r>
              <a:rPr lang="en-GB" sz="2000" dirty="0">
                <a:solidFill>
                  <a:srgbClr val="002060"/>
                </a:solidFill>
                <a:latin typeface="+mj-lt"/>
              </a:rPr>
              <a:t>Chicos, </a:t>
            </a:r>
            <a:r>
              <a:rPr lang="en-GB" sz="2000" dirty="0" err="1">
                <a:solidFill>
                  <a:srgbClr val="002060"/>
                </a:solidFill>
                <a:latin typeface="+mj-lt"/>
              </a:rPr>
              <a:t>tengo</a:t>
            </a:r>
            <a:r>
              <a:rPr lang="en-GB" sz="2000" dirty="0">
                <a:solidFill>
                  <a:srgbClr val="002060"/>
                </a:solidFill>
                <a:latin typeface="+mj-lt"/>
              </a:rPr>
              <a:t> una </a:t>
            </a:r>
            <a:r>
              <a:rPr lang="en-GB" sz="2000" dirty="0" err="1">
                <a:solidFill>
                  <a:srgbClr val="002060"/>
                </a:solidFill>
                <a:latin typeface="+mj-lt"/>
              </a:rPr>
              <a:t>pregunta</a:t>
            </a:r>
            <a:r>
              <a:rPr lang="en-GB" sz="2000" dirty="0">
                <a:solidFill>
                  <a:srgbClr val="002060"/>
                </a:solidFill>
                <a:latin typeface="+mj-lt"/>
              </a:rPr>
              <a:t>. ¿</a:t>
            </a:r>
            <a:r>
              <a:rPr lang="en-GB" sz="2000" dirty="0" err="1">
                <a:solidFill>
                  <a:srgbClr val="002060"/>
                </a:solidFill>
                <a:latin typeface="+mj-lt"/>
              </a:rPr>
              <a:t>Qué</a:t>
            </a:r>
            <a:r>
              <a:rPr lang="en-GB" sz="2000" dirty="0">
                <a:solidFill>
                  <a:srgbClr val="002060"/>
                </a:solidFill>
                <a:latin typeface="+mj-lt"/>
              </a:rPr>
              <a:t> </a:t>
            </a:r>
            <a:r>
              <a:rPr lang="en-GB" sz="2000" dirty="0" err="1">
                <a:solidFill>
                  <a:srgbClr val="002060"/>
                </a:solidFill>
                <a:latin typeface="+mj-lt"/>
              </a:rPr>
              <a:t>deportes</a:t>
            </a:r>
            <a:r>
              <a:rPr lang="en-GB" sz="2000" dirty="0">
                <a:solidFill>
                  <a:srgbClr val="002060"/>
                </a:solidFill>
                <a:latin typeface="+mj-lt"/>
              </a:rPr>
              <a:t> [</a:t>
            </a:r>
            <a:r>
              <a:rPr lang="en-GB" sz="2000" b="1" dirty="0">
                <a:solidFill>
                  <a:srgbClr val="002060"/>
                </a:solidFill>
                <a:latin typeface="+mj-lt"/>
              </a:rPr>
              <a:t>1</a:t>
            </a:r>
            <a:r>
              <a:rPr lang="en-GB" sz="2000" dirty="0">
                <a:solidFill>
                  <a:srgbClr val="002060"/>
                </a:solidFill>
                <a:latin typeface="+mj-lt"/>
              </a:rPr>
              <a:t>] ____________?</a:t>
            </a:r>
          </a:p>
          <a:p>
            <a:pPr>
              <a:lnSpc>
                <a:spcPct val="150000"/>
              </a:lnSpc>
            </a:pPr>
            <a:r>
              <a:rPr lang="en-GB" sz="2000" b="1" dirty="0">
                <a:solidFill>
                  <a:srgbClr val="002060"/>
                </a:solidFill>
                <a:latin typeface="+mj-lt"/>
              </a:rPr>
              <a:t>H: </a:t>
            </a:r>
            <a:r>
              <a:rPr lang="en-GB" sz="2000" dirty="0" err="1">
                <a:solidFill>
                  <a:srgbClr val="002060"/>
                </a:solidFill>
                <a:latin typeface="+mj-lt"/>
              </a:rPr>
              <a:t>Pues</a:t>
            </a:r>
            <a:r>
              <a:rPr lang="en-GB" sz="2000" dirty="0">
                <a:solidFill>
                  <a:srgbClr val="002060"/>
                </a:solidFill>
                <a:latin typeface="+mj-lt"/>
              </a:rPr>
              <a:t> </a:t>
            </a:r>
            <a:r>
              <a:rPr lang="en-GB" sz="2000" dirty="0" err="1">
                <a:solidFill>
                  <a:srgbClr val="002060"/>
                </a:solidFill>
                <a:latin typeface="+mj-lt"/>
              </a:rPr>
              <a:t>nosotros</a:t>
            </a:r>
            <a:r>
              <a:rPr lang="en-GB" sz="2000" dirty="0">
                <a:solidFill>
                  <a:srgbClr val="002060"/>
                </a:solidFill>
                <a:latin typeface="+mj-lt"/>
              </a:rPr>
              <a:t> </a:t>
            </a:r>
            <a:r>
              <a:rPr lang="en-GB" sz="2000" dirty="0" err="1">
                <a:solidFill>
                  <a:srgbClr val="002060"/>
                </a:solidFill>
                <a:latin typeface="+mj-lt"/>
              </a:rPr>
              <a:t>principalmente</a:t>
            </a:r>
            <a:r>
              <a:rPr lang="en-GB" sz="2000" dirty="0">
                <a:solidFill>
                  <a:srgbClr val="002060"/>
                </a:solidFill>
                <a:latin typeface="+mj-lt"/>
              </a:rPr>
              <a:t> </a:t>
            </a:r>
            <a:r>
              <a:rPr lang="en-GB" sz="2000" dirty="0" err="1">
                <a:solidFill>
                  <a:srgbClr val="002060"/>
                </a:solidFill>
                <a:latin typeface="+mj-lt"/>
              </a:rPr>
              <a:t>jugamos</a:t>
            </a:r>
            <a:r>
              <a:rPr lang="en-GB" sz="2000" dirty="0">
                <a:solidFill>
                  <a:srgbClr val="002060"/>
                </a:solidFill>
                <a:latin typeface="+mj-lt"/>
              </a:rPr>
              <a:t> </a:t>
            </a:r>
            <a:r>
              <a:rPr lang="en-GB" sz="2000" dirty="0">
                <a:solidFill>
                  <a:srgbClr val="002060"/>
                </a:solidFill>
              </a:rPr>
              <a:t>[</a:t>
            </a:r>
            <a:r>
              <a:rPr lang="en-GB" sz="2000" b="1" dirty="0">
                <a:solidFill>
                  <a:srgbClr val="002060"/>
                </a:solidFill>
              </a:rPr>
              <a:t>2</a:t>
            </a:r>
            <a:r>
              <a:rPr lang="en-GB" sz="2000" dirty="0">
                <a:solidFill>
                  <a:srgbClr val="002060"/>
                </a:solidFill>
              </a:rPr>
              <a:t>]</a:t>
            </a:r>
            <a:r>
              <a:rPr lang="en-GB" sz="2000" dirty="0">
                <a:solidFill>
                  <a:srgbClr val="002060"/>
                </a:solidFill>
                <a:latin typeface="+mj-lt"/>
              </a:rPr>
              <a:t> __ ______. A Daniel </a:t>
            </a:r>
            <a:r>
              <a:rPr lang="en-GB" sz="2000" dirty="0" err="1">
                <a:solidFill>
                  <a:srgbClr val="002060"/>
                </a:solidFill>
                <a:latin typeface="+mj-lt"/>
              </a:rPr>
              <a:t>también</a:t>
            </a:r>
            <a:r>
              <a:rPr lang="en-GB" sz="2000" dirty="0">
                <a:solidFill>
                  <a:srgbClr val="002060"/>
                </a:solidFill>
                <a:latin typeface="+mj-lt"/>
              </a:rPr>
              <a:t> le </a:t>
            </a:r>
            <a:r>
              <a:rPr lang="en-GB" sz="2000" dirty="0" err="1">
                <a:solidFill>
                  <a:srgbClr val="002060"/>
                </a:solidFill>
                <a:latin typeface="+mj-lt"/>
              </a:rPr>
              <a:t>gusta</a:t>
            </a:r>
            <a:r>
              <a:rPr lang="en-GB" sz="2000" dirty="0">
                <a:solidFill>
                  <a:srgbClr val="002060"/>
                </a:solidFill>
                <a:latin typeface="+mj-lt"/>
              </a:rPr>
              <a:t> el </a:t>
            </a:r>
            <a:r>
              <a:rPr lang="en-GB" sz="2000" dirty="0" err="1">
                <a:solidFill>
                  <a:srgbClr val="002060"/>
                </a:solidFill>
                <a:latin typeface="+mj-lt"/>
              </a:rPr>
              <a:t>baloncesto</a:t>
            </a:r>
            <a:r>
              <a:rPr lang="en-GB" sz="2000" dirty="0">
                <a:solidFill>
                  <a:srgbClr val="002060"/>
                </a:solidFill>
                <a:latin typeface="+mj-lt"/>
              </a:rPr>
              <a:t>*. </a:t>
            </a:r>
          </a:p>
          <a:p>
            <a:pPr>
              <a:lnSpc>
                <a:spcPct val="150000"/>
              </a:lnSpc>
            </a:pPr>
            <a:r>
              <a:rPr lang="en-GB" sz="2000" b="1" dirty="0">
                <a:solidFill>
                  <a:srgbClr val="002060"/>
                </a:solidFill>
                <a:latin typeface="+mj-lt"/>
              </a:rPr>
              <a:t>P: </a:t>
            </a:r>
            <a:r>
              <a:rPr lang="en-GB" sz="2000" dirty="0">
                <a:solidFill>
                  <a:srgbClr val="002060"/>
                </a:solidFill>
                <a:latin typeface="+mj-lt"/>
              </a:rPr>
              <a:t>¿Y </a:t>
            </a:r>
            <a:r>
              <a:rPr lang="en-GB" sz="2000" dirty="0" err="1">
                <a:solidFill>
                  <a:srgbClr val="002060"/>
                </a:solidFill>
                <a:latin typeface="+mj-lt"/>
              </a:rPr>
              <a:t>tú</a:t>
            </a:r>
            <a:r>
              <a:rPr lang="en-GB" sz="2000" dirty="0">
                <a:solidFill>
                  <a:srgbClr val="002060"/>
                </a:solidFill>
                <a:latin typeface="+mj-lt"/>
              </a:rPr>
              <a:t>, Nadia? ¿</a:t>
            </a:r>
            <a:r>
              <a:rPr lang="en-GB" sz="2000" dirty="0" err="1">
                <a:solidFill>
                  <a:srgbClr val="002060"/>
                </a:solidFill>
                <a:latin typeface="+mj-lt"/>
              </a:rPr>
              <a:t>También</a:t>
            </a:r>
            <a:r>
              <a:rPr lang="en-GB" sz="2000" dirty="0">
                <a:solidFill>
                  <a:srgbClr val="002060"/>
                </a:solidFill>
                <a:latin typeface="+mj-lt"/>
              </a:rPr>
              <a:t> </a:t>
            </a:r>
            <a:r>
              <a:rPr lang="en-GB" sz="2000" dirty="0">
                <a:solidFill>
                  <a:srgbClr val="002060"/>
                </a:solidFill>
              </a:rPr>
              <a:t>[</a:t>
            </a:r>
            <a:r>
              <a:rPr lang="en-GB" sz="2000" b="1" dirty="0">
                <a:solidFill>
                  <a:srgbClr val="002060"/>
                </a:solidFill>
              </a:rPr>
              <a:t>3</a:t>
            </a:r>
            <a:r>
              <a:rPr lang="en-GB" sz="2000" dirty="0">
                <a:solidFill>
                  <a:srgbClr val="002060"/>
                </a:solidFill>
              </a:rPr>
              <a:t>]</a:t>
            </a:r>
            <a:r>
              <a:rPr lang="en-GB" sz="2000" dirty="0">
                <a:solidFill>
                  <a:srgbClr val="002060"/>
                </a:solidFill>
                <a:latin typeface="+mj-lt"/>
              </a:rPr>
              <a:t> _______?</a:t>
            </a:r>
          </a:p>
          <a:p>
            <a:pPr>
              <a:lnSpc>
                <a:spcPct val="150000"/>
              </a:lnSpc>
            </a:pPr>
            <a:r>
              <a:rPr lang="en-GB" sz="2000" b="1" dirty="0">
                <a:solidFill>
                  <a:srgbClr val="002060"/>
                </a:solidFill>
                <a:latin typeface="+mj-lt"/>
              </a:rPr>
              <a:t>N:</a:t>
            </a:r>
            <a:r>
              <a:rPr lang="en-GB" sz="2000" dirty="0">
                <a:solidFill>
                  <a:srgbClr val="002060"/>
                </a:solidFill>
                <a:latin typeface="+mj-lt"/>
              </a:rPr>
              <a:t> No </a:t>
            </a:r>
            <a:r>
              <a:rPr lang="en-GB" sz="2000" dirty="0">
                <a:solidFill>
                  <a:srgbClr val="002060"/>
                </a:solidFill>
              </a:rPr>
              <a:t>[</a:t>
            </a:r>
            <a:r>
              <a:rPr lang="en-GB" sz="2000" b="1" dirty="0">
                <a:solidFill>
                  <a:srgbClr val="002060"/>
                </a:solidFill>
              </a:rPr>
              <a:t>4</a:t>
            </a:r>
            <a:r>
              <a:rPr lang="en-GB" sz="2000" dirty="0">
                <a:solidFill>
                  <a:srgbClr val="002060"/>
                </a:solidFill>
              </a:rPr>
              <a:t>]</a:t>
            </a:r>
            <a:r>
              <a:rPr lang="en-GB" sz="2000" dirty="0">
                <a:solidFill>
                  <a:srgbClr val="002060"/>
                </a:solidFill>
                <a:latin typeface="+mj-lt"/>
              </a:rPr>
              <a:t> ______, </a:t>
            </a:r>
            <a:r>
              <a:rPr lang="en-GB" sz="2000" dirty="0" err="1">
                <a:solidFill>
                  <a:srgbClr val="002060"/>
                </a:solidFill>
                <a:latin typeface="+mj-lt"/>
              </a:rPr>
              <a:t>pero</a:t>
            </a:r>
            <a:r>
              <a:rPr lang="en-GB" sz="2000" dirty="0">
                <a:solidFill>
                  <a:srgbClr val="002060"/>
                </a:solidFill>
                <a:latin typeface="+mj-lt"/>
              </a:rPr>
              <a:t> </a:t>
            </a:r>
            <a:r>
              <a:rPr lang="en-GB" sz="2000" dirty="0">
                <a:solidFill>
                  <a:srgbClr val="002060"/>
                </a:solidFill>
              </a:rPr>
              <a:t>[</a:t>
            </a:r>
            <a:r>
              <a:rPr lang="en-GB" sz="2000" b="1" dirty="0">
                <a:solidFill>
                  <a:srgbClr val="002060"/>
                </a:solidFill>
              </a:rPr>
              <a:t>5</a:t>
            </a:r>
            <a:r>
              <a:rPr lang="en-GB" sz="2000" dirty="0">
                <a:solidFill>
                  <a:srgbClr val="002060"/>
                </a:solidFill>
              </a:rPr>
              <a:t>]</a:t>
            </a:r>
            <a:r>
              <a:rPr lang="en-GB" sz="2000" dirty="0">
                <a:solidFill>
                  <a:srgbClr val="002060"/>
                </a:solidFill>
                <a:latin typeface="+mj-lt"/>
              </a:rPr>
              <a:t> ______________ me </a:t>
            </a:r>
            <a:r>
              <a:rPr lang="en-GB" sz="2000" dirty="0" err="1">
                <a:solidFill>
                  <a:srgbClr val="002060"/>
                </a:solidFill>
                <a:latin typeface="+mj-lt"/>
              </a:rPr>
              <a:t>gusta</a:t>
            </a:r>
            <a:r>
              <a:rPr lang="en-GB" sz="2000" dirty="0">
                <a:solidFill>
                  <a:srgbClr val="002060"/>
                </a:solidFill>
                <a:latin typeface="+mj-lt"/>
              </a:rPr>
              <a:t> </a:t>
            </a:r>
            <a:r>
              <a:rPr lang="en-GB" sz="2000" dirty="0" err="1">
                <a:solidFill>
                  <a:srgbClr val="002060"/>
                </a:solidFill>
                <a:latin typeface="+mj-lt"/>
              </a:rPr>
              <a:t>ir</a:t>
            </a:r>
            <a:r>
              <a:rPr lang="en-GB" sz="2000" dirty="0">
                <a:solidFill>
                  <a:srgbClr val="002060"/>
                </a:solidFill>
                <a:latin typeface="+mj-lt"/>
              </a:rPr>
              <a:t> al </a:t>
            </a:r>
            <a:r>
              <a:rPr lang="en-GB" sz="2000" dirty="0" err="1">
                <a:solidFill>
                  <a:srgbClr val="002060"/>
                </a:solidFill>
                <a:latin typeface="+mj-lt"/>
              </a:rPr>
              <a:t>estadio</a:t>
            </a:r>
            <a:r>
              <a:rPr lang="en-GB" sz="2000" dirty="0">
                <a:solidFill>
                  <a:srgbClr val="002060"/>
                </a:solidFill>
                <a:latin typeface="+mj-lt"/>
              </a:rPr>
              <a:t> para </a:t>
            </a:r>
            <a:r>
              <a:rPr lang="en-GB" sz="2000" dirty="0" err="1">
                <a:solidFill>
                  <a:srgbClr val="002060"/>
                </a:solidFill>
                <a:latin typeface="+mj-lt"/>
              </a:rPr>
              <a:t>ver</a:t>
            </a:r>
            <a:r>
              <a:rPr lang="en-GB" sz="2000" dirty="0">
                <a:solidFill>
                  <a:srgbClr val="002060"/>
                </a:solidFill>
                <a:latin typeface="+mj-lt"/>
              </a:rPr>
              <a:t> los </a:t>
            </a:r>
            <a:r>
              <a:rPr lang="en-GB" sz="2000" dirty="0" err="1">
                <a:solidFill>
                  <a:srgbClr val="002060"/>
                </a:solidFill>
                <a:latin typeface="+mj-lt"/>
              </a:rPr>
              <a:t>partidos</a:t>
            </a:r>
            <a:r>
              <a:rPr lang="en-GB" sz="2000" dirty="0">
                <a:solidFill>
                  <a:srgbClr val="002060"/>
                </a:solidFill>
                <a:latin typeface="+mj-lt"/>
              </a:rPr>
              <a:t>.</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dirty="0">
                <a:solidFill>
                  <a:schemeClr val="bg1"/>
                </a:solidFill>
              </a:rPr>
              <a:t>Dos </a:t>
            </a:r>
            <a:r>
              <a:rPr lang="en-GB" sz="2400" b="1" dirty="0" err="1">
                <a:solidFill>
                  <a:schemeClr val="bg1"/>
                </a:solidFill>
              </a:rPr>
              <a:t>conversaciones</a:t>
            </a:r>
            <a:r>
              <a:rPr lang="en-GB" sz="2400" b="1" dirty="0">
                <a:solidFill>
                  <a:schemeClr val="bg1"/>
                </a:solidFill>
              </a:rPr>
              <a:t> </a:t>
            </a:r>
            <a:r>
              <a:rPr lang="en-GB" sz="2400" b="1" dirty="0" err="1">
                <a:solidFill>
                  <a:schemeClr val="bg1"/>
                </a:solidFill>
              </a:rPr>
              <a:t>en</a:t>
            </a:r>
            <a:r>
              <a:rPr lang="en-GB" sz="2400" b="1" dirty="0">
                <a:solidFill>
                  <a:schemeClr val="bg1"/>
                </a:solidFill>
              </a:rPr>
              <a:t> </a:t>
            </a:r>
            <a:r>
              <a:rPr lang="en-GB" sz="2400" b="1" dirty="0" err="1">
                <a:solidFill>
                  <a:schemeClr val="bg1"/>
                </a:solidFill>
              </a:rPr>
              <a:t>clase</a:t>
            </a:r>
            <a:endParaRPr lang="en-GB" sz="2400" b="1" dirty="0">
              <a:solidFill>
                <a:schemeClr val="bg1"/>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7907018" y="2342037"/>
            <a:ext cx="14077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mj-lt"/>
                <a:ea typeface="+mn-ea"/>
                <a:cs typeface="+mn-cs"/>
              </a:rPr>
              <a:t>practicáis</a:t>
            </a:r>
            <a:endParaRPr kumimoji="0" lang="en-GB" sz="2000" b="0" i="0" u="none" strike="noStrike" kern="1200" cap="none" spc="0" normalizeH="0" baseline="0" noProof="0" dirty="0">
              <a:ln>
                <a:noFill/>
              </a:ln>
              <a:solidFill>
                <a:srgbClr val="F66400"/>
              </a:solidFill>
              <a:effectLst/>
              <a:uLnTx/>
              <a:uFillTx/>
              <a:latin typeface="+mj-lt"/>
              <a:ea typeface="+mn-ea"/>
              <a:cs typeface="+mn-cs"/>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7696372" y="3252870"/>
            <a:ext cx="130372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mj-lt"/>
                <a:ea typeface="+mn-ea"/>
                <a:cs typeface="+mn-cs"/>
              </a:rPr>
              <a:t>al </a:t>
            </a:r>
            <a:r>
              <a:rPr kumimoji="0" lang="en-GB" sz="2000" b="0" i="0" u="none" strike="noStrike" kern="1200" cap="none" spc="0" normalizeH="0" baseline="0" noProof="0" dirty="0" err="1">
                <a:ln>
                  <a:noFill/>
                </a:ln>
                <a:solidFill>
                  <a:srgbClr val="F66400"/>
                </a:solidFill>
                <a:effectLst/>
                <a:uLnTx/>
                <a:uFillTx/>
                <a:latin typeface="+mj-lt"/>
                <a:ea typeface="+mn-ea"/>
                <a:cs typeface="+mn-cs"/>
              </a:rPr>
              <a:t>fútbol</a:t>
            </a:r>
            <a:endParaRPr kumimoji="0" lang="en-GB" sz="2000" b="0" i="0" u="none" strike="noStrike" kern="1200" cap="none" spc="0" normalizeH="0" baseline="0" noProof="0" dirty="0">
              <a:ln>
                <a:noFill/>
              </a:ln>
              <a:solidFill>
                <a:srgbClr val="F66400"/>
              </a:solidFill>
              <a:effectLst/>
              <a:uLnTx/>
              <a:uFillTx/>
              <a:latin typeface="+mj-lt"/>
              <a:ea typeface="+mn-ea"/>
              <a:cs typeface="+mn-cs"/>
            </a:endParaRPr>
          </a:p>
        </p:txBody>
      </p:sp>
      <p:sp>
        <p:nvSpPr>
          <p:cNvPr id="48" name="Rectangle 47">
            <a:extLst>
              <a:ext uri="{FF2B5EF4-FFF2-40B4-BE49-F238E27FC236}">
                <a16:creationId xmlns:a16="http://schemas.microsoft.com/office/drawing/2014/main" id="{EA98EA26-09E4-D44E-9505-3EABC18ACBC3}"/>
              </a:ext>
            </a:extLst>
          </p:cNvPr>
          <p:cNvSpPr/>
          <p:nvPr/>
        </p:nvSpPr>
        <p:spPr>
          <a:xfrm>
            <a:off x="9938755" y="4165077"/>
            <a:ext cx="28508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juegas</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54" name="TextBox 53"/>
          <p:cNvSpPr txBox="1"/>
          <p:nvPr/>
        </p:nvSpPr>
        <p:spPr>
          <a:xfrm>
            <a:off x="1139430" y="2065809"/>
            <a:ext cx="5181600" cy="3785652"/>
          </a:xfrm>
          <a:prstGeom prst="rect">
            <a:avLst/>
          </a:prstGeom>
          <a:noFill/>
        </p:spPr>
        <p:txBody>
          <a:bodyPr wrap="square" rtlCol="0">
            <a:spAutoFit/>
          </a:bodyPr>
          <a:lstStyle/>
          <a:p>
            <a:pPr>
              <a:lnSpc>
                <a:spcPct val="150000"/>
              </a:lnSpc>
            </a:pPr>
            <a:r>
              <a:rPr lang="en-GB" sz="2000" b="1" dirty="0">
                <a:solidFill>
                  <a:srgbClr val="002060"/>
                </a:solidFill>
              </a:rPr>
              <a:t>P:</a:t>
            </a:r>
            <a:r>
              <a:rPr lang="en-GB" sz="2000" dirty="0">
                <a:solidFill>
                  <a:srgbClr val="002060"/>
                </a:solidFill>
              </a:rPr>
              <a:t> Boys, I have a question.</a:t>
            </a:r>
            <a:br>
              <a:rPr lang="en-GB" sz="2000" dirty="0">
                <a:solidFill>
                  <a:srgbClr val="002060"/>
                </a:solidFill>
              </a:rPr>
            </a:br>
            <a:r>
              <a:rPr lang="en-GB" sz="2000" dirty="0">
                <a:solidFill>
                  <a:srgbClr val="002060"/>
                </a:solidFill>
              </a:rPr>
              <a:t>What sports </a:t>
            </a:r>
            <a:r>
              <a:rPr lang="en-GB" sz="2000" b="1" dirty="0">
                <a:solidFill>
                  <a:srgbClr val="002060"/>
                </a:solidFill>
              </a:rPr>
              <a:t>do you play (‘practise’)</a:t>
            </a:r>
            <a:r>
              <a:rPr lang="en-GB" sz="2000" dirty="0">
                <a:solidFill>
                  <a:srgbClr val="002060"/>
                </a:solidFill>
              </a:rPr>
              <a:t>?</a:t>
            </a:r>
          </a:p>
          <a:p>
            <a:pPr>
              <a:lnSpc>
                <a:spcPct val="150000"/>
              </a:lnSpc>
            </a:pPr>
            <a:r>
              <a:rPr lang="en-GB" sz="2000" b="1" dirty="0">
                <a:solidFill>
                  <a:srgbClr val="002060"/>
                </a:solidFill>
              </a:rPr>
              <a:t>H: </a:t>
            </a:r>
            <a:r>
              <a:rPr lang="en-GB" sz="2000" dirty="0">
                <a:solidFill>
                  <a:srgbClr val="002060"/>
                </a:solidFill>
              </a:rPr>
              <a:t>Well we mainly play </a:t>
            </a:r>
            <a:r>
              <a:rPr lang="en-GB" sz="2000" b="1" dirty="0">
                <a:solidFill>
                  <a:srgbClr val="002060"/>
                </a:solidFill>
              </a:rPr>
              <a:t>football</a:t>
            </a:r>
            <a:r>
              <a:rPr lang="en-GB" sz="2000" dirty="0">
                <a:solidFill>
                  <a:srgbClr val="002060"/>
                </a:solidFill>
              </a:rPr>
              <a:t>. </a:t>
            </a:r>
          </a:p>
          <a:p>
            <a:pPr>
              <a:lnSpc>
                <a:spcPct val="150000"/>
              </a:lnSpc>
            </a:pPr>
            <a:r>
              <a:rPr lang="en-GB" sz="2000" dirty="0">
                <a:solidFill>
                  <a:srgbClr val="002060"/>
                </a:solidFill>
              </a:rPr>
              <a:t>Daniel also</a:t>
            </a:r>
            <a:r>
              <a:rPr lang="en-GB" sz="2000" b="1" dirty="0">
                <a:solidFill>
                  <a:srgbClr val="002060"/>
                </a:solidFill>
              </a:rPr>
              <a:t> </a:t>
            </a:r>
            <a:r>
              <a:rPr lang="en-GB" sz="2000" dirty="0">
                <a:solidFill>
                  <a:srgbClr val="002060"/>
                </a:solidFill>
              </a:rPr>
              <a:t>likes basketball.</a:t>
            </a:r>
          </a:p>
          <a:p>
            <a:pPr>
              <a:lnSpc>
                <a:spcPct val="150000"/>
              </a:lnSpc>
            </a:pPr>
            <a:r>
              <a:rPr lang="en-GB" sz="2000" b="1" dirty="0">
                <a:solidFill>
                  <a:srgbClr val="002060"/>
                </a:solidFill>
              </a:rPr>
              <a:t>P: </a:t>
            </a:r>
            <a:r>
              <a:rPr lang="en-GB" sz="2000" dirty="0">
                <a:solidFill>
                  <a:srgbClr val="002060"/>
                </a:solidFill>
              </a:rPr>
              <a:t>And you, Nadia? </a:t>
            </a:r>
            <a:r>
              <a:rPr lang="en-GB" sz="2000" b="1" dirty="0">
                <a:solidFill>
                  <a:srgbClr val="002060"/>
                </a:solidFill>
              </a:rPr>
              <a:t>Do you play </a:t>
            </a:r>
            <a:r>
              <a:rPr lang="en-GB" sz="2000" dirty="0">
                <a:solidFill>
                  <a:srgbClr val="002060"/>
                </a:solidFill>
              </a:rPr>
              <a:t>too?</a:t>
            </a:r>
          </a:p>
          <a:p>
            <a:pPr>
              <a:lnSpc>
                <a:spcPct val="150000"/>
              </a:lnSpc>
            </a:pPr>
            <a:r>
              <a:rPr lang="en-GB" sz="2000" b="1" dirty="0">
                <a:solidFill>
                  <a:srgbClr val="002060"/>
                </a:solidFill>
              </a:rPr>
              <a:t>N: </a:t>
            </a:r>
            <a:r>
              <a:rPr lang="en-GB" sz="2000" dirty="0">
                <a:solidFill>
                  <a:srgbClr val="002060"/>
                </a:solidFill>
              </a:rPr>
              <a:t>Not </a:t>
            </a:r>
            <a:r>
              <a:rPr lang="en-GB" sz="2000" b="1" dirty="0">
                <a:solidFill>
                  <a:srgbClr val="002060"/>
                </a:solidFill>
              </a:rPr>
              <a:t>so much</a:t>
            </a:r>
            <a:r>
              <a:rPr lang="en-GB" sz="2000" dirty="0">
                <a:solidFill>
                  <a:srgbClr val="002060"/>
                </a:solidFill>
              </a:rPr>
              <a:t>, but </a:t>
            </a:r>
            <a:r>
              <a:rPr lang="en-GB" sz="2000" b="1" dirty="0">
                <a:solidFill>
                  <a:srgbClr val="002060"/>
                </a:solidFill>
              </a:rPr>
              <a:t>on Sundays </a:t>
            </a:r>
            <a:r>
              <a:rPr lang="en-GB" sz="2000" dirty="0">
                <a:solidFill>
                  <a:srgbClr val="002060"/>
                </a:solidFill>
              </a:rPr>
              <a:t>I like to go to the stadium to see/watch the matches.</a:t>
            </a:r>
            <a:endParaRPr lang="en-GB" sz="2000" b="1" dirty="0">
              <a:solidFill>
                <a:srgbClr val="002060"/>
              </a:solidFill>
            </a:endParaRPr>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pic>
        <p:nvPicPr>
          <p:cNvPr id="58"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7027" r="25886"/>
          <a:stretch/>
        </p:blipFill>
        <p:spPr>
          <a:xfrm>
            <a:off x="11273046" y="599464"/>
            <a:ext cx="676561" cy="1210954"/>
          </a:xfrm>
        </p:spPr>
      </p:pic>
      <p:sp>
        <p:nvSpPr>
          <p:cNvPr id="60" name="Rectangle 59">
            <a:extLst>
              <a:ext uri="{FF2B5EF4-FFF2-40B4-BE49-F238E27FC236}">
                <a16:creationId xmlns:a16="http://schemas.microsoft.com/office/drawing/2014/main" id="{EA98EA26-09E4-D44E-9505-3EABC18ACBC3}"/>
              </a:ext>
            </a:extLst>
          </p:cNvPr>
          <p:cNvSpPr/>
          <p:nvPr/>
        </p:nvSpPr>
        <p:spPr>
          <a:xfrm>
            <a:off x="7351090" y="4635028"/>
            <a:ext cx="86470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mj-lt"/>
                <a:ea typeface="+mn-ea"/>
                <a:cs typeface="+mn-cs"/>
              </a:rPr>
              <a:t>tanto</a:t>
            </a:r>
          </a:p>
        </p:txBody>
      </p:sp>
      <p:sp>
        <p:nvSpPr>
          <p:cNvPr id="61" name="Rectangle 60">
            <a:extLst>
              <a:ext uri="{FF2B5EF4-FFF2-40B4-BE49-F238E27FC236}">
                <a16:creationId xmlns:a16="http://schemas.microsoft.com/office/drawing/2014/main" id="{EA98EA26-09E4-D44E-9505-3EABC18ACBC3}"/>
              </a:ext>
            </a:extLst>
          </p:cNvPr>
          <p:cNvSpPr/>
          <p:nvPr/>
        </p:nvSpPr>
        <p:spPr>
          <a:xfrm>
            <a:off x="9271522" y="4646734"/>
            <a:ext cx="28508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los </a:t>
            </a: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domingos</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escribir</a:t>
            </a:r>
            <a:endParaRPr lang="en-GB" sz="2000" b="1" dirty="0">
              <a:solidFill>
                <a:prstClr val="white"/>
              </a:solidFill>
              <a:latin typeface="Century Gothic" panose="020B0502020202020204" pitchFamily="34" charset="0"/>
            </a:endParaRPr>
          </a:p>
        </p:txBody>
      </p:sp>
      <p:sp>
        <p:nvSpPr>
          <p:cNvPr id="64" name="TextBox 63"/>
          <p:cNvSpPr txBox="1"/>
          <p:nvPr/>
        </p:nvSpPr>
        <p:spPr>
          <a:xfrm>
            <a:off x="11183822" y="1678906"/>
            <a:ext cx="938523" cy="400110"/>
          </a:xfrm>
          <a:prstGeom prst="rect">
            <a:avLst/>
          </a:prstGeom>
          <a:noFill/>
        </p:spPr>
        <p:txBody>
          <a:bodyPr wrap="square" rtlCol="0">
            <a:spAutoFit/>
          </a:bodyPr>
          <a:lstStyle/>
          <a:p>
            <a:r>
              <a:rPr lang="en-GB" sz="2000" dirty="0">
                <a:solidFill>
                  <a:srgbClr val="002060"/>
                </a:solidFill>
              </a:rPr>
              <a:t>Hugo</a:t>
            </a:r>
          </a:p>
        </p:txBody>
      </p:sp>
      <p:sp>
        <p:nvSpPr>
          <p:cNvPr id="65" name="TextBox 64"/>
          <p:cNvSpPr txBox="1"/>
          <p:nvPr/>
        </p:nvSpPr>
        <p:spPr>
          <a:xfrm>
            <a:off x="100744" y="2585715"/>
            <a:ext cx="938523" cy="400110"/>
          </a:xfrm>
          <a:prstGeom prst="rect">
            <a:avLst/>
          </a:prstGeom>
          <a:noFill/>
        </p:spPr>
        <p:txBody>
          <a:bodyPr wrap="square" rtlCol="0">
            <a:spAutoFit/>
          </a:bodyPr>
          <a:lstStyle/>
          <a:p>
            <a:r>
              <a:rPr lang="en-GB" sz="2000" dirty="0" err="1">
                <a:solidFill>
                  <a:srgbClr val="002060"/>
                </a:solidFill>
              </a:rPr>
              <a:t>Profe</a:t>
            </a:r>
            <a:endParaRPr lang="en-GB" sz="2000" dirty="0">
              <a:solidFill>
                <a:srgbClr val="002060"/>
              </a:solidFill>
            </a:endParaRPr>
          </a:p>
        </p:txBody>
      </p:sp>
      <p:pic>
        <p:nvPicPr>
          <p:cNvPr id="66" name="Google Shape;960;p34"/>
          <p:cNvPicPr preferRelativeResize="0"/>
          <p:nvPr/>
        </p:nvPicPr>
        <p:blipFill rotWithShape="1">
          <a:blip r:embed="rId6">
            <a:alphaModFix/>
          </a:blip>
          <a:srcRect l="24019" r="52660"/>
          <a:stretch/>
        </p:blipFill>
        <p:spPr>
          <a:xfrm>
            <a:off x="11183822" y="4646734"/>
            <a:ext cx="660138"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11126068" y="5920419"/>
            <a:ext cx="1259819" cy="400110"/>
          </a:xfrm>
          <a:prstGeom prst="rect">
            <a:avLst/>
          </a:prstGeom>
          <a:noFill/>
        </p:spPr>
        <p:txBody>
          <a:bodyPr wrap="square" rtlCol="0">
            <a:spAutoFit/>
          </a:bodyPr>
          <a:lstStyle/>
          <a:p>
            <a:r>
              <a:rPr lang="en-GB" sz="2000">
                <a:solidFill>
                  <a:srgbClr val="002060"/>
                </a:solidFill>
              </a:rPr>
              <a:t>Nadia</a:t>
            </a:r>
          </a:p>
        </p:txBody>
      </p:sp>
      <p:pic>
        <p:nvPicPr>
          <p:cNvPr id="68" name="Picture 67"/>
          <p:cNvPicPr>
            <a:picLocks noChangeAspect="1"/>
          </p:cNvPicPr>
          <p:nvPr/>
        </p:nvPicPr>
        <p:blipFill rotWithShape="1">
          <a:blip r:embed="rId7" cstate="print">
            <a:extLst>
              <a:ext uri="{28A0092B-C50C-407E-A947-70E740481C1C}">
                <a14:useLocalDpi xmlns:a14="http://schemas.microsoft.com/office/drawing/2010/main" val="0"/>
              </a:ext>
            </a:extLst>
          </a:blip>
          <a:srcRect l="23816" r="49940"/>
          <a:stretch/>
        </p:blipFill>
        <p:spPr>
          <a:xfrm flipH="1">
            <a:off x="11231973" y="2353792"/>
            <a:ext cx="696171" cy="1450272"/>
          </a:xfrm>
          <a:prstGeom prst="rect">
            <a:avLst/>
          </a:prstGeom>
        </p:spPr>
      </p:pic>
      <p:sp>
        <p:nvSpPr>
          <p:cNvPr id="70" name="TextBox 69"/>
          <p:cNvSpPr txBox="1"/>
          <p:nvPr/>
        </p:nvSpPr>
        <p:spPr>
          <a:xfrm>
            <a:off x="11069182" y="3721212"/>
            <a:ext cx="1259819" cy="400110"/>
          </a:xfrm>
          <a:prstGeom prst="rect">
            <a:avLst/>
          </a:prstGeom>
          <a:noFill/>
        </p:spPr>
        <p:txBody>
          <a:bodyPr wrap="square" rtlCol="0">
            <a:spAutoFit/>
          </a:bodyPr>
          <a:lstStyle/>
          <a:p>
            <a:r>
              <a:rPr lang="en-GB" sz="2000">
                <a:solidFill>
                  <a:srgbClr val="002060"/>
                </a:solidFill>
              </a:rPr>
              <a:t>Daniel</a:t>
            </a:r>
          </a:p>
        </p:txBody>
      </p:sp>
      <p:sp>
        <p:nvSpPr>
          <p:cNvPr id="75" name="Rectangle 74"/>
          <p:cNvSpPr/>
          <p:nvPr/>
        </p:nvSpPr>
        <p:spPr>
          <a:xfrm>
            <a:off x="1114211" y="1206817"/>
            <a:ext cx="6096000" cy="707886"/>
          </a:xfrm>
          <a:prstGeom prst="rect">
            <a:avLst/>
          </a:prstGeom>
        </p:spPr>
        <p:txBody>
          <a:bodyPr>
            <a:spAutoFit/>
          </a:bodyPr>
          <a:lstStyle/>
          <a:p>
            <a:pPr lvl="0">
              <a:defRPr/>
            </a:pPr>
            <a:r>
              <a:rPr lang="en-GB" sz="2000" b="1" dirty="0">
                <a:solidFill>
                  <a:srgbClr val="002060"/>
                </a:solidFill>
                <a:latin typeface="Century Gothic" panose="020B0502020202020204" pitchFamily="34" charset="0"/>
              </a:rPr>
              <a:t>Lee el </a:t>
            </a:r>
            <a:r>
              <a:rPr lang="en-GB" sz="2000" b="1" dirty="0" err="1">
                <a:solidFill>
                  <a:srgbClr val="002060"/>
                </a:solidFill>
                <a:latin typeface="Century Gothic" panose="020B0502020202020204" pitchFamily="34" charset="0"/>
              </a:rPr>
              <a:t>texto</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inglés</a:t>
            </a:r>
            <a:r>
              <a:rPr lang="en-GB" sz="2000" b="1" dirty="0">
                <a:solidFill>
                  <a:srgbClr val="002060"/>
                </a:solidFill>
                <a:latin typeface="Century Gothic" panose="020B0502020202020204" pitchFamily="34" charset="0"/>
              </a:rPr>
              <a:t>.</a:t>
            </a:r>
          </a:p>
          <a:p>
            <a:pPr lvl="0">
              <a:defRPr/>
            </a:pPr>
            <a:r>
              <a:rPr lang="en-GB" sz="2000" b="1" dirty="0" err="1">
                <a:solidFill>
                  <a:srgbClr val="002060"/>
                </a:solidFill>
                <a:latin typeface="Century Gothic" panose="020B0502020202020204" pitchFamily="34" charset="0"/>
              </a:rPr>
              <a:t>Completa</a:t>
            </a:r>
            <a:r>
              <a:rPr lang="en-GB" sz="2000" b="1" dirty="0">
                <a:solidFill>
                  <a:srgbClr val="002060"/>
                </a:solidFill>
                <a:latin typeface="Century Gothic" panose="020B0502020202020204" pitchFamily="34" charset="0"/>
              </a:rPr>
              <a:t> el </a:t>
            </a:r>
            <a:r>
              <a:rPr lang="en-GB" sz="2000" b="1" dirty="0" err="1">
                <a:solidFill>
                  <a:srgbClr val="002060"/>
                </a:solidFill>
                <a:latin typeface="Century Gothic" panose="020B0502020202020204" pitchFamily="34" charset="0"/>
              </a:rPr>
              <a:t>texto</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español</a:t>
            </a:r>
            <a:r>
              <a:rPr lang="en-GB" sz="2000" b="1" dirty="0">
                <a:solidFill>
                  <a:srgbClr val="002060"/>
                </a:solidFill>
                <a:latin typeface="Century Gothic" panose="020B0502020202020204" pitchFamily="34" charset="0"/>
              </a:rPr>
              <a:t>.</a:t>
            </a:r>
          </a:p>
        </p:txBody>
      </p:sp>
      <p:sp>
        <p:nvSpPr>
          <p:cNvPr id="76" name="TextBox 75"/>
          <p:cNvSpPr txBox="1"/>
          <p:nvPr/>
        </p:nvSpPr>
        <p:spPr>
          <a:xfrm>
            <a:off x="10487006" y="768885"/>
            <a:ext cx="786040" cy="400110"/>
          </a:xfrm>
          <a:prstGeom prst="rect">
            <a:avLst/>
          </a:prstGeom>
          <a:noFill/>
        </p:spPr>
        <p:txBody>
          <a:bodyPr wrap="square" rtlCol="0">
            <a:spAutoFit/>
          </a:bodyPr>
          <a:lstStyle/>
          <a:p>
            <a:r>
              <a:rPr lang="en-GB" sz="2000" b="1" dirty="0">
                <a:solidFill>
                  <a:srgbClr val="002060"/>
                </a:solidFill>
              </a:rPr>
              <a:t>[1/2]</a:t>
            </a:r>
          </a:p>
        </p:txBody>
      </p:sp>
      <p:sp>
        <p:nvSpPr>
          <p:cNvPr id="22" name="Google Shape;905;p32">
            <a:extLst>
              <a:ext uri="{FF2B5EF4-FFF2-40B4-BE49-F238E27FC236}">
                <a16:creationId xmlns:a16="http://schemas.microsoft.com/office/drawing/2014/main" id="{9566FE48-7207-416D-A207-5DBC18C03A75}"/>
              </a:ext>
            </a:extLst>
          </p:cNvPr>
          <p:cNvSpPr/>
          <p:nvPr/>
        </p:nvSpPr>
        <p:spPr>
          <a:xfrm>
            <a:off x="4954329" y="919888"/>
            <a:ext cx="5212080" cy="728505"/>
          </a:xfrm>
          <a:prstGeom prst="wedgeRoundRectCallout">
            <a:avLst>
              <a:gd name="adj1" fmla="val -23830"/>
              <a:gd name="adj2" fmla="val 7312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a:ea typeface="Century Gothic"/>
                <a:cs typeface="Century Gothic"/>
                <a:sym typeface="Century Gothic"/>
              </a:rPr>
              <a:t>To say </a:t>
            </a:r>
            <a:r>
              <a:rPr lang="en-GB" sz="2000" b="1" kern="0" dirty="0">
                <a:solidFill>
                  <a:srgbClr val="FFFFFF"/>
                </a:solidFill>
                <a:latin typeface="Century Gothic"/>
                <a:ea typeface="Century Gothic"/>
                <a:cs typeface="Century Gothic"/>
                <a:sym typeface="Century Gothic"/>
              </a:rPr>
              <a:t>play a sport</a:t>
            </a:r>
            <a:r>
              <a:rPr lang="en-GB" sz="2000" kern="0" dirty="0">
                <a:solidFill>
                  <a:srgbClr val="FFFFFF"/>
                </a:solidFill>
                <a:latin typeface="Century Gothic"/>
                <a:ea typeface="Century Gothic"/>
                <a:cs typeface="Century Gothic"/>
                <a:sym typeface="Century Gothic"/>
              </a:rPr>
              <a:t>, what do you need between the </a:t>
            </a:r>
            <a:r>
              <a:rPr lang="en-GB" sz="2000" b="1" kern="0" dirty="0">
                <a:solidFill>
                  <a:srgbClr val="FFFFFF"/>
                </a:solidFill>
                <a:latin typeface="Century Gothic"/>
                <a:ea typeface="Century Gothic"/>
                <a:cs typeface="Century Gothic"/>
                <a:sym typeface="Century Gothic"/>
              </a:rPr>
              <a:t>verb</a:t>
            </a:r>
            <a:r>
              <a:rPr lang="en-GB" sz="2000" kern="0" dirty="0">
                <a:solidFill>
                  <a:srgbClr val="FFFFFF"/>
                </a:solidFill>
                <a:latin typeface="Century Gothic"/>
                <a:ea typeface="Century Gothic"/>
                <a:cs typeface="Century Gothic"/>
                <a:sym typeface="Century Gothic"/>
              </a:rPr>
              <a:t> and the </a:t>
            </a:r>
            <a:r>
              <a:rPr lang="en-GB" sz="2000" b="1" kern="0" dirty="0">
                <a:solidFill>
                  <a:srgbClr val="FFFFFF"/>
                </a:solidFill>
                <a:latin typeface="Century Gothic"/>
                <a:ea typeface="Century Gothic"/>
                <a:cs typeface="Century Gothic"/>
                <a:sym typeface="Century Gothic"/>
              </a:rPr>
              <a:t>sport</a:t>
            </a:r>
            <a:r>
              <a:rPr lang="en-GB" sz="2000" kern="0" dirty="0">
                <a:solidFill>
                  <a:srgbClr val="FFFFFF"/>
                </a:solidFill>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CuadroTexto 2">
            <a:extLst>
              <a:ext uri="{FF2B5EF4-FFF2-40B4-BE49-F238E27FC236}">
                <a16:creationId xmlns:a16="http://schemas.microsoft.com/office/drawing/2014/main" id="{D3B5B178-F9D3-8A4E-96D7-E526B80FF7E9}"/>
              </a:ext>
            </a:extLst>
          </p:cNvPr>
          <p:cNvSpPr txBox="1"/>
          <p:nvPr/>
        </p:nvSpPr>
        <p:spPr>
          <a:xfrm>
            <a:off x="7525777" y="5941145"/>
            <a:ext cx="3286477" cy="400110"/>
          </a:xfrm>
          <a:prstGeom prst="rect">
            <a:avLst/>
          </a:prstGeom>
          <a:noFill/>
        </p:spPr>
        <p:txBody>
          <a:bodyPr wrap="none" rtlCol="0">
            <a:spAutoFit/>
          </a:bodyPr>
          <a:lstStyle/>
          <a:p>
            <a:r>
              <a:rPr lang="es-GB" sz="2000" dirty="0">
                <a:solidFill>
                  <a:schemeClr val="accent5">
                    <a:lumMod val="50000"/>
                  </a:schemeClr>
                </a:solidFill>
              </a:rPr>
              <a:t>*baloncesto = basketball</a:t>
            </a:r>
          </a:p>
        </p:txBody>
      </p:sp>
    </p:spTree>
    <p:extLst>
      <p:ext uri="{BB962C8B-B14F-4D97-AF65-F5344CB8AC3E}">
        <p14:creationId xmlns:p14="http://schemas.microsoft.com/office/powerpoint/2010/main" val="3776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60"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1D2C111-52C8-334E-BF8C-3AF7B5D7A939}"/>
              </a:ext>
            </a:extLst>
          </p:cNvPr>
          <p:cNvSpPr txBox="1"/>
          <p:nvPr/>
        </p:nvSpPr>
        <p:spPr>
          <a:xfrm>
            <a:off x="5283260" y="1185044"/>
            <a:ext cx="5544783" cy="5112105"/>
          </a:xfrm>
          <a:prstGeom prst="rect">
            <a:avLst/>
          </a:prstGeom>
          <a:noFill/>
        </p:spPr>
        <p:txBody>
          <a:bodyPr wrap="square" rtlCol="0">
            <a:spAutoFit/>
          </a:bodyPr>
          <a:lstStyle/>
          <a:p>
            <a:pPr>
              <a:lnSpc>
                <a:spcPct val="150000"/>
              </a:lnSpc>
            </a:pPr>
            <a:r>
              <a:rPr lang="en-GB" sz="2000" b="1" dirty="0">
                <a:solidFill>
                  <a:srgbClr val="002060"/>
                </a:solidFill>
                <a:latin typeface="+mj-lt"/>
              </a:rPr>
              <a:t>P: </a:t>
            </a:r>
            <a:r>
              <a:rPr lang="en-GB" sz="2000" dirty="0">
                <a:solidFill>
                  <a:srgbClr val="002060"/>
                </a:solidFill>
                <a:latin typeface="+mj-lt"/>
              </a:rPr>
              <a:t>Lucía, </a:t>
            </a:r>
            <a:r>
              <a:rPr lang="en-GB" sz="2000" dirty="0">
                <a:solidFill>
                  <a:srgbClr val="002060"/>
                </a:solidFill>
              </a:rPr>
              <a:t>[</a:t>
            </a:r>
            <a:r>
              <a:rPr lang="en-GB" sz="2000" b="1" dirty="0">
                <a:solidFill>
                  <a:srgbClr val="002060"/>
                </a:solidFill>
              </a:rPr>
              <a:t>6</a:t>
            </a:r>
            <a:r>
              <a:rPr lang="en-GB" sz="2000" dirty="0">
                <a:solidFill>
                  <a:srgbClr val="002060"/>
                </a:solidFill>
              </a:rPr>
              <a:t>] </a:t>
            </a:r>
            <a:r>
              <a:rPr lang="en-GB" sz="2000" dirty="0">
                <a:solidFill>
                  <a:srgbClr val="002060"/>
                </a:solidFill>
                <a:latin typeface="+mj-lt"/>
              </a:rPr>
              <a:t>¿___________ </a:t>
            </a:r>
            <a:r>
              <a:rPr lang="en-GB" sz="2000" dirty="0" err="1">
                <a:solidFill>
                  <a:srgbClr val="002060"/>
                </a:solidFill>
                <a:latin typeface="+mj-lt"/>
              </a:rPr>
              <a:t>muchos</a:t>
            </a:r>
            <a:r>
              <a:rPr lang="en-GB" sz="2000" dirty="0">
                <a:solidFill>
                  <a:srgbClr val="002060"/>
                </a:solidFill>
                <a:latin typeface="+mj-lt"/>
              </a:rPr>
              <a:t> </a:t>
            </a:r>
            <a:r>
              <a:rPr lang="en-GB" sz="2000" dirty="0" err="1">
                <a:solidFill>
                  <a:srgbClr val="002060"/>
                </a:solidFill>
                <a:latin typeface="+mj-lt"/>
              </a:rPr>
              <a:t>deportes</a:t>
            </a:r>
            <a:r>
              <a:rPr lang="en-GB" sz="2000" dirty="0">
                <a:solidFill>
                  <a:srgbClr val="002060"/>
                </a:solidFill>
                <a:latin typeface="+mj-lt"/>
              </a:rPr>
              <a:t>?</a:t>
            </a:r>
          </a:p>
          <a:p>
            <a:pPr>
              <a:lnSpc>
                <a:spcPct val="150000"/>
              </a:lnSpc>
            </a:pPr>
            <a:r>
              <a:rPr lang="en-GB" sz="2000" b="1" dirty="0">
                <a:solidFill>
                  <a:srgbClr val="002060"/>
                </a:solidFill>
                <a:latin typeface="+mj-lt"/>
              </a:rPr>
              <a:t>H: </a:t>
            </a:r>
            <a:r>
              <a:rPr lang="en-GB" sz="2000" dirty="0" err="1">
                <a:solidFill>
                  <a:srgbClr val="002060"/>
                </a:solidFill>
                <a:latin typeface="+mj-lt"/>
              </a:rPr>
              <a:t>Sí</a:t>
            </a:r>
            <a:r>
              <a:rPr lang="en-GB" sz="2000" dirty="0">
                <a:solidFill>
                  <a:srgbClr val="002060"/>
                </a:solidFill>
                <a:latin typeface="+mj-lt"/>
              </a:rPr>
              <a:t>, me </a:t>
            </a:r>
            <a:r>
              <a:rPr lang="en-GB" sz="2000" dirty="0" err="1">
                <a:solidFill>
                  <a:srgbClr val="002060"/>
                </a:solidFill>
                <a:latin typeface="+mj-lt"/>
              </a:rPr>
              <a:t>interesan</a:t>
            </a:r>
            <a:r>
              <a:rPr lang="en-GB" sz="2000" dirty="0">
                <a:solidFill>
                  <a:srgbClr val="002060"/>
                </a:solidFill>
                <a:latin typeface="+mj-lt"/>
              </a:rPr>
              <a:t> los </a:t>
            </a:r>
            <a:r>
              <a:rPr lang="en-GB" sz="2000" dirty="0" err="1">
                <a:solidFill>
                  <a:srgbClr val="002060"/>
                </a:solidFill>
                <a:latin typeface="+mj-lt"/>
              </a:rPr>
              <a:t>deportes</a:t>
            </a:r>
            <a:r>
              <a:rPr lang="en-GB" sz="2000" dirty="0">
                <a:solidFill>
                  <a:srgbClr val="002060"/>
                </a:solidFill>
                <a:latin typeface="+mj-lt"/>
              </a:rPr>
              <a:t> de </a:t>
            </a:r>
            <a:r>
              <a:rPr lang="en-GB" sz="2000" dirty="0" err="1">
                <a:solidFill>
                  <a:srgbClr val="002060"/>
                </a:solidFill>
                <a:latin typeface="+mj-lt"/>
              </a:rPr>
              <a:t>riesgo</a:t>
            </a:r>
            <a:r>
              <a:rPr lang="en-GB" sz="2000" dirty="0">
                <a:solidFill>
                  <a:srgbClr val="002060"/>
                </a:solidFill>
                <a:latin typeface="+mj-lt"/>
              </a:rPr>
              <a:t>.  Monto </a:t>
            </a:r>
            <a:r>
              <a:rPr lang="en-GB" sz="2000" dirty="0" err="1">
                <a:solidFill>
                  <a:srgbClr val="002060"/>
                </a:solidFill>
                <a:latin typeface="+mj-lt"/>
              </a:rPr>
              <a:t>en</a:t>
            </a:r>
            <a:r>
              <a:rPr lang="en-GB" sz="2000" dirty="0">
                <a:solidFill>
                  <a:srgbClr val="002060"/>
                </a:solidFill>
                <a:latin typeface="+mj-lt"/>
              </a:rPr>
              <a:t> la </a:t>
            </a:r>
            <a:r>
              <a:rPr lang="en-GB" sz="2000" dirty="0" err="1">
                <a:solidFill>
                  <a:srgbClr val="002060"/>
                </a:solidFill>
                <a:latin typeface="+mj-lt"/>
              </a:rPr>
              <a:t>bicicleta</a:t>
            </a:r>
            <a:r>
              <a:rPr lang="en-GB" sz="2000" dirty="0">
                <a:solidFill>
                  <a:srgbClr val="002060"/>
                </a:solidFill>
                <a:latin typeface="+mj-lt"/>
              </a:rPr>
              <a:t> de </a:t>
            </a:r>
            <a:r>
              <a:rPr lang="en-GB" sz="2000" dirty="0" err="1">
                <a:solidFill>
                  <a:srgbClr val="002060"/>
                </a:solidFill>
                <a:latin typeface="+mj-lt"/>
              </a:rPr>
              <a:t>montaña</a:t>
            </a:r>
            <a:r>
              <a:rPr lang="en-GB" sz="2000" dirty="0">
                <a:solidFill>
                  <a:srgbClr val="002060"/>
                </a:solidFill>
                <a:latin typeface="+mj-lt"/>
              </a:rPr>
              <a:t> </a:t>
            </a:r>
            <a:r>
              <a:rPr lang="en-GB" sz="2000" dirty="0">
                <a:solidFill>
                  <a:srgbClr val="002060"/>
                </a:solidFill>
              </a:rPr>
              <a:t>[</a:t>
            </a:r>
            <a:r>
              <a:rPr lang="en-GB" sz="2000" b="1" dirty="0">
                <a:solidFill>
                  <a:srgbClr val="002060"/>
                </a:solidFill>
              </a:rPr>
              <a:t>7</a:t>
            </a:r>
            <a:r>
              <a:rPr lang="en-GB" sz="2000" dirty="0">
                <a:solidFill>
                  <a:srgbClr val="002060"/>
                </a:solidFill>
              </a:rPr>
              <a:t>] </a:t>
            </a:r>
            <a:r>
              <a:rPr lang="en-GB" sz="2000" dirty="0">
                <a:solidFill>
                  <a:srgbClr val="002060"/>
                </a:solidFill>
                <a:latin typeface="+mj-lt"/>
              </a:rPr>
              <a:t>____________________.</a:t>
            </a:r>
          </a:p>
          <a:p>
            <a:pPr>
              <a:lnSpc>
                <a:spcPct val="150000"/>
              </a:lnSpc>
            </a:pPr>
            <a:r>
              <a:rPr lang="en-GB" sz="2000" b="1" dirty="0">
                <a:solidFill>
                  <a:srgbClr val="002060"/>
                </a:solidFill>
                <a:latin typeface="+mj-lt"/>
              </a:rPr>
              <a:t>P: </a:t>
            </a:r>
            <a:r>
              <a:rPr lang="en-GB" sz="2000" dirty="0">
                <a:solidFill>
                  <a:srgbClr val="002060"/>
                </a:solidFill>
                <a:latin typeface="+mj-lt"/>
              </a:rPr>
              <a:t>¿De </a:t>
            </a:r>
            <a:r>
              <a:rPr lang="en-GB" sz="2000" dirty="0" err="1">
                <a:solidFill>
                  <a:srgbClr val="002060"/>
                </a:solidFill>
                <a:latin typeface="+mj-lt"/>
              </a:rPr>
              <a:t>verdad</a:t>
            </a:r>
            <a:r>
              <a:rPr lang="en-GB" sz="2000" dirty="0">
                <a:solidFill>
                  <a:srgbClr val="002060"/>
                </a:solidFill>
                <a:latin typeface="+mj-lt"/>
              </a:rPr>
              <a:t>? Chicos, ¿</a:t>
            </a:r>
            <a:r>
              <a:rPr lang="en-GB" sz="2000" dirty="0" err="1">
                <a:solidFill>
                  <a:srgbClr val="002060"/>
                </a:solidFill>
                <a:latin typeface="+mj-lt"/>
              </a:rPr>
              <a:t>también</a:t>
            </a:r>
            <a:r>
              <a:rPr lang="en-GB" sz="2000" dirty="0">
                <a:solidFill>
                  <a:srgbClr val="002060"/>
                </a:solidFill>
                <a:latin typeface="+mj-lt"/>
              </a:rPr>
              <a:t> </a:t>
            </a:r>
            <a:r>
              <a:rPr lang="en-GB" sz="2000" dirty="0">
                <a:solidFill>
                  <a:srgbClr val="002060"/>
                </a:solidFill>
              </a:rPr>
              <a:t>[</a:t>
            </a:r>
            <a:r>
              <a:rPr lang="en-GB" sz="2000" b="1" dirty="0">
                <a:solidFill>
                  <a:srgbClr val="002060"/>
                </a:solidFill>
              </a:rPr>
              <a:t>8</a:t>
            </a:r>
            <a:r>
              <a:rPr lang="en-GB" sz="2000" dirty="0">
                <a:solidFill>
                  <a:srgbClr val="002060"/>
                </a:solidFill>
              </a:rPr>
              <a:t>]</a:t>
            </a:r>
            <a:r>
              <a:rPr lang="en-GB" sz="2000" dirty="0">
                <a:solidFill>
                  <a:srgbClr val="002060"/>
                </a:solidFill>
                <a:latin typeface="+mj-lt"/>
              </a:rPr>
              <a:t>  __________ </a:t>
            </a:r>
            <a:r>
              <a:rPr lang="en-GB" sz="2000" dirty="0" err="1">
                <a:solidFill>
                  <a:srgbClr val="002060"/>
                </a:solidFill>
                <a:latin typeface="+mj-lt"/>
              </a:rPr>
              <a:t>deportes</a:t>
            </a:r>
            <a:r>
              <a:rPr lang="en-GB" sz="2000" dirty="0">
                <a:solidFill>
                  <a:srgbClr val="002060"/>
                </a:solidFill>
                <a:latin typeface="+mj-lt"/>
              </a:rPr>
              <a:t> de </a:t>
            </a:r>
            <a:r>
              <a:rPr lang="en-GB" sz="2000" dirty="0" err="1">
                <a:solidFill>
                  <a:srgbClr val="002060"/>
                </a:solidFill>
                <a:latin typeface="+mj-lt"/>
              </a:rPr>
              <a:t>riesgo</a:t>
            </a:r>
            <a:r>
              <a:rPr lang="en-GB" sz="2000" dirty="0">
                <a:solidFill>
                  <a:srgbClr val="002060"/>
                </a:solidFill>
                <a:latin typeface="+mj-lt"/>
              </a:rPr>
              <a:t>?</a:t>
            </a:r>
          </a:p>
          <a:p>
            <a:pPr>
              <a:lnSpc>
                <a:spcPct val="150000"/>
              </a:lnSpc>
            </a:pPr>
            <a:r>
              <a:rPr lang="en-GB" sz="2000" b="1" dirty="0">
                <a:solidFill>
                  <a:srgbClr val="002060"/>
                </a:solidFill>
                <a:latin typeface="+mj-lt"/>
              </a:rPr>
              <a:t>N:</a:t>
            </a:r>
            <a:r>
              <a:rPr lang="en-GB" sz="2000" dirty="0">
                <a:solidFill>
                  <a:srgbClr val="002060"/>
                </a:solidFill>
                <a:latin typeface="+mj-lt"/>
              </a:rPr>
              <a:t> No, ¡</a:t>
            </a:r>
            <a:r>
              <a:rPr lang="en-GB" sz="2000" dirty="0" err="1">
                <a:solidFill>
                  <a:srgbClr val="002060"/>
                </a:solidFill>
                <a:latin typeface="+mj-lt"/>
              </a:rPr>
              <a:t>tenemos</a:t>
            </a:r>
            <a:r>
              <a:rPr lang="en-GB" sz="2000" dirty="0">
                <a:solidFill>
                  <a:srgbClr val="002060"/>
                </a:solidFill>
                <a:latin typeface="+mj-lt"/>
              </a:rPr>
              <a:t> </a:t>
            </a:r>
            <a:r>
              <a:rPr lang="en-GB" sz="2000" dirty="0" err="1">
                <a:solidFill>
                  <a:srgbClr val="002060"/>
                </a:solidFill>
                <a:latin typeface="+mj-lt"/>
              </a:rPr>
              <a:t>demasiado</a:t>
            </a:r>
            <a:r>
              <a:rPr lang="en-GB" sz="2000" dirty="0">
                <a:solidFill>
                  <a:srgbClr val="002060"/>
                </a:solidFill>
                <a:latin typeface="+mj-lt"/>
              </a:rPr>
              <a:t> </a:t>
            </a:r>
            <a:r>
              <a:rPr lang="en-GB" sz="2000" dirty="0">
                <a:solidFill>
                  <a:srgbClr val="002060"/>
                </a:solidFill>
              </a:rPr>
              <a:t>[</a:t>
            </a:r>
            <a:r>
              <a:rPr lang="en-GB" sz="2000" b="1" dirty="0">
                <a:solidFill>
                  <a:srgbClr val="002060"/>
                </a:solidFill>
              </a:rPr>
              <a:t>9</a:t>
            </a:r>
            <a:r>
              <a:rPr lang="en-GB" sz="2000" dirty="0">
                <a:solidFill>
                  <a:srgbClr val="002060"/>
                </a:solidFill>
              </a:rPr>
              <a:t>]</a:t>
            </a:r>
            <a:r>
              <a:rPr lang="en-GB" sz="2000" dirty="0">
                <a:solidFill>
                  <a:srgbClr val="002060"/>
                </a:solidFill>
                <a:latin typeface="+mj-lt"/>
              </a:rPr>
              <a:t> _______!  </a:t>
            </a:r>
            <a:r>
              <a:rPr lang="en-GB" sz="2000" dirty="0" err="1">
                <a:solidFill>
                  <a:srgbClr val="002060"/>
                </a:solidFill>
                <a:latin typeface="+mj-lt"/>
              </a:rPr>
              <a:t>También</a:t>
            </a:r>
            <a:r>
              <a:rPr lang="en-GB" sz="2000" dirty="0">
                <a:solidFill>
                  <a:srgbClr val="002060"/>
                </a:solidFill>
                <a:latin typeface="+mj-lt"/>
              </a:rPr>
              <a:t> la </a:t>
            </a:r>
            <a:r>
              <a:rPr lang="en-GB" sz="2000" dirty="0" err="1">
                <a:solidFill>
                  <a:srgbClr val="002060"/>
                </a:solidFill>
                <a:latin typeface="+mj-lt"/>
              </a:rPr>
              <a:t>bicicleta</a:t>
            </a:r>
            <a:r>
              <a:rPr lang="en-GB" sz="2000" dirty="0">
                <a:solidFill>
                  <a:srgbClr val="002060"/>
                </a:solidFill>
                <a:latin typeface="+mj-lt"/>
              </a:rPr>
              <a:t> de </a:t>
            </a:r>
            <a:r>
              <a:rPr lang="en-GB" sz="2000" dirty="0" err="1">
                <a:solidFill>
                  <a:srgbClr val="002060"/>
                </a:solidFill>
                <a:latin typeface="+mj-lt"/>
              </a:rPr>
              <a:t>montaña</a:t>
            </a:r>
            <a:r>
              <a:rPr lang="en-GB" sz="2000" dirty="0">
                <a:solidFill>
                  <a:srgbClr val="002060"/>
                </a:solidFill>
                <a:latin typeface="+mj-lt"/>
              </a:rPr>
              <a:t> es </a:t>
            </a:r>
            <a:r>
              <a:rPr lang="en-GB" sz="2000" dirty="0" err="1">
                <a:solidFill>
                  <a:srgbClr val="002060"/>
                </a:solidFill>
                <a:latin typeface="+mj-lt"/>
              </a:rPr>
              <a:t>muy</a:t>
            </a:r>
            <a:r>
              <a:rPr lang="en-GB" sz="2000" dirty="0">
                <a:solidFill>
                  <a:srgbClr val="002060"/>
                </a:solidFill>
                <a:latin typeface="+mj-lt"/>
              </a:rPr>
              <a:t> </a:t>
            </a:r>
            <a:r>
              <a:rPr lang="en-GB" sz="2000" dirty="0">
                <a:solidFill>
                  <a:srgbClr val="002060"/>
                </a:solidFill>
              </a:rPr>
              <a:t>[</a:t>
            </a:r>
            <a:r>
              <a:rPr lang="en-GB" sz="2000" b="1" dirty="0">
                <a:solidFill>
                  <a:srgbClr val="002060"/>
                </a:solidFill>
              </a:rPr>
              <a:t>10</a:t>
            </a:r>
            <a:r>
              <a:rPr lang="en-GB" sz="2000" dirty="0">
                <a:solidFill>
                  <a:srgbClr val="002060"/>
                </a:solidFill>
              </a:rPr>
              <a:t>] </a:t>
            </a:r>
            <a:r>
              <a:rPr lang="en-GB" sz="2000" dirty="0">
                <a:solidFill>
                  <a:srgbClr val="002060"/>
                </a:solidFill>
                <a:latin typeface="+mj-lt"/>
              </a:rPr>
              <a:t>______ . </a:t>
            </a:r>
            <a:r>
              <a:rPr lang="en-GB" sz="2000" dirty="0" err="1">
                <a:solidFill>
                  <a:srgbClr val="002060"/>
                </a:solidFill>
                <a:latin typeface="+mj-lt"/>
              </a:rPr>
              <a:t>Preferimos</a:t>
            </a:r>
            <a:r>
              <a:rPr lang="en-GB" sz="2000" dirty="0">
                <a:solidFill>
                  <a:srgbClr val="002060"/>
                </a:solidFill>
                <a:latin typeface="+mj-lt"/>
              </a:rPr>
              <a:t> los </a:t>
            </a:r>
            <a:r>
              <a:rPr lang="en-GB" sz="2000" dirty="0" err="1">
                <a:solidFill>
                  <a:srgbClr val="002060"/>
                </a:solidFill>
                <a:latin typeface="+mj-lt"/>
              </a:rPr>
              <a:t>deportes</a:t>
            </a:r>
            <a:r>
              <a:rPr lang="en-GB" sz="2000" dirty="0">
                <a:solidFill>
                  <a:srgbClr val="002060"/>
                </a:solidFill>
                <a:latin typeface="+mj-lt"/>
              </a:rPr>
              <a:t> de pelota. </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a:solidFill>
                  <a:schemeClr val="bg1"/>
                </a:solidFill>
              </a:rPr>
              <a:t>Dos conversaciones en clase</a:t>
            </a:r>
          </a:p>
        </p:txBody>
      </p:sp>
      <p:sp>
        <p:nvSpPr>
          <p:cNvPr id="49" name="Rectangle 48">
            <a:extLst>
              <a:ext uri="{FF2B5EF4-FFF2-40B4-BE49-F238E27FC236}">
                <a16:creationId xmlns:a16="http://schemas.microsoft.com/office/drawing/2014/main" id="{5D26452A-4BEC-474E-9274-0726D7077005}"/>
              </a:ext>
            </a:extLst>
          </p:cNvPr>
          <p:cNvSpPr/>
          <p:nvPr/>
        </p:nvSpPr>
        <p:spPr>
          <a:xfrm>
            <a:off x="7065089" y="1229209"/>
            <a:ext cx="146727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practicas</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50AE0328-DAE5-0243-8E08-F6E123169AE6}"/>
              </a:ext>
            </a:extLst>
          </p:cNvPr>
          <p:cNvSpPr/>
          <p:nvPr/>
        </p:nvSpPr>
        <p:spPr>
          <a:xfrm>
            <a:off x="5335219" y="3071236"/>
            <a:ext cx="26260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los fines de </a:t>
            </a: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semana</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55BCF0F-DF66-1F43-9D05-DCC0ADE4C712}"/>
              </a:ext>
            </a:extLst>
          </p:cNvPr>
          <p:cNvSpPr/>
          <p:nvPr/>
        </p:nvSpPr>
        <p:spPr>
          <a:xfrm>
            <a:off x="5399587" y="3997305"/>
            <a:ext cx="14077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practicáis</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376FB23-A8A6-894E-B903-1006D9C1F12F}"/>
              </a:ext>
            </a:extLst>
          </p:cNvPr>
          <p:cNvSpPr/>
          <p:nvPr/>
        </p:nvSpPr>
        <p:spPr>
          <a:xfrm>
            <a:off x="9223722" y="4468271"/>
            <a:ext cx="11204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miedo</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pic>
        <p:nvPicPr>
          <p:cNvPr id="58"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7027" r="25886"/>
          <a:stretch/>
        </p:blipFill>
        <p:spPr>
          <a:xfrm>
            <a:off x="11194859" y="3207824"/>
            <a:ext cx="676561" cy="1210954"/>
          </a:xfrm>
        </p:spPr>
      </p:pic>
      <p:sp>
        <p:nvSpPr>
          <p:cNvPr id="59" name="Rectangle 58">
            <a:extLst>
              <a:ext uri="{FF2B5EF4-FFF2-40B4-BE49-F238E27FC236}">
                <a16:creationId xmlns:a16="http://schemas.microsoft.com/office/drawing/2014/main" id="{AAD83873-31AE-BC40-BCE2-923AE24106AC}"/>
              </a:ext>
            </a:extLst>
          </p:cNvPr>
          <p:cNvSpPr/>
          <p:nvPr/>
        </p:nvSpPr>
        <p:spPr>
          <a:xfrm>
            <a:off x="5880080" y="5362026"/>
            <a:ext cx="7681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dura</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escribir</a:t>
            </a:r>
            <a:endParaRPr lang="en-GB" sz="2000" b="1" dirty="0">
              <a:solidFill>
                <a:prstClr val="white"/>
              </a:solidFill>
              <a:latin typeface="Century Gothic" panose="020B0502020202020204" pitchFamily="34" charset="0"/>
            </a:endParaRPr>
          </a:p>
        </p:txBody>
      </p:sp>
      <p:sp>
        <p:nvSpPr>
          <p:cNvPr id="64" name="TextBox 63"/>
          <p:cNvSpPr txBox="1"/>
          <p:nvPr/>
        </p:nvSpPr>
        <p:spPr>
          <a:xfrm>
            <a:off x="11105635" y="4287266"/>
            <a:ext cx="938523" cy="400110"/>
          </a:xfrm>
          <a:prstGeom prst="rect">
            <a:avLst/>
          </a:prstGeom>
          <a:noFill/>
        </p:spPr>
        <p:txBody>
          <a:bodyPr wrap="square" rtlCol="0">
            <a:spAutoFit/>
          </a:bodyPr>
          <a:lstStyle/>
          <a:p>
            <a:r>
              <a:rPr lang="en-GB" sz="2000">
                <a:solidFill>
                  <a:srgbClr val="002060"/>
                </a:solidFill>
              </a:rPr>
              <a:t>Hugo</a:t>
            </a:r>
          </a:p>
        </p:txBody>
      </p:sp>
      <p:sp>
        <p:nvSpPr>
          <p:cNvPr id="65" name="TextBox 64"/>
          <p:cNvSpPr txBox="1"/>
          <p:nvPr/>
        </p:nvSpPr>
        <p:spPr>
          <a:xfrm>
            <a:off x="40088" y="2607659"/>
            <a:ext cx="938523" cy="400110"/>
          </a:xfrm>
          <a:prstGeom prst="rect">
            <a:avLst/>
          </a:prstGeom>
          <a:noFill/>
        </p:spPr>
        <p:txBody>
          <a:bodyPr wrap="square" rtlCol="0">
            <a:spAutoFit/>
          </a:bodyPr>
          <a:lstStyle/>
          <a:p>
            <a:r>
              <a:rPr lang="en-GB" sz="2000" dirty="0" err="1">
                <a:solidFill>
                  <a:srgbClr val="002060"/>
                </a:solidFill>
              </a:rPr>
              <a:t>Profe</a:t>
            </a:r>
            <a:endParaRPr lang="en-GB" sz="2000" dirty="0">
              <a:solidFill>
                <a:srgbClr val="002060"/>
              </a:solidFill>
            </a:endParaRPr>
          </a:p>
        </p:txBody>
      </p:sp>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23816" r="49940"/>
          <a:stretch/>
        </p:blipFill>
        <p:spPr>
          <a:xfrm flipH="1">
            <a:off x="11153785" y="4523063"/>
            <a:ext cx="696171" cy="1450272"/>
          </a:xfrm>
          <a:prstGeom prst="rect">
            <a:avLst/>
          </a:prstGeom>
        </p:spPr>
      </p:pic>
      <p:pic>
        <p:nvPicPr>
          <p:cNvPr id="69" name="Google Shape;960;p34"/>
          <p:cNvPicPr preferRelativeResize="0"/>
          <p:nvPr/>
        </p:nvPicPr>
        <p:blipFill rotWithShape="1">
          <a:blip r:embed="rId7">
            <a:alphaModFix/>
          </a:blip>
          <a:srcRect l="49230" r="20913"/>
          <a:stretch/>
        </p:blipFill>
        <p:spPr>
          <a:xfrm>
            <a:off x="11244765" y="1177610"/>
            <a:ext cx="752524" cy="1277323"/>
          </a:xfrm>
          <a:prstGeom prst="rect">
            <a:avLst/>
          </a:prstGeom>
          <a:noFill/>
          <a:ln>
            <a:noFill/>
          </a:ln>
          <a:effectLst>
            <a:outerShdw blurRad="50800" dist="38100" dir="2700000" algn="tl" rotWithShape="0">
              <a:srgbClr val="000000">
                <a:alpha val="40000"/>
              </a:srgbClr>
            </a:outerShdw>
          </a:effectLst>
        </p:spPr>
      </p:pic>
      <p:sp>
        <p:nvSpPr>
          <p:cNvPr id="70" name="TextBox 69"/>
          <p:cNvSpPr txBox="1"/>
          <p:nvPr/>
        </p:nvSpPr>
        <p:spPr>
          <a:xfrm>
            <a:off x="10990994" y="5890483"/>
            <a:ext cx="1259819" cy="400110"/>
          </a:xfrm>
          <a:prstGeom prst="rect">
            <a:avLst/>
          </a:prstGeom>
          <a:noFill/>
        </p:spPr>
        <p:txBody>
          <a:bodyPr wrap="square" rtlCol="0">
            <a:spAutoFit/>
          </a:bodyPr>
          <a:lstStyle/>
          <a:p>
            <a:r>
              <a:rPr lang="en-GB" sz="2000">
                <a:solidFill>
                  <a:srgbClr val="002060"/>
                </a:solidFill>
              </a:rPr>
              <a:t>Daniel</a:t>
            </a:r>
          </a:p>
        </p:txBody>
      </p:sp>
      <p:sp>
        <p:nvSpPr>
          <p:cNvPr id="71" name="TextBox 70"/>
          <p:cNvSpPr txBox="1"/>
          <p:nvPr/>
        </p:nvSpPr>
        <p:spPr>
          <a:xfrm>
            <a:off x="11126963" y="2436149"/>
            <a:ext cx="938523" cy="400110"/>
          </a:xfrm>
          <a:prstGeom prst="rect">
            <a:avLst/>
          </a:prstGeom>
          <a:noFill/>
        </p:spPr>
        <p:txBody>
          <a:bodyPr wrap="square" rtlCol="0">
            <a:spAutoFit/>
          </a:bodyPr>
          <a:lstStyle/>
          <a:p>
            <a:r>
              <a:rPr lang="en-GB" sz="2000" dirty="0">
                <a:solidFill>
                  <a:srgbClr val="002060"/>
                </a:solidFill>
              </a:rPr>
              <a:t>Lucía</a:t>
            </a:r>
          </a:p>
        </p:txBody>
      </p:sp>
      <p:sp>
        <p:nvSpPr>
          <p:cNvPr id="32" name="TextBox 31"/>
          <p:cNvSpPr txBox="1"/>
          <p:nvPr/>
        </p:nvSpPr>
        <p:spPr>
          <a:xfrm>
            <a:off x="11269406" y="711357"/>
            <a:ext cx="786040" cy="400110"/>
          </a:xfrm>
          <a:prstGeom prst="rect">
            <a:avLst/>
          </a:prstGeom>
          <a:noFill/>
        </p:spPr>
        <p:txBody>
          <a:bodyPr wrap="square" rtlCol="0">
            <a:spAutoFit/>
          </a:bodyPr>
          <a:lstStyle/>
          <a:p>
            <a:r>
              <a:rPr lang="en-GB" sz="2000" b="1">
                <a:solidFill>
                  <a:srgbClr val="002060"/>
                </a:solidFill>
              </a:rPr>
              <a:t>[2/2]</a:t>
            </a:r>
          </a:p>
        </p:txBody>
      </p:sp>
      <p:sp>
        <p:nvSpPr>
          <p:cNvPr id="25" name="TextBox 24">
            <a:extLst>
              <a:ext uri="{FF2B5EF4-FFF2-40B4-BE49-F238E27FC236}">
                <a16:creationId xmlns:a16="http://schemas.microsoft.com/office/drawing/2014/main" id="{6089211A-A783-E343-88EF-E653B5FFAD70}"/>
              </a:ext>
            </a:extLst>
          </p:cNvPr>
          <p:cNvSpPr txBox="1"/>
          <p:nvPr/>
        </p:nvSpPr>
        <p:spPr>
          <a:xfrm>
            <a:off x="824707" y="1229209"/>
            <a:ext cx="4689180" cy="4650247"/>
          </a:xfrm>
          <a:prstGeom prst="rect">
            <a:avLst/>
          </a:prstGeom>
          <a:noFill/>
        </p:spPr>
        <p:txBody>
          <a:bodyPr wrap="square" rtlCol="0">
            <a:spAutoFit/>
          </a:bodyPr>
          <a:lstStyle/>
          <a:p>
            <a:pPr>
              <a:lnSpc>
                <a:spcPct val="150000"/>
              </a:lnSpc>
            </a:pPr>
            <a:r>
              <a:rPr lang="en-GB" sz="2000" b="1" dirty="0">
                <a:solidFill>
                  <a:srgbClr val="002060"/>
                </a:solidFill>
              </a:rPr>
              <a:t>P:</a:t>
            </a:r>
            <a:r>
              <a:rPr lang="en-GB" sz="2000" dirty="0">
                <a:solidFill>
                  <a:srgbClr val="002060"/>
                </a:solidFill>
              </a:rPr>
              <a:t> Lucía, </a:t>
            </a:r>
            <a:r>
              <a:rPr lang="en-GB" sz="2000" b="1" dirty="0">
                <a:solidFill>
                  <a:srgbClr val="002060"/>
                </a:solidFill>
              </a:rPr>
              <a:t>do you do (‘practise’) </a:t>
            </a:r>
            <a:r>
              <a:rPr lang="en-GB" sz="2000" dirty="0">
                <a:solidFill>
                  <a:srgbClr val="002060"/>
                </a:solidFill>
              </a:rPr>
              <a:t>many</a:t>
            </a:r>
            <a:r>
              <a:rPr lang="en-GB" sz="2000" b="1" dirty="0">
                <a:solidFill>
                  <a:srgbClr val="002060"/>
                </a:solidFill>
              </a:rPr>
              <a:t> </a:t>
            </a:r>
            <a:r>
              <a:rPr lang="en-GB" sz="2000" dirty="0">
                <a:solidFill>
                  <a:srgbClr val="002060"/>
                </a:solidFill>
              </a:rPr>
              <a:t>sports?</a:t>
            </a:r>
          </a:p>
          <a:p>
            <a:pPr>
              <a:lnSpc>
                <a:spcPct val="150000"/>
              </a:lnSpc>
            </a:pPr>
            <a:r>
              <a:rPr lang="en-GB" sz="2000" b="1" dirty="0">
                <a:solidFill>
                  <a:srgbClr val="002060"/>
                </a:solidFill>
              </a:rPr>
              <a:t>H: </a:t>
            </a:r>
            <a:r>
              <a:rPr lang="en-GB" sz="2000" dirty="0">
                <a:solidFill>
                  <a:srgbClr val="002060"/>
                </a:solidFill>
              </a:rPr>
              <a:t>Yes</a:t>
            </a:r>
            <a:r>
              <a:rPr lang="en-GB" sz="2000" b="1" dirty="0">
                <a:solidFill>
                  <a:srgbClr val="002060"/>
                </a:solidFill>
              </a:rPr>
              <a:t>, </a:t>
            </a:r>
            <a:r>
              <a:rPr lang="en-GB" sz="2000" dirty="0">
                <a:solidFill>
                  <a:srgbClr val="002060"/>
                </a:solidFill>
              </a:rPr>
              <a:t>I’m interested in extreme sports. </a:t>
            </a:r>
            <a:br>
              <a:rPr lang="en-GB" sz="2000" dirty="0">
                <a:solidFill>
                  <a:srgbClr val="002060"/>
                </a:solidFill>
              </a:rPr>
            </a:br>
            <a:r>
              <a:rPr lang="en-GB" sz="2000" dirty="0">
                <a:solidFill>
                  <a:srgbClr val="002060"/>
                </a:solidFill>
              </a:rPr>
              <a:t>I go mountain biking </a:t>
            </a:r>
            <a:r>
              <a:rPr lang="en-GB" sz="2000" b="1" dirty="0">
                <a:solidFill>
                  <a:srgbClr val="002060"/>
                </a:solidFill>
              </a:rPr>
              <a:t>at weekends</a:t>
            </a:r>
            <a:r>
              <a:rPr lang="en-GB" sz="2000" dirty="0">
                <a:solidFill>
                  <a:srgbClr val="002060"/>
                </a:solidFill>
              </a:rPr>
              <a:t>.</a:t>
            </a:r>
          </a:p>
          <a:p>
            <a:pPr>
              <a:lnSpc>
                <a:spcPct val="150000"/>
              </a:lnSpc>
            </a:pPr>
            <a:r>
              <a:rPr lang="en-GB" sz="2000" b="1" dirty="0">
                <a:solidFill>
                  <a:srgbClr val="002060"/>
                </a:solidFill>
              </a:rPr>
              <a:t>P: </a:t>
            </a:r>
            <a:r>
              <a:rPr lang="en-GB" sz="2000" dirty="0">
                <a:solidFill>
                  <a:srgbClr val="002060"/>
                </a:solidFill>
              </a:rPr>
              <a:t>Really? Boys, </a:t>
            </a:r>
            <a:r>
              <a:rPr lang="en-GB" sz="2000" b="1" dirty="0">
                <a:solidFill>
                  <a:srgbClr val="002060"/>
                </a:solidFill>
              </a:rPr>
              <a:t>Do you also do (‘practise’) </a:t>
            </a:r>
            <a:r>
              <a:rPr lang="en-GB" sz="2000" dirty="0">
                <a:solidFill>
                  <a:srgbClr val="002060"/>
                </a:solidFill>
              </a:rPr>
              <a:t>extreme sports?</a:t>
            </a:r>
          </a:p>
          <a:p>
            <a:pPr>
              <a:lnSpc>
                <a:spcPct val="150000"/>
              </a:lnSpc>
            </a:pPr>
            <a:r>
              <a:rPr lang="en-GB" sz="2000" b="1" dirty="0">
                <a:solidFill>
                  <a:srgbClr val="002060"/>
                </a:solidFill>
              </a:rPr>
              <a:t>N: </a:t>
            </a:r>
            <a:r>
              <a:rPr lang="en-GB" sz="2000" dirty="0">
                <a:solidFill>
                  <a:srgbClr val="002060"/>
                </a:solidFill>
              </a:rPr>
              <a:t>No, we are too </a:t>
            </a:r>
            <a:r>
              <a:rPr lang="en-GB" sz="2000" b="1" dirty="0">
                <a:solidFill>
                  <a:srgbClr val="002060"/>
                </a:solidFill>
              </a:rPr>
              <a:t>scared</a:t>
            </a:r>
            <a:r>
              <a:rPr lang="en-GB" sz="2000" dirty="0">
                <a:solidFill>
                  <a:srgbClr val="002060"/>
                </a:solidFill>
              </a:rPr>
              <a:t>.  Also, mountain biking is very </a:t>
            </a:r>
            <a:r>
              <a:rPr lang="en-GB" sz="2000" b="1" dirty="0">
                <a:solidFill>
                  <a:srgbClr val="002060"/>
                </a:solidFill>
              </a:rPr>
              <a:t>hard</a:t>
            </a:r>
            <a:r>
              <a:rPr lang="en-GB" sz="2000" dirty="0">
                <a:solidFill>
                  <a:srgbClr val="002060"/>
                </a:solidFill>
              </a:rPr>
              <a:t>.  </a:t>
            </a:r>
          </a:p>
          <a:p>
            <a:pPr>
              <a:lnSpc>
                <a:spcPct val="150000"/>
              </a:lnSpc>
            </a:pPr>
            <a:r>
              <a:rPr lang="en-GB" sz="2000" dirty="0">
                <a:solidFill>
                  <a:srgbClr val="002060"/>
                </a:solidFill>
              </a:rPr>
              <a:t>We prefer ball sports.</a:t>
            </a:r>
            <a:endParaRPr lang="en-GB" sz="2000" b="1" dirty="0">
              <a:solidFill>
                <a:srgbClr val="002060"/>
              </a:solidFill>
            </a:endParaRPr>
          </a:p>
        </p:txBody>
      </p:sp>
      <p:sp>
        <p:nvSpPr>
          <p:cNvPr id="5" name="Rounded Rectangular Callout 4"/>
          <p:cNvSpPr/>
          <p:nvPr/>
        </p:nvSpPr>
        <p:spPr>
          <a:xfrm>
            <a:off x="4888610" y="172408"/>
            <a:ext cx="4674718" cy="719291"/>
          </a:xfrm>
          <a:prstGeom prst="wedgeRoundRectCallout">
            <a:avLst>
              <a:gd name="adj1" fmla="val -33116"/>
              <a:gd name="adj2" fmla="val 7369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extreme sports = deportes de riesgo (literally, ‘sports of risk’)</a:t>
            </a:r>
          </a:p>
        </p:txBody>
      </p:sp>
    </p:spTree>
    <p:extLst>
      <p:ext uri="{BB962C8B-B14F-4D97-AF65-F5344CB8AC3E}">
        <p14:creationId xmlns:p14="http://schemas.microsoft.com/office/powerpoint/2010/main" val="6015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E739A5B-BB9C-40A0-8CA1-BF4BCEE911AE}"/>
              </a:ext>
            </a:extLst>
          </p:cNvPr>
          <p:cNvSpPr txBox="1"/>
          <p:nvPr/>
        </p:nvSpPr>
        <p:spPr>
          <a:xfrm>
            <a:off x="6454093" y="1968972"/>
            <a:ext cx="4752862" cy="3727111"/>
          </a:xfrm>
          <a:prstGeom prst="rect">
            <a:avLst/>
          </a:prstGeom>
          <a:noFill/>
        </p:spPr>
        <p:txBody>
          <a:bodyPr wrap="square" rtlCol="0">
            <a:spAutoFit/>
          </a:bodyPr>
          <a:lstStyle/>
          <a:p>
            <a:pPr lvl="0">
              <a:lnSpc>
                <a:spcPct val="150000"/>
              </a:lnSpc>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000" dirty="0">
                <a:solidFill>
                  <a:srgbClr val="002060"/>
                </a:solidFill>
              </a:rPr>
              <a:t>¿. …. </a:t>
            </a:r>
            <a:br>
              <a:rPr lang="en-GB" sz="2000" dirty="0">
                <a:solidFill>
                  <a:srgbClr val="002060"/>
                </a:solidFill>
              </a:rPr>
            </a:br>
            <a:endParaRPr lang="en-GB" sz="2000" dirty="0">
              <a:solidFill>
                <a:srgbClr val="002060"/>
              </a:solidFill>
            </a:endParaRPr>
          </a:p>
          <a:p>
            <a:pPr lvl="0">
              <a:lnSpc>
                <a:spcPct val="150000"/>
              </a:lnSpc>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Box 56"/>
          <p:cNvSpPr txBox="1"/>
          <p:nvPr/>
        </p:nvSpPr>
        <p:spPr>
          <a:xfrm>
            <a:off x="6479110" y="1950362"/>
            <a:ext cx="4752862" cy="42473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practicáis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Pues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nosotros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principalmente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jugamos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fútbol</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 Daniel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gusta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baloncesto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tú</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Nadia?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juegas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 tanto,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domingos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gusta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estadio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partidos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a:solidFill>
                  <a:schemeClr val="bg1"/>
                </a:solidFill>
              </a:rPr>
              <a:t>Dos conversaciones en clase</a:t>
            </a:r>
          </a:p>
        </p:txBody>
      </p:sp>
      <p:sp>
        <p:nvSpPr>
          <p:cNvPr id="54" name="TextBox 53"/>
          <p:cNvSpPr txBox="1"/>
          <p:nvPr/>
        </p:nvSpPr>
        <p:spPr>
          <a:xfrm>
            <a:off x="1114211" y="2021187"/>
            <a:ext cx="5181600"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Boys, what sports </a:t>
            </a:r>
            <a:r>
              <a:rPr kumimoji="0" lang="en-GB" sz="2000" i="0" u="none" strike="noStrike" kern="1200" cap="none" spc="0" normalizeH="0" baseline="0" noProof="0">
                <a:ln>
                  <a:noFill/>
                </a:ln>
                <a:solidFill>
                  <a:srgbClr val="002060"/>
                </a:solidFill>
                <a:effectLst/>
                <a:uLnTx/>
                <a:uFillTx/>
                <a:latin typeface="Century Gothic" panose="020F0302020204030204"/>
                <a:ea typeface="+mn-ea"/>
                <a:cs typeface="+mn-cs"/>
              </a:rPr>
              <a:t>do you play (‘practise’)?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Well we mainly play </a:t>
            </a:r>
            <a:r>
              <a:rPr kumimoji="0" lang="en-GB" sz="2000" i="0" u="none" strike="noStrike" kern="1200" cap="none" spc="0" normalizeH="0" baseline="0" noProof="0">
                <a:ln>
                  <a:noFill/>
                </a:ln>
                <a:solidFill>
                  <a:srgbClr val="002060"/>
                </a:solidFill>
                <a:effectLst/>
                <a:uLnTx/>
                <a:uFillTx/>
                <a:latin typeface="Century Gothic" panose="020F0302020204030204"/>
                <a:ea typeface="+mn-ea"/>
                <a:cs typeface="+mn-cs"/>
              </a:rPr>
              <a:t>football</a:t>
            </a:r>
            <a:r>
              <a:rPr lang="en-GB" sz="2000">
                <a:solidFill>
                  <a:srgbClr val="002060"/>
                </a:solidFill>
                <a:latin typeface="Century Gothic" panose="020F0302020204030204"/>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Daniel also</a:t>
            </a: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likes basketball.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And you, Nadia? </a:t>
            </a:r>
            <a:r>
              <a:rPr kumimoji="0" lang="en-GB" sz="2000" i="0" u="none" strike="noStrike" kern="1200" cap="none" spc="0" normalizeH="0" baseline="0" noProof="0">
                <a:ln>
                  <a:noFill/>
                </a:ln>
                <a:solidFill>
                  <a:srgbClr val="002060"/>
                </a:solidFill>
                <a:effectLst/>
                <a:uLnTx/>
                <a:uFillTx/>
                <a:latin typeface="Century Gothic" panose="020F0302020204030204"/>
                <a:ea typeface="+mn-ea"/>
                <a:cs typeface="+mn-cs"/>
              </a:rPr>
              <a:t>Do you play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too?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Not </a:t>
            </a:r>
            <a:r>
              <a:rPr kumimoji="0" lang="en-GB" sz="2000" i="0" u="none" strike="noStrike" kern="1200" cap="none" spc="0" normalizeH="0" baseline="0" noProof="0">
                <a:ln>
                  <a:noFill/>
                </a:ln>
                <a:solidFill>
                  <a:srgbClr val="002060"/>
                </a:solidFill>
                <a:effectLst/>
                <a:uLnTx/>
                <a:uFillTx/>
                <a:latin typeface="Century Gothic" panose="020F0302020204030204"/>
                <a:ea typeface="+mn-ea"/>
                <a:cs typeface="+mn-cs"/>
              </a:rPr>
              <a:t>so much, but on Sundays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I like to go to the stadium to see/watch the matches.</a:t>
            </a:r>
            <a:endPar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pic>
        <p:nvPicPr>
          <p:cNvPr id="58"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7027" r="25886"/>
          <a:stretch/>
        </p:blipFill>
        <p:spPr>
          <a:xfrm>
            <a:off x="11273046" y="599464"/>
            <a:ext cx="676561" cy="1210954"/>
          </a:xfrm>
        </p:spPr>
      </p:pic>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TextBox 63"/>
          <p:cNvSpPr txBox="1"/>
          <p:nvPr/>
        </p:nvSpPr>
        <p:spPr>
          <a:xfrm>
            <a:off x="11183822" y="1678906"/>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Hugo</a:t>
            </a:r>
          </a:p>
        </p:txBody>
      </p:sp>
      <p:sp>
        <p:nvSpPr>
          <p:cNvPr id="65" name="TextBox 64"/>
          <p:cNvSpPr txBox="1"/>
          <p:nvPr/>
        </p:nvSpPr>
        <p:spPr>
          <a:xfrm>
            <a:off x="38854" y="2563404"/>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F0302020204030204"/>
                <a:ea typeface="+mn-ea"/>
                <a:cs typeface="+mn-cs"/>
              </a:rPr>
              <a:t>Profe</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66" name="Google Shape;960;p34"/>
          <p:cNvPicPr preferRelativeResize="0"/>
          <p:nvPr/>
        </p:nvPicPr>
        <p:blipFill rotWithShape="1">
          <a:blip r:embed="rId6">
            <a:alphaModFix/>
          </a:blip>
          <a:srcRect l="24019" r="52660"/>
          <a:stretch/>
        </p:blipFill>
        <p:spPr>
          <a:xfrm>
            <a:off x="11215339" y="3411600"/>
            <a:ext cx="660138"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11069181" y="4613407"/>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Nadia</a:t>
            </a:r>
          </a:p>
        </p:txBody>
      </p:sp>
      <p:pic>
        <p:nvPicPr>
          <p:cNvPr id="68" name="Picture 67"/>
          <p:cNvPicPr>
            <a:picLocks noChangeAspect="1"/>
          </p:cNvPicPr>
          <p:nvPr/>
        </p:nvPicPr>
        <p:blipFill rotWithShape="1">
          <a:blip r:embed="rId7" cstate="print">
            <a:extLst>
              <a:ext uri="{28A0092B-C50C-407E-A947-70E740481C1C}">
                <a14:useLocalDpi xmlns:a14="http://schemas.microsoft.com/office/drawing/2010/main" val="0"/>
              </a:ext>
            </a:extLst>
          </a:blip>
          <a:srcRect l="23816" r="49940"/>
          <a:stretch/>
        </p:blipFill>
        <p:spPr>
          <a:xfrm flipH="1">
            <a:off x="11231972" y="1914703"/>
            <a:ext cx="696171" cy="1450272"/>
          </a:xfrm>
          <a:prstGeom prst="rect">
            <a:avLst/>
          </a:prstGeom>
        </p:spPr>
      </p:pic>
      <p:pic>
        <p:nvPicPr>
          <p:cNvPr id="69" name="Google Shape;960;p34"/>
          <p:cNvPicPr preferRelativeResize="0"/>
          <p:nvPr/>
        </p:nvPicPr>
        <p:blipFill rotWithShape="1">
          <a:blip r:embed="rId6">
            <a:alphaModFix/>
          </a:blip>
          <a:srcRect l="49230" r="20913"/>
          <a:stretch/>
        </p:blipFill>
        <p:spPr>
          <a:xfrm>
            <a:off x="11279816" y="4821329"/>
            <a:ext cx="752524" cy="1277323"/>
          </a:xfrm>
          <a:prstGeom prst="rect">
            <a:avLst/>
          </a:prstGeom>
          <a:noFill/>
          <a:ln>
            <a:noFill/>
          </a:ln>
          <a:effectLst>
            <a:outerShdw blurRad="50800" dist="38100" dir="2700000" algn="tl" rotWithShape="0">
              <a:srgbClr val="000000">
                <a:alpha val="40000"/>
              </a:srgbClr>
            </a:outerShdw>
          </a:effectLst>
        </p:spPr>
      </p:pic>
      <p:sp>
        <p:nvSpPr>
          <p:cNvPr id="70" name="TextBox 69"/>
          <p:cNvSpPr txBox="1"/>
          <p:nvPr/>
        </p:nvSpPr>
        <p:spPr>
          <a:xfrm>
            <a:off x="11069181" y="328212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Daniel</a:t>
            </a:r>
          </a:p>
        </p:txBody>
      </p:sp>
      <p:sp>
        <p:nvSpPr>
          <p:cNvPr id="71" name="TextBox 70"/>
          <p:cNvSpPr txBox="1"/>
          <p:nvPr/>
        </p:nvSpPr>
        <p:spPr>
          <a:xfrm>
            <a:off x="11244912" y="5989184"/>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Lucía</a:t>
            </a:r>
          </a:p>
        </p:txBody>
      </p:sp>
      <p:sp>
        <p:nvSpPr>
          <p:cNvPr id="32" name="Rectangle 31"/>
          <p:cNvSpPr/>
          <p:nvPr/>
        </p:nvSpPr>
        <p:spPr>
          <a:xfrm>
            <a:off x="1114211" y="1206817"/>
            <a:ext cx="6096000" cy="707886"/>
          </a:xfrm>
          <a:prstGeom prst="rect">
            <a:avLst/>
          </a:prstGeom>
        </p:spPr>
        <p:txBody>
          <a:bodyPr>
            <a:spAutoFit/>
          </a:bodyPr>
          <a:lstStyle/>
          <a:p>
            <a:pPr lvl="0">
              <a:defRPr/>
            </a:pPr>
            <a:r>
              <a:rPr lang="en-GB" sz="2000" b="1">
                <a:solidFill>
                  <a:srgbClr val="002060"/>
                </a:solidFill>
                <a:latin typeface="Century Gothic" panose="020B0502020202020204" pitchFamily="34" charset="0"/>
              </a:rPr>
              <a:t>Lee el texto en inglés.</a:t>
            </a:r>
          </a:p>
          <a:p>
            <a:pPr lvl="0">
              <a:defRPr/>
            </a:pPr>
            <a:r>
              <a:rPr lang="en-GB" sz="2000" b="1">
                <a:solidFill>
                  <a:srgbClr val="002060"/>
                </a:solidFill>
                <a:latin typeface="Century Gothic" panose="020B0502020202020204" pitchFamily="34" charset="0"/>
              </a:rPr>
              <a:t>Completa el texto en español.</a:t>
            </a:r>
            <a:endParaRPr lang="en-GB" sz="2000" b="1" dirty="0">
              <a:solidFill>
                <a:srgbClr val="002060"/>
              </a:solidFill>
              <a:latin typeface="Century Gothic" panose="020B0502020202020204" pitchFamily="34" charset="0"/>
            </a:endParaRPr>
          </a:p>
        </p:txBody>
      </p:sp>
      <p:sp>
        <p:nvSpPr>
          <p:cNvPr id="19" name="CuadroTexto 18">
            <a:extLst>
              <a:ext uri="{FF2B5EF4-FFF2-40B4-BE49-F238E27FC236}">
                <a16:creationId xmlns:a16="http://schemas.microsoft.com/office/drawing/2014/main" id="{94B926DF-54EB-3B41-A374-BC1437420108}"/>
              </a:ext>
            </a:extLst>
          </p:cNvPr>
          <p:cNvSpPr txBox="1"/>
          <p:nvPr/>
        </p:nvSpPr>
        <p:spPr>
          <a:xfrm>
            <a:off x="7525777" y="5941145"/>
            <a:ext cx="3286477" cy="400110"/>
          </a:xfrm>
          <a:prstGeom prst="rect">
            <a:avLst/>
          </a:prstGeom>
          <a:noFill/>
        </p:spPr>
        <p:txBody>
          <a:bodyPr wrap="none" rtlCol="0">
            <a:spAutoFit/>
          </a:bodyPr>
          <a:lstStyle/>
          <a:p>
            <a:r>
              <a:rPr lang="es-GB" sz="2000" dirty="0">
                <a:solidFill>
                  <a:schemeClr val="accent5">
                    <a:lumMod val="50000"/>
                  </a:schemeClr>
                </a:solidFill>
              </a:rPr>
              <a:t>*baloncesto = basketball</a:t>
            </a:r>
          </a:p>
        </p:txBody>
      </p:sp>
    </p:spTree>
    <p:extLst>
      <p:ext uri="{BB962C8B-B14F-4D97-AF65-F5344CB8AC3E}">
        <p14:creationId xmlns:p14="http://schemas.microsoft.com/office/powerpoint/2010/main" val="11736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B19E795-E84E-4DEA-9AAC-1F9E47D8CF29}"/>
              </a:ext>
            </a:extLst>
          </p:cNvPr>
          <p:cNvSpPr txBox="1"/>
          <p:nvPr/>
        </p:nvSpPr>
        <p:spPr>
          <a:xfrm>
            <a:off x="5572861" y="1229209"/>
            <a:ext cx="5544783" cy="41887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Lucía,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F1D2C111-52C8-334E-BF8C-3AF7B5D7A939}"/>
              </a:ext>
            </a:extLst>
          </p:cNvPr>
          <p:cNvSpPr txBox="1"/>
          <p:nvPr/>
        </p:nvSpPr>
        <p:spPr>
          <a:xfrm>
            <a:off x="5563542" y="1229209"/>
            <a:ext cx="5544783" cy="4188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Lucía,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practicas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muchos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Sí</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interesan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riesgo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Monto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fines de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semana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verdad</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Chicos, ¿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practicáis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riesgo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tenemos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demasiado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miedo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montaña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muy</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dura.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Preferimos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deportes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 pelota. </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a:solidFill>
                  <a:schemeClr val="bg1"/>
                </a:solidFill>
              </a:rPr>
              <a:t>Dos conversaciones en clase</a:t>
            </a:r>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pic>
        <p:nvPicPr>
          <p:cNvPr id="58"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47027" r="25886"/>
          <a:stretch/>
        </p:blipFill>
        <p:spPr>
          <a:xfrm>
            <a:off x="11194859" y="3207824"/>
            <a:ext cx="676561" cy="1210954"/>
          </a:xfrm>
        </p:spPr>
      </p:pic>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TextBox 63"/>
          <p:cNvSpPr txBox="1"/>
          <p:nvPr/>
        </p:nvSpPr>
        <p:spPr>
          <a:xfrm>
            <a:off x="11105635" y="4287266"/>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Hugo</a:t>
            </a:r>
          </a:p>
        </p:txBody>
      </p:sp>
      <p:sp>
        <p:nvSpPr>
          <p:cNvPr id="65" name="TextBox 64"/>
          <p:cNvSpPr txBox="1"/>
          <p:nvPr/>
        </p:nvSpPr>
        <p:spPr>
          <a:xfrm>
            <a:off x="40088" y="2607659"/>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Profe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23816" r="49940"/>
          <a:stretch/>
        </p:blipFill>
        <p:spPr>
          <a:xfrm flipH="1">
            <a:off x="11153785" y="4523063"/>
            <a:ext cx="696171" cy="1450272"/>
          </a:xfrm>
          <a:prstGeom prst="rect">
            <a:avLst/>
          </a:prstGeom>
        </p:spPr>
      </p:pic>
      <p:pic>
        <p:nvPicPr>
          <p:cNvPr id="69" name="Google Shape;960;p34"/>
          <p:cNvPicPr preferRelativeResize="0"/>
          <p:nvPr/>
        </p:nvPicPr>
        <p:blipFill rotWithShape="1">
          <a:blip r:embed="rId7">
            <a:alphaModFix/>
          </a:blip>
          <a:srcRect l="49230" r="20913"/>
          <a:stretch/>
        </p:blipFill>
        <p:spPr>
          <a:xfrm>
            <a:off x="11244765" y="1177610"/>
            <a:ext cx="752524" cy="1277323"/>
          </a:xfrm>
          <a:prstGeom prst="rect">
            <a:avLst/>
          </a:prstGeom>
          <a:noFill/>
          <a:ln>
            <a:noFill/>
          </a:ln>
          <a:effectLst>
            <a:outerShdw blurRad="50800" dist="38100" dir="2700000" algn="tl" rotWithShape="0">
              <a:srgbClr val="000000">
                <a:alpha val="40000"/>
              </a:srgbClr>
            </a:outerShdw>
          </a:effectLst>
        </p:spPr>
      </p:pic>
      <p:sp>
        <p:nvSpPr>
          <p:cNvPr id="70" name="TextBox 69"/>
          <p:cNvSpPr txBox="1"/>
          <p:nvPr/>
        </p:nvSpPr>
        <p:spPr>
          <a:xfrm>
            <a:off x="10990994" y="589048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Daniel</a:t>
            </a:r>
          </a:p>
        </p:txBody>
      </p:sp>
      <p:sp>
        <p:nvSpPr>
          <p:cNvPr id="71" name="TextBox 70"/>
          <p:cNvSpPr txBox="1"/>
          <p:nvPr/>
        </p:nvSpPr>
        <p:spPr>
          <a:xfrm>
            <a:off x="11126963" y="2436149"/>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Lucía</a:t>
            </a:r>
          </a:p>
        </p:txBody>
      </p:sp>
      <p:sp>
        <p:nvSpPr>
          <p:cNvPr id="32" name="TextBox 31"/>
          <p:cNvSpPr txBox="1"/>
          <p:nvPr/>
        </p:nvSpPr>
        <p:spPr>
          <a:xfrm>
            <a:off x="11269406" y="711357"/>
            <a:ext cx="786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[2/2]</a:t>
            </a:r>
          </a:p>
        </p:txBody>
      </p:sp>
      <p:sp>
        <p:nvSpPr>
          <p:cNvPr id="25" name="TextBox 24">
            <a:extLst>
              <a:ext uri="{FF2B5EF4-FFF2-40B4-BE49-F238E27FC236}">
                <a16:creationId xmlns:a16="http://schemas.microsoft.com/office/drawing/2014/main" id="{6089211A-A783-E343-88EF-E653B5FFAD70}"/>
              </a:ext>
            </a:extLst>
          </p:cNvPr>
          <p:cNvSpPr txBox="1"/>
          <p:nvPr/>
        </p:nvSpPr>
        <p:spPr>
          <a:xfrm>
            <a:off x="824707" y="1229209"/>
            <a:ext cx="4689180" cy="46502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Lucía, </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do you do (‘practise’) many sports?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Yes</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I’m interested in extreme sports.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 go mountain biking </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at weekends.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Really? Boys, </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Do you also do (‘practise’) extreme sports?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N: </a:t>
            </a: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No, we are too scared.  Also, mountain biking is very hard.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We prefer ball sports.</a:t>
            </a:r>
          </a:p>
        </p:txBody>
      </p:sp>
      <p:sp>
        <p:nvSpPr>
          <p:cNvPr id="5" name="Rounded Rectangular Callout 4"/>
          <p:cNvSpPr/>
          <p:nvPr/>
        </p:nvSpPr>
        <p:spPr>
          <a:xfrm>
            <a:off x="4888610" y="172408"/>
            <a:ext cx="4674718" cy="719291"/>
          </a:xfrm>
          <a:prstGeom prst="wedgeRoundRectCallout">
            <a:avLst>
              <a:gd name="adj1" fmla="val -33116"/>
              <a:gd name="adj2" fmla="val 7369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extreme sports = deportes de riesgo (literally, ‘sports of risk’)</a:t>
            </a:r>
          </a:p>
        </p:txBody>
      </p:sp>
    </p:spTree>
    <p:extLst>
      <p:ext uri="{BB962C8B-B14F-4D97-AF65-F5344CB8AC3E}">
        <p14:creationId xmlns:p14="http://schemas.microsoft.com/office/powerpoint/2010/main" val="254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41566" y="2073906"/>
            <a:ext cx="9828024" cy="879475"/>
          </a:xfrm>
        </p:spPr>
        <p:txBody>
          <a:bodyPr>
            <a:normAutofit/>
          </a:bodyPr>
          <a:lstStyle/>
          <a:p>
            <a:pPr algn="l"/>
            <a:r>
              <a:rPr lang="en-GB" sz="3200" b="1" dirty="0">
                <a:solidFill>
                  <a:prstClr val="white"/>
                </a:solidFill>
              </a:rPr>
              <a:t>Talking </a:t>
            </a:r>
            <a:r>
              <a:rPr lang="en-GB" sz="3200" b="1">
                <a:solidFill>
                  <a:prstClr val="white"/>
                </a:solidFill>
              </a:rPr>
              <a:t>about sport and exercise [2]</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41566" y="2953381"/>
            <a:ext cx="7254108" cy="437985"/>
          </a:xfrm>
        </p:spPr>
        <p:txBody>
          <a:bodyPr>
            <a:normAutofit fontScale="92500" lnSpcReduction="10000"/>
          </a:bodyPr>
          <a:lstStyle/>
          <a:p>
            <a:pPr algn="l"/>
            <a:r>
              <a:rPr lang="en-GB" sz="2800">
                <a:solidFill>
                  <a:prstClr val="white"/>
                </a:solidFill>
              </a:rPr>
              <a:t>present continuous with –ar verbs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2 - Lesson 1</a:t>
            </a:r>
            <a:r>
              <a:rPr lang="en-GB" sz="2200" dirty="0">
                <a:solidFill>
                  <a:prstClr val="white"/>
                </a:solidFill>
                <a:latin typeface="Century Gothic" panose="020B0502020202020204" pitchFamily="34" charset="0"/>
              </a:rPr>
              <a:t>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4"/>
            <a:ext cx="5784972"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Louise Caruso / Pete Watson / Nick Avery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04/08/21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48E44422-1AB6-8143-8EFC-3A32B5403864}"/>
              </a:ext>
            </a:extLst>
          </p:cNvPr>
          <p:cNvSpPr txBox="1">
            <a:spLocks/>
          </p:cNvSpPr>
          <p:nvPr/>
        </p:nvSpPr>
        <p:spPr>
          <a:xfrm>
            <a:off x="241566" y="3429000"/>
            <a:ext cx="7540978" cy="4379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ESTAR in 2</a:t>
            </a:r>
            <a:r>
              <a:rPr kumimoji="0" lang="en-GB" sz="2800" b="0" i="0" u="none" strike="noStrike" kern="1200" cap="none" spc="0" normalizeH="0" baseline="30000" noProof="0">
                <a:ln>
                  <a:noFill/>
                </a:ln>
                <a:solidFill>
                  <a:prstClr val="white"/>
                </a:solidFill>
                <a:effectLst/>
                <a:uLnTx/>
                <a:uFillTx/>
                <a:latin typeface="Century Gothic" panose="020B0502020202020204" pitchFamily="34" charset="0"/>
                <a:ea typeface="+mn-ea"/>
                <a:cs typeface="+mn-cs"/>
              </a:rPr>
              <a:t>nd</a:t>
            </a: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person singular</a:t>
            </a:r>
            <a:r>
              <a:rPr kumimoji="0" lang="en-GB" sz="2800" b="0" i="0" u="none" strike="noStrike" kern="1200" cap="none" spc="0" normalizeH="0" noProof="0">
                <a:ln>
                  <a:noFill/>
                </a:ln>
                <a:solidFill>
                  <a:prstClr val="white"/>
                </a:solidFill>
                <a:effectLst/>
                <a:uLnTx/>
                <a:uFillTx/>
                <a:latin typeface="Century Gothic" panose="020B0502020202020204" pitchFamily="34" charset="0"/>
                <a:ea typeface="+mn-ea"/>
                <a:cs typeface="+mn-cs"/>
              </a:rPr>
              <a:t> &amp; plural </a:t>
            </a: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[revisited</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700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338047" y="750153"/>
            <a:ext cx="7249428" cy="4141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2" name="Tabla 7">
            <a:extLst>
              <a:ext uri="{FF2B5EF4-FFF2-40B4-BE49-F238E27FC236}">
                <a16:creationId xmlns:a16="http://schemas.microsoft.com/office/drawing/2014/main" id="{EC16FF40-0D5C-6244-A464-7C050E15C7F3}"/>
              </a:ext>
            </a:extLst>
          </p:cNvPr>
          <p:cNvGraphicFramePr>
            <a:graphicFrameLocks noGrp="1"/>
          </p:cNvGraphicFramePr>
          <p:nvPr/>
        </p:nvGraphicFramePr>
        <p:xfrm>
          <a:off x="7971678" y="750154"/>
          <a:ext cx="3270844" cy="3891390"/>
        </p:xfrm>
        <a:graphic>
          <a:graphicData uri="http://schemas.openxmlformats.org/drawingml/2006/table">
            <a:tbl>
              <a:tblPr firstRow="1" bandRow="1">
                <a:tableStyleId>{2D5ABB26-0587-4C30-8999-92F81FD0307C}</a:tableStyleId>
              </a:tblPr>
              <a:tblGrid>
                <a:gridCol w="467374">
                  <a:extLst>
                    <a:ext uri="{9D8B030D-6E8A-4147-A177-3AD203B41FA5}">
                      <a16:colId xmlns:a16="http://schemas.microsoft.com/office/drawing/2014/main" val="2621614823"/>
                    </a:ext>
                  </a:extLst>
                </a:gridCol>
                <a:gridCol w="1824647">
                  <a:extLst>
                    <a:ext uri="{9D8B030D-6E8A-4147-A177-3AD203B41FA5}">
                      <a16:colId xmlns:a16="http://schemas.microsoft.com/office/drawing/2014/main" val="2072288972"/>
                    </a:ext>
                  </a:extLst>
                </a:gridCol>
                <a:gridCol w="978823">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rgbClr val="002060"/>
                          </a:solidFill>
                        </a:rPr>
                        <a:t>Palabra</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a:t>
                      </a:r>
                      <a:r>
                        <a:rPr lang="en-GB" sz="2000" baseline="0" dirty="0" err="1">
                          <a:solidFill>
                            <a:srgbClr val="002060"/>
                          </a:solidFill>
                        </a:rPr>
                        <a:t>español</a:t>
                      </a:r>
                      <a:endParaRPr lang="es-GB" sz="2000" dirty="0">
                        <a:solidFill>
                          <a:srgbClr val="002060"/>
                        </a:solidFill>
                      </a:endParaRPr>
                    </a:p>
                  </a:txBody>
                  <a:tcPr anchor="ctr"/>
                </a:tc>
                <a:tc>
                  <a:txBody>
                    <a:bodyPr/>
                    <a:lstStyle/>
                    <a:p>
                      <a:pPr algn="ctr"/>
                      <a:r>
                        <a:rPr lang="es-GB" sz="2000" dirty="0">
                          <a:solidFill>
                            <a:srgbClr val="002060"/>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2" name="Title 1"/>
          <p:cNvSpPr>
            <a:spLocks noGrp="1"/>
          </p:cNvSpPr>
          <p:nvPr>
            <p:ph type="title"/>
          </p:nvPr>
        </p:nvSpPr>
        <p:spPr>
          <a:xfrm>
            <a:off x="262613" y="202312"/>
            <a:ext cx="10902038" cy="895448"/>
          </a:xfrm>
        </p:spPr>
        <p:txBody>
          <a:bodyPr>
            <a:normAutofit/>
          </a:bodyPr>
          <a:lstStyle/>
          <a:p>
            <a:r>
              <a:rPr lang="en-GB" sz="2400">
                <a:solidFill>
                  <a:srgbClr val="4472C4">
                    <a:lumMod val="50000"/>
                  </a:srgbClr>
                </a:solidFill>
                <a:latin typeface="Century Gothic" panose="020F0302020204030204"/>
              </a:rPr>
              <a:t>Escucha y e</a:t>
            </a:r>
            <a:r>
              <a:rPr lang="es-GB" sz="2400">
                <a:solidFill>
                  <a:srgbClr val="4472C4">
                    <a:lumMod val="50000"/>
                  </a:srgbClr>
                </a:solidFill>
                <a:latin typeface="Century Gothic" panose="020F0302020204030204"/>
              </a:rPr>
              <a:t>scribe la </a:t>
            </a:r>
            <a:r>
              <a:rPr lang="en-GB" sz="2400">
                <a:solidFill>
                  <a:srgbClr val="4472C4">
                    <a:lumMod val="50000"/>
                  </a:srgbClr>
                </a:solidFill>
                <a:latin typeface="Century Gothic" panose="020F0302020204030204"/>
              </a:rPr>
              <a:t>palabra en español y la </a:t>
            </a:r>
            <a:r>
              <a:rPr lang="es-GB" sz="2400">
                <a:solidFill>
                  <a:srgbClr val="4472C4">
                    <a:lumMod val="50000"/>
                  </a:srgbClr>
                </a:solidFill>
                <a:latin typeface="Century Gothic" panose="020F0302020204030204"/>
              </a:rPr>
              <a:t>letra </a:t>
            </a:r>
            <a:r>
              <a:rPr lang="en-GB" sz="2400">
                <a:solidFill>
                  <a:srgbClr val="4472C4">
                    <a:lumMod val="50000"/>
                  </a:srgbClr>
                </a:solidFill>
                <a:latin typeface="Century Gothic" panose="020F0302020204030204"/>
              </a:rPr>
              <a:t>de la imagen</a:t>
            </a:r>
            <a:r>
              <a:rPr lang="es-GB" sz="2400">
                <a:solidFill>
                  <a:srgbClr val="4472C4">
                    <a:lumMod val="50000"/>
                  </a:srgbClr>
                </a:solidFill>
                <a:latin typeface="Century Gothic" panose="020F0302020204030204"/>
              </a:rPr>
              <a:t>.</a:t>
            </a:r>
            <a:br>
              <a:rPr lang="en-GB" sz="2400">
                <a:solidFill>
                  <a:srgbClr val="4472C4">
                    <a:lumMod val="50000"/>
                  </a:srgbClr>
                </a:solidFill>
                <a:latin typeface="Century Gothic" panose="020F0302020204030204"/>
              </a:rPr>
            </a:b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25162" y="124852"/>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4103168138"/>
              </p:ext>
            </p:extLst>
          </p:nvPr>
        </p:nvGraphicFramePr>
        <p:xfrm>
          <a:off x="4476940" y="869541"/>
          <a:ext cx="3397629" cy="3078480"/>
        </p:xfrm>
        <a:graphic>
          <a:graphicData uri="http://schemas.openxmlformats.org/drawingml/2006/table">
            <a:tbl>
              <a:tblPr firstRow="1" bandRow="1">
                <a:tableStyleId>{2D5ABB26-0587-4C30-8999-92F81FD0307C}</a:tableStyleId>
              </a:tblPr>
              <a:tblGrid>
                <a:gridCol w="485490">
                  <a:extLst>
                    <a:ext uri="{9D8B030D-6E8A-4147-A177-3AD203B41FA5}">
                      <a16:colId xmlns:a16="http://schemas.microsoft.com/office/drawing/2014/main" val="2621614823"/>
                    </a:ext>
                  </a:extLst>
                </a:gridCol>
                <a:gridCol w="1838110">
                  <a:extLst>
                    <a:ext uri="{9D8B030D-6E8A-4147-A177-3AD203B41FA5}">
                      <a16:colId xmlns:a16="http://schemas.microsoft.com/office/drawing/2014/main" val="2072288972"/>
                    </a:ext>
                  </a:extLst>
                </a:gridCol>
                <a:gridCol w="1074029">
                  <a:extLst>
                    <a:ext uri="{9D8B030D-6E8A-4147-A177-3AD203B41FA5}">
                      <a16:colId xmlns:a16="http://schemas.microsoft.com/office/drawing/2014/main" val="288637694"/>
                    </a:ext>
                  </a:extLst>
                </a:gridCol>
              </a:tblGrid>
              <a:tr h="211448">
                <a:tc>
                  <a:txBody>
                    <a:bodyPr/>
                    <a:lstStyle/>
                    <a:p>
                      <a:pPr algn="ctr"/>
                      <a:endParaRPr lang="es-GB" dirty="0">
                        <a:solidFill>
                          <a:srgbClr val="203864"/>
                        </a:solidFill>
                      </a:endParaRPr>
                    </a:p>
                  </a:txBody>
                  <a:tcPr/>
                </a:tc>
                <a:tc>
                  <a:txBody>
                    <a:bodyPr/>
                    <a:lstStyle/>
                    <a:p>
                      <a:pPr algn="ctr"/>
                      <a:r>
                        <a:rPr lang="es-GB" sz="2000" dirty="0">
                          <a:solidFill>
                            <a:srgbClr val="002060"/>
                          </a:solidFill>
                        </a:rPr>
                        <a:t>Palabra</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a:t>
                      </a:r>
                      <a:r>
                        <a:rPr lang="en-GB" sz="2000" baseline="0" dirty="0" err="1">
                          <a:solidFill>
                            <a:srgbClr val="002060"/>
                          </a:solidFill>
                        </a:rPr>
                        <a:t>español</a:t>
                      </a:r>
                      <a:endParaRPr lang="es-GB" sz="2000" dirty="0">
                        <a:solidFill>
                          <a:srgbClr val="002060"/>
                        </a:solidFill>
                      </a:endParaRPr>
                    </a:p>
                  </a:txBody>
                  <a:tcPr anchor="ctr"/>
                </a:tc>
                <a:tc>
                  <a:txBody>
                    <a:bodyPr/>
                    <a:lstStyle/>
                    <a:p>
                      <a:pPr algn="ctr"/>
                      <a:r>
                        <a:rPr lang="es-GB" sz="2000" dirty="0">
                          <a:solidFill>
                            <a:srgbClr val="002060"/>
                          </a:solidFill>
                        </a:rPr>
                        <a:t>¿Qué letra?</a:t>
                      </a:r>
                    </a:p>
                  </a:txBody>
                  <a:tcPr anchor="ctr"/>
                </a:tc>
                <a:extLst>
                  <a:ext uri="{0D108BD9-81ED-4DB2-BD59-A6C34878D82A}">
                    <a16:rowId xmlns:a16="http://schemas.microsoft.com/office/drawing/2014/main" val="3915319745"/>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7" name="Action Button: Custom 16">
            <a:hlinkClick r:id="" action="ppaction://noaction" highlightClick="1">
              <a:snd r:embed="rId3" name="venir.wav"/>
            </a:hlinkClick>
            <a:extLst>
              <a:ext uri="{FF2B5EF4-FFF2-40B4-BE49-F238E27FC236}">
                <a16:creationId xmlns:a16="http://schemas.microsoft.com/office/drawing/2014/main" id="{30030AF8-564D-734B-84B9-DB4C7A3A6A53}"/>
              </a:ext>
            </a:extLst>
          </p:cNvPr>
          <p:cNvSpPr/>
          <p:nvPr/>
        </p:nvSpPr>
        <p:spPr>
          <a:xfrm>
            <a:off x="4633787" y="167936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quedarse.wav"/>
            </a:hlinkClick>
            <a:extLst>
              <a:ext uri="{FF2B5EF4-FFF2-40B4-BE49-F238E27FC236}">
                <a16:creationId xmlns:a16="http://schemas.microsoft.com/office/drawing/2014/main" id="{07BF8C7A-85C3-B348-9105-B6C7D7A99279}"/>
              </a:ext>
            </a:extLst>
          </p:cNvPr>
          <p:cNvSpPr/>
          <p:nvPr/>
        </p:nvSpPr>
        <p:spPr>
          <a:xfrm>
            <a:off x="4618057" y="219594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la hora.wav"/>
            </a:hlinkClick>
            <a:extLst>
              <a:ext uri="{FF2B5EF4-FFF2-40B4-BE49-F238E27FC236}">
                <a16:creationId xmlns:a16="http://schemas.microsoft.com/office/drawing/2014/main" id="{38F5D3D6-70F2-C44A-BDEE-C35951A667F4}"/>
              </a:ext>
            </a:extLst>
          </p:cNvPr>
          <p:cNvSpPr/>
          <p:nvPr/>
        </p:nvSpPr>
        <p:spPr>
          <a:xfrm>
            <a:off x="4618057" y="267218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6" name="mexicano.wav"/>
            </a:hlinkClick>
            <a:extLst>
              <a:ext uri="{FF2B5EF4-FFF2-40B4-BE49-F238E27FC236}">
                <a16:creationId xmlns:a16="http://schemas.microsoft.com/office/drawing/2014/main" id="{BC2CF6E3-124B-1B4F-85AF-96617E2B02E1}"/>
              </a:ext>
            </a:extLst>
          </p:cNvPr>
          <p:cNvSpPr/>
          <p:nvPr/>
        </p:nvSpPr>
        <p:spPr>
          <a:xfrm>
            <a:off x="4618057" y="316531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la forma.wav"/>
            </a:hlinkClick>
            <a:extLst>
              <a:ext uri="{FF2B5EF4-FFF2-40B4-BE49-F238E27FC236}">
                <a16:creationId xmlns:a16="http://schemas.microsoft.com/office/drawing/2014/main" id="{996C48E9-B2F8-454E-8D47-6F1722784A4F}"/>
              </a:ext>
            </a:extLst>
          </p:cNvPr>
          <p:cNvSpPr/>
          <p:nvPr/>
        </p:nvSpPr>
        <p:spPr>
          <a:xfrm>
            <a:off x="4618057" y="36685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la costumbre.wav"/>
            </a:hlinkClick>
            <a:extLst>
              <a:ext uri="{FF2B5EF4-FFF2-40B4-BE49-F238E27FC236}">
                <a16:creationId xmlns:a16="http://schemas.microsoft.com/office/drawing/2014/main" id="{35CEC8AB-5083-7C4E-A3E2-4429467836F2}"/>
              </a:ext>
            </a:extLst>
          </p:cNvPr>
          <p:cNvSpPr/>
          <p:nvPr/>
        </p:nvSpPr>
        <p:spPr>
          <a:xfrm>
            <a:off x="4618057" y="419566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9" name="especial.wav"/>
            </a:hlinkClick>
            <a:extLst>
              <a:ext uri="{FF2B5EF4-FFF2-40B4-BE49-F238E27FC236}">
                <a16:creationId xmlns:a16="http://schemas.microsoft.com/office/drawing/2014/main" id="{19044796-2828-DD42-8E8E-0D07DF45431F}"/>
              </a:ext>
            </a:extLst>
          </p:cNvPr>
          <p:cNvSpPr/>
          <p:nvPr/>
        </p:nvSpPr>
        <p:spPr>
          <a:xfrm>
            <a:off x="8006843" y="16773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0" name="el nivel.wav"/>
            </a:hlinkClick>
            <a:extLst>
              <a:ext uri="{FF2B5EF4-FFF2-40B4-BE49-F238E27FC236}">
                <a16:creationId xmlns:a16="http://schemas.microsoft.com/office/drawing/2014/main" id="{841E82C6-7EB5-B842-B9D3-938275E186BD}"/>
              </a:ext>
            </a:extLst>
          </p:cNvPr>
          <p:cNvSpPr/>
          <p:nvPr/>
        </p:nvSpPr>
        <p:spPr>
          <a:xfrm>
            <a:off x="8006843" y="217019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11" name="acordarse.wav"/>
            </a:hlinkClick>
            <a:extLst>
              <a:ext uri="{FF2B5EF4-FFF2-40B4-BE49-F238E27FC236}">
                <a16:creationId xmlns:a16="http://schemas.microsoft.com/office/drawing/2014/main" id="{841E82C6-7EB5-B842-B9D3-938275E186BD}"/>
              </a:ext>
            </a:extLst>
          </p:cNvPr>
          <p:cNvSpPr/>
          <p:nvPr/>
        </p:nvSpPr>
        <p:spPr>
          <a:xfrm>
            <a:off x="7991983" y="26605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6" name="Action Button: Custom 16">
            <a:hlinkClick r:id="" action="ppaction://noaction" highlightClick="1">
              <a:snd r:embed="rId12" name="la luz.wav"/>
            </a:hlinkClick>
            <a:extLst>
              <a:ext uri="{FF2B5EF4-FFF2-40B4-BE49-F238E27FC236}">
                <a16:creationId xmlns:a16="http://schemas.microsoft.com/office/drawing/2014/main" id="{841E82C6-7EB5-B842-B9D3-938275E186BD}"/>
              </a:ext>
            </a:extLst>
          </p:cNvPr>
          <p:cNvSpPr/>
          <p:nvPr/>
        </p:nvSpPr>
        <p:spPr>
          <a:xfrm>
            <a:off x="8007098" y="316849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13" name="la tierra.wav"/>
            </a:hlinkClick>
            <a:extLst>
              <a:ext uri="{FF2B5EF4-FFF2-40B4-BE49-F238E27FC236}">
                <a16:creationId xmlns:a16="http://schemas.microsoft.com/office/drawing/2014/main" id="{841E82C6-7EB5-B842-B9D3-938275E186BD}"/>
              </a:ext>
            </a:extLst>
          </p:cNvPr>
          <p:cNvSpPr/>
          <p:nvPr/>
        </p:nvSpPr>
        <p:spPr>
          <a:xfrm>
            <a:off x="8007098" y="36764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8" name="Action Button: Custom 16">
            <a:hlinkClick r:id="" action="ppaction://noaction" highlightClick="1">
              <a:snd r:embed="rId14" name="u%CC%81nico.wav"/>
            </a:hlinkClick>
            <a:extLst>
              <a:ext uri="{FF2B5EF4-FFF2-40B4-BE49-F238E27FC236}">
                <a16:creationId xmlns:a16="http://schemas.microsoft.com/office/drawing/2014/main" id="{841E82C6-7EB5-B842-B9D3-938275E186BD}"/>
              </a:ext>
            </a:extLst>
          </p:cNvPr>
          <p:cNvSpPr/>
          <p:nvPr/>
        </p:nvSpPr>
        <p:spPr>
          <a:xfrm>
            <a:off x="8022763" y="41896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64" name="TextBox 63"/>
          <p:cNvSpPr txBox="1"/>
          <p:nvPr/>
        </p:nvSpPr>
        <p:spPr>
          <a:xfrm>
            <a:off x="285491" y="886355"/>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5" name="TextBox 64"/>
          <p:cNvSpPr txBox="1"/>
          <p:nvPr/>
        </p:nvSpPr>
        <p:spPr>
          <a:xfrm>
            <a:off x="2126569" y="357801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7" name="TextBox 66"/>
          <p:cNvSpPr txBox="1"/>
          <p:nvPr/>
        </p:nvSpPr>
        <p:spPr>
          <a:xfrm>
            <a:off x="4140047"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8" name="TextBox 67"/>
          <p:cNvSpPr txBox="1"/>
          <p:nvPr/>
        </p:nvSpPr>
        <p:spPr>
          <a:xfrm>
            <a:off x="277908" y="358596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9" name="TextBox 68"/>
          <p:cNvSpPr txBox="1"/>
          <p:nvPr/>
        </p:nvSpPr>
        <p:spPr>
          <a:xfrm>
            <a:off x="2114610" y="8733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0" name="TextBox 69"/>
          <p:cNvSpPr txBox="1"/>
          <p:nvPr/>
        </p:nvSpPr>
        <p:spPr>
          <a:xfrm>
            <a:off x="5989614"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2114610" y="225057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2" name="TextBox 71"/>
          <p:cNvSpPr txBox="1"/>
          <p:nvPr/>
        </p:nvSpPr>
        <p:spPr>
          <a:xfrm>
            <a:off x="2114610" y="494981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3" name="TextBox 72"/>
          <p:cNvSpPr txBox="1"/>
          <p:nvPr/>
        </p:nvSpPr>
        <p:spPr>
          <a:xfrm>
            <a:off x="7983450" y="494981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4" name="TextBox 73"/>
          <p:cNvSpPr txBox="1"/>
          <p:nvPr/>
        </p:nvSpPr>
        <p:spPr>
          <a:xfrm>
            <a:off x="285491" y="495310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5" name="TextBox 74"/>
          <p:cNvSpPr txBox="1"/>
          <p:nvPr/>
        </p:nvSpPr>
        <p:spPr>
          <a:xfrm>
            <a:off x="9846460" y="495310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66" name="TextBox 65"/>
          <p:cNvSpPr txBox="1"/>
          <p:nvPr/>
        </p:nvSpPr>
        <p:spPr>
          <a:xfrm>
            <a:off x="262613" y="225057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84" name="Rectangle 1">
            <a:extLst>
              <a:ext uri="{FF2B5EF4-FFF2-40B4-BE49-F238E27FC236}">
                <a16:creationId xmlns:a16="http://schemas.microsoft.com/office/drawing/2014/main" id="{2E05CA0A-FF63-3B44-8D57-34CFD31AA767}"/>
              </a:ext>
            </a:extLst>
          </p:cNvPr>
          <p:cNvSpPr>
            <a:spLocks noChangeArrowheads="1"/>
          </p:cNvSpPr>
          <p:nvPr/>
        </p:nvSpPr>
        <p:spPr bwMode="auto">
          <a:xfrm>
            <a:off x="673908" y="860039"/>
            <a:ext cx="2254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2E75B5"/>
                </a:solidFill>
                <a:effectLst/>
                <a:uLnTx/>
                <a:uFillTx/>
                <a:latin typeface="Corben"/>
                <a:ea typeface="+mn-ea"/>
                <a:cs typeface="+mn-cs"/>
              </a:rPr>
              <a:t>level</a:t>
            </a: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5" name="Picture 5">
            <a:extLst>
              <a:ext uri="{FF2B5EF4-FFF2-40B4-BE49-F238E27FC236}">
                <a16:creationId xmlns:a16="http://schemas.microsoft.com/office/drawing/2014/main" id="{F84830C7-B53A-8243-BB05-E627F856E6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2471" y="4897741"/>
            <a:ext cx="877681" cy="7204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9">
            <a:extLst>
              <a:ext uri="{FF2B5EF4-FFF2-40B4-BE49-F238E27FC236}">
                <a16:creationId xmlns:a16="http://schemas.microsoft.com/office/drawing/2014/main" id="{873DAF38-BDAA-7D44-BF90-7DD6E9706F3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8528" y="2263737"/>
            <a:ext cx="1122386" cy="639759"/>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6780BBA-07EE-D241-B8AE-5F8E237CCE81}"/>
              </a:ext>
            </a:extLst>
          </p:cNvPr>
          <p:cNvSpPr txBox="1"/>
          <p:nvPr/>
        </p:nvSpPr>
        <p:spPr>
          <a:xfrm>
            <a:off x="688863" y="3494161"/>
            <a:ext cx="182133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7030A0"/>
                </a:solidFill>
                <a:effectLst/>
                <a:uLnTx/>
                <a:uFillTx/>
                <a:latin typeface="Corben"/>
                <a:ea typeface="+mn-ea"/>
                <a:cs typeface="+mn-cs"/>
              </a:rPr>
              <a:t>to remain, </a:t>
            </a:r>
            <a:endParaRPr kumimoji="0" lang="en-US" alt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7030A0"/>
                </a:solidFill>
                <a:effectLst/>
                <a:uLnTx/>
                <a:uFillTx/>
                <a:latin typeface="Corben"/>
                <a:ea typeface="+mn-ea"/>
                <a:cs typeface="+mn-cs"/>
              </a:rPr>
              <a:t>to stay</a:t>
            </a:r>
            <a:endParaRPr kumimoji="0" lang="en-US" alt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4" name="Rectangle 93">
            <a:extLst>
              <a:ext uri="{FF2B5EF4-FFF2-40B4-BE49-F238E27FC236}">
                <a16:creationId xmlns:a16="http://schemas.microsoft.com/office/drawing/2014/main" id="{1243DDB2-43BC-EC49-B51A-2F087522A1E5}"/>
              </a:ext>
            </a:extLst>
          </p:cNvPr>
          <p:cNvSpPr/>
          <p:nvPr/>
        </p:nvSpPr>
        <p:spPr>
          <a:xfrm>
            <a:off x="653087" y="2907370"/>
            <a:ext cx="131478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[Mexican]</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5" name="Rectangle 94">
            <a:extLst>
              <a:ext uri="{FF2B5EF4-FFF2-40B4-BE49-F238E27FC236}">
                <a16:creationId xmlns:a16="http://schemas.microsoft.com/office/drawing/2014/main" id="{26166590-A7EF-CE40-A66D-138B2045674E}"/>
              </a:ext>
            </a:extLst>
          </p:cNvPr>
          <p:cNvSpPr/>
          <p:nvPr/>
        </p:nvSpPr>
        <p:spPr>
          <a:xfrm>
            <a:off x="722490" y="5464213"/>
            <a:ext cx="81624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[light]</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98" name="Picture 7">
            <a:extLst>
              <a:ext uri="{FF2B5EF4-FFF2-40B4-BE49-F238E27FC236}">
                <a16:creationId xmlns:a16="http://schemas.microsoft.com/office/drawing/2014/main" id="{32C64FBB-16F0-AA4C-85B3-02698BCA823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81779" y="854289"/>
            <a:ext cx="765596" cy="711500"/>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C7FAD1D8-B2F4-0842-98A8-77565CF84B89}"/>
              </a:ext>
            </a:extLst>
          </p:cNvPr>
          <p:cNvSpPr/>
          <p:nvPr/>
        </p:nvSpPr>
        <p:spPr>
          <a:xfrm>
            <a:off x="2406227" y="1467489"/>
            <a:ext cx="147027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[hour, time]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0" name="TextBox 99">
            <a:extLst>
              <a:ext uri="{FF2B5EF4-FFF2-40B4-BE49-F238E27FC236}">
                <a16:creationId xmlns:a16="http://schemas.microsoft.com/office/drawing/2014/main" id="{FC5CA703-83B8-9D40-9C02-37884E71241E}"/>
              </a:ext>
            </a:extLst>
          </p:cNvPr>
          <p:cNvSpPr txBox="1"/>
          <p:nvPr/>
        </p:nvSpPr>
        <p:spPr>
          <a:xfrm>
            <a:off x="7463488" y="213762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104" name="TextBox 103">
            <a:extLst>
              <a:ext uri="{FF2B5EF4-FFF2-40B4-BE49-F238E27FC236}">
                <a16:creationId xmlns:a16="http://schemas.microsoft.com/office/drawing/2014/main" id="{2566B033-0727-DC41-94D3-A309F9427D5C}"/>
              </a:ext>
            </a:extLst>
          </p:cNvPr>
          <p:cNvSpPr txBox="1"/>
          <p:nvPr/>
        </p:nvSpPr>
        <p:spPr>
          <a:xfrm>
            <a:off x="5128142" y="161564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997D5C23-1B39-B24B-AB51-19754DC2221A}"/>
              </a:ext>
            </a:extLst>
          </p:cNvPr>
          <p:cNvSpPr txBox="1"/>
          <p:nvPr/>
        </p:nvSpPr>
        <p:spPr>
          <a:xfrm>
            <a:off x="5095252" y="207606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quedarse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1A3C3B8B-BFA5-3941-8978-41AF08748CB3}"/>
              </a:ext>
            </a:extLst>
          </p:cNvPr>
          <p:cNvSpPr txBox="1"/>
          <p:nvPr/>
        </p:nvSpPr>
        <p:spPr>
          <a:xfrm>
            <a:off x="10655722" y="3678668"/>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132" name="TextBox 131">
            <a:extLst>
              <a:ext uri="{FF2B5EF4-FFF2-40B4-BE49-F238E27FC236}">
                <a16:creationId xmlns:a16="http://schemas.microsoft.com/office/drawing/2014/main" id="{88A9C813-655F-C742-9BC0-635C4AD4DEFF}"/>
              </a:ext>
            </a:extLst>
          </p:cNvPr>
          <p:cNvSpPr txBox="1"/>
          <p:nvPr/>
        </p:nvSpPr>
        <p:spPr>
          <a:xfrm>
            <a:off x="5118359" y="261586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hora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10B46D2A-5D81-8B4F-8E62-8724FD0E48EB}"/>
              </a:ext>
            </a:extLst>
          </p:cNvPr>
          <p:cNvSpPr txBox="1"/>
          <p:nvPr/>
        </p:nvSpPr>
        <p:spPr>
          <a:xfrm>
            <a:off x="10655722" y="166346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135" name="TextBox 134">
            <a:extLst>
              <a:ext uri="{FF2B5EF4-FFF2-40B4-BE49-F238E27FC236}">
                <a16:creationId xmlns:a16="http://schemas.microsoft.com/office/drawing/2014/main" id="{B36D60B0-3241-684A-A5C5-19317F8A5BDD}"/>
              </a:ext>
            </a:extLst>
          </p:cNvPr>
          <p:cNvSpPr txBox="1"/>
          <p:nvPr/>
        </p:nvSpPr>
        <p:spPr>
          <a:xfrm>
            <a:off x="5110213" y="310249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mexicano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6" name="TextBox 135">
            <a:extLst>
              <a:ext uri="{FF2B5EF4-FFF2-40B4-BE49-F238E27FC236}">
                <a16:creationId xmlns:a16="http://schemas.microsoft.com/office/drawing/2014/main" id="{50D45C5F-E7B1-3343-B463-9305C39449C6}"/>
              </a:ext>
            </a:extLst>
          </p:cNvPr>
          <p:cNvSpPr txBox="1"/>
          <p:nvPr/>
        </p:nvSpPr>
        <p:spPr>
          <a:xfrm>
            <a:off x="7463488" y="316360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38" name="TextBox 137">
            <a:extLst>
              <a:ext uri="{FF2B5EF4-FFF2-40B4-BE49-F238E27FC236}">
                <a16:creationId xmlns:a16="http://schemas.microsoft.com/office/drawing/2014/main" id="{265B74D1-FB0A-BD4F-A4B6-B425D56C3327}"/>
              </a:ext>
            </a:extLst>
          </p:cNvPr>
          <p:cNvSpPr txBox="1"/>
          <p:nvPr/>
        </p:nvSpPr>
        <p:spPr>
          <a:xfrm>
            <a:off x="5128142" y="3617326"/>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forma</a:t>
            </a:r>
          </a:p>
        </p:txBody>
      </p:sp>
      <p:sp>
        <p:nvSpPr>
          <p:cNvPr id="139" name="TextBox 138">
            <a:extLst>
              <a:ext uri="{FF2B5EF4-FFF2-40B4-BE49-F238E27FC236}">
                <a16:creationId xmlns:a16="http://schemas.microsoft.com/office/drawing/2014/main" id="{779719DD-3448-6847-9838-8FD091BCC64E}"/>
              </a:ext>
            </a:extLst>
          </p:cNvPr>
          <p:cNvSpPr txBox="1"/>
          <p:nvPr/>
        </p:nvSpPr>
        <p:spPr>
          <a:xfrm>
            <a:off x="10655722" y="3163609"/>
            <a:ext cx="40078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40" name="TextBox 139">
            <a:extLst>
              <a:ext uri="{FF2B5EF4-FFF2-40B4-BE49-F238E27FC236}">
                <a16:creationId xmlns:a16="http://schemas.microsoft.com/office/drawing/2014/main" id="{0C9B62EB-41F4-6A46-8EDA-A57BC5783BFF}"/>
              </a:ext>
            </a:extLst>
          </p:cNvPr>
          <p:cNvSpPr txBox="1"/>
          <p:nvPr/>
        </p:nvSpPr>
        <p:spPr>
          <a:xfrm>
            <a:off x="5149841" y="413969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costumbre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136C853D-6977-F34C-8578-CA83413B304E}"/>
              </a:ext>
            </a:extLst>
          </p:cNvPr>
          <p:cNvSpPr txBox="1"/>
          <p:nvPr/>
        </p:nvSpPr>
        <p:spPr>
          <a:xfrm>
            <a:off x="7459243" y="2646640"/>
            <a:ext cx="40412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42" name="TextBox 141">
            <a:extLst>
              <a:ext uri="{FF2B5EF4-FFF2-40B4-BE49-F238E27FC236}">
                <a16:creationId xmlns:a16="http://schemas.microsoft.com/office/drawing/2014/main" id="{A42CAA57-AD80-F44E-BCBF-A3E6AB3E5045}"/>
              </a:ext>
            </a:extLst>
          </p:cNvPr>
          <p:cNvSpPr txBox="1"/>
          <p:nvPr/>
        </p:nvSpPr>
        <p:spPr>
          <a:xfrm>
            <a:off x="8598821" y="161635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especial</a:t>
            </a:r>
          </a:p>
        </p:txBody>
      </p:sp>
      <p:sp>
        <p:nvSpPr>
          <p:cNvPr id="143" name="TextBox 142">
            <a:extLst>
              <a:ext uri="{FF2B5EF4-FFF2-40B4-BE49-F238E27FC236}">
                <a16:creationId xmlns:a16="http://schemas.microsoft.com/office/drawing/2014/main" id="{5743CFB1-A58A-3B46-B9D0-027231C3D764}"/>
              </a:ext>
            </a:extLst>
          </p:cNvPr>
          <p:cNvSpPr txBox="1"/>
          <p:nvPr/>
        </p:nvSpPr>
        <p:spPr>
          <a:xfrm>
            <a:off x="7463488" y="418414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144" name="TextBox 143">
            <a:extLst>
              <a:ext uri="{FF2B5EF4-FFF2-40B4-BE49-F238E27FC236}">
                <a16:creationId xmlns:a16="http://schemas.microsoft.com/office/drawing/2014/main" id="{7D77ED3C-C463-C549-A9D1-3F264AE314A3}"/>
              </a:ext>
            </a:extLst>
          </p:cNvPr>
          <p:cNvSpPr txBox="1"/>
          <p:nvPr/>
        </p:nvSpPr>
        <p:spPr>
          <a:xfrm>
            <a:off x="8625622" y="212835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nivel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5" name="TextBox 144">
            <a:extLst>
              <a:ext uri="{FF2B5EF4-FFF2-40B4-BE49-F238E27FC236}">
                <a16:creationId xmlns:a16="http://schemas.microsoft.com/office/drawing/2014/main" id="{F607B6B7-7138-0A46-8F20-6DD3386226ED}"/>
              </a:ext>
            </a:extLst>
          </p:cNvPr>
          <p:cNvSpPr txBox="1"/>
          <p:nvPr/>
        </p:nvSpPr>
        <p:spPr>
          <a:xfrm>
            <a:off x="10656890" y="216027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46" name="TextBox 145">
            <a:extLst>
              <a:ext uri="{FF2B5EF4-FFF2-40B4-BE49-F238E27FC236}">
                <a16:creationId xmlns:a16="http://schemas.microsoft.com/office/drawing/2014/main" id="{575C110D-32B6-4548-A379-3A3C266B912C}"/>
              </a:ext>
            </a:extLst>
          </p:cNvPr>
          <p:cNvSpPr txBox="1"/>
          <p:nvPr/>
        </p:nvSpPr>
        <p:spPr>
          <a:xfrm>
            <a:off x="8590790" y="2660224"/>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acordarse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A48C5ED3-00C2-594F-8845-754FA03673DF}"/>
              </a:ext>
            </a:extLst>
          </p:cNvPr>
          <p:cNvSpPr txBox="1"/>
          <p:nvPr/>
        </p:nvSpPr>
        <p:spPr>
          <a:xfrm>
            <a:off x="10656963" y="267280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148" name="TextBox 147">
            <a:extLst>
              <a:ext uri="{FF2B5EF4-FFF2-40B4-BE49-F238E27FC236}">
                <a16:creationId xmlns:a16="http://schemas.microsoft.com/office/drawing/2014/main" id="{A3CCDB8C-AD53-E545-8536-C126819E08D3}"/>
              </a:ext>
            </a:extLst>
          </p:cNvPr>
          <p:cNvSpPr txBox="1"/>
          <p:nvPr/>
        </p:nvSpPr>
        <p:spPr>
          <a:xfrm>
            <a:off x="8629835" y="3148193"/>
            <a:ext cx="2091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luz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24FEF55F-DF3B-9A40-9FDE-1ABB77756F0C}"/>
              </a:ext>
            </a:extLst>
          </p:cNvPr>
          <p:cNvSpPr txBox="1"/>
          <p:nvPr/>
        </p:nvSpPr>
        <p:spPr>
          <a:xfrm>
            <a:off x="7467584" y="3663103"/>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150" name="TextBox 149">
            <a:extLst>
              <a:ext uri="{FF2B5EF4-FFF2-40B4-BE49-F238E27FC236}">
                <a16:creationId xmlns:a16="http://schemas.microsoft.com/office/drawing/2014/main" id="{81F8D4B3-BEC8-894E-A632-19AA0296270C}"/>
              </a:ext>
            </a:extLst>
          </p:cNvPr>
          <p:cNvSpPr txBox="1"/>
          <p:nvPr/>
        </p:nvSpPr>
        <p:spPr>
          <a:xfrm>
            <a:off x="8630860" y="363616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l</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Tierra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3321D3DB-14D4-6F44-843F-BF4323C1C0E3}"/>
              </a:ext>
            </a:extLst>
          </p:cNvPr>
          <p:cNvSpPr txBox="1"/>
          <p:nvPr/>
        </p:nvSpPr>
        <p:spPr>
          <a:xfrm>
            <a:off x="10668418" y="418365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152" name="TextBox 151">
            <a:extLst>
              <a:ext uri="{FF2B5EF4-FFF2-40B4-BE49-F238E27FC236}">
                <a16:creationId xmlns:a16="http://schemas.microsoft.com/office/drawing/2014/main" id="{170BD842-469F-7B4A-9951-2B55F7EB56A4}"/>
              </a:ext>
            </a:extLst>
          </p:cNvPr>
          <p:cNvSpPr txBox="1"/>
          <p:nvPr/>
        </p:nvSpPr>
        <p:spPr>
          <a:xfrm>
            <a:off x="8641476" y="4168359"/>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único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CF548BD9-F051-3545-BBA9-0563B5EB54E2}"/>
              </a:ext>
            </a:extLst>
          </p:cNvPr>
          <p:cNvSpPr txBox="1"/>
          <p:nvPr/>
        </p:nvSpPr>
        <p:spPr>
          <a:xfrm>
            <a:off x="7464338" y="164598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pic>
        <p:nvPicPr>
          <p:cNvPr id="154" name="Picture 8">
            <a:extLst>
              <a:ext uri="{FF2B5EF4-FFF2-40B4-BE49-F238E27FC236}">
                <a16:creationId xmlns:a16="http://schemas.microsoft.com/office/drawing/2014/main" id="{0E4F132B-907D-6E4D-A31B-6726BCE99A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9602" y="4930386"/>
            <a:ext cx="1246899" cy="77634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9276BF0F-256D-8248-B8C9-64EF97842D65}"/>
              </a:ext>
            </a:extLst>
          </p:cNvPr>
          <p:cNvSpPr/>
          <p:nvPr/>
        </p:nvSpPr>
        <p:spPr>
          <a:xfrm>
            <a:off x="2690237" y="5599787"/>
            <a:ext cx="11256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[unique]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6" name="Rectangle 155">
            <a:extLst>
              <a:ext uri="{FF2B5EF4-FFF2-40B4-BE49-F238E27FC236}">
                <a16:creationId xmlns:a16="http://schemas.microsoft.com/office/drawing/2014/main" id="{7710C599-1ECC-F14B-B198-6E89EC58514A}"/>
              </a:ext>
            </a:extLst>
          </p:cNvPr>
          <p:cNvSpPr/>
          <p:nvPr/>
        </p:nvSpPr>
        <p:spPr>
          <a:xfrm>
            <a:off x="2569198" y="3524404"/>
            <a:ext cx="14782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omic Sans MS" panose="030F0902030302020204" pitchFamily="66" charset="0"/>
                <a:ea typeface="+mn-ea"/>
                <a:cs typeface="+mn-cs"/>
              </a:rPr>
              <a:t>special</a:t>
            </a:r>
            <a:endParaRPr kumimoji="0" lang="en-GB" sz="3200" b="0" i="0" u="none" strike="noStrike" kern="1200" cap="none" spc="0" normalizeH="0" baseline="0" noProof="0" dirty="0">
              <a:ln>
                <a:noFill/>
              </a:ln>
              <a:solidFill>
                <a:srgbClr val="00B0F0"/>
              </a:solidFill>
              <a:effectLst/>
              <a:uLnTx/>
              <a:uFillTx/>
              <a:latin typeface="Tw Cen MT" panose="020B0602020104020603"/>
              <a:ea typeface="+mn-ea"/>
              <a:cs typeface="+mn-cs"/>
            </a:endParaRPr>
          </a:p>
        </p:txBody>
      </p:sp>
      <p:sp>
        <p:nvSpPr>
          <p:cNvPr id="157" name="Rectangle 6">
            <a:extLst>
              <a:ext uri="{FF2B5EF4-FFF2-40B4-BE49-F238E27FC236}">
                <a16:creationId xmlns:a16="http://schemas.microsoft.com/office/drawing/2014/main" id="{BACD406D-88DE-854C-BE16-8C81B7B98B0C}"/>
              </a:ext>
            </a:extLst>
          </p:cNvPr>
          <p:cNvSpPr>
            <a:spLocks noChangeArrowheads="1"/>
          </p:cNvSpPr>
          <p:nvPr/>
        </p:nvSpPr>
        <p:spPr bwMode="auto">
          <a:xfrm>
            <a:off x="8379450" y="4839568"/>
            <a:ext cx="2648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habit,</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custom</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8" name="Rectangle 157">
            <a:extLst>
              <a:ext uri="{FF2B5EF4-FFF2-40B4-BE49-F238E27FC236}">
                <a16:creationId xmlns:a16="http://schemas.microsoft.com/office/drawing/2014/main" id="{77B87C62-67BD-744C-A2CB-14A009756108}"/>
              </a:ext>
            </a:extLst>
          </p:cNvPr>
          <p:cNvSpPr/>
          <p:nvPr/>
        </p:nvSpPr>
        <p:spPr>
          <a:xfrm>
            <a:off x="4604780" y="4882844"/>
            <a:ext cx="175911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55A11"/>
                </a:solidFill>
                <a:effectLst/>
                <a:uLnTx/>
                <a:uFillTx/>
                <a:latin typeface="Droid Sans Mono"/>
                <a:ea typeface="+mn-ea"/>
                <a:cs typeface="+mn-cs"/>
              </a:rPr>
              <a:t>to come, </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55A11"/>
                </a:solidFill>
                <a:effectLst/>
                <a:uLnTx/>
                <a:uFillTx/>
                <a:latin typeface="Droid Sans Mono"/>
                <a:ea typeface="+mn-ea"/>
                <a:cs typeface="+mn-cs"/>
              </a:rPr>
              <a:t>coming</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59" name="Picture 11">
            <a:extLst>
              <a:ext uri="{FF2B5EF4-FFF2-40B4-BE49-F238E27FC236}">
                <a16:creationId xmlns:a16="http://schemas.microsoft.com/office/drawing/2014/main" id="{776A1385-642F-5540-AA28-8A843D4341C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21714" y="4931015"/>
            <a:ext cx="896701" cy="816183"/>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159">
            <a:extLst>
              <a:ext uri="{FF2B5EF4-FFF2-40B4-BE49-F238E27FC236}">
                <a16:creationId xmlns:a16="http://schemas.microsoft.com/office/drawing/2014/main" id="{0D35BE13-CA97-2E41-9592-849C65A452C9}"/>
              </a:ext>
            </a:extLst>
          </p:cNvPr>
          <p:cNvSpPr/>
          <p:nvPr/>
        </p:nvSpPr>
        <p:spPr>
          <a:xfrm>
            <a:off x="10141056" y="5721100"/>
            <a:ext cx="18213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[to remember]</a:t>
            </a:r>
            <a:endParaRPr kumimoji="0" lang="en-US" altLang="en-US"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61" name="Picture 3">
            <a:extLst>
              <a:ext uri="{FF2B5EF4-FFF2-40B4-BE49-F238E27FC236}">
                <a16:creationId xmlns:a16="http://schemas.microsoft.com/office/drawing/2014/main" id="{76811F1B-463D-C74C-8895-25300E6DCE5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99051" y="4943358"/>
            <a:ext cx="753248" cy="656429"/>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161">
            <a:extLst>
              <a:ext uri="{FF2B5EF4-FFF2-40B4-BE49-F238E27FC236}">
                <a16:creationId xmlns:a16="http://schemas.microsoft.com/office/drawing/2014/main" id="{707F3F6C-26EB-3B47-89D7-C524798467DB}"/>
              </a:ext>
            </a:extLst>
          </p:cNvPr>
          <p:cNvSpPr/>
          <p:nvPr/>
        </p:nvSpPr>
        <p:spPr>
          <a:xfrm>
            <a:off x="6526318" y="5627837"/>
            <a:ext cx="94448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[Earth</a:t>
            </a: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6" name="Rectangle 155">
            <a:extLst>
              <a:ext uri="{FF2B5EF4-FFF2-40B4-BE49-F238E27FC236}">
                <a16:creationId xmlns:a16="http://schemas.microsoft.com/office/drawing/2014/main" id="{199A990B-56B1-6D49-97FF-A7F4426FAD01}"/>
              </a:ext>
            </a:extLst>
          </p:cNvPr>
          <p:cNvSpPr/>
          <p:nvPr/>
        </p:nvSpPr>
        <p:spPr>
          <a:xfrm>
            <a:off x="2640980" y="2073373"/>
            <a:ext cx="1621606" cy="830997"/>
          </a:xfrm>
          <a:prstGeom prst="rect">
            <a:avLst/>
          </a:prstGeom>
        </p:spPr>
        <p:txBody>
          <a:bodyPr wrap="square">
            <a:spAutoFit/>
          </a:bodyPr>
          <a:lstStyle/>
          <a:p>
            <a:pPr lvl="0">
              <a:defRPr/>
            </a:pPr>
            <a:r>
              <a:rPr lang="en-GB" sz="2400" dirty="0">
                <a:solidFill>
                  <a:srgbClr val="7030A0"/>
                </a:solidFill>
                <a:latin typeface="Book Antiqua" panose="02040602050305030304" pitchFamily="18" charset="0"/>
              </a:rPr>
              <a:t>shape, form, way</a:t>
            </a:r>
            <a:endParaRPr kumimoji="0" lang="en-GB" sz="2400" b="0" i="0" u="none" strike="noStrike" kern="1200" cap="none" spc="0" normalizeH="0" baseline="0" noProof="0" dirty="0">
              <a:ln>
                <a:noFill/>
              </a:ln>
              <a:solidFill>
                <a:srgbClr val="7030A0"/>
              </a:solidFill>
              <a:effectLst/>
              <a:uLnTx/>
              <a:uFillTx/>
              <a:latin typeface="Book Antiqua" panose="02040602050305030304" pitchFamily="18" charset="0"/>
            </a:endParaRPr>
          </a:p>
        </p:txBody>
      </p:sp>
    </p:spTree>
    <p:extLst>
      <p:ext uri="{BB962C8B-B14F-4D97-AF65-F5344CB8AC3E}">
        <p14:creationId xmlns:p14="http://schemas.microsoft.com/office/powerpoint/2010/main" val="9118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4" grpId="0"/>
      <p:bldP spid="114" grpId="0"/>
      <p:bldP spid="131" grpId="0" animBg="1"/>
      <p:bldP spid="132" grpId="0"/>
      <p:bldP spid="134" grpId="0" animBg="1"/>
      <p:bldP spid="135" grpId="0"/>
      <p:bldP spid="136" grpId="0" animBg="1"/>
      <p:bldP spid="138" grpId="0"/>
      <p:bldP spid="139" grpId="0" animBg="1"/>
      <p:bldP spid="140" grpId="0"/>
      <p:bldP spid="141" grpId="0" animBg="1"/>
      <p:bldP spid="142" grpId="0"/>
      <p:bldP spid="143" grpId="0" animBg="1"/>
      <p:bldP spid="144" grpId="0"/>
      <p:bldP spid="145" grpId="0" animBg="1"/>
      <p:bldP spid="146" grpId="0"/>
      <p:bldP spid="147" grpId="0" animBg="1"/>
      <p:bldP spid="148" grpId="0"/>
      <p:bldP spid="149" grpId="0" animBg="1"/>
      <p:bldP spid="150" grpId="0"/>
      <p:bldP spid="151" grpId="0" animBg="1"/>
      <p:bldP spid="152"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14">
            <a:extLst>
              <a:ext uri="{FF2B5EF4-FFF2-40B4-BE49-F238E27FC236}">
                <a16:creationId xmlns:a16="http://schemas.microsoft.com/office/drawing/2014/main" id="{CD66F381-3521-A445-8C7F-3B0810A8951D}"/>
              </a:ext>
            </a:extLst>
          </p:cNvPr>
          <p:cNvSpPr txBox="1"/>
          <p:nvPr/>
        </p:nvSpPr>
        <p:spPr>
          <a:xfrm>
            <a:off x="174273" y="1163991"/>
            <a:ext cx="10589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 las palabras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compañero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la palabra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turnos</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E096319E-79BD-7E44-9354-6385DDBA29AC}"/>
              </a:ext>
            </a:extLst>
          </p:cNvPr>
          <p:cNvSpPr txBox="1"/>
          <p:nvPr/>
        </p:nvSpPr>
        <p:spPr>
          <a:xfrm>
            <a:off x="457532" y="2504495"/>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7" name="TextBox 66">
            <a:extLst>
              <a:ext uri="{FF2B5EF4-FFF2-40B4-BE49-F238E27FC236}">
                <a16:creationId xmlns:a16="http://schemas.microsoft.com/office/drawing/2014/main" id="{127FF381-5894-304D-BA5B-E9D97D5D23C0}"/>
              </a:ext>
            </a:extLst>
          </p:cNvPr>
          <p:cNvSpPr txBox="1"/>
          <p:nvPr/>
        </p:nvSpPr>
        <p:spPr>
          <a:xfrm>
            <a:off x="464656" y="4517146"/>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8" name="TextBox 67">
            <a:extLst>
              <a:ext uri="{FF2B5EF4-FFF2-40B4-BE49-F238E27FC236}">
                <a16:creationId xmlns:a16="http://schemas.microsoft.com/office/drawing/2014/main" id="{FC549826-3956-5D42-A804-10C3DE597686}"/>
              </a:ext>
            </a:extLst>
          </p:cNvPr>
          <p:cNvSpPr txBox="1"/>
          <p:nvPr/>
        </p:nvSpPr>
        <p:spPr>
          <a:xfrm>
            <a:off x="4412453" y="445008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9" name="TextBox 68">
            <a:extLst>
              <a:ext uri="{FF2B5EF4-FFF2-40B4-BE49-F238E27FC236}">
                <a16:creationId xmlns:a16="http://schemas.microsoft.com/office/drawing/2014/main" id="{BF82D156-D2CC-384A-B4E5-74463BACEF0D}"/>
              </a:ext>
            </a:extLst>
          </p:cNvPr>
          <p:cNvSpPr txBox="1"/>
          <p:nvPr/>
        </p:nvSpPr>
        <p:spPr>
          <a:xfrm>
            <a:off x="4412189" y="243919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976BECD2-B224-6D49-851B-CA19E72B7C7F}"/>
              </a:ext>
            </a:extLst>
          </p:cNvPr>
          <p:cNvSpPr txBox="1"/>
          <p:nvPr/>
        </p:nvSpPr>
        <p:spPr>
          <a:xfrm>
            <a:off x="8376899" y="24103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1" name="TextBox 70">
            <a:extLst>
              <a:ext uri="{FF2B5EF4-FFF2-40B4-BE49-F238E27FC236}">
                <a16:creationId xmlns:a16="http://schemas.microsoft.com/office/drawing/2014/main" id="{3033978E-8661-0C41-B196-C2E06EEEAB20}"/>
              </a:ext>
            </a:extLst>
          </p:cNvPr>
          <p:cNvSpPr txBox="1"/>
          <p:nvPr/>
        </p:nvSpPr>
        <p:spPr>
          <a:xfrm>
            <a:off x="6245942" y="445008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2" name="TextBox 71">
            <a:extLst>
              <a:ext uri="{FF2B5EF4-FFF2-40B4-BE49-F238E27FC236}">
                <a16:creationId xmlns:a16="http://schemas.microsoft.com/office/drawing/2014/main" id="{B4081F37-6AF0-194C-8781-F0AB22A1CE96}"/>
              </a:ext>
            </a:extLst>
          </p:cNvPr>
          <p:cNvSpPr txBox="1"/>
          <p:nvPr/>
        </p:nvSpPr>
        <p:spPr>
          <a:xfrm>
            <a:off x="10067363" y="24103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3" name="TextBox 72">
            <a:extLst>
              <a:ext uri="{FF2B5EF4-FFF2-40B4-BE49-F238E27FC236}">
                <a16:creationId xmlns:a16="http://schemas.microsoft.com/office/drawing/2014/main" id="{A1CCDE0E-990C-1144-A960-8516BAC8E4A3}"/>
              </a:ext>
            </a:extLst>
          </p:cNvPr>
          <p:cNvSpPr txBox="1"/>
          <p:nvPr/>
        </p:nvSpPr>
        <p:spPr>
          <a:xfrm>
            <a:off x="2384925" y="450237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4" name="TextBox 73">
            <a:extLst>
              <a:ext uri="{FF2B5EF4-FFF2-40B4-BE49-F238E27FC236}">
                <a16:creationId xmlns:a16="http://schemas.microsoft.com/office/drawing/2014/main" id="{92365FB6-8B85-9D4C-9461-7A339471C1E5}"/>
              </a:ext>
            </a:extLst>
          </p:cNvPr>
          <p:cNvSpPr txBox="1"/>
          <p:nvPr/>
        </p:nvSpPr>
        <p:spPr>
          <a:xfrm>
            <a:off x="8376899" y="4386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5" name="TextBox 74">
            <a:extLst>
              <a:ext uri="{FF2B5EF4-FFF2-40B4-BE49-F238E27FC236}">
                <a16:creationId xmlns:a16="http://schemas.microsoft.com/office/drawing/2014/main" id="{63EDD329-60BE-EB49-B7B8-C9D9044D4D47}"/>
              </a:ext>
            </a:extLst>
          </p:cNvPr>
          <p:cNvSpPr txBox="1"/>
          <p:nvPr/>
        </p:nvSpPr>
        <p:spPr>
          <a:xfrm>
            <a:off x="6253156" y="243919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6" name="TextBox 75">
            <a:extLst>
              <a:ext uri="{FF2B5EF4-FFF2-40B4-BE49-F238E27FC236}">
                <a16:creationId xmlns:a16="http://schemas.microsoft.com/office/drawing/2014/main" id="{90341614-CABC-F84D-A66A-9D1302FAFD41}"/>
              </a:ext>
            </a:extLst>
          </p:cNvPr>
          <p:cNvSpPr txBox="1"/>
          <p:nvPr/>
        </p:nvSpPr>
        <p:spPr>
          <a:xfrm>
            <a:off x="10107481" y="426144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7" name="TextBox 76">
            <a:extLst>
              <a:ext uri="{FF2B5EF4-FFF2-40B4-BE49-F238E27FC236}">
                <a16:creationId xmlns:a16="http://schemas.microsoft.com/office/drawing/2014/main" id="{E260C046-6586-7D42-8AAC-5F4922728F26}"/>
              </a:ext>
            </a:extLst>
          </p:cNvPr>
          <p:cNvSpPr txBox="1"/>
          <p:nvPr/>
        </p:nvSpPr>
        <p:spPr>
          <a:xfrm>
            <a:off x="2388237" y="243919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0" name="Rectangle 1">
            <a:extLst>
              <a:ext uri="{FF2B5EF4-FFF2-40B4-BE49-F238E27FC236}">
                <a16:creationId xmlns:a16="http://schemas.microsoft.com/office/drawing/2014/main" id="{1DB1EDFC-1C4F-2F49-B6E9-6983952FF543}"/>
              </a:ext>
            </a:extLst>
          </p:cNvPr>
          <p:cNvSpPr>
            <a:spLocks noChangeArrowheads="1"/>
          </p:cNvSpPr>
          <p:nvPr/>
        </p:nvSpPr>
        <p:spPr bwMode="auto">
          <a:xfrm>
            <a:off x="728045" y="2909923"/>
            <a:ext cx="225423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2E75B5"/>
                </a:solidFill>
                <a:effectLst/>
                <a:uLnTx/>
                <a:uFillTx/>
                <a:latin typeface="Corben"/>
                <a:ea typeface="+mn-ea"/>
                <a:cs typeface="+mn-cs"/>
              </a:rPr>
              <a:t>level</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2" name="Picture 3">
            <a:extLst>
              <a:ext uri="{FF2B5EF4-FFF2-40B4-BE49-F238E27FC236}">
                <a16:creationId xmlns:a16="http://schemas.microsoft.com/office/drawing/2014/main" id="{968A4AEC-63D3-D94B-809A-5A51D70AC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3567" y="2444687"/>
            <a:ext cx="809731" cy="8097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A133A93E-AEC0-674C-87A9-BF23CB898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365" y="4504893"/>
            <a:ext cx="822008" cy="77515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6">
            <a:extLst>
              <a:ext uri="{FF2B5EF4-FFF2-40B4-BE49-F238E27FC236}">
                <a16:creationId xmlns:a16="http://schemas.microsoft.com/office/drawing/2014/main" id="{3CF25BB6-424E-384B-875E-27896E8A6504}"/>
              </a:ext>
            </a:extLst>
          </p:cNvPr>
          <p:cNvSpPr>
            <a:spLocks noChangeArrowheads="1"/>
          </p:cNvSpPr>
          <p:nvPr/>
        </p:nvSpPr>
        <p:spPr bwMode="auto">
          <a:xfrm>
            <a:off x="6710115" y="4394319"/>
            <a:ext cx="2648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habit,</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custom</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5" name="Picture 7">
            <a:extLst>
              <a:ext uri="{FF2B5EF4-FFF2-40B4-BE49-F238E27FC236}">
                <a16:creationId xmlns:a16="http://schemas.microsoft.com/office/drawing/2014/main" id="{6280B4B7-822D-2C48-A6C9-C3FCAEC867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396" y="4477008"/>
            <a:ext cx="830928" cy="8309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CCFF430B-DD79-894B-A97D-ECA52BE9F1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8693" y="4430002"/>
            <a:ext cx="1171575" cy="8704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a:extLst>
              <a:ext uri="{FF2B5EF4-FFF2-40B4-BE49-F238E27FC236}">
                <a16:creationId xmlns:a16="http://schemas.microsoft.com/office/drawing/2014/main" id="{E0741203-9310-864B-B85D-5FDF5DE8B0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818" y="2483359"/>
            <a:ext cx="1177451" cy="67114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FD90E65B-3215-0E40-8054-7B35D13E62DF}"/>
              </a:ext>
            </a:extLst>
          </p:cNvPr>
          <p:cNvSpPr/>
          <p:nvPr/>
        </p:nvSpPr>
        <p:spPr>
          <a:xfrm>
            <a:off x="6684903" y="2541613"/>
            <a:ext cx="1759119"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C55A11"/>
                </a:solidFill>
                <a:effectLst/>
                <a:uLnTx/>
                <a:uFillTx/>
                <a:latin typeface="Droid Sans Mono"/>
                <a:ea typeface="+mn-ea"/>
                <a:cs typeface="+mn-cs"/>
              </a:rPr>
              <a:t>to come, </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C55A11"/>
                </a:solidFill>
                <a:effectLst/>
                <a:uLnTx/>
                <a:uFillTx/>
                <a:latin typeface="Droid Sans Mono"/>
                <a:ea typeface="+mn-ea"/>
                <a:cs typeface="+mn-cs"/>
              </a:rPr>
              <a:t>coming</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0" name="Picture 11">
            <a:extLst>
              <a:ext uri="{FF2B5EF4-FFF2-40B4-BE49-F238E27FC236}">
                <a16:creationId xmlns:a16="http://schemas.microsoft.com/office/drawing/2014/main" id="{5ABD9F10-4B68-8E49-93C3-A5CEBA9962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2684" y="4351690"/>
            <a:ext cx="1097116" cy="1062444"/>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0667272-5255-C344-B420-C7461129EE4D}"/>
              </a:ext>
            </a:extLst>
          </p:cNvPr>
          <p:cNvSpPr txBox="1"/>
          <p:nvPr/>
        </p:nvSpPr>
        <p:spPr>
          <a:xfrm>
            <a:off x="10571654" y="4430002"/>
            <a:ext cx="1821332"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030A0"/>
                </a:solidFill>
                <a:effectLst/>
                <a:uLnTx/>
                <a:uFillTx/>
                <a:latin typeface="Corben"/>
                <a:ea typeface="+mn-ea"/>
                <a:cs typeface="+mn-cs"/>
              </a:rPr>
              <a:t>to remain, </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030A0"/>
                </a:solidFill>
                <a:effectLst/>
                <a:uLnTx/>
                <a:uFillTx/>
                <a:latin typeface="Corben"/>
                <a:ea typeface="+mn-ea"/>
                <a:cs typeface="+mn-cs"/>
              </a:rPr>
              <a:t>to stay</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2" name="Rectangle 51">
            <a:extLst>
              <a:ext uri="{FF2B5EF4-FFF2-40B4-BE49-F238E27FC236}">
                <a16:creationId xmlns:a16="http://schemas.microsoft.com/office/drawing/2014/main" id="{5AF8C26B-0D65-C24A-84E2-59D609C780EB}"/>
              </a:ext>
            </a:extLst>
          </p:cNvPr>
          <p:cNvSpPr/>
          <p:nvPr/>
        </p:nvSpPr>
        <p:spPr>
          <a:xfrm>
            <a:off x="8538302" y="5378028"/>
            <a:ext cx="199926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[to remember]</a:t>
            </a:r>
            <a:endParaRPr kumimoji="0" lang="en-US" alt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3" name="Rectangle 52">
            <a:extLst>
              <a:ext uri="{FF2B5EF4-FFF2-40B4-BE49-F238E27FC236}">
                <a16:creationId xmlns:a16="http://schemas.microsoft.com/office/drawing/2014/main" id="{50C80FE0-C860-B54A-9CDE-109ACCF49CE8}"/>
              </a:ext>
            </a:extLst>
          </p:cNvPr>
          <p:cNvSpPr/>
          <p:nvPr/>
        </p:nvSpPr>
        <p:spPr>
          <a:xfrm>
            <a:off x="2751363" y="3131501"/>
            <a:ext cx="143981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[Mexican]</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4" name="Rectangle 53">
            <a:extLst>
              <a:ext uri="{FF2B5EF4-FFF2-40B4-BE49-F238E27FC236}">
                <a16:creationId xmlns:a16="http://schemas.microsoft.com/office/drawing/2014/main" id="{A0E65CE8-EBD5-D24C-98F2-1C61A7851324}"/>
              </a:ext>
            </a:extLst>
          </p:cNvPr>
          <p:cNvSpPr/>
          <p:nvPr/>
        </p:nvSpPr>
        <p:spPr>
          <a:xfrm>
            <a:off x="1051104" y="5275364"/>
            <a:ext cx="9220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[hour]</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6E4401D5-FC26-CE42-AE48-E0F08ED0768A}"/>
              </a:ext>
            </a:extLst>
          </p:cNvPr>
          <p:cNvSpPr/>
          <p:nvPr/>
        </p:nvSpPr>
        <p:spPr>
          <a:xfrm>
            <a:off x="2959581" y="5245738"/>
            <a:ext cx="88357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[light]</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39DA9275-AD08-5B43-85EA-4AB7F9A580A0}"/>
              </a:ext>
            </a:extLst>
          </p:cNvPr>
          <p:cNvSpPr/>
          <p:nvPr/>
        </p:nvSpPr>
        <p:spPr>
          <a:xfrm>
            <a:off x="8855999" y="3195503"/>
            <a:ext cx="102624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[Earth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402BCCDD-D962-EC45-86A5-17066B88DF93}"/>
              </a:ext>
            </a:extLst>
          </p:cNvPr>
          <p:cNvSpPr/>
          <p:nvPr/>
        </p:nvSpPr>
        <p:spPr>
          <a:xfrm>
            <a:off x="3048000" y="29673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b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75AE7C08-177D-9C4E-B299-4AF03CA785B1}"/>
              </a:ext>
            </a:extLst>
          </p:cNvPr>
          <p:cNvSpPr/>
          <p:nvPr/>
        </p:nvSpPr>
        <p:spPr>
          <a:xfrm>
            <a:off x="10438464" y="2751853"/>
            <a:ext cx="14782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omic Sans MS" panose="030F0902030302020204" pitchFamily="66" charset="0"/>
                <a:ea typeface="+mn-ea"/>
                <a:cs typeface="+mn-cs"/>
              </a:rPr>
              <a:t>special</a:t>
            </a:r>
            <a:endParaRPr kumimoji="0" lang="en-GB" sz="3200" b="0" i="0" u="none" strike="noStrike" kern="1200" cap="none" spc="0" normalizeH="0" baseline="0" noProof="0" dirty="0">
              <a:ln>
                <a:noFill/>
              </a:ln>
              <a:solidFill>
                <a:srgbClr val="00B0F0"/>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6E4401D5-FC26-CE42-AE48-E0F08ED0768A}"/>
              </a:ext>
            </a:extLst>
          </p:cNvPr>
          <p:cNvSpPr/>
          <p:nvPr/>
        </p:nvSpPr>
        <p:spPr>
          <a:xfrm>
            <a:off x="4883426" y="5245738"/>
            <a:ext cx="122501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[unique]</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Rectangle 155">
            <a:extLst>
              <a:ext uri="{FF2B5EF4-FFF2-40B4-BE49-F238E27FC236}">
                <a16:creationId xmlns:a16="http://schemas.microsoft.com/office/drawing/2014/main" id="{FCF61D72-4BB1-F542-A445-4BABD372A43E}"/>
              </a:ext>
            </a:extLst>
          </p:cNvPr>
          <p:cNvSpPr/>
          <p:nvPr/>
        </p:nvSpPr>
        <p:spPr>
          <a:xfrm>
            <a:off x="4829550" y="2500950"/>
            <a:ext cx="1621606" cy="830997"/>
          </a:xfrm>
          <a:prstGeom prst="rect">
            <a:avLst/>
          </a:prstGeom>
        </p:spPr>
        <p:txBody>
          <a:bodyPr wrap="square">
            <a:spAutoFit/>
          </a:bodyPr>
          <a:lstStyle/>
          <a:p>
            <a:pPr lvl="0">
              <a:defRPr/>
            </a:pPr>
            <a:r>
              <a:rPr lang="en-GB" sz="2400" dirty="0">
                <a:solidFill>
                  <a:srgbClr val="7030A0"/>
                </a:solidFill>
                <a:latin typeface="Book Antiqua" panose="02040602050305030304" pitchFamily="18" charset="0"/>
              </a:rPr>
              <a:t>shape, form, way</a:t>
            </a:r>
            <a:endParaRPr kumimoji="0" lang="en-GB" sz="2400" b="0" i="0" u="none" strike="noStrike" kern="1200" cap="none" spc="0" normalizeH="0" baseline="0" noProof="0" dirty="0">
              <a:ln>
                <a:noFill/>
              </a:ln>
              <a:solidFill>
                <a:srgbClr val="7030A0"/>
              </a:solidFill>
              <a:effectLst/>
              <a:uLnTx/>
              <a:uFillTx/>
              <a:latin typeface="Book Antiqua" panose="02040602050305030304" pitchFamily="18" charset="0"/>
            </a:endParaRPr>
          </a:p>
        </p:txBody>
      </p:sp>
    </p:spTree>
    <p:extLst>
      <p:ext uri="{BB962C8B-B14F-4D97-AF65-F5344CB8AC3E}">
        <p14:creationId xmlns:p14="http://schemas.microsoft.com/office/powerpoint/2010/main" val="148169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661967" y="290261"/>
            <a:ext cx="1212963" cy="348962"/>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65" name="TextBox 64">
            <a:extLst>
              <a:ext uri="{FF2B5EF4-FFF2-40B4-BE49-F238E27FC236}">
                <a16:creationId xmlns:a16="http://schemas.microsoft.com/office/drawing/2014/main" id="{D86FDBF1-C1F3-D245-8435-467B90120DCE}"/>
              </a:ext>
            </a:extLst>
          </p:cNvPr>
          <p:cNvSpPr txBox="1"/>
          <p:nvPr/>
        </p:nvSpPr>
        <p:spPr>
          <a:xfrm>
            <a:off x="3690698" y="286362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[unique</a:t>
            </a:r>
            <a:r>
              <a:rPr lang="en-GB" sz="2400" dirty="0">
                <a:solidFill>
                  <a:srgbClr val="002060"/>
                </a:solidFill>
                <a:latin typeface="Century Gothic" panose="020F0302020204030204"/>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7" name="Rounded Rectangle 44">
            <a:extLst>
              <a:ext uri="{FF2B5EF4-FFF2-40B4-BE49-F238E27FC236}">
                <a16:creationId xmlns:a16="http://schemas.microsoft.com/office/drawing/2014/main" id="{21A65134-AF29-DB4F-87AB-22DC5F019416}"/>
              </a:ext>
            </a:extLst>
          </p:cNvPr>
          <p:cNvSpPr/>
          <p:nvPr/>
        </p:nvSpPr>
        <p:spPr>
          <a:xfrm>
            <a:off x="3675081" y="2408621"/>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78" name="Rounded Rectangle 35">
            <a:extLst>
              <a:ext uri="{FF2B5EF4-FFF2-40B4-BE49-F238E27FC236}">
                <a16:creationId xmlns:a16="http://schemas.microsoft.com/office/drawing/2014/main" id="{A03A6EE0-E0F0-CB49-B4AD-A8B7DCB7EEE3}"/>
              </a:ext>
            </a:extLst>
          </p:cNvPr>
          <p:cNvSpPr/>
          <p:nvPr/>
        </p:nvSpPr>
        <p:spPr>
          <a:xfrm>
            <a:off x="1477075" y="240641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79" name="Rounded Rectangle 1">
            <a:extLst>
              <a:ext uri="{FF2B5EF4-FFF2-40B4-BE49-F238E27FC236}">
                <a16:creationId xmlns:a16="http://schemas.microsoft.com/office/drawing/2014/main" id="{46B9FE3F-813F-784B-8A5F-6CB7E796ED97}"/>
              </a:ext>
            </a:extLst>
          </p:cNvPr>
          <p:cNvSpPr/>
          <p:nvPr/>
        </p:nvSpPr>
        <p:spPr>
          <a:xfrm>
            <a:off x="1467383" y="491635"/>
            <a:ext cx="1905728"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0" name="Rounded Rectangle 34">
            <a:extLst>
              <a:ext uri="{FF2B5EF4-FFF2-40B4-BE49-F238E27FC236}">
                <a16:creationId xmlns:a16="http://schemas.microsoft.com/office/drawing/2014/main" id="{398EC97F-3DD8-A04A-AA3D-E21F606BDB0D}"/>
              </a:ext>
            </a:extLst>
          </p:cNvPr>
          <p:cNvSpPr/>
          <p:nvPr/>
        </p:nvSpPr>
        <p:spPr>
          <a:xfrm>
            <a:off x="3632879" y="493921"/>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1" name="Rounded Rectangle 43">
            <a:extLst>
              <a:ext uri="{FF2B5EF4-FFF2-40B4-BE49-F238E27FC236}">
                <a16:creationId xmlns:a16="http://schemas.microsoft.com/office/drawing/2014/main" id="{9A8632B6-0974-C44C-A2E2-A31D96F7FBFA}"/>
              </a:ext>
            </a:extLst>
          </p:cNvPr>
          <p:cNvSpPr/>
          <p:nvPr/>
        </p:nvSpPr>
        <p:spPr>
          <a:xfrm>
            <a:off x="1467382" y="422825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2" name="Rounded Rectangle 55">
            <a:extLst>
              <a:ext uri="{FF2B5EF4-FFF2-40B4-BE49-F238E27FC236}">
                <a16:creationId xmlns:a16="http://schemas.microsoft.com/office/drawing/2014/main" id="{9E7E791C-EDA8-3740-8A04-ADAFA03D69DA}"/>
              </a:ext>
            </a:extLst>
          </p:cNvPr>
          <p:cNvSpPr/>
          <p:nvPr/>
        </p:nvSpPr>
        <p:spPr>
          <a:xfrm>
            <a:off x="5830895" y="485342"/>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3" name="Rounded Rectangle 56">
            <a:extLst>
              <a:ext uri="{FF2B5EF4-FFF2-40B4-BE49-F238E27FC236}">
                <a16:creationId xmlns:a16="http://schemas.microsoft.com/office/drawing/2014/main" id="{3C152030-820D-BA4C-BC88-6B425459658B}"/>
              </a:ext>
            </a:extLst>
          </p:cNvPr>
          <p:cNvSpPr/>
          <p:nvPr/>
        </p:nvSpPr>
        <p:spPr>
          <a:xfrm>
            <a:off x="8055638" y="49350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4" name="Rounded Rectangle 57">
            <a:extLst>
              <a:ext uri="{FF2B5EF4-FFF2-40B4-BE49-F238E27FC236}">
                <a16:creationId xmlns:a16="http://schemas.microsoft.com/office/drawing/2014/main" id="{C1047CD8-9F00-6640-A4E4-1764AB76CBBE}"/>
              </a:ext>
            </a:extLst>
          </p:cNvPr>
          <p:cNvSpPr/>
          <p:nvPr/>
        </p:nvSpPr>
        <p:spPr>
          <a:xfrm>
            <a:off x="5949965" y="2407486"/>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5" name="Rounded Rectangle 58">
            <a:extLst>
              <a:ext uri="{FF2B5EF4-FFF2-40B4-BE49-F238E27FC236}">
                <a16:creationId xmlns:a16="http://schemas.microsoft.com/office/drawing/2014/main" id="{A496C527-2FE1-8C4F-88D5-95147568FABE}"/>
              </a:ext>
            </a:extLst>
          </p:cNvPr>
          <p:cNvSpPr/>
          <p:nvPr/>
        </p:nvSpPr>
        <p:spPr>
          <a:xfrm>
            <a:off x="8055638" y="240748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6" name="Rounded Rectangle 59">
            <a:extLst>
              <a:ext uri="{FF2B5EF4-FFF2-40B4-BE49-F238E27FC236}">
                <a16:creationId xmlns:a16="http://schemas.microsoft.com/office/drawing/2014/main" id="{0D39D25D-84DD-EA45-A801-A2261DCA46E1}"/>
              </a:ext>
            </a:extLst>
          </p:cNvPr>
          <p:cNvSpPr/>
          <p:nvPr/>
        </p:nvSpPr>
        <p:spPr>
          <a:xfrm>
            <a:off x="3675081" y="4222380"/>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7" name="Rounded Rectangle 60">
            <a:extLst>
              <a:ext uri="{FF2B5EF4-FFF2-40B4-BE49-F238E27FC236}">
                <a16:creationId xmlns:a16="http://schemas.microsoft.com/office/drawing/2014/main" id="{3256FC91-EDCD-EF48-BB4E-31533F6A392A}"/>
              </a:ext>
            </a:extLst>
          </p:cNvPr>
          <p:cNvSpPr/>
          <p:nvPr/>
        </p:nvSpPr>
        <p:spPr>
          <a:xfrm>
            <a:off x="5947128" y="4226510"/>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8" name="Rounded Rectangle 61">
            <a:extLst>
              <a:ext uri="{FF2B5EF4-FFF2-40B4-BE49-F238E27FC236}">
                <a16:creationId xmlns:a16="http://schemas.microsoft.com/office/drawing/2014/main" id="{7904B827-FDD9-3549-928F-B1BB30428A05}"/>
              </a:ext>
            </a:extLst>
          </p:cNvPr>
          <p:cNvSpPr/>
          <p:nvPr/>
        </p:nvSpPr>
        <p:spPr>
          <a:xfrm>
            <a:off x="8094109" y="422650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9DC26274-9FE3-FC4A-ABAD-D9585AD95365}"/>
              </a:ext>
            </a:extLst>
          </p:cNvPr>
          <p:cNvSpPr txBox="1"/>
          <p:nvPr/>
        </p:nvSpPr>
        <p:spPr>
          <a:xfrm>
            <a:off x="1452302" y="2892893"/>
            <a:ext cx="2040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dead</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B1797FF4-A04E-1046-B7AC-CFAB0866D9DC}"/>
              </a:ext>
            </a:extLst>
          </p:cNvPr>
          <p:cNvSpPr txBox="1"/>
          <p:nvPr/>
        </p:nvSpPr>
        <p:spPr>
          <a:xfrm>
            <a:off x="8001231" y="4551074"/>
            <a:ext cx="2072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a:t>
            </a:r>
            <a:r>
              <a:rPr lang="en-GB" sz="2400" dirty="0">
                <a:solidFill>
                  <a:srgbClr val="002060"/>
                </a:solidFill>
                <a:latin typeface="Century Gothic" panose="020F0302020204030204"/>
              </a:rPr>
              <a:t>to remember</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91" name="TextBox 90">
            <a:extLst>
              <a:ext uri="{FF2B5EF4-FFF2-40B4-BE49-F238E27FC236}">
                <a16:creationId xmlns:a16="http://schemas.microsoft.com/office/drawing/2014/main" id="{4A940CB8-91AF-4141-B21A-3B048D3A164F}"/>
              </a:ext>
            </a:extLst>
          </p:cNvPr>
          <p:cNvSpPr txBox="1"/>
          <p:nvPr/>
        </p:nvSpPr>
        <p:spPr>
          <a:xfrm>
            <a:off x="3560018" y="4754611"/>
            <a:ext cx="22374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special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2" name="TextBox 91">
            <a:extLst>
              <a:ext uri="{FF2B5EF4-FFF2-40B4-BE49-F238E27FC236}">
                <a16:creationId xmlns:a16="http://schemas.microsoft.com/office/drawing/2014/main" id="{7ECC8A5A-36F9-274E-9A16-90AD7E1BB2D2}"/>
              </a:ext>
            </a:extLst>
          </p:cNvPr>
          <p:cNvSpPr txBox="1"/>
          <p:nvPr/>
        </p:nvSpPr>
        <p:spPr>
          <a:xfrm>
            <a:off x="1290619" y="4468981"/>
            <a:ext cx="21258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sit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(oneself) down]</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8E5E2506-727A-2E4C-8B5C-9D32E849B539}"/>
              </a:ext>
            </a:extLst>
          </p:cNvPr>
          <p:cNvSpPr txBox="1"/>
          <p:nvPr/>
        </p:nvSpPr>
        <p:spPr>
          <a:xfrm>
            <a:off x="8039736" y="1085228"/>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level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4" name="TextBox 93">
            <a:extLst>
              <a:ext uri="{FF2B5EF4-FFF2-40B4-BE49-F238E27FC236}">
                <a16:creationId xmlns:a16="http://schemas.microsoft.com/office/drawing/2014/main" id="{FAE389CC-899B-B745-8557-19996FFB1664}"/>
              </a:ext>
            </a:extLst>
          </p:cNvPr>
          <p:cNvSpPr txBox="1"/>
          <p:nvPr/>
        </p:nvSpPr>
        <p:spPr>
          <a:xfrm>
            <a:off x="1449888" y="108499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[earth]</a:t>
            </a:r>
          </a:p>
        </p:txBody>
      </p:sp>
      <p:sp>
        <p:nvSpPr>
          <p:cNvPr id="95" name="TextBox 94">
            <a:extLst>
              <a:ext uri="{FF2B5EF4-FFF2-40B4-BE49-F238E27FC236}">
                <a16:creationId xmlns:a16="http://schemas.microsoft.com/office/drawing/2014/main" id="{A71A730B-7DF8-8C42-BC54-32806E008254}"/>
              </a:ext>
            </a:extLst>
          </p:cNvPr>
          <p:cNvSpPr txBox="1"/>
          <p:nvPr/>
        </p:nvSpPr>
        <p:spPr>
          <a:xfrm>
            <a:off x="3568626" y="1079115"/>
            <a:ext cx="2125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[custom]</a:t>
            </a:r>
          </a:p>
        </p:txBody>
      </p:sp>
      <p:sp>
        <p:nvSpPr>
          <p:cNvPr id="96" name="TextBox 95">
            <a:extLst>
              <a:ext uri="{FF2B5EF4-FFF2-40B4-BE49-F238E27FC236}">
                <a16:creationId xmlns:a16="http://schemas.microsoft.com/office/drawing/2014/main" id="{A2AA0295-34D6-794B-BB30-A06BFB48BAEC}"/>
              </a:ext>
            </a:extLst>
          </p:cNvPr>
          <p:cNvSpPr txBox="1"/>
          <p:nvPr/>
        </p:nvSpPr>
        <p:spPr>
          <a:xfrm>
            <a:off x="5501623" y="1080087"/>
            <a:ext cx="2572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[somebody]</a:t>
            </a:r>
          </a:p>
        </p:txBody>
      </p:sp>
      <p:sp>
        <p:nvSpPr>
          <p:cNvPr id="97" name="TextBox 96">
            <a:extLst>
              <a:ext uri="{FF2B5EF4-FFF2-40B4-BE49-F238E27FC236}">
                <a16:creationId xmlns:a16="http://schemas.microsoft.com/office/drawing/2014/main" id="{B64599C6-4621-4E49-889F-4434E101CEE5}"/>
              </a:ext>
            </a:extLst>
          </p:cNvPr>
          <p:cNvSpPr txBox="1"/>
          <p:nvPr/>
        </p:nvSpPr>
        <p:spPr>
          <a:xfrm>
            <a:off x="5645321" y="2863216"/>
            <a:ext cx="2522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death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CC6F68FD-06C9-7F43-B43C-0690CEE4CEE1}"/>
              </a:ext>
            </a:extLst>
          </p:cNvPr>
          <p:cNvSpPr txBox="1"/>
          <p:nvPr/>
        </p:nvSpPr>
        <p:spPr>
          <a:xfrm>
            <a:off x="8057398" y="2863216"/>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to show</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9CDBB304-4659-B44D-828F-45ECEBA1239E}"/>
              </a:ext>
            </a:extLst>
          </p:cNvPr>
          <p:cNvSpPr txBox="1"/>
          <p:nvPr/>
        </p:nvSpPr>
        <p:spPr>
          <a:xfrm>
            <a:off x="5853067" y="4754198"/>
            <a:ext cx="2128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community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1386212" y="30284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66" name="Rounded Rectangle 2">
            <a:extLst>
              <a:ext uri="{FF2B5EF4-FFF2-40B4-BE49-F238E27FC236}">
                <a16:creationId xmlns:a16="http://schemas.microsoft.com/office/drawing/2014/main" id="{10BAC3AE-F80C-431A-87D3-9EAB9FA93CFD}"/>
              </a:ext>
            </a:extLst>
          </p:cNvPr>
          <p:cNvSpPr/>
          <p:nvPr/>
        </p:nvSpPr>
        <p:spPr>
          <a:xfrm>
            <a:off x="3602690" y="30284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770785" y="28397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68" name="Rounded Rectangle 2">
            <a:extLst>
              <a:ext uri="{FF2B5EF4-FFF2-40B4-BE49-F238E27FC236}">
                <a16:creationId xmlns:a16="http://schemas.microsoft.com/office/drawing/2014/main" id="{03B41B14-0197-4FE1-9AAB-34A7ECFA0C2B}"/>
              </a:ext>
            </a:extLst>
          </p:cNvPr>
          <p:cNvSpPr/>
          <p:nvPr/>
        </p:nvSpPr>
        <p:spPr>
          <a:xfrm>
            <a:off x="7967518" y="2897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69" name="Rounded Rectangle 2">
            <a:extLst>
              <a:ext uri="{FF2B5EF4-FFF2-40B4-BE49-F238E27FC236}">
                <a16:creationId xmlns:a16="http://schemas.microsoft.com/office/drawing/2014/main" id="{1205FCBE-E8A1-4172-98A7-DD08E066C996}"/>
              </a:ext>
            </a:extLst>
          </p:cNvPr>
          <p:cNvSpPr/>
          <p:nvPr/>
        </p:nvSpPr>
        <p:spPr>
          <a:xfrm>
            <a:off x="1395333" y="228354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630977" y="226819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826458" y="223371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7958767" y="224706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1411367" y="420481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607328" y="421130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812583" y="41758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7999251" y="419995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L</a:t>
            </a:r>
          </a:p>
        </p:txBody>
      </p:sp>
      <p:sp>
        <p:nvSpPr>
          <p:cNvPr id="3" name="Rounded Rectangle 2"/>
          <p:cNvSpPr/>
          <p:nvPr/>
        </p:nvSpPr>
        <p:spPr>
          <a:xfrm>
            <a:off x="2482586" y="1914538"/>
            <a:ext cx="6721223" cy="26996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a:ea typeface="+mn-ea"/>
                <a:cs typeface="+mn-cs"/>
              </a:rPr>
              <a:t>¿</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Cómo</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se dice </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en</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español</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a:ea typeface="+mn-ea"/>
                <a:cs typeface="+mn-cs"/>
              </a:rPr>
              <a:t>¡</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Tienes</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tres</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segundos</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para </a:t>
            </a:r>
            <a:r>
              <a:rPr kumimoji="0" lang="en-GB" sz="3200" b="0" i="0" u="none" strike="noStrike" kern="1200" cap="none" spc="0" normalizeH="0" baseline="0" noProof="0" dirty="0" err="1">
                <a:ln>
                  <a:noFill/>
                </a:ln>
                <a:solidFill>
                  <a:prstClr val="white"/>
                </a:solidFill>
                <a:effectLst/>
                <a:uLnTx/>
                <a:uFillTx/>
                <a:latin typeface="Century Gothic"/>
                <a:ea typeface="+mn-ea"/>
                <a:cs typeface="+mn-cs"/>
              </a:rPr>
              <a:t>decir</a:t>
            </a:r>
            <a:r>
              <a:rPr kumimoji="0" lang="en-GB" sz="3200" b="0" i="0" u="none" strike="noStrike" kern="1200" cap="none" spc="0" normalizeH="0" baseline="0" noProof="0" dirty="0">
                <a:ln>
                  <a:noFill/>
                </a:ln>
                <a:solidFill>
                  <a:prstClr val="white"/>
                </a:solidFill>
                <a:effectLst/>
                <a:uLnTx/>
                <a:uFillTx/>
                <a:latin typeface="Century Gothic"/>
                <a:ea typeface="+mn-ea"/>
                <a:cs typeface="+mn-cs"/>
              </a:rPr>
              <a:t> la palabra! </a:t>
            </a:r>
          </a:p>
        </p:txBody>
      </p:sp>
    </p:spTree>
    <p:extLst>
      <p:ext uri="{BB962C8B-B14F-4D97-AF65-F5344CB8AC3E}">
        <p14:creationId xmlns:p14="http://schemas.microsoft.com/office/powerpoint/2010/main" val="15251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p:cTn id="10" dur="3000"/>
                                        <p:tgtEl>
                                          <p:spTgt spid="70"/>
                                        </p:tgtEl>
                                        <p:attrNameLst>
                                          <p:attrName>style.opacity</p:attrName>
                                        </p:attrNameLst>
                                      </p:cBhvr>
                                      <p:to>
                                        <p:strVal val="0"/>
                                      </p:to>
                                    </p:set>
                                    <p:animEffect filter="image" prLst="opacity: 0">
                                      <p:cBhvr rctx="IE">
                                        <p:cTn id="11" dur="30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3000"/>
                                        <p:tgtEl>
                                          <p:spTgt spid="67"/>
                                        </p:tgtEl>
                                        <p:attrNameLst>
                                          <p:attrName>style.opacity</p:attrName>
                                        </p:attrNameLst>
                                      </p:cBhvr>
                                      <p:to>
                                        <p:strVal val="0"/>
                                      </p:to>
                                    </p:set>
                                    <p:animEffect filter="image" prLst="opacity: 0">
                                      <p:cBhvr rctx="IE">
                                        <p:cTn id="16" dur="3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0" nodeType="clickEffect">
                                  <p:stCondLst>
                                    <p:cond delay="0"/>
                                  </p:stCondLst>
                                  <p:childTnLst>
                                    <p:set>
                                      <p:cBhvr>
                                        <p:cTn id="20" dur="3000"/>
                                        <p:tgtEl>
                                          <p:spTgt spid="68"/>
                                        </p:tgtEl>
                                        <p:attrNameLst>
                                          <p:attrName>style.opacity</p:attrName>
                                        </p:attrNameLst>
                                      </p:cBhvr>
                                      <p:to>
                                        <p:strVal val="0"/>
                                      </p:to>
                                    </p:set>
                                    <p:animEffect filter="image" prLst="opacity: 0">
                                      <p:cBhvr rctx="IE">
                                        <p:cTn id="21" dur="3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grpId="0" nodeType="clickEffect">
                                  <p:stCondLst>
                                    <p:cond delay="0"/>
                                  </p:stCondLst>
                                  <p:childTnLst>
                                    <p:set>
                                      <p:cBhvr>
                                        <p:cTn id="25" dur="3000"/>
                                        <p:tgtEl>
                                          <p:spTgt spid="72"/>
                                        </p:tgtEl>
                                        <p:attrNameLst>
                                          <p:attrName>style.opacity</p:attrName>
                                        </p:attrNameLst>
                                      </p:cBhvr>
                                      <p:to>
                                        <p:strVal val="0"/>
                                      </p:to>
                                    </p:set>
                                    <p:animEffect filter="image" prLst="opacity: 0">
                                      <p:cBhvr rctx="IE">
                                        <p:cTn id="26" dur="30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0" nodeType="clickEffect">
                                  <p:stCondLst>
                                    <p:cond delay="0"/>
                                  </p:stCondLst>
                                  <p:childTnLst>
                                    <p:set>
                                      <p:cBhvr>
                                        <p:cTn id="30" dur="3000"/>
                                        <p:tgtEl>
                                          <p:spTgt spid="76"/>
                                        </p:tgtEl>
                                        <p:attrNameLst>
                                          <p:attrName>style.opacity</p:attrName>
                                        </p:attrNameLst>
                                      </p:cBhvr>
                                      <p:to>
                                        <p:strVal val="0"/>
                                      </p:to>
                                    </p:set>
                                    <p:animEffect filter="image" prLst="opacity: 0">
                                      <p:cBhvr rctx="IE">
                                        <p:cTn id="31" dur="3000"/>
                                        <p:tgtEl>
                                          <p:spTgt spid="7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0" nodeType="clickEffect">
                                  <p:stCondLst>
                                    <p:cond delay="0"/>
                                  </p:stCondLst>
                                  <p:childTnLst>
                                    <p:set>
                                      <p:cBhvr>
                                        <p:cTn id="35" dur="3000"/>
                                        <p:tgtEl>
                                          <p:spTgt spid="75"/>
                                        </p:tgtEl>
                                        <p:attrNameLst>
                                          <p:attrName>style.opacity</p:attrName>
                                        </p:attrNameLst>
                                      </p:cBhvr>
                                      <p:to>
                                        <p:strVal val="0"/>
                                      </p:to>
                                    </p:set>
                                    <p:animEffect filter="image" prLst="opacity: 0">
                                      <p:cBhvr rctx="IE">
                                        <p:cTn id="36" dur="3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grpId="0" nodeType="clickEffect">
                                  <p:stCondLst>
                                    <p:cond delay="0"/>
                                  </p:stCondLst>
                                  <p:childTnLst>
                                    <p:set>
                                      <p:cBhvr>
                                        <p:cTn id="40" dur="3000"/>
                                        <p:tgtEl>
                                          <p:spTgt spid="71"/>
                                        </p:tgtEl>
                                        <p:attrNameLst>
                                          <p:attrName>style.opacity</p:attrName>
                                        </p:attrNameLst>
                                      </p:cBhvr>
                                      <p:to>
                                        <p:strVal val="0"/>
                                      </p:to>
                                    </p:set>
                                    <p:animEffect filter="image" prLst="opacity: 0">
                                      <p:cBhvr rctx="IE">
                                        <p:cTn id="41" dur="30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3000"/>
                                        <p:tgtEl>
                                          <p:spTgt spid="74"/>
                                        </p:tgtEl>
                                        <p:attrNameLst>
                                          <p:attrName>style.opacity</p:attrName>
                                        </p:attrNameLst>
                                      </p:cBhvr>
                                      <p:to>
                                        <p:strVal val="0"/>
                                      </p:to>
                                    </p:set>
                                    <p:animEffect filter="image" prLst="opacity: 0">
                                      <p:cBhvr rctx="IE">
                                        <p:cTn id="46" dur="30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mph" presetSubtype="0" grpId="0" nodeType="clickEffect">
                                  <p:stCondLst>
                                    <p:cond delay="0"/>
                                  </p:stCondLst>
                                  <p:childTnLst>
                                    <p:set>
                                      <p:cBhvr>
                                        <p:cTn id="50" dur="3000"/>
                                        <p:tgtEl>
                                          <p:spTgt spid="73"/>
                                        </p:tgtEl>
                                        <p:attrNameLst>
                                          <p:attrName>style.opacity</p:attrName>
                                        </p:attrNameLst>
                                      </p:cBhvr>
                                      <p:to>
                                        <p:strVal val="0"/>
                                      </p:to>
                                    </p:set>
                                    <p:animEffect filter="image" prLst="opacity: 0">
                                      <p:cBhvr rctx="IE">
                                        <p:cTn id="51" dur="3000"/>
                                        <p:tgtEl>
                                          <p:spTgt spid="7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3000"/>
                                        <p:tgtEl>
                                          <p:spTgt spid="34"/>
                                        </p:tgtEl>
                                        <p:attrNameLst>
                                          <p:attrName>style.opacity</p:attrName>
                                        </p:attrNameLst>
                                      </p:cBhvr>
                                      <p:to>
                                        <p:strVal val="0"/>
                                      </p:to>
                                    </p:set>
                                    <p:animEffect filter="image" prLst="opacity: 0">
                                      <p:cBhvr rctx="IE">
                                        <p:cTn id="56" dur="30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mph" presetSubtype="0" grpId="0" nodeType="clickEffect">
                                  <p:stCondLst>
                                    <p:cond delay="0"/>
                                  </p:stCondLst>
                                  <p:childTnLst>
                                    <p:set>
                                      <p:cBhvr>
                                        <p:cTn id="60" dur="3000"/>
                                        <p:tgtEl>
                                          <p:spTgt spid="66"/>
                                        </p:tgtEl>
                                        <p:attrNameLst>
                                          <p:attrName>style.opacity</p:attrName>
                                        </p:attrNameLst>
                                      </p:cBhvr>
                                      <p:to>
                                        <p:strVal val="0"/>
                                      </p:to>
                                    </p:set>
                                    <p:animEffect filter="image" prLst="opacity: 0">
                                      <p:cBhvr rctx="IE">
                                        <p:cTn id="61" dur="30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mph" presetSubtype="0" grpId="0" nodeType="clickEffect">
                                  <p:stCondLst>
                                    <p:cond delay="0"/>
                                  </p:stCondLst>
                                  <p:childTnLst>
                                    <p:set>
                                      <p:cBhvr>
                                        <p:cTn id="65" dur="3000"/>
                                        <p:tgtEl>
                                          <p:spTgt spid="69"/>
                                        </p:tgtEl>
                                        <p:attrNameLst>
                                          <p:attrName>style.opacity</p:attrName>
                                        </p:attrNameLst>
                                      </p:cBhvr>
                                      <p:to>
                                        <p:strVal val="0"/>
                                      </p:to>
                                    </p:set>
                                    <p:animEffect filter="image" prLst="opacity: 0">
                                      <p:cBhvr rctx="IE">
                                        <p:cTn id="66" dur="3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92088"/>
            <a:ext cx="10515600" cy="1325563"/>
          </a:xfrm>
        </p:spPr>
        <p:txBody>
          <a:bodyPr>
            <a:normAutofit/>
          </a:bodyPr>
          <a:lstStyle/>
          <a:p>
            <a:r>
              <a:rPr lang="en-GB" sz="2400" b="1">
                <a:solidFill>
                  <a:schemeClr val="bg1"/>
                </a:solidFill>
              </a:rPr>
              <a:t>Talking about body parts</a:t>
            </a:r>
            <a:br>
              <a:rPr lang="en-GB" sz="2400" b="1">
                <a:solidFill>
                  <a:schemeClr val="bg1"/>
                </a:solidFill>
              </a:rPr>
            </a:br>
            <a:r>
              <a:rPr lang="en-GB" sz="2400">
                <a:solidFill>
                  <a:schemeClr val="bg1"/>
                </a:solidFill>
              </a:rPr>
              <a:t>Spanish use of the definite article</a:t>
            </a:r>
            <a:br>
              <a:rPr lang="en-GB" sz="2400">
                <a:solidFill>
                  <a:schemeClr val="bg1"/>
                </a:solidFill>
              </a:rPr>
            </a:br>
            <a:r>
              <a:rPr lang="en-GB" sz="2400">
                <a:solidFill>
                  <a:schemeClr val="bg1"/>
                </a:solidFill>
              </a:rPr>
              <a:t> </a:t>
            </a:r>
          </a:p>
        </p:txBody>
      </p:sp>
      <p:sp>
        <p:nvSpPr>
          <p:cNvPr id="5" name="TextBox 4">
            <a:extLst>
              <a:ext uri="{FF2B5EF4-FFF2-40B4-BE49-F238E27FC236}">
                <a16:creationId xmlns:a16="http://schemas.microsoft.com/office/drawing/2014/main" id="{3CC80B4A-8FB9-5141-8C3B-F7B756E6597D}"/>
              </a:ext>
            </a:extLst>
          </p:cNvPr>
          <p:cNvSpPr txBox="1"/>
          <p:nvPr/>
        </p:nvSpPr>
        <p:spPr>
          <a:xfrm>
            <a:off x="307622" y="1622426"/>
            <a:ext cx="12179653" cy="46474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In English, we say, for example, ‘I am lowering </a:t>
            </a:r>
            <a:r>
              <a:rPr kumimoji="0" lang="en-US" sz="2200" b="1" i="0" u="none" strike="noStrike" kern="1200" cap="none" spc="0" normalizeH="0" baseline="0" noProof="0">
                <a:ln>
                  <a:noFill/>
                </a:ln>
                <a:solidFill>
                  <a:srgbClr val="002060"/>
                </a:solidFill>
                <a:effectLst/>
                <a:uLnTx/>
                <a:uFillTx/>
                <a:latin typeface="Century Gothic"/>
                <a:ea typeface="+mn-ea"/>
                <a:cs typeface="+mn-cs"/>
              </a:rPr>
              <a:t>my</a:t>
            </a:r>
            <a:r>
              <a:rPr kumimoji="0" lang="en-US" sz="2200" b="0" i="0" u="none" strike="noStrike" kern="1200" cap="none" spc="0" normalizeH="0" baseline="0" noProof="0">
                <a:ln>
                  <a:noFill/>
                </a:ln>
                <a:solidFill>
                  <a:srgbClr val="002060"/>
                </a:solidFill>
                <a:effectLst/>
                <a:uLnTx/>
                <a:uFillTx/>
                <a:latin typeface="Century Gothic"/>
                <a:ea typeface="+mn-ea"/>
                <a:cs typeface="+mn-cs"/>
              </a:rPr>
              <a:t> arm’ or ‘She</a:t>
            </a:r>
            <a:r>
              <a:rPr kumimoji="0" lang="en-US" sz="2200" b="1" i="0" u="none" strike="noStrike" kern="1200" cap="none" spc="0" normalizeH="0" baseline="0" noProof="0">
                <a:ln>
                  <a:noFill/>
                </a:ln>
                <a:solidFill>
                  <a:srgbClr val="002060"/>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is raising </a:t>
            </a:r>
            <a:r>
              <a:rPr kumimoji="0" lang="en-US" sz="2200" b="1" i="0" u="none" strike="noStrike" kern="1200" cap="none" spc="0" normalizeH="0" baseline="0" noProof="0">
                <a:ln>
                  <a:noFill/>
                </a:ln>
                <a:solidFill>
                  <a:srgbClr val="002060"/>
                </a:solidFill>
                <a:effectLst/>
                <a:uLnTx/>
                <a:uFillTx/>
                <a:latin typeface="Century Gothic"/>
                <a:ea typeface="+mn-ea"/>
                <a:cs typeface="+mn-cs"/>
              </a:rPr>
              <a:t>her</a:t>
            </a:r>
            <a:r>
              <a:rPr kumimoji="0" lang="en-US" sz="2200" b="0" i="0" u="none" strike="noStrike" kern="1200" cap="none" spc="0" normalizeH="0" baseline="0" noProof="0">
                <a:ln>
                  <a:noFill/>
                </a:ln>
                <a:solidFill>
                  <a:srgbClr val="002060"/>
                </a:solidFill>
                <a:effectLst/>
                <a:uLnTx/>
                <a:uFillTx/>
                <a:latin typeface="Century Gothic"/>
                <a:ea typeface="+mn-ea"/>
                <a:cs typeface="+mn-cs"/>
              </a:rPr>
              <a:t> leg’.</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p:cNvSpPr txBox="1"/>
          <p:nvPr/>
        </p:nvSpPr>
        <p:spPr>
          <a:xfrm>
            <a:off x="4703586" y="3209783"/>
            <a:ext cx="44534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I am raising </a:t>
            </a:r>
            <a:r>
              <a:rPr kumimoji="0" lang="en-US" sz="2200" b="1" i="0" u="none" strike="noStrike" kern="1200" cap="none" spc="0" normalizeH="0" baseline="0" noProof="0">
                <a:ln>
                  <a:noFill/>
                </a:ln>
                <a:solidFill>
                  <a:srgbClr val="002060"/>
                </a:solidFill>
                <a:effectLst/>
                <a:uLnTx/>
                <a:uFillTx/>
                <a:latin typeface="Century Gothic"/>
                <a:ea typeface="+mn-ea"/>
                <a:cs typeface="+mn-cs"/>
              </a:rPr>
              <a:t>my hands</a:t>
            </a:r>
            <a:r>
              <a:rPr kumimoji="0" lang="en-US" sz="2200" b="0"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307622" y="2424821"/>
            <a:ext cx="124794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However, in Spanish, the definite article (e.g. el, la) is often used for body parts.</a:t>
            </a:r>
          </a:p>
        </p:txBody>
      </p:sp>
      <p:sp>
        <p:nvSpPr>
          <p:cNvPr id="10" name="TextBox 9"/>
          <p:cNvSpPr txBox="1"/>
          <p:nvPr/>
        </p:nvSpPr>
        <p:spPr>
          <a:xfrm>
            <a:off x="307621" y="3209783"/>
            <a:ext cx="43959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levantando</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las manos</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p:cNvSpPr txBox="1"/>
          <p:nvPr/>
        </p:nvSpPr>
        <p:spPr>
          <a:xfrm>
            <a:off x="307622" y="3952247"/>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bajando</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la cabeza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2" name="TextBox 11"/>
          <p:cNvSpPr txBox="1"/>
          <p:nvPr/>
        </p:nvSpPr>
        <p:spPr>
          <a:xfrm>
            <a:off x="4703585" y="3952246"/>
            <a:ext cx="44534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S/he is lowering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her head</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3" name="Picture 12" descr="le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9095" y="4822837"/>
            <a:ext cx="1044926" cy="1204932"/>
          </a:xfrm>
          <a:prstGeom prst="rect">
            <a:avLst/>
          </a:prstGeom>
        </p:spPr>
      </p:pic>
      <p:sp>
        <p:nvSpPr>
          <p:cNvPr id="1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307622" y="4737208"/>
            <a:ext cx="77030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You can still use ‘un’ or ‘una’ if you want to say ‘one’.</a:t>
            </a:r>
          </a:p>
        </p:txBody>
      </p:sp>
      <p:sp>
        <p:nvSpPr>
          <p:cNvPr id="19" name="TextBox 18"/>
          <p:cNvSpPr txBox="1"/>
          <p:nvPr/>
        </p:nvSpPr>
        <p:spPr>
          <a:xfrm>
            <a:off x="304337" y="5479672"/>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bajando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un pie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 name="TextBox 19"/>
          <p:cNvSpPr txBox="1"/>
          <p:nvPr/>
        </p:nvSpPr>
        <p:spPr>
          <a:xfrm>
            <a:off x="4703584" y="5479671"/>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S/he is lowering </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one foot</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28" name="Picture 4" descr="two hands up art - Clip Art Library">
            <a:extLst>
              <a:ext uri="{FF2B5EF4-FFF2-40B4-BE49-F238E27FC236}">
                <a16:creationId xmlns:a16="http://schemas.microsoft.com/office/drawing/2014/main" id="{36F98E60-A190-384B-8A9A-EA444F27A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095" y="2915465"/>
            <a:ext cx="1260884" cy="133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6B396CD-40F0-45BC-BF99-1D132DFCAFF3}"/>
              </a:ext>
            </a:extLst>
          </p:cNvPr>
          <p:cNvSpPr/>
          <p:nvPr/>
        </p:nvSpPr>
        <p:spPr>
          <a:xfrm>
            <a:off x="762846" y="2669804"/>
            <a:ext cx="11286216" cy="481140"/>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1" name="TextBox 20">
            <a:extLst>
              <a:ext uri="{FF2B5EF4-FFF2-40B4-BE49-F238E27FC236}">
                <a16:creationId xmlns:a16="http://schemas.microsoft.com/office/drawing/2014/main" id="{BD776AD1-2E7A-46F5-A9E9-D3AD42D1596B}"/>
              </a:ext>
            </a:extLst>
          </p:cNvPr>
          <p:cNvSpPr txBox="1"/>
          <p:nvPr/>
        </p:nvSpPr>
        <p:spPr>
          <a:xfrm>
            <a:off x="754131" y="2576463"/>
            <a:ext cx="10114222"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se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muestra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cómo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mover los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brazos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4" name="Rectangle: Rounded Corners 13">
            <a:extLst>
              <a:ext uri="{FF2B5EF4-FFF2-40B4-BE49-F238E27FC236}">
                <a16:creationId xmlns:a16="http://schemas.microsoft.com/office/drawing/2014/main" id="{F0417789-267E-4833-86C1-68347DBB6794}"/>
              </a:ext>
            </a:extLst>
          </p:cNvPr>
          <p:cNvSpPr/>
          <p:nvPr/>
        </p:nvSpPr>
        <p:spPr>
          <a:xfrm>
            <a:off x="762846" y="1681308"/>
            <a:ext cx="11286216" cy="570597"/>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 y="296862"/>
            <a:ext cx="6096000" cy="759425"/>
          </a:xfrm>
        </p:spPr>
        <p:txBody>
          <a:bodyPr>
            <a:normAutofit/>
          </a:bodyPr>
          <a:lstStyle/>
          <a:p>
            <a:r>
              <a:rPr lang="en-GB" sz="3200" b="1" dirty="0" err="1">
                <a:solidFill>
                  <a:schemeClr val="bg1"/>
                </a:solidFill>
              </a:rPr>
              <a:t>Estar</a:t>
            </a:r>
            <a:r>
              <a:rPr lang="en-GB" sz="3200" b="1" dirty="0">
                <a:solidFill>
                  <a:schemeClr val="bg1"/>
                </a:solidFill>
              </a:rPr>
              <a:t> </a:t>
            </a:r>
            <a:r>
              <a:rPr lang="en-GB" sz="3200" b="1" dirty="0" err="1">
                <a:solidFill>
                  <a:schemeClr val="bg1"/>
                </a:solidFill>
              </a:rPr>
              <a:t>en</a:t>
            </a:r>
            <a:r>
              <a:rPr lang="en-GB" sz="3200" b="1" dirty="0">
                <a:solidFill>
                  <a:schemeClr val="bg1"/>
                </a:solidFill>
              </a:rPr>
              <a:t> forma</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9945110" y="258166"/>
            <a:ext cx="198303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7" name="TextBox 6">
            <a:extLst>
              <a:ext uri="{FF2B5EF4-FFF2-40B4-BE49-F238E27FC236}">
                <a16:creationId xmlns:a16="http://schemas.microsoft.com/office/drawing/2014/main" id="{17090588-4274-4C63-AFD9-BC7B86549998}"/>
              </a:ext>
            </a:extLst>
          </p:cNvPr>
          <p:cNvSpPr txBox="1"/>
          <p:nvPr/>
        </p:nvSpPr>
        <p:spPr>
          <a:xfrm>
            <a:off x="-1" y="1023245"/>
            <a:ext cx="11714541"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Completa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frases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de una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de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ejercicio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español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inglés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 name="Action Button: Custom 17">
            <a:hlinkClick r:id="" action="ppaction://noaction" highlightClick="1">
              <a:snd r:embed="rId4" name="1 El instructor dice.wav"/>
            </a:hlinkClick>
            <a:extLst>
              <a:ext uri="{FF2B5EF4-FFF2-40B4-BE49-F238E27FC236}">
                <a16:creationId xmlns:a16="http://schemas.microsoft.com/office/drawing/2014/main" id="{5C0A2323-2814-4398-9D6C-FA54601D02BD}"/>
              </a:ext>
            </a:extLst>
          </p:cNvPr>
          <p:cNvSpPr/>
          <p:nvPr/>
        </p:nvSpPr>
        <p:spPr>
          <a:xfrm>
            <a:off x="142938" y="1712576"/>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12" name="TextBox 11">
            <a:extLst>
              <a:ext uri="{FF2B5EF4-FFF2-40B4-BE49-F238E27FC236}">
                <a16:creationId xmlns:a16="http://schemas.microsoft.com/office/drawing/2014/main" id="{BED62A14-87D1-4178-8319-504EC5077374}"/>
              </a:ext>
            </a:extLst>
          </p:cNvPr>
          <p:cNvSpPr txBox="1"/>
          <p:nvPr/>
        </p:nvSpPr>
        <p:spPr>
          <a:xfrm>
            <a:off x="621481" y="1561517"/>
            <a:ext cx="10798999"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El instructor dice: “¡la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empezar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ahora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mismo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Luego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salta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FA6112BD-F3A4-4C00-94F9-C6495D60E573}"/>
              </a:ext>
            </a:extLst>
          </p:cNvPr>
          <p:cNvSpPr txBox="1"/>
          <p:nvPr/>
        </p:nvSpPr>
        <p:spPr>
          <a:xfrm>
            <a:off x="771520" y="2064987"/>
            <a:ext cx="1071391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The </a:t>
            </a:r>
            <a:r>
              <a:rPr kumimoji="0" lang="en-GB" sz="24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instructo</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r says, “the class is going to start right now! Then he jumps.</a:t>
            </a:r>
          </a:p>
        </p:txBody>
      </p:sp>
      <p:sp>
        <p:nvSpPr>
          <p:cNvPr id="4" name="Rectangle: Rounded Corners 3">
            <a:extLst>
              <a:ext uri="{FF2B5EF4-FFF2-40B4-BE49-F238E27FC236}">
                <a16:creationId xmlns:a16="http://schemas.microsoft.com/office/drawing/2014/main" id="{897EF248-CDD9-4478-BC54-15FE1E832937}"/>
              </a:ext>
            </a:extLst>
          </p:cNvPr>
          <p:cNvSpPr/>
          <p:nvPr/>
        </p:nvSpPr>
        <p:spPr>
          <a:xfrm>
            <a:off x="10172352" y="1740249"/>
            <a:ext cx="800447"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a:t>
            </a:r>
          </a:p>
        </p:txBody>
      </p:sp>
      <p:sp>
        <p:nvSpPr>
          <p:cNvPr id="16" name="Rectangle: Rounded Corners 15">
            <a:extLst>
              <a:ext uri="{FF2B5EF4-FFF2-40B4-BE49-F238E27FC236}">
                <a16:creationId xmlns:a16="http://schemas.microsoft.com/office/drawing/2014/main" id="{236F1FC3-7280-4198-95F6-357C809377A1}"/>
              </a:ext>
            </a:extLst>
          </p:cNvPr>
          <p:cNvSpPr/>
          <p:nvPr/>
        </p:nvSpPr>
        <p:spPr>
          <a:xfrm>
            <a:off x="6877239" y="1706446"/>
            <a:ext cx="2055746"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_______________</a:t>
            </a:r>
          </a:p>
        </p:txBody>
      </p:sp>
      <p:sp>
        <p:nvSpPr>
          <p:cNvPr id="17" name="Action Button: Custom 17">
            <a:hlinkClick r:id="" action="ppaction://noaction" highlightClick="1">
              <a:snd r:embed="rId5" name="2 El instructor se levanta.wav"/>
            </a:hlinkClick>
            <a:extLst>
              <a:ext uri="{FF2B5EF4-FFF2-40B4-BE49-F238E27FC236}">
                <a16:creationId xmlns:a16="http://schemas.microsoft.com/office/drawing/2014/main" id="{A3AB0EF2-BC8F-4541-A982-3AEA04799AF6}"/>
              </a:ext>
            </a:extLst>
          </p:cNvPr>
          <p:cNvSpPr/>
          <p:nvPr/>
        </p:nvSpPr>
        <p:spPr>
          <a:xfrm>
            <a:off x="142938" y="2729499"/>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18" name="Action Button: Custom 17">
            <a:hlinkClick r:id="" action="ppaction://noaction" highlightClick="1">
              <a:snd r:embed="rId6" name="3 En el segundo ejercicio.wav"/>
            </a:hlinkClick>
            <a:extLst>
              <a:ext uri="{FF2B5EF4-FFF2-40B4-BE49-F238E27FC236}">
                <a16:creationId xmlns:a16="http://schemas.microsoft.com/office/drawing/2014/main" id="{78B527B5-1212-4EB5-BA61-3C764995C896}"/>
              </a:ext>
            </a:extLst>
          </p:cNvPr>
          <p:cNvSpPr/>
          <p:nvPr/>
        </p:nvSpPr>
        <p:spPr>
          <a:xfrm>
            <a:off x="142938" y="3630047"/>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19" name="Action Button: Custom 17">
            <a:hlinkClick r:id="" action="ppaction://noaction" highlightClick="1">
              <a:snd r:embed="rId7" name="4 Finalmente.wav"/>
            </a:hlinkClick>
            <a:extLst>
              <a:ext uri="{FF2B5EF4-FFF2-40B4-BE49-F238E27FC236}">
                <a16:creationId xmlns:a16="http://schemas.microsoft.com/office/drawing/2014/main" id="{8BCF1F22-A15E-4E12-AF32-107FD2E7EFFA}"/>
              </a:ext>
            </a:extLst>
          </p:cNvPr>
          <p:cNvSpPr/>
          <p:nvPr/>
        </p:nvSpPr>
        <p:spPr>
          <a:xfrm>
            <a:off x="142938" y="4646970"/>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4</a:t>
            </a:r>
          </a:p>
        </p:txBody>
      </p:sp>
      <p:sp>
        <p:nvSpPr>
          <p:cNvPr id="20" name="Action Button: Custom 17">
            <a:hlinkClick r:id="" action="ppaction://noaction" highlightClick="1">
              <a:snd r:embed="rId8" name="5 El instructor.wav"/>
            </a:hlinkClick>
            <a:extLst>
              <a:ext uri="{FF2B5EF4-FFF2-40B4-BE49-F238E27FC236}">
                <a16:creationId xmlns:a16="http://schemas.microsoft.com/office/drawing/2014/main" id="{F3D2F723-1DDD-42F6-8DEC-B9E66D22BD65}"/>
              </a:ext>
            </a:extLst>
          </p:cNvPr>
          <p:cNvSpPr/>
          <p:nvPr/>
        </p:nvSpPr>
        <p:spPr>
          <a:xfrm>
            <a:off x="142938" y="5642771"/>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23" name="Rectangle: Rounded Corners 22">
            <a:extLst>
              <a:ext uri="{FF2B5EF4-FFF2-40B4-BE49-F238E27FC236}">
                <a16:creationId xmlns:a16="http://schemas.microsoft.com/office/drawing/2014/main" id="{B4D324B3-289D-4C61-974E-1BC225F7E84F}"/>
              </a:ext>
            </a:extLst>
          </p:cNvPr>
          <p:cNvSpPr/>
          <p:nvPr/>
        </p:nvSpPr>
        <p:spPr>
          <a:xfrm>
            <a:off x="739610" y="3618622"/>
            <a:ext cx="11347941" cy="542072"/>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4" name="Rectangle: Rounded Corners 23">
            <a:extLst>
              <a:ext uri="{FF2B5EF4-FFF2-40B4-BE49-F238E27FC236}">
                <a16:creationId xmlns:a16="http://schemas.microsoft.com/office/drawing/2014/main" id="{7BA3EFA5-70CE-40E0-95E3-2EEDA76D06A0}"/>
              </a:ext>
            </a:extLst>
          </p:cNvPr>
          <p:cNvSpPr/>
          <p:nvPr/>
        </p:nvSpPr>
        <p:spPr>
          <a:xfrm>
            <a:off x="797549" y="5531150"/>
            <a:ext cx="11353617"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25" name="TextBox 24">
            <a:extLst>
              <a:ext uri="{FF2B5EF4-FFF2-40B4-BE49-F238E27FC236}">
                <a16:creationId xmlns:a16="http://schemas.microsoft.com/office/drawing/2014/main" id="{8AAB343F-2B61-4588-963D-8DFBAFEB3201}"/>
              </a:ext>
            </a:extLst>
          </p:cNvPr>
          <p:cNvSpPr txBox="1"/>
          <p:nvPr/>
        </p:nvSpPr>
        <p:spPr>
          <a:xfrm>
            <a:off x="739610" y="3012891"/>
            <a:ext cx="11347942"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 instructor gets up and shows how to move their arms.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9" name="Rectangle: Rounded Corners 28">
            <a:extLst>
              <a:ext uri="{FF2B5EF4-FFF2-40B4-BE49-F238E27FC236}">
                <a16:creationId xmlns:a16="http://schemas.microsoft.com/office/drawing/2014/main" id="{E0CC8854-6837-47B7-9542-C30DD232462D}"/>
              </a:ext>
            </a:extLst>
          </p:cNvPr>
          <p:cNvSpPr/>
          <p:nvPr/>
        </p:nvSpPr>
        <p:spPr>
          <a:xfrm>
            <a:off x="2799335" y="3162429"/>
            <a:ext cx="1211698" cy="374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________</a:t>
            </a:r>
          </a:p>
        </p:txBody>
      </p:sp>
      <p:sp>
        <p:nvSpPr>
          <p:cNvPr id="30" name="TextBox 29">
            <a:extLst>
              <a:ext uri="{FF2B5EF4-FFF2-40B4-BE49-F238E27FC236}">
                <a16:creationId xmlns:a16="http://schemas.microsoft.com/office/drawing/2014/main" id="{DE62C207-3885-4AF1-BEC3-9C4C6149C5CE}"/>
              </a:ext>
            </a:extLst>
          </p:cNvPr>
          <p:cNvSpPr txBox="1"/>
          <p:nvPr/>
        </p:nvSpPr>
        <p:spPr>
          <a:xfrm>
            <a:off x="679664" y="3511416"/>
            <a:ext cx="11589386"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el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segundo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ejercicio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los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bajan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pierna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derecha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1" name="Rectangle: Rounded Corners 30">
            <a:extLst>
              <a:ext uri="{FF2B5EF4-FFF2-40B4-BE49-F238E27FC236}">
                <a16:creationId xmlns:a16="http://schemas.microsoft.com/office/drawing/2014/main" id="{A968C52C-B5FA-480D-A663-3C64D0F14D28}"/>
              </a:ext>
            </a:extLst>
          </p:cNvPr>
          <p:cNvSpPr/>
          <p:nvPr/>
        </p:nvSpPr>
        <p:spPr>
          <a:xfrm>
            <a:off x="8331385" y="3679266"/>
            <a:ext cx="101650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a:t>
            </a:r>
          </a:p>
        </p:txBody>
      </p:sp>
      <p:sp>
        <p:nvSpPr>
          <p:cNvPr id="32" name="TextBox 31">
            <a:extLst>
              <a:ext uri="{FF2B5EF4-FFF2-40B4-BE49-F238E27FC236}">
                <a16:creationId xmlns:a16="http://schemas.microsoft.com/office/drawing/2014/main" id="{39C06D24-FAB3-4FFE-B16C-4220526F4521}"/>
              </a:ext>
            </a:extLst>
          </p:cNvPr>
          <p:cNvSpPr txBox="1"/>
          <p:nvPr/>
        </p:nvSpPr>
        <p:spPr>
          <a:xfrm>
            <a:off x="739610" y="3988116"/>
            <a:ext cx="10593812"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In the second exercise the participants raise and lower the right leg.</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3" name="Rectangle: Rounded Corners 32">
            <a:extLst>
              <a:ext uri="{FF2B5EF4-FFF2-40B4-BE49-F238E27FC236}">
                <a16:creationId xmlns:a16="http://schemas.microsoft.com/office/drawing/2014/main" id="{C3350AA8-D22C-4EF1-855A-5A8640453740}"/>
              </a:ext>
            </a:extLst>
          </p:cNvPr>
          <p:cNvSpPr/>
          <p:nvPr/>
        </p:nvSpPr>
        <p:spPr>
          <a:xfrm>
            <a:off x="10188468" y="4179959"/>
            <a:ext cx="1014679" cy="458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 .</a:t>
            </a:r>
          </a:p>
        </p:txBody>
      </p:sp>
      <p:sp>
        <p:nvSpPr>
          <p:cNvPr id="34" name="Rectangle: Rounded Corners 33">
            <a:extLst>
              <a:ext uri="{FF2B5EF4-FFF2-40B4-BE49-F238E27FC236}">
                <a16:creationId xmlns:a16="http://schemas.microsoft.com/office/drawing/2014/main" id="{DED2CAEF-5754-4667-B836-3AC6F5D93777}"/>
              </a:ext>
            </a:extLst>
          </p:cNvPr>
          <p:cNvSpPr/>
          <p:nvPr/>
        </p:nvSpPr>
        <p:spPr>
          <a:xfrm>
            <a:off x="757393" y="4589596"/>
            <a:ext cx="11330158" cy="514069"/>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5" name="TextBox 34">
            <a:extLst>
              <a:ext uri="{FF2B5EF4-FFF2-40B4-BE49-F238E27FC236}">
                <a16:creationId xmlns:a16="http://schemas.microsoft.com/office/drawing/2014/main" id="{42073EC3-4474-40B8-BA39-B4E9EC2537DF}"/>
              </a:ext>
            </a:extLst>
          </p:cNvPr>
          <p:cNvSpPr txBox="1"/>
          <p:nvPr/>
        </p:nvSpPr>
        <p:spPr>
          <a:xfrm>
            <a:off x="739610" y="4496916"/>
            <a:ext cx="10974931"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Finalmente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corren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tocan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pared con la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mano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vuelven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al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grupo</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7BD25258-7301-426A-BBC5-5B65B708D461}"/>
              </a:ext>
            </a:extLst>
          </p:cNvPr>
          <p:cNvSpPr txBox="1"/>
          <p:nvPr/>
        </p:nvSpPr>
        <p:spPr>
          <a:xfrm>
            <a:off x="858578" y="4924143"/>
            <a:ext cx="12531473"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Finally, they run, touch the wall with their hand and return to the group.</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3C61F651-497A-4EE9-9296-1F4458665942}"/>
              </a:ext>
            </a:extLst>
          </p:cNvPr>
          <p:cNvSpPr txBox="1"/>
          <p:nvPr/>
        </p:nvSpPr>
        <p:spPr>
          <a:xfrm>
            <a:off x="739610" y="5846149"/>
            <a:ext cx="11529440"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 instructor always records the class to show the video to the participants.</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9" name="Rectangle: Rounded Corners 38">
            <a:extLst>
              <a:ext uri="{FF2B5EF4-FFF2-40B4-BE49-F238E27FC236}">
                <a16:creationId xmlns:a16="http://schemas.microsoft.com/office/drawing/2014/main" id="{0A90429B-F0F4-461F-BCA1-129B921413BB}"/>
              </a:ext>
            </a:extLst>
          </p:cNvPr>
          <p:cNvSpPr/>
          <p:nvPr/>
        </p:nvSpPr>
        <p:spPr>
          <a:xfrm>
            <a:off x="3575142" y="4646991"/>
            <a:ext cx="10146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a:t>
            </a:r>
          </a:p>
        </p:txBody>
      </p:sp>
      <p:sp>
        <p:nvSpPr>
          <p:cNvPr id="47" name="Rectangle: Rounded Corners 3">
            <a:extLst>
              <a:ext uri="{FF2B5EF4-FFF2-40B4-BE49-F238E27FC236}">
                <a16:creationId xmlns:a16="http://schemas.microsoft.com/office/drawing/2014/main" id="{897EF248-CDD9-4478-BC54-15FE1E832937}"/>
              </a:ext>
            </a:extLst>
          </p:cNvPr>
          <p:cNvSpPr/>
          <p:nvPr/>
        </p:nvSpPr>
        <p:spPr>
          <a:xfrm>
            <a:off x="6729188" y="2266522"/>
            <a:ext cx="700566" cy="359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a:t>
            </a:r>
          </a:p>
        </p:txBody>
      </p:sp>
      <p:sp>
        <p:nvSpPr>
          <p:cNvPr id="48" name="Rectangle: Rounded Corners 38">
            <a:extLst>
              <a:ext uri="{FF2B5EF4-FFF2-40B4-BE49-F238E27FC236}">
                <a16:creationId xmlns:a16="http://schemas.microsoft.com/office/drawing/2014/main" id="{0A90429B-F0F4-461F-BCA1-129B921413BB}"/>
              </a:ext>
            </a:extLst>
          </p:cNvPr>
          <p:cNvSpPr/>
          <p:nvPr/>
        </p:nvSpPr>
        <p:spPr>
          <a:xfrm>
            <a:off x="8497600" y="5119670"/>
            <a:ext cx="955401"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a:t>
            </a:r>
          </a:p>
        </p:txBody>
      </p:sp>
      <p:sp>
        <p:nvSpPr>
          <p:cNvPr id="49" name="Rectangle: Rounded Corners 3">
            <a:extLst>
              <a:ext uri="{FF2B5EF4-FFF2-40B4-BE49-F238E27FC236}">
                <a16:creationId xmlns:a16="http://schemas.microsoft.com/office/drawing/2014/main" id="{897EF248-CDD9-4478-BC54-15FE1E832937}"/>
              </a:ext>
            </a:extLst>
          </p:cNvPr>
          <p:cNvSpPr/>
          <p:nvPr/>
        </p:nvSpPr>
        <p:spPr>
          <a:xfrm>
            <a:off x="4383652" y="2755190"/>
            <a:ext cx="129561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________</a:t>
            </a:r>
          </a:p>
        </p:txBody>
      </p:sp>
      <p:pic>
        <p:nvPicPr>
          <p:cNvPr id="50" name="Picture 49" descr="exercise.jpeg">
            <a:extLst>
              <a:ext uri="{FF2B5EF4-FFF2-40B4-BE49-F238E27FC236}">
                <a16:creationId xmlns:a16="http://schemas.microsoft.com/office/drawing/2014/main" id="{994A11BA-FA6C-DD4A-8E63-5FE21EA0C0D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0820" y="42074"/>
            <a:ext cx="1130082" cy="1154343"/>
          </a:xfrm>
          <a:prstGeom prst="rect">
            <a:avLst/>
          </a:prstGeom>
        </p:spPr>
      </p:pic>
      <p:sp>
        <p:nvSpPr>
          <p:cNvPr id="53" name="TextBox 52">
            <a:extLst>
              <a:ext uri="{FF2B5EF4-FFF2-40B4-BE49-F238E27FC236}">
                <a16:creationId xmlns:a16="http://schemas.microsoft.com/office/drawing/2014/main" id="{6E6E182F-F808-3A43-BDF4-C940D2870EC0}"/>
              </a:ext>
            </a:extLst>
          </p:cNvPr>
          <p:cNvSpPr txBox="1"/>
          <p:nvPr/>
        </p:nvSpPr>
        <p:spPr>
          <a:xfrm>
            <a:off x="754131" y="5432848"/>
            <a:ext cx="12488054"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siempre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graba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para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mostrar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lang="en-GB" sz="2400" kern="0" dirty="0">
                <a:solidFill>
                  <a:srgbClr val="002060"/>
                </a:solidFill>
                <a:latin typeface="Century Gothic" panose="020B0502020202020204" pitchFamily="34" charset="0"/>
                <a:cs typeface="Arial"/>
                <a:sym typeface="Wingdings" panose="05000000000000000000" pitchFamily="2" charset="2"/>
              </a:rPr>
              <a:t>el </a:t>
            </a:r>
            <a:r>
              <a:rPr lang="en-GB" sz="2400" kern="0" dirty="0" err="1">
                <a:solidFill>
                  <a:srgbClr val="002060"/>
                </a:solidFill>
                <a:latin typeface="Century Gothic" panose="020B0502020202020204" pitchFamily="34" charset="0"/>
                <a:cs typeface="Arial"/>
                <a:sym typeface="Wingdings" panose="05000000000000000000" pitchFamily="2" charset="2"/>
              </a:rPr>
              <a:t>vídeo</a:t>
            </a:r>
            <a:r>
              <a:rPr lang="en-GB" sz="2400" kern="0" dirty="0">
                <a:solidFill>
                  <a:srgbClr val="002060"/>
                </a:solidFill>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 los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6" name="Rectangle: Rounded Corners 25">
            <a:extLst>
              <a:ext uri="{FF2B5EF4-FFF2-40B4-BE49-F238E27FC236}">
                <a16:creationId xmlns:a16="http://schemas.microsoft.com/office/drawing/2014/main" id="{5A2C3119-71F3-4085-8598-64916E1DD13C}"/>
              </a:ext>
            </a:extLst>
          </p:cNvPr>
          <p:cNvSpPr/>
          <p:nvPr/>
        </p:nvSpPr>
        <p:spPr>
          <a:xfrm>
            <a:off x="8149639" y="2707052"/>
            <a:ext cx="1091326"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a:t>
            </a:r>
          </a:p>
        </p:txBody>
      </p:sp>
      <p:sp>
        <p:nvSpPr>
          <p:cNvPr id="27" name="Rectangle: Rounded Corners 26">
            <a:extLst>
              <a:ext uri="{FF2B5EF4-FFF2-40B4-BE49-F238E27FC236}">
                <a16:creationId xmlns:a16="http://schemas.microsoft.com/office/drawing/2014/main" id="{AA1C74AF-A64C-42F3-AA82-3F819C4D099F}"/>
              </a:ext>
            </a:extLst>
          </p:cNvPr>
          <p:cNvSpPr/>
          <p:nvPr/>
        </p:nvSpPr>
        <p:spPr>
          <a:xfrm>
            <a:off x="6729188" y="3678492"/>
            <a:ext cx="1420451"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_________</a:t>
            </a:r>
          </a:p>
        </p:txBody>
      </p:sp>
      <p:sp>
        <p:nvSpPr>
          <p:cNvPr id="42" name="Rectangle: Rounded Corners 41">
            <a:extLst>
              <a:ext uri="{FF2B5EF4-FFF2-40B4-BE49-F238E27FC236}">
                <a16:creationId xmlns:a16="http://schemas.microsoft.com/office/drawing/2014/main" id="{D44FE0BF-E58D-4218-978E-8C7F1564E480}"/>
              </a:ext>
            </a:extLst>
          </p:cNvPr>
          <p:cNvSpPr/>
          <p:nvPr/>
        </p:nvSpPr>
        <p:spPr>
          <a:xfrm>
            <a:off x="6922415" y="4646991"/>
            <a:ext cx="10146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a:t>
            </a:r>
          </a:p>
        </p:txBody>
      </p:sp>
      <p:sp>
        <p:nvSpPr>
          <p:cNvPr id="54" name="Rectangle: Rounded Corners 41">
            <a:extLst>
              <a:ext uri="{FF2B5EF4-FFF2-40B4-BE49-F238E27FC236}">
                <a16:creationId xmlns:a16="http://schemas.microsoft.com/office/drawing/2014/main" id="{7D8D9632-4E4F-2146-A065-34798AB9E146}"/>
              </a:ext>
            </a:extLst>
          </p:cNvPr>
          <p:cNvSpPr/>
          <p:nvPr/>
        </p:nvSpPr>
        <p:spPr>
          <a:xfrm>
            <a:off x="3739379" y="5580115"/>
            <a:ext cx="1083250"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a:t>
            </a:r>
          </a:p>
        </p:txBody>
      </p:sp>
      <p:sp>
        <p:nvSpPr>
          <p:cNvPr id="55" name="Rectangle: Rounded Corners 38">
            <a:extLst>
              <a:ext uri="{FF2B5EF4-FFF2-40B4-BE49-F238E27FC236}">
                <a16:creationId xmlns:a16="http://schemas.microsoft.com/office/drawing/2014/main" id="{6BE2FF16-E598-2441-9F22-090A31D04E5C}"/>
              </a:ext>
            </a:extLst>
          </p:cNvPr>
          <p:cNvSpPr/>
          <p:nvPr/>
        </p:nvSpPr>
        <p:spPr>
          <a:xfrm>
            <a:off x="2766344" y="6036114"/>
            <a:ext cx="1137683" cy="3556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________</a:t>
            </a:r>
          </a:p>
        </p:txBody>
      </p:sp>
      <p:sp>
        <p:nvSpPr>
          <p:cNvPr id="56" name="Rectangle: Rounded Corners 41">
            <a:extLst>
              <a:ext uri="{FF2B5EF4-FFF2-40B4-BE49-F238E27FC236}">
                <a16:creationId xmlns:a16="http://schemas.microsoft.com/office/drawing/2014/main" id="{24459B0D-03C8-4749-8A5E-1593BCAA4733}"/>
              </a:ext>
            </a:extLst>
          </p:cNvPr>
          <p:cNvSpPr/>
          <p:nvPr/>
        </p:nvSpPr>
        <p:spPr>
          <a:xfrm>
            <a:off x="6814538" y="5567176"/>
            <a:ext cx="1199972"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rPr>
              <a:t>_______</a:t>
            </a:r>
          </a:p>
        </p:txBody>
      </p:sp>
      <p:sp>
        <p:nvSpPr>
          <p:cNvPr id="43" name="Rectangle 42">
            <a:extLst>
              <a:ext uri="{FF2B5EF4-FFF2-40B4-BE49-F238E27FC236}">
                <a16:creationId xmlns:a16="http://schemas.microsoft.com/office/drawing/2014/main" id="{1E90082C-B821-E14B-A036-8C5FF091AD01}"/>
              </a:ext>
            </a:extLst>
          </p:cNvPr>
          <p:cNvSpPr/>
          <p:nvPr/>
        </p:nvSpPr>
        <p:spPr>
          <a:xfrm>
            <a:off x="8309503" y="699419"/>
            <a:ext cx="3725700" cy="400110"/>
          </a:xfrm>
          <a:prstGeom prst="rect">
            <a:avLst/>
          </a:prstGeom>
        </p:spPr>
        <p:txBody>
          <a:bodyPr wrap="none">
            <a:spAutoFit/>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participante</a:t>
            </a:r>
            <a:r>
              <a:rPr lang="en-GB" sz="2000" dirty="0">
                <a:solidFill>
                  <a:srgbClr val="002060"/>
                </a:solidFill>
                <a:latin typeface="Century Gothic" panose="020B0502020202020204" pitchFamily="34" charset="0"/>
              </a:rPr>
              <a:t>= participant</a:t>
            </a:r>
            <a:endParaRPr lang="en-GB" sz="2000" dirty="0">
              <a:latin typeface="Century Gothic" panose="020B0502020202020204" pitchFamily="34" charset="0"/>
            </a:endParaRPr>
          </a:p>
        </p:txBody>
      </p:sp>
    </p:spTree>
    <p:extLst>
      <p:ext uri="{BB962C8B-B14F-4D97-AF65-F5344CB8AC3E}">
        <p14:creationId xmlns:p14="http://schemas.microsoft.com/office/powerpoint/2010/main" val="34541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9" grpId="0" animBg="1"/>
      <p:bldP spid="31" grpId="0" animBg="1"/>
      <p:bldP spid="33" grpId="0" animBg="1"/>
      <p:bldP spid="39" grpId="0" animBg="1"/>
      <p:bldP spid="47" grpId="0" animBg="1"/>
      <p:bldP spid="48" grpId="0" animBg="1"/>
      <p:bldP spid="49" grpId="0" animBg="1"/>
      <p:bldP spid="26" grpId="0" animBg="1"/>
      <p:bldP spid="27" grpId="0" animBg="1"/>
      <p:bldP spid="42" grpId="0" animBg="1"/>
      <p:bldP spid="54" grpId="0" animBg="1"/>
      <p:bldP spid="55"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Talking about ‘you’</a:t>
            </a:r>
            <a:br>
              <a:rPr lang="en-GB" sz="2400" b="1">
                <a:solidFill>
                  <a:schemeClr val="bg1"/>
                </a:solidFill>
              </a:rPr>
            </a:br>
            <a:r>
              <a:rPr lang="en-GB" sz="2400">
                <a:solidFill>
                  <a:schemeClr val="bg1"/>
                </a:solidFill>
              </a:rPr>
              <a:t>-ar verbs in 2</a:t>
            </a:r>
            <a:r>
              <a:rPr lang="en-GB" sz="2400" baseline="30000">
                <a:solidFill>
                  <a:schemeClr val="bg1"/>
                </a:solidFill>
              </a:rPr>
              <a:t>nd</a:t>
            </a:r>
            <a:r>
              <a:rPr lang="en-GB" sz="2400">
                <a:solidFill>
                  <a:schemeClr val="bg1"/>
                </a:solidFill>
              </a:rPr>
              <a:t> person singular &amp; plural</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8089132" y="3492711"/>
            <a:ext cx="3978263" cy="752318"/>
          </a:xfrm>
          <a:prstGeom prst="wedgeRoundRectCallout">
            <a:avLst>
              <a:gd name="adj1" fmla="val -53386"/>
              <a:gd name="adj2" fmla="val -195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panose="020F0302020204030204"/>
              </a:rPr>
              <a:t>‘Estar’ has the same </a:t>
            </a:r>
            <a:r>
              <a:rPr lang="en-GB" sz="2000" b="1">
                <a:solidFill>
                  <a:srgbClr val="002060"/>
                </a:solidFill>
                <a:latin typeface="Century Gothic" panose="020F0302020204030204"/>
              </a:rPr>
              <a:t>–áis </a:t>
            </a:r>
            <a:r>
              <a:rPr lang="en-GB" sz="2000">
                <a:solidFill>
                  <a:srgbClr val="002060"/>
                </a:solidFill>
                <a:latin typeface="Century Gothic" panose="020F0302020204030204"/>
              </a:rPr>
              <a:t>ending as other -ar verbs.</a:t>
            </a:r>
            <a:endPar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CC80B4A-8FB9-5141-8C3B-F7B756E6597D}"/>
              </a:ext>
            </a:extLst>
          </p:cNvPr>
          <p:cNvSpPr txBox="1"/>
          <p:nvPr/>
        </p:nvSpPr>
        <p:spPr>
          <a:xfrm>
            <a:off x="180000" y="1296000"/>
            <a:ext cx="10638696" cy="498598"/>
          </a:xfrm>
          <a:prstGeom prst="rect">
            <a:avLst/>
          </a:prstGeom>
          <a:noFill/>
        </p:spPr>
        <p:txBody>
          <a:bodyPr wrap="square" rtlCol="0">
            <a:spAutoFit/>
          </a:bodyPr>
          <a:lstStyle/>
          <a:p>
            <a:pPr>
              <a:lnSpc>
                <a:spcPct val="110000"/>
              </a:lnSpc>
            </a:pPr>
            <a:r>
              <a:rPr lang="en-US" sz="2400" dirty="0">
                <a:solidFill>
                  <a:srgbClr val="002060"/>
                </a:solidFill>
              </a:rPr>
              <a:t>‘</a:t>
            </a:r>
            <a:r>
              <a:rPr lang="en-US" sz="2400" dirty="0" err="1">
                <a:solidFill>
                  <a:srgbClr val="002060"/>
                </a:solidFill>
              </a:rPr>
              <a:t>Estar</a:t>
            </a:r>
            <a:r>
              <a:rPr lang="en-US" sz="2400" dirty="0">
                <a:solidFill>
                  <a:srgbClr val="002060"/>
                </a:solidFill>
              </a:rPr>
              <a:t>’ means _______ and is used to express a ______ or a location.</a:t>
            </a:r>
          </a:p>
        </p:txBody>
      </p:sp>
      <p:sp>
        <p:nvSpPr>
          <p:cNvPr id="24" name="TextBox 23"/>
          <p:cNvSpPr txBox="1"/>
          <p:nvPr/>
        </p:nvSpPr>
        <p:spPr>
          <a:xfrm>
            <a:off x="2324283" y="1293552"/>
            <a:ext cx="1304743" cy="461665"/>
          </a:xfrm>
          <a:prstGeom prst="rect">
            <a:avLst/>
          </a:prstGeom>
          <a:noFill/>
        </p:spPr>
        <p:txBody>
          <a:bodyPr wrap="square" rtlCol="0">
            <a:spAutoFit/>
          </a:bodyPr>
          <a:lstStyle/>
          <a:p>
            <a:r>
              <a:rPr lang="en-US" sz="2400" b="1">
                <a:solidFill>
                  <a:srgbClr val="002060"/>
                </a:solidFill>
              </a:rPr>
              <a:t>‘to be’</a:t>
            </a:r>
            <a:endParaRPr lang="en-US" sz="2400" b="1" dirty="0">
              <a:solidFill>
                <a:srgbClr val="002060"/>
              </a:solidFill>
            </a:endParaRPr>
          </a:p>
        </p:txBody>
      </p:sp>
      <p:sp>
        <p:nvSpPr>
          <p:cNvPr id="25" name="TextBox 24"/>
          <p:cNvSpPr txBox="1"/>
          <p:nvPr/>
        </p:nvSpPr>
        <p:spPr>
          <a:xfrm>
            <a:off x="7094722" y="1293551"/>
            <a:ext cx="994410" cy="461665"/>
          </a:xfrm>
          <a:prstGeom prst="rect">
            <a:avLst/>
          </a:prstGeom>
          <a:noFill/>
        </p:spPr>
        <p:txBody>
          <a:bodyPr wrap="square" rtlCol="0">
            <a:spAutoFit/>
          </a:bodyPr>
          <a:lstStyle/>
          <a:p>
            <a:r>
              <a:rPr lang="en-US" sz="2400" b="1" dirty="0">
                <a:solidFill>
                  <a:srgbClr val="002060"/>
                </a:solidFill>
              </a:rPr>
              <a:t>state</a:t>
            </a:r>
          </a:p>
        </p:txBody>
      </p:sp>
      <p:sp>
        <p:nvSpPr>
          <p:cNvPr id="26" name="TextBox 25"/>
          <p:cNvSpPr txBox="1"/>
          <p:nvPr/>
        </p:nvSpPr>
        <p:spPr>
          <a:xfrm>
            <a:off x="3700330" y="2774247"/>
            <a:ext cx="3615840" cy="461665"/>
          </a:xfrm>
          <a:prstGeom prst="rect">
            <a:avLst/>
          </a:prstGeom>
          <a:noFill/>
        </p:spPr>
        <p:txBody>
          <a:bodyPr wrap="square" rtlCol="0">
            <a:spAutoFit/>
          </a:bodyPr>
          <a:lstStyle/>
          <a:p>
            <a:r>
              <a:rPr lang="en-US" sz="2400" b="1" i="1">
                <a:solidFill>
                  <a:srgbClr val="FF6600"/>
                </a:solidFill>
              </a:rPr>
              <a:t>Estás</a:t>
            </a:r>
            <a:r>
              <a:rPr lang="en-US" sz="2400" i="1">
                <a:solidFill>
                  <a:schemeClr val="accent5">
                    <a:lumMod val="50000"/>
                  </a:schemeClr>
                </a:solidFill>
              </a:rPr>
              <a:t> </a:t>
            </a:r>
            <a:r>
              <a:rPr lang="en-US" sz="2400" i="1">
                <a:solidFill>
                  <a:srgbClr val="002060"/>
                </a:solidFill>
              </a:rPr>
              <a:t>emocionado/a.</a:t>
            </a:r>
            <a:endParaRPr lang="en-US" sz="2400" i="1" dirty="0">
              <a:solidFill>
                <a:srgbClr val="002060"/>
              </a:solidFill>
            </a:endParaRPr>
          </a:p>
        </p:txBody>
      </p:sp>
      <p:sp>
        <p:nvSpPr>
          <p:cNvPr id="27" name="TextBox 26"/>
          <p:cNvSpPr txBox="1"/>
          <p:nvPr/>
        </p:nvSpPr>
        <p:spPr>
          <a:xfrm>
            <a:off x="4264026" y="4152905"/>
            <a:ext cx="5930514" cy="461665"/>
          </a:xfrm>
          <a:prstGeom prst="rect">
            <a:avLst/>
          </a:prstGeom>
          <a:noFill/>
        </p:spPr>
        <p:txBody>
          <a:bodyPr wrap="square" rtlCol="0">
            <a:spAutoFit/>
          </a:bodyPr>
          <a:lstStyle/>
          <a:p>
            <a:r>
              <a:rPr lang="en-US" sz="2400" b="1" i="1" dirty="0" err="1">
                <a:solidFill>
                  <a:srgbClr val="FF6600"/>
                </a:solidFill>
              </a:rPr>
              <a:t>Estáis</a:t>
            </a:r>
            <a:r>
              <a:rPr lang="en-US" sz="2400" i="1" dirty="0">
                <a:solidFill>
                  <a:schemeClr val="accent5">
                    <a:lumMod val="50000"/>
                  </a:schemeClr>
                </a:solidFill>
              </a:rPr>
              <a:t> </a:t>
            </a:r>
            <a:r>
              <a:rPr lang="en-US" sz="2400" i="1" dirty="0" err="1">
                <a:solidFill>
                  <a:srgbClr val="002060"/>
                </a:solidFill>
              </a:rPr>
              <a:t>enojados</a:t>
            </a:r>
            <a:r>
              <a:rPr lang="en-US" sz="2400" i="1" dirty="0">
                <a:solidFill>
                  <a:srgbClr val="002060"/>
                </a:solidFill>
              </a:rPr>
              <a:t>/as.</a:t>
            </a:r>
          </a:p>
        </p:txBody>
      </p:sp>
      <p:sp>
        <p:nvSpPr>
          <p:cNvPr id="28" name="TextBox 27"/>
          <p:cNvSpPr txBox="1"/>
          <p:nvPr/>
        </p:nvSpPr>
        <p:spPr>
          <a:xfrm>
            <a:off x="294300" y="2085249"/>
            <a:ext cx="8621100"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you </a:t>
            </a:r>
            <a:r>
              <a:rPr lang="en-US" sz="2400" b="1">
                <a:solidFill>
                  <a:srgbClr val="002060"/>
                </a:solidFill>
              </a:rPr>
              <a:t>are</a:t>
            </a:r>
            <a:r>
              <a:rPr lang="en-US" sz="2400">
                <a:solidFill>
                  <a:srgbClr val="002060"/>
                </a:solidFill>
              </a:rPr>
              <a:t>’ for </a:t>
            </a:r>
            <a:r>
              <a:rPr lang="en-US" sz="2400" b="1">
                <a:solidFill>
                  <a:srgbClr val="002060"/>
                </a:solidFill>
              </a:rPr>
              <a:t>one</a:t>
            </a:r>
            <a:r>
              <a:rPr lang="en-US" sz="2400">
                <a:solidFill>
                  <a:srgbClr val="002060"/>
                </a:solidFill>
              </a:rPr>
              <a:t> person, use ______ </a:t>
            </a:r>
            <a:r>
              <a:rPr lang="en-US" sz="2400" dirty="0">
                <a:solidFill>
                  <a:srgbClr val="002060"/>
                </a:solidFill>
              </a:rPr>
              <a:t>.</a:t>
            </a:r>
          </a:p>
        </p:txBody>
      </p:sp>
      <p:sp>
        <p:nvSpPr>
          <p:cNvPr id="29" name="TextBox 28"/>
          <p:cNvSpPr txBox="1"/>
          <p:nvPr/>
        </p:nvSpPr>
        <p:spPr>
          <a:xfrm>
            <a:off x="294300" y="3514071"/>
            <a:ext cx="10856300" cy="461665"/>
          </a:xfrm>
          <a:prstGeom prst="rect">
            <a:avLst/>
          </a:prstGeom>
          <a:noFill/>
        </p:spPr>
        <p:txBody>
          <a:bodyPr wrap="square" rtlCol="0">
            <a:spAutoFit/>
          </a:bodyPr>
          <a:lstStyle/>
          <a:p>
            <a:r>
              <a:rPr lang="en-US" sz="2400" dirty="0">
                <a:solidFill>
                  <a:srgbClr val="002060"/>
                </a:solidFill>
              </a:rPr>
              <a:t>To </a:t>
            </a:r>
            <a:r>
              <a:rPr lang="en-US" sz="2400">
                <a:solidFill>
                  <a:srgbClr val="002060"/>
                </a:solidFill>
              </a:rPr>
              <a:t>say ‘</a:t>
            </a:r>
            <a:r>
              <a:rPr lang="en-US" sz="2400" b="1">
                <a:solidFill>
                  <a:srgbClr val="002060"/>
                </a:solidFill>
              </a:rPr>
              <a:t>you are</a:t>
            </a:r>
            <a:r>
              <a:rPr lang="en-US" sz="2400">
                <a:solidFill>
                  <a:srgbClr val="002060"/>
                </a:solidFill>
              </a:rPr>
              <a:t>’ for </a:t>
            </a:r>
            <a:r>
              <a:rPr lang="en-US" sz="2400" b="1">
                <a:solidFill>
                  <a:srgbClr val="002060"/>
                </a:solidFill>
              </a:rPr>
              <a:t>two or more</a:t>
            </a:r>
            <a:r>
              <a:rPr lang="en-US" sz="2400">
                <a:solidFill>
                  <a:srgbClr val="002060"/>
                </a:solidFill>
              </a:rPr>
              <a:t> people, use </a:t>
            </a:r>
            <a:r>
              <a:rPr lang="en-US" sz="2400" b="1">
                <a:solidFill>
                  <a:srgbClr val="FF6600"/>
                </a:solidFill>
              </a:rPr>
              <a:t>estáis</a:t>
            </a:r>
            <a:r>
              <a:rPr lang="en-US" sz="2400">
                <a:solidFill>
                  <a:srgbClr val="002060"/>
                </a:solidFill>
              </a:rPr>
              <a:t>.</a:t>
            </a:r>
            <a:endParaRPr lang="en-US" sz="2400" dirty="0">
              <a:solidFill>
                <a:srgbClr val="002060"/>
              </a:solidFill>
            </a:endParaRPr>
          </a:p>
        </p:txBody>
      </p:sp>
      <p:sp>
        <p:nvSpPr>
          <p:cNvPr id="30" name="TextBox 29"/>
          <p:cNvSpPr txBox="1"/>
          <p:nvPr/>
        </p:nvSpPr>
        <p:spPr>
          <a:xfrm>
            <a:off x="929300" y="2771473"/>
            <a:ext cx="2771030" cy="461665"/>
          </a:xfrm>
          <a:prstGeom prst="rect">
            <a:avLst/>
          </a:prstGeom>
          <a:noFill/>
        </p:spPr>
        <p:txBody>
          <a:bodyPr wrap="square" rtlCol="0">
            <a:spAutoFit/>
          </a:bodyPr>
          <a:lstStyle/>
          <a:p>
            <a:r>
              <a:rPr lang="en-US" sz="2400">
                <a:solidFill>
                  <a:srgbClr val="002060"/>
                </a:solidFill>
              </a:rPr>
              <a:t>You are excited. </a:t>
            </a:r>
            <a:endParaRPr lang="en-US" sz="2400" dirty="0">
              <a:solidFill>
                <a:srgbClr val="002060"/>
              </a:solidFill>
            </a:endParaRPr>
          </a:p>
        </p:txBody>
      </p:sp>
      <p:sp>
        <p:nvSpPr>
          <p:cNvPr id="31" name="TextBox 30"/>
          <p:cNvSpPr txBox="1"/>
          <p:nvPr/>
        </p:nvSpPr>
        <p:spPr>
          <a:xfrm>
            <a:off x="929300" y="4166140"/>
            <a:ext cx="3426799" cy="461665"/>
          </a:xfrm>
          <a:prstGeom prst="rect">
            <a:avLst/>
          </a:prstGeom>
          <a:noFill/>
        </p:spPr>
        <p:txBody>
          <a:bodyPr wrap="square" rtlCol="0">
            <a:spAutoFit/>
          </a:bodyPr>
          <a:lstStyle/>
          <a:p>
            <a:r>
              <a:rPr lang="en-US" sz="2400">
                <a:solidFill>
                  <a:srgbClr val="002060"/>
                </a:solidFill>
              </a:rPr>
              <a:t>You (lot) are angry. </a:t>
            </a:r>
            <a:r>
              <a:rPr lang="en-US" sz="2000">
                <a:solidFill>
                  <a:srgbClr val="002060"/>
                </a:solidFill>
              </a:rPr>
              <a:t> </a:t>
            </a:r>
            <a:endParaRPr lang="en-US" sz="2000" dirty="0">
              <a:solidFill>
                <a:srgbClr val="002060"/>
              </a:solidFill>
            </a:endParaRPr>
          </a:p>
        </p:txBody>
      </p:sp>
      <p:sp>
        <p:nvSpPr>
          <p:cNvPr id="32" name="TextBox 31"/>
          <p:cNvSpPr txBox="1"/>
          <p:nvPr/>
        </p:nvSpPr>
        <p:spPr>
          <a:xfrm>
            <a:off x="5678708" y="2044570"/>
            <a:ext cx="970448" cy="461665"/>
          </a:xfrm>
          <a:prstGeom prst="rect">
            <a:avLst/>
          </a:prstGeom>
          <a:noFill/>
        </p:spPr>
        <p:txBody>
          <a:bodyPr wrap="square" rtlCol="0">
            <a:spAutoFit/>
          </a:bodyPr>
          <a:lstStyle/>
          <a:p>
            <a:r>
              <a:rPr lang="en-US" sz="2400" b="1" dirty="0" err="1">
                <a:solidFill>
                  <a:srgbClr val="FF6600"/>
                </a:solidFill>
              </a:rPr>
              <a:t>estás</a:t>
            </a:r>
            <a:endParaRPr lang="en-US" sz="2400" b="1" dirty="0">
              <a:solidFill>
                <a:srgbClr val="FF6600"/>
              </a:solidFill>
            </a:endParaRPr>
          </a:p>
        </p:txBody>
      </p:sp>
      <p:sp>
        <p:nvSpPr>
          <p:cNvPr id="35" name="Google Shape;898;p32">
            <a:hlinkClick r:id="" action="ppaction://noaction">
              <a:snd r:embed="rId4" name="esta%CC%81s emocionado emocionada.wav"/>
            </a:hlinkClick>
          </p:cNvPr>
          <p:cNvSpPr/>
          <p:nvPr/>
        </p:nvSpPr>
        <p:spPr>
          <a:xfrm>
            <a:off x="407229" y="275620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99;p32">
            <a:hlinkClick r:id="" action="ppaction://noaction">
              <a:snd r:embed="rId5" name="esta%CC%81is enojados enojadas.wav"/>
            </a:hlinkClick>
          </p:cNvPr>
          <p:cNvSpPr/>
          <p:nvPr/>
        </p:nvSpPr>
        <p:spPr>
          <a:xfrm>
            <a:off x="407229" y="416380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Rounded Rectangular Callout 36"/>
          <p:cNvSpPr/>
          <p:nvPr/>
        </p:nvSpPr>
        <p:spPr>
          <a:xfrm>
            <a:off x="3689576" y="4782702"/>
            <a:ext cx="3978263" cy="942722"/>
          </a:xfrm>
          <a:prstGeom prst="wedgeRoundRectCallout">
            <a:avLst>
              <a:gd name="adj1" fmla="val -19227"/>
              <a:gd name="adj2" fmla="val -6409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F0302020204030204"/>
              </a:rPr>
              <a:t>Remember, </a:t>
            </a:r>
            <a:r>
              <a:rPr lang="en-GB" sz="2000">
                <a:solidFill>
                  <a:srgbClr val="002060"/>
                </a:solidFill>
              </a:rPr>
              <a:t>the final syllable is stressed, so there is an accent on the ‘a’.</a:t>
            </a:r>
            <a:r>
              <a:rPr lang="en-GB" sz="2000">
                <a:solidFill>
                  <a:srgbClr val="002060"/>
                </a:solidFill>
                <a:latin typeface="Century Gothic" panose="020F0302020204030204"/>
              </a:rPr>
              <a:t> </a:t>
            </a:r>
            <a:endPar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402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p:bldP spid="27" grpId="0"/>
      <p:bldP spid="28" grpId="0"/>
      <p:bldP spid="29" grpId="0"/>
      <p:bldP spid="30" grpId="0"/>
      <p:bldP spid="31" grpId="0"/>
      <p:bldP spid="32" grpId="0"/>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Saying what someone </a:t>
            </a:r>
            <a:r>
              <a:rPr lang="en-GB" sz="2400" b="1">
                <a:solidFill>
                  <a:schemeClr val="bg1"/>
                </a:solidFill>
              </a:rPr>
              <a:t>is doing now </a:t>
            </a:r>
            <a:br>
              <a:rPr lang="en-GB" sz="2400" b="1" dirty="0">
                <a:solidFill>
                  <a:schemeClr val="bg1"/>
                </a:solidFill>
              </a:rPr>
            </a:br>
            <a:r>
              <a:rPr lang="en-GB" sz="2400" dirty="0">
                <a:solidFill>
                  <a:schemeClr val="bg1"/>
                </a:solidFill>
              </a:rPr>
              <a:t>Present continuous tense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4447075" y="3410464"/>
            <a:ext cx="6311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You </a:t>
            </a:r>
            <a:r>
              <a:rPr lang="en-US" sz="2200">
                <a:solidFill>
                  <a:srgbClr val="002060"/>
                </a:solidFill>
                <a:latin typeface="Century Gothic"/>
              </a:rPr>
              <a:t>(</a:t>
            </a:r>
            <a:r>
              <a:rPr kumimoji="0" lang="en-US" sz="2200" b="0" i="0" u="none" strike="noStrike" kern="1200" cap="none" spc="0" normalizeH="0" baseline="0" noProof="0">
                <a:ln>
                  <a:noFill/>
                </a:ln>
                <a:solidFill>
                  <a:srgbClr val="002060"/>
                </a:solidFill>
                <a:effectLst/>
                <a:uLnTx/>
                <a:uFillTx/>
                <a:latin typeface="Century Gothic"/>
                <a:ea typeface="+mn-ea"/>
                <a:cs typeface="+mn-cs"/>
              </a:rPr>
              <a:t>lot) are </a:t>
            </a:r>
            <a:r>
              <a:rPr kumimoji="0" lang="en-US" sz="2200" b="1" i="0" u="none" strike="noStrike" kern="1200" cap="none" spc="0" normalizeH="0" baseline="0" noProof="0">
                <a:ln>
                  <a:noFill/>
                </a:ln>
                <a:solidFill>
                  <a:srgbClr val="002060"/>
                </a:solidFill>
                <a:effectLst/>
                <a:uLnTx/>
                <a:uFillTx/>
                <a:latin typeface="Century Gothic"/>
                <a:ea typeface="+mn-ea"/>
                <a:cs typeface="+mn-cs"/>
              </a:rPr>
              <a:t>jumping.</a:t>
            </a:r>
            <a:endParaRPr kumimoji="0" lang="en-US" sz="22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93653" y="1889140"/>
            <a:ext cx="11936421" cy="769441"/>
          </a:xfrm>
          <a:prstGeom prst="rect">
            <a:avLst/>
          </a:prstGeom>
          <a:noFill/>
        </p:spPr>
        <p:txBody>
          <a:bodyPr wrap="square" rtlCol="0">
            <a:spAutoFit/>
          </a:bodyPr>
          <a:lstStyle/>
          <a:p>
            <a:pPr lvl="0"/>
            <a:r>
              <a:rPr lang="en-US" sz="2200">
                <a:solidFill>
                  <a:srgbClr val="002060"/>
                </a:solidFill>
              </a:rPr>
              <a:t>As you know, one way to </a:t>
            </a:r>
            <a:r>
              <a:rPr kumimoji="0" lang="en-US" sz="2200" b="0" i="0" u="none" strike="noStrike" kern="1200" cap="none" spc="0" normalizeH="0" baseline="0" noProof="0">
                <a:ln>
                  <a:noFill/>
                </a:ln>
                <a:solidFill>
                  <a:srgbClr val="002060"/>
                </a:solidFill>
                <a:effectLst/>
                <a:uLnTx/>
                <a:uFillTx/>
                <a:latin typeface="Century Gothic"/>
                <a:ea typeface="+mn-ea"/>
                <a:cs typeface="+mn-cs"/>
              </a:rPr>
              <a:t>express an ongoing event in the present is to use </a:t>
            </a:r>
            <a:r>
              <a:rPr kumimoji="0" lang="en-US" sz="2200" b="1" i="1" u="none" strike="noStrike" kern="1200" cap="none" spc="0" normalizeH="0" baseline="0" noProof="0">
                <a:ln>
                  <a:noFill/>
                </a:ln>
                <a:solidFill>
                  <a:srgbClr val="002060"/>
                </a:solidFill>
                <a:effectLst/>
                <a:uLnTx/>
                <a:uFillTx/>
                <a:latin typeface="Century Gothic"/>
                <a:ea typeface="+mn-ea"/>
                <a:cs typeface="+mn-cs"/>
              </a:rPr>
              <a:t>estar</a:t>
            </a:r>
            <a:r>
              <a:rPr kumimoji="0" lang="en-US" sz="2200" b="0" i="0" u="none" strike="noStrike" kern="1200" cap="none" spc="0" normalizeH="0" baseline="0" noProof="0">
                <a:ln>
                  <a:noFill/>
                </a:ln>
                <a:solidFill>
                  <a:srgbClr val="002060"/>
                </a:solidFill>
                <a:effectLst/>
                <a:uLnTx/>
                <a:uFillTx/>
                <a:latin typeface="Century Gothic"/>
                <a:ea typeface="+mn-ea"/>
                <a:cs typeface="+mn-cs"/>
              </a:rPr>
              <a:t> with an –ar verb ending in </a:t>
            </a:r>
            <a:r>
              <a:rPr kumimoji="0" lang="en-US" sz="2200" b="1" i="0" u="none" strike="noStrike" kern="1200" cap="none" spc="0" normalizeH="0" baseline="0" noProof="0">
                <a:ln>
                  <a:noFill/>
                </a:ln>
                <a:solidFill>
                  <a:srgbClr val="002060"/>
                </a:solidFill>
                <a:effectLst/>
                <a:uLnTx/>
                <a:uFillTx/>
                <a:latin typeface="Century Gothic"/>
                <a:ea typeface="+mn-ea"/>
                <a:cs typeface="+mn-cs"/>
              </a:rPr>
              <a:t>–ando</a:t>
            </a:r>
            <a:r>
              <a:rPr kumimoji="0" lang="en-US" sz="2200" b="0"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p:cNvSpPr txBox="1"/>
          <p:nvPr/>
        </p:nvSpPr>
        <p:spPr>
          <a:xfrm>
            <a:off x="82286" y="2878864"/>
            <a:ext cx="45283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Estás</a:t>
            </a:r>
            <a:r>
              <a:rPr kumimoji="0" lang="en-US" sz="22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mostr</a:t>
            </a:r>
            <a:r>
              <a:rPr kumimoji="0" lang="en-US" sz="2200" b="1" i="0" u="none" strike="noStrike" kern="1200" cap="none" spc="0" normalizeH="0" baseline="0" noProof="0">
                <a:ln>
                  <a:noFill/>
                </a:ln>
                <a:solidFill>
                  <a:srgbClr val="FF6600"/>
                </a:solidFill>
                <a:effectLst/>
                <a:uLnTx/>
                <a:uFillTx/>
                <a:latin typeface="Century Gothic"/>
                <a:ea typeface="+mn-ea"/>
                <a:cs typeface="+mn-cs"/>
              </a:rPr>
              <a:t>ando </a:t>
            </a:r>
            <a:r>
              <a:rPr kumimoji="0" lang="en-US" sz="2200" b="0" i="0" u="none" strike="noStrike" kern="1200" cap="none" spc="0" normalizeH="0" baseline="0" noProof="0">
                <a:ln>
                  <a:noFill/>
                </a:ln>
                <a:solidFill>
                  <a:srgbClr val="002060"/>
                </a:solidFill>
                <a:effectLst/>
                <a:uLnTx/>
                <a:uFillTx/>
                <a:latin typeface="Century Gothic"/>
                <a:ea typeface="+mn-ea"/>
                <a:cs typeface="+mn-cs"/>
              </a:rPr>
              <a:t>el ejercicio</a:t>
            </a:r>
            <a:r>
              <a:rPr kumimoji="0" lang="en-US" sz="2200" b="1"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93653" y="3453419"/>
            <a:ext cx="3783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Estáis </a:t>
            </a:r>
            <a:r>
              <a:rPr kumimoji="0" lang="en-US" sz="2200" b="0" i="0" u="none" strike="noStrike" kern="1200" cap="none" spc="0" normalizeH="0" baseline="0" noProof="0">
                <a:ln>
                  <a:noFill/>
                </a:ln>
                <a:solidFill>
                  <a:srgbClr val="4472C4">
                    <a:lumMod val="50000"/>
                  </a:srgbClr>
                </a:solidFill>
                <a:effectLst/>
                <a:uLnTx/>
                <a:uFillTx/>
                <a:latin typeface="Century Gothic"/>
                <a:ea typeface="+mn-ea"/>
                <a:cs typeface="+mn-cs"/>
              </a:rPr>
              <a:t>s</a:t>
            </a:r>
            <a:r>
              <a:rPr kumimoji="0" lang="en-US" sz="2200" b="0" i="0" u="none" strike="noStrike" kern="1200" cap="none" spc="0" normalizeH="0" baseline="0" noProof="0">
                <a:ln>
                  <a:noFill/>
                </a:ln>
                <a:solidFill>
                  <a:srgbClr val="002060"/>
                </a:solidFill>
                <a:effectLst/>
                <a:uLnTx/>
                <a:uFillTx/>
                <a:latin typeface="Century Gothic"/>
                <a:ea typeface="+mn-ea"/>
                <a:cs typeface="+mn-cs"/>
              </a:rPr>
              <a:t>alt</a:t>
            </a:r>
            <a:r>
              <a:rPr kumimoji="0" lang="en-US" sz="2200" b="1" i="0" u="none" strike="noStrike" kern="1200" cap="none" spc="0" normalizeH="0" baseline="0" noProof="0">
                <a:ln>
                  <a:noFill/>
                </a:ln>
                <a:solidFill>
                  <a:srgbClr val="FF6600"/>
                </a:solidFill>
                <a:effectLst/>
                <a:uLnTx/>
                <a:uFillTx/>
                <a:latin typeface="Century Gothic"/>
                <a:ea typeface="+mn-ea"/>
                <a:cs typeface="+mn-cs"/>
              </a:rPr>
              <a:t>ando.</a:t>
            </a:r>
            <a:endPar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8" name="Llamada rectangular redondeada 27">
            <a:extLst>
              <a:ext uri="{FF2B5EF4-FFF2-40B4-BE49-F238E27FC236}">
                <a16:creationId xmlns:a16="http://schemas.microsoft.com/office/drawing/2014/main" id="{B7A0633C-7112-E544-ACEB-3EC61394DB95}"/>
              </a:ext>
            </a:extLst>
          </p:cNvPr>
          <p:cNvSpPr/>
          <p:nvPr/>
        </p:nvSpPr>
        <p:spPr>
          <a:xfrm>
            <a:off x="274240" y="4284105"/>
            <a:ext cx="9445831" cy="478093"/>
          </a:xfrm>
          <a:prstGeom prst="wedgeRoundRectCallout">
            <a:avLst>
              <a:gd name="adj1" fmla="val -30226"/>
              <a:gd name="adj2" fmla="val -8644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The </a:t>
            </a:r>
            <a:r>
              <a:rPr kumimoji="0" lang="en-GB" sz="2000" b="1" i="0" u="none" strike="noStrike" kern="1200" cap="none" spc="0" normalizeH="0" baseline="0" noProof="0">
                <a:ln>
                  <a:noFill/>
                </a:ln>
                <a:solidFill>
                  <a:srgbClr val="002060"/>
                </a:solidFill>
                <a:effectLst/>
                <a:uLnTx/>
                <a:uFillTx/>
                <a:latin typeface="Century Gothic"/>
                <a:ea typeface="+mn-ea"/>
                <a:cs typeface="+mn-cs"/>
              </a:rPr>
              <a:t>–ando </a:t>
            </a:r>
            <a:r>
              <a:rPr kumimoji="0" lang="en-GB" sz="2000" b="0" i="0" u="none" strike="noStrike" kern="1200" cap="none" spc="0" normalizeH="0" baseline="0" noProof="0">
                <a:ln>
                  <a:noFill/>
                </a:ln>
                <a:solidFill>
                  <a:srgbClr val="002060"/>
                </a:solidFill>
                <a:effectLst/>
                <a:uLnTx/>
                <a:uFillTx/>
                <a:latin typeface="Century Gothic"/>
                <a:ea typeface="+mn-ea"/>
                <a:cs typeface="+mn-cs"/>
              </a:rPr>
              <a:t>ending (and </a:t>
            </a:r>
            <a:r>
              <a:rPr kumimoji="0" lang="en-GB" sz="2000" b="1" i="0" u="none" strike="noStrike" kern="1200" cap="none" spc="0" normalizeH="0" baseline="0" noProof="0">
                <a:ln>
                  <a:noFill/>
                </a:ln>
                <a:solidFill>
                  <a:srgbClr val="002060"/>
                </a:solidFill>
                <a:effectLst/>
                <a:uLnTx/>
                <a:uFillTx/>
                <a:latin typeface="Century Gothic"/>
                <a:ea typeface="+mn-ea"/>
                <a:cs typeface="+mn-cs"/>
              </a:rPr>
              <a:t>–ing </a:t>
            </a:r>
            <a:r>
              <a:rPr kumimoji="0" lang="en-GB" sz="2000" b="0" i="0" u="none" strike="noStrike" kern="1200" cap="none" spc="0" normalizeH="0" baseline="0" noProof="0">
                <a:ln>
                  <a:noFill/>
                </a:ln>
                <a:solidFill>
                  <a:srgbClr val="002060"/>
                </a:solidFill>
                <a:effectLst/>
                <a:uLnTx/>
                <a:uFillTx/>
                <a:latin typeface="Century Gothic"/>
                <a:ea typeface="+mn-ea"/>
                <a:cs typeface="+mn-cs"/>
              </a:rPr>
              <a:t>in English) is </a:t>
            </a:r>
            <a:r>
              <a:rPr kumimoji="0" lang="es-GB" sz="2000" b="0" i="0" u="none" strike="noStrike" kern="1200" cap="none" spc="0" normalizeH="0" baseline="0" noProof="0">
                <a:ln>
                  <a:noFill/>
                </a:ln>
                <a:solidFill>
                  <a:srgbClr val="002060"/>
                </a:solidFill>
                <a:effectLst/>
                <a:uLnTx/>
                <a:uFillTx/>
                <a:latin typeface="Century Gothic"/>
                <a:ea typeface="+mn-ea"/>
                <a:cs typeface="+mn-cs"/>
              </a:rPr>
              <a:t>called </a:t>
            </a:r>
            <a:r>
              <a:rPr kumimoji="0" lang="es-GB" sz="2000" b="0" i="0" u="none" strike="noStrike" kern="1200" cap="none" spc="0" normalizeH="0" baseline="0" noProof="0" dirty="0">
                <a:ln>
                  <a:noFill/>
                </a:ln>
                <a:solidFill>
                  <a:srgbClr val="002060"/>
                </a:solidFill>
                <a:effectLst/>
                <a:uLnTx/>
                <a:uFillTx/>
                <a:latin typeface="Century Gothic"/>
                <a:ea typeface="+mn-ea"/>
                <a:cs typeface="+mn-cs"/>
              </a:rPr>
              <a:t>the ‘present </a:t>
            </a:r>
            <a:r>
              <a:rPr kumimoji="0" lang="es-GB" sz="2000" b="0" i="0" u="none" strike="noStrike" kern="1200" cap="none" spc="0" normalizeH="0" baseline="0" noProof="0">
                <a:ln>
                  <a:noFill/>
                </a:ln>
                <a:solidFill>
                  <a:srgbClr val="002060"/>
                </a:solidFill>
                <a:effectLst/>
                <a:uLnTx/>
                <a:uFillTx/>
                <a:latin typeface="Century Gothic"/>
                <a:ea typeface="+mn-ea"/>
                <a:cs typeface="+mn-cs"/>
              </a:rPr>
              <a:t>participle’</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p:cNvSpPr txBox="1"/>
          <p:nvPr/>
        </p:nvSpPr>
        <p:spPr>
          <a:xfrm>
            <a:off x="4447076" y="2886984"/>
            <a:ext cx="6311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You (one ‘you’)</a:t>
            </a:r>
            <a:r>
              <a:rPr kumimoji="0" lang="en-US" sz="2200" b="0" i="0" u="none" strike="noStrike" kern="1200" cap="none" spc="0" normalizeH="0" noProof="0">
                <a:ln>
                  <a:noFill/>
                </a:ln>
                <a:solidFill>
                  <a:srgbClr val="002060"/>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are </a:t>
            </a:r>
            <a:r>
              <a:rPr kumimoji="0" lang="en-US" sz="2200" b="1" i="0" u="none" strike="noStrike" kern="1200" cap="none" spc="0" normalizeH="0" baseline="0" noProof="0">
                <a:ln>
                  <a:noFill/>
                </a:ln>
                <a:solidFill>
                  <a:srgbClr val="002060"/>
                </a:solidFill>
                <a:effectLst/>
                <a:uLnTx/>
                <a:uFillTx/>
                <a:latin typeface="Century Gothic"/>
                <a:ea typeface="+mn-ea"/>
                <a:cs typeface="+mn-cs"/>
              </a:rPr>
              <a:t>showing </a:t>
            </a:r>
            <a:r>
              <a:rPr kumimoji="0" lang="en-US" sz="2200" b="0" i="0" u="none" strike="noStrike" kern="1200" cap="none" spc="0" normalizeH="0" baseline="0" noProof="0">
                <a:ln>
                  <a:noFill/>
                </a:ln>
                <a:solidFill>
                  <a:srgbClr val="002060"/>
                </a:solidFill>
                <a:effectLst/>
                <a:uLnTx/>
                <a:uFillTx/>
                <a:latin typeface="Century Gothic"/>
                <a:ea typeface="+mn-ea"/>
                <a:cs typeface="+mn-cs"/>
              </a:rPr>
              <a:t>the exercise.</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93653" y="5241050"/>
            <a:ext cx="11585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To form the present participle, remove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ar</a:t>
            </a:r>
            <a:r>
              <a:rPr kumimoji="0" lang="en-US" sz="2200" b="0" i="0" u="none" strike="noStrike" kern="1200" cap="none" spc="0" normalizeH="0" baseline="0" noProof="0">
                <a:ln>
                  <a:noFill/>
                </a:ln>
                <a:solidFill>
                  <a:srgbClr val="002060"/>
                </a:solidFill>
                <a:effectLst/>
                <a:uLnTx/>
                <a:uFillTx/>
                <a:latin typeface="Century Gothic"/>
                <a:ea typeface="+mn-ea"/>
                <a:cs typeface="+mn-cs"/>
              </a:rPr>
              <a:t>’ from the infinitive and add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ando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2" name="Llamada rectangular redondeada 27">
            <a:extLst>
              <a:ext uri="{FF2B5EF4-FFF2-40B4-BE49-F238E27FC236}">
                <a16:creationId xmlns:a16="http://schemas.microsoft.com/office/drawing/2014/main" id="{B7A0633C-7112-E544-ACEB-3EC61394DB95}"/>
              </a:ext>
            </a:extLst>
          </p:cNvPr>
          <p:cNvSpPr/>
          <p:nvPr/>
        </p:nvSpPr>
        <p:spPr>
          <a:xfrm>
            <a:off x="6181989" y="1257654"/>
            <a:ext cx="2978445" cy="478093"/>
          </a:xfrm>
          <a:prstGeom prst="wedgeRoundRectCallout">
            <a:avLst>
              <a:gd name="adj1" fmla="val -33322"/>
              <a:gd name="adj2" fmla="val 8091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Ongoing = in progress</a:t>
            </a:r>
            <a:endParaRPr kumimoji="0" lang="es-GB"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02431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4" grpId="0"/>
      <p:bldP spid="25" grpId="0"/>
      <p:bldP spid="28" grpId="0" animBg="1"/>
      <p:bldP spid="19" grpId="0"/>
      <p:bldP spid="26"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141" y="479510"/>
            <a:ext cx="843444" cy="843444"/>
          </a:xfrm>
          <a:prstGeom prst="rect">
            <a:avLst/>
          </a:prstGeom>
        </p:spPr>
      </p:pic>
      <p:pic>
        <p:nvPicPr>
          <p:cNvPr id="7" name="Picture 6"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1627" y="496590"/>
            <a:ext cx="837876" cy="8378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3159" y="544075"/>
            <a:ext cx="742906" cy="742906"/>
          </a:xfrm>
          <a:prstGeom prst="rect">
            <a:avLst/>
          </a:prstGeom>
        </p:spPr>
      </p:pic>
      <p:sp>
        <p:nvSpPr>
          <p:cNvPr id="9" name="Rounded Rectangular Callout 8"/>
          <p:cNvSpPr/>
          <p:nvPr/>
        </p:nvSpPr>
        <p:spPr>
          <a:xfrm>
            <a:off x="1222922" y="2051366"/>
            <a:ext cx="5071609" cy="4272772"/>
          </a:xfrm>
          <a:prstGeom prst="wedgeRoundRectCallout">
            <a:avLst>
              <a:gd name="adj1" fmla="val -55074"/>
              <a:gd name="adj2" fmla="val 2632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GB" sz="2000" b="1" dirty="0">
                <a:solidFill>
                  <a:srgbClr val="002060"/>
                </a:solidFill>
              </a:rPr>
              <a:t>1. </a:t>
            </a:r>
            <a:r>
              <a:rPr lang="en-GB" sz="2000" dirty="0">
                <a:solidFill>
                  <a:srgbClr val="002060"/>
                </a:solidFill>
              </a:rPr>
              <a:t>______________, ¿</a:t>
            </a:r>
            <a:r>
              <a:rPr lang="en-GB" sz="2000" dirty="0" err="1">
                <a:solidFill>
                  <a:srgbClr val="002060"/>
                </a:solidFill>
              </a:rPr>
              <a:t>estáis</a:t>
            </a:r>
            <a:r>
              <a:rPr lang="en-GB" sz="2000" dirty="0">
                <a:solidFill>
                  <a:srgbClr val="002060"/>
                </a:solidFill>
              </a:rPr>
              <a:t> </a:t>
            </a:r>
            <a:r>
              <a:rPr lang="en-GB" sz="2000" dirty="0" err="1">
                <a:solidFill>
                  <a:srgbClr val="002060"/>
                </a:solidFill>
              </a:rPr>
              <a:t>grabando</a:t>
            </a:r>
            <a:r>
              <a:rPr lang="en-GB" sz="2000" dirty="0">
                <a:solidFill>
                  <a:srgbClr val="002060"/>
                </a:solidFill>
              </a:rPr>
              <a:t> la </a:t>
            </a:r>
            <a:r>
              <a:rPr lang="en-GB" sz="2000" dirty="0" err="1">
                <a:solidFill>
                  <a:srgbClr val="002060"/>
                </a:solidFill>
              </a:rPr>
              <a:t>clase</a:t>
            </a:r>
            <a:r>
              <a:rPr lang="en-GB" sz="2000" dirty="0">
                <a:solidFill>
                  <a:srgbClr val="002060"/>
                </a:solidFill>
              </a:rPr>
              <a:t>? </a:t>
            </a:r>
          </a:p>
          <a:p>
            <a:pPr>
              <a:lnSpc>
                <a:spcPts val="3000"/>
              </a:lnSpc>
            </a:pPr>
            <a:r>
              <a:rPr lang="en-GB" sz="2000" b="1" dirty="0">
                <a:solidFill>
                  <a:srgbClr val="002060"/>
                </a:solidFill>
              </a:rPr>
              <a:t>2. </a:t>
            </a:r>
            <a:r>
              <a:rPr lang="en-GB" sz="2000" dirty="0">
                <a:solidFill>
                  <a:srgbClr val="002060"/>
                </a:solidFill>
              </a:rPr>
              <a:t>______________, ¿por </a:t>
            </a:r>
            <a:r>
              <a:rPr lang="en-GB" sz="2000" dirty="0" err="1">
                <a:solidFill>
                  <a:srgbClr val="002060"/>
                </a:solidFill>
              </a:rPr>
              <a:t>qué</a:t>
            </a:r>
            <a:r>
              <a:rPr lang="en-GB" sz="2000" dirty="0">
                <a:solidFill>
                  <a:srgbClr val="002060"/>
                </a:solidFill>
              </a:rPr>
              <a:t> </a:t>
            </a:r>
            <a:r>
              <a:rPr lang="en-GB" sz="2000" dirty="0" err="1">
                <a:solidFill>
                  <a:srgbClr val="002060"/>
                </a:solidFill>
              </a:rPr>
              <a:t>estás</a:t>
            </a:r>
            <a:r>
              <a:rPr lang="en-GB" sz="2000" dirty="0">
                <a:solidFill>
                  <a:srgbClr val="002060"/>
                </a:solidFill>
              </a:rPr>
              <a:t> </a:t>
            </a:r>
            <a:r>
              <a:rPr lang="en-GB" sz="2000" dirty="0" err="1">
                <a:solidFill>
                  <a:srgbClr val="002060"/>
                </a:solidFill>
              </a:rPr>
              <a:t>llorando</a:t>
            </a:r>
            <a:r>
              <a:rPr lang="en-GB" sz="2000" dirty="0">
                <a:solidFill>
                  <a:srgbClr val="002060"/>
                </a:solidFill>
              </a:rPr>
              <a:t>?</a:t>
            </a:r>
          </a:p>
          <a:p>
            <a:pPr>
              <a:lnSpc>
                <a:spcPts val="3000"/>
              </a:lnSpc>
            </a:pPr>
            <a:r>
              <a:rPr lang="en-GB" sz="2000" b="1" dirty="0">
                <a:solidFill>
                  <a:srgbClr val="002060"/>
                </a:solidFill>
              </a:rPr>
              <a:t>3.</a:t>
            </a:r>
            <a:r>
              <a:rPr lang="en-GB" sz="2000" dirty="0">
                <a:solidFill>
                  <a:srgbClr val="002060"/>
                </a:solidFill>
              </a:rPr>
              <a:t> _______________ , </a:t>
            </a:r>
            <a:r>
              <a:rPr lang="en-GB" sz="2000" dirty="0" err="1">
                <a:solidFill>
                  <a:srgbClr val="002060"/>
                </a:solidFill>
              </a:rPr>
              <a:t>estás</a:t>
            </a:r>
            <a:r>
              <a:rPr lang="en-GB" sz="2000" dirty="0">
                <a:solidFill>
                  <a:srgbClr val="002060"/>
                </a:solidFill>
              </a:rPr>
              <a:t> </a:t>
            </a:r>
            <a:r>
              <a:rPr lang="en-GB" sz="2000" dirty="0" err="1">
                <a:solidFill>
                  <a:srgbClr val="002060"/>
                </a:solidFill>
              </a:rPr>
              <a:t>mejorando</a:t>
            </a:r>
            <a:r>
              <a:rPr lang="en-GB" sz="2000" dirty="0">
                <a:solidFill>
                  <a:srgbClr val="002060"/>
                </a:solidFill>
              </a:rPr>
              <a:t> tanto. ¿</a:t>
            </a:r>
            <a:r>
              <a:rPr lang="en-GB" sz="2000" dirty="0" err="1">
                <a:solidFill>
                  <a:srgbClr val="002060"/>
                </a:solidFill>
              </a:rPr>
              <a:t>Practicas</a:t>
            </a:r>
            <a:r>
              <a:rPr lang="en-GB" sz="2000" dirty="0">
                <a:solidFill>
                  <a:srgbClr val="002060"/>
                </a:solidFill>
              </a:rPr>
              <a:t> </a:t>
            </a:r>
            <a:r>
              <a:rPr lang="en-GB" sz="2000" dirty="0" err="1">
                <a:solidFill>
                  <a:srgbClr val="002060"/>
                </a:solidFill>
              </a:rPr>
              <a:t>en</a:t>
            </a:r>
            <a:r>
              <a:rPr lang="en-GB" sz="2000" dirty="0">
                <a:solidFill>
                  <a:srgbClr val="002060"/>
                </a:solidFill>
              </a:rPr>
              <a:t> casa?</a:t>
            </a:r>
          </a:p>
          <a:p>
            <a:pPr>
              <a:lnSpc>
                <a:spcPts val="3000"/>
              </a:lnSpc>
            </a:pPr>
            <a:r>
              <a:rPr lang="en-GB" sz="2000" b="1" dirty="0">
                <a:solidFill>
                  <a:srgbClr val="002060"/>
                </a:solidFill>
              </a:rPr>
              <a:t>4.</a:t>
            </a:r>
            <a:r>
              <a:rPr lang="en-GB" sz="2000" dirty="0">
                <a:solidFill>
                  <a:srgbClr val="002060"/>
                </a:solidFill>
              </a:rPr>
              <a:t> _____________, ¿</a:t>
            </a:r>
            <a:r>
              <a:rPr lang="en-GB" sz="2000" dirty="0" err="1">
                <a:solidFill>
                  <a:srgbClr val="002060"/>
                </a:solidFill>
              </a:rPr>
              <a:t>estáis</a:t>
            </a:r>
            <a:r>
              <a:rPr lang="en-GB" sz="2000" dirty="0">
                <a:solidFill>
                  <a:srgbClr val="002060"/>
                </a:solidFill>
              </a:rPr>
              <a:t> </a:t>
            </a:r>
            <a:r>
              <a:rPr lang="en-GB" sz="2000" dirty="0" err="1">
                <a:solidFill>
                  <a:srgbClr val="002060"/>
                </a:solidFill>
              </a:rPr>
              <a:t>peleando</a:t>
            </a:r>
            <a:r>
              <a:rPr lang="en-GB" sz="2000" dirty="0">
                <a:solidFill>
                  <a:srgbClr val="002060"/>
                </a:solidFill>
              </a:rPr>
              <a:t>?</a:t>
            </a:r>
          </a:p>
          <a:p>
            <a:pPr>
              <a:lnSpc>
                <a:spcPts val="3000"/>
              </a:lnSpc>
            </a:pPr>
            <a:r>
              <a:rPr lang="en-GB" sz="2000" b="1" dirty="0">
                <a:solidFill>
                  <a:srgbClr val="002060"/>
                </a:solidFill>
              </a:rPr>
              <a:t>5.</a:t>
            </a:r>
            <a:r>
              <a:rPr lang="en-GB" sz="2000" dirty="0">
                <a:solidFill>
                  <a:srgbClr val="002060"/>
                </a:solidFill>
              </a:rPr>
              <a:t> _____________, ¿</a:t>
            </a:r>
            <a:r>
              <a:rPr lang="en-GB" sz="2000" dirty="0" err="1">
                <a:solidFill>
                  <a:srgbClr val="002060"/>
                </a:solidFill>
              </a:rPr>
              <a:t>durante</a:t>
            </a:r>
            <a:r>
              <a:rPr lang="en-GB" sz="2000" dirty="0">
                <a:solidFill>
                  <a:srgbClr val="002060"/>
                </a:solidFill>
              </a:rPr>
              <a:t> </a:t>
            </a:r>
            <a:r>
              <a:rPr lang="en-GB" sz="2000" dirty="0" err="1">
                <a:solidFill>
                  <a:srgbClr val="002060"/>
                </a:solidFill>
              </a:rPr>
              <a:t>cuánto</a:t>
            </a:r>
            <a:r>
              <a:rPr lang="en-GB" sz="2000" dirty="0">
                <a:solidFill>
                  <a:srgbClr val="002060"/>
                </a:solidFill>
              </a:rPr>
              <a:t> </a:t>
            </a:r>
            <a:r>
              <a:rPr lang="en-GB" sz="2000" dirty="0" err="1">
                <a:solidFill>
                  <a:srgbClr val="002060"/>
                </a:solidFill>
              </a:rPr>
              <a:t>tiempo</a:t>
            </a:r>
            <a:r>
              <a:rPr lang="en-GB" sz="2000" dirty="0">
                <a:solidFill>
                  <a:srgbClr val="002060"/>
                </a:solidFill>
              </a:rPr>
              <a:t> </a:t>
            </a:r>
            <a:r>
              <a:rPr lang="en-GB" sz="2000" dirty="0" err="1">
                <a:solidFill>
                  <a:srgbClr val="002060"/>
                </a:solidFill>
              </a:rPr>
              <a:t>estáis</a:t>
            </a:r>
            <a:r>
              <a:rPr lang="en-GB" sz="2000" dirty="0">
                <a:solidFill>
                  <a:srgbClr val="002060"/>
                </a:solidFill>
              </a:rPr>
              <a:t> </a:t>
            </a:r>
            <a:r>
              <a:rPr lang="en-GB" sz="2000" dirty="0" err="1">
                <a:solidFill>
                  <a:srgbClr val="002060"/>
                </a:solidFill>
              </a:rPr>
              <a:t>saltando</a:t>
            </a:r>
            <a:r>
              <a:rPr lang="en-GB" sz="2000" dirty="0">
                <a:solidFill>
                  <a:srgbClr val="002060"/>
                </a:solidFill>
              </a:rPr>
              <a:t>?</a:t>
            </a:r>
          </a:p>
          <a:p>
            <a:pPr>
              <a:lnSpc>
                <a:spcPts val="3000"/>
              </a:lnSpc>
            </a:pPr>
            <a:r>
              <a:rPr lang="en-GB" sz="2000" b="1" dirty="0">
                <a:solidFill>
                  <a:srgbClr val="002060"/>
                </a:solidFill>
              </a:rPr>
              <a:t>6.</a:t>
            </a:r>
            <a:r>
              <a:rPr lang="en-GB" sz="2000" dirty="0">
                <a:solidFill>
                  <a:srgbClr val="002060"/>
                </a:solidFill>
              </a:rPr>
              <a:t> _____________, ¿</a:t>
            </a:r>
            <a:r>
              <a:rPr lang="en-GB" sz="2000" dirty="0" err="1">
                <a:solidFill>
                  <a:srgbClr val="002060"/>
                </a:solidFill>
              </a:rPr>
              <a:t>estás</a:t>
            </a:r>
            <a:r>
              <a:rPr lang="en-GB" sz="2000" dirty="0">
                <a:solidFill>
                  <a:srgbClr val="002060"/>
                </a:solidFill>
              </a:rPr>
              <a:t> </a:t>
            </a:r>
            <a:r>
              <a:rPr lang="en-GB" sz="2000" dirty="0" err="1">
                <a:solidFill>
                  <a:srgbClr val="002060"/>
                </a:solidFill>
              </a:rPr>
              <a:t>saltando</a:t>
            </a:r>
            <a:r>
              <a:rPr lang="en-GB" sz="2000" dirty="0">
                <a:solidFill>
                  <a:srgbClr val="002060"/>
                </a:solidFill>
              </a:rPr>
              <a:t> </a:t>
            </a:r>
            <a:r>
              <a:rPr lang="en-GB" sz="2000" dirty="0" err="1">
                <a:solidFill>
                  <a:srgbClr val="002060"/>
                </a:solidFill>
              </a:rPr>
              <a:t>como</a:t>
            </a:r>
            <a:r>
              <a:rPr lang="en-GB" sz="2000" dirty="0">
                <a:solidFill>
                  <a:srgbClr val="002060"/>
                </a:solidFill>
              </a:rPr>
              <a:t> Daniel? ¡</a:t>
            </a:r>
            <a:r>
              <a:rPr lang="en-GB" sz="2000" dirty="0" err="1">
                <a:solidFill>
                  <a:srgbClr val="002060"/>
                </a:solidFill>
              </a:rPr>
              <a:t>Él</a:t>
            </a:r>
            <a:r>
              <a:rPr lang="en-GB" sz="2000" dirty="0">
                <a:solidFill>
                  <a:srgbClr val="002060"/>
                </a:solidFill>
              </a:rPr>
              <a:t> </a:t>
            </a:r>
            <a:r>
              <a:rPr lang="en-GB" sz="2000" dirty="0" err="1">
                <a:solidFill>
                  <a:srgbClr val="002060"/>
                </a:solidFill>
              </a:rPr>
              <a:t>puede</a:t>
            </a:r>
            <a:r>
              <a:rPr lang="en-GB" sz="2000" dirty="0">
                <a:solidFill>
                  <a:srgbClr val="002060"/>
                </a:solidFill>
              </a:rPr>
              <a:t> </a:t>
            </a:r>
            <a:r>
              <a:rPr lang="en-GB" sz="2000" dirty="0" err="1">
                <a:solidFill>
                  <a:srgbClr val="002060"/>
                </a:solidFill>
              </a:rPr>
              <a:t>saltar</a:t>
            </a:r>
            <a:r>
              <a:rPr lang="en-GB" sz="2000" dirty="0">
                <a:solidFill>
                  <a:srgbClr val="002060"/>
                </a:solidFill>
              </a:rPr>
              <a:t> alto!</a:t>
            </a:r>
          </a:p>
        </p:txBody>
      </p:sp>
      <p:pic>
        <p:nvPicPr>
          <p:cNvPr id="10"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942" y="4939525"/>
            <a:ext cx="705555" cy="14696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418" y="51743"/>
            <a:ext cx="10515600" cy="1325563"/>
          </a:xfrm>
        </p:spPr>
        <p:txBody>
          <a:bodyPr>
            <a:normAutofit/>
          </a:bodyPr>
          <a:lstStyle/>
          <a:p>
            <a:r>
              <a:rPr lang="en-GB" sz="2800" b="1">
                <a:solidFill>
                  <a:schemeClr val="bg1"/>
                </a:solidFill>
              </a:rPr>
              <a:t>Preguntas del instructor</a:t>
            </a:r>
          </a:p>
        </p:txBody>
      </p:sp>
      <p:sp>
        <p:nvSpPr>
          <p:cNvPr id="11" name="TextBox 10"/>
          <p:cNvSpPr txBox="1"/>
          <p:nvPr/>
        </p:nvSpPr>
        <p:spPr>
          <a:xfrm>
            <a:off x="419100" y="1287497"/>
            <a:ext cx="12204700" cy="400110"/>
          </a:xfrm>
          <a:prstGeom prst="rect">
            <a:avLst/>
          </a:prstGeom>
          <a:noFill/>
        </p:spPr>
        <p:txBody>
          <a:bodyPr wrap="square" rtlCol="0">
            <a:spAutoFit/>
          </a:bodyPr>
          <a:lstStyle/>
          <a:p>
            <a:r>
              <a:rPr lang="en-GB" sz="2000" dirty="0" err="1">
                <a:solidFill>
                  <a:srgbClr val="002060"/>
                </a:solidFill>
              </a:rPr>
              <a:t>Completa</a:t>
            </a:r>
            <a:r>
              <a:rPr lang="en-GB" sz="2000" dirty="0">
                <a:solidFill>
                  <a:srgbClr val="002060"/>
                </a:solidFill>
              </a:rPr>
              <a:t> las </a:t>
            </a:r>
            <a:r>
              <a:rPr lang="en-GB" sz="2000" dirty="0" err="1">
                <a:solidFill>
                  <a:srgbClr val="002060"/>
                </a:solidFill>
              </a:rPr>
              <a:t>frases</a:t>
            </a:r>
            <a:r>
              <a:rPr lang="en-GB" sz="2000" dirty="0">
                <a:solidFill>
                  <a:srgbClr val="002060"/>
                </a:solidFill>
              </a:rPr>
              <a:t> con ‘Lucía’ (one ‘you’) o ‘Daniel y Ana’ (more than one ‘you’).</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3"/>
          <p:cNvSpPr/>
          <p:nvPr/>
        </p:nvSpPr>
        <p:spPr>
          <a:xfrm>
            <a:off x="6362473" y="2051366"/>
            <a:ext cx="5718048" cy="4262559"/>
          </a:xfrm>
          <a:prstGeom prst="wedgeRoundRectCallout">
            <a:avLst>
              <a:gd name="adj1" fmla="val -27671"/>
              <a:gd name="adj2" fmla="val -5466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3000"/>
              </a:lnSpc>
            </a:pPr>
            <a:r>
              <a:rPr lang="en-GB" sz="2000" b="1" dirty="0">
                <a:solidFill>
                  <a:srgbClr val="002060"/>
                </a:solidFill>
              </a:rPr>
              <a:t>A.</a:t>
            </a:r>
            <a:r>
              <a:rPr lang="en-GB" sz="2000" dirty="0">
                <a:solidFill>
                  <a:srgbClr val="002060"/>
                </a:solidFill>
              </a:rPr>
              <a:t> No </a:t>
            </a:r>
            <a:r>
              <a:rPr lang="en-GB" sz="2000" dirty="0" err="1">
                <a:solidFill>
                  <a:srgbClr val="002060"/>
                </a:solidFill>
              </a:rPr>
              <a:t>sé</a:t>
            </a:r>
            <a:r>
              <a:rPr lang="en-GB" sz="2000" dirty="0">
                <a:solidFill>
                  <a:srgbClr val="002060"/>
                </a:solidFill>
              </a:rPr>
              <a:t>, </a:t>
            </a:r>
            <a:r>
              <a:rPr lang="en-GB" sz="2000" dirty="0" err="1">
                <a:solidFill>
                  <a:srgbClr val="002060"/>
                </a:solidFill>
              </a:rPr>
              <a:t>treinta</a:t>
            </a:r>
            <a:r>
              <a:rPr lang="en-GB" sz="2000" dirty="0">
                <a:solidFill>
                  <a:srgbClr val="002060"/>
                </a:solidFill>
              </a:rPr>
              <a:t> </a:t>
            </a:r>
            <a:r>
              <a:rPr lang="en-GB" sz="2000" dirty="0" err="1">
                <a:solidFill>
                  <a:srgbClr val="002060"/>
                </a:solidFill>
              </a:rPr>
              <a:t>segundos</a:t>
            </a:r>
            <a:r>
              <a:rPr lang="en-GB" sz="2000" dirty="0">
                <a:solidFill>
                  <a:srgbClr val="002060"/>
                </a:solidFill>
              </a:rPr>
              <a:t>*, </a:t>
            </a:r>
            <a:r>
              <a:rPr lang="en-GB" sz="2000" dirty="0" err="1">
                <a:solidFill>
                  <a:srgbClr val="002060"/>
                </a:solidFill>
              </a:rPr>
              <a:t>más</a:t>
            </a:r>
            <a:r>
              <a:rPr lang="en-GB" sz="2000" dirty="0">
                <a:solidFill>
                  <a:srgbClr val="002060"/>
                </a:solidFill>
              </a:rPr>
              <a:t> o </a:t>
            </a:r>
            <a:r>
              <a:rPr lang="en-GB" sz="2000" dirty="0" err="1">
                <a:solidFill>
                  <a:srgbClr val="002060"/>
                </a:solidFill>
              </a:rPr>
              <a:t>menos</a:t>
            </a:r>
            <a:r>
              <a:rPr lang="en-GB" sz="2000" dirty="0">
                <a:solidFill>
                  <a:srgbClr val="002060"/>
                </a:solidFill>
              </a:rPr>
              <a:t>.</a:t>
            </a:r>
          </a:p>
          <a:p>
            <a:pPr>
              <a:lnSpc>
                <a:spcPts val="3000"/>
              </a:lnSpc>
            </a:pPr>
            <a:r>
              <a:rPr lang="en-GB" sz="2000" b="1" dirty="0">
                <a:solidFill>
                  <a:srgbClr val="002060"/>
                </a:solidFill>
              </a:rPr>
              <a:t>B. </a:t>
            </a:r>
            <a:r>
              <a:rPr lang="en-GB" sz="2000" dirty="0" err="1">
                <a:solidFill>
                  <a:srgbClr val="002060"/>
                </a:solidFill>
              </a:rPr>
              <a:t>Sí</a:t>
            </a:r>
            <a:r>
              <a:rPr lang="en-GB" sz="2000" dirty="0">
                <a:solidFill>
                  <a:srgbClr val="002060"/>
                </a:solidFill>
              </a:rPr>
              <a:t>. </a:t>
            </a:r>
            <a:r>
              <a:rPr lang="en-GB" sz="2000" dirty="0" err="1">
                <a:solidFill>
                  <a:srgbClr val="002060"/>
                </a:solidFill>
              </a:rPr>
              <a:t>Cuando</a:t>
            </a:r>
            <a:r>
              <a:rPr lang="en-GB" sz="2000" dirty="0">
                <a:solidFill>
                  <a:srgbClr val="002060"/>
                </a:solidFill>
              </a:rPr>
              <a:t> Ana </a:t>
            </a:r>
            <a:r>
              <a:rPr lang="en-GB" sz="2000" dirty="0" err="1">
                <a:solidFill>
                  <a:srgbClr val="002060"/>
                </a:solidFill>
              </a:rPr>
              <a:t>levanta</a:t>
            </a:r>
            <a:r>
              <a:rPr lang="en-GB" sz="2000" dirty="0">
                <a:solidFill>
                  <a:srgbClr val="002060"/>
                </a:solidFill>
              </a:rPr>
              <a:t> la </a:t>
            </a:r>
            <a:r>
              <a:rPr lang="en-GB" sz="2000" dirty="0" err="1">
                <a:solidFill>
                  <a:srgbClr val="002060"/>
                </a:solidFill>
              </a:rPr>
              <a:t>pierna</a:t>
            </a:r>
            <a:r>
              <a:rPr lang="en-GB" sz="2000" dirty="0">
                <a:solidFill>
                  <a:srgbClr val="002060"/>
                </a:solidFill>
              </a:rPr>
              <a:t> </a:t>
            </a:r>
            <a:r>
              <a:rPr lang="en-GB" sz="2000" dirty="0" err="1">
                <a:solidFill>
                  <a:srgbClr val="002060"/>
                </a:solidFill>
              </a:rPr>
              <a:t>derecha</a:t>
            </a:r>
            <a:r>
              <a:rPr lang="en-GB" sz="2000" dirty="0">
                <a:solidFill>
                  <a:srgbClr val="002060"/>
                </a:solidFill>
              </a:rPr>
              <a:t>, me </a:t>
            </a:r>
            <a:r>
              <a:rPr lang="en-GB" sz="2000" dirty="0" err="1">
                <a:solidFill>
                  <a:srgbClr val="002060"/>
                </a:solidFill>
              </a:rPr>
              <a:t>molesta</a:t>
            </a:r>
            <a:r>
              <a:rPr lang="en-GB" sz="2000" dirty="0">
                <a:solidFill>
                  <a:srgbClr val="002060"/>
                </a:solidFill>
              </a:rPr>
              <a:t>.</a:t>
            </a:r>
          </a:p>
          <a:p>
            <a:pPr>
              <a:lnSpc>
                <a:spcPts val="3000"/>
              </a:lnSpc>
            </a:pPr>
            <a:r>
              <a:rPr lang="en-GB" sz="2000" b="1" dirty="0">
                <a:solidFill>
                  <a:srgbClr val="002060"/>
                </a:solidFill>
              </a:rPr>
              <a:t>C</a:t>
            </a:r>
            <a:r>
              <a:rPr lang="en-GB" sz="2000" dirty="0">
                <a:solidFill>
                  <a:srgbClr val="002060"/>
                </a:solidFill>
              </a:rPr>
              <a:t>. </a:t>
            </a:r>
            <a:r>
              <a:rPr lang="en-GB" sz="2000" dirty="0" err="1">
                <a:solidFill>
                  <a:srgbClr val="002060"/>
                </a:solidFill>
              </a:rPr>
              <a:t>Sí</a:t>
            </a:r>
            <a:r>
              <a:rPr lang="en-GB" sz="2000" dirty="0">
                <a:solidFill>
                  <a:srgbClr val="002060"/>
                </a:solidFill>
              </a:rPr>
              <a:t>. </a:t>
            </a:r>
            <a:r>
              <a:rPr lang="en-GB" sz="2000" dirty="0" err="1">
                <a:solidFill>
                  <a:srgbClr val="002060"/>
                </a:solidFill>
              </a:rPr>
              <a:t>Cada</a:t>
            </a:r>
            <a:r>
              <a:rPr lang="en-GB" sz="2000" dirty="0">
                <a:solidFill>
                  <a:srgbClr val="002060"/>
                </a:solidFill>
              </a:rPr>
              <a:t> </a:t>
            </a:r>
            <a:r>
              <a:rPr lang="en-GB" sz="2000" dirty="0" err="1">
                <a:solidFill>
                  <a:srgbClr val="002060"/>
                </a:solidFill>
              </a:rPr>
              <a:t>miércoles</a:t>
            </a:r>
            <a:r>
              <a:rPr lang="en-GB" sz="2000" dirty="0">
                <a:solidFill>
                  <a:srgbClr val="002060"/>
                </a:solidFill>
              </a:rPr>
              <a:t> </a:t>
            </a:r>
            <a:r>
              <a:rPr lang="en-GB" sz="2000" dirty="0" err="1">
                <a:solidFill>
                  <a:srgbClr val="002060"/>
                </a:solidFill>
              </a:rPr>
              <a:t>después</a:t>
            </a:r>
            <a:r>
              <a:rPr lang="en-GB" sz="2000" dirty="0">
                <a:solidFill>
                  <a:srgbClr val="002060"/>
                </a:solidFill>
              </a:rPr>
              <a:t> de la </a:t>
            </a:r>
            <a:r>
              <a:rPr lang="en-GB" sz="2000" dirty="0" err="1">
                <a:solidFill>
                  <a:srgbClr val="002060"/>
                </a:solidFill>
              </a:rPr>
              <a:t>clase</a:t>
            </a:r>
            <a:r>
              <a:rPr lang="en-GB" sz="2000" dirty="0">
                <a:solidFill>
                  <a:srgbClr val="002060"/>
                </a:solidFill>
              </a:rPr>
              <a:t> </a:t>
            </a:r>
            <a:r>
              <a:rPr lang="en-GB" sz="2000" dirty="0" err="1">
                <a:solidFill>
                  <a:srgbClr val="002060"/>
                </a:solidFill>
              </a:rPr>
              <a:t>hago</a:t>
            </a:r>
            <a:r>
              <a:rPr lang="en-GB" sz="2000" dirty="0">
                <a:solidFill>
                  <a:srgbClr val="002060"/>
                </a:solidFill>
              </a:rPr>
              <a:t> </a:t>
            </a:r>
            <a:r>
              <a:rPr lang="en-GB" sz="2000" dirty="0" err="1">
                <a:solidFill>
                  <a:srgbClr val="002060"/>
                </a:solidFill>
              </a:rPr>
              <a:t>ejercicios</a:t>
            </a:r>
            <a:r>
              <a:rPr lang="en-GB" sz="2000" dirty="0">
                <a:solidFill>
                  <a:srgbClr val="002060"/>
                </a:solidFill>
              </a:rPr>
              <a:t> </a:t>
            </a:r>
            <a:r>
              <a:rPr lang="en-GB" sz="2000" dirty="0" err="1">
                <a:solidFill>
                  <a:srgbClr val="002060"/>
                </a:solidFill>
              </a:rPr>
              <a:t>en</a:t>
            </a:r>
            <a:r>
              <a:rPr lang="en-GB" sz="2000" dirty="0">
                <a:solidFill>
                  <a:srgbClr val="002060"/>
                </a:solidFill>
              </a:rPr>
              <a:t> la </a:t>
            </a:r>
            <a:r>
              <a:rPr lang="en-GB" sz="2000" dirty="0" err="1">
                <a:solidFill>
                  <a:srgbClr val="002060"/>
                </a:solidFill>
              </a:rPr>
              <a:t>cocina</a:t>
            </a:r>
            <a:r>
              <a:rPr lang="en-GB" sz="2000" dirty="0">
                <a:solidFill>
                  <a:srgbClr val="002060"/>
                </a:solidFill>
              </a:rPr>
              <a:t>. </a:t>
            </a:r>
          </a:p>
          <a:p>
            <a:pPr>
              <a:lnSpc>
                <a:spcPts val="3000"/>
              </a:lnSpc>
            </a:pPr>
            <a:r>
              <a:rPr lang="en-GB" sz="2000" b="1" dirty="0">
                <a:solidFill>
                  <a:srgbClr val="002060"/>
                </a:solidFill>
              </a:rPr>
              <a:t>D.</a:t>
            </a:r>
            <a:r>
              <a:rPr lang="en-GB" sz="2000" dirty="0">
                <a:solidFill>
                  <a:srgbClr val="002060"/>
                </a:solidFill>
              </a:rPr>
              <a:t> </a:t>
            </a:r>
            <a:r>
              <a:rPr lang="en-GB" sz="2000" dirty="0" err="1">
                <a:solidFill>
                  <a:srgbClr val="002060"/>
                </a:solidFill>
              </a:rPr>
              <a:t>Sí</a:t>
            </a:r>
            <a:r>
              <a:rPr lang="en-GB" sz="2000" dirty="0">
                <a:solidFill>
                  <a:srgbClr val="002060"/>
                </a:solidFill>
              </a:rPr>
              <a:t>. Podemos </a:t>
            </a:r>
            <a:r>
              <a:rPr lang="en-GB" sz="2000" dirty="0" err="1">
                <a:solidFill>
                  <a:srgbClr val="002060"/>
                </a:solidFill>
              </a:rPr>
              <a:t>compartir</a:t>
            </a:r>
            <a:r>
              <a:rPr lang="en-GB" sz="2000" dirty="0">
                <a:solidFill>
                  <a:srgbClr val="002060"/>
                </a:solidFill>
              </a:rPr>
              <a:t> el </a:t>
            </a:r>
            <a:r>
              <a:rPr lang="en-GB" sz="2000" dirty="0" err="1">
                <a:solidFill>
                  <a:srgbClr val="002060"/>
                </a:solidFill>
              </a:rPr>
              <a:t>vídeo</a:t>
            </a:r>
            <a:r>
              <a:rPr lang="en-GB" sz="2000" dirty="0">
                <a:solidFill>
                  <a:srgbClr val="002060"/>
                </a:solidFill>
              </a:rPr>
              <a:t> </a:t>
            </a:r>
            <a:r>
              <a:rPr lang="en-GB" sz="2000" dirty="0" err="1">
                <a:solidFill>
                  <a:srgbClr val="002060"/>
                </a:solidFill>
              </a:rPr>
              <a:t>después</a:t>
            </a:r>
            <a:r>
              <a:rPr lang="en-GB" sz="2000" dirty="0">
                <a:solidFill>
                  <a:srgbClr val="002060"/>
                </a:solidFill>
              </a:rPr>
              <a:t> </a:t>
            </a:r>
            <a:r>
              <a:rPr lang="en-GB" sz="2000" dirty="0" err="1">
                <a:solidFill>
                  <a:srgbClr val="002060"/>
                </a:solidFill>
              </a:rPr>
              <a:t>si</a:t>
            </a:r>
            <a:r>
              <a:rPr lang="en-GB" sz="2000" dirty="0">
                <a:solidFill>
                  <a:srgbClr val="002060"/>
                </a:solidFill>
              </a:rPr>
              <a:t> </a:t>
            </a:r>
            <a:r>
              <a:rPr lang="en-GB" sz="2000" dirty="0" err="1">
                <a:solidFill>
                  <a:srgbClr val="002060"/>
                </a:solidFill>
              </a:rPr>
              <a:t>quieres</a:t>
            </a:r>
            <a:r>
              <a:rPr lang="en-GB" sz="2000" dirty="0">
                <a:solidFill>
                  <a:srgbClr val="002060"/>
                </a:solidFill>
              </a:rPr>
              <a:t>.</a:t>
            </a:r>
          </a:p>
          <a:p>
            <a:pPr>
              <a:lnSpc>
                <a:spcPts val="3000"/>
              </a:lnSpc>
            </a:pPr>
            <a:r>
              <a:rPr lang="en-GB" sz="2000" b="1" dirty="0">
                <a:solidFill>
                  <a:srgbClr val="002060"/>
                </a:solidFill>
              </a:rPr>
              <a:t>E. </a:t>
            </a:r>
            <a:r>
              <a:rPr lang="en-GB" sz="2000" dirty="0">
                <a:solidFill>
                  <a:srgbClr val="002060"/>
                </a:solidFill>
              </a:rPr>
              <a:t>¡No, no es </a:t>
            </a:r>
            <a:r>
              <a:rPr lang="en-GB" sz="2000" dirty="0" err="1">
                <a:solidFill>
                  <a:srgbClr val="002060"/>
                </a:solidFill>
              </a:rPr>
              <a:t>posible</a:t>
            </a:r>
            <a:r>
              <a:rPr lang="en-GB" sz="2000" dirty="0">
                <a:solidFill>
                  <a:srgbClr val="002060"/>
                </a:solidFill>
              </a:rPr>
              <a:t>! No </a:t>
            </a:r>
            <a:r>
              <a:rPr lang="en-GB" sz="2000" dirty="0" err="1">
                <a:solidFill>
                  <a:srgbClr val="002060"/>
                </a:solidFill>
              </a:rPr>
              <a:t>estoy</a:t>
            </a:r>
            <a:r>
              <a:rPr lang="en-GB" sz="2000" dirty="0">
                <a:solidFill>
                  <a:srgbClr val="002060"/>
                </a:solidFill>
              </a:rPr>
              <a:t> </a:t>
            </a:r>
            <a:r>
              <a:rPr lang="en-GB" sz="2000" dirty="0" err="1">
                <a:solidFill>
                  <a:srgbClr val="002060"/>
                </a:solidFill>
              </a:rPr>
              <a:t>en</a:t>
            </a:r>
            <a:r>
              <a:rPr lang="en-GB" sz="2000" dirty="0">
                <a:solidFill>
                  <a:srgbClr val="002060"/>
                </a:solidFill>
              </a:rPr>
              <a:t> forma.</a:t>
            </a:r>
            <a:endParaRPr lang="en-GB" sz="2000" b="1" dirty="0">
              <a:solidFill>
                <a:srgbClr val="002060"/>
              </a:solidFill>
            </a:endParaRPr>
          </a:p>
          <a:p>
            <a:pPr>
              <a:lnSpc>
                <a:spcPts val="3000"/>
              </a:lnSpc>
            </a:pPr>
            <a:r>
              <a:rPr lang="en-GB" sz="2000" b="1" dirty="0">
                <a:solidFill>
                  <a:srgbClr val="002060"/>
                </a:solidFill>
              </a:rPr>
              <a:t>F. </a:t>
            </a:r>
            <a:r>
              <a:rPr lang="en-GB" sz="2000" dirty="0" err="1">
                <a:solidFill>
                  <a:srgbClr val="002060"/>
                </a:solidFill>
              </a:rPr>
              <a:t>Porque</a:t>
            </a:r>
            <a:r>
              <a:rPr lang="en-GB" sz="2000" dirty="0">
                <a:solidFill>
                  <a:srgbClr val="002060"/>
                </a:solidFill>
              </a:rPr>
              <a:t> no </a:t>
            </a:r>
            <a:r>
              <a:rPr lang="en-GB" sz="2000" dirty="0" err="1">
                <a:solidFill>
                  <a:srgbClr val="002060"/>
                </a:solidFill>
              </a:rPr>
              <a:t>puedo</a:t>
            </a:r>
            <a:r>
              <a:rPr lang="en-GB" sz="2000" dirty="0">
                <a:solidFill>
                  <a:srgbClr val="002060"/>
                </a:solidFill>
              </a:rPr>
              <a:t> </a:t>
            </a:r>
            <a:r>
              <a:rPr lang="en-GB" sz="2000" dirty="0" err="1">
                <a:solidFill>
                  <a:srgbClr val="002060"/>
                </a:solidFill>
              </a:rPr>
              <a:t>hacer</a:t>
            </a:r>
            <a:r>
              <a:rPr lang="en-GB" sz="2000" dirty="0">
                <a:solidFill>
                  <a:srgbClr val="002060"/>
                </a:solidFill>
              </a:rPr>
              <a:t> el </a:t>
            </a:r>
            <a:r>
              <a:rPr lang="en-GB" sz="2000" dirty="0" err="1">
                <a:solidFill>
                  <a:srgbClr val="002060"/>
                </a:solidFill>
              </a:rPr>
              <a:t>ejercicio</a:t>
            </a:r>
            <a:r>
              <a:rPr lang="en-GB" sz="2000" dirty="0">
                <a:solidFill>
                  <a:srgbClr val="002060"/>
                </a:solidFill>
              </a:rPr>
              <a:t>. </a:t>
            </a:r>
          </a:p>
        </p:txBody>
      </p:sp>
      <p:sp>
        <p:nvSpPr>
          <p:cNvPr id="15" name="TextBox 14"/>
          <p:cNvSpPr txBox="1"/>
          <p:nvPr/>
        </p:nvSpPr>
        <p:spPr>
          <a:xfrm>
            <a:off x="1801290" y="2078005"/>
            <a:ext cx="1841500" cy="400110"/>
          </a:xfrm>
          <a:prstGeom prst="rect">
            <a:avLst/>
          </a:prstGeom>
          <a:noFill/>
        </p:spPr>
        <p:txBody>
          <a:bodyPr wrap="square" rtlCol="0">
            <a:spAutoFit/>
          </a:bodyPr>
          <a:lstStyle/>
          <a:p>
            <a:r>
              <a:rPr lang="en-GB" sz="2000" b="1" dirty="0">
                <a:solidFill>
                  <a:srgbClr val="F66400"/>
                </a:solidFill>
              </a:rPr>
              <a:t>Daniel y Ana</a:t>
            </a:r>
          </a:p>
        </p:txBody>
      </p:sp>
      <p:sp>
        <p:nvSpPr>
          <p:cNvPr id="16" name="TextBox 15"/>
          <p:cNvSpPr txBox="1"/>
          <p:nvPr/>
        </p:nvSpPr>
        <p:spPr>
          <a:xfrm>
            <a:off x="2229746" y="2863537"/>
            <a:ext cx="1238962" cy="400110"/>
          </a:xfrm>
          <a:prstGeom prst="rect">
            <a:avLst/>
          </a:prstGeom>
          <a:noFill/>
        </p:spPr>
        <p:txBody>
          <a:bodyPr wrap="square" rtlCol="0">
            <a:spAutoFit/>
          </a:bodyPr>
          <a:lstStyle/>
          <a:p>
            <a:r>
              <a:rPr lang="en-GB" sz="2000" b="1" dirty="0">
                <a:solidFill>
                  <a:srgbClr val="F66400"/>
                </a:solidFill>
              </a:rPr>
              <a:t>Lucía</a:t>
            </a:r>
          </a:p>
        </p:txBody>
      </p:sp>
      <p:sp>
        <p:nvSpPr>
          <p:cNvPr id="17" name="TextBox 16"/>
          <p:cNvSpPr txBox="1"/>
          <p:nvPr/>
        </p:nvSpPr>
        <p:spPr>
          <a:xfrm>
            <a:off x="419100" y="1587769"/>
            <a:ext cx="12204700" cy="400110"/>
          </a:xfrm>
          <a:prstGeom prst="rect">
            <a:avLst/>
          </a:prstGeom>
          <a:noFill/>
        </p:spPr>
        <p:txBody>
          <a:bodyPr wrap="square" rtlCol="0">
            <a:spAutoFit/>
          </a:bodyPr>
          <a:lstStyle/>
          <a:p>
            <a:r>
              <a:rPr lang="en-GB" sz="2000">
                <a:solidFill>
                  <a:srgbClr val="002060"/>
                </a:solidFill>
              </a:rPr>
              <a:t>Ahora </a:t>
            </a:r>
            <a:r>
              <a:rPr lang="en-GB" sz="2000" dirty="0" err="1">
                <a:solidFill>
                  <a:srgbClr val="002060"/>
                </a:solidFill>
              </a:rPr>
              <a:t>identifica</a:t>
            </a:r>
            <a:r>
              <a:rPr lang="en-GB" sz="2000" dirty="0">
                <a:solidFill>
                  <a:srgbClr val="002060"/>
                </a:solidFill>
              </a:rPr>
              <a:t> la </a:t>
            </a:r>
            <a:r>
              <a:rPr lang="en-GB" sz="2000" dirty="0" err="1">
                <a:solidFill>
                  <a:srgbClr val="002060"/>
                </a:solidFill>
              </a:rPr>
              <a:t>respuesta</a:t>
            </a:r>
            <a:r>
              <a:rPr lang="en-GB" sz="2000" dirty="0">
                <a:solidFill>
                  <a:srgbClr val="002060"/>
                </a:solidFill>
              </a:rPr>
              <a:t> </a:t>
            </a:r>
            <a:r>
              <a:rPr lang="en-GB" sz="2000" dirty="0" err="1">
                <a:solidFill>
                  <a:srgbClr val="002060"/>
                </a:solidFill>
              </a:rPr>
              <a:t>correcta</a:t>
            </a:r>
            <a:r>
              <a:rPr lang="en-GB" sz="2000" dirty="0">
                <a:solidFill>
                  <a:srgbClr val="002060"/>
                </a:solidFill>
              </a:rPr>
              <a:t>.</a:t>
            </a:r>
          </a:p>
        </p:txBody>
      </p:sp>
      <p:sp>
        <p:nvSpPr>
          <p:cNvPr id="18" name="TextBox 17"/>
          <p:cNvSpPr txBox="1"/>
          <p:nvPr/>
        </p:nvSpPr>
        <p:spPr>
          <a:xfrm>
            <a:off x="290286" y="2278743"/>
            <a:ext cx="522514" cy="2862322"/>
          </a:xfrm>
          <a:prstGeom prst="rect">
            <a:avLst/>
          </a:prstGeom>
          <a:noFill/>
        </p:spPr>
        <p:txBody>
          <a:bodyPr wrap="square" rtlCol="0">
            <a:spAutoFit/>
          </a:bodyPr>
          <a:lstStyle/>
          <a:p>
            <a:pPr>
              <a:lnSpc>
                <a:spcPct val="150000"/>
              </a:lnSpc>
            </a:pPr>
            <a:r>
              <a:rPr lang="en-GB" sz="2000" b="1" dirty="0">
                <a:solidFill>
                  <a:schemeClr val="accent5">
                    <a:lumMod val="50000"/>
                  </a:schemeClr>
                </a:solidFill>
              </a:rPr>
              <a:t>1.</a:t>
            </a:r>
          </a:p>
          <a:p>
            <a:pPr>
              <a:lnSpc>
                <a:spcPct val="150000"/>
              </a:lnSpc>
            </a:pPr>
            <a:r>
              <a:rPr lang="en-GB" sz="2000" b="1" dirty="0">
                <a:solidFill>
                  <a:schemeClr val="accent5">
                    <a:lumMod val="50000"/>
                  </a:schemeClr>
                </a:solidFill>
              </a:rPr>
              <a:t>2.</a:t>
            </a:r>
          </a:p>
          <a:p>
            <a:pPr>
              <a:lnSpc>
                <a:spcPct val="150000"/>
              </a:lnSpc>
            </a:pPr>
            <a:r>
              <a:rPr lang="en-GB" sz="2000" b="1" dirty="0">
                <a:solidFill>
                  <a:schemeClr val="accent5">
                    <a:lumMod val="50000"/>
                  </a:schemeClr>
                </a:solidFill>
              </a:rPr>
              <a:t>3.</a:t>
            </a:r>
          </a:p>
          <a:p>
            <a:pPr>
              <a:lnSpc>
                <a:spcPct val="150000"/>
              </a:lnSpc>
            </a:pPr>
            <a:r>
              <a:rPr lang="en-GB" sz="2000" b="1" dirty="0">
                <a:solidFill>
                  <a:schemeClr val="accent5">
                    <a:lumMod val="50000"/>
                  </a:schemeClr>
                </a:solidFill>
              </a:rPr>
              <a:t>4.5.6.</a:t>
            </a:r>
          </a:p>
        </p:txBody>
      </p:sp>
      <p:sp>
        <p:nvSpPr>
          <p:cNvPr id="19" name="TextBox 18"/>
          <p:cNvSpPr txBox="1"/>
          <p:nvPr/>
        </p:nvSpPr>
        <p:spPr>
          <a:xfrm>
            <a:off x="588832" y="2375043"/>
            <a:ext cx="335544" cy="400110"/>
          </a:xfrm>
          <a:prstGeom prst="rect">
            <a:avLst/>
          </a:prstGeom>
          <a:noFill/>
        </p:spPr>
        <p:txBody>
          <a:bodyPr wrap="square" rtlCol="0">
            <a:spAutoFit/>
          </a:bodyPr>
          <a:lstStyle/>
          <a:p>
            <a:r>
              <a:rPr lang="en-GB" sz="2000" b="1">
                <a:solidFill>
                  <a:srgbClr val="F66400"/>
                </a:solidFill>
              </a:rPr>
              <a:t>D</a:t>
            </a:r>
          </a:p>
        </p:txBody>
      </p:sp>
      <p:sp>
        <p:nvSpPr>
          <p:cNvPr id="20" name="TextBox 19">
            <a:extLst>
              <a:ext uri="{FF2B5EF4-FFF2-40B4-BE49-F238E27FC236}">
                <a16:creationId xmlns:a16="http://schemas.microsoft.com/office/drawing/2014/main" id="{AEA9C68D-306A-CB43-A201-DE3040645A24}"/>
              </a:ext>
            </a:extLst>
          </p:cNvPr>
          <p:cNvSpPr txBox="1"/>
          <p:nvPr/>
        </p:nvSpPr>
        <p:spPr>
          <a:xfrm>
            <a:off x="2403828" y="3594191"/>
            <a:ext cx="1841500" cy="400110"/>
          </a:xfrm>
          <a:prstGeom prst="rect">
            <a:avLst/>
          </a:prstGeom>
          <a:noFill/>
        </p:spPr>
        <p:txBody>
          <a:bodyPr wrap="square" rtlCol="0">
            <a:spAutoFit/>
          </a:bodyPr>
          <a:lstStyle/>
          <a:p>
            <a:r>
              <a:rPr lang="en-GB" sz="2000" b="1" dirty="0">
                <a:solidFill>
                  <a:srgbClr val="F66400"/>
                </a:solidFill>
              </a:rPr>
              <a:t>Lucía</a:t>
            </a:r>
          </a:p>
        </p:txBody>
      </p:sp>
      <p:sp>
        <p:nvSpPr>
          <p:cNvPr id="21" name="TextBox 20">
            <a:extLst>
              <a:ext uri="{FF2B5EF4-FFF2-40B4-BE49-F238E27FC236}">
                <a16:creationId xmlns:a16="http://schemas.microsoft.com/office/drawing/2014/main" id="{8CD9FD23-1C4C-3542-9173-5B4D2EAD6E97}"/>
              </a:ext>
            </a:extLst>
          </p:cNvPr>
          <p:cNvSpPr txBox="1"/>
          <p:nvPr/>
        </p:nvSpPr>
        <p:spPr>
          <a:xfrm>
            <a:off x="1700652" y="4379723"/>
            <a:ext cx="1841500" cy="400110"/>
          </a:xfrm>
          <a:prstGeom prst="rect">
            <a:avLst/>
          </a:prstGeom>
          <a:noFill/>
        </p:spPr>
        <p:txBody>
          <a:bodyPr wrap="square" rtlCol="0">
            <a:spAutoFit/>
          </a:bodyPr>
          <a:lstStyle/>
          <a:p>
            <a:r>
              <a:rPr lang="en-GB" sz="2000" b="1" dirty="0">
                <a:solidFill>
                  <a:srgbClr val="F66400"/>
                </a:solidFill>
              </a:rPr>
              <a:t>Daniel y Ana</a:t>
            </a:r>
          </a:p>
        </p:txBody>
      </p:sp>
      <p:sp>
        <p:nvSpPr>
          <p:cNvPr id="22" name="TextBox 21">
            <a:extLst>
              <a:ext uri="{FF2B5EF4-FFF2-40B4-BE49-F238E27FC236}">
                <a16:creationId xmlns:a16="http://schemas.microsoft.com/office/drawing/2014/main" id="{FCCD2FE3-6C93-EF48-8A6E-C425D11C6988}"/>
              </a:ext>
            </a:extLst>
          </p:cNvPr>
          <p:cNvSpPr txBox="1"/>
          <p:nvPr/>
        </p:nvSpPr>
        <p:spPr>
          <a:xfrm>
            <a:off x="1709751" y="4740954"/>
            <a:ext cx="1841500" cy="400110"/>
          </a:xfrm>
          <a:prstGeom prst="rect">
            <a:avLst/>
          </a:prstGeom>
          <a:noFill/>
        </p:spPr>
        <p:txBody>
          <a:bodyPr wrap="square" rtlCol="0">
            <a:spAutoFit/>
          </a:bodyPr>
          <a:lstStyle/>
          <a:p>
            <a:r>
              <a:rPr lang="en-GB" sz="2000" b="1" dirty="0">
                <a:solidFill>
                  <a:srgbClr val="F66400"/>
                </a:solidFill>
              </a:rPr>
              <a:t>Daniel y Ana</a:t>
            </a:r>
          </a:p>
        </p:txBody>
      </p:sp>
      <p:sp>
        <p:nvSpPr>
          <p:cNvPr id="23" name="TextBox 22">
            <a:extLst>
              <a:ext uri="{FF2B5EF4-FFF2-40B4-BE49-F238E27FC236}">
                <a16:creationId xmlns:a16="http://schemas.microsoft.com/office/drawing/2014/main" id="{FAF021C9-53B7-FB45-B254-D096D18970DE}"/>
              </a:ext>
            </a:extLst>
          </p:cNvPr>
          <p:cNvSpPr txBox="1"/>
          <p:nvPr/>
        </p:nvSpPr>
        <p:spPr>
          <a:xfrm>
            <a:off x="2261859" y="5532546"/>
            <a:ext cx="962604" cy="400110"/>
          </a:xfrm>
          <a:prstGeom prst="rect">
            <a:avLst/>
          </a:prstGeom>
          <a:noFill/>
        </p:spPr>
        <p:txBody>
          <a:bodyPr wrap="square" rtlCol="0">
            <a:spAutoFit/>
          </a:bodyPr>
          <a:lstStyle/>
          <a:p>
            <a:r>
              <a:rPr lang="en-GB" sz="2000" b="1" dirty="0">
                <a:solidFill>
                  <a:srgbClr val="F66400"/>
                </a:solidFill>
              </a:rPr>
              <a:t>Lucía</a:t>
            </a:r>
          </a:p>
        </p:txBody>
      </p:sp>
      <p:sp>
        <p:nvSpPr>
          <p:cNvPr id="24" name="TextBox 23">
            <a:extLst>
              <a:ext uri="{FF2B5EF4-FFF2-40B4-BE49-F238E27FC236}">
                <a16:creationId xmlns:a16="http://schemas.microsoft.com/office/drawing/2014/main" id="{AEE60444-EAEF-1A40-866B-EF77831663F5}"/>
              </a:ext>
            </a:extLst>
          </p:cNvPr>
          <p:cNvSpPr txBox="1"/>
          <p:nvPr/>
        </p:nvSpPr>
        <p:spPr>
          <a:xfrm>
            <a:off x="595337" y="2824094"/>
            <a:ext cx="335544" cy="400110"/>
          </a:xfrm>
          <a:prstGeom prst="rect">
            <a:avLst/>
          </a:prstGeom>
          <a:noFill/>
        </p:spPr>
        <p:txBody>
          <a:bodyPr wrap="square" rtlCol="0">
            <a:spAutoFit/>
          </a:bodyPr>
          <a:lstStyle/>
          <a:p>
            <a:r>
              <a:rPr lang="en-GB" sz="2000" b="1" dirty="0">
                <a:solidFill>
                  <a:srgbClr val="F66400"/>
                </a:solidFill>
              </a:rPr>
              <a:t>F</a:t>
            </a:r>
          </a:p>
        </p:txBody>
      </p:sp>
      <p:sp>
        <p:nvSpPr>
          <p:cNvPr id="25" name="TextBox 24">
            <a:extLst>
              <a:ext uri="{FF2B5EF4-FFF2-40B4-BE49-F238E27FC236}">
                <a16:creationId xmlns:a16="http://schemas.microsoft.com/office/drawing/2014/main" id="{7CA62CAC-35F2-3E41-8C02-4AEEE23C8307}"/>
              </a:ext>
            </a:extLst>
          </p:cNvPr>
          <p:cNvSpPr txBox="1"/>
          <p:nvPr/>
        </p:nvSpPr>
        <p:spPr>
          <a:xfrm>
            <a:off x="595337" y="3292682"/>
            <a:ext cx="335544" cy="400110"/>
          </a:xfrm>
          <a:prstGeom prst="rect">
            <a:avLst/>
          </a:prstGeom>
          <a:noFill/>
        </p:spPr>
        <p:txBody>
          <a:bodyPr wrap="square" rtlCol="0">
            <a:spAutoFit/>
          </a:bodyPr>
          <a:lstStyle/>
          <a:p>
            <a:r>
              <a:rPr lang="en-GB" sz="2000" b="1" dirty="0">
                <a:solidFill>
                  <a:srgbClr val="F66400"/>
                </a:solidFill>
              </a:rPr>
              <a:t>C</a:t>
            </a:r>
          </a:p>
        </p:txBody>
      </p:sp>
      <p:sp>
        <p:nvSpPr>
          <p:cNvPr id="26" name="TextBox 25">
            <a:extLst>
              <a:ext uri="{FF2B5EF4-FFF2-40B4-BE49-F238E27FC236}">
                <a16:creationId xmlns:a16="http://schemas.microsoft.com/office/drawing/2014/main" id="{BBEB90C2-4D0B-074E-94CD-8841F2223621}"/>
              </a:ext>
            </a:extLst>
          </p:cNvPr>
          <p:cNvSpPr txBox="1"/>
          <p:nvPr/>
        </p:nvSpPr>
        <p:spPr>
          <a:xfrm>
            <a:off x="595337" y="3761270"/>
            <a:ext cx="335544" cy="400110"/>
          </a:xfrm>
          <a:prstGeom prst="rect">
            <a:avLst/>
          </a:prstGeom>
          <a:noFill/>
        </p:spPr>
        <p:txBody>
          <a:bodyPr wrap="square" rtlCol="0">
            <a:spAutoFit/>
          </a:bodyPr>
          <a:lstStyle/>
          <a:p>
            <a:r>
              <a:rPr lang="en-GB" sz="2000" b="1" dirty="0">
                <a:solidFill>
                  <a:srgbClr val="F66400"/>
                </a:solidFill>
              </a:rPr>
              <a:t>B</a:t>
            </a:r>
          </a:p>
        </p:txBody>
      </p:sp>
      <p:sp>
        <p:nvSpPr>
          <p:cNvPr id="27" name="TextBox 26">
            <a:extLst>
              <a:ext uri="{FF2B5EF4-FFF2-40B4-BE49-F238E27FC236}">
                <a16:creationId xmlns:a16="http://schemas.microsoft.com/office/drawing/2014/main" id="{DC944DA6-F22A-B846-A002-10CC055B96FF}"/>
              </a:ext>
            </a:extLst>
          </p:cNvPr>
          <p:cNvSpPr txBox="1"/>
          <p:nvPr/>
        </p:nvSpPr>
        <p:spPr>
          <a:xfrm>
            <a:off x="595782" y="4194119"/>
            <a:ext cx="335544" cy="400110"/>
          </a:xfrm>
          <a:prstGeom prst="rect">
            <a:avLst/>
          </a:prstGeom>
          <a:noFill/>
        </p:spPr>
        <p:txBody>
          <a:bodyPr wrap="square" rtlCol="0">
            <a:spAutoFit/>
          </a:bodyPr>
          <a:lstStyle/>
          <a:p>
            <a:r>
              <a:rPr lang="en-GB" sz="2000" b="1" dirty="0">
                <a:solidFill>
                  <a:srgbClr val="F66400"/>
                </a:solidFill>
              </a:rPr>
              <a:t>A</a:t>
            </a:r>
          </a:p>
        </p:txBody>
      </p:sp>
      <p:sp>
        <p:nvSpPr>
          <p:cNvPr id="28" name="TextBox 27">
            <a:extLst>
              <a:ext uri="{FF2B5EF4-FFF2-40B4-BE49-F238E27FC236}">
                <a16:creationId xmlns:a16="http://schemas.microsoft.com/office/drawing/2014/main" id="{EE581E9B-3B6D-4549-BC93-F3BD1D8471F0}"/>
              </a:ext>
            </a:extLst>
          </p:cNvPr>
          <p:cNvSpPr txBox="1"/>
          <p:nvPr/>
        </p:nvSpPr>
        <p:spPr>
          <a:xfrm>
            <a:off x="625093" y="4629129"/>
            <a:ext cx="335544" cy="400110"/>
          </a:xfrm>
          <a:prstGeom prst="rect">
            <a:avLst/>
          </a:prstGeom>
          <a:noFill/>
        </p:spPr>
        <p:txBody>
          <a:bodyPr wrap="square" rtlCol="0">
            <a:spAutoFit/>
          </a:bodyPr>
          <a:lstStyle/>
          <a:p>
            <a:r>
              <a:rPr lang="en-GB" sz="2000" b="1" dirty="0">
                <a:solidFill>
                  <a:srgbClr val="F66400"/>
                </a:solidFill>
              </a:rPr>
              <a:t>E</a:t>
            </a:r>
          </a:p>
        </p:txBody>
      </p:sp>
      <p:sp>
        <p:nvSpPr>
          <p:cNvPr id="3" name="Rectangle 2"/>
          <p:cNvSpPr/>
          <p:nvPr/>
        </p:nvSpPr>
        <p:spPr>
          <a:xfrm>
            <a:off x="9102808" y="1651256"/>
            <a:ext cx="2909771" cy="400110"/>
          </a:xfrm>
          <a:prstGeom prst="rect">
            <a:avLst/>
          </a:prstGeom>
        </p:spPr>
        <p:txBody>
          <a:bodyPr wrap="none">
            <a:spAutoFit/>
          </a:bodyPr>
          <a:lstStyle/>
          <a:p>
            <a:r>
              <a:rPr lang="en-GB" sz="2000" dirty="0">
                <a:solidFill>
                  <a:srgbClr val="002060"/>
                </a:solidFill>
              </a:rPr>
              <a:t>*el </a:t>
            </a:r>
            <a:r>
              <a:rPr lang="en-GB" sz="2000" dirty="0" err="1">
                <a:solidFill>
                  <a:srgbClr val="002060"/>
                </a:solidFill>
              </a:rPr>
              <a:t>segundo</a:t>
            </a:r>
            <a:r>
              <a:rPr lang="en-GB" sz="2000" dirty="0">
                <a:solidFill>
                  <a:srgbClr val="002060"/>
                </a:solidFill>
              </a:rPr>
              <a:t> = second</a:t>
            </a:r>
            <a:endParaRPr lang="en-GB" sz="2000" dirty="0"/>
          </a:p>
        </p:txBody>
      </p:sp>
    </p:spTree>
    <p:extLst>
      <p:ext uri="{BB962C8B-B14F-4D97-AF65-F5344CB8AC3E}">
        <p14:creationId xmlns:p14="http://schemas.microsoft.com/office/powerpoint/2010/main" val="29072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P spid="20" grpId="0"/>
      <p:bldP spid="21" grpId="0"/>
      <p:bldP spid="22" grpId="0"/>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La </a:t>
            </a:r>
            <a:r>
              <a:rPr lang="en-GB" sz="2800" b="1" dirty="0" err="1">
                <a:solidFill>
                  <a:schemeClr val="bg1"/>
                </a:solidFill>
              </a:rPr>
              <a:t>clase</a:t>
            </a:r>
            <a:r>
              <a:rPr lang="en-GB" sz="2800" b="1" dirty="0">
                <a:solidFill>
                  <a:schemeClr val="bg1"/>
                </a:solidFill>
              </a:rPr>
              <a:t> de </a:t>
            </a:r>
            <a:r>
              <a:rPr lang="en-GB" sz="2800" b="1" dirty="0" err="1">
                <a:solidFill>
                  <a:schemeClr val="bg1"/>
                </a:solidFill>
              </a:rPr>
              <a:t>ejercicio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227429" y="1127700"/>
            <a:ext cx="118374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Escucha. ¿La</a:t>
            </a:r>
            <a:r>
              <a:rPr kumimoji="0" lang="en-US" sz="2200" b="0" i="0" u="none" strike="noStrike" kern="1200" cap="none" spc="0" normalizeH="0" noProof="0">
                <a:ln>
                  <a:noFill/>
                </a:ln>
                <a:solidFill>
                  <a:srgbClr val="002060"/>
                </a:solidFill>
                <a:effectLst/>
                <a:uLnTx/>
                <a:uFillTx/>
                <a:latin typeface="Century Gothic"/>
                <a:ea typeface="+mn-ea"/>
                <a:cs typeface="+mn-cs"/>
              </a:rPr>
              <a:t> pregunta es para Lucía o es para Daniel y Ana?</a:t>
            </a:r>
            <a:endParaRPr kumimoji="0" lang="en-US" sz="2200" b="0"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Completa la traducción</a:t>
            </a:r>
            <a:r>
              <a:rPr kumimoji="0" lang="en-US" sz="2200" b="0" i="0" u="none" strike="noStrike" kern="1200" cap="none" spc="0" normalizeH="0" noProof="0">
                <a:ln>
                  <a:noFill/>
                </a:ln>
                <a:solidFill>
                  <a:srgbClr val="002060"/>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en inglés.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72398551"/>
              </p:ext>
            </p:extLst>
          </p:nvPr>
        </p:nvGraphicFramePr>
        <p:xfrm>
          <a:off x="227429" y="1897141"/>
          <a:ext cx="5284852" cy="4472703"/>
        </p:xfrm>
        <a:graphic>
          <a:graphicData uri="http://schemas.openxmlformats.org/drawingml/2006/table">
            <a:tbl>
              <a:tblPr firstRow="1" bandRow="1">
                <a:tableStyleId>{5DA37D80-6434-44D0-A028-1B22A696006F}</a:tableStyleId>
              </a:tblPr>
              <a:tblGrid>
                <a:gridCol w="631393">
                  <a:extLst>
                    <a:ext uri="{9D8B030D-6E8A-4147-A177-3AD203B41FA5}">
                      <a16:colId xmlns:a16="http://schemas.microsoft.com/office/drawing/2014/main" val="20000"/>
                    </a:ext>
                  </a:extLst>
                </a:gridCol>
                <a:gridCol w="1724212">
                  <a:extLst>
                    <a:ext uri="{9D8B030D-6E8A-4147-A177-3AD203B41FA5}">
                      <a16:colId xmlns:a16="http://schemas.microsoft.com/office/drawing/2014/main" val="20001"/>
                    </a:ext>
                  </a:extLst>
                </a:gridCol>
                <a:gridCol w="2929247">
                  <a:extLst>
                    <a:ext uri="{9D8B030D-6E8A-4147-A177-3AD203B41FA5}">
                      <a16:colId xmlns:a16="http://schemas.microsoft.com/office/drawing/2014/main" val="20002"/>
                    </a:ext>
                  </a:extLst>
                </a:gridCol>
              </a:tblGrid>
              <a:tr h="689742">
                <a:tc>
                  <a:txBody>
                    <a:bodyPr/>
                    <a:lstStyle/>
                    <a:p>
                      <a:pPr algn="ctr"/>
                      <a:endParaRPr lang="en-US" dirty="0">
                        <a:solidFill>
                          <a:srgbClr val="002060"/>
                        </a:solidFill>
                      </a:endParaRPr>
                    </a:p>
                  </a:txBody>
                  <a:tcPr anchor="ctr"/>
                </a:tc>
                <a:tc>
                  <a:txBody>
                    <a:bodyPr/>
                    <a:lstStyle/>
                    <a:p>
                      <a:pPr algn="ctr"/>
                      <a:r>
                        <a:rPr lang="en-US" sz="2000" b="1">
                          <a:solidFill>
                            <a:srgbClr val="002060"/>
                          </a:solidFill>
                        </a:rPr>
                        <a:t>Lucía</a:t>
                      </a:r>
                    </a:p>
                    <a:p>
                      <a:pPr algn="ctr"/>
                      <a:r>
                        <a:rPr lang="en-US" sz="2000" b="0">
                          <a:solidFill>
                            <a:srgbClr val="002060"/>
                          </a:solidFill>
                        </a:rPr>
                        <a:t>(one ‘you’)</a:t>
                      </a:r>
                      <a:endParaRPr lang="en-US" sz="2000" b="0" dirty="0">
                        <a:solidFill>
                          <a:srgbClr val="002060"/>
                        </a:solidFill>
                      </a:endParaRPr>
                    </a:p>
                  </a:txBody>
                  <a:tcPr anchor="ctr"/>
                </a:tc>
                <a:tc>
                  <a:txBody>
                    <a:bodyPr/>
                    <a:lstStyle/>
                    <a:p>
                      <a:pPr algn="ctr"/>
                      <a:r>
                        <a:rPr lang="en-US" sz="2000" b="1">
                          <a:solidFill>
                            <a:srgbClr val="002060"/>
                          </a:solidFill>
                        </a:rPr>
                        <a:t>Daniel y Ana</a:t>
                      </a:r>
                    </a:p>
                    <a:p>
                      <a:pPr algn="ctr"/>
                      <a:r>
                        <a:rPr lang="en-US" sz="2000" b="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538809">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1"/>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2"/>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3"/>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4"/>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extLst>
                  <a:ext uri="{0D108BD9-81ED-4DB2-BD59-A6C34878D82A}">
                    <a16:rowId xmlns:a16="http://schemas.microsoft.com/office/drawing/2014/main" val="10005"/>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6"/>
                  </a:ext>
                </a:extLst>
              </a:tr>
              <a:tr h="538809">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7"/>
                  </a:ext>
                </a:extLst>
              </a:tr>
            </a:tbl>
          </a:graphicData>
        </a:graphic>
      </p:graphicFrame>
      <p:sp>
        <p:nvSpPr>
          <p:cNvPr id="8" name="Action Button: Custom 16">
            <a:hlinkClick r:id="" action="ppaction://noaction" highlightClick="1">
              <a:snd r:embed="rId4" name="%C2%BFEsta%CC%81is disfrutando de la clase_.wav"/>
            </a:hlinkClick>
            <a:extLst>
              <a:ext uri="{FF2B5EF4-FFF2-40B4-BE49-F238E27FC236}">
                <a16:creationId xmlns:a16="http://schemas.microsoft.com/office/drawing/2014/main" id="{30030AF8-564D-734B-84B9-DB4C7A3A6A53}"/>
              </a:ext>
            </a:extLst>
          </p:cNvPr>
          <p:cNvSpPr/>
          <p:nvPr/>
        </p:nvSpPr>
        <p:spPr>
          <a:xfrm>
            <a:off x="336260" y="264565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C2%BFPor que%CC%81 te esta%CC%81s sentando_.wav"/>
            </a:hlinkClick>
            <a:extLst>
              <a:ext uri="{FF2B5EF4-FFF2-40B4-BE49-F238E27FC236}">
                <a16:creationId xmlns:a16="http://schemas.microsoft.com/office/drawing/2014/main" id="{30030AF8-564D-734B-84B9-DB4C7A3A6A53}"/>
              </a:ext>
            </a:extLst>
          </p:cNvPr>
          <p:cNvSpPr/>
          <p:nvPr/>
        </p:nvSpPr>
        <p:spPr>
          <a:xfrm>
            <a:off x="336260" y="3162747"/>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C2%BFPor que%CC%81 esta%CC%81s cruzando los brazos_.wav"/>
            </a:hlinkClick>
            <a:extLst>
              <a:ext uri="{FF2B5EF4-FFF2-40B4-BE49-F238E27FC236}">
                <a16:creationId xmlns:a16="http://schemas.microsoft.com/office/drawing/2014/main" id="{30030AF8-564D-734B-84B9-DB4C7A3A6A53}"/>
              </a:ext>
            </a:extLst>
          </p:cNvPr>
          <p:cNvSpPr/>
          <p:nvPr/>
        </p:nvSpPr>
        <p:spPr>
          <a:xfrm>
            <a:off x="329471" y="3721546"/>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C2%BFEsta%CC%81is bailando?.wav"/>
            </a:hlinkClick>
            <a:extLst>
              <a:ext uri="{FF2B5EF4-FFF2-40B4-BE49-F238E27FC236}">
                <a16:creationId xmlns:a16="http://schemas.microsoft.com/office/drawing/2014/main" id="{30030AF8-564D-734B-84B9-DB4C7A3A6A53}"/>
              </a:ext>
            </a:extLst>
          </p:cNvPr>
          <p:cNvSpPr/>
          <p:nvPr/>
        </p:nvSpPr>
        <p:spPr>
          <a:xfrm>
            <a:off x="336260" y="426341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C2%BFEsta%CC%81s mejorando_.wav"/>
            </a:hlinkClick>
            <a:extLst>
              <a:ext uri="{FF2B5EF4-FFF2-40B4-BE49-F238E27FC236}">
                <a16:creationId xmlns:a16="http://schemas.microsoft.com/office/drawing/2014/main" id="{30030AF8-564D-734B-84B9-DB4C7A3A6A53}"/>
              </a:ext>
            </a:extLst>
          </p:cNvPr>
          <p:cNvSpPr/>
          <p:nvPr/>
        </p:nvSpPr>
        <p:spPr>
          <a:xfrm>
            <a:off x="336260" y="4788182"/>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C2%BFNo esta%CC%81is practicando_.wav"/>
            </a:hlinkClick>
            <a:extLst>
              <a:ext uri="{FF2B5EF4-FFF2-40B4-BE49-F238E27FC236}">
                <a16:creationId xmlns:a16="http://schemas.microsoft.com/office/drawing/2014/main" id="{30030AF8-564D-734B-84B9-DB4C7A3A6A53}"/>
              </a:ext>
            </a:extLst>
          </p:cNvPr>
          <p:cNvSpPr/>
          <p:nvPr/>
        </p:nvSpPr>
        <p:spPr>
          <a:xfrm>
            <a:off x="353194" y="5346982"/>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C2%BFEsta%CC%81is peleando ya_.wav"/>
            </a:hlinkClick>
            <a:extLst>
              <a:ext uri="{FF2B5EF4-FFF2-40B4-BE49-F238E27FC236}">
                <a16:creationId xmlns:a16="http://schemas.microsoft.com/office/drawing/2014/main" id="{30030AF8-564D-734B-84B9-DB4C7A3A6A53}"/>
              </a:ext>
            </a:extLst>
          </p:cNvPr>
          <p:cNvSpPr/>
          <p:nvPr/>
        </p:nvSpPr>
        <p:spPr>
          <a:xfrm>
            <a:off x="336261" y="5888849"/>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5" name="Picture 1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8309" y="2625731"/>
            <a:ext cx="396000" cy="479581"/>
          </a:xfrm>
          <a:prstGeom prst="rect">
            <a:avLst/>
          </a:prstGeom>
        </p:spPr>
      </p:pic>
      <p:pic>
        <p:nvPicPr>
          <p:cNvPr id="16" name="Picture 15"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4316" y="3155144"/>
            <a:ext cx="396000" cy="479581"/>
          </a:xfrm>
          <a:prstGeom prst="rect">
            <a:avLst/>
          </a:prstGeom>
        </p:spPr>
      </p:pic>
      <p:pic>
        <p:nvPicPr>
          <p:cNvPr id="17" name="Picture 1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4316" y="3747444"/>
            <a:ext cx="396000" cy="479581"/>
          </a:xfrm>
          <a:prstGeom prst="rect">
            <a:avLst/>
          </a:prstGeom>
        </p:spPr>
      </p:pic>
      <p:pic>
        <p:nvPicPr>
          <p:cNvPr id="18" name="Picture 1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3203" y="4262455"/>
            <a:ext cx="396000" cy="479581"/>
          </a:xfrm>
          <a:prstGeom prst="rect">
            <a:avLst/>
          </a:prstGeom>
        </p:spPr>
      </p:pic>
      <p:pic>
        <p:nvPicPr>
          <p:cNvPr id="19" name="Picture 1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4316" y="4742036"/>
            <a:ext cx="396000" cy="479581"/>
          </a:xfrm>
          <a:prstGeom prst="rect">
            <a:avLst/>
          </a:prstGeom>
        </p:spPr>
      </p:pic>
      <p:pic>
        <p:nvPicPr>
          <p:cNvPr id="20" name="Picture 1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5831" y="5281033"/>
            <a:ext cx="396000" cy="479581"/>
          </a:xfrm>
          <a:prstGeom prst="rect">
            <a:avLst/>
          </a:prstGeom>
        </p:spPr>
      </p:pic>
      <p:pic>
        <p:nvPicPr>
          <p:cNvPr id="21" name="Picture 20"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5831" y="5857783"/>
            <a:ext cx="396000" cy="479581"/>
          </a:xfrm>
          <a:prstGeom prst="rect">
            <a:avLst/>
          </a:prstGeom>
        </p:spPr>
      </p:pic>
      <p:sp>
        <p:nvSpPr>
          <p:cNvPr id="6" name="TextBox 5"/>
          <p:cNvSpPr txBox="1"/>
          <p:nvPr/>
        </p:nvSpPr>
        <p:spPr>
          <a:xfrm>
            <a:off x="5621111" y="2669542"/>
            <a:ext cx="5757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Are you ___________ the class?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5618227" y="3234615"/>
            <a:ext cx="5181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Why are you __________ down?</a:t>
            </a:r>
          </a:p>
        </p:txBody>
      </p:sp>
      <p:sp>
        <p:nvSpPr>
          <p:cNvPr id="24" name="TextBox 23"/>
          <p:cNvSpPr txBox="1"/>
          <p:nvPr/>
        </p:nvSpPr>
        <p:spPr>
          <a:xfrm>
            <a:off x="5621111" y="3757378"/>
            <a:ext cx="6647372" cy="400110"/>
          </a:xfrm>
          <a:prstGeom prst="rect">
            <a:avLst/>
          </a:prstGeom>
          <a:noFill/>
        </p:spPr>
        <p:txBody>
          <a:bodyPr wrap="square" rtlCol="0">
            <a:spAutoFit/>
          </a:bodyPr>
          <a:lstStyle/>
          <a:p>
            <a:pPr lvl="0"/>
            <a:r>
              <a:rPr lang="en-US" sz="2000" dirty="0">
                <a:solidFill>
                  <a:srgbClr val="002060"/>
                </a:solidFill>
              </a:rPr>
              <a:t>Why are you ________ your arms?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5597359" y="5457673"/>
            <a:ext cx="5113867" cy="400110"/>
          </a:xfrm>
          <a:prstGeom prst="rect">
            <a:avLst/>
          </a:prstGeom>
          <a:noFill/>
        </p:spPr>
        <p:txBody>
          <a:bodyPr wrap="square" rtlCol="0">
            <a:spAutoFit/>
          </a:bodyPr>
          <a:lstStyle/>
          <a:p>
            <a:pPr lvl="0"/>
            <a:r>
              <a:rPr lang="en-US" sz="2000" dirty="0">
                <a:solidFill>
                  <a:srgbClr val="002060"/>
                </a:solidFill>
              </a:rPr>
              <a:t>Aren’t you ___________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5618227" y="4906201"/>
            <a:ext cx="3153799" cy="400110"/>
          </a:xfrm>
          <a:prstGeom prst="rect">
            <a:avLst/>
          </a:prstGeom>
          <a:noFill/>
        </p:spPr>
        <p:txBody>
          <a:bodyPr wrap="square" rtlCol="0">
            <a:spAutoFit/>
          </a:bodyPr>
          <a:lstStyle/>
          <a:p>
            <a:pPr lvl="0"/>
            <a:r>
              <a:rPr lang="en-US" sz="2000" dirty="0">
                <a:solidFill>
                  <a:srgbClr val="002060"/>
                </a:solidFill>
              </a:rPr>
              <a:t>Are you 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5621112" y="4343327"/>
            <a:ext cx="5588000" cy="400110"/>
          </a:xfrm>
          <a:prstGeom prst="rect">
            <a:avLst/>
          </a:prstGeom>
          <a:noFill/>
        </p:spPr>
        <p:txBody>
          <a:bodyPr wrap="square" rtlCol="0">
            <a:spAutoFit/>
          </a:bodyPr>
          <a:lstStyle/>
          <a:p>
            <a:pPr lvl="0"/>
            <a:r>
              <a:rPr lang="en-US" sz="2000" dirty="0">
                <a:solidFill>
                  <a:srgbClr val="002060"/>
                </a:solidFill>
              </a:rPr>
              <a:t>Are you _____________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5597359" y="5987201"/>
            <a:ext cx="5757333" cy="400110"/>
          </a:xfrm>
          <a:prstGeom prst="rect">
            <a:avLst/>
          </a:prstGeom>
          <a:noFill/>
        </p:spPr>
        <p:txBody>
          <a:bodyPr wrap="square" rtlCol="0">
            <a:spAutoFit/>
          </a:bodyPr>
          <a:lstStyle/>
          <a:p>
            <a:pPr lvl="0"/>
            <a:r>
              <a:rPr lang="en-US" sz="2000" dirty="0">
                <a:solidFill>
                  <a:srgbClr val="002060"/>
                </a:solidFill>
              </a:rPr>
              <a:t>Are you ___________ already?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8116" y="818414"/>
            <a:ext cx="843444" cy="843444"/>
          </a:xfrm>
          <a:prstGeom prst="rect">
            <a:avLst/>
          </a:prstGeom>
        </p:spPr>
      </p:pic>
      <p:pic>
        <p:nvPicPr>
          <p:cNvPr id="39" name="Picture 3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95641" y="1661858"/>
            <a:ext cx="837876" cy="837876"/>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06088" y="1720819"/>
            <a:ext cx="742906" cy="742906"/>
          </a:xfrm>
          <a:prstGeom prst="rect">
            <a:avLst/>
          </a:prstGeom>
        </p:spPr>
      </p:pic>
      <p:sp>
        <p:nvSpPr>
          <p:cNvPr id="42" name="TextBox 41"/>
          <p:cNvSpPr txBox="1"/>
          <p:nvPr/>
        </p:nvSpPr>
        <p:spPr>
          <a:xfrm>
            <a:off x="6786829" y="2636057"/>
            <a:ext cx="1841500" cy="400110"/>
          </a:xfrm>
          <a:prstGeom prst="rect">
            <a:avLst/>
          </a:prstGeom>
          <a:noFill/>
        </p:spPr>
        <p:txBody>
          <a:bodyPr wrap="square" rtlCol="0">
            <a:spAutoFit/>
          </a:bodyPr>
          <a:lstStyle/>
          <a:p>
            <a:r>
              <a:rPr lang="en-GB" sz="2000" b="1" dirty="0">
                <a:solidFill>
                  <a:srgbClr val="F66400"/>
                </a:solidFill>
              </a:rPr>
              <a:t>enjoying</a:t>
            </a:r>
          </a:p>
        </p:txBody>
      </p:sp>
      <p:sp>
        <p:nvSpPr>
          <p:cNvPr id="32" name="TextBox 31">
            <a:extLst>
              <a:ext uri="{FF2B5EF4-FFF2-40B4-BE49-F238E27FC236}">
                <a16:creationId xmlns:a16="http://schemas.microsoft.com/office/drawing/2014/main" id="{9DF50833-2BD6-AE49-BA56-888DF68B3DA0}"/>
              </a:ext>
            </a:extLst>
          </p:cNvPr>
          <p:cNvSpPr txBox="1"/>
          <p:nvPr/>
        </p:nvSpPr>
        <p:spPr>
          <a:xfrm>
            <a:off x="7494362" y="3216213"/>
            <a:ext cx="1005416" cy="400110"/>
          </a:xfrm>
          <a:prstGeom prst="rect">
            <a:avLst/>
          </a:prstGeom>
          <a:noFill/>
        </p:spPr>
        <p:txBody>
          <a:bodyPr wrap="square" rtlCol="0">
            <a:spAutoFit/>
          </a:bodyPr>
          <a:lstStyle/>
          <a:p>
            <a:r>
              <a:rPr lang="en-GB" sz="2000" b="1" dirty="0">
                <a:solidFill>
                  <a:srgbClr val="F66400"/>
                </a:solidFill>
              </a:rPr>
              <a:t>sitting</a:t>
            </a:r>
          </a:p>
        </p:txBody>
      </p:sp>
      <p:sp>
        <p:nvSpPr>
          <p:cNvPr id="33" name="TextBox 32">
            <a:extLst>
              <a:ext uri="{FF2B5EF4-FFF2-40B4-BE49-F238E27FC236}">
                <a16:creationId xmlns:a16="http://schemas.microsoft.com/office/drawing/2014/main" id="{6A88C0B8-7837-0644-805A-6EF56938DCD2}"/>
              </a:ext>
            </a:extLst>
          </p:cNvPr>
          <p:cNvSpPr txBox="1"/>
          <p:nvPr/>
        </p:nvSpPr>
        <p:spPr>
          <a:xfrm>
            <a:off x="7233152" y="3726854"/>
            <a:ext cx="1236247" cy="400110"/>
          </a:xfrm>
          <a:prstGeom prst="rect">
            <a:avLst/>
          </a:prstGeom>
          <a:noFill/>
        </p:spPr>
        <p:txBody>
          <a:bodyPr wrap="square" rtlCol="0">
            <a:spAutoFit/>
          </a:bodyPr>
          <a:lstStyle/>
          <a:p>
            <a:r>
              <a:rPr lang="en-GB" sz="2000" b="1" dirty="0">
                <a:solidFill>
                  <a:srgbClr val="F66400"/>
                </a:solidFill>
              </a:rPr>
              <a:t>crossing</a:t>
            </a:r>
          </a:p>
        </p:txBody>
      </p:sp>
      <p:sp>
        <p:nvSpPr>
          <p:cNvPr id="34" name="TextBox 33">
            <a:extLst>
              <a:ext uri="{FF2B5EF4-FFF2-40B4-BE49-F238E27FC236}">
                <a16:creationId xmlns:a16="http://schemas.microsoft.com/office/drawing/2014/main" id="{B7ECD140-C9E5-204D-B940-F4D838500E14}"/>
              </a:ext>
            </a:extLst>
          </p:cNvPr>
          <p:cNvSpPr txBox="1"/>
          <p:nvPr/>
        </p:nvSpPr>
        <p:spPr>
          <a:xfrm>
            <a:off x="6930526" y="4345045"/>
            <a:ext cx="1841500" cy="400110"/>
          </a:xfrm>
          <a:prstGeom prst="rect">
            <a:avLst/>
          </a:prstGeom>
          <a:noFill/>
        </p:spPr>
        <p:txBody>
          <a:bodyPr wrap="square" rtlCol="0">
            <a:spAutoFit/>
          </a:bodyPr>
          <a:lstStyle/>
          <a:p>
            <a:r>
              <a:rPr lang="en-GB" sz="2000" b="1" dirty="0">
                <a:solidFill>
                  <a:srgbClr val="F66400"/>
                </a:solidFill>
              </a:rPr>
              <a:t>dancing</a:t>
            </a:r>
          </a:p>
        </p:txBody>
      </p:sp>
      <p:sp>
        <p:nvSpPr>
          <p:cNvPr id="35" name="TextBox 34">
            <a:extLst>
              <a:ext uri="{FF2B5EF4-FFF2-40B4-BE49-F238E27FC236}">
                <a16:creationId xmlns:a16="http://schemas.microsoft.com/office/drawing/2014/main" id="{5369274B-7D9E-454B-A6E8-FD3119CB3FA1}"/>
              </a:ext>
            </a:extLst>
          </p:cNvPr>
          <p:cNvSpPr txBox="1"/>
          <p:nvPr/>
        </p:nvSpPr>
        <p:spPr>
          <a:xfrm>
            <a:off x="6658278" y="4907919"/>
            <a:ext cx="1841500" cy="400110"/>
          </a:xfrm>
          <a:prstGeom prst="rect">
            <a:avLst/>
          </a:prstGeom>
          <a:noFill/>
        </p:spPr>
        <p:txBody>
          <a:bodyPr wrap="square" rtlCol="0">
            <a:spAutoFit/>
          </a:bodyPr>
          <a:lstStyle/>
          <a:p>
            <a:r>
              <a:rPr lang="en-GB" sz="2000" b="1" dirty="0">
                <a:solidFill>
                  <a:srgbClr val="F66400"/>
                </a:solidFill>
              </a:rPr>
              <a:t>improving</a:t>
            </a:r>
          </a:p>
        </p:txBody>
      </p:sp>
      <p:sp>
        <p:nvSpPr>
          <p:cNvPr id="36" name="TextBox 35">
            <a:extLst>
              <a:ext uri="{FF2B5EF4-FFF2-40B4-BE49-F238E27FC236}">
                <a16:creationId xmlns:a16="http://schemas.microsoft.com/office/drawing/2014/main" id="{856A668C-6152-494C-A1FF-48E1122A9CD6}"/>
              </a:ext>
            </a:extLst>
          </p:cNvPr>
          <p:cNvSpPr txBox="1"/>
          <p:nvPr/>
        </p:nvSpPr>
        <p:spPr>
          <a:xfrm>
            <a:off x="7054518" y="5446158"/>
            <a:ext cx="1841500" cy="400110"/>
          </a:xfrm>
          <a:prstGeom prst="rect">
            <a:avLst/>
          </a:prstGeom>
          <a:noFill/>
        </p:spPr>
        <p:txBody>
          <a:bodyPr wrap="square" rtlCol="0">
            <a:spAutoFit/>
          </a:bodyPr>
          <a:lstStyle/>
          <a:p>
            <a:r>
              <a:rPr lang="en-GB" sz="2000" b="1">
                <a:solidFill>
                  <a:srgbClr val="F66400"/>
                </a:solidFill>
              </a:rPr>
              <a:t>practising</a:t>
            </a:r>
            <a:endParaRPr lang="en-GB" sz="2000" b="1" dirty="0">
              <a:solidFill>
                <a:srgbClr val="F66400"/>
              </a:solidFill>
            </a:endParaRPr>
          </a:p>
        </p:txBody>
      </p:sp>
      <p:sp>
        <p:nvSpPr>
          <p:cNvPr id="37" name="TextBox 36">
            <a:extLst>
              <a:ext uri="{FF2B5EF4-FFF2-40B4-BE49-F238E27FC236}">
                <a16:creationId xmlns:a16="http://schemas.microsoft.com/office/drawing/2014/main" id="{FD794D64-AC50-354D-8869-57447AE557AE}"/>
              </a:ext>
            </a:extLst>
          </p:cNvPr>
          <p:cNvSpPr txBox="1"/>
          <p:nvPr/>
        </p:nvSpPr>
        <p:spPr>
          <a:xfrm>
            <a:off x="6930526" y="5997518"/>
            <a:ext cx="1841500" cy="400110"/>
          </a:xfrm>
          <a:prstGeom prst="rect">
            <a:avLst/>
          </a:prstGeom>
          <a:noFill/>
        </p:spPr>
        <p:txBody>
          <a:bodyPr wrap="square" rtlCol="0">
            <a:spAutoFit/>
          </a:bodyPr>
          <a:lstStyle/>
          <a:p>
            <a:r>
              <a:rPr lang="en-GB" sz="2000" b="1" dirty="0">
                <a:solidFill>
                  <a:srgbClr val="F66400"/>
                </a:solidFill>
              </a:rPr>
              <a:t>arguing</a:t>
            </a:r>
          </a:p>
        </p:txBody>
      </p:sp>
    </p:spTree>
    <p:extLst>
      <p:ext uri="{BB962C8B-B14F-4D97-AF65-F5344CB8AC3E}">
        <p14:creationId xmlns:p14="http://schemas.microsoft.com/office/powerpoint/2010/main" val="79593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5" grpId="0"/>
      <p:bldP spid="26" grpId="0"/>
      <p:bldP spid="27" grpId="0"/>
      <p:bldP spid="28" grpId="0"/>
      <p:bldP spid="42" grpId="0"/>
      <p:bldP spid="32" grpId="0"/>
      <p:bldP spid="33" grpId="0"/>
      <p:bldP spid="34" grpId="0"/>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927454" y="1070293"/>
            <a:ext cx="8550585" cy="5111912"/>
          </a:xfrm>
          <a:prstGeom prst="rect">
            <a:avLst/>
          </a:prstGeom>
          <a:noFill/>
        </p:spPr>
        <p:txBody>
          <a:bodyPr wrap="square" rtlCol="0">
            <a:spAutoFit/>
          </a:bodyPr>
          <a:lstStyle/>
          <a:p>
            <a:pPr>
              <a:lnSpc>
                <a:spcPct val="150000"/>
              </a:lnSpc>
              <a:defRPr/>
            </a:pPr>
            <a:r>
              <a:rPr kumimoji="0" lang="en-GB" sz="2000" b="1" i="0" u="none" strike="noStrike" kern="1200" cap="none" spc="0" normalizeH="0" baseline="0" noProof="0" dirty="0">
                <a:ln>
                  <a:noFill/>
                </a:ln>
                <a:solidFill>
                  <a:srgbClr val="002060"/>
                </a:solidFill>
                <a:effectLst/>
                <a:uLnTx/>
                <a:uFillTx/>
                <a:ea typeface="+mn-ea"/>
                <a:cs typeface="+mn-cs"/>
              </a:rPr>
              <a:t>P: </a:t>
            </a:r>
            <a:r>
              <a:rPr lang="en-GB" sz="2000" dirty="0">
                <a:solidFill>
                  <a:srgbClr val="002060"/>
                </a:solidFill>
              </a:rPr>
              <a:t>Chicos, ¿</a:t>
            </a:r>
            <a:r>
              <a:rPr lang="en-GB" sz="2000" dirty="0" err="1">
                <a:solidFill>
                  <a:srgbClr val="002060"/>
                </a:solidFill>
              </a:rPr>
              <a:t>est</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escuchando</a:t>
            </a:r>
            <a:r>
              <a:rPr lang="en-GB" sz="2000" dirty="0">
                <a:solidFill>
                  <a:srgbClr val="002060"/>
                </a:solidFill>
              </a:rPr>
              <a:t>?: </a:t>
            </a:r>
            <a:r>
              <a:rPr lang="en-GB" sz="2000" dirty="0" err="1">
                <a:solidFill>
                  <a:srgbClr val="002060"/>
                </a:solidFill>
              </a:rPr>
              <a:t>Qu</a:t>
            </a:r>
            <a:r>
              <a:rPr lang="en-GB" sz="2000" b="1" dirty="0" err="1">
                <a:solidFill>
                  <a:srgbClr val="002060"/>
                </a:solidFill>
              </a:rPr>
              <a:t>ie</a:t>
            </a:r>
            <a:r>
              <a:rPr lang="en-GB" sz="2000" dirty="0" err="1">
                <a:solidFill>
                  <a:srgbClr val="002060"/>
                </a:solidFill>
              </a:rPr>
              <a:t>ro</a:t>
            </a:r>
            <a:r>
              <a:rPr lang="en-GB" sz="2000" dirty="0">
                <a:solidFill>
                  <a:srgbClr val="002060"/>
                </a:solidFill>
              </a:rPr>
              <a:t> dos ______________ </a:t>
            </a:r>
          </a:p>
          <a:p>
            <a:pPr>
              <a:lnSpc>
                <a:spcPct val="150000"/>
              </a:lnSpc>
              <a:defRPr/>
            </a:pPr>
            <a:r>
              <a:rPr lang="en-GB" sz="2000" dirty="0">
                <a:solidFill>
                  <a:srgbClr val="002060"/>
                </a:solidFill>
              </a:rPr>
              <a:t>para un </a:t>
            </a:r>
            <a:r>
              <a:rPr lang="en-GB" sz="2000" dirty="0" err="1">
                <a:solidFill>
                  <a:srgbClr val="002060"/>
                </a:solidFill>
              </a:rPr>
              <a:t>partido</a:t>
            </a:r>
            <a:r>
              <a:rPr lang="en-GB" sz="2000" dirty="0">
                <a:solidFill>
                  <a:srgbClr val="002060"/>
                </a:solidFill>
              </a:rPr>
              <a:t> de pelota </a:t>
            </a:r>
            <a:r>
              <a:rPr lang="en-GB" sz="2000" dirty="0" err="1">
                <a:solidFill>
                  <a:srgbClr val="002060"/>
                </a:solidFill>
              </a:rPr>
              <a:t>vasca</a:t>
            </a:r>
            <a:r>
              <a:rPr lang="en-GB" sz="2000" dirty="0">
                <a:solidFill>
                  <a:srgbClr val="002060"/>
                </a:solidFill>
              </a:rPr>
              <a:t>* el </a:t>
            </a:r>
            <a:r>
              <a:rPr lang="en-GB" sz="2000" dirty="0" err="1">
                <a:solidFill>
                  <a:srgbClr val="002060"/>
                </a:solidFill>
              </a:rPr>
              <a:t>v</a:t>
            </a:r>
            <a:r>
              <a:rPr lang="en-GB" sz="2000" b="1" dirty="0" err="1">
                <a:solidFill>
                  <a:srgbClr val="002060"/>
                </a:solidFill>
              </a:rPr>
              <a:t>ie</a:t>
            </a:r>
            <a:r>
              <a:rPr lang="en-GB" sz="2000" dirty="0" err="1">
                <a:solidFill>
                  <a:srgbClr val="002060"/>
                </a:solidFill>
              </a:rPr>
              <a:t>rnes</a:t>
            </a:r>
            <a:r>
              <a:rPr lang="en-GB" sz="2000" dirty="0">
                <a:solidFill>
                  <a:srgbClr val="002060"/>
                </a:solidFill>
              </a:rPr>
              <a:t> s</a:t>
            </a:r>
            <a:r>
              <a:rPr lang="en-GB" sz="2000" b="1" dirty="0">
                <a:solidFill>
                  <a:srgbClr val="002060"/>
                </a:solidFill>
              </a:rPr>
              <a:t>ei</a:t>
            </a:r>
            <a:r>
              <a:rPr lang="en-GB" sz="2000" dirty="0">
                <a:solidFill>
                  <a:srgbClr val="002060"/>
                </a:solidFill>
              </a:rPr>
              <a:t>s de</a:t>
            </a:r>
          </a:p>
          <a:p>
            <a:pPr>
              <a:lnSpc>
                <a:spcPct val="150000"/>
              </a:lnSpc>
              <a:defRPr/>
            </a:pPr>
            <a:r>
              <a:rPr lang="en-GB" sz="2000" dirty="0">
                <a:solidFill>
                  <a:srgbClr val="002060"/>
                </a:solidFill>
              </a:rPr>
              <a:t>___________ y </a:t>
            </a:r>
            <a:r>
              <a:rPr lang="en-GB" sz="2000" dirty="0" err="1">
                <a:solidFill>
                  <a:srgbClr val="002060"/>
                </a:solidFill>
              </a:rPr>
              <a:t>jug</a:t>
            </a:r>
            <a:r>
              <a:rPr lang="en-GB" sz="2000" b="1" dirty="0" err="1">
                <a:solidFill>
                  <a:srgbClr val="002060"/>
                </a:solidFill>
              </a:rPr>
              <a:t>ái</a:t>
            </a:r>
            <a:r>
              <a:rPr lang="en-GB" sz="2000" dirty="0" err="1">
                <a:solidFill>
                  <a:srgbClr val="002060"/>
                </a:solidFill>
              </a:rPr>
              <a:t>s</a:t>
            </a:r>
            <a:r>
              <a:rPr lang="en-GB" sz="2000" dirty="0">
                <a:solidFill>
                  <a:srgbClr val="002060"/>
                </a:solidFill>
              </a:rPr>
              <a:t> </a:t>
            </a:r>
            <a:r>
              <a:rPr lang="en-GB" sz="2000" dirty="0" err="1">
                <a:solidFill>
                  <a:srgbClr val="002060"/>
                </a:solidFill>
              </a:rPr>
              <a:t>muy</a:t>
            </a:r>
            <a:r>
              <a:rPr lang="en-GB" sz="2000" dirty="0">
                <a:solidFill>
                  <a:srgbClr val="002060"/>
                </a:solidFill>
              </a:rPr>
              <a:t> bien.  ¿Nad</a:t>
            </a:r>
            <a:r>
              <a:rPr lang="en-GB" sz="2000" b="1" dirty="0">
                <a:solidFill>
                  <a:srgbClr val="002060"/>
                </a:solidFill>
              </a:rPr>
              <a:t>ia</a:t>
            </a:r>
            <a:r>
              <a:rPr lang="en-GB" sz="2000" dirty="0">
                <a:solidFill>
                  <a:srgbClr val="002060"/>
                </a:solidFill>
              </a:rPr>
              <a:t>, </a:t>
            </a:r>
            <a:r>
              <a:rPr lang="en-GB" sz="2000" dirty="0" err="1">
                <a:solidFill>
                  <a:srgbClr val="002060"/>
                </a:solidFill>
              </a:rPr>
              <a:t>puedes</a:t>
            </a:r>
            <a:r>
              <a:rPr lang="en-GB" sz="2000" dirty="0">
                <a:solidFill>
                  <a:srgbClr val="002060"/>
                </a:solidFill>
              </a:rPr>
              <a:t> </a:t>
            </a:r>
            <a:r>
              <a:rPr lang="en-GB" sz="2000" dirty="0" err="1">
                <a:solidFill>
                  <a:srgbClr val="002060"/>
                </a:solidFill>
              </a:rPr>
              <a:t>jugar</a:t>
            </a:r>
            <a:r>
              <a:rPr lang="en-GB" sz="2000" dirty="0">
                <a:solidFill>
                  <a:srgbClr val="002060"/>
                </a:solidFill>
              </a:rPr>
              <a:t>? </a:t>
            </a:r>
          </a:p>
          <a:p>
            <a:pPr lvl="0">
              <a:lnSpc>
                <a:spcPct val="150000"/>
              </a:lnSpc>
              <a:defRPr/>
            </a:pPr>
            <a:r>
              <a:rPr lang="en-GB" sz="2000" b="1" dirty="0">
                <a:solidFill>
                  <a:srgbClr val="002060"/>
                </a:solidFill>
              </a:rPr>
              <a:t>N</a:t>
            </a:r>
            <a:r>
              <a:rPr kumimoji="0" lang="en-GB" sz="2000" b="1" i="0" u="none" strike="noStrike" kern="1200" cap="none" spc="0" normalizeH="0" baseline="0" noProof="0" dirty="0">
                <a:ln>
                  <a:noFill/>
                </a:ln>
                <a:solidFill>
                  <a:srgbClr val="002060"/>
                </a:solidFill>
                <a:effectLst/>
                <a:uLnTx/>
                <a:uFillTx/>
                <a:ea typeface="+mn-ea"/>
                <a:cs typeface="+mn-cs"/>
              </a:rPr>
              <a:t>: </a:t>
            </a:r>
            <a:r>
              <a:rPr lang="en-GB" sz="2000" dirty="0">
                <a:solidFill>
                  <a:srgbClr val="002060"/>
                </a:solidFill>
              </a:rPr>
              <a:t>No, lo </a:t>
            </a:r>
            <a:r>
              <a:rPr lang="en-GB" sz="2000" dirty="0" err="1">
                <a:solidFill>
                  <a:srgbClr val="002060"/>
                </a:solidFill>
              </a:rPr>
              <a:t>s</a:t>
            </a:r>
            <a:r>
              <a:rPr lang="en-GB" sz="2000" b="1" dirty="0" err="1">
                <a:solidFill>
                  <a:srgbClr val="002060"/>
                </a:solidFill>
              </a:rPr>
              <a:t>ie</a:t>
            </a:r>
            <a:r>
              <a:rPr lang="en-GB" sz="2000" dirty="0" err="1">
                <a:solidFill>
                  <a:srgbClr val="002060"/>
                </a:solidFill>
              </a:rPr>
              <a:t>nto</a:t>
            </a:r>
            <a:r>
              <a:rPr kumimoji="0" lang="en-GB" sz="2000" b="0" i="0" u="none" strike="noStrike" kern="1200" cap="none" spc="0" normalizeH="0" baseline="0" noProof="0" dirty="0">
                <a:ln>
                  <a:noFill/>
                </a:ln>
                <a:solidFill>
                  <a:srgbClr val="002060"/>
                </a:solidFill>
                <a:effectLst/>
                <a:uLnTx/>
                <a:uFillTx/>
                <a:ea typeface="+mn-ea"/>
                <a:cs typeface="+mn-cs"/>
              </a:rPr>
              <a:t>. </a:t>
            </a:r>
            <a:r>
              <a:rPr lang="en-GB" sz="2000" dirty="0" err="1">
                <a:solidFill>
                  <a:srgbClr val="002060"/>
                </a:solidFill>
              </a:rPr>
              <a:t>Estoy</a:t>
            </a:r>
            <a:r>
              <a:rPr lang="en-GB" sz="2000" dirty="0">
                <a:solidFill>
                  <a:srgbClr val="002060"/>
                </a:solidFill>
              </a:rPr>
              <a:t> de __________ </a:t>
            </a:r>
            <a:r>
              <a:rPr lang="en-GB" sz="2000" dirty="0" err="1">
                <a:solidFill>
                  <a:srgbClr val="002060"/>
                </a:solidFill>
              </a:rPr>
              <a:t>en</a:t>
            </a:r>
            <a:r>
              <a:rPr lang="en-GB" sz="2000" dirty="0">
                <a:solidFill>
                  <a:srgbClr val="002060"/>
                </a:solidFill>
              </a:rPr>
              <a:t> Jam</a:t>
            </a:r>
            <a:r>
              <a:rPr lang="en-GB" sz="2000" b="1" dirty="0">
                <a:solidFill>
                  <a:srgbClr val="002060"/>
                </a:solidFill>
              </a:rPr>
              <a:t>ai</a:t>
            </a:r>
            <a:r>
              <a:rPr lang="en-GB" sz="2000" dirty="0">
                <a:solidFill>
                  <a:srgbClr val="002060"/>
                </a:solidFill>
              </a:rPr>
              <a:t>ca para </a:t>
            </a:r>
            <a:r>
              <a:rPr lang="en-GB" sz="2000" dirty="0" err="1">
                <a:solidFill>
                  <a:srgbClr val="002060"/>
                </a:solidFill>
              </a:rPr>
              <a:t>ver</a:t>
            </a:r>
            <a:r>
              <a:rPr lang="en-GB" sz="2000" dirty="0">
                <a:solidFill>
                  <a:srgbClr val="002060"/>
                </a:solidFill>
              </a:rPr>
              <a:t> a un </a:t>
            </a:r>
            <a:r>
              <a:rPr lang="en-GB" sz="2000" dirty="0" err="1">
                <a:solidFill>
                  <a:srgbClr val="002060"/>
                </a:solidFill>
              </a:rPr>
              <a:t>v</a:t>
            </a:r>
            <a:r>
              <a:rPr lang="en-GB" sz="2000" b="1" dirty="0" err="1">
                <a:solidFill>
                  <a:srgbClr val="002060"/>
                </a:solidFill>
              </a:rPr>
              <a:t>ie</a:t>
            </a:r>
            <a:r>
              <a:rPr lang="en-GB" sz="2000" dirty="0" err="1">
                <a:solidFill>
                  <a:srgbClr val="002060"/>
                </a:solidFill>
              </a:rPr>
              <a:t>jo</a:t>
            </a:r>
            <a:r>
              <a:rPr lang="en-GB" sz="2000" dirty="0">
                <a:solidFill>
                  <a:srgbClr val="002060"/>
                </a:solidFill>
              </a:rPr>
              <a:t> amigo </a:t>
            </a:r>
            <a:r>
              <a:rPr lang="en-GB" sz="2000" dirty="0" err="1">
                <a:solidFill>
                  <a:srgbClr val="002060"/>
                </a:solidFill>
              </a:rPr>
              <a:t>desde</a:t>
            </a:r>
            <a:r>
              <a:rPr lang="en-GB" sz="2000" dirty="0">
                <a:solidFill>
                  <a:srgbClr val="002060"/>
                </a:solidFill>
              </a:rPr>
              <a:t> el </a:t>
            </a:r>
            <a:r>
              <a:rPr lang="en-GB" sz="2000" dirty="0" err="1">
                <a:solidFill>
                  <a:srgbClr val="002060"/>
                </a:solidFill>
              </a:rPr>
              <a:t>tr</a:t>
            </a:r>
            <a:r>
              <a:rPr lang="en-GB" sz="2000" b="1" dirty="0" err="1">
                <a:solidFill>
                  <a:srgbClr val="002060"/>
                </a:solidFill>
              </a:rPr>
              <a:t>ei</a:t>
            </a:r>
            <a:r>
              <a:rPr lang="en-GB" sz="2000" dirty="0" err="1">
                <a:solidFill>
                  <a:srgbClr val="002060"/>
                </a:solidFill>
              </a:rPr>
              <a:t>nta</a:t>
            </a:r>
            <a:r>
              <a:rPr lang="en-GB" sz="2000" dirty="0">
                <a:solidFill>
                  <a:srgbClr val="002060"/>
                </a:solidFill>
              </a:rPr>
              <a:t> de </a:t>
            </a:r>
            <a:r>
              <a:rPr lang="en-GB" sz="2000" dirty="0" err="1">
                <a:solidFill>
                  <a:srgbClr val="002060"/>
                </a:solidFill>
              </a:rPr>
              <a:t>nov</a:t>
            </a:r>
            <a:r>
              <a:rPr lang="en-GB" sz="2000" b="1" dirty="0" err="1">
                <a:solidFill>
                  <a:srgbClr val="002060"/>
                </a:solidFill>
              </a:rPr>
              <a:t>ie</a:t>
            </a:r>
            <a:r>
              <a:rPr lang="en-GB" sz="2000" dirty="0" err="1">
                <a:solidFill>
                  <a:srgbClr val="002060"/>
                </a:solidFill>
              </a:rPr>
              <a:t>mbre</a:t>
            </a:r>
            <a:r>
              <a:rPr lang="en-GB" sz="2000" dirty="0">
                <a:solidFill>
                  <a:srgbClr val="002060"/>
                </a:solidFill>
              </a:rPr>
              <a:t> hasta el </a:t>
            </a:r>
            <a:r>
              <a:rPr lang="en-GB" sz="2000" dirty="0" err="1">
                <a:solidFill>
                  <a:srgbClr val="002060"/>
                </a:solidFill>
              </a:rPr>
              <a:t>v</a:t>
            </a:r>
            <a:r>
              <a:rPr lang="en-GB" sz="2000" b="1" dirty="0" err="1">
                <a:solidFill>
                  <a:srgbClr val="002060"/>
                </a:solidFill>
              </a:rPr>
              <a:t>ei</a:t>
            </a:r>
            <a:r>
              <a:rPr lang="en-GB" sz="2000" dirty="0" err="1">
                <a:solidFill>
                  <a:srgbClr val="002060"/>
                </a:solidFill>
              </a:rPr>
              <a:t>nte</a:t>
            </a:r>
            <a:r>
              <a:rPr lang="en-GB" sz="2000" dirty="0">
                <a:solidFill>
                  <a:srgbClr val="002060"/>
                </a:solidFill>
              </a:rPr>
              <a:t> de </a:t>
            </a:r>
            <a:r>
              <a:rPr lang="en-GB" sz="2000" dirty="0" err="1">
                <a:solidFill>
                  <a:srgbClr val="002060"/>
                </a:solidFill>
              </a:rPr>
              <a:t>dic</a:t>
            </a:r>
            <a:r>
              <a:rPr lang="en-GB" sz="2000" b="1" dirty="0" err="1">
                <a:solidFill>
                  <a:srgbClr val="002060"/>
                </a:solidFill>
              </a:rPr>
              <a:t>ie</a:t>
            </a:r>
            <a:r>
              <a:rPr lang="en-GB" sz="2000" dirty="0" err="1">
                <a:solidFill>
                  <a:srgbClr val="002060"/>
                </a:solidFill>
              </a:rPr>
              <a:t>mbre</a:t>
            </a:r>
            <a:r>
              <a:rPr lang="en-GB" sz="2000" dirty="0">
                <a:solidFill>
                  <a:srgbClr val="002060"/>
                </a:solidFill>
              </a:rPr>
              <a:t>.</a:t>
            </a:r>
            <a:endParaRPr kumimoji="0" lang="en-GB" sz="2000" b="0" i="0" u="none" strike="noStrike" kern="1200" cap="none" spc="0" normalizeH="0" baseline="0" noProof="0" dirty="0">
              <a:ln>
                <a:noFill/>
              </a:ln>
              <a:solidFill>
                <a:srgbClr val="002060"/>
              </a:solidFill>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ea typeface="+mn-ea"/>
                <a:cs typeface="+mn-cs"/>
              </a:rPr>
              <a:t>P: </a:t>
            </a:r>
            <a:r>
              <a:rPr kumimoji="0" lang="en-GB" sz="2000" i="0" u="none" strike="noStrike" kern="1200" cap="none" spc="0" normalizeH="0" baseline="0" noProof="0" dirty="0">
                <a:ln>
                  <a:noFill/>
                </a:ln>
                <a:solidFill>
                  <a:srgbClr val="002060"/>
                </a:solidFill>
                <a:effectLst/>
                <a:uLnTx/>
                <a:uFillTx/>
                <a:ea typeface="+mn-ea"/>
                <a:cs typeface="+mn-cs"/>
              </a:rPr>
              <a:t>Jam</a:t>
            </a:r>
            <a:r>
              <a:rPr kumimoji="0" lang="en-GB" sz="2000" b="1" i="0" u="none" strike="noStrike" kern="1200" cap="none" spc="0" normalizeH="0" baseline="0" noProof="0" dirty="0">
                <a:ln>
                  <a:noFill/>
                </a:ln>
                <a:solidFill>
                  <a:srgbClr val="002060"/>
                </a:solidFill>
                <a:effectLst/>
                <a:uLnTx/>
                <a:uFillTx/>
                <a:ea typeface="+mn-ea"/>
                <a:cs typeface="+mn-cs"/>
              </a:rPr>
              <a:t>ai</a:t>
            </a:r>
            <a:r>
              <a:rPr kumimoji="0" lang="en-GB" sz="2000" i="0" u="none" strike="noStrike" kern="1200" cap="none" spc="0" normalizeH="0" baseline="0" noProof="0" dirty="0">
                <a:ln>
                  <a:noFill/>
                </a:ln>
                <a:solidFill>
                  <a:srgbClr val="002060"/>
                </a:solidFill>
                <a:effectLst/>
                <a:uLnTx/>
                <a:uFillTx/>
                <a:ea typeface="+mn-ea"/>
                <a:cs typeface="+mn-cs"/>
              </a:rPr>
              <a:t>ca, ¡gen</a:t>
            </a:r>
            <a:r>
              <a:rPr kumimoji="0" lang="en-GB" sz="2000" b="1" i="0" u="none" strike="noStrike" kern="1200" cap="none" spc="0" normalizeH="0" baseline="0" noProof="0" dirty="0">
                <a:ln>
                  <a:noFill/>
                </a:ln>
                <a:solidFill>
                  <a:srgbClr val="002060"/>
                </a:solidFill>
                <a:effectLst/>
                <a:uLnTx/>
                <a:uFillTx/>
                <a:ea typeface="+mn-ea"/>
                <a:cs typeface="+mn-cs"/>
              </a:rPr>
              <a:t>ia</a:t>
            </a:r>
            <a:r>
              <a:rPr kumimoji="0" lang="en-GB" sz="2000" i="0" u="none" strike="noStrike" kern="1200" cap="none" spc="0" normalizeH="0" baseline="0" noProof="0" dirty="0">
                <a:ln>
                  <a:noFill/>
                </a:ln>
                <a:solidFill>
                  <a:srgbClr val="002060"/>
                </a:solidFill>
                <a:effectLst/>
                <a:uLnTx/>
                <a:uFillTx/>
                <a:ea typeface="+mn-ea"/>
                <a:cs typeface="+mn-cs"/>
              </a:rPr>
              <a:t>l! </a:t>
            </a:r>
            <a:r>
              <a:rPr kumimoji="0" lang="en-GB" sz="2000" b="0" i="0" u="none" strike="noStrike" kern="1200" cap="none" spc="0" normalizeH="0" baseline="0" noProof="0" dirty="0">
                <a:ln>
                  <a:noFill/>
                </a:ln>
                <a:solidFill>
                  <a:srgbClr val="002060"/>
                </a:solidFill>
                <a:effectLst/>
                <a:uLnTx/>
                <a:uFillTx/>
                <a:ea typeface="+mn-ea"/>
                <a:cs typeface="+mn-cs"/>
              </a:rPr>
              <a:t>¿</a:t>
            </a:r>
            <a:r>
              <a:rPr lang="en-GB" sz="2000" dirty="0">
                <a:solidFill>
                  <a:srgbClr val="002060"/>
                </a:solidFill>
              </a:rPr>
              <a:t>E</a:t>
            </a:r>
            <a:r>
              <a:rPr kumimoji="0" lang="en-GB" sz="2000" b="0" i="0" u="none" strike="noStrike" kern="1200" cap="none" spc="0" normalizeH="0" baseline="0" noProof="0" dirty="0" err="1">
                <a:ln>
                  <a:noFill/>
                </a:ln>
                <a:solidFill>
                  <a:srgbClr val="002060"/>
                </a:solidFill>
                <a:effectLst/>
                <a:uLnTx/>
                <a:uFillTx/>
                <a:ea typeface="+mn-ea"/>
                <a:cs typeface="+mn-cs"/>
              </a:rPr>
              <a:t>ntonces</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tú</a:t>
            </a:r>
            <a:r>
              <a:rPr kumimoji="0" lang="en-GB" sz="2000" b="0" i="0" u="none" strike="noStrike" kern="1200" cap="none" spc="0" normalizeH="0" baseline="0" noProof="0" dirty="0">
                <a:ln>
                  <a:noFill/>
                </a:ln>
                <a:solidFill>
                  <a:srgbClr val="002060"/>
                </a:solidFill>
                <a:effectLst/>
                <a:uLnTx/>
                <a:uFillTx/>
                <a:ea typeface="+mn-ea"/>
                <a:cs typeface="+mn-cs"/>
              </a:rPr>
              <a:t>, Dan</a:t>
            </a:r>
            <a:r>
              <a:rPr kumimoji="0" lang="en-GB" sz="2000" b="1" i="0" u="none" strike="noStrike" kern="1200" cap="none" spc="0" normalizeH="0" baseline="0" noProof="0" dirty="0">
                <a:ln>
                  <a:noFill/>
                </a:ln>
                <a:solidFill>
                  <a:srgbClr val="002060"/>
                </a:solidFill>
                <a:effectLst/>
                <a:uLnTx/>
                <a:uFillTx/>
                <a:ea typeface="+mn-ea"/>
                <a:cs typeface="+mn-cs"/>
              </a:rPr>
              <a:t>ie</a:t>
            </a:r>
            <a:r>
              <a:rPr kumimoji="0" lang="en-GB" sz="2000" b="0" i="0" u="none" strike="noStrike" kern="1200" cap="none" spc="0" normalizeH="0" baseline="0" noProof="0" dirty="0">
                <a:ln>
                  <a:noFill/>
                </a:ln>
                <a:solidFill>
                  <a:srgbClr val="002060"/>
                </a:solidFill>
                <a:effectLst/>
                <a:uLnTx/>
                <a:uFillTx/>
                <a:ea typeface="+mn-ea"/>
                <a:cs typeface="+mn-cs"/>
              </a:rPr>
              <a:t>l? </a:t>
            </a:r>
          </a:p>
          <a:p>
            <a:pPr lvl="0">
              <a:lnSpc>
                <a:spcPct val="150000"/>
              </a:lnSpc>
              <a:defRPr/>
            </a:pPr>
            <a:r>
              <a:rPr lang="en-GB" sz="2000" b="1" dirty="0">
                <a:solidFill>
                  <a:srgbClr val="002060"/>
                </a:solidFill>
              </a:rPr>
              <a:t>D. </a:t>
            </a:r>
            <a:r>
              <a:rPr lang="en-GB" sz="2000" dirty="0">
                <a:solidFill>
                  <a:srgbClr val="002060"/>
                </a:solidFill>
              </a:rPr>
              <a:t>No </a:t>
            </a:r>
            <a:r>
              <a:rPr lang="en-GB" sz="2000" dirty="0" err="1">
                <a:solidFill>
                  <a:srgbClr val="002060"/>
                </a:solidFill>
              </a:rPr>
              <a:t>sé</a:t>
            </a:r>
            <a:r>
              <a:rPr lang="en-GB" sz="2000" dirty="0">
                <a:solidFill>
                  <a:srgbClr val="002060"/>
                </a:solidFill>
              </a:rPr>
              <a:t>, </a:t>
            </a:r>
            <a:r>
              <a:rPr lang="en-GB" sz="2000" dirty="0" err="1">
                <a:solidFill>
                  <a:srgbClr val="002060"/>
                </a:solidFill>
              </a:rPr>
              <a:t>s</a:t>
            </a:r>
            <a:r>
              <a:rPr lang="en-GB" sz="2000" b="1" dirty="0" err="1">
                <a:solidFill>
                  <a:srgbClr val="002060"/>
                </a:solidFill>
              </a:rPr>
              <a:t>ie</a:t>
            </a:r>
            <a:r>
              <a:rPr lang="en-GB" sz="2000" dirty="0" err="1">
                <a:solidFill>
                  <a:srgbClr val="002060"/>
                </a:solidFill>
              </a:rPr>
              <a:t>mpre</a:t>
            </a:r>
            <a:r>
              <a:rPr lang="en-GB" sz="2000" dirty="0">
                <a:solidFill>
                  <a:srgbClr val="002060"/>
                </a:solidFill>
              </a:rPr>
              <a:t> </a:t>
            </a:r>
            <a:r>
              <a:rPr lang="en-GB" sz="2000" dirty="0" err="1">
                <a:solidFill>
                  <a:srgbClr val="002060"/>
                </a:solidFill>
              </a:rPr>
              <a:t>p</a:t>
            </a:r>
            <a:r>
              <a:rPr lang="en-GB" sz="2000" b="1" dirty="0" err="1">
                <a:solidFill>
                  <a:srgbClr val="002060"/>
                </a:solidFill>
              </a:rPr>
              <a:t>ie</a:t>
            </a:r>
            <a:r>
              <a:rPr lang="en-GB" sz="2000" dirty="0" err="1">
                <a:solidFill>
                  <a:srgbClr val="002060"/>
                </a:solidFill>
              </a:rPr>
              <a:t>rdo</a:t>
            </a:r>
            <a:r>
              <a:rPr lang="en-GB" sz="2000" dirty="0">
                <a:solidFill>
                  <a:srgbClr val="002060"/>
                </a:solidFill>
              </a:rPr>
              <a:t>. Soy </a:t>
            </a:r>
            <a:r>
              <a:rPr lang="en-GB" sz="2000" dirty="0" err="1">
                <a:solidFill>
                  <a:srgbClr val="002060"/>
                </a:solidFill>
              </a:rPr>
              <a:t>mejor</a:t>
            </a:r>
            <a:r>
              <a:rPr lang="en-GB" sz="2000" dirty="0">
                <a:solidFill>
                  <a:srgbClr val="002060"/>
                </a:solidFill>
              </a:rPr>
              <a:t> </a:t>
            </a:r>
            <a:r>
              <a:rPr lang="en-GB" sz="2000" dirty="0" err="1">
                <a:solidFill>
                  <a:srgbClr val="002060"/>
                </a:solidFill>
              </a:rPr>
              <a:t>jugando</a:t>
            </a:r>
            <a:r>
              <a:rPr lang="en-GB" sz="2000" dirty="0">
                <a:solidFill>
                  <a:srgbClr val="002060"/>
                </a:solidFill>
              </a:rPr>
              <a:t> al </a:t>
            </a:r>
            <a:r>
              <a:rPr lang="en-GB" sz="2000" dirty="0" err="1">
                <a:solidFill>
                  <a:srgbClr val="002060"/>
                </a:solidFill>
              </a:rPr>
              <a:t>b</a:t>
            </a:r>
            <a:r>
              <a:rPr lang="en-GB" sz="2000" b="1" dirty="0" err="1">
                <a:solidFill>
                  <a:srgbClr val="002060"/>
                </a:solidFill>
              </a:rPr>
              <a:t>éi</a:t>
            </a:r>
            <a:r>
              <a:rPr lang="en-GB" sz="2000" dirty="0" err="1">
                <a:solidFill>
                  <a:srgbClr val="002060"/>
                </a:solidFill>
              </a:rPr>
              <a:t>sbol</a:t>
            </a:r>
            <a:r>
              <a:rPr lang="en-GB" sz="2000" dirty="0">
                <a:solidFill>
                  <a:srgbClr val="002060"/>
                </a:solidFill>
              </a:rPr>
              <a:t>. Y no </a:t>
            </a:r>
            <a:r>
              <a:rPr lang="en-GB" sz="2000" dirty="0" err="1">
                <a:solidFill>
                  <a:srgbClr val="002060"/>
                </a:solidFill>
              </a:rPr>
              <a:t>tengo</a:t>
            </a:r>
            <a:r>
              <a:rPr lang="en-GB" sz="2000" dirty="0">
                <a:solidFill>
                  <a:srgbClr val="002060"/>
                </a:solidFill>
              </a:rPr>
              <a:t> </a:t>
            </a:r>
            <a:r>
              <a:rPr lang="en-GB" sz="2000" dirty="0" err="1">
                <a:solidFill>
                  <a:srgbClr val="002060"/>
                </a:solidFill>
              </a:rPr>
              <a:t>t</a:t>
            </a:r>
            <a:r>
              <a:rPr lang="en-GB" sz="2000" b="1" dirty="0" err="1">
                <a:solidFill>
                  <a:srgbClr val="002060"/>
                </a:solidFill>
              </a:rPr>
              <a:t>ie</a:t>
            </a:r>
            <a:r>
              <a:rPr lang="en-GB" sz="2000" dirty="0" err="1">
                <a:solidFill>
                  <a:srgbClr val="002060"/>
                </a:solidFill>
              </a:rPr>
              <a:t>mpo</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tamb</a:t>
            </a:r>
            <a:r>
              <a:rPr lang="en-GB" sz="2000" b="1" dirty="0" err="1">
                <a:solidFill>
                  <a:srgbClr val="002060"/>
                </a:solidFill>
              </a:rPr>
              <a:t>ié</a:t>
            </a:r>
            <a:r>
              <a:rPr lang="en-GB" sz="2000" dirty="0" err="1">
                <a:solidFill>
                  <a:srgbClr val="002060"/>
                </a:solidFill>
              </a:rPr>
              <a:t>n</a:t>
            </a:r>
            <a:r>
              <a:rPr lang="en-GB" sz="2000" dirty="0">
                <a:solidFill>
                  <a:srgbClr val="002060"/>
                </a:solidFill>
              </a:rPr>
              <a:t> </a:t>
            </a:r>
            <a:r>
              <a:rPr lang="en-GB" sz="2000" dirty="0" err="1">
                <a:solidFill>
                  <a:srgbClr val="002060"/>
                </a:solidFill>
              </a:rPr>
              <a:t>debo</a:t>
            </a:r>
            <a:r>
              <a:rPr lang="en-GB" sz="2000" dirty="0">
                <a:solidFill>
                  <a:srgbClr val="002060"/>
                </a:solidFill>
              </a:rPr>
              <a:t> </a:t>
            </a:r>
            <a:r>
              <a:rPr lang="en-GB" sz="2000" dirty="0" err="1">
                <a:solidFill>
                  <a:srgbClr val="002060"/>
                </a:solidFill>
              </a:rPr>
              <a:t>estudiar</a:t>
            </a:r>
            <a:r>
              <a:rPr lang="en-GB" sz="2000" dirty="0">
                <a:solidFill>
                  <a:srgbClr val="002060"/>
                </a:solidFill>
              </a:rPr>
              <a:t> _____</a:t>
            </a:r>
            <a:r>
              <a:rPr lang="en-GB" sz="2000" b="1" dirty="0">
                <a:solidFill>
                  <a:srgbClr val="002060"/>
                </a:solidFill>
              </a:rPr>
              <a:t>__</a:t>
            </a:r>
            <a:r>
              <a:rPr lang="en-GB" sz="2000" dirty="0">
                <a:solidFill>
                  <a:srgbClr val="002060"/>
                </a:solidFill>
              </a:rPr>
              <a:t>_ </a:t>
            </a:r>
            <a:r>
              <a:rPr lang="en-GB" sz="2000" dirty="0" err="1">
                <a:solidFill>
                  <a:srgbClr val="002060"/>
                </a:solidFill>
              </a:rPr>
              <a:t>en</a:t>
            </a:r>
            <a:r>
              <a:rPr lang="en-GB" sz="2000" dirty="0">
                <a:solidFill>
                  <a:srgbClr val="002060"/>
                </a:solidFill>
              </a:rPr>
              <a:t> la academ</a:t>
            </a:r>
            <a:r>
              <a:rPr lang="en-GB" sz="2000" b="1" dirty="0">
                <a:solidFill>
                  <a:srgbClr val="002060"/>
                </a:solidFill>
              </a:rPr>
              <a:t>ia</a:t>
            </a:r>
            <a:r>
              <a:rPr lang="en-GB" sz="2000" dirty="0">
                <a:solidFill>
                  <a:srgbClr val="002060"/>
                </a:solidFill>
              </a:rPr>
              <a:t>. ¿</a:t>
            </a:r>
            <a:r>
              <a:rPr lang="en-GB" sz="2000" dirty="0" err="1">
                <a:solidFill>
                  <a:srgbClr val="002060"/>
                </a:solidFill>
              </a:rPr>
              <a:t>Quizás</a:t>
            </a:r>
            <a:r>
              <a:rPr lang="en-GB" sz="2000" dirty="0">
                <a:solidFill>
                  <a:srgbClr val="002060"/>
                </a:solidFill>
              </a:rPr>
              <a:t> Diana _____</a:t>
            </a:r>
            <a:r>
              <a:rPr lang="en-GB" sz="2000" b="1" dirty="0">
                <a:solidFill>
                  <a:srgbClr val="002060"/>
                </a:solidFill>
              </a:rPr>
              <a:t>__</a:t>
            </a:r>
            <a:r>
              <a:rPr lang="en-GB" sz="2000" dirty="0">
                <a:solidFill>
                  <a:srgbClr val="002060"/>
                </a:solidFill>
              </a:rPr>
              <a:t>_ </a:t>
            </a:r>
            <a:r>
              <a:rPr lang="en-GB" sz="2000" dirty="0" err="1">
                <a:solidFill>
                  <a:srgbClr val="002060"/>
                </a:solidFill>
              </a:rPr>
              <a:t>jugar</a:t>
            </a:r>
            <a:r>
              <a:rPr lang="en-GB" sz="2000" dirty="0">
                <a:solidFill>
                  <a:srgbClr val="002060"/>
                </a:solidFill>
              </a:rPr>
              <a:t>?</a:t>
            </a:r>
            <a:endParaRPr lang="en-GB" sz="2000" b="1" dirty="0">
              <a:solidFill>
                <a:srgbClr val="002060"/>
              </a:solidFill>
            </a:endParaRPr>
          </a:p>
          <a:p>
            <a:pPr lvl="0">
              <a:lnSpc>
                <a:spcPct val="150000"/>
              </a:lnSpc>
              <a:defRPr/>
            </a:pPr>
            <a:r>
              <a:rPr kumimoji="0" lang="en-GB" sz="2000" b="1" i="0" u="none" strike="noStrike" kern="1200" cap="none" spc="0" normalizeH="0" baseline="0" noProof="0" dirty="0">
                <a:ln>
                  <a:noFill/>
                </a:ln>
                <a:solidFill>
                  <a:srgbClr val="002060"/>
                </a:solidFill>
                <a:effectLst/>
                <a:uLnTx/>
                <a:uFillTx/>
                <a:ea typeface="+mn-ea"/>
                <a:cs typeface="+mn-cs"/>
              </a:rPr>
              <a:t>N:</a:t>
            </a:r>
            <a:r>
              <a:rPr kumimoji="0" lang="en-GB" sz="2000" b="0" i="0" u="none" strike="noStrike" kern="1200" cap="none" spc="0" normalizeH="0" baseline="0" noProof="0" dirty="0">
                <a:ln>
                  <a:noFill/>
                </a:ln>
                <a:solidFill>
                  <a:srgbClr val="002060"/>
                </a:solidFill>
                <a:effectLst/>
                <a:uLnTx/>
                <a:uFillTx/>
                <a:ea typeface="+mn-ea"/>
                <a:cs typeface="+mn-cs"/>
              </a:rPr>
              <a:t> No, no </a:t>
            </a:r>
            <a:r>
              <a:rPr kumimoji="0" lang="en-GB" sz="2000" b="0" i="0" u="none" strike="noStrike" kern="1200" cap="none" spc="0" normalizeH="0" baseline="0" noProof="0" dirty="0" err="1">
                <a:ln>
                  <a:noFill/>
                </a:ln>
                <a:solidFill>
                  <a:srgbClr val="002060"/>
                </a:solidFill>
                <a:effectLst/>
                <a:uLnTx/>
                <a:uFillTx/>
                <a:ea typeface="+mn-ea"/>
                <a:cs typeface="+mn-cs"/>
              </a:rPr>
              <a:t>v</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ne</a:t>
            </a:r>
            <a:r>
              <a:rPr kumimoji="0" lang="en-GB" sz="2000" b="0" i="0" u="none" strike="noStrike" kern="1200" cap="none" spc="0" normalizeH="0" baseline="0" noProof="0" dirty="0">
                <a:ln>
                  <a:noFill/>
                </a:ln>
                <a:solidFill>
                  <a:srgbClr val="002060"/>
                </a:solidFill>
                <a:effectLst/>
                <a:uLnTx/>
                <a:uFillTx/>
                <a:ea typeface="+mn-ea"/>
                <a:cs typeface="+mn-cs"/>
              </a:rPr>
              <a:t>, se </a:t>
            </a:r>
            <a:r>
              <a:rPr kumimoji="0" lang="en-GB" sz="2000" b="0" i="0" u="none" strike="noStrike" kern="1200" cap="none" spc="0" normalizeH="0" baseline="0" noProof="0" dirty="0" err="1">
                <a:ln>
                  <a:noFill/>
                </a:ln>
                <a:solidFill>
                  <a:srgbClr val="002060"/>
                </a:solidFill>
                <a:effectLst/>
                <a:uLnTx/>
                <a:uFillTx/>
                <a:ea typeface="+mn-ea"/>
                <a:cs typeface="+mn-cs"/>
              </a:rPr>
              <a:t>queda</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en</a:t>
            </a:r>
            <a:r>
              <a:rPr kumimoji="0" lang="en-GB" sz="2000" b="0" i="0" u="none" strike="noStrike" kern="1200" cap="none" spc="0" normalizeH="0" baseline="0" noProof="0" dirty="0">
                <a:ln>
                  <a:noFill/>
                </a:ln>
                <a:solidFill>
                  <a:srgbClr val="002060"/>
                </a:solidFill>
                <a:effectLst/>
                <a:uLnTx/>
                <a:uFillTx/>
                <a:ea typeface="+mn-ea"/>
                <a:cs typeface="+mn-cs"/>
              </a:rPr>
              <a:t> casa </a:t>
            </a:r>
            <a:r>
              <a:rPr kumimoji="0" lang="en-GB" sz="2000" b="0" i="0" u="none" strike="noStrike" kern="1200" cap="none" spc="0" normalizeH="0" baseline="0" noProof="0" dirty="0" err="1">
                <a:ln>
                  <a:noFill/>
                </a:ln>
                <a:solidFill>
                  <a:srgbClr val="002060"/>
                </a:solidFill>
                <a:effectLst/>
                <a:uLnTx/>
                <a:uFillTx/>
                <a:ea typeface="+mn-ea"/>
                <a:cs typeface="+mn-cs"/>
              </a:rPr>
              <a:t>porque</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t</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ne</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dolor</a:t>
            </a:r>
            <a:r>
              <a:rPr kumimoji="0" lang="en-GB" sz="2000" b="0" i="0" u="none" strike="noStrike" kern="1200" cap="none" spc="0" normalizeH="0" baseline="0" noProof="0" dirty="0">
                <a:ln>
                  <a:noFill/>
                </a:ln>
                <a:solidFill>
                  <a:srgbClr val="002060"/>
                </a:solidFill>
                <a:effectLst/>
                <a:uLnTx/>
                <a:uFillTx/>
                <a:ea typeface="+mn-ea"/>
                <a:cs typeface="+mn-cs"/>
              </a:rPr>
              <a:t> de </a:t>
            </a:r>
            <a:r>
              <a:rPr lang="en-GB" sz="2000" dirty="0">
                <a:solidFill>
                  <a:srgbClr val="002060"/>
                </a:solidFill>
              </a:rPr>
              <a:t>_____</a:t>
            </a:r>
            <a:r>
              <a:rPr lang="en-GB" sz="2000" b="1" dirty="0">
                <a:solidFill>
                  <a:srgbClr val="002060"/>
                </a:solidFill>
              </a:rPr>
              <a:t>__</a:t>
            </a:r>
            <a:r>
              <a:rPr kumimoji="0" lang="en-GB" sz="2000" b="1" i="0" u="none" strike="noStrike" kern="1200" cap="none" spc="0" normalizeH="0" baseline="0" noProof="0" dirty="0">
                <a:ln>
                  <a:noFill/>
                </a:ln>
                <a:solidFill>
                  <a:srgbClr val="002060"/>
                </a:solidFill>
                <a:effectLst/>
                <a:uLnTx/>
                <a:uFillTx/>
                <a:ea typeface="+mn-ea"/>
                <a:cs typeface="+mn-cs"/>
              </a:rPr>
              <a:t> </a:t>
            </a:r>
            <a:r>
              <a:rPr kumimoji="0" lang="en-GB" sz="2000" i="0" u="none" strike="noStrike" kern="1200" cap="none" spc="0" normalizeH="0" baseline="0" noProof="0" dirty="0">
                <a:ln>
                  <a:noFill/>
                </a:ln>
                <a:solidFill>
                  <a:srgbClr val="002060"/>
                </a:solidFill>
                <a:effectLst/>
                <a:uLnTx/>
                <a:uFillTx/>
                <a:ea typeface="+mn-ea"/>
                <a:cs typeface="+mn-cs"/>
              </a:rPr>
              <a:t>y no </a:t>
            </a:r>
            <a:r>
              <a:rPr kumimoji="0" lang="en-GB" sz="2000" i="0" u="none" strike="noStrike" kern="1200" cap="none" spc="0" normalizeH="0" baseline="0" noProof="0" dirty="0" err="1">
                <a:ln>
                  <a:noFill/>
                </a:ln>
                <a:solidFill>
                  <a:srgbClr val="002060"/>
                </a:solidFill>
                <a:effectLst/>
                <a:uLnTx/>
                <a:uFillTx/>
                <a:ea typeface="+mn-ea"/>
                <a:cs typeface="+mn-cs"/>
              </a:rPr>
              <a:t>está</a:t>
            </a:r>
            <a:r>
              <a:rPr kumimoji="0" lang="en-GB" sz="2000" i="0" u="none" strike="noStrike" kern="1200" cap="none" spc="0" normalizeH="0" baseline="0" noProof="0" dirty="0">
                <a:ln>
                  <a:noFill/>
                </a:ln>
                <a:solidFill>
                  <a:srgbClr val="002060"/>
                </a:solidFill>
                <a:effectLst/>
                <a:uLnTx/>
                <a:uFillTx/>
                <a:ea typeface="+mn-ea"/>
                <a:cs typeface="+mn-cs"/>
              </a:rPr>
              <a:t> </a:t>
            </a:r>
            <a:r>
              <a:rPr kumimoji="0" lang="en-GB" sz="2000" i="0" u="none" strike="noStrike" kern="1200" cap="none" spc="0" normalizeH="0" baseline="0" noProof="0" dirty="0" err="1">
                <a:ln>
                  <a:noFill/>
                </a:ln>
                <a:solidFill>
                  <a:srgbClr val="002060"/>
                </a:solidFill>
                <a:effectLst/>
                <a:uLnTx/>
                <a:uFillTx/>
                <a:ea typeface="+mn-ea"/>
                <a:cs typeface="+mn-cs"/>
              </a:rPr>
              <a:t>en</a:t>
            </a:r>
            <a:r>
              <a:rPr kumimoji="0" lang="en-GB" sz="2000" i="0" u="none" strike="noStrike" kern="1200" cap="none" spc="0" normalizeH="0" baseline="0" noProof="0" dirty="0">
                <a:ln>
                  <a:noFill/>
                </a:ln>
                <a:solidFill>
                  <a:srgbClr val="002060"/>
                </a:solidFill>
                <a:effectLst/>
                <a:uLnTx/>
                <a:uFillTx/>
                <a:ea typeface="+mn-ea"/>
                <a:cs typeface="+mn-cs"/>
              </a:rPr>
              <a:t> forma</a:t>
            </a:r>
            <a:r>
              <a:rPr kumimoji="0" lang="en-GB" sz="2000" b="0" i="0" u="none" strike="noStrike" kern="1200" cap="none" spc="0" normalizeH="0" baseline="0" noProof="0" dirty="0">
                <a:ln>
                  <a:noFill/>
                </a:ln>
                <a:solidFill>
                  <a:srgbClr val="002060"/>
                </a:solidFill>
                <a:effectLst/>
                <a:uLnTx/>
                <a:uFillTx/>
                <a:ea typeface="+mn-ea"/>
                <a:cs typeface="+mn-cs"/>
              </a:rPr>
              <a:t>. Pero </a:t>
            </a:r>
            <a:r>
              <a:rPr kumimoji="0" lang="en-GB" sz="2000" b="0" i="0" u="none" strike="noStrike" kern="1200" cap="none" spc="0" normalizeH="0" baseline="0" noProof="0" dirty="0" err="1">
                <a:ln>
                  <a:noFill/>
                </a:ln>
                <a:solidFill>
                  <a:srgbClr val="002060"/>
                </a:solidFill>
                <a:effectLst/>
                <a:uLnTx/>
                <a:uFillTx/>
                <a:ea typeface="+mn-ea"/>
                <a:cs typeface="+mn-cs"/>
              </a:rPr>
              <a:t>qu</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ro</a:t>
            </a:r>
            <a:r>
              <a:rPr kumimoji="0" lang="en-GB" sz="2000" b="0" i="0" u="none" strike="noStrike" kern="1200" cap="none" spc="0" normalizeH="0" baseline="0" noProof="0" dirty="0">
                <a:ln>
                  <a:noFill/>
                </a:ln>
                <a:solidFill>
                  <a:srgbClr val="002060"/>
                </a:solidFill>
                <a:effectLst/>
                <a:uLnTx/>
                <a:uFillTx/>
                <a:ea typeface="+mn-ea"/>
                <a:cs typeface="+mn-cs"/>
              </a:rPr>
              <a:t> </a:t>
            </a:r>
            <a:r>
              <a:rPr kumimoji="0" lang="en-GB" sz="2000" b="0" i="0" u="none" strike="noStrike" kern="1200" cap="none" spc="0" normalizeH="0" baseline="0" noProof="0" dirty="0" err="1">
                <a:ln>
                  <a:noFill/>
                </a:ln>
                <a:solidFill>
                  <a:srgbClr val="002060"/>
                </a:solidFill>
                <a:effectLst/>
                <a:uLnTx/>
                <a:uFillTx/>
                <a:ea typeface="+mn-ea"/>
                <a:cs typeface="+mn-cs"/>
              </a:rPr>
              <a:t>invitar</a:t>
            </a:r>
            <a:r>
              <a:rPr kumimoji="0" lang="en-GB" sz="2000" b="0" i="0" u="none" strike="noStrike" kern="1200" cap="none" spc="0" normalizeH="0" baseline="0" noProof="0" dirty="0">
                <a:ln>
                  <a:noFill/>
                </a:ln>
                <a:solidFill>
                  <a:srgbClr val="002060"/>
                </a:solidFill>
                <a:effectLst/>
                <a:uLnTx/>
                <a:uFillTx/>
                <a:ea typeface="+mn-ea"/>
                <a:cs typeface="+mn-cs"/>
              </a:rPr>
              <a:t> a </a:t>
            </a:r>
            <a:r>
              <a:rPr kumimoji="0" lang="en-GB" sz="2000" b="0" i="0" u="none" strike="noStrike" kern="1200" cap="none" spc="0" normalizeH="0" baseline="0" noProof="0" dirty="0" err="1">
                <a:ln>
                  <a:noFill/>
                </a:ln>
                <a:solidFill>
                  <a:srgbClr val="002060"/>
                </a:solidFill>
                <a:effectLst/>
                <a:uLnTx/>
                <a:uFillTx/>
                <a:ea typeface="+mn-ea"/>
                <a:cs typeface="+mn-cs"/>
              </a:rPr>
              <a:t>algu</a:t>
            </a:r>
            <a:r>
              <a:rPr kumimoji="0" lang="en-GB" sz="2000" b="1" i="0" u="none" strike="noStrike" kern="1200" cap="none" spc="0" normalizeH="0" baseline="0" noProof="0" dirty="0" err="1">
                <a:ln>
                  <a:noFill/>
                </a:ln>
                <a:solidFill>
                  <a:srgbClr val="002060"/>
                </a:solidFill>
                <a:effectLst/>
                <a:uLnTx/>
                <a:uFillTx/>
                <a:ea typeface="+mn-ea"/>
                <a:cs typeface="+mn-cs"/>
              </a:rPr>
              <a:t>ie</a:t>
            </a:r>
            <a:r>
              <a:rPr kumimoji="0" lang="en-GB" sz="2000" b="0" i="0" u="none" strike="noStrike" kern="1200" cap="none" spc="0" normalizeH="0" baseline="0" noProof="0" dirty="0" err="1">
                <a:ln>
                  <a:noFill/>
                </a:ln>
                <a:solidFill>
                  <a:srgbClr val="002060"/>
                </a:solidFill>
                <a:effectLst/>
                <a:uLnTx/>
                <a:uFillTx/>
                <a:ea typeface="+mn-ea"/>
                <a:cs typeface="+mn-cs"/>
              </a:rPr>
              <a:t>n</a:t>
            </a:r>
            <a:r>
              <a:rPr kumimoji="0" lang="en-GB" sz="2000" b="0" i="0" u="none" strike="noStrike" kern="1200" cap="none" spc="0" normalizeH="0" baseline="0" noProof="0" dirty="0">
                <a:ln>
                  <a:noFill/>
                </a:ln>
                <a:solidFill>
                  <a:srgbClr val="002060"/>
                </a:solidFill>
                <a:effectLst/>
                <a:uLnTx/>
                <a:uFillTx/>
                <a:ea typeface="+mn-ea"/>
                <a:cs typeface="+mn-cs"/>
              </a:rPr>
              <a:t> de mi </a:t>
            </a:r>
            <a:r>
              <a:rPr kumimoji="0" lang="en-GB" sz="2000" b="0" i="0" u="none" strike="noStrike" kern="1200" cap="none" spc="0" normalizeH="0" baseline="0" noProof="0" dirty="0" err="1">
                <a:ln>
                  <a:noFill/>
                </a:ln>
                <a:solidFill>
                  <a:srgbClr val="002060"/>
                </a:solidFill>
                <a:effectLst/>
                <a:uLnTx/>
                <a:uFillTx/>
                <a:ea typeface="+mn-ea"/>
                <a:cs typeface="+mn-cs"/>
              </a:rPr>
              <a:t>clase</a:t>
            </a:r>
            <a:r>
              <a:rPr lang="en-GB" sz="2000" b="1" dirty="0">
                <a:solidFill>
                  <a:srgbClr val="002060"/>
                </a:solidFill>
              </a:rPr>
              <a:t>.</a:t>
            </a:r>
            <a:endParaRPr kumimoji="0" lang="en-GB" sz="2000" b="0" i="0" u="none" strike="noStrike" kern="1200" cap="none" spc="0" normalizeH="0" baseline="0" noProof="0" dirty="0">
              <a:ln>
                <a:noFill/>
              </a:ln>
              <a:solidFill>
                <a:srgbClr val="002060"/>
              </a:solidFill>
              <a:effectLst/>
              <a:uLnTx/>
              <a:uFillTx/>
              <a:ea typeface="+mn-ea"/>
              <a:cs typeface="+mn-cs"/>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dirty="0" err="1">
                <a:solidFill>
                  <a:schemeClr val="bg1"/>
                </a:solidFill>
              </a:rPr>
              <a:t>Hablamos</a:t>
            </a:r>
            <a:r>
              <a:rPr lang="en-GB" sz="2400" b="1" dirty="0">
                <a:solidFill>
                  <a:schemeClr val="bg1"/>
                </a:solidFill>
              </a:rPr>
              <a:t> del </a:t>
            </a:r>
            <a:r>
              <a:rPr lang="en-GB" sz="2400" b="1" dirty="0" err="1">
                <a:solidFill>
                  <a:schemeClr val="bg1"/>
                </a:solidFill>
              </a:rPr>
              <a:t>deporte</a:t>
            </a:r>
            <a:endParaRPr lang="en-GB" sz="2400" b="1" dirty="0">
              <a:solidFill>
                <a:schemeClr val="bg1"/>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6501612" y="1132422"/>
            <a:ext cx="1609736" cy="400110"/>
          </a:xfrm>
          <a:prstGeom prst="rect">
            <a:avLst/>
          </a:prstGeom>
        </p:spPr>
        <p:txBody>
          <a:bodyPr wrap="none">
            <a:spAutoFit/>
          </a:bodyPr>
          <a:lstStyle/>
          <a:p>
            <a:pPr lvl="0">
              <a:defRPr/>
            </a:pPr>
            <a:r>
              <a:rPr lang="en-GB" sz="2000" dirty="0" err="1">
                <a:solidFill>
                  <a:srgbClr val="EE6000"/>
                </a:solidFill>
              </a:rPr>
              <a:t>estud</a:t>
            </a:r>
            <a:r>
              <a:rPr lang="en-GB" sz="2000" b="1" dirty="0" err="1">
                <a:solidFill>
                  <a:srgbClr val="EE6000"/>
                </a:solidFill>
              </a:rPr>
              <a:t>ia</a:t>
            </a:r>
            <a:r>
              <a:rPr lang="en-GB" sz="2000" dirty="0" err="1">
                <a:solidFill>
                  <a:srgbClr val="EE6000"/>
                </a:solidFill>
              </a:rPr>
              <a:t>ntes</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927454" y="2014766"/>
            <a:ext cx="1481168" cy="400110"/>
          </a:xfrm>
          <a:prstGeom prst="rect">
            <a:avLst/>
          </a:prstGeom>
        </p:spPr>
        <p:txBody>
          <a:bodyPr wrap="square">
            <a:spAutoFit/>
          </a:bodyPr>
          <a:lstStyle/>
          <a:p>
            <a:pPr lvl="0">
              <a:defRPr/>
            </a:pPr>
            <a:r>
              <a:rPr lang="en-GB" sz="2000" dirty="0" err="1">
                <a:solidFill>
                  <a:srgbClr val="EE6000"/>
                </a:solidFill>
              </a:rPr>
              <a:t>dic</a:t>
            </a:r>
            <a:r>
              <a:rPr lang="en-GB" sz="2000" b="1" dirty="0" err="1">
                <a:solidFill>
                  <a:srgbClr val="EE6000"/>
                </a:solidFill>
              </a:rPr>
              <a:t>ie</a:t>
            </a:r>
            <a:r>
              <a:rPr lang="en-GB" sz="2000" dirty="0" err="1">
                <a:solidFill>
                  <a:srgbClr val="EE6000"/>
                </a:solidFill>
              </a:rPr>
              <a:t>mbre</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pic>
        <p:nvPicPr>
          <p:cNvPr id="55" name="Picture 2" descr="statue of unity&#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A98EA26-09E4-D44E-9505-3EABC18ACBC3}"/>
              </a:ext>
            </a:extLst>
          </p:cNvPr>
          <p:cNvSpPr/>
          <p:nvPr/>
        </p:nvSpPr>
        <p:spPr>
          <a:xfrm>
            <a:off x="5826971" y="4321841"/>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F0302020204030204"/>
                <a:ea typeface="+mn-ea"/>
                <a:cs typeface="+mn-cs"/>
              </a:rPr>
              <a:t>c</a:t>
            </a: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ie</a:t>
            </a:r>
            <a:r>
              <a:rPr kumimoji="0" lang="en-GB" sz="2000" b="0" i="0" u="none" strike="noStrike" kern="1200" cap="none" spc="0" normalizeH="0" baseline="0" noProof="0" dirty="0" err="1">
                <a:ln>
                  <a:noFill/>
                </a:ln>
                <a:solidFill>
                  <a:srgbClr val="F66400"/>
                </a:solidFill>
                <a:effectLst/>
                <a:uLnTx/>
                <a:uFillTx/>
                <a:latin typeface="Century Gothic" panose="020F0302020204030204"/>
                <a:ea typeface="+mn-ea"/>
                <a:cs typeface="+mn-cs"/>
              </a:rPr>
              <a:t>ncia</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EA98EA26-09E4-D44E-9505-3EABC18ACBC3}"/>
              </a:ext>
            </a:extLst>
          </p:cNvPr>
          <p:cNvSpPr/>
          <p:nvPr/>
        </p:nvSpPr>
        <p:spPr>
          <a:xfrm>
            <a:off x="2882520" y="4812207"/>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qu</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ie</a:t>
            </a:r>
            <a:r>
              <a:rPr kumimoji="0" lang="en-GB" sz="200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re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8604464" y="258166"/>
            <a:ext cx="33236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p:cNvSpPr txBox="1"/>
          <p:nvPr/>
        </p:nvSpPr>
        <p:spPr>
          <a:xfrm>
            <a:off x="83811" y="2680247"/>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highlight>
                  <a:srgbClr val="FBF0D5"/>
                </a:highlight>
                <a:uLnTx/>
                <a:uFillTx/>
                <a:latin typeface="Century Gothic" panose="020F0302020204030204"/>
                <a:ea typeface="+mn-ea"/>
                <a:cs typeface="+mn-cs"/>
              </a:rPr>
              <a:t>Profe</a:t>
            </a:r>
            <a:endParaRPr kumimoji="0" lang="en-GB" sz="2000" b="0" i="0" u="none" strike="noStrike" kern="1200" cap="none" spc="0" normalizeH="0" baseline="0" noProof="0" dirty="0">
              <a:ln>
                <a:noFill/>
              </a:ln>
              <a:solidFill>
                <a:prstClr val="black"/>
              </a:solidFill>
              <a:effectLst/>
              <a:highlight>
                <a:srgbClr val="FBF0D5"/>
              </a:highlight>
              <a:uLnTx/>
              <a:uFillTx/>
              <a:latin typeface="Century Gothic" panose="020F0302020204030204"/>
              <a:ea typeface="+mn-ea"/>
              <a:cs typeface="+mn-cs"/>
            </a:endParaRPr>
          </a:p>
        </p:txBody>
      </p:sp>
      <p:pic>
        <p:nvPicPr>
          <p:cNvPr id="66" name="Google Shape;960;p34"/>
          <p:cNvPicPr preferRelativeResize="0"/>
          <p:nvPr/>
        </p:nvPicPr>
        <p:blipFill rotWithShape="1">
          <a:blip r:embed="rId7">
            <a:alphaModFix/>
          </a:blip>
          <a:srcRect l="24019" r="52660"/>
          <a:stretch/>
        </p:blipFill>
        <p:spPr>
          <a:xfrm>
            <a:off x="8373511" y="635548"/>
            <a:ext cx="612244"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7725936" y="1594661"/>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Nadia</a:t>
            </a:r>
          </a:p>
        </p:txBody>
      </p:sp>
      <p:pic>
        <p:nvPicPr>
          <p:cNvPr id="68" name="Picture 67"/>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a:off x="219193" y="4327586"/>
            <a:ext cx="649092" cy="1450272"/>
          </a:xfrm>
          <a:prstGeom prst="rect">
            <a:avLst/>
          </a:prstGeom>
        </p:spPr>
      </p:pic>
      <p:sp>
        <p:nvSpPr>
          <p:cNvPr id="70" name="TextBox 69"/>
          <p:cNvSpPr txBox="1"/>
          <p:nvPr/>
        </p:nvSpPr>
        <p:spPr>
          <a:xfrm>
            <a:off x="48281" y="565909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Daniel</a:t>
            </a:r>
          </a:p>
        </p:txBody>
      </p:sp>
      <p:sp>
        <p:nvSpPr>
          <p:cNvPr id="7" name="TextBox 6">
            <a:extLst>
              <a:ext uri="{FF2B5EF4-FFF2-40B4-BE49-F238E27FC236}">
                <a16:creationId xmlns:a16="http://schemas.microsoft.com/office/drawing/2014/main" id="{72E3BBC6-B4E2-DF4A-9873-1E35361190D5}"/>
              </a:ext>
            </a:extLst>
          </p:cNvPr>
          <p:cNvSpPr txBox="1"/>
          <p:nvPr/>
        </p:nvSpPr>
        <p:spPr>
          <a:xfrm>
            <a:off x="9400203" y="5997539"/>
            <a:ext cx="2791797" cy="369332"/>
          </a:xfrm>
          <a:prstGeom prst="rect">
            <a:avLst/>
          </a:prstGeom>
          <a:noFill/>
        </p:spPr>
        <p:txBody>
          <a:bodyPr wrap="square" rtlCol="0">
            <a:spAutoFit/>
          </a:bodyPr>
          <a:lstStyle/>
          <a:p>
            <a:r>
              <a:rPr lang="en-US" dirty="0">
                <a:solidFill>
                  <a:srgbClr val="002060"/>
                </a:solidFill>
              </a:rPr>
              <a:t>*</a:t>
            </a:r>
            <a:r>
              <a:rPr lang="en-US" dirty="0" err="1">
                <a:solidFill>
                  <a:srgbClr val="002060"/>
                </a:solidFill>
              </a:rPr>
              <a:t>raqueta</a:t>
            </a:r>
            <a:r>
              <a:rPr lang="en-US" dirty="0">
                <a:solidFill>
                  <a:srgbClr val="002060"/>
                </a:solidFill>
              </a:rPr>
              <a:t> = racket</a:t>
            </a:r>
          </a:p>
        </p:txBody>
      </p:sp>
      <p:pic>
        <p:nvPicPr>
          <p:cNvPr id="19" name="Picture 18">
            <a:extLst>
              <a:ext uri="{FF2B5EF4-FFF2-40B4-BE49-F238E27FC236}">
                <a16:creationId xmlns:a16="http://schemas.microsoft.com/office/drawing/2014/main" id="{9DB55AAA-82DA-B248-B85D-348723374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550" y="805901"/>
            <a:ext cx="2641339" cy="1754014"/>
          </a:xfrm>
          <a:prstGeom prst="rect">
            <a:avLst/>
          </a:prstGeom>
        </p:spPr>
      </p:pic>
      <p:sp>
        <p:nvSpPr>
          <p:cNvPr id="20" name="Rounded Rectangular Callout 22">
            <a:extLst>
              <a:ext uri="{FF2B5EF4-FFF2-40B4-BE49-F238E27FC236}">
                <a16:creationId xmlns:a16="http://schemas.microsoft.com/office/drawing/2014/main" id="{ECE0CA61-6ACB-5A47-8E73-76EF1B075733}"/>
              </a:ext>
            </a:extLst>
          </p:cNvPr>
          <p:cNvSpPr/>
          <p:nvPr/>
        </p:nvSpPr>
        <p:spPr>
          <a:xfrm>
            <a:off x="9400203" y="2613699"/>
            <a:ext cx="2743516" cy="3164159"/>
          </a:xfrm>
          <a:prstGeom prst="wedgeRoundRectCallout">
            <a:avLst>
              <a:gd name="adj1" fmla="val -18110"/>
              <a:gd name="adj2" fmla="val -55475"/>
              <a:gd name="adj3" fmla="val 16667"/>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a:rPr>
              <a:t>La Pelota </a:t>
            </a:r>
            <a:r>
              <a:rPr lang="en-GB" sz="2000" dirty="0" err="1">
                <a:solidFill>
                  <a:schemeClr val="bg1"/>
                </a:solidFill>
                <a:latin typeface="Century Gothic"/>
              </a:rPr>
              <a:t>Vasca</a:t>
            </a:r>
            <a:r>
              <a:rPr lang="en-GB" sz="2000" dirty="0">
                <a:solidFill>
                  <a:schemeClr val="bg1"/>
                </a:solidFill>
                <a:latin typeface="Century Gothic"/>
              </a:rPr>
              <a:t>  </a:t>
            </a:r>
            <a:r>
              <a:rPr lang="en-GB" sz="2000" dirty="0" err="1">
                <a:solidFill>
                  <a:schemeClr val="bg1"/>
                </a:solidFill>
                <a:latin typeface="Century Gothic"/>
              </a:rPr>
              <a:t>viene</a:t>
            </a:r>
            <a:r>
              <a:rPr lang="en-GB" sz="2000" dirty="0">
                <a:solidFill>
                  <a:schemeClr val="bg1"/>
                </a:solidFill>
                <a:latin typeface="Century Gothic"/>
              </a:rPr>
              <a:t> del País Vasco. </a:t>
            </a:r>
            <a:r>
              <a:rPr lang="en-GB" sz="2000" dirty="0" err="1">
                <a:solidFill>
                  <a:schemeClr val="bg1"/>
                </a:solidFill>
                <a:latin typeface="Century Gothic"/>
              </a:rPr>
              <a:t>En</a:t>
            </a:r>
            <a:r>
              <a:rPr lang="en-GB" sz="2000" dirty="0">
                <a:solidFill>
                  <a:schemeClr val="bg1"/>
                </a:solidFill>
                <a:latin typeface="Century Gothic"/>
              </a:rPr>
              <a:t> </a:t>
            </a:r>
            <a:r>
              <a:rPr lang="en-GB" sz="2000" dirty="0" err="1">
                <a:solidFill>
                  <a:schemeClr val="bg1"/>
                </a:solidFill>
                <a:latin typeface="Century Gothic"/>
              </a:rPr>
              <a:t>este</a:t>
            </a:r>
            <a:r>
              <a:rPr lang="en-GB" sz="2000" dirty="0">
                <a:solidFill>
                  <a:schemeClr val="bg1"/>
                </a:solidFill>
                <a:latin typeface="Century Gothic"/>
              </a:rPr>
              <a:t> </a:t>
            </a:r>
            <a:r>
              <a:rPr lang="en-GB" sz="2000" dirty="0" err="1">
                <a:solidFill>
                  <a:schemeClr val="bg1"/>
                </a:solidFill>
                <a:latin typeface="Century Gothic"/>
              </a:rPr>
              <a:t>juego</a:t>
            </a:r>
            <a:r>
              <a:rPr lang="en-GB" sz="2000" dirty="0">
                <a:solidFill>
                  <a:schemeClr val="bg1"/>
                </a:solidFill>
                <a:latin typeface="Century Gothic"/>
              </a:rPr>
              <a:t>,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tiran</a:t>
            </a:r>
            <a:r>
              <a:rPr lang="en-GB" sz="2000" dirty="0">
                <a:solidFill>
                  <a:schemeClr val="bg1"/>
                </a:solidFill>
                <a:latin typeface="Century Gothic"/>
              </a:rPr>
              <a:t> una pelota contra una pared.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usan</a:t>
            </a:r>
            <a:r>
              <a:rPr lang="en-GB" sz="2000" dirty="0">
                <a:solidFill>
                  <a:schemeClr val="bg1"/>
                </a:solidFill>
                <a:latin typeface="Century Gothic"/>
              </a:rPr>
              <a:t> la mano o una </a:t>
            </a:r>
            <a:r>
              <a:rPr lang="en-GB" sz="2000" dirty="0" err="1">
                <a:solidFill>
                  <a:schemeClr val="bg1"/>
                </a:solidFill>
                <a:latin typeface="Century Gothic"/>
              </a:rPr>
              <a:t>raqueta</a:t>
            </a:r>
            <a:r>
              <a:rPr lang="en-GB" sz="2000" dirty="0">
                <a:solidFill>
                  <a:schemeClr val="bg1"/>
                </a:solidFill>
                <a:latin typeface="Century Gothic"/>
              </a:rPr>
              <a:t>*. </a:t>
            </a:r>
            <a:endParaRPr kumimoji="0" lang="en-GB" sz="2000" b="0" i="0" u="none" strike="sngStrike" kern="1200" cap="none" spc="0" normalizeH="0" baseline="0" noProof="0" dirty="0">
              <a:ln>
                <a:noFill/>
              </a:ln>
              <a:solidFill>
                <a:schemeClr val="bg1"/>
              </a:solidFill>
              <a:effectLst/>
              <a:uLnTx/>
              <a:uFillTx/>
              <a:latin typeface="Century Gothic"/>
              <a:ea typeface="+mn-ea"/>
              <a:cs typeface="+mn-cs"/>
            </a:endParaRPr>
          </a:p>
        </p:txBody>
      </p:sp>
      <p:sp>
        <p:nvSpPr>
          <p:cNvPr id="21" name="Rectangle 46">
            <a:extLst>
              <a:ext uri="{FF2B5EF4-FFF2-40B4-BE49-F238E27FC236}">
                <a16:creationId xmlns:a16="http://schemas.microsoft.com/office/drawing/2014/main" id="{FD42B9AC-0DEC-BD40-8A49-68C5102C05F0}"/>
              </a:ext>
            </a:extLst>
          </p:cNvPr>
          <p:cNvSpPr/>
          <p:nvPr/>
        </p:nvSpPr>
        <p:spPr>
          <a:xfrm>
            <a:off x="4296065" y="2530937"/>
            <a:ext cx="1481168" cy="400110"/>
          </a:xfrm>
          <a:prstGeom prst="rect">
            <a:avLst/>
          </a:prstGeom>
        </p:spPr>
        <p:txBody>
          <a:bodyPr wrap="square">
            <a:spAutoFit/>
          </a:bodyPr>
          <a:lstStyle/>
          <a:p>
            <a:pPr lvl="0">
              <a:defRPr/>
            </a:pPr>
            <a:r>
              <a:rPr lang="en-GB" sz="2000" dirty="0" err="1">
                <a:solidFill>
                  <a:srgbClr val="EE6000"/>
                </a:solidFill>
              </a:rPr>
              <a:t>v</a:t>
            </a:r>
            <a:r>
              <a:rPr lang="en-GB" sz="2000" b="1" dirty="0" err="1">
                <a:solidFill>
                  <a:srgbClr val="EE6000"/>
                </a:solidFill>
              </a:rPr>
              <a:t>ia</a:t>
            </a:r>
            <a:r>
              <a:rPr lang="en-GB" sz="2000" dirty="0" err="1">
                <a:solidFill>
                  <a:srgbClr val="EE6000"/>
                </a:solidFill>
              </a:rPr>
              <a:t>je</a:t>
            </a:r>
            <a:endParaRPr kumimoji="0" lang="en-GB" sz="2000" b="0" i="0" u="none" strike="noStrike" kern="1200" cap="none" spc="0" normalizeH="0" baseline="0" noProof="0" dirty="0">
              <a:ln>
                <a:noFill/>
              </a:ln>
              <a:solidFill>
                <a:srgbClr val="EE6000"/>
              </a:solidFill>
              <a:effectLst/>
              <a:uLnTx/>
              <a:uFillTx/>
              <a:latin typeface="Century Gothic" panose="020F0302020204030204"/>
            </a:endParaRPr>
          </a:p>
        </p:txBody>
      </p:sp>
      <p:sp>
        <p:nvSpPr>
          <p:cNvPr id="24" name="Rectangle 60">
            <a:extLst>
              <a:ext uri="{FF2B5EF4-FFF2-40B4-BE49-F238E27FC236}">
                <a16:creationId xmlns:a16="http://schemas.microsoft.com/office/drawing/2014/main" id="{E037A99B-B800-1F48-AF87-CF2D93284FF8}"/>
              </a:ext>
            </a:extLst>
          </p:cNvPr>
          <p:cNvSpPr/>
          <p:nvPr/>
        </p:nvSpPr>
        <p:spPr>
          <a:xfrm>
            <a:off x="8406868" y="5258983"/>
            <a:ext cx="7642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ie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3" name="Hablamos de deporte dialogue.wav" descr="Hablamos de deporte dialogue.wav">
            <a:hlinkClick r:id="" action="ppaction://media"/>
            <a:extLst>
              <a:ext uri="{FF2B5EF4-FFF2-40B4-BE49-F238E27FC236}">
                <a16:creationId xmlns:a16="http://schemas.microsoft.com/office/drawing/2014/main" id="{3CA9811A-B689-ED4A-9973-0B32D1EC9368}"/>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2">
                <a:tint val="45000"/>
                <a:satMod val="400000"/>
              </a:schemeClr>
            </a:duotone>
          </a:blip>
          <a:stretch>
            <a:fillRect/>
          </a:stretch>
        </p:blipFill>
        <p:spPr>
          <a:xfrm>
            <a:off x="7429630" y="252685"/>
            <a:ext cx="812800" cy="812800"/>
          </a:xfrm>
          <a:prstGeom prst="rect">
            <a:avLst/>
          </a:prstGeom>
        </p:spPr>
      </p:pic>
      <p:sp>
        <p:nvSpPr>
          <p:cNvPr id="22" name="TextBox 21">
            <a:extLst>
              <a:ext uri="{FF2B5EF4-FFF2-40B4-BE49-F238E27FC236}">
                <a16:creationId xmlns:a16="http://schemas.microsoft.com/office/drawing/2014/main" id="{DFDFBCF1-C9EC-374C-9919-B09ABDC04856}"/>
              </a:ext>
            </a:extLst>
          </p:cNvPr>
          <p:cNvSpPr txBox="1"/>
          <p:nvPr/>
        </p:nvSpPr>
        <p:spPr>
          <a:xfrm>
            <a:off x="9400203" y="5738048"/>
            <a:ext cx="2791797" cy="369332"/>
          </a:xfrm>
          <a:prstGeom prst="rect">
            <a:avLst/>
          </a:prstGeom>
          <a:noFill/>
        </p:spPr>
        <p:txBody>
          <a:bodyPr wrap="square" rtlCol="0">
            <a:spAutoFit/>
          </a:bodyPr>
          <a:lstStyle/>
          <a:p>
            <a:r>
              <a:rPr lang="en-US" dirty="0">
                <a:solidFill>
                  <a:srgbClr val="002060"/>
                </a:solidFill>
              </a:rPr>
              <a:t>*lo </a:t>
            </a:r>
            <a:r>
              <a:rPr lang="en-US" dirty="0" err="1">
                <a:solidFill>
                  <a:srgbClr val="002060"/>
                </a:solidFill>
              </a:rPr>
              <a:t>siento</a:t>
            </a:r>
            <a:r>
              <a:rPr lang="en-US" dirty="0">
                <a:solidFill>
                  <a:srgbClr val="002060"/>
                </a:solidFill>
              </a:rPr>
              <a:t> = sorry</a:t>
            </a:r>
          </a:p>
        </p:txBody>
      </p:sp>
    </p:spTree>
    <p:extLst>
      <p:ext uri="{BB962C8B-B14F-4D97-AF65-F5344CB8AC3E}">
        <p14:creationId xmlns:p14="http://schemas.microsoft.com/office/powerpoint/2010/main" val="5792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8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45" grpId="0"/>
      <p:bldP spid="47" grpId="0"/>
      <p:bldP spid="60" grpId="0"/>
      <p:bldP spid="61" grpId="0"/>
      <p:bldP spid="20" grpId="0" animBg="1"/>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827415"/>
            <a:ext cx="111820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lee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tu</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compañero</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(one ‘you’) o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estáis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(more than one ‘you’),</a:t>
            </a:r>
            <a:r>
              <a:rPr kumimoji="0" lang="en-GB" sz="2200" b="0" i="0" u="none" strike="noStrike" kern="1200" cap="none" spc="0" normalizeH="0" noProof="0" dirty="0">
                <a:ln>
                  <a:noFill/>
                </a:ln>
                <a:solidFill>
                  <a:srgbClr val="002060"/>
                </a:solidFill>
                <a:effectLst/>
                <a:uLnTx/>
                <a:uFillTx/>
                <a:latin typeface="Century Gothic"/>
                <a:ea typeface="+mn-ea"/>
                <a:cs typeface="+mn-cs"/>
              </a:rPr>
              <a:t> </a:t>
            </a:r>
            <a:r>
              <a:rPr kumimoji="0" lang="en-GB" sz="2200" b="0" i="0" u="none" strike="noStrike" kern="1200" cap="none" spc="0" normalizeH="0" noProof="0" dirty="0" err="1">
                <a:ln>
                  <a:noFill/>
                </a:ln>
                <a:solidFill>
                  <a:srgbClr val="002060"/>
                </a:solidFill>
                <a:effectLst/>
                <a:uLnTx/>
                <a:uFillTx/>
                <a:latin typeface="Century Gothic"/>
                <a:ea typeface="+mn-ea"/>
                <a:cs typeface="+mn-cs"/>
              </a:rPr>
              <a:t>según</a:t>
            </a:r>
            <a:r>
              <a:rPr kumimoji="0" lang="en-GB" sz="2200" b="0" i="0" u="none" strike="noStrike" kern="1200" cap="none" spc="0" normalizeH="0" noProof="0" dirty="0">
                <a:ln>
                  <a:noFill/>
                </a:ln>
                <a:solidFill>
                  <a:srgbClr val="002060"/>
                </a:solidFill>
                <a:effectLst/>
                <a:uLnTx/>
                <a:uFillTx/>
                <a:latin typeface="Century Gothic"/>
                <a:ea typeface="+mn-ea"/>
                <a:cs typeface="+mn-cs"/>
              </a:rPr>
              <a:t> la imagen. </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4" y="1638829"/>
            <a:ext cx="90692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y escribe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err="1">
                <a:ln>
                  <a:noFill/>
                </a:ln>
                <a:solidFill>
                  <a:srgbClr val="002060"/>
                </a:solidFill>
                <a:effectLst/>
                <a:uLnTx/>
                <a:uFillTx/>
                <a:latin typeface="Century Gothic"/>
                <a:ea typeface="+mn-ea"/>
                <a:cs typeface="+mn-cs"/>
              </a:rPr>
              <a:t>hace</a:t>
            </a:r>
            <a:r>
              <a:rPr kumimoji="0" lang="en-GB" sz="2200" b="0" i="0" u="none" strike="noStrike" kern="1200" cap="none" spc="0" normalizeH="0" baseline="0" noProof="0">
                <a:ln>
                  <a:noFill/>
                </a:ln>
                <a:solidFill>
                  <a:srgbClr val="002060"/>
                </a:solidFill>
                <a:effectLst/>
                <a:uLnTx/>
                <a:uFillTx/>
                <a:latin typeface="Century Gothic"/>
                <a:ea typeface="+mn-ea"/>
                <a:cs typeface="+mn-cs"/>
              </a:rPr>
              <a:t> la persona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columna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correcta</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en </a:t>
            </a:r>
            <a:r>
              <a:rPr kumimoji="0" lang="en-GB" sz="22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190112" y="4878851"/>
            <a:ext cx="4517328" cy="48750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panose="02020603050405020304" pitchFamily="18" charset="0"/>
              </a:rPr>
              <a:t>Are you </a:t>
            </a:r>
            <a:r>
              <a:rPr kumimoji="0" lang="en-GB" sz="2400" b="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panose="02020603050405020304" pitchFamily="18" charset="0"/>
              </a:rPr>
              <a:t>touching the floor?</a:t>
            </a:r>
            <a:endParaRPr kumimoji="0" lang="x-none" sz="24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A</a:t>
            </a:r>
          </a:p>
        </p:txBody>
      </p:sp>
      <p:sp>
        <p:nvSpPr>
          <p:cNvPr id="2" name="Rounded Rectangular Callout 1"/>
          <p:cNvSpPr/>
          <p:nvPr/>
        </p:nvSpPr>
        <p:spPr>
          <a:xfrm>
            <a:off x="1698172" y="2828654"/>
            <a:ext cx="4107542" cy="767517"/>
          </a:xfrm>
          <a:prstGeom prst="wedgeRoundRectCallout">
            <a:avLst>
              <a:gd name="adj1" fmla="val -38377"/>
              <a:gd name="adj2" fmla="val 7113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¿Estás</a:t>
            </a:r>
            <a:r>
              <a:rPr kumimoji="0" lang="en-GB" sz="2400" b="0" i="0" u="none" strike="noStrike" kern="1200" cap="none" spc="0" normalizeH="0" baseline="0" noProof="0">
                <a:ln>
                  <a:noFill/>
                </a:ln>
                <a:solidFill>
                  <a:srgbClr val="002060"/>
                </a:solidFill>
                <a:effectLst/>
                <a:uLnTx/>
                <a:uFillTx/>
                <a:latin typeface="Century Gothic"/>
                <a:ea typeface="+mn-ea"/>
                <a:cs typeface="+mn-cs"/>
              </a:rPr>
              <a:t> tocando</a:t>
            </a:r>
            <a:r>
              <a:rPr kumimoji="0" lang="en-GB" sz="2400" b="0" i="0" u="none" strike="noStrike" kern="1200" cap="none" spc="0" normalizeH="0" noProof="0">
                <a:ln>
                  <a:noFill/>
                </a:ln>
                <a:solidFill>
                  <a:srgbClr val="002060"/>
                </a:solidFill>
                <a:effectLst/>
                <a:uLnTx/>
                <a:uFillTx/>
                <a:latin typeface="Century Gothic"/>
                <a:ea typeface="+mn-ea"/>
                <a:cs typeface="+mn-cs"/>
              </a:rPr>
              <a:t> el suelo?</a:t>
            </a:r>
            <a:endParaRPr kumimoji="0" lang="en-GB" sz="2400" b="0" i="0" u="none" strike="sngStrike" kern="1200" cap="none" spc="0" normalizeH="0" baseline="0" noProof="0" dirty="0">
              <a:ln>
                <a:noFill/>
              </a:ln>
              <a:solidFill>
                <a:srgbClr val="002060"/>
              </a:solidFill>
              <a:effectLst/>
              <a:uLnTx/>
              <a:uFillTx/>
              <a:latin typeface="Century Gothic"/>
              <a:ea typeface="+mn-ea"/>
              <a:cs typeface="+mn-cs"/>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a:ea typeface="+mn-ea"/>
                <a:cs typeface="+mn-cs"/>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a:solidFill>
                  <a:srgbClr val="002060"/>
                </a:solidFill>
              </a:rPr>
              <a:t>Preguntas en la clase de ejercicio</a:t>
            </a:r>
            <a:endParaRPr lang="en-GB" sz="2200"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6399812"/>
              </p:ext>
            </p:extLst>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297976">
                  <a:extLst>
                    <a:ext uri="{9D8B030D-6E8A-4147-A177-3AD203B41FA5}">
                      <a16:colId xmlns:a16="http://schemas.microsoft.com/office/drawing/2014/main" val="20001"/>
                    </a:ext>
                  </a:extLst>
                </a:gridCol>
                <a:gridCol w="2968291">
                  <a:extLst>
                    <a:ext uri="{9D8B030D-6E8A-4147-A177-3AD203B41FA5}">
                      <a16:colId xmlns:a16="http://schemas.microsoft.com/office/drawing/2014/main" val="20002"/>
                    </a:ext>
                  </a:extLst>
                </a:gridCol>
              </a:tblGrid>
              <a:tr h="833967">
                <a:tc>
                  <a:txBody>
                    <a:bodyPr/>
                    <a:lstStyle/>
                    <a:p>
                      <a:pPr algn="ctr"/>
                      <a:endParaRPr lang="en-US" sz="2000" dirty="0"/>
                    </a:p>
                  </a:txBody>
                  <a:tcPr/>
                </a:tc>
                <a:tc>
                  <a:txBody>
                    <a:bodyPr/>
                    <a:lstStyle/>
                    <a:p>
                      <a:pPr algn="ctr"/>
                      <a:r>
                        <a:rPr lang="en-GB" sz="2000">
                          <a:solidFill>
                            <a:srgbClr val="002060"/>
                          </a:solidFill>
                        </a:rPr>
                        <a:t>Lucía</a:t>
                      </a:r>
                    </a:p>
                    <a:p>
                      <a:pPr algn="ctr"/>
                      <a:r>
                        <a:rPr lang="en-GB" sz="2000" b="0">
                          <a:solidFill>
                            <a:srgbClr val="002060"/>
                          </a:solidFill>
                        </a:rPr>
                        <a:t>(one ‘you’)</a:t>
                      </a:r>
                      <a:endParaRPr lang="en-US" sz="2000" b="0" dirty="0">
                        <a:solidFill>
                          <a:srgbClr val="002060"/>
                        </a:solidFill>
                      </a:endParaRPr>
                    </a:p>
                  </a:txBody>
                  <a:tcPr anchor="ctr"/>
                </a:tc>
                <a:tc>
                  <a:txBody>
                    <a:bodyPr/>
                    <a:lstStyle/>
                    <a:p>
                      <a:pPr algn="ctr"/>
                      <a:r>
                        <a:rPr lang="en-US" sz="2000">
                          <a:solidFill>
                            <a:srgbClr val="002060"/>
                          </a:solidFill>
                        </a:rPr>
                        <a:t>Ana y</a:t>
                      </a:r>
                      <a:r>
                        <a:rPr lang="en-US" sz="2000" baseline="0">
                          <a:solidFill>
                            <a:srgbClr val="002060"/>
                          </a:solidFill>
                        </a:rPr>
                        <a:t> Daniel</a:t>
                      </a:r>
                    </a:p>
                    <a:p>
                      <a:pPr algn="ctr"/>
                      <a:r>
                        <a:rPr lang="en-US"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833967">
                <a:tc>
                  <a:txBody>
                    <a:bodyPr/>
                    <a:lstStyle/>
                    <a:p>
                      <a:pPr algn="ctr"/>
                      <a:endParaRPr lang="en-US" sz="2000"/>
                    </a:p>
                    <a:p>
                      <a:pPr algn="ctr"/>
                      <a:r>
                        <a:rPr lang="en-US" sz="2000"/>
                        <a:t>1</a:t>
                      </a:r>
                      <a:r>
                        <a:rPr lang="en-US" sz="2000" dirty="0"/>
                        <a:t>.</a:t>
                      </a:r>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cstate="print">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4438444" y="5510128"/>
            <a:ext cx="877692" cy="702853"/>
          </a:xfrm>
          <a:prstGeom prst="rect">
            <a:avLst/>
          </a:prstGeom>
        </p:spPr>
      </p:pic>
      <p:sp>
        <p:nvSpPr>
          <p:cNvPr id="10" name="TextBox 9"/>
          <p:cNvSpPr txBox="1"/>
          <p:nvPr/>
        </p:nvSpPr>
        <p:spPr>
          <a:xfrm>
            <a:off x="6177035" y="538543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528" y="2534246"/>
            <a:ext cx="664086" cy="138324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8360" y="2235873"/>
            <a:ext cx="3092631" cy="1001717"/>
          </a:xfrm>
          <a:prstGeom prst="wedgeRoundRectCallout">
            <a:avLst>
              <a:gd name="adj1" fmla="val -54675"/>
              <a:gd name="adj2" fmla="val 2051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You might need to use ‘el’ or ‘la’ before a body part!</a:t>
            </a:r>
            <a:endParaRPr kumimoji="0" lang="en-GB" sz="2000" b="0" i="0" u="none" strike="sngStrike" kern="1200" cap="none" spc="0" normalizeH="0" baseline="0" noProof="0" dirty="0">
              <a:ln>
                <a:noFill/>
              </a:ln>
              <a:solidFill>
                <a:srgbClr val="002060"/>
              </a:solidFill>
              <a:effectLst/>
              <a:uLnTx/>
              <a:uFillTx/>
              <a:latin typeface="Century Gothic"/>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21" y="4295202"/>
            <a:ext cx="656528" cy="656528"/>
          </a:xfrm>
          <a:prstGeom prst="rect">
            <a:avLst/>
          </a:prstGeom>
        </p:spPr>
      </p:pic>
      <p:sp>
        <p:nvSpPr>
          <p:cNvPr id="17" name="TextBox 16"/>
          <p:cNvSpPr txBox="1"/>
          <p:nvPr/>
        </p:nvSpPr>
        <p:spPr>
          <a:xfrm>
            <a:off x="8832749" y="5385430"/>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8" name="TextBox 17"/>
          <p:cNvSpPr txBox="1"/>
          <p:nvPr/>
        </p:nvSpPr>
        <p:spPr>
          <a:xfrm>
            <a:off x="0" y="5510128"/>
            <a:ext cx="48239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842289" y="5385430"/>
            <a:ext cx="3084286" cy="400110"/>
          </a:xfrm>
          <a:prstGeom prst="rect">
            <a:avLst/>
          </a:prstGeom>
          <a:noFill/>
        </p:spPr>
        <p:txBody>
          <a:bodyPr wrap="square" rtlCol="0">
            <a:spAutoFit/>
          </a:bodyPr>
          <a:lstStyle/>
          <a:p>
            <a:r>
              <a:rPr lang="en-GB" sz="2000" i="1" dirty="0">
                <a:solidFill>
                  <a:schemeClr val="accent5">
                    <a:lumMod val="50000"/>
                  </a:schemeClr>
                </a:solidFill>
              </a:rPr>
              <a:t>¡No, no </a:t>
            </a:r>
            <a:r>
              <a:rPr lang="en-GB" sz="2000" i="1" dirty="0" err="1">
                <a:solidFill>
                  <a:schemeClr val="accent5">
                    <a:lumMod val="50000"/>
                  </a:schemeClr>
                </a:solidFill>
              </a:rPr>
              <a:t>puedo</a:t>
            </a:r>
            <a:r>
              <a:rPr lang="en-GB" sz="2000" i="1" dirty="0">
                <a:solidFill>
                  <a:schemeClr val="accent5">
                    <a:lumMod val="50000"/>
                  </a:schemeClr>
                </a:solidFill>
              </a:rPr>
              <a:t>!</a:t>
            </a:r>
          </a:p>
        </p:txBody>
      </p:sp>
      <p:sp>
        <p:nvSpPr>
          <p:cNvPr id="7" name="Oval 6"/>
          <p:cNvSpPr/>
          <p:nvPr/>
        </p:nvSpPr>
        <p:spPr>
          <a:xfrm>
            <a:off x="6493745" y="5197465"/>
            <a:ext cx="2082090" cy="7127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26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animBg="1"/>
      <p:bldP spid="54" grpId="0"/>
      <p:bldP spid="59" grpId="0"/>
      <p:bldP spid="2" grpId="0" animBg="1"/>
      <p:bldP spid="86" grpId="0"/>
      <p:bldP spid="10" grpId="0"/>
      <p:bldP spid="15" grpId="0" animBg="1"/>
      <p:bldP spid="17" grpId="0"/>
      <p:bldP spid="18" grpId="0"/>
      <p:bldP spid="4"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1" y="160837"/>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87760401"/>
              </p:ext>
            </p:extLst>
          </p:nvPr>
        </p:nvGraphicFramePr>
        <p:xfrm>
          <a:off x="5449572" y="1168402"/>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3077030">
                  <a:extLst>
                    <a:ext uri="{9D8B030D-6E8A-4147-A177-3AD203B41FA5}">
                      <a16:colId xmlns:a16="http://schemas.microsoft.com/office/drawing/2014/main" val="20002"/>
                    </a:ext>
                  </a:extLst>
                </a:gridCol>
              </a:tblGrid>
              <a:tr h="711200">
                <a:tc>
                  <a:txBody>
                    <a:bodyPr/>
                    <a:lstStyle/>
                    <a:p>
                      <a:pPr algn="ctr"/>
                      <a:endParaRPr lang="en-US" sz="20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rgbClr val="002060"/>
                          </a:solidFill>
                        </a:rPr>
                        <a:t>1</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rgbClr val="002060"/>
                          </a:solidFill>
                        </a:rPr>
                        <a:t>2</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rgbClr val="002060"/>
                          </a:solidFill>
                        </a:rPr>
                        <a:t>3</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rgbClr val="002060"/>
                          </a:solidFill>
                        </a:rPr>
                        <a:t>4</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rgbClr val="002060"/>
                          </a:solidFill>
                        </a:rPr>
                        <a:t>5</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rgbClr val="002060"/>
                          </a:solidFill>
                        </a:rPr>
                        <a:t>6</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67" y="14603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6294" y="93823"/>
            <a:ext cx="930410" cy="1234750"/>
          </a:xfrm>
          <a:prstGeom prst="rect">
            <a:avLst/>
          </a:prstGeom>
        </p:spPr>
      </p:pic>
      <p:sp>
        <p:nvSpPr>
          <p:cNvPr id="36" name="TextBox 35">
            <a:extLst>
              <a:ext uri="{FF2B5EF4-FFF2-40B4-BE49-F238E27FC236}">
                <a16:creationId xmlns:a16="http://schemas.microsoft.com/office/drawing/2014/main" id="{CED789AC-206B-744A-A7AD-3415F331E9C4}"/>
              </a:ext>
            </a:extLst>
          </p:cNvPr>
          <p:cNvSpPr txBox="1"/>
          <p:nvPr/>
        </p:nvSpPr>
        <p:spPr>
          <a:xfrm>
            <a:off x="5739494" y="206382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4111E320-64C8-124B-8B97-54711CFF397B}"/>
              </a:ext>
            </a:extLst>
          </p:cNvPr>
          <p:cNvSpPr txBox="1"/>
          <p:nvPr/>
        </p:nvSpPr>
        <p:spPr>
          <a:xfrm>
            <a:off x="8709813" y="1929161"/>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a:solidFill>
                  <a:srgbClr val="002060"/>
                </a:solidFill>
                <a:latin typeface="Century Gothic"/>
              </a:rPr>
              <a:t>we practise </a:t>
            </a:r>
            <a:r>
              <a:rPr lang="en-US" sz="2000" dirty="0">
                <a:solidFill>
                  <a:srgbClr val="002060"/>
                </a:solidFill>
                <a:latin typeface="Century Gothic"/>
              </a:rPr>
              <a:t>this exercise at home</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8" name="TextBox 37">
            <a:extLst>
              <a:ext uri="{FF2B5EF4-FFF2-40B4-BE49-F238E27FC236}">
                <a16:creationId xmlns:a16="http://schemas.microsoft.com/office/drawing/2014/main" id="{F4265950-F0C5-1641-B7C4-3ED029FA25B7}"/>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52904DC6-808E-0449-B094-FBD1BA9722CB}"/>
              </a:ext>
            </a:extLst>
          </p:cNvPr>
          <p:cNvSpPr txBox="1"/>
          <p:nvPr/>
        </p:nvSpPr>
        <p:spPr>
          <a:xfrm>
            <a:off x="8805662" y="2706468"/>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a:t>
            </a:r>
            <a:r>
              <a:rPr lang="en-US" sz="2000" dirty="0">
                <a:solidFill>
                  <a:srgbClr val="002060"/>
                </a:solidFill>
                <a:latin typeface="Century Gothic"/>
              </a:rPr>
              <a:t>we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can do it</a:t>
            </a:r>
            <a:r>
              <a:rPr lang="en-US" sz="2000" dirty="0">
                <a:solidFill>
                  <a:srgbClr val="002060"/>
                </a:solidFill>
              </a:rPr>
              <a:t>!</a:t>
            </a:r>
          </a:p>
        </p:txBody>
      </p:sp>
      <p:sp>
        <p:nvSpPr>
          <p:cNvPr id="40" name="TextBox 39">
            <a:extLst>
              <a:ext uri="{FF2B5EF4-FFF2-40B4-BE49-F238E27FC236}">
                <a16:creationId xmlns:a16="http://schemas.microsoft.com/office/drawing/2014/main" id="{461B83FF-7131-334B-9001-61652DB5D9C8}"/>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CF7707A0-3147-8544-B869-63A236BDCB35}"/>
              </a:ext>
            </a:extLst>
          </p:cNvPr>
          <p:cNvSpPr txBox="1"/>
          <p:nvPr/>
        </p:nvSpPr>
        <p:spPr>
          <a:xfrm>
            <a:off x="8805662" y="3434545"/>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r>
              <a:rPr lang="en-US" sz="2000" dirty="0">
                <a:solidFill>
                  <a:srgbClr val="002060"/>
                </a:solidFill>
              </a:rPr>
              <a:t>!</a:t>
            </a:r>
          </a:p>
        </p:txBody>
      </p:sp>
      <p:sp>
        <p:nvSpPr>
          <p:cNvPr id="44" name="TextBox 43">
            <a:extLst>
              <a:ext uri="{FF2B5EF4-FFF2-40B4-BE49-F238E27FC236}">
                <a16:creationId xmlns:a16="http://schemas.microsoft.com/office/drawing/2014/main" id="{9E2C8EA5-259C-EA49-8B99-820571D7CD09}"/>
              </a:ext>
            </a:extLst>
          </p:cNvPr>
          <p:cNvSpPr txBox="1"/>
          <p:nvPr/>
        </p:nvSpPr>
        <p:spPr>
          <a:xfrm>
            <a:off x="5795232" y="4043939"/>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a:t>
            </a:r>
            <a:r>
              <a:rPr kumimoji="0" lang="en-US" sz="2000" b="0" i="0" u="none" strike="noStrike" kern="1200" cap="none" spc="0" normalizeH="0" baseline="0" noProof="0">
                <a:ln>
                  <a:noFill/>
                </a:ln>
                <a:solidFill>
                  <a:srgbClr val="002060"/>
                </a:solidFill>
                <a:effectLst/>
                <a:uLnTx/>
                <a:uFillTx/>
                <a:latin typeface="Century Gothic"/>
                <a:ea typeface="+mn-ea"/>
                <a:cs typeface="+mn-cs"/>
              </a:rPr>
              <a:t>love the</a:t>
            </a:r>
            <a:r>
              <a:rPr kumimoji="0" lang="en-US" sz="2000" b="0" i="0" u="none" strike="noStrike" kern="1200" cap="none" spc="0" normalizeH="0" noProof="0">
                <a:ln>
                  <a:noFill/>
                </a:ln>
                <a:solidFill>
                  <a:srgbClr val="002060"/>
                </a:solidFill>
                <a:effectLst/>
                <a:uLnTx/>
                <a:uFillTx/>
                <a:latin typeface="Century Gothic"/>
                <a:ea typeface="+mn-ea"/>
                <a:cs typeface="+mn-cs"/>
              </a:rPr>
              <a:t> music here!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0B7E1D6A-ED98-FB44-A2C8-859D78A908BF}"/>
              </a:ext>
            </a:extLst>
          </p:cNvPr>
          <p:cNvSpPr txBox="1"/>
          <p:nvPr/>
        </p:nvSpPr>
        <p:spPr>
          <a:xfrm>
            <a:off x="8709813" y="4125039"/>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a:t>
            </a:r>
            <a:r>
              <a:rPr kumimoji="0" lang="en-US" sz="2000" b="0" i="0" u="none" strike="noStrike" kern="1200" cap="none" spc="0" normalizeH="0" baseline="0" noProof="0">
                <a:ln>
                  <a:noFill/>
                </a:ln>
                <a:solidFill>
                  <a:srgbClr val="002060"/>
                </a:solidFill>
                <a:effectLst/>
                <a:uLnTx/>
                <a:uFillTx/>
                <a:latin typeface="Century Gothic"/>
                <a:ea typeface="+mn-ea"/>
                <a:cs typeface="+mn-cs"/>
              </a:rPr>
              <a:t>too fast</a:t>
            </a:r>
            <a:r>
              <a:rPr lang="en-US" sz="200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6" name="TextBox 45">
            <a:extLst>
              <a:ext uri="{FF2B5EF4-FFF2-40B4-BE49-F238E27FC236}">
                <a16:creationId xmlns:a16="http://schemas.microsoft.com/office/drawing/2014/main" id="{7110F546-2507-3C47-A324-F51577A7D820}"/>
              </a:ext>
            </a:extLst>
          </p:cNvPr>
          <p:cNvSpPr txBox="1"/>
          <p:nvPr/>
        </p:nvSpPr>
        <p:spPr>
          <a:xfrm>
            <a:off x="8805662" y="4871631"/>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it’s difficult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6BB33A22-0210-2341-ABC2-8C7A423501CE}"/>
              </a:ext>
            </a:extLst>
          </p:cNvPr>
          <p:cNvSpPr txBox="1"/>
          <p:nvPr/>
        </p:nvSpPr>
        <p:spPr>
          <a:xfrm>
            <a:off x="5739494" y="4917798"/>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8" name="TextBox 47">
            <a:extLst>
              <a:ext uri="{FF2B5EF4-FFF2-40B4-BE49-F238E27FC236}">
                <a16:creationId xmlns:a16="http://schemas.microsoft.com/office/drawing/2014/main" id="{19FC1145-C77A-9D4D-BCF6-179320268933}"/>
              </a:ext>
            </a:extLst>
          </p:cNvPr>
          <p:cNvSpPr txBox="1"/>
          <p:nvPr/>
        </p:nvSpPr>
        <p:spPr>
          <a:xfrm>
            <a:off x="5776148" y="5581417"/>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can’t!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AD18CCD5-6C61-F743-9DF0-6E31315DD6BF}"/>
              </a:ext>
            </a:extLst>
          </p:cNvPr>
          <p:cNvSpPr txBox="1"/>
          <p:nvPr/>
        </p:nvSpPr>
        <p:spPr>
          <a:xfrm>
            <a:off x="8709813" y="5556543"/>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a:t>
            </a:r>
            <a:r>
              <a:rPr kumimoji="0" lang="en-US" sz="2000" b="0" i="0" u="none" strike="noStrike" kern="1200" cap="none" spc="0" normalizeH="0" noProof="0" dirty="0">
                <a:ln>
                  <a:noFill/>
                </a:ln>
                <a:solidFill>
                  <a:srgbClr val="002060"/>
                </a:solidFill>
                <a:effectLst/>
                <a:uLnTx/>
                <a:uFillTx/>
                <a:latin typeface="Century Gothic"/>
                <a:ea typeface="+mn-ea"/>
                <a:cs typeface="+mn-cs"/>
              </a:rPr>
              <a:t> it like this</a:t>
            </a:r>
            <a:r>
              <a:rPr lang="en-US" sz="2000" noProof="0" dirty="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6" name="Rectangle 55">
            <a:extLst>
              <a:ext uri="{FF2B5EF4-FFF2-40B4-BE49-F238E27FC236}">
                <a16:creationId xmlns:a16="http://schemas.microsoft.com/office/drawing/2014/main" id="{6B212086-C81C-534A-A866-027BB91959E3}"/>
              </a:ext>
            </a:extLst>
          </p:cNvPr>
          <p:cNvSpPr/>
          <p:nvPr/>
        </p:nvSpPr>
        <p:spPr>
          <a:xfrm>
            <a:off x="215152" y="622622"/>
            <a:ext cx="5131547" cy="5524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C6EECF85-AC8F-AE47-86D7-EA2707D3192D}"/>
              </a:ext>
            </a:extLst>
          </p:cNvPr>
          <p:cNvSpPr txBox="1"/>
          <p:nvPr/>
        </p:nvSpPr>
        <p:spPr>
          <a:xfrm>
            <a:off x="226269" y="622622"/>
            <a:ext cx="4988860" cy="5940088"/>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jumping to the left</a:t>
            </a:r>
            <a:r>
              <a:rPr lang="en-US" sz="2000" noProof="0" dirty="0">
                <a:solidFill>
                  <a:srgbClr val="002060"/>
                </a:solidFill>
                <a:latin typeface="Century Gothic"/>
              </a:rPr>
              <a:t>?</a:t>
            </a:r>
            <a:r>
              <a:rPr lang="en-US" sz="2000" dirty="0">
                <a:solidFill>
                  <a:srgbClr val="002060"/>
                </a:solidFill>
              </a:rPr>
              <a:t> 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rPr>
              <a:t>listening to my advice</a:t>
            </a:r>
            <a:r>
              <a:rPr lang="en-US" sz="200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touching the floor</a:t>
            </a:r>
            <a:r>
              <a:rPr lang="en-US" sz="2000" noProof="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rPr>
              <a:t>recording</a:t>
            </a:r>
            <a:r>
              <a:rPr lang="en-US" sz="2000" dirty="0">
                <a:solidFill>
                  <a:srgbClr val="002060"/>
                </a:solidFill>
                <a:latin typeface="Century Gothic"/>
              </a:rPr>
              <a:t>? </a:t>
            </a:r>
            <a:r>
              <a:rPr lang="en-US" sz="2000" dirty="0">
                <a:solidFill>
                  <a:srgbClr val="002060"/>
                </a:solidFill>
              </a:rPr>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a:solidFill>
                  <a:srgbClr val="002060"/>
                </a:solidFill>
                <a:latin typeface="Century Gothic"/>
              </a:rPr>
              <a:t>Are </a:t>
            </a:r>
            <a:r>
              <a:rPr lang="en-US" sz="2000">
                <a:solidFill>
                  <a:srgbClr val="002060"/>
                </a:solidFill>
              </a:rPr>
              <a:t>you fighting </a:t>
            </a:r>
            <a:r>
              <a:rPr lang="en-US" sz="2000" dirty="0">
                <a:solidFill>
                  <a:srgbClr val="002060"/>
                </a:solidFill>
              </a:rPr>
              <a:t>with the other participants</a:t>
            </a:r>
            <a:r>
              <a:rPr lang="en-US" sz="2000" noProof="0" dirty="0">
                <a:solidFill>
                  <a:srgbClr val="002060"/>
                </a:solidFill>
                <a:latin typeface="Century Gothic"/>
              </a:rPr>
              <a: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8" name="Picture 57" descr="Shape, circle&#10;&#10;Description automatically generated">
            <a:extLst>
              <a:ext uri="{FF2B5EF4-FFF2-40B4-BE49-F238E27FC236}">
                <a16:creationId xmlns:a16="http://schemas.microsoft.com/office/drawing/2014/main" id="{E87C0CAB-BBEE-B447-B522-C905E3CAE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454" y="525198"/>
            <a:ext cx="549067" cy="549067"/>
          </a:xfrm>
          <a:prstGeom prst="rect">
            <a:avLst/>
          </a:prstGeom>
        </p:spPr>
      </p:pic>
      <p:pic>
        <p:nvPicPr>
          <p:cNvPr id="59" name="Picture 58" descr="Shape, circle&#10;&#10;Description automatically generated">
            <a:extLst>
              <a:ext uri="{FF2B5EF4-FFF2-40B4-BE49-F238E27FC236}">
                <a16:creationId xmlns:a16="http://schemas.microsoft.com/office/drawing/2014/main" id="{F7D29DCF-28CF-934C-B8AE-D04162D31F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8457" y="2298859"/>
            <a:ext cx="549067" cy="549067"/>
          </a:xfrm>
          <a:prstGeom prst="rect">
            <a:avLst/>
          </a:prstGeom>
        </p:spPr>
      </p:pic>
      <p:pic>
        <p:nvPicPr>
          <p:cNvPr id="60" name="Picture 59" descr="Shape, circle&#10;&#10;Description automatically generated">
            <a:extLst>
              <a:ext uri="{FF2B5EF4-FFF2-40B4-BE49-F238E27FC236}">
                <a16:creationId xmlns:a16="http://schemas.microsoft.com/office/drawing/2014/main" id="{763AED33-AE14-6B45-B127-608554D89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479" y="4202894"/>
            <a:ext cx="549067" cy="549067"/>
          </a:xfrm>
          <a:prstGeom prst="rect">
            <a:avLst/>
          </a:prstGeom>
        </p:spPr>
      </p:pic>
      <p:pic>
        <p:nvPicPr>
          <p:cNvPr id="61" name="Picture 60">
            <a:extLst>
              <a:ext uri="{FF2B5EF4-FFF2-40B4-BE49-F238E27FC236}">
                <a16:creationId xmlns:a16="http://schemas.microsoft.com/office/drawing/2014/main" id="{85D3397E-41CA-654B-B5A8-0E882646B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28" y="1368763"/>
            <a:ext cx="552716" cy="552716"/>
          </a:xfrm>
          <a:prstGeom prst="rect">
            <a:avLst/>
          </a:prstGeom>
        </p:spPr>
      </p:pic>
      <p:pic>
        <p:nvPicPr>
          <p:cNvPr id="63" name="Picture 62">
            <a:extLst>
              <a:ext uri="{FF2B5EF4-FFF2-40B4-BE49-F238E27FC236}">
                <a16:creationId xmlns:a16="http://schemas.microsoft.com/office/drawing/2014/main" id="{6ACDDD68-3F35-1D45-AD38-D97612172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275" y="3152642"/>
            <a:ext cx="552716" cy="552716"/>
          </a:xfrm>
          <a:prstGeom prst="rect">
            <a:avLst/>
          </a:prstGeom>
        </p:spPr>
      </p:pic>
      <p:pic>
        <p:nvPicPr>
          <p:cNvPr id="64" name="Picture 63">
            <a:extLst>
              <a:ext uri="{FF2B5EF4-FFF2-40B4-BE49-F238E27FC236}">
                <a16:creationId xmlns:a16="http://schemas.microsoft.com/office/drawing/2014/main" id="{11D5BC59-5B42-9641-8EA3-52D1326F2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1327" y="672395"/>
            <a:ext cx="495591" cy="495591"/>
          </a:xfrm>
          <a:prstGeom prst="rect">
            <a:avLst/>
          </a:prstGeom>
        </p:spPr>
      </p:pic>
      <p:pic>
        <p:nvPicPr>
          <p:cNvPr id="65" name="Picture 64">
            <a:extLst>
              <a:ext uri="{FF2B5EF4-FFF2-40B4-BE49-F238E27FC236}">
                <a16:creationId xmlns:a16="http://schemas.microsoft.com/office/drawing/2014/main" id="{1A38B074-4A80-6C45-8F6C-BB6328B0D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4206" y="4229633"/>
            <a:ext cx="495591" cy="495591"/>
          </a:xfrm>
          <a:prstGeom prst="rect">
            <a:avLst/>
          </a:prstGeom>
        </p:spPr>
      </p:pic>
      <p:pic>
        <p:nvPicPr>
          <p:cNvPr id="66" name="Picture 65">
            <a:extLst>
              <a:ext uri="{FF2B5EF4-FFF2-40B4-BE49-F238E27FC236}">
                <a16:creationId xmlns:a16="http://schemas.microsoft.com/office/drawing/2014/main" id="{B64AD500-8378-5346-AB27-A16F027DC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292" y="2301378"/>
            <a:ext cx="495591" cy="495591"/>
          </a:xfrm>
          <a:prstGeom prst="rect">
            <a:avLst/>
          </a:prstGeom>
        </p:spPr>
      </p:pic>
      <p:pic>
        <p:nvPicPr>
          <p:cNvPr id="67" name="Picture 66" descr="Shape, circle&#10;&#10;Description automatically generated">
            <a:extLst>
              <a:ext uri="{FF2B5EF4-FFF2-40B4-BE49-F238E27FC236}">
                <a16:creationId xmlns:a16="http://schemas.microsoft.com/office/drawing/2014/main" id="{556B20FB-99B9-FF44-89F0-D3A1746B6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034" y="5521321"/>
            <a:ext cx="549067" cy="549067"/>
          </a:xfrm>
          <a:prstGeom prst="rect">
            <a:avLst/>
          </a:prstGeom>
        </p:spPr>
      </p:pic>
      <p:pic>
        <p:nvPicPr>
          <p:cNvPr id="68" name="Picture 67">
            <a:extLst>
              <a:ext uri="{FF2B5EF4-FFF2-40B4-BE49-F238E27FC236}">
                <a16:creationId xmlns:a16="http://schemas.microsoft.com/office/drawing/2014/main" id="{9B2E3A2D-E47F-2B46-8DE9-9B6CE660D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3761" y="5548060"/>
            <a:ext cx="495591" cy="495591"/>
          </a:xfrm>
          <a:prstGeom prst="rect">
            <a:avLst/>
          </a:prstGeom>
        </p:spPr>
      </p:pic>
    </p:spTree>
    <p:extLst>
      <p:ext uri="{BB962C8B-B14F-4D97-AF65-F5344CB8AC3E}">
        <p14:creationId xmlns:p14="http://schemas.microsoft.com/office/powerpoint/2010/main" val="209880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0" y="153893"/>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34290818"/>
              </p:ext>
            </p:extLst>
          </p:nvPr>
        </p:nvGraphicFramePr>
        <p:xfrm>
          <a:off x="5464473" y="1168653"/>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59315">
                  <a:extLst>
                    <a:ext uri="{9D8B030D-6E8A-4147-A177-3AD203B41FA5}">
                      <a16:colId xmlns:a16="http://schemas.microsoft.com/office/drawing/2014/main" val="20001"/>
                    </a:ext>
                  </a:extLst>
                </a:gridCol>
                <a:gridCol w="3062515">
                  <a:extLst>
                    <a:ext uri="{9D8B030D-6E8A-4147-A177-3AD203B41FA5}">
                      <a16:colId xmlns:a16="http://schemas.microsoft.com/office/drawing/2014/main" val="20002"/>
                    </a:ext>
                  </a:extLst>
                </a:gridCol>
              </a:tblGrid>
              <a:tr h="711200">
                <a:tc>
                  <a:txBody>
                    <a:bodyPr/>
                    <a:lstStyle/>
                    <a:p>
                      <a:pPr algn="ctr"/>
                      <a:endParaRPr lang="en-US" sz="20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rgbClr val="002060"/>
                          </a:solidFill>
                        </a:rPr>
                        <a:t>1</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rgbClr val="002060"/>
                          </a:solidFill>
                        </a:rPr>
                        <a:t>2</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rgbClr val="002060"/>
                          </a:solidFill>
                        </a:rPr>
                        <a:t>3</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rgbClr val="002060"/>
                          </a:solidFill>
                        </a:rPr>
                        <a:t>4</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rgbClr val="002060"/>
                          </a:solidFill>
                        </a:rPr>
                        <a:t>5</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rgbClr val="002060"/>
                          </a:solidFill>
                        </a:rPr>
                        <a:t>6</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92" y="9832"/>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exercise.jpeg">
            <a:extLst>
              <a:ext uri="{FF2B5EF4-FFF2-40B4-BE49-F238E27FC236}">
                <a16:creationId xmlns:a16="http://schemas.microsoft.com/office/drawing/2014/main" id="{41FCCF2F-3EA4-5A4A-882F-907E3FB401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1941" y="0"/>
            <a:ext cx="930410" cy="1234750"/>
          </a:xfrm>
          <a:prstGeom prst="rect">
            <a:avLst/>
          </a:prstGeom>
        </p:spPr>
      </p:pic>
      <p:sp>
        <p:nvSpPr>
          <p:cNvPr id="28" name="TextBox 27">
            <a:extLst>
              <a:ext uri="{FF2B5EF4-FFF2-40B4-BE49-F238E27FC236}">
                <a16:creationId xmlns:a16="http://schemas.microsoft.com/office/drawing/2014/main" id="{97B2527A-9E1D-9247-A299-6E11EFC36923}"/>
              </a:ext>
            </a:extLst>
          </p:cNvPr>
          <p:cNvSpPr txBox="1"/>
          <p:nvPr/>
        </p:nvSpPr>
        <p:spPr>
          <a:xfrm>
            <a:off x="5882130" y="2010892"/>
            <a:ext cx="2940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lifting my arm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C38F9DF-616D-AF49-9F03-EE3CDC1FD4F3}"/>
              </a:ext>
            </a:extLst>
          </p:cNvPr>
          <p:cNvSpPr txBox="1"/>
          <p:nvPr/>
        </p:nvSpPr>
        <p:spPr>
          <a:xfrm>
            <a:off x="8709813" y="200325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a:t>
            </a:r>
            <a:r>
              <a:rPr kumimoji="0" lang="en-US" sz="2000" b="0" i="0" u="none" strike="noStrike" kern="1200" cap="none" spc="0" normalizeH="0" noProof="0" dirty="0">
                <a:ln>
                  <a:noFill/>
                </a:ln>
                <a:solidFill>
                  <a:srgbClr val="002060"/>
                </a:solidFill>
                <a:effectLst/>
                <a:uLnTx/>
                <a:uFillTx/>
                <a:latin typeface="Century Gothic"/>
                <a:ea typeface="+mn-ea"/>
                <a:cs typeface="+mn-cs"/>
              </a:rPr>
              <a:t> I can’t do it</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0" name="TextBox 29">
            <a:extLst>
              <a:ext uri="{FF2B5EF4-FFF2-40B4-BE49-F238E27FC236}">
                <a16:creationId xmlns:a16="http://schemas.microsoft.com/office/drawing/2014/main" id="{0AFD6F9F-0F7F-764E-AA30-03292258CFE4}"/>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42A4A4C-5669-7446-88B7-5D36C2235D37}"/>
              </a:ext>
            </a:extLst>
          </p:cNvPr>
          <p:cNvSpPr txBox="1"/>
          <p:nvPr/>
        </p:nvSpPr>
        <p:spPr>
          <a:xfrm>
            <a:off x="8709813" y="269353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2" name="TextBox 31">
            <a:extLst>
              <a:ext uri="{FF2B5EF4-FFF2-40B4-BE49-F238E27FC236}">
                <a16:creationId xmlns:a16="http://schemas.microsoft.com/office/drawing/2014/main" id="{17C38407-1076-DC43-B4C1-64F6028DC606}"/>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3909CD6-6814-5046-9302-36BE1BAABB2F}"/>
              </a:ext>
            </a:extLst>
          </p:cNvPr>
          <p:cNvSpPr txBox="1"/>
          <p:nvPr/>
        </p:nvSpPr>
        <p:spPr>
          <a:xfrm>
            <a:off x="8728857" y="3436082"/>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 it like this</a:t>
            </a:r>
            <a:r>
              <a:rPr lang="en-US" sz="2000" noProof="0" dirty="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5" name="TextBox 34">
            <a:extLst>
              <a:ext uri="{FF2B5EF4-FFF2-40B4-BE49-F238E27FC236}">
                <a16:creationId xmlns:a16="http://schemas.microsoft.com/office/drawing/2014/main" id="{F735767D-34B4-E34B-BD3D-AFDFBC810E1B}"/>
              </a:ext>
            </a:extLst>
          </p:cNvPr>
          <p:cNvSpPr txBox="1"/>
          <p:nvPr/>
        </p:nvSpPr>
        <p:spPr>
          <a:xfrm>
            <a:off x="5819587" y="4724696"/>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want to show my friends</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C50BCAD-B0D1-AF41-AF65-9F48C545C1D7}"/>
              </a:ext>
            </a:extLst>
          </p:cNvPr>
          <p:cNvSpPr txBox="1"/>
          <p:nvPr/>
        </p:nvSpPr>
        <p:spPr>
          <a:xfrm>
            <a:off x="8780856" y="4855111"/>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there’s no light.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7" name="TextBox 36">
            <a:extLst>
              <a:ext uri="{FF2B5EF4-FFF2-40B4-BE49-F238E27FC236}">
                <a16:creationId xmlns:a16="http://schemas.microsoft.com/office/drawing/2014/main" id="{48E3DA8C-B828-DD43-AEAE-4FA1FF82D72A}"/>
              </a:ext>
            </a:extLst>
          </p:cNvPr>
          <p:cNvSpPr txBox="1"/>
          <p:nvPr/>
        </p:nvSpPr>
        <p:spPr>
          <a:xfrm>
            <a:off x="5776148" y="4143968"/>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a:t>
            </a:r>
            <a:r>
              <a:rPr kumimoji="0" lang="en-US" sz="2000" b="0" i="0" u="none" strike="noStrike" kern="1200" cap="none" spc="0" normalizeH="0" baseline="0" noProof="0">
                <a:ln>
                  <a:noFill/>
                </a:ln>
                <a:solidFill>
                  <a:srgbClr val="002060"/>
                </a:solidFill>
                <a:effectLst/>
                <a:uLnTx/>
                <a:uFillTx/>
                <a:latin typeface="Century Gothic"/>
                <a:ea typeface="+mn-ea"/>
                <a:cs typeface="+mn-cs"/>
              </a:rPr>
              <a:t>, look</a:t>
            </a:r>
            <a:r>
              <a:rPr kumimoji="0" lang="en-US" sz="2000" b="0" i="0" u="none" strike="noStrike" kern="1200" cap="none" spc="0" normalizeH="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95077E8F-6411-0E47-AB25-7ADA2F232DFA}"/>
              </a:ext>
            </a:extLst>
          </p:cNvPr>
          <p:cNvSpPr txBox="1"/>
          <p:nvPr/>
        </p:nvSpPr>
        <p:spPr>
          <a:xfrm>
            <a:off x="8768502" y="410771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9" name="TextBox 38">
            <a:extLst>
              <a:ext uri="{FF2B5EF4-FFF2-40B4-BE49-F238E27FC236}">
                <a16:creationId xmlns:a16="http://schemas.microsoft.com/office/drawing/2014/main" id="{02AAFBB8-53B9-914B-9C91-F12064C6D92C}"/>
              </a:ext>
            </a:extLst>
          </p:cNvPr>
          <p:cNvSpPr txBox="1"/>
          <p:nvPr/>
        </p:nvSpPr>
        <p:spPr>
          <a:xfrm>
            <a:off x="8792351" y="5467411"/>
            <a:ext cx="308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we are helping him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AAF84F65-7ACE-3741-867C-1CC98160751F}"/>
              </a:ext>
            </a:extLst>
          </p:cNvPr>
          <p:cNvSpPr txBox="1"/>
          <p:nvPr/>
        </p:nvSpPr>
        <p:spPr>
          <a:xfrm>
            <a:off x="5933566" y="5556115"/>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Daniel</a:t>
            </a:r>
            <a:r>
              <a:rPr kumimoji="0" lang="en-US" sz="2000" b="0" i="0" u="none" strike="noStrike" kern="1200" cap="none" spc="0" normalizeH="0" noProof="0" dirty="0">
                <a:ln>
                  <a:noFill/>
                </a:ln>
                <a:solidFill>
                  <a:srgbClr val="002060"/>
                </a:solidFill>
                <a:effectLst/>
                <a:uLnTx/>
                <a:uFillTx/>
                <a:latin typeface="Century Gothic"/>
                <a:ea typeface="+mn-ea"/>
                <a:cs typeface="+mn-cs"/>
              </a:rPr>
              <a:t> annoys me</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TextBox 61">
            <a:extLst>
              <a:ext uri="{FF2B5EF4-FFF2-40B4-BE49-F238E27FC236}">
                <a16:creationId xmlns:a16="http://schemas.microsoft.com/office/drawing/2014/main" id="{CE4E9ED8-6420-0340-AB8B-4204D98C3919}"/>
              </a:ext>
            </a:extLst>
          </p:cNvPr>
          <p:cNvSpPr txBox="1"/>
          <p:nvPr/>
        </p:nvSpPr>
        <p:spPr>
          <a:xfrm>
            <a:off x="201713" y="717591"/>
            <a:ext cx="5150073" cy="59400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 Are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dirty="0">
                <a:solidFill>
                  <a:srgbClr val="002060"/>
                </a:solidFill>
                <a:latin typeface="Century Gothic"/>
              </a:rPr>
              <a:t>_________________________________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a:buFont typeface="+mj-lt"/>
              <a:buAutoNum type="arabicPeriod"/>
              <a:defRPr/>
            </a:pPr>
            <a:endParaRPr lang="en-US" sz="2000" noProof="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touching the floor with one hand?</a:t>
            </a:r>
            <a:r>
              <a:rPr lang="en-US" sz="2000" dirty="0">
                <a:solidFill>
                  <a:srgbClr val="002060"/>
                </a:solidFill>
              </a:rPr>
              <a:t> 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a:solidFill>
                  <a:srgbClr val="002060"/>
                </a:solidFill>
                <a:latin typeface="Century Gothic"/>
              </a:rPr>
              <a:t> Are </a:t>
            </a:r>
            <a:r>
              <a:rPr lang="en-US" sz="2000" dirty="0">
                <a:solidFill>
                  <a:srgbClr val="002060"/>
                </a:solidFill>
                <a:latin typeface="Century Gothic"/>
              </a:rPr>
              <a:t>you jumping to the right?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enjoying the music?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a:buFont typeface="+mj-lt"/>
              <a:buAutoNum type="arabicPeriod"/>
              <a:defRPr/>
            </a:pPr>
            <a:r>
              <a:rPr lang="en-US" sz="2000">
                <a:solidFill>
                  <a:srgbClr val="002060"/>
                </a:solidFill>
                <a:latin typeface="Century Gothic"/>
              </a:rPr>
              <a:t> Are you practising </a:t>
            </a:r>
            <a:r>
              <a:rPr lang="en-US" sz="2000" dirty="0">
                <a:solidFill>
                  <a:srgbClr val="002060"/>
                </a:solidFill>
                <a:latin typeface="Century Gothic"/>
              </a:rPr>
              <a:t>the exercise?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a:buFont typeface="+mj-lt"/>
              <a:buAutoNum type="arabicPeriod"/>
              <a:defRPr/>
            </a:pPr>
            <a:r>
              <a:rPr lang="en-US" sz="2000" noProof="0">
                <a:solidFill>
                  <a:srgbClr val="002060"/>
                </a:solidFill>
                <a:latin typeface="Century Gothic"/>
              </a:rPr>
              <a:t> Are </a:t>
            </a:r>
            <a:r>
              <a:rPr lang="en-US" sz="2000" noProof="0" dirty="0">
                <a:solidFill>
                  <a:srgbClr val="002060"/>
                </a:solidFill>
                <a:latin typeface="Century Gothic"/>
              </a:rPr>
              <a:t>you lifting your foot? </a:t>
            </a:r>
            <a:r>
              <a:rPr lang="en-US" sz="2000" dirty="0">
                <a:solidFill>
                  <a:srgbClr val="002060"/>
                </a:solidFill>
              </a:rPr>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5" name="Rectangle 74">
            <a:extLst>
              <a:ext uri="{FF2B5EF4-FFF2-40B4-BE49-F238E27FC236}">
                <a16:creationId xmlns:a16="http://schemas.microsoft.com/office/drawing/2014/main" id="{C7C28CE1-D945-BF42-AD0A-88897026A9AB}"/>
              </a:ext>
            </a:extLst>
          </p:cNvPr>
          <p:cNvSpPr/>
          <p:nvPr/>
        </p:nvSpPr>
        <p:spPr>
          <a:xfrm>
            <a:off x="122266" y="705518"/>
            <a:ext cx="4988860" cy="5533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descr="Shape, circle&#10;&#10;Description automatically generated">
            <a:extLst>
              <a:ext uri="{FF2B5EF4-FFF2-40B4-BE49-F238E27FC236}">
                <a16:creationId xmlns:a16="http://schemas.microsoft.com/office/drawing/2014/main" id="{AC6D01B9-D934-EE45-A716-9824280E7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479" y="1925955"/>
            <a:ext cx="549067" cy="549067"/>
          </a:xfrm>
          <a:prstGeom prst="rect">
            <a:avLst/>
          </a:prstGeom>
        </p:spPr>
      </p:pic>
      <p:pic>
        <p:nvPicPr>
          <p:cNvPr id="78" name="Picture 77" descr="Shape, circle&#10;&#10;Description automatically generated">
            <a:extLst>
              <a:ext uri="{FF2B5EF4-FFF2-40B4-BE49-F238E27FC236}">
                <a16:creationId xmlns:a16="http://schemas.microsoft.com/office/drawing/2014/main" id="{D24F6062-A616-2345-AACD-3E82C2046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827" y="4233584"/>
            <a:ext cx="549067" cy="549067"/>
          </a:xfrm>
          <a:prstGeom prst="rect">
            <a:avLst/>
          </a:prstGeom>
        </p:spPr>
      </p:pic>
      <p:pic>
        <p:nvPicPr>
          <p:cNvPr id="79" name="Picture 78">
            <a:extLst>
              <a:ext uri="{FF2B5EF4-FFF2-40B4-BE49-F238E27FC236}">
                <a16:creationId xmlns:a16="http://schemas.microsoft.com/office/drawing/2014/main" id="{901E2261-749B-8A43-9E60-26F5F4226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6825" y="2644588"/>
            <a:ext cx="552716" cy="552716"/>
          </a:xfrm>
          <a:prstGeom prst="rect">
            <a:avLst/>
          </a:prstGeom>
        </p:spPr>
      </p:pic>
      <p:pic>
        <p:nvPicPr>
          <p:cNvPr id="80" name="Picture 79">
            <a:extLst>
              <a:ext uri="{FF2B5EF4-FFF2-40B4-BE49-F238E27FC236}">
                <a16:creationId xmlns:a16="http://schemas.microsoft.com/office/drawing/2014/main" id="{84E2A8EF-D6DF-2941-BF3E-A5B995C3A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740" y="3558297"/>
            <a:ext cx="552716" cy="552716"/>
          </a:xfrm>
          <a:prstGeom prst="rect">
            <a:avLst/>
          </a:prstGeom>
        </p:spPr>
      </p:pic>
      <p:pic>
        <p:nvPicPr>
          <p:cNvPr id="81" name="Picture 80">
            <a:extLst>
              <a:ext uri="{FF2B5EF4-FFF2-40B4-BE49-F238E27FC236}">
                <a16:creationId xmlns:a16="http://schemas.microsoft.com/office/drawing/2014/main" id="{9C9572A7-6B3D-3941-AED5-00D55AB6F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360" y="744166"/>
            <a:ext cx="552716" cy="552716"/>
          </a:xfrm>
          <a:prstGeom prst="rect">
            <a:avLst/>
          </a:prstGeom>
        </p:spPr>
      </p:pic>
      <p:pic>
        <p:nvPicPr>
          <p:cNvPr id="82" name="Picture 81">
            <a:extLst>
              <a:ext uri="{FF2B5EF4-FFF2-40B4-BE49-F238E27FC236}">
                <a16:creationId xmlns:a16="http://schemas.microsoft.com/office/drawing/2014/main" id="{F1127703-215A-ED4A-9631-B56E4ABDD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003" y="1941762"/>
            <a:ext cx="495591" cy="495591"/>
          </a:xfrm>
          <a:prstGeom prst="rect">
            <a:avLst/>
          </a:prstGeom>
        </p:spPr>
      </p:pic>
      <p:pic>
        <p:nvPicPr>
          <p:cNvPr id="83" name="Picture 82">
            <a:extLst>
              <a:ext uri="{FF2B5EF4-FFF2-40B4-BE49-F238E27FC236}">
                <a16:creationId xmlns:a16="http://schemas.microsoft.com/office/drawing/2014/main" id="{92E26623-C91A-E948-B54A-60B221DF6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667908" y="4255969"/>
            <a:ext cx="495591" cy="495591"/>
          </a:xfrm>
          <a:prstGeom prst="rect">
            <a:avLst/>
          </a:prstGeom>
        </p:spPr>
      </p:pic>
      <p:pic>
        <p:nvPicPr>
          <p:cNvPr id="85" name="Picture 84">
            <a:extLst>
              <a:ext uri="{FF2B5EF4-FFF2-40B4-BE49-F238E27FC236}">
                <a16:creationId xmlns:a16="http://schemas.microsoft.com/office/drawing/2014/main" id="{A050A1B6-44C8-6D41-BDC1-1B4CDAA3E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758" y="5379660"/>
            <a:ext cx="552716" cy="552716"/>
          </a:xfrm>
          <a:prstGeom prst="rect">
            <a:avLst/>
          </a:prstGeom>
        </p:spPr>
      </p:pic>
    </p:spTree>
    <p:extLst>
      <p:ext uri="{BB962C8B-B14F-4D97-AF65-F5344CB8AC3E}">
        <p14:creationId xmlns:p14="http://schemas.microsoft.com/office/powerpoint/2010/main" val="27246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800" b="1" dirty="0" err="1">
                <a:solidFill>
                  <a:srgbClr val="002060"/>
                </a:solidFill>
              </a:rPr>
              <a:t>Respuestas</a:t>
            </a:r>
            <a:endParaRPr lang="en-GB" sz="28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746358" y="340758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[unique</a:t>
            </a:r>
            <a:r>
              <a:rPr lang="en-GB" sz="2400" dirty="0">
                <a:solidFill>
                  <a:srgbClr val="002060"/>
                </a:solidFill>
                <a:latin typeface="Century Gothic" panose="020F0302020204030204"/>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6837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675674"/>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60894"/>
            <a:ext cx="1905728"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7690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49751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60892"/>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7690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3622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3622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497517"/>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497516"/>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49751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48711" y="3430975"/>
            <a:ext cx="2040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dead</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126158" y="5329348"/>
            <a:ext cx="20724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lang="en-GB" sz="2000" dirty="0">
                <a:solidFill>
                  <a:srgbClr val="002060"/>
                </a:solidFill>
                <a:latin typeface="Century Gothic" panose="020F0302020204030204"/>
              </a:rPr>
              <a:t>to remember</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2374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special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22281" y="5254016"/>
            <a:ext cx="2125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[to sit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(oneself) down]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06064383-9A72-4E32-BA48-4C66B00C13D6}"/>
              </a:ext>
            </a:extLst>
          </p:cNvPr>
          <p:cNvSpPr txBox="1"/>
          <p:nvPr/>
        </p:nvSpPr>
        <p:spPr>
          <a:xfrm>
            <a:off x="8139785" y="158508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level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6297" y="162307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[earth]</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24286" y="1623075"/>
            <a:ext cx="2125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[custom]</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584010" y="1624460"/>
            <a:ext cx="2572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[somebody]</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27708" y="3407589"/>
            <a:ext cx="2522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death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39785" y="340758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to show</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2A8D556-D54E-4A42-97D1-FA9BF21757F7}"/>
              </a:ext>
            </a:extLst>
          </p:cNvPr>
          <p:cNvSpPr txBox="1"/>
          <p:nvPr/>
        </p:nvSpPr>
        <p:spPr>
          <a:xfrm>
            <a:off x="5935454" y="5298571"/>
            <a:ext cx="2128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community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23934EEE-F7D0-4E4E-914F-E51A4FB2E1F0}"/>
              </a:ext>
            </a:extLst>
          </p:cNvPr>
          <p:cNvSpPr txBox="1"/>
          <p:nvPr/>
        </p:nvSpPr>
        <p:spPr>
          <a:xfrm>
            <a:off x="1434123" y="111079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la tierra</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488860A2-8AA6-425C-9238-EFF1F1295BA5}"/>
              </a:ext>
            </a:extLst>
          </p:cNvPr>
          <p:cNvSpPr txBox="1"/>
          <p:nvPr/>
        </p:nvSpPr>
        <p:spPr>
          <a:xfrm>
            <a:off x="1435048" y="2939221"/>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muerto</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599883" y="1177840"/>
            <a:ext cx="2125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rPr>
              <a:t>la </a:t>
            </a:r>
            <a:r>
              <a:rPr lang="en-GB" sz="2000" b="1" dirty="0" err="1">
                <a:solidFill>
                  <a:srgbClr val="002060"/>
                </a:solidFill>
                <a:latin typeface="Century Gothic" panose="020F0302020204030204"/>
              </a:rPr>
              <a:t>costumbre</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alguien</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503" y="108055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a:t>
            </a:r>
            <a:r>
              <a:rPr lang="en-GB" sz="2400" b="1" noProof="0" dirty="0">
                <a:solidFill>
                  <a:srgbClr val="002060"/>
                </a:solidFill>
                <a:latin typeface="Century Gothic" panose="020F0302020204030204"/>
              </a:rPr>
              <a:t>l </a:t>
            </a:r>
            <a:r>
              <a:rPr lang="en-GB" sz="2400" b="1" noProof="0" dirty="0" err="1">
                <a:solidFill>
                  <a:srgbClr val="002060"/>
                </a:solidFill>
                <a:latin typeface="Century Gothic" panose="020F0302020204030204"/>
              </a:rPr>
              <a:t>nivel</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3686982" y="290707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único</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6010638" y="293591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la </a:t>
            </a:r>
            <a:r>
              <a:rPr lang="en-GB" sz="2400" b="1" dirty="0" err="1">
                <a:solidFill>
                  <a:srgbClr val="002060"/>
                </a:solidFill>
                <a:latin typeface="Century Gothic" panose="020F0302020204030204"/>
              </a:rPr>
              <a:t>muerte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8087242" y="2912458"/>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F0302020204030204"/>
              </a:rPr>
              <a:t>mostrar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1387476" y="4729577"/>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sentarse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DDD1529-4812-DC41-B5EE-66E9A52EE45D}"/>
              </a:ext>
            </a:extLst>
          </p:cNvPr>
          <p:cNvSpPr txBox="1"/>
          <p:nvPr/>
        </p:nvSpPr>
        <p:spPr>
          <a:xfrm>
            <a:off x="3633811" y="4729579"/>
            <a:ext cx="2125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especial</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94D239DC-292F-004F-A7CD-D024943AB072}"/>
              </a:ext>
            </a:extLst>
          </p:cNvPr>
          <p:cNvSpPr txBox="1"/>
          <p:nvPr/>
        </p:nvSpPr>
        <p:spPr>
          <a:xfrm>
            <a:off x="5926294" y="4544912"/>
            <a:ext cx="21258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la </a:t>
            </a:r>
            <a:r>
              <a:rPr lang="en-GB" sz="2400" b="1" dirty="0" err="1">
                <a:solidFill>
                  <a:srgbClr val="002060"/>
                </a:solidFill>
                <a:latin typeface="Century Gothic" panose="020F0302020204030204"/>
              </a:rPr>
              <a:t>comunidad</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5C340529-253E-4F4E-8F4A-A4E40B1E0A36}"/>
              </a:ext>
            </a:extLst>
          </p:cNvPr>
          <p:cNvSpPr txBox="1"/>
          <p:nvPr/>
        </p:nvSpPr>
        <p:spPr>
          <a:xfrm>
            <a:off x="8031570" y="4606407"/>
            <a:ext cx="2125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acordarse</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879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8" grpId="0"/>
      <p:bldP spid="50" grpId="0"/>
      <p:bldP spid="51" grpId="0"/>
      <p:bldP spid="53" grpId="0"/>
      <p:bldP spid="38" grpId="0"/>
      <p:bldP spid="39"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7936" y="83534"/>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2794" y="224806"/>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92794" y="182504"/>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30" descr="Shape, circle&#10;&#10;Description automatically generated">
            <a:extLst>
              <a:ext uri="{FF2B5EF4-FFF2-40B4-BE49-F238E27FC236}">
                <a16:creationId xmlns:a16="http://schemas.microsoft.com/office/drawing/2014/main" id="{2B068E4D-33AB-8242-B148-C4444B20E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932" y="524993"/>
            <a:ext cx="549067" cy="549067"/>
          </a:xfrm>
          <a:prstGeom prst="rect">
            <a:avLst/>
          </a:prstGeom>
        </p:spPr>
      </p:pic>
      <p:pic>
        <p:nvPicPr>
          <p:cNvPr id="32" name="Picture 31" descr="Shape, circle&#10;&#10;Description automatically generated">
            <a:extLst>
              <a:ext uri="{FF2B5EF4-FFF2-40B4-BE49-F238E27FC236}">
                <a16:creationId xmlns:a16="http://schemas.microsoft.com/office/drawing/2014/main" id="{28BB18D2-5749-0342-90AD-371B23964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865" y="2291681"/>
            <a:ext cx="549067" cy="549067"/>
          </a:xfrm>
          <a:prstGeom prst="rect">
            <a:avLst/>
          </a:prstGeom>
        </p:spPr>
      </p:pic>
      <p:pic>
        <p:nvPicPr>
          <p:cNvPr id="34" name="Picture 33" descr="Shape, circle&#10;&#10;Description automatically generated">
            <a:extLst>
              <a:ext uri="{FF2B5EF4-FFF2-40B4-BE49-F238E27FC236}">
                <a16:creationId xmlns:a16="http://schemas.microsoft.com/office/drawing/2014/main" id="{174ACB4B-F67F-564F-AE7D-7084099ED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1739" y="4195441"/>
            <a:ext cx="549067" cy="549067"/>
          </a:xfrm>
          <a:prstGeom prst="rect">
            <a:avLst/>
          </a:prstGeom>
        </p:spPr>
      </p:pic>
      <p:pic>
        <p:nvPicPr>
          <p:cNvPr id="35" name="Picture 34">
            <a:extLst>
              <a:ext uri="{FF2B5EF4-FFF2-40B4-BE49-F238E27FC236}">
                <a16:creationId xmlns:a16="http://schemas.microsoft.com/office/drawing/2014/main" id="{D9C9D211-B8DB-DE42-B5F5-C84B16A2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342" y="1212318"/>
            <a:ext cx="552716" cy="552716"/>
          </a:xfrm>
          <a:prstGeom prst="rect">
            <a:avLst/>
          </a:prstGeom>
        </p:spPr>
      </p:pic>
      <p:pic>
        <p:nvPicPr>
          <p:cNvPr id="36" name="Picture 35">
            <a:extLst>
              <a:ext uri="{FF2B5EF4-FFF2-40B4-BE49-F238E27FC236}">
                <a16:creationId xmlns:a16="http://schemas.microsoft.com/office/drawing/2014/main" id="{DE41833A-9041-6947-BF76-C187CFAF3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042" y="3341327"/>
            <a:ext cx="552716" cy="552716"/>
          </a:xfrm>
          <a:prstGeom prst="rect">
            <a:avLst/>
          </a:prstGeom>
        </p:spPr>
      </p:pic>
      <p:pic>
        <p:nvPicPr>
          <p:cNvPr id="37" name="Picture 36">
            <a:extLst>
              <a:ext uri="{FF2B5EF4-FFF2-40B4-BE49-F238E27FC236}">
                <a16:creationId xmlns:a16="http://schemas.microsoft.com/office/drawing/2014/main" id="{0672F4BF-5DC0-F74D-A2FD-66116108E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255" y="515411"/>
            <a:ext cx="495591" cy="495591"/>
          </a:xfrm>
          <a:prstGeom prst="rect">
            <a:avLst/>
          </a:prstGeom>
        </p:spPr>
      </p:pic>
      <p:pic>
        <p:nvPicPr>
          <p:cNvPr id="38" name="Picture 37">
            <a:extLst>
              <a:ext uri="{FF2B5EF4-FFF2-40B4-BE49-F238E27FC236}">
                <a16:creationId xmlns:a16="http://schemas.microsoft.com/office/drawing/2014/main" id="{3621321C-48C4-9049-9C0B-2D18C0E61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612466" y="4222180"/>
            <a:ext cx="495591" cy="495591"/>
          </a:xfrm>
          <a:prstGeom prst="rect">
            <a:avLst/>
          </a:prstGeom>
        </p:spPr>
      </p:pic>
      <p:pic>
        <p:nvPicPr>
          <p:cNvPr id="39" name="Picture 38">
            <a:extLst>
              <a:ext uri="{FF2B5EF4-FFF2-40B4-BE49-F238E27FC236}">
                <a16:creationId xmlns:a16="http://schemas.microsoft.com/office/drawing/2014/main" id="{CA58BC1F-F0F6-5042-8901-6A2DAB727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817" y="2294135"/>
            <a:ext cx="495591" cy="495591"/>
          </a:xfrm>
          <a:prstGeom prst="rect">
            <a:avLst/>
          </a:prstGeom>
        </p:spPr>
      </p:pic>
      <p:pic>
        <p:nvPicPr>
          <p:cNvPr id="40" name="Picture 39" descr="Shape, circle&#10;&#10;Description automatically generated">
            <a:extLst>
              <a:ext uri="{FF2B5EF4-FFF2-40B4-BE49-F238E27FC236}">
                <a16:creationId xmlns:a16="http://schemas.microsoft.com/office/drawing/2014/main" id="{EAD4A62E-77E9-BF4A-98F4-D5F756BEA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331" y="5336920"/>
            <a:ext cx="549067" cy="549067"/>
          </a:xfrm>
          <a:prstGeom prst="rect">
            <a:avLst/>
          </a:prstGeom>
        </p:spPr>
      </p:pic>
      <p:pic>
        <p:nvPicPr>
          <p:cNvPr id="43" name="Picture 42">
            <a:extLst>
              <a:ext uri="{FF2B5EF4-FFF2-40B4-BE49-F238E27FC236}">
                <a16:creationId xmlns:a16="http://schemas.microsoft.com/office/drawing/2014/main" id="{B446AA6E-6E2B-4B49-BD41-968780517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821279" y="5260427"/>
            <a:ext cx="495591" cy="495591"/>
          </a:xfrm>
          <a:prstGeom prst="rect">
            <a:avLst/>
          </a:prstGeom>
        </p:spPr>
      </p:pic>
      <p:sp>
        <p:nvSpPr>
          <p:cNvPr id="44" name="TextBox 43">
            <a:extLst>
              <a:ext uri="{FF2B5EF4-FFF2-40B4-BE49-F238E27FC236}">
                <a16:creationId xmlns:a16="http://schemas.microsoft.com/office/drawing/2014/main" id="{90B8A094-D179-EB44-9AF3-C55E546CECEA}"/>
              </a:ext>
            </a:extLst>
          </p:cNvPr>
          <p:cNvSpPr txBox="1"/>
          <p:nvPr/>
        </p:nvSpPr>
        <p:spPr>
          <a:xfrm>
            <a:off x="163721" y="570621"/>
            <a:ext cx="4955096" cy="6247864"/>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a:t>
            </a:r>
            <a:r>
              <a:rPr lang="en-US" sz="2000" dirty="0">
                <a:solidFill>
                  <a:srgbClr val="002060"/>
                </a:solidFill>
              </a:rPr>
              <a:t>lifting/raising one leg</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i="1" u="sng" dirty="0">
                <a:solidFill>
                  <a:srgbClr val="002060"/>
                </a:solidFill>
                <a:latin typeface="Century Gothic"/>
              </a:rPr>
              <a:t>(¿</a:t>
            </a:r>
            <a:r>
              <a:rPr lang="en-US" sz="2000" i="1" u="sng" dirty="0" err="1">
                <a:solidFill>
                  <a:srgbClr val="002060"/>
                </a:solidFill>
                <a:latin typeface="Century Gothic"/>
              </a:rPr>
              <a:t>Estáis</a:t>
            </a:r>
            <a:r>
              <a:rPr lang="en-US" sz="2000" i="1" u="sng" dirty="0">
                <a:solidFill>
                  <a:srgbClr val="002060"/>
                </a:solidFill>
                <a:latin typeface="Century Gothic"/>
              </a:rPr>
              <a:t> </a:t>
            </a:r>
            <a:r>
              <a:rPr lang="en-US" sz="2000" i="1" u="sng" dirty="0" err="1">
                <a:solidFill>
                  <a:srgbClr val="002060"/>
                </a:solidFill>
                <a:latin typeface="Century Gothic"/>
              </a:rPr>
              <a:t>levantado</a:t>
            </a:r>
            <a:r>
              <a:rPr lang="en-US" sz="2000" i="1" u="sng" dirty="0">
                <a:solidFill>
                  <a:srgbClr val="002060"/>
                </a:solidFill>
                <a:latin typeface="Century Gothic"/>
              </a:rPr>
              <a:t> una </a:t>
            </a:r>
            <a:r>
              <a:rPr lang="en-US" sz="2000" i="1" u="sng" dirty="0" err="1">
                <a:solidFill>
                  <a:srgbClr val="002060"/>
                </a:solidFill>
                <a:latin typeface="Century Gothic"/>
              </a:rPr>
              <a:t>pierna</a:t>
            </a:r>
            <a:r>
              <a:rPr lang="en-US" sz="2000" i="1" u="sng" dirty="0">
                <a:solidFill>
                  <a:srgbClr val="002060"/>
                </a:solidFill>
                <a:latin typeface="Century Gothic"/>
              </a:rPr>
              <a:t>?)</a:t>
            </a:r>
            <a:endParaRPr kumimoji="0" lang="en-US" sz="2000" b="0" i="1" u="sng" strike="noStrike" kern="1200" cap="none" spc="0" normalizeH="0" baseline="0" noProof="0" dirty="0">
              <a:ln>
                <a:noFill/>
              </a:ln>
              <a:solidFill>
                <a:srgbClr val="002060"/>
              </a:solidFill>
              <a:effectLst/>
              <a:uLnTx/>
              <a:uFillTx/>
              <a:latin typeface="Century Gothic"/>
              <a:ea typeface="+mn-ea"/>
              <a:cs typeface="+mn-cs"/>
            </a:endParaRP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jumping to the left</a:t>
            </a:r>
            <a:r>
              <a:rPr lang="en-US" sz="2000" noProof="0" dirty="0">
                <a:solidFill>
                  <a:srgbClr val="002060"/>
                </a:solidFill>
                <a:latin typeface="Century Gothic"/>
              </a:rPr>
              <a:t>?</a:t>
            </a:r>
            <a:r>
              <a:rPr lang="en-US" sz="2000" dirty="0">
                <a:solidFill>
                  <a:srgbClr val="002060"/>
                </a:solidFill>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saltando</a:t>
            </a:r>
            <a:r>
              <a:rPr lang="en-US" sz="2000" i="1" u="sng" dirty="0">
                <a:solidFill>
                  <a:srgbClr val="002060"/>
                </a:solidFill>
              </a:rPr>
              <a:t> a la </a:t>
            </a:r>
            <a:r>
              <a:rPr lang="en-US" sz="2000" i="1" u="sng" dirty="0" err="1">
                <a:solidFill>
                  <a:srgbClr val="002060"/>
                </a:solidFill>
              </a:rPr>
              <a:t>izquierda</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t>
            </a:r>
            <a:r>
              <a:rPr lang="en-US" sz="2000" dirty="0">
                <a:solidFill>
                  <a:srgbClr val="002060"/>
                </a:solidFill>
              </a:rPr>
              <a:t>listening to my advice</a:t>
            </a:r>
            <a:r>
              <a:rPr lang="en-US" sz="200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escuchando</a:t>
            </a:r>
            <a:r>
              <a:rPr lang="en-US" sz="2000" i="1" u="sng" dirty="0">
                <a:solidFill>
                  <a:srgbClr val="002060"/>
                </a:solidFill>
              </a:rPr>
              <a:t> mi </a:t>
            </a:r>
            <a:r>
              <a:rPr lang="en-US" sz="2000" i="1" u="sng" dirty="0" err="1">
                <a:solidFill>
                  <a:srgbClr val="002060"/>
                </a:solidFill>
              </a:rPr>
              <a:t>consejo</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lvl="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touching the floor</a:t>
            </a:r>
            <a:r>
              <a:rPr lang="en-US" sz="2000" noProof="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tocando</a:t>
            </a:r>
            <a:r>
              <a:rPr lang="en-US" sz="2000" i="1" u="sng" dirty="0">
                <a:solidFill>
                  <a:srgbClr val="002060"/>
                </a:solidFill>
              </a:rPr>
              <a:t> el </a:t>
            </a:r>
            <a:r>
              <a:rPr lang="en-US" sz="2000" i="1" u="sng" dirty="0" err="1">
                <a:solidFill>
                  <a:srgbClr val="002060"/>
                </a:solidFill>
              </a:rPr>
              <a:t>suelo</a:t>
            </a:r>
            <a:r>
              <a:rPr lang="en-US" sz="2000" i="1" u="sng" dirty="0">
                <a:solidFill>
                  <a:srgbClr val="002060"/>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already </a:t>
            </a:r>
            <a:r>
              <a:rPr lang="en-US" sz="2000" dirty="0">
                <a:solidFill>
                  <a:srgbClr val="002060"/>
                </a:solidFill>
              </a:rPr>
              <a:t>recording</a:t>
            </a:r>
            <a:r>
              <a:rPr lang="en-US" sz="2000" dirty="0">
                <a:solidFill>
                  <a:srgbClr val="002060"/>
                </a:solidFill>
                <a:latin typeface="Century Gothic"/>
              </a:rPr>
              <a:t>? </a:t>
            </a:r>
            <a:r>
              <a:rPr lang="en-US" sz="2000" i="1" u="sng" dirty="0">
                <a:solidFill>
                  <a:srgbClr val="002060"/>
                </a:solidFill>
                <a:latin typeface="Century Gothic"/>
              </a:rPr>
              <a:t>  </a:t>
            </a:r>
            <a:r>
              <a:rPr lang="en-US" sz="2000" i="1" u="sng" dirty="0">
                <a:solidFill>
                  <a:srgbClr val="002060"/>
                </a:solidFill>
              </a:rPr>
              <a:t> (¿</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grabando</a:t>
            </a:r>
            <a:r>
              <a:rPr lang="en-US" sz="2000" i="1" u="sng" dirty="0">
                <a:solidFill>
                  <a:srgbClr val="002060"/>
                </a:solidFill>
              </a:rPr>
              <a:t> </a:t>
            </a:r>
            <a:r>
              <a:rPr lang="en-US" sz="2000" i="1" u="sng" dirty="0" err="1">
                <a:solidFill>
                  <a:srgbClr val="002060"/>
                </a:solidFill>
              </a:rPr>
              <a:t>ya</a:t>
            </a:r>
            <a:r>
              <a:rPr lang="en-US" sz="2000" i="1" u="sng" dirty="0">
                <a:solidFill>
                  <a:srgbClr val="002060"/>
                </a:solidFill>
              </a:rPr>
              <a:t>?)</a:t>
            </a:r>
            <a:endParaRPr lang="en-US" sz="20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a:t>
            </a:r>
            <a:r>
              <a:rPr lang="en-US" sz="2000" dirty="0">
                <a:solidFill>
                  <a:srgbClr val="002060"/>
                </a:solidFill>
              </a:rPr>
              <a:t>fighting with the other participants</a:t>
            </a:r>
            <a:r>
              <a:rPr lang="en-US" sz="2000" noProof="0" dirty="0">
                <a:solidFill>
                  <a:srgbClr val="002060"/>
                </a:solidFill>
                <a:latin typeface="Century Gothic"/>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peleando</a:t>
            </a:r>
            <a:r>
              <a:rPr lang="en-US" sz="2000" i="1" u="sng" dirty="0">
                <a:solidFill>
                  <a:srgbClr val="002060"/>
                </a:solidFill>
              </a:rPr>
              <a:t> con los </a:t>
            </a:r>
            <a:r>
              <a:rPr lang="en-US" sz="2000" i="1" u="sng" dirty="0" err="1">
                <a:solidFill>
                  <a:srgbClr val="002060"/>
                </a:solidFill>
              </a:rPr>
              <a:t>otros</a:t>
            </a:r>
            <a:r>
              <a:rPr lang="en-US" sz="2000" i="1" u="sng" dirty="0">
                <a:solidFill>
                  <a:srgbClr val="002060"/>
                </a:solidFill>
              </a:rPr>
              <a:t> </a:t>
            </a:r>
            <a:r>
              <a:rPr lang="en-US" sz="2000" i="1" u="sng" dirty="0" err="1">
                <a:solidFill>
                  <a:srgbClr val="002060"/>
                </a:solidFill>
              </a:rPr>
              <a:t>participantes</a:t>
            </a:r>
            <a:r>
              <a:rPr lang="en-US" sz="2000" i="1" u="sng" dirty="0">
                <a:solidFill>
                  <a:srgbClr val="002060"/>
                </a:solidFill>
              </a:rPr>
              <a:t>?)</a:t>
            </a:r>
            <a:endParaRPr lang="en-US" sz="2000" dirty="0">
              <a:solidFill>
                <a:srgbClr val="002060"/>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1BC40B7A-C487-854A-84BD-E90817CC8B0F}"/>
              </a:ext>
            </a:extLst>
          </p:cNvPr>
          <p:cNvSpPr txBox="1"/>
          <p:nvPr/>
        </p:nvSpPr>
        <p:spPr>
          <a:xfrm>
            <a:off x="6235978" y="123211"/>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56" name="TextBox 55">
            <a:extLst>
              <a:ext uri="{FF2B5EF4-FFF2-40B4-BE49-F238E27FC236}">
                <a16:creationId xmlns:a16="http://schemas.microsoft.com/office/drawing/2014/main" id="{B37B2F31-CEDD-BE44-A3D8-07F9761DE079}"/>
              </a:ext>
            </a:extLst>
          </p:cNvPr>
          <p:cNvSpPr txBox="1"/>
          <p:nvPr/>
        </p:nvSpPr>
        <p:spPr>
          <a:xfrm>
            <a:off x="6316937" y="569447"/>
            <a:ext cx="5149483" cy="6555641"/>
          </a:xfrm>
          <a:prstGeom prst="rect">
            <a:avLst/>
          </a:prstGeom>
          <a:noFill/>
        </p:spPr>
        <p:txBody>
          <a:bodyPr wrap="square" rtlCol="0">
            <a:spAutoFit/>
          </a:bodyPr>
          <a:lstStyle/>
          <a:p>
            <a:pPr marL="457200" indent="-457200">
              <a:buFont typeface="+mj-lt"/>
              <a:buAutoNum type="arabicPeriod"/>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you lowering your leg?</a:t>
            </a:r>
            <a:r>
              <a:rPr kumimoji="0" lang="en-US" sz="2000" b="0" i="0" u="none" strike="noStrike" kern="1200" cap="none" spc="0" normalizeH="0" noProof="0" dirty="0">
                <a:ln>
                  <a:noFill/>
                </a:ln>
                <a:solidFill>
                  <a:srgbClr val="002060"/>
                </a:solidFill>
                <a:effectLst/>
                <a:uLnTx/>
                <a:uFillTx/>
                <a:latin typeface="Century Gothic"/>
                <a:ea typeface="+mn-ea"/>
                <a:cs typeface="+mn-cs"/>
              </a:rPr>
              <a: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bajando</a:t>
            </a:r>
            <a:r>
              <a:rPr lang="en-US" sz="2000" i="1" u="sng" dirty="0">
                <a:solidFill>
                  <a:srgbClr val="002060"/>
                </a:solidFill>
              </a:rPr>
              <a:t> la </a:t>
            </a:r>
            <a:r>
              <a:rPr lang="en-US" sz="2000" i="1" u="sng" dirty="0" err="1">
                <a:solidFill>
                  <a:srgbClr val="002060"/>
                </a:solidFill>
              </a:rPr>
              <a:t>pierna</a:t>
            </a:r>
            <a:r>
              <a:rPr lang="en-US" sz="2000" i="1" u="sng" dirty="0">
                <a:solidFill>
                  <a:srgbClr val="002060"/>
                </a:solidFill>
              </a:rPr>
              <a:t>?)</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touching the floor with one hand?</a:t>
            </a:r>
            <a:r>
              <a:rPr lang="en-US" sz="2000" dirty="0">
                <a:solidFill>
                  <a:srgbClr val="002060"/>
                </a:solidFill>
              </a:rPr>
              <a:t>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tocando</a:t>
            </a:r>
            <a:r>
              <a:rPr lang="en-US" sz="2000" i="1" u="sng" dirty="0">
                <a:solidFill>
                  <a:srgbClr val="002060"/>
                </a:solidFill>
              </a:rPr>
              <a:t> el </a:t>
            </a:r>
            <a:r>
              <a:rPr lang="en-US" sz="2000" i="1" u="sng" dirty="0" err="1">
                <a:solidFill>
                  <a:srgbClr val="002060"/>
                </a:solidFill>
              </a:rPr>
              <a:t>suelo</a:t>
            </a:r>
            <a:r>
              <a:rPr lang="en-US" sz="2000" i="1" u="sng" dirty="0">
                <a:solidFill>
                  <a:srgbClr val="002060"/>
                </a:solidFill>
              </a:rPr>
              <a:t> con una mano?)</a:t>
            </a:r>
          </a:p>
          <a:p>
            <a:pPr marL="457200" indent="-457200">
              <a:buFont typeface="+mj-lt"/>
              <a:buAutoNum type="arabicPeriod"/>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jumping to the right?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saltando</a:t>
            </a:r>
            <a:r>
              <a:rPr lang="en-US" sz="2000" i="1" u="sng" dirty="0">
                <a:solidFill>
                  <a:srgbClr val="002060"/>
                </a:solidFill>
              </a:rPr>
              <a:t> a la </a:t>
            </a:r>
            <a:r>
              <a:rPr lang="en-US" sz="2000" i="1" u="sng" dirty="0" err="1">
                <a:solidFill>
                  <a:srgbClr val="002060"/>
                </a:solidFill>
              </a:rPr>
              <a:t>derecha</a:t>
            </a:r>
            <a:r>
              <a:rPr lang="en-US" sz="2000" i="1" u="sng" dirty="0">
                <a:solidFill>
                  <a:srgbClr val="002060"/>
                </a:solidFill>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enjoying the music?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disfrutando</a:t>
            </a:r>
            <a:r>
              <a:rPr lang="en-US" sz="2000" i="1" u="sng" dirty="0">
                <a:solidFill>
                  <a:srgbClr val="002060"/>
                </a:solidFill>
              </a:rPr>
              <a:t> la </a:t>
            </a:r>
            <a:r>
              <a:rPr lang="en-US" sz="2000" i="1" u="sng" dirty="0" err="1">
                <a:solidFill>
                  <a:srgbClr val="002060"/>
                </a:solidFill>
              </a:rPr>
              <a:t>música</a:t>
            </a:r>
            <a:r>
              <a:rPr lang="en-US" sz="2000" i="1" u="sng" dirty="0">
                <a:solidFill>
                  <a:srgbClr val="002060"/>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solidFill>
                <a:srgbClr val="002060"/>
              </a:solidFill>
              <a:latin typeface="Century Gothic"/>
            </a:endParaRPr>
          </a:p>
          <a:p>
            <a:pPr marL="457200" indent="-457200">
              <a:buFont typeface="+mj-lt"/>
              <a:buAutoNum type="arabicPeriod"/>
              <a:defRPr/>
            </a:pPr>
            <a:r>
              <a:rPr lang="en-US" sz="2000" dirty="0">
                <a:solidFill>
                  <a:srgbClr val="002060"/>
                </a:solidFill>
                <a:latin typeface="Century Gothic"/>
              </a:rPr>
              <a:t>Are you practicing the exercise? </a:t>
            </a:r>
            <a:r>
              <a:rPr lang="en-US" sz="2000" i="1" u="sng" dirty="0">
                <a:solidFill>
                  <a:srgbClr val="002060"/>
                </a:solidFill>
              </a:rPr>
              <a:t>(¿</a:t>
            </a:r>
            <a:r>
              <a:rPr lang="en-US" sz="2000" i="1" u="sng" dirty="0" err="1">
                <a:solidFill>
                  <a:srgbClr val="002060"/>
                </a:solidFill>
              </a:rPr>
              <a:t>Estáis</a:t>
            </a:r>
            <a:r>
              <a:rPr lang="en-US" sz="2000" i="1" u="sng" dirty="0">
                <a:solidFill>
                  <a:srgbClr val="002060"/>
                </a:solidFill>
              </a:rPr>
              <a:t> </a:t>
            </a:r>
            <a:r>
              <a:rPr lang="en-US" sz="2000" i="1" u="sng" dirty="0" err="1">
                <a:solidFill>
                  <a:srgbClr val="002060"/>
                </a:solidFill>
              </a:rPr>
              <a:t>practicando</a:t>
            </a:r>
            <a:r>
              <a:rPr lang="en-US" sz="2000" i="1" u="sng" dirty="0">
                <a:solidFill>
                  <a:srgbClr val="002060"/>
                </a:solidFill>
              </a:rPr>
              <a:t> el </a:t>
            </a:r>
            <a:r>
              <a:rPr lang="en-US" sz="2000" i="1" u="sng" dirty="0" err="1">
                <a:solidFill>
                  <a:srgbClr val="002060"/>
                </a:solidFill>
              </a:rPr>
              <a:t>ejercicio</a:t>
            </a:r>
            <a:r>
              <a:rPr lang="en-US" sz="2000" i="1" u="sng" dirty="0">
                <a:solidFill>
                  <a:srgbClr val="002060"/>
                </a:solidFill>
              </a:rPr>
              <a:t>?)</a:t>
            </a:r>
          </a:p>
          <a:p>
            <a:pPr marL="457200" indent="-457200">
              <a:buFont typeface="+mj-lt"/>
              <a:buAutoNum type="arabicPeriod"/>
              <a:defRPr/>
            </a:pPr>
            <a:endParaRPr lang="en-US" sz="2000" dirty="0">
              <a:solidFill>
                <a:srgbClr val="002060"/>
              </a:solidFill>
              <a:latin typeface="Century Gothic"/>
            </a:endParaRPr>
          </a:p>
          <a:p>
            <a:pPr marL="457200" indent="-457200">
              <a:buFont typeface="+mj-lt"/>
              <a:buAutoNum type="arabicPeriod"/>
              <a:defRPr/>
            </a:pPr>
            <a:r>
              <a:rPr lang="en-US" sz="2000" noProof="0" dirty="0">
                <a:solidFill>
                  <a:srgbClr val="002060"/>
                </a:solidFill>
                <a:latin typeface="Century Gothic"/>
              </a:rPr>
              <a:t>Are you lifting your foot?          </a:t>
            </a:r>
            <a:r>
              <a:rPr lang="en-US" sz="2000" i="1" u="sng" dirty="0">
                <a:solidFill>
                  <a:srgbClr val="002060"/>
                </a:solidFill>
              </a:rPr>
              <a:t>(¿</a:t>
            </a:r>
            <a:r>
              <a:rPr lang="en-US" sz="2000" i="1" u="sng" dirty="0" err="1">
                <a:solidFill>
                  <a:srgbClr val="002060"/>
                </a:solidFill>
              </a:rPr>
              <a:t>Estás</a:t>
            </a:r>
            <a:r>
              <a:rPr lang="en-US" sz="2000" i="1" u="sng" dirty="0">
                <a:solidFill>
                  <a:srgbClr val="002060"/>
                </a:solidFill>
              </a:rPr>
              <a:t> </a:t>
            </a:r>
            <a:r>
              <a:rPr lang="en-US" sz="2000" i="1" u="sng" dirty="0" err="1">
                <a:solidFill>
                  <a:srgbClr val="002060"/>
                </a:solidFill>
              </a:rPr>
              <a:t>levantando</a:t>
            </a:r>
            <a:r>
              <a:rPr lang="en-US" sz="2000" i="1" u="sng" dirty="0">
                <a:solidFill>
                  <a:srgbClr val="002060"/>
                </a:solidFill>
              </a:rPr>
              <a:t> el pie?)</a:t>
            </a:r>
          </a:p>
          <a:p>
            <a:pPr marL="457200" indent="-457200">
              <a:buFont typeface="+mj-lt"/>
              <a:buAutoNum type="arabicPeriod"/>
              <a:defRPr/>
            </a:pPr>
            <a:endParaRPr lang="en-US" sz="2000" dirty="0">
              <a:solidFill>
                <a:srgbClr val="002060"/>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7" name="Picture 56" descr="Shape, circle&#10;&#10;Description automatically generated">
            <a:extLst>
              <a:ext uri="{FF2B5EF4-FFF2-40B4-BE49-F238E27FC236}">
                <a16:creationId xmlns:a16="http://schemas.microsoft.com/office/drawing/2014/main" id="{147ED8DE-5F2D-9142-B232-09CF21158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91445" y="1882306"/>
            <a:ext cx="549067" cy="549067"/>
          </a:xfrm>
          <a:prstGeom prst="rect">
            <a:avLst/>
          </a:prstGeom>
        </p:spPr>
      </p:pic>
      <p:pic>
        <p:nvPicPr>
          <p:cNvPr id="58" name="Picture 57" descr="Shape, circle&#10;&#10;Description automatically generated">
            <a:extLst>
              <a:ext uri="{FF2B5EF4-FFF2-40B4-BE49-F238E27FC236}">
                <a16:creationId xmlns:a16="http://schemas.microsoft.com/office/drawing/2014/main" id="{05B5141D-E5A9-DE48-AEE8-B7332D301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089" y="4839967"/>
            <a:ext cx="549067" cy="549067"/>
          </a:xfrm>
          <a:prstGeom prst="rect">
            <a:avLst/>
          </a:prstGeom>
        </p:spPr>
      </p:pic>
      <p:pic>
        <p:nvPicPr>
          <p:cNvPr id="59" name="Picture 58">
            <a:extLst>
              <a:ext uri="{FF2B5EF4-FFF2-40B4-BE49-F238E27FC236}">
                <a16:creationId xmlns:a16="http://schemas.microsoft.com/office/drawing/2014/main" id="{7D8C0FC8-5C05-B443-951B-291A624DE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8183" y="2876284"/>
            <a:ext cx="552716" cy="552716"/>
          </a:xfrm>
          <a:prstGeom prst="rect">
            <a:avLst/>
          </a:prstGeom>
        </p:spPr>
      </p:pic>
      <p:pic>
        <p:nvPicPr>
          <p:cNvPr id="60" name="Picture 59">
            <a:extLst>
              <a:ext uri="{FF2B5EF4-FFF2-40B4-BE49-F238E27FC236}">
                <a16:creationId xmlns:a16="http://schemas.microsoft.com/office/drawing/2014/main" id="{3440DD28-EC4C-8443-941A-C3B1E6139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219" y="3762130"/>
            <a:ext cx="552716" cy="552716"/>
          </a:xfrm>
          <a:prstGeom prst="rect">
            <a:avLst/>
          </a:prstGeom>
        </p:spPr>
      </p:pic>
      <p:pic>
        <p:nvPicPr>
          <p:cNvPr id="61" name="Picture 60">
            <a:extLst>
              <a:ext uri="{FF2B5EF4-FFF2-40B4-BE49-F238E27FC236}">
                <a16:creationId xmlns:a16="http://schemas.microsoft.com/office/drawing/2014/main" id="{DEEC5C51-72AA-CB4F-9607-DE42E7125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763005"/>
            <a:ext cx="552716" cy="552716"/>
          </a:xfrm>
          <a:prstGeom prst="rect">
            <a:avLst/>
          </a:prstGeom>
        </p:spPr>
      </p:pic>
      <p:pic>
        <p:nvPicPr>
          <p:cNvPr id="62" name="Picture 61">
            <a:extLst>
              <a:ext uri="{FF2B5EF4-FFF2-40B4-BE49-F238E27FC236}">
                <a16:creationId xmlns:a16="http://schemas.microsoft.com/office/drawing/2014/main" id="{3C10B833-9E15-E74E-B017-89EB4985B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24" y="1874969"/>
            <a:ext cx="495591" cy="495591"/>
          </a:xfrm>
          <a:prstGeom prst="rect">
            <a:avLst/>
          </a:prstGeom>
        </p:spPr>
      </p:pic>
      <p:pic>
        <p:nvPicPr>
          <p:cNvPr id="63" name="Picture 62">
            <a:extLst>
              <a:ext uri="{FF2B5EF4-FFF2-40B4-BE49-F238E27FC236}">
                <a16:creationId xmlns:a16="http://schemas.microsoft.com/office/drawing/2014/main" id="{B9767189-8F94-A043-8967-84CEDC86A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11558391" y="4854332"/>
            <a:ext cx="495591" cy="495591"/>
          </a:xfrm>
          <a:prstGeom prst="rect">
            <a:avLst/>
          </a:prstGeom>
        </p:spPr>
      </p:pic>
      <p:pic>
        <p:nvPicPr>
          <p:cNvPr id="64" name="Picture 63">
            <a:extLst>
              <a:ext uri="{FF2B5EF4-FFF2-40B4-BE49-F238E27FC236}">
                <a16:creationId xmlns:a16="http://schemas.microsoft.com/office/drawing/2014/main" id="{7552EB47-EBF2-614B-8E17-64DFC76CC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5713813"/>
            <a:ext cx="552716" cy="552716"/>
          </a:xfrm>
          <a:prstGeom prst="rect">
            <a:avLst/>
          </a:prstGeom>
        </p:spPr>
      </p:pic>
      <p:sp>
        <p:nvSpPr>
          <p:cNvPr id="65" name="TextBox 64">
            <a:extLst>
              <a:ext uri="{FF2B5EF4-FFF2-40B4-BE49-F238E27FC236}">
                <a16:creationId xmlns:a16="http://schemas.microsoft.com/office/drawing/2014/main" id="{9FA7B8A7-758A-D542-89A5-A3141D2AC00D}"/>
              </a:ext>
            </a:extLst>
          </p:cNvPr>
          <p:cNvSpPr txBox="1"/>
          <p:nvPr/>
        </p:nvSpPr>
        <p:spPr>
          <a:xfrm>
            <a:off x="2289991" y="138560"/>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Tree>
    <p:extLst>
      <p:ext uri="{BB962C8B-B14F-4D97-AF65-F5344CB8AC3E}">
        <p14:creationId xmlns:p14="http://schemas.microsoft.com/office/powerpoint/2010/main" val="2001893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441079275"/>
              </p:ext>
            </p:extLst>
          </p:nvPr>
        </p:nvGraphicFramePr>
        <p:xfrm>
          <a:off x="118533" y="1192136"/>
          <a:ext cx="5832168" cy="4978400"/>
        </p:xfrm>
        <a:graphic>
          <a:graphicData uri="http://schemas.openxmlformats.org/drawingml/2006/table">
            <a:tbl>
              <a:tblPr firstRow="1" bandRow="1">
                <a:tableStyleId>{5DA37D80-6434-44D0-A028-1B22A696006F}</a:tableStyleId>
              </a:tblPr>
              <a:tblGrid>
                <a:gridCol w="302216">
                  <a:extLst>
                    <a:ext uri="{9D8B030D-6E8A-4147-A177-3AD203B41FA5}">
                      <a16:colId xmlns:a16="http://schemas.microsoft.com/office/drawing/2014/main" val="20000"/>
                    </a:ext>
                  </a:extLst>
                </a:gridCol>
                <a:gridCol w="2586856">
                  <a:extLst>
                    <a:ext uri="{9D8B030D-6E8A-4147-A177-3AD203B41FA5}">
                      <a16:colId xmlns:a16="http://schemas.microsoft.com/office/drawing/2014/main" val="20001"/>
                    </a:ext>
                  </a:extLst>
                </a:gridCol>
                <a:gridCol w="294309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dirty="0">
                          <a:solidFill>
                            <a:srgbClr val="002060"/>
                          </a:solidFill>
                        </a:rPr>
                        <a:t>Daniel</a:t>
                      </a:r>
                      <a:r>
                        <a:rPr lang="en-GB" sz="2000" b="1" baseline="0" dirty="0">
                          <a:solidFill>
                            <a:srgbClr val="002060"/>
                          </a:solidFill>
                        </a:rPr>
                        <a:t> y Ana</a:t>
                      </a:r>
                    </a:p>
                    <a:p>
                      <a:pPr algn="ctr"/>
                      <a:r>
                        <a:rPr lang="en-GB" sz="2000" b="0" baseline="0" dirty="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TextBox 15"/>
          <p:cNvSpPr txBox="1"/>
          <p:nvPr/>
        </p:nvSpPr>
        <p:spPr>
          <a:xfrm>
            <a:off x="365347" y="1943805"/>
            <a:ext cx="2807521" cy="707886"/>
          </a:xfrm>
          <a:prstGeom prst="rect">
            <a:avLst/>
          </a:prstGeom>
          <a:noFill/>
        </p:spPr>
        <p:txBody>
          <a:bodyPr wrap="square" rtlCol="0">
            <a:spAutoFit/>
          </a:bodyPr>
          <a:lstStyle/>
          <a:p>
            <a:pPr lvl="0">
              <a:defRPr/>
            </a:pPr>
            <a:r>
              <a:rPr lang="en-US" sz="2000" dirty="0">
                <a:solidFill>
                  <a:srgbClr val="002060"/>
                </a:solidFill>
              </a:rPr>
              <a:t>No, </a:t>
            </a:r>
            <a:r>
              <a:rPr lang="en-US" sz="2000" dirty="0" err="1">
                <a:solidFill>
                  <a:srgbClr val="002060"/>
                </a:solidFill>
              </a:rPr>
              <a:t>estoy</a:t>
            </a:r>
            <a:r>
              <a:rPr lang="en-US" sz="2000" dirty="0">
                <a:solidFill>
                  <a:srgbClr val="002060"/>
                </a:solidFill>
              </a:rPr>
              <a:t> </a:t>
            </a:r>
            <a:r>
              <a:rPr lang="en-US" sz="2000" dirty="0" err="1">
                <a:solidFill>
                  <a:srgbClr val="002060"/>
                </a:solidFill>
              </a:rPr>
              <a:t>levantando</a:t>
            </a:r>
            <a:r>
              <a:rPr lang="en-US" sz="2000" dirty="0">
                <a:solidFill>
                  <a:srgbClr val="002060"/>
                </a:solidFill>
              </a:rPr>
              <a:t> el </a:t>
            </a:r>
            <a:r>
              <a:rPr lang="en-US" sz="2000" dirty="0" err="1">
                <a:solidFill>
                  <a:srgbClr val="002060"/>
                </a:solidFill>
              </a:rPr>
              <a:t>brazo</a:t>
            </a:r>
            <a:r>
              <a:rPr lang="en-US" sz="2000" dirty="0">
                <a:solidFill>
                  <a:srgbClr val="002060"/>
                </a:solidFill>
              </a:rPr>
              <a:t>.</a:t>
            </a:r>
          </a:p>
        </p:txBody>
      </p:sp>
      <p:sp>
        <p:nvSpPr>
          <p:cNvPr id="17" name="TextBox 16"/>
          <p:cNvSpPr txBox="1"/>
          <p:nvPr/>
        </p:nvSpPr>
        <p:spPr>
          <a:xfrm>
            <a:off x="3034617" y="2728205"/>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8" name="TextBox 17"/>
          <p:cNvSpPr txBox="1"/>
          <p:nvPr/>
        </p:nvSpPr>
        <p:spPr>
          <a:xfrm>
            <a:off x="473708" y="3360454"/>
            <a:ext cx="2269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estoy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forma.</a:t>
            </a:r>
          </a:p>
        </p:txBody>
      </p:sp>
      <p:sp>
        <p:nvSpPr>
          <p:cNvPr id="19" name="TextBox 18"/>
          <p:cNvSpPr txBox="1"/>
          <p:nvPr/>
        </p:nvSpPr>
        <p:spPr>
          <a:xfrm>
            <a:off x="473708" y="4211058"/>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a:solidFill>
                  <a:srgbClr val="002060"/>
                </a:solidFill>
                <a:latin typeface="Century Gothic"/>
              </a:rPr>
              <a:t>, ¡mira!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2983994" y="4816625"/>
            <a:ext cx="274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no hay luz.</a:t>
            </a:r>
          </a:p>
        </p:txBody>
      </p:sp>
      <p:sp>
        <p:nvSpPr>
          <p:cNvPr id="21" name="TextBox 20"/>
          <p:cNvSpPr txBox="1"/>
          <p:nvPr/>
        </p:nvSpPr>
        <p:spPr>
          <a:xfrm>
            <a:off x="473708" y="5493304"/>
            <a:ext cx="2590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Daniel me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molesta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graphicFrame>
        <p:nvGraphicFramePr>
          <p:cNvPr id="23" name="Table 22">
            <a:extLst>
              <a:ext uri="{FF2B5EF4-FFF2-40B4-BE49-F238E27FC236}">
                <a16:creationId xmlns:a16="http://schemas.microsoft.com/office/drawing/2014/main" id="{7AB4C8B6-81AE-D248-92EF-A915E477FF63}"/>
              </a:ext>
            </a:extLst>
          </p:cNvPr>
          <p:cNvGraphicFramePr>
            <a:graphicFrameLocks noGrp="1"/>
          </p:cNvGraphicFramePr>
          <p:nvPr>
            <p:extLst>
              <p:ext uri="{D42A27DB-BD31-4B8C-83A1-F6EECF244321}">
                <p14:modId xmlns:p14="http://schemas.microsoft.com/office/powerpoint/2010/main" val="1517665518"/>
              </p:ext>
            </p:extLst>
          </p:nvPr>
        </p:nvGraphicFramePr>
        <p:xfrm>
          <a:off x="6077625" y="1159150"/>
          <a:ext cx="5995842" cy="4978400"/>
        </p:xfrm>
        <a:graphic>
          <a:graphicData uri="http://schemas.openxmlformats.org/drawingml/2006/table">
            <a:tbl>
              <a:tblPr firstRow="1" bandRow="1">
                <a:tableStyleId>{5DA37D80-6434-44D0-A028-1B22A696006F}</a:tableStyleId>
              </a:tblPr>
              <a:tblGrid>
                <a:gridCol w="322724">
                  <a:extLst>
                    <a:ext uri="{9D8B030D-6E8A-4147-A177-3AD203B41FA5}">
                      <a16:colId xmlns:a16="http://schemas.microsoft.com/office/drawing/2014/main" val="20000"/>
                    </a:ext>
                  </a:extLst>
                </a:gridCol>
                <a:gridCol w="2343984">
                  <a:extLst>
                    <a:ext uri="{9D8B030D-6E8A-4147-A177-3AD203B41FA5}">
                      <a16:colId xmlns:a16="http://schemas.microsoft.com/office/drawing/2014/main" val="20001"/>
                    </a:ext>
                  </a:extLst>
                </a:gridCol>
                <a:gridCol w="3329134">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GB" sz="2000">
                          <a:solidFill>
                            <a:srgbClr val="002060"/>
                          </a:solidFill>
                        </a:rPr>
                        <a:t>Lucía </a:t>
                      </a:r>
                    </a:p>
                    <a:p>
                      <a:pPr algn="ctr"/>
                      <a:r>
                        <a:rPr lang="en-GB" sz="2000" b="0">
                          <a:solidFill>
                            <a:srgbClr val="002060"/>
                          </a:solidFill>
                        </a:rPr>
                        <a:t>(one</a:t>
                      </a:r>
                      <a:r>
                        <a:rPr lang="en-GB" sz="2000" b="0" baseline="0">
                          <a:solidFill>
                            <a:srgbClr val="002060"/>
                          </a:solidFill>
                        </a:rPr>
                        <a:t> ‘you’)</a:t>
                      </a:r>
                      <a:endParaRPr lang="en-GB" sz="2000">
                        <a:solidFill>
                          <a:srgbClr val="002060"/>
                        </a:solidFill>
                      </a:endParaRPr>
                    </a:p>
                  </a:txBody>
                  <a:tcPr anchor="ctr"/>
                </a:tc>
                <a:tc>
                  <a:txBody>
                    <a:bodyPr/>
                    <a:lstStyle/>
                    <a:p>
                      <a:pPr algn="ctr"/>
                      <a:r>
                        <a:rPr lang="en-GB" sz="2000" b="1">
                          <a:solidFill>
                            <a:srgbClr val="002060"/>
                          </a:solidFill>
                        </a:rPr>
                        <a:t>Daniel</a:t>
                      </a:r>
                      <a:r>
                        <a:rPr lang="en-GB" sz="2000" b="1" baseline="0">
                          <a:solidFill>
                            <a:srgbClr val="002060"/>
                          </a:solidFill>
                        </a:rPr>
                        <a:t> y Ana</a:t>
                      </a:r>
                    </a:p>
                    <a:p>
                      <a:pPr algn="ctr"/>
                      <a:r>
                        <a:rPr lang="en-GB" sz="2000" b="0" baseline="0">
                          <a:solidFill>
                            <a:srgbClr val="002060"/>
                          </a:solidFill>
                        </a:rPr>
                        <a:t>(more than one ‘you’)</a:t>
                      </a:r>
                      <a:endParaRPr lang="en-US" sz="20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24" name="TextBox 23">
            <a:extLst>
              <a:ext uri="{FF2B5EF4-FFF2-40B4-BE49-F238E27FC236}">
                <a16:creationId xmlns:a16="http://schemas.microsoft.com/office/drawing/2014/main" id="{BF4A423C-63BA-9C4D-A5FD-C1053F4EF336}"/>
              </a:ext>
            </a:extLst>
          </p:cNvPr>
          <p:cNvSpPr txBox="1"/>
          <p:nvPr/>
        </p:nvSpPr>
        <p:spPr>
          <a:xfrm>
            <a:off x="8972619" y="1885452"/>
            <a:ext cx="2879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Sí,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practicamos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este</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casa.</a:t>
            </a:r>
          </a:p>
        </p:txBody>
      </p:sp>
      <p:sp>
        <p:nvSpPr>
          <p:cNvPr id="25" name="TextBox 24">
            <a:extLst>
              <a:ext uri="{FF2B5EF4-FFF2-40B4-BE49-F238E27FC236}">
                <a16:creationId xmlns:a16="http://schemas.microsoft.com/office/drawing/2014/main" id="{DFF65F43-6380-2643-8EE1-CE0FDEB3190F}"/>
              </a:ext>
            </a:extLst>
          </p:cNvPr>
          <p:cNvSpPr txBox="1"/>
          <p:nvPr/>
        </p:nvSpPr>
        <p:spPr>
          <a:xfrm>
            <a:off x="6424227" y="2593338"/>
            <a:ext cx="2421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no </a:t>
            </a:r>
            <a:r>
              <a:rPr lang="en-US" sz="2000" dirty="0" err="1">
                <a:solidFill>
                  <a:srgbClr val="002060"/>
                </a:solidFill>
                <a:latin typeface="Century Gothic"/>
              </a:rPr>
              <a:t>puedo</a:t>
            </a:r>
            <a:r>
              <a:rPr lang="en-US" sz="200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43968602-8B96-674E-8A96-E1A3B8E4C40C}"/>
              </a:ext>
            </a:extLst>
          </p:cNvPr>
          <p:cNvSpPr txBox="1"/>
          <p:nvPr/>
        </p:nvSpPr>
        <p:spPr>
          <a:xfrm>
            <a:off x="8753685" y="3267323"/>
            <a:ext cx="23198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lang="en-US" sz="2000" dirty="0">
                <a:solidFill>
                  <a:srgbClr val="002060"/>
                </a:solidFill>
                <a:latin typeface="Century Gothic"/>
              </a:rPr>
              <a:t>, es </a:t>
            </a:r>
            <a:r>
              <a:rPr lang="en-US" sz="2000" dirty="0" err="1">
                <a:solidFill>
                  <a:srgbClr val="002060"/>
                </a:solidFill>
                <a:latin typeface="Century Gothic"/>
              </a:rPr>
              <a:t>divertido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405650F8-5099-8E47-B392-C3CF77AA5A82}"/>
              </a:ext>
            </a:extLst>
          </p:cNvPr>
          <p:cNvSpPr txBox="1"/>
          <p:nvPr/>
        </p:nvSpPr>
        <p:spPr>
          <a:xfrm>
            <a:off x="6424227" y="4002117"/>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me encanta la </a:t>
            </a:r>
            <a:r>
              <a:rPr kumimoji="0" lang="en-US" sz="2000" b="0" i="0" u="none" strike="noStrike" kern="1200" cap="none" spc="0" normalizeH="0" baseline="0" noProof="0" err="1">
                <a:ln>
                  <a:noFill/>
                </a:ln>
                <a:solidFill>
                  <a:srgbClr val="002060"/>
                </a:solidFill>
                <a:effectLst/>
                <a:uLnTx/>
                <a:uFillTx/>
                <a:latin typeface="Century Gothic"/>
                <a:ea typeface="+mn-ea"/>
                <a:cs typeface="+mn-cs"/>
              </a:rPr>
              <a:t>música</a:t>
            </a:r>
            <a:r>
              <a:rPr kumimoji="0" lang="en-US" sz="2000" b="0" i="0" u="none" strike="noStrike" kern="1200" cap="none" spc="0" normalizeH="0" baseline="0" noProof="0">
                <a:ln>
                  <a:noFill/>
                </a:ln>
                <a:solidFill>
                  <a:srgbClr val="002060"/>
                </a:solidFill>
                <a:effectLst/>
                <a:uLnTx/>
                <a:uFillTx/>
                <a:latin typeface="Century Gothic"/>
                <a:ea typeface="+mn-ea"/>
                <a:cs typeface="+mn-cs"/>
              </a:rPr>
              <a:t> </a:t>
            </a:r>
            <a:r>
              <a:rPr lang="en-US" sz="2000">
                <a:solidFill>
                  <a:srgbClr val="002060"/>
                </a:solidFill>
                <a:latin typeface="Century Gothic"/>
              </a:rPr>
              <a:t>aquí</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91FBC2A2-3319-4547-86E3-0C1CE490330E}"/>
              </a:ext>
            </a:extLst>
          </p:cNvPr>
          <p:cNvSpPr txBox="1"/>
          <p:nvPr/>
        </p:nvSpPr>
        <p:spPr>
          <a:xfrm>
            <a:off x="8753685" y="4737662"/>
            <a:ext cx="2201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pero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difícil</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E7ADE330-FD99-F943-9624-340543EA6AC3}"/>
              </a:ext>
            </a:extLst>
          </p:cNvPr>
          <p:cNvSpPr txBox="1"/>
          <p:nvPr/>
        </p:nvSpPr>
        <p:spPr>
          <a:xfrm>
            <a:off x="8786156" y="5500652"/>
            <a:ext cx="2167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Sí</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000" b="0" i="0" u="none" strike="noStrike" kern="1200" cap="none" spc="0" normalizeH="0" noProof="0" dirty="0">
                <a:ln>
                  <a:noFill/>
                </a:ln>
                <a:solidFill>
                  <a:srgbClr val="002060"/>
                </a:solidFill>
                <a:effectLst/>
                <a:uLnTx/>
                <a:uFillTx/>
                <a:latin typeface="Century Gothic"/>
                <a:ea typeface="+mn-ea"/>
                <a:cs typeface="+mn-cs"/>
              </a:rPr>
              <a:t> ¿es </a:t>
            </a:r>
            <a:r>
              <a:rPr kumimoji="0" lang="en-US" sz="2000" b="0" i="0" u="none" strike="noStrike" kern="1200" cap="none" spc="0" normalizeH="0" noProof="0" dirty="0" err="1">
                <a:ln>
                  <a:noFill/>
                </a:ln>
                <a:solidFill>
                  <a:srgbClr val="002060"/>
                </a:solidFill>
                <a:effectLst/>
                <a:uLnTx/>
                <a:uFillTx/>
                <a:latin typeface="Century Gothic"/>
                <a:ea typeface="+mn-ea"/>
                <a:cs typeface="+mn-cs"/>
              </a:rPr>
              <a:t>así</a:t>
            </a:r>
            <a:r>
              <a:rPr lang="en-US" sz="2000" noProof="0" dirty="0">
                <a:solidFill>
                  <a:srgbClr val="002060"/>
                </a:solidFill>
                <a:latin typeface="Century Gothic"/>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2839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P spid="25"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B7DE8265-449A-4932-A5A9-D10F0BC6AA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4"/>
              </a:rPr>
              <a:t>Verbs (present): 2</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cs typeface="Arial"/>
                <a:sym typeface="Arial"/>
                <a:hlinkClick r:id="rId4"/>
              </a:rPr>
              <a:t>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4"/>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hlinkClick r:id="rId4"/>
              </a:rPr>
              <a:t>perso</a:t>
            </a:r>
            <a:r>
              <a:rPr lang="en-GB" sz="2000" dirty="0">
                <a:solidFill>
                  <a:srgbClr val="002060"/>
                </a:solidFill>
                <a:latin typeface="Century Gothic" panose="020B0502020202020204" pitchFamily="34" charset="0"/>
                <a:cs typeface="Arial"/>
                <a:sym typeface="Arial"/>
                <a:hlinkClick r:id="rId4"/>
              </a:rPr>
              <a:t>n singular / plural in the Verb agreement (present)’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deals with the grammar covered in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5"/>
          <a:srcRect l="18879" t="22690" r="18901" b="12074"/>
          <a:stretch/>
        </p:blipFill>
        <p:spPr bwMode="auto">
          <a:xfrm>
            <a:off x="2375182" y="2325757"/>
            <a:ext cx="7396216" cy="39869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6744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06584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76757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473155"/>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11" name="Rectangle 10"/>
          <p:cNvSpPr/>
          <p:nvPr/>
        </p:nvSpPr>
        <p:spPr>
          <a:xfrm>
            <a:off x="175149" y="5291684"/>
            <a:ext cx="11066804" cy="1200329"/>
          </a:xfrm>
          <a:prstGeom prst="rect">
            <a:avLst/>
          </a:prstGeom>
        </p:spPr>
        <p:txBody>
          <a:bodyPr wrap="square">
            <a:spAutoFit/>
          </a:bodyPr>
          <a:lstStyle/>
          <a:p>
            <a:pPr lvl="0">
              <a:defRPr/>
            </a:pPr>
            <a:r>
              <a:rPr lang="en-GB" sz="2400" b="1" dirty="0">
                <a:solidFill>
                  <a:schemeClr val="accent5">
                    <a:lumMod val="50000"/>
                  </a:schemeClr>
                </a:solidFill>
                <a:latin typeface="Century Gothic" panose="020B0502020202020204" pitchFamily="34" charset="0"/>
              </a:rPr>
              <a:t>In addition, revisit:		</a:t>
            </a:r>
            <a:r>
              <a:rPr lang="en-GB" sz="2400" u="sng" dirty="0">
                <a:solidFill>
                  <a:schemeClr val="accent5">
                    <a:lumMod val="50000"/>
                  </a:schemeClr>
                </a:solidFill>
                <a:latin typeface="Century Gothic" panose="020B0502020202020204" pitchFamily="34" charset="0"/>
              </a:rPr>
              <a:t>Y</a:t>
            </a:r>
            <a:r>
              <a:rPr lang="en-GB" sz="2400" u="sng" dirty="0">
                <a:solidFill>
                  <a:schemeClr val="accent5">
                    <a:lumMod val="50000"/>
                  </a:schemeClr>
                </a:solidFill>
                <a:latin typeface="Century Gothic" panose="020B0502020202020204" pitchFamily="34" charset="0"/>
                <a:hlinkClick r:id="rId9">
                  <a:extLst>
                    <a:ext uri="{A12FA001-AC4F-418D-AE19-62706E023703}">
                      <ahyp:hlinkClr xmlns:ahyp="http://schemas.microsoft.com/office/drawing/2018/hyperlinkcolor" val="tx"/>
                    </a:ext>
                  </a:extLst>
                </a:hlinkClick>
              </a:rPr>
              <a:t>ear 9 Term 1.1 Week 5</a:t>
            </a:r>
            <a:endParaRPr lang="en-GB" sz="2400" u="sng" dirty="0">
              <a:solidFill>
                <a:schemeClr val="accent5">
                  <a:lumMod val="50000"/>
                </a:schemeClr>
              </a:solidFill>
              <a:latin typeface="Century Gothic" panose="020B0502020202020204" pitchFamily="34" charset="0"/>
            </a:endParaRPr>
          </a:p>
          <a:p>
            <a:pPr lvl="0">
              <a:defRPr/>
            </a:pPr>
            <a:r>
              <a:rPr lang="en-GB" sz="2400" dirty="0">
                <a:solidFill>
                  <a:schemeClr val="accent5">
                    <a:lumMod val="50000"/>
                  </a:schemeClr>
                </a:solidFill>
                <a:latin typeface="Century Gothic" panose="020B0502020202020204" pitchFamily="34" charset="0"/>
              </a:rPr>
              <a:t>				</a:t>
            </a:r>
            <a:r>
              <a:rPr lang="en-GB" sz="2400" u="sng" dirty="0">
                <a:solidFill>
                  <a:schemeClr val="accent5">
                    <a:lumMod val="50000"/>
                  </a:schemeClr>
                </a:solidFill>
                <a:latin typeface="Century Gothic" panose="020B0502020202020204" pitchFamily="34" charset="0"/>
              </a:rPr>
              <a:t>Year 8 </a:t>
            </a:r>
            <a:r>
              <a:rPr lang="en-GB" sz="2400" u="sng" dirty="0">
                <a:solidFill>
                  <a:schemeClr val="accent5">
                    <a:lumMod val="50000"/>
                  </a:schemeClr>
                </a:solidFill>
                <a:latin typeface="Century Gothic" panose="020B0502020202020204" pitchFamily="34" charset="0"/>
                <a:hlinkClick r:id="rId10">
                  <a:extLst>
                    <a:ext uri="{A12FA001-AC4F-418D-AE19-62706E023703}">
                      <ahyp:hlinkClr xmlns:ahyp="http://schemas.microsoft.com/office/drawing/2018/hyperlinkcolor" val="tx"/>
                    </a:ext>
                  </a:extLst>
                </a:hlinkClick>
              </a:rPr>
              <a:t>Term 3.2 Week 5</a:t>
            </a:r>
            <a:br>
              <a:rPr lang="en-GB" sz="2400" u="sng" dirty="0">
                <a:solidFill>
                  <a:schemeClr val="accent5">
                    <a:lumMod val="50000"/>
                  </a:schemeClr>
                </a:solidFill>
                <a:latin typeface="Century Gothic" panose="020B0502020202020204" pitchFamily="34" charset="0"/>
                <a:hlinkClick r:id="rId10">
                  <a:extLst>
                    <a:ext uri="{A12FA001-AC4F-418D-AE19-62706E023703}">
                      <ahyp:hlinkClr xmlns:ahyp="http://schemas.microsoft.com/office/drawing/2018/hyperlinkcolor" val="tx"/>
                    </a:ext>
                  </a:extLst>
                </a:hlinkClick>
              </a:rPr>
            </a:br>
            <a:endParaRPr lang="en-GB" sz="2400" u="sng" dirty="0">
              <a:solidFill>
                <a:schemeClr val="accent5">
                  <a:lumMod val="50000"/>
                </a:schemeClr>
              </a:solidFill>
            </a:endParaRPr>
          </a:p>
        </p:txBody>
      </p:sp>
      <p:pic>
        <p:nvPicPr>
          <p:cNvPr id="3" name="Picture 2" descr="Qr code&#10;&#10;Description automatically generated">
            <a:extLst>
              <a:ext uri="{FF2B5EF4-FFF2-40B4-BE49-F238E27FC236}">
                <a16:creationId xmlns:a16="http://schemas.microsoft.com/office/drawing/2014/main" id="{690E8632-4EAE-B24B-BF4F-8808F47E76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9351" y="1971688"/>
            <a:ext cx="1905000" cy="1905000"/>
          </a:xfrm>
          <a:prstGeom prst="rect">
            <a:avLst/>
          </a:prstGeom>
        </p:spPr>
      </p:pic>
    </p:spTree>
    <p:extLst>
      <p:ext uri="{BB962C8B-B14F-4D97-AF65-F5344CB8AC3E}">
        <p14:creationId xmlns:p14="http://schemas.microsoft.com/office/powerpoint/2010/main" val="408632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3264720" y="1441670"/>
            <a:ext cx="22460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invitar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264720" y="5115428"/>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practicar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tenis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264720" y="3278549"/>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205626" y="2440753"/>
            <a:ext cx="1260281"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tennis</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pelota</a:t>
            </a: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4472C4">
                    <a:lumMod val="50000"/>
                  </a:srgbClr>
                </a:solidFill>
                <a:latin typeface="Century Gothic" panose="020F0302020204030204"/>
              </a:rPr>
              <a:t>el </a:t>
            </a:r>
            <a:r>
              <a:rPr lang="en-GB" sz="3200" noProof="0" dirty="0" err="1">
                <a:solidFill>
                  <a:srgbClr val="4472C4">
                    <a:lumMod val="50000"/>
                  </a:srgbClr>
                </a:solidFill>
                <a:latin typeface="Century Gothic" panose="020F0302020204030204"/>
              </a:rPr>
              <a:t>riesgo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694FB576-0041-4DEB-A3EF-8E68B0CAA941}"/>
              </a:ext>
            </a:extLst>
          </p:cNvPr>
          <p:cNvSpPr txBox="1"/>
          <p:nvPr/>
        </p:nvSpPr>
        <p:spPr>
          <a:xfrm>
            <a:off x="588335" y="2619743"/>
            <a:ext cx="16035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invite</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19" name="CuadroTexto 18">
            <a:extLst>
              <a:ext uri="{FF2B5EF4-FFF2-40B4-BE49-F238E27FC236}">
                <a16:creationId xmlns:a16="http://schemas.microsoft.com/office/drawing/2014/main" id="{31D4D6E2-0D4C-7C48-939E-9F22E00F527C}"/>
              </a:ext>
            </a:extLst>
          </p:cNvPr>
          <p:cNvSpPr txBox="1"/>
          <p:nvPr/>
        </p:nvSpPr>
        <p:spPr>
          <a:xfrm>
            <a:off x="7251792" y="5160519"/>
            <a:ext cx="1214115" cy="830997"/>
          </a:xfrm>
          <a:prstGeom prst="rect">
            <a:avLst/>
          </a:prstGeom>
          <a:noFill/>
        </p:spPr>
        <p:txBody>
          <a:bodyPr wrap="none" rtlCol="0">
            <a:spAutoFit/>
          </a:bodyPr>
          <a:lstStyle/>
          <a:p>
            <a:r>
              <a:rPr lang="en-GB" sz="4800" dirty="0">
                <a:solidFill>
                  <a:srgbClr val="7030A0"/>
                </a:solidFill>
                <a:latin typeface="Chalkboard" panose="03050602040202020205" pitchFamily="66" charset="77"/>
              </a:rPr>
              <a:t>risk</a:t>
            </a:r>
            <a:endParaRPr lang="es-GB" sz="4800" dirty="0">
              <a:solidFill>
                <a:srgbClr val="7030A0"/>
              </a:solidFill>
              <a:latin typeface="Chalkboard" panose="03050602040202020205" pitchFamily="66" charset="77"/>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7225513" y="4357677"/>
            <a:ext cx="941283"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ball</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pic>
        <p:nvPicPr>
          <p:cNvPr id="1028" name="Picture 4" descr="clip art tenis - Clip Art Library">
            <a:extLst>
              <a:ext uri="{FF2B5EF4-FFF2-40B4-BE49-F238E27FC236}">
                <a16:creationId xmlns:a16="http://schemas.microsoft.com/office/drawing/2014/main" id="{436ECC26-EE90-0E43-88E1-C9EAE5CCE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184" y="1203805"/>
            <a:ext cx="1774847" cy="794708"/>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18">
            <a:extLst>
              <a:ext uri="{FF2B5EF4-FFF2-40B4-BE49-F238E27FC236}">
                <a16:creationId xmlns:a16="http://schemas.microsoft.com/office/drawing/2014/main" id="{F6322B37-59DF-2C4A-AB18-A141D2BE72CA}"/>
              </a:ext>
            </a:extLst>
          </p:cNvPr>
          <p:cNvSpPr txBox="1"/>
          <p:nvPr/>
        </p:nvSpPr>
        <p:spPr>
          <a:xfrm>
            <a:off x="482761" y="3232843"/>
            <a:ext cx="2826060" cy="1077218"/>
          </a:xfrm>
          <a:prstGeom prst="rect">
            <a:avLst/>
          </a:prstGeom>
          <a:noFill/>
        </p:spPr>
        <p:txBody>
          <a:bodyPr wrap="square" rtlCol="0">
            <a:spAutoFit/>
          </a:bodyPr>
          <a:lstStyle/>
          <a:p>
            <a:r>
              <a:rPr lang="es-GB" sz="3200" dirty="0">
                <a:solidFill>
                  <a:srgbClr val="0070C0"/>
                </a:solidFill>
                <a:latin typeface="Cooper Black" panose="0208090404030B020404" pitchFamily="18" charset="77"/>
              </a:rPr>
              <a:t>to </a:t>
            </a:r>
            <a:r>
              <a:rPr lang="en-GB" sz="3200" dirty="0">
                <a:solidFill>
                  <a:srgbClr val="0070C0"/>
                </a:solidFill>
                <a:latin typeface="Cooper Black" panose="0208090404030B020404" pitchFamily="18" charset="77"/>
              </a:rPr>
              <a:t>improve, improving</a:t>
            </a:r>
            <a:endParaRPr lang="es-GB" sz="3200" dirty="0">
              <a:solidFill>
                <a:srgbClr val="0070C0"/>
              </a:solidFill>
              <a:latin typeface="Cooper Black" panose="0208090404030B020404" pitchFamily="18" charset="77"/>
            </a:endParaRPr>
          </a:p>
        </p:txBody>
      </p:sp>
      <p:sp>
        <p:nvSpPr>
          <p:cNvPr id="28" name="CuadroTexto 20">
            <a:extLst>
              <a:ext uri="{FF2B5EF4-FFF2-40B4-BE49-F238E27FC236}">
                <a16:creationId xmlns:a16="http://schemas.microsoft.com/office/drawing/2014/main" id="{C68A5845-6254-3442-9607-A82D57CD474E}"/>
              </a:ext>
            </a:extLst>
          </p:cNvPr>
          <p:cNvSpPr txBox="1"/>
          <p:nvPr/>
        </p:nvSpPr>
        <p:spPr>
          <a:xfrm>
            <a:off x="482761" y="4916294"/>
            <a:ext cx="2734705" cy="1077218"/>
          </a:xfrm>
          <a:prstGeom prst="rect">
            <a:avLst/>
          </a:prstGeom>
          <a:noFill/>
        </p:spPr>
        <p:txBody>
          <a:bodyPr wrap="square" rtlCol="0">
            <a:spAutoFit/>
          </a:bodyPr>
          <a:lstStyle/>
          <a:p>
            <a:r>
              <a:rPr lang="es-GB" sz="3200" dirty="0">
                <a:solidFill>
                  <a:schemeClr val="accent2">
                    <a:lumMod val="75000"/>
                  </a:schemeClr>
                </a:solidFill>
                <a:latin typeface="Helvetica" pitchFamily="2" charset="0"/>
              </a:rPr>
              <a:t>to </a:t>
            </a:r>
            <a:r>
              <a:rPr lang="en-GB" sz="3200" dirty="0">
                <a:solidFill>
                  <a:schemeClr val="accent2">
                    <a:lumMod val="75000"/>
                  </a:schemeClr>
                </a:solidFill>
                <a:latin typeface="Helvetica" pitchFamily="2" charset="0"/>
              </a:rPr>
              <a:t>practise, practising</a:t>
            </a:r>
            <a:endParaRPr lang="es-GB" sz="3200" dirty="0">
              <a:solidFill>
                <a:schemeClr val="accent2">
                  <a:lumMod val="75000"/>
                </a:schemeClr>
              </a:solidFill>
              <a:latin typeface="Helvetica" pitchFamily="2" charset="0"/>
            </a:endParaRPr>
          </a:p>
        </p:txBody>
      </p:sp>
      <p:pic>
        <p:nvPicPr>
          <p:cNvPr id="1032" name="Picture 8" descr="Baseball, Ball, Sport, Round, Game, Play, Circle, Icon">
            <a:extLst>
              <a:ext uri="{FF2B5EF4-FFF2-40B4-BE49-F238E27FC236}">
                <a16:creationId xmlns:a16="http://schemas.microsoft.com/office/drawing/2014/main" id="{957F519D-E2A3-DE41-A1D6-EEFCDA36EA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1792" y="3081408"/>
            <a:ext cx="1214116" cy="12141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mail, Open, Icon, Button, Web, Internet, Symbol">
            <a:extLst>
              <a:ext uri="{FF2B5EF4-FFF2-40B4-BE49-F238E27FC236}">
                <a16:creationId xmlns:a16="http://schemas.microsoft.com/office/drawing/2014/main" id="{9511A25D-56B3-7445-A8FC-97E0A2CA5F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264" y="1240364"/>
            <a:ext cx="1275854" cy="127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44">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build="allAtOnce"/>
      <p:bldP spid="13" grpId="0"/>
      <p:bldP spid="13" grpId="1"/>
      <p:bldP spid="20" grpId="0"/>
      <p:bldP spid="20" grpId="1"/>
      <p:bldP spid="37" grpId="0"/>
      <p:bldP spid="37" grpId="1"/>
      <p:bldP spid="40" grpId="0" build="allAtOnce"/>
      <p:bldP spid="25" grpId="0"/>
      <p:bldP spid="25" grpId="1"/>
      <p:bldP spid="19" grpId="0"/>
      <p:bldP spid="19" grpId="1"/>
      <p:bldP spid="49" grpId="0"/>
      <p:bldP spid="49" grpId="1"/>
      <p:bldP spid="27" grpId="0"/>
      <p:bldP spid="27" grpId="1"/>
      <p:bldP spid="28" grpId="0"/>
      <p:bldP spid="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492301" y="1762942"/>
            <a:ext cx="2117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contra</a:t>
            </a:r>
          </a:p>
        </p:txBody>
      </p:sp>
      <p:sp>
        <p:nvSpPr>
          <p:cNvPr id="11" name="TextBox 10"/>
          <p:cNvSpPr txBox="1"/>
          <p:nvPr/>
        </p:nvSpPr>
        <p:spPr>
          <a:xfrm>
            <a:off x="2617901" y="5265506"/>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176842"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4472C4">
                    <a:lumMod val="50000"/>
                  </a:srgbClr>
                </a:solidFill>
                <a:latin typeface="Century Gothic" panose="020F0302020204030204"/>
              </a:rPr>
              <a:t>cruzar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492301" y="3514224"/>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varios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238988" y="313661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pelear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9238988" y="5117297"/>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consejo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FE7525A9-9C68-9B4C-B9AF-88727CA392CE}"/>
              </a:ext>
            </a:extLst>
          </p:cNvPr>
          <p:cNvSpPr txBox="1"/>
          <p:nvPr/>
        </p:nvSpPr>
        <p:spPr>
          <a:xfrm>
            <a:off x="587861" y="3059667"/>
            <a:ext cx="1838965" cy="1325562"/>
          </a:xfrm>
          <a:prstGeom prst="rect">
            <a:avLst/>
          </a:prstGeom>
          <a:noFill/>
        </p:spPr>
        <p:txBody>
          <a:bodyPr wrap="square" rtlCol="0">
            <a:spAutoFit/>
          </a:bodyPr>
          <a:lstStyle/>
          <a:p>
            <a:r>
              <a:rPr lang="en-GB" sz="4000" dirty="0">
                <a:solidFill>
                  <a:schemeClr val="accent6">
                    <a:lumMod val="50000"/>
                  </a:schemeClr>
                </a:solidFill>
                <a:latin typeface="Bradley Hand" pitchFamily="2" charset="77"/>
              </a:rPr>
              <a:t>several, various</a:t>
            </a:r>
            <a:endParaRPr lang="es-GB" sz="4000" dirty="0">
              <a:solidFill>
                <a:schemeClr val="accent6">
                  <a:lumMod val="50000"/>
                </a:schemeClr>
              </a:solidFill>
              <a:latin typeface="Bradley Hand" pitchFamily="2" charset="77"/>
            </a:endParaRPr>
          </a:p>
        </p:txBody>
      </p:sp>
      <p:sp>
        <p:nvSpPr>
          <p:cNvPr id="21" name="CuadroTexto 20">
            <a:extLst>
              <a:ext uri="{FF2B5EF4-FFF2-40B4-BE49-F238E27FC236}">
                <a16:creationId xmlns:a16="http://schemas.microsoft.com/office/drawing/2014/main" id="{9F5DE9F6-2145-A146-803E-4628BE42D88C}"/>
              </a:ext>
            </a:extLst>
          </p:cNvPr>
          <p:cNvSpPr txBox="1"/>
          <p:nvPr/>
        </p:nvSpPr>
        <p:spPr>
          <a:xfrm>
            <a:off x="384363" y="1670876"/>
            <a:ext cx="1838965" cy="707886"/>
          </a:xfrm>
          <a:prstGeom prst="rect">
            <a:avLst/>
          </a:prstGeom>
          <a:noFill/>
        </p:spPr>
        <p:txBody>
          <a:bodyPr wrap="none" rtlCol="0">
            <a:spAutoFit/>
          </a:bodyPr>
          <a:lstStyle/>
          <a:p>
            <a:r>
              <a:rPr lang="en-GB" sz="4000" dirty="0">
                <a:solidFill>
                  <a:schemeClr val="accent2">
                    <a:lumMod val="75000"/>
                  </a:schemeClr>
                </a:solidFill>
                <a:latin typeface="Helvetica" pitchFamily="2" charset="0"/>
              </a:rPr>
              <a:t>against</a:t>
            </a:r>
            <a:endParaRPr lang="es-GB" sz="4000" dirty="0">
              <a:solidFill>
                <a:schemeClr val="accent2">
                  <a:lumMod val="75000"/>
                </a:schemeClr>
              </a:solidFill>
              <a:latin typeface="Helvetica" pitchFamily="2" charset="0"/>
            </a:endParaRPr>
          </a:p>
        </p:txBody>
      </p:sp>
      <p:sp>
        <p:nvSpPr>
          <p:cNvPr id="26" name="TextBox 25">
            <a:extLst>
              <a:ext uri="{FF2B5EF4-FFF2-40B4-BE49-F238E27FC236}">
                <a16:creationId xmlns:a16="http://schemas.microsoft.com/office/drawing/2014/main" id="{1DD22F7E-B156-7A42-8403-425CC2687AD0}"/>
              </a:ext>
            </a:extLst>
          </p:cNvPr>
          <p:cNvSpPr txBox="1"/>
          <p:nvPr/>
        </p:nvSpPr>
        <p:spPr>
          <a:xfrm>
            <a:off x="195821" y="5858562"/>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[hard, difficult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27" name="TextBox 26">
            <a:extLst>
              <a:ext uri="{FF2B5EF4-FFF2-40B4-BE49-F238E27FC236}">
                <a16:creationId xmlns:a16="http://schemas.microsoft.com/office/drawing/2014/main" id="{1D4DB276-AB7C-FB43-8224-AF82D7A60ED4}"/>
              </a:ext>
            </a:extLst>
          </p:cNvPr>
          <p:cNvSpPr txBox="1"/>
          <p:nvPr/>
        </p:nvSpPr>
        <p:spPr>
          <a:xfrm>
            <a:off x="6657552" y="3998385"/>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fight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2052" name="Picture 4" descr="Overcoming, Stone, Roll, Slide, Strong, Life Struggle">
            <a:extLst>
              <a:ext uri="{FF2B5EF4-FFF2-40B4-BE49-F238E27FC236}">
                <a16:creationId xmlns:a16="http://schemas.microsoft.com/office/drawing/2014/main" id="{CF9E8D4E-2B09-114E-B8B3-2342AFD6E1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526" b="29954"/>
          <a:stretch/>
        </p:blipFill>
        <p:spPr bwMode="auto">
          <a:xfrm>
            <a:off x="750968" y="4715349"/>
            <a:ext cx="1344531" cy="11742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lhouette, Couple, People Man, Woman">
            <a:extLst>
              <a:ext uri="{FF2B5EF4-FFF2-40B4-BE49-F238E27FC236}">
                <a16:creationId xmlns:a16="http://schemas.microsoft.com/office/drawing/2014/main" id="{9EAD13AA-9195-D044-9BCC-D17D07B270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0526" y="2464830"/>
            <a:ext cx="1316831"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destrian Crossing, Traffic Sign, Sign, Road Sign">
            <a:extLst>
              <a:ext uri="{FF2B5EF4-FFF2-40B4-BE49-F238E27FC236}">
                <a16:creationId xmlns:a16="http://schemas.microsoft.com/office/drawing/2014/main" id="{B9AB3694-3D92-E64F-89CE-B38B55287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2085" y="336060"/>
            <a:ext cx="1617133" cy="14268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C84C516-8A89-5F48-B6CD-BC6BA7E23A5A}"/>
              </a:ext>
            </a:extLst>
          </p:cNvPr>
          <p:cNvSpPr txBox="1"/>
          <p:nvPr/>
        </p:nvSpPr>
        <p:spPr>
          <a:xfrm>
            <a:off x="6566870" y="1770376"/>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cross</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1028" name="Picture 4" descr="Dialog, Tip, Advice, Hint, Speaking, Talking">
            <a:extLst>
              <a:ext uri="{FF2B5EF4-FFF2-40B4-BE49-F238E27FC236}">
                <a16:creationId xmlns:a16="http://schemas.microsoft.com/office/drawing/2014/main" id="{5D97AB60-F9A7-D14B-BE84-9619EDE223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7191" y="4724224"/>
            <a:ext cx="1686983" cy="1200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2EBC5CB-AD09-174F-A39B-77187B2B0A38}"/>
              </a:ext>
            </a:extLst>
          </p:cNvPr>
          <p:cNvSpPr txBox="1"/>
          <p:nvPr/>
        </p:nvSpPr>
        <p:spPr>
          <a:xfrm>
            <a:off x="6739932" y="5858562"/>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[advice</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05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20" grpId="0"/>
      <p:bldP spid="20" grpId="1"/>
      <p:bldP spid="40" grpId="0"/>
      <p:bldP spid="40" grpId="1"/>
      <p:bldP spid="44" grpId="0"/>
      <p:bldP spid="44" grpId="1"/>
      <p:bldP spid="21" grpId="0"/>
      <p:bldP spid="21" grpId="1"/>
      <p:bldP spid="26" grpId="0"/>
      <p:bldP spid="26" grpId="1"/>
      <p:bldP spid="27" grpId="0"/>
      <p:bldP spid="27"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47882" y="5397923"/>
            <a:ext cx="3882761" cy="892552"/>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If you (all) practise, you play well. </a:t>
            </a: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600" dirty="0">
              <a:solidFill>
                <a:schemeClr val="accent5">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Talking about ‘you’</a:t>
            </a:r>
            <a:br>
              <a:rPr lang="en-GB" sz="2400" b="1" dirty="0">
                <a:solidFill>
                  <a:schemeClr val="bg1"/>
                </a:solidFill>
              </a:rPr>
            </a:br>
            <a:r>
              <a:rPr lang="en-GB" sz="2400" dirty="0">
                <a:solidFill>
                  <a:schemeClr val="bg1"/>
                </a:solidFill>
              </a:rPr>
              <a:t>-</a:t>
            </a:r>
            <a:r>
              <a:rPr lang="en-GB" sz="2400" dirty="0" err="1">
                <a:solidFill>
                  <a:schemeClr val="bg1"/>
                </a:solidFill>
              </a:rPr>
              <a:t>ar</a:t>
            </a:r>
            <a:r>
              <a:rPr lang="en-GB" sz="2400" dirty="0">
                <a:solidFill>
                  <a:schemeClr val="bg1"/>
                </a:solidFill>
              </a:rPr>
              <a:t> verbs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3" name="Rectangle 2"/>
          <p:cNvSpPr/>
          <p:nvPr/>
        </p:nvSpPr>
        <p:spPr>
          <a:xfrm>
            <a:off x="338282" y="2281255"/>
            <a:ext cx="10490139" cy="892552"/>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to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you</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for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one person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present-tense –</a:t>
            </a:r>
            <a:r>
              <a:rPr kumimoji="0" lang="en-GB" sz="26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verb, use the verb ending ____. </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0" name="TextBox 9"/>
          <p:cNvSpPr txBox="1"/>
          <p:nvPr/>
        </p:nvSpPr>
        <p:spPr>
          <a:xfrm>
            <a:off x="6649156" y="3126681"/>
            <a:ext cx="5486695" cy="616002"/>
          </a:xfrm>
          <a:prstGeom prst="rect">
            <a:avLst/>
          </a:prstGeom>
          <a:noFill/>
        </p:spPr>
        <p:txBody>
          <a:bodyPr wrap="square" rtlCol="0">
            <a:spAutoFit/>
          </a:bodyPr>
          <a:lstStyle/>
          <a:p>
            <a:pPr lvl="0">
              <a:lnSpc>
                <a:spcPct val="150000"/>
              </a:lnSpc>
              <a:defRPr/>
            </a:pPr>
            <a:r>
              <a:rPr lang="en-GB" sz="2600" i="1" dirty="0" err="1">
                <a:solidFill>
                  <a:schemeClr val="accent5">
                    <a:lumMod val="50000"/>
                  </a:schemeClr>
                </a:solidFill>
                <a:latin typeface="Century Gothic" panose="020B0502020202020204" pitchFamily="34" charset="0"/>
                <a:ea typeface="Calibri" panose="020F0502020204030204" pitchFamily="34" charset="0"/>
              </a:rPr>
              <a:t>Pele</a:t>
            </a:r>
            <a:r>
              <a:rPr lang="en-GB" sz="2600" b="1" i="1" dirty="0" err="1">
                <a:solidFill>
                  <a:schemeClr val="accent5">
                    <a:lumMod val="50000"/>
                  </a:schemeClr>
                </a:solidFill>
                <a:latin typeface="Century Gothic" panose="020B0502020202020204" pitchFamily="34" charset="0"/>
                <a:ea typeface="Calibri" panose="020F0502020204030204" pitchFamily="34" charset="0"/>
              </a:rPr>
              <a:t>as</a:t>
            </a:r>
            <a:r>
              <a:rPr lang="en-GB" sz="2600" b="1" i="1" dirty="0">
                <a:solidFill>
                  <a:schemeClr val="accent5">
                    <a:lumMod val="50000"/>
                  </a:schemeClr>
                </a:solidFill>
                <a:latin typeface="Century Gothic" panose="020B0502020202020204" pitchFamily="34" charset="0"/>
                <a:ea typeface="Calibri" panose="020F0502020204030204" pitchFamily="34" charset="0"/>
              </a:rPr>
              <a:t> </a:t>
            </a:r>
            <a:r>
              <a:rPr lang="en-GB" sz="2600" i="1" dirty="0" err="1">
                <a:solidFill>
                  <a:schemeClr val="accent5">
                    <a:lumMod val="50000"/>
                  </a:schemeClr>
                </a:solidFill>
                <a:latin typeface="Century Gothic" panose="020B0502020202020204" pitchFamily="34" charset="0"/>
                <a:ea typeface="Calibri" panose="020F0502020204030204" pitchFamily="34" charset="0"/>
              </a:rPr>
              <a:t>mucho</a:t>
            </a:r>
            <a:r>
              <a:rPr lang="en-GB" sz="2600" i="1" dirty="0">
                <a:solidFill>
                  <a:schemeClr val="accent5">
                    <a:lumMod val="50000"/>
                  </a:schemeClr>
                </a:solidFill>
                <a:latin typeface="Century Gothic" panose="020B0502020202020204" pitchFamily="34" charset="0"/>
                <a:ea typeface="Calibri" panose="020F0502020204030204" pitchFamily="34" charset="0"/>
              </a:rPr>
              <a:t> con </a:t>
            </a:r>
            <a:r>
              <a:rPr lang="en-GB" sz="2600" i="1" dirty="0" err="1">
                <a:solidFill>
                  <a:schemeClr val="accent5">
                    <a:lumMod val="50000"/>
                  </a:schemeClr>
                </a:solidFill>
                <a:latin typeface="Century Gothic" panose="020B0502020202020204" pitchFamily="34" charset="0"/>
                <a:ea typeface="Calibri" panose="020F0502020204030204" pitchFamily="34" charset="0"/>
              </a:rPr>
              <a:t>tu</a:t>
            </a:r>
            <a:r>
              <a:rPr lang="en-GB" sz="2600" i="1" dirty="0">
                <a:solidFill>
                  <a:schemeClr val="accent5">
                    <a:lumMod val="50000"/>
                  </a:schemeClr>
                </a:solidFill>
                <a:latin typeface="Century Gothic" panose="020B0502020202020204" pitchFamily="34" charset="0"/>
                <a:ea typeface="Calibri" panose="020F0502020204030204" pitchFamily="34" charset="0"/>
              </a:rPr>
              <a:t> </a:t>
            </a:r>
            <a:r>
              <a:rPr lang="en-GB" sz="2600" i="1" dirty="0" err="1">
                <a:solidFill>
                  <a:schemeClr val="accent5">
                    <a:lumMod val="50000"/>
                  </a:schemeClr>
                </a:solidFill>
                <a:latin typeface="Century Gothic" panose="020B0502020202020204" pitchFamily="34" charset="0"/>
                <a:ea typeface="Calibri" panose="020F0502020204030204" pitchFamily="34" charset="0"/>
              </a:rPr>
              <a:t>hermano</a:t>
            </a:r>
            <a:r>
              <a:rPr lang="en-GB" sz="2600" i="1" dirty="0">
                <a:solidFill>
                  <a:schemeClr val="accent5">
                    <a:lumMod val="50000"/>
                  </a:schemeClr>
                </a:solidFill>
                <a:latin typeface="Century Gothic" panose="020B0502020202020204" pitchFamily="34" charset="0"/>
                <a:ea typeface="Calibri" panose="020F0502020204030204" pitchFamily="34" charset="0"/>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4092229" y="5641403"/>
            <a:ext cx="7305208" cy="616002"/>
          </a:xfrm>
          <a:prstGeom prst="rect">
            <a:avLst/>
          </a:prstGeom>
          <a:noFill/>
        </p:spPr>
        <p:txBody>
          <a:bodyPr wrap="square" rtlCol="0">
            <a:spAutoFit/>
          </a:bodyPr>
          <a:lstStyle/>
          <a:p>
            <a:pPr lvl="0">
              <a:lnSpc>
                <a:spcPct val="150000"/>
              </a:lnSpc>
              <a:defRPr/>
            </a:pPr>
            <a:r>
              <a:rPr lang="en-GB" sz="2600" i="1" dirty="0">
                <a:solidFill>
                  <a:schemeClr val="accent5">
                    <a:lumMod val="50000"/>
                  </a:schemeClr>
                </a:solidFill>
                <a:latin typeface="Century Gothic" panose="020B0502020202020204" pitchFamily="34" charset="0"/>
              </a:rPr>
              <a:t>Si </a:t>
            </a:r>
            <a:r>
              <a:rPr lang="en-GB" sz="2600" i="1" dirty="0" err="1">
                <a:solidFill>
                  <a:schemeClr val="accent5">
                    <a:lumMod val="50000"/>
                  </a:schemeClr>
                </a:solidFill>
                <a:latin typeface="Century Gothic" panose="020B0502020202020204" pitchFamily="34" charset="0"/>
              </a:rPr>
              <a:t>practic</a:t>
            </a:r>
            <a:r>
              <a:rPr lang="en-GB" sz="2600" b="1" i="1" dirty="0" err="1">
                <a:solidFill>
                  <a:schemeClr val="accent5">
                    <a:lumMod val="50000"/>
                  </a:schemeClr>
                </a:solidFill>
                <a:latin typeface="Century Gothic" panose="020B0502020202020204" pitchFamily="34" charset="0"/>
              </a:rPr>
              <a:t>áis</a:t>
            </a:r>
            <a:r>
              <a:rPr lang="en-GB" sz="2600" i="1" dirty="0">
                <a:solidFill>
                  <a:schemeClr val="accent5">
                    <a:lumMod val="50000"/>
                  </a:schemeClr>
                </a:solidFill>
                <a:latin typeface="Century Gothic" panose="020B0502020202020204" pitchFamily="34" charset="0"/>
              </a:rPr>
              <a:t>, </a:t>
            </a:r>
            <a:r>
              <a:rPr lang="en-GB" sz="2600" i="1" dirty="0" err="1">
                <a:solidFill>
                  <a:schemeClr val="accent5">
                    <a:lumMod val="50000"/>
                  </a:schemeClr>
                </a:solidFill>
                <a:latin typeface="Century Gothic" panose="020B0502020202020204" pitchFamily="34" charset="0"/>
              </a:rPr>
              <a:t>jug</a:t>
            </a:r>
            <a:r>
              <a:rPr lang="en-GB" sz="2600" b="1" i="1" dirty="0" err="1">
                <a:solidFill>
                  <a:schemeClr val="accent5">
                    <a:lumMod val="50000"/>
                  </a:schemeClr>
                </a:solidFill>
                <a:latin typeface="Century Gothic" panose="020B0502020202020204" pitchFamily="34" charset="0"/>
              </a:rPr>
              <a:t>áis</a:t>
            </a:r>
            <a:r>
              <a:rPr lang="en-GB" sz="2600" i="1" dirty="0">
                <a:solidFill>
                  <a:schemeClr val="accent5">
                    <a:lumMod val="50000"/>
                  </a:schemeClr>
                </a:solidFill>
                <a:latin typeface="Century Gothic" panose="020B0502020202020204" pitchFamily="34" charset="0"/>
              </a:rPr>
              <a:t> bien.</a:t>
            </a:r>
            <a:endParaRPr lang="en-GB" sz="2600" b="1" i="1" dirty="0">
              <a:solidFill>
                <a:schemeClr val="accent5">
                  <a:lumMod val="50000"/>
                </a:schemeClr>
              </a:solidFill>
              <a:latin typeface="Century Gothic" panose="020B0502020202020204" pitchFamily="34" charset="0"/>
            </a:endParaRPr>
          </a:p>
        </p:txBody>
      </p:sp>
      <p:sp>
        <p:nvSpPr>
          <p:cNvPr id="6" name="Rectangle 5"/>
          <p:cNvSpPr/>
          <p:nvPr/>
        </p:nvSpPr>
        <p:spPr>
          <a:xfrm>
            <a:off x="947882" y="3286615"/>
            <a:ext cx="6288694" cy="492443"/>
          </a:xfrm>
          <a:prstGeom prst="rect">
            <a:avLst/>
          </a:prstGeom>
        </p:spPr>
        <p:txBody>
          <a:bodyPr wrap="square">
            <a:spAutoFit/>
          </a:bodyPr>
          <a:lstStyle/>
          <a:p>
            <a:pPr lvl="0">
              <a:spcAft>
                <a:spcPts val="800"/>
              </a:spcAft>
              <a:defRPr/>
            </a:pP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You fight a lot with your brother. </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38280" y="4328219"/>
            <a:ext cx="11363863" cy="892552"/>
          </a:xfrm>
          <a:prstGeom prst="rect">
            <a:avLst/>
          </a:prstGeom>
        </p:spPr>
        <p:txBody>
          <a:bodyPr wrap="square">
            <a:spAutoFit/>
          </a:bodyPr>
          <a:lstStyle/>
          <a:p>
            <a:pPr lvl="0">
              <a:spcAft>
                <a:spcPts val="800"/>
              </a:spcAft>
              <a:defRPr/>
            </a:pPr>
            <a:r>
              <a:rPr lang="en-GB" sz="2600" dirty="0">
                <a:solidFill>
                  <a:srgbClr val="002060"/>
                </a:solidFill>
                <a:latin typeface="Century Gothic" panose="020B0502020202020204" pitchFamily="34" charset="0"/>
                <a:ea typeface="Calibri" panose="020F0502020204030204" pitchFamily="34" charset="0"/>
              </a:rPr>
              <a:t>To refer to ‘</a:t>
            </a:r>
            <a:r>
              <a:rPr lang="en-GB" sz="2600" b="1" dirty="0">
                <a:solidFill>
                  <a:srgbClr val="002060"/>
                </a:solidFill>
                <a:latin typeface="Century Gothic" panose="020B0502020202020204" pitchFamily="34" charset="0"/>
                <a:ea typeface="Calibri" panose="020F0502020204030204" pitchFamily="34" charset="0"/>
              </a:rPr>
              <a:t>you</a:t>
            </a:r>
            <a:r>
              <a:rPr lang="en-GB" sz="2600" dirty="0">
                <a:solidFill>
                  <a:srgbClr val="002060"/>
                </a:solidFill>
                <a:latin typeface="Century Gothic" panose="020B0502020202020204" pitchFamily="34" charset="0"/>
                <a:ea typeface="Calibri" panose="020F0502020204030204" pitchFamily="34" charset="0"/>
              </a:rPr>
              <a:t>’ for </a:t>
            </a:r>
            <a:r>
              <a:rPr lang="en-GB" sz="2600" b="1" dirty="0">
                <a:solidFill>
                  <a:srgbClr val="002060"/>
                </a:solidFill>
                <a:latin typeface="Century Gothic" panose="020B0502020202020204" pitchFamily="34" charset="0"/>
                <a:ea typeface="Calibri" panose="020F0502020204030204" pitchFamily="34" charset="0"/>
              </a:rPr>
              <a:t>two or more people </a:t>
            </a:r>
            <a:r>
              <a:rPr lang="en-GB" sz="2600" dirty="0">
                <a:solidFill>
                  <a:srgbClr val="002060"/>
                </a:solidFill>
                <a:latin typeface="Century Gothic" panose="020B0502020202020204" pitchFamily="34" charset="0"/>
                <a:ea typeface="Calibri" panose="020F0502020204030204" pitchFamily="34" charset="0"/>
              </a:rPr>
              <a:t>with a present-tense –</a:t>
            </a:r>
            <a:r>
              <a:rPr lang="en-GB" sz="2600" dirty="0" err="1">
                <a:solidFill>
                  <a:srgbClr val="002060"/>
                </a:solidFill>
                <a:latin typeface="Century Gothic" panose="020B0502020202020204" pitchFamily="34" charset="0"/>
                <a:ea typeface="Calibri" panose="020F0502020204030204" pitchFamily="34" charset="0"/>
              </a:rPr>
              <a:t>ar</a:t>
            </a:r>
            <a:r>
              <a:rPr lang="en-GB" sz="2600" dirty="0">
                <a:solidFill>
                  <a:srgbClr val="002060"/>
                </a:solidFill>
                <a:latin typeface="Century Gothic" panose="020B0502020202020204" pitchFamily="34" charset="0"/>
                <a:ea typeface="Calibri" panose="020F0502020204030204" pitchFamily="34" charset="0"/>
              </a:rPr>
              <a:t> verb, use the verb ending </a:t>
            </a:r>
            <a:r>
              <a:rPr lang="en-GB" sz="2600" b="1" dirty="0">
                <a:solidFill>
                  <a:srgbClr val="F66400"/>
                </a:solidFill>
                <a:latin typeface="Century Gothic" panose="020B0502020202020204" pitchFamily="34" charset="0"/>
                <a:ea typeface="Calibri" panose="020F0502020204030204" pitchFamily="34" charset="0"/>
              </a:rPr>
              <a:t>-</a:t>
            </a:r>
            <a:r>
              <a:rPr lang="en-GB" sz="2600" b="1" dirty="0" err="1">
                <a:solidFill>
                  <a:srgbClr val="F66400"/>
                </a:solidFill>
                <a:latin typeface="Century Gothic" panose="020B0502020202020204" pitchFamily="34" charset="0"/>
                <a:ea typeface="Calibri" panose="020F0502020204030204" pitchFamily="34" charset="0"/>
              </a:rPr>
              <a:t>áis</a:t>
            </a:r>
            <a:r>
              <a:rPr lang="en-GB" sz="2600" dirty="0">
                <a:solidFill>
                  <a:srgbClr val="002060"/>
                </a:solidFill>
                <a:latin typeface="Century Gothic" panose="020B0502020202020204" pitchFamily="34" charset="0"/>
                <a:ea typeface="Calibri" panose="020F0502020204030204" pitchFamily="34" charset="0"/>
              </a:rPr>
              <a:t>. </a:t>
            </a: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170037"/>
            <a:ext cx="11187969" cy="89255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6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Spanish verb</a:t>
            </a:r>
            <a:r>
              <a:rPr kumimoji="0" lang="en-GB" sz="26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endings often</a:t>
            </a:r>
            <a:r>
              <a:rPr kumimoji="0" lang="en-GB" sz="26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c</a:t>
            </a:r>
            <a:r>
              <a:rPr kumimoji="0" lang="en-GB" sz="26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hange depending on the person or tense.</a:t>
            </a:r>
            <a:endPar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6" name="TextBox 15"/>
          <p:cNvSpPr txBox="1"/>
          <p:nvPr/>
        </p:nvSpPr>
        <p:spPr>
          <a:xfrm>
            <a:off x="3745209" y="2537401"/>
            <a:ext cx="908759" cy="6924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1"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a:t>
            </a:r>
          </a:p>
        </p:txBody>
      </p:sp>
      <p:sp>
        <p:nvSpPr>
          <p:cNvPr id="18" name="Rounded Rectangular Callout 17"/>
          <p:cNvSpPr/>
          <p:nvPr/>
        </p:nvSpPr>
        <p:spPr>
          <a:xfrm>
            <a:off x="8091314" y="4806775"/>
            <a:ext cx="3610829" cy="1082535"/>
          </a:xfrm>
          <a:prstGeom prst="wedgeRoundRectCallout">
            <a:avLst>
              <a:gd name="adj1" fmla="val -70588"/>
              <a:gd name="adj2" fmla="val 3948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 final syllable (-</a:t>
            </a:r>
            <a:r>
              <a:rPr lang="en-GB" sz="2000" b="1" dirty="0" err="1">
                <a:solidFill>
                  <a:srgbClr val="002060"/>
                </a:solidFill>
              </a:rPr>
              <a:t>áis</a:t>
            </a:r>
            <a:r>
              <a:rPr lang="en-GB" sz="2000" dirty="0">
                <a:solidFill>
                  <a:srgbClr val="002060"/>
                </a:solidFill>
              </a:rPr>
              <a:t>) is stressed, so there is an accent on the ‘a’.</a:t>
            </a:r>
          </a:p>
        </p:txBody>
      </p:sp>
      <p:sp>
        <p:nvSpPr>
          <p:cNvPr id="22" name="Google Shape;898;p32">
            <a:hlinkClick r:id="" action="ppaction://noaction">
              <a:snd r:embed="rId4" name="peleas mucho con tu hermano.wav"/>
            </a:hlinkClick>
          </p:cNvPr>
          <p:cNvSpPr/>
          <p:nvPr/>
        </p:nvSpPr>
        <p:spPr>
          <a:xfrm>
            <a:off x="349253" y="3287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5" name="si practica%CC%81is juga%CC%81is bien.wav"/>
            </a:hlinkClick>
          </p:cNvPr>
          <p:cNvSpPr/>
          <p:nvPr/>
        </p:nvSpPr>
        <p:spPr>
          <a:xfrm>
            <a:off x="349253"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6" grpId="0"/>
      <p:bldP spid="14" grpId="0"/>
      <p:bldP spid="16"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 y="-89372"/>
            <a:ext cx="5781822" cy="1488394"/>
          </a:xfrm>
        </p:spPr>
        <p:txBody>
          <a:bodyPr>
            <a:normAutofit/>
          </a:bodyPr>
          <a:lstStyle/>
          <a:p>
            <a:r>
              <a:rPr lang="en-GB" sz="3200" b="1" dirty="0">
                <a:solidFill>
                  <a:schemeClr val="bg1"/>
                </a:solidFill>
              </a:rPr>
              <a:t>Using the verb ‘</a:t>
            </a:r>
            <a:r>
              <a:rPr lang="en-GB" sz="3200" b="1" dirty="0" err="1">
                <a:solidFill>
                  <a:schemeClr val="bg1"/>
                </a:solidFill>
              </a:rPr>
              <a:t>jugar</a:t>
            </a:r>
            <a:r>
              <a:rPr lang="en-GB" sz="3200" b="1" dirty="0">
                <a:solidFill>
                  <a:schemeClr val="bg1"/>
                </a:solidFill>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271747"/>
            <a:ext cx="11187969"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As you know, the stem of some verbs changes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u </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anose="05000000000000000000" pitchFamily="2" charset="2"/>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for ‘I’, ‘you’ </a:t>
            </a:r>
            <a:r>
              <a:rPr kumimoji="0" lang="en-GB" sz="24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(singular), </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‘s/he’ and ‘they’ in the present tense.</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6869208-22C3-4C4C-84B6-5C3DC7A89787}"/>
              </a:ext>
            </a:extLst>
          </p:cNvPr>
          <p:cNvSpPr txBox="1"/>
          <p:nvPr/>
        </p:nvSpPr>
        <p:spPr>
          <a:xfrm>
            <a:off x="257086" y="2210369"/>
            <a:ext cx="7566114"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Jugar</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has a similar</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spelling change</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For example:</a:t>
            </a:r>
          </a:p>
        </p:txBody>
      </p:sp>
      <p:sp>
        <p:nvSpPr>
          <p:cNvPr id="22" name="TextBox 21">
            <a:extLst>
              <a:ext uri="{FF2B5EF4-FFF2-40B4-BE49-F238E27FC236}">
                <a16:creationId xmlns:a16="http://schemas.microsoft.com/office/drawing/2014/main" id="{D6869208-22C3-4C4C-84B6-5C3DC7A89787}"/>
              </a:ext>
            </a:extLst>
          </p:cNvPr>
          <p:cNvSpPr txBox="1"/>
          <p:nvPr/>
        </p:nvSpPr>
        <p:spPr>
          <a:xfrm>
            <a:off x="257086" y="2912121"/>
            <a:ext cx="1286706"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go</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D6869208-22C3-4C4C-84B6-5C3DC7A89787}"/>
              </a:ext>
            </a:extLst>
          </p:cNvPr>
          <p:cNvSpPr txBox="1"/>
          <p:nvPr/>
        </p:nvSpPr>
        <p:spPr>
          <a:xfrm>
            <a:off x="2037871" y="2912121"/>
            <a:ext cx="329414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I play, I am playing</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6869208-22C3-4C4C-84B6-5C3DC7A89787}"/>
              </a:ext>
            </a:extLst>
          </p:cNvPr>
          <p:cNvSpPr txBox="1"/>
          <p:nvPr/>
        </p:nvSpPr>
        <p:spPr>
          <a:xfrm>
            <a:off x="257086" y="3527658"/>
            <a:ext cx="1500462"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gas</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6869208-22C3-4C4C-84B6-5C3DC7A89787}"/>
              </a:ext>
            </a:extLst>
          </p:cNvPr>
          <p:cNvSpPr txBox="1"/>
          <p:nvPr/>
        </p:nvSpPr>
        <p:spPr>
          <a:xfrm>
            <a:off x="2037871" y="3527658"/>
            <a:ext cx="403042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you play, you are playing</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D6869208-22C3-4C4C-84B6-5C3DC7A89787}"/>
              </a:ext>
            </a:extLst>
          </p:cNvPr>
          <p:cNvSpPr txBox="1"/>
          <p:nvPr/>
        </p:nvSpPr>
        <p:spPr>
          <a:xfrm>
            <a:off x="257086" y="4231380"/>
            <a:ext cx="11187969"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 say </a:t>
            </a:r>
            <a:r>
              <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what </a:t>
            </a: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people play,</a:t>
            </a:r>
            <a:r>
              <a:rPr kumimoji="0" lang="en-GB" sz="240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use ‘a’ before the sport. </a:t>
            </a:r>
            <a:br>
              <a:rPr kumimoji="0" lang="en-GB" sz="240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br>
            <a:r>
              <a:rPr kumimoji="0" lang="en-GB" sz="240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This is often ‘al’ because many sports are masculine.</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D6869208-22C3-4C4C-84B6-5C3DC7A89787}"/>
              </a:ext>
            </a:extLst>
          </p:cNvPr>
          <p:cNvSpPr txBox="1"/>
          <p:nvPr/>
        </p:nvSpPr>
        <p:spPr>
          <a:xfrm>
            <a:off x="3135086" y="5205836"/>
            <a:ext cx="403042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They play</a:t>
            </a:r>
            <a:r>
              <a:rPr kumimoji="0" lang="en-GB" sz="24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tennis.</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6869208-22C3-4C4C-84B6-5C3DC7A89787}"/>
              </a:ext>
            </a:extLst>
          </p:cNvPr>
          <p:cNvSpPr txBox="1"/>
          <p:nvPr/>
        </p:nvSpPr>
        <p:spPr>
          <a:xfrm>
            <a:off x="257086" y="5205837"/>
            <a:ext cx="287800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gan</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al</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tenis</a:t>
            </a: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31" name="Rounded Rectangular Callout 30"/>
          <p:cNvSpPr/>
          <p:nvPr/>
        </p:nvSpPr>
        <p:spPr>
          <a:xfrm>
            <a:off x="7967917" y="2208089"/>
            <a:ext cx="3688124" cy="1592732"/>
          </a:xfrm>
          <a:prstGeom prst="wedgeRoundRectCallout">
            <a:avLst>
              <a:gd name="adj1" fmla="val -37000"/>
              <a:gd name="adj2" fmla="val 6057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rPr>
              <a:t>Ejemplos</a:t>
            </a:r>
            <a:r>
              <a:rPr lang="en-GB" sz="2000" b="1" dirty="0">
                <a:solidFill>
                  <a:srgbClr val="002060"/>
                </a:solidFill>
              </a:rPr>
              <a:t>:</a:t>
            </a: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p:txBody>
      </p:sp>
      <p:sp>
        <p:nvSpPr>
          <p:cNvPr id="4" name="Rectangle 3"/>
          <p:cNvSpPr/>
          <p:nvPr/>
        </p:nvSpPr>
        <p:spPr>
          <a:xfrm>
            <a:off x="7980201" y="2587666"/>
            <a:ext cx="3485249" cy="400110"/>
          </a:xfrm>
          <a:prstGeom prst="rect">
            <a:avLst/>
          </a:prstGeom>
        </p:spPr>
        <p:txBody>
          <a:bodyPr wrap="none">
            <a:spAutoFit/>
          </a:bodyPr>
          <a:lstStyle/>
          <a:p>
            <a:pPr algn="ctr"/>
            <a:r>
              <a:rPr lang="en-GB" sz="2000" dirty="0">
                <a:solidFill>
                  <a:srgbClr val="002060"/>
                </a:solidFill>
              </a:rPr>
              <a:t>1. </a:t>
            </a:r>
            <a:r>
              <a:rPr lang="en-GB" sz="2000" dirty="0" err="1">
                <a:solidFill>
                  <a:srgbClr val="002060"/>
                </a:solidFill>
              </a:rPr>
              <a:t>acordar</a:t>
            </a:r>
            <a:r>
              <a:rPr lang="en-GB" sz="2000" dirty="0">
                <a:solidFill>
                  <a:srgbClr val="002060"/>
                </a:solidFill>
              </a:rPr>
              <a:t>(se)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ac</a:t>
            </a:r>
            <a:r>
              <a:rPr lang="en-GB" sz="2000" b="1" dirty="0" err="1">
                <a:solidFill>
                  <a:srgbClr val="002060"/>
                </a:solidFill>
              </a:rPr>
              <a:t>ue</a:t>
            </a:r>
            <a:r>
              <a:rPr lang="en-GB" sz="2000" dirty="0" err="1">
                <a:solidFill>
                  <a:srgbClr val="002060"/>
                </a:solidFill>
              </a:rPr>
              <a:t>rdo</a:t>
            </a:r>
            <a:endParaRPr lang="en-GB" sz="2000" dirty="0">
              <a:solidFill>
                <a:srgbClr val="002060"/>
              </a:solidFill>
            </a:endParaRPr>
          </a:p>
        </p:txBody>
      </p:sp>
      <p:sp>
        <p:nvSpPr>
          <p:cNvPr id="32" name="Rectangle 31"/>
          <p:cNvSpPr/>
          <p:nvPr/>
        </p:nvSpPr>
        <p:spPr>
          <a:xfrm>
            <a:off x="8028291" y="2952750"/>
            <a:ext cx="3389069" cy="400110"/>
          </a:xfrm>
          <a:prstGeom prst="rect">
            <a:avLst/>
          </a:prstGeom>
        </p:spPr>
        <p:txBody>
          <a:bodyPr wrap="none">
            <a:spAutoFit/>
          </a:bodyPr>
          <a:lstStyle/>
          <a:p>
            <a:pPr algn="ctr"/>
            <a:r>
              <a:rPr lang="en-GB" sz="2000" dirty="0">
                <a:solidFill>
                  <a:srgbClr val="002060"/>
                </a:solidFill>
              </a:rPr>
              <a:t>2. </a:t>
            </a:r>
            <a:r>
              <a:rPr lang="en-GB" sz="2000" dirty="0" err="1">
                <a:solidFill>
                  <a:srgbClr val="002060"/>
                </a:solidFill>
              </a:rPr>
              <a:t>encontrar</a:t>
            </a:r>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enc</a:t>
            </a:r>
            <a:r>
              <a:rPr lang="en-GB" sz="2000" b="1" dirty="0" err="1">
                <a:solidFill>
                  <a:srgbClr val="002060"/>
                </a:solidFill>
              </a:rPr>
              <a:t>ue</a:t>
            </a:r>
            <a:r>
              <a:rPr lang="en-GB" sz="2000" dirty="0" err="1">
                <a:solidFill>
                  <a:srgbClr val="002060"/>
                </a:solidFill>
              </a:rPr>
              <a:t>ntro</a:t>
            </a:r>
            <a:endParaRPr lang="en-GB" sz="2000" dirty="0">
              <a:solidFill>
                <a:srgbClr val="002060"/>
              </a:solidFill>
            </a:endParaRPr>
          </a:p>
        </p:txBody>
      </p:sp>
      <p:sp>
        <p:nvSpPr>
          <p:cNvPr id="33" name="Rectangle 32"/>
          <p:cNvSpPr/>
          <p:nvPr/>
        </p:nvSpPr>
        <p:spPr>
          <a:xfrm>
            <a:off x="8059049" y="3306677"/>
            <a:ext cx="2619628" cy="400110"/>
          </a:xfrm>
          <a:prstGeom prst="rect">
            <a:avLst/>
          </a:prstGeom>
        </p:spPr>
        <p:txBody>
          <a:bodyPr wrap="none">
            <a:spAutoFit/>
          </a:bodyPr>
          <a:lstStyle/>
          <a:p>
            <a:pPr algn="ctr"/>
            <a:r>
              <a:rPr lang="en-GB" sz="2000" dirty="0">
                <a:solidFill>
                  <a:srgbClr val="002060"/>
                </a:solidFill>
              </a:rPr>
              <a:t>3. </a:t>
            </a:r>
            <a:r>
              <a:rPr lang="en-GB" sz="2000" dirty="0" err="1">
                <a:solidFill>
                  <a:srgbClr val="002060"/>
                </a:solidFill>
              </a:rPr>
              <a:t>probar</a:t>
            </a:r>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pr</a:t>
            </a:r>
            <a:r>
              <a:rPr lang="en-GB" sz="2000" b="1" dirty="0" err="1">
                <a:solidFill>
                  <a:srgbClr val="002060"/>
                </a:solidFill>
              </a:rPr>
              <a:t>ue</a:t>
            </a:r>
            <a:r>
              <a:rPr lang="en-GB" sz="2000" dirty="0" err="1">
                <a:solidFill>
                  <a:srgbClr val="002060"/>
                </a:solidFill>
              </a:rPr>
              <a:t>bo</a:t>
            </a:r>
            <a:endParaRPr lang="en-GB" sz="2000" dirty="0">
              <a:solidFill>
                <a:srgbClr val="002060"/>
              </a:solidFill>
            </a:endParaRPr>
          </a:p>
        </p:txBody>
      </p:sp>
      <p:sp>
        <p:nvSpPr>
          <p:cNvPr id="18" name="Rounded Rectangular Callout 30">
            <a:extLst>
              <a:ext uri="{FF2B5EF4-FFF2-40B4-BE49-F238E27FC236}">
                <a16:creationId xmlns:a16="http://schemas.microsoft.com/office/drawing/2014/main" id="{E6D274EF-D800-482A-AE2B-651F7CA388C1}"/>
              </a:ext>
            </a:extLst>
          </p:cNvPr>
          <p:cNvSpPr/>
          <p:nvPr/>
        </p:nvSpPr>
        <p:spPr>
          <a:xfrm>
            <a:off x="6048934" y="5334975"/>
            <a:ext cx="4030421" cy="796366"/>
          </a:xfrm>
          <a:prstGeom prst="wedgeRoundRectCallout">
            <a:avLst>
              <a:gd name="adj1" fmla="val -56057"/>
              <a:gd name="adj2" fmla="val -2775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Note: </a:t>
            </a:r>
            <a:r>
              <a:rPr lang="en-GB" sz="2000" dirty="0">
                <a:solidFill>
                  <a:srgbClr val="002060"/>
                </a:solidFill>
              </a:rPr>
              <a:t>the ‘al’ is </a:t>
            </a:r>
            <a:r>
              <a:rPr lang="en-GB" sz="2000" u="sng" dirty="0">
                <a:solidFill>
                  <a:srgbClr val="002060"/>
                </a:solidFill>
              </a:rPr>
              <a:t>not</a:t>
            </a:r>
            <a:r>
              <a:rPr lang="en-GB" sz="2000" dirty="0">
                <a:solidFill>
                  <a:srgbClr val="002060"/>
                </a:solidFill>
              </a:rPr>
              <a:t> translated in the English sentence.</a:t>
            </a:r>
          </a:p>
        </p:txBody>
      </p:sp>
    </p:spTree>
    <p:extLst>
      <p:ext uri="{BB962C8B-B14F-4D97-AF65-F5344CB8AC3E}">
        <p14:creationId xmlns:p14="http://schemas.microsoft.com/office/powerpoint/2010/main" val="355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P spid="24" grpId="0"/>
      <p:bldP spid="25" grpId="0"/>
      <p:bldP spid="27" grpId="0"/>
      <p:bldP spid="29" grpId="0"/>
      <p:bldP spid="30" grpId="0"/>
      <p:bldP spid="31" grpId="0" animBg="1"/>
      <p:bldP spid="4" grpId="0"/>
      <p:bldP spid="32" grpId="0"/>
      <p:bldP spid="33"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027" r="25886"/>
          <a:stretch/>
        </p:blipFill>
        <p:spPr>
          <a:xfrm flipH="1">
            <a:off x="251446" y="1984372"/>
            <a:ext cx="836688" cy="1748985"/>
          </a:xfrm>
        </p:spPr>
      </p:pic>
      <p:pic>
        <p:nvPicPr>
          <p:cNvPr id="5" name="Google Shape;960;p34"/>
          <p:cNvPicPr preferRelativeResize="0"/>
          <p:nvPr/>
        </p:nvPicPr>
        <p:blipFill rotWithShape="1">
          <a:blip r:embed="rId4">
            <a:alphaModFix/>
          </a:blip>
          <a:srcRect l="24019" r="52660"/>
          <a:stretch/>
        </p:blipFill>
        <p:spPr>
          <a:xfrm>
            <a:off x="8634635" y="1990563"/>
            <a:ext cx="814954" cy="1759151"/>
          </a:xfrm>
          <a:prstGeom prst="rect">
            <a:avLst/>
          </a:prstGeom>
          <a:noFill/>
          <a:ln>
            <a:noFill/>
          </a:ln>
          <a:effectLst>
            <a:outerShdw blurRad="50800" dist="38100" dir="2700000" algn="tl" rotWithShape="0">
              <a:srgbClr val="000000">
                <a:alpha val="40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49940"/>
          <a:stretch/>
        </p:blipFill>
        <p:spPr>
          <a:xfrm flipH="1">
            <a:off x="2930768" y="2108536"/>
            <a:ext cx="1663114" cy="1592489"/>
          </a:xfrm>
          <a:prstGeom prst="rect">
            <a:avLst/>
          </a:prstGeom>
        </p:spPr>
      </p:pic>
      <p:pic>
        <p:nvPicPr>
          <p:cNvPr id="8" name="Google Shape;960;p34"/>
          <p:cNvPicPr preferRelativeResize="0"/>
          <p:nvPr/>
        </p:nvPicPr>
        <p:blipFill rotWithShape="1">
          <a:blip r:embed="rId4">
            <a:alphaModFix/>
          </a:blip>
          <a:srcRect l="49230" r="20913"/>
          <a:stretch/>
        </p:blipFill>
        <p:spPr>
          <a:xfrm>
            <a:off x="3236293" y="1941874"/>
            <a:ext cx="926370" cy="1759151"/>
          </a:xfrm>
          <a:prstGeom prst="rect">
            <a:avLst/>
          </a:prstGeom>
          <a:noFill/>
          <a:ln>
            <a:noFill/>
          </a:ln>
          <a:effectLst>
            <a:outerShdw blurRad="50800" dist="38100" dir="2700000" algn="tl" rotWithShape="0">
              <a:srgbClr val="000000">
                <a:alpha val="40000"/>
              </a:srgbClr>
            </a:outerShdw>
          </a:effectLst>
        </p:spPr>
      </p:pic>
      <p:sp>
        <p:nvSpPr>
          <p:cNvPr id="9" name="Rounded Rectangular Callout 8"/>
          <p:cNvSpPr/>
          <p:nvPr/>
        </p:nvSpPr>
        <p:spPr>
          <a:xfrm>
            <a:off x="708759" y="1335642"/>
            <a:ext cx="2586790" cy="842210"/>
          </a:xfrm>
          <a:prstGeom prst="wedgeRoundRectCallout">
            <a:avLst>
              <a:gd name="adj1" fmla="val -38098"/>
              <a:gd name="adj2" fmla="val 6940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a:t>
            </a:r>
            <a:r>
              <a:rPr lang="en-GB" b="1">
                <a:solidFill>
                  <a:srgbClr val="002060"/>
                </a:solidFill>
              </a:rPr>
              <a:t>Juegas / jugáis </a:t>
            </a:r>
            <a:r>
              <a:rPr lang="en-GB">
                <a:solidFill>
                  <a:srgbClr val="002060"/>
                </a:solidFill>
              </a:rPr>
              <a:t>al fútbol con Nadia?</a:t>
            </a: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96863"/>
            <a:ext cx="5689600" cy="867128"/>
          </a:xfrm>
          <a:prstGeom prst="rect">
            <a:avLst/>
          </a:prstGeom>
        </p:spPr>
      </p:pic>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a:t>
            </a: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5232"/>
            <a:ext cx="10515600" cy="1325563"/>
          </a:xfrm>
        </p:spPr>
        <p:txBody>
          <a:bodyPr>
            <a:normAutofit/>
          </a:bodyPr>
          <a:lstStyle/>
          <a:p>
            <a:r>
              <a:rPr lang="en-GB" sz="2800" b="1" dirty="0" err="1">
                <a:solidFill>
                  <a:schemeClr val="bg1"/>
                </a:solidFill>
              </a:rPr>
              <a:t>Preguntas</a:t>
            </a:r>
            <a:r>
              <a:rPr lang="en-GB" sz="2800" b="1" dirty="0">
                <a:solidFill>
                  <a:schemeClr val="bg1"/>
                </a:solidFill>
              </a:rPr>
              <a:t> </a:t>
            </a:r>
            <a:r>
              <a:rPr lang="en-GB" sz="2800" b="1" dirty="0" err="1">
                <a:solidFill>
                  <a:schemeClr val="bg1"/>
                </a:solidFill>
              </a:rPr>
              <a:t>sobre</a:t>
            </a:r>
            <a:r>
              <a:rPr lang="en-GB" sz="2800" b="1" dirty="0">
                <a:solidFill>
                  <a:schemeClr val="bg1"/>
                </a:solidFill>
              </a:rPr>
              <a:t> el </a:t>
            </a:r>
            <a:r>
              <a:rPr lang="en-GB" sz="2800" b="1" dirty="0" err="1">
                <a:solidFill>
                  <a:schemeClr val="bg1"/>
                </a:solidFill>
              </a:rPr>
              <a:t>deporte</a:t>
            </a:r>
            <a:r>
              <a:rPr lang="en-GB" sz="2800" b="1" dirty="0">
                <a:solidFill>
                  <a:schemeClr val="bg1"/>
                </a:solidFill>
              </a:rPr>
              <a:t> </a:t>
            </a:r>
          </a:p>
        </p:txBody>
      </p:sp>
      <p:sp>
        <p:nvSpPr>
          <p:cNvPr id="12" name="Rectangle 11"/>
          <p:cNvSpPr/>
          <p:nvPr/>
        </p:nvSpPr>
        <p:spPr>
          <a:xfrm>
            <a:off x="189137" y="1386225"/>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1</a:t>
            </a:r>
          </a:p>
        </p:txBody>
      </p:sp>
      <p:sp>
        <p:nvSpPr>
          <p:cNvPr id="13" name="Rectangle 12"/>
          <p:cNvSpPr/>
          <p:nvPr/>
        </p:nvSpPr>
        <p:spPr>
          <a:xfrm>
            <a:off x="4289134" y="1347673"/>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2</a:t>
            </a:r>
          </a:p>
        </p:txBody>
      </p:sp>
      <p:pic>
        <p:nvPicPr>
          <p:cNvPr id="16" name="Content Placeholder 5"/>
          <p:cNvPicPr>
            <a:picLocks noChangeAspect="1"/>
          </p:cNvPicPr>
          <p:nvPr/>
        </p:nvPicPr>
        <p:blipFill rotWithShape="1">
          <a:blip r:embed="rId7" cstate="print">
            <a:extLst>
              <a:ext uri="{28A0092B-C50C-407E-A947-70E740481C1C}">
                <a14:useLocalDpi xmlns:a14="http://schemas.microsoft.com/office/drawing/2010/main" val="0"/>
              </a:ext>
            </a:extLst>
          </a:blip>
          <a:srcRect l="47027" r="25886"/>
          <a:stretch/>
        </p:blipFill>
        <p:spPr>
          <a:xfrm>
            <a:off x="7022961" y="1990563"/>
            <a:ext cx="842211" cy="1748985"/>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flipH="1">
            <a:off x="7515677" y="2027519"/>
            <a:ext cx="842219" cy="1754521"/>
          </a:xfrm>
          <a:prstGeom prst="rect">
            <a:avLst/>
          </a:prstGeom>
        </p:spPr>
      </p:pic>
      <p:pic>
        <p:nvPicPr>
          <p:cNvPr id="18" name="Google Shape;960;p34"/>
          <p:cNvPicPr preferRelativeResize="0"/>
          <p:nvPr/>
        </p:nvPicPr>
        <p:blipFill rotWithShape="1">
          <a:blip r:embed="rId4">
            <a:alphaModFix/>
          </a:blip>
          <a:srcRect l="49230" r="20913"/>
          <a:stretch/>
        </p:blipFill>
        <p:spPr>
          <a:xfrm flipH="1">
            <a:off x="4238106" y="1979288"/>
            <a:ext cx="1113328" cy="1759151"/>
          </a:xfrm>
          <a:prstGeom prst="rect">
            <a:avLst/>
          </a:prstGeom>
          <a:noFill/>
          <a:ln>
            <a:noFill/>
          </a:ln>
          <a:effectLst>
            <a:outerShdw blurRad="50800" dist="38100" dir="2700000" algn="tl" rotWithShape="0">
              <a:srgbClr val="000000">
                <a:alpha val="40000"/>
              </a:srgbClr>
            </a:outerShdw>
          </a:effectLst>
        </p:spPr>
      </p:pic>
      <p:sp>
        <p:nvSpPr>
          <p:cNvPr id="19" name="Rounded Rectangular Callout 18"/>
          <p:cNvSpPr/>
          <p:nvPr/>
        </p:nvSpPr>
        <p:spPr>
          <a:xfrm>
            <a:off x="4841090" y="1338656"/>
            <a:ext cx="2823639" cy="842210"/>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¿Cuántos deportes </a:t>
            </a:r>
            <a:r>
              <a:rPr lang="en-GB" b="1">
                <a:solidFill>
                  <a:srgbClr val="002060"/>
                </a:solidFill>
              </a:rPr>
              <a:t>practicáis / practicas</a:t>
            </a:r>
            <a:r>
              <a:rPr lang="en-GB">
                <a:solidFill>
                  <a:srgbClr val="002060"/>
                </a:solidFill>
              </a:rPr>
              <a:t>?</a:t>
            </a:r>
          </a:p>
        </p:txBody>
      </p:sp>
      <p:sp>
        <p:nvSpPr>
          <p:cNvPr id="20" name="Rounded Rectangular Callout 19"/>
          <p:cNvSpPr/>
          <p:nvPr/>
        </p:nvSpPr>
        <p:spPr>
          <a:xfrm>
            <a:off x="1460138" y="2591552"/>
            <a:ext cx="1594309" cy="775165"/>
          </a:xfrm>
          <a:prstGeom prst="wedgeRoundRectCallout">
            <a:avLst>
              <a:gd name="adj1" fmla="val 46096"/>
              <a:gd name="adj2" fmla="val -675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Sí, pero solo los jueves.</a:t>
            </a:r>
          </a:p>
        </p:txBody>
      </p:sp>
      <p:sp>
        <p:nvSpPr>
          <p:cNvPr id="21" name="Rectangle 20"/>
          <p:cNvSpPr/>
          <p:nvPr/>
        </p:nvSpPr>
        <p:spPr>
          <a:xfrm>
            <a:off x="8432062" y="1367895"/>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3</a:t>
            </a:r>
          </a:p>
        </p:txBody>
      </p:sp>
      <p:sp>
        <p:nvSpPr>
          <p:cNvPr id="22" name="Rounded Rectangular Callout 21"/>
          <p:cNvSpPr/>
          <p:nvPr/>
        </p:nvSpPr>
        <p:spPr>
          <a:xfrm>
            <a:off x="5351435" y="2650030"/>
            <a:ext cx="1761202" cy="518956"/>
          </a:xfrm>
          <a:prstGeom prst="wedgeRoundRectCallout">
            <a:avLst>
              <a:gd name="adj1" fmla="val 38927"/>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¡Seis en total!</a:t>
            </a:r>
          </a:p>
        </p:txBody>
      </p:sp>
      <p:pic>
        <p:nvPicPr>
          <p:cNvPr id="23" name="Google Shape;960;p34"/>
          <p:cNvPicPr preferRelativeResize="0"/>
          <p:nvPr/>
        </p:nvPicPr>
        <p:blipFill rotWithShape="1">
          <a:blip r:embed="rId4">
            <a:alphaModFix/>
          </a:blip>
          <a:srcRect l="53711" r="20913"/>
          <a:stretch/>
        </p:blipFill>
        <p:spPr>
          <a:xfrm>
            <a:off x="11562115" y="1990563"/>
            <a:ext cx="792832" cy="1759151"/>
          </a:xfrm>
          <a:prstGeom prst="rect">
            <a:avLst/>
          </a:prstGeom>
          <a:noFill/>
          <a:ln>
            <a:noFill/>
          </a:ln>
          <a:effectLst>
            <a:outerShdw blurRad="50800" dist="38100" dir="2700000" algn="tl" rotWithShape="0">
              <a:srgbClr val="000000">
                <a:alpha val="40000"/>
              </a:srgbClr>
            </a:outerShdw>
          </a:effectLst>
        </p:spPr>
      </p:pic>
      <p:sp>
        <p:nvSpPr>
          <p:cNvPr id="24" name="Rounded Rectangular Callout 23"/>
          <p:cNvSpPr/>
          <p:nvPr/>
        </p:nvSpPr>
        <p:spPr>
          <a:xfrm>
            <a:off x="8956865" y="1318981"/>
            <a:ext cx="2838070" cy="858871"/>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Invitas / Invitáis </a:t>
            </a:r>
            <a:r>
              <a:rPr lang="en-GB">
                <a:solidFill>
                  <a:srgbClr val="002060"/>
                </a:solidFill>
              </a:rPr>
              <a:t>a los chicos a participar?</a:t>
            </a:r>
          </a:p>
        </p:txBody>
      </p:sp>
      <p:sp>
        <p:nvSpPr>
          <p:cNvPr id="25" name="Rounded Rectangular Callout 24"/>
          <p:cNvSpPr/>
          <p:nvPr/>
        </p:nvSpPr>
        <p:spPr>
          <a:xfrm>
            <a:off x="9466152" y="2632102"/>
            <a:ext cx="2045238" cy="785366"/>
          </a:xfrm>
          <a:prstGeom prst="wedgeRoundRectCallout">
            <a:avLst>
              <a:gd name="adj1" fmla="val 52468"/>
              <a:gd name="adj2" fmla="val -6811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No, hoy </a:t>
            </a:r>
            <a:r>
              <a:rPr lang="en-GB" dirty="0" err="1">
                <a:solidFill>
                  <a:srgbClr val="002060"/>
                </a:solidFill>
              </a:rPr>
              <a:t>están</a:t>
            </a:r>
            <a:r>
              <a:rPr lang="en-GB" dirty="0">
                <a:solidFill>
                  <a:srgbClr val="002060"/>
                </a:solidFill>
              </a:rPr>
              <a:t> </a:t>
            </a:r>
            <a:r>
              <a:rPr lang="en-GB" dirty="0" err="1">
                <a:solidFill>
                  <a:srgbClr val="002060"/>
                </a:solidFill>
              </a:rPr>
              <a:t>en</a:t>
            </a:r>
            <a:r>
              <a:rPr lang="en-GB" dirty="0">
                <a:solidFill>
                  <a:srgbClr val="002060"/>
                </a:solidFill>
              </a:rPr>
              <a:t> la playa.</a:t>
            </a:r>
            <a:r>
              <a:rPr lang="en-GB" b="1" dirty="0">
                <a:solidFill>
                  <a:srgbClr val="002060"/>
                </a:solidFill>
              </a:rPr>
              <a:t> </a:t>
            </a:r>
            <a:endParaRPr lang="en-GB" dirty="0">
              <a:solidFill>
                <a:srgbClr val="002060"/>
              </a:solidFill>
            </a:endParaRPr>
          </a:p>
        </p:txBody>
      </p:sp>
      <p:sp>
        <p:nvSpPr>
          <p:cNvPr id="26" name="Rectangle 25"/>
          <p:cNvSpPr/>
          <p:nvPr/>
        </p:nvSpPr>
        <p:spPr>
          <a:xfrm>
            <a:off x="183817" y="4049134"/>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4</a:t>
            </a:r>
          </a:p>
        </p:txBody>
      </p:sp>
      <p:sp>
        <p:nvSpPr>
          <p:cNvPr id="27" name="Rectangle 26"/>
          <p:cNvSpPr/>
          <p:nvPr/>
        </p:nvSpPr>
        <p:spPr>
          <a:xfrm>
            <a:off x="4283814" y="4010582"/>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5</a:t>
            </a:r>
          </a:p>
        </p:txBody>
      </p:sp>
      <p:sp>
        <p:nvSpPr>
          <p:cNvPr id="28" name="Rectangle 27"/>
          <p:cNvSpPr/>
          <p:nvPr/>
        </p:nvSpPr>
        <p:spPr>
          <a:xfrm>
            <a:off x="8426742" y="4030804"/>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6</a:t>
            </a:r>
          </a:p>
        </p:txBody>
      </p:sp>
      <p:sp>
        <p:nvSpPr>
          <p:cNvPr id="38" name="TextBox 37"/>
          <p:cNvSpPr txBox="1"/>
          <p:nvPr/>
        </p:nvSpPr>
        <p:spPr>
          <a:xfrm>
            <a:off x="5660268" y="323806"/>
            <a:ext cx="4409808" cy="707886"/>
          </a:xfrm>
          <a:prstGeom prst="rect">
            <a:avLst/>
          </a:prstGeom>
          <a:noFill/>
        </p:spPr>
        <p:txBody>
          <a:bodyPr wrap="square" rtlCol="0">
            <a:spAutoFit/>
          </a:bodyPr>
          <a:lstStyle/>
          <a:p>
            <a:r>
              <a:rPr lang="en-GB" sz="2000" dirty="0">
                <a:solidFill>
                  <a:schemeClr val="accent5">
                    <a:lumMod val="50000"/>
                  </a:schemeClr>
                </a:solidFill>
              </a:rPr>
              <a:t>Lee las </a:t>
            </a:r>
            <a:r>
              <a:rPr lang="en-GB" sz="2000" dirty="0" err="1">
                <a:solidFill>
                  <a:schemeClr val="accent5">
                    <a:lumMod val="50000"/>
                  </a:schemeClr>
                </a:solidFill>
              </a:rPr>
              <a:t>frases</a:t>
            </a:r>
            <a:r>
              <a:rPr lang="en-GB" sz="2000" dirty="0">
                <a:solidFill>
                  <a:schemeClr val="accent5">
                    <a:lumMod val="50000"/>
                  </a:schemeClr>
                </a:solidFill>
              </a:rPr>
              <a:t> y </a:t>
            </a:r>
            <a:r>
              <a:rPr lang="en-GB" sz="2000" dirty="0" err="1">
                <a:solidFill>
                  <a:schemeClr val="accent5">
                    <a:lumMod val="50000"/>
                  </a:schemeClr>
                </a:solidFill>
              </a:rPr>
              <a:t>mira</a:t>
            </a:r>
            <a:r>
              <a:rPr lang="en-GB" sz="2000" dirty="0">
                <a:solidFill>
                  <a:schemeClr val="accent5">
                    <a:lumMod val="50000"/>
                  </a:schemeClr>
                </a:solidFill>
              </a:rPr>
              <a:t> las </a:t>
            </a:r>
            <a:r>
              <a:rPr lang="en-GB" sz="2000" dirty="0" err="1">
                <a:solidFill>
                  <a:schemeClr val="accent5">
                    <a:lumMod val="50000"/>
                  </a:schemeClr>
                </a:solidFill>
              </a:rPr>
              <a:t>imágenes</a:t>
            </a:r>
            <a:r>
              <a:rPr lang="en-GB" sz="2000" dirty="0">
                <a:solidFill>
                  <a:schemeClr val="accent5">
                    <a:lumMod val="50000"/>
                  </a:schemeClr>
                </a:solidFill>
              </a:rPr>
              <a:t>. </a:t>
            </a:r>
            <a:r>
              <a:rPr lang="en-GB" sz="2000" dirty="0" err="1">
                <a:solidFill>
                  <a:schemeClr val="accent5">
                    <a:lumMod val="50000"/>
                  </a:schemeClr>
                </a:solidFill>
              </a:rPr>
              <a:t>Elige</a:t>
            </a:r>
            <a:r>
              <a:rPr lang="en-GB" sz="2000" dirty="0">
                <a:solidFill>
                  <a:schemeClr val="accent5">
                    <a:lumMod val="50000"/>
                  </a:schemeClr>
                </a:solidFill>
              </a:rPr>
              <a:t> el verbo </a:t>
            </a:r>
            <a:r>
              <a:rPr lang="en-GB" sz="2000" dirty="0" err="1">
                <a:solidFill>
                  <a:schemeClr val="accent5">
                    <a:lumMod val="50000"/>
                  </a:schemeClr>
                </a:solidFill>
              </a:rPr>
              <a:t>correcto</a:t>
            </a:r>
            <a:r>
              <a:rPr lang="en-GB" sz="2000" dirty="0">
                <a:solidFill>
                  <a:schemeClr val="accent5">
                    <a:lumMod val="50000"/>
                  </a:schemeClr>
                </a:solidFill>
              </a:rPr>
              <a:t>.</a:t>
            </a:r>
          </a:p>
        </p:txBody>
      </p:sp>
      <p:pic>
        <p:nvPicPr>
          <p:cNvPr id="32" name="Google Shape;960;p34">
            <a:extLst>
              <a:ext uri="{FF2B5EF4-FFF2-40B4-BE49-F238E27FC236}">
                <a16:creationId xmlns:a16="http://schemas.microsoft.com/office/drawing/2014/main" id="{4914C0E5-E977-9049-B3D4-7C46E2B688FF}"/>
              </a:ext>
            </a:extLst>
          </p:cNvPr>
          <p:cNvPicPr preferRelativeResize="0"/>
          <p:nvPr/>
        </p:nvPicPr>
        <p:blipFill rotWithShape="1">
          <a:blip r:embed="rId4">
            <a:alphaModFix/>
          </a:blip>
          <a:srcRect l="24019" r="52660"/>
          <a:stretch/>
        </p:blipFill>
        <p:spPr>
          <a:xfrm flipH="1">
            <a:off x="2938500" y="4430533"/>
            <a:ext cx="769323" cy="1759151"/>
          </a:xfrm>
          <a:prstGeom prst="rect">
            <a:avLst/>
          </a:prstGeom>
          <a:noFill/>
          <a:ln>
            <a:noFill/>
          </a:ln>
          <a:effectLst>
            <a:outerShdw blurRad="50800" dist="38100" dir="2700000" algn="tl" rotWithShape="0">
              <a:srgbClr val="000000">
                <a:alpha val="40000"/>
              </a:srgbClr>
            </a:outerShdw>
          </a:effectLst>
        </p:spPr>
      </p:pic>
      <p:pic>
        <p:nvPicPr>
          <p:cNvPr id="34" name="Google Shape;960;p34">
            <a:extLst>
              <a:ext uri="{FF2B5EF4-FFF2-40B4-BE49-F238E27FC236}">
                <a16:creationId xmlns:a16="http://schemas.microsoft.com/office/drawing/2014/main" id="{32049B3E-ADE4-3740-BD0D-84E192937A07}"/>
              </a:ext>
            </a:extLst>
          </p:cNvPr>
          <p:cNvPicPr preferRelativeResize="0"/>
          <p:nvPr/>
        </p:nvPicPr>
        <p:blipFill rotWithShape="1">
          <a:blip r:embed="rId4">
            <a:alphaModFix/>
          </a:blip>
          <a:srcRect l="53711" r="20913"/>
          <a:stretch/>
        </p:blipFill>
        <p:spPr>
          <a:xfrm>
            <a:off x="3264235" y="4448971"/>
            <a:ext cx="792832" cy="1759151"/>
          </a:xfrm>
          <a:prstGeom prst="rect">
            <a:avLst/>
          </a:prstGeom>
          <a:noFill/>
          <a:ln>
            <a:noFill/>
          </a:ln>
          <a:effectLst>
            <a:outerShdw blurRad="50800" dist="38100" dir="2700000" algn="tl" rotWithShape="0">
              <a:srgbClr val="000000">
                <a:alpha val="40000"/>
              </a:srgbClr>
            </a:outerShdw>
          </a:effectLst>
        </p:spPr>
      </p:pic>
      <p:pic>
        <p:nvPicPr>
          <p:cNvPr id="35" name="Google Shape;960;p34">
            <a:extLst>
              <a:ext uri="{FF2B5EF4-FFF2-40B4-BE49-F238E27FC236}">
                <a16:creationId xmlns:a16="http://schemas.microsoft.com/office/drawing/2014/main" id="{E652B187-7D5D-4449-BDA0-5314200F5906}"/>
              </a:ext>
            </a:extLst>
          </p:cNvPr>
          <p:cNvPicPr preferRelativeResize="0"/>
          <p:nvPr/>
        </p:nvPicPr>
        <p:blipFill rotWithShape="1">
          <a:blip r:embed="rId4">
            <a:alphaModFix/>
          </a:blip>
          <a:srcRect l="24019" r="52660"/>
          <a:stretch/>
        </p:blipFill>
        <p:spPr>
          <a:xfrm rot="306728" flipH="1">
            <a:off x="11194458" y="4529194"/>
            <a:ext cx="824189" cy="1759151"/>
          </a:xfrm>
          <a:prstGeom prst="rect">
            <a:avLst/>
          </a:prstGeom>
          <a:noFill/>
          <a:ln>
            <a:noFill/>
          </a:ln>
          <a:effectLst>
            <a:outerShdw blurRad="50800" dist="38100" dir="2700000" algn="tl" rotWithShape="0">
              <a:srgbClr val="000000">
                <a:alpha val="40000"/>
              </a:srgbClr>
            </a:outerShdw>
          </a:effectLst>
        </p:spPr>
      </p:pic>
      <p:sp>
        <p:nvSpPr>
          <p:cNvPr id="39" name="Rounded Rectangular Callout 38">
            <a:extLst>
              <a:ext uri="{FF2B5EF4-FFF2-40B4-BE49-F238E27FC236}">
                <a16:creationId xmlns:a16="http://schemas.microsoft.com/office/drawing/2014/main" id="{08C18B58-90E9-5F4A-A5B7-C5490AB97589}"/>
              </a:ext>
            </a:extLst>
          </p:cNvPr>
          <p:cNvSpPr/>
          <p:nvPr/>
        </p:nvSpPr>
        <p:spPr>
          <a:xfrm>
            <a:off x="708759" y="3926527"/>
            <a:ext cx="2586790" cy="842210"/>
          </a:xfrm>
          <a:prstGeom prst="wedgeRoundRectCallout">
            <a:avLst>
              <a:gd name="adj1" fmla="val -38098"/>
              <a:gd name="adj2" fmla="val 6940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¿Me </a:t>
            </a:r>
            <a:r>
              <a:rPr lang="en-GB" b="1" dirty="0" err="1">
                <a:solidFill>
                  <a:srgbClr val="002060"/>
                </a:solidFill>
              </a:rPr>
              <a:t>ayudas</a:t>
            </a:r>
            <a:r>
              <a:rPr lang="en-GB" b="1" dirty="0">
                <a:solidFill>
                  <a:srgbClr val="002060"/>
                </a:solidFill>
              </a:rPr>
              <a:t>/ </a:t>
            </a:r>
            <a:r>
              <a:rPr lang="en-GB" b="1" dirty="0" err="1">
                <a:solidFill>
                  <a:srgbClr val="002060"/>
                </a:solidFill>
              </a:rPr>
              <a:t>ayudáis</a:t>
            </a:r>
            <a:r>
              <a:rPr lang="en-GB" b="1" dirty="0">
                <a:solidFill>
                  <a:srgbClr val="002060"/>
                </a:solidFill>
              </a:rPr>
              <a:t> </a:t>
            </a:r>
            <a:r>
              <a:rPr lang="en-GB" dirty="0">
                <a:solidFill>
                  <a:srgbClr val="002060"/>
                </a:solidFill>
              </a:rPr>
              <a:t>a </a:t>
            </a:r>
            <a:r>
              <a:rPr lang="en-GB" err="1">
                <a:solidFill>
                  <a:srgbClr val="002060"/>
                </a:solidFill>
              </a:rPr>
              <a:t>llegar</a:t>
            </a:r>
            <a:r>
              <a:rPr lang="en-GB">
                <a:solidFill>
                  <a:srgbClr val="002060"/>
                </a:solidFill>
              </a:rPr>
              <a:t> al centro de deportes?</a:t>
            </a:r>
            <a:endParaRPr lang="en-GB" dirty="0">
              <a:solidFill>
                <a:srgbClr val="002060"/>
              </a:solidFill>
            </a:endParaRPr>
          </a:p>
        </p:txBody>
      </p:sp>
      <p:sp>
        <p:nvSpPr>
          <p:cNvPr id="40" name="Rounded Rectangular Callout 39">
            <a:extLst>
              <a:ext uri="{FF2B5EF4-FFF2-40B4-BE49-F238E27FC236}">
                <a16:creationId xmlns:a16="http://schemas.microsoft.com/office/drawing/2014/main" id="{27294A10-E970-7D4F-91B0-5C059D648B81}"/>
              </a:ext>
            </a:extLst>
          </p:cNvPr>
          <p:cNvSpPr/>
          <p:nvPr/>
        </p:nvSpPr>
        <p:spPr>
          <a:xfrm>
            <a:off x="4841090" y="3929541"/>
            <a:ext cx="2823639" cy="842210"/>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¿A </a:t>
            </a:r>
            <a:r>
              <a:rPr lang="en-GB" dirty="0" err="1">
                <a:solidFill>
                  <a:srgbClr val="002060"/>
                </a:solidFill>
              </a:rPr>
              <a:t>veces</a:t>
            </a:r>
            <a:r>
              <a:rPr lang="en-GB" dirty="0">
                <a:solidFill>
                  <a:srgbClr val="002060"/>
                </a:solidFill>
              </a:rPr>
              <a:t> </a:t>
            </a:r>
            <a:r>
              <a:rPr lang="en-GB" b="1" dirty="0" err="1">
                <a:solidFill>
                  <a:srgbClr val="002060"/>
                </a:solidFill>
              </a:rPr>
              <a:t>peleáis</a:t>
            </a:r>
            <a:r>
              <a:rPr lang="en-GB" b="1" dirty="0">
                <a:solidFill>
                  <a:srgbClr val="002060"/>
                </a:solidFill>
              </a:rPr>
              <a:t> / </a:t>
            </a:r>
            <a:r>
              <a:rPr lang="en-GB" b="1" dirty="0" err="1">
                <a:solidFill>
                  <a:srgbClr val="002060"/>
                </a:solidFill>
              </a:rPr>
              <a:t>peleas</a:t>
            </a:r>
            <a:r>
              <a:rPr lang="en-GB" b="1" dirty="0">
                <a:solidFill>
                  <a:srgbClr val="002060"/>
                </a:solidFill>
              </a:rPr>
              <a:t> </a:t>
            </a:r>
            <a:r>
              <a:rPr lang="en-GB">
                <a:solidFill>
                  <a:srgbClr val="002060"/>
                </a:solidFill>
              </a:rPr>
              <a:t>con Lucía?</a:t>
            </a:r>
            <a:endParaRPr lang="en-GB" dirty="0">
              <a:solidFill>
                <a:srgbClr val="002060"/>
              </a:solidFill>
            </a:endParaRPr>
          </a:p>
        </p:txBody>
      </p:sp>
      <p:sp>
        <p:nvSpPr>
          <p:cNvPr id="41" name="Rounded Rectangular Callout 40">
            <a:extLst>
              <a:ext uri="{FF2B5EF4-FFF2-40B4-BE49-F238E27FC236}">
                <a16:creationId xmlns:a16="http://schemas.microsoft.com/office/drawing/2014/main" id="{C38E569A-FC61-864E-98A2-D7AB29B1B170}"/>
              </a:ext>
            </a:extLst>
          </p:cNvPr>
          <p:cNvSpPr/>
          <p:nvPr/>
        </p:nvSpPr>
        <p:spPr>
          <a:xfrm>
            <a:off x="8956864" y="3909866"/>
            <a:ext cx="3235135" cy="858871"/>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¿Por </a:t>
            </a:r>
            <a:r>
              <a:rPr lang="en-GB" dirty="0" err="1">
                <a:solidFill>
                  <a:srgbClr val="002060"/>
                </a:solidFill>
              </a:rPr>
              <a:t>qué</a:t>
            </a:r>
            <a:r>
              <a:rPr lang="en-GB" dirty="0">
                <a:solidFill>
                  <a:srgbClr val="002060"/>
                </a:solidFill>
              </a:rPr>
              <a:t> no </a:t>
            </a:r>
            <a:r>
              <a:rPr lang="en-GB" dirty="0" err="1">
                <a:solidFill>
                  <a:srgbClr val="002060"/>
                </a:solidFill>
              </a:rPr>
              <a:t>practicamos</a:t>
            </a:r>
            <a:r>
              <a:rPr lang="en-GB" dirty="0">
                <a:solidFill>
                  <a:srgbClr val="002060"/>
                </a:solidFill>
              </a:rPr>
              <a:t> </a:t>
            </a:r>
            <a:r>
              <a:rPr lang="en-GB" dirty="0" err="1">
                <a:solidFill>
                  <a:srgbClr val="002060"/>
                </a:solidFill>
              </a:rPr>
              <a:t>esta</a:t>
            </a:r>
            <a:r>
              <a:rPr lang="en-GB" dirty="0">
                <a:solidFill>
                  <a:srgbClr val="002060"/>
                </a:solidFill>
              </a:rPr>
              <a:t> </a:t>
            </a:r>
            <a:r>
              <a:rPr lang="en-GB" dirty="0" err="1">
                <a:solidFill>
                  <a:srgbClr val="002060"/>
                </a:solidFill>
              </a:rPr>
              <a:t>tarde</a:t>
            </a:r>
            <a:r>
              <a:rPr lang="en-GB" dirty="0">
                <a:solidFill>
                  <a:srgbClr val="002060"/>
                </a:solidFill>
              </a:rPr>
              <a:t>, y </a:t>
            </a:r>
            <a:r>
              <a:rPr lang="en-GB" dirty="0" err="1">
                <a:solidFill>
                  <a:srgbClr val="002060"/>
                </a:solidFill>
              </a:rPr>
              <a:t>así</a:t>
            </a:r>
            <a:r>
              <a:rPr lang="en-GB" b="1" dirty="0">
                <a:solidFill>
                  <a:srgbClr val="002060"/>
                </a:solidFill>
              </a:rPr>
              <a:t> </a:t>
            </a:r>
            <a:br>
              <a:rPr lang="en-GB" b="1" dirty="0">
                <a:solidFill>
                  <a:srgbClr val="002060"/>
                </a:solidFill>
              </a:rPr>
            </a:br>
            <a:r>
              <a:rPr lang="en-GB" b="1" dirty="0" err="1">
                <a:solidFill>
                  <a:srgbClr val="002060"/>
                </a:solidFill>
              </a:rPr>
              <a:t>mejoras</a:t>
            </a:r>
            <a:r>
              <a:rPr lang="en-GB" b="1" dirty="0">
                <a:solidFill>
                  <a:srgbClr val="002060"/>
                </a:solidFill>
              </a:rPr>
              <a:t> / </a:t>
            </a:r>
            <a:r>
              <a:rPr lang="en-GB" b="1" dirty="0" err="1">
                <a:solidFill>
                  <a:srgbClr val="002060"/>
                </a:solidFill>
              </a:rPr>
              <a:t>mejoráis</a:t>
            </a:r>
            <a:r>
              <a:rPr lang="en-GB" dirty="0">
                <a:solidFill>
                  <a:srgbClr val="002060"/>
                </a:solidFill>
              </a:rPr>
              <a:t>?</a:t>
            </a:r>
          </a:p>
        </p:txBody>
      </p:sp>
      <p:sp>
        <p:nvSpPr>
          <p:cNvPr id="42" name="Rounded Rectangular Callout 41">
            <a:extLst>
              <a:ext uri="{FF2B5EF4-FFF2-40B4-BE49-F238E27FC236}">
                <a16:creationId xmlns:a16="http://schemas.microsoft.com/office/drawing/2014/main" id="{0C8D16E2-0BC6-9B44-BF70-EDC87BB73F3E}"/>
              </a:ext>
            </a:extLst>
          </p:cNvPr>
          <p:cNvSpPr/>
          <p:nvPr/>
        </p:nvSpPr>
        <p:spPr>
          <a:xfrm>
            <a:off x="1017095" y="5243568"/>
            <a:ext cx="2064011" cy="1066110"/>
          </a:xfrm>
          <a:prstGeom prst="wedgeRoundRectCallout">
            <a:avLst>
              <a:gd name="adj1" fmla="val 46096"/>
              <a:gd name="adj2" fmla="val -627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002060"/>
                </a:solidFill>
              </a:rPr>
              <a:t>Sí</a:t>
            </a:r>
            <a:r>
              <a:rPr lang="en-GB" dirty="0">
                <a:solidFill>
                  <a:srgbClr val="002060"/>
                </a:solidFill>
              </a:rPr>
              <a:t>, es </a:t>
            </a:r>
            <a:r>
              <a:rPr lang="en-GB" dirty="0" err="1">
                <a:solidFill>
                  <a:srgbClr val="002060"/>
                </a:solidFill>
              </a:rPr>
              <a:t>fácil</a:t>
            </a:r>
            <a:r>
              <a:rPr lang="en-GB" dirty="0">
                <a:solidFill>
                  <a:srgbClr val="002060"/>
                </a:solidFill>
              </a:rPr>
              <a:t>.  </a:t>
            </a:r>
            <a:r>
              <a:rPr lang="en-GB" dirty="0" err="1">
                <a:solidFill>
                  <a:srgbClr val="002060"/>
                </a:solidFill>
              </a:rPr>
              <a:t>Debes</a:t>
            </a:r>
            <a:r>
              <a:rPr lang="en-GB" dirty="0">
                <a:solidFill>
                  <a:srgbClr val="002060"/>
                </a:solidFill>
              </a:rPr>
              <a:t> </a:t>
            </a:r>
            <a:r>
              <a:rPr lang="en-GB" dirty="0" err="1">
                <a:solidFill>
                  <a:srgbClr val="002060"/>
                </a:solidFill>
              </a:rPr>
              <a:t>cruzar</a:t>
            </a:r>
            <a:r>
              <a:rPr lang="en-GB" dirty="0">
                <a:solidFill>
                  <a:srgbClr val="002060"/>
                </a:solidFill>
              </a:rPr>
              <a:t> el </a:t>
            </a:r>
            <a:r>
              <a:rPr lang="en-GB" dirty="0" err="1">
                <a:solidFill>
                  <a:srgbClr val="002060"/>
                </a:solidFill>
              </a:rPr>
              <a:t>parque</a:t>
            </a:r>
            <a:r>
              <a:rPr lang="en-GB" dirty="0">
                <a:solidFill>
                  <a:srgbClr val="002060"/>
                </a:solidFill>
              </a:rPr>
              <a:t> y </a:t>
            </a:r>
            <a:r>
              <a:rPr lang="en-GB" dirty="0" err="1">
                <a:solidFill>
                  <a:srgbClr val="002060"/>
                </a:solidFill>
              </a:rPr>
              <a:t>está</a:t>
            </a:r>
            <a:r>
              <a:rPr lang="en-GB" dirty="0">
                <a:solidFill>
                  <a:srgbClr val="002060"/>
                </a:solidFill>
              </a:rPr>
              <a:t> a la </a:t>
            </a:r>
            <a:r>
              <a:rPr lang="en-GB" dirty="0" err="1">
                <a:solidFill>
                  <a:srgbClr val="002060"/>
                </a:solidFill>
              </a:rPr>
              <a:t>derecha</a:t>
            </a:r>
            <a:r>
              <a:rPr lang="en-GB" dirty="0">
                <a:solidFill>
                  <a:srgbClr val="002060"/>
                </a:solidFill>
              </a:rPr>
              <a:t>.</a:t>
            </a:r>
          </a:p>
        </p:txBody>
      </p:sp>
      <p:sp>
        <p:nvSpPr>
          <p:cNvPr id="43" name="Rounded Rectangular Callout 42">
            <a:extLst>
              <a:ext uri="{FF2B5EF4-FFF2-40B4-BE49-F238E27FC236}">
                <a16:creationId xmlns:a16="http://schemas.microsoft.com/office/drawing/2014/main" id="{BD823A08-D434-6F40-AB33-28ABACE548F6}"/>
              </a:ext>
            </a:extLst>
          </p:cNvPr>
          <p:cNvSpPr/>
          <p:nvPr/>
        </p:nvSpPr>
        <p:spPr>
          <a:xfrm>
            <a:off x="9016704" y="5279540"/>
            <a:ext cx="2047283" cy="792230"/>
          </a:xfrm>
          <a:prstGeom prst="wedgeRoundRectCallout">
            <a:avLst>
              <a:gd name="adj1" fmla="val 38927"/>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Vale, </a:t>
            </a:r>
            <a:r>
              <a:rPr lang="en-GB" dirty="0" err="1">
                <a:solidFill>
                  <a:srgbClr val="002060"/>
                </a:solidFill>
              </a:rPr>
              <a:t>pero</a:t>
            </a:r>
            <a:r>
              <a:rPr lang="en-GB" dirty="0">
                <a:solidFill>
                  <a:srgbClr val="002060"/>
                </a:solidFill>
              </a:rPr>
              <a:t> no </a:t>
            </a:r>
            <a:r>
              <a:rPr lang="en-GB" dirty="0" err="1">
                <a:solidFill>
                  <a:srgbClr val="002060"/>
                </a:solidFill>
              </a:rPr>
              <a:t>sé</a:t>
            </a:r>
            <a:r>
              <a:rPr lang="en-GB" dirty="0">
                <a:solidFill>
                  <a:srgbClr val="002060"/>
                </a:solidFill>
              </a:rPr>
              <a:t> </a:t>
            </a:r>
            <a:r>
              <a:rPr lang="en-GB" dirty="0" err="1">
                <a:solidFill>
                  <a:srgbClr val="002060"/>
                </a:solidFill>
              </a:rPr>
              <a:t>dónde</a:t>
            </a:r>
            <a:r>
              <a:rPr lang="en-GB" dirty="0">
                <a:solidFill>
                  <a:srgbClr val="002060"/>
                </a:solidFill>
              </a:rPr>
              <a:t> </a:t>
            </a:r>
            <a:r>
              <a:rPr lang="en-GB" dirty="0" err="1">
                <a:solidFill>
                  <a:srgbClr val="002060"/>
                </a:solidFill>
              </a:rPr>
              <a:t>está</a:t>
            </a:r>
            <a:r>
              <a:rPr lang="en-GB" dirty="0">
                <a:solidFill>
                  <a:srgbClr val="002060"/>
                </a:solidFill>
              </a:rPr>
              <a:t> la pelota.</a:t>
            </a:r>
          </a:p>
        </p:txBody>
      </p:sp>
      <p:sp>
        <p:nvSpPr>
          <p:cNvPr id="44" name="Rounded Rectangular Callout 43">
            <a:extLst>
              <a:ext uri="{FF2B5EF4-FFF2-40B4-BE49-F238E27FC236}">
                <a16:creationId xmlns:a16="http://schemas.microsoft.com/office/drawing/2014/main" id="{5CE08581-152A-DB40-BE57-3D1C09041341}"/>
              </a:ext>
            </a:extLst>
          </p:cNvPr>
          <p:cNvSpPr/>
          <p:nvPr/>
        </p:nvSpPr>
        <p:spPr>
          <a:xfrm>
            <a:off x="5497833" y="5184804"/>
            <a:ext cx="2047283" cy="792230"/>
          </a:xfrm>
          <a:prstGeom prst="wedgeRoundRectCallout">
            <a:avLst>
              <a:gd name="adj1" fmla="val 43952"/>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a:t>
            </a:r>
            <a:r>
              <a:rPr lang="en-GB" dirty="0" err="1">
                <a:solidFill>
                  <a:srgbClr val="002060"/>
                </a:solidFill>
              </a:rPr>
              <a:t>Sí</a:t>
            </a:r>
            <a:r>
              <a:rPr lang="en-GB" dirty="0">
                <a:solidFill>
                  <a:srgbClr val="002060"/>
                </a:solidFill>
              </a:rPr>
              <a:t>! </a:t>
            </a:r>
            <a:r>
              <a:rPr lang="en-GB" err="1">
                <a:solidFill>
                  <a:srgbClr val="002060"/>
                </a:solidFill>
              </a:rPr>
              <a:t>Varias</a:t>
            </a:r>
            <a:r>
              <a:rPr lang="en-GB">
                <a:solidFill>
                  <a:srgbClr val="002060"/>
                </a:solidFill>
              </a:rPr>
              <a:t> veces* </a:t>
            </a:r>
            <a:r>
              <a:rPr lang="en-GB" dirty="0">
                <a:solidFill>
                  <a:srgbClr val="002060"/>
                </a:solidFill>
              </a:rPr>
              <a:t>al día.</a:t>
            </a:r>
          </a:p>
        </p:txBody>
      </p:sp>
      <p:pic>
        <p:nvPicPr>
          <p:cNvPr id="48" name="Picture 47">
            <a:extLst>
              <a:ext uri="{FF2B5EF4-FFF2-40B4-BE49-F238E27FC236}">
                <a16:creationId xmlns:a16="http://schemas.microsoft.com/office/drawing/2014/main" id="{61B6758E-8981-B14E-BCF7-F64EDC0191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816" r="49940"/>
          <a:stretch/>
        </p:blipFill>
        <p:spPr>
          <a:xfrm>
            <a:off x="355659" y="4567045"/>
            <a:ext cx="792831" cy="1754521"/>
          </a:xfrm>
          <a:prstGeom prst="rect">
            <a:avLst/>
          </a:prstGeom>
        </p:spPr>
      </p:pic>
      <p:pic>
        <p:nvPicPr>
          <p:cNvPr id="49" name="Google Shape;960;p34">
            <a:extLst>
              <a:ext uri="{FF2B5EF4-FFF2-40B4-BE49-F238E27FC236}">
                <a16:creationId xmlns:a16="http://schemas.microsoft.com/office/drawing/2014/main" id="{F7514771-7D8A-FF46-B5EB-4FA8A2E00CE4}"/>
              </a:ext>
            </a:extLst>
          </p:cNvPr>
          <p:cNvPicPr preferRelativeResize="0"/>
          <p:nvPr/>
        </p:nvPicPr>
        <p:blipFill rotWithShape="1">
          <a:blip r:embed="rId4">
            <a:alphaModFix/>
          </a:blip>
          <a:srcRect l="24019" r="52660"/>
          <a:stretch/>
        </p:blipFill>
        <p:spPr>
          <a:xfrm>
            <a:off x="4443332" y="4520731"/>
            <a:ext cx="836688" cy="1759151"/>
          </a:xfrm>
          <a:prstGeom prst="rect">
            <a:avLst/>
          </a:prstGeom>
          <a:noFill/>
          <a:ln>
            <a:noFill/>
          </a:ln>
          <a:effectLst>
            <a:outerShdw blurRad="50800" dist="38100" dir="2700000" algn="tl" rotWithShape="0">
              <a:srgbClr val="000000">
                <a:alpha val="40000"/>
              </a:srgbClr>
            </a:outerShdw>
          </a:effectLst>
        </p:spPr>
      </p:pic>
      <p:pic>
        <p:nvPicPr>
          <p:cNvPr id="51" name="Picture 50">
            <a:extLst>
              <a:ext uri="{FF2B5EF4-FFF2-40B4-BE49-F238E27FC236}">
                <a16:creationId xmlns:a16="http://schemas.microsoft.com/office/drawing/2014/main" id="{15B850AB-EBB8-DD40-AFD6-90A4D703DF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816" r="49940"/>
          <a:stretch/>
        </p:blipFill>
        <p:spPr>
          <a:xfrm>
            <a:off x="8426451" y="4575750"/>
            <a:ext cx="792831" cy="1754521"/>
          </a:xfrm>
          <a:prstGeom prst="rect">
            <a:avLst/>
          </a:prstGeom>
        </p:spPr>
      </p:pic>
      <p:pic>
        <p:nvPicPr>
          <p:cNvPr id="52"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47027" r="25886"/>
          <a:stretch/>
        </p:blipFill>
        <p:spPr>
          <a:xfrm flipH="1">
            <a:off x="4010472" y="4645204"/>
            <a:ext cx="836688" cy="1748985"/>
          </a:xfrm>
          <a:prstGeom prst="rect">
            <a:avLst/>
          </a:prstGeom>
        </p:spPr>
      </p:pic>
      <p:sp>
        <p:nvSpPr>
          <p:cNvPr id="3" name="Rectangle 2"/>
          <p:cNvSpPr/>
          <p:nvPr/>
        </p:nvSpPr>
        <p:spPr>
          <a:xfrm>
            <a:off x="5306774" y="5990920"/>
            <a:ext cx="3220455" cy="369332"/>
          </a:xfrm>
          <a:prstGeom prst="rect">
            <a:avLst/>
          </a:prstGeom>
        </p:spPr>
        <p:txBody>
          <a:bodyPr wrap="square">
            <a:spAutoFit/>
          </a:bodyPr>
          <a:lstStyle/>
          <a:p>
            <a:r>
              <a:rPr lang="en-GB" dirty="0">
                <a:solidFill>
                  <a:srgbClr val="002060"/>
                </a:solidFill>
              </a:rPr>
              <a:t>*la </a:t>
            </a:r>
            <a:r>
              <a:rPr lang="en-GB" dirty="0" err="1">
                <a:solidFill>
                  <a:srgbClr val="002060"/>
                </a:solidFill>
              </a:rPr>
              <a:t>vez</a:t>
            </a:r>
            <a:r>
              <a:rPr lang="en-GB" dirty="0">
                <a:solidFill>
                  <a:srgbClr val="002060"/>
                </a:solidFill>
              </a:rPr>
              <a:t> = time (occasion)</a:t>
            </a:r>
            <a:endParaRPr lang="en-GB" dirty="0"/>
          </a:p>
        </p:txBody>
      </p:sp>
      <p:pic>
        <p:nvPicPr>
          <p:cNvPr id="53" name="Picture 16">
            <a:extLst>
              <a:ext uri="{FF2B5EF4-FFF2-40B4-BE49-F238E27FC236}">
                <a16:creationId xmlns:a16="http://schemas.microsoft.com/office/drawing/2014/main" id="{67A8B9B0-4843-1F49-8F1D-6B1433C511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flipH="1">
            <a:off x="7519647" y="4430533"/>
            <a:ext cx="842219" cy="1754521"/>
          </a:xfrm>
          <a:prstGeom prst="rect">
            <a:avLst/>
          </a:prstGeom>
        </p:spPr>
      </p:pic>
      <p:sp>
        <p:nvSpPr>
          <p:cNvPr id="4" name="Rectangle: Rounded Corners 3">
            <a:extLst>
              <a:ext uri="{FF2B5EF4-FFF2-40B4-BE49-F238E27FC236}">
                <a16:creationId xmlns:a16="http://schemas.microsoft.com/office/drawing/2014/main" id="{6535AF26-512D-4F16-AA99-BB788BC5200C}"/>
              </a:ext>
            </a:extLst>
          </p:cNvPr>
          <p:cNvSpPr/>
          <p:nvPr/>
        </p:nvSpPr>
        <p:spPr>
          <a:xfrm>
            <a:off x="1088134" y="146832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C9BD3831-2F22-4A86-87B4-F0C0F9F5866F}"/>
              </a:ext>
            </a:extLst>
          </p:cNvPr>
          <p:cNvSpPr/>
          <p:nvPr/>
        </p:nvSpPr>
        <p:spPr>
          <a:xfrm>
            <a:off x="6120874" y="1779244"/>
            <a:ext cx="1264569" cy="2730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25BC076A-3542-43E4-A9A4-758E17263345}"/>
              </a:ext>
            </a:extLst>
          </p:cNvPr>
          <p:cNvSpPr/>
          <p:nvPr/>
        </p:nvSpPr>
        <p:spPr>
          <a:xfrm>
            <a:off x="9979009" y="146832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964D9961-82E6-4C49-84BC-E533FEDA4F9A}"/>
              </a:ext>
            </a:extLst>
          </p:cNvPr>
          <p:cNvSpPr/>
          <p:nvPr/>
        </p:nvSpPr>
        <p:spPr>
          <a:xfrm>
            <a:off x="1811209" y="394016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B313EEC-A8B1-4C84-8497-47684425D95F}"/>
              </a:ext>
            </a:extLst>
          </p:cNvPr>
          <p:cNvSpPr/>
          <p:nvPr/>
        </p:nvSpPr>
        <p:spPr>
          <a:xfrm>
            <a:off x="6252909" y="4087051"/>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83DA2C34-53DB-45EC-8061-8F7C4513C256}"/>
              </a:ext>
            </a:extLst>
          </p:cNvPr>
          <p:cNvSpPr/>
          <p:nvPr/>
        </p:nvSpPr>
        <p:spPr>
          <a:xfrm>
            <a:off x="10431573" y="4466353"/>
            <a:ext cx="1130542" cy="30238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60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3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896" name="Google Shape;896;p32"/>
          <p:cNvSpPr txBox="1">
            <a:spLocks noGrp="1"/>
          </p:cNvSpPr>
          <p:nvPr>
            <p:ph type="title"/>
          </p:nvPr>
        </p:nvSpPr>
        <p:spPr>
          <a:xfrm>
            <a:off x="92682" y="265404"/>
            <a:ext cx="5715000" cy="7871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Question intonation</a:t>
            </a:r>
            <a:endParaRPr sz="3600"/>
          </a:p>
        </p:txBody>
      </p:sp>
      <p:sp>
        <p:nvSpPr>
          <p:cNvPr id="897" name="Google Shape;897;p32"/>
          <p:cNvSpPr txBox="1"/>
          <p:nvPr/>
        </p:nvSpPr>
        <p:spPr>
          <a:xfrm>
            <a:off x="526402" y="1284094"/>
            <a:ext cx="989330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Remember that to ask a yes/no question in Spanish, you use the same verb, but with raised intonation.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8" name="Google Shape;898;p32">
            <a:hlinkClick r:id="" action="ppaction://noaction">
              <a:snd r:embed="rId4" name="Graba%CC%81is el partido.wav"/>
            </a:hlinkClick>
          </p:cNvPr>
          <p:cNvSpPr/>
          <p:nvPr/>
        </p:nvSpPr>
        <p:spPr>
          <a:xfrm>
            <a:off x="515762" y="32451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2">
            <a:hlinkClick r:id="" action="ppaction://noaction">
              <a:snd r:embed="rId5" name="graba%CC%81is el partido_.wav"/>
            </a:hlinkClick>
          </p:cNvPr>
          <p:cNvSpPr/>
          <p:nvPr/>
        </p:nvSpPr>
        <p:spPr>
          <a:xfrm>
            <a:off x="515761" y="39786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txBox="1"/>
          <p:nvPr/>
        </p:nvSpPr>
        <p:spPr>
          <a:xfrm>
            <a:off x="1152878" y="3234217"/>
            <a:ext cx="46548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Grabáis el partido.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txBox="1"/>
          <p:nvPr/>
        </p:nvSpPr>
        <p:spPr>
          <a:xfrm>
            <a:off x="1101371" y="3978617"/>
            <a:ext cx="4343400" cy="461665"/>
          </a:xfrm>
          <a:prstGeom prst="rect">
            <a:avLst/>
          </a:prstGeom>
          <a:noFill/>
          <a:ln>
            <a:noFill/>
          </a:ln>
        </p:spPr>
        <p:txBody>
          <a:bodyPr spcFirstLastPara="1" wrap="square" lIns="91425" tIns="45700" rIns="91425" bIns="45700" anchor="t" anchorCtr="0">
            <a:spAutoFit/>
          </a:bodyPr>
          <a:lstStyle/>
          <a:p>
            <a:pPr lvl="0">
              <a:buClr>
                <a:srgbClr val="000000"/>
              </a:buCl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r>
              <a:rPr lang="en-GB" sz="2400" kern="0">
                <a:solidFill>
                  <a:srgbClr val="002060"/>
                </a:solidFill>
                <a:latin typeface="Century Gothic"/>
                <a:ea typeface="Century Gothic"/>
                <a:cs typeface="Century Gothic"/>
                <a:sym typeface="Century Gothic"/>
              </a:rPr>
              <a:t>Grabáis el partido</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txBox="1"/>
          <p:nvPr/>
        </p:nvSpPr>
        <p:spPr>
          <a:xfrm>
            <a:off x="5919611" y="3198167"/>
            <a:ext cx="43434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a:solidFill>
                  <a:srgbClr val="002060"/>
                </a:solidFill>
                <a:latin typeface="Century Gothic"/>
                <a:ea typeface="Century Gothic"/>
                <a:cs typeface="Century Gothic"/>
                <a:sym typeface="Century Gothic"/>
              </a:rPr>
              <a:t>You record the match</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txBox="1"/>
          <p:nvPr/>
        </p:nvSpPr>
        <p:spPr>
          <a:xfrm>
            <a:off x="5919611" y="3978617"/>
            <a:ext cx="43434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Do you record the match?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5807682" y="3919184"/>
            <a:ext cx="1405918" cy="49930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05" name="Google Shape;905;p32"/>
          <p:cNvSpPr/>
          <p:nvPr/>
        </p:nvSpPr>
        <p:spPr>
          <a:xfrm>
            <a:off x="2774981" y="4973649"/>
            <a:ext cx="3349579" cy="952501"/>
          </a:xfrm>
          <a:prstGeom prst="wedgeRoundRectCallout">
            <a:avLst>
              <a:gd name="adj1" fmla="val 41248"/>
              <a:gd name="adj2" fmla="val -109370"/>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Notice how in English we use the verb ‘</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to ask these questions.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903;p32"/>
          <p:cNvSpPr txBox="1"/>
          <p:nvPr/>
        </p:nvSpPr>
        <p:spPr>
          <a:xfrm>
            <a:off x="5919610" y="4420818"/>
            <a:ext cx="61122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Are you recording the match?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98A7560C-182C-054E-9BDF-B17613221B8C}"/>
              </a:ext>
            </a:extLst>
          </p:cNvPr>
          <p:cNvSpPr txBox="1"/>
          <p:nvPr/>
        </p:nvSpPr>
        <p:spPr>
          <a:xfrm>
            <a:off x="5898776" y="-1721224"/>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EAE92057-67DC-4922-A0FC-AA21336CB5E2}"/>
              </a:ext>
            </a:extLst>
          </p:cNvPr>
          <p:cNvSpPr/>
          <p:nvPr/>
        </p:nvSpPr>
        <p:spPr>
          <a:xfrm>
            <a:off x="526402" y="2338238"/>
            <a:ext cx="3267241" cy="461665"/>
          </a:xfrm>
          <a:prstGeom prst="rect">
            <a:avLst/>
          </a:prstGeom>
        </p:spPr>
        <p:txBody>
          <a:bodyPr wrap="none">
            <a:spAutoFit/>
          </a:bodyPr>
          <a:lstStyle/>
          <a:p>
            <a:pPr lvl="0">
              <a:buClr>
                <a:srgbClr val="000000"/>
              </a:buClr>
              <a:defRPr/>
            </a:pPr>
            <a:r>
              <a:rPr lang="en-GB" sz="2400" kern="0" dirty="0">
                <a:solidFill>
                  <a:srgbClr val="002060"/>
                </a:solidFill>
                <a:latin typeface="Century Gothic"/>
                <a:ea typeface="Century Gothic"/>
                <a:cs typeface="Century Gothic"/>
                <a:sym typeface="Century Gothic"/>
              </a:rPr>
              <a:t>Listen and compare:</a:t>
            </a:r>
            <a:endParaRPr lang="en-GB" sz="1400" kern="0" dirty="0">
              <a:solidFill>
                <a:srgbClr val="000000"/>
              </a:solidFill>
              <a:cs typeface="Arial"/>
              <a:sym typeface="Arial"/>
            </a:endParaRPr>
          </a:p>
        </p:txBody>
      </p:sp>
      <p:sp>
        <p:nvSpPr>
          <p:cNvPr id="16" name="Google Shape;905;p32">
            <a:extLst>
              <a:ext uri="{FF2B5EF4-FFF2-40B4-BE49-F238E27FC236}">
                <a16:creationId xmlns:a16="http://schemas.microsoft.com/office/drawing/2014/main" id="{F4F4F6DA-6147-41E5-9B45-93476BA369B5}"/>
              </a:ext>
            </a:extLst>
          </p:cNvPr>
          <p:cNvSpPr/>
          <p:nvPr/>
        </p:nvSpPr>
        <p:spPr>
          <a:xfrm>
            <a:off x="6833618" y="4973649"/>
            <a:ext cx="4497528" cy="725166"/>
          </a:xfrm>
          <a:prstGeom prst="wedgeRoundRectCallout">
            <a:avLst>
              <a:gd name="adj1" fmla="val -56303"/>
              <a:gd name="adj2" fmla="val -51223"/>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a:ea typeface="Century Gothic"/>
                <a:cs typeface="Century Gothic"/>
                <a:sym typeface="Century Gothic"/>
              </a:rPr>
              <a:t>When we use the verb ‘</a:t>
            </a:r>
            <a:r>
              <a:rPr lang="en-GB" sz="2000" b="1" kern="0" dirty="0">
                <a:solidFill>
                  <a:srgbClr val="FFFFFF"/>
                </a:solidFill>
                <a:latin typeface="Century Gothic"/>
                <a:ea typeface="Century Gothic"/>
                <a:cs typeface="Century Gothic"/>
                <a:sym typeface="Century Gothic"/>
              </a:rPr>
              <a:t>be</a:t>
            </a:r>
            <a:r>
              <a:rPr lang="en-GB" sz="2000" kern="0" dirty="0">
                <a:solidFill>
                  <a:srgbClr val="FFFFFF"/>
                </a:solidFill>
                <a:latin typeface="Century Gothic"/>
                <a:ea typeface="Century Gothic"/>
                <a:cs typeface="Century Gothic"/>
                <a:sym typeface="Century Gothic"/>
              </a:rPr>
              <a:t>’</a:t>
            </a:r>
            <a:br>
              <a:rPr lang="en-GB" sz="2000" kern="0" dirty="0">
                <a:solidFill>
                  <a:srgbClr val="FFFFFF"/>
                </a:solidFill>
                <a:latin typeface="Century Gothic"/>
                <a:ea typeface="Century Gothic"/>
                <a:cs typeface="Century Gothic"/>
                <a:sym typeface="Century Gothic"/>
              </a:rPr>
            </a:br>
            <a:r>
              <a:rPr lang="en-GB" sz="2000" kern="0" dirty="0">
                <a:solidFill>
                  <a:srgbClr val="FFFFFF"/>
                </a:solidFill>
                <a:latin typeface="Century Gothic"/>
                <a:ea typeface="Century Gothic"/>
                <a:cs typeface="Century Gothic"/>
                <a:sym typeface="Century Gothic"/>
              </a:rPr>
              <a:t>(is, are)</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the word order is reversed.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904;p32">
            <a:extLst>
              <a:ext uri="{FF2B5EF4-FFF2-40B4-BE49-F238E27FC236}">
                <a16:creationId xmlns:a16="http://schemas.microsoft.com/office/drawing/2014/main" id="{6F8C1508-19BF-46FE-AD48-F193E4632D6A}"/>
              </a:ext>
            </a:extLst>
          </p:cNvPr>
          <p:cNvSpPr/>
          <p:nvPr/>
        </p:nvSpPr>
        <p:spPr>
          <a:xfrm>
            <a:off x="5807682" y="4474851"/>
            <a:ext cx="1405918" cy="423869"/>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639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16341</TotalTime>
  <Words>7813</Words>
  <Application>Microsoft Macintosh PowerPoint</Application>
  <PresentationFormat>Widescreen</PresentationFormat>
  <Paragraphs>1158</Paragraphs>
  <Slides>33</Slides>
  <Notes>33</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33</vt:i4>
      </vt:variant>
    </vt:vector>
  </HeadingPairs>
  <TitlesOfParts>
    <vt:vector size="50" baseType="lpstr">
      <vt:lpstr>Arial</vt:lpstr>
      <vt:lpstr>Book Antiqua</vt:lpstr>
      <vt:lpstr>Bradley Hand</vt:lpstr>
      <vt:lpstr>Calibri</vt:lpstr>
      <vt:lpstr>Century Gothic</vt:lpstr>
      <vt:lpstr>Chalkboard</vt:lpstr>
      <vt:lpstr>Comic Sans MS</vt:lpstr>
      <vt:lpstr>Cooper Black</vt:lpstr>
      <vt:lpstr>Corben</vt:lpstr>
      <vt:lpstr>Droid Sans Mono</vt:lpstr>
      <vt:lpstr>Helvetica</vt:lpstr>
      <vt:lpstr>Tw Cen MT</vt:lpstr>
      <vt:lpstr>1_Office Theme</vt:lpstr>
      <vt:lpstr>2_Office Theme</vt:lpstr>
      <vt:lpstr>3_Office Theme</vt:lpstr>
      <vt:lpstr>4_Office Theme</vt:lpstr>
      <vt:lpstr>6_Office Theme</vt:lpstr>
      <vt:lpstr>Talking about sport and exercise</vt:lpstr>
      <vt:lpstr>hablar</vt:lpstr>
      <vt:lpstr>Respuestas</vt:lpstr>
      <vt:lpstr>Vocabulario</vt:lpstr>
      <vt:lpstr>Vocabulario</vt:lpstr>
      <vt:lpstr>Talking about ‘you’ -ar verbs in 2nd person singular &amp; plural</vt:lpstr>
      <vt:lpstr>Using the verb ‘jugar’</vt:lpstr>
      <vt:lpstr>Preguntas sobre el deporte </vt:lpstr>
      <vt:lpstr>Question intonation</vt:lpstr>
      <vt:lpstr>Preguntas sobre el deporte </vt:lpstr>
      <vt:lpstr>Preguntas sobre el deporte</vt:lpstr>
      <vt:lpstr>Lee las frases con un/a compañero/a. Toma turnos.</vt:lpstr>
      <vt:lpstr>Dos conversaciones en clase</vt:lpstr>
      <vt:lpstr>Dos conversaciones en clase</vt:lpstr>
      <vt:lpstr>Dos conversaciones en clase</vt:lpstr>
      <vt:lpstr>Dos conversaciones en clase</vt:lpstr>
      <vt:lpstr>Talking about sport and exercise [2]</vt:lpstr>
      <vt:lpstr>Escucha y escribe la palabra en español y la letra de la imagen. </vt:lpstr>
      <vt:lpstr>Vocabulario</vt:lpstr>
      <vt:lpstr>Talking about body parts Spanish use of the definite article  </vt:lpstr>
      <vt:lpstr>Estar en forma</vt:lpstr>
      <vt:lpstr>Talking about ‘you’ -ar verbs in 2nd person singular &amp; plural</vt:lpstr>
      <vt:lpstr>Saying what someone is doing now  Present continuous tense</vt:lpstr>
      <vt:lpstr>Preguntas del instructor</vt:lpstr>
      <vt:lpstr>La clase de ejercicio</vt:lpstr>
      <vt:lpstr>Hablamos del deporte</vt:lpstr>
      <vt:lpstr>Preguntas en la clase de ejercicio</vt:lpstr>
      <vt:lpstr>hablar / escuchar</vt:lpstr>
      <vt:lpstr>hablar / escuchar</vt:lpstr>
      <vt:lpstr>hablar / escuchar</vt:lpstr>
      <vt:lpstr>hablar / escuchar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Caruso</cp:lastModifiedBy>
  <cp:revision>807</cp:revision>
  <dcterms:created xsi:type="dcterms:W3CDTF">2019-03-27T07:30:03Z</dcterms:created>
  <dcterms:modified xsi:type="dcterms:W3CDTF">2021-08-04T15:14:54Z</dcterms:modified>
</cp:coreProperties>
</file>