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 id="2147483684" r:id="rId3"/>
    <p:sldMasterId id="2147483696" r:id="rId4"/>
    <p:sldMasterId id="2147483708" r:id="rId5"/>
  </p:sldMasterIdLst>
  <p:notesMasterIdLst>
    <p:notesMasterId r:id="rId20"/>
  </p:notesMasterIdLst>
  <p:sldIdLst>
    <p:sldId id="266" r:id="rId6"/>
    <p:sldId id="280" r:id="rId7"/>
    <p:sldId id="277" r:id="rId8"/>
    <p:sldId id="279" r:id="rId9"/>
    <p:sldId id="267" r:id="rId10"/>
    <p:sldId id="268" r:id="rId11"/>
    <p:sldId id="269" r:id="rId12"/>
    <p:sldId id="270" r:id="rId13"/>
    <p:sldId id="271" r:id="rId14"/>
    <p:sldId id="272" r:id="rId15"/>
    <p:sldId id="273" r:id="rId16"/>
    <p:sldId id="274" r:id="rId17"/>
    <p:sldId id="275" r:id="rId18"/>
    <p:sldId id="276" r:id="rId1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017" autoAdjust="0"/>
    <p:restoredTop sz="61071" autoAdjust="0"/>
  </p:normalViewPr>
  <p:slideViewPr>
    <p:cSldViewPr snapToGrid="0">
      <p:cViewPr varScale="1">
        <p:scale>
          <a:sx n="70" d="100"/>
          <a:sy n="70" d="100"/>
        </p:scale>
        <p:origin x="2208"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3" Type="http://schemas.openxmlformats.org/officeDocument/2006/relationships/slideMaster" Target="slideMasters/slideMaster3.xml"/><Relationship Id="rId21" Type="http://schemas.openxmlformats.org/officeDocument/2006/relationships/presProps" Target="presProp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 Type="http://schemas.openxmlformats.org/officeDocument/2006/relationships/slideMaster" Target="slideMasters/slideMaster2.xml"/><Relationship Id="rId16" Type="http://schemas.openxmlformats.org/officeDocument/2006/relationships/slide" Target="slides/slide11.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tableStyles" Target="tableStyles.xml"/><Relationship Id="rId5" Type="http://schemas.openxmlformats.org/officeDocument/2006/relationships/slideMaster" Target="slideMasters/slideMaster5.xml"/><Relationship Id="rId15" Type="http://schemas.openxmlformats.org/officeDocument/2006/relationships/slide" Target="slides/slide10.xml"/><Relationship Id="rId23" Type="http://schemas.openxmlformats.org/officeDocument/2006/relationships/theme" Target="theme/theme1.xml"/><Relationship Id="rId10" Type="http://schemas.openxmlformats.org/officeDocument/2006/relationships/slide" Target="slides/slide5.xml"/><Relationship Id="rId19" Type="http://schemas.openxmlformats.org/officeDocument/2006/relationships/slide" Target="slides/slide14.xml"/><Relationship Id="rId4" Type="http://schemas.openxmlformats.org/officeDocument/2006/relationships/slideMaster" Target="slideMasters/slideMaster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EAEEC09-96A1-431A-A818-C834E7DB08B8}" type="datetimeFigureOut">
              <a:rPr lang="en-GB" smtClean="0"/>
              <a:t>18/04/2021</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DF90C7B-B511-4F50-86FB-4581AAEE3A09}" type="slidenum">
              <a:rPr lang="en-GB" smtClean="0"/>
              <a:t>‹#›</a:t>
            </a:fld>
            <a:endParaRPr lang="en-GB"/>
          </a:p>
        </p:txBody>
      </p:sp>
    </p:spTree>
    <p:extLst>
      <p:ext uri="{BB962C8B-B14F-4D97-AF65-F5344CB8AC3E}">
        <p14:creationId xmlns:p14="http://schemas.microsoft.com/office/powerpoint/2010/main" val="25032905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b="0" dirty="0"/>
              <a:t>This</a:t>
            </a:r>
            <a:r>
              <a:rPr lang="en-GB" b="0" baseline="0" dirty="0"/>
              <a:t> selection of slides is extracted from the CPD materials produced by Rowena </a:t>
            </a:r>
            <a:r>
              <a:rPr lang="en-GB" b="0" baseline="0" dirty="0" err="1"/>
              <a:t>Kasprowicz</a:t>
            </a:r>
            <a:r>
              <a:rPr lang="en-GB" b="0" baseline="0" dirty="0"/>
              <a:t> for the TRG: ‘Assessment Part 1’.  Updates have been made to ‘coverage of grammar slides’ to reflect</a:t>
            </a:r>
            <a:r>
              <a:rPr lang="en-GB" sz="1200" b="0" baseline="0" dirty="0"/>
              <a:t> the </a:t>
            </a:r>
            <a:r>
              <a:rPr lang="en-GB" sz="1200" b="0" dirty="0"/>
              <a:t>Feb 21 issues of Y7.1.2.6</a:t>
            </a:r>
            <a:r>
              <a:rPr lang="en-GB" sz="1200" b="0" baseline="0" dirty="0"/>
              <a:t> achievement tests.</a:t>
            </a:r>
            <a:endParaRPr lang="en-GB" b="0" dirty="0"/>
          </a:p>
        </p:txBody>
      </p:sp>
      <p:sp>
        <p:nvSpPr>
          <p:cNvPr id="4" name="Slide Number Placeholder 3"/>
          <p:cNvSpPr>
            <a:spLocks noGrp="1"/>
          </p:cNvSpPr>
          <p:nvPr>
            <p:ph type="sldNum" sz="quarter" idx="10"/>
          </p:nvPr>
        </p:nvSpPr>
        <p:spPr/>
        <p:txBody>
          <a:bodyPr/>
          <a:lstStyle/>
          <a:p>
            <a:fld id="{5DF90C7B-B511-4F50-86FB-4581AAEE3A09}" type="slidenum">
              <a:rPr lang="en-GB" smtClean="0"/>
              <a:t>1</a:t>
            </a:fld>
            <a:endParaRPr lang="en-GB"/>
          </a:p>
        </p:txBody>
      </p:sp>
    </p:spTree>
    <p:extLst>
      <p:ext uri="{BB962C8B-B14F-4D97-AF65-F5344CB8AC3E}">
        <p14:creationId xmlns:p14="http://schemas.microsoft.com/office/powerpoint/2010/main" val="111674423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Here we have examples from Spanish of written productive items.</a:t>
            </a:r>
            <a:endParaRPr lang="en-GB"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In general, written productive items required pupils to supply just one element, rather than producing a whole sentence – this was really to make the scoring of the written items much more manageable. </a:t>
            </a:r>
            <a:endParaRPr lang="en-GB"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The first example shows an item which is targeting students’ awareness of the fact that Spanish does not require an alternative to the English ‘do-auxiliary’.</a:t>
            </a:r>
            <a:endParaRPr lang="en-GB"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You’ll also notice that we have provided a gloss of the verb infinitive for students. This was done in order to ensure that we were isolating grammatical knowledge of these items. By providing the verb infinitive, we are not relying on pupils being able to recall the appropriate lexical item in order to complete the question successfully. They have the correct word in the target language, so the question is really testing whether they can produce the appropriate verb inflection.</a:t>
            </a:r>
            <a:endParaRPr lang="en-GB" sz="1200" kern="1200" dirty="0">
              <a:solidFill>
                <a:schemeClr val="tx1"/>
              </a:solidFill>
              <a:effectLst/>
              <a:latin typeface="+mn-lt"/>
              <a:ea typeface="+mn-ea"/>
              <a:cs typeface="+mn-cs"/>
            </a:endParaRPr>
          </a:p>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72843D9-4757-4631-B0CD-BAA271821DF5}"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10</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05753732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Here we have another couple of examples of written production items. </a:t>
            </a:r>
            <a:endParaRPr lang="en-GB"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In general, in the written items we have tried to isolate one particular grammatical feature which pupils have to supply.</a:t>
            </a:r>
            <a:endParaRPr lang="en-GB"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These also illustrate another way in which we have tried to isolate grammatical knowledge, in this case knowledge of gender. Here we have indicated the gender of the noun either directly after the noun itself or via the article. This is to ensure that completion of these items was not reliant on pupils having to recall the gender of specific nouns, rather we wanted to know whether students were able to accurately apply the grammatical gender system in the target language and so therefore we explicitly indicated the gender of the nouns that we had used within these items. </a:t>
            </a:r>
            <a:endParaRPr lang="en-GB" sz="1200" kern="1200" dirty="0">
              <a:solidFill>
                <a:schemeClr val="tx1"/>
              </a:solidFill>
              <a:effectLst/>
              <a:latin typeface="+mn-lt"/>
              <a:ea typeface="+mn-ea"/>
              <a:cs typeface="+mn-cs"/>
            </a:endParaRPr>
          </a:p>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72843D9-4757-4631-B0CD-BAA271821DF5}"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11</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83966659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This next item is taken from the German version of the test and illustrates a question that is targeting both syntax, in terms of subject-verb word for questions, as well as morphology, in terms of weak verb inflections.</a:t>
            </a:r>
            <a:endParaRPr lang="en-GB"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It is worth noting that these written items that are combining testing multiple grammatical features did have implications for the automated scoring for the online version, and I’ll explain in a bit more detail in the next section how we went about scoring these sorts of items.</a:t>
            </a:r>
            <a:endParaRPr lang="en-GB"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For future iterations of the tests, we will most likely try to separate out testing production of syntax (e.g. drag and drop) and production of verb agreement, in order to simplify the automated scoring process.</a:t>
            </a:r>
            <a:endParaRPr lang="en-GB" sz="1200" kern="1200" dirty="0">
              <a:solidFill>
                <a:schemeClr val="tx1"/>
              </a:solidFill>
              <a:effectLst/>
              <a:latin typeface="+mn-lt"/>
              <a:ea typeface="+mn-ea"/>
              <a:cs typeface="+mn-cs"/>
            </a:endParaRPr>
          </a:p>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72843D9-4757-4631-B0CD-BAA271821DF5}"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12</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56198269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We are now going to look at a couple of items from the speaking part of the test. As mentioned earlier, in the speaking part of the test we have combined testing several grammar features within each item, and we did this by asking students to produce short phrase or a short sentence for each item within the speaking test.</a:t>
            </a:r>
            <a:endParaRPr lang="en-GB"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As with the writing items, we have provided a gloss of the key target language words for example giving the verb in items testing in subject-verb agreement, and this was really in order to avoid missing answers being due to student’s struggling to recall the correct vocabulary that they needed for that particular item.</a:t>
            </a:r>
            <a:endParaRPr lang="en-GB" sz="1200" kern="1200" dirty="0">
              <a:solidFill>
                <a:schemeClr val="tx1"/>
              </a:solidFill>
              <a:effectLst/>
              <a:latin typeface="+mn-lt"/>
              <a:ea typeface="+mn-ea"/>
              <a:cs typeface="+mn-cs"/>
            </a:endParaRPr>
          </a:p>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72843D9-4757-4631-B0CD-BAA271821DF5}"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13</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83598376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Here we have two more examples from the speaking section which are testing irregular verb agreement, &amp; article / noun agreement.</a:t>
            </a:r>
            <a:endParaRPr lang="en-GB"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For irregular verbs, we have not provided a gloss of the verb infinitive. This is because in the </a:t>
            </a:r>
            <a:r>
              <a:rPr lang="en-US" sz="1200" kern="1200" dirty="0" err="1">
                <a:solidFill>
                  <a:schemeClr val="tx1"/>
                </a:solidFill>
                <a:effectLst/>
                <a:latin typeface="+mn-lt"/>
                <a:ea typeface="+mn-ea"/>
                <a:cs typeface="+mn-cs"/>
              </a:rPr>
              <a:t>SoW</a:t>
            </a:r>
            <a:r>
              <a:rPr lang="en-US" sz="1200" kern="1200" dirty="0">
                <a:solidFill>
                  <a:schemeClr val="tx1"/>
                </a:solidFill>
                <a:effectLst/>
                <a:latin typeface="+mn-lt"/>
                <a:ea typeface="+mn-ea"/>
                <a:cs typeface="+mn-cs"/>
              </a:rPr>
              <a:t>, irregular verb forms have been taught as individual lexical items, rather than as a transformation from the infinitive. So, we felt that providing the irregular verb infinitive in these items could actually cause confusion rather than being helpful for the students.</a:t>
            </a:r>
            <a:endParaRPr lang="en-GB"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For the items testing article agreement, we provide a gloss of the target noun and the target adjective where appropriate, and we have also indicated the gender, so that we are testing whether pupils can accurately produce the correct article and adjective ending, rather than relying on them being able to recall that particular gender for that noun.</a:t>
            </a:r>
            <a:endParaRPr lang="en-GB" sz="1200" kern="1200" dirty="0">
              <a:solidFill>
                <a:schemeClr val="tx1"/>
              </a:solidFill>
              <a:effectLst/>
              <a:latin typeface="+mn-lt"/>
              <a:ea typeface="+mn-ea"/>
              <a:cs typeface="+mn-cs"/>
            </a:endParaRPr>
          </a:p>
          <a:p>
            <a:pPr algn="l"/>
            <a:endParaRPr lang="en-GB" sz="1200" dirty="0">
              <a:solidFill>
                <a:schemeClr val="accent1">
                  <a:lumMod val="50000"/>
                </a:schemeClr>
              </a:solidFill>
              <a:latin typeface="Century Gothic" panose="020B0502020202020204" pitchFamily="34" charset="0"/>
            </a:endParaRPr>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72843D9-4757-4631-B0CD-BAA271821DF5}"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14</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14670385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The table here shows the coverage of grammar features in the German version of the test.</a:t>
            </a:r>
            <a:endParaRPr lang="en-GB"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By coverage here, this refers to what the pupils are actually being tested on. In the columns labelled Reading, Listening, Writing, and Speaking, I have indicated the number of items each pupil responds to for that grammar feature so you can see how the different grammatical forms were spread across the different modes and modalities.</a:t>
            </a:r>
            <a:endParaRPr lang="en-GB"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The first step in building the grammar test was to identify which grammar features and rules had been taught so far and identify the specific structures that had been introduced for each. For example, in terms of subject-verb agreement for weak verbs in German, the 1</a:t>
            </a:r>
            <a:r>
              <a:rPr lang="en-US" sz="1200" kern="1200" baseline="30000" dirty="0">
                <a:solidFill>
                  <a:schemeClr val="tx1"/>
                </a:solidFill>
                <a:effectLst/>
                <a:latin typeface="+mn-lt"/>
                <a:ea typeface="+mn-ea"/>
                <a:cs typeface="+mn-cs"/>
              </a:rPr>
              <a:t>st</a:t>
            </a:r>
            <a:r>
              <a:rPr lang="en-US" sz="1200" kern="1200" dirty="0">
                <a:solidFill>
                  <a:schemeClr val="tx1"/>
                </a:solidFill>
                <a:effectLst/>
                <a:latin typeface="+mn-lt"/>
                <a:ea typeface="+mn-ea"/>
                <a:cs typeface="+mn-cs"/>
              </a:rPr>
              <a:t>, 2</a:t>
            </a:r>
            <a:r>
              <a:rPr lang="en-US" sz="1200" kern="1200" baseline="30000" dirty="0">
                <a:solidFill>
                  <a:schemeClr val="tx1"/>
                </a:solidFill>
                <a:effectLst/>
                <a:latin typeface="+mn-lt"/>
                <a:ea typeface="+mn-ea"/>
                <a:cs typeface="+mn-cs"/>
              </a:rPr>
              <a:t>nd</a:t>
            </a:r>
            <a:r>
              <a:rPr lang="en-US" sz="1200" kern="1200" dirty="0">
                <a:solidFill>
                  <a:schemeClr val="tx1"/>
                </a:solidFill>
                <a:effectLst/>
                <a:latin typeface="+mn-lt"/>
                <a:ea typeface="+mn-ea"/>
                <a:cs typeface="+mn-cs"/>
              </a:rPr>
              <a:t>, and 3</a:t>
            </a:r>
            <a:r>
              <a:rPr lang="en-US" sz="1200" kern="1200" baseline="30000" dirty="0">
                <a:solidFill>
                  <a:schemeClr val="tx1"/>
                </a:solidFill>
                <a:effectLst/>
                <a:latin typeface="+mn-lt"/>
                <a:ea typeface="+mn-ea"/>
                <a:cs typeface="+mn-cs"/>
              </a:rPr>
              <a:t>rd</a:t>
            </a:r>
            <a:r>
              <a:rPr lang="en-US" sz="1200" kern="1200" dirty="0">
                <a:solidFill>
                  <a:schemeClr val="tx1"/>
                </a:solidFill>
                <a:effectLst/>
                <a:latin typeface="+mn-lt"/>
                <a:ea typeface="+mn-ea"/>
                <a:cs typeface="+mn-cs"/>
              </a:rPr>
              <a:t>, person singular forms have been introduced so far and so the items targeting that particular grammatical structure included instances of all of those particular forms that had been introduced so far. </a:t>
            </a:r>
            <a:endParaRPr lang="en-GB"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Ideally, we would have tested everything in all modes and modalities, but that was simply not possible within the time constraint that we had.</a:t>
            </a:r>
            <a:endParaRPr lang="en-GB"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Therefore, wherever possible, and as you’ll see from the table, we have tried to ensure that each structure has been tested receptively and productively either in written or spoken form. </a:t>
            </a:r>
            <a:endParaRPr lang="en-GB"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Within the productive items, particularly in the Speaking part of the test, we were able to combine testing of multiple structures within one question, for example by asking students to produce a short phrase or sentence which would contain a number of different grammatical features. For example, in the Speaking part of the test, we have a set of items in which students had to create statements and questions with weak verbs, therefore were testing both word order and verb agreement in that set of items.</a:t>
            </a:r>
            <a:endParaRPr lang="en-GB"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In the German test specifically we made the decision not to test negation (i.e. </a:t>
            </a:r>
            <a:r>
              <a:rPr lang="en-US" sz="1200" kern="1200" dirty="0" err="1">
                <a:solidFill>
                  <a:schemeClr val="tx1"/>
                </a:solidFill>
                <a:effectLst/>
                <a:latin typeface="+mn-lt"/>
                <a:ea typeface="+mn-ea"/>
                <a:cs typeface="+mn-cs"/>
              </a:rPr>
              <a:t>kein</a:t>
            </a:r>
            <a:r>
              <a:rPr lang="en-US" sz="1200" kern="1200" dirty="0">
                <a:solidFill>
                  <a:schemeClr val="tx1"/>
                </a:solidFill>
                <a:effectLst/>
                <a:latin typeface="+mn-lt"/>
                <a:ea typeface="+mn-ea"/>
                <a:cs typeface="+mn-cs"/>
              </a:rPr>
              <a:t> + noun) or the possessive adjective (</a:t>
            </a:r>
            <a:r>
              <a:rPr lang="en-US" sz="1200" kern="1200" dirty="0" err="1">
                <a:solidFill>
                  <a:schemeClr val="tx1"/>
                </a:solidFill>
                <a:effectLst/>
                <a:latin typeface="+mn-lt"/>
                <a:ea typeface="+mn-ea"/>
                <a:cs typeface="+mn-cs"/>
              </a:rPr>
              <a:t>mein</a:t>
            </a:r>
            <a:r>
              <a:rPr lang="en-US" sz="1200" kern="1200" dirty="0">
                <a:solidFill>
                  <a:schemeClr val="tx1"/>
                </a:solidFill>
                <a:effectLst/>
                <a:latin typeface="+mn-lt"/>
                <a:ea typeface="+mn-ea"/>
                <a:cs typeface="+mn-cs"/>
              </a:rPr>
              <a:t> +noun) in this round of testing and that was because the 2</a:t>
            </a:r>
            <a:r>
              <a:rPr lang="en-US" sz="1200" kern="1200" baseline="30000" dirty="0">
                <a:solidFill>
                  <a:schemeClr val="tx1"/>
                </a:solidFill>
                <a:effectLst/>
                <a:latin typeface="+mn-lt"/>
                <a:ea typeface="+mn-ea"/>
                <a:cs typeface="+mn-cs"/>
              </a:rPr>
              <a:t>nd</a:t>
            </a:r>
            <a:r>
              <a:rPr lang="en-US" sz="1200" kern="1200" dirty="0">
                <a:solidFill>
                  <a:schemeClr val="tx1"/>
                </a:solidFill>
                <a:effectLst/>
                <a:latin typeface="+mn-lt"/>
                <a:ea typeface="+mn-ea"/>
                <a:cs typeface="+mn-cs"/>
              </a:rPr>
              <a:t> and 3</a:t>
            </a:r>
            <a:r>
              <a:rPr lang="en-US" sz="1200" kern="1200" baseline="30000" dirty="0">
                <a:solidFill>
                  <a:schemeClr val="tx1"/>
                </a:solidFill>
                <a:effectLst/>
                <a:latin typeface="+mn-lt"/>
                <a:ea typeface="+mn-ea"/>
                <a:cs typeface="+mn-cs"/>
              </a:rPr>
              <a:t>rd</a:t>
            </a:r>
            <a:r>
              <a:rPr lang="en-US" sz="1200" kern="1200" dirty="0">
                <a:solidFill>
                  <a:schemeClr val="tx1"/>
                </a:solidFill>
                <a:effectLst/>
                <a:latin typeface="+mn-lt"/>
                <a:ea typeface="+mn-ea"/>
                <a:cs typeface="+mn-cs"/>
              </a:rPr>
              <a:t> person possessive adjectives will be introduced later in the spring / summer terms. Therefore, we felt it was more efficient to test all of these structures together in one go at the end of Year 7.</a:t>
            </a:r>
            <a:endParaRPr lang="en-GB"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b="1" dirty="0" smtClean="0"/>
              <a:t>(</a:t>
            </a:r>
            <a:r>
              <a:rPr lang="en-GB" sz="1200" b="1" dirty="0"/>
              <a:t>Updated to reflect Feb 21 issue of Gm7.1.2.6</a:t>
            </a:r>
            <a:r>
              <a:rPr lang="en-GB" sz="1200" b="1" baseline="0" dirty="0"/>
              <a:t> achievement test)</a:t>
            </a:r>
            <a:endParaRPr lang="en-GB" sz="1200" b="1" dirty="0"/>
          </a:p>
          <a:p>
            <a:endParaRPr lang="en-GB" dirty="0"/>
          </a:p>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72843D9-4757-4631-B0CD-BAA271821DF5}"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22401997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The table here shows the coverage of grammar features in the French version of the grammar test.  Again you can see the number of items included for each grammar structure in the Reading, Listening, Writing and Speaking columns. The first two structures in the table were only tested productively, because here we wanted to know that students </a:t>
            </a:r>
            <a:r>
              <a:rPr lang="en-US" sz="1200" kern="1200" dirty="0" err="1">
                <a:solidFill>
                  <a:schemeClr val="tx1"/>
                </a:solidFill>
                <a:effectLst/>
                <a:latin typeface="+mn-lt"/>
                <a:ea typeface="+mn-ea"/>
                <a:cs typeface="+mn-cs"/>
              </a:rPr>
              <a:t>recognise</a:t>
            </a:r>
            <a:r>
              <a:rPr lang="en-US" sz="1200" kern="1200" dirty="0">
                <a:solidFill>
                  <a:schemeClr val="tx1"/>
                </a:solidFill>
                <a:effectLst/>
                <a:latin typeface="+mn-lt"/>
                <a:ea typeface="+mn-ea"/>
                <a:cs typeface="+mn-cs"/>
              </a:rPr>
              <a:t> that the two present tense forms in English (the simple and present continuous) map onto only one form in French. And similarly, we wanted to check that students </a:t>
            </a:r>
            <a:r>
              <a:rPr lang="en-US" sz="1200" kern="1200" dirty="0" err="1">
                <a:solidFill>
                  <a:schemeClr val="tx1"/>
                </a:solidFill>
                <a:effectLst/>
                <a:latin typeface="+mn-lt"/>
                <a:ea typeface="+mn-ea"/>
                <a:cs typeface="+mn-cs"/>
              </a:rPr>
              <a:t>recognise</a:t>
            </a:r>
            <a:r>
              <a:rPr lang="en-US" sz="1200" kern="1200" dirty="0">
                <a:solidFill>
                  <a:schemeClr val="tx1"/>
                </a:solidFill>
                <a:effectLst/>
                <a:latin typeface="+mn-lt"/>
                <a:ea typeface="+mn-ea"/>
                <a:cs typeface="+mn-cs"/>
              </a:rPr>
              <a:t> that French does not have an equivalent of the English ‘do-auxiliary’ for questions. Therefore, for these two particular structures it seemed to make most sense to provide students with an appropriate English sentence and a test that they knew how to accurately form it in French. </a:t>
            </a:r>
            <a:endParaRPr lang="en-GB"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In addition, French only includes one set of items in the Listening part of the test. That is because many of the structures (for example most of the verb endings) are not audible in French, therefore it made most sense to focus on testing these in Reading, rather than Listening parts of the test. </a:t>
            </a:r>
            <a:endParaRPr lang="en-GB"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We’ve tried to make best use of the time available for the grammar section of the test, in this particular case </a:t>
            </a:r>
            <a:r>
              <a:rPr lang="en-US" sz="1200" kern="1200" dirty="0" err="1">
                <a:solidFill>
                  <a:schemeClr val="tx1"/>
                </a:solidFill>
                <a:effectLst/>
                <a:latin typeface="+mn-lt"/>
                <a:ea typeface="+mn-ea"/>
                <a:cs typeface="+mn-cs"/>
              </a:rPr>
              <a:t>focussing</a:t>
            </a:r>
            <a:r>
              <a:rPr lang="en-US" sz="1200" kern="1200" dirty="0">
                <a:solidFill>
                  <a:schemeClr val="tx1"/>
                </a:solidFill>
                <a:effectLst/>
                <a:latin typeface="+mn-lt"/>
                <a:ea typeface="+mn-ea"/>
                <a:cs typeface="+mn-cs"/>
              </a:rPr>
              <a:t> more on the written rather than the oral modality when we are testing receptive knowledge in French.</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b="1" dirty="0"/>
              <a:t>(Updated to reflect Feb 21 issue of Fr7.1.2.6</a:t>
            </a:r>
            <a:r>
              <a:rPr lang="en-GB" sz="1200" b="1" baseline="0" dirty="0"/>
              <a:t> achievement test)</a:t>
            </a:r>
            <a:endParaRPr lang="en-GB" sz="1200" b="1" dirty="0"/>
          </a:p>
          <a:p>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51212F4-EB5A-464B-92EC-DACFCB1CC2CD}"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28924742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Similarly, to the previous two slides, here this slide shows the coverage of grammar features in the Spanish version of the test. You can see the particular structures being tested in the left-hand column and how many items were included for each structure in the four columns on the right.</a:t>
            </a:r>
            <a:endParaRPr lang="en-GB"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I’ll give you a moment to have a look through the table.</a:t>
            </a:r>
            <a:endParaRPr lang="en-GB" sz="1200" kern="1200" dirty="0">
              <a:solidFill>
                <a:schemeClr val="tx1"/>
              </a:solidFill>
              <a:effectLst/>
              <a:latin typeface="+mn-lt"/>
              <a:ea typeface="+mn-ea"/>
              <a:cs typeface="+mn-cs"/>
            </a:endParaRPr>
          </a:p>
          <a:p>
            <a:r>
              <a:rPr lang="en-GB" sz="1200" b="1" dirty="0"/>
              <a:t>(Updated to reflect Feb 21 issue of Sp7.1.2.6</a:t>
            </a:r>
            <a:r>
              <a:rPr lang="en-GB" sz="1200" b="1" baseline="0" dirty="0"/>
              <a:t> achievement test)</a:t>
            </a:r>
            <a:endParaRPr lang="en-GB" sz="1200" b="1"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72843D9-4757-4631-B0CD-BAA271821DF5}"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53222267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In terms of creating the test, we have designed a specific type of question for each grammatical feature that we were including in the test for each language and in the later parts of the presentation we will have a look at some examples of the questions that were included. </a:t>
            </a:r>
            <a:endParaRPr lang="en-GB"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In terms of time limit, we had 15 minutes allocated for completing the Reading, Listening, and Writing items, and 4 minutes for the Speaking part. </a:t>
            </a:r>
            <a:endParaRPr lang="en-GB"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Pupils will respond to 50 items across the Reading, Listening and Writing sections, and 13 items in total in the Speaking part of the test.</a:t>
            </a:r>
            <a:endParaRPr lang="en-GB"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Inevitably there is some variation between the three languages in terms of the weighting of the different modes and modalities, and this is due to the specific grammar features that were tested in each of the languages. As we saw earlier in French, for example, the Listening part of the test is much smaller than it is in German and in Spanish. </a:t>
            </a:r>
            <a:endParaRPr lang="en-GB"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In terms of creating the question item pool, for each question type we had a pool of possible items that the pupils could respond to. In the online version of the test, we asked the survey software to select a subset of these items to show to each student (based on the number of items specified for that particular grammar feature, as listed in the coverage tables for each language, which we looked at on the previous slides). </a:t>
            </a:r>
            <a:endParaRPr lang="en-GB"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The question items were created using vocabulary from the </a:t>
            </a:r>
            <a:r>
              <a:rPr lang="en-US" sz="1200" kern="1200" dirty="0" err="1">
                <a:solidFill>
                  <a:schemeClr val="tx1"/>
                </a:solidFill>
                <a:effectLst/>
                <a:latin typeface="+mn-lt"/>
                <a:ea typeface="+mn-ea"/>
                <a:cs typeface="+mn-cs"/>
              </a:rPr>
              <a:t>SoW.</a:t>
            </a:r>
            <a:r>
              <a:rPr lang="en-US" sz="1200" kern="1200" dirty="0">
                <a:solidFill>
                  <a:schemeClr val="tx1"/>
                </a:solidFill>
                <a:effectLst/>
                <a:latin typeface="+mn-lt"/>
                <a:ea typeface="+mn-ea"/>
                <a:cs typeface="+mn-cs"/>
              </a:rPr>
              <a:t> We also reviewed all of the items against the vocabulary test to ensure that there was no clashes.</a:t>
            </a:r>
            <a:endParaRPr lang="en-GB"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Each pool of items for each grammar structure contains an equal number of instances of each structure that had been taught. For example, the pool of items for the questions targeting subject-verb agreement contained an equal number of items for each of 1</a:t>
            </a:r>
            <a:r>
              <a:rPr lang="en-US" sz="1200" kern="1200" baseline="30000" dirty="0">
                <a:solidFill>
                  <a:schemeClr val="tx1"/>
                </a:solidFill>
                <a:effectLst/>
                <a:latin typeface="+mn-lt"/>
                <a:ea typeface="+mn-ea"/>
                <a:cs typeface="+mn-cs"/>
              </a:rPr>
              <a:t>st</a:t>
            </a:r>
            <a:r>
              <a:rPr lang="en-US" sz="1200" kern="1200" dirty="0">
                <a:solidFill>
                  <a:schemeClr val="tx1"/>
                </a:solidFill>
                <a:effectLst/>
                <a:latin typeface="+mn-lt"/>
                <a:ea typeface="+mn-ea"/>
                <a:cs typeface="+mn-cs"/>
              </a:rPr>
              <a:t>, 2</a:t>
            </a:r>
            <a:r>
              <a:rPr lang="en-US" sz="1200" kern="1200" baseline="30000" dirty="0">
                <a:solidFill>
                  <a:schemeClr val="tx1"/>
                </a:solidFill>
                <a:effectLst/>
                <a:latin typeface="+mn-lt"/>
                <a:ea typeface="+mn-ea"/>
                <a:cs typeface="+mn-cs"/>
              </a:rPr>
              <a:t>nd</a:t>
            </a:r>
            <a:r>
              <a:rPr lang="en-US" sz="1200" kern="1200" dirty="0">
                <a:solidFill>
                  <a:schemeClr val="tx1"/>
                </a:solidFill>
                <a:effectLst/>
                <a:latin typeface="+mn-lt"/>
                <a:ea typeface="+mn-ea"/>
                <a:cs typeface="+mn-cs"/>
              </a:rPr>
              <a:t>, and 3</a:t>
            </a:r>
            <a:r>
              <a:rPr lang="en-US" sz="1200" kern="1200" baseline="30000" dirty="0">
                <a:solidFill>
                  <a:schemeClr val="tx1"/>
                </a:solidFill>
                <a:effectLst/>
                <a:latin typeface="+mn-lt"/>
                <a:ea typeface="+mn-ea"/>
                <a:cs typeface="+mn-cs"/>
              </a:rPr>
              <a:t>rd</a:t>
            </a:r>
            <a:r>
              <a:rPr lang="en-US" sz="1200" kern="1200" dirty="0">
                <a:solidFill>
                  <a:schemeClr val="tx1"/>
                </a:solidFill>
                <a:effectLst/>
                <a:latin typeface="+mn-lt"/>
                <a:ea typeface="+mn-ea"/>
                <a:cs typeface="+mn-cs"/>
              </a:rPr>
              <a:t> person singular forms in German. This means that each student is equally likely to be tested on 1</a:t>
            </a:r>
            <a:r>
              <a:rPr lang="en-US" sz="1200" kern="1200" baseline="30000" dirty="0">
                <a:solidFill>
                  <a:schemeClr val="tx1"/>
                </a:solidFill>
                <a:effectLst/>
                <a:latin typeface="+mn-lt"/>
                <a:ea typeface="+mn-ea"/>
                <a:cs typeface="+mn-cs"/>
              </a:rPr>
              <a:t>st</a:t>
            </a:r>
            <a:r>
              <a:rPr lang="en-US" sz="1200" kern="1200" dirty="0">
                <a:solidFill>
                  <a:schemeClr val="tx1"/>
                </a:solidFill>
                <a:effectLst/>
                <a:latin typeface="+mn-lt"/>
                <a:ea typeface="+mn-ea"/>
                <a:cs typeface="+mn-cs"/>
              </a:rPr>
              <a:t> person singular as they are on 2</a:t>
            </a:r>
            <a:r>
              <a:rPr lang="en-US" sz="1200" kern="1200" baseline="30000" dirty="0">
                <a:solidFill>
                  <a:schemeClr val="tx1"/>
                </a:solidFill>
                <a:effectLst/>
                <a:latin typeface="+mn-lt"/>
                <a:ea typeface="+mn-ea"/>
                <a:cs typeface="+mn-cs"/>
              </a:rPr>
              <a:t>nd</a:t>
            </a:r>
            <a:r>
              <a:rPr lang="en-US" sz="1200" kern="1200" dirty="0">
                <a:solidFill>
                  <a:schemeClr val="tx1"/>
                </a:solidFill>
                <a:effectLst/>
                <a:latin typeface="+mn-lt"/>
                <a:ea typeface="+mn-ea"/>
                <a:cs typeface="+mn-cs"/>
              </a:rPr>
              <a:t> or 3</a:t>
            </a:r>
            <a:r>
              <a:rPr lang="en-US" sz="1200" kern="1200" baseline="30000" dirty="0">
                <a:solidFill>
                  <a:schemeClr val="tx1"/>
                </a:solidFill>
                <a:effectLst/>
                <a:latin typeface="+mn-lt"/>
                <a:ea typeface="+mn-ea"/>
                <a:cs typeface="+mn-cs"/>
              </a:rPr>
              <a:t>rd</a:t>
            </a:r>
            <a:r>
              <a:rPr lang="en-US" sz="1200" kern="1200" dirty="0">
                <a:solidFill>
                  <a:schemeClr val="tx1"/>
                </a:solidFill>
                <a:effectLst/>
                <a:latin typeface="+mn-lt"/>
                <a:ea typeface="+mn-ea"/>
                <a:cs typeface="+mn-cs"/>
              </a:rPr>
              <a:t> person singular, etc.</a:t>
            </a:r>
            <a:endParaRPr lang="en-GB"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Over the next few slides, I will show you some examples of the different question types. I’ve picked a selection of examples from across the languages. Where I have provided an example for a grammar feature in one language, and that feature has also been tested in another language, then the same principles were applied.</a:t>
            </a:r>
            <a:endParaRPr lang="en-GB" sz="1200" kern="1200" dirty="0">
              <a:solidFill>
                <a:schemeClr val="tx1"/>
              </a:solidFill>
              <a:effectLst/>
              <a:latin typeface="+mn-lt"/>
              <a:ea typeface="+mn-ea"/>
              <a:cs typeface="+mn-cs"/>
            </a:endParaRPr>
          </a:p>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72843D9-4757-4631-B0CD-BAA271821DF5}"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14508821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First, we will have a look at some examples of items that were found in the Reading and Listening parts of the test, so these are testing the students’ receptive knowledge. Pretty much all of the questions in these sections are multiple choice.</a:t>
            </a:r>
            <a:endParaRPr lang="en-GB"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With these items we really wanted to ensure that we were testing students understanding of the meaning of the grammar feature as well as their recognition of the form. So, in the example that you can see on the slide here, which is testing knowledge of subject-verb agreement, rather than giving the answer options in the target language, we have deliberately given them in English. This is therefore really testing that the pupils understand, in this case for example that the –</a:t>
            </a:r>
            <a:r>
              <a:rPr lang="en-US" sz="1200" kern="1200" dirty="0" err="1">
                <a:solidFill>
                  <a:schemeClr val="tx1"/>
                </a:solidFill>
                <a:effectLst/>
                <a:latin typeface="+mn-lt"/>
                <a:ea typeface="+mn-ea"/>
                <a:cs typeface="+mn-cs"/>
              </a:rPr>
              <a:t>ons</a:t>
            </a:r>
            <a:r>
              <a:rPr lang="en-US" sz="1200" kern="1200" dirty="0">
                <a:solidFill>
                  <a:schemeClr val="tx1"/>
                </a:solidFill>
                <a:effectLst/>
                <a:latin typeface="+mn-lt"/>
                <a:ea typeface="+mn-ea"/>
                <a:cs typeface="+mn-cs"/>
              </a:rPr>
              <a:t> verb ending refers to the first-person plural ‘we’. If we had given the answer options in French, then the student may </a:t>
            </a:r>
            <a:r>
              <a:rPr lang="en-US" sz="1200" kern="1200" dirty="0" err="1">
                <a:solidFill>
                  <a:schemeClr val="tx1"/>
                </a:solidFill>
                <a:effectLst/>
                <a:latin typeface="+mn-lt"/>
                <a:ea typeface="+mn-ea"/>
                <a:cs typeface="+mn-cs"/>
              </a:rPr>
              <a:t>recognise</a:t>
            </a:r>
            <a:r>
              <a:rPr lang="en-US" sz="1200" kern="1200" dirty="0">
                <a:solidFill>
                  <a:schemeClr val="tx1"/>
                </a:solidFill>
                <a:effectLst/>
                <a:latin typeface="+mn-lt"/>
                <a:ea typeface="+mn-ea"/>
                <a:cs typeface="+mn-cs"/>
              </a:rPr>
              <a:t> the form, for example </a:t>
            </a:r>
            <a:r>
              <a:rPr lang="en-US" sz="1200" kern="1200" dirty="0" err="1">
                <a:solidFill>
                  <a:schemeClr val="tx1"/>
                </a:solidFill>
                <a:effectLst/>
                <a:latin typeface="+mn-lt"/>
                <a:ea typeface="+mn-ea"/>
                <a:cs typeface="+mn-cs"/>
              </a:rPr>
              <a:t>recognise</a:t>
            </a:r>
            <a:r>
              <a:rPr lang="en-US" sz="1200" kern="1200" dirty="0">
                <a:solidFill>
                  <a:schemeClr val="tx1"/>
                </a:solidFill>
                <a:effectLst/>
                <a:latin typeface="+mn-lt"/>
                <a:ea typeface="+mn-ea"/>
                <a:cs typeface="+mn-cs"/>
              </a:rPr>
              <a:t> that nous always appears with the –</a:t>
            </a:r>
            <a:r>
              <a:rPr lang="en-US" sz="1200" kern="1200" dirty="0" err="1">
                <a:solidFill>
                  <a:schemeClr val="tx1"/>
                </a:solidFill>
                <a:effectLst/>
                <a:latin typeface="+mn-lt"/>
                <a:ea typeface="+mn-ea"/>
                <a:cs typeface="+mn-cs"/>
              </a:rPr>
              <a:t>ons</a:t>
            </a:r>
            <a:r>
              <a:rPr lang="en-US" sz="1200" kern="1200" dirty="0">
                <a:solidFill>
                  <a:schemeClr val="tx1"/>
                </a:solidFill>
                <a:effectLst/>
                <a:latin typeface="+mn-lt"/>
                <a:ea typeface="+mn-ea"/>
                <a:cs typeface="+mn-cs"/>
              </a:rPr>
              <a:t> ending, but we can’t be 100% sure that the student definitely knows and understands what the –</a:t>
            </a:r>
            <a:r>
              <a:rPr lang="en-US" sz="1200" kern="1200" dirty="0" err="1">
                <a:solidFill>
                  <a:schemeClr val="tx1"/>
                </a:solidFill>
                <a:effectLst/>
                <a:latin typeface="+mn-lt"/>
                <a:ea typeface="+mn-ea"/>
                <a:cs typeface="+mn-cs"/>
              </a:rPr>
              <a:t>ons</a:t>
            </a:r>
            <a:r>
              <a:rPr lang="en-US" sz="1200" kern="1200" dirty="0">
                <a:solidFill>
                  <a:schemeClr val="tx1"/>
                </a:solidFill>
                <a:effectLst/>
                <a:latin typeface="+mn-lt"/>
                <a:ea typeface="+mn-ea"/>
                <a:cs typeface="+mn-cs"/>
              </a:rPr>
              <a:t> ending means. </a:t>
            </a:r>
            <a:endParaRPr lang="en-GB"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It’s useful to note here that students’ knowledge of pronouns is tested in the writing and speaking parts of the grammar test for French and German, were the students have to recall a phrase or a short sentence. Pronoun knowledge are also tested as part of the vocabulary test.</a:t>
            </a:r>
            <a:endParaRPr lang="en-GB"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For the instances in French and German, where the verb ending is the same for two ‘persons’ (for example here 1</a:t>
            </a:r>
            <a:r>
              <a:rPr lang="en-US" sz="1200" kern="1200" baseline="30000" dirty="0">
                <a:solidFill>
                  <a:schemeClr val="tx1"/>
                </a:solidFill>
                <a:effectLst/>
                <a:latin typeface="+mn-lt"/>
                <a:ea typeface="+mn-ea"/>
                <a:cs typeface="+mn-cs"/>
              </a:rPr>
              <a:t>st</a:t>
            </a:r>
            <a:r>
              <a:rPr lang="en-US" sz="1200" kern="1200" dirty="0">
                <a:solidFill>
                  <a:schemeClr val="tx1"/>
                </a:solidFill>
                <a:effectLst/>
                <a:latin typeface="+mn-lt"/>
                <a:ea typeface="+mn-ea"/>
                <a:cs typeface="+mn-cs"/>
              </a:rPr>
              <a:t> and 3</a:t>
            </a:r>
            <a:r>
              <a:rPr lang="en-US" sz="1200" kern="1200" baseline="30000" dirty="0">
                <a:solidFill>
                  <a:schemeClr val="tx1"/>
                </a:solidFill>
                <a:effectLst/>
                <a:latin typeface="+mn-lt"/>
                <a:ea typeface="+mn-ea"/>
                <a:cs typeface="+mn-cs"/>
              </a:rPr>
              <a:t>rd</a:t>
            </a:r>
            <a:r>
              <a:rPr lang="en-US" sz="1200" kern="1200" dirty="0">
                <a:solidFill>
                  <a:schemeClr val="tx1"/>
                </a:solidFill>
                <a:effectLst/>
                <a:latin typeface="+mn-lt"/>
                <a:ea typeface="+mn-ea"/>
                <a:cs typeface="+mn-cs"/>
              </a:rPr>
              <a:t> person singular regular verb endings are the same in French), these options were combined as one option (e.g. I OR he/she above). So, it is important to acknowledge here that with these questions we are not explicitly testing that pupils know that in this case that the 1</a:t>
            </a:r>
            <a:r>
              <a:rPr lang="en-US" sz="1200" kern="1200" baseline="30000" dirty="0">
                <a:solidFill>
                  <a:schemeClr val="tx1"/>
                </a:solidFill>
                <a:effectLst/>
                <a:latin typeface="+mn-lt"/>
                <a:ea typeface="+mn-ea"/>
                <a:cs typeface="+mn-cs"/>
              </a:rPr>
              <a:t>st</a:t>
            </a:r>
            <a:r>
              <a:rPr lang="en-US" sz="1200" kern="1200" dirty="0">
                <a:solidFill>
                  <a:schemeClr val="tx1"/>
                </a:solidFill>
                <a:effectLst/>
                <a:latin typeface="+mn-lt"/>
                <a:ea typeface="+mn-ea"/>
                <a:cs typeface="+mn-cs"/>
              </a:rPr>
              <a:t> / 3</a:t>
            </a:r>
            <a:r>
              <a:rPr lang="en-US" sz="1200" kern="1200" baseline="30000" dirty="0">
                <a:solidFill>
                  <a:schemeClr val="tx1"/>
                </a:solidFill>
                <a:effectLst/>
                <a:latin typeface="+mn-lt"/>
                <a:ea typeface="+mn-ea"/>
                <a:cs typeface="+mn-cs"/>
              </a:rPr>
              <a:t>rd</a:t>
            </a:r>
            <a:r>
              <a:rPr lang="en-US" sz="1200" kern="1200" dirty="0">
                <a:solidFill>
                  <a:schemeClr val="tx1"/>
                </a:solidFill>
                <a:effectLst/>
                <a:latin typeface="+mn-lt"/>
                <a:ea typeface="+mn-ea"/>
                <a:cs typeface="+mn-cs"/>
              </a:rPr>
              <a:t> person take the same ending.</a:t>
            </a:r>
            <a:endParaRPr lang="en-GB" sz="1200" kern="1200" dirty="0">
              <a:solidFill>
                <a:schemeClr val="tx1"/>
              </a:solidFill>
              <a:effectLst/>
              <a:latin typeface="+mn-lt"/>
              <a:ea typeface="+mn-ea"/>
              <a:cs typeface="+mn-cs"/>
            </a:endParaRPr>
          </a:p>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72843D9-4757-4631-B0CD-BAA271821DF5}"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49698132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The next example, here, is an example of a question item targeting knowledge of grammatical gender. </a:t>
            </a:r>
            <a:endParaRPr lang="en-GB"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Our aim with this question was to try to isolate students’ grammatical knowledge of gender and number agreement. Here, the student has to </a:t>
            </a:r>
            <a:r>
              <a:rPr lang="en-US" sz="1200" kern="1200" dirty="0" err="1">
                <a:solidFill>
                  <a:schemeClr val="tx1"/>
                </a:solidFill>
                <a:effectLst/>
                <a:latin typeface="+mn-lt"/>
                <a:ea typeface="+mn-ea"/>
                <a:cs typeface="+mn-cs"/>
              </a:rPr>
              <a:t>recognise</a:t>
            </a:r>
            <a:r>
              <a:rPr lang="en-US" sz="1200" kern="1200" dirty="0">
                <a:solidFill>
                  <a:schemeClr val="tx1"/>
                </a:solidFill>
                <a:effectLst/>
                <a:latin typeface="+mn-lt"/>
                <a:ea typeface="+mn-ea"/>
                <a:cs typeface="+mn-cs"/>
              </a:rPr>
              <a:t> the gender and/or number of the underlined word, in order to match it to the alternative form which has the same function. So here, successfully completing this item is not reliant on pupils recalling the gender of a particular lexical items. Rather it is trying to test whether they </a:t>
            </a:r>
            <a:r>
              <a:rPr lang="en-US" sz="1200" kern="1200" dirty="0" err="1">
                <a:solidFill>
                  <a:schemeClr val="tx1"/>
                </a:solidFill>
                <a:effectLst/>
                <a:latin typeface="+mn-lt"/>
                <a:ea typeface="+mn-ea"/>
                <a:cs typeface="+mn-cs"/>
              </a:rPr>
              <a:t>recognise</a:t>
            </a:r>
            <a:r>
              <a:rPr lang="en-US" sz="1200" kern="1200" dirty="0">
                <a:solidFill>
                  <a:schemeClr val="tx1"/>
                </a:solidFill>
                <a:effectLst/>
                <a:latin typeface="+mn-lt"/>
                <a:ea typeface="+mn-ea"/>
                <a:cs typeface="+mn-cs"/>
              </a:rPr>
              <a:t> the gender and number as it is marked on the article.</a:t>
            </a:r>
            <a:endParaRPr lang="en-GB" sz="1200" kern="1200" dirty="0">
              <a:solidFill>
                <a:schemeClr val="tx1"/>
              </a:solidFill>
              <a:effectLst/>
              <a:latin typeface="+mn-lt"/>
              <a:ea typeface="+mn-ea"/>
              <a:cs typeface="+mn-cs"/>
            </a:endParaRPr>
          </a:p>
          <a:p>
            <a:pPr algn="l"/>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72843D9-4757-4631-B0CD-BAA271821DF5}"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081110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In this third example, we have a receptive item which is testing learners’ knowledge of syntax, in this case word order in questions in German. </a:t>
            </a:r>
            <a:endParaRPr lang="en-GB"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Here by removing the punctuation, we are testing whether pupils </a:t>
            </a:r>
            <a:r>
              <a:rPr lang="en-US" sz="1200" kern="1200" dirty="0" err="1">
                <a:solidFill>
                  <a:schemeClr val="tx1"/>
                </a:solidFill>
                <a:effectLst/>
                <a:latin typeface="+mn-lt"/>
                <a:ea typeface="+mn-ea"/>
                <a:cs typeface="+mn-cs"/>
              </a:rPr>
              <a:t>recognise</a:t>
            </a:r>
            <a:r>
              <a:rPr lang="en-US" sz="1200" kern="1200" dirty="0">
                <a:solidFill>
                  <a:schemeClr val="tx1"/>
                </a:solidFill>
                <a:effectLst/>
                <a:latin typeface="+mn-lt"/>
                <a:ea typeface="+mn-ea"/>
                <a:cs typeface="+mn-cs"/>
              </a:rPr>
              <a:t> the function indicated by the order of the subject pronoun and the verb in each sentence. In addition, we have used a variety of subjects for both the statements and questions, in order to avoid a reliance of ‘du’ (you) to indicate questions.</a:t>
            </a:r>
            <a:endParaRPr lang="en-GB" sz="1200" kern="1200" dirty="0">
              <a:solidFill>
                <a:schemeClr val="tx1"/>
              </a:solidFill>
              <a:effectLst/>
              <a:latin typeface="+mn-lt"/>
              <a:ea typeface="+mn-ea"/>
              <a:cs typeface="+mn-cs"/>
            </a:endParaRPr>
          </a:p>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72843D9-4757-4631-B0CD-BAA271821DF5}"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6860997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This next item is an example of how we tested students’ productive knowledge of syntax. This question focusses on the order of words in phrases which include an article, adjective and noun in Spanish, and we had the equivalent in the French test too. So here students are given the three words and have to drag them into the correct position under columns one, two and three. By giving the pupils the three words, we are isolating students’ ability to accurately produce the syntax itself, rather than also requiring them to recall the correct lexical forms.</a:t>
            </a:r>
            <a:endParaRPr lang="en-GB" sz="1200" kern="1200" dirty="0">
              <a:solidFill>
                <a:schemeClr val="tx1"/>
              </a:solidFill>
              <a:effectLst/>
              <a:latin typeface="+mn-lt"/>
              <a:ea typeface="+mn-ea"/>
              <a:cs typeface="+mn-cs"/>
            </a:endParaRPr>
          </a:p>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72843D9-4757-4631-B0CD-BAA271821DF5}"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443570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1122363"/>
            <a:ext cx="10363200" cy="2387600"/>
          </a:xfrm>
        </p:spPr>
        <p:txBody>
          <a:bodyPr anchor="b"/>
          <a:lstStyle>
            <a:lvl1pPr algn="ctr">
              <a:defRPr sz="6000">
                <a:solidFill>
                  <a:schemeClr val="accent5">
                    <a:lumMod val="50000"/>
                  </a:schemeClr>
                </a:solidFill>
                <a:latin typeface="Century Gothic" panose="020B0502020202020204" pitchFamily="34" charset="0"/>
              </a:defRPr>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solidFill>
                  <a:schemeClr val="accent5">
                    <a:lumMod val="50000"/>
                  </a:schemeClr>
                </a:solidFill>
                <a:latin typeface="Century Gothic" panose="020B0502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Tree>
    <p:extLst>
      <p:ext uri="{BB962C8B-B14F-4D97-AF65-F5344CB8AC3E}">
        <p14:creationId xmlns:p14="http://schemas.microsoft.com/office/powerpoint/2010/main" val="24097958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838200" y="6356352"/>
            <a:ext cx="2743200" cy="365125"/>
          </a:xfrm>
          <a:prstGeom prst="rect">
            <a:avLst/>
          </a:prstGeom>
        </p:spPr>
        <p:txBody>
          <a:bodyPr/>
          <a:lstStyle>
            <a:lvl1pPr>
              <a:defRPr>
                <a:latin typeface="Century Gothic" panose="020B0502020202020204" pitchFamily="34" charset="0"/>
              </a:defRPr>
            </a:lvl1pPr>
          </a:lstStyle>
          <a:p>
            <a:fld id="{80FB12E3-6F75-41C0-8FD2-F7ED0FB4E94A}" type="datetimeFigureOut">
              <a:rPr lang="en-GB" smtClean="0">
                <a:solidFill>
                  <a:prstClr val="black"/>
                </a:solidFill>
              </a:rPr>
              <a:pPr/>
              <a:t>18/04/2021</a:t>
            </a:fld>
            <a:endParaRPr lang="en-GB" dirty="0">
              <a:solidFill>
                <a:prstClr val="black"/>
              </a:solidFill>
            </a:endParaRPr>
          </a:p>
        </p:txBody>
      </p:sp>
      <p:sp>
        <p:nvSpPr>
          <p:cNvPr id="5" name="Footer Placeholder 4"/>
          <p:cNvSpPr>
            <a:spLocks noGrp="1"/>
          </p:cNvSpPr>
          <p:nvPr>
            <p:ph type="ftr" sz="quarter" idx="11"/>
          </p:nvPr>
        </p:nvSpPr>
        <p:spPr>
          <a:xfrm>
            <a:off x="4038600" y="6356352"/>
            <a:ext cx="4114800" cy="365125"/>
          </a:xfrm>
          <a:prstGeom prst="rect">
            <a:avLst/>
          </a:prstGeom>
        </p:spPr>
        <p:txBody>
          <a:bodyPr/>
          <a:lstStyle>
            <a:lvl1pPr>
              <a:defRPr>
                <a:latin typeface="Century Gothic" panose="020B0502020202020204" pitchFamily="34" charset="0"/>
              </a:defRPr>
            </a:lvl1pPr>
          </a:lstStyle>
          <a:p>
            <a:endParaRPr lang="en-GB" dirty="0">
              <a:solidFill>
                <a:prstClr val="black"/>
              </a:solidFill>
            </a:endParaRPr>
          </a:p>
        </p:txBody>
      </p:sp>
      <p:sp>
        <p:nvSpPr>
          <p:cNvPr id="6" name="Slide Number Placeholder 5"/>
          <p:cNvSpPr>
            <a:spLocks noGrp="1"/>
          </p:cNvSpPr>
          <p:nvPr>
            <p:ph type="sldNum" sz="quarter" idx="12"/>
          </p:nvPr>
        </p:nvSpPr>
        <p:spPr>
          <a:xfrm>
            <a:off x="8610600" y="6356352"/>
            <a:ext cx="2743200" cy="365125"/>
          </a:xfrm>
          <a:prstGeom prst="rect">
            <a:avLst/>
          </a:prstGeom>
        </p:spPr>
        <p:txBody>
          <a:bodyPr/>
          <a:lstStyle>
            <a:lvl1pPr>
              <a:defRPr>
                <a:latin typeface="Century Gothic" panose="020B0502020202020204" pitchFamily="34" charset="0"/>
              </a:defRPr>
            </a:lvl1pPr>
          </a:lstStyle>
          <a:p>
            <a:fld id="{AD31E8EB-F65A-4D69-92C9-21AA3BC167FC}" type="slidenum">
              <a:rPr lang="en-GB" smtClean="0">
                <a:solidFill>
                  <a:prstClr val="black"/>
                </a:solidFill>
              </a:rPr>
              <a:pPr/>
              <a:t>‹#›</a:t>
            </a:fld>
            <a:endParaRPr lang="en-GB" dirty="0">
              <a:solidFill>
                <a:prstClr val="black"/>
              </a:solidFill>
            </a:endParaRPr>
          </a:p>
        </p:txBody>
      </p:sp>
    </p:spTree>
    <p:extLst>
      <p:ext uri="{BB962C8B-B14F-4D97-AF65-F5344CB8AC3E}">
        <p14:creationId xmlns:p14="http://schemas.microsoft.com/office/powerpoint/2010/main" val="22119460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1"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838200" y="6356352"/>
            <a:ext cx="2743200" cy="365125"/>
          </a:xfrm>
          <a:prstGeom prst="rect">
            <a:avLst/>
          </a:prstGeom>
        </p:spPr>
        <p:txBody>
          <a:bodyPr/>
          <a:lstStyle>
            <a:lvl1pPr>
              <a:defRPr>
                <a:latin typeface="Century Gothic" panose="020B0502020202020204" pitchFamily="34" charset="0"/>
              </a:defRPr>
            </a:lvl1pPr>
          </a:lstStyle>
          <a:p>
            <a:fld id="{80FB12E3-6F75-41C0-8FD2-F7ED0FB4E94A}" type="datetimeFigureOut">
              <a:rPr lang="en-GB" smtClean="0">
                <a:solidFill>
                  <a:prstClr val="black"/>
                </a:solidFill>
              </a:rPr>
              <a:pPr/>
              <a:t>18/04/2021</a:t>
            </a:fld>
            <a:endParaRPr lang="en-GB" dirty="0">
              <a:solidFill>
                <a:prstClr val="black"/>
              </a:solidFill>
            </a:endParaRPr>
          </a:p>
        </p:txBody>
      </p:sp>
      <p:sp>
        <p:nvSpPr>
          <p:cNvPr id="5" name="Footer Placeholder 4"/>
          <p:cNvSpPr>
            <a:spLocks noGrp="1"/>
          </p:cNvSpPr>
          <p:nvPr>
            <p:ph type="ftr" sz="quarter" idx="11"/>
          </p:nvPr>
        </p:nvSpPr>
        <p:spPr>
          <a:xfrm>
            <a:off x="4038600" y="6356352"/>
            <a:ext cx="4114800" cy="365125"/>
          </a:xfrm>
          <a:prstGeom prst="rect">
            <a:avLst/>
          </a:prstGeom>
        </p:spPr>
        <p:txBody>
          <a:bodyPr/>
          <a:lstStyle>
            <a:lvl1pPr>
              <a:defRPr>
                <a:latin typeface="Century Gothic" panose="020B0502020202020204" pitchFamily="34" charset="0"/>
              </a:defRPr>
            </a:lvl1pPr>
          </a:lstStyle>
          <a:p>
            <a:endParaRPr lang="en-GB" dirty="0">
              <a:solidFill>
                <a:prstClr val="black"/>
              </a:solidFill>
            </a:endParaRPr>
          </a:p>
        </p:txBody>
      </p:sp>
      <p:sp>
        <p:nvSpPr>
          <p:cNvPr id="6" name="Slide Number Placeholder 5"/>
          <p:cNvSpPr>
            <a:spLocks noGrp="1"/>
          </p:cNvSpPr>
          <p:nvPr>
            <p:ph type="sldNum" sz="quarter" idx="12"/>
          </p:nvPr>
        </p:nvSpPr>
        <p:spPr>
          <a:xfrm>
            <a:off x="8610600" y="6356352"/>
            <a:ext cx="2743200" cy="365125"/>
          </a:xfrm>
          <a:prstGeom prst="rect">
            <a:avLst/>
          </a:prstGeom>
        </p:spPr>
        <p:txBody>
          <a:bodyPr/>
          <a:lstStyle>
            <a:lvl1pPr>
              <a:defRPr>
                <a:latin typeface="Century Gothic" panose="020B0502020202020204" pitchFamily="34" charset="0"/>
              </a:defRPr>
            </a:lvl1pPr>
          </a:lstStyle>
          <a:p>
            <a:fld id="{AD31E8EB-F65A-4D69-92C9-21AA3BC167FC}" type="slidenum">
              <a:rPr lang="en-GB" smtClean="0">
                <a:solidFill>
                  <a:prstClr val="black"/>
                </a:solidFill>
              </a:rPr>
              <a:pPr/>
              <a:t>‹#›</a:t>
            </a:fld>
            <a:endParaRPr lang="en-GB" dirty="0">
              <a:solidFill>
                <a:prstClr val="black"/>
              </a:solidFill>
            </a:endParaRPr>
          </a:p>
        </p:txBody>
      </p:sp>
    </p:spTree>
    <p:extLst>
      <p:ext uri="{BB962C8B-B14F-4D97-AF65-F5344CB8AC3E}">
        <p14:creationId xmlns:p14="http://schemas.microsoft.com/office/powerpoint/2010/main" val="109472615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DF892877-0C19-4119-A44B-D5199706DD28}" type="datetimeFigureOut">
              <a:rPr lang="en-GB" smtClean="0"/>
              <a:t>18/04/2021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FCF944C-BC4F-4798-B42F-7F8808A7E7F2}" type="slidenum">
              <a:rPr lang="en-GB" smtClean="0"/>
              <a:t>‹#›</a:t>
            </a:fld>
            <a:endParaRPr lang="en-GB"/>
          </a:p>
        </p:txBody>
      </p:sp>
    </p:spTree>
    <p:extLst>
      <p:ext uri="{BB962C8B-B14F-4D97-AF65-F5344CB8AC3E}">
        <p14:creationId xmlns:p14="http://schemas.microsoft.com/office/powerpoint/2010/main" val="385273985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DF892877-0C19-4119-A44B-D5199706DD28}" type="datetimeFigureOut">
              <a:rPr lang="en-GB" smtClean="0"/>
              <a:t>18/04/2021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FCF944C-BC4F-4798-B42F-7F8808A7E7F2}" type="slidenum">
              <a:rPr lang="en-GB" smtClean="0"/>
              <a:t>‹#›</a:t>
            </a:fld>
            <a:endParaRPr lang="en-GB"/>
          </a:p>
        </p:txBody>
      </p:sp>
    </p:spTree>
    <p:extLst>
      <p:ext uri="{BB962C8B-B14F-4D97-AF65-F5344CB8AC3E}">
        <p14:creationId xmlns:p14="http://schemas.microsoft.com/office/powerpoint/2010/main" val="302154228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DF892877-0C19-4119-A44B-D5199706DD28}" type="datetimeFigureOut">
              <a:rPr lang="en-GB" smtClean="0"/>
              <a:t>18/04/2021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FCF944C-BC4F-4798-B42F-7F8808A7E7F2}" type="slidenum">
              <a:rPr lang="en-GB" smtClean="0"/>
              <a:t>‹#›</a:t>
            </a:fld>
            <a:endParaRPr lang="en-GB"/>
          </a:p>
        </p:txBody>
      </p:sp>
    </p:spTree>
    <p:extLst>
      <p:ext uri="{BB962C8B-B14F-4D97-AF65-F5344CB8AC3E}">
        <p14:creationId xmlns:p14="http://schemas.microsoft.com/office/powerpoint/2010/main" val="6639993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DF892877-0C19-4119-A44B-D5199706DD28}" type="datetimeFigureOut">
              <a:rPr lang="en-GB" smtClean="0"/>
              <a:t>18/04/2021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FCF944C-BC4F-4798-B42F-7F8808A7E7F2}" type="slidenum">
              <a:rPr lang="en-GB" smtClean="0"/>
              <a:t>‹#›</a:t>
            </a:fld>
            <a:endParaRPr lang="en-GB"/>
          </a:p>
        </p:txBody>
      </p:sp>
    </p:spTree>
    <p:extLst>
      <p:ext uri="{BB962C8B-B14F-4D97-AF65-F5344CB8AC3E}">
        <p14:creationId xmlns:p14="http://schemas.microsoft.com/office/powerpoint/2010/main" val="387760829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DF892877-0C19-4119-A44B-D5199706DD28}" type="datetimeFigureOut">
              <a:rPr lang="en-GB" smtClean="0"/>
              <a:t>18/04/2021</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FFCF944C-BC4F-4798-B42F-7F8808A7E7F2}" type="slidenum">
              <a:rPr lang="en-GB" smtClean="0"/>
              <a:t>‹#›</a:t>
            </a:fld>
            <a:endParaRPr lang="en-GB"/>
          </a:p>
        </p:txBody>
      </p:sp>
    </p:spTree>
    <p:extLst>
      <p:ext uri="{BB962C8B-B14F-4D97-AF65-F5344CB8AC3E}">
        <p14:creationId xmlns:p14="http://schemas.microsoft.com/office/powerpoint/2010/main" val="394496779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DF892877-0C19-4119-A44B-D5199706DD28}" type="datetimeFigureOut">
              <a:rPr lang="en-GB" smtClean="0"/>
              <a:t>18/04/2021</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FFCF944C-BC4F-4798-B42F-7F8808A7E7F2}" type="slidenum">
              <a:rPr lang="en-GB" smtClean="0"/>
              <a:t>‹#›</a:t>
            </a:fld>
            <a:endParaRPr lang="en-GB"/>
          </a:p>
        </p:txBody>
      </p:sp>
    </p:spTree>
    <p:extLst>
      <p:ext uri="{BB962C8B-B14F-4D97-AF65-F5344CB8AC3E}">
        <p14:creationId xmlns:p14="http://schemas.microsoft.com/office/powerpoint/2010/main" val="26688946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F892877-0C19-4119-A44B-D5199706DD28}" type="datetimeFigureOut">
              <a:rPr lang="en-GB" smtClean="0"/>
              <a:t>18/04/2021</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FFCF944C-BC4F-4798-B42F-7F8808A7E7F2}" type="slidenum">
              <a:rPr lang="en-GB" smtClean="0"/>
              <a:t>‹#›</a:t>
            </a:fld>
            <a:endParaRPr lang="en-GB"/>
          </a:p>
        </p:txBody>
      </p:sp>
    </p:spTree>
    <p:extLst>
      <p:ext uri="{BB962C8B-B14F-4D97-AF65-F5344CB8AC3E}">
        <p14:creationId xmlns:p14="http://schemas.microsoft.com/office/powerpoint/2010/main" val="426192836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F892877-0C19-4119-A44B-D5199706DD28}" type="datetimeFigureOut">
              <a:rPr lang="en-GB" smtClean="0"/>
              <a:t>18/04/2021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FCF944C-BC4F-4798-B42F-7F8808A7E7F2}" type="slidenum">
              <a:rPr lang="en-GB" smtClean="0"/>
              <a:t>‹#›</a:t>
            </a:fld>
            <a:endParaRPr lang="en-GB"/>
          </a:p>
        </p:txBody>
      </p:sp>
    </p:spTree>
    <p:extLst>
      <p:ext uri="{BB962C8B-B14F-4D97-AF65-F5344CB8AC3E}">
        <p14:creationId xmlns:p14="http://schemas.microsoft.com/office/powerpoint/2010/main" val="7800043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67371443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F892877-0C19-4119-A44B-D5199706DD28}" type="datetimeFigureOut">
              <a:rPr lang="en-GB" smtClean="0"/>
              <a:t>18/04/2021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FCF944C-BC4F-4798-B42F-7F8808A7E7F2}" type="slidenum">
              <a:rPr lang="en-GB" smtClean="0"/>
              <a:t>‹#›</a:t>
            </a:fld>
            <a:endParaRPr lang="en-GB"/>
          </a:p>
        </p:txBody>
      </p:sp>
    </p:spTree>
    <p:extLst>
      <p:ext uri="{BB962C8B-B14F-4D97-AF65-F5344CB8AC3E}">
        <p14:creationId xmlns:p14="http://schemas.microsoft.com/office/powerpoint/2010/main" val="306739937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DF892877-0C19-4119-A44B-D5199706DD28}" type="datetimeFigureOut">
              <a:rPr lang="en-GB" smtClean="0"/>
              <a:t>18/04/2021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FCF944C-BC4F-4798-B42F-7F8808A7E7F2}" type="slidenum">
              <a:rPr lang="en-GB" smtClean="0"/>
              <a:t>‹#›</a:t>
            </a:fld>
            <a:endParaRPr lang="en-GB"/>
          </a:p>
        </p:txBody>
      </p:sp>
    </p:spTree>
    <p:extLst>
      <p:ext uri="{BB962C8B-B14F-4D97-AF65-F5344CB8AC3E}">
        <p14:creationId xmlns:p14="http://schemas.microsoft.com/office/powerpoint/2010/main" val="107773792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DF892877-0C19-4119-A44B-D5199706DD28}" type="datetimeFigureOut">
              <a:rPr lang="en-GB" smtClean="0"/>
              <a:t>18/04/2021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FCF944C-BC4F-4798-B42F-7F8808A7E7F2}" type="slidenum">
              <a:rPr lang="en-GB" smtClean="0"/>
              <a:t>‹#›</a:t>
            </a:fld>
            <a:endParaRPr lang="en-GB"/>
          </a:p>
        </p:txBody>
      </p:sp>
    </p:spTree>
    <p:extLst>
      <p:ext uri="{BB962C8B-B14F-4D97-AF65-F5344CB8AC3E}">
        <p14:creationId xmlns:p14="http://schemas.microsoft.com/office/powerpoint/2010/main" val="3212620417"/>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1122363"/>
            <a:ext cx="10363200" cy="2387600"/>
          </a:xfrm>
        </p:spPr>
        <p:txBody>
          <a:bodyPr anchor="b"/>
          <a:lstStyle>
            <a:lvl1pPr algn="ctr">
              <a:defRPr sz="6000">
                <a:solidFill>
                  <a:schemeClr val="accent5">
                    <a:lumMod val="50000"/>
                  </a:schemeClr>
                </a:solidFill>
                <a:latin typeface="Century Gothic" panose="020B0502020202020204" pitchFamily="34" charset="0"/>
              </a:defRPr>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solidFill>
                  <a:schemeClr val="accent5">
                    <a:lumMod val="50000"/>
                  </a:schemeClr>
                </a:solidFill>
                <a:latin typeface="Century Gothic" panose="020B0502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Tree>
    <p:extLst>
      <p:ext uri="{BB962C8B-B14F-4D97-AF65-F5344CB8AC3E}">
        <p14:creationId xmlns:p14="http://schemas.microsoft.com/office/powerpoint/2010/main" val="2921725968"/>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57587452"/>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preserve="1" userDrawn="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40"/>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1" y="4589465"/>
            <a:ext cx="10515600" cy="1500187"/>
          </a:xfrm>
        </p:spPr>
        <p:txBody>
          <a:bodyPr/>
          <a:lstStyle>
            <a:lvl1pPr marL="0" indent="0">
              <a:buNone/>
              <a:defRPr sz="2400">
                <a:solidFill>
                  <a:schemeClr val="accent5">
                    <a:lumMod val="5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Tree>
    <p:extLst>
      <p:ext uri="{BB962C8B-B14F-4D97-AF65-F5344CB8AC3E}">
        <p14:creationId xmlns:p14="http://schemas.microsoft.com/office/powerpoint/2010/main" val="4123277514"/>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937765741"/>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7"/>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9"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9"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1"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1"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315037299"/>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Tree>
    <p:extLst>
      <p:ext uri="{BB962C8B-B14F-4D97-AF65-F5344CB8AC3E}">
        <p14:creationId xmlns:p14="http://schemas.microsoft.com/office/powerpoint/2010/main" val="843971190"/>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showMasterSp="0" preserve="1" userDrawn="1">
  <p:cSld name="2_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7621288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40"/>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1" y="4589465"/>
            <a:ext cx="10515600" cy="1500187"/>
          </a:xfrm>
        </p:spPr>
        <p:txBody>
          <a:bodyPr/>
          <a:lstStyle>
            <a:lvl1pPr marL="0" indent="0">
              <a:buNone/>
              <a:defRPr sz="2400">
                <a:solidFill>
                  <a:schemeClr val="accent5">
                    <a:lumMod val="5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Tree>
    <p:extLst>
      <p:ext uri="{BB962C8B-B14F-4D97-AF65-F5344CB8AC3E}">
        <p14:creationId xmlns:p14="http://schemas.microsoft.com/office/powerpoint/2010/main" val="4280619401"/>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7"/>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Tree>
    <p:extLst>
      <p:ext uri="{BB962C8B-B14F-4D97-AF65-F5344CB8AC3E}">
        <p14:creationId xmlns:p14="http://schemas.microsoft.com/office/powerpoint/2010/main" val="242779116"/>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7"/>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Tree>
    <p:extLst>
      <p:ext uri="{BB962C8B-B14F-4D97-AF65-F5344CB8AC3E}">
        <p14:creationId xmlns:p14="http://schemas.microsoft.com/office/powerpoint/2010/main" val="1570967229"/>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749084485"/>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1"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002254630"/>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1122363"/>
            <a:ext cx="10363200" cy="2387600"/>
          </a:xfrm>
        </p:spPr>
        <p:txBody>
          <a:bodyPr anchor="b"/>
          <a:lstStyle>
            <a:lvl1pPr algn="ctr">
              <a:defRPr sz="6000">
                <a:solidFill>
                  <a:schemeClr val="accent5">
                    <a:lumMod val="50000"/>
                  </a:schemeClr>
                </a:solidFill>
                <a:latin typeface="Century Gothic" panose="020B0502020202020204" pitchFamily="34" charset="0"/>
              </a:defRPr>
            </a:lvl1pPr>
          </a:lstStyle>
          <a:p>
            <a:r>
              <a:rPr lang="en-US" dirty="0"/>
              <a:t>Click to edit Master title style</a:t>
            </a:r>
          </a:p>
        </p:txBody>
      </p:sp>
      <p:sp>
        <p:nvSpPr>
          <p:cNvPr id="3" name="Subtitle 2"/>
          <p:cNvSpPr>
            <a:spLocks noGrp="1"/>
          </p:cNvSpPr>
          <p:nvPr>
            <p:ph type="subTitle" idx="1"/>
          </p:nvPr>
        </p:nvSpPr>
        <p:spPr>
          <a:xfrm>
            <a:off x="1524000" y="3602038"/>
            <a:ext cx="9144000" cy="1655762"/>
          </a:xfrm>
          <a:prstGeom prst="rect">
            <a:avLst/>
          </a:prstGeom>
        </p:spPr>
        <p:txBody>
          <a:bodyPr/>
          <a:lstStyle>
            <a:lvl1pPr marL="0" indent="0" algn="ctr">
              <a:buNone/>
              <a:defRPr sz="2400">
                <a:solidFill>
                  <a:schemeClr val="accent5">
                    <a:lumMod val="50000"/>
                  </a:schemeClr>
                </a:solidFill>
                <a:latin typeface="Century Gothic" panose="020B0502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Tree>
    <p:extLst>
      <p:ext uri="{BB962C8B-B14F-4D97-AF65-F5344CB8AC3E}">
        <p14:creationId xmlns:p14="http://schemas.microsoft.com/office/powerpoint/2010/main" val="3731848420"/>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a:xfrm>
            <a:off x="838200" y="1825625"/>
            <a:ext cx="10515600" cy="4351338"/>
          </a:xfrm>
          <a:prstGeom prst="rect">
            <a:avLst/>
          </a:prstGeom>
        </p:spPr>
        <p:txBody>
          <a:bodyPr/>
          <a:lstStyle>
            <a:lvl2pPr>
              <a:defRPr sz="2000"/>
            </a:lvl2pPr>
            <a:lvl3pPr>
              <a:defRPr sz="1800"/>
            </a:lvl3pPr>
            <a:lvl4pPr>
              <a:defRPr sz="1600"/>
            </a:lvl4pPr>
            <a:lvl5pPr>
              <a:defRPr sz="16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295138264"/>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40"/>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1" y="4589465"/>
            <a:ext cx="10515600" cy="1500187"/>
          </a:xfrm>
          <a:prstGeom prst="rect">
            <a:avLst/>
          </a:prstGeom>
        </p:spPr>
        <p:txBody>
          <a:bodyPr/>
          <a:lstStyle>
            <a:lvl1pPr marL="0" indent="0">
              <a:buNone/>
              <a:defRPr sz="2400">
                <a:solidFill>
                  <a:schemeClr val="accent5">
                    <a:lumMod val="5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Click to edit Master text styles</a:t>
            </a:r>
          </a:p>
        </p:txBody>
      </p:sp>
    </p:spTree>
    <p:extLst>
      <p:ext uri="{BB962C8B-B14F-4D97-AF65-F5344CB8AC3E}">
        <p14:creationId xmlns:p14="http://schemas.microsoft.com/office/powerpoint/2010/main" val="2837181666"/>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042144280"/>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7"/>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9" y="1681163"/>
            <a:ext cx="5157787"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9" y="2505075"/>
            <a:ext cx="5157787" cy="368458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1" y="1681163"/>
            <a:ext cx="5183188"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1" y="2505075"/>
            <a:ext cx="5183188" cy="368458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217797721"/>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TextBox 2">
            <a:extLst>
              <a:ext uri="{FF2B5EF4-FFF2-40B4-BE49-F238E27FC236}">
                <a16:creationId xmlns:a16="http://schemas.microsoft.com/office/drawing/2014/main" id="{A586DACE-91D4-F84C-BC79-BE1BB5A5CA8D}"/>
              </a:ext>
            </a:extLst>
          </p:cNvPr>
          <p:cNvSpPr txBox="1"/>
          <p:nvPr userDrawn="1"/>
        </p:nvSpPr>
        <p:spPr>
          <a:xfrm>
            <a:off x="838200" y="1923393"/>
            <a:ext cx="6035566" cy="461665"/>
          </a:xfrm>
          <a:prstGeom prst="rect">
            <a:avLst/>
          </a:prstGeom>
          <a:noFill/>
        </p:spPr>
        <p:txBody>
          <a:bodyPr wrap="square" rtlCol="0">
            <a:spAutoFit/>
          </a:bodyPr>
          <a:lstStyle/>
          <a:p>
            <a:r>
              <a:rPr lang="en-US" sz="2400" dirty="0">
                <a:solidFill>
                  <a:schemeClr val="accent5">
                    <a:lumMod val="50000"/>
                  </a:schemeClr>
                </a:solidFill>
              </a:rPr>
              <a:t>Text</a:t>
            </a:r>
          </a:p>
        </p:txBody>
      </p:sp>
    </p:spTree>
    <p:extLst>
      <p:ext uri="{BB962C8B-B14F-4D97-AF65-F5344CB8AC3E}">
        <p14:creationId xmlns:p14="http://schemas.microsoft.com/office/powerpoint/2010/main" val="16431229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847414727"/>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53929105"/>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7"/>
            <a:ext cx="6172200" cy="4873625"/>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Tree>
    <p:extLst>
      <p:ext uri="{BB962C8B-B14F-4D97-AF65-F5344CB8AC3E}">
        <p14:creationId xmlns:p14="http://schemas.microsoft.com/office/powerpoint/2010/main" val="3882606119"/>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7"/>
            <a:ext cx="6172200" cy="4873625"/>
          </a:xfrm>
          <a:prstGeom prst="rect">
            <a:avLst/>
          </a:prstGeo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Tree>
    <p:extLst>
      <p:ext uri="{BB962C8B-B14F-4D97-AF65-F5344CB8AC3E}">
        <p14:creationId xmlns:p14="http://schemas.microsoft.com/office/powerpoint/2010/main" val="907170440"/>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838200" y="1825625"/>
            <a:ext cx="10515600" cy="4351338"/>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012290323"/>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1" y="365125"/>
            <a:ext cx="7734300" cy="5811838"/>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635431311"/>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1122363"/>
            <a:ext cx="10363200" cy="2387600"/>
          </a:xfrm>
        </p:spPr>
        <p:txBody>
          <a:bodyPr anchor="b"/>
          <a:lstStyle>
            <a:lvl1pPr algn="ctr">
              <a:defRPr sz="6000">
                <a:solidFill>
                  <a:schemeClr val="accent5">
                    <a:lumMod val="50000"/>
                  </a:schemeClr>
                </a:solidFill>
                <a:latin typeface="Century Gothic" panose="020B0502020202020204" pitchFamily="34" charset="0"/>
              </a:defRPr>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solidFill>
                  <a:schemeClr val="accent5">
                    <a:lumMod val="50000"/>
                  </a:schemeClr>
                </a:solidFill>
                <a:latin typeface="Century Gothic" panose="020B0502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TextBox 3"/>
          <p:cNvSpPr txBox="1"/>
          <p:nvPr userDrawn="1"/>
        </p:nvSpPr>
        <p:spPr>
          <a:xfrm>
            <a:off x="8240891" y="6494075"/>
            <a:ext cx="1986844" cy="276999"/>
          </a:xfrm>
          <a:prstGeom prst="rect">
            <a:avLst/>
          </a:prstGeom>
          <a:noFill/>
        </p:spPr>
        <p:txBody>
          <a:bodyPr wrap="square" rtlCol="0">
            <a:spAutoFit/>
          </a:bodyPr>
          <a:lstStyle/>
          <a:p>
            <a:r>
              <a:rPr lang="en-GB" sz="1200" dirty="0">
                <a:solidFill>
                  <a:schemeClr val="bg1"/>
                </a:solidFill>
                <a:latin typeface="Century Gothic" panose="020B0502020202020204" pitchFamily="34" charset="0"/>
              </a:rPr>
              <a:t>Rachel Hawkes</a:t>
            </a:r>
          </a:p>
        </p:txBody>
      </p:sp>
    </p:spTree>
    <p:extLst>
      <p:ext uri="{BB962C8B-B14F-4D97-AF65-F5344CB8AC3E}">
        <p14:creationId xmlns:p14="http://schemas.microsoft.com/office/powerpoint/2010/main" val="3902676539"/>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3685270332"/>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40"/>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1" y="4589465"/>
            <a:ext cx="10515600" cy="1500187"/>
          </a:xfrm>
        </p:spPr>
        <p:txBody>
          <a:bodyPr/>
          <a:lstStyle>
            <a:lvl1pPr marL="0" indent="0">
              <a:buNone/>
              <a:defRPr sz="2400">
                <a:solidFill>
                  <a:schemeClr val="accent5">
                    <a:lumMod val="5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Tree>
    <p:extLst>
      <p:ext uri="{BB962C8B-B14F-4D97-AF65-F5344CB8AC3E}">
        <p14:creationId xmlns:p14="http://schemas.microsoft.com/office/powerpoint/2010/main" val="3182458887"/>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227264822"/>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7"/>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9"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9"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1"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1"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38144309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7"/>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9"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9"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1"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1"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473913632"/>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Tree>
    <p:extLst>
      <p:ext uri="{BB962C8B-B14F-4D97-AF65-F5344CB8AC3E}">
        <p14:creationId xmlns:p14="http://schemas.microsoft.com/office/powerpoint/2010/main" val="3992340729"/>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412836647"/>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7"/>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Tree>
    <p:extLst>
      <p:ext uri="{BB962C8B-B14F-4D97-AF65-F5344CB8AC3E}">
        <p14:creationId xmlns:p14="http://schemas.microsoft.com/office/powerpoint/2010/main" val="2458298582"/>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7"/>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TextBox 4"/>
          <p:cNvSpPr txBox="1"/>
          <p:nvPr userDrawn="1"/>
        </p:nvSpPr>
        <p:spPr>
          <a:xfrm>
            <a:off x="8240891" y="6494075"/>
            <a:ext cx="1986844" cy="276999"/>
          </a:xfrm>
          <a:prstGeom prst="rect">
            <a:avLst/>
          </a:prstGeom>
          <a:noFill/>
        </p:spPr>
        <p:txBody>
          <a:bodyPr wrap="square" rtlCol="0">
            <a:spAutoFit/>
          </a:bodyPr>
          <a:lstStyle/>
          <a:p>
            <a:r>
              <a:rPr lang="en-GB" sz="1200" dirty="0">
                <a:solidFill>
                  <a:schemeClr val="bg1"/>
                </a:solidFill>
                <a:latin typeface="Century Gothic" panose="020B0502020202020204" pitchFamily="34" charset="0"/>
              </a:rPr>
              <a:t>Rachel Hawkes</a:t>
            </a:r>
          </a:p>
        </p:txBody>
      </p:sp>
    </p:spTree>
    <p:extLst>
      <p:ext uri="{BB962C8B-B14F-4D97-AF65-F5344CB8AC3E}">
        <p14:creationId xmlns:p14="http://schemas.microsoft.com/office/powerpoint/2010/main" val="1721561209"/>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3225877257"/>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1"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779303552"/>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showMasterSp="0" userDrawn="1">
  <p:cSld name="2_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4603275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Tree>
    <p:extLst>
      <p:ext uri="{BB962C8B-B14F-4D97-AF65-F5344CB8AC3E}">
        <p14:creationId xmlns:p14="http://schemas.microsoft.com/office/powerpoint/2010/main" val="35980978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838200" y="6356352"/>
            <a:ext cx="2743200" cy="365125"/>
          </a:xfrm>
          <a:prstGeom prst="rect">
            <a:avLst/>
          </a:prstGeom>
        </p:spPr>
        <p:txBody>
          <a:bodyPr/>
          <a:lstStyle>
            <a:lvl1pPr>
              <a:defRPr>
                <a:latin typeface="Century Gothic" panose="020B0502020202020204" pitchFamily="34" charset="0"/>
              </a:defRPr>
            </a:lvl1pPr>
          </a:lstStyle>
          <a:p>
            <a:fld id="{80FB12E3-6F75-41C0-8FD2-F7ED0FB4E94A}" type="datetimeFigureOut">
              <a:rPr lang="en-GB" smtClean="0">
                <a:solidFill>
                  <a:prstClr val="black"/>
                </a:solidFill>
              </a:rPr>
              <a:pPr/>
              <a:t>18/04/2021</a:t>
            </a:fld>
            <a:endParaRPr lang="en-GB" dirty="0">
              <a:solidFill>
                <a:prstClr val="black"/>
              </a:solidFill>
            </a:endParaRPr>
          </a:p>
        </p:txBody>
      </p:sp>
      <p:sp>
        <p:nvSpPr>
          <p:cNvPr id="3" name="Footer Placeholder 2"/>
          <p:cNvSpPr>
            <a:spLocks noGrp="1"/>
          </p:cNvSpPr>
          <p:nvPr>
            <p:ph type="ftr" sz="quarter" idx="11"/>
          </p:nvPr>
        </p:nvSpPr>
        <p:spPr>
          <a:xfrm>
            <a:off x="4038600" y="6356352"/>
            <a:ext cx="4114800" cy="365125"/>
          </a:xfrm>
          <a:prstGeom prst="rect">
            <a:avLst/>
          </a:prstGeom>
        </p:spPr>
        <p:txBody>
          <a:bodyPr/>
          <a:lstStyle>
            <a:lvl1pPr>
              <a:defRPr>
                <a:latin typeface="Century Gothic" panose="020B0502020202020204" pitchFamily="34" charset="0"/>
              </a:defRPr>
            </a:lvl1pPr>
          </a:lstStyle>
          <a:p>
            <a:endParaRPr lang="en-GB" dirty="0">
              <a:solidFill>
                <a:prstClr val="black"/>
              </a:solidFill>
            </a:endParaRPr>
          </a:p>
        </p:txBody>
      </p:sp>
      <p:sp>
        <p:nvSpPr>
          <p:cNvPr id="4" name="Slide Number Placeholder 3"/>
          <p:cNvSpPr>
            <a:spLocks noGrp="1"/>
          </p:cNvSpPr>
          <p:nvPr>
            <p:ph type="sldNum" sz="quarter" idx="12"/>
          </p:nvPr>
        </p:nvSpPr>
        <p:spPr>
          <a:xfrm>
            <a:off x="8610600" y="6356352"/>
            <a:ext cx="2743200" cy="365125"/>
          </a:xfrm>
          <a:prstGeom prst="rect">
            <a:avLst/>
          </a:prstGeom>
        </p:spPr>
        <p:txBody>
          <a:bodyPr/>
          <a:lstStyle>
            <a:lvl1pPr>
              <a:defRPr>
                <a:latin typeface="Century Gothic" panose="020B0502020202020204" pitchFamily="34" charset="0"/>
              </a:defRPr>
            </a:lvl1pPr>
          </a:lstStyle>
          <a:p>
            <a:fld id="{AD31E8EB-F65A-4D69-92C9-21AA3BC167FC}" type="slidenum">
              <a:rPr lang="en-GB" smtClean="0">
                <a:solidFill>
                  <a:prstClr val="black"/>
                </a:solidFill>
              </a:rPr>
              <a:pPr/>
              <a:t>‹#›</a:t>
            </a:fld>
            <a:endParaRPr lang="en-GB" dirty="0">
              <a:solidFill>
                <a:prstClr val="black"/>
              </a:solidFill>
            </a:endParaRPr>
          </a:p>
        </p:txBody>
      </p:sp>
    </p:spTree>
    <p:extLst>
      <p:ext uri="{BB962C8B-B14F-4D97-AF65-F5344CB8AC3E}">
        <p14:creationId xmlns:p14="http://schemas.microsoft.com/office/powerpoint/2010/main" val="1984442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7"/>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838200" y="6356352"/>
            <a:ext cx="2743200" cy="365125"/>
          </a:xfrm>
          <a:prstGeom prst="rect">
            <a:avLst/>
          </a:prstGeom>
        </p:spPr>
        <p:txBody>
          <a:bodyPr/>
          <a:lstStyle>
            <a:lvl1pPr>
              <a:defRPr>
                <a:latin typeface="Century Gothic" panose="020B0502020202020204" pitchFamily="34" charset="0"/>
              </a:defRPr>
            </a:lvl1pPr>
          </a:lstStyle>
          <a:p>
            <a:fld id="{80FB12E3-6F75-41C0-8FD2-F7ED0FB4E94A}" type="datetimeFigureOut">
              <a:rPr lang="en-GB" smtClean="0">
                <a:solidFill>
                  <a:prstClr val="black"/>
                </a:solidFill>
              </a:rPr>
              <a:pPr/>
              <a:t>18/04/2021</a:t>
            </a:fld>
            <a:endParaRPr lang="en-GB" dirty="0">
              <a:solidFill>
                <a:prstClr val="black"/>
              </a:solidFill>
            </a:endParaRPr>
          </a:p>
        </p:txBody>
      </p:sp>
      <p:sp>
        <p:nvSpPr>
          <p:cNvPr id="6" name="Footer Placeholder 5"/>
          <p:cNvSpPr>
            <a:spLocks noGrp="1"/>
          </p:cNvSpPr>
          <p:nvPr>
            <p:ph type="ftr" sz="quarter" idx="11"/>
          </p:nvPr>
        </p:nvSpPr>
        <p:spPr>
          <a:xfrm>
            <a:off x="4038600" y="6356352"/>
            <a:ext cx="4114800" cy="365125"/>
          </a:xfrm>
          <a:prstGeom prst="rect">
            <a:avLst/>
          </a:prstGeom>
        </p:spPr>
        <p:txBody>
          <a:bodyPr/>
          <a:lstStyle>
            <a:lvl1pPr>
              <a:defRPr>
                <a:latin typeface="Century Gothic" panose="020B0502020202020204" pitchFamily="34" charset="0"/>
              </a:defRPr>
            </a:lvl1pPr>
          </a:lstStyle>
          <a:p>
            <a:endParaRPr lang="en-GB" dirty="0">
              <a:solidFill>
                <a:prstClr val="black"/>
              </a:solidFill>
            </a:endParaRPr>
          </a:p>
        </p:txBody>
      </p:sp>
      <p:sp>
        <p:nvSpPr>
          <p:cNvPr id="7" name="Slide Number Placeholder 6"/>
          <p:cNvSpPr>
            <a:spLocks noGrp="1"/>
          </p:cNvSpPr>
          <p:nvPr>
            <p:ph type="sldNum" sz="quarter" idx="12"/>
          </p:nvPr>
        </p:nvSpPr>
        <p:spPr>
          <a:xfrm>
            <a:off x="8610600" y="6356352"/>
            <a:ext cx="2743200" cy="365125"/>
          </a:xfrm>
          <a:prstGeom prst="rect">
            <a:avLst/>
          </a:prstGeom>
        </p:spPr>
        <p:txBody>
          <a:bodyPr/>
          <a:lstStyle>
            <a:lvl1pPr>
              <a:defRPr>
                <a:latin typeface="Century Gothic" panose="020B0502020202020204" pitchFamily="34" charset="0"/>
              </a:defRPr>
            </a:lvl1pPr>
          </a:lstStyle>
          <a:p>
            <a:fld id="{AD31E8EB-F65A-4D69-92C9-21AA3BC167FC}" type="slidenum">
              <a:rPr lang="en-GB" smtClean="0">
                <a:solidFill>
                  <a:prstClr val="black"/>
                </a:solidFill>
              </a:rPr>
              <a:pPr/>
              <a:t>‹#›</a:t>
            </a:fld>
            <a:endParaRPr lang="en-GB" dirty="0">
              <a:solidFill>
                <a:prstClr val="black"/>
              </a:solidFill>
            </a:endParaRPr>
          </a:p>
        </p:txBody>
      </p:sp>
    </p:spTree>
    <p:extLst>
      <p:ext uri="{BB962C8B-B14F-4D97-AF65-F5344CB8AC3E}">
        <p14:creationId xmlns:p14="http://schemas.microsoft.com/office/powerpoint/2010/main" val="39442857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7"/>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838200" y="6356352"/>
            <a:ext cx="2743200" cy="365125"/>
          </a:xfrm>
          <a:prstGeom prst="rect">
            <a:avLst/>
          </a:prstGeom>
        </p:spPr>
        <p:txBody>
          <a:bodyPr/>
          <a:lstStyle>
            <a:lvl1pPr>
              <a:defRPr>
                <a:latin typeface="Century Gothic" panose="020B0502020202020204" pitchFamily="34" charset="0"/>
              </a:defRPr>
            </a:lvl1pPr>
          </a:lstStyle>
          <a:p>
            <a:fld id="{80FB12E3-6F75-41C0-8FD2-F7ED0FB4E94A}" type="datetimeFigureOut">
              <a:rPr lang="en-GB" smtClean="0">
                <a:solidFill>
                  <a:prstClr val="black"/>
                </a:solidFill>
              </a:rPr>
              <a:pPr/>
              <a:t>18/04/2021</a:t>
            </a:fld>
            <a:endParaRPr lang="en-GB" dirty="0">
              <a:solidFill>
                <a:prstClr val="black"/>
              </a:solidFill>
            </a:endParaRPr>
          </a:p>
        </p:txBody>
      </p:sp>
      <p:sp>
        <p:nvSpPr>
          <p:cNvPr id="6" name="Footer Placeholder 5"/>
          <p:cNvSpPr>
            <a:spLocks noGrp="1"/>
          </p:cNvSpPr>
          <p:nvPr>
            <p:ph type="ftr" sz="quarter" idx="11"/>
          </p:nvPr>
        </p:nvSpPr>
        <p:spPr>
          <a:xfrm>
            <a:off x="4038600" y="6356352"/>
            <a:ext cx="4114800" cy="365125"/>
          </a:xfrm>
          <a:prstGeom prst="rect">
            <a:avLst/>
          </a:prstGeom>
        </p:spPr>
        <p:txBody>
          <a:bodyPr/>
          <a:lstStyle>
            <a:lvl1pPr>
              <a:defRPr>
                <a:latin typeface="Century Gothic" panose="020B0502020202020204" pitchFamily="34" charset="0"/>
              </a:defRPr>
            </a:lvl1pPr>
          </a:lstStyle>
          <a:p>
            <a:endParaRPr lang="en-GB" dirty="0">
              <a:solidFill>
                <a:prstClr val="black"/>
              </a:solidFill>
            </a:endParaRPr>
          </a:p>
        </p:txBody>
      </p:sp>
      <p:sp>
        <p:nvSpPr>
          <p:cNvPr id="7" name="Slide Number Placeholder 6"/>
          <p:cNvSpPr>
            <a:spLocks noGrp="1"/>
          </p:cNvSpPr>
          <p:nvPr>
            <p:ph type="sldNum" sz="quarter" idx="12"/>
          </p:nvPr>
        </p:nvSpPr>
        <p:spPr>
          <a:xfrm>
            <a:off x="8610600" y="6356352"/>
            <a:ext cx="2743200" cy="365125"/>
          </a:xfrm>
          <a:prstGeom prst="rect">
            <a:avLst/>
          </a:prstGeom>
        </p:spPr>
        <p:txBody>
          <a:bodyPr/>
          <a:lstStyle>
            <a:lvl1pPr>
              <a:defRPr>
                <a:latin typeface="Century Gothic" panose="020B0502020202020204" pitchFamily="34" charset="0"/>
              </a:defRPr>
            </a:lvl1pPr>
          </a:lstStyle>
          <a:p>
            <a:fld id="{AD31E8EB-F65A-4D69-92C9-21AA3BC167FC}" type="slidenum">
              <a:rPr lang="en-GB" smtClean="0">
                <a:solidFill>
                  <a:prstClr val="black"/>
                </a:solidFill>
              </a:rPr>
              <a:pPr/>
              <a:t>‹#›</a:t>
            </a:fld>
            <a:endParaRPr lang="en-GB" dirty="0">
              <a:solidFill>
                <a:prstClr val="black"/>
              </a:solidFill>
            </a:endParaRPr>
          </a:p>
        </p:txBody>
      </p:sp>
    </p:spTree>
    <p:extLst>
      <p:ext uri="{BB962C8B-B14F-4D97-AF65-F5344CB8AC3E}">
        <p14:creationId xmlns:p14="http://schemas.microsoft.com/office/powerpoint/2010/main" val="42486349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hyperlink" Target="https://creativecommons.org/licenses/by-nc-sa/4.0/" TargetMode="Externa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image" Target="../media/image4.jpg"/><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13" Type="http://schemas.openxmlformats.org/officeDocument/2006/relationships/image" Target="../media/image1.jpg"/><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2.xml"/><Relationship Id="rId13" Type="http://schemas.openxmlformats.org/officeDocument/2006/relationships/theme" Target="../theme/theme5.xml"/><Relationship Id="rId3" Type="http://schemas.openxmlformats.org/officeDocument/2006/relationships/slideLayout" Target="../slideLayouts/slideLayout47.xml"/><Relationship Id="rId7" Type="http://schemas.openxmlformats.org/officeDocument/2006/relationships/slideLayout" Target="../slideLayouts/slideLayout51.xml"/><Relationship Id="rId12" Type="http://schemas.openxmlformats.org/officeDocument/2006/relationships/slideLayout" Target="../slideLayouts/slideLayout56.xml"/><Relationship Id="rId2" Type="http://schemas.openxmlformats.org/officeDocument/2006/relationships/slideLayout" Target="../slideLayouts/slideLayout46.xml"/><Relationship Id="rId1" Type="http://schemas.openxmlformats.org/officeDocument/2006/relationships/slideLayout" Target="../slideLayouts/slideLayout45.xml"/><Relationship Id="rId6" Type="http://schemas.openxmlformats.org/officeDocument/2006/relationships/slideLayout" Target="../slideLayouts/slideLayout50.xml"/><Relationship Id="rId11" Type="http://schemas.openxmlformats.org/officeDocument/2006/relationships/slideLayout" Target="../slideLayouts/slideLayout55.xml"/><Relationship Id="rId5" Type="http://schemas.openxmlformats.org/officeDocument/2006/relationships/slideLayout" Target="../slideLayouts/slideLayout49.xml"/><Relationship Id="rId10" Type="http://schemas.openxmlformats.org/officeDocument/2006/relationships/slideLayout" Target="../slideLayouts/slideLayout54.xml"/><Relationship Id="rId4" Type="http://schemas.openxmlformats.org/officeDocument/2006/relationships/slideLayout" Target="../slideLayouts/slideLayout48.xml"/><Relationship Id="rId9" Type="http://schemas.openxmlformats.org/officeDocument/2006/relationships/slideLayout" Target="../slideLayouts/slideLayout53.xml"/><Relationship Id="rId14" Type="http://schemas.openxmlformats.org/officeDocument/2006/relationships/image" Target="../media/image5.jp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443073"/>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6" name="Picture 5"/>
          <p:cNvPicPr>
            <a:picLocks noChangeAspect="1"/>
          </p:cNvPicPr>
          <p:nvPr userDrawn="1"/>
        </p:nvPicPr>
        <p:blipFill>
          <a:blip r:embed="rId14" cstate="print">
            <a:extLst>
              <a:ext uri="{28A0092B-C50C-407E-A947-70E740481C1C}">
                <a14:useLocalDpi xmlns:a14="http://schemas.microsoft.com/office/drawing/2010/main" val="0"/>
              </a:ext>
            </a:extLst>
          </a:blip>
          <a:stretch>
            <a:fillRect/>
          </a:stretch>
        </p:blipFill>
        <p:spPr>
          <a:xfrm>
            <a:off x="10485120" y="-61459"/>
            <a:ext cx="1627856" cy="563137"/>
          </a:xfrm>
          <a:prstGeom prst="rect">
            <a:avLst/>
          </a:prstGeom>
        </p:spPr>
      </p:pic>
      <p:pic>
        <p:nvPicPr>
          <p:cNvPr id="7" name="Picture 6"/>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1" y="0"/>
            <a:ext cx="4775200" cy="417830"/>
          </a:xfrm>
          <a:prstGeom prst="rect">
            <a:avLst/>
          </a:prstGeom>
        </p:spPr>
      </p:pic>
      <p:sp>
        <p:nvSpPr>
          <p:cNvPr id="4" name="Rectangle 3"/>
          <p:cNvSpPr/>
          <p:nvPr userDrawn="1"/>
        </p:nvSpPr>
        <p:spPr>
          <a:xfrm>
            <a:off x="9088583" y="6572243"/>
            <a:ext cx="8434647" cy="430887"/>
          </a:xfrm>
          <a:prstGeom prst="rect">
            <a:avLst/>
          </a:prstGeom>
        </p:spPr>
        <p:txBody>
          <a:bodyPr wrap="square">
            <a:spAutoFit/>
          </a:bodyPr>
          <a:lstStyle/>
          <a:p>
            <a:r>
              <a:rPr lang="en-GB" sz="1100" dirty="0">
                <a:solidFill>
                  <a:srgbClr val="002060"/>
                </a:solidFill>
                <a:latin typeface="Century Gothic" panose="020B0502020202020204" pitchFamily="34" charset="0"/>
              </a:rPr>
              <a:t>Material</a:t>
            </a:r>
            <a:r>
              <a:rPr lang="en-GB" sz="1100" dirty="0">
                <a:solidFill>
                  <a:srgbClr val="002060"/>
                </a:solidFill>
                <a:latin typeface="Arial" panose="020B0604020202020204" pitchFamily="34" charset="0"/>
              </a:rPr>
              <a:t> </a:t>
            </a:r>
            <a:r>
              <a:rPr lang="en-GB" sz="1100" dirty="0">
                <a:solidFill>
                  <a:srgbClr val="002060"/>
                </a:solidFill>
                <a:latin typeface="Century Gothic" panose="020B0502020202020204" pitchFamily="34" charset="0"/>
              </a:rPr>
              <a:t>licensed as </a:t>
            </a:r>
            <a:r>
              <a:rPr lang="en-GB" sz="1100" b="1" u="sng" dirty="0">
                <a:solidFill>
                  <a:srgbClr val="FFFFFF"/>
                </a:solidFill>
                <a:latin typeface="Century Gothic" panose="020B0502020202020204" pitchFamily="34" charset="0"/>
                <a:hlinkClick r:id="rId16"/>
              </a:rPr>
              <a:t>CC BY-NC-SA 4.0</a:t>
            </a:r>
            <a:r>
              <a:rPr lang="en-GB" sz="1100" dirty="0">
                <a:solidFill>
                  <a:prstClr val="black"/>
                </a:solidFill>
                <a:latin typeface="Century Gothic" panose="020B0502020202020204" pitchFamily="34" charset="0"/>
              </a:rPr>
              <a:t/>
            </a:r>
            <a:br>
              <a:rPr lang="en-GB" sz="1100" dirty="0">
                <a:solidFill>
                  <a:prstClr val="black"/>
                </a:solidFill>
                <a:latin typeface="Century Gothic" panose="020B0502020202020204" pitchFamily="34" charset="0"/>
              </a:rPr>
            </a:br>
            <a:endParaRPr lang="en-GB" sz="1100" dirty="0">
              <a:solidFill>
                <a:prstClr val="black"/>
              </a:solidFill>
              <a:latin typeface="Century Gothic" panose="020B0502020202020204" pitchFamily="34" charset="0"/>
            </a:endParaRPr>
          </a:p>
        </p:txBody>
      </p:sp>
      <p:sp>
        <p:nvSpPr>
          <p:cNvPr id="8" name="Rectangle 7"/>
          <p:cNvSpPr/>
          <p:nvPr userDrawn="1"/>
        </p:nvSpPr>
        <p:spPr>
          <a:xfrm>
            <a:off x="2" y="6572241"/>
            <a:ext cx="8434647" cy="261610"/>
          </a:xfrm>
          <a:prstGeom prst="rect">
            <a:avLst/>
          </a:prstGeom>
        </p:spPr>
        <p:txBody>
          <a:bodyPr wrap="square">
            <a:spAutoFit/>
          </a:bodyPr>
          <a:lstStyle/>
          <a:p>
            <a:r>
              <a:rPr lang="en-GB" sz="1050" dirty="0">
                <a:solidFill>
                  <a:srgbClr val="002060"/>
                </a:solidFill>
                <a:latin typeface="Century Gothic" panose="020B0502020202020204" pitchFamily="34" charset="0"/>
              </a:rPr>
              <a:t>Rachel Hawkes</a:t>
            </a:r>
            <a:endParaRPr lang="en-GB" sz="1050" dirty="0">
              <a:solidFill>
                <a:prstClr val="black"/>
              </a:solidFill>
              <a:latin typeface="Century Gothic" panose="020B0502020202020204" pitchFamily="34" charset="0"/>
            </a:endParaRPr>
          </a:p>
        </p:txBody>
      </p:sp>
    </p:spTree>
    <p:extLst>
      <p:ext uri="{BB962C8B-B14F-4D97-AF65-F5344CB8AC3E}">
        <p14:creationId xmlns:p14="http://schemas.microsoft.com/office/powerpoint/2010/main" val="37612111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accent5">
              <a:lumMod val="50000"/>
            </a:schemeClr>
          </a:solidFill>
          <a:latin typeface="Century Gothic" panose="020B0502020202020204" pitchFamily="34" charset="0"/>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accent5">
              <a:lumMod val="50000"/>
            </a:schemeClr>
          </a:solidFill>
          <a:latin typeface="Century Gothic" panose="020B0502020202020204" pitchFamily="34"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accent5">
              <a:lumMod val="50000"/>
            </a:schemeClr>
          </a:solidFill>
          <a:latin typeface="Century Gothic" panose="020B0502020202020204" pitchFamily="34"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accent5">
              <a:lumMod val="50000"/>
            </a:schemeClr>
          </a:solidFill>
          <a:latin typeface="Century Gothic" panose="020B0502020202020204" pitchFamily="34"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accent5">
              <a:lumMod val="50000"/>
            </a:schemeClr>
          </a:solidFill>
          <a:latin typeface="Century Gothic" panose="020B0502020202020204" pitchFamily="34"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accent5">
              <a:lumMod val="50000"/>
            </a:schemeClr>
          </a:solidFill>
          <a:latin typeface="Century Gothic" panose="020B0502020202020204"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F892877-0C19-4119-A44B-D5199706DD28}" type="datetimeFigureOut">
              <a:rPr lang="en-GB" smtClean="0"/>
              <a:t>18/04/2021</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FCF944C-BC4F-4798-B42F-7F8808A7E7F2}" type="slidenum">
              <a:rPr lang="en-GB" smtClean="0"/>
              <a:t>‹#›</a:t>
            </a:fld>
            <a:endParaRPr lang="en-GB"/>
          </a:p>
        </p:txBody>
      </p:sp>
    </p:spTree>
    <p:extLst>
      <p:ext uri="{BB962C8B-B14F-4D97-AF65-F5344CB8AC3E}">
        <p14:creationId xmlns:p14="http://schemas.microsoft.com/office/powerpoint/2010/main" val="3953946520"/>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443073"/>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493851208"/>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lnSpc>
          <a:spcPct val="90000"/>
        </a:lnSpc>
        <a:spcBef>
          <a:spcPct val="0"/>
        </a:spcBef>
        <a:buNone/>
        <a:defRPr sz="4400" kern="1200">
          <a:solidFill>
            <a:schemeClr val="accent5">
              <a:lumMod val="50000"/>
            </a:schemeClr>
          </a:solidFill>
          <a:latin typeface="Century Gothic" panose="020B0502020202020204" pitchFamily="34" charset="0"/>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accent5">
              <a:lumMod val="50000"/>
            </a:schemeClr>
          </a:solidFill>
          <a:latin typeface="Century Gothic" panose="020B0502020202020204" pitchFamily="34"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accent5">
              <a:lumMod val="50000"/>
            </a:schemeClr>
          </a:solidFill>
          <a:latin typeface="Century Gothic" panose="020B0502020202020204" pitchFamily="34"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accent5">
              <a:lumMod val="50000"/>
            </a:schemeClr>
          </a:solidFill>
          <a:latin typeface="Century Gothic" panose="020B0502020202020204" pitchFamily="34"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accent5">
              <a:lumMod val="50000"/>
            </a:schemeClr>
          </a:solidFill>
          <a:latin typeface="Century Gothic" panose="020B0502020202020204" pitchFamily="34"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accent5">
              <a:lumMod val="50000"/>
            </a:schemeClr>
          </a:solidFill>
          <a:latin typeface="Century Gothic" panose="020B0502020202020204"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443073"/>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4" name="Text Placeholder 3">
            <a:extLst>
              <a:ext uri="{FF2B5EF4-FFF2-40B4-BE49-F238E27FC236}">
                <a16:creationId xmlns:a16="http://schemas.microsoft.com/office/drawing/2014/main" id="{2C4B177A-FB9B-624B-90F1-42CB20E9EC0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4258571798"/>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914400" rtl="0" eaLnBrk="1" latinLnBrk="0" hangingPunct="1">
        <a:lnSpc>
          <a:spcPct val="90000"/>
        </a:lnSpc>
        <a:spcBef>
          <a:spcPct val="0"/>
        </a:spcBef>
        <a:buNone/>
        <a:defRPr sz="4400" kern="1200">
          <a:solidFill>
            <a:schemeClr val="accent5">
              <a:lumMod val="50000"/>
            </a:schemeClr>
          </a:solidFill>
          <a:latin typeface="Century Gothic" panose="020B0502020202020204" pitchFamily="34" charset="0"/>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accent5">
              <a:lumMod val="50000"/>
            </a:schemeClr>
          </a:solidFill>
          <a:latin typeface="Century Gothic" panose="020B0502020202020204" pitchFamily="34"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accent5">
              <a:lumMod val="50000"/>
            </a:schemeClr>
          </a:solidFill>
          <a:latin typeface="Century Gothic" panose="020B0502020202020204" pitchFamily="34"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accent5">
              <a:lumMod val="50000"/>
            </a:schemeClr>
          </a:solidFill>
          <a:latin typeface="Century Gothic" panose="020B0502020202020204" pitchFamily="34"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accent5">
              <a:lumMod val="50000"/>
            </a:schemeClr>
          </a:solidFill>
          <a:latin typeface="Century Gothic" panose="020B0502020202020204" pitchFamily="34"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accent5">
              <a:lumMod val="50000"/>
            </a:schemeClr>
          </a:solidFill>
          <a:latin typeface="Century Gothic" panose="020B0502020202020204"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Pr>
        <a:blipFill dpi="0" rotWithShape="1">
          <a:blip r:embed="rId14">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443073"/>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692317086"/>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 id="2147483720" r:id="rId12"/>
  </p:sldLayoutIdLst>
  <p:txStyles>
    <p:titleStyle>
      <a:lvl1pPr algn="l" defTabSz="914400" rtl="0" eaLnBrk="1" latinLnBrk="0" hangingPunct="1">
        <a:lnSpc>
          <a:spcPct val="90000"/>
        </a:lnSpc>
        <a:spcBef>
          <a:spcPct val="0"/>
        </a:spcBef>
        <a:buNone/>
        <a:defRPr sz="4400" kern="1200">
          <a:solidFill>
            <a:schemeClr val="accent5">
              <a:lumMod val="50000"/>
            </a:schemeClr>
          </a:solidFill>
          <a:latin typeface="Century Gothic" panose="020B0502020202020204" pitchFamily="34" charset="0"/>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accent5">
              <a:lumMod val="50000"/>
            </a:schemeClr>
          </a:solidFill>
          <a:latin typeface="Century Gothic" panose="020B0502020202020204" pitchFamily="34"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accent5">
              <a:lumMod val="50000"/>
            </a:schemeClr>
          </a:solidFill>
          <a:latin typeface="Century Gothic" panose="020B0502020202020204" pitchFamily="34"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accent5">
              <a:lumMod val="50000"/>
            </a:schemeClr>
          </a:solidFill>
          <a:latin typeface="Century Gothic" panose="020B0502020202020204" pitchFamily="34"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accent5">
              <a:lumMod val="50000"/>
            </a:schemeClr>
          </a:solidFill>
          <a:latin typeface="Century Gothic" panose="020B0502020202020204" pitchFamily="34"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accent5">
              <a:lumMod val="50000"/>
            </a:schemeClr>
          </a:solidFill>
          <a:latin typeface="Century Gothic" panose="020B0502020202020204"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0.xml"/><Relationship Id="rId1" Type="http://schemas.openxmlformats.org/officeDocument/2006/relationships/slideLayout" Target="../slideLayouts/slideLayout13.xml"/><Relationship Id="rId5" Type="http://schemas.openxmlformats.org/officeDocument/2006/relationships/image" Target="../media/image15.png"/><Relationship Id="rId4" Type="http://schemas.openxmlformats.org/officeDocument/2006/relationships/image" Target="../media/image14.png"/></Relationships>
</file>

<file path=ppt/slides/_rels/slide1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1.xml"/><Relationship Id="rId1" Type="http://schemas.openxmlformats.org/officeDocument/2006/relationships/slideLayout" Target="../slideLayouts/slideLayout13.xml"/><Relationship Id="rId5" Type="http://schemas.openxmlformats.org/officeDocument/2006/relationships/image" Target="../media/image17.png"/><Relationship Id="rId4" Type="http://schemas.openxmlformats.org/officeDocument/2006/relationships/image" Target="../media/image16.png"/></Relationships>
</file>

<file path=ppt/slides/_rels/slide1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2.xml"/><Relationship Id="rId1" Type="http://schemas.openxmlformats.org/officeDocument/2006/relationships/slideLayout" Target="../slideLayouts/slideLayout13.xml"/><Relationship Id="rId4" Type="http://schemas.openxmlformats.org/officeDocument/2006/relationships/image" Target="../media/image18.png"/></Relationships>
</file>

<file path=ppt/slides/_rels/slide1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3.xml"/><Relationship Id="rId1" Type="http://schemas.openxmlformats.org/officeDocument/2006/relationships/slideLayout" Target="../slideLayouts/slideLayout13.xml"/><Relationship Id="rId4" Type="http://schemas.openxmlformats.org/officeDocument/2006/relationships/image" Target="../media/image19.png"/></Relationships>
</file>

<file path=ppt/slides/_rels/slide1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4.xml"/><Relationship Id="rId1" Type="http://schemas.openxmlformats.org/officeDocument/2006/relationships/slideLayout" Target="../slideLayouts/slideLayout13.xml"/><Relationship Id="rId5" Type="http://schemas.openxmlformats.org/officeDocument/2006/relationships/image" Target="../media/image21.png"/><Relationship Id="rId4" Type="http://schemas.openxmlformats.org/officeDocument/2006/relationships/image" Target="../media/image20.png"/></Relationships>
</file>

<file path=ppt/slides/_rels/slide2.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2.xml"/><Relationship Id="rId1" Type="http://schemas.openxmlformats.org/officeDocument/2006/relationships/slideLayout" Target="../slideLayouts/slideLayout46.xml"/><Relationship Id="rId4" Type="http://schemas.openxmlformats.org/officeDocument/2006/relationships/image" Target="../media/image6.png"/></Relationships>
</file>

<file path=ppt/slides/_rels/slide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3.xml"/><Relationship Id="rId1" Type="http://schemas.openxmlformats.org/officeDocument/2006/relationships/slideLayout" Target="../slideLayouts/slideLayout24.xml"/></Relationships>
</file>

<file path=ppt/slides/_rels/slide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4.xml"/><Relationship Id="rId1" Type="http://schemas.openxmlformats.org/officeDocument/2006/relationships/slideLayout" Target="../slideLayouts/slideLayout35.xml"/></Relationships>
</file>

<file path=ppt/slides/_rels/slide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6.xml"/><Relationship Id="rId1" Type="http://schemas.openxmlformats.org/officeDocument/2006/relationships/slideLayout" Target="../slideLayouts/slideLayout13.xml"/><Relationship Id="rId4" Type="http://schemas.openxmlformats.org/officeDocument/2006/relationships/image" Target="../media/image9.png"/></Relationships>
</file>

<file path=ppt/slides/_rels/slide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7.xml"/><Relationship Id="rId1" Type="http://schemas.openxmlformats.org/officeDocument/2006/relationships/slideLayout" Target="../slideLayouts/slideLayout13.xml"/><Relationship Id="rId4" Type="http://schemas.openxmlformats.org/officeDocument/2006/relationships/image" Target="../media/image10.png"/></Relationships>
</file>

<file path=ppt/slides/_rels/slide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8.xml"/><Relationship Id="rId1" Type="http://schemas.openxmlformats.org/officeDocument/2006/relationships/slideLayout" Target="../slideLayouts/slideLayout13.xml"/><Relationship Id="rId5" Type="http://schemas.openxmlformats.org/officeDocument/2006/relationships/image" Target="../media/image12.png"/><Relationship Id="rId4" Type="http://schemas.openxmlformats.org/officeDocument/2006/relationships/image" Target="../media/image11.png"/></Relationships>
</file>

<file path=ppt/slides/_rels/slide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9.xml"/><Relationship Id="rId1" Type="http://schemas.openxmlformats.org/officeDocument/2006/relationships/slideLayout" Target="../slideLayouts/slideLayout13.xml"/><Relationship Id="rId4" Type="http://schemas.openxmlformats.org/officeDocument/2006/relationships/image" Target="../media/image1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GB" b="1" dirty="0"/>
              <a:t>Assessment design: achievement tests -grammar</a:t>
            </a:r>
          </a:p>
        </p:txBody>
      </p:sp>
      <p:sp>
        <p:nvSpPr>
          <p:cNvPr id="3" name="Subtitle 2"/>
          <p:cNvSpPr>
            <a:spLocks noGrp="1"/>
          </p:cNvSpPr>
          <p:nvPr>
            <p:ph type="subTitle" idx="1"/>
          </p:nvPr>
        </p:nvSpPr>
        <p:spPr/>
        <p:txBody>
          <a:bodyPr>
            <a:noAutofit/>
          </a:bodyPr>
          <a:lstStyle/>
          <a:p>
            <a:r>
              <a:rPr lang="en-GB" sz="4400" dirty="0"/>
              <a:t>Coverage of grammar</a:t>
            </a:r>
          </a:p>
          <a:p>
            <a:r>
              <a:rPr lang="en-GB" sz="4400" dirty="0"/>
              <a:t>Test creation process</a:t>
            </a:r>
          </a:p>
          <a:p>
            <a:r>
              <a:rPr lang="en-GB" sz="4400" dirty="0"/>
              <a:t>Question Types</a:t>
            </a:r>
            <a:br>
              <a:rPr lang="en-GB" sz="4400" dirty="0"/>
            </a:br>
            <a:r>
              <a:rPr lang="en-GB" sz="4400" dirty="0"/>
              <a:t/>
            </a:r>
            <a:br>
              <a:rPr lang="en-GB" sz="4400" dirty="0"/>
            </a:br>
            <a:endParaRPr lang="en-GB" sz="4400" dirty="0"/>
          </a:p>
        </p:txBody>
      </p:sp>
    </p:spTree>
    <p:extLst>
      <p:ext uri="{BB962C8B-B14F-4D97-AF65-F5344CB8AC3E}">
        <p14:creationId xmlns:p14="http://schemas.microsoft.com/office/powerpoint/2010/main" val="311672153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background rectangle"/>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296863"/>
            <a:ext cx="6649156" cy="867128"/>
          </a:xfrm>
          <a:prstGeom prst="rect">
            <a:avLst/>
          </a:prstGeom>
        </p:spPr>
      </p:pic>
      <p:sp>
        <p:nvSpPr>
          <p:cNvPr id="2" name="Title 1"/>
          <p:cNvSpPr>
            <a:spLocks noGrp="1"/>
          </p:cNvSpPr>
          <p:nvPr>
            <p:ph type="title"/>
          </p:nvPr>
        </p:nvSpPr>
        <p:spPr>
          <a:xfrm>
            <a:off x="164572" y="0"/>
            <a:ext cx="6484584" cy="1325563"/>
          </a:xfrm>
        </p:spPr>
        <p:txBody>
          <a:bodyPr>
            <a:normAutofit/>
          </a:bodyPr>
          <a:lstStyle/>
          <a:p>
            <a:r>
              <a:rPr lang="en-GB" sz="2800" b="1" dirty="0">
                <a:solidFill>
                  <a:schemeClr val="bg1"/>
                </a:solidFill>
                <a:latin typeface="Century Gothic" panose="020B0502020202020204" pitchFamily="34" charset="0"/>
              </a:rPr>
              <a:t>Test creation: examples items</a:t>
            </a:r>
          </a:p>
        </p:txBody>
      </p:sp>
      <p:sp>
        <p:nvSpPr>
          <p:cNvPr id="8" name="TextBox 7"/>
          <p:cNvSpPr txBox="1"/>
          <p:nvPr/>
        </p:nvSpPr>
        <p:spPr>
          <a:xfrm>
            <a:off x="497712" y="1325563"/>
            <a:ext cx="11076972" cy="1200329"/>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0" i="0" u="none" strike="noStrike" kern="1200" cap="none" spc="0" normalizeH="0" baseline="0" noProof="0" dirty="0">
                <a:ln>
                  <a:noFill/>
                </a:ln>
                <a:solidFill>
                  <a:srgbClr val="5B9BD5">
                    <a:lumMod val="50000"/>
                  </a:srgbClr>
                </a:solidFill>
                <a:effectLst/>
                <a:uLnTx/>
                <a:uFillTx/>
                <a:latin typeface="Century Gothic" panose="020B0502020202020204" pitchFamily="34" charset="0"/>
                <a:ea typeface="+mn-ea"/>
                <a:cs typeface="+mn-cs"/>
              </a:rPr>
              <a:t>Testing written productive knowledge</a:t>
            </a:r>
          </a:p>
          <a:p>
            <a:pPr marL="342900" marR="0" lvl="0" indent="-342900" algn="l" defTabSz="91440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kumimoji="0" lang="en-GB" sz="2400" b="0" i="0" u="none" strike="noStrike" kern="1200" cap="none" spc="0" normalizeH="0" baseline="0" noProof="0" dirty="0">
                <a:ln>
                  <a:noFill/>
                </a:ln>
                <a:solidFill>
                  <a:srgbClr val="5B9BD5">
                    <a:lumMod val="50000"/>
                  </a:srgbClr>
                </a:solidFill>
                <a:effectLst/>
                <a:uLnTx/>
                <a:uFillTx/>
                <a:latin typeface="Century Gothic" panose="020B0502020202020204" pitchFamily="34" charset="0"/>
                <a:ea typeface="+mn-ea"/>
                <a:cs typeface="+mn-cs"/>
              </a:rPr>
              <a:t>Testing ability to </a:t>
            </a:r>
            <a:r>
              <a:rPr kumimoji="0" lang="en-GB" sz="2400" b="1" i="0" u="none" strike="noStrike" kern="1200" cap="none" spc="0" normalizeH="0" baseline="0" noProof="0" dirty="0">
                <a:ln>
                  <a:noFill/>
                </a:ln>
                <a:solidFill>
                  <a:srgbClr val="5B9BD5">
                    <a:lumMod val="50000"/>
                  </a:srgbClr>
                </a:solidFill>
                <a:effectLst/>
                <a:uLnTx/>
                <a:uFillTx/>
                <a:latin typeface="Century Gothic" panose="020B0502020202020204" pitchFamily="34" charset="0"/>
                <a:ea typeface="+mn-ea"/>
                <a:cs typeface="+mn-cs"/>
              </a:rPr>
              <a:t>accurately</a:t>
            </a:r>
            <a:r>
              <a:rPr kumimoji="0" lang="en-GB" sz="2400" b="0" i="0" u="none" strike="noStrike" kern="1200" cap="none" spc="0" normalizeH="0" baseline="0" noProof="0" dirty="0">
                <a:ln>
                  <a:noFill/>
                </a:ln>
                <a:solidFill>
                  <a:srgbClr val="5B9BD5">
                    <a:lumMod val="50000"/>
                  </a:srgbClr>
                </a:solidFill>
                <a:effectLst/>
                <a:uLnTx/>
                <a:uFillTx/>
                <a:latin typeface="Century Gothic" panose="020B0502020202020204" pitchFamily="34" charset="0"/>
                <a:ea typeface="+mn-ea"/>
                <a:cs typeface="+mn-cs"/>
              </a:rPr>
              <a:t> </a:t>
            </a:r>
            <a:r>
              <a:rPr kumimoji="0" lang="en-GB" sz="2400" b="1" i="0" u="none" strike="noStrike" kern="1200" cap="none" spc="0" normalizeH="0" baseline="0" noProof="0" dirty="0">
                <a:ln>
                  <a:noFill/>
                </a:ln>
                <a:solidFill>
                  <a:srgbClr val="5B9BD5">
                    <a:lumMod val="50000"/>
                  </a:srgbClr>
                </a:solidFill>
                <a:effectLst/>
                <a:uLnTx/>
                <a:uFillTx/>
                <a:latin typeface="Century Gothic" panose="020B0502020202020204" pitchFamily="34" charset="0"/>
                <a:ea typeface="+mn-ea"/>
                <a:cs typeface="+mn-cs"/>
              </a:rPr>
              <a:t>produce</a:t>
            </a:r>
            <a:r>
              <a:rPr kumimoji="0" lang="en-GB" sz="2400" b="0" i="0" u="none" strike="noStrike" kern="1200" cap="none" spc="0" normalizeH="0" baseline="0" noProof="0" dirty="0">
                <a:ln>
                  <a:noFill/>
                </a:ln>
                <a:solidFill>
                  <a:srgbClr val="5B9BD5">
                    <a:lumMod val="50000"/>
                  </a:srgbClr>
                </a:solidFill>
                <a:effectLst/>
                <a:uLnTx/>
                <a:uFillTx/>
                <a:latin typeface="Century Gothic" panose="020B0502020202020204" pitchFamily="34" charset="0"/>
                <a:ea typeface="+mn-ea"/>
                <a:cs typeface="+mn-cs"/>
              </a:rPr>
              <a:t> the structure</a:t>
            </a:r>
          </a:p>
          <a:p>
            <a:pPr marL="342900" marR="0" lvl="0" indent="-342900" algn="l" defTabSz="91440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kumimoji="0" lang="en-GB" sz="2400" b="0" i="0" u="none" strike="noStrike" kern="1200" cap="none" spc="0" normalizeH="0" baseline="0" noProof="0" dirty="0">
                <a:ln>
                  <a:noFill/>
                </a:ln>
                <a:solidFill>
                  <a:srgbClr val="5B9BD5">
                    <a:lumMod val="50000"/>
                  </a:srgbClr>
                </a:solidFill>
                <a:effectLst/>
                <a:uLnTx/>
                <a:uFillTx/>
                <a:latin typeface="Century Gothic" panose="020B0502020202020204" pitchFamily="34" charset="0"/>
                <a:ea typeface="+mn-ea"/>
                <a:cs typeface="+mn-cs"/>
              </a:rPr>
              <a:t>Open text box</a:t>
            </a:r>
          </a:p>
        </p:txBody>
      </p:sp>
      <p:pic>
        <p:nvPicPr>
          <p:cNvPr id="6" name="Picture 5" descr="Spanish test question where the student must fill in the correct word"/>
          <p:cNvPicPr>
            <a:picLocks noChangeAspect="1"/>
          </p:cNvPicPr>
          <p:nvPr/>
        </p:nvPicPr>
        <p:blipFill>
          <a:blip r:embed="rId4"/>
          <a:stretch>
            <a:fillRect/>
          </a:stretch>
        </p:blipFill>
        <p:spPr>
          <a:xfrm>
            <a:off x="4913926" y="2309884"/>
            <a:ext cx="6324600" cy="1976438"/>
          </a:xfrm>
          <a:prstGeom prst="rect">
            <a:avLst/>
          </a:prstGeom>
          <a:ln>
            <a:solidFill>
              <a:schemeClr val="tx1"/>
            </a:solidFill>
          </a:ln>
        </p:spPr>
      </p:pic>
      <p:sp>
        <p:nvSpPr>
          <p:cNvPr id="12" name="Rounded Rectangular Callout 11"/>
          <p:cNvSpPr/>
          <p:nvPr/>
        </p:nvSpPr>
        <p:spPr>
          <a:xfrm>
            <a:off x="1022772" y="2665867"/>
            <a:ext cx="3305387" cy="1714257"/>
          </a:xfrm>
          <a:prstGeom prst="wedgeRoundRectCallout">
            <a:avLst>
              <a:gd name="adj1" fmla="val 62971"/>
              <a:gd name="adj2" fmla="val -28505"/>
              <a:gd name="adj3" fmla="val 16667"/>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2000" b="0" i="0" u="none" strike="noStrike" kern="1200" cap="none" spc="0" normalizeH="0" baseline="0" noProof="0" dirty="0">
                <a:ln>
                  <a:noFill/>
                </a:ln>
                <a:solidFill>
                  <a:srgbClr val="5B9BD5">
                    <a:lumMod val="50000"/>
                  </a:srgbClr>
                </a:solidFill>
                <a:effectLst/>
                <a:uLnTx/>
                <a:uFillTx/>
                <a:latin typeface="Century Gothic" panose="020B0502020202020204" pitchFamily="34" charset="0"/>
                <a:ea typeface="+mn-ea"/>
                <a:cs typeface="+mn-cs"/>
              </a:rPr>
              <a:t>Testing understanding of question formation</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2000" b="0" i="1" u="none" strike="noStrike" kern="1200" cap="none" spc="0" normalizeH="0" baseline="0" noProof="0" dirty="0">
                <a:ln>
                  <a:noFill/>
                </a:ln>
                <a:solidFill>
                  <a:srgbClr val="5B9BD5">
                    <a:lumMod val="50000"/>
                  </a:srgbClr>
                </a:solidFill>
                <a:effectLst/>
                <a:uLnTx/>
                <a:uFillTx/>
                <a:latin typeface="Century Gothic" panose="020B0502020202020204" pitchFamily="34" charset="0"/>
                <a:ea typeface="+mn-ea"/>
                <a:cs typeface="+mn-cs"/>
              </a:rPr>
              <a:t>(Check pupils understand that ‘do’ auxiliary is not needed)</a:t>
            </a:r>
          </a:p>
        </p:txBody>
      </p:sp>
      <p:pic>
        <p:nvPicPr>
          <p:cNvPr id="7" name="Picture 6" descr="Spanish test question where the student must fill in the correct word"/>
          <p:cNvPicPr>
            <a:picLocks noChangeAspect="1"/>
          </p:cNvPicPr>
          <p:nvPr/>
        </p:nvPicPr>
        <p:blipFill>
          <a:blip r:embed="rId5"/>
          <a:stretch>
            <a:fillRect/>
          </a:stretch>
        </p:blipFill>
        <p:spPr>
          <a:xfrm>
            <a:off x="4913926" y="4488638"/>
            <a:ext cx="6324600" cy="1952625"/>
          </a:xfrm>
          <a:prstGeom prst="rect">
            <a:avLst/>
          </a:prstGeom>
          <a:ln>
            <a:solidFill>
              <a:schemeClr val="tx1"/>
            </a:solidFill>
          </a:ln>
        </p:spPr>
      </p:pic>
      <p:sp>
        <p:nvSpPr>
          <p:cNvPr id="9" name="Rounded Rectangular Callout 8"/>
          <p:cNvSpPr/>
          <p:nvPr/>
        </p:nvSpPr>
        <p:spPr>
          <a:xfrm>
            <a:off x="365760" y="4541696"/>
            <a:ext cx="3962400" cy="1620455"/>
          </a:xfrm>
          <a:prstGeom prst="wedgeRoundRectCallout">
            <a:avLst>
              <a:gd name="adj1" fmla="val 62454"/>
              <a:gd name="adj2" fmla="val 23744"/>
              <a:gd name="adj3" fmla="val 16667"/>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2000" b="0" i="0" u="none" strike="noStrike" kern="1200" cap="none" spc="0" normalizeH="0" baseline="0" noProof="0" dirty="0">
                <a:ln>
                  <a:noFill/>
                </a:ln>
                <a:solidFill>
                  <a:srgbClr val="5B9BD5">
                    <a:lumMod val="50000"/>
                  </a:srgbClr>
                </a:solidFill>
                <a:effectLst/>
                <a:uLnTx/>
                <a:uFillTx/>
                <a:latin typeface="Century Gothic" panose="020B0502020202020204" pitchFamily="34" charset="0"/>
                <a:ea typeface="+mn-ea"/>
                <a:cs typeface="+mn-cs"/>
              </a:rPr>
              <a:t>Isolating grammatical knowledge by providing verb infinitive</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2000" b="0" i="1" u="none" strike="noStrike" kern="1200" cap="none" spc="0" normalizeH="0" baseline="0" noProof="0" dirty="0">
                <a:ln>
                  <a:noFill/>
                </a:ln>
                <a:solidFill>
                  <a:srgbClr val="5B9BD5">
                    <a:lumMod val="50000"/>
                  </a:srgbClr>
                </a:solidFill>
                <a:effectLst/>
                <a:uLnTx/>
                <a:uFillTx/>
                <a:latin typeface="Century Gothic" panose="020B0502020202020204" pitchFamily="34" charset="0"/>
                <a:ea typeface="+mn-ea"/>
                <a:cs typeface="+mn-cs"/>
              </a:rPr>
              <a:t>(Avoid missing answers due to lack of lexical knowledge)</a:t>
            </a:r>
          </a:p>
        </p:txBody>
      </p:sp>
    </p:spTree>
    <p:extLst>
      <p:ext uri="{BB962C8B-B14F-4D97-AF65-F5344CB8AC3E}">
        <p14:creationId xmlns:p14="http://schemas.microsoft.com/office/powerpoint/2010/main" val="32671205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6"/>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9"/>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9"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background rectangle"/>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296863"/>
            <a:ext cx="6649156" cy="867128"/>
          </a:xfrm>
          <a:prstGeom prst="rect">
            <a:avLst/>
          </a:prstGeom>
        </p:spPr>
      </p:pic>
      <p:sp>
        <p:nvSpPr>
          <p:cNvPr id="2" name="Title 1"/>
          <p:cNvSpPr>
            <a:spLocks noGrp="1"/>
          </p:cNvSpPr>
          <p:nvPr>
            <p:ph type="title"/>
          </p:nvPr>
        </p:nvSpPr>
        <p:spPr>
          <a:xfrm>
            <a:off x="164572" y="0"/>
            <a:ext cx="6484584" cy="1325563"/>
          </a:xfrm>
        </p:spPr>
        <p:txBody>
          <a:bodyPr>
            <a:normAutofit/>
          </a:bodyPr>
          <a:lstStyle/>
          <a:p>
            <a:r>
              <a:rPr lang="en-GB" sz="2800" b="1" dirty="0">
                <a:solidFill>
                  <a:schemeClr val="bg1"/>
                </a:solidFill>
                <a:latin typeface="Century Gothic" panose="020B0502020202020204" pitchFamily="34" charset="0"/>
              </a:rPr>
              <a:t>Test creation: examples items</a:t>
            </a:r>
          </a:p>
        </p:txBody>
      </p:sp>
      <p:sp>
        <p:nvSpPr>
          <p:cNvPr id="8" name="TextBox 7"/>
          <p:cNvSpPr txBox="1"/>
          <p:nvPr/>
        </p:nvSpPr>
        <p:spPr>
          <a:xfrm>
            <a:off x="497712" y="1325219"/>
            <a:ext cx="11076972" cy="1200329"/>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0" i="0" u="none" strike="noStrike" kern="1200" cap="none" spc="0" normalizeH="0" baseline="0" noProof="0" dirty="0">
                <a:ln>
                  <a:noFill/>
                </a:ln>
                <a:solidFill>
                  <a:srgbClr val="5B9BD5">
                    <a:lumMod val="50000"/>
                  </a:srgbClr>
                </a:solidFill>
                <a:effectLst/>
                <a:uLnTx/>
                <a:uFillTx/>
                <a:latin typeface="Century Gothic" panose="020B0502020202020204" pitchFamily="34" charset="0"/>
                <a:ea typeface="+mn-ea"/>
                <a:cs typeface="+mn-cs"/>
              </a:rPr>
              <a:t>Testing written productive knowledge</a:t>
            </a:r>
          </a:p>
          <a:p>
            <a:pPr marL="342900" marR="0" lvl="0" indent="-342900" algn="l" defTabSz="91440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kumimoji="0" lang="en-GB" sz="2400" b="0" i="0" u="none" strike="noStrike" kern="1200" cap="none" spc="0" normalizeH="0" baseline="0" noProof="0" dirty="0">
                <a:ln>
                  <a:noFill/>
                </a:ln>
                <a:solidFill>
                  <a:srgbClr val="5B9BD5">
                    <a:lumMod val="50000"/>
                  </a:srgbClr>
                </a:solidFill>
                <a:effectLst/>
                <a:uLnTx/>
                <a:uFillTx/>
                <a:latin typeface="Century Gothic" panose="020B0502020202020204" pitchFamily="34" charset="0"/>
                <a:ea typeface="+mn-ea"/>
                <a:cs typeface="+mn-cs"/>
              </a:rPr>
              <a:t>Testing ability to </a:t>
            </a:r>
            <a:r>
              <a:rPr kumimoji="0" lang="en-GB" sz="2400" b="1" i="0" u="none" strike="noStrike" kern="1200" cap="none" spc="0" normalizeH="0" baseline="0" noProof="0" dirty="0">
                <a:ln>
                  <a:noFill/>
                </a:ln>
                <a:solidFill>
                  <a:srgbClr val="5B9BD5">
                    <a:lumMod val="50000"/>
                  </a:srgbClr>
                </a:solidFill>
                <a:effectLst/>
                <a:uLnTx/>
                <a:uFillTx/>
                <a:latin typeface="Century Gothic" panose="020B0502020202020204" pitchFamily="34" charset="0"/>
                <a:ea typeface="+mn-ea"/>
                <a:cs typeface="+mn-cs"/>
              </a:rPr>
              <a:t>accurately</a:t>
            </a:r>
            <a:r>
              <a:rPr kumimoji="0" lang="en-GB" sz="2400" b="0" i="0" u="none" strike="noStrike" kern="1200" cap="none" spc="0" normalizeH="0" baseline="0" noProof="0" dirty="0">
                <a:ln>
                  <a:noFill/>
                </a:ln>
                <a:solidFill>
                  <a:srgbClr val="5B9BD5">
                    <a:lumMod val="50000"/>
                  </a:srgbClr>
                </a:solidFill>
                <a:effectLst/>
                <a:uLnTx/>
                <a:uFillTx/>
                <a:latin typeface="Century Gothic" panose="020B0502020202020204" pitchFamily="34" charset="0"/>
                <a:ea typeface="+mn-ea"/>
                <a:cs typeface="+mn-cs"/>
              </a:rPr>
              <a:t> </a:t>
            </a:r>
            <a:r>
              <a:rPr kumimoji="0" lang="en-GB" sz="2400" b="1" i="0" u="none" strike="noStrike" kern="1200" cap="none" spc="0" normalizeH="0" baseline="0" noProof="0" dirty="0">
                <a:ln>
                  <a:noFill/>
                </a:ln>
                <a:solidFill>
                  <a:srgbClr val="5B9BD5">
                    <a:lumMod val="50000"/>
                  </a:srgbClr>
                </a:solidFill>
                <a:effectLst/>
                <a:uLnTx/>
                <a:uFillTx/>
                <a:latin typeface="Century Gothic" panose="020B0502020202020204" pitchFamily="34" charset="0"/>
                <a:ea typeface="+mn-ea"/>
                <a:cs typeface="+mn-cs"/>
              </a:rPr>
              <a:t>produce</a:t>
            </a:r>
            <a:r>
              <a:rPr kumimoji="0" lang="en-GB" sz="2400" b="0" i="0" u="none" strike="noStrike" kern="1200" cap="none" spc="0" normalizeH="0" baseline="0" noProof="0" dirty="0">
                <a:ln>
                  <a:noFill/>
                </a:ln>
                <a:solidFill>
                  <a:srgbClr val="5B9BD5">
                    <a:lumMod val="50000"/>
                  </a:srgbClr>
                </a:solidFill>
                <a:effectLst/>
                <a:uLnTx/>
                <a:uFillTx/>
                <a:latin typeface="Century Gothic" panose="020B0502020202020204" pitchFamily="34" charset="0"/>
                <a:ea typeface="+mn-ea"/>
                <a:cs typeface="+mn-cs"/>
              </a:rPr>
              <a:t> the structure</a:t>
            </a:r>
          </a:p>
          <a:p>
            <a:pPr marL="342900" marR="0" lvl="0" indent="-342900" algn="l" defTabSz="91440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kumimoji="0" lang="en-GB" sz="2400" b="0" i="0" u="none" strike="noStrike" kern="1200" cap="none" spc="0" normalizeH="0" baseline="0" noProof="0" dirty="0">
                <a:ln>
                  <a:noFill/>
                </a:ln>
                <a:solidFill>
                  <a:srgbClr val="5B9BD5">
                    <a:lumMod val="50000"/>
                  </a:srgbClr>
                </a:solidFill>
                <a:effectLst/>
                <a:uLnTx/>
                <a:uFillTx/>
                <a:latin typeface="Century Gothic" panose="020B0502020202020204" pitchFamily="34" charset="0"/>
                <a:ea typeface="+mn-ea"/>
                <a:cs typeface="+mn-cs"/>
              </a:rPr>
              <a:t>Open text box</a:t>
            </a:r>
          </a:p>
        </p:txBody>
      </p:sp>
      <p:pic>
        <p:nvPicPr>
          <p:cNvPr id="4" name="Picture 3" descr="French question where the missing word must be filled in (the article)"/>
          <p:cNvPicPr>
            <a:picLocks noChangeAspect="1"/>
          </p:cNvPicPr>
          <p:nvPr/>
        </p:nvPicPr>
        <p:blipFill>
          <a:blip r:embed="rId4"/>
          <a:stretch>
            <a:fillRect/>
          </a:stretch>
        </p:blipFill>
        <p:spPr>
          <a:xfrm>
            <a:off x="497712" y="2650782"/>
            <a:ext cx="5993948" cy="1839522"/>
          </a:xfrm>
          <a:prstGeom prst="rect">
            <a:avLst/>
          </a:prstGeom>
          <a:ln>
            <a:solidFill>
              <a:schemeClr val="tx1"/>
            </a:solidFill>
          </a:ln>
        </p:spPr>
      </p:pic>
      <p:pic>
        <p:nvPicPr>
          <p:cNvPr id="3" name="Picture 2" descr="German question where a word needs to be filled in "/>
          <p:cNvPicPr>
            <a:picLocks noChangeAspect="1"/>
          </p:cNvPicPr>
          <p:nvPr/>
        </p:nvPicPr>
        <p:blipFill>
          <a:blip r:embed="rId5"/>
          <a:stretch>
            <a:fillRect/>
          </a:stretch>
        </p:blipFill>
        <p:spPr>
          <a:xfrm>
            <a:off x="5625296" y="3833560"/>
            <a:ext cx="6208547" cy="2775585"/>
          </a:xfrm>
          <a:prstGeom prst="rect">
            <a:avLst/>
          </a:prstGeom>
          <a:ln>
            <a:solidFill>
              <a:schemeClr val="tx1"/>
            </a:solidFill>
          </a:ln>
        </p:spPr>
      </p:pic>
      <p:sp>
        <p:nvSpPr>
          <p:cNvPr id="7" name="Rounded Rectangle 6"/>
          <p:cNvSpPr/>
          <p:nvPr/>
        </p:nvSpPr>
        <p:spPr>
          <a:xfrm>
            <a:off x="6775844" y="2349841"/>
            <a:ext cx="5057999" cy="1352258"/>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srgbClr val="5B9BD5">
                    <a:lumMod val="50000"/>
                  </a:srgbClr>
                </a:solidFill>
                <a:effectLst/>
                <a:uLnTx/>
                <a:uFillTx/>
                <a:latin typeface="Century Gothic" panose="020B0502020202020204" pitchFamily="34" charset="0"/>
                <a:ea typeface="+mn-ea"/>
                <a:cs typeface="+mn-cs"/>
              </a:rPr>
              <a:t>Isolating grammatical knowledge by indicating gender (directly or via article).</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800" b="0" i="1" u="none" strike="noStrike" kern="1200" cap="none" spc="0" normalizeH="0" baseline="0" noProof="0" dirty="0">
                <a:ln>
                  <a:noFill/>
                </a:ln>
                <a:solidFill>
                  <a:srgbClr val="5B9BD5">
                    <a:lumMod val="50000"/>
                  </a:srgbClr>
                </a:solidFill>
                <a:effectLst/>
                <a:uLnTx/>
                <a:uFillTx/>
                <a:latin typeface="Century Gothic" panose="020B0502020202020204" pitchFamily="34" charset="0"/>
                <a:ea typeface="+mn-ea"/>
                <a:cs typeface="+mn-cs"/>
              </a:rPr>
              <a:t>(Ensure that pupils are not reliant on recalling gender of a specific lexical item)</a:t>
            </a:r>
          </a:p>
        </p:txBody>
      </p:sp>
    </p:spTree>
    <p:extLst>
      <p:ext uri="{BB962C8B-B14F-4D97-AF65-F5344CB8AC3E}">
        <p14:creationId xmlns:p14="http://schemas.microsoft.com/office/powerpoint/2010/main" val="26413756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background rectangle"/>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296863"/>
            <a:ext cx="6649156" cy="867128"/>
          </a:xfrm>
          <a:prstGeom prst="rect">
            <a:avLst/>
          </a:prstGeom>
        </p:spPr>
      </p:pic>
      <p:sp>
        <p:nvSpPr>
          <p:cNvPr id="2" name="Title 1"/>
          <p:cNvSpPr>
            <a:spLocks noGrp="1"/>
          </p:cNvSpPr>
          <p:nvPr>
            <p:ph type="title"/>
          </p:nvPr>
        </p:nvSpPr>
        <p:spPr>
          <a:xfrm>
            <a:off x="164572" y="0"/>
            <a:ext cx="6484584" cy="1325563"/>
          </a:xfrm>
        </p:spPr>
        <p:txBody>
          <a:bodyPr>
            <a:normAutofit/>
          </a:bodyPr>
          <a:lstStyle/>
          <a:p>
            <a:r>
              <a:rPr lang="en-GB" sz="2800" b="1" dirty="0">
                <a:solidFill>
                  <a:schemeClr val="bg1"/>
                </a:solidFill>
                <a:latin typeface="Century Gothic" panose="020B0502020202020204" pitchFamily="34" charset="0"/>
              </a:rPr>
              <a:t>Test creation: examples items</a:t>
            </a:r>
          </a:p>
        </p:txBody>
      </p:sp>
      <p:sp>
        <p:nvSpPr>
          <p:cNvPr id="8" name="TextBox 7"/>
          <p:cNvSpPr txBox="1"/>
          <p:nvPr/>
        </p:nvSpPr>
        <p:spPr>
          <a:xfrm>
            <a:off x="497712" y="1325563"/>
            <a:ext cx="11076972" cy="1200329"/>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0" i="0" u="none" strike="noStrike" kern="1200" cap="none" spc="0" normalizeH="0" baseline="0" noProof="0" dirty="0">
                <a:ln>
                  <a:noFill/>
                </a:ln>
                <a:solidFill>
                  <a:srgbClr val="5B9BD5">
                    <a:lumMod val="50000"/>
                  </a:srgbClr>
                </a:solidFill>
                <a:effectLst/>
                <a:uLnTx/>
                <a:uFillTx/>
                <a:latin typeface="Century Gothic" panose="020B0502020202020204" pitchFamily="34" charset="0"/>
                <a:ea typeface="+mn-ea"/>
                <a:cs typeface="+mn-cs"/>
              </a:rPr>
              <a:t>Testing written productive knowledge</a:t>
            </a:r>
          </a:p>
          <a:p>
            <a:pPr marL="342900" marR="0" lvl="0" indent="-342900" algn="l" defTabSz="91440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kumimoji="0" lang="en-GB" sz="2400" b="0" i="0" u="none" strike="noStrike" kern="1200" cap="none" spc="0" normalizeH="0" baseline="0" noProof="0" dirty="0">
                <a:ln>
                  <a:noFill/>
                </a:ln>
                <a:solidFill>
                  <a:srgbClr val="5B9BD5">
                    <a:lumMod val="50000"/>
                  </a:srgbClr>
                </a:solidFill>
                <a:effectLst/>
                <a:uLnTx/>
                <a:uFillTx/>
                <a:latin typeface="Century Gothic" panose="020B0502020202020204" pitchFamily="34" charset="0"/>
                <a:ea typeface="+mn-ea"/>
                <a:cs typeface="+mn-cs"/>
              </a:rPr>
              <a:t>Testing ability to </a:t>
            </a:r>
            <a:r>
              <a:rPr kumimoji="0" lang="en-GB" sz="2400" b="1" i="0" u="none" strike="noStrike" kern="1200" cap="none" spc="0" normalizeH="0" baseline="0" noProof="0" dirty="0">
                <a:ln>
                  <a:noFill/>
                </a:ln>
                <a:solidFill>
                  <a:srgbClr val="5B9BD5">
                    <a:lumMod val="50000"/>
                  </a:srgbClr>
                </a:solidFill>
                <a:effectLst/>
                <a:uLnTx/>
                <a:uFillTx/>
                <a:latin typeface="Century Gothic" panose="020B0502020202020204" pitchFamily="34" charset="0"/>
                <a:ea typeface="+mn-ea"/>
                <a:cs typeface="+mn-cs"/>
              </a:rPr>
              <a:t>accurately</a:t>
            </a:r>
            <a:r>
              <a:rPr kumimoji="0" lang="en-GB" sz="2400" b="0" i="0" u="none" strike="noStrike" kern="1200" cap="none" spc="0" normalizeH="0" baseline="0" noProof="0" dirty="0">
                <a:ln>
                  <a:noFill/>
                </a:ln>
                <a:solidFill>
                  <a:srgbClr val="5B9BD5">
                    <a:lumMod val="50000"/>
                  </a:srgbClr>
                </a:solidFill>
                <a:effectLst/>
                <a:uLnTx/>
                <a:uFillTx/>
                <a:latin typeface="Century Gothic" panose="020B0502020202020204" pitchFamily="34" charset="0"/>
                <a:ea typeface="+mn-ea"/>
                <a:cs typeface="+mn-cs"/>
              </a:rPr>
              <a:t> </a:t>
            </a:r>
            <a:r>
              <a:rPr kumimoji="0" lang="en-GB" sz="2400" b="1" i="0" u="none" strike="noStrike" kern="1200" cap="none" spc="0" normalizeH="0" baseline="0" noProof="0" dirty="0">
                <a:ln>
                  <a:noFill/>
                </a:ln>
                <a:solidFill>
                  <a:srgbClr val="5B9BD5">
                    <a:lumMod val="50000"/>
                  </a:srgbClr>
                </a:solidFill>
                <a:effectLst/>
                <a:uLnTx/>
                <a:uFillTx/>
                <a:latin typeface="Century Gothic" panose="020B0502020202020204" pitchFamily="34" charset="0"/>
                <a:ea typeface="+mn-ea"/>
                <a:cs typeface="+mn-cs"/>
              </a:rPr>
              <a:t>produce</a:t>
            </a:r>
            <a:r>
              <a:rPr kumimoji="0" lang="en-GB" sz="2400" b="0" i="0" u="none" strike="noStrike" kern="1200" cap="none" spc="0" normalizeH="0" baseline="0" noProof="0" dirty="0">
                <a:ln>
                  <a:noFill/>
                </a:ln>
                <a:solidFill>
                  <a:srgbClr val="5B9BD5">
                    <a:lumMod val="50000"/>
                  </a:srgbClr>
                </a:solidFill>
                <a:effectLst/>
                <a:uLnTx/>
                <a:uFillTx/>
                <a:latin typeface="Century Gothic" panose="020B0502020202020204" pitchFamily="34" charset="0"/>
                <a:ea typeface="+mn-ea"/>
                <a:cs typeface="+mn-cs"/>
              </a:rPr>
              <a:t> the structure</a:t>
            </a:r>
          </a:p>
          <a:p>
            <a:pPr marL="342900" marR="0" lvl="0" indent="-342900" algn="l" defTabSz="91440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kumimoji="0" lang="en-GB" sz="2400" b="0" i="0" u="none" strike="noStrike" kern="1200" cap="none" spc="0" normalizeH="0" baseline="0" noProof="0" dirty="0">
                <a:ln>
                  <a:noFill/>
                </a:ln>
                <a:solidFill>
                  <a:srgbClr val="5B9BD5">
                    <a:lumMod val="50000"/>
                  </a:srgbClr>
                </a:solidFill>
                <a:effectLst/>
                <a:uLnTx/>
                <a:uFillTx/>
                <a:latin typeface="Century Gothic" panose="020B0502020202020204" pitchFamily="34" charset="0"/>
                <a:ea typeface="+mn-ea"/>
                <a:cs typeface="+mn-cs"/>
              </a:rPr>
              <a:t>Open text box</a:t>
            </a:r>
          </a:p>
        </p:txBody>
      </p:sp>
      <p:sp>
        <p:nvSpPr>
          <p:cNvPr id="9" name="Rounded Rectangular Callout 8"/>
          <p:cNvSpPr/>
          <p:nvPr/>
        </p:nvSpPr>
        <p:spPr>
          <a:xfrm>
            <a:off x="8439573" y="422053"/>
            <a:ext cx="3603413" cy="3372217"/>
          </a:xfrm>
          <a:prstGeom prst="wedgeRoundRectCallout">
            <a:avLst>
              <a:gd name="adj1" fmla="val -67780"/>
              <a:gd name="adj2" fmla="val 38596"/>
              <a:gd name="adj3" fmla="val 16667"/>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2000" b="0" i="0" u="none" strike="noStrike" kern="1200" cap="none" spc="0" normalizeH="0" baseline="0" noProof="0" dirty="0">
                <a:ln>
                  <a:noFill/>
                </a:ln>
                <a:solidFill>
                  <a:srgbClr val="5B9BD5">
                    <a:lumMod val="50000"/>
                  </a:srgbClr>
                </a:solidFill>
                <a:effectLst/>
                <a:uLnTx/>
                <a:uFillTx/>
                <a:latin typeface="Century Gothic" panose="020B0502020202020204" pitchFamily="34" charset="0"/>
                <a:ea typeface="+mn-ea"/>
                <a:cs typeface="+mn-cs"/>
              </a:rPr>
              <a:t>Testing syntax alongside subject-verb agreement.</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2000" b="0" i="0" u="none" strike="noStrike" kern="1200" cap="none" spc="0" normalizeH="0" baseline="0" noProof="0" dirty="0">
                <a:ln>
                  <a:noFill/>
                </a:ln>
                <a:solidFill>
                  <a:srgbClr val="5B9BD5">
                    <a:lumMod val="50000"/>
                  </a:srgbClr>
                </a:solidFill>
                <a:effectLst/>
                <a:uLnTx/>
                <a:uFillTx/>
                <a:latin typeface="Century Gothic" panose="020B0502020202020204" pitchFamily="34" charset="0"/>
                <a:ea typeface="+mn-ea"/>
                <a:cs typeface="+mn-cs"/>
              </a:rPr>
              <a:t>Half of the pool included verbs in present continuous form</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2000" b="0" i="1" u="none" strike="noStrike" kern="1200" cap="none" spc="0" normalizeH="0" baseline="0" noProof="0" dirty="0">
                <a:ln>
                  <a:noFill/>
                </a:ln>
                <a:solidFill>
                  <a:srgbClr val="5B9BD5">
                    <a:lumMod val="50000"/>
                  </a:srgbClr>
                </a:solidFill>
                <a:effectLst/>
                <a:uLnTx/>
                <a:uFillTx/>
                <a:latin typeface="Century Gothic" panose="020B0502020202020204" pitchFamily="34" charset="0"/>
                <a:ea typeface="+mn-ea"/>
                <a:cs typeface="+mn-cs"/>
              </a:rPr>
              <a:t>(Check pupils’ understanding that there is one present tense structure for simple and continuous meanings)</a:t>
            </a:r>
          </a:p>
        </p:txBody>
      </p:sp>
      <p:pic>
        <p:nvPicPr>
          <p:cNvPr id="11" name="Picture 10" descr="German question where the student must provide the question word and verb"/>
          <p:cNvPicPr>
            <a:picLocks noChangeAspect="1"/>
          </p:cNvPicPr>
          <p:nvPr/>
        </p:nvPicPr>
        <p:blipFill>
          <a:blip r:embed="rId4"/>
          <a:stretch>
            <a:fillRect/>
          </a:stretch>
        </p:blipFill>
        <p:spPr>
          <a:xfrm>
            <a:off x="649439" y="3144279"/>
            <a:ext cx="6926746" cy="3140774"/>
          </a:xfrm>
          <a:prstGeom prst="rect">
            <a:avLst/>
          </a:prstGeom>
          <a:ln>
            <a:solidFill>
              <a:schemeClr val="tx1"/>
            </a:solidFill>
          </a:ln>
        </p:spPr>
      </p:pic>
    </p:spTree>
    <p:extLst>
      <p:ext uri="{BB962C8B-B14F-4D97-AF65-F5344CB8AC3E}">
        <p14:creationId xmlns:p14="http://schemas.microsoft.com/office/powerpoint/2010/main" val="12940496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background rectangle"/>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296863"/>
            <a:ext cx="6649156" cy="867128"/>
          </a:xfrm>
          <a:prstGeom prst="rect">
            <a:avLst/>
          </a:prstGeom>
        </p:spPr>
      </p:pic>
      <p:sp>
        <p:nvSpPr>
          <p:cNvPr id="2" name="Title 1"/>
          <p:cNvSpPr>
            <a:spLocks noGrp="1"/>
          </p:cNvSpPr>
          <p:nvPr>
            <p:ph type="title"/>
          </p:nvPr>
        </p:nvSpPr>
        <p:spPr>
          <a:xfrm>
            <a:off x="164572" y="0"/>
            <a:ext cx="6484584" cy="1325563"/>
          </a:xfrm>
        </p:spPr>
        <p:txBody>
          <a:bodyPr>
            <a:normAutofit/>
          </a:bodyPr>
          <a:lstStyle/>
          <a:p>
            <a:r>
              <a:rPr lang="en-GB" sz="2800" b="1" dirty="0">
                <a:solidFill>
                  <a:schemeClr val="bg1"/>
                </a:solidFill>
                <a:latin typeface="Century Gothic" panose="020B0502020202020204" pitchFamily="34" charset="0"/>
              </a:rPr>
              <a:t>Test creation: examples items</a:t>
            </a:r>
          </a:p>
        </p:txBody>
      </p:sp>
      <p:sp>
        <p:nvSpPr>
          <p:cNvPr id="8" name="TextBox 7"/>
          <p:cNvSpPr txBox="1"/>
          <p:nvPr/>
        </p:nvSpPr>
        <p:spPr>
          <a:xfrm>
            <a:off x="497712" y="1325563"/>
            <a:ext cx="11076972" cy="1200329"/>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0" i="0" u="none" strike="noStrike" kern="1200" cap="none" spc="0" normalizeH="0" baseline="0" noProof="0" dirty="0">
                <a:ln>
                  <a:noFill/>
                </a:ln>
                <a:solidFill>
                  <a:srgbClr val="5B9BD5">
                    <a:lumMod val="50000"/>
                  </a:srgbClr>
                </a:solidFill>
                <a:effectLst/>
                <a:uLnTx/>
                <a:uFillTx/>
                <a:latin typeface="Century Gothic" panose="020B0502020202020204" pitchFamily="34" charset="0"/>
                <a:ea typeface="+mn-ea"/>
                <a:cs typeface="+mn-cs"/>
              </a:rPr>
              <a:t>Testing oral productive knowledge</a:t>
            </a:r>
          </a:p>
          <a:p>
            <a:pPr marL="342900" marR="0" lvl="0" indent="-342900" algn="l" defTabSz="91440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kumimoji="0" lang="en-GB" sz="2400" b="0" i="0" u="none" strike="noStrike" kern="1200" cap="none" spc="0" normalizeH="0" baseline="0" noProof="0" dirty="0">
                <a:ln>
                  <a:noFill/>
                </a:ln>
                <a:solidFill>
                  <a:srgbClr val="5B9BD5">
                    <a:lumMod val="50000"/>
                  </a:srgbClr>
                </a:solidFill>
                <a:effectLst/>
                <a:uLnTx/>
                <a:uFillTx/>
                <a:latin typeface="Century Gothic" panose="020B0502020202020204" pitchFamily="34" charset="0"/>
                <a:ea typeface="+mn-ea"/>
                <a:cs typeface="+mn-cs"/>
              </a:rPr>
              <a:t>Testing ability to </a:t>
            </a:r>
            <a:r>
              <a:rPr kumimoji="0" lang="en-GB" sz="2400" b="1" i="0" u="none" strike="noStrike" kern="1200" cap="none" spc="0" normalizeH="0" baseline="0" noProof="0" dirty="0">
                <a:ln>
                  <a:noFill/>
                </a:ln>
                <a:solidFill>
                  <a:srgbClr val="5B9BD5">
                    <a:lumMod val="50000"/>
                  </a:srgbClr>
                </a:solidFill>
                <a:effectLst/>
                <a:uLnTx/>
                <a:uFillTx/>
                <a:latin typeface="Century Gothic" panose="020B0502020202020204" pitchFamily="34" charset="0"/>
                <a:ea typeface="+mn-ea"/>
                <a:cs typeface="+mn-cs"/>
              </a:rPr>
              <a:t>accurately</a:t>
            </a:r>
            <a:r>
              <a:rPr kumimoji="0" lang="en-GB" sz="2400" b="0" i="0" u="none" strike="noStrike" kern="1200" cap="none" spc="0" normalizeH="0" baseline="0" noProof="0" dirty="0">
                <a:ln>
                  <a:noFill/>
                </a:ln>
                <a:solidFill>
                  <a:srgbClr val="5B9BD5">
                    <a:lumMod val="50000"/>
                  </a:srgbClr>
                </a:solidFill>
                <a:effectLst/>
                <a:uLnTx/>
                <a:uFillTx/>
                <a:latin typeface="Century Gothic" panose="020B0502020202020204" pitchFamily="34" charset="0"/>
                <a:ea typeface="+mn-ea"/>
                <a:cs typeface="+mn-cs"/>
              </a:rPr>
              <a:t> </a:t>
            </a:r>
            <a:r>
              <a:rPr kumimoji="0" lang="en-GB" sz="2400" b="1" i="0" u="none" strike="noStrike" kern="1200" cap="none" spc="0" normalizeH="0" baseline="0" noProof="0" dirty="0">
                <a:ln>
                  <a:noFill/>
                </a:ln>
                <a:solidFill>
                  <a:srgbClr val="5B9BD5">
                    <a:lumMod val="50000"/>
                  </a:srgbClr>
                </a:solidFill>
                <a:effectLst/>
                <a:uLnTx/>
                <a:uFillTx/>
                <a:latin typeface="Century Gothic" panose="020B0502020202020204" pitchFamily="34" charset="0"/>
                <a:ea typeface="+mn-ea"/>
                <a:cs typeface="+mn-cs"/>
              </a:rPr>
              <a:t>produce</a:t>
            </a:r>
            <a:r>
              <a:rPr kumimoji="0" lang="en-GB" sz="2400" b="0" i="0" u="none" strike="noStrike" kern="1200" cap="none" spc="0" normalizeH="0" baseline="0" noProof="0" dirty="0">
                <a:ln>
                  <a:noFill/>
                </a:ln>
                <a:solidFill>
                  <a:srgbClr val="5B9BD5">
                    <a:lumMod val="50000"/>
                  </a:srgbClr>
                </a:solidFill>
                <a:effectLst/>
                <a:uLnTx/>
                <a:uFillTx/>
                <a:latin typeface="Century Gothic" panose="020B0502020202020204" pitchFamily="34" charset="0"/>
                <a:ea typeface="+mn-ea"/>
                <a:cs typeface="+mn-cs"/>
              </a:rPr>
              <a:t> the structure(s)</a:t>
            </a:r>
          </a:p>
          <a:p>
            <a:pPr marL="342900" marR="0" lvl="0" indent="-342900" algn="l" defTabSz="91440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kumimoji="0" lang="en-GB" sz="2400" b="0" i="0" u="none" strike="noStrike" kern="1200" cap="none" spc="0" normalizeH="0" baseline="0" noProof="0" dirty="0">
                <a:ln>
                  <a:noFill/>
                </a:ln>
                <a:solidFill>
                  <a:srgbClr val="5B9BD5">
                    <a:lumMod val="50000"/>
                  </a:srgbClr>
                </a:solidFill>
                <a:effectLst/>
                <a:uLnTx/>
                <a:uFillTx/>
                <a:latin typeface="Century Gothic" panose="020B0502020202020204" pitchFamily="34" charset="0"/>
                <a:ea typeface="+mn-ea"/>
                <a:cs typeface="+mn-cs"/>
              </a:rPr>
              <a:t>Combining a number of structures within each item</a:t>
            </a:r>
          </a:p>
        </p:txBody>
      </p:sp>
      <p:pic>
        <p:nvPicPr>
          <p:cNvPr id="6" name="Picture 5" descr="Spanish question, read it then say it in Spanish "/>
          <p:cNvPicPr>
            <a:picLocks noChangeAspect="1"/>
          </p:cNvPicPr>
          <p:nvPr/>
        </p:nvPicPr>
        <p:blipFill>
          <a:blip r:embed="rId4"/>
          <a:stretch>
            <a:fillRect/>
          </a:stretch>
        </p:blipFill>
        <p:spPr>
          <a:xfrm>
            <a:off x="497712" y="3364479"/>
            <a:ext cx="6319777" cy="2616252"/>
          </a:xfrm>
          <a:prstGeom prst="rect">
            <a:avLst/>
          </a:prstGeom>
          <a:ln>
            <a:solidFill>
              <a:schemeClr val="tx1"/>
            </a:solidFill>
          </a:ln>
        </p:spPr>
      </p:pic>
      <p:sp>
        <p:nvSpPr>
          <p:cNvPr id="9" name="Rounded Rectangular Callout 8"/>
          <p:cNvSpPr/>
          <p:nvPr/>
        </p:nvSpPr>
        <p:spPr>
          <a:xfrm>
            <a:off x="7130005" y="2615402"/>
            <a:ext cx="4722471" cy="2021479"/>
          </a:xfrm>
          <a:prstGeom prst="wedgeRoundRectCallout">
            <a:avLst>
              <a:gd name="adj1" fmla="val -67404"/>
              <a:gd name="adj2" fmla="val 37637"/>
              <a:gd name="adj3" fmla="val 16667"/>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2000" b="0" i="0" u="none" strike="noStrike" kern="1200" cap="none" spc="0" normalizeH="0" baseline="0" noProof="0" dirty="0">
                <a:ln>
                  <a:noFill/>
                </a:ln>
                <a:solidFill>
                  <a:srgbClr val="5B9BD5">
                    <a:lumMod val="50000"/>
                  </a:srgbClr>
                </a:solidFill>
                <a:effectLst/>
                <a:uLnTx/>
                <a:uFillTx/>
                <a:latin typeface="Century Gothic" panose="020B0502020202020204" pitchFamily="34" charset="0"/>
                <a:ea typeface="+mn-ea"/>
                <a:cs typeface="+mn-cs"/>
              </a:rPr>
              <a:t>Testing subject-verb agreement and question formation.</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2000" b="0" i="0" u="none" strike="noStrike" kern="1200" cap="none" spc="0" normalizeH="0" baseline="0" noProof="0" dirty="0">
                <a:ln>
                  <a:noFill/>
                </a:ln>
                <a:solidFill>
                  <a:srgbClr val="5B9BD5">
                    <a:lumMod val="50000"/>
                  </a:srgbClr>
                </a:solidFill>
                <a:effectLst/>
                <a:uLnTx/>
                <a:uFillTx/>
                <a:latin typeface="Century Gothic" panose="020B0502020202020204" pitchFamily="34" charset="0"/>
                <a:ea typeface="+mn-ea"/>
                <a:cs typeface="+mn-cs"/>
              </a:rPr>
              <a:t>Isolating grammatical knowledge by providing verb infinitive</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2000" b="0" i="1" u="none" strike="noStrike" kern="1200" cap="none" spc="0" normalizeH="0" baseline="0" noProof="0" dirty="0">
                <a:ln>
                  <a:noFill/>
                </a:ln>
                <a:solidFill>
                  <a:srgbClr val="5B9BD5">
                    <a:lumMod val="50000"/>
                  </a:srgbClr>
                </a:solidFill>
                <a:effectLst/>
                <a:uLnTx/>
                <a:uFillTx/>
                <a:latin typeface="Century Gothic" panose="020B0502020202020204" pitchFamily="34" charset="0"/>
                <a:ea typeface="+mn-ea"/>
                <a:cs typeface="+mn-cs"/>
              </a:rPr>
              <a:t>(Avoid missing answers due to lack of lexical knowledge)</a:t>
            </a:r>
          </a:p>
        </p:txBody>
      </p:sp>
      <p:sp>
        <p:nvSpPr>
          <p:cNvPr id="12" name="Rounded Rectangular Callout 11"/>
          <p:cNvSpPr/>
          <p:nvPr/>
        </p:nvSpPr>
        <p:spPr>
          <a:xfrm>
            <a:off x="7012887" y="5382870"/>
            <a:ext cx="4673600" cy="1007471"/>
          </a:xfrm>
          <a:prstGeom prst="wedgeRoundRectCallout">
            <a:avLst>
              <a:gd name="adj1" fmla="val -63488"/>
              <a:gd name="adj2" fmla="val -36910"/>
              <a:gd name="adj3" fmla="val 16667"/>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2000" b="0" i="0" u="none" strike="noStrike" kern="1200" cap="none" spc="0" normalizeH="0" baseline="0" noProof="0" dirty="0">
                <a:ln>
                  <a:noFill/>
                </a:ln>
                <a:solidFill>
                  <a:srgbClr val="5B9BD5">
                    <a:lumMod val="50000"/>
                  </a:srgbClr>
                </a:solidFill>
                <a:effectLst/>
                <a:uLnTx/>
                <a:uFillTx/>
                <a:latin typeface="Century Gothic" panose="020B0502020202020204" pitchFamily="34" charset="0"/>
                <a:ea typeface="+mn-ea"/>
                <a:cs typeface="+mn-cs"/>
              </a:rPr>
              <a:t>Note: glosses not provided for other elements of the sentence which are not being tested (e.g. object)</a:t>
            </a:r>
            <a:endParaRPr kumimoji="0" lang="en-GB" sz="2000" b="0" i="1" u="none" strike="noStrike" kern="1200" cap="none" spc="0" normalizeH="0" baseline="0" noProof="0" dirty="0">
              <a:ln>
                <a:noFill/>
              </a:ln>
              <a:solidFill>
                <a:srgbClr val="5B9BD5">
                  <a:lumMod val="50000"/>
                </a:srgbClr>
              </a:solidFill>
              <a:effectLst/>
              <a:uLnTx/>
              <a:uFillTx/>
              <a:latin typeface="Century Gothic" panose="020B0502020202020204" pitchFamily="34" charset="0"/>
              <a:ea typeface="+mn-ea"/>
              <a:cs typeface="+mn-cs"/>
            </a:endParaRPr>
          </a:p>
        </p:txBody>
      </p:sp>
    </p:spTree>
    <p:extLst>
      <p:ext uri="{BB962C8B-B14F-4D97-AF65-F5344CB8AC3E}">
        <p14:creationId xmlns:p14="http://schemas.microsoft.com/office/powerpoint/2010/main" val="1596686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2"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background rectangle"/>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296863"/>
            <a:ext cx="6649156" cy="867128"/>
          </a:xfrm>
          <a:prstGeom prst="rect">
            <a:avLst/>
          </a:prstGeom>
        </p:spPr>
      </p:pic>
      <p:sp>
        <p:nvSpPr>
          <p:cNvPr id="2" name="Title 1"/>
          <p:cNvSpPr>
            <a:spLocks noGrp="1"/>
          </p:cNvSpPr>
          <p:nvPr>
            <p:ph type="title"/>
          </p:nvPr>
        </p:nvSpPr>
        <p:spPr>
          <a:xfrm>
            <a:off x="164572" y="0"/>
            <a:ext cx="6484584" cy="1325563"/>
          </a:xfrm>
        </p:spPr>
        <p:txBody>
          <a:bodyPr>
            <a:normAutofit/>
          </a:bodyPr>
          <a:lstStyle/>
          <a:p>
            <a:r>
              <a:rPr lang="en-GB" sz="2800" b="1" dirty="0">
                <a:solidFill>
                  <a:schemeClr val="bg1"/>
                </a:solidFill>
                <a:latin typeface="Century Gothic" panose="020B0502020202020204" pitchFamily="34" charset="0"/>
              </a:rPr>
              <a:t>Test creation: examples items</a:t>
            </a:r>
          </a:p>
        </p:txBody>
      </p:sp>
      <p:sp>
        <p:nvSpPr>
          <p:cNvPr id="8" name="TextBox 7"/>
          <p:cNvSpPr txBox="1"/>
          <p:nvPr/>
        </p:nvSpPr>
        <p:spPr>
          <a:xfrm>
            <a:off x="497712" y="1325563"/>
            <a:ext cx="11076972" cy="1077218"/>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0" i="0" u="none" strike="noStrike" kern="1200" cap="none" spc="0" normalizeH="0" baseline="0" noProof="0" dirty="0">
                <a:ln>
                  <a:noFill/>
                </a:ln>
                <a:solidFill>
                  <a:srgbClr val="5B9BD5">
                    <a:lumMod val="50000"/>
                  </a:srgbClr>
                </a:solidFill>
                <a:effectLst/>
                <a:uLnTx/>
                <a:uFillTx/>
                <a:latin typeface="Century Gothic" panose="020B0502020202020204" pitchFamily="34" charset="0"/>
                <a:ea typeface="+mn-ea"/>
                <a:cs typeface="+mn-cs"/>
              </a:rPr>
              <a:t>Testing oral productive knowledge</a:t>
            </a:r>
          </a:p>
          <a:p>
            <a:pPr marL="342900" marR="0" lvl="0" indent="-342900" algn="l" defTabSz="91440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kumimoji="0" lang="en-GB" sz="2000" b="0" i="0" u="none" strike="noStrike" kern="1200" cap="none" spc="0" normalizeH="0" baseline="0" noProof="0" dirty="0">
                <a:ln>
                  <a:noFill/>
                </a:ln>
                <a:solidFill>
                  <a:srgbClr val="5B9BD5">
                    <a:lumMod val="50000"/>
                  </a:srgbClr>
                </a:solidFill>
                <a:effectLst/>
                <a:uLnTx/>
                <a:uFillTx/>
                <a:latin typeface="Century Gothic" panose="020B0502020202020204" pitchFamily="34" charset="0"/>
                <a:ea typeface="+mn-ea"/>
                <a:cs typeface="+mn-cs"/>
              </a:rPr>
              <a:t>Testing ability to </a:t>
            </a:r>
            <a:r>
              <a:rPr kumimoji="0" lang="en-GB" sz="2000" b="1" i="0" u="none" strike="noStrike" kern="1200" cap="none" spc="0" normalizeH="0" baseline="0" noProof="0" dirty="0">
                <a:ln>
                  <a:noFill/>
                </a:ln>
                <a:solidFill>
                  <a:srgbClr val="5B9BD5">
                    <a:lumMod val="50000"/>
                  </a:srgbClr>
                </a:solidFill>
                <a:effectLst/>
                <a:uLnTx/>
                <a:uFillTx/>
                <a:latin typeface="Century Gothic" panose="020B0502020202020204" pitchFamily="34" charset="0"/>
                <a:ea typeface="+mn-ea"/>
                <a:cs typeface="+mn-cs"/>
              </a:rPr>
              <a:t>accurately</a:t>
            </a:r>
            <a:r>
              <a:rPr kumimoji="0" lang="en-GB" sz="2000" b="0" i="0" u="none" strike="noStrike" kern="1200" cap="none" spc="0" normalizeH="0" baseline="0" noProof="0" dirty="0">
                <a:ln>
                  <a:noFill/>
                </a:ln>
                <a:solidFill>
                  <a:srgbClr val="5B9BD5">
                    <a:lumMod val="50000"/>
                  </a:srgbClr>
                </a:solidFill>
                <a:effectLst/>
                <a:uLnTx/>
                <a:uFillTx/>
                <a:latin typeface="Century Gothic" panose="020B0502020202020204" pitchFamily="34" charset="0"/>
                <a:ea typeface="+mn-ea"/>
                <a:cs typeface="+mn-cs"/>
              </a:rPr>
              <a:t> </a:t>
            </a:r>
            <a:r>
              <a:rPr kumimoji="0" lang="en-GB" sz="2000" b="1" i="0" u="none" strike="noStrike" kern="1200" cap="none" spc="0" normalizeH="0" baseline="0" noProof="0" dirty="0">
                <a:ln>
                  <a:noFill/>
                </a:ln>
                <a:solidFill>
                  <a:srgbClr val="5B9BD5">
                    <a:lumMod val="50000"/>
                  </a:srgbClr>
                </a:solidFill>
                <a:effectLst/>
                <a:uLnTx/>
                <a:uFillTx/>
                <a:latin typeface="Century Gothic" panose="020B0502020202020204" pitchFamily="34" charset="0"/>
                <a:ea typeface="+mn-ea"/>
                <a:cs typeface="+mn-cs"/>
              </a:rPr>
              <a:t>produce</a:t>
            </a:r>
            <a:r>
              <a:rPr kumimoji="0" lang="en-GB" sz="2000" b="0" i="0" u="none" strike="noStrike" kern="1200" cap="none" spc="0" normalizeH="0" baseline="0" noProof="0" dirty="0">
                <a:ln>
                  <a:noFill/>
                </a:ln>
                <a:solidFill>
                  <a:srgbClr val="5B9BD5">
                    <a:lumMod val="50000"/>
                  </a:srgbClr>
                </a:solidFill>
                <a:effectLst/>
                <a:uLnTx/>
                <a:uFillTx/>
                <a:latin typeface="Century Gothic" panose="020B0502020202020204" pitchFamily="34" charset="0"/>
                <a:ea typeface="+mn-ea"/>
                <a:cs typeface="+mn-cs"/>
              </a:rPr>
              <a:t> the structure(s)</a:t>
            </a:r>
          </a:p>
          <a:p>
            <a:pPr marL="342900" marR="0" lvl="0" indent="-342900" algn="l" defTabSz="91440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kumimoji="0" lang="en-GB" sz="2000" b="0" i="0" u="none" strike="noStrike" kern="1200" cap="none" spc="0" normalizeH="0" baseline="0" noProof="0" dirty="0">
                <a:ln>
                  <a:noFill/>
                </a:ln>
                <a:solidFill>
                  <a:srgbClr val="5B9BD5">
                    <a:lumMod val="50000"/>
                  </a:srgbClr>
                </a:solidFill>
                <a:effectLst/>
                <a:uLnTx/>
                <a:uFillTx/>
                <a:latin typeface="Century Gothic" panose="020B0502020202020204" pitchFamily="34" charset="0"/>
                <a:ea typeface="+mn-ea"/>
                <a:cs typeface="+mn-cs"/>
              </a:rPr>
              <a:t>Combining a number of structures within each item</a:t>
            </a:r>
          </a:p>
        </p:txBody>
      </p:sp>
      <p:pic>
        <p:nvPicPr>
          <p:cNvPr id="7" name="Picture 6" descr="Question with English sentence that must be said in German "/>
          <p:cNvPicPr>
            <a:picLocks noChangeAspect="1"/>
          </p:cNvPicPr>
          <p:nvPr/>
        </p:nvPicPr>
        <p:blipFill>
          <a:blip r:embed="rId4"/>
          <a:stretch>
            <a:fillRect/>
          </a:stretch>
        </p:blipFill>
        <p:spPr>
          <a:xfrm>
            <a:off x="314415" y="2710920"/>
            <a:ext cx="4958331" cy="2034847"/>
          </a:xfrm>
          <a:prstGeom prst="rect">
            <a:avLst/>
          </a:prstGeom>
          <a:ln>
            <a:solidFill>
              <a:schemeClr val="tx1"/>
            </a:solidFill>
          </a:ln>
        </p:spPr>
      </p:pic>
      <p:sp>
        <p:nvSpPr>
          <p:cNvPr id="9" name="Rounded Rectangular Callout 8"/>
          <p:cNvSpPr/>
          <p:nvPr/>
        </p:nvSpPr>
        <p:spPr>
          <a:xfrm>
            <a:off x="7768970" y="434572"/>
            <a:ext cx="3666817" cy="3936418"/>
          </a:xfrm>
          <a:prstGeom prst="wedgeRoundRectCallout">
            <a:avLst>
              <a:gd name="adj1" fmla="val -78386"/>
              <a:gd name="adj2" fmla="val 32900"/>
              <a:gd name="adj3" fmla="val 16667"/>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srgbClr val="5B9BD5">
                    <a:lumMod val="50000"/>
                  </a:srgbClr>
                </a:solidFill>
                <a:effectLst/>
                <a:uLnTx/>
                <a:uFillTx/>
                <a:latin typeface="Century Gothic" panose="020B0502020202020204" pitchFamily="34" charset="0"/>
                <a:ea typeface="+mn-ea"/>
                <a:cs typeface="+mn-cs"/>
              </a:rPr>
              <a:t>No gloss provided for irregular verbs</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800" b="0" i="1" u="none" strike="noStrike" kern="1200" cap="none" spc="0" normalizeH="0" baseline="0" noProof="0" dirty="0">
                <a:ln>
                  <a:noFill/>
                </a:ln>
                <a:solidFill>
                  <a:srgbClr val="5B9BD5">
                    <a:lumMod val="50000"/>
                  </a:srgbClr>
                </a:solidFill>
                <a:effectLst/>
                <a:uLnTx/>
                <a:uFillTx/>
                <a:latin typeface="Century Gothic" panose="020B0502020202020204" pitchFamily="34" charset="0"/>
                <a:ea typeface="+mn-ea"/>
                <a:cs typeface="+mn-cs"/>
              </a:rPr>
              <a:t>(Irregular verb forms taught as individual lexical items, rather than transforming from the infinitive)</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1" u="none" strike="noStrike" kern="1200" cap="none" spc="0" normalizeH="0" baseline="0" noProof="0" dirty="0">
              <a:ln>
                <a:noFill/>
              </a:ln>
              <a:solidFill>
                <a:srgbClr val="5B9BD5">
                  <a:lumMod val="50000"/>
                </a:srgbClr>
              </a:solidFill>
              <a:effectLst/>
              <a:uLnTx/>
              <a:uFillTx/>
              <a:latin typeface="Century Gothic" panose="020B0502020202020204" pitchFamily="34" charset="0"/>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srgbClr val="5B9BD5">
                    <a:lumMod val="50000"/>
                  </a:srgbClr>
                </a:solidFill>
                <a:effectLst/>
                <a:uLnTx/>
                <a:uFillTx/>
                <a:latin typeface="Century Gothic" panose="020B0502020202020204" pitchFamily="34" charset="0"/>
                <a:ea typeface="+mn-ea"/>
                <a:cs typeface="+mn-cs"/>
              </a:rPr>
              <a:t>Isolating knowledge of gender / number (&amp; case) agreement for articles (&amp; adjectives)</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800" b="0" i="1" u="none" strike="noStrike" kern="1200" cap="none" spc="0" normalizeH="0" baseline="0" noProof="0" dirty="0">
                <a:ln>
                  <a:noFill/>
                </a:ln>
                <a:solidFill>
                  <a:srgbClr val="5B9BD5">
                    <a:lumMod val="50000"/>
                  </a:srgbClr>
                </a:solidFill>
                <a:effectLst/>
                <a:uLnTx/>
                <a:uFillTx/>
                <a:latin typeface="Century Gothic" panose="020B0502020202020204" pitchFamily="34" charset="0"/>
                <a:ea typeface="+mn-ea"/>
                <a:cs typeface="+mn-cs"/>
              </a:rPr>
              <a:t>(Noun form provided and gender indicated)</a:t>
            </a:r>
          </a:p>
        </p:txBody>
      </p:sp>
      <p:pic>
        <p:nvPicPr>
          <p:cNvPr id="14" name="Picture 13" descr="English sentence that must be read in French "/>
          <p:cNvPicPr>
            <a:picLocks noChangeAspect="1"/>
          </p:cNvPicPr>
          <p:nvPr/>
        </p:nvPicPr>
        <p:blipFill rotWithShape="1">
          <a:blip r:embed="rId5"/>
          <a:srcRect b="25746"/>
          <a:stretch/>
        </p:blipFill>
        <p:spPr>
          <a:xfrm>
            <a:off x="5497850" y="4501072"/>
            <a:ext cx="5394555" cy="2212244"/>
          </a:xfrm>
          <a:prstGeom prst="rect">
            <a:avLst/>
          </a:prstGeom>
          <a:ln>
            <a:solidFill>
              <a:schemeClr val="tx1"/>
            </a:solidFill>
          </a:ln>
        </p:spPr>
      </p:pic>
    </p:spTree>
    <p:extLst>
      <p:ext uri="{BB962C8B-B14F-4D97-AF65-F5344CB8AC3E}">
        <p14:creationId xmlns:p14="http://schemas.microsoft.com/office/powerpoint/2010/main" val="7955688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pic>
        <p:nvPicPr>
          <p:cNvPr id="3" name="Picture 2" descr="background rectangle">
            <a:extLst>
              <a:ext uri="{C183D7F6-B498-43B3-948B-1728B52AA6E4}">
                <adec:decorative xmlns:adec="http://schemas.microsoft.com/office/drawing/2017/decorative" xmlns="" val="1"/>
              </a:ext>
            </a:extLst>
          </p:cNvPr>
          <p:cNvPicPr>
            <a:picLocks noChangeAspect="1"/>
          </p:cNvPicPr>
          <p:nvPr/>
        </p:nvPicPr>
        <p:blipFill rotWithShape="1">
          <a:blip r:embed="rId4" cstate="print">
            <a:extLst>
              <a:ext uri="{28A0092B-C50C-407E-A947-70E740481C1C}">
                <a14:useLocalDpi xmlns:a14="http://schemas.microsoft.com/office/drawing/2010/main" val="0"/>
              </a:ext>
            </a:extLst>
          </a:blip>
          <a:srcRect r="28437" b="40106"/>
          <a:stretch/>
        </p:blipFill>
        <p:spPr>
          <a:xfrm>
            <a:off x="164571" y="80672"/>
            <a:ext cx="6034347" cy="521044"/>
          </a:xfrm>
          <a:prstGeom prst="rect">
            <a:avLst/>
          </a:prstGeom>
        </p:spPr>
      </p:pic>
      <p:sp>
        <p:nvSpPr>
          <p:cNvPr id="4" name="Title 3"/>
          <p:cNvSpPr>
            <a:spLocks noGrp="1"/>
          </p:cNvSpPr>
          <p:nvPr>
            <p:ph type="title"/>
          </p:nvPr>
        </p:nvSpPr>
        <p:spPr>
          <a:xfrm>
            <a:off x="164571" y="0"/>
            <a:ext cx="5743891" cy="707849"/>
          </a:xfrm>
        </p:spPr>
        <p:txBody>
          <a:bodyPr>
            <a:normAutofit fontScale="90000"/>
          </a:bodyPr>
          <a:lstStyle/>
          <a:p>
            <a:r>
              <a:rPr lang="en-GB" sz="2800" b="1" dirty="0">
                <a:solidFill>
                  <a:schemeClr val="bg1"/>
                </a:solidFill>
              </a:rPr>
              <a:t>Coverage of grammar - German </a:t>
            </a:r>
          </a:p>
        </p:txBody>
      </p:sp>
      <p:graphicFrame>
        <p:nvGraphicFramePr>
          <p:cNvPr id="7" name="Table 6" descr="showing the German grammar feature and whether it is reading, listening, writing or speaking"/>
          <p:cNvGraphicFramePr>
            <a:graphicFrameLocks noGrp="1"/>
          </p:cNvGraphicFramePr>
          <p:nvPr>
            <p:extLst>
              <p:ext uri="{D42A27DB-BD31-4B8C-83A1-F6EECF244321}">
                <p14:modId xmlns:p14="http://schemas.microsoft.com/office/powerpoint/2010/main" val="2888246820"/>
              </p:ext>
            </p:extLst>
          </p:nvPr>
        </p:nvGraphicFramePr>
        <p:xfrm>
          <a:off x="164572" y="682388"/>
          <a:ext cx="11759881" cy="5690497"/>
        </p:xfrm>
        <a:graphic>
          <a:graphicData uri="http://schemas.openxmlformats.org/drawingml/2006/table">
            <a:tbl>
              <a:tblPr firstRow="1" bandRow="1">
                <a:tableStyleId>{5C22544A-7EE6-4342-B048-85BDC9FD1C3A}</a:tableStyleId>
              </a:tblPr>
              <a:tblGrid>
                <a:gridCol w="6840640">
                  <a:extLst>
                    <a:ext uri="{9D8B030D-6E8A-4147-A177-3AD203B41FA5}">
                      <a16:colId xmlns:a16="http://schemas.microsoft.com/office/drawing/2014/main" val="1158936350"/>
                    </a:ext>
                  </a:extLst>
                </a:gridCol>
                <a:gridCol w="1235963">
                  <a:extLst>
                    <a:ext uri="{9D8B030D-6E8A-4147-A177-3AD203B41FA5}">
                      <a16:colId xmlns:a16="http://schemas.microsoft.com/office/drawing/2014/main" val="1093682466"/>
                    </a:ext>
                  </a:extLst>
                </a:gridCol>
                <a:gridCol w="1203767">
                  <a:extLst>
                    <a:ext uri="{9D8B030D-6E8A-4147-A177-3AD203B41FA5}">
                      <a16:colId xmlns:a16="http://schemas.microsoft.com/office/drawing/2014/main" val="3592467790"/>
                    </a:ext>
                  </a:extLst>
                </a:gridCol>
                <a:gridCol w="1183217">
                  <a:extLst>
                    <a:ext uri="{9D8B030D-6E8A-4147-A177-3AD203B41FA5}">
                      <a16:colId xmlns:a16="http://schemas.microsoft.com/office/drawing/2014/main" val="1731056314"/>
                    </a:ext>
                  </a:extLst>
                </a:gridCol>
                <a:gridCol w="1296294">
                  <a:extLst>
                    <a:ext uri="{9D8B030D-6E8A-4147-A177-3AD203B41FA5}">
                      <a16:colId xmlns:a16="http://schemas.microsoft.com/office/drawing/2014/main" val="2061830236"/>
                    </a:ext>
                  </a:extLst>
                </a:gridCol>
              </a:tblGrid>
              <a:tr h="566963">
                <a:tc>
                  <a:txBody>
                    <a:bodyPr/>
                    <a:lstStyle/>
                    <a:p>
                      <a:r>
                        <a:rPr lang="en-GB" sz="1800" dirty="0">
                          <a:solidFill>
                            <a:schemeClr val="accent5">
                              <a:lumMod val="50000"/>
                            </a:schemeClr>
                          </a:solidFill>
                          <a:latin typeface="Century Gothic" panose="020B0502020202020204" pitchFamily="34" charset="0"/>
                        </a:rPr>
                        <a:t>Grammar feature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GB" sz="1800" dirty="0">
                          <a:solidFill>
                            <a:schemeClr val="accent5">
                              <a:lumMod val="50000"/>
                            </a:schemeClr>
                          </a:solidFill>
                          <a:latin typeface="Century Gothic" panose="020B0502020202020204" pitchFamily="34" charset="0"/>
                        </a:rPr>
                        <a:t>Reading</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GB" sz="1800" dirty="0">
                          <a:solidFill>
                            <a:schemeClr val="accent5">
                              <a:lumMod val="50000"/>
                            </a:schemeClr>
                          </a:solidFill>
                          <a:latin typeface="Century Gothic" panose="020B0502020202020204" pitchFamily="34" charset="0"/>
                        </a:rPr>
                        <a:t>Listening</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GB" sz="1800" dirty="0">
                          <a:solidFill>
                            <a:schemeClr val="accent5">
                              <a:lumMod val="50000"/>
                            </a:schemeClr>
                          </a:solidFill>
                          <a:latin typeface="Century Gothic" panose="020B0502020202020204" pitchFamily="34" charset="0"/>
                        </a:rPr>
                        <a:t>Writing</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GB" sz="1800" dirty="0">
                          <a:solidFill>
                            <a:schemeClr val="accent5">
                              <a:lumMod val="50000"/>
                            </a:schemeClr>
                          </a:solidFill>
                          <a:latin typeface="Century Gothic" panose="020B0502020202020204" pitchFamily="34" charset="0"/>
                        </a:rPr>
                        <a:t>Speaking</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284143877"/>
                  </a:ext>
                </a:extLst>
              </a:tr>
              <a:tr h="57248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b="1" dirty="0">
                          <a:solidFill>
                            <a:schemeClr val="accent5">
                              <a:lumMod val="50000"/>
                            </a:schemeClr>
                          </a:solidFill>
                          <a:effectLst/>
                          <a:latin typeface="Century Gothic" panose="020B0502020202020204" pitchFamily="34" charset="0"/>
                        </a:rPr>
                        <a:t>Present continuous formation</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800" dirty="0">
                          <a:solidFill>
                            <a:schemeClr val="accent5">
                              <a:lumMod val="50000"/>
                            </a:schemeClr>
                          </a:solidFill>
                          <a:effectLst/>
                          <a:latin typeface="Century Gothic" panose="020B0502020202020204" pitchFamily="34" charset="0"/>
                        </a:rPr>
                        <a:t>Two forms in English vs. one in TL</a:t>
                      </a:r>
                      <a:endParaRPr lang="en-GB" sz="1800" dirty="0">
                        <a:solidFill>
                          <a:schemeClr val="accent5">
                            <a:lumMod val="50000"/>
                          </a:schemeClr>
                        </a:solidFill>
                        <a:latin typeface="Century Gothic" panose="020B0502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GB" sz="1800" dirty="0">
                          <a:solidFill>
                            <a:schemeClr val="accent5">
                              <a:lumMod val="50000"/>
                            </a:schemeClr>
                          </a:solidFill>
                          <a:latin typeface="Century Gothic" panose="020B0502020202020204" pitchFamily="34" charset="0"/>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GB" sz="1800" dirty="0">
                          <a:solidFill>
                            <a:schemeClr val="accent5">
                              <a:lumMod val="50000"/>
                            </a:schemeClr>
                          </a:solidFill>
                          <a:latin typeface="Century Gothic" panose="020B0502020202020204" pitchFamily="34" charset="0"/>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rowSpan="3">
                  <a:txBody>
                    <a:bodyPr/>
                    <a:lstStyle/>
                    <a:p>
                      <a:r>
                        <a:rPr lang="en-GB" sz="1800" dirty="0">
                          <a:solidFill>
                            <a:schemeClr val="accent5">
                              <a:lumMod val="50000"/>
                            </a:schemeClr>
                          </a:solidFill>
                          <a:latin typeface="Century Gothic" panose="020B0502020202020204" pitchFamily="34" charset="0"/>
                        </a:rPr>
                        <a:t>4 items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40000"/>
                        <a:lumOff val="60000"/>
                      </a:schemeClr>
                    </a:solidFill>
                  </a:tcPr>
                </a:tc>
                <a:tc rowSpan="3">
                  <a:txBody>
                    <a:bodyPr/>
                    <a:lstStyle/>
                    <a:p>
                      <a:r>
                        <a:rPr lang="en-GB" sz="1800" dirty="0">
                          <a:solidFill>
                            <a:schemeClr val="accent5">
                              <a:lumMod val="50000"/>
                            </a:schemeClr>
                          </a:solidFill>
                          <a:latin typeface="Century Gothic" panose="020B0502020202020204" pitchFamily="34" charset="0"/>
                        </a:rPr>
                        <a:t>6 items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40000"/>
                        <a:lumOff val="60000"/>
                      </a:schemeClr>
                    </a:solidFill>
                  </a:tcPr>
                </a:tc>
                <a:extLst>
                  <a:ext uri="{0D108BD9-81ED-4DB2-BD59-A6C34878D82A}">
                    <a16:rowId xmlns:a16="http://schemas.microsoft.com/office/drawing/2014/main" val="3791171178"/>
                  </a:ext>
                </a:extLst>
              </a:tr>
              <a:tr h="572489">
                <a:tc>
                  <a:txBody>
                    <a:bodyPr/>
                    <a:lstStyle/>
                    <a:p>
                      <a:r>
                        <a:rPr lang="fr-FR" sz="1800" b="1" dirty="0">
                          <a:solidFill>
                            <a:schemeClr val="accent5">
                              <a:lumMod val="50000"/>
                            </a:schemeClr>
                          </a:solidFill>
                          <a:effectLst/>
                          <a:latin typeface="Century Gothic" panose="020B0502020202020204" pitchFamily="34" charset="0"/>
                        </a:rPr>
                        <a:t>Question</a:t>
                      </a:r>
                      <a:r>
                        <a:rPr lang="fr-FR" sz="1800" b="1" baseline="0" dirty="0">
                          <a:solidFill>
                            <a:schemeClr val="accent5">
                              <a:lumMod val="50000"/>
                            </a:schemeClr>
                          </a:solidFill>
                          <a:effectLst/>
                          <a:latin typeface="Century Gothic" panose="020B0502020202020204" pitchFamily="34" charset="0"/>
                        </a:rPr>
                        <a:t> formation</a:t>
                      </a:r>
                    </a:p>
                    <a:p>
                      <a:r>
                        <a:rPr lang="fr-FR" sz="1800" dirty="0" err="1">
                          <a:solidFill>
                            <a:schemeClr val="accent5">
                              <a:lumMod val="50000"/>
                            </a:schemeClr>
                          </a:solidFill>
                          <a:effectLst/>
                          <a:latin typeface="Century Gothic" panose="020B0502020202020204" pitchFamily="34" charset="0"/>
                        </a:rPr>
                        <a:t>Subject-verb</a:t>
                      </a:r>
                      <a:r>
                        <a:rPr lang="fr-FR" sz="1800" dirty="0">
                          <a:solidFill>
                            <a:schemeClr val="accent5">
                              <a:lumMod val="50000"/>
                            </a:schemeClr>
                          </a:solidFill>
                          <a:effectLst/>
                          <a:latin typeface="Century Gothic" panose="020B0502020202020204" pitchFamily="34" charset="0"/>
                        </a:rPr>
                        <a:t> inversion; </a:t>
                      </a:r>
                      <a:r>
                        <a:rPr lang="fr-FR" sz="1800" i="1" dirty="0" err="1">
                          <a:solidFill>
                            <a:schemeClr val="accent5">
                              <a:lumMod val="50000"/>
                            </a:schemeClr>
                          </a:solidFill>
                          <a:effectLst/>
                          <a:latin typeface="Century Gothic" panose="020B0502020202020204" pitchFamily="34" charset="0"/>
                        </a:rPr>
                        <a:t>do-aux</a:t>
                      </a:r>
                      <a:r>
                        <a:rPr lang="fr-FR" sz="1800" dirty="0">
                          <a:solidFill>
                            <a:schemeClr val="accent5">
                              <a:lumMod val="50000"/>
                            </a:schemeClr>
                          </a:solidFill>
                          <a:effectLst/>
                          <a:latin typeface="Century Gothic" panose="020B0502020202020204" pitchFamily="34" charset="0"/>
                        </a:rPr>
                        <a:t> in English vs.</a:t>
                      </a:r>
                      <a:r>
                        <a:rPr lang="fr-FR" sz="1800" baseline="0" dirty="0">
                          <a:solidFill>
                            <a:schemeClr val="accent5">
                              <a:lumMod val="50000"/>
                            </a:schemeClr>
                          </a:solidFill>
                          <a:effectLst/>
                          <a:latin typeface="Century Gothic" panose="020B0502020202020204" pitchFamily="34" charset="0"/>
                        </a:rPr>
                        <a:t> TL</a:t>
                      </a:r>
                      <a:endParaRPr lang="en-GB" sz="1800" dirty="0">
                        <a:solidFill>
                          <a:schemeClr val="accent5">
                            <a:lumMod val="50000"/>
                          </a:schemeClr>
                        </a:solidFill>
                        <a:latin typeface="Century Gothic" panose="020B0502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GB" sz="1800" dirty="0">
                          <a:solidFill>
                            <a:schemeClr val="accent5">
                              <a:lumMod val="50000"/>
                            </a:schemeClr>
                          </a:solidFill>
                          <a:latin typeface="Century Gothic" panose="020B0502020202020204" pitchFamily="34" charset="0"/>
                        </a:rPr>
                        <a:t>4 items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40000"/>
                        <a:lumOff val="60000"/>
                      </a:schemeClr>
                    </a:solidFill>
                  </a:tcPr>
                </a:tc>
                <a:tc>
                  <a:txBody>
                    <a:bodyPr/>
                    <a:lstStyle/>
                    <a:p>
                      <a:r>
                        <a:rPr lang="en-GB" sz="1800" dirty="0">
                          <a:solidFill>
                            <a:schemeClr val="accent5">
                              <a:lumMod val="50000"/>
                            </a:schemeClr>
                          </a:solidFill>
                          <a:latin typeface="Century Gothic" panose="020B0502020202020204" pitchFamily="34" charset="0"/>
                        </a:rPr>
                        <a:t>4 items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40000"/>
                        <a:lumOff val="60000"/>
                      </a:schemeClr>
                    </a:solidFill>
                  </a:tcPr>
                </a:tc>
                <a:tc vMerge="1">
                  <a:txBody>
                    <a:bodyPr/>
                    <a:lstStyle/>
                    <a:p>
                      <a:endParaRPr lang="en-GB" sz="1800" dirty="0">
                        <a:solidFill>
                          <a:schemeClr val="tx1"/>
                        </a:solidFill>
                        <a:latin typeface="Century Gothic" panose="020B0502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vMerge="1">
                  <a:txBody>
                    <a:bodyPr/>
                    <a:lstStyle/>
                    <a:p>
                      <a:endParaRPr lang="en-GB" sz="1800" dirty="0">
                        <a:solidFill>
                          <a:schemeClr val="tx1"/>
                        </a:solidFill>
                        <a:latin typeface="Century Gothic" panose="020B0502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86239661"/>
                  </a:ext>
                </a:extLst>
              </a:tr>
              <a:tr h="57248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b="1" dirty="0">
                          <a:solidFill>
                            <a:schemeClr val="accent5">
                              <a:lumMod val="50000"/>
                            </a:schemeClr>
                          </a:solidFill>
                          <a:effectLst/>
                          <a:latin typeface="Century Gothic" panose="020B0502020202020204" pitchFamily="34" charset="0"/>
                        </a:rPr>
                        <a:t>Subject-verb agreement (weak)</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800" dirty="0">
                          <a:solidFill>
                            <a:schemeClr val="accent5">
                              <a:lumMod val="50000"/>
                            </a:schemeClr>
                          </a:solidFill>
                          <a:effectLst/>
                          <a:latin typeface="Century Gothic" panose="020B0502020202020204" pitchFamily="34" charset="0"/>
                        </a:rPr>
                        <a:t>1</a:t>
                      </a:r>
                      <a:r>
                        <a:rPr lang="en-GB" sz="1800" baseline="30000" dirty="0">
                          <a:solidFill>
                            <a:schemeClr val="accent5">
                              <a:lumMod val="50000"/>
                            </a:schemeClr>
                          </a:solidFill>
                          <a:effectLst/>
                          <a:latin typeface="Century Gothic" panose="020B0502020202020204" pitchFamily="34" charset="0"/>
                        </a:rPr>
                        <a:t>st</a:t>
                      </a:r>
                      <a:r>
                        <a:rPr lang="en-GB" sz="1800" dirty="0">
                          <a:solidFill>
                            <a:schemeClr val="accent5">
                              <a:lumMod val="50000"/>
                            </a:schemeClr>
                          </a:solidFill>
                          <a:effectLst/>
                          <a:latin typeface="Century Gothic" panose="020B0502020202020204" pitchFamily="34" charset="0"/>
                        </a:rPr>
                        <a:t> / 2</a:t>
                      </a:r>
                      <a:r>
                        <a:rPr lang="en-GB" sz="1800" baseline="30000" dirty="0">
                          <a:solidFill>
                            <a:schemeClr val="accent5">
                              <a:lumMod val="50000"/>
                            </a:schemeClr>
                          </a:solidFill>
                          <a:effectLst/>
                          <a:latin typeface="Century Gothic" panose="020B0502020202020204" pitchFamily="34" charset="0"/>
                        </a:rPr>
                        <a:t>nd</a:t>
                      </a:r>
                      <a:r>
                        <a:rPr lang="en-GB" sz="1800" dirty="0">
                          <a:solidFill>
                            <a:schemeClr val="accent5">
                              <a:lumMod val="50000"/>
                            </a:schemeClr>
                          </a:solidFill>
                          <a:effectLst/>
                          <a:latin typeface="Century Gothic" panose="020B0502020202020204" pitchFamily="34" charset="0"/>
                        </a:rPr>
                        <a:t> / 3</a:t>
                      </a:r>
                      <a:r>
                        <a:rPr lang="en-GB" sz="1800" baseline="30000" dirty="0">
                          <a:solidFill>
                            <a:schemeClr val="accent5">
                              <a:lumMod val="50000"/>
                            </a:schemeClr>
                          </a:solidFill>
                          <a:effectLst/>
                          <a:latin typeface="Century Gothic" panose="020B0502020202020204" pitchFamily="34" charset="0"/>
                        </a:rPr>
                        <a:t>rd</a:t>
                      </a:r>
                      <a:r>
                        <a:rPr lang="en-GB" sz="1800" dirty="0">
                          <a:solidFill>
                            <a:schemeClr val="accent5">
                              <a:lumMod val="50000"/>
                            </a:schemeClr>
                          </a:solidFill>
                          <a:effectLst/>
                          <a:latin typeface="Century Gothic" panose="020B0502020202020204" pitchFamily="34" charset="0"/>
                        </a:rPr>
                        <a:t> singular</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GB" sz="1800" dirty="0">
                          <a:solidFill>
                            <a:schemeClr val="accent5">
                              <a:lumMod val="50000"/>
                            </a:schemeClr>
                          </a:solidFill>
                          <a:latin typeface="Century Gothic" panose="020B0502020202020204" pitchFamily="34" charset="0"/>
                        </a:rPr>
                        <a:t>3 items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40000"/>
                        <a:lumOff val="60000"/>
                      </a:schemeClr>
                    </a:solidFill>
                  </a:tcPr>
                </a:tc>
                <a:tc>
                  <a:txBody>
                    <a:bodyPr/>
                    <a:lstStyle/>
                    <a:p>
                      <a:r>
                        <a:rPr lang="en-GB" sz="1800" dirty="0">
                          <a:solidFill>
                            <a:schemeClr val="accent5">
                              <a:lumMod val="50000"/>
                            </a:schemeClr>
                          </a:solidFill>
                          <a:latin typeface="Century Gothic" panose="020B0502020202020204" pitchFamily="34" charset="0"/>
                        </a:rPr>
                        <a:t>3 items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40000"/>
                        <a:lumOff val="60000"/>
                      </a:schemeClr>
                    </a:solidFill>
                  </a:tcPr>
                </a:tc>
                <a:tc vMerge="1">
                  <a:txBody>
                    <a:bodyPr/>
                    <a:lstStyle/>
                    <a:p>
                      <a:endParaRPr lang="en-GB" sz="1800" dirty="0">
                        <a:solidFill>
                          <a:schemeClr val="tx1"/>
                        </a:solidFill>
                        <a:latin typeface="Century Gothic" panose="020B0502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vMerge="1">
                  <a:txBody>
                    <a:bodyPr/>
                    <a:lstStyle/>
                    <a:p>
                      <a:endParaRPr lang="en-GB" sz="1800" dirty="0">
                        <a:solidFill>
                          <a:schemeClr val="tx1"/>
                        </a:solidFill>
                        <a:latin typeface="Century Gothic" panose="020B0502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830386773"/>
                  </a:ext>
                </a:extLst>
              </a:tr>
              <a:tr h="64297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b="1" dirty="0">
                          <a:solidFill>
                            <a:schemeClr val="accent5">
                              <a:lumMod val="50000"/>
                            </a:schemeClr>
                          </a:solidFill>
                          <a:effectLst/>
                          <a:latin typeface="Century Gothic" panose="020B0502020202020204" pitchFamily="34" charset="0"/>
                        </a:rPr>
                        <a:t>Subject-verb agreement (irregular)</a:t>
                      </a:r>
                    </a:p>
                    <a:p>
                      <a:r>
                        <a:rPr lang="en-GB" sz="1800" i="1" dirty="0" err="1">
                          <a:solidFill>
                            <a:schemeClr val="accent5">
                              <a:lumMod val="50000"/>
                            </a:schemeClr>
                          </a:solidFill>
                          <a:latin typeface="Century Gothic" panose="020B0502020202020204" pitchFamily="34" charset="0"/>
                        </a:rPr>
                        <a:t>haben</a:t>
                      </a:r>
                      <a:r>
                        <a:rPr lang="en-GB" sz="1800" i="1" dirty="0">
                          <a:solidFill>
                            <a:schemeClr val="accent5">
                              <a:lumMod val="50000"/>
                            </a:schemeClr>
                          </a:solidFill>
                          <a:latin typeface="Century Gothic" panose="020B0502020202020204" pitchFamily="34" charset="0"/>
                        </a:rPr>
                        <a:t> / sein </a:t>
                      </a:r>
                      <a:r>
                        <a:rPr lang="en-GB" sz="1800" i="0" dirty="0">
                          <a:solidFill>
                            <a:schemeClr val="accent5">
                              <a:lumMod val="50000"/>
                            </a:schemeClr>
                          </a:solidFill>
                          <a:latin typeface="Century Gothic" panose="020B0502020202020204" pitchFamily="34" charset="0"/>
                        </a:rPr>
                        <a:t>(1</a:t>
                      </a:r>
                      <a:r>
                        <a:rPr lang="en-GB" sz="1800" i="0" baseline="30000" dirty="0">
                          <a:solidFill>
                            <a:schemeClr val="accent5">
                              <a:lumMod val="50000"/>
                            </a:schemeClr>
                          </a:solidFill>
                          <a:latin typeface="Century Gothic" panose="020B0502020202020204" pitchFamily="34" charset="0"/>
                        </a:rPr>
                        <a:t>st</a:t>
                      </a:r>
                      <a:r>
                        <a:rPr lang="en-GB" sz="1800" i="0" dirty="0">
                          <a:solidFill>
                            <a:schemeClr val="accent5">
                              <a:lumMod val="50000"/>
                            </a:schemeClr>
                          </a:solidFill>
                          <a:latin typeface="Century Gothic" panose="020B0502020202020204" pitchFamily="34" charset="0"/>
                        </a:rPr>
                        <a:t>, 2</a:t>
                      </a:r>
                      <a:r>
                        <a:rPr lang="en-GB" sz="1800" i="0" baseline="30000" dirty="0">
                          <a:solidFill>
                            <a:schemeClr val="accent5">
                              <a:lumMod val="50000"/>
                            </a:schemeClr>
                          </a:solidFill>
                          <a:latin typeface="Century Gothic" panose="020B0502020202020204" pitchFamily="34" charset="0"/>
                        </a:rPr>
                        <a:t>nd</a:t>
                      </a:r>
                      <a:r>
                        <a:rPr lang="en-GB" sz="1800" i="0" dirty="0">
                          <a:solidFill>
                            <a:schemeClr val="accent5">
                              <a:lumMod val="50000"/>
                            </a:schemeClr>
                          </a:solidFill>
                          <a:latin typeface="Century Gothic" panose="020B0502020202020204" pitchFamily="34" charset="0"/>
                        </a:rPr>
                        <a:t>, 3</a:t>
                      </a:r>
                      <a:r>
                        <a:rPr lang="en-GB" sz="1800" i="0" baseline="30000" dirty="0">
                          <a:solidFill>
                            <a:schemeClr val="accent5">
                              <a:lumMod val="50000"/>
                            </a:schemeClr>
                          </a:solidFill>
                          <a:latin typeface="Century Gothic" panose="020B0502020202020204" pitchFamily="34" charset="0"/>
                        </a:rPr>
                        <a:t>rd</a:t>
                      </a:r>
                      <a:r>
                        <a:rPr lang="en-GB" sz="1800" i="0" dirty="0">
                          <a:solidFill>
                            <a:schemeClr val="accent5">
                              <a:lumMod val="50000"/>
                            </a:schemeClr>
                          </a:solidFill>
                          <a:latin typeface="Century Gothic" panose="020B0502020202020204" pitchFamily="34" charset="0"/>
                        </a:rPr>
                        <a:t> sing,</a:t>
                      </a:r>
                      <a:r>
                        <a:rPr lang="en-GB" sz="1800" i="0" baseline="0" dirty="0">
                          <a:solidFill>
                            <a:schemeClr val="accent5">
                              <a:lumMod val="50000"/>
                            </a:schemeClr>
                          </a:solidFill>
                          <a:latin typeface="Century Gothic" panose="020B0502020202020204" pitchFamily="34" charset="0"/>
                        </a:rPr>
                        <a:t> 1</a:t>
                      </a:r>
                      <a:r>
                        <a:rPr lang="en-GB" sz="1800" i="0" baseline="30000" dirty="0">
                          <a:solidFill>
                            <a:schemeClr val="accent5">
                              <a:lumMod val="50000"/>
                            </a:schemeClr>
                          </a:solidFill>
                          <a:latin typeface="Century Gothic" panose="020B0502020202020204" pitchFamily="34" charset="0"/>
                        </a:rPr>
                        <a:t>st</a:t>
                      </a:r>
                      <a:r>
                        <a:rPr lang="en-GB" sz="1800" i="0" baseline="0" dirty="0">
                          <a:solidFill>
                            <a:schemeClr val="accent5">
                              <a:lumMod val="50000"/>
                            </a:schemeClr>
                          </a:solidFill>
                          <a:latin typeface="Century Gothic" panose="020B0502020202020204" pitchFamily="34" charset="0"/>
                        </a:rPr>
                        <a:t> </a:t>
                      </a:r>
                      <a:r>
                        <a:rPr lang="en-GB" sz="1800" i="0" baseline="0" dirty="0" err="1">
                          <a:solidFill>
                            <a:schemeClr val="accent5">
                              <a:lumMod val="50000"/>
                            </a:schemeClr>
                          </a:solidFill>
                          <a:latin typeface="Century Gothic" panose="020B0502020202020204" pitchFamily="34" charset="0"/>
                        </a:rPr>
                        <a:t>pl</a:t>
                      </a:r>
                      <a:r>
                        <a:rPr lang="en-GB" sz="1800" i="0" baseline="0" dirty="0">
                          <a:solidFill>
                            <a:schemeClr val="accent5">
                              <a:lumMod val="50000"/>
                            </a:schemeClr>
                          </a:solidFill>
                          <a:latin typeface="Century Gothic" panose="020B0502020202020204" pitchFamily="34" charset="0"/>
                        </a:rPr>
                        <a:t>); </a:t>
                      </a:r>
                      <a:r>
                        <a:rPr lang="en-GB" sz="1800" i="0" baseline="0" dirty="0" err="1">
                          <a:solidFill>
                            <a:schemeClr val="accent5">
                              <a:lumMod val="50000"/>
                            </a:schemeClr>
                          </a:solidFill>
                          <a:latin typeface="Century Gothic" panose="020B0502020202020204" pitchFamily="34" charset="0"/>
                        </a:rPr>
                        <a:t>m</a:t>
                      </a:r>
                      <a:r>
                        <a:rPr lang="en-GB" sz="1800" i="1" baseline="0" dirty="0" err="1">
                          <a:solidFill>
                            <a:schemeClr val="accent5">
                              <a:lumMod val="50000"/>
                            </a:schemeClr>
                          </a:solidFill>
                          <a:latin typeface="Century Gothic" panose="020B0502020202020204" pitchFamily="34" charset="0"/>
                        </a:rPr>
                        <a:t>ögen</a:t>
                      </a:r>
                      <a:r>
                        <a:rPr lang="en-GB" sz="1800" i="0" baseline="0" dirty="0">
                          <a:solidFill>
                            <a:schemeClr val="accent5">
                              <a:lumMod val="50000"/>
                            </a:schemeClr>
                          </a:solidFill>
                          <a:latin typeface="Century Gothic" panose="020B0502020202020204" pitchFamily="34" charset="0"/>
                        </a:rPr>
                        <a:t> (1</a:t>
                      </a:r>
                      <a:r>
                        <a:rPr lang="en-GB" sz="1800" i="0" baseline="30000" dirty="0">
                          <a:solidFill>
                            <a:schemeClr val="accent5">
                              <a:lumMod val="50000"/>
                            </a:schemeClr>
                          </a:solidFill>
                          <a:latin typeface="Century Gothic" panose="020B0502020202020204" pitchFamily="34" charset="0"/>
                        </a:rPr>
                        <a:t>st</a:t>
                      </a:r>
                      <a:r>
                        <a:rPr lang="en-GB" sz="1800" i="0" baseline="0" dirty="0">
                          <a:solidFill>
                            <a:schemeClr val="accent5">
                              <a:lumMod val="50000"/>
                            </a:schemeClr>
                          </a:solidFill>
                          <a:latin typeface="Century Gothic" panose="020B0502020202020204" pitchFamily="34" charset="0"/>
                        </a:rPr>
                        <a:t>, 2</a:t>
                      </a:r>
                      <a:r>
                        <a:rPr lang="en-GB" sz="1800" i="0" baseline="30000" dirty="0">
                          <a:solidFill>
                            <a:schemeClr val="accent5">
                              <a:lumMod val="50000"/>
                            </a:schemeClr>
                          </a:solidFill>
                          <a:latin typeface="Century Gothic" panose="020B0502020202020204" pitchFamily="34" charset="0"/>
                        </a:rPr>
                        <a:t>nd</a:t>
                      </a:r>
                      <a:r>
                        <a:rPr lang="en-GB" sz="1800" i="0" baseline="0" dirty="0">
                          <a:solidFill>
                            <a:schemeClr val="accent5">
                              <a:lumMod val="50000"/>
                            </a:schemeClr>
                          </a:solidFill>
                          <a:latin typeface="Century Gothic" panose="020B0502020202020204" pitchFamily="34" charset="0"/>
                        </a:rPr>
                        <a:t>, 3</a:t>
                      </a:r>
                      <a:r>
                        <a:rPr lang="en-GB" sz="1800" i="0" baseline="30000" dirty="0">
                          <a:solidFill>
                            <a:schemeClr val="accent5">
                              <a:lumMod val="50000"/>
                            </a:schemeClr>
                          </a:solidFill>
                          <a:latin typeface="Century Gothic" panose="020B0502020202020204" pitchFamily="34" charset="0"/>
                        </a:rPr>
                        <a:t>rd</a:t>
                      </a:r>
                      <a:r>
                        <a:rPr lang="en-GB" sz="1800" i="0" baseline="0" dirty="0">
                          <a:solidFill>
                            <a:schemeClr val="accent5">
                              <a:lumMod val="50000"/>
                            </a:schemeClr>
                          </a:solidFill>
                          <a:latin typeface="Century Gothic" panose="020B0502020202020204" pitchFamily="34" charset="0"/>
                        </a:rPr>
                        <a:t> sing)</a:t>
                      </a:r>
                      <a:endParaRPr lang="en-GB" sz="1800" i="1" dirty="0">
                        <a:solidFill>
                          <a:schemeClr val="accent5">
                            <a:lumMod val="50000"/>
                          </a:schemeClr>
                        </a:solidFill>
                        <a:latin typeface="Century Gothic" panose="020B0502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GB" sz="1800" dirty="0">
                          <a:solidFill>
                            <a:schemeClr val="accent5">
                              <a:lumMod val="50000"/>
                            </a:schemeClr>
                          </a:solidFill>
                          <a:latin typeface="Century Gothic" panose="020B0502020202020204" pitchFamily="34" charset="0"/>
                        </a:rPr>
                        <a:t>3 items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40000"/>
                        <a:lumOff val="60000"/>
                      </a:schemeClr>
                    </a:solidFill>
                  </a:tcPr>
                </a:tc>
                <a:tc>
                  <a:txBody>
                    <a:bodyPr/>
                    <a:lstStyle/>
                    <a:p>
                      <a:r>
                        <a:rPr lang="en-GB" sz="1800" dirty="0">
                          <a:solidFill>
                            <a:schemeClr val="accent5">
                              <a:lumMod val="50000"/>
                            </a:schemeClr>
                          </a:solidFill>
                          <a:latin typeface="Century Gothic" panose="020B0502020202020204" pitchFamily="34" charset="0"/>
                        </a:rPr>
                        <a:t>3 items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40000"/>
                        <a:lumOff val="60000"/>
                      </a:schemeClr>
                    </a:solidFill>
                  </a:tcPr>
                </a:tc>
                <a:tc>
                  <a:txBody>
                    <a:bodyPr/>
                    <a:lstStyle/>
                    <a:p>
                      <a:r>
                        <a:rPr lang="en-GB" sz="1800" dirty="0">
                          <a:solidFill>
                            <a:schemeClr val="accent5">
                              <a:lumMod val="50000"/>
                            </a:schemeClr>
                          </a:solidFill>
                          <a:latin typeface="Century Gothic" panose="020B0502020202020204" pitchFamily="34" charset="0"/>
                        </a:rPr>
                        <a:t>4 items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40000"/>
                        <a:lumOff val="60000"/>
                      </a:schemeClr>
                    </a:solidFill>
                  </a:tcPr>
                </a:tc>
                <a:tc>
                  <a:txBody>
                    <a:bodyPr/>
                    <a:lstStyle/>
                    <a:p>
                      <a:r>
                        <a:rPr lang="en-GB" sz="1800" dirty="0">
                          <a:solidFill>
                            <a:schemeClr val="accent5">
                              <a:lumMod val="50000"/>
                            </a:schemeClr>
                          </a:solidFill>
                          <a:latin typeface="Century Gothic" panose="020B0502020202020204" pitchFamily="34" charset="0"/>
                        </a:rPr>
                        <a:t>1 item</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40000"/>
                        <a:lumOff val="60000"/>
                      </a:schemeClr>
                    </a:solidFill>
                  </a:tcPr>
                </a:tc>
                <a:extLst>
                  <a:ext uri="{0D108BD9-81ED-4DB2-BD59-A6C34878D82A}">
                    <a16:rowId xmlns:a16="http://schemas.microsoft.com/office/drawing/2014/main" val="304760321"/>
                  </a:ext>
                </a:extLst>
              </a:tr>
              <a:tr h="572489">
                <a:tc>
                  <a:txBody>
                    <a:bodyPr/>
                    <a:lstStyle/>
                    <a:p>
                      <a:r>
                        <a:rPr lang="en-GB" sz="1800" b="1" dirty="0">
                          <a:solidFill>
                            <a:schemeClr val="accent5">
                              <a:lumMod val="50000"/>
                            </a:schemeClr>
                          </a:solidFill>
                          <a:latin typeface="Century Gothic" panose="020B0502020202020204" pitchFamily="34" charset="0"/>
                        </a:rPr>
                        <a:t>Article agreement</a:t>
                      </a:r>
                    </a:p>
                    <a:p>
                      <a:r>
                        <a:rPr lang="en-GB" sz="1800" b="0" dirty="0">
                          <a:solidFill>
                            <a:schemeClr val="accent5">
                              <a:lumMod val="50000"/>
                            </a:schemeClr>
                          </a:solidFill>
                          <a:latin typeface="Century Gothic" panose="020B0502020202020204" pitchFamily="34" charset="0"/>
                        </a:rPr>
                        <a:t>Def</a:t>
                      </a:r>
                      <a:r>
                        <a:rPr lang="en-GB" sz="1800" b="0" baseline="0" dirty="0">
                          <a:solidFill>
                            <a:schemeClr val="accent5">
                              <a:lumMod val="50000"/>
                            </a:schemeClr>
                          </a:solidFill>
                          <a:latin typeface="Century Gothic" panose="020B0502020202020204" pitchFamily="34" charset="0"/>
                        </a:rPr>
                        <a:t> / </a:t>
                      </a:r>
                      <a:r>
                        <a:rPr lang="en-GB" sz="1800" b="0" baseline="0" dirty="0" err="1">
                          <a:solidFill>
                            <a:schemeClr val="accent5">
                              <a:lumMod val="50000"/>
                            </a:schemeClr>
                          </a:solidFill>
                          <a:latin typeface="Century Gothic" panose="020B0502020202020204" pitchFamily="34" charset="0"/>
                        </a:rPr>
                        <a:t>indef</a:t>
                      </a:r>
                      <a:r>
                        <a:rPr lang="en-GB" sz="1800" b="0" baseline="0" dirty="0">
                          <a:solidFill>
                            <a:schemeClr val="accent5">
                              <a:lumMod val="50000"/>
                            </a:schemeClr>
                          </a:solidFill>
                          <a:latin typeface="Century Gothic" panose="020B0502020202020204" pitchFamily="34" charset="0"/>
                        </a:rPr>
                        <a:t>; g</a:t>
                      </a:r>
                      <a:r>
                        <a:rPr lang="en-GB" sz="1800" b="0" dirty="0">
                          <a:solidFill>
                            <a:schemeClr val="accent5">
                              <a:lumMod val="50000"/>
                            </a:schemeClr>
                          </a:solidFill>
                          <a:latin typeface="Century Gothic" panose="020B0502020202020204" pitchFamily="34" charset="0"/>
                        </a:rPr>
                        <a:t>ender; number;</a:t>
                      </a:r>
                      <a:r>
                        <a:rPr lang="en-GB" sz="1800" b="0" baseline="0" dirty="0">
                          <a:solidFill>
                            <a:schemeClr val="accent5">
                              <a:lumMod val="50000"/>
                            </a:schemeClr>
                          </a:solidFill>
                          <a:latin typeface="Century Gothic" panose="020B0502020202020204" pitchFamily="34" charset="0"/>
                        </a:rPr>
                        <a:t> case (nom/</a:t>
                      </a:r>
                      <a:r>
                        <a:rPr lang="en-GB" sz="1800" b="0" baseline="0" dirty="0" err="1">
                          <a:solidFill>
                            <a:schemeClr val="accent5">
                              <a:lumMod val="50000"/>
                            </a:schemeClr>
                          </a:solidFill>
                          <a:latin typeface="Century Gothic" panose="020B0502020202020204" pitchFamily="34" charset="0"/>
                        </a:rPr>
                        <a:t>acc</a:t>
                      </a:r>
                      <a:r>
                        <a:rPr lang="en-GB" sz="1800" b="0" baseline="0" dirty="0">
                          <a:solidFill>
                            <a:schemeClr val="accent5">
                              <a:lumMod val="50000"/>
                            </a:schemeClr>
                          </a:solidFill>
                          <a:latin typeface="Century Gothic" panose="020B0502020202020204" pitchFamily="34" charset="0"/>
                        </a:rPr>
                        <a:t>)</a:t>
                      </a:r>
                      <a:endParaRPr lang="en-GB" sz="1800" b="0" dirty="0">
                        <a:solidFill>
                          <a:schemeClr val="accent5">
                            <a:lumMod val="50000"/>
                          </a:schemeClr>
                        </a:solidFill>
                        <a:latin typeface="Century Gothic" panose="020B0502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GB" sz="1800" dirty="0">
                          <a:solidFill>
                            <a:schemeClr val="accent5">
                              <a:lumMod val="50000"/>
                            </a:schemeClr>
                          </a:solidFill>
                          <a:latin typeface="Century Gothic" panose="020B0502020202020204" pitchFamily="34" charset="0"/>
                        </a:rPr>
                        <a:t>4 items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40000"/>
                        <a:lumOff val="60000"/>
                      </a:schemeClr>
                    </a:solidFill>
                  </a:tcPr>
                </a:tc>
                <a:tc>
                  <a:txBody>
                    <a:bodyPr/>
                    <a:lstStyle/>
                    <a:p>
                      <a:r>
                        <a:rPr lang="en-GB" sz="1800" dirty="0">
                          <a:solidFill>
                            <a:schemeClr val="accent5">
                              <a:lumMod val="50000"/>
                            </a:schemeClr>
                          </a:solidFill>
                          <a:latin typeface="Century Gothic" panose="020B0502020202020204" pitchFamily="34" charset="0"/>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GB" sz="1800" dirty="0">
                          <a:solidFill>
                            <a:schemeClr val="accent5">
                              <a:lumMod val="50000"/>
                            </a:schemeClr>
                          </a:solidFill>
                          <a:latin typeface="Century Gothic" panose="020B0502020202020204" pitchFamily="34" charset="0"/>
                        </a:rPr>
                        <a:t>4 items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40000"/>
                        <a:lumOff val="60000"/>
                      </a:schemeClr>
                    </a:solidFill>
                  </a:tcPr>
                </a:tc>
                <a:tc>
                  <a:txBody>
                    <a:bodyPr/>
                    <a:lstStyle/>
                    <a:p>
                      <a:r>
                        <a:rPr lang="en-GB" sz="1800" dirty="0">
                          <a:solidFill>
                            <a:srgbClr val="002060"/>
                          </a:solidFill>
                          <a:latin typeface="Century Gothic" panose="020B0502020202020204" pitchFamily="34" charset="0"/>
                        </a:rPr>
                        <a:t>3</a:t>
                      </a:r>
                      <a:r>
                        <a:rPr lang="en-GB" sz="1800" baseline="0" dirty="0">
                          <a:solidFill>
                            <a:srgbClr val="002060"/>
                          </a:solidFill>
                          <a:latin typeface="Century Gothic" panose="020B0502020202020204" pitchFamily="34" charset="0"/>
                        </a:rPr>
                        <a:t> items</a:t>
                      </a:r>
                      <a:endParaRPr lang="en-GB" sz="1800" dirty="0">
                        <a:solidFill>
                          <a:srgbClr val="002060"/>
                        </a:solidFill>
                        <a:latin typeface="Century Gothic" panose="020B0502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40000"/>
                        <a:lumOff val="60000"/>
                      </a:schemeClr>
                    </a:solidFill>
                  </a:tcPr>
                </a:tc>
                <a:extLst>
                  <a:ext uri="{0D108BD9-81ED-4DB2-BD59-A6C34878D82A}">
                    <a16:rowId xmlns:a16="http://schemas.microsoft.com/office/drawing/2014/main" val="3773113678"/>
                  </a:ext>
                </a:extLst>
              </a:tr>
              <a:tr h="572489">
                <a:tc>
                  <a:txBody>
                    <a:bodyPr/>
                    <a:lstStyle/>
                    <a:p>
                      <a:r>
                        <a:rPr lang="en-GB" sz="1800" b="1" dirty="0">
                          <a:solidFill>
                            <a:schemeClr val="accent5">
                              <a:lumMod val="50000"/>
                            </a:schemeClr>
                          </a:solidFill>
                          <a:latin typeface="Century Gothic" panose="020B0502020202020204" pitchFamily="34" charset="0"/>
                        </a:rPr>
                        <a:t>Plural noun formation</a:t>
                      </a:r>
                    </a:p>
                    <a:p>
                      <a:r>
                        <a:rPr lang="en-GB" sz="1800" b="0" i="1" dirty="0">
                          <a:solidFill>
                            <a:schemeClr val="accent5">
                              <a:lumMod val="50000"/>
                            </a:schemeClr>
                          </a:solidFill>
                          <a:latin typeface="Century Gothic" panose="020B0502020202020204" pitchFamily="34" charset="0"/>
                        </a:rPr>
                        <a:t>-</a:t>
                      </a:r>
                      <a:r>
                        <a:rPr lang="en-GB" sz="1800" b="0" i="1" dirty="0" err="1">
                          <a:solidFill>
                            <a:schemeClr val="accent5">
                              <a:lumMod val="50000"/>
                            </a:schemeClr>
                          </a:solidFill>
                          <a:latin typeface="Century Gothic" panose="020B0502020202020204" pitchFamily="34" charset="0"/>
                        </a:rPr>
                        <a:t>en</a:t>
                      </a:r>
                      <a:r>
                        <a:rPr lang="en-GB" sz="1800" b="0" i="1" dirty="0">
                          <a:solidFill>
                            <a:schemeClr val="accent5">
                              <a:lumMod val="50000"/>
                            </a:schemeClr>
                          </a:solidFill>
                          <a:latin typeface="Century Gothic" panose="020B0502020202020204" pitchFamily="34" charset="0"/>
                        </a:rPr>
                        <a:t>; umlaut</a:t>
                      </a:r>
                      <a:r>
                        <a:rPr lang="en-GB" sz="1800" b="0" i="1" baseline="0" dirty="0">
                          <a:solidFill>
                            <a:schemeClr val="accent5">
                              <a:lumMod val="50000"/>
                            </a:schemeClr>
                          </a:solidFill>
                          <a:latin typeface="Century Gothic" panose="020B0502020202020204" pitchFamily="34" charset="0"/>
                        </a:rPr>
                        <a:t> + </a:t>
                      </a:r>
                      <a:r>
                        <a:rPr lang="en-GB" sz="1800" b="0" i="1" dirty="0">
                          <a:solidFill>
                            <a:schemeClr val="accent5">
                              <a:lumMod val="50000"/>
                            </a:schemeClr>
                          </a:solidFill>
                          <a:latin typeface="Century Gothic" panose="020B0502020202020204" pitchFamily="34" charset="0"/>
                        </a:rPr>
                        <a:t>-e; -e</a:t>
                      </a:r>
                      <a:r>
                        <a:rPr lang="en-GB" sz="1800" b="0" dirty="0">
                          <a:solidFill>
                            <a:schemeClr val="accent5">
                              <a:lumMod val="50000"/>
                            </a:schemeClr>
                          </a:solidFill>
                          <a:latin typeface="Century Gothic" panose="020B0502020202020204" pitchFamily="34" charset="0"/>
                        </a:rPr>
                        <a:t>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GB" sz="1800" dirty="0">
                          <a:solidFill>
                            <a:schemeClr val="accent5">
                              <a:lumMod val="50000"/>
                            </a:schemeClr>
                          </a:solidFill>
                          <a:latin typeface="Century Gothic" panose="020B0502020202020204" pitchFamily="34" charset="0"/>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GB" sz="1800" dirty="0">
                          <a:solidFill>
                            <a:schemeClr val="accent5">
                              <a:lumMod val="50000"/>
                            </a:schemeClr>
                          </a:solidFill>
                          <a:latin typeface="Century Gothic" panose="020B0502020202020204" pitchFamily="34" charset="0"/>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GB" sz="1800" dirty="0">
                          <a:solidFill>
                            <a:schemeClr val="accent5">
                              <a:lumMod val="50000"/>
                            </a:schemeClr>
                          </a:solidFill>
                          <a:latin typeface="Century Gothic" panose="020B0502020202020204" pitchFamily="34" charset="0"/>
                        </a:rPr>
                        <a:t>4 items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40000"/>
                        <a:lumOff val="60000"/>
                      </a:schemeClr>
                    </a:solidFill>
                  </a:tcPr>
                </a:tc>
                <a:tc>
                  <a:txBody>
                    <a:bodyPr/>
                    <a:lstStyle/>
                    <a:p>
                      <a:r>
                        <a:rPr lang="en-GB" sz="1800" dirty="0">
                          <a:solidFill>
                            <a:schemeClr val="accent5">
                              <a:lumMod val="50000"/>
                            </a:schemeClr>
                          </a:solidFill>
                          <a:latin typeface="Century Gothic" panose="020B0502020202020204" pitchFamily="34" charset="0"/>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761526559"/>
                  </a:ext>
                </a:extLst>
              </a:tr>
              <a:tr h="564647">
                <a:tc>
                  <a:txBody>
                    <a:bodyPr/>
                    <a:lstStyle/>
                    <a:p>
                      <a:r>
                        <a:rPr lang="en-GB" sz="1800" b="1">
                          <a:solidFill>
                            <a:schemeClr val="accent5">
                              <a:lumMod val="50000"/>
                            </a:schemeClr>
                          </a:solidFill>
                          <a:latin typeface="Century Gothic" panose="020B0502020202020204" pitchFamily="34" charset="0"/>
                        </a:rPr>
                        <a:t>Negation</a:t>
                      </a:r>
                    </a:p>
                    <a:p>
                      <a:r>
                        <a:rPr lang="en-GB" sz="1800" b="0" i="1">
                          <a:solidFill>
                            <a:schemeClr val="accent5">
                              <a:lumMod val="50000"/>
                            </a:schemeClr>
                          </a:solidFill>
                          <a:latin typeface="Century Gothic" panose="020B0502020202020204" pitchFamily="34" charset="0"/>
                        </a:rPr>
                        <a:t>nicht</a:t>
                      </a:r>
                      <a:r>
                        <a:rPr lang="en-GB" sz="1800" b="0" i="1" baseline="0">
                          <a:solidFill>
                            <a:schemeClr val="accent5">
                              <a:lumMod val="50000"/>
                            </a:schemeClr>
                          </a:solidFill>
                          <a:latin typeface="Century Gothic" panose="020B0502020202020204" pitchFamily="34" charset="0"/>
                        </a:rPr>
                        <a:t> </a:t>
                      </a:r>
                      <a:r>
                        <a:rPr lang="en-GB" sz="1800" b="0" i="0" baseline="0">
                          <a:solidFill>
                            <a:schemeClr val="accent5">
                              <a:lumMod val="50000"/>
                            </a:schemeClr>
                          </a:solidFill>
                          <a:latin typeface="Century Gothic" panose="020B0502020202020204" pitchFamily="34" charset="0"/>
                        </a:rPr>
                        <a:t>+ verb; </a:t>
                      </a:r>
                      <a:r>
                        <a:rPr lang="en-GB" sz="1800" b="0" i="1" baseline="0">
                          <a:solidFill>
                            <a:schemeClr val="accent5">
                              <a:lumMod val="50000"/>
                            </a:schemeClr>
                          </a:solidFill>
                          <a:latin typeface="Century Gothic" panose="020B0502020202020204" pitchFamily="34" charset="0"/>
                        </a:rPr>
                        <a:t>nicht</a:t>
                      </a:r>
                      <a:r>
                        <a:rPr lang="en-GB" sz="1800" b="0" i="0" baseline="0">
                          <a:solidFill>
                            <a:schemeClr val="accent5">
                              <a:lumMod val="50000"/>
                            </a:schemeClr>
                          </a:solidFill>
                          <a:latin typeface="Century Gothic" panose="020B0502020202020204" pitchFamily="34" charset="0"/>
                        </a:rPr>
                        <a:t> + adjective</a:t>
                      </a:r>
                      <a:endParaRPr lang="en-GB" sz="1800" b="0" i="0" dirty="0">
                        <a:solidFill>
                          <a:schemeClr val="accent5">
                            <a:lumMod val="50000"/>
                          </a:schemeClr>
                        </a:solidFill>
                        <a:latin typeface="Century Gothic" panose="020B0502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GB" sz="1800" dirty="0">
                          <a:solidFill>
                            <a:schemeClr val="accent5">
                              <a:lumMod val="50000"/>
                            </a:schemeClr>
                          </a:solidFill>
                          <a:latin typeface="Century Gothic" panose="020B0502020202020204" pitchFamily="34" charset="0"/>
                        </a:rPr>
                        <a:t>4 items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40000"/>
                        <a:lumOff val="60000"/>
                      </a:schemeClr>
                    </a:solidFill>
                  </a:tcPr>
                </a:tc>
                <a:tc>
                  <a:txBody>
                    <a:bodyPr/>
                    <a:lstStyle/>
                    <a:p>
                      <a:r>
                        <a:rPr lang="en-GB" sz="1800" dirty="0">
                          <a:solidFill>
                            <a:schemeClr val="accent5">
                              <a:lumMod val="50000"/>
                            </a:schemeClr>
                          </a:solidFill>
                          <a:latin typeface="Century Gothic" panose="020B0502020202020204" pitchFamily="34" charset="0"/>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GB" sz="1800" dirty="0">
                          <a:solidFill>
                            <a:schemeClr val="accent5">
                              <a:lumMod val="50000"/>
                            </a:schemeClr>
                          </a:solidFill>
                          <a:latin typeface="Century Gothic" panose="020B0502020202020204" pitchFamily="34" charset="0"/>
                        </a:rPr>
                        <a:t>-</a:t>
                      </a:r>
                    </a:p>
                    <a:p>
                      <a:endParaRPr lang="en-GB" sz="1800" dirty="0">
                        <a:solidFill>
                          <a:schemeClr val="accent5">
                            <a:lumMod val="50000"/>
                          </a:schemeClr>
                        </a:solidFill>
                        <a:latin typeface="Century Gothic" panose="020B0502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GB" sz="1800" dirty="0">
                          <a:solidFill>
                            <a:schemeClr val="accent5">
                              <a:lumMod val="50000"/>
                            </a:schemeClr>
                          </a:solidFill>
                          <a:latin typeface="Century Gothic" panose="020B0502020202020204" pitchFamily="34" charset="0"/>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477607393"/>
                  </a:ext>
                </a:extLst>
              </a:tr>
              <a:tr h="564647">
                <a:tc>
                  <a:txBody>
                    <a:bodyPr/>
                    <a:lstStyle/>
                    <a:p>
                      <a:r>
                        <a:rPr lang="en-GB" sz="1800" b="1" dirty="0">
                          <a:solidFill>
                            <a:schemeClr val="accent5">
                              <a:lumMod val="50000"/>
                            </a:schemeClr>
                          </a:solidFill>
                          <a:latin typeface="Century Gothic" panose="020B0502020202020204" pitchFamily="34" charset="0"/>
                        </a:rPr>
                        <a:t>Subject</a:t>
                      </a:r>
                      <a:r>
                        <a:rPr lang="en-GB" sz="1800" b="1" baseline="0" dirty="0">
                          <a:solidFill>
                            <a:schemeClr val="accent5">
                              <a:lumMod val="50000"/>
                            </a:schemeClr>
                          </a:solidFill>
                          <a:latin typeface="Century Gothic" panose="020B0502020202020204" pitchFamily="34" charset="0"/>
                        </a:rPr>
                        <a:t> and object pronoun agreement</a:t>
                      </a:r>
                    </a:p>
                    <a:p>
                      <a:r>
                        <a:rPr lang="en-GB" sz="1800" b="0" baseline="0" dirty="0">
                          <a:solidFill>
                            <a:schemeClr val="accent5">
                              <a:lumMod val="50000"/>
                            </a:schemeClr>
                          </a:solidFill>
                          <a:latin typeface="Century Gothic" panose="020B0502020202020204" pitchFamily="34" charset="0"/>
                        </a:rPr>
                        <a:t>Gender; number; case (nom/</a:t>
                      </a:r>
                      <a:r>
                        <a:rPr lang="en-GB" sz="1800" b="0" baseline="0" dirty="0" err="1">
                          <a:solidFill>
                            <a:schemeClr val="accent5">
                              <a:lumMod val="50000"/>
                            </a:schemeClr>
                          </a:solidFill>
                          <a:latin typeface="Century Gothic" panose="020B0502020202020204" pitchFamily="34" charset="0"/>
                        </a:rPr>
                        <a:t>acc</a:t>
                      </a:r>
                      <a:r>
                        <a:rPr lang="en-GB" sz="1800" b="0" baseline="0" dirty="0">
                          <a:solidFill>
                            <a:schemeClr val="accent5">
                              <a:lumMod val="50000"/>
                            </a:schemeClr>
                          </a:solidFill>
                          <a:latin typeface="Century Gothic" panose="020B0502020202020204" pitchFamily="34" charset="0"/>
                        </a:rPr>
                        <a:t>)</a:t>
                      </a:r>
                      <a:endParaRPr lang="en-GB" sz="1800" b="0" dirty="0">
                        <a:solidFill>
                          <a:schemeClr val="accent5">
                            <a:lumMod val="50000"/>
                          </a:schemeClr>
                        </a:solidFill>
                        <a:latin typeface="Century Gothic" panose="020B0502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GB" sz="1800" dirty="0">
                          <a:solidFill>
                            <a:schemeClr val="accent5">
                              <a:lumMod val="50000"/>
                            </a:schemeClr>
                          </a:solidFill>
                          <a:latin typeface="Century Gothic" panose="020B0502020202020204" pitchFamily="34" charset="0"/>
                        </a:rPr>
                        <a:t>4 items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40000"/>
                        <a:lumOff val="60000"/>
                      </a:schemeClr>
                    </a:solidFill>
                  </a:tcPr>
                </a:tc>
                <a:tc>
                  <a:txBody>
                    <a:bodyPr/>
                    <a:lstStyle/>
                    <a:p>
                      <a:r>
                        <a:rPr lang="en-GB" sz="1800" dirty="0">
                          <a:solidFill>
                            <a:schemeClr val="accent5">
                              <a:lumMod val="50000"/>
                            </a:schemeClr>
                          </a:solidFill>
                          <a:latin typeface="Century Gothic" panose="020B0502020202020204" pitchFamily="34" charset="0"/>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GB" sz="1800" dirty="0">
                          <a:solidFill>
                            <a:schemeClr val="accent5">
                              <a:lumMod val="50000"/>
                            </a:schemeClr>
                          </a:solidFill>
                          <a:latin typeface="Century Gothic" panose="020B0502020202020204" pitchFamily="34" charset="0"/>
                        </a:rPr>
                        <a:t>3 items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40000"/>
                        <a:lumOff val="60000"/>
                      </a:schemeClr>
                    </a:solidFill>
                  </a:tcPr>
                </a:tc>
                <a:tc>
                  <a:txBody>
                    <a:bodyPr/>
                    <a:lstStyle/>
                    <a:p>
                      <a:r>
                        <a:rPr lang="en-GB" sz="1800" dirty="0">
                          <a:solidFill>
                            <a:schemeClr val="accent5">
                              <a:lumMod val="50000"/>
                            </a:schemeClr>
                          </a:solidFill>
                          <a:latin typeface="Century Gothic" panose="020B0502020202020204" pitchFamily="34" charset="0"/>
                        </a:rPr>
                        <a:t>3 items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40000"/>
                        <a:lumOff val="60000"/>
                      </a:schemeClr>
                    </a:solidFill>
                  </a:tcPr>
                </a:tc>
                <a:extLst>
                  <a:ext uri="{0D108BD9-81ED-4DB2-BD59-A6C34878D82A}">
                    <a16:rowId xmlns:a16="http://schemas.microsoft.com/office/drawing/2014/main" val="1363294342"/>
                  </a:ext>
                </a:extLst>
              </a:tr>
            </a:tbl>
          </a:graphicData>
        </a:graphic>
      </p:graphicFrame>
    </p:spTree>
    <p:extLst>
      <p:ext uri="{BB962C8B-B14F-4D97-AF65-F5344CB8AC3E}">
        <p14:creationId xmlns:p14="http://schemas.microsoft.com/office/powerpoint/2010/main" val="29029565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8" name="Picture 7" descr="background rectangle">
            <a:extLst>
              <a:ext uri="{C183D7F6-B498-43B3-948B-1728B52AA6E4}">
                <adec:decorative xmlns:adec="http://schemas.microsoft.com/office/drawing/2017/decorative" xmlns="" val="1"/>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t="20751" r="23438" b="30200"/>
          <a:stretch/>
        </p:blipFill>
        <p:spPr>
          <a:xfrm>
            <a:off x="211016" y="57433"/>
            <a:ext cx="5315648" cy="425315"/>
          </a:xfrm>
          <a:prstGeom prst="rect">
            <a:avLst/>
          </a:prstGeom>
        </p:spPr>
      </p:pic>
      <p:sp>
        <p:nvSpPr>
          <p:cNvPr id="4" name="Title 3"/>
          <p:cNvSpPr>
            <a:spLocks noGrp="1"/>
          </p:cNvSpPr>
          <p:nvPr>
            <p:ph type="title"/>
          </p:nvPr>
        </p:nvSpPr>
        <p:spPr>
          <a:xfrm>
            <a:off x="261280" y="-95524"/>
            <a:ext cx="5265384" cy="707849"/>
          </a:xfrm>
        </p:spPr>
        <p:txBody>
          <a:bodyPr>
            <a:normAutofit fontScale="90000"/>
          </a:bodyPr>
          <a:lstStyle/>
          <a:p>
            <a:r>
              <a:rPr lang="en-GB" sz="2800" b="1" dirty="0">
                <a:solidFill>
                  <a:schemeClr val="bg1"/>
                </a:solidFill>
              </a:rPr>
              <a:t>Coverage of grammar - French</a:t>
            </a:r>
          </a:p>
        </p:txBody>
      </p:sp>
      <p:graphicFrame>
        <p:nvGraphicFramePr>
          <p:cNvPr id="3" name="Table 2"/>
          <p:cNvGraphicFramePr>
            <a:graphicFrameLocks noGrp="1"/>
          </p:cNvGraphicFramePr>
          <p:nvPr>
            <p:extLst>
              <p:ext uri="{D42A27DB-BD31-4B8C-83A1-F6EECF244321}">
                <p14:modId xmlns:p14="http://schemas.microsoft.com/office/powerpoint/2010/main" val="2710749420"/>
              </p:ext>
            </p:extLst>
          </p:nvPr>
        </p:nvGraphicFramePr>
        <p:xfrm>
          <a:off x="211016" y="555944"/>
          <a:ext cx="11605846" cy="5764341"/>
        </p:xfrm>
        <a:graphic>
          <a:graphicData uri="http://schemas.openxmlformats.org/drawingml/2006/table">
            <a:tbl>
              <a:tblPr firstRow="1" bandRow="1"/>
              <a:tblGrid>
                <a:gridCol w="5918479">
                  <a:extLst>
                    <a:ext uri="{9D8B030D-6E8A-4147-A177-3AD203B41FA5}">
                      <a16:colId xmlns:a16="http://schemas.microsoft.com/office/drawing/2014/main" val="2899696984"/>
                    </a:ext>
                  </a:extLst>
                </a:gridCol>
                <a:gridCol w="1657978">
                  <a:extLst>
                    <a:ext uri="{9D8B030D-6E8A-4147-A177-3AD203B41FA5}">
                      <a16:colId xmlns:a16="http://schemas.microsoft.com/office/drawing/2014/main" val="3110310573"/>
                    </a:ext>
                  </a:extLst>
                </a:gridCol>
                <a:gridCol w="1406769">
                  <a:extLst>
                    <a:ext uri="{9D8B030D-6E8A-4147-A177-3AD203B41FA5}">
                      <a16:colId xmlns:a16="http://schemas.microsoft.com/office/drawing/2014/main" val="1285255331"/>
                    </a:ext>
                  </a:extLst>
                </a:gridCol>
                <a:gridCol w="1436914">
                  <a:extLst>
                    <a:ext uri="{9D8B030D-6E8A-4147-A177-3AD203B41FA5}">
                      <a16:colId xmlns:a16="http://schemas.microsoft.com/office/drawing/2014/main" val="3568291831"/>
                    </a:ext>
                  </a:extLst>
                </a:gridCol>
                <a:gridCol w="1185706">
                  <a:extLst>
                    <a:ext uri="{9D8B030D-6E8A-4147-A177-3AD203B41FA5}">
                      <a16:colId xmlns:a16="http://schemas.microsoft.com/office/drawing/2014/main" val="687509186"/>
                    </a:ext>
                  </a:extLst>
                </a:gridCol>
              </a:tblGrid>
              <a:tr h="224672">
                <a:tc>
                  <a:txBody>
                    <a:bodyPr/>
                    <a:lstStyle/>
                    <a:p>
                      <a:pPr algn="l">
                        <a:lnSpc>
                          <a:spcPct val="106000"/>
                        </a:lnSpc>
                        <a:spcAft>
                          <a:spcPts val="0"/>
                        </a:spcAft>
                        <a:tabLst>
                          <a:tab pos="4301490" algn="l"/>
                        </a:tabLst>
                      </a:pPr>
                      <a:r>
                        <a:rPr lang="en-GB" sz="1200" b="1" dirty="0">
                          <a:solidFill>
                            <a:srgbClr val="1F3864"/>
                          </a:solidFill>
                          <a:effectLst/>
                          <a:latin typeface="Century Gothic" panose="020B0502020202020204" pitchFamily="34" charset="0"/>
                          <a:ea typeface="SimSun" panose="02010600030101010101" pitchFamily="2" charset="-122"/>
                          <a:cs typeface="Times New Roman" panose="02020603050405020304" pitchFamily="18" charset="0"/>
                        </a:rPr>
                        <a:t>Grammar feature</a:t>
                      </a:r>
                      <a:endParaRPr lang="en-GB" sz="1200" dirty="0">
                        <a:effectLst/>
                        <a:latin typeface="Century Gothic" panose="020B0502020202020204" pitchFamily="34" charset="0"/>
                        <a:ea typeface="SimSun" panose="02010600030101010101" pitchFamily="2" charset="-122"/>
                        <a:cs typeface="Times New Roman" panose="02020603050405020304" pitchFamily="18" charset="0"/>
                      </a:endParaRPr>
                    </a:p>
                  </a:txBody>
                  <a:tcPr marL="61180" marR="61180" marT="30590" marB="3059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a:lnSpc>
                          <a:spcPct val="106000"/>
                        </a:lnSpc>
                        <a:spcAft>
                          <a:spcPts val="0"/>
                        </a:spcAft>
                        <a:tabLst>
                          <a:tab pos="4301490" algn="l"/>
                        </a:tabLst>
                      </a:pPr>
                      <a:r>
                        <a:rPr lang="en-GB" sz="1200" b="1">
                          <a:solidFill>
                            <a:srgbClr val="1F3864"/>
                          </a:solidFill>
                          <a:effectLst/>
                          <a:latin typeface="Century Gothic" panose="020B0502020202020204" pitchFamily="34" charset="0"/>
                          <a:ea typeface="SimSun" panose="02010600030101010101" pitchFamily="2" charset="-122"/>
                          <a:cs typeface="Times New Roman" panose="02020603050405020304" pitchFamily="18" charset="0"/>
                        </a:rPr>
                        <a:t>Reading</a:t>
                      </a:r>
                      <a:endParaRPr lang="en-GB" sz="1200">
                        <a:effectLst/>
                        <a:latin typeface="Century Gothic" panose="020B0502020202020204" pitchFamily="34" charset="0"/>
                        <a:ea typeface="SimSun" panose="02010600030101010101" pitchFamily="2" charset="-122"/>
                        <a:cs typeface="Times New Roman" panose="02020603050405020304" pitchFamily="18" charset="0"/>
                      </a:endParaRPr>
                    </a:p>
                  </a:txBody>
                  <a:tcPr marL="61180" marR="61180" marT="30590" marB="3059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a:lnSpc>
                          <a:spcPct val="106000"/>
                        </a:lnSpc>
                        <a:spcAft>
                          <a:spcPts val="0"/>
                        </a:spcAft>
                        <a:tabLst>
                          <a:tab pos="4301490" algn="l"/>
                        </a:tabLst>
                      </a:pPr>
                      <a:r>
                        <a:rPr lang="en-GB" sz="1200" b="1">
                          <a:solidFill>
                            <a:srgbClr val="1F3864"/>
                          </a:solidFill>
                          <a:effectLst/>
                          <a:latin typeface="Century Gothic" panose="020B0502020202020204" pitchFamily="34" charset="0"/>
                          <a:ea typeface="SimSun" panose="02010600030101010101" pitchFamily="2" charset="-122"/>
                          <a:cs typeface="Times New Roman" panose="02020603050405020304" pitchFamily="18" charset="0"/>
                        </a:rPr>
                        <a:t>Listening</a:t>
                      </a:r>
                      <a:endParaRPr lang="en-GB" sz="1200">
                        <a:effectLst/>
                        <a:latin typeface="Century Gothic" panose="020B0502020202020204" pitchFamily="34" charset="0"/>
                        <a:ea typeface="SimSun" panose="02010600030101010101" pitchFamily="2" charset="-122"/>
                        <a:cs typeface="Times New Roman" panose="02020603050405020304" pitchFamily="18" charset="0"/>
                      </a:endParaRPr>
                    </a:p>
                  </a:txBody>
                  <a:tcPr marL="61180" marR="61180" marT="30590" marB="3059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a:lnSpc>
                          <a:spcPct val="106000"/>
                        </a:lnSpc>
                        <a:spcAft>
                          <a:spcPts val="0"/>
                        </a:spcAft>
                        <a:tabLst>
                          <a:tab pos="4301490" algn="l"/>
                        </a:tabLst>
                      </a:pPr>
                      <a:r>
                        <a:rPr lang="en-GB" sz="1200" b="1">
                          <a:solidFill>
                            <a:srgbClr val="1F3864"/>
                          </a:solidFill>
                          <a:effectLst/>
                          <a:latin typeface="Century Gothic" panose="020B0502020202020204" pitchFamily="34" charset="0"/>
                          <a:ea typeface="SimSun" panose="02010600030101010101" pitchFamily="2" charset="-122"/>
                          <a:cs typeface="Times New Roman" panose="02020603050405020304" pitchFamily="18" charset="0"/>
                        </a:rPr>
                        <a:t>  Writing</a:t>
                      </a:r>
                      <a:endParaRPr lang="en-GB" sz="1200">
                        <a:effectLst/>
                        <a:latin typeface="Century Gothic" panose="020B0502020202020204" pitchFamily="34" charset="0"/>
                        <a:ea typeface="SimSun" panose="02010600030101010101" pitchFamily="2" charset="-122"/>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a:lnSpc>
                          <a:spcPct val="106000"/>
                        </a:lnSpc>
                        <a:spcAft>
                          <a:spcPts val="0"/>
                        </a:spcAft>
                        <a:tabLst>
                          <a:tab pos="4301490" algn="l"/>
                        </a:tabLst>
                      </a:pPr>
                      <a:r>
                        <a:rPr lang="en-GB" sz="1200" b="1">
                          <a:solidFill>
                            <a:srgbClr val="1F3864"/>
                          </a:solidFill>
                          <a:effectLst/>
                          <a:latin typeface="Century Gothic" panose="020B0502020202020204" pitchFamily="34" charset="0"/>
                          <a:ea typeface="SimSun" panose="02010600030101010101" pitchFamily="2" charset="-122"/>
                          <a:cs typeface="Times New Roman" panose="02020603050405020304" pitchFamily="18" charset="0"/>
                        </a:rPr>
                        <a:t>  Speaking</a:t>
                      </a:r>
                      <a:endParaRPr lang="en-GB" sz="1200">
                        <a:effectLst/>
                        <a:latin typeface="Century Gothic" panose="020B0502020202020204" pitchFamily="34" charset="0"/>
                        <a:ea typeface="SimSun" panose="02010600030101010101" pitchFamily="2" charset="-122"/>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50318469"/>
                  </a:ext>
                </a:extLst>
              </a:tr>
              <a:tr h="224672">
                <a:tc>
                  <a:txBody>
                    <a:bodyPr/>
                    <a:lstStyle/>
                    <a:p>
                      <a:pPr algn="l">
                        <a:lnSpc>
                          <a:spcPct val="106000"/>
                        </a:lnSpc>
                        <a:spcAft>
                          <a:spcPts val="0"/>
                        </a:spcAft>
                        <a:tabLst>
                          <a:tab pos="4301490" algn="l"/>
                        </a:tabLst>
                      </a:pPr>
                      <a:r>
                        <a:rPr lang="en-GB" sz="1200" b="1" dirty="0">
                          <a:solidFill>
                            <a:srgbClr val="1F3864"/>
                          </a:solidFill>
                          <a:effectLst/>
                          <a:latin typeface="Century Gothic" panose="020B0502020202020204" pitchFamily="34" charset="0"/>
                          <a:ea typeface="SimSun" panose="02010600030101010101" pitchFamily="2" charset="-122"/>
                          <a:cs typeface="Times New Roman" panose="02020603050405020304" pitchFamily="18" charset="0"/>
                        </a:rPr>
                        <a:t>Preposition “to” + article</a:t>
                      </a:r>
                      <a:endParaRPr lang="en-GB" sz="1200" dirty="0">
                        <a:effectLst/>
                        <a:latin typeface="Century Gothic" panose="020B0502020202020204" pitchFamily="34" charset="0"/>
                        <a:ea typeface="SimSun" panose="02010600030101010101" pitchFamily="2" charset="-122"/>
                        <a:cs typeface="Times New Roman" panose="02020603050405020304" pitchFamily="18" charset="0"/>
                      </a:endParaRPr>
                    </a:p>
                  </a:txBody>
                  <a:tcPr marL="61180" marR="61180" marT="30590" marB="3059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a:lnSpc>
                          <a:spcPct val="106000"/>
                        </a:lnSpc>
                        <a:spcAft>
                          <a:spcPts val="0"/>
                        </a:spcAft>
                        <a:tabLst>
                          <a:tab pos="4301490" algn="l"/>
                        </a:tabLst>
                      </a:pPr>
                      <a:r>
                        <a:rPr lang="en-GB" sz="1200">
                          <a:solidFill>
                            <a:srgbClr val="1F3864"/>
                          </a:solidFill>
                          <a:effectLst/>
                          <a:latin typeface="Century Gothic" panose="020B0502020202020204" pitchFamily="34" charset="0"/>
                          <a:ea typeface="SimSun" panose="02010600030101010101" pitchFamily="2" charset="-122"/>
                          <a:cs typeface="Times New Roman" panose="02020603050405020304" pitchFamily="18" charset="0"/>
                        </a:rPr>
                        <a:t>-</a:t>
                      </a:r>
                      <a:endParaRPr lang="en-GB" sz="1200">
                        <a:effectLst/>
                        <a:latin typeface="Century Gothic" panose="020B0502020202020204" pitchFamily="34" charset="0"/>
                        <a:ea typeface="SimSun" panose="02010600030101010101" pitchFamily="2" charset="-122"/>
                        <a:cs typeface="Times New Roman" panose="02020603050405020304" pitchFamily="18" charset="0"/>
                      </a:endParaRPr>
                    </a:p>
                  </a:txBody>
                  <a:tcPr marL="61180" marR="61180" marT="30590" marB="3059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a:lnSpc>
                          <a:spcPct val="106000"/>
                        </a:lnSpc>
                        <a:spcAft>
                          <a:spcPts val="0"/>
                        </a:spcAft>
                        <a:tabLst>
                          <a:tab pos="4301490" algn="l"/>
                        </a:tabLst>
                      </a:pPr>
                      <a:r>
                        <a:rPr lang="en-GB" sz="1200">
                          <a:solidFill>
                            <a:srgbClr val="1F3864"/>
                          </a:solidFill>
                          <a:effectLst/>
                          <a:latin typeface="Century Gothic" panose="020B0502020202020204" pitchFamily="34" charset="0"/>
                          <a:ea typeface="SimSun" panose="02010600030101010101" pitchFamily="2" charset="-122"/>
                          <a:cs typeface="Times New Roman" panose="02020603050405020304" pitchFamily="18" charset="0"/>
                        </a:rPr>
                        <a:t>4 items</a:t>
                      </a:r>
                      <a:endParaRPr lang="en-GB" sz="1200">
                        <a:effectLst/>
                        <a:latin typeface="Century Gothic" panose="020B0502020202020204" pitchFamily="34" charset="0"/>
                        <a:ea typeface="SimSun" panose="02010600030101010101" pitchFamily="2" charset="-122"/>
                        <a:cs typeface="Times New Roman" panose="02020603050405020304" pitchFamily="18" charset="0"/>
                      </a:endParaRPr>
                    </a:p>
                  </a:txBody>
                  <a:tcPr marL="61180" marR="61180" marT="30590" marB="3059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5E0B3"/>
                    </a:solidFill>
                  </a:tcPr>
                </a:tc>
                <a:tc>
                  <a:txBody>
                    <a:bodyPr/>
                    <a:lstStyle/>
                    <a:p>
                      <a:pPr algn="l">
                        <a:lnSpc>
                          <a:spcPct val="106000"/>
                        </a:lnSpc>
                        <a:spcAft>
                          <a:spcPts val="0"/>
                        </a:spcAft>
                        <a:tabLst>
                          <a:tab pos="4301490" algn="l"/>
                        </a:tabLst>
                      </a:pPr>
                      <a:r>
                        <a:rPr lang="en-GB" sz="1200">
                          <a:solidFill>
                            <a:srgbClr val="1F3864"/>
                          </a:solidFill>
                          <a:effectLst/>
                          <a:latin typeface="Century Gothic" panose="020B0502020202020204" pitchFamily="34" charset="0"/>
                          <a:ea typeface="SimSun" panose="02010600030101010101" pitchFamily="2" charset="-122"/>
                          <a:cs typeface="Times New Roman" panose="02020603050405020304" pitchFamily="18" charset="0"/>
                        </a:rPr>
                        <a:t>  -</a:t>
                      </a:r>
                      <a:endParaRPr lang="en-GB" sz="1200">
                        <a:effectLst/>
                        <a:latin typeface="Century Gothic" panose="020B0502020202020204" pitchFamily="34" charset="0"/>
                        <a:ea typeface="SimSun" panose="02010600030101010101" pitchFamily="2" charset="-122"/>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a:lnSpc>
                          <a:spcPct val="106000"/>
                        </a:lnSpc>
                        <a:spcAft>
                          <a:spcPts val="0"/>
                        </a:spcAft>
                        <a:tabLst>
                          <a:tab pos="4301490" algn="l"/>
                        </a:tabLst>
                      </a:pPr>
                      <a:r>
                        <a:rPr lang="en-GB" sz="1200">
                          <a:solidFill>
                            <a:srgbClr val="1F3864"/>
                          </a:solidFill>
                          <a:effectLst/>
                          <a:latin typeface="Century Gothic" panose="020B0502020202020204" pitchFamily="34" charset="0"/>
                          <a:ea typeface="SimSun" panose="02010600030101010101" pitchFamily="2" charset="-122"/>
                          <a:cs typeface="Times New Roman" panose="02020603050405020304" pitchFamily="18" charset="0"/>
                        </a:rPr>
                        <a:t>  -</a:t>
                      </a:r>
                      <a:endParaRPr lang="en-GB" sz="1200">
                        <a:effectLst/>
                        <a:latin typeface="Century Gothic" panose="020B0502020202020204" pitchFamily="34" charset="0"/>
                        <a:ea typeface="SimSun" panose="02010600030101010101" pitchFamily="2" charset="-122"/>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157159533"/>
                  </a:ext>
                </a:extLst>
              </a:tr>
              <a:tr h="377336">
                <a:tc>
                  <a:txBody>
                    <a:bodyPr/>
                    <a:lstStyle/>
                    <a:p>
                      <a:pPr algn="l">
                        <a:lnSpc>
                          <a:spcPct val="106000"/>
                        </a:lnSpc>
                        <a:spcAft>
                          <a:spcPts val="0"/>
                        </a:spcAft>
                        <a:tabLst>
                          <a:tab pos="4301490" algn="l"/>
                        </a:tabLst>
                      </a:pPr>
                      <a:r>
                        <a:rPr lang="en-GB" sz="1200" b="1" dirty="0">
                          <a:solidFill>
                            <a:srgbClr val="1F3864"/>
                          </a:solidFill>
                          <a:effectLst/>
                          <a:latin typeface="Century Gothic" panose="020B0502020202020204" pitchFamily="34" charset="0"/>
                          <a:ea typeface="SimSun" panose="02010600030101010101" pitchFamily="2" charset="-122"/>
                          <a:cs typeface="Times New Roman" panose="02020603050405020304" pitchFamily="18" charset="0"/>
                        </a:rPr>
                        <a:t>Subject-verb agreement (regular -ER)</a:t>
                      </a:r>
                      <a:endParaRPr lang="en-GB" sz="1200" dirty="0">
                        <a:effectLst/>
                        <a:latin typeface="Century Gothic" panose="020B0502020202020204" pitchFamily="34" charset="0"/>
                        <a:ea typeface="SimSun" panose="02010600030101010101" pitchFamily="2" charset="-122"/>
                        <a:cs typeface="Times New Roman" panose="02020603050405020304" pitchFamily="18" charset="0"/>
                      </a:endParaRPr>
                    </a:p>
                    <a:p>
                      <a:pPr algn="l">
                        <a:lnSpc>
                          <a:spcPct val="106000"/>
                        </a:lnSpc>
                        <a:spcAft>
                          <a:spcPts val="0"/>
                        </a:spcAft>
                        <a:tabLst>
                          <a:tab pos="4301490" algn="l"/>
                        </a:tabLst>
                      </a:pPr>
                      <a:r>
                        <a:rPr lang="en-GB" sz="1200" dirty="0">
                          <a:solidFill>
                            <a:srgbClr val="1F3864"/>
                          </a:solidFill>
                          <a:effectLst/>
                          <a:latin typeface="Century Gothic" panose="020B0502020202020204" pitchFamily="34" charset="0"/>
                          <a:ea typeface="SimSun" panose="02010600030101010101" pitchFamily="2" charset="-122"/>
                          <a:cs typeface="Times New Roman" panose="02020603050405020304" pitchFamily="18" charset="0"/>
                        </a:rPr>
                        <a:t>1</a:t>
                      </a:r>
                      <a:r>
                        <a:rPr lang="en-GB" sz="1200" baseline="30000" dirty="0">
                          <a:solidFill>
                            <a:srgbClr val="1F3864"/>
                          </a:solidFill>
                          <a:effectLst/>
                          <a:latin typeface="Century Gothic" panose="020B0502020202020204" pitchFamily="34" charset="0"/>
                          <a:ea typeface="SimSun" panose="02010600030101010101" pitchFamily="2" charset="-122"/>
                          <a:cs typeface="Times New Roman" panose="02020603050405020304" pitchFamily="18" charset="0"/>
                        </a:rPr>
                        <a:t>st</a:t>
                      </a:r>
                      <a:r>
                        <a:rPr lang="en-GB" sz="1200" dirty="0">
                          <a:solidFill>
                            <a:srgbClr val="1F3864"/>
                          </a:solidFill>
                          <a:effectLst/>
                          <a:latin typeface="Century Gothic" panose="020B0502020202020204" pitchFamily="34" charset="0"/>
                          <a:ea typeface="SimSun" panose="02010600030101010101" pitchFamily="2" charset="-122"/>
                          <a:cs typeface="Times New Roman" panose="02020603050405020304" pitchFamily="18" charset="0"/>
                        </a:rPr>
                        <a:t> / 2</a:t>
                      </a:r>
                      <a:r>
                        <a:rPr lang="en-GB" sz="1200" baseline="30000" dirty="0">
                          <a:solidFill>
                            <a:srgbClr val="1F3864"/>
                          </a:solidFill>
                          <a:effectLst/>
                          <a:latin typeface="Century Gothic" panose="020B0502020202020204" pitchFamily="34" charset="0"/>
                          <a:ea typeface="SimSun" panose="02010600030101010101" pitchFamily="2" charset="-122"/>
                          <a:cs typeface="Times New Roman" panose="02020603050405020304" pitchFamily="18" charset="0"/>
                        </a:rPr>
                        <a:t>nd</a:t>
                      </a:r>
                      <a:r>
                        <a:rPr lang="en-GB" sz="1200" dirty="0">
                          <a:solidFill>
                            <a:srgbClr val="1F3864"/>
                          </a:solidFill>
                          <a:effectLst/>
                          <a:latin typeface="Century Gothic" panose="020B0502020202020204" pitchFamily="34" charset="0"/>
                          <a:ea typeface="SimSun" panose="02010600030101010101" pitchFamily="2" charset="-122"/>
                          <a:cs typeface="Times New Roman" panose="02020603050405020304" pitchFamily="18" charset="0"/>
                        </a:rPr>
                        <a:t> / 3</a:t>
                      </a:r>
                      <a:r>
                        <a:rPr lang="en-GB" sz="1200" baseline="30000" dirty="0">
                          <a:solidFill>
                            <a:srgbClr val="1F3864"/>
                          </a:solidFill>
                          <a:effectLst/>
                          <a:latin typeface="Century Gothic" panose="020B0502020202020204" pitchFamily="34" charset="0"/>
                          <a:ea typeface="SimSun" panose="02010600030101010101" pitchFamily="2" charset="-122"/>
                          <a:cs typeface="Times New Roman" panose="02020603050405020304" pitchFamily="18" charset="0"/>
                        </a:rPr>
                        <a:t>rd</a:t>
                      </a:r>
                      <a:r>
                        <a:rPr lang="en-GB" sz="1200" dirty="0">
                          <a:solidFill>
                            <a:srgbClr val="1F3864"/>
                          </a:solidFill>
                          <a:effectLst/>
                          <a:latin typeface="Century Gothic" panose="020B0502020202020204" pitchFamily="34" charset="0"/>
                          <a:ea typeface="SimSun" panose="02010600030101010101" pitchFamily="2" charset="-122"/>
                          <a:cs typeface="Times New Roman" panose="02020603050405020304" pitchFamily="18" charset="0"/>
                        </a:rPr>
                        <a:t> singular; 1</a:t>
                      </a:r>
                      <a:r>
                        <a:rPr lang="en-GB" sz="1200" baseline="30000" dirty="0">
                          <a:solidFill>
                            <a:srgbClr val="1F3864"/>
                          </a:solidFill>
                          <a:effectLst/>
                          <a:latin typeface="Century Gothic" panose="020B0502020202020204" pitchFamily="34" charset="0"/>
                          <a:ea typeface="SimSun" panose="02010600030101010101" pitchFamily="2" charset="-122"/>
                          <a:cs typeface="Times New Roman" panose="02020603050405020304" pitchFamily="18" charset="0"/>
                        </a:rPr>
                        <a:t>st</a:t>
                      </a:r>
                      <a:r>
                        <a:rPr lang="en-GB" sz="1200" dirty="0">
                          <a:solidFill>
                            <a:srgbClr val="1F3864"/>
                          </a:solidFill>
                          <a:effectLst/>
                          <a:latin typeface="Century Gothic" panose="020B0502020202020204" pitchFamily="34" charset="0"/>
                          <a:ea typeface="SimSun" panose="02010600030101010101" pitchFamily="2" charset="-122"/>
                          <a:cs typeface="Times New Roman" panose="02020603050405020304" pitchFamily="18" charset="0"/>
                        </a:rPr>
                        <a:t> / 2</a:t>
                      </a:r>
                      <a:r>
                        <a:rPr lang="en-GB" sz="1200" baseline="30000" dirty="0">
                          <a:solidFill>
                            <a:srgbClr val="1F3864"/>
                          </a:solidFill>
                          <a:effectLst/>
                          <a:latin typeface="Century Gothic" panose="020B0502020202020204" pitchFamily="34" charset="0"/>
                          <a:ea typeface="SimSun" panose="02010600030101010101" pitchFamily="2" charset="-122"/>
                          <a:cs typeface="Times New Roman" panose="02020603050405020304" pitchFamily="18" charset="0"/>
                        </a:rPr>
                        <a:t>nd</a:t>
                      </a:r>
                      <a:r>
                        <a:rPr lang="en-GB" sz="1200" dirty="0">
                          <a:solidFill>
                            <a:srgbClr val="1F3864"/>
                          </a:solidFill>
                          <a:effectLst/>
                          <a:latin typeface="Century Gothic" panose="020B0502020202020204" pitchFamily="34" charset="0"/>
                          <a:ea typeface="SimSun" panose="02010600030101010101" pitchFamily="2" charset="-122"/>
                          <a:cs typeface="Times New Roman" panose="02020603050405020304" pitchFamily="18" charset="0"/>
                        </a:rPr>
                        <a:t> / 3</a:t>
                      </a:r>
                      <a:r>
                        <a:rPr lang="en-GB" sz="1200" baseline="30000" dirty="0">
                          <a:solidFill>
                            <a:srgbClr val="1F3864"/>
                          </a:solidFill>
                          <a:effectLst/>
                          <a:latin typeface="Century Gothic" panose="020B0502020202020204" pitchFamily="34" charset="0"/>
                          <a:ea typeface="SimSun" panose="02010600030101010101" pitchFamily="2" charset="-122"/>
                          <a:cs typeface="Times New Roman" panose="02020603050405020304" pitchFamily="18" charset="0"/>
                        </a:rPr>
                        <a:t>rd</a:t>
                      </a:r>
                      <a:r>
                        <a:rPr lang="en-GB" sz="1200" dirty="0">
                          <a:solidFill>
                            <a:srgbClr val="1F3864"/>
                          </a:solidFill>
                          <a:effectLst/>
                          <a:latin typeface="Century Gothic" panose="020B0502020202020204" pitchFamily="34" charset="0"/>
                          <a:ea typeface="SimSun" panose="02010600030101010101" pitchFamily="2" charset="-122"/>
                          <a:cs typeface="Times New Roman" panose="02020603050405020304" pitchFamily="18" charset="0"/>
                        </a:rPr>
                        <a:t> plural</a:t>
                      </a:r>
                      <a:endParaRPr lang="en-GB" sz="1200" dirty="0">
                        <a:effectLst/>
                        <a:latin typeface="Century Gothic" panose="020B0502020202020204" pitchFamily="34" charset="0"/>
                        <a:ea typeface="SimSun" panose="02010600030101010101" pitchFamily="2" charset="-122"/>
                        <a:cs typeface="Times New Roman" panose="02020603050405020304" pitchFamily="18" charset="0"/>
                      </a:endParaRPr>
                    </a:p>
                  </a:txBody>
                  <a:tcPr marL="61180" marR="61180" marT="30590" marB="3059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a:lnSpc>
                          <a:spcPct val="106000"/>
                        </a:lnSpc>
                        <a:spcAft>
                          <a:spcPts val="0"/>
                        </a:spcAft>
                        <a:tabLst>
                          <a:tab pos="4301490" algn="l"/>
                        </a:tabLst>
                      </a:pPr>
                      <a:r>
                        <a:rPr lang="en-GB" sz="1200">
                          <a:solidFill>
                            <a:srgbClr val="1F3864"/>
                          </a:solidFill>
                          <a:effectLst/>
                          <a:latin typeface="Century Gothic" panose="020B0502020202020204" pitchFamily="34" charset="0"/>
                          <a:ea typeface="SimSun" panose="02010600030101010101" pitchFamily="2" charset="-122"/>
                          <a:cs typeface="Times New Roman" panose="02020603050405020304" pitchFamily="18" charset="0"/>
                        </a:rPr>
                        <a:t>8 items</a:t>
                      </a:r>
                      <a:endParaRPr lang="en-GB" sz="1200">
                        <a:effectLst/>
                        <a:latin typeface="Century Gothic" panose="020B0502020202020204" pitchFamily="34" charset="0"/>
                        <a:ea typeface="SimSun" panose="02010600030101010101" pitchFamily="2" charset="-122"/>
                        <a:cs typeface="Times New Roman" panose="02020603050405020304" pitchFamily="18" charset="0"/>
                      </a:endParaRPr>
                    </a:p>
                  </a:txBody>
                  <a:tcPr marL="61180" marR="61180" marT="30590" marB="3059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5E0B4"/>
                    </a:solidFill>
                  </a:tcPr>
                </a:tc>
                <a:tc>
                  <a:txBody>
                    <a:bodyPr/>
                    <a:lstStyle/>
                    <a:p>
                      <a:pPr algn="l">
                        <a:lnSpc>
                          <a:spcPct val="106000"/>
                        </a:lnSpc>
                        <a:spcAft>
                          <a:spcPts val="0"/>
                        </a:spcAft>
                        <a:tabLst>
                          <a:tab pos="4301490" algn="l"/>
                        </a:tabLst>
                      </a:pPr>
                      <a:r>
                        <a:rPr lang="en-GB" sz="1200">
                          <a:solidFill>
                            <a:srgbClr val="1F3864"/>
                          </a:solidFill>
                          <a:effectLst/>
                          <a:latin typeface="Century Gothic" panose="020B0502020202020204" pitchFamily="34" charset="0"/>
                          <a:ea typeface="SimSun" panose="02010600030101010101" pitchFamily="2" charset="-122"/>
                          <a:cs typeface="Times New Roman" panose="02020603050405020304" pitchFamily="18" charset="0"/>
                        </a:rPr>
                        <a:t>-</a:t>
                      </a:r>
                      <a:endParaRPr lang="en-GB" sz="1200">
                        <a:effectLst/>
                        <a:latin typeface="Century Gothic" panose="020B0502020202020204" pitchFamily="34" charset="0"/>
                        <a:ea typeface="SimSun" panose="02010600030101010101" pitchFamily="2" charset="-122"/>
                        <a:cs typeface="Times New Roman" panose="02020603050405020304" pitchFamily="18" charset="0"/>
                      </a:endParaRPr>
                    </a:p>
                  </a:txBody>
                  <a:tcPr marL="61180" marR="61180" marT="30590" marB="3059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3">
                  <a:txBody>
                    <a:bodyPr/>
                    <a:lstStyle/>
                    <a:p>
                      <a:pPr algn="l">
                        <a:lnSpc>
                          <a:spcPct val="106000"/>
                        </a:lnSpc>
                        <a:spcAft>
                          <a:spcPts val="0"/>
                        </a:spcAft>
                        <a:tabLst>
                          <a:tab pos="4301490" algn="l"/>
                        </a:tabLst>
                      </a:pPr>
                      <a:r>
                        <a:rPr lang="en-GB" sz="1200">
                          <a:solidFill>
                            <a:srgbClr val="1F3864"/>
                          </a:solidFill>
                          <a:effectLst/>
                          <a:latin typeface="Century Gothic" panose="020B0502020202020204" pitchFamily="34" charset="0"/>
                          <a:ea typeface="SimSun" panose="02010600030101010101" pitchFamily="2" charset="-122"/>
                          <a:cs typeface="Times New Roman" panose="02020603050405020304" pitchFamily="18" charset="0"/>
                        </a:rPr>
                        <a:t> </a:t>
                      </a:r>
                      <a:endParaRPr lang="en-GB" sz="1200">
                        <a:effectLst/>
                        <a:latin typeface="Century Gothic" panose="020B0502020202020204" pitchFamily="34" charset="0"/>
                        <a:ea typeface="SimSun" panose="02010600030101010101" pitchFamily="2" charset="-122"/>
                        <a:cs typeface="Times New Roman" panose="02020603050405020304" pitchFamily="18" charset="0"/>
                      </a:endParaRPr>
                    </a:p>
                    <a:p>
                      <a:pPr algn="l">
                        <a:lnSpc>
                          <a:spcPct val="106000"/>
                        </a:lnSpc>
                        <a:spcAft>
                          <a:spcPts val="0"/>
                        </a:spcAft>
                        <a:tabLst>
                          <a:tab pos="4301490" algn="l"/>
                        </a:tabLst>
                      </a:pPr>
                      <a:r>
                        <a:rPr lang="en-GB" sz="1200">
                          <a:solidFill>
                            <a:srgbClr val="1F3864"/>
                          </a:solidFill>
                          <a:effectLst/>
                          <a:latin typeface="Century Gothic" panose="020B0502020202020204" pitchFamily="34" charset="0"/>
                          <a:ea typeface="SimSun" panose="02010600030101010101" pitchFamily="2" charset="-122"/>
                          <a:cs typeface="Times New Roman" panose="02020603050405020304" pitchFamily="18" charset="0"/>
                        </a:rPr>
                        <a:t> </a:t>
                      </a:r>
                      <a:endParaRPr lang="en-GB" sz="1200">
                        <a:effectLst/>
                        <a:latin typeface="Century Gothic" panose="020B0502020202020204" pitchFamily="34" charset="0"/>
                        <a:ea typeface="SimSun" panose="02010600030101010101" pitchFamily="2" charset="-122"/>
                        <a:cs typeface="Times New Roman" panose="02020603050405020304" pitchFamily="18" charset="0"/>
                      </a:endParaRPr>
                    </a:p>
                    <a:p>
                      <a:pPr algn="l">
                        <a:lnSpc>
                          <a:spcPct val="106000"/>
                        </a:lnSpc>
                        <a:spcAft>
                          <a:spcPts val="0"/>
                        </a:spcAft>
                        <a:tabLst>
                          <a:tab pos="4301490" algn="l"/>
                        </a:tabLst>
                      </a:pPr>
                      <a:r>
                        <a:rPr lang="en-GB" sz="1200">
                          <a:solidFill>
                            <a:srgbClr val="1F3864"/>
                          </a:solidFill>
                          <a:effectLst/>
                          <a:latin typeface="Century Gothic" panose="020B0502020202020204" pitchFamily="34" charset="0"/>
                          <a:ea typeface="SimSun" panose="02010600030101010101" pitchFamily="2" charset="-122"/>
                          <a:cs typeface="Times New Roman" panose="02020603050405020304" pitchFamily="18" charset="0"/>
                        </a:rPr>
                        <a:t> </a:t>
                      </a:r>
                      <a:endParaRPr lang="en-GB" sz="1200">
                        <a:effectLst/>
                        <a:latin typeface="Century Gothic" panose="020B0502020202020204" pitchFamily="34" charset="0"/>
                        <a:ea typeface="SimSun" panose="02010600030101010101" pitchFamily="2" charset="-122"/>
                        <a:cs typeface="Times New Roman" panose="02020603050405020304" pitchFamily="18" charset="0"/>
                      </a:endParaRPr>
                    </a:p>
                    <a:p>
                      <a:pPr algn="ctr">
                        <a:lnSpc>
                          <a:spcPct val="106000"/>
                        </a:lnSpc>
                        <a:spcAft>
                          <a:spcPts val="0"/>
                        </a:spcAft>
                        <a:tabLst>
                          <a:tab pos="4301490" algn="l"/>
                        </a:tabLst>
                      </a:pPr>
                      <a:r>
                        <a:rPr lang="en-GB" sz="1200">
                          <a:solidFill>
                            <a:srgbClr val="1F3864"/>
                          </a:solidFill>
                          <a:effectLst/>
                          <a:latin typeface="Century Gothic" panose="020B0502020202020204" pitchFamily="34" charset="0"/>
                          <a:ea typeface="SimSun" panose="02010600030101010101" pitchFamily="2" charset="-122"/>
                          <a:cs typeface="Times New Roman" panose="02020603050405020304" pitchFamily="18" charset="0"/>
                        </a:rPr>
                        <a:t>7 items</a:t>
                      </a:r>
                      <a:endParaRPr lang="en-GB" sz="1200">
                        <a:effectLst/>
                        <a:latin typeface="Century Gothic" panose="020B0502020202020204" pitchFamily="34" charset="0"/>
                        <a:ea typeface="SimSun" panose="02010600030101010101" pitchFamily="2" charset="-122"/>
                        <a:cs typeface="Times New Roman" panose="02020603050405020304" pitchFamily="18" charset="0"/>
                      </a:endParaRPr>
                    </a:p>
                    <a:p>
                      <a:pPr algn="l">
                        <a:lnSpc>
                          <a:spcPct val="106000"/>
                        </a:lnSpc>
                        <a:spcAft>
                          <a:spcPts val="0"/>
                        </a:spcAft>
                        <a:tabLst>
                          <a:tab pos="4301490" algn="l"/>
                        </a:tabLst>
                      </a:pPr>
                      <a:r>
                        <a:rPr lang="en-GB" sz="1200">
                          <a:solidFill>
                            <a:srgbClr val="1F3864"/>
                          </a:solidFill>
                          <a:effectLst/>
                          <a:latin typeface="Century Gothic" panose="020B0502020202020204" pitchFamily="34" charset="0"/>
                          <a:ea typeface="SimSun" panose="02010600030101010101" pitchFamily="2" charset="-122"/>
                          <a:cs typeface="Times New Roman" panose="02020603050405020304" pitchFamily="18" charset="0"/>
                        </a:rPr>
                        <a:t>  </a:t>
                      </a:r>
                      <a:endParaRPr lang="en-GB" sz="1200">
                        <a:effectLst/>
                        <a:latin typeface="Century Gothic" panose="020B0502020202020204" pitchFamily="34" charset="0"/>
                        <a:ea typeface="SimSun" panose="02010600030101010101" pitchFamily="2" charset="-122"/>
                        <a:cs typeface="Times New Roman" panose="02020603050405020304" pitchFamily="18" charset="0"/>
                      </a:endParaRPr>
                    </a:p>
                    <a:p>
                      <a:pPr algn="l">
                        <a:lnSpc>
                          <a:spcPct val="106000"/>
                        </a:lnSpc>
                        <a:spcAft>
                          <a:spcPts val="0"/>
                        </a:spcAft>
                        <a:tabLst>
                          <a:tab pos="4301490" algn="l"/>
                        </a:tabLst>
                      </a:pPr>
                      <a:r>
                        <a:rPr lang="en-GB" sz="1200">
                          <a:solidFill>
                            <a:srgbClr val="1F3864"/>
                          </a:solidFill>
                          <a:effectLst/>
                          <a:latin typeface="Century Gothic" panose="020B0502020202020204" pitchFamily="34" charset="0"/>
                          <a:ea typeface="SimSun" panose="02010600030101010101" pitchFamily="2" charset="-122"/>
                          <a:cs typeface="Times New Roman" panose="02020603050405020304" pitchFamily="18" charset="0"/>
                        </a:rPr>
                        <a:t>  </a:t>
                      </a:r>
                      <a:endParaRPr lang="en-GB" sz="1200">
                        <a:effectLst/>
                        <a:latin typeface="Century Gothic" panose="020B0502020202020204" pitchFamily="34" charset="0"/>
                        <a:ea typeface="SimSun" panose="02010600030101010101" pitchFamily="2" charset="-122"/>
                        <a:cs typeface="Times New Roman" panose="02020603050405020304" pitchFamily="18"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5E0B3"/>
                    </a:solidFill>
                  </a:tcPr>
                </a:tc>
                <a:tc rowSpan="4">
                  <a:txBody>
                    <a:bodyPr/>
                    <a:lstStyle/>
                    <a:p>
                      <a:pPr algn="l">
                        <a:lnSpc>
                          <a:spcPct val="106000"/>
                        </a:lnSpc>
                        <a:spcAft>
                          <a:spcPts val="0"/>
                        </a:spcAft>
                        <a:tabLst>
                          <a:tab pos="4301490" algn="l"/>
                        </a:tabLst>
                      </a:pPr>
                      <a:r>
                        <a:rPr lang="en-GB" sz="1200">
                          <a:solidFill>
                            <a:srgbClr val="1F3864"/>
                          </a:solidFill>
                          <a:effectLst/>
                          <a:latin typeface="Century Gothic" panose="020B0502020202020204" pitchFamily="34" charset="0"/>
                          <a:ea typeface="SimSun" panose="02010600030101010101" pitchFamily="2" charset="-122"/>
                          <a:cs typeface="Times New Roman" panose="02020603050405020304" pitchFamily="18" charset="0"/>
                        </a:rPr>
                        <a:t> </a:t>
                      </a:r>
                      <a:endParaRPr lang="en-GB" sz="1200">
                        <a:effectLst/>
                        <a:latin typeface="Century Gothic" panose="020B0502020202020204" pitchFamily="34" charset="0"/>
                        <a:ea typeface="SimSun" panose="02010600030101010101" pitchFamily="2" charset="-122"/>
                        <a:cs typeface="Times New Roman" panose="02020603050405020304" pitchFamily="18" charset="0"/>
                      </a:endParaRPr>
                    </a:p>
                    <a:p>
                      <a:pPr algn="l">
                        <a:lnSpc>
                          <a:spcPct val="106000"/>
                        </a:lnSpc>
                        <a:spcAft>
                          <a:spcPts val="0"/>
                        </a:spcAft>
                        <a:tabLst>
                          <a:tab pos="4301490" algn="l"/>
                        </a:tabLst>
                      </a:pPr>
                      <a:r>
                        <a:rPr lang="en-GB" sz="1200">
                          <a:solidFill>
                            <a:srgbClr val="1F3864"/>
                          </a:solidFill>
                          <a:effectLst/>
                          <a:latin typeface="Century Gothic" panose="020B0502020202020204" pitchFamily="34" charset="0"/>
                          <a:ea typeface="SimSun" panose="02010600030101010101" pitchFamily="2" charset="-122"/>
                          <a:cs typeface="Times New Roman" panose="02020603050405020304" pitchFamily="18" charset="0"/>
                        </a:rPr>
                        <a:t> </a:t>
                      </a:r>
                      <a:endParaRPr lang="en-GB" sz="1200">
                        <a:effectLst/>
                        <a:latin typeface="Century Gothic" panose="020B0502020202020204" pitchFamily="34" charset="0"/>
                        <a:ea typeface="SimSun" panose="02010600030101010101" pitchFamily="2" charset="-122"/>
                        <a:cs typeface="Times New Roman" panose="02020603050405020304" pitchFamily="18" charset="0"/>
                      </a:endParaRPr>
                    </a:p>
                    <a:p>
                      <a:pPr algn="l">
                        <a:lnSpc>
                          <a:spcPct val="106000"/>
                        </a:lnSpc>
                        <a:spcAft>
                          <a:spcPts val="0"/>
                        </a:spcAft>
                        <a:tabLst>
                          <a:tab pos="4301490" algn="l"/>
                        </a:tabLst>
                      </a:pPr>
                      <a:r>
                        <a:rPr lang="en-GB" sz="1200">
                          <a:solidFill>
                            <a:srgbClr val="1F3864"/>
                          </a:solidFill>
                          <a:effectLst/>
                          <a:latin typeface="Century Gothic" panose="020B0502020202020204" pitchFamily="34" charset="0"/>
                          <a:ea typeface="SimSun" panose="02010600030101010101" pitchFamily="2" charset="-122"/>
                          <a:cs typeface="Times New Roman" panose="02020603050405020304" pitchFamily="18" charset="0"/>
                        </a:rPr>
                        <a:t>  </a:t>
                      </a:r>
                      <a:endParaRPr lang="en-GB" sz="1200">
                        <a:effectLst/>
                        <a:latin typeface="Century Gothic" panose="020B0502020202020204" pitchFamily="34" charset="0"/>
                        <a:ea typeface="SimSun" panose="02010600030101010101" pitchFamily="2" charset="-122"/>
                        <a:cs typeface="Times New Roman" panose="02020603050405020304" pitchFamily="18" charset="0"/>
                      </a:endParaRPr>
                    </a:p>
                    <a:p>
                      <a:pPr algn="l">
                        <a:lnSpc>
                          <a:spcPct val="106000"/>
                        </a:lnSpc>
                        <a:spcAft>
                          <a:spcPts val="0"/>
                        </a:spcAft>
                        <a:tabLst>
                          <a:tab pos="4301490" algn="l"/>
                        </a:tabLst>
                      </a:pPr>
                      <a:r>
                        <a:rPr lang="en-GB" sz="1200">
                          <a:solidFill>
                            <a:srgbClr val="1F3864"/>
                          </a:solidFill>
                          <a:effectLst/>
                          <a:latin typeface="Century Gothic" panose="020B0502020202020204" pitchFamily="34" charset="0"/>
                          <a:ea typeface="SimSun" panose="02010600030101010101" pitchFamily="2" charset="-122"/>
                          <a:cs typeface="Times New Roman" panose="02020603050405020304" pitchFamily="18" charset="0"/>
                        </a:rPr>
                        <a:t> </a:t>
                      </a:r>
                      <a:endParaRPr lang="en-GB" sz="1200">
                        <a:effectLst/>
                        <a:latin typeface="Century Gothic" panose="020B0502020202020204" pitchFamily="34" charset="0"/>
                        <a:ea typeface="SimSun" panose="02010600030101010101" pitchFamily="2" charset="-122"/>
                        <a:cs typeface="Times New Roman" panose="02020603050405020304" pitchFamily="18" charset="0"/>
                      </a:endParaRPr>
                    </a:p>
                    <a:p>
                      <a:pPr algn="ctr">
                        <a:lnSpc>
                          <a:spcPct val="106000"/>
                        </a:lnSpc>
                        <a:spcAft>
                          <a:spcPts val="0"/>
                        </a:spcAft>
                        <a:tabLst>
                          <a:tab pos="4301490" algn="l"/>
                        </a:tabLst>
                      </a:pPr>
                      <a:r>
                        <a:rPr lang="en-GB" sz="1200">
                          <a:solidFill>
                            <a:srgbClr val="1F3864"/>
                          </a:solidFill>
                          <a:effectLst/>
                          <a:latin typeface="Century Gothic" panose="020B0502020202020204" pitchFamily="34" charset="0"/>
                          <a:ea typeface="SimSun" panose="02010600030101010101" pitchFamily="2" charset="-122"/>
                          <a:cs typeface="Times New Roman" panose="02020603050405020304" pitchFamily="18" charset="0"/>
                        </a:rPr>
                        <a:t>9 items</a:t>
                      </a:r>
                      <a:endParaRPr lang="en-GB" sz="1200">
                        <a:effectLst/>
                        <a:latin typeface="Century Gothic" panose="020B0502020202020204" pitchFamily="34" charset="0"/>
                        <a:ea typeface="SimSun" panose="02010600030101010101" pitchFamily="2" charset="-122"/>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5E0B3"/>
                    </a:solidFill>
                  </a:tcPr>
                </a:tc>
                <a:extLst>
                  <a:ext uri="{0D108BD9-81ED-4DB2-BD59-A6C34878D82A}">
                    <a16:rowId xmlns:a16="http://schemas.microsoft.com/office/drawing/2014/main" val="751367290"/>
                  </a:ext>
                </a:extLst>
              </a:tr>
              <a:tr h="530001">
                <a:tc>
                  <a:txBody>
                    <a:bodyPr/>
                    <a:lstStyle/>
                    <a:p>
                      <a:pPr algn="l">
                        <a:lnSpc>
                          <a:spcPct val="106000"/>
                        </a:lnSpc>
                        <a:spcAft>
                          <a:spcPts val="0"/>
                        </a:spcAft>
                        <a:tabLst>
                          <a:tab pos="4301490" algn="l"/>
                        </a:tabLst>
                      </a:pPr>
                      <a:r>
                        <a:rPr lang="en-GB" sz="1200" b="1" dirty="0">
                          <a:solidFill>
                            <a:srgbClr val="1F3864"/>
                          </a:solidFill>
                          <a:effectLst/>
                          <a:latin typeface="Century Gothic" panose="020B0502020202020204" pitchFamily="34" charset="0"/>
                          <a:ea typeface="SimSun" panose="02010600030101010101" pitchFamily="2" charset="-122"/>
                          <a:cs typeface="Times New Roman" panose="02020603050405020304" pitchFamily="18" charset="0"/>
                        </a:rPr>
                        <a:t>Subject-verb agreement (irregular)</a:t>
                      </a:r>
                      <a:r>
                        <a:rPr lang="en-GB" sz="1200" dirty="0">
                          <a:solidFill>
                            <a:srgbClr val="1F3864"/>
                          </a:solidFill>
                          <a:effectLst/>
                          <a:latin typeface="Century Gothic" panose="020B0502020202020204" pitchFamily="34" charset="0"/>
                          <a:ea typeface="SimSun" panose="02010600030101010101" pitchFamily="2" charset="-122"/>
                          <a:cs typeface="Times New Roman" panose="02020603050405020304" pitchFamily="18" charset="0"/>
                        </a:rPr>
                        <a:t> </a:t>
                      </a:r>
                      <a:endParaRPr lang="en-GB" sz="1200" dirty="0">
                        <a:effectLst/>
                        <a:latin typeface="Century Gothic" panose="020B0502020202020204" pitchFamily="34" charset="0"/>
                        <a:ea typeface="SimSun" panose="02010600030101010101" pitchFamily="2" charset="-122"/>
                        <a:cs typeface="Times New Roman" panose="02020603050405020304" pitchFamily="18" charset="0"/>
                      </a:endParaRPr>
                    </a:p>
                    <a:p>
                      <a:pPr algn="l">
                        <a:lnSpc>
                          <a:spcPct val="106000"/>
                        </a:lnSpc>
                        <a:spcAft>
                          <a:spcPts val="0"/>
                        </a:spcAft>
                        <a:tabLst>
                          <a:tab pos="4301490" algn="l"/>
                        </a:tabLst>
                      </a:pPr>
                      <a:r>
                        <a:rPr lang="en-GB" sz="1200" dirty="0" err="1">
                          <a:solidFill>
                            <a:srgbClr val="1F3864"/>
                          </a:solidFill>
                          <a:effectLst/>
                          <a:latin typeface="Century Gothic" panose="020B0502020202020204" pitchFamily="34" charset="0"/>
                          <a:ea typeface="SimSun" panose="02010600030101010101" pitchFamily="2" charset="-122"/>
                          <a:cs typeface="Times New Roman" panose="02020603050405020304" pitchFamily="18" charset="0"/>
                        </a:rPr>
                        <a:t>être</a:t>
                      </a:r>
                      <a:r>
                        <a:rPr lang="en-GB" sz="1200" dirty="0">
                          <a:solidFill>
                            <a:srgbClr val="1F3864"/>
                          </a:solidFill>
                          <a:effectLst/>
                          <a:latin typeface="Century Gothic" panose="020B0502020202020204" pitchFamily="34" charset="0"/>
                          <a:ea typeface="SimSun" panose="02010600030101010101" pitchFamily="2" charset="-122"/>
                          <a:cs typeface="Times New Roman" panose="02020603050405020304" pitchFamily="18" charset="0"/>
                        </a:rPr>
                        <a:t>; </a:t>
                      </a:r>
                      <a:r>
                        <a:rPr lang="en-GB" sz="1200" dirty="0" err="1">
                          <a:solidFill>
                            <a:srgbClr val="1F3864"/>
                          </a:solidFill>
                          <a:effectLst/>
                          <a:latin typeface="Century Gothic" panose="020B0502020202020204" pitchFamily="34" charset="0"/>
                          <a:ea typeface="SimSun" panose="02010600030101010101" pitchFamily="2" charset="-122"/>
                          <a:cs typeface="Times New Roman" panose="02020603050405020304" pitchFamily="18" charset="0"/>
                        </a:rPr>
                        <a:t>avoir</a:t>
                      </a:r>
                      <a:r>
                        <a:rPr lang="en-GB" sz="1200" dirty="0">
                          <a:solidFill>
                            <a:srgbClr val="1F3864"/>
                          </a:solidFill>
                          <a:effectLst/>
                          <a:latin typeface="Century Gothic" panose="020B0502020202020204" pitchFamily="34" charset="0"/>
                          <a:ea typeface="SimSun" panose="02010600030101010101" pitchFamily="2" charset="-122"/>
                          <a:cs typeface="Times New Roman" panose="02020603050405020304" pitchFamily="18" charset="0"/>
                        </a:rPr>
                        <a:t>; faire </a:t>
                      </a:r>
                      <a:endParaRPr lang="en-GB" sz="1200" dirty="0">
                        <a:effectLst/>
                        <a:latin typeface="Century Gothic" panose="020B0502020202020204" pitchFamily="34" charset="0"/>
                        <a:ea typeface="SimSun" panose="02010600030101010101" pitchFamily="2" charset="-122"/>
                        <a:cs typeface="Times New Roman" panose="02020603050405020304" pitchFamily="18" charset="0"/>
                      </a:endParaRPr>
                    </a:p>
                    <a:p>
                      <a:pPr algn="l">
                        <a:lnSpc>
                          <a:spcPct val="106000"/>
                        </a:lnSpc>
                        <a:spcAft>
                          <a:spcPts val="0"/>
                        </a:spcAft>
                        <a:tabLst>
                          <a:tab pos="4301490" algn="l"/>
                        </a:tabLst>
                      </a:pPr>
                      <a:r>
                        <a:rPr lang="en-GB" sz="1200" dirty="0">
                          <a:solidFill>
                            <a:srgbClr val="1F3864"/>
                          </a:solidFill>
                          <a:effectLst/>
                          <a:latin typeface="Century Gothic" panose="020B0502020202020204" pitchFamily="34" charset="0"/>
                          <a:ea typeface="SimSun" panose="02010600030101010101" pitchFamily="2" charset="-122"/>
                          <a:cs typeface="Times New Roman" panose="02020603050405020304" pitchFamily="18" charset="0"/>
                        </a:rPr>
                        <a:t>1</a:t>
                      </a:r>
                      <a:r>
                        <a:rPr lang="en-GB" sz="1200" baseline="30000" dirty="0">
                          <a:solidFill>
                            <a:srgbClr val="1F3864"/>
                          </a:solidFill>
                          <a:effectLst/>
                          <a:latin typeface="Century Gothic" panose="020B0502020202020204" pitchFamily="34" charset="0"/>
                          <a:ea typeface="SimSun" panose="02010600030101010101" pitchFamily="2" charset="-122"/>
                          <a:cs typeface="Times New Roman" panose="02020603050405020304" pitchFamily="18" charset="0"/>
                        </a:rPr>
                        <a:t>st</a:t>
                      </a:r>
                      <a:r>
                        <a:rPr lang="en-GB" sz="1200" dirty="0">
                          <a:solidFill>
                            <a:srgbClr val="1F3864"/>
                          </a:solidFill>
                          <a:effectLst/>
                          <a:latin typeface="Century Gothic" panose="020B0502020202020204" pitchFamily="34" charset="0"/>
                          <a:ea typeface="SimSun" panose="02010600030101010101" pitchFamily="2" charset="-122"/>
                          <a:cs typeface="Times New Roman" panose="02020603050405020304" pitchFamily="18" charset="0"/>
                        </a:rPr>
                        <a:t> / 2</a:t>
                      </a:r>
                      <a:r>
                        <a:rPr lang="en-GB" sz="1200" baseline="30000" dirty="0">
                          <a:solidFill>
                            <a:srgbClr val="1F3864"/>
                          </a:solidFill>
                          <a:effectLst/>
                          <a:latin typeface="Century Gothic" panose="020B0502020202020204" pitchFamily="34" charset="0"/>
                          <a:ea typeface="SimSun" panose="02010600030101010101" pitchFamily="2" charset="-122"/>
                          <a:cs typeface="Times New Roman" panose="02020603050405020304" pitchFamily="18" charset="0"/>
                        </a:rPr>
                        <a:t>nd</a:t>
                      </a:r>
                      <a:r>
                        <a:rPr lang="en-GB" sz="1200" dirty="0">
                          <a:solidFill>
                            <a:srgbClr val="1F3864"/>
                          </a:solidFill>
                          <a:effectLst/>
                          <a:latin typeface="Century Gothic" panose="020B0502020202020204" pitchFamily="34" charset="0"/>
                          <a:ea typeface="SimSun" panose="02010600030101010101" pitchFamily="2" charset="-122"/>
                          <a:cs typeface="Times New Roman" panose="02020603050405020304" pitchFamily="18" charset="0"/>
                        </a:rPr>
                        <a:t> / 3</a:t>
                      </a:r>
                      <a:r>
                        <a:rPr lang="en-GB" sz="1200" baseline="30000" dirty="0">
                          <a:solidFill>
                            <a:srgbClr val="1F3864"/>
                          </a:solidFill>
                          <a:effectLst/>
                          <a:latin typeface="Century Gothic" panose="020B0502020202020204" pitchFamily="34" charset="0"/>
                          <a:ea typeface="SimSun" panose="02010600030101010101" pitchFamily="2" charset="-122"/>
                          <a:cs typeface="Times New Roman" panose="02020603050405020304" pitchFamily="18" charset="0"/>
                        </a:rPr>
                        <a:t>rd</a:t>
                      </a:r>
                      <a:r>
                        <a:rPr lang="en-GB" sz="1200" dirty="0">
                          <a:solidFill>
                            <a:srgbClr val="1F3864"/>
                          </a:solidFill>
                          <a:effectLst/>
                          <a:latin typeface="Century Gothic" panose="020B0502020202020204" pitchFamily="34" charset="0"/>
                          <a:ea typeface="SimSun" panose="02010600030101010101" pitchFamily="2" charset="-122"/>
                          <a:cs typeface="Times New Roman" panose="02020603050405020304" pitchFamily="18" charset="0"/>
                        </a:rPr>
                        <a:t> singular; 1</a:t>
                      </a:r>
                      <a:r>
                        <a:rPr lang="en-GB" sz="1200" baseline="30000" dirty="0">
                          <a:solidFill>
                            <a:srgbClr val="1F3864"/>
                          </a:solidFill>
                          <a:effectLst/>
                          <a:latin typeface="Century Gothic" panose="020B0502020202020204" pitchFamily="34" charset="0"/>
                          <a:ea typeface="SimSun" panose="02010600030101010101" pitchFamily="2" charset="-122"/>
                          <a:cs typeface="Times New Roman" panose="02020603050405020304" pitchFamily="18" charset="0"/>
                        </a:rPr>
                        <a:t>st</a:t>
                      </a:r>
                      <a:r>
                        <a:rPr lang="en-GB" sz="1200" dirty="0">
                          <a:solidFill>
                            <a:srgbClr val="1F3864"/>
                          </a:solidFill>
                          <a:effectLst/>
                          <a:latin typeface="Century Gothic" panose="020B0502020202020204" pitchFamily="34" charset="0"/>
                          <a:ea typeface="SimSun" panose="02010600030101010101" pitchFamily="2" charset="-122"/>
                          <a:cs typeface="Times New Roman" panose="02020603050405020304" pitchFamily="18" charset="0"/>
                        </a:rPr>
                        <a:t> / 2</a:t>
                      </a:r>
                      <a:r>
                        <a:rPr lang="en-GB" sz="1200" baseline="30000" dirty="0">
                          <a:solidFill>
                            <a:srgbClr val="1F3864"/>
                          </a:solidFill>
                          <a:effectLst/>
                          <a:latin typeface="Century Gothic" panose="020B0502020202020204" pitchFamily="34" charset="0"/>
                          <a:ea typeface="SimSun" panose="02010600030101010101" pitchFamily="2" charset="-122"/>
                          <a:cs typeface="Times New Roman" panose="02020603050405020304" pitchFamily="18" charset="0"/>
                        </a:rPr>
                        <a:t>nd</a:t>
                      </a:r>
                      <a:r>
                        <a:rPr lang="en-GB" sz="1200" dirty="0">
                          <a:solidFill>
                            <a:srgbClr val="1F3864"/>
                          </a:solidFill>
                          <a:effectLst/>
                          <a:latin typeface="Century Gothic" panose="020B0502020202020204" pitchFamily="34" charset="0"/>
                          <a:ea typeface="SimSun" panose="02010600030101010101" pitchFamily="2" charset="-122"/>
                          <a:cs typeface="Times New Roman" panose="02020603050405020304" pitchFamily="18" charset="0"/>
                        </a:rPr>
                        <a:t> / 3</a:t>
                      </a:r>
                      <a:r>
                        <a:rPr lang="en-GB" sz="1200" baseline="30000" dirty="0">
                          <a:solidFill>
                            <a:srgbClr val="1F3864"/>
                          </a:solidFill>
                          <a:effectLst/>
                          <a:latin typeface="Century Gothic" panose="020B0502020202020204" pitchFamily="34" charset="0"/>
                          <a:ea typeface="SimSun" panose="02010600030101010101" pitchFamily="2" charset="-122"/>
                          <a:cs typeface="Times New Roman" panose="02020603050405020304" pitchFamily="18" charset="0"/>
                        </a:rPr>
                        <a:t>rd</a:t>
                      </a:r>
                      <a:r>
                        <a:rPr lang="en-GB" sz="1200" dirty="0">
                          <a:solidFill>
                            <a:srgbClr val="1F3864"/>
                          </a:solidFill>
                          <a:effectLst/>
                          <a:latin typeface="Century Gothic" panose="020B0502020202020204" pitchFamily="34" charset="0"/>
                          <a:ea typeface="SimSun" panose="02010600030101010101" pitchFamily="2" charset="-122"/>
                          <a:cs typeface="Times New Roman" panose="02020603050405020304" pitchFamily="18" charset="0"/>
                        </a:rPr>
                        <a:t> plural</a:t>
                      </a:r>
                      <a:endParaRPr lang="en-GB" sz="1200" dirty="0">
                        <a:effectLst/>
                        <a:latin typeface="Century Gothic" panose="020B0502020202020204" pitchFamily="34" charset="0"/>
                        <a:ea typeface="SimSun" panose="02010600030101010101" pitchFamily="2" charset="-122"/>
                        <a:cs typeface="Times New Roman" panose="02020603050405020304" pitchFamily="18" charset="0"/>
                      </a:endParaRPr>
                    </a:p>
                  </a:txBody>
                  <a:tcPr marL="61180" marR="61180" marT="30590" marB="3059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a:lnSpc>
                          <a:spcPct val="106000"/>
                        </a:lnSpc>
                        <a:spcAft>
                          <a:spcPts val="0"/>
                        </a:spcAft>
                        <a:tabLst>
                          <a:tab pos="4301490" algn="l"/>
                        </a:tabLst>
                      </a:pPr>
                      <a:r>
                        <a:rPr lang="en-GB" sz="1200">
                          <a:solidFill>
                            <a:srgbClr val="1F3864"/>
                          </a:solidFill>
                          <a:effectLst/>
                          <a:latin typeface="Century Gothic" panose="020B0502020202020204" pitchFamily="34" charset="0"/>
                          <a:ea typeface="SimSun" panose="02010600030101010101" pitchFamily="2" charset="-122"/>
                          <a:cs typeface="Times New Roman" panose="02020603050405020304" pitchFamily="18" charset="0"/>
                        </a:rPr>
                        <a:t>6 items</a:t>
                      </a:r>
                      <a:endParaRPr lang="en-GB" sz="1200">
                        <a:effectLst/>
                        <a:latin typeface="Century Gothic" panose="020B0502020202020204" pitchFamily="34" charset="0"/>
                        <a:ea typeface="SimSun" panose="02010600030101010101" pitchFamily="2" charset="-122"/>
                        <a:cs typeface="Times New Roman" panose="02020603050405020304" pitchFamily="18" charset="0"/>
                      </a:endParaRPr>
                    </a:p>
                  </a:txBody>
                  <a:tcPr marL="61180" marR="61180" marT="30590" marB="3059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5E0B4"/>
                    </a:solidFill>
                  </a:tcPr>
                </a:tc>
                <a:tc>
                  <a:txBody>
                    <a:bodyPr/>
                    <a:lstStyle/>
                    <a:p>
                      <a:pPr algn="l">
                        <a:lnSpc>
                          <a:spcPct val="106000"/>
                        </a:lnSpc>
                        <a:spcAft>
                          <a:spcPts val="0"/>
                        </a:spcAft>
                        <a:tabLst>
                          <a:tab pos="4301490" algn="l"/>
                        </a:tabLst>
                      </a:pPr>
                      <a:r>
                        <a:rPr lang="en-GB" sz="1200">
                          <a:solidFill>
                            <a:srgbClr val="1F3864"/>
                          </a:solidFill>
                          <a:effectLst/>
                          <a:latin typeface="Century Gothic" panose="020B0502020202020204" pitchFamily="34" charset="0"/>
                          <a:ea typeface="SimSun" panose="02010600030101010101" pitchFamily="2" charset="-122"/>
                          <a:cs typeface="Times New Roman" panose="02020603050405020304" pitchFamily="18" charset="0"/>
                        </a:rPr>
                        <a:t>-</a:t>
                      </a:r>
                      <a:endParaRPr lang="en-GB" sz="1200">
                        <a:effectLst/>
                        <a:latin typeface="Century Gothic" panose="020B0502020202020204" pitchFamily="34" charset="0"/>
                        <a:ea typeface="SimSun" panose="02010600030101010101" pitchFamily="2" charset="-122"/>
                        <a:cs typeface="Times New Roman" panose="02020603050405020304" pitchFamily="18" charset="0"/>
                      </a:endParaRPr>
                    </a:p>
                  </a:txBody>
                  <a:tcPr marL="61180" marR="61180" marT="30590" marB="3059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GB"/>
                    </a:p>
                  </a:txBody>
                  <a:tcPr/>
                </a:tc>
                <a:tc vMerge="1">
                  <a:txBody>
                    <a:bodyPr/>
                    <a:lstStyle/>
                    <a:p>
                      <a:endParaRPr lang="en-GB"/>
                    </a:p>
                  </a:txBody>
                  <a:tcPr/>
                </a:tc>
                <a:extLst>
                  <a:ext uri="{0D108BD9-81ED-4DB2-BD59-A6C34878D82A}">
                    <a16:rowId xmlns:a16="http://schemas.microsoft.com/office/drawing/2014/main" val="3160375969"/>
                  </a:ext>
                </a:extLst>
              </a:tr>
              <a:tr h="377336">
                <a:tc>
                  <a:txBody>
                    <a:bodyPr/>
                    <a:lstStyle/>
                    <a:p>
                      <a:pPr algn="l">
                        <a:lnSpc>
                          <a:spcPct val="106000"/>
                        </a:lnSpc>
                        <a:spcAft>
                          <a:spcPts val="0"/>
                        </a:spcAft>
                        <a:tabLst>
                          <a:tab pos="4301490" algn="l"/>
                        </a:tabLst>
                      </a:pPr>
                      <a:r>
                        <a:rPr lang="en-GB" sz="1200" b="1" dirty="0">
                          <a:solidFill>
                            <a:srgbClr val="1F3864"/>
                          </a:solidFill>
                          <a:effectLst/>
                          <a:latin typeface="Century Gothic" panose="020B0502020202020204" pitchFamily="34" charset="0"/>
                          <a:ea typeface="SimSun" panose="02010600030101010101" pitchFamily="2" charset="-122"/>
                          <a:cs typeface="Times New Roman" panose="02020603050405020304" pitchFamily="18" charset="0"/>
                        </a:rPr>
                        <a:t>Present continuous formation</a:t>
                      </a:r>
                      <a:endParaRPr lang="en-GB" sz="1200" dirty="0">
                        <a:effectLst/>
                        <a:latin typeface="Century Gothic" panose="020B0502020202020204" pitchFamily="34" charset="0"/>
                        <a:ea typeface="SimSun" panose="02010600030101010101" pitchFamily="2" charset="-122"/>
                        <a:cs typeface="Times New Roman" panose="02020603050405020304" pitchFamily="18" charset="0"/>
                      </a:endParaRPr>
                    </a:p>
                    <a:p>
                      <a:pPr algn="l">
                        <a:lnSpc>
                          <a:spcPct val="106000"/>
                        </a:lnSpc>
                        <a:spcAft>
                          <a:spcPts val="0"/>
                        </a:spcAft>
                        <a:tabLst>
                          <a:tab pos="4301490" algn="l"/>
                        </a:tabLst>
                      </a:pPr>
                      <a:r>
                        <a:rPr lang="en-GB" sz="1200" dirty="0">
                          <a:solidFill>
                            <a:srgbClr val="1F3864"/>
                          </a:solidFill>
                          <a:effectLst/>
                          <a:latin typeface="Century Gothic" panose="020B0502020202020204" pitchFamily="34" charset="0"/>
                          <a:ea typeface="SimSun" panose="02010600030101010101" pitchFamily="2" charset="-122"/>
                          <a:cs typeface="Times New Roman" panose="02020603050405020304" pitchFamily="18" charset="0"/>
                        </a:rPr>
                        <a:t>Two forms in English vs. one in TL</a:t>
                      </a:r>
                      <a:endParaRPr lang="en-GB" sz="1200" dirty="0">
                        <a:effectLst/>
                        <a:latin typeface="Century Gothic" panose="020B0502020202020204" pitchFamily="34" charset="0"/>
                        <a:ea typeface="SimSun" panose="02010600030101010101" pitchFamily="2" charset="-122"/>
                        <a:cs typeface="Times New Roman" panose="02020603050405020304" pitchFamily="18" charset="0"/>
                      </a:endParaRPr>
                    </a:p>
                  </a:txBody>
                  <a:tcPr marL="61180" marR="61180" marT="30590" marB="3059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a:lnSpc>
                          <a:spcPct val="106000"/>
                        </a:lnSpc>
                        <a:spcAft>
                          <a:spcPts val="0"/>
                        </a:spcAft>
                        <a:tabLst>
                          <a:tab pos="4301490" algn="l"/>
                        </a:tabLst>
                      </a:pPr>
                      <a:r>
                        <a:rPr lang="en-GB" sz="1200">
                          <a:solidFill>
                            <a:srgbClr val="1F3864"/>
                          </a:solidFill>
                          <a:effectLst/>
                          <a:latin typeface="Century Gothic" panose="020B0502020202020204" pitchFamily="34" charset="0"/>
                          <a:ea typeface="SimSun" panose="02010600030101010101" pitchFamily="2" charset="-122"/>
                          <a:cs typeface="Times New Roman" panose="02020603050405020304" pitchFamily="18" charset="0"/>
                        </a:rPr>
                        <a:t> </a:t>
                      </a:r>
                      <a:endParaRPr lang="en-GB" sz="1200">
                        <a:effectLst/>
                        <a:latin typeface="Century Gothic" panose="020B0502020202020204" pitchFamily="34" charset="0"/>
                        <a:ea typeface="SimSun" panose="02010600030101010101" pitchFamily="2" charset="-122"/>
                        <a:cs typeface="Times New Roman" panose="02020603050405020304" pitchFamily="18" charset="0"/>
                      </a:endParaRPr>
                    </a:p>
                  </a:txBody>
                  <a:tcPr marL="61180" marR="61180" marT="30590" marB="3059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a:lnSpc>
                          <a:spcPct val="106000"/>
                        </a:lnSpc>
                        <a:spcAft>
                          <a:spcPts val="0"/>
                        </a:spcAft>
                        <a:tabLst>
                          <a:tab pos="4301490" algn="l"/>
                        </a:tabLst>
                      </a:pPr>
                      <a:r>
                        <a:rPr lang="en-GB" sz="1200">
                          <a:solidFill>
                            <a:srgbClr val="1F3864"/>
                          </a:solidFill>
                          <a:effectLst/>
                          <a:latin typeface="Century Gothic" panose="020B0502020202020204" pitchFamily="34" charset="0"/>
                          <a:ea typeface="SimSun" panose="02010600030101010101" pitchFamily="2" charset="-122"/>
                          <a:cs typeface="Times New Roman" panose="02020603050405020304" pitchFamily="18" charset="0"/>
                        </a:rPr>
                        <a:t>-</a:t>
                      </a:r>
                      <a:endParaRPr lang="en-GB" sz="1200">
                        <a:effectLst/>
                        <a:latin typeface="Century Gothic" panose="020B0502020202020204" pitchFamily="34" charset="0"/>
                        <a:ea typeface="SimSun" panose="02010600030101010101" pitchFamily="2" charset="-122"/>
                        <a:cs typeface="Times New Roman" panose="02020603050405020304" pitchFamily="18" charset="0"/>
                      </a:endParaRPr>
                    </a:p>
                  </a:txBody>
                  <a:tcPr marL="61180" marR="61180" marT="30590" marB="3059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GB"/>
                    </a:p>
                  </a:txBody>
                  <a:tcPr/>
                </a:tc>
                <a:tc vMerge="1">
                  <a:txBody>
                    <a:bodyPr/>
                    <a:lstStyle/>
                    <a:p>
                      <a:endParaRPr lang="en-GB"/>
                    </a:p>
                  </a:txBody>
                  <a:tcPr/>
                </a:tc>
                <a:extLst>
                  <a:ext uri="{0D108BD9-81ED-4DB2-BD59-A6C34878D82A}">
                    <a16:rowId xmlns:a16="http://schemas.microsoft.com/office/drawing/2014/main" val="832151730"/>
                  </a:ext>
                </a:extLst>
              </a:tr>
              <a:tr h="377336">
                <a:tc>
                  <a:txBody>
                    <a:bodyPr/>
                    <a:lstStyle/>
                    <a:p>
                      <a:pPr algn="l">
                        <a:lnSpc>
                          <a:spcPct val="106000"/>
                        </a:lnSpc>
                        <a:spcAft>
                          <a:spcPts val="0"/>
                        </a:spcAft>
                        <a:tabLst>
                          <a:tab pos="4301490" algn="l"/>
                        </a:tabLst>
                      </a:pPr>
                      <a:r>
                        <a:rPr lang="fr-FR" sz="1200" b="1" dirty="0">
                          <a:solidFill>
                            <a:srgbClr val="1F3864"/>
                          </a:solidFill>
                          <a:effectLst/>
                          <a:latin typeface="Century Gothic" panose="020B0502020202020204" pitchFamily="34" charset="0"/>
                          <a:ea typeface="SimSun" panose="02010600030101010101" pitchFamily="2" charset="-122"/>
                          <a:cs typeface="Times New Roman" panose="02020603050405020304" pitchFamily="18" charset="0"/>
                        </a:rPr>
                        <a:t>Question formation</a:t>
                      </a:r>
                      <a:endParaRPr lang="en-GB" sz="1200" dirty="0">
                        <a:effectLst/>
                        <a:latin typeface="Century Gothic" panose="020B0502020202020204" pitchFamily="34" charset="0"/>
                        <a:ea typeface="SimSun" panose="02010600030101010101" pitchFamily="2" charset="-122"/>
                        <a:cs typeface="Times New Roman" panose="02020603050405020304" pitchFamily="18" charset="0"/>
                      </a:endParaRPr>
                    </a:p>
                    <a:p>
                      <a:pPr algn="l">
                        <a:lnSpc>
                          <a:spcPct val="106000"/>
                        </a:lnSpc>
                        <a:spcAft>
                          <a:spcPts val="0"/>
                        </a:spcAft>
                        <a:tabLst>
                          <a:tab pos="4301490" algn="l"/>
                        </a:tabLst>
                      </a:pPr>
                      <a:r>
                        <a:rPr lang="fr-FR" sz="1200" dirty="0">
                          <a:solidFill>
                            <a:srgbClr val="1F3864"/>
                          </a:solidFill>
                          <a:effectLst/>
                          <a:latin typeface="Century Gothic" panose="020B0502020202020204" pitchFamily="34" charset="0"/>
                          <a:ea typeface="SimSun" panose="02010600030101010101" pitchFamily="2" charset="-122"/>
                          <a:cs typeface="Times New Roman" panose="02020603050405020304" pitchFamily="18" charset="0"/>
                        </a:rPr>
                        <a:t>Intonation; </a:t>
                      </a:r>
                      <a:r>
                        <a:rPr lang="fr-FR" sz="1200" i="1" dirty="0" err="1">
                          <a:solidFill>
                            <a:srgbClr val="1F3864"/>
                          </a:solidFill>
                          <a:effectLst/>
                          <a:latin typeface="Century Gothic" panose="020B0502020202020204" pitchFamily="34" charset="0"/>
                          <a:ea typeface="SimSun" panose="02010600030101010101" pitchFamily="2" charset="-122"/>
                          <a:cs typeface="Times New Roman" panose="02020603050405020304" pitchFamily="18" charset="0"/>
                        </a:rPr>
                        <a:t>do-aux</a:t>
                      </a:r>
                      <a:r>
                        <a:rPr lang="fr-FR" sz="1200" dirty="0">
                          <a:solidFill>
                            <a:srgbClr val="1F3864"/>
                          </a:solidFill>
                          <a:effectLst/>
                          <a:latin typeface="Century Gothic" panose="020B0502020202020204" pitchFamily="34" charset="0"/>
                          <a:ea typeface="SimSun" panose="02010600030101010101" pitchFamily="2" charset="-122"/>
                          <a:cs typeface="Times New Roman" panose="02020603050405020304" pitchFamily="18" charset="0"/>
                        </a:rPr>
                        <a:t> in English vs. TL</a:t>
                      </a:r>
                      <a:endParaRPr lang="en-GB" sz="1200" dirty="0">
                        <a:effectLst/>
                        <a:latin typeface="Century Gothic" panose="020B0502020202020204" pitchFamily="34" charset="0"/>
                        <a:ea typeface="SimSun" panose="02010600030101010101" pitchFamily="2" charset="-122"/>
                        <a:cs typeface="Times New Roman" panose="02020603050405020304" pitchFamily="18" charset="0"/>
                      </a:endParaRPr>
                    </a:p>
                  </a:txBody>
                  <a:tcPr marL="61180" marR="61180" marT="30590" marB="3059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a:lnSpc>
                          <a:spcPct val="106000"/>
                        </a:lnSpc>
                        <a:spcAft>
                          <a:spcPts val="0"/>
                        </a:spcAft>
                        <a:tabLst>
                          <a:tab pos="4301490" algn="l"/>
                        </a:tabLst>
                      </a:pPr>
                      <a:r>
                        <a:rPr lang="en-GB" sz="1200" dirty="0">
                          <a:solidFill>
                            <a:srgbClr val="1F3864"/>
                          </a:solidFill>
                          <a:effectLst/>
                          <a:latin typeface="Century Gothic" panose="020B0502020202020204" pitchFamily="34" charset="0"/>
                          <a:ea typeface="SimSun" panose="02010600030101010101" pitchFamily="2" charset="-122"/>
                          <a:cs typeface="Times New Roman" panose="02020603050405020304" pitchFamily="18" charset="0"/>
                        </a:rPr>
                        <a:t>-</a:t>
                      </a:r>
                      <a:endParaRPr lang="en-GB" sz="1200" dirty="0">
                        <a:effectLst/>
                        <a:latin typeface="Century Gothic" panose="020B0502020202020204" pitchFamily="34" charset="0"/>
                        <a:ea typeface="SimSun" panose="02010600030101010101" pitchFamily="2" charset="-122"/>
                        <a:cs typeface="Times New Roman" panose="02020603050405020304" pitchFamily="18" charset="0"/>
                      </a:endParaRPr>
                    </a:p>
                  </a:txBody>
                  <a:tcPr marL="61180" marR="61180" marT="30590" marB="3059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a:lnSpc>
                          <a:spcPct val="106000"/>
                        </a:lnSpc>
                        <a:spcAft>
                          <a:spcPts val="0"/>
                        </a:spcAft>
                        <a:tabLst>
                          <a:tab pos="4301490" algn="l"/>
                        </a:tabLst>
                      </a:pPr>
                      <a:r>
                        <a:rPr lang="en-GB" sz="1200">
                          <a:solidFill>
                            <a:srgbClr val="1F3864"/>
                          </a:solidFill>
                          <a:effectLst/>
                          <a:latin typeface="Century Gothic" panose="020B0502020202020204" pitchFamily="34" charset="0"/>
                          <a:ea typeface="SimSun" panose="02010600030101010101" pitchFamily="2" charset="-122"/>
                          <a:cs typeface="Times New Roman" panose="02020603050405020304" pitchFamily="18" charset="0"/>
                        </a:rPr>
                        <a:t>-</a:t>
                      </a:r>
                      <a:endParaRPr lang="en-GB" sz="1200">
                        <a:effectLst/>
                        <a:latin typeface="Century Gothic" panose="020B0502020202020204" pitchFamily="34" charset="0"/>
                        <a:ea typeface="SimSun" panose="02010600030101010101" pitchFamily="2" charset="-122"/>
                        <a:cs typeface="Times New Roman" panose="02020603050405020304" pitchFamily="18" charset="0"/>
                      </a:endParaRPr>
                    </a:p>
                  </a:txBody>
                  <a:tcPr marL="61180" marR="61180" marT="30590" marB="3059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06000"/>
                        </a:lnSpc>
                        <a:spcAft>
                          <a:spcPts val="0"/>
                        </a:spcAft>
                        <a:tabLst>
                          <a:tab pos="4301490" algn="l"/>
                        </a:tabLst>
                      </a:pPr>
                      <a:r>
                        <a:rPr lang="en-GB" sz="1200">
                          <a:solidFill>
                            <a:srgbClr val="1F3864"/>
                          </a:solidFill>
                          <a:effectLst/>
                          <a:latin typeface="Century Gothic" panose="020B0502020202020204" pitchFamily="34" charset="0"/>
                          <a:ea typeface="SimSun" panose="02010600030101010101" pitchFamily="2" charset="-122"/>
                          <a:cs typeface="Times New Roman" panose="02020603050405020304" pitchFamily="18" charset="0"/>
                        </a:rPr>
                        <a:t>  -</a:t>
                      </a:r>
                      <a:endParaRPr lang="en-GB" sz="1200">
                        <a:effectLst/>
                        <a:latin typeface="Century Gothic" panose="020B0502020202020204" pitchFamily="34" charset="0"/>
                        <a:ea typeface="SimSun" panose="02010600030101010101" pitchFamily="2" charset="-122"/>
                        <a:cs typeface="Times New Roman" panose="02020603050405020304" pitchFamily="18"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GB"/>
                    </a:p>
                  </a:txBody>
                  <a:tcPr/>
                </a:tc>
                <a:extLst>
                  <a:ext uri="{0D108BD9-81ED-4DB2-BD59-A6C34878D82A}">
                    <a16:rowId xmlns:a16="http://schemas.microsoft.com/office/drawing/2014/main" val="169472611"/>
                  </a:ext>
                </a:extLst>
              </a:tr>
              <a:tr h="377336">
                <a:tc>
                  <a:txBody>
                    <a:bodyPr/>
                    <a:lstStyle/>
                    <a:p>
                      <a:pPr algn="l">
                        <a:lnSpc>
                          <a:spcPct val="106000"/>
                        </a:lnSpc>
                        <a:spcAft>
                          <a:spcPts val="0"/>
                        </a:spcAft>
                        <a:tabLst>
                          <a:tab pos="4301490" algn="l"/>
                        </a:tabLst>
                      </a:pPr>
                      <a:r>
                        <a:rPr lang="en-GB" sz="1200" b="1" dirty="0">
                          <a:solidFill>
                            <a:srgbClr val="1F3864"/>
                          </a:solidFill>
                          <a:effectLst/>
                          <a:latin typeface="Century Gothic" panose="020B0502020202020204" pitchFamily="34" charset="0"/>
                          <a:ea typeface="SimSun" panose="02010600030101010101" pitchFamily="2" charset="-122"/>
                          <a:cs typeface="Times New Roman" panose="02020603050405020304" pitchFamily="18" charset="0"/>
                        </a:rPr>
                        <a:t>Article &amp; adjective agreement</a:t>
                      </a:r>
                      <a:endParaRPr lang="en-GB" sz="1200" dirty="0">
                        <a:effectLst/>
                        <a:latin typeface="Century Gothic" panose="020B0502020202020204" pitchFamily="34" charset="0"/>
                        <a:ea typeface="SimSun" panose="02010600030101010101" pitchFamily="2" charset="-122"/>
                        <a:cs typeface="Times New Roman" panose="02020603050405020304" pitchFamily="18" charset="0"/>
                      </a:endParaRPr>
                    </a:p>
                    <a:p>
                      <a:pPr algn="l">
                        <a:lnSpc>
                          <a:spcPct val="106000"/>
                        </a:lnSpc>
                        <a:spcAft>
                          <a:spcPts val="0"/>
                        </a:spcAft>
                        <a:tabLst>
                          <a:tab pos="4301490" algn="l"/>
                        </a:tabLst>
                      </a:pPr>
                      <a:r>
                        <a:rPr lang="en-GB" sz="1200" dirty="0">
                          <a:solidFill>
                            <a:srgbClr val="1F3864"/>
                          </a:solidFill>
                          <a:effectLst/>
                          <a:latin typeface="Century Gothic" panose="020B0502020202020204" pitchFamily="34" charset="0"/>
                          <a:ea typeface="SimSun" panose="02010600030101010101" pitchFamily="2" charset="-122"/>
                          <a:cs typeface="Times New Roman" panose="02020603050405020304" pitchFamily="18" charset="0"/>
                        </a:rPr>
                        <a:t>Def / </a:t>
                      </a:r>
                      <a:r>
                        <a:rPr lang="en-GB" sz="1200" dirty="0" err="1">
                          <a:solidFill>
                            <a:srgbClr val="1F3864"/>
                          </a:solidFill>
                          <a:effectLst/>
                          <a:latin typeface="Century Gothic" panose="020B0502020202020204" pitchFamily="34" charset="0"/>
                          <a:ea typeface="SimSun" panose="02010600030101010101" pitchFamily="2" charset="-122"/>
                          <a:cs typeface="Times New Roman" panose="02020603050405020304" pitchFamily="18" charset="0"/>
                        </a:rPr>
                        <a:t>indef</a:t>
                      </a:r>
                      <a:r>
                        <a:rPr lang="en-GB" sz="1200" dirty="0">
                          <a:solidFill>
                            <a:srgbClr val="1F3864"/>
                          </a:solidFill>
                          <a:effectLst/>
                          <a:latin typeface="Century Gothic" panose="020B0502020202020204" pitchFamily="34" charset="0"/>
                          <a:ea typeface="SimSun" panose="02010600030101010101" pitchFamily="2" charset="-122"/>
                          <a:cs typeface="Times New Roman" panose="02020603050405020304" pitchFamily="18" charset="0"/>
                        </a:rPr>
                        <a:t>; gender; number</a:t>
                      </a:r>
                      <a:endParaRPr lang="en-GB" sz="1200" dirty="0">
                        <a:effectLst/>
                        <a:latin typeface="Century Gothic" panose="020B0502020202020204" pitchFamily="34" charset="0"/>
                        <a:ea typeface="SimSun" panose="02010600030101010101" pitchFamily="2" charset="-122"/>
                        <a:cs typeface="Times New Roman" panose="02020603050405020304" pitchFamily="18" charset="0"/>
                      </a:endParaRPr>
                    </a:p>
                  </a:txBody>
                  <a:tcPr marL="61180" marR="61180" marT="30590" marB="3059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a:lnSpc>
                          <a:spcPct val="106000"/>
                        </a:lnSpc>
                        <a:spcAft>
                          <a:spcPts val="0"/>
                        </a:spcAft>
                        <a:tabLst>
                          <a:tab pos="4301490" algn="l"/>
                        </a:tabLst>
                      </a:pPr>
                      <a:r>
                        <a:rPr lang="en-GB" sz="1200" dirty="0">
                          <a:solidFill>
                            <a:srgbClr val="1F3864"/>
                          </a:solidFill>
                          <a:effectLst/>
                          <a:latin typeface="Century Gothic" panose="020B0502020202020204" pitchFamily="34" charset="0"/>
                          <a:ea typeface="SimSun" panose="02010600030101010101" pitchFamily="2" charset="-122"/>
                          <a:cs typeface="Times New Roman" panose="02020603050405020304" pitchFamily="18" charset="0"/>
                        </a:rPr>
                        <a:t>3 items</a:t>
                      </a:r>
                      <a:endParaRPr lang="en-GB" sz="1200" dirty="0">
                        <a:effectLst/>
                        <a:latin typeface="Century Gothic" panose="020B0502020202020204" pitchFamily="34" charset="0"/>
                        <a:ea typeface="SimSun" panose="02010600030101010101" pitchFamily="2" charset="-122"/>
                        <a:cs typeface="Times New Roman" panose="02020603050405020304" pitchFamily="18" charset="0"/>
                      </a:endParaRPr>
                    </a:p>
                  </a:txBody>
                  <a:tcPr marL="61180" marR="61180" marT="30590" marB="3059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5E0B4"/>
                    </a:solidFill>
                  </a:tcPr>
                </a:tc>
                <a:tc>
                  <a:txBody>
                    <a:bodyPr/>
                    <a:lstStyle/>
                    <a:p>
                      <a:pPr algn="l">
                        <a:lnSpc>
                          <a:spcPct val="106000"/>
                        </a:lnSpc>
                        <a:spcAft>
                          <a:spcPts val="0"/>
                        </a:spcAft>
                        <a:tabLst>
                          <a:tab pos="4301490" algn="l"/>
                        </a:tabLst>
                      </a:pPr>
                      <a:r>
                        <a:rPr lang="en-GB" sz="1200">
                          <a:solidFill>
                            <a:srgbClr val="1F3864"/>
                          </a:solidFill>
                          <a:effectLst/>
                          <a:latin typeface="Century Gothic" panose="020B0502020202020204" pitchFamily="34" charset="0"/>
                          <a:ea typeface="SimSun" panose="02010600030101010101" pitchFamily="2" charset="-122"/>
                          <a:cs typeface="Times New Roman" panose="02020603050405020304" pitchFamily="18" charset="0"/>
                        </a:rPr>
                        <a:t>-</a:t>
                      </a:r>
                      <a:endParaRPr lang="en-GB" sz="1200">
                        <a:effectLst/>
                        <a:latin typeface="Century Gothic" panose="020B0502020202020204" pitchFamily="34" charset="0"/>
                        <a:ea typeface="SimSun" panose="02010600030101010101" pitchFamily="2" charset="-122"/>
                        <a:cs typeface="Times New Roman" panose="02020603050405020304" pitchFamily="18" charset="0"/>
                      </a:endParaRPr>
                    </a:p>
                  </a:txBody>
                  <a:tcPr marL="61180" marR="61180" marT="30590" marB="3059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a:lnSpc>
                          <a:spcPct val="106000"/>
                        </a:lnSpc>
                        <a:spcAft>
                          <a:spcPts val="0"/>
                        </a:spcAft>
                        <a:tabLst>
                          <a:tab pos="4301490" algn="l"/>
                        </a:tabLst>
                      </a:pPr>
                      <a:r>
                        <a:rPr lang="en-GB" sz="1200">
                          <a:solidFill>
                            <a:srgbClr val="1F3864"/>
                          </a:solidFill>
                          <a:effectLst/>
                          <a:latin typeface="Century Gothic" panose="020B0502020202020204" pitchFamily="34" charset="0"/>
                          <a:ea typeface="SimSun" panose="02010600030101010101" pitchFamily="2" charset="-122"/>
                          <a:cs typeface="Times New Roman" panose="02020603050405020304" pitchFamily="18" charset="0"/>
                        </a:rPr>
                        <a:t>  2 items</a:t>
                      </a:r>
                      <a:endParaRPr lang="en-GB" sz="1200">
                        <a:effectLst/>
                        <a:latin typeface="Century Gothic" panose="020B0502020202020204" pitchFamily="34" charset="0"/>
                        <a:ea typeface="SimSun" panose="02010600030101010101" pitchFamily="2" charset="-122"/>
                        <a:cs typeface="Times New Roman" panose="02020603050405020304" pitchFamily="18"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5E0B3"/>
                    </a:solidFill>
                  </a:tcPr>
                </a:tc>
                <a:tc>
                  <a:txBody>
                    <a:bodyPr/>
                    <a:lstStyle/>
                    <a:p>
                      <a:pPr algn="l">
                        <a:lnSpc>
                          <a:spcPct val="106000"/>
                        </a:lnSpc>
                        <a:spcAft>
                          <a:spcPts val="0"/>
                        </a:spcAft>
                        <a:tabLst>
                          <a:tab pos="4301490" algn="l"/>
                        </a:tabLst>
                      </a:pPr>
                      <a:r>
                        <a:rPr lang="en-GB" sz="1200">
                          <a:solidFill>
                            <a:srgbClr val="1F3864"/>
                          </a:solidFill>
                          <a:effectLst/>
                          <a:latin typeface="Century Gothic" panose="020B0502020202020204" pitchFamily="34" charset="0"/>
                          <a:ea typeface="SimSun" panose="02010600030101010101" pitchFamily="2" charset="-122"/>
                          <a:cs typeface="Times New Roman" panose="02020603050405020304" pitchFamily="18" charset="0"/>
                        </a:rPr>
                        <a:t> </a:t>
                      </a:r>
                      <a:endParaRPr lang="en-GB" sz="1200">
                        <a:effectLst/>
                        <a:latin typeface="Century Gothic" panose="020B0502020202020204" pitchFamily="34" charset="0"/>
                        <a:ea typeface="SimSun" panose="02010600030101010101" pitchFamily="2" charset="-122"/>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60837367"/>
                  </a:ext>
                </a:extLst>
              </a:tr>
              <a:tr h="224672">
                <a:tc>
                  <a:txBody>
                    <a:bodyPr/>
                    <a:lstStyle/>
                    <a:p>
                      <a:pPr algn="l">
                        <a:lnSpc>
                          <a:spcPct val="106000"/>
                        </a:lnSpc>
                        <a:spcAft>
                          <a:spcPts val="0"/>
                        </a:spcAft>
                        <a:tabLst>
                          <a:tab pos="4301490" algn="l"/>
                        </a:tabLst>
                      </a:pPr>
                      <a:r>
                        <a:rPr lang="en-GB" sz="1200" b="1">
                          <a:solidFill>
                            <a:srgbClr val="1F3864"/>
                          </a:solidFill>
                          <a:effectLst/>
                          <a:latin typeface="Century Gothic" panose="020B0502020202020204" pitchFamily="34" charset="0"/>
                          <a:ea typeface="SimSun" panose="02010600030101010101" pitchFamily="2" charset="-122"/>
                          <a:cs typeface="Times New Roman" panose="02020603050405020304" pitchFamily="18" charset="0"/>
                        </a:rPr>
                        <a:t>Uses of “avoir” and “être”</a:t>
                      </a:r>
                      <a:endParaRPr lang="en-GB" sz="1200">
                        <a:effectLst/>
                        <a:latin typeface="Century Gothic" panose="020B0502020202020204" pitchFamily="34" charset="0"/>
                        <a:ea typeface="SimSun" panose="02010600030101010101" pitchFamily="2" charset="-122"/>
                        <a:cs typeface="Times New Roman" panose="02020603050405020304" pitchFamily="18" charset="0"/>
                      </a:endParaRPr>
                    </a:p>
                  </a:txBody>
                  <a:tcPr marL="61180" marR="61180" marT="30590" marB="3059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a:lnSpc>
                          <a:spcPct val="106000"/>
                        </a:lnSpc>
                        <a:spcAft>
                          <a:spcPts val="0"/>
                        </a:spcAft>
                        <a:tabLst>
                          <a:tab pos="4301490" algn="l"/>
                        </a:tabLst>
                      </a:pPr>
                      <a:r>
                        <a:rPr lang="en-GB" sz="1200" dirty="0">
                          <a:solidFill>
                            <a:srgbClr val="1F3864"/>
                          </a:solidFill>
                          <a:effectLst/>
                          <a:latin typeface="Century Gothic" panose="020B0502020202020204" pitchFamily="34" charset="0"/>
                          <a:ea typeface="SimSun" panose="02010600030101010101" pitchFamily="2" charset="-122"/>
                          <a:cs typeface="Times New Roman" panose="02020603050405020304" pitchFamily="18" charset="0"/>
                        </a:rPr>
                        <a:t>3 items</a:t>
                      </a:r>
                      <a:endParaRPr lang="en-GB" sz="1200" dirty="0">
                        <a:effectLst/>
                        <a:latin typeface="Century Gothic" panose="020B0502020202020204" pitchFamily="34" charset="0"/>
                        <a:ea typeface="SimSun" panose="02010600030101010101" pitchFamily="2" charset="-122"/>
                        <a:cs typeface="Times New Roman" panose="02020603050405020304" pitchFamily="18" charset="0"/>
                      </a:endParaRPr>
                    </a:p>
                  </a:txBody>
                  <a:tcPr marL="61180" marR="61180" marT="30590" marB="3059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5E0B4"/>
                    </a:solidFill>
                  </a:tcPr>
                </a:tc>
                <a:tc>
                  <a:txBody>
                    <a:bodyPr/>
                    <a:lstStyle/>
                    <a:p>
                      <a:pPr algn="l">
                        <a:lnSpc>
                          <a:spcPct val="106000"/>
                        </a:lnSpc>
                        <a:spcAft>
                          <a:spcPts val="0"/>
                        </a:spcAft>
                        <a:tabLst>
                          <a:tab pos="4301490" algn="l"/>
                        </a:tabLst>
                      </a:pPr>
                      <a:r>
                        <a:rPr lang="en-GB" sz="1200">
                          <a:solidFill>
                            <a:srgbClr val="1F3864"/>
                          </a:solidFill>
                          <a:effectLst/>
                          <a:latin typeface="Century Gothic" panose="020B0502020202020204" pitchFamily="34" charset="0"/>
                          <a:ea typeface="SimSun" panose="02010600030101010101" pitchFamily="2" charset="-122"/>
                          <a:cs typeface="Times New Roman" panose="02020603050405020304" pitchFamily="18" charset="0"/>
                        </a:rPr>
                        <a:t>-</a:t>
                      </a:r>
                      <a:endParaRPr lang="en-GB" sz="1200">
                        <a:effectLst/>
                        <a:latin typeface="Century Gothic" panose="020B0502020202020204" pitchFamily="34" charset="0"/>
                        <a:ea typeface="SimSun" panose="02010600030101010101" pitchFamily="2" charset="-122"/>
                        <a:cs typeface="Times New Roman" panose="02020603050405020304" pitchFamily="18" charset="0"/>
                      </a:endParaRPr>
                    </a:p>
                  </a:txBody>
                  <a:tcPr marL="61180" marR="61180" marT="30590" marB="3059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06000"/>
                        </a:lnSpc>
                        <a:spcAft>
                          <a:spcPts val="0"/>
                        </a:spcAft>
                        <a:tabLst>
                          <a:tab pos="4301490" algn="l"/>
                        </a:tabLst>
                      </a:pPr>
                      <a:r>
                        <a:rPr lang="en-GB" sz="1200">
                          <a:solidFill>
                            <a:srgbClr val="1F3864"/>
                          </a:solidFill>
                          <a:effectLst/>
                          <a:latin typeface="Century Gothic" panose="020B0502020202020204" pitchFamily="34" charset="0"/>
                          <a:ea typeface="SimSun" panose="02010600030101010101" pitchFamily="2" charset="-122"/>
                          <a:cs typeface="Times New Roman" panose="02020603050405020304" pitchFamily="18" charset="0"/>
                        </a:rPr>
                        <a:t>  -</a:t>
                      </a:r>
                      <a:endParaRPr lang="en-GB" sz="1200">
                        <a:effectLst/>
                        <a:latin typeface="Century Gothic" panose="020B0502020202020204" pitchFamily="34" charset="0"/>
                        <a:ea typeface="SimSun" panose="02010600030101010101" pitchFamily="2" charset="-122"/>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06000"/>
                        </a:lnSpc>
                        <a:spcAft>
                          <a:spcPts val="0"/>
                        </a:spcAft>
                        <a:tabLst>
                          <a:tab pos="4301490" algn="l"/>
                        </a:tabLst>
                      </a:pPr>
                      <a:r>
                        <a:rPr lang="en-GB" sz="1200">
                          <a:solidFill>
                            <a:srgbClr val="1F3864"/>
                          </a:solidFill>
                          <a:effectLst/>
                          <a:latin typeface="Century Gothic" panose="020B0502020202020204" pitchFamily="34" charset="0"/>
                          <a:ea typeface="SimSun" panose="02010600030101010101" pitchFamily="2" charset="-122"/>
                          <a:cs typeface="Times New Roman" panose="02020603050405020304" pitchFamily="18" charset="0"/>
                        </a:rPr>
                        <a:t>  -</a:t>
                      </a:r>
                      <a:endParaRPr lang="en-GB" sz="1200">
                        <a:effectLst/>
                        <a:latin typeface="Century Gothic" panose="020B0502020202020204" pitchFamily="34" charset="0"/>
                        <a:ea typeface="SimSun" panose="02010600030101010101" pitchFamily="2" charset="-122"/>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40592923"/>
                  </a:ext>
                </a:extLst>
              </a:tr>
              <a:tr h="377336">
                <a:tc>
                  <a:txBody>
                    <a:bodyPr/>
                    <a:lstStyle/>
                    <a:p>
                      <a:pPr algn="l">
                        <a:lnSpc>
                          <a:spcPct val="106000"/>
                        </a:lnSpc>
                        <a:spcAft>
                          <a:spcPts val="0"/>
                        </a:spcAft>
                        <a:tabLst>
                          <a:tab pos="4301490" algn="l"/>
                        </a:tabLst>
                      </a:pPr>
                      <a:r>
                        <a:rPr lang="en-GB" sz="1200" b="1">
                          <a:solidFill>
                            <a:srgbClr val="1F3864"/>
                          </a:solidFill>
                          <a:effectLst/>
                          <a:latin typeface="Century Gothic" panose="020B0502020202020204" pitchFamily="34" charset="0"/>
                          <a:ea typeface="SimSun" panose="02010600030101010101" pitchFamily="2" charset="-122"/>
                          <a:cs typeface="Times New Roman" panose="02020603050405020304" pitchFamily="18" charset="0"/>
                        </a:rPr>
                        <a:t>Adjectival word order</a:t>
                      </a:r>
                      <a:endParaRPr lang="en-GB" sz="1200">
                        <a:effectLst/>
                        <a:latin typeface="Century Gothic" panose="020B0502020202020204" pitchFamily="34" charset="0"/>
                        <a:ea typeface="SimSun" panose="02010600030101010101" pitchFamily="2" charset="-122"/>
                        <a:cs typeface="Times New Roman" panose="02020603050405020304" pitchFamily="18" charset="0"/>
                      </a:endParaRPr>
                    </a:p>
                    <a:p>
                      <a:pPr algn="l">
                        <a:lnSpc>
                          <a:spcPct val="106000"/>
                        </a:lnSpc>
                        <a:spcAft>
                          <a:spcPts val="0"/>
                        </a:spcAft>
                        <a:tabLst>
                          <a:tab pos="4301490" algn="l"/>
                        </a:tabLst>
                      </a:pPr>
                      <a:r>
                        <a:rPr lang="en-GB" sz="1200">
                          <a:solidFill>
                            <a:srgbClr val="1F3864"/>
                          </a:solidFill>
                          <a:effectLst/>
                          <a:latin typeface="Century Gothic" panose="020B0502020202020204" pitchFamily="34" charset="0"/>
                          <a:ea typeface="SimSun" panose="02010600030101010101" pitchFamily="2" charset="-122"/>
                          <a:cs typeface="Times New Roman" panose="02020603050405020304" pitchFamily="18" charset="0"/>
                        </a:rPr>
                        <a:t>Post-nominal</a:t>
                      </a:r>
                      <a:endParaRPr lang="en-GB" sz="1200">
                        <a:effectLst/>
                        <a:latin typeface="Century Gothic" panose="020B0502020202020204" pitchFamily="34" charset="0"/>
                        <a:ea typeface="SimSun" panose="02010600030101010101" pitchFamily="2" charset="-122"/>
                        <a:cs typeface="Times New Roman" panose="02020603050405020304" pitchFamily="18" charset="0"/>
                      </a:endParaRPr>
                    </a:p>
                  </a:txBody>
                  <a:tcPr marL="61180" marR="61180" marT="30590" marB="3059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a:lnSpc>
                          <a:spcPct val="106000"/>
                        </a:lnSpc>
                        <a:spcAft>
                          <a:spcPts val="0"/>
                        </a:spcAft>
                        <a:tabLst>
                          <a:tab pos="4301490" algn="l"/>
                        </a:tabLst>
                      </a:pPr>
                      <a:r>
                        <a:rPr lang="en-GB" sz="1200" dirty="0">
                          <a:solidFill>
                            <a:srgbClr val="1F3864"/>
                          </a:solidFill>
                          <a:effectLst/>
                          <a:latin typeface="Century Gothic" panose="020B0502020202020204" pitchFamily="34" charset="0"/>
                          <a:ea typeface="SimSun" panose="02010600030101010101" pitchFamily="2" charset="-122"/>
                          <a:cs typeface="Times New Roman" panose="02020603050405020304" pitchFamily="18" charset="0"/>
                        </a:rPr>
                        <a:t>3 items</a:t>
                      </a:r>
                      <a:endParaRPr lang="en-GB" sz="1200" dirty="0">
                        <a:effectLst/>
                        <a:latin typeface="Century Gothic" panose="020B0502020202020204" pitchFamily="34" charset="0"/>
                        <a:ea typeface="SimSun" panose="02010600030101010101" pitchFamily="2" charset="-122"/>
                        <a:cs typeface="Times New Roman" panose="02020603050405020304" pitchFamily="18" charset="0"/>
                      </a:endParaRPr>
                    </a:p>
                  </a:txBody>
                  <a:tcPr marL="61180" marR="61180" marT="30590" marB="3059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5E0B4"/>
                    </a:solidFill>
                  </a:tcPr>
                </a:tc>
                <a:tc>
                  <a:txBody>
                    <a:bodyPr/>
                    <a:lstStyle/>
                    <a:p>
                      <a:pPr algn="l">
                        <a:lnSpc>
                          <a:spcPct val="106000"/>
                        </a:lnSpc>
                        <a:spcAft>
                          <a:spcPts val="0"/>
                        </a:spcAft>
                        <a:tabLst>
                          <a:tab pos="4301490" algn="l"/>
                        </a:tabLst>
                      </a:pPr>
                      <a:r>
                        <a:rPr lang="en-GB" sz="1200" dirty="0">
                          <a:solidFill>
                            <a:srgbClr val="1F3864"/>
                          </a:solidFill>
                          <a:effectLst/>
                          <a:latin typeface="Century Gothic" panose="020B0502020202020204" pitchFamily="34" charset="0"/>
                          <a:ea typeface="SimSun" panose="02010600030101010101" pitchFamily="2" charset="-122"/>
                          <a:cs typeface="Times New Roman" panose="02020603050405020304" pitchFamily="18" charset="0"/>
                        </a:rPr>
                        <a:t>-</a:t>
                      </a:r>
                      <a:endParaRPr lang="en-GB" sz="1200" dirty="0">
                        <a:effectLst/>
                        <a:latin typeface="Century Gothic" panose="020B0502020202020204" pitchFamily="34" charset="0"/>
                        <a:ea typeface="SimSun" panose="02010600030101010101" pitchFamily="2" charset="-122"/>
                        <a:cs typeface="Times New Roman" panose="02020603050405020304" pitchFamily="18" charset="0"/>
                      </a:endParaRPr>
                    </a:p>
                  </a:txBody>
                  <a:tcPr marL="61180" marR="61180" marT="30590" marB="3059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06000"/>
                        </a:lnSpc>
                        <a:spcAft>
                          <a:spcPts val="0"/>
                        </a:spcAft>
                        <a:tabLst>
                          <a:tab pos="4301490" algn="l"/>
                        </a:tabLst>
                      </a:pPr>
                      <a:r>
                        <a:rPr lang="en-GB" sz="1200">
                          <a:solidFill>
                            <a:srgbClr val="1F3864"/>
                          </a:solidFill>
                          <a:effectLst/>
                          <a:latin typeface="Century Gothic" panose="020B0502020202020204" pitchFamily="34" charset="0"/>
                          <a:ea typeface="SimSun" panose="02010600030101010101" pitchFamily="2" charset="-122"/>
                          <a:cs typeface="Times New Roman" panose="02020603050405020304" pitchFamily="18" charset="0"/>
                        </a:rPr>
                        <a:t>  -  </a:t>
                      </a:r>
                      <a:endParaRPr lang="en-GB" sz="1200">
                        <a:effectLst/>
                        <a:latin typeface="Century Gothic" panose="020B0502020202020204" pitchFamily="34" charset="0"/>
                        <a:ea typeface="SimSun" panose="02010600030101010101" pitchFamily="2" charset="-122"/>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06000"/>
                        </a:lnSpc>
                        <a:spcAft>
                          <a:spcPts val="0"/>
                        </a:spcAft>
                        <a:tabLst>
                          <a:tab pos="4301490" algn="l"/>
                        </a:tabLst>
                      </a:pPr>
                      <a:r>
                        <a:rPr lang="en-GB" sz="1200">
                          <a:solidFill>
                            <a:srgbClr val="1F3864"/>
                          </a:solidFill>
                          <a:effectLst/>
                          <a:latin typeface="Century Gothic" panose="020B0502020202020204" pitchFamily="34" charset="0"/>
                          <a:ea typeface="SimSun" panose="02010600030101010101" pitchFamily="2" charset="-122"/>
                          <a:cs typeface="Times New Roman" panose="02020603050405020304" pitchFamily="18" charset="0"/>
                        </a:rPr>
                        <a:t>  -</a:t>
                      </a:r>
                      <a:endParaRPr lang="en-GB" sz="1200">
                        <a:effectLst/>
                        <a:latin typeface="Century Gothic" panose="020B0502020202020204" pitchFamily="34" charset="0"/>
                        <a:ea typeface="SimSun" panose="02010600030101010101" pitchFamily="2" charset="-122"/>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428493405"/>
                  </a:ext>
                </a:extLst>
              </a:tr>
              <a:tr h="224672">
                <a:tc>
                  <a:txBody>
                    <a:bodyPr/>
                    <a:lstStyle/>
                    <a:p>
                      <a:pPr algn="l">
                        <a:lnSpc>
                          <a:spcPct val="106000"/>
                        </a:lnSpc>
                        <a:spcAft>
                          <a:spcPts val="0"/>
                        </a:spcAft>
                        <a:tabLst>
                          <a:tab pos="4301490" algn="l"/>
                        </a:tabLst>
                      </a:pPr>
                      <a:r>
                        <a:rPr lang="en-GB" sz="1200" b="1">
                          <a:solidFill>
                            <a:srgbClr val="1F3864"/>
                          </a:solidFill>
                          <a:effectLst/>
                          <a:latin typeface="Century Gothic" panose="020B0502020202020204" pitchFamily="34" charset="0"/>
                          <a:ea typeface="SimSun" panose="02010600030101010101" pitchFamily="2" charset="-122"/>
                          <a:cs typeface="Times New Roman" panose="02020603050405020304" pitchFamily="18" charset="0"/>
                        </a:rPr>
                        <a:t>Noun gender agreement</a:t>
                      </a:r>
                      <a:endParaRPr lang="en-GB" sz="1200">
                        <a:effectLst/>
                        <a:latin typeface="Century Gothic" panose="020B0502020202020204" pitchFamily="34" charset="0"/>
                        <a:ea typeface="SimSun" panose="02010600030101010101" pitchFamily="2" charset="-122"/>
                        <a:cs typeface="Times New Roman" panose="02020603050405020304" pitchFamily="18" charset="0"/>
                      </a:endParaRPr>
                    </a:p>
                  </a:txBody>
                  <a:tcPr marL="61180" marR="61180" marT="30590" marB="3059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a:lnSpc>
                          <a:spcPct val="106000"/>
                        </a:lnSpc>
                        <a:spcAft>
                          <a:spcPts val="0"/>
                        </a:spcAft>
                        <a:tabLst>
                          <a:tab pos="4301490" algn="l"/>
                        </a:tabLst>
                      </a:pPr>
                      <a:r>
                        <a:rPr lang="en-GB" sz="1200">
                          <a:solidFill>
                            <a:srgbClr val="1F3864"/>
                          </a:solidFill>
                          <a:effectLst/>
                          <a:latin typeface="Century Gothic" panose="020B0502020202020204" pitchFamily="34" charset="0"/>
                          <a:ea typeface="SimSun" panose="02010600030101010101" pitchFamily="2" charset="-122"/>
                          <a:cs typeface="Times New Roman" panose="02020603050405020304" pitchFamily="18" charset="0"/>
                        </a:rPr>
                        <a:t>2 items</a:t>
                      </a:r>
                      <a:endParaRPr lang="en-GB" sz="1200">
                        <a:effectLst/>
                        <a:latin typeface="Century Gothic" panose="020B0502020202020204" pitchFamily="34" charset="0"/>
                        <a:ea typeface="SimSun" panose="02010600030101010101" pitchFamily="2" charset="-122"/>
                        <a:cs typeface="Times New Roman" panose="02020603050405020304" pitchFamily="18" charset="0"/>
                      </a:endParaRPr>
                    </a:p>
                  </a:txBody>
                  <a:tcPr marL="61180" marR="61180" marT="30590" marB="3059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5E0B4"/>
                    </a:solidFill>
                  </a:tcPr>
                </a:tc>
                <a:tc>
                  <a:txBody>
                    <a:bodyPr/>
                    <a:lstStyle/>
                    <a:p>
                      <a:pPr algn="l">
                        <a:lnSpc>
                          <a:spcPct val="106000"/>
                        </a:lnSpc>
                        <a:spcAft>
                          <a:spcPts val="0"/>
                        </a:spcAft>
                        <a:tabLst>
                          <a:tab pos="4301490" algn="l"/>
                        </a:tabLst>
                      </a:pPr>
                      <a:r>
                        <a:rPr lang="en-GB" sz="1200" dirty="0">
                          <a:solidFill>
                            <a:srgbClr val="1F3864"/>
                          </a:solidFill>
                          <a:effectLst/>
                          <a:latin typeface="Century Gothic" panose="020B0502020202020204" pitchFamily="34" charset="0"/>
                          <a:ea typeface="SimSun" panose="02010600030101010101" pitchFamily="2" charset="-122"/>
                          <a:cs typeface="Times New Roman" panose="02020603050405020304" pitchFamily="18" charset="0"/>
                        </a:rPr>
                        <a:t>-</a:t>
                      </a:r>
                      <a:endParaRPr lang="en-GB" sz="1200" dirty="0">
                        <a:effectLst/>
                        <a:latin typeface="Century Gothic" panose="020B0502020202020204" pitchFamily="34" charset="0"/>
                        <a:ea typeface="SimSun" panose="02010600030101010101" pitchFamily="2" charset="-122"/>
                        <a:cs typeface="Times New Roman" panose="02020603050405020304" pitchFamily="18" charset="0"/>
                      </a:endParaRPr>
                    </a:p>
                  </a:txBody>
                  <a:tcPr marL="61180" marR="61180" marT="30590" marB="3059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a:lnSpc>
                          <a:spcPct val="106000"/>
                        </a:lnSpc>
                        <a:spcAft>
                          <a:spcPts val="0"/>
                        </a:spcAft>
                        <a:tabLst>
                          <a:tab pos="4301490" algn="l"/>
                        </a:tabLst>
                      </a:pPr>
                      <a:r>
                        <a:rPr lang="en-GB" sz="1200">
                          <a:solidFill>
                            <a:srgbClr val="1F3864"/>
                          </a:solidFill>
                          <a:effectLst/>
                          <a:latin typeface="Century Gothic" panose="020B0502020202020204" pitchFamily="34" charset="0"/>
                          <a:ea typeface="SimSun" panose="02010600030101010101" pitchFamily="2" charset="-122"/>
                          <a:cs typeface="Times New Roman" panose="02020603050405020304" pitchFamily="18" charset="0"/>
                        </a:rPr>
                        <a:t>  -</a:t>
                      </a:r>
                      <a:endParaRPr lang="en-GB" sz="1200">
                        <a:effectLst/>
                        <a:latin typeface="Century Gothic" panose="020B0502020202020204" pitchFamily="34" charset="0"/>
                        <a:ea typeface="SimSun" panose="02010600030101010101" pitchFamily="2" charset="-122"/>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a:lnSpc>
                          <a:spcPct val="106000"/>
                        </a:lnSpc>
                        <a:spcAft>
                          <a:spcPts val="0"/>
                        </a:spcAft>
                        <a:tabLst>
                          <a:tab pos="4301490" algn="l"/>
                        </a:tabLst>
                      </a:pPr>
                      <a:r>
                        <a:rPr lang="en-GB" sz="1200">
                          <a:solidFill>
                            <a:srgbClr val="1F3864"/>
                          </a:solidFill>
                          <a:effectLst/>
                          <a:latin typeface="Century Gothic" panose="020B0502020202020204" pitchFamily="34" charset="0"/>
                          <a:ea typeface="SimSun" panose="02010600030101010101" pitchFamily="2" charset="-122"/>
                          <a:cs typeface="Times New Roman" panose="02020603050405020304" pitchFamily="18" charset="0"/>
                        </a:rPr>
                        <a:t>  -  </a:t>
                      </a:r>
                      <a:endParaRPr lang="en-GB" sz="1200">
                        <a:effectLst/>
                        <a:latin typeface="Century Gothic" panose="020B0502020202020204" pitchFamily="34" charset="0"/>
                        <a:ea typeface="SimSun" panose="02010600030101010101" pitchFamily="2" charset="-122"/>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4252616133"/>
                  </a:ext>
                </a:extLst>
              </a:tr>
              <a:tr h="224672">
                <a:tc>
                  <a:txBody>
                    <a:bodyPr/>
                    <a:lstStyle/>
                    <a:p>
                      <a:pPr algn="l">
                        <a:lnSpc>
                          <a:spcPct val="106000"/>
                        </a:lnSpc>
                        <a:spcAft>
                          <a:spcPts val="0"/>
                        </a:spcAft>
                        <a:tabLst>
                          <a:tab pos="4301490" algn="l"/>
                        </a:tabLst>
                      </a:pPr>
                      <a:r>
                        <a:rPr lang="en-GB" sz="1200" b="1">
                          <a:solidFill>
                            <a:srgbClr val="1F3864"/>
                          </a:solidFill>
                          <a:effectLst/>
                          <a:latin typeface="Century Gothic" panose="020B0502020202020204" pitchFamily="34" charset="0"/>
                          <a:ea typeface="SimSun" panose="02010600030101010101" pitchFamily="2" charset="-122"/>
                          <a:cs typeface="Times New Roman" panose="02020603050405020304" pitchFamily="18" charset="0"/>
                        </a:rPr>
                        <a:t>Two-verb structures</a:t>
                      </a:r>
                      <a:endParaRPr lang="en-GB" sz="1200">
                        <a:effectLst/>
                        <a:latin typeface="Century Gothic" panose="020B0502020202020204" pitchFamily="34" charset="0"/>
                        <a:ea typeface="SimSun" panose="02010600030101010101" pitchFamily="2" charset="-122"/>
                        <a:cs typeface="Times New Roman" panose="02020603050405020304" pitchFamily="18" charset="0"/>
                      </a:endParaRPr>
                    </a:p>
                  </a:txBody>
                  <a:tcPr marL="61180" marR="61180" marT="30590" marB="3059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a:lnSpc>
                          <a:spcPct val="106000"/>
                        </a:lnSpc>
                        <a:spcAft>
                          <a:spcPts val="0"/>
                        </a:spcAft>
                        <a:tabLst>
                          <a:tab pos="4301490" algn="l"/>
                        </a:tabLst>
                      </a:pPr>
                      <a:r>
                        <a:rPr lang="en-GB" sz="1200">
                          <a:solidFill>
                            <a:srgbClr val="1F3864"/>
                          </a:solidFill>
                          <a:effectLst/>
                          <a:latin typeface="Century Gothic" panose="020B0502020202020204" pitchFamily="34" charset="0"/>
                          <a:ea typeface="SimSun" panose="02010600030101010101" pitchFamily="2" charset="-122"/>
                          <a:cs typeface="Times New Roman" panose="02020603050405020304" pitchFamily="18" charset="0"/>
                        </a:rPr>
                        <a:t>2 items</a:t>
                      </a:r>
                      <a:endParaRPr lang="en-GB" sz="1200">
                        <a:effectLst/>
                        <a:latin typeface="Century Gothic" panose="020B0502020202020204" pitchFamily="34" charset="0"/>
                        <a:ea typeface="SimSun" panose="02010600030101010101" pitchFamily="2" charset="-122"/>
                        <a:cs typeface="Times New Roman" panose="02020603050405020304" pitchFamily="18" charset="0"/>
                      </a:endParaRPr>
                    </a:p>
                  </a:txBody>
                  <a:tcPr marL="61180" marR="61180" marT="30590" marB="3059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5E0B4"/>
                    </a:solidFill>
                  </a:tcPr>
                </a:tc>
                <a:tc>
                  <a:txBody>
                    <a:bodyPr/>
                    <a:lstStyle/>
                    <a:p>
                      <a:pPr algn="l">
                        <a:lnSpc>
                          <a:spcPct val="106000"/>
                        </a:lnSpc>
                        <a:spcAft>
                          <a:spcPts val="0"/>
                        </a:spcAft>
                        <a:tabLst>
                          <a:tab pos="4301490" algn="l"/>
                        </a:tabLst>
                      </a:pPr>
                      <a:r>
                        <a:rPr lang="en-GB" sz="1200" dirty="0">
                          <a:solidFill>
                            <a:srgbClr val="1F3864"/>
                          </a:solidFill>
                          <a:effectLst/>
                          <a:latin typeface="Century Gothic" panose="020B0502020202020204" pitchFamily="34" charset="0"/>
                          <a:ea typeface="SimSun" panose="02010600030101010101" pitchFamily="2" charset="-122"/>
                          <a:cs typeface="Times New Roman" panose="02020603050405020304" pitchFamily="18" charset="0"/>
                        </a:rPr>
                        <a:t>-</a:t>
                      </a:r>
                      <a:endParaRPr lang="en-GB" sz="1200" dirty="0">
                        <a:effectLst/>
                        <a:latin typeface="Century Gothic" panose="020B0502020202020204" pitchFamily="34" charset="0"/>
                        <a:ea typeface="SimSun" panose="02010600030101010101" pitchFamily="2" charset="-122"/>
                        <a:cs typeface="Times New Roman" panose="02020603050405020304" pitchFamily="18" charset="0"/>
                      </a:endParaRPr>
                    </a:p>
                  </a:txBody>
                  <a:tcPr marL="61180" marR="61180" marT="30590" marB="3059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a:lnSpc>
                          <a:spcPct val="106000"/>
                        </a:lnSpc>
                        <a:spcAft>
                          <a:spcPts val="0"/>
                        </a:spcAft>
                        <a:tabLst>
                          <a:tab pos="4301490" algn="l"/>
                        </a:tabLst>
                      </a:pPr>
                      <a:r>
                        <a:rPr lang="en-GB" sz="1200" dirty="0">
                          <a:solidFill>
                            <a:srgbClr val="1F3864"/>
                          </a:solidFill>
                          <a:effectLst/>
                          <a:latin typeface="Century Gothic" panose="020B0502020202020204" pitchFamily="34" charset="0"/>
                          <a:ea typeface="SimSun" panose="02010600030101010101" pitchFamily="2" charset="-122"/>
                          <a:cs typeface="Times New Roman" panose="02020603050405020304" pitchFamily="18" charset="0"/>
                        </a:rPr>
                        <a:t>  2 items</a:t>
                      </a:r>
                      <a:endParaRPr lang="en-GB" sz="1200" dirty="0">
                        <a:effectLst/>
                        <a:latin typeface="Century Gothic" panose="020B0502020202020204" pitchFamily="34" charset="0"/>
                        <a:ea typeface="SimSun" panose="02010600030101010101" pitchFamily="2" charset="-122"/>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5E0B3"/>
                    </a:solidFill>
                  </a:tcPr>
                </a:tc>
                <a:tc>
                  <a:txBody>
                    <a:bodyPr/>
                    <a:lstStyle/>
                    <a:p>
                      <a:pPr algn="l">
                        <a:lnSpc>
                          <a:spcPct val="106000"/>
                        </a:lnSpc>
                        <a:spcAft>
                          <a:spcPts val="0"/>
                        </a:spcAft>
                        <a:tabLst>
                          <a:tab pos="4301490" algn="l"/>
                        </a:tabLst>
                      </a:pPr>
                      <a:r>
                        <a:rPr lang="en-GB" sz="1200">
                          <a:solidFill>
                            <a:srgbClr val="1F3864"/>
                          </a:solidFill>
                          <a:effectLst/>
                          <a:latin typeface="Century Gothic" panose="020B0502020202020204" pitchFamily="34" charset="0"/>
                          <a:ea typeface="SimSun" panose="02010600030101010101" pitchFamily="2" charset="-122"/>
                          <a:cs typeface="Times New Roman" panose="02020603050405020304" pitchFamily="18" charset="0"/>
                        </a:rPr>
                        <a:t>  -</a:t>
                      </a:r>
                      <a:endParaRPr lang="en-GB" sz="1200">
                        <a:effectLst/>
                        <a:latin typeface="Century Gothic" panose="020B0502020202020204" pitchFamily="34" charset="0"/>
                        <a:ea typeface="SimSun" panose="02010600030101010101" pitchFamily="2" charset="-122"/>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294630749"/>
                  </a:ext>
                </a:extLst>
              </a:tr>
              <a:tr h="377336">
                <a:tc>
                  <a:txBody>
                    <a:bodyPr/>
                    <a:lstStyle/>
                    <a:p>
                      <a:pPr algn="l">
                        <a:lnSpc>
                          <a:spcPct val="106000"/>
                        </a:lnSpc>
                        <a:spcAft>
                          <a:spcPts val="0"/>
                        </a:spcAft>
                        <a:tabLst>
                          <a:tab pos="4301490" algn="l"/>
                        </a:tabLst>
                      </a:pPr>
                      <a:r>
                        <a:rPr lang="en-GB" sz="1200" b="1">
                          <a:solidFill>
                            <a:srgbClr val="1F3864"/>
                          </a:solidFill>
                          <a:effectLst/>
                          <a:latin typeface="Century Gothic" panose="020B0502020202020204" pitchFamily="34" charset="0"/>
                          <a:ea typeface="SimSun" panose="02010600030101010101" pitchFamily="2" charset="-122"/>
                          <a:cs typeface="Times New Roman" panose="02020603050405020304" pitchFamily="18" charset="0"/>
                        </a:rPr>
                        <a:t>Possessive adjectives</a:t>
                      </a:r>
                      <a:endParaRPr lang="en-GB" sz="1200">
                        <a:effectLst/>
                        <a:latin typeface="Century Gothic" panose="020B0502020202020204" pitchFamily="34" charset="0"/>
                        <a:ea typeface="SimSun" panose="02010600030101010101" pitchFamily="2" charset="-122"/>
                        <a:cs typeface="Times New Roman" panose="02020603050405020304" pitchFamily="18" charset="0"/>
                      </a:endParaRPr>
                    </a:p>
                    <a:p>
                      <a:pPr algn="l">
                        <a:lnSpc>
                          <a:spcPct val="106000"/>
                        </a:lnSpc>
                        <a:spcAft>
                          <a:spcPts val="0"/>
                        </a:spcAft>
                        <a:tabLst>
                          <a:tab pos="4301490" algn="l"/>
                        </a:tabLst>
                      </a:pPr>
                      <a:r>
                        <a:rPr lang="en-GB" sz="1200">
                          <a:solidFill>
                            <a:srgbClr val="1F3864"/>
                          </a:solidFill>
                          <a:effectLst/>
                          <a:latin typeface="Century Gothic" panose="020B0502020202020204" pitchFamily="34" charset="0"/>
                          <a:ea typeface="SimSun" panose="02010600030101010101" pitchFamily="2" charset="-122"/>
                          <a:cs typeface="Times New Roman" panose="02020603050405020304" pitchFamily="18" charset="0"/>
                        </a:rPr>
                        <a:t>mon/ma/mes; ton/ta/tes</a:t>
                      </a:r>
                      <a:endParaRPr lang="en-GB" sz="1200">
                        <a:effectLst/>
                        <a:latin typeface="Century Gothic" panose="020B0502020202020204" pitchFamily="34" charset="0"/>
                        <a:ea typeface="SimSun" panose="02010600030101010101" pitchFamily="2" charset="-122"/>
                        <a:cs typeface="Times New Roman" panose="02020603050405020304" pitchFamily="18" charset="0"/>
                      </a:endParaRPr>
                    </a:p>
                  </a:txBody>
                  <a:tcPr marL="61180" marR="61180" marT="30590" marB="3059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a:lnSpc>
                          <a:spcPct val="106000"/>
                        </a:lnSpc>
                        <a:spcAft>
                          <a:spcPts val="0"/>
                        </a:spcAft>
                        <a:tabLst>
                          <a:tab pos="4301490" algn="l"/>
                        </a:tabLst>
                      </a:pPr>
                      <a:r>
                        <a:rPr lang="en-GB" sz="1200">
                          <a:solidFill>
                            <a:srgbClr val="1F3864"/>
                          </a:solidFill>
                          <a:effectLst/>
                          <a:latin typeface="Century Gothic" panose="020B0502020202020204" pitchFamily="34" charset="0"/>
                          <a:ea typeface="SimSun" panose="02010600030101010101" pitchFamily="2" charset="-122"/>
                          <a:cs typeface="Times New Roman" panose="02020603050405020304" pitchFamily="18" charset="0"/>
                        </a:rPr>
                        <a:t>2 items</a:t>
                      </a:r>
                      <a:endParaRPr lang="en-GB" sz="1200">
                        <a:effectLst/>
                        <a:latin typeface="Century Gothic" panose="020B0502020202020204" pitchFamily="34" charset="0"/>
                        <a:ea typeface="SimSun" panose="02010600030101010101" pitchFamily="2" charset="-122"/>
                        <a:cs typeface="Times New Roman" panose="02020603050405020304" pitchFamily="18" charset="0"/>
                      </a:endParaRPr>
                    </a:p>
                  </a:txBody>
                  <a:tcPr marL="61180" marR="61180" marT="30590" marB="3059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5E0B4"/>
                    </a:solidFill>
                  </a:tcPr>
                </a:tc>
                <a:tc>
                  <a:txBody>
                    <a:bodyPr/>
                    <a:lstStyle/>
                    <a:p>
                      <a:pPr algn="l">
                        <a:lnSpc>
                          <a:spcPct val="106000"/>
                        </a:lnSpc>
                        <a:spcAft>
                          <a:spcPts val="0"/>
                        </a:spcAft>
                        <a:tabLst>
                          <a:tab pos="4301490" algn="l"/>
                        </a:tabLst>
                      </a:pPr>
                      <a:r>
                        <a:rPr lang="en-GB" sz="1200">
                          <a:solidFill>
                            <a:srgbClr val="1F3864"/>
                          </a:solidFill>
                          <a:effectLst/>
                          <a:latin typeface="Century Gothic" panose="020B0502020202020204" pitchFamily="34" charset="0"/>
                          <a:ea typeface="SimSun" panose="02010600030101010101" pitchFamily="2" charset="-122"/>
                          <a:cs typeface="Times New Roman" panose="02020603050405020304" pitchFamily="18" charset="0"/>
                        </a:rPr>
                        <a:t>-</a:t>
                      </a:r>
                      <a:endParaRPr lang="en-GB" sz="1200">
                        <a:effectLst/>
                        <a:latin typeface="Century Gothic" panose="020B0502020202020204" pitchFamily="34" charset="0"/>
                        <a:ea typeface="SimSun" panose="02010600030101010101" pitchFamily="2" charset="-122"/>
                        <a:cs typeface="Times New Roman" panose="02020603050405020304" pitchFamily="18" charset="0"/>
                      </a:endParaRPr>
                    </a:p>
                  </a:txBody>
                  <a:tcPr marL="61180" marR="61180" marT="30590" marB="3059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a:lnSpc>
                          <a:spcPct val="106000"/>
                        </a:lnSpc>
                        <a:spcAft>
                          <a:spcPts val="0"/>
                        </a:spcAft>
                        <a:tabLst>
                          <a:tab pos="4301490" algn="l"/>
                        </a:tabLst>
                      </a:pPr>
                      <a:r>
                        <a:rPr lang="en-GB" sz="1200" dirty="0">
                          <a:solidFill>
                            <a:srgbClr val="1F3864"/>
                          </a:solidFill>
                          <a:effectLst/>
                          <a:latin typeface="Century Gothic" panose="020B0502020202020204" pitchFamily="34" charset="0"/>
                          <a:ea typeface="SimSun" panose="02010600030101010101" pitchFamily="2" charset="-122"/>
                          <a:cs typeface="Times New Roman" panose="02020603050405020304" pitchFamily="18" charset="0"/>
                        </a:rPr>
                        <a:t>  -</a:t>
                      </a:r>
                      <a:endParaRPr lang="en-GB" sz="1200" dirty="0">
                        <a:effectLst/>
                        <a:latin typeface="Century Gothic" panose="020B0502020202020204" pitchFamily="34" charset="0"/>
                        <a:ea typeface="SimSun" panose="02010600030101010101" pitchFamily="2" charset="-122"/>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06000"/>
                        </a:lnSpc>
                        <a:spcAft>
                          <a:spcPts val="0"/>
                        </a:spcAft>
                        <a:tabLst>
                          <a:tab pos="4301490" algn="l"/>
                        </a:tabLst>
                      </a:pPr>
                      <a:r>
                        <a:rPr lang="en-GB" sz="1200">
                          <a:solidFill>
                            <a:srgbClr val="1F3864"/>
                          </a:solidFill>
                          <a:effectLst/>
                          <a:latin typeface="Century Gothic" panose="020B0502020202020204" pitchFamily="34" charset="0"/>
                          <a:ea typeface="SimSun" panose="02010600030101010101" pitchFamily="2" charset="-122"/>
                          <a:cs typeface="Times New Roman" panose="02020603050405020304" pitchFamily="18" charset="0"/>
                        </a:rPr>
                        <a:t>  -</a:t>
                      </a:r>
                      <a:endParaRPr lang="en-GB" sz="1200">
                        <a:effectLst/>
                        <a:latin typeface="Century Gothic" panose="020B0502020202020204" pitchFamily="34" charset="0"/>
                        <a:ea typeface="SimSun" panose="02010600030101010101" pitchFamily="2" charset="-122"/>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655195835"/>
                  </a:ext>
                </a:extLst>
              </a:tr>
              <a:tr h="377336">
                <a:tc>
                  <a:txBody>
                    <a:bodyPr/>
                    <a:lstStyle/>
                    <a:p>
                      <a:pPr algn="l">
                        <a:lnSpc>
                          <a:spcPct val="106000"/>
                        </a:lnSpc>
                        <a:spcAft>
                          <a:spcPts val="0"/>
                        </a:spcAft>
                        <a:tabLst>
                          <a:tab pos="4301490" algn="l"/>
                        </a:tabLst>
                      </a:pPr>
                      <a:r>
                        <a:rPr lang="en-GB" sz="1200" b="1">
                          <a:solidFill>
                            <a:srgbClr val="1F3864"/>
                          </a:solidFill>
                          <a:effectLst/>
                          <a:latin typeface="Century Gothic" panose="020B0502020202020204" pitchFamily="34" charset="0"/>
                          <a:ea typeface="SimSun" panose="02010600030101010101" pitchFamily="2" charset="-122"/>
                          <a:cs typeface="Times New Roman" panose="02020603050405020304" pitchFamily="18" charset="0"/>
                        </a:rPr>
                        <a:t>Adjective agreement</a:t>
                      </a:r>
                      <a:endParaRPr lang="en-GB" sz="1200">
                        <a:effectLst/>
                        <a:latin typeface="Century Gothic" panose="020B0502020202020204" pitchFamily="34" charset="0"/>
                        <a:ea typeface="SimSun" panose="02010600030101010101" pitchFamily="2" charset="-122"/>
                        <a:cs typeface="Times New Roman" panose="02020603050405020304" pitchFamily="18" charset="0"/>
                      </a:endParaRPr>
                    </a:p>
                    <a:p>
                      <a:pPr algn="l">
                        <a:lnSpc>
                          <a:spcPct val="106000"/>
                        </a:lnSpc>
                        <a:spcAft>
                          <a:spcPts val="0"/>
                        </a:spcAft>
                        <a:tabLst>
                          <a:tab pos="4301490" algn="l"/>
                        </a:tabLst>
                      </a:pPr>
                      <a:r>
                        <a:rPr lang="en-GB" sz="1200">
                          <a:solidFill>
                            <a:srgbClr val="1F3864"/>
                          </a:solidFill>
                          <a:effectLst/>
                          <a:latin typeface="Century Gothic" panose="020B0502020202020204" pitchFamily="34" charset="0"/>
                          <a:ea typeface="SimSun" panose="02010600030101010101" pitchFamily="2" charset="-122"/>
                          <a:cs typeface="Times New Roman" panose="02020603050405020304" pitchFamily="18" charset="0"/>
                        </a:rPr>
                        <a:t>Gender; number</a:t>
                      </a:r>
                      <a:endParaRPr lang="en-GB" sz="1200">
                        <a:effectLst/>
                        <a:latin typeface="Century Gothic" panose="020B0502020202020204" pitchFamily="34" charset="0"/>
                        <a:ea typeface="SimSun" panose="02010600030101010101" pitchFamily="2" charset="-122"/>
                        <a:cs typeface="Times New Roman" panose="02020603050405020304" pitchFamily="18" charset="0"/>
                      </a:endParaRPr>
                    </a:p>
                  </a:txBody>
                  <a:tcPr marL="61180" marR="61180" marT="30590" marB="3059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a:lnSpc>
                          <a:spcPct val="106000"/>
                        </a:lnSpc>
                        <a:spcAft>
                          <a:spcPts val="0"/>
                        </a:spcAft>
                        <a:tabLst>
                          <a:tab pos="4301490" algn="l"/>
                        </a:tabLst>
                      </a:pPr>
                      <a:r>
                        <a:rPr lang="en-GB" sz="1200">
                          <a:solidFill>
                            <a:srgbClr val="1F3864"/>
                          </a:solidFill>
                          <a:effectLst/>
                          <a:latin typeface="Century Gothic" panose="020B0502020202020204" pitchFamily="34" charset="0"/>
                          <a:ea typeface="SimSun" panose="02010600030101010101" pitchFamily="2" charset="-122"/>
                          <a:cs typeface="Times New Roman" panose="02020603050405020304" pitchFamily="18" charset="0"/>
                        </a:rPr>
                        <a:t>-</a:t>
                      </a:r>
                      <a:endParaRPr lang="en-GB" sz="1200">
                        <a:effectLst/>
                        <a:latin typeface="Century Gothic" panose="020B0502020202020204" pitchFamily="34" charset="0"/>
                        <a:ea typeface="SimSun" panose="02010600030101010101" pitchFamily="2" charset="-122"/>
                        <a:cs typeface="Times New Roman" panose="02020603050405020304" pitchFamily="18" charset="0"/>
                      </a:endParaRPr>
                    </a:p>
                  </a:txBody>
                  <a:tcPr marL="61180" marR="61180" marT="30590" marB="3059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06000"/>
                        </a:lnSpc>
                        <a:spcAft>
                          <a:spcPts val="0"/>
                        </a:spcAft>
                        <a:tabLst>
                          <a:tab pos="4301490" algn="l"/>
                        </a:tabLst>
                      </a:pPr>
                      <a:r>
                        <a:rPr lang="en-GB" sz="1200">
                          <a:solidFill>
                            <a:srgbClr val="1F3864"/>
                          </a:solidFill>
                          <a:effectLst/>
                          <a:latin typeface="Century Gothic" panose="020B0502020202020204" pitchFamily="34" charset="0"/>
                          <a:ea typeface="SimSun" panose="02010600030101010101" pitchFamily="2" charset="-122"/>
                          <a:cs typeface="Times New Roman" panose="02020603050405020304" pitchFamily="18" charset="0"/>
                        </a:rPr>
                        <a:t>-</a:t>
                      </a:r>
                      <a:endParaRPr lang="en-GB" sz="1200">
                        <a:effectLst/>
                        <a:latin typeface="Century Gothic" panose="020B0502020202020204" pitchFamily="34" charset="0"/>
                        <a:ea typeface="SimSun" panose="02010600030101010101" pitchFamily="2" charset="-122"/>
                        <a:cs typeface="Times New Roman" panose="02020603050405020304" pitchFamily="18" charset="0"/>
                      </a:endParaRPr>
                    </a:p>
                  </a:txBody>
                  <a:tcPr marL="61180" marR="61180" marT="30590" marB="3059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a:lnSpc>
                          <a:spcPct val="106000"/>
                        </a:lnSpc>
                        <a:spcAft>
                          <a:spcPts val="0"/>
                        </a:spcAft>
                        <a:tabLst>
                          <a:tab pos="4301490" algn="l"/>
                        </a:tabLst>
                      </a:pPr>
                      <a:r>
                        <a:rPr lang="en-GB" sz="1200" dirty="0">
                          <a:solidFill>
                            <a:srgbClr val="1F3864"/>
                          </a:solidFill>
                          <a:effectLst/>
                          <a:latin typeface="Century Gothic" panose="020B0502020202020204" pitchFamily="34" charset="0"/>
                          <a:ea typeface="SimSun" panose="02010600030101010101" pitchFamily="2" charset="-122"/>
                          <a:cs typeface="Times New Roman" panose="02020603050405020304" pitchFamily="18" charset="0"/>
                        </a:rPr>
                        <a:t> 2 items</a:t>
                      </a:r>
                      <a:endParaRPr lang="en-GB" sz="1200" dirty="0">
                        <a:effectLst/>
                        <a:latin typeface="Century Gothic" panose="020B0502020202020204" pitchFamily="34" charset="0"/>
                        <a:ea typeface="SimSun" panose="02010600030101010101" pitchFamily="2" charset="-122"/>
                        <a:cs typeface="Times New Roman" panose="02020603050405020304" pitchFamily="18"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5E0B3"/>
                    </a:solidFill>
                  </a:tcPr>
                </a:tc>
                <a:tc>
                  <a:txBody>
                    <a:bodyPr/>
                    <a:lstStyle/>
                    <a:p>
                      <a:pPr algn="l">
                        <a:lnSpc>
                          <a:spcPct val="106000"/>
                        </a:lnSpc>
                        <a:spcAft>
                          <a:spcPts val="0"/>
                        </a:spcAft>
                        <a:tabLst>
                          <a:tab pos="4301490" algn="l"/>
                        </a:tabLst>
                      </a:pPr>
                      <a:r>
                        <a:rPr lang="en-GB" sz="1200" dirty="0">
                          <a:solidFill>
                            <a:srgbClr val="1F3864"/>
                          </a:solidFill>
                          <a:effectLst/>
                          <a:latin typeface="Century Gothic" panose="020B0502020202020204" pitchFamily="34" charset="0"/>
                          <a:ea typeface="SimSun" panose="02010600030101010101" pitchFamily="2" charset="-122"/>
                          <a:cs typeface="Times New Roman" panose="02020603050405020304" pitchFamily="18" charset="0"/>
                        </a:rPr>
                        <a:t>  -</a:t>
                      </a:r>
                      <a:endParaRPr lang="en-GB" sz="1200" dirty="0">
                        <a:effectLst/>
                        <a:latin typeface="Century Gothic" panose="020B0502020202020204" pitchFamily="34" charset="0"/>
                        <a:ea typeface="SimSun" panose="02010600030101010101" pitchFamily="2" charset="-122"/>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948874071"/>
                  </a:ext>
                </a:extLst>
              </a:tr>
              <a:tr h="377336">
                <a:tc>
                  <a:txBody>
                    <a:bodyPr/>
                    <a:lstStyle/>
                    <a:p>
                      <a:pPr algn="l">
                        <a:lnSpc>
                          <a:spcPct val="106000"/>
                        </a:lnSpc>
                        <a:spcAft>
                          <a:spcPts val="0"/>
                        </a:spcAft>
                        <a:tabLst>
                          <a:tab pos="4301490" algn="l"/>
                        </a:tabLst>
                      </a:pPr>
                      <a:r>
                        <a:rPr lang="en-GB" sz="1200" b="1">
                          <a:solidFill>
                            <a:srgbClr val="1F3864"/>
                          </a:solidFill>
                          <a:effectLst/>
                          <a:latin typeface="Century Gothic" panose="020B0502020202020204" pitchFamily="34" charset="0"/>
                          <a:ea typeface="SimSun" panose="02010600030101010101" pitchFamily="2" charset="-122"/>
                          <a:cs typeface="Times New Roman" panose="02020603050405020304" pitchFamily="18" charset="0"/>
                        </a:rPr>
                        <a:t>Subject pronouns</a:t>
                      </a:r>
                      <a:endParaRPr lang="en-GB" sz="1200">
                        <a:effectLst/>
                        <a:latin typeface="Century Gothic" panose="020B0502020202020204" pitchFamily="34" charset="0"/>
                        <a:ea typeface="SimSun" panose="02010600030101010101" pitchFamily="2" charset="-122"/>
                        <a:cs typeface="Times New Roman" panose="02020603050405020304" pitchFamily="18" charset="0"/>
                      </a:endParaRPr>
                    </a:p>
                    <a:p>
                      <a:pPr algn="l">
                        <a:lnSpc>
                          <a:spcPct val="106000"/>
                        </a:lnSpc>
                        <a:spcAft>
                          <a:spcPts val="0"/>
                        </a:spcAft>
                        <a:tabLst>
                          <a:tab pos="4301490" algn="l"/>
                        </a:tabLst>
                      </a:pPr>
                      <a:r>
                        <a:rPr lang="en-GB" sz="1200">
                          <a:solidFill>
                            <a:srgbClr val="1F3864"/>
                          </a:solidFill>
                          <a:effectLst/>
                          <a:latin typeface="Century Gothic" panose="020B0502020202020204" pitchFamily="34" charset="0"/>
                          <a:ea typeface="SimSun" panose="02010600030101010101" pitchFamily="2" charset="-122"/>
                          <a:cs typeface="Times New Roman" panose="02020603050405020304" pitchFamily="18" charset="0"/>
                        </a:rPr>
                        <a:t>il / elle meaning “it”</a:t>
                      </a:r>
                      <a:endParaRPr lang="en-GB" sz="1200">
                        <a:effectLst/>
                        <a:latin typeface="Century Gothic" panose="020B0502020202020204" pitchFamily="34" charset="0"/>
                        <a:ea typeface="SimSun" panose="02010600030101010101" pitchFamily="2" charset="-122"/>
                        <a:cs typeface="Times New Roman" panose="02020603050405020304" pitchFamily="18" charset="0"/>
                      </a:endParaRPr>
                    </a:p>
                  </a:txBody>
                  <a:tcPr marL="61180" marR="61180" marT="30590" marB="3059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a:lnSpc>
                          <a:spcPct val="106000"/>
                        </a:lnSpc>
                        <a:spcAft>
                          <a:spcPts val="0"/>
                        </a:spcAft>
                        <a:tabLst>
                          <a:tab pos="4301490" algn="l"/>
                        </a:tabLst>
                      </a:pPr>
                      <a:r>
                        <a:rPr lang="en-GB" sz="1200">
                          <a:solidFill>
                            <a:srgbClr val="1F3864"/>
                          </a:solidFill>
                          <a:effectLst/>
                          <a:latin typeface="Century Gothic" panose="020B0502020202020204" pitchFamily="34" charset="0"/>
                          <a:ea typeface="SimSun" panose="02010600030101010101" pitchFamily="2" charset="-122"/>
                          <a:cs typeface="Times New Roman" panose="02020603050405020304" pitchFamily="18" charset="0"/>
                        </a:rPr>
                        <a:t>-</a:t>
                      </a:r>
                      <a:endParaRPr lang="en-GB" sz="1200">
                        <a:effectLst/>
                        <a:latin typeface="Century Gothic" panose="020B0502020202020204" pitchFamily="34" charset="0"/>
                        <a:ea typeface="SimSun" panose="02010600030101010101" pitchFamily="2" charset="-122"/>
                        <a:cs typeface="Times New Roman" panose="02020603050405020304" pitchFamily="18" charset="0"/>
                      </a:endParaRPr>
                    </a:p>
                  </a:txBody>
                  <a:tcPr marL="61180" marR="61180" marT="30590" marB="3059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06000"/>
                        </a:lnSpc>
                        <a:spcAft>
                          <a:spcPts val="0"/>
                        </a:spcAft>
                        <a:tabLst>
                          <a:tab pos="4301490" algn="l"/>
                        </a:tabLst>
                      </a:pPr>
                      <a:r>
                        <a:rPr lang="en-GB" sz="1200">
                          <a:solidFill>
                            <a:srgbClr val="1F3864"/>
                          </a:solidFill>
                          <a:effectLst/>
                          <a:latin typeface="Century Gothic" panose="020B0502020202020204" pitchFamily="34" charset="0"/>
                          <a:ea typeface="SimSun" panose="02010600030101010101" pitchFamily="2" charset="-122"/>
                          <a:cs typeface="Times New Roman" panose="02020603050405020304" pitchFamily="18" charset="0"/>
                        </a:rPr>
                        <a:t>-</a:t>
                      </a:r>
                      <a:endParaRPr lang="en-GB" sz="1200">
                        <a:effectLst/>
                        <a:latin typeface="Century Gothic" panose="020B0502020202020204" pitchFamily="34" charset="0"/>
                        <a:ea typeface="SimSun" panose="02010600030101010101" pitchFamily="2" charset="-122"/>
                        <a:cs typeface="Times New Roman" panose="02020603050405020304" pitchFamily="18" charset="0"/>
                      </a:endParaRPr>
                    </a:p>
                  </a:txBody>
                  <a:tcPr marL="61180" marR="61180" marT="30590" marB="3059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a:lnSpc>
                          <a:spcPct val="106000"/>
                        </a:lnSpc>
                        <a:spcAft>
                          <a:spcPts val="0"/>
                        </a:spcAft>
                        <a:tabLst>
                          <a:tab pos="4301490" algn="l"/>
                        </a:tabLst>
                      </a:pPr>
                      <a:r>
                        <a:rPr lang="en-GB" sz="1200">
                          <a:solidFill>
                            <a:srgbClr val="1F3864"/>
                          </a:solidFill>
                          <a:effectLst/>
                          <a:latin typeface="Century Gothic" panose="020B0502020202020204" pitchFamily="34" charset="0"/>
                          <a:ea typeface="SimSun" panose="02010600030101010101" pitchFamily="2" charset="-122"/>
                          <a:cs typeface="Times New Roman" panose="02020603050405020304" pitchFamily="18" charset="0"/>
                        </a:rPr>
                        <a:t> 2 items</a:t>
                      </a:r>
                      <a:endParaRPr lang="en-GB" sz="1200">
                        <a:effectLst/>
                        <a:latin typeface="Century Gothic" panose="020B0502020202020204" pitchFamily="34" charset="0"/>
                        <a:ea typeface="SimSun" panose="02010600030101010101" pitchFamily="2" charset="-122"/>
                        <a:cs typeface="Times New Roman" panose="02020603050405020304" pitchFamily="18"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5E0B3"/>
                    </a:solidFill>
                  </a:tcPr>
                </a:tc>
                <a:tc>
                  <a:txBody>
                    <a:bodyPr/>
                    <a:lstStyle/>
                    <a:p>
                      <a:pPr algn="l">
                        <a:lnSpc>
                          <a:spcPct val="106000"/>
                        </a:lnSpc>
                        <a:spcAft>
                          <a:spcPts val="0"/>
                        </a:spcAft>
                        <a:tabLst>
                          <a:tab pos="4301490" algn="l"/>
                        </a:tabLst>
                      </a:pPr>
                      <a:r>
                        <a:rPr lang="en-GB" sz="1200" dirty="0">
                          <a:solidFill>
                            <a:srgbClr val="1F3864"/>
                          </a:solidFill>
                          <a:effectLst/>
                          <a:latin typeface="Century Gothic" panose="020B0502020202020204" pitchFamily="34" charset="0"/>
                          <a:ea typeface="SimSun" panose="02010600030101010101" pitchFamily="2" charset="-122"/>
                          <a:cs typeface="Times New Roman" panose="02020603050405020304" pitchFamily="18" charset="0"/>
                        </a:rPr>
                        <a:t>  -</a:t>
                      </a:r>
                      <a:endParaRPr lang="en-GB" sz="1200" dirty="0">
                        <a:effectLst/>
                        <a:latin typeface="Century Gothic" panose="020B0502020202020204" pitchFamily="34" charset="0"/>
                        <a:ea typeface="SimSun" panose="02010600030101010101" pitchFamily="2" charset="-122"/>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444182397"/>
                  </a:ext>
                </a:extLst>
              </a:tr>
              <a:tr h="224672">
                <a:tc>
                  <a:txBody>
                    <a:bodyPr/>
                    <a:lstStyle/>
                    <a:p>
                      <a:pPr algn="l">
                        <a:lnSpc>
                          <a:spcPct val="106000"/>
                        </a:lnSpc>
                        <a:spcAft>
                          <a:spcPts val="0"/>
                        </a:spcAft>
                        <a:tabLst>
                          <a:tab pos="4301490" algn="l"/>
                        </a:tabLst>
                      </a:pPr>
                      <a:r>
                        <a:rPr lang="fr-FR" sz="1200" b="1" dirty="0">
                          <a:solidFill>
                            <a:srgbClr val="1F3864"/>
                          </a:solidFill>
                          <a:effectLst/>
                          <a:latin typeface="Century Gothic" panose="020B0502020202020204" pitchFamily="34" charset="0"/>
                          <a:ea typeface="SimSun" panose="02010600030101010101" pitchFamily="2" charset="-122"/>
                          <a:cs typeface="Times New Roman" panose="02020603050405020304" pitchFamily="18" charset="0"/>
                        </a:rPr>
                        <a:t>Noun phrases</a:t>
                      </a:r>
                      <a:endParaRPr lang="en-GB" sz="1200" dirty="0">
                        <a:effectLst/>
                        <a:latin typeface="Century Gothic" panose="020B0502020202020204" pitchFamily="34" charset="0"/>
                        <a:ea typeface="SimSun" panose="02010600030101010101" pitchFamily="2" charset="-122"/>
                        <a:cs typeface="Times New Roman" panose="02020603050405020304" pitchFamily="18" charset="0"/>
                      </a:endParaRPr>
                    </a:p>
                  </a:txBody>
                  <a:tcPr marL="61180" marR="61180" marT="30590" marB="3059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a:lnSpc>
                          <a:spcPct val="106000"/>
                        </a:lnSpc>
                        <a:spcAft>
                          <a:spcPts val="0"/>
                        </a:spcAft>
                        <a:tabLst>
                          <a:tab pos="4301490" algn="l"/>
                        </a:tabLst>
                      </a:pPr>
                      <a:r>
                        <a:rPr lang="en-GB" sz="1200">
                          <a:solidFill>
                            <a:srgbClr val="1F3864"/>
                          </a:solidFill>
                          <a:effectLst/>
                          <a:latin typeface="Century Gothic" panose="020B0502020202020204" pitchFamily="34" charset="0"/>
                          <a:ea typeface="SimSun" panose="02010600030101010101" pitchFamily="2" charset="-122"/>
                          <a:cs typeface="Times New Roman" panose="02020603050405020304" pitchFamily="18" charset="0"/>
                        </a:rPr>
                        <a:t>-</a:t>
                      </a:r>
                      <a:endParaRPr lang="en-GB" sz="1200">
                        <a:effectLst/>
                        <a:latin typeface="Century Gothic" panose="020B0502020202020204" pitchFamily="34" charset="0"/>
                        <a:ea typeface="SimSun" panose="02010600030101010101" pitchFamily="2" charset="-122"/>
                        <a:cs typeface="Times New Roman" panose="02020603050405020304" pitchFamily="18" charset="0"/>
                      </a:endParaRPr>
                    </a:p>
                  </a:txBody>
                  <a:tcPr marL="61180" marR="61180" marT="30590" marB="3059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06000"/>
                        </a:lnSpc>
                        <a:spcAft>
                          <a:spcPts val="0"/>
                        </a:spcAft>
                        <a:tabLst>
                          <a:tab pos="4301490" algn="l"/>
                        </a:tabLst>
                      </a:pPr>
                      <a:r>
                        <a:rPr lang="en-GB" sz="1200">
                          <a:solidFill>
                            <a:srgbClr val="1F3864"/>
                          </a:solidFill>
                          <a:effectLst/>
                          <a:latin typeface="Century Gothic" panose="020B0502020202020204" pitchFamily="34" charset="0"/>
                          <a:ea typeface="SimSun" panose="02010600030101010101" pitchFamily="2" charset="-122"/>
                          <a:cs typeface="Times New Roman" panose="02020603050405020304" pitchFamily="18" charset="0"/>
                        </a:rPr>
                        <a:t>-</a:t>
                      </a:r>
                      <a:endParaRPr lang="en-GB" sz="1200">
                        <a:effectLst/>
                        <a:latin typeface="Century Gothic" panose="020B0502020202020204" pitchFamily="34" charset="0"/>
                        <a:ea typeface="SimSun" panose="02010600030101010101" pitchFamily="2" charset="-122"/>
                        <a:cs typeface="Times New Roman" panose="02020603050405020304" pitchFamily="18" charset="0"/>
                      </a:endParaRPr>
                    </a:p>
                  </a:txBody>
                  <a:tcPr marL="61180" marR="61180" marT="30590" marB="3059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a:lnSpc>
                          <a:spcPct val="106000"/>
                        </a:lnSpc>
                        <a:spcAft>
                          <a:spcPts val="0"/>
                        </a:spcAft>
                        <a:tabLst>
                          <a:tab pos="4301490" algn="l"/>
                        </a:tabLst>
                      </a:pPr>
                      <a:r>
                        <a:rPr lang="en-GB" sz="1200" dirty="0">
                          <a:solidFill>
                            <a:srgbClr val="1F3864"/>
                          </a:solidFill>
                          <a:effectLst/>
                          <a:latin typeface="Century Gothic" panose="020B0502020202020204" pitchFamily="34" charset="0"/>
                          <a:ea typeface="SimSun" panose="02010600030101010101" pitchFamily="2" charset="-122"/>
                          <a:cs typeface="Times New Roman" panose="02020603050405020304" pitchFamily="18" charset="0"/>
                        </a:rPr>
                        <a:t>  -</a:t>
                      </a:r>
                      <a:endParaRPr lang="en-GB" sz="1200" dirty="0">
                        <a:effectLst/>
                        <a:latin typeface="Century Gothic" panose="020B0502020202020204" pitchFamily="34" charset="0"/>
                        <a:ea typeface="SimSun" panose="02010600030101010101" pitchFamily="2" charset="-122"/>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06000"/>
                        </a:lnSpc>
                        <a:spcAft>
                          <a:spcPts val="0"/>
                        </a:spcAft>
                        <a:tabLst>
                          <a:tab pos="4301490" algn="l"/>
                        </a:tabLst>
                      </a:pPr>
                      <a:r>
                        <a:rPr lang="en-GB" sz="1200" dirty="0">
                          <a:solidFill>
                            <a:srgbClr val="1F3864"/>
                          </a:solidFill>
                          <a:effectLst/>
                          <a:latin typeface="Century Gothic" panose="020B0502020202020204" pitchFamily="34" charset="0"/>
                          <a:ea typeface="SimSun" panose="02010600030101010101" pitchFamily="2" charset="-122"/>
                          <a:cs typeface="Times New Roman" panose="02020603050405020304" pitchFamily="18" charset="0"/>
                        </a:rPr>
                        <a:t>  2 items</a:t>
                      </a:r>
                      <a:endParaRPr lang="en-GB" sz="1200" dirty="0">
                        <a:effectLst/>
                        <a:latin typeface="Century Gothic" panose="020B0502020202020204" pitchFamily="34" charset="0"/>
                        <a:ea typeface="SimSun" panose="02010600030101010101" pitchFamily="2" charset="-122"/>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5E0B3"/>
                    </a:solidFill>
                  </a:tcPr>
                </a:tc>
                <a:extLst>
                  <a:ext uri="{0D108BD9-81ED-4DB2-BD59-A6C34878D82A}">
                    <a16:rowId xmlns:a16="http://schemas.microsoft.com/office/drawing/2014/main" val="4261221169"/>
                  </a:ext>
                </a:extLst>
              </a:tr>
            </a:tbl>
          </a:graphicData>
        </a:graphic>
      </p:graphicFrame>
    </p:spTree>
    <p:extLst>
      <p:ext uri="{BB962C8B-B14F-4D97-AF65-F5344CB8AC3E}">
        <p14:creationId xmlns:p14="http://schemas.microsoft.com/office/powerpoint/2010/main" val="1725030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background rectangle">
            <a:extLst>
              <a:ext uri="{C183D7F6-B498-43B3-948B-1728B52AA6E4}">
                <adec:decorative xmlns:adec="http://schemas.microsoft.com/office/drawing/2017/decorative" xmlns="" val="1"/>
              </a:ext>
            </a:extLst>
          </p:cNvPr>
          <p:cNvPicPr>
            <a:picLocks noChangeAspect="1"/>
          </p:cNvPicPr>
          <p:nvPr/>
        </p:nvPicPr>
        <p:blipFill rotWithShape="1">
          <a:blip r:embed="rId3">
            <a:extLst>
              <a:ext uri="{28A0092B-C50C-407E-A947-70E740481C1C}">
                <a14:useLocalDpi xmlns:a14="http://schemas.microsoft.com/office/drawing/2010/main" val="0"/>
              </a:ext>
            </a:extLst>
          </a:blip>
          <a:srcRect l="-15805" t="1574" r="19540" b="43963"/>
          <a:stretch/>
        </p:blipFill>
        <p:spPr>
          <a:xfrm>
            <a:off x="-928048" y="87289"/>
            <a:ext cx="7471352" cy="472270"/>
          </a:xfrm>
          <a:prstGeom prst="rect">
            <a:avLst/>
          </a:prstGeom>
        </p:spPr>
      </p:pic>
      <p:sp>
        <p:nvSpPr>
          <p:cNvPr id="2" name="Title 1"/>
          <p:cNvSpPr>
            <a:spLocks noGrp="1"/>
          </p:cNvSpPr>
          <p:nvPr>
            <p:ph type="title"/>
          </p:nvPr>
        </p:nvSpPr>
        <p:spPr>
          <a:xfrm>
            <a:off x="318951" y="0"/>
            <a:ext cx="6484584" cy="653143"/>
          </a:xfrm>
        </p:spPr>
        <p:txBody>
          <a:bodyPr>
            <a:normAutofit/>
          </a:bodyPr>
          <a:lstStyle/>
          <a:p>
            <a:r>
              <a:rPr lang="en-GB" sz="2800" b="1" dirty="0">
                <a:solidFill>
                  <a:schemeClr val="bg1"/>
                </a:solidFill>
              </a:rPr>
              <a:t>Coverage of grammar - Spanish</a:t>
            </a:r>
          </a:p>
        </p:txBody>
      </p:sp>
      <p:graphicFrame>
        <p:nvGraphicFramePr>
          <p:cNvPr id="7" name="Table 6" descr="showing the Spanish grammar feature and whether it is reading, listening, writing or speaking"/>
          <p:cNvGraphicFramePr>
            <a:graphicFrameLocks noGrp="1"/>
          </p:cNvGraphicFramePr>
          <p:nvPr>
            <p:extLst>
              <p:ext uri="{D42A27DB-BD31-4B8C-83A1-F6EECF244321}">
                <p14:modId xmlns:p14="http://schemas.microsoft.com/office/powerpoint/2010/main" val="1713090784"/>
              </p:ext>
            </p:extLst>
          </p:nvPr>
        </p:nvGraphicFramePr>
        <p:xfrm>
          <a:off x="293846" y="740432"/>
          <a:ext cx="11759881" cy="5199886"/>
        </p:xfrm>
        <a:graphic>
          <a:graphicData uri="http://schemas.openxmlformats.org/drawingml/2006/table">
            <a:tbl>
              <a:tblPr firstRow="1" bandRow="1">
                <a:tableStyleId>{5C22544A-7EE6-4342-B048-85BDC9FD1C3A}</a:tableStyleId>
              </a:tblPr>
              <a:tblGrid>
                <a:gridCol w="6213079">
                  <a:extLst>
                    <a:ext uri="{9D8B030D-6E8A-4147-A177-3AD203B41FA5}">
                      <a16:colId xmlns:a16="http://schemas.microsoft.com/office/drawing/2014/main" val="1158936350"/>
                    </a:ext>
                  </a:extLst>
                </a:gridCol>
                <a:gridCol w="1377387">
                  <a:extLst>
                    <a:ext uri="{9D8B030D-6E8A-4147-A177-3AD203B41FA5}">
                      <a16:colId xmlns:a16="http://schemas.microsoft.com/office/drawing/2014/main" val="1093682466"/>
                    </a:ext>
                  </a:extLst>
                </a:gridCol>
                <a:gridCol w="1412111">
                  <a:extLst>
                    <a:ext uri="{9D8B030D-6E8A-4147-A177-3AD203B41FA5}">
                      <a16:colId xmlns:a16="http://schemas.microsoft.com/office/drawing/2014/main" val="3592467790"/>
                    </a:ext>
                  </a:extLst>
                </a:gridCol>
                <a:gridCol w="1377388">
                  <a:extLst>
                    <a:ext uri="{9D8B030D-6E8A-4147-A177-3AD203B41FA5}">
                      <a16:colId xmlns:a16="http://schemas.microsoft.com/office/drawing/2014/main" val="1731056314"/>
                    </a:ext>
                  </a:extLst>
                </a:gridCol>
                <a:gridCol w="1379916">
                  <a:extLst>
                    <a:ext uri="{9D8B030D-6E8A-4147-A177-3AD203B41FA5}">
                      <a16:colId xmlns:a16="http://schemas.microsoft.com/office/drawing/2014/main" val="2061830236"/>
                    </a:ext>
                  </a:extLst>
                </a:gridCol>
              </a:tblGrid>
              <a:tr h="369403">
                <a:tc>
                  <a:txBody>
                    <a:bodyPr/>
                    <a:lstStyle/>
                    <a:p>
                      <a:r>
                        <a:rPr lang="en-GB" sz="1800" dirty="0">
                          <a:solidFill>
                            <a:schemeClr val="accent5">
                              <a:lumMod val="50000"/>
                            </a:schemeClr>
                          </a:solidFill>
                          <a:latin typeface="Century Gothic" panose="020B0502020202020204" pitchFamily="34" charset="0"/>
                        </a:rPr>
                        <a:t>Grammar feature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GB" sz="1800" dirty="0">
                          <a:solidFill>
                            <a:schemeClr val="accent5">
                              <a:lumMod val="50000"/>
                            </a:schemeClr>
                          </a:solidFill>
                          <a:latin typeface="Century Gothic" panose="020B0502020202020204" pitchFamily="34" charset="0"/>
                        </a:rPr>
                        <a:t>Reading</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GB" sz="1800" dirty="0">
                          <a:solidFill>
                            <a:schemeClr val="accent5">
                              <a:lumMod val="50000"/>
                            </a:schemeClr>
                          </a:solidFill>
                          <a:latin typeface="Century Gothic" panose="020B0502020202020204" pitchFamily="34" charset="0"/>
                        </a:rPr>
                        <a:t>Listening</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GB" sz="1800" dirty="0">
                          <a:solidFill>
                            <a:schemeClr val="accent5">
                              <a:lumMod val="50000"/>
                            </a:schemeClr>
                          </a:solidFill>
                          <a:latin typeface="Century Gothic" panose="020B0502020202020204" pitchFamily="34" charset="0"/>
                        </a:rPr>
                        <a:t>Writing</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GB" sz="1800" dirty="0">
                          <a:solidFill>
                            <a:schemeClr val="accent5">
                              <a:lumMod val="50000"/>
                            </a:schemeClr>
                          </a:solidFill>
                          <a:latin typeface="Century Gothic" panose="020B0502020202020204" pitchFamily="34" charset="0"/>
                        </a:rPr>
                        <a:t>Speaking</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284143877"/>
                  </a:ext>
                </a:extLst>
              </a:tr>
              <a:tr h="640081">
                <a:tc>
                  <a:txBody>
                    <a:bodyPr/>
                    <a:lstStyle/>
                    <a:p>
                      <a:r>
                        <a:rPr lang="fr-FR" sz="1800" b="1" dirty="0">
                          <a:solidFill>
                            <a:schemeClr val="accent5">
                              <a:lumMod val="50000"/>
                            </a:schemeClr>
                          </a:solidFill>
                          <a:effectLst/>
                          <a:latin typeface="Century Gothic" panose="020B0502020202020204" pitchFamily="34" charset="0"/>
                        </a:rPr>
                        <a:t>Question</a:t>
                      </a:r>
                      <a:r>
                        <a:rPr lang="fr-FR" sz="1800" b="1" baseline="0" dirty="0">
                          <a:solidFill>
                            <a:schemeClr val="accent5">
                              <a:lumMod val="50000"/>
                            </a:schemeClr>
                          </a:solidFill>
                          <a:effectLst/>
                          <a:latin typeface="Century Gothic" panose="020B0502020202020204" pitchFamily="34" charset="0"/>
                        </a:rPr>
                        <a:t> formation</a:t>
                      </a:r>
                    </a:p>
                    <a:p>
                      <a:r>
                        <a:rPr lang="fr-FR" sz="1800" dirty="0">
                          <a:solidFill>
                            <a:schemeClr val="accent5">
                              <a:lumMod val="50000"/>
                            </a:schemeClr>
                          </a:solidFill>
                          <a:effectLst/>
                          <a:latin typeface="Century Gothic" panose="020B0502020202020204" pitchFamily="34" charset="0"/>
                        </a:rPr>
                        <a:t>Intonation; </a:t>
                      </a:r>
                      <a:r>
                        <a:rPr lang="fr-FR" sz="1800" i="1" dirty="0" err="1">
                          <a:solidFill>
                            <a:schemeClr val="accent5">
                              <a:lumMod val="50000"/>
                            </a:schemeClr>
                          </a:solidFill>
                          <a:effectLst/>
                          <a:latin typeface="Century Gothic" panose="020B0502020202020204" pitchFamily="34" charset="0"/>
                        </a:rPr>
                        <a:t>do-aux</a:t>
                      </a:r>
                      <a:r>
                        <a:rPr lang="fr-FR" sz="1800" dirty="0">
                          <a:solidFill>
                            <a:schemeClr val="accent5">
                              <a:lumMod val="50000"/>
                            </a:schemeClr>
                          </a:solidFill>
                          <a:effectLst/>
                          <a:latin typeface="Century Gothic" panose="020B0502020202020204" pitchFamily="34" charset="0"/>
                        </a:rPr>
                        <a:t> in English vs.</a:t>
                      </a:r>
                      <a:r>
                        <a:rPr lang="fr-FR" sz="1800" baseline="0" dirty="0">
                          <a:solidFill>
                            <a:schemeClr val="accent5">
                              <a:lumMod val="50000"/>
                            </a:schemeClr>
                          </a:solidFill>
                          <a:effectLst/>
                          <a:latin typeface="Century Gothic" panose="020B0502020202020204" pitchFamily="34" charset="0"/>
                        </a:rPr>
                        <a:t> TL</a:t>
                      </a:r>
                      <a:endParaRPr lang="en-GB" sz="1800" dirty="0">
                        <a:solidFill>
                          <a:schemeClr val="accent5">
                            <a:lumMod val="50000"/>
                          </a:schemeClr>
                        </a:solidFill>
                        <a:latin typeface="Century Gothic" panose="020B0502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GB" sz="1800" dirty="0">
                          <a:solidFill>
                            <a:schemeClr val="accent5">
                              <a:lumMod val="50000"/>
                            </a:schemeClr>
                          </a:solidFill>
                          <a:latin typeface="Century Gothic" panose="020B0502020202020204" pitchFamily="34" charset="0"/>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GB" sz="1800" dirty="0">
                          <a:solidFill>
                            <a:schemeClr val="accent5">
                              <a:lumMod val="50000"/>
                            </a:schemeClr>
                          </a:solidFill>
                          <a:latin typeface="Century Gothic" panose="020B0502020202020204" pitchFamily="34" charset="0"/>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rowSpan="2">
                  <a:txBody>
                    <a:bodyPr/>
                    <a:lstStyle/>
                    <a:p>
                      <a:r>
                        <a:rPr lang="en-GB" sz="1800" dirty="0">
                          <a:solidFill>
                            <a:schemeClr val="accent5">
                              <a:lumMod val="50000"/>
                            </a:schemeClr>
                          </a:solidFill>
                          <a:latin typeface="Century Gothic" panose="020B0502020202020204" pitchFamily="34" charset="0"/>
                        </a:rPr>
                        <a:t>6 items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40000"/>
                        <a:lumOff val="60000"/>
                      </a:schemeClr>
                    </a:solidFill>
                  </a:tcPr>
                </a:tc>
                <a:tc rowSpan="3">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dirty="0">
                          <a:solidFill>
                            <a:schemeClr val="accent5">
                              <a:lumMod val="50000"/>
                            </a:schemeClr>
                          </a:solidFill>
                          <a:latin typeface="Century Gothic" panose="020B0502020202020204" pitchFamily="34" charset="0"/>
                        </a:rPr>
                        <a:t> </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800" dirty="0">
                          <a:solidFill>
                            <a:schemeClr val="accent5">
                              <a:lumMod val="50000"/>
                            </a:schemeClr>
                          </a:solidFill>
                          <a:latin typeface="Century Gothic" panose="020B0502020202020204" pitchFamily="34" charset="0"/>
                        </a:rPr>
                        <a:t>6 items</a:t>
                      </a:r>
                    </a:p>
                    <a:p>
                      <a:endParaRPr lang="en-GB" sz="1800" dirty="0">
                        <a:solidFill>
                          <a:schemeClr val="accent5">
                            <a:lumMod val="50000"/>
                          </a:schemeClr>
                        </a:solidFill>
                        <a:latin typeface="Century Gothic" panose="020B0502020202020204" pitchFamily="34" charset="0"/>
                      </a:endParaRPr>
                    </a:p>
                    <a:p>
                      <a:endParaRPr lang="en-GB" sz="1800" dirty="0">
                        <a:solidFill>
                          <a:schemeClr val="accent5">
                            <a:lumMod val="50000"/>
                          </a:schemeClr>
                        </a:solidFill>
                        <a:latin typeface="Century Gothic" panose="020B0502020202020204" pitchFamily="34" charset="0"/>
                      </a:endParaRPr>
                    </a:p>
                    <a:p>
                      <a:endParaRPr lang="en-GB" sz="1800" dirty="0">
                        <a:solidFill>
                          <a:schemeClr val="accent5">
                            <a:lumMod val="50000"/>
                          </a:schemeClr>
                        </a:solidFill>
                        <a:latin typeface="Century Gothic" panose="020B0502020202020204" pitchFamily="34" charset="0"/>
                      </a:endParaRPr>
                    </a:p>
                    <a:p>
                      <a:r>
                        <a:rPr lang="en-GB" sz="1800" dirty="0">
                          <a:solidFill>
                            <a:schemeClr val="accent5">
                              <a:lumMod val="50000"/>
                            </a:schemeClr>
                          </a:solidFill>
                          <a:latin typeface="Century Gothic" panose="020B0502020202020204" pitchFamily="34" charset="0"/>
                        </a:rPr>
                        <a:t>2 items</a:t>
                      </a:r>
                    </a:p>
                    <a:p>
                      <a:r>
                        <a:rPr lang="en-GB" sz="1800" dirty="0">
                          <a:solidFill>
                            <a:schemeClr val="accent5">
                              <a:lumMod val="50000"/>
                            </a:schemeClr>
                          </a:solidFill>
                          <a:latin typeface="Century Gothic" panose="020B0502020202020204" pitchFamily="34" charset="0"/>
                        </a:rPr>
                        <a:t>(</a:t>
                      </a:r>
                      <a:r>
                        <a:rPr lang="en-GB" sz="1800" i="1" dirty="0" err="1">
                          <a:solidFill>
                            <a:schemeClr val="accent5">
                              <a:lumMod val="50000"/>
                            </a:schemeClr>
                          </a:solidFill>
                          <a:latin typeface="Century Gothic" panose="020B0502020202020204" pitchFamily="34" charset="0"/>
                        </a:rPr>
                        <a:t>tener</a:t>
                      </a:r>
                      <a:r>
                        <a:rPr lang="en-GB" sz="1800" i="1" dirty="0">
                          <a:solidFill>
                            <a:schemeClr val="accent5">
                              <a:lumMod val="50000"/>
                            </a:schemeClr>
                          </a:solidFill>
                          <a:latin typeface="Century Gothic" panose="020B0502020202020204" pitchFamily="34" charset="0"/>
                        </a:rPr>
                        <a:t>, </a:t>
                      </a:r>
                      <a:r>
                        <a:rPr lang="en-GB" sz="1800" i="1" dirty="0" err="1">
                          <a:solidFill>
                            <a:schemeClr val="accent5">
                              <a:lumMod val="50000"/>
                            </a:schemeClr>
                          </a:solidFill>
                          <a:latin typeface="Century Gothic" panose="020B0502020202020204" pitchFamily="34" charset="0"/>
                        </a:rPr>
                        <a:t>querer</a:t>
                      </a:r>
                      <a:r>
                        <a:rPr lang="en-GB" sz="1800" i="1" dirty="0">
                          <a:solidFill>
                            <a:schemeClr val="accent5">
                              <a:lumMod val="50000"/>
                            </a:schemeClr>
                          </a:solidFill>
                          <a:latin typeface="Century Gothic" panose="020B0502020202020204" pitchFamily="34" charset="0"/>
                        </a:rPr>
                        <a:t>)</a:t>
                      </a:r>
                      <a:endParaRPr lang="en-GB" sz="1800" dirty="0">
                        <a:solidFill>
                          <a:schemeClr val="accent5">
                            <a:lumMod val="50000"/>
                          </a:schemeClr>
                        </a:solidFill>
                        <a:latin typeface="Century Gothic" panose="020B0502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40000"/>
                        <a:lumOff val="60000"/>
                      </a:schemeClr>
                    </a:solidFill>
                  </a:tcPr>
                </a:tc>
                <a:extLst>
                  <a:ext uri="{0D108BD9-81ED-4DB2-BD59-A6C34878D82A}">
                    <a16:rowId xmlns:a16="http://schemas.microsoft.com/office/drawing/2014/main" val="1086239661"/>
                  </a:ext>
                </a:extLst>
              </a:tr>
              <a:tr h="57248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b="1" dirty="0">
                          <a:solidFill>
                            <a:schemeClr val="accent5">
                              <a:lumMod val="50000"/>
                            </a:schemeClr>
                          </a:solidFill>
                          <a:effectLst/>
                          <a:latin typeface="Century Gothic" panose="020B0502020202020204" pitchFamily="34" charset="0"/>
                        </a:rPr>
                        <a:t>Subject-verb agreement (regular -AR)</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800" dirty="0">
                          <a:solidFill>
                            <a:schemeClr val="accent5">
                              <a:lumMod val="50000"/>
                            </a:schemeClr>
                          </a:solidFill>
                          <a:effectLst/>
                          <a:latin typeface="Century Gothic" panose="020B0502020202020204" pitchFamily="34" charset="0"/>
                        </a:rPr>
                        <a:t>1</a:t>
                      </a:r>
                      <a:r>
                        <a:rPr lang="en-GB" sz="1800" baseline="30000" dirty="0">
                          <a:solidFill>
                            <a:schemeClr val="accent5">
                              <a:lumMod val="50000"/>
                            </a:schemeClr>
                          </a:solidFill>
                          <a:effectLst/>
                          <a:latin typeface="Century Gothic" panose="020B0502020202020204" pitchFamily="34" charset="0"/>
                        </a:rPr>
                        <a:t>st</a:t>
                      </a:r>
                      <a:r>
                        <a:rPr lang="en-GB" sz="1800" dirty="0">
                          <a:solidFill>
                            <a:schemeClr val="accent5">
                              <a:lumMod val="50000"/>
                            </a:schemeClr>
                          </a:solidFill>
                          <a:effectLst/>
                          <a:latin typeface="Century Gothic" panose="020B0502020202020204" pitchFamily="34" charset="0"/>
                        </a:rPr>
                        <a:t> / 2</a:t>
                      </a:r>
                      <a:r>
                        <a:rPr lang="en-GB" sz="1800" baseline="30000" dirty="0">
                          <a:solidFill>
                            <a:schemeClr val="accent5">
                              <a:lumMod val="50000"/>
                            </a:schemeClr>
                          </a:solidFill>
                          <a:effectLst/>
                          <a:latin typeface="Century Gothic" panose="020B0502020202020204" pitchFamily="34" charset="0"/>
                        </a:rPr>
                        <a:t>nd</a:t>
                      </a:r>
                      <a:r>
                        <a:rPr lang="en-GB" sz="1800" dirty="0">
                          <a:solidFill>
                            <a:schemeClr val="accent5">
                              <a:lumMod val="50000"/>
                            </a:schemeClr>
                          </a:solidFill>
                          <a:effectLst/>
                          <a:latin typeface="Century Gothic" panose="020B0502020202020204" pitchFamily="34" charset="0"/>
                        </a:rPr>
                        <a:t> / 3</a:t>
                      </a:r>
                      <a:r>
                        <a:rPr lang="en-GB" sz="1800" baseline="30000" dirty="0">
                          <a:solidFill>
                            <a:schemeClr val="accent5">
                              <a:lumMod val="50000"/>
                            </a:schemeClr>
                          </a:solidFill>
                          <a:effectLst/>
                          <a:latin typeface="Century Gothic" panose="020B0502020202020204" pitchFamily="34" charset="0"/>
                        </a:rPr>
                        <a:t>rd</a:t>
                      </a:r>
                      <a:r>
                        <a:rPr lang="en-GB" sz="1800" dirty="0">
                          <a:solidFill>
                            <a:schemeClr val="accent5">
                              <a:lumMod val="50000"/>
                            </a:schemeClr>
                          </a:solidFill>
                          <a:effectLst/>
                          <a:latin typeface="Century Gothic" panose="020B0502020202020204" pitchFamily="34" charset="0"/>
                        </a:rPr>
                        <a:t> singular</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GB" sz="1800" dirty="0">
                          <a:solidFill>
                            <a:schemeClr val="accent5">
                              <a:lumMod val="50000"/>
                            </a:schemeClr>
                          </a:solidFill>
                          <a:latin typeface="Century Gothic" panose="020B0502020202020204" pitchFamily="34" charset="0"/>
                        </a:rPr>
                        <a:t>4 items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40000"/>
                        <a:lumOff val="60000"/>
                      </a:schemeClr>
                    </a:solidFill>
                  </a:tcPr>
                </a:tc>
                <a:tc>
                  <a:txBody>
                    <a:bodyPr/>
                    <a:lstStyle/>
                    <a:p>
                      <a:r>
                        <a:rPr lang="en-GB" sz="1800" dirty="0">
                          <a:solidFill>
                            <a:schemeClr val="accent5">
                              <a:lumMod val="50000"/>
                            </a:schemeClr>
                          </a:solidFill>
                          <a:latin typeface="Century Gothic" panose="020B0502020202020204" pitchFamily="34" charset="0"/>
                        </a:rPr>
                        <a:t>4 items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40000"/>
                        <a:lumOff val="60000"/>
                      </a:schemeClr>
                    </a:solidFill>
                  </a:tcPr>
                </a:tc>
                <a:tc vMerge="1">
                  <a:txBody>
                    <a:bodyPr/>
                    <a:lstStyle/>
                    <a:p>
                      <a:endParaRPr lang="en-GB" sz="1800" dirty="0">
                        <a:solidFill>
                          <a:schemeClr val="tx1"/>
                        </a:solidFill>
                        <a:latin typeface="Century Gothic" panose="020B0502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vMerge="1">
                  <a:txBody>
                    <a:bodyPr/>
                    <a:lstStyle/>
                    <a:p>
                      <a:endParaRPr lang="en-GB" sz="1800" dirty="0">
                        <a:solidFill>
                          <a:schemeClr val="tx1"/>
                        </a:solidFill>
                        <a:latin typeface="Century Gothic" panose="020B0502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830386773"/>
                  </a:ext>
                </a:extLst>
              </a:tr>
              <a:tr h="118872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b="1" dirty="0">
                          <a:solidFill>
                            <a:schemeClr val="accent5">
                              <a:lumMod val="50000"/>
                            </a:schemeClr>
                          </a:solidFill>
                          <a:effectLst/>
                          <a:latin typeface="Century Gothic" panose="020B0502020202020204" pitchFamily="34" charset="0"/>
                        </a:rPr>
                        <a:t>Subject-verb agreement (irregular)</a:t>
                      </a:r>
                      <a:r>
                        <a:rPr lang="en-GB" sz="1800" b="0" i="0" kern="1200" dirty="0">
                          <a:solidFill>
                            <a:schemeClr val="accent5">
                              <a:lumMod val="50000"/>
                            </a:schemeClr>
                          </a:solidFill>
                          <a:effectLst/>
                          <a:latin typeface="+mn-lt"/>
                          <a:ea typeface="+mn-ea"/>
                          <a:cs typeface="+mn-cs"/>
                        </a:rPr>
                        <a:t> </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800" b="0" i="0" kern="1200" dirty="0" err="1">
                          <a:solidFill>
                            <a:schemeClr val="accent5">
                              <a:lumMod val="50000"/>
                            </a:schemeClr>
                          </a:solidFill>
                          <a:effectLst/>
                          <a:latin typeface="Century Gothic" panose="020B0502020202020204" pitchFamily="34" charset="0"/>
                          <a:ea typeface="+mn-ea"/>
                          <a:cs typeface="+mn-cs"/>
                        </a:rPr>
                        <a:t>estar</a:t>
                      </a:r>
                      <a:r>
                        <a:rPr lang="en-GB" sz="1800" b="0" i="0" kern="1200" dirty="0">
                          <a:solidFill>
                            <a:schemeClr val="accent5">
                              <a:lumMod val="50000"/>
                            </a:schemeClr>
                          </a:solidFill>
                          <a:effectLst/>
                          <a:latin typeface="Century Gothic" panose="020B0502020202020204" pitchFamily="34" charset="0"/>
                          <a:ea typeface="+mn-ea"/>
                          <a:cs typeface="+mn-cs"/>
                        </a:rPr>
                        <a:t> (1st, 2nd, 3rd sing); </a:t>
                      </a:r>
                      <a:r>
                        <a:rPr lang="en-GB" sz="1800" b="0" i="0" kern="1200" dirty="0" err="1">
                          <a:solidFill>
                            <a:schemeClr val="accent5">
                              <a:lumMod val="50000"/>
                            </a:schemeClr>
                          </a:solidFill>
                          <a:effectLst/>
                          <a:latin typeface="Century Gothic" panose="020B0502020202020204" pitchFamily="34" charset="0"/>
                          <a:ea typeface="+mn-ea"/>
                          <a:cs typeface="+mn-cs"/>
                        </a:rPr>
                        <a:t>ser</a:t>
                      </a:r>
                      <a:r>
                        <a:rPr lang="en-GB" sz="1800" b="0" i="0" kern="1200" dirty="0">
                          <a:solidFill>
                            <a:schemeClr val="accent5">
                              <a:lumMod val="50000"/>
                            </a:schemeClr>
                          </a:solidFill>
                          <a:effectLst/>
                          <a:latin typeface="Century Gothic" panose="020B0502020202020204" pitchFamily="34" charset="0"/>
                          <a:ea typeface="+mn-ea"/>
                          <a:cs typeface="+mn-cs"/>
                        </a:rPr>
                        <a:t> (1st, 2nd, 3rd sing / 3rd </a:t>
                      </a:r>
                      <a:r>
                        <a:rPr lang="en-GB" sz="1800" b="0" i="0" kern="1200" dirty="0" err="1">
                          <a:solidFill>
                            <a:schemeClr val="accent5">
                              <a:lumMod val="50000"/>
                            </a:schemeClr>
                          </a:solidFill>
                          <a:effectLst/>
                          <a:latin typeface="Century Gothic" panose="020B0502020202020204" pitchFamily="34" charset="0"/>
                          <a:ea typeface="+mn-ea"/>
                          <a:cs typeface="+mn-cs"/>
                        </a:rPr>
                        <a:t>pl</a:t>
                      </a:r>
                      <a:r>
                        <a:rPr lang="en-GB" sz="1800" b="0" i="0" kern="1200" dirty="0">
                          <a:solidFill>
                            <a:schemeClr val="accent5">
                              <a:lumMod val="50000"/>
                            </a:schemeClr>
                          </a:solidFill>
                          <a:effectLst/>
                          <a:latin typeface="Century Gothic" panose="020B0502020202020204" pitchFamily="34" charset="0"/>
                          <a:ea typeface="+mn-ea"/>
                          <a:cs typeface="+mn-cs"/>
                        </a:rPr>
                        <a:t>); </a:t>
                      </a:r>
                      <a:r>
                        <a:rPr lang="en-GB" sz="1800" b="0" i="0" kern="1200" dirty="0" err="1">
                          <a:solidFill>
                            <a:schemeClr val="accent5">
                              <a:lumMod val="50000"/>
                            </a:schemeClr>
                          </a:solidFill>
                          <a:effectLst/>
                          <a:latin typeface="Century Gothic" panose="020B0502020202020204" pitchFamily="34" charset="0"/>
                          <a:ea typeface="+mn-ea"/>
                          <a:cs typeface="+mn-cs"/>
                        </a:rPr>
                        <a:t>tener</a:t>
                      </a:r>
                      <a:r>
                        <a:rPr lang="en-GB" sz="1800" b="0" i="0" kern="1200" dirty="0">
                          <a:solidFill>
                            <a:schemeClr val="accent5">
                              <a:lumMod val="50000"/>
                            </a:schemeClr>
                          </a:solidFill>
                          <a:effectLst/>
                          <a:latin typeface="Century Gothic" panose="020B0502020202020204" pitchFamily="34" charset="0"/>
                          <a:ea typeface="+mn-ea"/>
                          <a:cs typeface="+mn-cs"/>
                        </a:rPr>
                        <a:t> (1st, 2nd, 3rd sing / 1st, 3rd </a:t>
                      </a:r>
                      <a:r>
                        <a:rPr lang="en-GB" sz="1800" b="0" i="0" kern="1200" dirty="0" err="1">
                          <a:solidFill>
                            <a:schemeClr val="accent5">
                              <a:lumMod val="50000"/>
                            </a:schemeClr>
                          </a:solidFill>
                          <a:effectLst/>
                          <a:latin typeface="Century Gothic" panose="020B0502020202020204" pitchFamily="34" charset="0"/>
                          <a:ea typeface="+mn-ea"/>
                          <a:cs typeface="+mn-cs"/>
                        </a:rPr>
                        <a:t>pl</a:t>
                      </a:r>
                      <a:r>
                        <a:rPr lang="en-GB" sz="1800" b="0" i="0" kern="1200" dirty="0">
                          <a:solidFill>
                            <a:schemeClr val="accent5">
                              <a:lumMod val="50000"/>
                            </a:schemeClr>
                          </a:solidFill>
                          <a:effectLst/>
                          <a:latin typeface="Century Gothic" panose="020B0502020202020204" pitchFamily="34" charset="0"/>
                          <a:ea typeface="+mn-ea"/>
                          <a:cs typeface="+mn-cs"/>
                        </a:rPr>
                        <a:t>); </a:t>
                      </a:r>
                      <a:r>
                        <a:rPr lang="en-GB" sz="1800" b="0" i="0" kern="1200" dirty="0" err="1">
                          <a:solidFill>
                            <a:schemeClr val="accent5">
                              <a:lumMod val="50000"/>
                            </a:schemeClr>
                          </a:solidFill>
                          <a:effectLst/>
                          <a:latin typeface="Century Gothic" panose="020B0502020202020204" pitchFamily="34" charset="0"/>
                          <a:ea typeface="+mn-ea"/>
                          <a:cs typeface="+mn-cs"/>
                        </a:rPr>
                        <a:t>querer</a:t>
                      </a:r>
                      <a:r>
                        <a:rPr lang="en-GB" sz="1800" b="0" i="0" kern="1200" dirty="0">
                          <a:solidFill>
                            <a:schemeClr val="accent5">
                              <a:lumMod val="50000"/>
                            </a:schemeClr>
                          </a:solidFill>
                          <a:effectLst/>
                          <a:latin typeface="Century Gothic" panose="020B0502020202020204" pitchFamily="34" charset="0"/>
                          <a:ea typeface="+mn-ea"/>
                          <a:cs typeface="+mn-cs"/>
                        </a:rPr>
                        <a:t> (1st, 2nd, 3rd sing); </a:t>
                      </a:r>
                      <a:r>
                        <a:rPr lang="en-GB" sz="1800" b="0" i="0" kern="1200" dirty="0" err="1">
                          <a:solidFill>
                            <a:schemeClr val="accent5">
                              <a:lumMod val="50000"/>
                            </a:schemeClr>
                          </a:solidFill>
                          <a:effectLst/>
                          <a:latin typeface="Century Gothic" panose="020B0502020202020204" pitchFamily="34" charset="0"/>
                          <a:ea typeface="+mn-ea"/>
                          <a:cs typeface="+mn-cs"/>
                        </a:rPr>
                        <a:t>hacer</a:t>
                      </a:r>
                      <a:r>
                        <a:rPr lang="en-GB" sz="1800" b="0" i="0" kern="1200" dirty="0">
                          <a:solidFill>
                            <a:schemeClr val="accent5">
                              <a:lumMod val="50000"/>
                            </a:schemeClr>
                          </a:solidFill>
                          <a:effectLst/>
                          <a:latin typeface="Century Gothic" panose="020B0502020202020204" pitchFamily="34" charset="0"/>
                          <a:ea typeface="+mn-ea"/>
                          <a:cs typeface="+mn-cs"/>
                        </a:rPr>
                        <a:t> </a:t>
                      </a:r>
                      <a:r>
                        <a:rPr lang="en-GB" sz="1800" b="0" i="0" kern="1200" baseline="0" dirty="0">
                          <a:solidFill>
                            <a:schemeClr val="accent5">
                              <a:lumMod val="50000"/>
                            </a:schemeClr>
                          </a:solidFill>
                          <a:effectLst/>
                          <a:latin typeface="Century Gothic" panose="020B0502020202020204" pitchFamily="34" charset="0"/>
                          <a:ea typeface="+mn-ea"/>
                          <a:cs typeface="+mn-cs"/>
                        </a:rPr>
                        <a:t>(1</a:t>
                      </a:r>
                      <a:r>
                        <a:rPr lang="en-GB" sz="1800" b="0" i="0" kern="1200" baseline="30000" dirty="0">
                          <a:solidFill>
                            <a:schemeClr val="accent5">
                              <a:lumMod val="50000"/>
                            </a:schemeClr>
                          </a:solidFill>
                          <a:effectLst/>
                          <a:latin typeface="Century Gothic" panose="020B0502020202020204" pitchFamily="34" charset="0"/>
                          <a:ea typeface="+mn-ea"/>
                          <a:cs typeface="+mn-cs"/>
                        </a:rPr>
                        <a:t>st</a:t>
                      </a:r>
                      <a:r>
                        <a:rPr lang="en-GB" sz="1800" b="0" i="0" kern="1200" baseline="0" dirty="0">
                          <a:solidFill>
                            <a:schemeClr val="accent5">
                              <a:lumMod val="50000"/>
                            </a:schemeClr>
                          </a:solidFill>
                          <a:effectLst/>
                          <a:latin typeface="Century Gothic" panose="020B0502020202020204" pitchFamily="34" charset="0"/>
                          <a:ea typeface="+mn-ea"/>
                          <a:cs typeface="+mn-cs"/>
                        </a:rPr>
                        <a:t>, 2</a:t>
                      </a:r>
                      <a:r>
                        <a:rPr lang="en-GB" sz="1800" b="0" i="0" kern="1200" baseline="30000" dirty="0">
                          <a:solidFill>
                            <a:schemeClr val="accent5">
                              <a:lumMod val="50000"/>
                            </a:schemeClr>
                          </a:solidFill>
                          <a:effectLst/>
                          <a:latin typeface="Century Gothic" panose="020B0502020202020204" pitchFamily="34" charset="0"/>
                          <a:ea typeface="+mn-ea"/>
                          <a:cs typeface="+mn-cs"/>
                        </a:rPr>
                        <a:t>nd</a:t>
                      </a:r>
                      <a:r>
                        <a:rPr lang="en-GB" sz="1800" b="0" i="0" kern="1200" baseline="0" dirty="0">
                          <a:solidFill>
                            <a:schemeClr val="accent5">
                              <a:lumMod val="50000"/>
                            </a:schemeClr>
                          </a:solidFill>
                          <a:effectLst/>
                          <a:latin typeface="Century Gothic" panose="020B0502020202020204" pitchFamily="34" charset="0"/>
                          <a:ea typeface="+mn-ea"/>
                          <a:cs typeface="+mn-cs"/>
                        </a:rPr>
                        <a:t>, 3</a:t>
                      </a:r>
                      <a:r>
                        <a:rPr lang="en-GB" sz="1800" b="0" i="0" kern="1200" baseline="30000" dirty="0">
                          <a:solidFill>
                            <a:schemeClr val="accent5">
                              <a:lumMod val="50000"/>
                            </a:schemeClr>
                          </a:solidFill>
                          <a:effectLst/>
                          <a:latin typeface="Century Gothic" panose="020B0502020202020204" pitchFamily="34" charset="0"/>
                          <a:ea typeface="+mn-ea"/>
                          <a:cs typeface="+mn-cs"/>
                        </a:rPr>
                        <a:t>rd</a:t>
                      </a:r>
                      <a:r>
                        <a:rPr lang="en-GB" sz="1800" b="0" i="0" kern="1200" baseline="0" dirty="0">
                          <a:solidFill>
                            <a:schemeClr val="accent5">
                              <a:lumMod val="50000"/>
                            </a:schemeClr>
                          </a:solidFill>
                          <a:effectLst/>
                          <a:latin typeface="Century Gothic" panose="020B0502020202020204" pitchFamily="34" charset="0"/>
                          <a:ea typeface="+mn-ea"/>
                          <a:cs typeface="+mn-cs"/>
                        </a:rPr>
                        <a:t> sing)</a:t>
                      </a:r>
                      <a:r>
                        <a:rPr lang="en-GB" sz="1800" b="0" i="0" kern="1200" dirty="0">
                          <a:solidFill>
                            <a:schemeClr val="accent5">
                              <a:lumMod val="50000"/>
                            </a:schemeClr>
                          </a:solidFill>
                          <a:effectLst/>
                          <a:latin typeface="Century Gothic" panose="020B0502020202020204" pitchFamily="34" charset="0"/>
                          <a:ea typeface="+mn-ea"/>
                          <a:cs typeface="+mn-cs"/>
                        </a:rPr>
                        <a:t>;</a:t>
                      </a:r>
                      <a:r>
                        <a:rPr lang="en-GB" sz="1800" b="0" i="0" kern="1200" baseline="0" dirty="0">
                          <a:solidFill>
                            <a:schemeClr val="accent5">
                              <a:lumMod val="50000"/>
                            </a:schemeClr>
                          </a:solidFill>
                          <a:effectLst/>
                          <a:latin typeface="Century Gothic" panose="020B0502020202020204" pitchFamily="34" charset="0"/>
                          <a:ea typeface="+mn-ea"/>
                          <a:cs typeface="+mn-cs"/>
                        </a:rPr>
                        <a:t> </a:t>
                      </a:r>
                      <a:r>
                        <a:rPr lang="en-GB" sz="1800" b="0" i="0" kern="1200" baseline="0" dirty="0" err="1">
                          <a:solidFill>
                            <a:schemeClr val="accent5">
                              <a:lumMod val="50000"/>
                            </a:schemeClr>
                          </a:solidFill>
                          <a:effectLst/>
                          <a:latin typeface="Century Gothic" panose="020B0502020202020204" pitchFamily="34" charset="0"/>
                          <a:ea typeface="+mn-ea"/>
                          <a:cs typeface="+mn-cs"/>
                        </a:rPr>
                        <a:t>dar</a:t>
                      </a:r>
                      <a:r>
                        <a:rPr lang="en-GB" sz="1800" b="0" i="0" kern="1200" baseline="0" dirty="0">
                          <a:solidFill>
                            <a:schemeClr val="accent5">
                              <a:lumMod val="50000"/>
                            </a:schemeClr>
                          </a:solidFill>
                          <a:effectLst/>
                          <a:latin typeface="Century Gothic" panose="020B0502020202020204" pitchFamily="34" charset="0"/>
                          <a:ea typeface="+mn-ea"/>
                          <a:cs typeface="+mn-cs"/>
                        </a:rPr>
                        <a:t> (1</a:t>
                      </a:r>
                      <a:r>
                        <a:rPr lang="en-GB" sz="1800" b="0" i="0" kern="1200" baseline="30000" dirty="0">
                          <a:solidFill>
                            <a:schemeClr val="accent5">
                              <a:lumMod val="50000"/>
                            </a:schemeClr>
                          </a:solidFill>
                          <a:effectLst/>
                          <a:latin typeface="Century Gothic" panose="020B0502020202020204" pitchFamily="34" charset="0"/>
                          <a:ea typeface="+mn-ea"/>
                          <a:cs typeface="+mn-cs"/>
                        </a:rPr>
                        <a:t>st</a:t>
                      </a:r>
                      <a:r>
                        <a:rPr lang="en-GB" sz="1800" b="0" i="0" kern="1200" baseline="0" dirty="0">
                          <a:solidFill>
                            <a:schemeClr val="accent5">
                              <a:lumMod val="50000"/>
                            </a:schemeClr>
                          </a:solidFill>
                          <a:effectLst/>
                          <a:latin typeface="Century Gothic" panose="020B0502020202020204" pitchFamily="34" charset="0"/>
                          <a:ea typeface="+mn-ea"/>
                          <a:cs typeface="+mn-cs"/>
                        </a:rPr>
                        <a:t>, 2</a:t>
                      </a:r>
                      <a:r>
                        <a:rPr lang="en-GB" sz="1800" b="0" i="0" kern="1200" baseline="30000" dirty="0">
                          <a:solidFill>
                            <a:schemeClr val="accent5">
                              <a:lumMod val="50000"/>
                            </a:schemeClr>
                          </a:solidFill>
                          <a:effectLst/>
                          <a:latin typeface="Century Gothic" panose="020B0502020202020204" pitchFamily="34" charset="0"/>
                          <a:ea typeface="+mn-ea"/>
                          <a:cs typeface="+mn-cs"/>
                        </a:rPr>
                        <a:t>nd</a:t>
                      </a:r>
                      <a:r>
                        <a:rPr lang="en-GB" sz="1800" b="0" i="0" kern="1200" baseline="0" dirty="0">
                          <a:solidFill>
                            <a:schemeClr val="accent5">
                              <a:lumMod val="50000"/>
                            </a:schemeClr>
                          </a:solidFill>
                          <a:effectLst/>
                          <a:latin typeface="Century Gothic" panose="020B0502020202020204" pitchFamily="34" charset="0"/>
                          <a:ea typeface="+mn-ea"/>
                          <a:cs typeface="+mn-cs"/>
                        </a:rPr>
                        <a:t>, 3</a:t>
                      </a:r>
                      <a:r>
                        <a:rPr lang="en-GB" sz="1800" b="0" i="0" kern="1200" baseline="30000" dirty="0">
                          <a:solidFill>
                            <a:schemeClr val="accent5">
                              <a:lumMod val="50000"/>
                            </a:schemeClr>
                          </a:solidFill>
                          <a:effectLst/>
                          <a:latin typeface="Century Gothic" panose="020B0502020202020204" pitchFamily="34" charset="0"/>
                          <a:ea typeface="+mn-ea"/>
                          <a:cs typeface="+mn-cs"/>
                        </a:rPr>
                        <a:t>rd</a:t>
                      </a:r>
                      <a:r>
                        <a:rPr lang="en-GB" sz="1800" b="0" i="0" kern="1200" baseline="0" dirty="0">
                          <a:solidFill>
                            <a:schemeClr val="accent5">
                              <a:lumMod val="50000"/>
                            </a:schemeClr>
                          </a:solidFill>
                          <a:effectLst/>
                          <a:latin typeface="Century Gothic" panose="020B0502020202020204" pitchFamily="34" charset="0"/>
                          <a:ea typeface="+mn-ea"/>
                          <a:cs typeface="+mn-cs"/>
                        </a:rPr>
                        <a:t> sing)</a:t>
                      </a:r>
                      <a:endParaRPr lang="en-GB" sz="1800" i="1" dirty="0">
                        <a:solidFill>
                          <a:schemeClr val="accent5">
                            <a:lumMod val="50000"/>
                          </a:schemeClr>
                        </a:solidFill>
                        <a:latin typeface="Century Gothic" panose="020B0502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GB" sz="1800" dirty="0">
                          <a:solidFill>
                            <a:schemeClr val="accent5">
                              <a:lumMod val="50000"/>
                            </a:schemeClr>
                          </a:solidFill>
                          <a:latin typeface="Century Gothic" panose="020B0502020202020204" pitchFamily="34" charset="0"/>
                        </a:rPr>
                        <a:t>6 items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40000"/>
                        <a:lumOff val="60000"/>
                      </a:schemeClr>
                    </a:solidFill>
                  </a:tcPr>
                </a:tc>
                <a:tc>
                  <a:txBody>
                    <a:bodyPr/>
                    <a:lstStyle/>
                    <a:p>
                      <a:r>
                        <a:rPr lang="en-GB" sz="1800" dirty="0">
                          <a:solidFill>
                            <a:schemeClr val="accent5">
                              <a:lumMod val="50000"/>
                            </a:schemeClr>
                          </a:solidFill>
                          <a:latin typeface="Century Gothic" panose="020B0502020202020204" pitchFamily="34" charset="0"/>
                        </a:rPr>
                        <a:t>6 items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40000"/>
                        <a:lumOff val="60000"/>
                      </a:schemeClr>
                    </a:solidFill>
                  </a:tcPr>
                </a:tc>
                <a:tc>
                  <a:txBody>
                    <a:bodyPr/>
                    <a:lstStyle/>
                    <a:p>
                      <a:r>
                        <a:rPr lang="en-GB" sz="1800" dirty="0">
                          <a:solidFill>
                            <a:schemeClr val="accent5">
                              <a:lumMod val="50000"/>
                            </a:schemeClr>
                          </a:solidFill>
                          <a:latin typeface="Century Gothic" panose="020B0502020202020204" pitchFamily="34" charset="0"/>
                        </a:rPr>
                        <a:t>4 items</a:t>
                      </a:r>
                    </a:p>
                    <a:p>
                      <a:r>
                        <a:rPr lang="en-GB" sz="1800" dirty="0">
                          <a:solidFill>
                            <a:schemeClr val="accent5">
                              <a:lumMod val="50000"/>
                            </a:schemeClr>
                          </a:solidFill>
                          <a:latin typeface="Century Gothic" panose="020B0502020202020204" pitchFamily="34" charset="0"/>
                        </a:rPr>
                        <a:t>(</a:t>
                      </a:r>
                      <a:r>
                        <a:rPr lang="en-GB" sz="1800" i="1" dirty="0">
                          <a:solidFill>
                            <a:schemeClr val="accent5">
                              <a:lumMod val="50000"/>
                            </a:schemeClr>
                          </a:solidFill>
                          <a:latin typeface="Century Gothic" panose="020B0502020202020204" pitchFamily="34" charset="0"/>
                        </a:rPr>
                        <a:t>all</a:t>
                      </a:r>
                      <a:r>
                        <a:rPr lang="en-GB" sz="1800" i="0" dirty="0">
                          <a:solidFill>
                            <a:schemeClr val="accent5">
                              <a:lumMod val="50000"/>
                            </a:schemeClr>
                          </a:solidFill>
                          <a:latin typeface="Century Gothic" panose="020B0502020202020204" pitchFamily="34" charset="0"/>
                        </a:rPr>
                        <a:t>)</a:t>
                      </a:r>
                      <a:endParaRPr lang="en-GB" sz="1800" dirty="0">
                        <a:solidFill>
                          <a:schemeClr val="accent5">
                            <a:lumMod val="50000"/>
                          </a:schemeClr>
                        </a:solidFill>
                        <a:latin typeface="Century Gothic" panose="020B0502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40000"/>
                        <a:lumOff val="60000"/>
                      </a:schemeClr>
                    </a:solidFill>
                  </a:tcPr>
                </a:tc>
                <a:tc vMerge="1">
                  <a:txBody>
                    <a:bodyPr/>
                    <a:lstStyle/>
                    <a:p>
                      <a:endParaRPr lang="en-GB" sz="1800" dirty="0">
                        <a:solidFill>
                          <a:schemeClr val="accent5">
                            <a:lumMod val="50000"/>
                          </a:schemeClr>
                        </a:solidFill>
                        <a:latin typeface="Century Gothic" panose="020B0502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40000"/>
                        <a:lumOff val="60000"/>
                      </a:schemeClr>
                    </a:solidFill>
                  </a:tcPr>
                </a:tc>
                <a:extLst>
                  <a:ext uri="{0D108BD9-81ED-4DB2-BD59-A6C34878D82A}">
                    <a16:rowId xmlns:a16="http://schemas.microsoft.com/office/drawing/2014/main" val="304760321"/>
                  </a:ext>
                </a:extLst>
              </a:tr>
              <a:tr h="640080">
                <a:tc>
                  <a:txBody>
                    <a:bodyPr/>
                    <a:lstStyle/>
                    <a:p>
                      <a:r>
                        <a:rPr lang="en-GB" sz="1800" b="1" dirty="0">
                          <a:solidFill>
                            <a:schemeClr val="accent5">
                              <a:lumMod val="50000"/>
                            </a:schemeClr>
                          </a:solidFill>
                          <a:latin typeface="Century Gothic" panose="020B0502020202020204" pitchFamily="34" charset="0"/>
                        </a:rPr>
                        <a:t>Article &amp;</a:t>
                      </a:r>
                      <a:r>
                        <a:rPr lang="en-GB" sz="1800" b="1" baseline="0" dirty="0">
                          <a:solidFill>
                            <a:schemeClr val="accent5">
                              <a:lumMod val="50000"/>
                            </a:schemeClr>
                          </a:solidFill>
                          <a:latin typeface="Century Gothic" panose="020B0502020202020204" pitchFamily="34" charset="0"/>
                        </a:rPr>
                        <a:t> adjective </a:t>
                      </a:r>
                      <a:r>
                        <a:rPr lang="en-GB" sz="1800" b="1" dirty="0">
                          <a:solidFill>
                            <a:schemeClr val="accent5">
                              <a:lumMod val="50000"/>
                            </a:schemeClr>
                          </a:solidFill>
                          <a:latin typeface="Century Gothic" panose="020B0502020202020204" pitchFamily="34" charset="0"/>
                        </a:rPr>
                        <a:t>agreement</a:t>
                      </a:r>
                    </a:p>
                    <a:p>
                      <a:r>
                        <a:rPr lang="en-GB" sz="1800" b="0" dirty="0">
                          <a:solidFill>
                            <a:schemeClr val="accent5">
                              <a:lumMod val="50000"/>
                            </a:schemeClr>
                          </a:solidFill>
                          <a:latin typeface="Century Gothic" panose="020B0502020202020204" pitchFamily="34" charset="0"/>
                        </a:rPr>
                        <a:t>Def</a:t>
                      </a:r>
                      <a:r>
                        <a:rPr lang="en-GB" sz="1800" b="0" baseline="0" dirty="0">
                          <a:solidFill>
                            <a:schemeClr val="accent5">
                              <a:lumMod val="50000"/>
                            </a:schemeClr>
                          </a:solidFill>
                          <a:latin typeface="Century Gothic" panose="020B0502020202020204" pitchFamily="34" charset="0"/>
                        </a:rPr>
                        <a:t> / </a:t>
                      </a:r>
                      <a:r>
                        <a:rPr lang="en-GB" sz="1800" b="0" baseline="0" dirty="0" err="1">
                          <a:solidFill>
                            <a:schemeClr val="accent5">
                              <a:lumMod val="50000"/>
                            </a:schemeClr>
                          </a:solidFill>
                          <a:latin typeface="Century Gothic" panose="020B0502020202020204" pitchFamily="34" charset="0"/>
                        </a:rPr>
                        <a:t>indef</a:t>
                      </a:r>
                      <a:r>
                        <a:rPr lang="en-GB" sz="1800" b="0" baseline="0" dirty="0">
                          <a:solidFill>
                            <a:schemeClr val="accent5">
                              <a:lumMod val="50000"/>
                            </a:schemeClr>
                          </a:solidFill>
                          <a:latin typeface="Century Gothic" panose="020B0502020202020204" pitchFamily="34" charset="0"/>
                        </a:rPr>
                        <a:t>; g</a:t>
                      </a:r>
                      <a:r>
                        <a:rPr lang="en-GB" sz="1800" b="0" dirty="0">
                          <a:solidFill>
                            <a:schemeClr val="accent5">
                              <a:lumMod val="50000"/>
                            </a:schemeClr>
                          </a:solidFill>
                          <a:latin typeface="Century Gothic" panose="020B0502020202020204" pitchFamily="34" charset="0"/>
                        </a:rPr>
                        <a:t>ender; number</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GB" sz="1800" dirty="0">
                          <a:solidFill>
                            <a:schemeClr val="accent5">
                              <a:lumMod val="50000"/>
                            </a:schemeClr>
                          </a:solidFill>
                          <a:latin typeface="Century Gothic" panose="020B0502020202020204" pitchFamily="34" charset="0"/>
                        </a:rPr>
                        <a:t>4 items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40000"/>
                        <a:lumOff val="60000"/>
                      </a:schemeClr>
                    </a:solidFill>
                  </a:tcPr>
                </a:tc>
                <a:tc>
                  <a:txBody>
                    <a:bodyPr/>
                    <a:lstStyle/>
                    <a:p>
                      <a:r>
                        <a:rPr lang="en-GB" sz="1800" dirty="0">
                          <a:solidFill>
                            <a:schemeClr val="accent5">
                              <a:lumMod val="50000"/>
                            </a:schemeClr>
                          </a:solidFill>
                          <a:latin typeface="Century Gothic" panose="020B0502020202020204" pitchFamily="34" charset="0"/>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GB" sz="1800" dirty="0">
                          <a:solidFill>
                            <a:schemeClr val="accent5">
                              <a:lumMod val="50000"/>
                            </a:schemeClr>
                          </a:solidFill>
                          <a:latin typeface="Century Gothic" panose="020B0502020202020204" pitchFamily="34" charset="0"/>
                        </a:rPr>
                        <a:t>4 items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40000"/>
                        <a:lumOff val="60000"/>
                      </a:schemeClr>
                    </a:solidFill>
                  </a:tcPr>
                </a:tc>
                <a:tc rowSpan="2">
                  <a:txBody>
                    <a:bodyPr/>
                    <a:lstStyle/>
                    <a:p>
                      <a:r>
                        <a:rPr lang="en-GB" sz="1800" dirty="0">
                          <a:solidFill>
                            <a:srgbClr val="002060"/>
                          </a:solidFill>
                          <a:latin typeface="Century Gothic" panose="020B0502020202020204" pitchFamily="34" charset="0"/>
                        </a:rPr>
                        <a:t>2 items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40000"/>
                        <a:lumOff val="60000"/>
                      </a:schemeClr>
                    </a:solidFill>
                  </a:tcPr>
                </a:tc>
                <a:extLst>
                  <a:ext uri="{0D108BD9-81ED-4DB2-BD59-A6C34878D82A}">
                    <a16:rowId xmlns:a16="http://schemas.microsoft.com/office/drawing/2014/main" val="3773113678"/>
                  </a:ext>
                </a:extLst>
              </a:tr>
              <a:tr h="540905">
                <a:tc>
                  <a:txBody>
                    <a:bodyPr/>
                    <a:lstStyle/>
                    <a:p>
                      <a:r>
                        <a:rPr lang="en-GB" sz="1800" b="1" dirty="0">
                          <a:solidFill>
                            <a:schemeClr val="accent5">
                              <a:lumMod val="50000"/>
                            </a:schemeClr>
                          </a:solidFill>
                          <a:latin typeface="Century Gothic" panose="020B0502020202020204" pitchFamily="34" charset="0"/>
                        </a:rPr>
                        <a:t>Adjectival</a:t>
                      </a:r>
                      <a:r>
                        <a:rPr lang="en-GB" sz="1800" b="1" baseline="0" dirty="0">
                          <a:solidFill>
                            <a:schemeClr val="accent5">
                              <a:lumMod val="50000"/>
                            </a:schemeClr>
                          </a:solidFill>
                          <a:latin typeface="Century Gothic" panose="020B0502020202020204" pitchFamily="34" charset="0"/>
                        </a:rPr>
                        <a:t> word order</a:t>
                      </a:r>
                    </a:p>
                    <a:p>
                      <a:r>
                        <a:rPr lang="en-GB" sz="1800" b="0" i="0" baseline="0" dirty="0">
                          <a:solidFill>
                            <a:schemeClr val="accent5">
                              <a:lumMod val="50000"/>
                            </a:schemeClr>
                          </a:solidFill>
                          <a:latin typeface="Century Gothic" panose="020B0502020202020204" pitchFamily="34" charset="0"/>
                        </a:rPr>
                        <a:t>Post-nominal</a:t>
                      </a:r>
                      <a:endParaRPr lang="en-GB" sz="1800" b="0" i="0" dirty="0">
                        <a:solidFill>
                          <a:schemeClr val="accent5">
                            <a:lumMod val="50000"/>
                          </a:schemeClr>
                        </a:solidFill>
                        <a:latin typeface="Century Gothic" panose="020B0502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GB" sz="1800" dirty="0">
                          <a:solidFill>
                            <a:schemeClr val="accent5">
                              <a:lumMod val="50000"/>
                            </a:schemeClr>
                          </a:solidFill>
                          <a:latin typeface="Century Gothic" panose="020B0502020202020204" pitchFamily="34" charset="0"/>
                        </a:rPr>
                        <a:t>4 items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40000"/>
                        <a:lumOff val="60000"/>
                      </a:schemeClr>
                    </a:solidFill>
                  </a:tcPr>
                </a:tc>
                <a:tc>
                  <a:txBody>
                    <a:bodyPr/>
                    <a:lstStyle/>
                    <a:p>
                      <a:r>
                        <a:rPr lang="en-GB" sz="1800" dirty="0">
                          <a:solidFill>
                            <a:schemeClr val="accent5">
                              <a:lumMod val="50000"/>
                            </a:schemeClr>
                          </a:solidFill>
                          <a:latin typeface="Century Gothic" panose="020B0502020202020204" pitchFamily="34" charset="0"/>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GB" sz="1800" dirty="0">
                          <a:solidFill>
                            <a:schemeClr val="accent5">
                              <a:lumMod val="50000"/>
                            </a:schemeClr>
                          </a:solidFill>
                          <a:latin typeface="Century Gothic" panose="020B0502020202020204" pitchFamily="34" charset="0"/>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vMerge="1">
                  <a:txBody>
                    <a:bodyPr/>
                    <a:lstStyle/>
                    <a:p>
                      <a:endParaRPr lang="en-GB" sz="1800" dirty="0">
                        <a:solidFill>
                          <a:schemeClr val="tx1"/>
                        </a:solidFill>
                        <a:latin typeface="Century Gothic" panose="020B0502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761526559"/>
                  </a:ext>
                </a:extLst>
              </a:tr>
              <a:tr h="479559">
                <a:tc>
                  <a:txBody>
                    <a:bodyPr/>
                    <a:lstStyle/>
                    <a:p>
                      <a:r>
                        <a:rPr lang="en-GB" sz="1800" b="1" dirty="0">
                          <a:solidFill>
                            <a:schemeClr val="accent5">
                              <a:lumMod val="50000"/>
                            </a:schemeClr>
                          </a:solidFill>
                          <a:latin typeface="Century Gothic" panose="020B0502020202020204" pitchFamily="34" charset="0"/>
                        </a:rPr>
                        <a:t>Negation</a:t>
                      </a:r>
                    </a:p>
                    <a:p>
                      <a:r>
                        <a:rPr lang="en-GB" sz="1800" b="0" i="1" dirty="0">
                          <a:solidFill>
                            <a:schemeClr val="accent5">
                              <a:lumMod val="50000"/>
                            </a:schemeClr>
                          </a:solidFill>
                          <a:latin typeface="Century Gothic" panose="020B0502020202020204" pitchFamily="34" charset="0"/>
                        </a:rPr>
                        <a:t>no</a:t>
                      </a:r>
                      <a:r>
                        <a:rPr lang="en-GB" sz="1800" b="0" dirty="0">
                          <a:solidFill>
                            <a:schemeClr val="accent5">
                              <a:lumMod val="50000"/>
                            </a:schemeClr>
                          </a:solidFill>
                          <a:latin typeface="Century Gothic" panose="020B0502020202020204" pitchFamily="34" charset="0"/>
                        </a:rPr>
                        <a:t> + verb</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GB" sz="1800" dirty="0">
                          <a:solidFill>
                            <a:schemeClr val="accent5">
                              <a:lumMod val="50000"/>
                            </a:schemeClr>
                          </a:solidFill>
                          <a:latin typeface="Century Gothic" panose="020B0502020202020204" pitchFamily="34" charset="0"/>
                        </a:rPr>
                        <a:t>4</a:t>
                      </a:r>
                      <a:r>
                        <a:rPr lang="en-GB" sz="1800" baseline="0" dirty="0">
                          <a:solidFill>
                            <a:schemeClr val="accent5">
                              <a:lumMod val="50000"/>
                            </a:schemeClr>
                          </a:solidFill>
                          <a:latin typeface="Century Gothic" panose="020B0502020202020204" pitchFamily="34" charset="0"/>
                        </a:rPr>
                        <a:t> items</a:t>
                      </a:r>
                      <a:endParaRPr lang="en-GB" sz="1800" dirty="0">
                        <a:solidFill>
                          <a:schemeClr val="accent5">
                            <a:lumMod val="50000"/>
                          </a:schemeClr>
                        </a:solidFill>
                        <a:latin typeface="Century Gothic" panose="020B0502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40000"/>
                        <a:lumOff val="60000"/>
                      </a:schemeClr>
                    </a:solidFill>
                  </a:tcPr>
                </a:tc>
                <a:tc>
                  <a:txBody>
                    <a:bodyPr/>
                    <a:lstStyle/>
                    <a:p>
                      <a:r>
                        <a:rPr lang="en-GB" sz="1800" dirty="0">
                          <a:solidFill>
                            <a:schemeClr val="accent5">
                              <a:lumMod val="50000"/>
                            </a:schemeClr>
                          </a:solidFill>
                          <a:latin typeface="Century Gothic" panose="020B0502020202020204" pitchFamily="34" charset="0"/>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GB" sz="1800" dirty="0">
                          <a:solidFill>
                            <a:schemeClr val="accent5">
                              <a:lumMod val="50000"/>
                            </a:schemeClr>
                          </a:solidFill>
                          <a:latin typeface="Century Gothic" panose="020B0502020202020204" pitchFamily="34" charset="0"/>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GB" sz="1800" dirty="0">
                          <a:solidFill>
                            <a:schemeClr val="accent5">
                              <a:lumMod val="50000"/>
                            </a:schemeClr>
                          </a:solidFill>
                          <a:latin typeface="Century Gothic" panose="020B0502020202020204" pitchFamily="34" charset="0"/>
                        </a:rPr>
                        <a:t>3 items</a:t>
                      </a:r>
                    </a:p>
                    <a:p>
                      <a:r>
                        <a:rPr lang="en-GB" sz="1800" dirty="0">
                          <a:solidFill>
                            <a:schemeClr val="accent5">
                              <a:lumMod val="50000"/>
                            </a:schemeClr>
                          </a:solidFill>
                          <a:latin typeface="Century Gothic" panose="020B0502020202020204" pitchFamily="34" charset="0"/>
                        </a:rPr>
                        <a:t>(-AR)</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40000"/>
                        <a:lumOff val="60000"/>
                      </a:schemeClr>
                    </a:solidFill>
                  </a:tcPr>
                </a:tc>
                <a:extLst>
                  <a:ext uri="{0D108BD9-81ED-4DB2-BD59-A6C34878D82A}">
                    <a16:rowId xmlns:a16="http://schemas.microsoft.com/office/drawing/2014/main" val="3477607393"/>
                  </a:ext>
                </a:extLst>
              </a:tr>
              <a:tr h="441362">
                <a:tc>
                  <a:txBody>
                    <a:bodyPr/>
                    <a:lstStyle/>
                    <a:p>
                      <a:r>
                        <a:rPr lang="en-GB" sz="1800" b="1" baseline="0" dirty="0">
                          <a:solidFill>
                            <a:schemeClr val="accent5">
                              <a:lumMod val="50000"/>
                            </a:schemeClr>
                          </a:solidFill>
                          <a:latin typeface="Century Gothic" panose="020B0502020202020204" pitchFamily="34" charset="0"/>
                        </a:rPr>
                        <a:t>“hay” vs. “</a:t>
                      </a:r>
                      <a:r>
                        <a:rPr lang="en-GB" sz="1800" b="1" baseline="0" dirty="0" err="1">
                          <a:solidFill>
                            <a:schemeClr val="accent5">
                              <a:lumMod val="50000"/>
                            </a:schemeClr>
                          </a:solidFill>
                          <a:latin typeface="Century Gothic" panose="020B0502020202020204" pitchFamily="34" charset="0"/>
                        </a:rPr>
                        <a:t>tiene</a:t>
                      </a:r>
                      <a:r>
                        <a:rPr lang="en-GB" sz="1800" b="1" baseline="0" dirty="0">
                          <a:solidFill>
                            <a:schemeClr val="accent5">
                              <a:lumMod val="50000"/>
                            </a:schemeClr>
                          </a:solidFill>
                          <a:latin typeface="Century Gothic" panose="020B0502020202020204" pitchFamily="34" charset="0"/>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GB" sz="1800" dirty="0">
                          <a:solidFill>
                            <a:schemeClr val="accent5">
                              <a:lumMod val="50000"/>
                            </a:schemeClr>
                          </a:solidFill>
                          <a:latin typeface="Century Gothic" panose="020B0502020202020204" pitchFamily="34" charset="0"/>
                        </a:rPr>
                        <a:t>4 items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40000"/>
                        <a:lumOff val="60000"/>
                      </a:schemeClr>
                    </a:solidFill>
                  </a:tcPr>
                </a:tc>
                <a:tc>
                  <a:txBody>
                    <a:bodyPr/>
                    <a:lstStyle/>
                    <a:p>
                      <a:r>
                        <a:rPr lang="en-GB" sz="1800" dirty="0">
                          <a:solidFill>
                            <a:schemeClr val="accent5">
                              <a:lumMod val="50000"/>
                            </a:schemeClr>
                          </a:solidFill>
                          <a:latin typeface="Century Gothic" panose="020B0502020202020204" pitchFamily="34" charset="0"/>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GB" sz="1800" dirty="0">
                          <a:solidFill>
                            <a:schemeClr val="accent5">
                              <a:lumMod val="50000"/>
                            </a:schemeClr>
                          </a:solidFill>
                          <a:latin typeface="Century Gothic" panose="020B0502020202020204" pitchFamily="34" charset="0"/>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GB" sz="1800" dirty="0">
                          <a:solidFill>
                            <a:schemeClr val="accent5">
                              <a:lumMod val="50000"/>
                            </a:schemeClr>
                          </a:solidFill>
                          <a:latin typeface="Century Gothic" panose="020B0502020202020204" pitchFamily="34" charset="0"/>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363294342"/>
                  </a:ext>
                </a:extLst>
              </a:tr>
            </a:tbl>
          </a:graphicData>
        </a:graphic>
      </p:graphicFrame>
    </p:spTree>
    <p:extLst>
      <p:ext uri="{BB962C8B-B14F-4D97-AF65-F5344CB8AC3E}">
        <p14:creationId xmlns:p14="http://schemas.microsoft.com/office/powerpoint/2010/main" val="63636031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background rectangle"/>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296863"/>
            <a:ext cx="6649156" cy="867128"/>
          </a:xfrm>
          <a:prstGeom prst="rect">
            <a:avLst/>
          </a:prstGeom>
        </p:spPr>
      </p:pic>
      <p:sp>
        <p:nvSpPr>
          <p:cNvPr id="2" name="Title 1"/>
          <p:cNvSpPr>
            <a:spLocks noGrp="1"/>
          </p:cNvSpPr>
          <p:nvPr>
            <p:ph type="title"/>
          </p:nvPr>
        </p:nvSpPr>
        <p:spPr>
          <a:xfrm>
            <a:off x="164572" y="0"/>
            <a:ext cx="6484584" cy="1325563"/>
          </a:xfrm>
        </p:spPr>
        <p:txBody>
          <a:bodyPr>
            <a:normAutofit/>
          </a:bodyPr>
          <a:lstStyle/>
          <a:p>
            <a:r>
              <a:rPr lang="en-GB" sz="2800" b="1" dirty="0">
                <a:solidFill>
                  <a:schemeClr val="bg1"/>
                </a:solidFill>
                <a:latin typeface="Century Gothic" panose="020B0502020202020204" pitchFamily="34" charset="0"/>
              </a:rPr>
              <a:t>Test creation process</a:t>
            </a:r>
          </a:p>
        </p:txBody>
      </p:sp>
      <p:sp>
        <p:nvSpPr>
          <p:cNvPr id="3" name="TextBox 2">
            <a:extLst>
              <a:ext uri="{FF2B5EF4-FFF2-40B4-BE49-F238E27FC236}">
                <a16:creationId xmlns:a16="http://schemas.microsoft.com/office/drawing/2014/main" id="{0A0A8ECF-A687-4D4B-939F-30DD2759DE98}"/>
              </a:ext>
            </a:extLst>
          </p:cNvPr>
          <p:cNvSpPr txBox="1"/>
          <p:nvPr/>
        </p:nvSpPr>
        <p:spPr>
          <a:xfrm>
            <a:off x="164572" y="1325563"/>
            <a:ext cx="11788729" cy="523220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100" b="0" i="0" u="none" strike="noStrike" kern="1200" cap="none" spc="0" normalizeH="0" baseline="0" noProof="0" dirty="0">
                <a:ln>
                  <a:noFill/>
                </a:ln>
                <a:solidFill>
                  <a:srgbClr val="002060"/>
                </a:solidFill>
                <a:effectLst/>
                <a:uLnTx/>
                <a:uFillTx/>
                <a:latin typeface="Century Gothic" panose="020B0502020202020204" pitchFamily="34" charset="0"/>
                <a:ea typeface="+mn-ea"/>
                <a:cs typeface="+mn-cs"/>
              </a:rPr>
              <a:t>Each </a:t>
            </a:r>
            <a:r>
              <a:rPr kumimoji="0" lang="en-GB" sz="2100" b="1" i="0" u="none" strike="noStrike" kern="1200" cap="none" spc="0" normalizeH="0" baseline="0" noProof="0" dirty="0">
                <a:ln>
                  <a:noFill/>
                </a:ln>
                <a:solidFill>
                  <a:srgbClr val="002060"/>
                </a:solidFill>
                <a:effectLst/>
                <a:uLnTx/>
                <a:uFillTx/>
                <a:latin typeface="Century Gothic" panose="020B0502020202020204" pitchFamily="34" charset="0"/>
                <a:ea typeface="+mn-ea"/>
                <a:cs typeface="+mn-cs"/>
              </a:rPr>
              <a:t>question</a:t>
            </a:r>
            <a:r>
              <a:rPr kumimoji="0" lang="en-GB" sz="2100" b="0" i="0" u="none" strike="noStrike" kern="1200" cap="none" spc="0" normalizeH="0" baseline="0" noProof="0" dirty="0">
                <a:ln>
                  <a:noFill/>
                </a:ln>
                <a:solidFill>
                  <a:srgbClr val="002060"/>
                </a:solidFill>
                <a:effectLst/>
                <a:uLnTx/>
                <a:uFillTx/>
                <a:latin typeface="Century Gothic" panose="020B0502020202020204" pitchFamily="34" charset="0"/>
                <a:ea typeface="+mn-ea"/>
                <a:cs typeface="+mn-cs"/>
              </a:rPr>
              <a:t> tests a specific grammatical feature (or combination of features)</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2100" b="1" i="0" u="none" strike="noStrike" kern="1200" cap="none" spc="0" normalizeH="0" baseline="0" noProof="0" dirty="0">
              <a:ln>
                <a:noFill/>
              </a:ln>
              <a:solidFill>
                <a:srgbClr val="002060"/>
              </a:solidFill>
              <a:effectLst/>
              <a:uLnTx/>
              <a:uFillTx/>
              <a:latin typeface="Century Gothic" panose="020B0502020202020204" pitchFamily="34" charset="0"/>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2100" b="1" i="0" u="none" strike="noStrike" kern="1200" cap="none" spc="0" normalizeH="0" baseline="0" noProof="0" dirty="0">
              <a:ln>
                <a:noFill/>
              </a:ln>
              <a:solidFill>
                <a:srgbClr val="002060"/>
              </a:solidFill>
              <a:effectLst/>
              <a:uLnTx/>
              <a:uFillTx/>
              <a:latin typeface="Century Gothic" panose="020B0502020202020204" pitchFamily="34" charset="0"/>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100" b="1" i="0" u="none" strike="noStrike" kern="1200" cap="none" spc="0" normalizeH="0" baseline="0" noProof="0" dirty="0">
                <a:ln>
                  <a:noFill/>
                </a:ln>
                <a:solidFill>
                  <a:srgbClr val="002060"/>
                </a:solidFill>
                <a:effectLst/>
                <a:uLnTx/>
                <a:uFillTx/>
                <a:latin typeface="Century Gothic" panose="020B0502020202020204" pitchFamily="34" charset="0"/>
                <a:ea typeface="+mn-ea"/>
                <a:cs typeface="+mn-cs"/>
              </a:rPr>
              <a:t>Size of the test</a:t>
            </a:r>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2100" b="0" i="0" u="none" strike="noStrike" kern="1200" cap="none" spc="0" normalizeH="0" baseline="0" noProof="0" dirty="0">
                <a:ln>
                  <a:noFill/>
                </a:ln>
                <a:solidFill>
                  <a:srgbClr val="002060"/>
                </a:solidFill>
                <a:effectLst/>
                <a:uLnTx/>
                <a:uFillTx/>
                <a:latin typeface="Century Gothic" panose="020B0502020202020204" pitchFamily="34" charset="0"/>
                <a:ea typeface="+mn-ea"/>
                <a:cs typeface="+mn-cs"/>
              </a:rPr>
              <a:t>Target time: 15 minutes (R/L/W); 4 minutes (S)</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2100" b="0" i="0" u="none" strike="noStrike" kern="1200" cap="none" spc="0" normalizeH="0" baseline="0" noProof="0" dirty="0">
              <a:ln>
                <a:noFill/>
              </a:ln>
              <a:solidFill>
                <a:srgbClr val="002060"/>
              </a:solidFill>
              <a:effectLst/>
              <a:uLnTx/>
              <a:uFillTx/>
              <a:latin typeface="Century Gothic" panose="020B0502020202020204" pitchFamily="34" charset="0"/>
              <a:ea typeface="+mn-ea"/>
              <a:cs typeface="+mn-cs"/>
            </a:endParaRPr>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2100" b="1" i="0" u="none" strike="noStrike" kern="1200" cap="none" spc="0" normalizeH="0" baseline="0" noProof="0" dirty="0">
                <a:ln>
                  <a:noFill/>
                </a:ln>
                <a:solidFill>
                  <a:srgbClr val="002060"/>
                </a:solidFill>
                <a:effectLst/>
                <a:uLnTx/>
                <a:uFillTx/>
                <a:latin typeface="Century Gothic" panose="020B0502020202020204" pitchFamily="34" charset="0"/>
                <a:ea typeface="+mn-ea"/>
                <a:cs typeface="+mn-cs"/>
              </a:rPr>
              <a:t>50</a:t>
            </a:r>
            <a:r>
              <a:rPr kumimoji="0" lang="en-GB" sz="2100" b="0" i="0" u="none" strike="noStrike" kern="1200" cap="none" spc="0" normalizeH="0" baseline="0" noProof="0" dirty="0">
                <a:ln>
                  <a:noFill/>
                </a:ln>
                <a:solidFill>
                  <a:srgbClr val="002060"/>
                </a:solidFill>
                <a:effectLst/>
                <a:uLnTx/>
                <a:uFillTx/>
                <a:latin typeface="Century Gothic" panose="020B0502020202020204" pitchFamily="34" charset="0"/>
                <a:ea typeface="+mn-ea"/>
                <a:cs typeface="+mn-cs"/>
              </a:rPr>
              <a:t> test items (R/L/W); </a:t>
            </a:r>
            <a:r>
              <a:rPr kumimoji="0" lang="en-GB" sz="2100" b="1" i="0" u="none" strike="noStrike" kern="1200" cap="none" spc="0" normalizeH="0" baseline="0" noProof="0" dirty="0">
                <a:ln>
                  <a:noFill/>
                </a:ln>
                <a:solidFill>
                  <a:srgbClr val="002060"/>
                </a:solidFill>
                <a:effectLst/>
                <a:uLnTx/>
                <a:uFillTx/>
                <a:latin typeface="Century Gothic" panose="020B0502020202020204" pitchFamily="34" charset="0"/>
                <a:ea typeface="+mn-ea"/>
                <a:cs typeface="+mn-cs"/>
              </a:rPr>
              <a:t>13</a:t>
            </a:r>
            <a:r>
              <a:rPr kumimoji="0" lang="en-GB" sz="2100" b="0" i="0" u="none" strike="noStrike" kern="1200" cap="none" spc="0" normalizeH="0" baseline="0" noProof="0" dirty="0">
                <a:ln>
                  <a:noFill/>
                </a:ln>
                <a:solidFill>
                  <a:srgbClr val="002060"/>
                </a:solidFill>
                <a:effectLst/>
                <a:uLnTx/>
                <a:uFillTx/>
                <a:latin typeface="Century Gothic" panose="020B0502020202020204" pitchFamily="34" charset="0"/>
                <a:ea typeface="+mn-ea"/>
                <a:cs typeface="+mn-cs"/>
              </a:rPr>
              <a:t> items (S)</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2100" b="1" i="0" u="none" strike="noStrike" kern="1200" cap="none" spc="0" normalizeH="0" baseline="0" noProof="0" dirty="0">
              <a:ln>
                <a:noFill/>
              </a:ln>
              <a:solidFill>
                <a:srgbClr val="002060"/>
              </a:solidFill>
              <a:effectLst/>
              <a:uLnTx/>
              <a:uFillTx/>
              <a:latin typeface="Century Gothic" panose="020B0502020202020204" pitchFamily="34" charset="0"/>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2100" b="1" i="0" u="none" strike="noStrike" kern="1200" cap="none" spc="0" normalizeH="0" baseline="0" noProof="0" dirty="0">
              <a:ln>
                <a:noFill/>
              </a:ln>
              <a:solidFill>
                <a:srgbClr val="002060"/>
              </a:solidFill>
              <a:effectLst/>
              <a:uLnTx/>
              <a:uFillTx/>
              <a:latin typeface="Century Gothic" panose="020B0502020202020204" pitchFamily="34" charset="0"/>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100" b="1" i="0" u="none" strike="noStrike" kern="1200" cap="none" spc="0" normalizeH="0" baseline="0" noProof="0" dirty="0">
                <a:ln>
                  <a:noFill/>
                </a:ln>
                <a:solidFill>
                  <a:srgbClr val="002060"/>
                </a:solidFill>
                <a:effectLst/>
                <a:uLnTx/>
                <a:uFillTx/>
                <a:latin typeface="Century Gothic" panose="020B0502020202020204" pitchFamily="34" charset="0"/>
                <a:ea typeface="+mn-ea"/>
                <a:cs typeface="+mn-cs"/>
              </a:rPr>
              <a:t>Question item pool</a:t>
            </a:r>
            <a:endParaRPr kumimoji="0" lang="en-GB" sz="2100" b="0" i="0" u="none" strike="noStrike" kern="1200" cap="none" spc="0" normalizeH="0" baseline="0" noProof="0" dirty="0">
              <a:ln>
                <a:noFill/>
              </a:ln>
              <a:solidFill>
                <a:srgbClr val="002060"/>
              </a:solidFill>
              <a:effectLst/>
              <a:uLnTx/>
              <a:uFillTx/>
              <a:latin typeface="Century Gothic" panose="020B0502020202020204" pitchFamily="34" charset="0"/>
              <a:ea typeface="+mn-ea"/>
              <a:cs typeface="+mn-cs"/>
            </a:endParaRPr>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2100" b="0" i="0" u="none" strike="noStrike" kern="1200" cap="none" spc="0" normalizeH="0" baseline="0" noProof="0" dirty="0">
                <a:ln>
                  <a:noFill/>
                </a:ln>
                <a:solidFill>
                  <a:srgbClr val="002060"/>
                </a:solidFill>
                <a:effectLst/>
                <a:uLnTx/>
                <a:uFillTx/>
                <a:latin typeface="Century Gothic" panose="020B0502020202020204" pitchFamily="34" charset="0"/>
                <a:ea typeface="+mn-ea"/>
                <a:cs typeface="+mn-cs"/>
              </a:rPr>
              <a:t>Items created using vocabulary from </a:t>
            </a:r>
            <a:r>
              <a:rPr kumimoji="0" lang="en-GB" sz="2100" b="0" i="0" u="none" strike="noStrike" kern="1200" cap="none" spc="0" normalizeH="0" baseline="0" noProof="0" dirty="0" err="1">
                <a:ln>
                  <a:noFill/>
                </a:ln>
                <a:solidFill>
                  <a:srgbClr val="002060"/>
                </a:solidFill>
                <a:effectLst/>
                <a:uLnTx/>
                <a:uFillTx/>
                <a:latin typeface="Century Gothic" panose="020B0502020202020204" pitchFamily="34" charset="0"/>
                <a:ea typeface="+mn-ea"/>
                <a:cs typeface="+mn-cs"/>
              </a:rPr>
              <a:t>SoW</a:t>
            </a:r>
            <a:r>
              <a:rPr kumimoji="0" lang="en-GB" sz="2100" b="0" i="0" u="none" strike="noStrike" kern="1200" cap="none" spc="0" normalizeH="0" baseline="0" noProof="0" dirty="0">
                <a:ln>
                  <a:noFill/>
                </a:ln>
                <a:solidFill>
                  <a:srgbClr val="002060"/>
                </a:solidFill>
                <a:effectLst/>
                <a:uLnTx/>
                <a:uFillTx/>
                <a:latin typeface="Century Gothic" panose="020B0502020202020204" pitchFamily="34" charset="0"/>
                <a:ea typeface="+mn-ea"/>
                <a:cs typeface="+mn-cs"/>
              </a:rPr>
              <a:t> (reviewed to ensure no clash with vocabulary test)</a:t>
            </a:r>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GB" sz="2100" b="0" i="0" u="none" strike="noStrike" kern="1200" cap="none" spc="0" normalizeH="0" baseline="0" noProof="0" dirty="0">
              <a:ln>
                <a:noFill/>
              </a:ln>
              <a:solidFill>
                <a:srgbClr val="002060"/>
              </a:solidFill>
              <a:effectLst/>
              <a:uLnTx/>
              <a:uFillTx/>
              <a:latin typeface="Century Gothic" panose="020B0502020202020204" pitchFamily="34" charset="0"/>
              <a:ea typeface="+mn-ea"/>
              <a:cs typeface="+mn-cs"/>
            </a:endParaRPr>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2100" b="0" i="0" u="none" strike="noStrike" kern="1200" cap="none" spc="0" normalizeH="0" baseline="0" noProof="0" dirty="0">
                <a:ln>
                  <a:noFill/>
                </a:ln>
                <a:solidFill>
                  <a:srgbClr val="002060"/>
                </a:solidFill>
                <a:effectLst/>
                <a:uLnTx/>
                <a:uFillTx/>
                <a:latin typeface="Century Gothic" panose="020B0502020202020204" pitchFamily="34" charset="0"/>
                <a:ea typeface="+mn-ea"/>
                <a:cs typeface="+mn-cs"/>
              </a:rPr>
              <a:t>Each pool contains an </a:t>
            </a:r>
            <a:r>
              <a:rPr kumimoji="0" lang="en-GB" sz="2100" b="1" i="0" u="none" strike="noStrike" kern="1200" cap="none" spc="0" normalizeH="0" baseline="0" noProof="0" dirty="0">
                <a:ln>
                  <a:noFill/>
                </a:ln>
                <a:solidFill>
                  <a:srgbClr val="002060"/>
                </a:solidFill>
                <a:effectLst/>
                <a:uLnTx/>
                <a:uFillTx/>
                <a:latin typeface="Century Gothic" panose="020B0502020202020204" pitchFamily="34" charset="0"/>
                <a:ea typeface="+mn-ea"/>
                <a:cs typeface="+mn-cs"/>
              </a:rPr>
              <a:t>equal number</a:t>
            </a:r>
            <a:r>
              <a:rPr kumimoji="0" lang="en-GB" sz="2100" b="0" i="0" u="none" strike="noStrike" kern="1200" cap="none" spc="0" normalizeH="0" baseline="0" noProof="0" dirty="0">
                <a:ln>
                  <a:noFill/>
                </a:ln>
                <a:solidFill>
                  <a:srgbClr val="002060"/>
                </a:solidFill>
                <a:effectLst/>
                <a:uLnTx/>
                <a:uFillTx/>
                <a:latin typeface="Century Gothic" panose="020B0502020202020204" pitchFamily="34" charset="0"/>
                <a:ea typeface="+mn-ea"/>
                <a:cs typeface="+mn-cs"/>
              </a:rPr>
              <a:t> of instances of each structure taught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000" b="0" i="0" u="none" strike="noStrike" kern="1200" cap="none" spc="0" normalizeH="0" baseline="0" noProof="0" dirty="0">
                <a:ln>
                  <a:noFill/>
                </a:ln>
                <a:solidFill>
                  <a:srgbClr val="002060"/>
                </a:solidFill>
                <a:effectLst/>
                <a:uLnTx/>
                <a:uFillTx/>
                <a:latin typeface="Century Gothic" panose="020B0502020202020204" pitchFamily="34" charset="0"/>
                <a:ea typeface="+mn-ea"/>
                <a:cs typeface="+mn-cs"/>
              </a:rPr>
              <a:t>     (e.g. equally likely to be tested on 1</a:t>
            </a:r>
            <a:r>
              <a:rPr kumimoji="0" lang="en-GB" sz="2000" b="0" i="0" u="none" strike="noStrike" kern="1200" cap="none" spc="0" normalizeH="0" baseline="30000" noProof="0" dirty="0">
                <a:ln>
                  <a:noFill/>
                </a:ln>
                <a:solidFill>
                  <a:srgbClr val="002060"/>
                </a:solidFill>
                <a:effectLst/>
                <a:uLnTx/>
                <a:uFillTx/>
                <a:latin typeface="Century Gothic" panose="020B0502020202020204" pitchFamily="34" charset="0"/>
                <a:ea typeface="+mn-ea"/>
                <a:cs typeface="+mn-cs"/>
              </a:rPr>
              <a:t>st</a:t>
            </a:r>
            <a:r>
              <a:rPr kumimoji="0" lang="en-GB" sz="2000" b="0" i="0" u="none" strike="noStrike" kern="1200" cap="none" spc="0" normalizeH="0" baseline="0" noProof="0" dirty="0">
                <a:ln>
                  <a:noFill/>
                </a:ln>
                <a:solidFill>
                  <a:srgbClr val="002060"/>
                </a:solidFill>
                <a:effectLst/>
                <a:uLnTx/>
                <a:uFillTx/>
                <a:latin typeface="Century Gothic" panose="020B0502020202020204" pitchFamily="34" charset="0"/>
                <a:ea typeface="+mn-ea"/>
                <a:cs typeface="+mn-cs"/>
              </a:rPr>
              <a:t> person singular as 2</a:t>
            </a:r>
            <a:r>
              <a:rPr kumimoji="0" lang="en-GB" sz="2000" b="0" i="0" u="none" strike="noStrike" kern="1200" cap="none" spc="0" normalizeH="0" baseline="30000" noProof="0" dirty="0">
                <a:ln>
                  <a:noFill/>
                </a:ln>
                <a:solidFill>
                  <a:srgbClr val="002060"/>
                </a:solidFill>
                <a:effectLst/>
                <a:uLnTx/>
                <a:uFillTx/>
                <a:latin typeface="Century Gothic" panose="020B0502020202020204" pitchFamily="34" charset="0"/>
                <a:ea typeface="+mn-ea"/>
                <a:cs typeface="+mn-cs"/>
              </a:rPr>
              <a:t>nd</a:t>
            </a:r>
            <a:r>
              <a:rPr kumimoji="0" lang="en-GB" sz="2000" b="0" i="0" u="none" strike="noStrike" kern="1200" cap="none" spc="0" normalizeH="0" baseline="0" noProof="0" dirty="0">
                <a:ln>
                  <a:noFill/>
                </a:ln>
                <a:solidFill>
                  <a:srgbClr val="002060"/>
                </a:solidFill>
                <a:effectLst/>
                <a:uLnTx/>
                <a:uFillTx/>
                <a:latin typeface="Century Gothic" panose="020B0502020202020204" pitchFamily="34" charset="0"/>
                <a:ea typeface="+mn-ea"/>
                <a:cs typeface="+mn-cs"/>
              </a:rPr>
              <a:t> person singular in subject-verb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000" b="0" i="0" u="none" strike="noStrike" kern="1200" cap="none" spc="0" normalizeH="0" baseline="0" noProof="0" dirty="0">
                <a:ln>
                  <a:noFill/>
                </a:ln>
                <a:solidFill>
                  <a:srgbClr val="002060"/>
                </a:solidFill>
                <a:effectLst/>
                <a:uLnTx/>
                <a:uFillTx/>
                <a:latin typeface="Century Gothic" panose="020B0502020202020204" pitchFamily="34" charset="0"/>
                <a:ea typeface="+mn-ea"/>
                <a:cs typeface="+mn-cs"/>
              </a:rPr>
              <a:t>     agreement questions, etc.)</a:t>
            </a:r>
          </a:p>
        </p:txBody>
      </p:sp>
      <p:sp>
        <p:nvSpPr>
          <p:cNvPr id="4" name="Rounded Rectangular Callout 3"/>
          <p:cNvSpPr/>
          <p:nvPr/>
        </p:nvSpPr>
        <p:spPr>
          <a:xfrm>
            <a:off x="6403622" y="2875066"/>
            <a:ext cx="5475111" cy="1497914"/>
          </a:xfrm>
          <a:prstGeom prst="wedgeRoundRectCallout">
            <a:avLst>
              <a:gd name="adj1" fmla="val -80431"/>
              <a:gd name="adj2" fmla="val -30179"/>
              <a:gd name="adj3" fmla="val 16667"/>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2000" b="0" i="0" u="none" strike="noStrike" kern="1200" cap="none" spc="0" normalizeH="0" baseline="0" noProof="0" dirty="0">
                <a:ln>
                  <a:noFill/>
                </a:ln>
                <a:solidFill>
                  <a:srgbClr val="5B9BD5">
                    <a:lumMod val="50000"/>
                  </a:srgbClr>
                </a:solidFill>
                <a:effectLst/>
                <a:uLnTx/>
                <a:uFillTx/>
                <a:latin typeface="Century Gothic" panose="020B0502020202020204" pitchFamily="34" charset="0"/>
                <a:ea typeface="+mn-ea"/>
                <a:cs typeface="+mn-cs"/>
              </a:rPr>
              <a:t>Variation between languages in weighting of different modes / modalities, due to variation in nature of grammar features being tested in each language.</a:t>
            </a:r>
          </a:p>
        </p:txBody>
      </p:sp>
    </p:spTree>
    <p:extLst>
      <p:ext uri="{BB962C8B-B14F-4D97-AF65-F5344CB8AC3E}">
        <p14:creationId xmlns:p14="http://schemas.microsoft.com/office/powerpoint/2010/main" val="7840098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4" end="4"/>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9" end="9"/>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3">
                                            <p:txEl>
                                              <p:pRg st="12" end="12"/>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3">
                                            <p:txEl>
                                              <p:pRg st="13" end="13"/>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3">
                                            <p:txEl>
                                              <p:pRg st="14" end="1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background rectangle"/>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296863"/>
            <a:ext cx="6649156" cy="867128"/>
          </a:xfrm>
          <a:prstGeom prst="rect">
            <a:avLst/>
          </a:prstGeom>
        </p:spPr>
      </p:pic>
      <p:sp>
        <p:nvSpPr>
          <p:cNvPr id="2" name="Title 1"/>
          <p:cNvSpPr>
            <a:spLocks noGrp="1"/>
          </p:cNvSpPr>
          <p:nvPr>
            <p:ph type="title"/>
          </p:nvPr>
        </p:nvSpPr>
        <p:spPr>
          <a:xfrm>
            <a:off x="164572" y="0"/>
            <a:ext cx="6484584" cy="1325563"/>
          </a:xfrm>
        </p:spPr>
        <p:txBody>
          <a:bodyPr>
            <a:normAutofit/>
          </a:bodyPr>
          <a:lstStyle/>
          <a:p>
            <a:r>
              <a:rPr lang="en-GB" sz="2800" b="1" dirty="0">
                <a:solidFill>
                  <a:schemeClr val="bg1"/>
                </a:solidFill>
                <a:latin typeface="Century Gothic" panose="020B0502020202020204" pitchFamily="34" charset="0"/>
              </a:rPr>
              <a:t>Test creation: examples items</a:t>
            </a:r>
          </a:p>
        </p:txBody>
      </p:sp>
      <p:sp>
        <p:nvSpPr>
          <p:cNvPr id="8" name="TextBox 7"/>
          <p:cNvSpPr txBox="1"/>
          <p:nvPr/>
        </p:nvSpPr>
        <p:spPr>
          <a:xfrm>
            <a:off x="497712" y="1325563"/>
            <a:ext cx="11076972" cy="156966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0" i="0" u="none" strike="noStrike" kern="1200" cap="none" spc="0" normalizeH="0" baseline="0" noProof="0" dirty="0">
                <a:ln>
                  <a:noFill/>
                </a:ln>
                <a:solidFill>
                  <a:srgbClr val="5B9BD5">
                    <a:lumMod val="50000"/>
                  </a:srgbClr>
                </a:solidFill>
                <a:effectLst/>
                <a:uLnTx/>
                <a:uFillTx/>
                <a:latin typeface="Century Gothic" panose="020B0502020202020204" pitchFamily="34" charset="0"/>
                <a:ea typeface="+mn-ea"/>
                <a:cs typeface="+mn-cs"/>
              </a:rPr>
              <a:t>Testing written and aural receptive knowledge</a:t>
            </a:r>
          </a:p>
          <a:p>
            <a:pPr marL="342900" marR="0" lvl="0" indent="-342900" algn="l" defTabSz="91440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kumimoji="0" lang="en-GB" sz="2400" b="0" i="0" u="none" strike="noStrike" kern="1200" cap="none" spc="0" normalizeH="0" baseline="0" noProof="0" dirty="0">
                <a:ln>
                  <a:noFill/>
                </a:ln>
                <a:solidFill>
                  <a:srgbClr val="5B9BD5">
                    <a:lumMod val="50000"/>
                  </a:srgbClr>
                </a:solidFill>
                <a:effectLst/>
                <a:uLnTx/>
                <a:uFillTx/>
                <a:latin typeface="Century Gothic" panose="020B0502020202020204" pitchFamily="34" charset="0"/>
                <a:ea typeface="+mn-ea"/>
                <a:cs typeface="+mn-cs"/>
              </a:rPr>
              <a:t>Testing ability to recognise </a:t>
            </a:r>
            <a:r>
              <a:rPr kumimoji="0" lang="en-GB" sz="2400" b="1" i="0" u="none" strike="noStrike" kern="1200" cap="none" spc="0" normalizeH="0" baseline="0" noProof="0" dirty="0">
                <a:ln>
                  <a:noFill/>
                </a:ln>
                <a:solidFill>
                  <a:srgbClr val="5B9BD5">
                    <a:lumMod val="50000"/>
                  </a:srgbClr>
                </a:solidFill>
                <a:effectLst/>
                <a:uLnTx/>
                <a:uFillTx/>
                <a:latin typeface="Century Gothic" panose="020B0502020202020204" pitchFamily="34" charset="0"/>
                <a:ea typeface="+mn-ea"/>
                <a:cs typeface="+mn-cs"/>
              </a:rPr>
              <a:t>meaning</a:t>
            </a:r>
            <a:r>
              <a:rPr kumimoji="0" lang="en-GB" sz="2400" b="0" i="0" u="none" strike="noStrike" kern="1200" cap="none" spc="0" normalizeH="0" baseline="0" noProof="0" dirty="0">
                <a:ln>
                  <a:noFill/>
                </a:ln>
                <a:solidFill>
                  <a:srgbClr val="5B9BD5">
                    <a:lumMod val="50000"/>
                  </a:srgbClr>
                </a:solidFill>
                <a:effectLst/>
                <a:uLnTx/>
                <a:uFillTx/>
                <a:latin typeface="Century Gothic" panose="020B0502020202020204" pitchFamily="34" charset="0"/>
                <a:ea typeface="+mn-ea"/>
                <a:cs typeface="+mn-cs"/>
              </a:rPr>
              <a:t> as well as form</a:t>
            </a:r>
          </a:p>
          <a:p>
            <a:pPr marL="342900" marR="0" lvl="0" indent="-342900" algn="l" defTabSz="914400" rtl="0" eaLnBrk="1" fontAlgn="auto" latinLnBrk="0" hangingPunct="1">
              <a:lnSpc>
                <a:spcPct val="100000"/>
              </a:lnSpc>
              <a:spcBef>
                <a:spcPts val="0"/>
              </a:spcBef>
              <a:spcAft>
                <a:spcPts val="0"/>
              </a:spcAft>
              <a:buClrTx/>
              <a:buSzTx/>
              <a:buFont typeface="Wingdings" panose="05000000000000000000" pitchFamily="2" charset="2"/>
              <a:buChar char="Ø"/>
              <a:tabLst/>
              <a:defRPr/>
            </a:pPr>
            <a:endParaRPr kumimoji="0" lang="en-GB" sz="2400" b="0" i="0" u="none" strike="noStrike" kern="1200" cap="none" spc="0" normalizeH="0" baseline="0" noProof="0" dirty="0">
              <a:ln>
                <a:noFill/>
              </a:ln>
              <a:solidFill>
                <a:srgbClr val="5B9BD5">
                  <a:lumMod val="50000"/>
                </a:srgbClr>
              </a:solidFill>
              <a:effectLst/>
              <a:uLnTx/>
              <a:uFillTx/>
              <a:latin typeface="Century Gothic" panose="020B0502020202020204" pitchFamily="34" charset="0"/>
              <a:ea typeface="+mn-ea"/>
              <a:cs typeface="+mn-cs"/>
            </a:endParaRPr>
          </a:p>
          <a:p>
            <a:pPr marL="342900" marR="0" lvl="0" indent="-342900" algn="l" defTabSz="91440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kumimoji="0" lang="en-GB" sz="2400" b="0" i="0" u="none" strike="noStrike" kern="1200" cap="none" spc="0" normalizeH="0" baseline="0" noProof="0" dirty="0">
                <a:ln>
                  <a:noFill/>
                </a:ln>
                <a:solidFill>
                  <a:srgbClr val="5B9BD5">
                    <a:lumMod val="50000"/>
                  </a:srgbClr>
                </a:solidFill>
                <a:effectLst/>
                <a:uLnTx/>
                <a:uFillTx/>
                <a:latin typeface="Century Gothic" panose="020B0502020202020204" pitchFamily="34" charset="0"/>
                <a:ea typeface="+mn-ea"/>
                <a:cs typeface="+mn-cs"/>
              </a:rPr>
              <a:t>Multiple choice; here matching to English equivalent</a:t>
            </a:r>
          </a:p>
        </p:txBody>
      </p:sp>
      <p:pic>
        <p:nvPicPr>
          <p:cNvPr id="6" name="Picture 5" descr="French test question where you select the answer in English"/>
          <p:cNvPicPr>
            <a:picLocks noChangeAspect="1"/>
          </p:cNvPicPr>
          <p:nvPr/>
        </p:nvPicPr>
        <p:blipFill>
          <a:blip r:embed="rId4"/>
          <a:stretch>
            <a:fillRect/>
          </a:stretch>
        </p:blipFill>
        <p:spPr>
          <a:xfrm>
            <a:off x="968055" y="3103013"/>
            <a:ext cx="9889000" cy="2750083"/>
          </a:xfrm>
          <a:prstGeom prst="rect">
            <a:avLst/>
          </a:prstGeom>
          <a:ln>
            <a:solidFill>
              <a:schemeClr val="tx1"/>
            </a:solidFill>
          </a:ln>
        </p:spPr>
      </p:pic>
      <p:sp>
        <p:nvSpPr>
          <p:cNvPr id="9" name="Rounded Rectangular Callout 8"/>
          <p:cNvSpPr/>
          <p:nvPr/>
        </p:nvSpPr>
        <p:spPr>
          <a:xfrm>
            <a:off x="8530541" y="179670"/>
            <a:ext cx="3534137" cy="1620455"/>
          </a:xfrm>
          <a:prstGeom prst="wedgeRoundRectCallout">
            <a:avLst>
              <a:gd name="adj1" fmla="val -28907"/>
              <a:gd name="adj2" fmla="val 112358"/>
              <a:gd name="adj3" fmla="val 16667"/>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2000" b="0" i="0" u="none" strike="noStrike" kern="1200" cap="none" spc="0" normalizeH="0" baseline="0" noProof="0" dirty="0">
                <a:ln>
                  <a:noFill/>
                </a:ln>
                <a:solidFill>
                  <a:srgbClr val="5B9BD5">
                    <a:lumMod val="50000"/>
                  </a:srgbClr>
                </a:solidFill>
                <a:effectLst/>
                <a:uLnTx/>
                <a:uFillTx/>
                <a:latin typeface="Century Gothic" panose="020B0502020202020204" pitchFamily="34" charset="0"/>
                <a:ea typeface="+mn-ea"/>
                <a:cs typeface="+mn-cs"/>
              </a:rPr>
              <a:t>Multiple choice options appear in a random order for each item</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2000" b="0" i="1" u="none" strike="noStrike" kern="1200" cap="none" spc="0" normalizeH="0" baseline="0" noProof="0" dirty="0">
                <a:ln>
                  <a:noFill/>
                </a:ln>
                <a:solidFill>
                  <a:srgbClr val="5B9BD5">
                    <a:lumMod val="50000"/>
                  </a:srgbClr>
                </a:solidFill>
                <a:effectLst/>
                <a:uLnTx/>
                <a:uFillTx/>
                <a:latin typeface="Century Gothic" panose="020B0502020202020204" pitchFamily="34" charset="0"/>
                <a:ea typeface="+mn-ea"/>
                <a:cs typeface="+mn-cs"/>
              </a:rPr>
              <a:t>(Avoid position indicating correct answer)</a:t>
            </a:r>
          </a:p>
        </p:txBody>
      </p:sp>
    </p:spTree>
    <p:extLst>
      <p:ext uri="{BB962C8B-B14F-4D97-AF65-F5344CB8AC3E}">
        <p14:creationId xmlns:p14="http://schemas.microsoft.com/office/powerpoint/2010/main" val="32259629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background rectangle"/>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296863"/>
            <a:ext cx="6649156" cy="867128"/>
          </a:xfrm>
          <a:prstGeom prst="rect">
            <a:avLst/>
          </a:prstGeom>
        </p:spPr>
      </p:pic>
      <p:sp>
        <p:nvSpPr>
          <p:cNvPr id="2" name="Title 1"/>
          <p:cNvSpPr>
            <a:spLocks noGrp="1"/>
          </p:cNvSpPr>
          <p:nvPr>
            <p:ph type="title"/>
          </p:nvPr>
        </p:nvSpPr>
        <p:spPr>
          <a:xfrm>
            <a:off x="164572" y="0"/>
            <a:ext cx="6484584" cy="1325563"/>
          </a:xfrm>
        </p:spPr>
        <p:txBody>
          <a:bodyPr>
            <a:normAutofit/>
          </a:bodyPr>
          <a:lstStyle/>
          <a:p>
            <a:r>
              <a:rPr lang="en-GB" sz="2800" b="1" dirty="0">
                <a:solidFill>
                  <a:schemeClr val="bg1"/>
                </a:solidFill>
                <a:latin typeface="Century Gothic" panose="020B0502020202020204" pitchFamily="34" charset="0"/>
              </a:rPr>
              <a:t> Test creation: examples items</a:t>
            </a:r>
          </a:p>
        </p:txBody>
      </p:sp>
      <p:sp>
        <p:nvSpPr>
          <p:cNvPr id="8" name="TextBox 7"/>
          <p:cNvSpPr txBox="1"/>
          <p:nvPr/>
        </p:nvSpPr>
        <p:spPr>
          <a:xfrm>
            <a:off x="497712" y="1325563"/>
            <a:ext cx="11076972" cy="156966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0" i="0" u="none" strike="noStrike" kern="1200" cap="none" spc="0" normalizeH="0" baseline="0" noProof="0" dirty="0">
                <a:ln>
                  <a:noFill/>
                </a:ln>
                <a:solidFill>
                  <a:srgbClr val="5B9BD5">
                    <a:lumMod val="50000"/>
                  </a:srgbClr>
                </a:solidFill>
                <a:effectLst/>
                <a:uLnTx/>
                <a:uFillTx/>
                <a:latin typeface="Century Gothic" panose="020B0502020202020204" pitchFamily="34" charset="0"/>
                <a:ea typeface="+mn-ea"/>
                <a:cs typeface="+mn-cs"/>
              </a:rPr>
              <a:t>Testing written and aural receptive knowledge</a:t>
            </a:r>
          </a:p>
          <a:p>
            <a:pPr marL="342900" marR="0" lvl="0" indent="-342900" algn="l" defTabSz="91440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kumimoji="0" lang="en-GB" sz="2400" b="0" i="0" u="none" strike="noStrike" kern="1200" cap="none" spc="0" normalizeH="0" baseline="0" noProof="0" dirty="0">
                <a:ln>
                  <a:noFill/>
                </a:ln>
                <a:solidFill>
                  <a:srgbClr val="5B9BD5">
                    <a:lumMod val="50000"/>
                  </a:srgbClr>
                </a:solidFill>
                <a:effectLst/>
                <a:uLnTx/>
                <a:uFillTx/>
                <a:latin typeface="Century Gothic" panose="020B0502020202020204" pitchFamily="34" charset="0"/>
                <a:ea typeface="+mn-ea"/>
                <a:cs typeface="+mn-cs"/>
              </a:rPr>
              <a:t>Testing ability to recognise </a:t>
            </a:r>
            <a:r>
              <a:rPr kumimoji="0" lang="en-GB" sz="2400" b="1" i="0" u="none" strike="noStrike" kern="1200" cap="none" spc="0" normalizeH="0" baseline="0" noProof="0" dirty="0">
                <a:ln>
                  <a:noFill/>
                </a:ln>
                <a:solidFill>
                  <a:srgbClr val="5B9BD5">
                    <a:lumMod val="50000"/>
                  </a:srgbClr>
                </a:solidFill>
                <a:effectLst/>
                <a:uLnTx/>
                <a:uFillTx/>
                <a:latin typeface="Century Gothic" panose="020B0502020202020204" pitchFamily="34" charset="0"/>
                <a:ea typeface="+mn-ea"/>
                <a:cs typeface="+mn-cs"/>
              </a:rPr>
              <a:t>meaning</a:t>
            </a:r>
            <a:r>
              <a:rPr kumimoji="0" lang="en-GB" sz="2400" b="0" i="0" u="none" strike="noStrike" kern="1200" cap="none" spc="0" normalizeH="0" baseline="0" noProof="0" dirty="0">
                <a:ln>
                  <a:noFill/>
                </a:ln>
                <a:solidFill>
                  <a:srgbClr val="5B9BD5">
                    <a:lumMod val="50000"/>
                  </a:srgbClr>
                </a:solidFill>
                <a:effectLst/>
                <a:uLnTx/>
                <a:uFillTx/>
                <a:latin typeface="Century Gothic" panose="020B0502020202020204" pitchFamily="34" charset="0"/>
                <a:ea typeface="+mn-ea"/>
                <a:cs typeface="+mn-cs"/>
              </a:rPr>
              <a:t> as well as form</a:t>
            </a:r>
          </a:p>
          <a:p>
            <a:pPr marL="342900" marR="0" lvl="0" indent="-342900" algn="l" defTabSz="914400" rtl="0" eaLnBrk="1" fontAlgn="auto" latinLnBrk="0" hangingPunct="1">
              <a:lnSpc>
                <a:spcPct val="100000"/>
              </a:lnSpc>
              <a:spcBef>
                <a:spcPts val="0"/>
              </a:spcBef>
              <a:spcAft>
                <a:spcPts val="0"/>
              </a:spcAft>
              <a:buClrTx/>
              <a:buSzTx/>
              <a:buFont typeface="Wingdings" panose="05000000000000000000" pitchFamily="2" charset="2"/>
              <a:buChar char="Ø"/>
              <a:tabLst/>
              <a:defRPr/>
            </a:pPr>
            <a:endParaRPr kumimoji="0" lang="en-GB" sz="2400" b="0" i="0" u="none" strike="noStrike" kern="1200" cap="none" spc="0" normalizeH="0" baseline="0" noProof="0" dirty="0">
              <a:ln>
                <a:noFill/>
              </a:ln>
              <a:solidFill>
                <a:srgbClr val="5B9BD5">
                  <a:lumMod val="50000"/>
                </a:srgbClr>
              </a:solidFill>
              <a:effectLst/>
              <a:uLnTx/>
              <a:uFillTx/>
              <a:latin typeface="Century Gothic" panose="020B0502020202020204" pitchFamily="34" charset="0"/>
              <a:ea typeface="+mn-ea"/>
              <a:cs typeface="+mn-cs"/>
            </a:endParaRPr>
          </a:p>
          <a:p>
            <a:pPr marL="342900" marR="0" lvl="0" indent="-342900" algn="l" defTabSz="91440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kumimoji="0" lang="en-GB" sz="2400" b="0" i="0" u="none" strike="noStrike" kern="1200" cap="none" spc="0" normalizeH="0" baseline="0" noProof="0" dirty="0">
                <a:ln>
                  <a:noFill/>
                </a:ln>
                <a:solidFill>
                  <a:srgbClr val="5B9BD5">
                    <a:lumMod val="50000"/>
                  </a:srgbClr>
                </a:solidFill>
                <a:effectLst/>
                <a:uLnTx/>
                <a:uFillTx/>
                <a:latin typeface="Century Gothic" panose="020B0502020202020204" pitchFamily="34" charset="0"/>
                <a:ea typeface="+mn-ea"/>
                <a:cs typeface="+mn-cs"/>
              </a:rPr>
              <a:t>Multiple choice; here matching to TL alternative</a:t>
            </a:r>
          </a:p>
        </p:txBody>
      </p:sp>
      <p:pic>
        <p:nvPicPr>
          <p:cNvPr id="3" name="Picture 2" descr="French test creation with picking the article "/>
          <p:cNvPicPr>
            <a:picLocks noChangeAspect="1"/>
          </p:cNvPicPr>
          <p:nvPr/>
        </p:nvPicPr>
        <p:blipFill>
          <a:blip r:embed="rId4"/>
          <a:stretch>
            <a:fillRect/>
          </a:stretch>
        </p:blipFill>
        <p:spPr>
          <a:xfrm>
            <a:off x="1726979" y="3149393"/>
            <a:ext cx="9183839" cy="3008338"/>
          </a:xfrm>
          <a:prstGeom prst="rect">
            <a:avLst/>
          </a:prstGeom>
          <a:ln>
            <a:solidFill>
              <a:schemeClr val="tx1"/>
            </a:solidFill>
          </a:ln>
        </p:spPr>
      </p:pic>
      <p:sp>
        <p:nvSpPr>
          <p:cNvPr id="7" name="Rounded Rectangular Callout 6"/>
          <p:cNvSpPr/>
          <p:nvPr/>
        </p:nvSpPr>
        <p:spPr>
          <a:xfrm>
            <a:off x="8843659" y="1912909"/>
            <a:ext cx="3125165" cy="803198"/>
          </a:xfrm>
          <a:prstGeom prst="wedgeRoundRectCallout">
            <a:avLst>
              <a:gd name="adj1" fmla="val -31854"/>
              <a:gd name="adj2" fmla="val 84500"/>
              <a:gd name="adj3" fmla="val 16667"/>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2000" b="0" i="0" u="none" strike="noStrike" kern="1200" cap="none" spc="0" normalizeH="0" baseline="0" noProof="0" dirty="0">
                <a:ln>
                  <a:noFill/>
                </a:ln>
                <a:solidFill>
                  <a:srgbClr val="5B9BD5">
                    <a:lumMod val="50000"/>
                  </a:srgbClr>
                </a:solidFill>
                <a:effectLst/>
                <a:uLnTx/>
                <a:uFillTx/>
                <a:latin typeface="Century Gothic" panose="020B0502020202020204" pitchFamily="34" charset="0"/>
                <a:ea typeface="+mn-ea"/>
                <a:cs typeface="+mn-cs"/>
              </a:rPr>
              <a:t>Isolating recognition of gender and number</a:t>
            </a:r>
            <a:endParaRPr kumimoji="0" lang="en-GB" sz="2000" b="0" i="1" u="none" strike="noStrike" kern="1200" cap="none" spc="0" normalizeH="0" baseline="0" noProof="0" dirty="0">
              <a:ln>
                <a:noFill/>
              </a:ln>
              <a:solidFill>
                <a:srgbClr val="5B9BD5">
                  <a:lumMod val="50000"/>
                </a:srgbClr>
              </a:solidFill>
              <a:effectLst/>
              <a:uLnTx/>
              <a:uFillTx/>
              <a:latin typeface="Century Gothic" panose="020B0502020202020204" pitchFamily="34" charset="0"/>
              <a:ea typeface="+mn-ea"/>
              <a:cs typeface="+mn-cs"/>
            </a:endParaRPr>
          </a:p>
        </p:txBody>
      </p:sp>
    </p:spTree>
    <p:extLst>
      <p:ext uri="{BB962C8B-B14F-4D97-AF65-F5344CB8AC3E}">
        <p14:creationId xmlns:p14="http://schemas.microsoft.com/office/powerpoint/2010/main" val="38319656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background rectangle"/>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296863"/>
            <a:ext cx="6649156" cy="867128"/>
          </a:xfrm>
          <a:prstGeom prst="rect">
            <a:avLst/>
          </a:prstGeom>
        </p:spPr>
      </p:pic>
      <p:sp>
        <p:nvSpPr>
          <p:cNvPr id="2" name="Title 1"/>
          <p:cNvSpPr>
            <a:spLocks noGrp="1"/>
          </p:cNvSpPr>
          <p:nvPr>
            <p:ph type="title"/>
          </p:nvPr>
        </p:nvSpPr>
        <p:spPr>
          <a:xfrm>
            <a:off x="164572" y="0"/>
            <a:ext cx="6484584" cy="1325563"/>
          </a:xfrm>
        </p:spPr>
        <p:txBody>
          <a:bodyPr>
            <a:normAutofit/>
          </a:bodyPr>
          <a:lstStyle/>
          <a:p>
            <a:r>
              <a:rPr lang="en-GB" sz="2800" b="1" dirty="0">
                <a:solidFill>
                  <a:schemeClr val="bg1"/>
                </a:solidFill>
                <a:latin typeface="Century Gothic" panose="020B0502020202020204" pitchFamily="34" charset="0"/>
              </a:rPr>
              <a:t>Test creation: examples items</a:t>
            </a:r>
          </a:p>
        </p:txBody>
      </p:sp>
      <p:sp>
        <p:nvSpPr>
          <p:cNvPr id="8" name="TextBox 7"/>
          <p:cNvSpPr txBox="1"/>
          <p:nvPr/>
        </p:nvSpPr>
        <p:spPr>
          <a:xfrm>
            <a:off x="497712" y="1325563"/>
            <a:ext cx="6390768" cy="1200329"/>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0" i="0" u="none" strike="noStrike" kern="1200" cap="none" spc="0" normalizeH="0" baseline="0" noProof="0" dirty="0">
                <a:ln>
                  <a:noFill/>
                </a:ln>
                <a:solidFill>
                  <a:srgbClr val="5B9BD5">
                    <a:lumMod val="50000"/>
                  </a:srgbClr>
                </a:solidFill>
                <a:effectLst/>
                <a:uLnTx/>
                <a:uFillTx/>
                <a:latin typeface="Century Gothic" panose="020B0502020202020204" pitchFamily="34" charset="0"/>
                <a:ea typeface="+mn-ea"/>
                <a:cs typeface="+mn-cs"/>
              </a:rPr>
              <a:t>Isolating receptive knowledge of syntax</a:t>
            </a:r>
          </a:p>
          <a:p>
            <a:pPr marL="342900" marR="0" lvl="0" indent="-342900" algn="l" defTabSz="91440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kumimoji="0" lang="en-GB" sz="2400" b="0" i="0" u="none" strike="noStrike" kern="1200" cap="none" spc="0" normalizeH="0" baseline="0" noProof="0" dirty="0">
                <a:ln>
                  <a:noFill/>
                </a:ln>
                <a:solidFill>
                  <a:srgbClr val="5B9BD5">
                    <a:lumMod val="50000"/>
                  </a:srgbClr>
                </a:solidFill>
                <a:effectLst/>
                <a:uLnTx/>
                <a:uFillTx/>
                <a:latin typeface="Century Gothic" panose="020B0502020202020204" pitchFamily="34" charset="0"/>
                <a:ea typeface="+mn-ea"/>
                <a:cs typeface="+mn-cs"/>
              </a:rPr>
              <a:t>Recognising function (statement / question) indicated by word order</a:t>
            </a:r>
          </a:p>
        </p:txBody>
      </p:sp>
      <p:pic>
        <p:nvPicPr>
          <p:cNvPr id="9" name="Picture 8" descr="German question when you must pick whether it is a statement or a question without punctuation"/>
          <p:cNvPicPr>
            <a:picLocks noChangeAspect="1"/>
          </p:cNvPicPr>
          <p:nvPr/>
        </p:nvPicPr>
        <p:blipFill rotWithShape="1">
          <a:blip r:embed="rId4"/>
          <a:srcRect l="892" r="7451" b="4662"/>
          <a:stretch/>
        </p:blipFill>
        <p:spPr>
          <a:xfrm>
            <a:off x="225529" y="3123136"/>
            <a:ext cx="5831212" cy="2248117"/>
          </a:xfrm>
          <a:prstGeom prst="rect">
            <a:avLst/>
          </a:prstGeom>
          <a:ln>
            <a:solidFill>
              <a:schemeClr val="tx1"/>
            </a:solidFill>
          </a:ln>
        </p:spPr>
      </p:pic>
      <p:pic>
        <p:nvPicPr>
          <p:cNvPr id="13" name="Picture 12" descr="German question when you must pick whether it is a statement or a question without punctuation"/>
          <p:cNvPicPr>
            <a:picLocks noChangeAspect="1"/>
          </p:cNvPicPr>
          <p:nvPr/>
        </p:nvPicPr>
        <p:blipFill rotWithShape="1">
          <a:blip r:embed="rId5"/>
          <a:srcRect b="2978"/>
          <a:stretch/>
        </p:blipFill>
        <p:spPr>
          <a:xfrm>
            <a:off x="6144567" y="3123136"/>
            <a:ext cx="5811788" cy="2248117"/>
          </a:xfrm>
          <a:prstGeom prst="rect">
            <a:avLst/>
          </a:prstGeom>
          <a:ln>
            <a:solidFill>
              <a:schemeClr val="tx1"/>
            </a:solidFill>
          </a:ln>
        </p:spPr>
      </p:pic>
      <p:sp>
        <p:nvSpPr>
          <p:cNvPr id="11" name="Rounded Rectangular Callout 10"/>
          <p:cNvSpPr/>
          <p:nvPr/>
        </p:nvSpPr>
        <p:spPr>
          <a:xfrm>
            <a:off x="7184192" y="832776"/>
            <a:ext cx="4581088" cy="1642131"/>
          </a:xfrm>
          <a:prstGeom prst="wedgeRoundRectCallout">
            <a:avLst>
              <a:gd name="adj1" fmla="val -31854"/>
              <a:gd name="adj2" fmla="val 84500"/>
              <a:gd name="adj3" fmla="val 16667"/>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2000" b="0" i="0" u="none" strike="noStrike" kern="1200" cap="none" spc="0" normalizeH="0" baseline="0" noProof="0" dirty="0">
                <a:ln>
                  <a:noFill/>
                </a:ln>
                <a:solidFill>
                  <a:srgbClr val="5B9BD5">
                    <a:lumMod val="50000"/>
                  </a:srgbClr>
                </a:solidFill>
                <a:effectLst/>
                <a:uLnTx/>
                <a:uFillTx/>
                <a:latin typeface="Century Gothic" panose="020B0502020202020204" pitchFamily="34" charset="0"/>
                <a:ea typeface="+mn-ea"/>
                <a:cs typeface="+mn-cs"/>
              </a:rPr>
              <a:t>Remove punctuation</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2000" b="0" i="1" u="none" strike="noStrike" kern="1200" cap="none" spc="0" normalizeH="0" baseline="0" noProof="0" dirty="0">
                <a:ln>
                  <a:noFill/>
                </a:ln>
                <a:solidFill>
                  <a:srgbClr val="5B9BD5">
                    <a:lumMod val="50000"/>
                  </a:srgbClr>
                </a:solidFill>
                <a:effectLst/>
                <a:uLnTx/>
                <a:uFillTx/>
                <a:latin typeface="Century Gothic" panose="020B0502020202020204" pitchFamily="34" charset="0"/>
                <a:ea typeface="+mn-ea"/>
                <a:cs typeface="+mn-cs"/>
              </a:rPr>
              <a:t>(Avoid . or ? indicating answer)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2000" b="0" i="0" u="none" strike="noStrike" kern="1200" cap="none" spc="0" normalizeH="0" baseline="0" noProof="0" dirty="0">
                <a:ln>
                  <a:noFill/>
                </a:ln>
                <a:solidFill>
                  <a:srgbClr val="5B9BD5">
                    <a:lumMod val="50000"/>
                  </a:srgbClr>
                </a:solidFill>
                <a:effectLst/>
                <a:uLnTx/>
                <a:uFillTx/>
                <a:latin typeface="Century Gothic" panose="020B0502020202020204" pitchFamily="34" charset="0"/>
                <a:ea typeface="+mn-ea"/>
                <a:cs typeface="+mn-cs"/>
              </a:rPr>
              <a:t>Including variety of ‘subjects’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2000" b="0" i="1" u="none" strike="noStrike" kern="1200" cap="none" spc="0" normalizeH="0" baseline="0" noProof="0" dirty="0">
                <a:ln>
                  <a:noFill/>
                </a:ln>
                <a:solidFill>
                  <a:srgbClr val="5B9BD5">
                    <a:lumMod val="50000"/>
                  </a:srgbClr>
                </a:solidFill>
                <a:effectLst/>
                <a:uLnTx/>
                <a:uFillTx/>
                <a:latin typeface="Century Gothic" panose="020B0502020202020204" pitchFamily="34" charset="0"/>
                <a:ea typeface="+mn-ea"/>
                <a:cs typeface="+mn-cs"/>
              </a:rPr>
              <a:t>(Avoid reliance on ‘du’ to indicate question)</a:t>
            </a:r>
          </a:p>
        </p:txBody>
      </p:sp>
    </p:spTree>
    <p:extLst>
      <p:ext uri="{BB962C8B-B14F-4D97-AF65-F5344CB8AC3E}">
        <p14:creationId xmlns:p14="http://schemas.microsoft.com/office/powerpoint/2010/main" val="11810343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background rectangle"/>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296863"/>
            <a:ext cx="6649156" cy="867128"/>
          </a:xfrm>
          <a:prstGeom prst="rect">
            <a:avLst/>
          </a:prstGeom>
        </p:spPr>
      </p:pic>
      <p:sp>
        <p:nvSpPr>
          <p:cNvPr id="2" name="Title 1"/>
          <p:cNvSpPr>
            <a:spLocks noGrp="1"/>
          </p:cNvSpPr>
          <p:nvPr>
            <p:ph type="title"/>
          </p:nvPr>
        </p:nvSpPr>
        <p:spPr>
          <a:xfrm>
            <a:off x="164572" y="0"/>
            <a:ext cx="6484584" cy="1325563"/>
          </a:xfrm>
        </p:spPr>
        <p:txBody>
          <a:bodyPr>
            <a:normAutofit/>
          </a:bodyPr>
          <a:lstStyle/>
          <a:p>
            <a:r>
              <a:rPr lang="en-GB" sz="2800" b="1" dirty="0">
                <a:solidFill>
                  <a:schemeClr val="bg1"/>
                </a:solidFill>
                <a:latin typeface="Century Gothic" panose="020B0502020202020204" pitchFamily="34" charset="0"/>
              </a:rPr>
              <a:t>Test creation: examples items</a:t>
            </a:r>
          </a:p>
        </p:txBody>
      </p:sp>
      <p:sp>
        <p:nvSpPr>
          <p:cNvPr id="8" name="TextBox 7"/>
          <p:cNvSpPr txBox="1"/>
          <p:nvPr/>
        </p:nvSpPr>
        <p:spPr>
          <a:xfrm>
            <a:off x="497712" y="1325563"/>
            <a:ext cx="11076972" cy="83099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0" i="0" u="none" strike="noStrike" kern="1200" cap="none" spc="0" normalizeH="0" baseline="0" noProof="0" dirty="0">
                <a:ln>
                  <a:noFill/>
                </a:ln>
                <a:solidFill>
                  <a:srgbClr val="5B9BD5">
                    <a:lumMod val="50000"/>
                  </a:srgbClr>
                </a:solidFill>
                <a:effectLst/>
                <a:uLnTx/>
                <a:uFillTx/>
                <a:latin typeface="Century Gothic" panose="020B0502020202020204" pitchFamily="34" charset="0"/>
                <a:ea typeface="+mn-ea"/>
                <a:cs typeface="+mn-cs"/>
              </a:rPr>
              <a:t>Isolating productive knowledge of syntax</a:t>
            </a:r>
          </a:p>
          <a:p>
            <a:pPr marL="342900" marR="0" lvl="0" indent="-342900" algn="l" defTabSz="91440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kumimoji="0" lang="en-GB" sz="2400" b="0" i="0" u="none" strike="noStrike" kern="1200" cap="none" spc="0" normalizeH="0" baseline="0" noProof="0" dirty="0">
                <a:ln>
                  <a:noFill/>
                </a:ln>
                <a:solidFill>
                  <a:srgbClr val="5B9BD5">
                    <a:lumMod val="50000"/>
                  </a:srgbClr>
                </a:solidFill>
                <a:effectLst/>
                <a:uLnTx/>
                <a:uFillTx/>
                <a:latin typeface="Century Gothic" panose="020B0502020202020204" pitchFamily="34" charset="0"/>
                <a:ea typeface="+mn-ea"/>
                <a:cs typeface="+mn-cs"/>
              </a:rPr>
              <a:t>Drag-and-drop into correct order</a:t>
            </a:r>
          </a:p>
        </p:txBody>
      </p:sp>
      <p:pic>
        <p:nvPicPr>
          <p:cNvPr id="6" name="Picture 5" descr="Spanish test question where students must put the words in the correct order "/>
          <p:cNvPicPr>
            <a:picLocks noChangeAspect="1"/>
          </p:cNvPicPr>
          <p:nvPr/>
        </p:nvPicPr>
        <p:blipFill>
          <a:blip r:embed="rId4"/>
          <a:stretch>
            <a:fillRect/>
          </a:stretch>
        </p:blipFill>
        <p:spPr>
          <a:xfrm>
            <a:off x="1217875" y="2489554"/>
            <a:ext cx="9280364" cy="3555411"/>
          </a:xfrm>
          <a:prstGeom prst="rect">
            <a:avLst/>
          </a:prstGeom>
          <a:ln>
            <a:solidFill>
              <a:schemeClr val="tx1"/>
            </a:solidFill>
          </a:ln>
        </p:spPr>
      </p:pic>
      <p:sp>
        <p:nvSpPr>
          <p:cNvPr id="7" name="Rounded Rectangular Callout 6"/>
          <p:cNvSpPr/>
          <p:nvPr/>
        </p:nvSpPr>
        <p:spPr>
          <a:xfrm>
            <a:off x="7288108" y="399627"/>
            <a:ext cx="4619716" cy="1364866"/>
          </a:xfrm>
          <a:prstGeom prst="wedgeRoundRectCallout">
            <a:avLst>
              <a:gd name="adj1" fmla="val -34289"/>
              <a:gd name="adj2" fmla="val 87309"/>
              <a:gd name="adj3" fmla="val 16667"/>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srgbClr val="5B9BD5">
                    <a:lumMod val="50000"/>
                  </a:srgbClr>
                </a:solidFill>
                <a:effectLst/>
                <a:uLnTx/>
                <a:uFillTx/>
                <a:latin typeface="Century Gothic" panose="020B0502020202020204" pitchFamily="34" charset="0"/>
                <a:ea typeface="+mn-ea"/>
                <a:cs typeface="+mn-cs"/>
              </a:rPr>
              <a:t>Article / noun / adjective appear in a random (vertical) order for each item.</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800" b="0" i="1" u="none" strike="noStrike" kern="1200" cap="none" spc="0" normalizeH="0" baseline="0" noProof="0" dirty="0">
                <a:ln>
                  <a:noFill/>
                </a:ln>
                <a:solidFill>
                  <a:srgbClr val="5B9BD5">
                    <a:lumMod val="50000"/>
                  </a:srgbClr>
                </a:solidFill>
                <a:effectLst/>
                <a:uLnTx/>
                <a:uFillTx/>
                <a:latin typeface="Century Gothic" panose="020B0502020202020204" pitchFamily="34" charset="0"/>
                <a:ea typeface="+mn-ea"/>
                <a:cs typeface="+mn-cs"/>
                <a:sym typeface="Wingdings" panose="05000000000000000000" pitchFamily="2" charset="2"/>
              </a:rPr>
              <a:t>(Ensures learner is paying attention to each element and its correct position)</a:t>
            </a:r>
            <a:endParaRPr kumimoji="0" lang="en-GB" sz="1800" b="0" i="1" u="none" strike="noStrike" kern="1200" cap="none" spc="0" normalizeH="0" baseline="0" noProof="0" dirty="0">
              <a:ln>
                <a:noFill/>
              </a:ln>
              <a:solidFill>
                <a:srgbClr val="5B9BD5">
                  <a:lumMod val="50000"/>
                </a:srgbClr>
              </a:solidFill>
              <a:effectLst/>
              <a:uLnTx/>
              <a:uFillTx/>
              <a:latin typeface="Century Gothic" panose="020B0502020202020204" pitchFamily="34" charset="0"/>
              <a:ea typeface="+mn-ea"/>
              <a:cs typeface="+mn-cs"/>
            </a:endParaRPr>
          </a:p>
        </p:txBody>
      </p:sp>
    </p:spTree>
    <p:extLst>
      <p:ext uri="{BB962C8B-B14F-4D97-AF65-F5344CB8AC3E}">
        <p14:creationId xmlns:p14="http://schemas.microsoft.com/office/powerpoint/2010/main" val="38256270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theme/theme1.xml><?xml version="1.0" encoding="utf-8"?>
<a:theme xmlns:a="http://schemas.openxmlformats.org/drawingml/2006/main" name="1_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Tw Cen MT">
      <a:majorFont>
        <a:latin typeface="Tw Cen MT" panose="020B0602020104020603"/>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noFill/>
      </a:spPr>
      <a:bodyPr wrap="square" rtlCol="0">
        <a:spAutoFit/>
      </a:bodyPr>
      <a:lstStyle>
        <a:defPPr>
          <a:defRPr sz="2000" dirty="0">
            <a:solidFill>
              <a:srgbClr val="002060"/>
            </a:solidFill>
            <a:latin typeface="Century Gothic" panose="020B0502020202020204" pitchFamily="34" charset="0"/>
          </a:defRPr>
        </a:defPPr>
      </a:lstStyle>
    </a:txDef>
  </a:objectDefaults>
  <a:extraClrSchemeLst/>
  <a:extLst>
    <a:ext uri="{05A4C25C-085E-4340-85A3-A5531E510DB2}">
      <thm15:themeFamily xmlns:thm15="http://schemas.microsoft.com/office/thememl/2012/main" name="NCELP_template.pptx" id="{851E8A6A-D5BB-4C26-B157-3EC16E233918}" vid="{8BFF32F4-6F0A-4FC3-899B-73F2A33C2379}"/>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3_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Century Gothic">
      <a:majorFont>
        <a:latin typeface="Century Gothic" panose="020F030202020403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F03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noFill/>
      </a:spPr>
      <a:bodyPr wrap="square" rtlCol="0">
        <a:spAutoFit/>
      </a:bodyPr>
      <a:lstStyle>
        <a:defPPr algn="l">
          <a:defRPr sz="2400" dirty="0">
            <a:solidFill>
              <a:schemeClr val="accent5">
                <a:lumMod val="50000"/>
              </a:schemeClr>
            </a:solidFill>
          </a:defRPr>
        </a:defPPr>
      </a:lstStyle>
    </a:txDef>
  </a:objectDefaults>
  <a:extraClrSchemeLst/>
  <a:extLst>
    <a:ext uri="{05A4C25C-085E-4340-85A3-A5531E510DB2}">
      <thm15:themeFamily xmlns:thm15="http://schemas.microsoft.com/office/thememl/2012/main" name="Presentation2" id="{47E36F7B-8A25-CA40-9FA5-8DCBF1A6ECFD}" vid="{914B3A9D-F764-B046-97B8-E880776F9464}"/>
    </a:ext>
  </a:extLst>
</a:theme>
</file>

<file path=ppt/theme/theme4.xml><?xml version="1.0" encoding="utf-8"?>
<a:theme xmlns:a="http://schemas.openxmlformats.org/drawingml/2006/main" name="2_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Century Gothic">
      <a:majorFont>
        <a:latin typeface="Century Gothic" panose="020F030202020403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F03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noFill/>
      </a:spPr>
      <a:bodyPr wrap="square" rtlCol="0">
        <a:spAutoFit/>
      </a:bodyPr>
      <a:lstStyle>
        <a:defPPr algn="l">
          <a:defRPr sz="2400" dirty="0" smtClean="0">
            <a:solidFill>
              <a:schemeClr val="accent5">
                <a:lumMod val="50000"/>
              </a:schemeClr>
            </a:solidFill>
          </a:defRPr>
        </a:defPPr>
      </a:lstStyle>
    </a:txDef>
  </a:objectDefaults>
  <a:extraClrSchemeLst/>
  <a:extLst>
    <a:ext uri="{05A4C25C-085E-4340-85A3-A5531E510DB2}">
      <thm15:themeFamily xmlns:thm15="http://schemas.microsoft.com/office/thememl/2012/main" name="Presentation1" id="{14F064CD-3073-5648-9E13-7A2904DB6E77}" vid="{867742E5-2587-084B-8BD5-7DA6ADC8FE5B}"/>
    </a:ext>
  </a:extLst>
</a:theme>
</file>

<file path=ppt/theme/theme5.xml><?xml version="1.0" encoding="utf-8"?>
<a:theme xmlns:a="http://schemas.openxmlformats.org/drawingml/2006/main" name="4_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Century Gothic">
      <a:majorFont>
        <a:latin typeface="Century Gothic" panose="020F030202020403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F03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noFill/>
      </a:spPr>
      <a:bodyPr wrap="square" rtlCol="0">
        <a:spAutoFit/>
      </a:bodyPr>
      <a:lstStyle>
        <a:defPPr algn="l">
          <a:defRPr sz="2400" dirty="0">
            <a:solidFill>
              <a:schemeClr val="accent5">
                <a:lumMod val="50000"/>
              </a:schemeClr>
            </a:solidFill>
          </a:defRPr>
        </a:defPPr>
      </a:lstStyle>
    </a:txDef>
  </a:objectDefaults>
  <a:extraClrSchemeLst/>
  <a:extLst>
    <a:ext uri="{05A4C25C-085E-4340-85A3-A5531E510DB2}">
      <thm15:themeFamily xmlns:thm15="http://schemas.microsoft.com/office/thememl/2012/main" name="German_skeleton_template" id="{30C56D54-E4FF-5F4C-8EF5-67F0472108E4}" vid="{58D9219D-8935-764C-8920-A4625BC50721}"/>
    </a:ext>
  </a:ext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1513</TotalTime>
  <Words>3796</Words>
  <Application>Microsoft Office PowerPoint</Application>
  <PresentationFormat>Widescreen</PresentationFormat>
  <Paragraphs>337</Paragraphs>
  <Slides>14</Slides>
  <Notes>14</Notes>
  <HiddenSlides>0</HiddenSlides>
  <MMClips>0</MMClips>
  <ScaleCrop>false</ScaleCrop>
  <HeadingPairs>
    <vt:vector size="6" baseType="variant">
      <vt:variant>
        <vt:lpstr>Fonts Used</vt:lpstr>
      </vt:variant>
      <vt:variant>
        <vt:i4>7</vt:i4>
      </vt:variant>
      <vt:variant>
        <vt:lpstr>Theme</vt:lpstr>
      </vt:variant>
      <vt:variant>
        <vt:i4>5</vt:i4>
      </vt:variant>
      <vt:variant>
        <vt:lpstr>Slide Titles</vt:lpstr>
      </vt:variant>
      <vt:variant>
        <vt:i4>14</vt:i4>
      </vt:variant>
    </vt:vector>
  </HeadingPairs>
  <TitlesOfParts>
    <vt:vector size="26" baseType="lpstr">
      <vt:lpstr>SimSun</vt:lpstr>
      <vt:lpstr>Arial</vt:lpstr>
      <vt:lpstr>Calibri</vt:lpstr>
      <vt:lpstr>Calibri Light</vt:lpstr>
      <vt:lpstr>Century Gothic</vt:lpstr>
      <vt:lpstr>Times New Roman</vt:lpstr>
      <vt:lpstr>Wingdings</vt:lpstr>
      <vt:lpstr>1_Office Theme</vt:lpstr>
      <vt:lpstr>Office Theme</vt:lpstr>
      <vt:lpstr>3_Office Theme</vt:lpstr>
      <vt:lpstr>2_Office Theme</vt:lpstr>
      <vt:lpstr>4_Office Theme</vt:lpstr>
      <vt:lpstr>Assessment design: achievement tests -grammar</vt:lpstr>
      <vt:lpstr>Coverage of grammar - German </vt:lpstr>
      <vt:lpstr>Coverage of grammar - French</vt:lpstr>
      <vt:lpstr>Coverage of grammar - Spanish</vt:lpstr>
      <vt:lpstr>Test creation process</vt:lpstr>
      <vt:lpstr>Test creation: examples items</vt:lpstr>
      <vt:lpstr> Test creation: examples items</vt:lpstr>
      <vt:lpstr>Test creation: examples items</vt:lpstr>
      <vt:lpstr>Test creation: examples items</vt:lpstr>
      <vt:lpstr>Test creation: examples items</vt:lpstr>
      <vt:lpstr>Test creation: examples items</vt:lpstr>
      <vt:lpstr>Test creation: examples items</vt:lpstr>
      <vt:lpstr>Test creation: examples items</vt:lpstr>
      <vt:lpstr>Test creation: examples items</vt:lpstr>
    </vt:vector>
  </TitlesOfParts>
  <Company>University of York</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3. Question type 1</dc:title>
  <dc:creator>Victoria Hobson</dc:creator>
  <cp:lastModifiedBy>Victoria Hobson</cp:lastModifiedBy>
  <cp:revision>34</cp:revision>
  <dcterms:created xsi:type="dcterms:W3CDTF">2021-03-04T13:32:30Z</dcterms:created>
  <dcterms:modified xsi:type="dcterms:W3CDTF">2021-04-18T15:47:06Z</dcterms:modified>
</cp:coreProperties>
</file>