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9" r:id="rId2"/>
    <p:sldId id="282" r:id="rId3"/>
    <p:sldId id="636" r:id="rId4"/>
    <p:sldId id="637" r:id="rId5"/>
    <p:sldId id="638" r:id="rId6"/>
    <p:sldId id="639" r:id="rId7"/>
    <p:sldId id="640" r:id="rId8"/>
    <p:sldId id="641" r:id="rId9"/>
    <p:sldId id="283" r:id="rId10"/>
    <p:sldId id="361" r:id="rId11"/>
    <p:sldId id="362" r:id="rId12"/>
    <p:sldId id="363" r:id="rId13"/>
    <p:sldId id="277" r:id="rId14"/>
    <p:sldId id="364" r:id="rId15"/>
    <p:sldId id="365" r:id="rId16"/>
    <p:sldId id="284" r:id="rId17"/>
    <p:sldId id="294" r:id="rId18"/>
    <p:sldId id="598" r:id="rId19"/>
    <p:sldId id="597" r:id="rId20"/>
    <p:sldId id="266" r:id="rId21"/>
    <p:sldId id="289" r:id="rId22"/>
    <p:sldId id="599" r:id="rId23"/>
    <p:sldId id="642" r:id="rId24"/>
    <p:sldId id="645" r:id="rId25"/>
    <p:sldId id="647" r:id="rId26"/>
    <p:sldId id="406" r:id="rId27"/>
    <p:sldId id="600" r:id="rId28"/>
    <p:sldId id="493" r:id="rId29"/>
    <p:sldId id="601" r:id="rId30"/>
    <p:sldId id="469" r:id="rId31"/>
    <p:sldId id="470" r:id="rId32"/>
    <p:sldId id="635" r:id="rId33"/>
    <p:sldId id="6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Richardson" initials="MR" lastIdx="2" clrIdx="0">
    <p:extLst>
      <p:ext uri="{19B8F6BF-5375-455C-9EA6-DF929625EA0E}">
        <p15:presenceInfo xmlns:p15="http://schemas.microsoft.com/office/powerpoint/2012/main" userId="S::mfr518@york.ac.uk::dc0df779-47eb-4a44-b297-3c03b4b07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FDFE7-6D53-43BF-9D2D-02490D6F71E5}" v="18" dt="2021-02-17T14:28:25.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64286" autoAdjust="0"/>
  </p:normalViewPr>
  <p:slideViewPr>
    <p:cSldViewPr snapToGrid="0">
      <p:cViewPr varScale="1">
        <p:scale>
          <a:sx n="69" d="100"/>
          <a:sy n="69" d="100"/>
        </p:scale>
        <p:origin x="2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9T16:09:49.293"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09T16:12:19.119" idx="2">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dirty="0"/>
            </a:br>
            <a:br>
              <a:rPr lang="en-GB" b="1" dirty="0"/>
            </a:br>
            <a:r>
              <a:rPr lang="en-GB" b="1" dirty="0"/>
              <a:t>Aim</a:t>
            </a:r>
            <a:r>
              <a:rPr lang="en-GB" b="1"/>
              <a:t>: To reveal the answers to the activity.</a:t>
            </a:r>
            <a:br>
              <a:rPr lang="en-GB" dirty="0"/>
            </a:br>
            <a:br>
              <a:rPr lang="en-GB" dirty="0"/>
            </a:br>
            <a:r>
              <a:rPr lang="en-GB" b="1" dirty="0"/>
              <a:t>Procedure:</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br>
              <a:rPr lang="en-GB" dirty="0"/>
            </a:br>
            <a:br>
              <a:rPr lang="en-GB" b="1" dirty="0"/>
            </a:br>
            <a:r>
              <a:rPr lang="en-GB" b="1" dirty="0"/>
              <a:t>Aim: To consolidate</a:t>
            </a:r>
            <a:r>
              <a:rPr lang="en-GB" b="1" baseline="0" dirty="0"/>
              <a:t> SSC knowledge</a:t>
            </a:r>
            <a:br>
              <a:rPr lang="en-GB" dirty="0"/>
            </a:br>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consolidate all SSCs introduced so far in a written</a:t>
            </a:r>
            <a:r>
              <a:rPr lang="en-GB" b="1" baseline="0" dirty="0"/>
              <a:t> transcription activity</a:t>
            </a:r>
            <a:br>
              <a:rPr lang="en-GB" dirty="0"/>
            </a:br>
            <a:br>
              <a:rPr lang="en-GB" dirty="0"/>
            </a:br>
            <a:r>
              <a:rPr lang="en-GB" b="1" dirty="0"/>
              <a:t>Procedure:</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As</a:t>
            </a:r>
            <a:r>
              <a:rPr lang="en-GB" baseline="0" dirty="0"/>
              <a:t> displayed on the slide.</a:t>
            </a:r>
            <a:br>
              <a:rPr lang="en-GB" dirty="0"/>
            </a:br>
            <a:br>
              <a:rPr lang="en-GB"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To consolidate</a:t>
            </a:r>
            <a:r>
              <a:rPr lang="en-GB" b="1" baseline="0" dirty="0"/>
              <a:t> SSC and word knowledge in a listening and speaking activity</a:t>
            </a:r>
            <a:br>
              <a:rPr lang="en-GB" dirty="0"/>
            </a:br>
            <a:br>
              <a:rPr lang="en-GB" dirty="0"/>
            </a:br>
            <a:r>
              <a:rPr lang="en-GB" b="1" dirty="0"/>
              <a:t>Procedure</a:t>
            </a:r>
            <a:r>
              <a:rPr lang="en-GB" b="1" baseline="0" dirty="0"/>
              <a:t> (alternatives)</a:t>
            </a:r>
            <a:r>
              <a:rPr lang="en-GB" b="1" dirty="0"/>
              <a:t>:</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phonics exercise contrasts two SSCs which were not revisited in lesson 1 - [s] and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are revealed (clockwise) on clicks, starting with </a:t>
            </a:r>
            <a:r>
              <a:rPr lang="en-GB" sz="1200" i="1" dirty="0" err="1">
                <a:solidFill>
                  <a:schemeClr val="accent5">
                    <a:lumMod val="50000"/>
                  </a:schemeClr>
                </a:solidFill>
              </a:rPr>
              <a:t>Zahnbürste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Pilze</a:t>
            </a: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5">
                    <a:lumMod val="50000"/>
                  </a:schemeClr>
                </a:solidFill>
              </a:rPr>
              <a:t>Frequency values of words used</a:t>
            </a:r>
            <a:r>
              <a:rPr lang="en-GB" sz="1200" i="0" dirty="0">
                <a:solidFill>
                  <a:schemeClr val="accent5">
                    <a:lumMod val="50000"/>
                  </a:schemeClr>
                </a:solidFill>
              </a:rPr>
              <a:t>: </a:t>
            </a:r>
            <a:r>
              <a:rPr lang="en-GB" sz="1200" b="0" dirty="0" err="1">
                <a:solidFill>
                  <a:schemeClr val="accent5">
                    <a:lumMod val="50000"/>
                  </a:schemeClr>
                </a:solidFill>
              </a:rPr>
              <a:t>Z</a:t>
            </a:r>
            <a:r>
              <a:rPr lang="en-GB" sz="1200" dirty="0" err="1">
                <a:solidFill>
                  <a:schemeClr val="accent5">
                    <a:lumMod val="50000"/>
                  </a:schemeClr>
                </a:solidFill>
              </a:rPr>
              <a:t>ahnbürste</a:t>
            </a:r>
            <a:r>
              <a:rPr lang="en-GB" sz="1200" dirty="0">
                <a:solidFill>
                  <a:schemeClr val="accent5">
                    <a:lumMod val="50000"/>
                  </a:schemeClr>
                </a:solidFill>
              </a:rPr>
              <a:t> [2449/&gt;4034], </a:t>
            </a:r>
            <a:r>
              <a:rPr lang="en-GB" sz="1200" dirty="0" err="1">
                <a:solidFill>
                  <a:schemeClr val="accent5">
                    <a:lumMod val="50000"/>
                  </a:schemeClr>
                </a:solidFill>
              </a:rPr>
              <a:t>Osterha</a:t>
            </a:r>
            <a:r>
              <a:rPr lang="en-GB" sz="1200" b="0" dirty="0" err="1">
                <a:solidFill>
                  <a:schemeClr val="accent5">
                    <a:lumMod val="50000"/>
                  </a:schemeClr>
                </a:solidFill>
              </a:rPr>
              <a:t>s</a:t>
            </a:r>
            <a:r>
              <a:rPr lang="en-GB" sz="1200" dirty="0" err="1">
                <a:solidFill>
                  <a:schemeClr val="accent5">
                    <a:lumMod val="50000"/>
                  </a:schemeClr>
                </a:solidFill>
              </a:rPr>
              <a:t>e</a:t>
            </a:r>
            <a:r>
              <a:rPr lang="en-GB" sz="1200" dirty="0">
                <a:solidFill>
                  <a:schemeClr val="accent5">
                    <a:lumMod val="50000"/>
                  </a:schemeClr>
                </a:solidFill>
              </a:rPr>
              <a:t> [&gt;4034], </a:t>
            </a:r>
            <a:r>
              <a:rPr lang="en-GB" sz="1200" b="0" dirty="0" err="1">
                <a:solidFill>
                  <a:schemeClr val="accent5">
                    <a:lumMod val="50000"/>
                  </a:schemeClr>
                </a:solidFill>
              </a:rPr>
              <a:t>Sonnenschutz</a:t>
            </a:r>
            <a:r>
              <a:rPr lang="en-GB" sz="1200" b="0" dirty="0">
                <a:solidFill>
                  <a:schemeClr val="accent5">
                    <a:lumMod val="50000"/>
                  </a:schemeClr>
                </a:solidFill>
              </a:rPr>
              <a:t> [953/1094], </a:t>
            </a:r>
            <a:r>
              <a:rPr lang="en-GB" sz="1200" b="0" dirty="0" err="1">
                <a:solidFill>
                  <a:schemeClr val="accent5">
                    <a:lumMod val="50000"/>
                  </a:schemeClr>
                </a:solidFill>
              </a:rPr>
              <a:t>Säge</a:t>
            </a:r>
            <a:r>
              <a:rPr lang="en-GB" sz="1200" b="0" dirty="0">
                <a:solidFill>
                  <a:schemeClr val="accent5">
                    <a:lumMod val="50000"/>
                  </a:schemeClr>
                </a:solidFill>
              </a:rPr>
              <a:t> [&gt;4034], </a:t>
            </a:r>
            <a:r>
              <a:rPr lang="en-GB" sz="1200" b="0" dirty="0" err="1">
                <a:solidFill>
                  <a:schemeClr val="accent5">
                    <a:lumMod val="50000"/>
                  </a:schemeClr>
                </a:solidFill>
              </a:rPr>
              <a:t>Z</a:t>
            </a:r>
            <a:r>
              <a:rPr lang="en-GB" sz="1200" dirty="0" err="1">
                <a:solidFill>
                  <a:schemeClr val="accent5">
                    <a:lumMod val="50000"/>
                  </a:schemeClr>
                </a:solidFill>
              </a:rPr>
              <a:t>itrone</a:t>
            </a:r>
            <a:r>
              <a:rPr lang="en-GB" sz="1200" dirty="0">
                <a:solidFill>
                  <a:schemeClr val="accent5">
                    <a:lumMod val="50000"/>
                  </a:schemeClr>
                </a:solidFill>
              </a:rPr>
              <a:t> [&gt;4034], </a:t>
            </a:r>
            <a:r>
              <a:rPr lang="en-GB" sz="1200" dirty="0" err="1">
                <a:solidFill>
                  <a:schemeClr val="accent5">
                    <a:lumMod val="50000"/>
                  </a:schemeClr>
                </a:solidFill>
              </a:rPr>
              <a:t>Zelt</a:t>
            </a:r>
            <a:r>
              <a:rPr lang="en-GB" sz="1200" dirty="0">
                <a:solidFill>
                  <a:schemeClr val="accent5">
                    <a:lumMod val="50000"/>
                  </a:schemeClr>
                </a:solidFill>
              </a:rPr>
              <a:t> [2969], </a:t>
            </a:r>
            <a:r>
              <a:rPr lang="en-GB" sz="1200" dirty="0" err="1">
                <a:solidFill>
                  <a:schemeClr val="accent5">
                    <a:lumMod val="50000"/>
                  </a:schemeClr>
                </a:solidFill>
              </a:rPr>
              <a:t>Salz</a:t>
            </a:r>
            <a:r>
              <a:rPr lang="en-GB" sz="1200" dirty="0">
                <a:solidFill>
                  <a:schemeClr val="accent5">
                    <a:lumMod val="50000"/>
                  </a:schemeClr>
                </a:solidFill>
              </a:rPr>
              <a:t> [2437], Seife [</a:t>
            </a:r>
            <a:r>
              <a:rPr lang="en-GB" sz="1200" b="0" dirty="0">
                <a:solidFill>
                  <a:schemeClr val="accent5">
                    <a:lumMod val="50000"/>
                  </a:schemeClr>
                </a:solidFill>
              </a:rPr>
              <a:t>&gt;4034</a:t>
            </a:r>
            <a:r>
              <a:rPr lang="en-GB" sz="1200" dirty="0">
                <a:solidFill>
                  <a:schemeClr val="accent5">
                    <a:lumMod val="50000"/>
                  </a:schemeClr>
                </a:solidFill>
              </a:rPr>
              <a:t>], </a:t>
            </a:r>
            <a:r>
              <a:rPr lang="en-GB" sz="1200" dirty="0" err="1">
                <a:solidFill>
                  <a:schemeClr val="accent5">
                    <a:lumMod val="50000"/>
                  </a:schemeClr>
                </a:solidFill>
              </a:rPr>
              <a:t>Pilz</a:t>
            </a:r>
            <a:r>
              <a:rPr lang="en-GB" sz="1200" dirty="0">
                <a:solidFill>
                  <a:schemeClr val="accent5">
                    <a:lumMod val="50000"/>
                  </a:schemeClr>
                </a:solidFill>
              </a:rPr>
              <a:t> [</a:t>
            </a:r>
            <a:r>
              <a:rPr lang="en-GB" sz="1200" b="0" dirty="0">
                <a:solidFill>
                  <a:schemeClr val="accent5">
                    <a:lumMod val="50000"/>
                  </a:schemeClr>
                </a:solidFill>
              </a:rPr>
              <a:t>&gt;4034</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039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62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20</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411554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4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b="0" baseline="0" dirty="0">
                <a:latin typeface="+mn-lt"/>
              </a:rPr>
              <a:t>To introduce/consolidate SSC </a:t>
            </a:r>
            <a:r>
              <a:rPr lang="en-GB" b="1" baseline="0" dirty="0">
                <a:latin typeface="+mn-lt"/>
              </a:rPr>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br>
              <a:rPr lang="en-GB" b="0" dirty="0">
                <a:latin typeface="+mn-lt"/>
              </a:rPr>
            </a:br>
            <a:r>
              <a:rPr lang="en-GB" b="0" dirty="0">
                <a:latin typeface="+mn-lt"/>
              </a:rPr>
              <a:t>1. Present the letter(s) and say the </a:t>
            </a:r>
            <a:r>
              <a:rPr lang="en-GB" b="1" dirty="0">
                <a:latin typeface="+mn-lt"/>
              </a:rPr>
              <a:t>[z] </a:t>
            </a:r>
            <a:r>
              <a:rPr lang="en-GB" b="0" dirty="0">
                <a:latin typeface="+mn-lt"/>
              </a:rPr>
              <a:t>sound first, on its own. Students repeat it with you.</a:t>
            </a:r>
            <a:br>
              <a:rPr lang="en-GB" b="0" dirty="0">
                <a:latin typeface="+mn-lt"/>
              </a:rPr>
            </a:br>
            <a:r>
              <a:rPr lang="en-GB" b="0" dirty="0">
                <a:latin typeface="+mn-lt"/>
              </a:rPr>
              <a:t>2. Bring up the word </a:t>
            </a:r>
            <a:r>
              <a:rPr lang="en-GB" b="0" baseline="0" dirty="0">
                <a:latin typeface="+mn-lt"/>
              </a:rPr>
              <a:t>“</a:t>
            </a:r>
            <a:r>
              <a:rPr lang="en-GB" b="1" baseline="0" dirty="0">
                <a:latin typeface="+mn-lt"/>
              </a:rPr>
              <a:t>Z</a:t>
            </a:r>
            <a:r>
              <a:rPr lang="en-GB" sz="1200" b="1" baseline="0" dirty="0">
                <a:solidFill>
                  <a:srgbClr val="002060"/>
                </a:solidFill>
                <a:latin typeface="+mn-lt"/>
              </a:rPr>
              <a:t>ug</a:t>
            </a:r>
            <a:r>
              <a:rPr lang="en-GB" sz="1200" b="0" dirty="0">
                <a:solidFill>
                  <a:schemeClr val="tx1"/>
                </a:solidFill>
                <a:latin typeface="+mn-lt"/>
              </a:rPr>
              <a:t>”</a:t>
            </a:r>
            <a:r>
              <a:rPr lang="en-GB" b="0" dirty="0">
                <a:latin typeface="+mn-lt"/>
              </a:rPr>
              <a:t> on its own, say</a:t>
            </a:r>
            <a:r>
              <a:rPr lang="en-GB" b="0" baseline="0" dirty="0">
                <a:latin typeface="+mn-lt"/>
              </a:rPr>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3. </a:t>
            </a:r>
            <a:r>
              <a:rPr lang="en-GB" dirty="0">
                <a:latin typeface="+mn-lt"/>
              </a:rPr>
              <a:t>A</a:t>
            </a:r>
            <a:r>
              <a:rPr lang="en-GB" baseline="0" dirty="0">
                <a:latin typeface="+mn-lt"/>
              </a:rPr>
              <a:t> possible gesture for this would be to mime wheels, holding your hands at your sides, elbows bent, forearms facing forwards in a right angle, and draw small circles with them, in the air (to denote the wheels of a train going round).</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mn-lt"/>
              </a:rPr>
              <a:t>4. Roll back the animations and work through 1-3 again, but this time, dropping your voice completely to listen carefully to the students saying the </a:t>
            </a:r>
            <a:r>
              <a:rPr lang="en-GB" b="1" dirty="0">
                <a:latin typeface="+mn-lt"/>
              </a:rPr>
              <a:t>[z] </a:t>
            </a:r>
            <a:r>
              <a:rPr lang="en-GB" baseline="0" dirty="0">
                <a:latin typeface="+mn-lt"/>
              </a:rPr>
              <a:t>sound, pronouncing </a:t>
            </a:r>
            <a:r>
              <a:rPr lang="en-GB" b="0" baseline="0" dirty="0">
                <a:latin typeface="+mn-lt"/>
              </a:rPr>
              <a:t>”</a:t>
            </a:r>
            <a:r>
              <a:rPr lang="en-GB" b="1" baseline="0" dirty="0">
                <a:latin typeface="+mn-lt"/>
              </a:rPr>
              <a:t>Zug</a:t>
            </a:r>
            <a:r>
              <a:rPr lang="en-GB" sz="1200" b="0" dirty="0">
                <a:solidFill>
                  <a:schemeClr val="tx1"/>
                </a:solidFill>
                <a:latin typeface="+mn-lt"/>
              </a:rPr>
              <a:t>”</a:t>
            </a:r>
            <a:r>
              <a:rPr lang="en-GB" sz="1200" b="0" baseline="0" dirty="0">
                <a:solidFill>
                  <a:schemeClr val="tx1"/>
                </a:solidFill>
                <a:latin typeface="+mn-lt"/>
              </a:rPr>
              <a:t> </a:t>
            </a:r>
            <a:r>
              <a:rPr lang="en-GB" baseline="0" dirty="0">
                <a:latin typeface="+mn-lt"/>
              </a:rPr>
              <a:t>and, if using, doing the gesture.</a:t>
            </a:r>
            <a:br>
              <a:rPr lang="en-GB" baseline="0" dirty="0">
                <a:latin typeface="+mn-lt"/>
              </a:rPr>
            </a:br>
            <a:br>
              <a:rPr lang="en-GB" baseline="0" dirty="0">
                <a:latin typeface="+mn-lt"/>
              </a:rPr>
            </a:br>
            <a:r>
              <a:rPr lang="en-GB" b="1" baseline="0" dirty="0">
                <a:latin typeface="+mn-lt"/>
              </a:rPr>
              <a:t>Word frequency (1 is the most frequent word in German): </a:t>
            </a:r>
            <a:br>
              <a:rPr lang="en-GB" baseline="0" dirty="0">
                <a:latin typeface="+mn-lt"/>
              </a:rPr>
            </a:br>
            <a:r>
              <a:rPr lang="en-GB" b="1" baseline="0" dirty="0">
                <a:latin typeface="+mn-lt"/>
              </a:rPr>
              <a:t>Zug </a:t>
            </a:r>
            <a:r>
              <a:rPr lang="en-GB" baseline="0" dirty="0">
                <a:latin typeface="+mn-lt"/>
              </a:rPr>
              <a:t>[613]</a:t>
            </a:r>
            <a:br>
              <a:rPr lang="en-GB" baseline="0" dirty="0">
                <a:latin typeface="+mn-lt"/>
              </a:rPr>
            </a:br>
            <a:r>
              <a:rPr lang="en-GB" i="1" dirty="0">
                <a:latin typeface="+mn-lt"/>
              </a:rPr>
              <a:t>Source:  Jones, R.L. &amp; </a:t>
            </a:r>
            <a:r>
              <a:rPr lang="en-GB" i="1" dirty="0" err="1">
                <a:latin typeface="+mn-lt"/>
              </a:rPr>
              <a:t>Tschirner</a:t>
            </a:r>
            <a:r>
              <a:rPr lang="en-GB" i="1" dirty="0">
                <a:latin typeface="+mn-lt"/>
              </a:rPr>
              <a:t>, E. (2006). A frequency dictionary of German: core vocabulary for learners. Routledge</a:t>
            </a: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20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a:t>
            </a:r>
            <a:r>
              <a:rPr lang="en-GB" b="1" baseline="0" dirty="0"/>
              <a:t>Zug’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Zug </a:t>
            </a:r>
            <a:r>
              <a:rPr lang="en-GB" baseline="0" dirty="0"/>
              <a:t>[613]; </a:t>
            </a:r>
            <a:r>
              <a:rPr lang="en-GB" b="1" baseline="0" dirty="0"/>
              <a:t>Zimmer</a:t>
            </a:r>
            <a:r>
              <a:rPr lang="en-GB" b="0" baseline="0" dirty="0"/>
              <a:t> [609]</a:t>
            </a:r>
            <a:r>
              <a:rPr lang="en-GB" baseline="0" dirty="0"/>
              <a:t> </a:t>
            </a:r>
            <a:r>
              <a:rPr lang="en-GB" b="1" baseline="0" dirty="0" err="1"/>
              <a:t>zehn</a:t>
            </a:r>
            <a:r>
              <a:rPr lang="en-GB" baseline="0" dirty="0"/>
              <a:t> [314]; </a:t>
            </a:r>
            <a:r>
              <a:rPr lang="en-GB" b="1" baseline="0" dirty="0" err="1"/>
              <a:t>Arzt</a:t>
            </a:r>
            <a:r>
              <a:rPr lang="en-GB" b="1" baseline="0" dirty="0"/>
              <a:t> </a:t>
            </a:r>
            <a:r>
              <a:rPr lang="en-GB" baseline="0" dirty="0"/>
              <a:t>[614]; </a:t>
            </a:r>
            <a:r>
              <a:rPr lang="en-GB" b="1" baseline="0" dirty="0"/>
              <a:t>Platz </a:t>
            </a:r>
            <a:r>
              <a:rPr lang="en-GB" baseline="0" dirty="0"/>
              <a:t>[344]; </a:t>
            </a:r>
            <a:r>
              <a:rPr lang="en-GB" b="1" baseline="0" dirty="0" err="1"/>
              <a:t>sitzen</a:t>
            </a:r>
            <a:r>
              <a:rPr lang="en-GB" b="1" baseline="0" dirty="0"/>
              <a:t> </a:t>
            </a:r>
            <a:r>
              <a:rPr lang="en-GB" baseline="0" dirty="0"/>
              <a:t>[261].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28505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444588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dirty="0"/>
            </a:br>
            <a:br>
              <a:rPr lang="en-GB" b="1" dirty="0"/>
            </a:br>
            <a:r>
              <a:rPr lang="en-GB" b="1" dirty="0"/>
              <a:t>Aim: </a:t>
            </a:r>
            <a:r>
              <a:rPr lang="en-GB" b="0" dirty="0"/>
              <a:t>Listening for and noticing the SSC [z] in a sentence context.</a:t>
            </a:r>
            <a:br>
              <a:rPr lang="en-GB" dirty="0"/>
            </a:br>
            <a:br>
              <a:rPr lang="en-GB" dirty="0"/>
            </a:br>
            <a:r>
              <a:rPr lang="en-GB" b="1" dirty="0"/>
              <a:t>Procedure:</a:t>
            </a:r>
            <a:br>
              <a:rPr lang="en-GB" dirty="0"/>
            </a:br>
            <a:r>
              <a:rPr lang="en-GB" dirty="0"/>
              <a:t>1. Click on a number to hear the sentence. Click on the number again to repeat if necessary.</a:t>
            </a:r>
          </a:p>
          <a:p>
            <a:r>
              <a:rPr lang="en-GB" dirty="0"/>
              <a:t>2. Write down how many Rs you hear in each sentence.</a:t>
            </a:r>
          </a:p>
          <a:p>
            <a:r>
              <a:rPr lang="en-GB" dirty="0"/>
              <a:t>3. Click to see the sentence and check the answer.</a:t>
            </a:r>
          </a:p>
          <a:p>
            <a:r>
              <a:rPr lang="en-GB" dirty="0"/>
              <a:t>4. Check understanding of sentences.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kern="1200" dirty="0">
                <a:solidFill>
                  <a:schemeClr val="tx1"/>
                </a:solidFill>
                <a:effectLst/>
                <a:latin typeface="+mn-lt"/>
                <a:ea typeface="+mn-ea"/>
                <a:cs typeface="+mn-cs"/>
              </a:rPr>
              <a:t>1. Die </a:t>
            </a:r>
            <a:r>
              <a:rPr lang="en-GB" sz="1200" b="1" kern="1200" dirty="0" err="1">
                <a:solidFill>
                  <a:schemeClr val="tx1"/>
                </a:solidFill>
                <a:effectLst/>
                <a:latin typeface="+mn-lt"/>
                <a:ea typeface="+mn-ea"/>
                <a:cs typeface="+mn-cs"/>
              </a:rPr>
              <a:t>Pflanzen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brauchen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Wasser. [1]</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Achtund</a:t>
            </a:r>
            <a:r>
              <a:rPr lang="en-GB" sz="1200" b="1" kern="1200" dirty="0" err="1">
                <a:solidFill>
                  <a:schemeClr val="tx1"/>
                </a:solidFill>
                <a:effectLst/>
                <a:latin typeface="+mn-lt"/>
                <a:ea typeface="+mn-ea"/>
                <a:cs typeface="+mn-cs"/>
              </a:rPr>
              <a:t>zwanzig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Deutschen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arbeitet</a:t>
            </a:r>
            <a:r>
              <a:rPr lang="en-GB" sz="1200" kern="1200" dirty="0">
                <a:solidFill>
                  <a:schemeClr val="tx1"/>
                </a:solidFill>
                <a:effectLst/>
                <a:latin typeface="+mn-lt"/>
                <a:ea typeface="+mn-ea"/>
                <a:cs typeface="+mn-cs"/>
              </a:rPr>
              <a:t> in der </a:t>
            </a:r>
            <a:r>
              <a:rPr lang="en-GB" sz="1200" kern="1200" dirty="0" err="1">
                <a:solidFill>
                  <a:schemeClr val="tx1"/>
                </a:solidFill>
                <a:effectLst/>
                <a:latin typeface="+mn-lt"/>
                <a:ea typeface="+mn-ea"/>
                <a:cs typeface="+mn-cs"/>
              </a:rPr>
              <a:t>Freizeit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Garten. [4]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a:t>
            </a:r>
            <a:r>
              <a:rPr lang="en-GB" sz="1200" b="1" kern="1200" dirty="0">
                <a:solidFill>
                  <a:schemeClr val="tx1"/>
                </a:solidFill>
                <a:effectLst/>
                <a:latin typeface="+mn-lt"/>
                <a:ea typeface="+mn-ea"/>
                <a:cs typeface="+mn-cs"/>
              </a:rPr>
              <a:t> Nur </a:t>
            </a:r>
            <a:r>
              <a:rPr lang="en-GB" sz="1200" kern="1200" dirty="0">
                <a:solidFill>
                  <a:schemeClr val="tx1"/>
                </a:solidFill>
                <a:effectLst/>
                <a:latin typeface="+mn-lt"/>
                <a:ea typeface="+mn-ea"/>
                <a:cs typeface="+mn-cs"/>
              </a:rPr>
              <a:t>elf </a:t>
            </a:r>
            <a:r>
              <a:rPr lang="en-GB" sz="1200" b="1"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geht</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jede</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ins </a:t>
            </a:r>
            <a:r>
              <a:rPr lang="en-GB" sz="1200" kern="1200" dirty="0" err="1">
                <a:solidFill>
                  <a:schemeClr val="tx1"/>
                </a:solidFill>
                <a:effectLst/>
                <a:latin typeface="+mn-lt"/>
                <a:ea typeface="+mn-ea"/>
                <a:cs typeface="+mn-cs"/>
              </a:rPr>
              <a:t>Sportzentrum</a:t>
            </a:r>
            <a:r>
              <a:rPr lang="en-GB" sz="1200" kern="1200" dirty="0">
                <a:solidFill>
                  <a:schemeClr val="tx1"/>
                </a:solidFill>
                <a:effectLst/>
                <a:latin typeface="+mn-lt"/>
                <a:ea typeface="+mn-ea"/>
                <a:cs typeface="+mn-cs"/>
              </a:rPr>
              <a:t>. [2]</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b="1" dirty="0">
                <a:solidFill>
                  <a:srgbClr val="115076"/>
                </a:solidFill>
              </a:rPr>
              <a:t>Die </a:t>
            </a:r>
            <a:r>
              <a:rPr lang="en-GB" sz="1200" b="1" dirty="0" err="1">
                <a:solidFill>
                  <a:srgbClr val="115076"/>
                </a:solidFill>
              </a:rPr>
              <a:t>Jahres</a:t>
            </a:r>
            <a:r>
              <a:rPr lang="en-GB" sz="1200" b="1" dirty="0" err="1">
                <a:solidFill>
                  <a:srgbClr val="DAA520"/>
                </a:solidFill>
              </a:rPr>
              <a:t>z</a:t>
            </a:r>
            <a:r>
              <a:rPr lang="en-GB" sz="1200" b="1" dirty="0" err="1">
                <a:solidFill>
                  <a:srgbClr val="115076"/>
                </a:solidFill>
              </a:rPr>
              <a:t>eit</a:t>
            </a:r>
            <a:r>
              <a:rPr lang="en-GB" sz="1200" b="1" dirty="0">
                <a:solidFill>
                  <a:srgbClr val="115076"/>
                </a:solidFill>
              </a:rPr>
              <a:t> </a:t>
            </a:r>
            <a:r>
              <a:rPr lang="en-GB" sz="1200" b="0" dirty="0" err="1">
                <a:solidFill>
                  <a:srgbClr val="DAA520"/>
                </a:solidFill>
              </a:rPr>
              <a:t>z</a:t>
            </a:r>
            <a:r>
              <a:rPr lang="en-GB" sz="1200" dirty="0" err="1">
                <a:solidFill>
                  <a:srgbClr val="115076"/>
                </a:solidFill>
              </a:rPr>
              <a:t>wischen</a:t>
            </a:r>
            <a:r>
              <a:rPr lang="en-GB" sz="1200" dirty="0">
                <a:solidFill>
                  <a:srgbClr val="115076"/>
                </a:solidFill>
              </a:rPr>
              <a:t> </a:t>
            </a:r>
            <a:r>
              <a:rPr lang="en-GB" sz="1200" b="1" dirty="0" err="1">
                <a:solidFill>
                  <a:srgbClr val="115076"/>
                </a:solidFill>
              </a:rPr>
              <a:t>De</a:t>
            </a:r>
            <a:r>
              <a:rPr lang="en-GB" sz="1200" b="1" dirty="0" err="1">
                <a:solidFill>
                  <a:srgbClr val="DAA520"/>
                </a:solidFill>
              </a:rPr>
              <a:t>z</a:t>
            </a:r>
            <a:r>
              <a:rPr lang="en-GB" sz="1200" b="1" dirty="0" err="1">
                <a:solidFill>
                  <a:srgbClr val="115076"/>
                </a:solidFill>
              </a:rPr>
              <a:t>ember</a:t>
            </a:r>
            <a:r>
              <a:rPr lang="en-GB" sz="1200" b="1" dirty="0">
                <a:solidFill>
                  <a:srgbClr val="115076"/>
                </a:solidFill>
              </a:rPr>
              <a:t> </a:t>
            </a:r>
            <a:r>
              <a:rPr lang="en-GB" sz="1200" dirty="0">
                <a:solidFill>
                  <a:srgbClr val="115076"/>
                </a:solidFill>
              </a:rPr>
              <a:t>und </a:t>
            </a:r>
            <a:r>
              <a:rPr lang="en-GB" sz="1200" b="1" dirty="0" err="1">
                <a:solidFill>
                  <a:srgbClr val="115076"/>
                </a:solidFill>
              </a:rPr>
              <a:t>Mär</a:t>
            </a:r>
            <a:r>
              <a:rPr lang="en-GB" sz="1200" b="1" dirty="0" err="1">
                <a:solidFill>
                  <a:srgbClr val="DAA520"/>
                </a:solidFill>
              </a:rPr>
              <a:t>z</a:t>
            </a:r>
            <a:r>
              <a:rPr lang="en-GB" sz="1200" dirty="0">
                <a:solidFill>
                  <a:srgbClr val="115076"/>
                </a:solidFill>
              </a:rPr>
              <a:t> </a:t>
            </a:r>
            <a:r>
              <a:rPr lang="en-GB" sz="1200" dirty="0" err="1">
                <a:solidFill>
                  <a:srgbClr val="115076"/>
                </a:solidFill>
              </a:rPr>
              <a:t>ist</a:t>
            </a:r>
            <a:r>
              <a:rPr lang="en-GB" sz="1200" dirty="0">
                <a:solidFill>
                  <a:srgbClr val="115076"/>
                </a:solidFill>
              </a:rPr>
              <a:t> </a:t>
            </a:r>
            <a:r>
              <a:rPr lang="en-GB" sz="1200" b="0" dirty="0" err="1">
                <a:solidFill>
                  <a:srgbClr val="DAA520"/>
                </a:solidFill>
              </a:rPr>
              <a:t>z</a:t>
            </a:r>
            <a:r>
              <a:rPr lang="en-GB" sz="1200" dirty="0" err="1">
                <a:solidFill>
                  <a:srgbClr val="115076"/>
                </a:solidFill>
              </a:rPr>
              <a:t>iemlich</a:t>
            </a:r>
            <a:r>
              <a:rPr lang="en-GB" sz="1200" dirty="0">
                <a:solidFill>
                  <a:srgbClr val="115076"/>
                </a:solidFill>
              </a:rPr>
              <a:t> </a:t>
            </a:r>
            <a:r>
              <a:rPr lang="en-GB" sz="1200" dirty="0" err="1">
                <a:solidFill>
                  <a:srgbClr val="115076"/>
                </a:solidFill>
              </a:rPr>
              <a:t>kalt</a:t>
            </a:r>
            <a:r>
              <a:rPr lang="en-GB" sz="1200" dirty="0">
                <a:solidFill>
                  <a:srgbClr val="115076"/>
                </a:solidFill>
              </a:rPr>
              <a:t> in Deutschland [5]</a:t>
            </a:r>
            <a:br>
              <a:rPr lang="en-GB" sz="1200" dirty="0">
                <a:solidFill>
                  <a:srgbClr val="115076"/>
                </a:solidFill>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Zahnärzte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das </a:t>
            </a:r>
            <a:r>
              <a:rPr lang="en-GB" sz="1200" b="1"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Zähnen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zuständig</a:t>
            </a:r>
            <a:r>
              <a:rPr lang="en-GB" dirty="0">
                <a:effectLst/>
              </a:rPr>
              <a:t>. [5]</a:t>
            </a:r>
            <a:br>
              <a:rPr lang="en-GB" dirty="0">
                <a:effectLst/>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Wann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beste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Zeit</a:t>
            </a:r>
            <a:r>
              <a:rPr lang="en-GB" sz="1200" b="1"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Sommerurlaub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buchen</a:t>
            </a:r>
            <a:r>
              <a:rPr lang="en-GB" sz="1200" kern="1200" dirty="0">
                <a:solidFill>
                  <a:schemeClr val="tx1"/>
                </a:solidFill>
                <a:effectLst/>
                <a:latin typeface="+mn-lt"/>
                <a:ea typeface="+mn-ea"/>
                <a:cs typeface="+mn-cs"/>
              </a:rPr>
              <a:t>? [1]</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Prozent</a:t>
            </a:r>
            <a:r>
              <a:rPr lang="en-GB" sz="1200" b="0" kern="1200" dirty="0">
                <a:solidFill>
                  <a:schemeClr val="tx1"/>
                </a:solidFill>
                <a:effectLst/>
                <a:latin typeface="+mn-lt"/>
                <a:ea typeface="+mn-ea"/>
                <a:cs typeface="+mn-cs"/>
              </a:rPr>
              <a:t> [172]</a:t>
            </a:r>
            <a:r>
              <a:rPr lang="en-GB" sz="1200" b="0" i="0" u="none" strike="noStrike" kern="1200" cap="none" dirty="0">
                <a:solidFill>
                  <a:schemeClr val="tx1"/>
                </a:solidFill>
                <a:effectLst/>
                <a:latin typeface="+mn-lt"/>
                <a:ea typeface="+mn-ea"/>
                <a:cs typeface="Calibri"/>
                <a:sym typeface="Calibri"/>
              </a:rPr>
              <a:t> </a:t>
            </a:r>
            <a:r>
              <a:rPr lang="en-GB" sz="1200" b="0" kern="1200" dirty="0" err="1">
                <a:solidFill>
                  <a:schemeClr val="tx1"/>
                </a:solidFill>
                <a:effectLst/>
                <a:latin typeface="+mn-lt"/>
                <a:ea typeface="+mn-ea"/>
                <a:cs typeface="+mn-cs"/>
              </a:rPr>
              <a:t>Pflanze</a:t>
            </a:r>
            <a:r>
              <a:rPr lang="en-GB" sz="1200" b="0" kern="1200" dirty="0">
                <a:solidFill>
                  <a:schemeClr val="tx1"/>
                </a:solidFill>
                <a:effectLst/>
                <a:latin typeface="+mn-lt"/>
                <a:ea typeface="+mn-ea"/>
                <a:cs typeface="+mn-cs"/>
              </a:rPr>
              <a:t> [1667] </a:t>
            </a:r>
            <a:r>
              <a:rPr lang="en-GB" sz="1200" b="0" kern="1200" dirty="0" err="1">
                <a:solidFill>
                  <a:schemeClr val="tx1"/>
                </a:solidFill>
                <a:effectLst/>
                <a:latin typeface="+mn-lt"/>
                <a:ea typeface="+mn-ea"/>
                <a:cs typeface="+mn-cs"/>
              </a:rPr>
              <a:t>Dezember</a:t>
            </a:r>
            <a:r>
              <a:rPr lang="en-GB" sz="1200" b="0" kern="1200" dirty="0">
                <a:solidFill>
                  <a:schemeClr val="tx1"/>
                </a:solidFill>
                <a:effectLst/>
                <a:latin typeface="+mn-lt"/>
                <a:ea typeface="+mn-ea"/>
                <a:cs typeface="+mn-cs"/>
              </a:rPr>
              <a:t> [1527] </a:t>
            </a:r>
            <a:r>
              <a:rPr lang="en-GB" sz="1200" b="0" kern="1200" dirty="0" err="1">
                <a:solidFill>
                  <a:schemeClr val="tx1"/>
                </a:solidFill>
                <a:effectLst/>
                <a:latin typeface="+mn-lt"/>
                <a:ea typeface="+mn-ea"/>
                <a:cs typeface="+mn-cs"/>
              </a:rPr>
              <a:t>Jahreszeit</a:t>
            </a:r>
            <a:r>
              <a:rPr lang="en-GB" sz="1200" b="0" kern="1200" dirty="0">
                <a:solidFill>
                  <a:schemeClr val="tx1"/>
                </a:solidFill>
                <a:effectLst/>
                <a:latin typeface="+mn-lt"/>
                <a:ea typeface="+mn-ea"/>
                <a:cs typeface="+mn-cs"/>
              </a:rPr>
              <a:t> [4818] </a:t>
            </a:r>
            <a:r>
              <a:rPr lang="en-GB" sz="1200" b="0" kern="1200" dirty="0" err="1">
                <a:solidFill>
                  <a:schemeClr val="tx1"/>
                </a:solidFill>
                <a:effectLst/>
                <a:latin typeface="+mn-lt"/>
                <a:ea typeface="+mn-ea"/>
                <a:cs typeface="+mn-cs"/>
              </a:rPr>
              <a:t>März</a:t>
            </a:r>
            <a:r>
              <a:rPr lang="en-GB" sz="1200" b="0" kern="1200" dirty="0">
                <a:solidFill>
                  <a:schemeClr val="tx1"/>
                </a:solidFill>
                <a:effectLst/>
                <a:latin typeface="+mn-lt"/>
                <a:ea typeface="+mn-ea"/>
                <a:cs typeface="+mn-cs"/>
              </a:rPr>
              <a:t> [987]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a:t>
            </a:r>
            <a:r>
              <a:rPr lang="en-GB" sz="1200" b="0" kern="1200" dirty="0" err="1">
                <a:solidFill>
                  <a:schemeClr val="tx1"/>
                </a:solidFill>
                <a:effectLst/>
                <a:latin typeface="+mn-lt"/>
                <a:ea typeface="+mn-ea"/>
                <a:cs typeface="+mn-cs"/>
              </a:rPr>
              <a:t>nur</a:t>
            </a:r>
            <a:r>
              <a:rPr lang="en-GB" sz="1200" b="0" kern="1200" dirty="0">
                <a:solidFill>
                  <a:schemeClr val="tx1"/>
                </a:solidFill>
                <a:effectLst/>
                <a:latin typeface="+mn-lt"/>
                <a:ea typeface="+mn-ea"/>
                <a:cs typeface="+mn-cs"/>
              </a:rPr>
              <a:t> [39]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233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Attributions: To force: </a:t>
            </a:r>
            <a:r>
              <a:rPr lang="en-GB" b="1" dirty="0"/>
              <a:t>Abu </a:t>
            </a:r>
            <a:r>
              <a:rPr lang="en-GB" b="1" dirty="0" err="1"/>
              <a:t>badali</a:t>
            </a:r>
            <a:r>
              <a:rPr lang="en-GB" b="1" dirty="0"/>
              <a:t>, based on public domain Aiga’s icons / CC BY-SA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Timing: 5 minutes</a:t>
            </a:r>
            <a:br>
              <a:rPr lang="en-GB" dirty="0"/>
            </a:br>
            <a:br>
              <a:rPr lang="en-GB" b="1" dirty="0"/>
            </a:br>
            <a:r>
              <a:rPr lang="en-GB" b="1" dirty="0"/>
              <a:t>Aim: </a:t>
            </a:r>
            <a:r>
              <a:rPr lang="en-US" b="0" dirty="0"/>
              <a:t>to</a:t>
            </a:r>
            <a:r>
              <a:rPr lang="en-US" dirty="0"/>
              <a:t> </a:t>
            </a:r>
            <a:r>
              <a:rPr lang="en-US" dirty="0" err="1"/>
              <a:t>practise</a:t>
            </a:r>
            <a:r>
              <a:rPr lang="en-US" dirty="0"/>
              <a:t> differentiating the SSC [</a:t>
            </a:r>
            <a:r>
              <a:rPr lang="en-US" dirty="0" err="1"/>
              <a:t>zw</a:t>
            </a:r>
            <a:r>
              <a:rPr lang="en-US" dirty="0"/>
              <a:t>-] and [</a:t>
            </a:r>
            <a:r>
              <a:rPr lang="en-US" dirty="0" err="1"/>
              <a:t>schw</a:t>
            </a:r>
            <a:r>
              <a:rPr lang="en-US" dirty="0"/>
              <a:t>-], first by transcribing correctly, then by indicating which SSC is said and heard, under increasing time pressure.</a:t>
            </a:r>
            <a:endParaRPr lang="en-US" b="1" dirty="0"/>
          </a:p>
          <a:p>
            <a:br>
              <a:rPr lang="en-GB" dirty="0"/>
            </a:br>
            <a:br>
              <a:rPr lang="en-GB" dirty="0"/>
            </a:br>
            <a:r>
              <a:rPr lang="en-GB" b="1" dirty="0"/>
              <a:t>Procedure:</a:t>
            </a:r>
            <a:br>
              <a:rPr lang="en-GB" dirty="0"/>
            </a:br>
            <a:r>
              <a:rPr lang="en-GB" dirty="0"/>
              <a:t>1. Students listen and write each SSC correctly (or the full word each time, if preferred)</a:t>
            </a:r>
          </a:p>
          <a:p>
            <a:r>
              <a:rPr lang="en-GB" dirty="0"/>
              <a:t>2. Check answers, using animations.</a:t>
            </a:r>
          </a:p>
          <a:p>
            <a:r>
              <a:rPr lang="en-GB" dirty="0"/>
              <a:t>3. Teacher says one of each pair again, and students lift right or left arm up, to show recognition.</a:t>
            </a:r>
          </a:p>
          <a:p>
            <a:r>
              <a:rPr lang="en-GB" dirty="0"/>
              <a:t>4. Speed of input and responses can be increased to speed up processing.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zwingen</a:t>
            </a:r>
            <a:r>
              <a:rPr lang="en-GB" b="0" dirty="0"/>
              <a:t>, </a:t>
            </a:r>
            <a:r>
              <a:rPr lang="en-GB" b="0" dirty="0" err="1"/>
              <a:t>schwingen</a:t>
            </a:r>
            <a:br>
              <a:rPr lang="en-GB" b="0" dirty="0"/>
            </a:br>
            <a:r>
              <a:rPr lang="en-GB" b="0" dirty="0"/>
              <a:t>2. </a:t>
            </a:r>
            <a:r>
              <a:rPr lang="en-GB" b="0" dirty="0" err="1"/>
              <a:t>Zwang</a:t>
            </a:r>
            <a:r>
              <a:rPr lang="en-GB" b="0" dirty="0"/>
              <a:t>, </a:t>
            </a:r>
            <a:r>
              <a:rPr lang="en-GB" b="0" dirty="0" err="1"/>
              <a:t>schwang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Zwenken</a:t>
            </a:r>
            <a:r>
              <a:rPr lang="en-GB" b="0" dirty="0"/>
              <a:t>, </a:t>
            </a:r>
            <a:r>
              <a:rPr lang="en-GB" b="0" dirty="0" err="1"/>
              <a:t>schwenken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schwa, </a:t>
            </a:r>
            <a:r>
              <a:rPr lang="en-GB" b="0" dirty="0" err="1"/>
              <a:t>zwar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Zwerg</a:t>
            </a:r>
            <a:r>
              <a:rPr lang="en-GB" dirty="0"/>
              <a:t>, </a:t>
            </a:r>
            <a:r>
              <a:rPr lang="en-GB" dirty="0" err="1"/>
              <a:t>Schwert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schweifen</a:t>
            </a:r>
            <a:r>
              <a:rPr lang="en-GB" dirty="0"/>
              <a:t>, </a:t>
            </a:r>
            <a:r>
              <a:rPr lang="en-GB" dirty="0" err="1"/>
              <a:t>zweifeln</a:t>
            </a:r>
            <a:br>
              <a:rPr lang="en-GB" dirty="0"/>
            </a:br>
            <a:br>
              <a:rPr lang="en-GB" dirty="0"/>
            </a:br>
            <a:br>
              <a:rPr lang="en-GB" dirty="0"/>
            </a:br>
            <a:r>
              <a:rPr lang="en-GB" b="1" baseline="0" dirty="0"/>
              <a:t>Word frequency (1 is the most frequent word in German): </a:t>
            </a:r>
            <a:br>
              <a:rPr lang="en-GB" baseline="0" dirty="0"/>
            </a:br>
            <a:r>
              <a:rPr lang="en-GB" baseline="0" dirty="0" err="1"/>
              <a:t>zwingen</a:t>
            </a:r>
            <a:r>
              <a:rPr lang="en-GB" baseline="0" dirty="0"/>
              <a:t> [1212] </a:t>
            </a:r>
            <a:r>
              <a:rPr lang="en-GB" baseline="0" dirty="0" err="1"/>
              <a:t>schwingen</a:t>
            </a:r>
            <a:r>
              <a:rPr lang="en-GB" baseline="0" dirty="0"/>
              <a:t> [3130] </a:t>
            </a:r>
            <a:r>
              <a:rPr lang="en-GB" baseline="0" dirty="0" err="1"/>
              <a:t>Zwang</a:t>
            </a:r>
            <a:r>
              <a:rPr lang="en-GB" baseline="0" dirty="0"/>
              <a:t> [3902] </a:t>
            </a:r>
            <a:r>
              <a:rPr lang="en-GB" baseline="0" dirty="0" err="1"/>
              <a:t>schwang</a:t>
            </a:r>
            <a:r>
              <a:rPr lang="en-GB" baseline="0" dirty="0"/>
              <a:t> [3130] </a:t>
            </a:r>
            <a:r>
              <a:rPr lang="en-GB" baseline="0" dirty="0" err="1"/>
              <a:t>zwenken</a:t>
            </a:r>
            <a:r>
              <a:rPr lang="en-GB" baseline="0" dirty="0"/>
              <a:t> [&gt;5009] </a:t>
            </a:r>
            <a:r>
              <a:rPr lang="en-GB" baseline="0" dirty="0" err="1"/>
              <a:t>schwenken</a:t>
            </a:r>
            <a:r>
              <a:rPr lang="en-GB" baseline="0" dirty="0"/>
              <a:t> [&gt;5009] schwa [&gt;5009] </a:t>
            </a:r>
            <a:r>
              <a:rPr lang="en-GB" baseline="0" dirty="0" err="1"/>
              <a:t>zwar</a:t>
            </a:r>
            <a:r>
              <a:rPr lang="en-GB" baseline="0" dirty="0"/>
              <a:t> [206] </a:t>
            </a:r>
            <a:r>
              <a:rPr lang="en-GB" baseline="0" dirty="0" err="1"/>
              <a:t>Zwerg</a:t>
            </a:r>
            <a:r>
              <a:rPr lang="en-GB" baseline="0" dirty="0"/>
              <a:t> [4318] </a:t>
            </a:r>
            <a:r>
              <a:rPr lang="en-GB" baseline="0" dirty="0" err="1"/>
              <a:t>Schwert</a:t>
            </a:r>
            <a:r>
              <a:rPr lang="en-GB" baseline="0" dirty="0"/>
              <a:t> [&gt;5009] </a:t>
            </a:r>
            <a:r>
              <a:rPr lang="en-GB" baseline="0" dirty="0" err="1"/>
              <a:t>schweifen</a:t>
            </a:r>
            <a:r>
              <a:rPr lang="en-GB" baseline="0" dirty="0"/>
              <a:t> [&gt;5009] </a:t>
            </a:r>
            <a:r>
              <a:rPr lang="en-GB" baseline="0" dirty="0" err="1"/>
              <a:t>zweifeln</a:t>
            </a:r>
            <a:r>
              <a:rPr lang="en-GB" baseline="0" dirty="0"/>
              <a:t> [4149]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42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[z] </a:t>
            </a:r>
            <a:r>
              <a:rPr lang="en-GB" b="0" dirty="0"/>
              <a:t>sound first, on its own. Students repeat it with you.</a:t>
            </a:r>
            <a:br>
              <a:rPr lang="en-GB" b="0" dirty="0"/>
            </a:br>
            <a:r>
              <a:rPr lang="en-GB" b="0" dirty="0"/>
              <a:t>2. Bring up the word </a:t>
            </a:r>
            <a:r>
              <a:rPr lang="en-GB" b="0" baseline="0" dirty="0"/>
              <a:t>“</a:t>
            </a:r>
            <a:r>
              <a:rPr lang="en-GB" b="1" baseline="0" dirty="0"/>
              <a:t>Z</a:t>
            </a:r>
            <a:r>
              <a:rPr lang="en-GB" sz="1200" b="1" baseline="0" dirty="0">
                <a:solidFill>
                  <a:srgbClr val="002060"/>
                </a:solidFill>
                <a:latin typeface="Century Gothic" panose="020B0502020202020204" pitchFamily="34" charset="0"/>
              </a:rPr>
              <a:t>ug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wheels, holding your hands at your sides, elbows bent, forearms facing forwards in a right angle, and draw small circles with them, in the air (to denote the wheels of a train going round).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[z] </a:t>
            </a:r>
            <a:r>
              <a:rPr lang="en-GB" baseline="0" dirty="0"/>
              <a:t>sound, pronouncing </a:t>
            </a:r>
            <a:r>
              <a:rPr lang="en-GB" b="0" baseline="0" dirty="0"/>
              <a:t>”</a:t>
            </a:r>
            <a:r>
              <a:rPr lang="en-GB" b="1" baseline="0" dirty="0"/>
              <a:t>Zug</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Zug </a:t>
            </a:r>
            <a:r>
              <a:rPr lang="en-GB" baseline="0" dirty="0"/>
              <a:t>[613]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23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practise distinguishing between [z] and [s]</a:t>
            </a:r>
            <a:br>
              <a:rPr lang="en-GB" dirty="0"/>
            </a:br>
            <a:br>
              <a:rPr lang="en-GB" dirty="0"/>
            </a:br>
            <a:r>
              <a:rPr lang="en-GB" b="1" dirty="0"/>
              <a:t>Procedure:</a:t>
            </a:r>
            <a:br>
              <a:rPr lang="en-GB" dirty="0"/>
            </a:br>
            <a:r>
              <a:rPr lang="en-GB" dirty="0"/>
              <a:t>1. Click on the numbered audio buttons to play each word.</a:t>
            </a:r>
          </a:p>
          <a:p>
            <a:r>
              <a:rPr lang="en-GB" dirty="0"/>
              <a:t>2. Students write</a:t>
            </a:r>
            <a:r>
              <a:rPr lang="en-GB" baseline="0" dirty="0"/>
              <a:t> 1-9 and for each word note either ‘z’ or ‘s’ as the missing letter, according to what they hear. </a:t>
            </a:r>
            <a:endParaRPr lang="en-GB" dirty="0"/>
          </a:p>
          <a:p>
            <a:r>
              <a:rPr lang="en-GB" dirty="0"/>
              <a:t>3. Click</a:t>
            </a:r>
            <a:r>
              <a:rPr lang="en-GB" baseline="0" dirty="0"/>
              <a:t> to reveal the correct answers.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a:solidFill>
                  <a:schemeClr val="accent5">
                    <a:lumMod val="50000"/>
                  </a:schemeClr>
                </a:solidFill>
              </a:rPr>
              <a:t>1. </a:t>
            </a:r>
            <a:r>
              <a:rPr lang="en-GB" sz="1200" dirty="0" err="1">
                <a:solidFill>
                  <a:schemeClr val="accent5">
                    <a:lumMod val="50000"/>
                  </a:schemeClr>
                </a:solidFill>
              </a:rPr>
              <a:t>Zirkus</a:t>
            </a:r>
            <a:br>
              <a:rPr lang="en-GB" sz="1200" dirty="0">
                <a:solidFill>
                  <a:schemeClr val="accent5">
                    <a:lumMod val="50000"/>
                  </a:schemeClr>
                </a:solidFill>
              </a:rPr>
            </a:br>
            <a:r>
              <a:rPr lang="en-GB" sz="1200" dirty="0">
                <a:solidFill>
                  <a:schemeClr val="accent5">
                    <a:lumMod val="50000"/>
                  </a:schemeClr>
                </a:solidFill>
              </a:rPr>
              <a:t>2. </a:t>
            </a:r>
            <a:r>
              <a:rPr lang="en-GB" sz="1200" dirty="0" err="1">
                <a:solidFill>
                  <a:schemeClr val="accent5">
                    <a:lumMod val="50000"/>
                  </a:schemeClr>
                </a:solidFill>
              </a:rPr>
              <a:t>Suppe</a:t>
            </a: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Sahne</a:t>
            </a:r>
            <a:br>
              <a:rPr lang="en-GB" sz="1200" dirty="0">
                <a:solidFill>
                  <a:schemeClr val="accent5">
                    <a:lumMod val="50000"/>
                  </a:schemeClr>
                </a:solidFill>
              </a:rPr>
            </a:br>
            <a:r>
              <a:rPr lang="en-GB" sz="1200" dirty="0">
                <a:solidFill>
                  <a:schemeClr val="accent5">
                    <a:lumMod val="50000"/>
                  </a:schemeClr>
                </a:solidFill>
              </a:rPr>
              <a:t>4. </a:t>
            </a:r>
            <a:r>
              <a:rPr lang="en-GB" sz="1200" dirty="0" err="1">
                <a:solidFill>
                  <a:schemeClr val="accent5">
                    <a:lumMod val="50000"/>
                  </a:schemeClr>
                </a:solidFill>
              </a:rPr>
              <a:t>Heizung</a:t>
            </a:r>
            <a:br>
              <a:rPr lang="en-GB" sz="1200" dirty="0">
                <a:solidFill>
                  <a:schemeClr val="accent5">
                    <a:lumMod val="50000"/>
                  </a:schemeClr>
                </a:solidFill>
              </a:rPr>
            </a:br>
            <a:r>
              <a:rPr lang="en-GB" sz="1200" dirty="0">
                <a:solidFill>
                  <a:schemeClr val="accent5">
                    <a:lumMod val="50000"/>
                  </a:schemeClr>
                </a:solidFill>
              </a:rPr>
              <a:t>5. Zahn</a:t>
            </a:r>
            <a:br>
              <a:rPr lang="en-GB" sz="1200" dirty="0">
                <a:solidFill>
                  <a:schemeClr val="accent5">
                    <a:lumMod val="50000"/>
                  </a:schemeClr>
                </a:solidFill>
              </a:rPr>
            </a:br>
            <a:r>
              <a:rPr lang="en-GB" sz="1200" dirty="0">
                <a:solidFill>
                  <a:schemeClr val="accent5">
                    <a:lumMod val="50000"/>
                  </a:schemeClr>
                </a:solidFill>
              </a:rPr>
              <a:t>6. </a:t>
            </a:r>
            <a:r>
              <a:rPr lang="en-GB" sz="1200" dirty="0" err="1">
                <a:solidFill>
                  <a:schemeClr val="accent5">
                    <a:lumMod val="50000"/>
                  </a:schemeClr>
                </a:solidFill>
              </a:rPr>
              <a:t>Ameise</a:t>
            </a:r>
            <a:br>
              <a:rPr lang="en-GB" sz="1200" dirty="0">
                <a:solidFill>
                  <a:schemeClr val="accent5">
                    <a:lumMod val="50000"/>
                  </a:schemeClr>
                </a:solidFill>
              </a:rPr>
            </a:br>
            <a:r>
              <a:rPr lang="en-GB" sz="1200" dirty="0">
                <a:solidFill>
                  <a:schemeClr val="accent5">
                    <a:lumMod val="50000"/>
                  </a:schemeClr>
                </a:solidFill>
              </a:rPr>
              <a:t>7. </a:t>
            </a:r>
            <a:r>
              <a:rPr lang="en-GB" sz="1200" dirty="0" err="1">
                <a:solidFill>
                  <a:schemeClr val="accent5">
                    <a:lumMod val="50000"/>
                  </a:schemeClr>
                </a:solidFill>
              </a:rPr>
              <a:t>Esel</a:t>
            </a:r>
            <a:br>
              <a:rPr lang="en-GB" sz="1200" dirty="0">
                <a:solidFill>
                  <a:schemeClr val="accent5">
                    <a:lumMod val="50000"/>
                  </a:schemeClr>
                </a:solidFill>
              </a:rPr>
            </a:br>
            <a:r>
              <a:rPr lang="en-GB" sz="1200" dirty="0">
                <a:solidFill>
                  <a:schemeClr val="accent5">
                    <a:lumMod val="50000"/>
                  </a:schemeClr>
                </a:solidFill>
              </a:rPr>
              <a:t>8. </a:t>
            </a:r>
            <a:r>
              <a:rPr lang="en-GB" sz="1200" dirty="0" err="1">
                <a:solidFill>
                  <a:schemeClr val="accent5">
                    <a:lumMod val="50000"/>
                  </a:schemeClr>
                </a:solidFill>
              </a:rPr>
              <a:t>Pilz</a:t>
            </a:r>
            <a:br>
              <a:rPr lang="en-GB" sz="1200" dirty="0">
                <a:solidFill>
                  <a:schemeClr val="accent5">
                    <a:lumMod val="50000"/>
                  </a:schemeClr>
                </a:solidFill>
              </a:rPr>
            </a:br>
            <a:r>
              <a:rPr lang="en-GB" sz="1200" dirty="0">
                <a:solidFill>
                  <a:schemeClr val="accent5">
                    <a:lumMod val="50000"/>
                  </a:schemeClr>
                </a:solidFill>
              </a:rPr>
              <a:t>9. Salat</a:t>
            </a:r>
            <a:br>
              <a:rPr lang="en-GB" dirty="0"/>
            </a:br>
            <a:br>
              <a:rPr lang="en-GB" dirty="0"/>
            </a:br>
            <a:r>
              <a:rPr lang="en-GB" b="1" baseline="0" dirty="0"/>
              <a:t>Word frequency (1 is the most frequent word in German): </a:t>
            </a:r>
            <a:br>
              <a:rPr lang="en-GB" baseline="0" dirty="0"/>
            </a:br>
            <a:r>
              <a:rPr lang="en-GB" baseline="0" dirty="0" err="1"/>
              <a:t>Zirkus</a:t>
            </a:r>
            <a:r>
              <a:rPr lang="en-GB" baseline="0" dirty="0"/>
              <a:t> [&gt;5009] Rose [3266] </a:t>
            </a:r>
            <a:r>
              <a:rPr lang="en-GB" baseline="0" dirty="0" err="1"/>
              <a:t>Suppe</a:t>
            </a:r>
            <a:r>
              <a:rPr lang="en-GB" baseline="0" dirty="0"/>
              <a:t> [&gt;5009] </a:t>
            </a:r>
            <a:r>
              <a:rPr lang="en-GB" baseline="0" dirty="0" err="1"/>
              <a:t>Sahne</a:t>
            </a:r>
            <a:r>
              <a:rPr lang="en-GB" baseline="0" dirty="0"/>
              <a:t> [&gt;5009] </a:t>
            </a:r>
            <a:r>
              <a:rPr lang="en-GB" baseline="0" dirty="0" err="1"/>
              <a:t>Heizung</a:t>
            </a:r>
            <a:r>
              <a:rPr lang="en-GB" baseline="0" dirty="0"/>
              <a:t> [&gt;5009] Zahn [1871] </a:t>
            </a:r>
            <a:r>
              <a:rPr lang="en-GB" baseline="0" dirty="0" err="1"/>
              <a:t>Ameise</a:t>
            </a:r>
            <a:r>
              <a:rPr lang="en-GB" baseline="0" dirty="0"/>
              <a:t> [&gt;5009] </a:t>
            </a:r>
            <a:r>
              <a:rPr lang="en-GB" baseline="0" dirty="0" err="1"/>
              <a:t>Esel</a:t>
            </a:r>
            <a:r>
              <a:rPr lang="en-GB" baseline="0" dirty="0"/>
              <a:t> [&gt;5009] </a:t>
            </a:r>
            <a:r>
              <a:rPr lang="en-GB" baseline="0" dirty="0" err="1"/>
              <a:t>Pilz</a:t>
            </a:r>
            <a:r>
              <a:rPr lang="en-GB" baseline="0" dirty="0"/>
              <a:t> [3216] Salat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839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producing</a:t>
            </a:r>
            <a:r>
              <a:rPr lang="en-GB" b="0" baseline="0" dirty="0"/>
              <a:t> the [z] and [s (sounded like English ‘z’)] sounds in German</a:t>
            </a:r>
            <a:br>
              <a:rPr lang="en-GB" b="0" dirty="0"/>
            </a:br>
            <a:br>
              <a:rPr lang="en-GB" dirty="0"/>
            </a:br>
            <a:r>
              <a:rPr lang="en-GB" b="1" dirty="0"/>
              <a:t>Procedure:</a:t>
            </a:r>
            <a:br>
              <a:rPr lang="en-GB" dirty="0"/>
            </a:br>
            <a:r>
              <a:rPr lang="en-GB" dirty="0"/>
              <a:t>1. Click on the ‘Los!’ button to start</a:t>
            </a:r>
            <a:r>
              <a:rPr lang="en-GB" baseline="0" dirty="0"/>
              <a:t> the timer.</a:t>
            </a:r>
            <a:endParaRPr lang="en-GB" dirty="0"/>
          </a:p>
          <a:p>
            <a:r>
              <a:rPr lang="en-GB" dirty="0"/>
              <a:t>2. Partners alternate in reading aloud the words – A reads out the odd numbers, B the even numbers. They aim to have read out all the words within the 20 seconds on the timer.</a:t>
            </a:r>
            <a:br>
              <a:rPr lang="en-GB" dirty="0"/>
            </a:br>
            <a:br>
              <a:rPr lang="en-GB" dirty="0"/>
            </a:br>
            <a:r>
              <a:rPr lang="en-GB" b="1" baseline="0" dirty="0"/>
              <a:t>Word frequency (1 is the most frequent word in German): </a:t>
            </a:r>
            <a:br>
              <a:rPr lang="en-GB" baseline="0" dirty="0"/>
            </a:br>
            <a:r>
              <a:rPr lang="en-GB" i="0" dirty="0"/>
              <a:t>Demonstration [3235] Option [3364] </a:t>
            </a:r>
            <a:r>
              <a:rPr lang="en-GB" i="0" dirty="0" err="1"/>
              <a:t>Qualifikation</a:t>
            </a:r>
            <a:r>
              <a:rPr lang="en-GB" i="0" dirty="0"/>
              <a:t> [3600] Zucker [2559] </a:t>
            </a:r>
            <a:r>
              <a:rPr lang="en-GB" i="0" dirty="0" err="1"/>
              <a:t>Kompetenz</a:t>
            </a:r>
            <a:r>
              <a:rPr lang="en-GB" i="0" dirty="0"/>
              <a:t> [2556] </a:t>
            </a:r>
            <a:r>
              <a:rPr lang="en-GB" i="0" dirty="0" err="1"/>
              <a:t>sogar</a:t>
            </a:r>
            <a:r>
              <a:rPr lang="en-GB" i="0" dirty="0"/>
              <a:t> [226] </a:t>
            </a:r>
            <a:r>
              <a:rPr lang="en-GB" i="0" dirty="0" err="1"/>
              <a:t>Gesetz</a:t>
            </a:r>
            <a:r>
              <a:rPr lang="en-GB" i="0" baseline="0" dirty="0"/>
              <a:t> [578] </a:t>
            </a:r>
            <a:r>
              <a:rPr lang="en-GB" i="0" baseline="0" dirty="0" err="1"/>
              <a:t>absolut</a:t>
            </a:r>
            <a:r>
              <a:rPr lang="en-GB" i="0" baseline="0" dirty="0"/>
              <a:t> [823] </a:t>
            </a:r>
            <a:r>
              <a:rPr lang="en-GB" i="0" baseline="0" dirty="0" err="1"/>
              <a:t>angesichts</a:t>
            </a:r>
            <a:r>
              <a:rPr lang="en-GB" i="0" baseline="0" dirty="0"/>
              <a:t> [1165] </a:t>
            </a:r>
            <a:r>
              <a:rPr lang="en-GB" i="0" baseline="0" dirty="0" err="1"/>
              <a:t>tausend</a:t>
            </a:r>
            <a:r>
              <a:rPr lang="en-GB" i="0" baseline="0" dirty="0"/>
              <a:t> [1177]</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722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118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15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61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a:t>
            </a:r>
            <a:r>
              <a:rPr lang="en-GB" b="1" baseline="0" dirty="0"/>
              <a:t>Zug’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Zug </a:t>
            </a:r>
            <a:r>
              <a:rPr lang="en-GB" baseline="0" dirty="0"/>
              <a:t>[613]; </a:t>
            </a:r>
            <a:r>
              <a:rPr lang="en-GB" b="1" baseline="0" dirty="0"/>
              <a:t>Zimmer</a:t>
            </a:r>
            <a:r>
              <a:rPr lang="en-GB" b="0" baseline="0" dirty="0"/>
              <a:t> [609]</a:t>
            </a:r>
            <a:r>
              <a:rPr lang="en-GB" baseline="0" dirty="0"/>
              <a:t> </a:t>
            </a:r>
            <a:r>
              <a:rPr lang="en-GB" b="1" baseline="0" dirty="0" err="1"/>
              <a:t>zehn</a:t>
            </a:r>
            <a:r>
              <a:rPr lang="en-GB" baseline="0" dirty="0"/>
              <a:t> [314]; </a:t>
            </a:r>
            <a:r>
              <a:rPr lang="en-GB" b="1" baseline="0" dirty="0" err="1"/>
              <a:t>Arzt</a:t>
            </a:r>
            <a:r>
              <a:rPr lang="en-GB" b="1" baseline="0" dirty="0"/>
              <a:t> </a:t>
            </a:r>
            <a:r>
              <a:rPr lang="en-GB" baseline="0" dirty="0"/>
              <a:t>[614]; </a:t>
            </a:r>
            <a:r>
              <a:rPr lang="en-GB" b="1" baseline="0" dirty="0"/>
              <a:t>Platz </a:t>
            </a:r>
            <a:r>
              <a:rPr lang="en-GB" baseline="0" dirty="0"/>
              <a:t>[344]; </a:t>
            </a:r>
            <a:r>
              <a:rPr lang="en-GB" b="1" baseline="0" dirty="0" err="1"/>
              <a:t>sitzen</a:t>
            </a:r>
            <a:r>
              <a:rPr lang="en-GB" b="1" baseline="0" dirty="0"/>
              <a:t> </a:t>
            </a:r>
            <a:r>
              <a:rPr lang="en-GB" baseline="0" dirty="0"/>
              <a:t>[261].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00808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17661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52706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comments" Target="../comments/comment2.xml"/><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wdp"/><Relationship Id="rId18" Type="http://schemas.openxmlformats.org/officeDocument/2006/relationships/audio" Target="../media/audio14.wav"/><Relationship Id="rId3" Type="http://schemas.openxmlformats.org/officeDocument/2006/relationships/audio" Target="../media/audio16.wav"/><Relationship Id="rId21" Type="http://schemas.openxmlformats.org/officeDocument/2006/relationships/image" Target="../media/image24.png"/><Relationship Id="rId7" Type="http://schemas.openxmlformats.org/officeDocument/2006/relationships/audio" Target="../media/audio18.wav"/><Relationship Id="rId12" Type="http://schemas.openxmlformats.org/officeDocument/2006/relationships/image" Target="../media/image21.png"/><Relationship Id="rId17" Type="http://schemas.openxmlformats.org/officeDocument/2006/relationships/image" Target="../media/image14.jpeg"/><Relationship Id="rId2" Type="http://schemas.openxmlformats.org/officeDocument/2006/relationships/notesSlide" Target="../notesSlides/notesSlide12.xml"/><Relationship Id="rId16" Type="http://schemas.openxmlformats.org/officeDocument/2006/relationships/audio" Target="../media/audio2.wav"/><Relationship Id="rId20"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8.png"/><Relationship Id="rId5" Type="http://schemas.openxmlformats.org/officeDocument/2006/relationships/audio" Target="../media/audio17.wav"/><Relationship Id="rId15" Type="http://schemas.openxmlformats.org/officeDocument/2006/relationships/image" Target="../media/image22.jpeg"/><Relationship Id="rId23" Type="http://schemas.openxmlformats.org/officeDocument/2006/relationships/image" Target="../media/image7.png"/><Relationship Id="rId10" Type="http://schemas.openxmlformats.org/officeDocument/2006/relationships/audio" Target="../media/audio19.wav"/><Relationship Id="rId19" Type="http://schemas.openxmlformats.org/officeDocument/2006/relationships/image" Target="../media/image23.jpe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audio" Target="../media/audio13.wav"/><Relationship Id="rId22"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3.png"/><Relationship Id="rId7"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audio" Target="../media/audio25.wav"/></Relationships>
</file>

<file path=ppt/slides/_rels/slide15.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audio" Target="../media/audio24.wav"/><Relationship Id="rId5" Type="http://schemas.openxmlformats.org/officeDocument/2006/relationships/image" Target="../media/image24.png"/><Relationship Id="rId10" Type="http://schemas.openxmlformats.org/officeDocument/2006/relationships/audio" Target="../media/audio23.wav"/><Relationship Id="rId4" Type="http://schemas.openxmlformats.org/officeDocument/2006/relationships/audio" Target="../media/audio26.wav"/><Relationship Id="rId9" Type="http://schemas.openxmlformats.org/officeDocument/2006/relationships/audio" Target="../media/audio22.wav"/></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audio" Target="../media/audio33.wav"/><Relationship Id="rId3" Type="http://schemas.openxmlformats.org/officeDocument/2006/relationships/image" Target="../media/image3.png"/><Relationship Id="rId21" Type="http://schemas.openxmlformats.org/officeDocument/2006/relationships/image" Target="../media/image35.png"/><Relationship Id="rId7" Type="http://schemas.openxmlformats.org/officeDocument/2006/relationships/audio" Target="../media/audio28.wav"/><Relationship Id="rId12" Type="http://schemas.openxmlformats.org/officeDocument/2006/relationships/audio" Target="../media/audio30.wav"/><Relationship Id="rId17" Type="http://schemas.openxmlformats.org/officeDocument/2006/relationships/image" Target="../media/image33.png"/><Relationship Id="rId2" Type="http://schemas.openxmlformats.org/officeDocument/2006/relationships/notesSlide" Target="../notesSlides/notesSlide17.xml"/><Relationship Id="rId16" Type="http://schemas.openxmlformats.org/officeDocument/2006/relationships/audio" Target="../media/audio32.wav"/><Relationship Id="rId20" Type="http://schemas.openxmlformats.org/officeDocument/2006/relationships/audio" Target="../media/audio34.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audio" Target="../media/audio27.wav"/><Relationship Id="rId15" Type="http://schemas.openxmlformats.org/officeDocument/2006/relationships/image" Target="../media/image32.png"/><Relationship Id="rId23" Type="http://schemas.openxmlformats.org/officeDocument/2006/relationships/image" Target="../media/image36.png"/><Relationship Id="rId10" Type="http://schemas.openxmlformats.org/officeDocument/2006/relationships/audio" Target="../media/audio29.wav"/><Relationship Id="rId19" Type="http://schemas.openxmlformats.org/officeDocument/2006/relationships/image" Target="../media/image34.png"/><Relationship Id="rId4" Type="http://schemas.openxmlformats.org/officeDocument/2006/relationships/image" Target="../media/image26.gif"/><Relationship Id="rId9" Type="http://schemas.openxmlformats.org/officeDocument/2006/relationships/image" Target="../media/image29.svg"/><Relationship Id="rId14" Type="http://schemas.openxmlformats.org/officeDocument/2006/relationships/audio" Target="../media/audio31.wav"/><Relationship Id="rId22" Type="http://schemas.openxmlformats.org/officeDocument/2006/relationships/audio" Target="../media/audio35.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3.png"/><Relationship Id="rId7" Type="http://schemas.openxmlformats.org/officeDocument/2006/relationships/audio" Target="../media/audio38.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0" Type="http://schemas.openxmlformats.org/officeDocument/2006/relationships/audio" Target="../media/audio41.wav"/><Relationship Id="rId4" Type="http://schemas.openxmlformats.org/officeDocument/2006/relationships/image" Target="../media/image37.jpeg"/><Relationship Id="rId9" Type="http://schemas.openxmlformats.org/officeDocument/2006/relationships/audio" Target="../media/audio40.wav"/></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3.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image" Target="../media/image37.jpeg"/><Relationship Id="rId9" Type="http://schemas.openxmlformats.org/officeDocument/2006/relationships/audio" Target="../media/audio47.wav"/></Relationships>
</file>

<file path=ppt/slides/_rels/slide21.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image" Target="../media/image3.png"/><Relationship Id="rId7" Type="http://schemas.openxmlformats.org/officeDocument/2006/relationships/audio" Target="../media/audio53.wav"/><Relationship Id="rId12" Type="http://schemas.openxmlformats.org/officeDocument/2006/relationships/audio" Target="../media/audio5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image" Target="../media/image39.gif"/><Relationship Id="rId10" Type="http://schemas.openxmlformats.org/officeDocument/2006/relationships/audio" Target="../media/audio56.wav"/><Relationship Id="rId4" Type="http://schemas.openxmlformats.org/officeDocument/2006/relationships/image" Target="../media/image38.gif"/><Relationship Id="rId9" Type="http://schemas.openxmlformats.org/officeDocument/2006/relationships/audio" Target="../media/audio55.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24.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3.png"/><Relationship Id="rId7" Type="http://schemas.openxmlformats.org/officeDocument/2006/relationships/audio" Target="../media/audio6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62.wav"/><Relationship Id="rId5" Type="http://schemas.openxmlformats.org/officeDocument/2006/relationships/audio" Target="../media/audio61.wav"/><Relationship Id="rId10" Type="http://schemas.openxmlformats.org/officeDocument/2006/relationships/audio" Target="../media/audio65.wav"/><Relationship Id="rId4" Type="http://schemas.openxmlformats.org/officeDocument/2006/relationships/audio" Target="../media/audio60.wav"/><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audio" Target="../media/audio68.wav"/><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2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image" Target="../media/image41.png"/><Relationship Id="rId5" Type="http://schemas.openxmlformats.org/officeDocument/2006/relationships/audio" Target="../media/audio66.wav"/><Relationship Id="rId15" Type="http://schemas.openxmlformats.org/officeDocument/2006/relationships/image" Target="../media/image45.gif"/><Relationship Id="rId10" Type="http://schemas.openxmlformats.org/officeDocument/2006/relationships/audio" Target="../media/audio71.wav"/><Relationship Id="rId19"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audio" Target="../media/audio70.wav"/><Relationship Id="rId1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80.wav"/><Relationship Id="rId18" Type="http://schemas.openxmlformats.org/officeDocument/2006/relationships/image" Target="../media/image55.png"/><Relationship Id="rId3" Type="http://schemas.openxmlformats.org/officeDocument/2006/relationships/image" Target="../media/image1.jpg"/><Relationship Id="rId21" Type="http://schemas.openxmlformats.org/officeDocument/2006/relationships/image" Target="../media/image58.png"/><Relationship Id="rId7" Type="http://schemas.openxmlformats.org/officeDocument/2006/relationships/audio" Target="../media/audio74.wav"/><Relationship Id="rId12" Type="http://schemas.openxmlformats.org/officeDocument/2006/relationships/audio" Target="../media/audio79.wav"/><Relationship Id="rId17" Type="http://schemas.openxmlformats.org/officeDocument/2006/relationships/image" Target="../media/image54.png"/><Relationship Id="rId2" Type="http://schemas.openxmlformats.org/officeDocument/2006/relationships/notesSlide" Target="../notesSlides/notesSlide30.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audio" Target="../media/audio73.wav"/><Relationship Id="rId11" Type="http://schemas.openxmlformats.org/officeDocument/2006/relationships/audio" Target="../media/audio78.wav"/><Relationship Id="rId5" Type="http://schemas.openxmlformats.org/officeDocument/2006/relationships/audio" Target="../media/audio72.wav"/><Relationship Id="rId15" Type="http://schemas.openxmlformats.org/officeDocument/2006/relationships/image" Target="../media/image52.png"/><Relationship Id="rId10" Type="http://schemas.openxmlformats.org/officeDocument/2006/relationships/audio" Target="../media/audio77.wav"/><Relationship Id="rId19"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audio" Target="../media/audio76.wav"/><Relationship Id="rId14" Type="http://schemas.openxmlformats.org/officeDocument/2006/relationships/image" Target="../media/image51.png"/><Relationship Id="rId22"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3" Type="http://schemas.openxmlformats.org/officeDocument/2006/relationships/audio" Target="../media/audio88.wav"/><Relationship Id="rId18" Type="http://schemas.openxmlformats.org/officeDocument/2006/relationships/audio" Target="../media/audio15.wav"/><Relationship Id="rId26" Type="http://schemas.openxmlformats.org/officeDocument/2006/relationships/audio" Target="../media/audio96.wav"/><Relationship Id="rId3" Type="http://schemas.openxmlformats.org/officeDocument/2006/relationships/image" Target="../media/image1.jpg"/><Relationship Id="rId21" Type="http://schemas.openxmlformats.org/officeDocument/2006/relationships/image" Target="../media/image63.jpeg"/><Relationship Id="rId34" Type="http://schemas.openxmlformats.org/officeDocument/2006/relationships/image" Target="../media/image71.jpeg"/><Relationship Id="rId7" Type="http://schemas.openxmlformats.org/officeDocument/2006/relationships/audio" Target="../media/audio83.wav"/><Relationship Id="rId12" Type="http://schemas.openxmlformats.org/officeDocument/2006/relationships/image" Target="../media/image60.jpeg"/><Relationship Id="rId17" Type="http://schemas.openxmlformats.org/officeDocument/2006/relationships/audio" Target="../media/audio91.wav"/><Relationship Id="rId25" Type="http://schemas.openxmlformats.org/officeDocument/2006/relationships/image" Target="../media/image64.jpeg"/><Relationship Id="rId33" Type="http://schemas.openxmlformats.org/officeDocument/2006/relationships/image" Target="../media/image70.jpeg"/><Relationship Id="rId2" Type="http://schemas.openxmlformats.org/officeDocument/2006/relationships/notesSlide" Target="../notesSlides/notesSlide33.xml"/><Relationship Id="rId16" Type="http://schemas.openxmlformats.org/officeDocument/2006/relationships/audio" Target="../media/audio90.wav"/><Relationship Id="rId20" Type="http://schemas.openxmlformats.org/officeDocument/2006/relationships/audio" Target="../media/audio92.wav"/><Relationship Id="rId29"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audio" Target="../media/audio82.wav"/><Relationship Id="rId11" Type="http://schemas.openxmlformats.org/officeDocument/2006/relationships/audio" Target="../media/audio87.wav"/><Relationship Id="rId24" Type="http://schemas.openxmlformats.org/officeDocument/2006/relationships/audio" Target="../media/audio95.wav"/><Relationship Id="rId32" Type="http://schemas.openxmlformats.org/officeDocument/2006/relationships/image" Target="../media/image69.jpeg"/><Relationship Id="rId5" Type="http://schemas.openxmlformats.org/officeDocument/2006/relationships/audio" Target="../media/audio81.wav"/><Relationship Id="rId15" Type="http://schemas.openxmlformats.org/officeDocument/2006/relationships/image" Target="../media/image61.jpeg"/><Relationship Id="rId23" Type="http://schemas.openxmlformats.org/officeDocument/2006/relationships/audio" Target="../media/audio94.wav"/><Relationship Id="rId28" Type="http://schemas.openxmlformats.org/officeDocument/2006/relationships/audio" Target="../media/audio97.wav"/><Relationship Id="rId10" Type="http://schemas.openxmlformats.org/officeDocument/2006/relationships/audio" Target="../media/audio86.wav"/><Relationship Id="rId19" Type="http://schemas.openxmlformats.org/officeDocument/2006/relationships/image" Target="../media/image62.jpeg"/><Relationship Id="rId31" Type="http://schemas.openxmlformats.org/officeDocument/2006/relationships/image" Target="../media/image68.jpeg"/><Relationship Id="rId4" Type="http://schemas.openxmlformats.org/officeDocument/2006/relationships/image" Target="../media/image3.png"/><Relationship Id="rId9" Type="http://schemas.openxmlformats.org/officeDocument/2006/relationships/audio" Target="../media/audio85.wav"/><Relationship Id="rId14" Type="http://schemas.openxmlformats.org/officeDocument/2006/relationships/audio" Target="../media/audio89.wav"/><Relationship Id="rId22" Type="http://schemas.openxmlformats.org/officeDocument/2006/relationships/audio" Target="../media/audio93.wav"/><Relationship Id="rId27" Type="http://schemas.openxmlformats.org/officeDocument/2006/relationships/image" Target="../media/image65.jpeg"/><Relationship Id="rId30" Type="http://schemas.openxmlformats.org/officeDocument/2006/relationships/image" Target="../media/image67.jpeg"/><Relationship Id="rId8" Type="http://schemas.openxmlformats.org/officeDocument/2006/relationships/audio" Target="../media/audio84.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4.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[z]</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08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 new.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hlinkClick r:id="" action="ppaction://noaction">
              <a:snd r:embed="rId5" name="kalt new.wav"/>
            </a:hlinkClick>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6" name="geben new.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7" name="denken new (1).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8" name="frei new.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9" name="Zug new.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10" name="Welt new.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hlinkClick r:id="" action="ppaction://noaction">
              <a:snd r:embed="rId4" name="sagen new.wav"/>
            </a:hlinkClick>
            <a:extLst>
              <a:ext uri="{FF2B5EF4-FFF2-40B4-BE49-F238E27FC236}">
                <a16:creationId xmlns:a16="http://schemas.microsoft.com/office/drawing/2014/main" id="{6B5A4978-4848-B843-911A-744901664334}"/>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27284" y="856639"/>
            <a:ext cx="2187638" cy="1798311"/>
          </a:xfrm>
          <a:prstGeom prst="rect">
            <a:avLst/>
          </a:prstGeom>
        </p:spPr>
      </p:pic>
      <p:pic>
        <p:nvPicPr>
          <p:cNvPr id="14" name="Picture 20">
            <a:hlinkClick r:id="" action="ppaction://noaction">
              <a:snd r:embed="rId6" name="geben new.wav"/>
            </a:hlinkClick>
            <a:extLst>
              <a:ext uri="{FF2B5EF4-FFF2-40B4-BE49-F238E27FC236}">
                <a16:creationId xmlns:a16="http://schemas.microsoft.com/office/drawing/2014/main" id="{A1706672-DB5E-A340-92C6-6FA71097955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hlinkClick r:id="" action="ppaction://noaction">
              <a:snd r:embed="rId10" name="Welt new.wav"/>
            </a:hlinkClick>
            <a:extLst>
              <a:ext uri="{FF2B5EF4-FFF2-40B4-BE49-F238E27FC236}">
                <a16:creationId xmlns:a16="http://schemas.microsoft.com/office/drawing/2014/main" id="{CA751209-0D7B-2240-9A16-8167D37C4C91}"/>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6551" y="2425708"/>
            <a:ext cx="2901453" cy="2385091"/>
          </a:xfrm>
          <a:prstGeom prst="rect">
            <a:avLst/>
          </a:prstGeom>
        </p:spPr>
      </p:pic>
      <p:pic>
        <p:nvPicPr>
          <p:cNvPr id="16" name="Picture 20">
            <a:hlinkClick r:id="" action="ppaction://noaction">
              <a:snd r:embed="rId9" name="Zug new.wav"/>
            </a:hlinkClick>
            <a:extLst>
              <a:ext uri="{FF2B5EF4-FFF2-40B4-BE49-F238E27FC236}">
                <a16:creationId xmlns:a16="http://schemas.microsoft.com/office/drawing/2014/main" id="{E946D36D-C4D1-644D-9BDA-2A3747B30392}"/>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hlinkClick r:id="" action="ppaction://noaction">
              <a:snd r:embed="rId8" name="frei new.wav"/>
            </a:hlinkClick>
            <a:extLst>
              <a:ext uri="{FF2B5EF4-FFF2-40B4-BE49-F238E27FC236}">
                <a16:creationId xmlns:a16="http://schemas.microsoft.com/office/drawing/2014/main" id="{93525CD1-ADAB-B947-AC83-C5908CC0D1AA}"/>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5" name="kalt new.wav"/>
            </a:hlinkClick>
            <a:extLst>
              <a:ext uri="{FF2B5EF4-FFF2-40B4-BE49-F238E27FC236}">
                <a16:creationId xmlns:a16="http://schemas.microsoft.com/office/drawing/2014/main" id="{91E48E8B-D75A-1541-8FF1-4DF06236CAF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hlinkClick r:id="" action="ppaction://noaction">
              <a:snd r:embed="rId7" name="denken new.wav"/>
            </a:hlinkClick>
            <a:extLst>
              <a:ext uri="{FF2B5EF4-FFF2-40B4-BE49-F238E27FC236}">
                <a16:creationId xmlns:a16="http://schemas.microsoft.com/office/drawing/2014/main" id="{CA97E439-937A-5745-81E3-CB76D17D25F3}"/>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 new.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kalt new.wav"/>
            </a:hlinkClick>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geben new.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denken new (1).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9" name="Zug new.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10" name="Welt new.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hlinkClick r:id="" action="ppaction://noaction">
              <a:snd r:embed="rId4" name="sagen new.wav"/>
            </a:hlinkClick>
            <a:extLst>
              <a:ext uri="{FF2B5EF4-FFF2-40B4-BE49-F238E27FC236}">
                <a16:creationId xmlns:a16="http://schemas.microsoft.com/office/drawing/2014/main" id="{6B5A4978-4848-B843-911A-744901664334}"/>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98538" y="865892"/>
            <a:ext cx="2187638" cy="1798311"/>
          </a:xfrm>
          <a:prstGeom prst="rect">
            <a:avLst/>
          </a:prstGeom>
        </p:spPr>
      </p:pic>
      <p:pic>
        <p:nvPicPr>
          <p:cNvPr id="15" name="Picture 20">
            <a:hlinkClick r:id="" action="ppaction://noaction">
              <a:snd r:embed="rId6" name="geben new.wav"/>
            </a:hlinkClick>
            <a:extLst>
              <a:ext uri="{FF2B5EF4-FFF2-40B4-BE49-F238E27FC236}">
                <a16:creationId xmlns:a16="http://schemas.microsoft.com/office/drawing/2014/main" id="{E6562C7E-6713-0246-9B1F-4B9C7DA8C157}"/>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hlinkClick r:id="" action="ppaction://noaction">
              <a:snd r:embed="rId10" name="Welt new.wav"/>
            </a:hlinkClick>
            <a:extLst>
              <a:ext uri="{FF2B5EF4-FFF2-40B4-BE49-F238E27FC236}">
                <a16:creationId xmlns:a16="http://schemas.microsoft.com/office/drawing/2014/main" id="{4580D2DE-C470-5B43-BE1C-A4C637DFEB1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hlinkClick r:id="" action="ppaction://noaction">
              <a:snd r:embed="rId9" name="Zug new.wav"/>
            </a:hlinkClick>
            <a:extLst>
              <a:ext uri="{FF2B5EF4-FFF2-40B4-BE49-F238E27FC236}">
                <a16:creationId xmlns:a16="http://schemas.microsoft.com/office/drawing/2014/main" id="{52A9A77D-62BF-3243-AE25-D2B30BD3FB5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hlinkClick r:id="" action="ppaction://noaction">
              <a:snd r:embed="rId12" name="frei new.wav"/>
            </a:hlinkClick>
            <a:extLst>
              <a:ext uri="{FF2B5EF4-FFF2-40B4-BE49-F238E27FC236}">
                <a16:creationId xmlns:a16="http://schemas.microsoft.com/office/drawing/2014/main" id="{0CED4446-6BA6-274E-BF16-10F1E140422F}"/>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hlinkClick r:id="" action="ppaction://noaction">
              <a:snd r:embed="rId5" name="kalt new.wav"/>
            </a:hlinkClick>
            <a:extLst>
              <a:ext uri="{FF2B5EF4-FFF2-40B4-BE49-F238E27FC236}">
                <a16:creationId xmlns:a16="http://schemas.microsoft.com/office/drawing/2014/main" id="{CA3EFC76-8705-6946-8B09-886E1492C93B}"/>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hlinkClick r:id="" action="ppaction://noaction">
              <a:snd r:embed="rId7" name="denken new.wav"/>
            </a:hlinkClick>
            <a:extLst>
              <a:ext uri="{FF2B5EF4-FFF2-40B4-BE49-F238E27FC236}">
                <a16:creationId xmlns:a16="http://schemas.microsoft.com/office/drawing/2014/main" id="{A2F07E89-6D4E-8944-9655-3BC6607632B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hlinkClick r:id="" action="ppaction://noaction">
                <a:snd r:embed="rId3" name="antworten new.wav"/>
              </a:hlinkClick>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 new.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hlinkClick r:id="" action="ppaction://noaction">
                <a:snd r:embed="rId5" name="Wasser new.wav"/>
              </a:hlinkClick>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 new.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hlinkClick r:id="" action="ppaction://noaction">
                <a:snd r:embed="rId7" name="klein new.wav"/>
              </a:hlinkClick>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7" name="klein new.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hlinkClick r:id="" action="ppaction://noaction">
                <a:snd r:embed="rId10" name="allein new.wav"/>
              </a:hlinkClick>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 new.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hlinkClick r:id="" action="ppaction://noaction">
              <a:snd r:embed="rId3" name="antworte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 new.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hlinkClick r:id="" action="ppaction://noaction">
                <a:snd r:embed="rId14" name="frei new.wav"/>
              </a:hlinkClick>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 new.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hlinkClick r:id="" action="ppaction://noaction">
                <a:snd r:embed="rId16" name="Zug new.wav"/>
              </a:hlinkClick>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hlinkClick r:id="" action="ppaction://noaction">
                <a:snd r:embed="rId18" name="Welt new.wav"/>
              </a:hlinkClick>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 new.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hlinkClick r:id="" action="ppaction://noaction">
              <a:snd r:embed="rId20" name="Arzt new.wav"/>
            </a:hlinkClick>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 new.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hlinkClick r:id="" action="ppaction://noaction">
              <a:snd r:embed="rId22" name="zehn new.wav"/>
            </a:hlinkClick>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 new.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hlinkClick r:id="" action="ppaction://noaction">
                <a:snd r:embed="rId22" name="zehn new.wav"/>
              </a:hlinkClick>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hlinkClick r:id="" action="ppaction://noaction">
              <a:snd r:embed="rId14" name="frei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hlinkClick r:id="" action="ppaction://noaction">
              <a:snd r:embed="rId20" name="Arzt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hlinkClick r:id="" action="ppaction://noaction">
              <a:snd r:embed="rId10" name="allei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hlinkClick r:id="" action="ppaction://noaction">
              <a:snd r:embed="rId22" name="zeh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hlinkClick r:id="" action="ppaction://noaction">
              <a:snd r:embed="rId18" name="Welt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hlinkClick r:id="" action="ppaction://noaction">
              <a:snd r:embed="rId7" name="klei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hlinkClick r:id="" action="ppaction://noaction">
              <a:snd r:embed="rId5" name="Wasser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hlinkClick r:id="" action="ppaction://noaction">
              <a:snd r:embed="rId16" name="Zug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4"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5"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6"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7"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8"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9"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4"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7"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8"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9"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0"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1"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18</a:t>
            </a:r>
          </a:p>
        </p:txBody>
      </p:sp>
    </p:spTree>
    <p:extLst>
      <p:ext uri="{BB962C8B-B14F-4D97-AF65-F5344CB8AC3E}">
        <p14:creationId xmlns:p14="http://schemas.microsoft.com/office/powerpoint/2010/main" val="87354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EF14C2-F266-4B10-AF68-76EC3E9023DD}"/>
              </a:ext>
            </a:extLst>
          </p:cNvPr>
          <p:cNvGrpSpPr/>
          <p:nvPr/>
        </p:nvGrpSpPr>
        <p:grpSpPr>
          <a:xfrm>
            <a:off x="3172857" y="2126255"/>
            <a:ext cx="5837104" cy="3448280"/>
            <a:chOff x="3172857" y="2126255"/>
            <a:chExt cx="5837104" cy="3448280"/>
          </a:xfrm>
        </p:grpSpPr>
        <p:sp>
          <p:nvSpPr>
            <p:cNvPr id="5" name="Oval 4">
              <a:extLst>
                <a:ext uri="{FF2B5EF4-FFF2-40B4-BE49-F238E27FC236}">
                  <a16:creationId xmlns:a16="http://schemas.microsoft.com/office/drawing/2014/main" id="{941CA68A-E2B3-4CB9-A597-5749A1F22FD2}"/>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1216B817-25D2-49F1-AA8D-B0031EBA63CA}"/>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Heide?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14" name="Picture 13">
            <a:extLst>
              <a:ext uri="{FF2B5EF4-FFF2-40B4-BE49-F238E27FC236}">
                <a16:creationId xmlns:a16="http://schemas.microsoft.com/office/drawing/2014/main" id="{D111918A-8261-44D7-B18B-E52D316402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05678" y="143844"/>
            <a:ext cx="1170576" cy="1574614"/>
          </a:xfrm>
          <a:prstGeom prst="rect">
            <a:avLst/>
          </a:prstGeom>
        </p:spPr>
      </p:pic>
      <p:sp>
        <p:nvSpPr>
          <p:cNvPr id="7" name="TextBox 6">
            <a:extLst>
              <a:ext uri="{FF2B5EF4-FFF2-40B4-BE49-F238E27FC236}">
                <a16:creationId xmlns:a16="http://schemas.microsoft.com/office/drawing/2014/main" id="{AA84C0AC-2EB7-4F39-8748-48F040121A3E}"/>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s</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algn="ctr"/>
            <a:endParaRPr lang="en-GB" sz="4200" dirty="0">
              <a:solidFill>
                <a:schemeClr val="accent5">
                  <a:lumMod val="50000"/>
                </a:schemeClr>
              </a:solidFill>
            </a:endParaRPr>
          </a:p>
        </p:txBody>
      </p:sp>
      <p:sp>
        <p:nvSpPr>
          <p:cNvPr id="13" name="TextBox 12">
            <a:extLst>
              <a:ext uri="{FF2B5EF4-FFF2-40B4-BE49-F238E27FC236}">
                <a16:creationId xmlns:a16="http://schemas.microsoft.com/office/drawing/2014/main" id="{848EC3D0-EF8F-43E4-8A66-59C086979593}"/>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z</a:t>
            </a:r>
          </a:p>
        </p:txBody>
      </p:sp>
      <p:sp>
        <p:nvSpPr>
          <p:cNvPr id="18" name="TextBox 17">
            <a:extLst>
              <a:ext uri="{FF2B5EF4-FFF2-40B4-BE49-F238E27FC236}">
                <a16:creationId xmlns:a16="http://schemas.microsoft.com/office/drawing/2014/main" id="{A5489BB8-2A3B-44BF-859B-6AB36F50DA32}"/>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s/z</a:t>
            </a: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175649" y="703994"/>
            <a:ext cx="1680789" cy="919993"/>
            <a:chOff x="10395465" y="2302912"/>
            <a:chExt cx="1680789" cy="919993"/>
          </a:xfrm>
        </p:grpSpPr>
        <p:pic>
          <p:nvPicPr>
            <p:cNvPr id="1026" name="Picture 2" descr="Toothbrush With Toothpaste Clip Art">
              <a:hlinkClick r:id="" action="ppaction://noaction">
                <a:snd r:embed="rId5" name="zahnb.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921" y="2302912"/>
              <a:ext cx="849876" cy="407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680789" cy="407941"/>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ahnbürste</a:t>
              </a:r>
              <a:r>
                <a:rPr lang="en-GB" sz="2000" dirty="0">
                  <a:solidFill>
                    <a:schemeClr val="accent5">
                      <a:lumMod val="50000"/>
                    </a:schemeClr>
                  </a:solidFill>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8912606" y="1921016"/>
            <a:ext cx="2787848" cy="1079653"/>
            <a:chOff x="660469" y="1890024"/>
            <a:chExt cx="2787848" cy="1079653"/>
          </a:xfrm>
        </p:grpSpPr>
        <p:pic>
          <p:nvPicPr>
            <p:cNvPr id="1030" name="Picture 6">
              <a:hlinkClick r:id="" action="ppaction://noaction">
                <a:snd r:embed="rId7" name="osterhase.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660469" y="1890024"/>
              <a:ext cx="1079653" cy="10796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2" y="2552889"/>
              <a:ext cx="2042515"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Osterha</a:t>
              </a:r>
              <a:r>
                <a:rPr lang="en-GB" sz="2000" b="1" dirty="0" err="1">
                  <a:solidFill>
                    <a:schemeClr val="accent1">
                      <a:lumMod val="50000"/>
                    </a:schemeClr>
                  </a:solidFill>
                </a:rPr>
                <a:t>s</a:t>
              </a:r>
              <a:r>
                <a:rPr lang="en-GB" sz="2000" dirty="0" err="1">
                  <a:solidFill>
                    <a:schemeClr val="accent1">
                      <a:lumMod val="50000"/>
                    </a:schemeClr>
                  </a:solidFill>
                </a:rPr>
                <a:t>e</a:t>
              </a:r>
              <a:r>
                <a:rPr lang="en-GB" sz="2000" dirty="0">
                  <a:solidFill>
                    <a:schemeClr val="accent5">
                      <a:lumMod val="50000"/>
                    </a:schemeClr>
                  </a:solidFill>
                </a:rPr>
                <a:t> </a:t>
              </a: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617997" y="3203228"/>
            <a:ext cx="1277001" cy="849848"/>
            <a:chOff x="1393668" y="3255209"/>
            <a:chExt cx="1277001" cy="849848"/>
          </a:xfrm>
        </p:grpSpPr>
        <p:pic>
          <p:nvPicPr>
            <p:cNvPr id="1032" name="Picture 8" descr="Foaming Soap Dispenser Clip Art">
              <a:hlinkClick r:id="" action="ppaction://noaction">
                <a:snd r:embed="rId10" name="sei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3668" y="3255209"/>
              <a:ext cx="492085" cy="6089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657186" y="370494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a:solidFill>
                    <a:schemeClr val="accent1">
                      <a:lumMod val="50000"/>
                    </a:schemeClr>
                  </a:solidFill>
                </a:rPr>
                <a:t>S</a:t>
              </a:r>
              <a:r>
                <a:rPr lang="en-GB" sz="2000" dirty="0">
                  <a:solidFill>
                    <a:schemeClr val="accent1">
                      <a:lumMod val="50000"/>
                    </a:schemeClr>
                  </a:solidFill>
                </a:rPr>
                <a:t>eife</a:t>
              </a:r>
              <a:r>
                <a:rPr lang="en-GB" sz="2000" dirty="0">
                  <a:solidFill>
                    <a:schemeClr val="accent5">
                      <a:lumMod val="50000"/>
                    </a:schemeClr>
                  </a:solidFill>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153934" y="3322956"/>
            <a:ext cx="1917253" cy="1352186"/>
            <a:chOff x="10156753" y="4872343"/>
            <a:chExt cx="1917253" cy="1352186"/>
          </a:xfrm>
        </p:grpSpPr>
        <p:pic>
          <p:nvPicPr>
            <p:cNvPr id="1034" name="Picture 10" descr="Sunblock, Sun, Sunscreen, Vacation, Summer, Protection">
              <a:hlinkClick r:id="" action="ppaction://noaction">
                <a:snd r:embed="rId12" name="Sonnenschutz.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0418" y="4872343"/>
              <a:ext cx="465203" cy="135218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10156753" y="5619339"/>
              <a:ext cx="191725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onnenschut</a:t>
              </a:r>
              <a:r>
                <a:rPr lang="en-GB" sz="2000" b="1" dirty="0" err="1">
                  <a:solidFill>
                    <a:schemeClr val="accent1">
                      <a:lumMod val="50000"/>
                    </a:schemeClr>
                  </a:solidFill>
                </a:rPr>
                <a:t>z</a:t>
              </a:r>
              <a:r>
                <a:rPr lang="en-GB" sz="2000" dirty="0">
                  <a:solidFill>
                    <a:schemeClr val="accent5">
                      <a:lumMod val="50000"/>
                    </a:schemeClr>
                  </a:solidFill>
                </a:rPr>
                <a:t> </a:t>
              </a: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26654" y="2012601"/>
            <a:ext cx="1390660" cy="939320"/>
            <a:chOff x="1379842" y="2232834"/>
            <a:chExt cx="1390660" cy="939320"/>
          </a:xfrm>
        </p:grpSpPr>
        <p:pic>
          <p:nvPicPr>
            <p:cNvPr id="1036" name="Picture 12" descr="Mushrooms Clip Art">
              <a:hlinkClick r:id="" action="ppaction://noaction">
                <a:snd r:embed="rId14" name="pilze.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6048" y="2232834"/>
              <a:ext cx="1004454" cy="6395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Pil</a:t>
              </a:r>
              <a:r>
                <a:rPr lang="en-GB" sz="2000" b="1" dirty="0" err="1">
                  <a:solidFill>
                    <a:schemeClr val="accent1">
                      <a:lumMod val="50000"/>
                    </a:schemeClr>
                  </a:solidFill>
                </a:rPr>
                <a:t>z</a:t>
              </a:r>
              <a:r>
                <a:rPr lang="en-GB" sz="2000" dirty="0" err="1">
                  <a:solidFill>
                    <a:schemeClr val="accent1">
                      <a:lumMod val="50000"/>
                    </a:schemeClr>
                  </a:solidFill>
                </a:rPr>
                <a:t>e</a:t>
              </a:r>
              <a:r>
                <a:rPr lang="en-GB" sz="2000" dirty="0">
                  <a:solidFill>
                    <a:schemeClr val="accent1">
                      <a:lumMod val="50000"/>
                    </a:schemeClr>
                  </a:solidFill>
                </a:rPr>
                <a:t> </a:t>
              </a: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013911" y="5131048"/>
            <a:ext cx="1626795" cy="995957"/>
            <a:chOff x="9100368" y="5076555"/>
            <a:chExt cx="1626795" cy="995957"/>
          </a:xfrm>
        </p:grpSpPr>
        <p:pic>
          <p:nvPicPr>
            <p:cNvPr id="1040" name="Picture 16" descr="Saw Clip Art">
              <a:hlinkClick r:id="" action="ppaction://noaction">
                <a:snd r:embed="rId16" name="säge.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53810">
              <a:off x="9100368" y="5076555"/>
              <a:ext cx="932457" cy="99595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äge</a:t>
              </a:r>
              <a:r>
                <a:rPr lang="en-GB" sz="2000" dirty="0">
                  <a:solidFill>
                    <a:schemeClr val="accent5">
                      <a:lumMod val="50000"/>
                    </a:schemeClr>
                  </a:solidFill>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1627480" y="5019165"/>
            <a:ext cx="1806008" cy="1189553"/>
            <a:chOff x="1795701" y="4992836"/>
            <a:chExt cx="1806008" cy="1189553"/>
          </a:xfrm>
        </p:grpSpPr>
        <p:pic>
          <p:nvPicPr>
            <p:cNvPr id="1046" name="Picture 22" descr="Tent, Camping, Outdoor, Leisure, Equipment, Tourism">
              <a:hlinkClick r:id="" action="ppaction://noaction">
                <a:snd r:embed="rId18" name="zelt.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5701" y="4992836"/>
              <a:ext cx="1735128" cy="8675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588226" y="5782279"/>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elt</a:t>
              </a:r>
              <a:r>
                <a:rPr lang="en-GB" sz="2000" dirty="0">
                  <a:solidFill>
                    <a:schemeClr val="accent5">
                      <a:lumMod val="50000"/>
                    </a:schemeClr>
                  </a:solidFill>
                </a:rPr>
                <a:t> </a:t>
              </a: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7283451" y="1256792"/>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1032791" y="2604483"/>
            <a:ext cx="11121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223626"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5" name="TextBox 54">
            <a:extLst>
              <a:ext uri="{FF2B5EF4-FFF2-40B4-BE49-F238E27FC236}">
                <a16:creationId xmlns:a16="http://schemas.microsoft.com/office/drawing/2014/main" id="{88A3E0B0-1C44-4699-A228-FA2B18B26C26}"/>
              </a:ext>
            </a:extLst>
          </p:cNvPr>
          <p:cNvSpPr txBox="1"/>
          <p:nvPr/>
        </p:nvSpPr>
        <p:spPr>
          <a:xfrm>
            <a:off x="11832802"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9772058" y="5321249"/>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688060" y="5843331"/>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8" name="TextBox 57">
            <a:extLst>
              <a:ext uri="{FF2B5EF4-FFF2-40B4-BE49-F238E27FC236}">
                <a16:creationId xmlns:a16="http://schemas.microsoft.com/office/drawing/2014/main" id="{D4D4AC28-1E57-4268-AA9E-36F416F00AC3}"/>
              </a:ext>
            </a:extLst>
          </p:cNvPr>
          <p:cNvSpPr txBox="1"/>
          <p:nvPr/>
        </p:nvSpPr>
        <p:spPr>
          <a:xfrm>
            <a:off x="859724"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243602"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5219" y="2586670"/>
            <a:ext cx="12341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646430" y="5550299"/>
            <a:ext cx="2119701" cy="693142"/>
            <a:chOff x="5646430" y="5550299"/>
            <a:chExt cx="2119701" cy="693142"/>
          </a:xfrm>
        </p:grpSpPr>
        <p:pic>
          <p:nvPicPr>
            <p:cNvPr id="1050" name="Picture 26" descr="Lemon Clip Art">
              <a:hlinkClick r:id="" action="ppaction://noaction">
                <a:snd r:embed="rId20" name="zitrone.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46430" y="5550299"/>
              <a:ext cx="920100" cy="69314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510941" y="5843331"/>
              <a:ext cx="1255190"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itrone</a:t>
              </a:r>
              <a:r>
                <a:rPr lang="en-GB" sz="2000" dirty="0">
                  <a:solidFill>
                    <a:schemeClr val="accent5">
                      <a:lumMod val="50000"/>
                    </a:schemeClr>
                  </a:solidFill>
                </a:rPr>
                <a:t> </a:t>
              </a: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83376" y="5863577"/>
            <a:ext cx="165099" cy="307777"/>
          </a:xfrm>
          <a:prstGeom prst="rect">
            <a:avLst/>
          </a:prstGeom>
          <a:solidFill>
            <a:schemeClr val="bg1"/>
          </a:solidFill>
        </p:spPr>
        <p:txBody>
          <a:bodyPr wrap="square" lIns="0" tIns="0" rIns="0" bIns="0" rtlCol="0">
            <a:spAutoFit/>
          </a:bodyPr>
          <a:lstStyle/>
          <a:p>
            <a:pPr algn="ctr"/>
            <a:r>
              <a:rPr lang="en-GB" sz="2000" b="1" dirty="0">
                <a:solidFill>
                  <a:schemeClr val="accent1">
                    <a:lumMod val="50000"/>
                  </a:schemeClr>
                </a:solidFill>
              </a:rPr>
              <a:t>_</a:t>
            </a:r>
          </a:p>
        </p:txBody>
      </p:sp>
      <p:grpSp>
        <p:nvGrpSpPr>
          <p:cNvPr id="22" name="Group 21">
            <a:extLst>
              <a:ext uri="{FF2B5EF4-FFF2-40B4-BE49-F238E27FC236}">
                <a16:creationId xmlns:a16="http://schemas.microsoft.com/office/drawing/2014/main" id="{9465612E-2EFD-4BA9-83FB-A9467E952863}"/>
              </a:ext>
            </a:extLst>
          </p:cNvPr>
          <p:cNvGrpSpPr/>
          <p:nvPr/>
        </p:nvGrpSpPr>
        <p:grpSpPr>
          <a:xfrm>
            <a:off x="326654" y="4136874"/>
            <a:ext cx="1304447" cy="1033988"/>
            <a:chOff x="1076787" y="4659749"/>
            <a:chExt cx="1304447" cy="1035498"/>
          </a:xfrm>
        </p:grpSpPr>
        <p:pic>
          <p:nvPicPr>
            <p:cNvPr id="21" name="Picture 20">
              <a:hlinkClick r:id="" action="ppaction://noaction">
                <a:snd r:embed="rId22" name="salz.wav"/>
              </a:hlinkClick>
              <a:extLst>
                <a:ext uri="{FF2B5EF4-FFF2-40B4-BE49-F238E27FC236}">
                  <a16:creationId xmlns:a16="http://schemas.microsoft.com/office/drawing/2014/main" id="{600DC547-EBD9-41D9-B813-0F8A929D7928}"/>
                </a:ext>
              </a:extLst>
            </p:cNvPr>
            <p:cNvPicPr>
              <a:picLocks noChangeAspect="1"/>
            </p:cNvPicPr>
            <p:nvPr/>
          </p:nvPicPr>
          <p:blipFill>
            <a:blip r:embed="rId23"/>
            <a:stretch>
              <a:fillRect/>
            </a:stretch>
          </p:blipFill>
          <p:spPr>
            <a:xfrm>
              <a:off x="1076787" y="4659749"/>
              <a:ext cx="616880" cy="959590"/>
            </a:xfrm>
            <a:prstGeom prst="rect">
              <a:avLst/>
            </a:prstGeom>
          </p:spPr>
        </p:pic>
        <p:sp>
          <p:nvSpPr>
            <p:cNvPr id="29" name="TextBox 28">
              <a:extLst>
                <a:ext uri="{FF2B5EF4-FFF2-40B4-BE49-F238E27FC236}">
                  <a16:creationId xmlns:a16="http://schemas.microsoft.com/office/drawing/2014/main" id="{A2D59C16-D135-43EE-A3C6-7259938368E7}"/>
                </a:ext>
              </a:extLst>
            </p:cNvPr>
            <p:cNvSpPr txBox="1"/>
            <p:nvPr/>
          </p:nvSpPr>
          <p:spPr>
            <a:xfrm>
              <a:off x="1367751" y="529513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al</a:t>
              </a:r>
              <a:r>
                <a:rPr lang="en-GB" sz="2000" b="1" dirty="0" err="1">
                  <a:solidFill>
                    <a:schemeClr val="accent1">
                      <a:lumMod val="50000"/>
                    </a:schemeClr>
                  </a:solidFill>
                </a:rPr>
                <a:t>z</a:t>
              </a:r>
              <a:r>
                <a:rPr lang="en-GB" sz="2000" dirty="0">
                  <a:solidFill>
                    <a:schemeClr val="accent5">
                      <a:lumMod val="50000"/>
                    </a:schemeClr>
                  </a:solidFill>
                </a:rPr>
                <a:t> </a:t>
              </a:r>
            </a:p>
          </p:txBody>
        </p:sp>
      </p:grpSp>
      <p:sp>
        <p:nvSpPr>
          <p:cNvPr id="52" name="TextBox 51">
            <a:extLst>
              <a:ext uri="{FF2B5EF4-FFF2-40B4-BE49-F238E27FC236}">
                <a16:creationId xmlns:a16="http://schemas.microsoft.com/office/drawing/2014/main" id="{0A14F0E6-6D73-409E-BF4B-7551A11994EA}"/>
              </a:ext>
            </a:extLst>
          </p:cNvPr>
          <p:cNvSpPr txBox="1"/>
          <p:nvPr/>
        </p:nvSpPr>
        <p:spPr>
          <a:xfrm>
            <a:off x="856084" y="481627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2" name="TextBox 61">
            <a:extLst>
              <a:ext uri="{FF2B5EF4-FFF2-40B4-BE49-F238E27FC236}">
                <a16:creationId xmlns:a16="http://schemas.microsoft.com/office/drawing/2014/main" id="{4B409F49-FADE-40C6-97BF-02D3713D6881}"/>
              </a:ext>
            </a:extLst>
          </p:cNvPr>
          <p:cNvSpPr txBox="1"/>
          <p:nvPr/>
        </p:nvSpPr>
        <p:spPr>
          <a:xfrm>
            <a:off x="1241782" y="4808403"/>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Tree>
    <p:extLst>
      <p:ext uri="{BB962C8B-B14F-4D97-AF65-F5344CB8AC3E}">
        <p14:creationId xmlns:p14="http://schemas.microsoft.com/office/powerpoint/2010/main" val="20329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07407E-6 L -0.01653 0.19652 " pathEditMode="relative" rAng="0" ptsTypes="AA">
                                      <p:cBhvr>
                                        <p:cTn id="6" dur="2000" fill="hold"/>
                                        <p:tgtEl>
                                          <p:spTgt spid="25"/>
                                        </p:tgtEl>
                                        <p:attrNameLst>
                                          <p:attrName>ppt_x</p:attrName>
                                          <p:attrName>ppt_y</p:attrName>
                                        </p:attrNameLst>
                                      </p:cBhvr>
                                      <p:rCtr x="-833" y="9815"/>
                                    </p:animMotion>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33333E-6 -3.33333E-6 L -0.43125 -0.02129 " pathEditMode="relative" rAng="0" ptsTypes="AA">
                                      <p:cBhvr>
                                        <p:cTn id="12" dur="2000" fill="hold"/>
                                        <p:tgtEl>
                                          <p:spTgt spid="9"/>
                                        </p:tgtEl>
                                        <p:attrNameLst>
                                          <p:attrName>ppt_x</p:attrName>
                                          <p:attrName>ppt_y</p:attrName>
                                        </p:attrNameLst>
                                      </p:cBhvr>
                                      <p:rCtr x="-21563" y="-1065"/>
                                    </p:animMotion>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1.85185E-6 L -0.44479 -0.12847 " pathEditMode="relative" rAng="0" ptsTypes="AA">
                                      <p:cBhvr>
                                        <p:cTn id="18" dur="2000" fill="hold"/>
                                        <p:tgtEl>
                                          <p:spTgt spid="26"/>
                                        </p:tgtEl>
                                        <p:attrNameLst>
                                          <p:attrName>ppt_x</p:attrName>
                                          <p:attrName>ppt_y</p:attrName>
                                        </p:attrNameLst>
                                      </p:cBhvr>
                                      <p:rCtr x="-22240" y="-6435"/>
                                    </p:animMotion>
                                  </p:childTnLst>
                                </p:cTn>
                              </p:par>
                              <p:par>
                                <p:cTn id="19" presetID="1" presetClass="exit"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7 -3.33333E-6 L -0.39753 -0.04884 " pathEditMode="relative" rAng="0" ptsTypes="AA">
                                      <p:cBhvr>
                                        <p:cTn id="26" dur="2000" fill="hold"/>
                                        <p:tgtEl>
                                          <p:spTgt spid="31"/>
                                        </p:tgtEl>
                                        <p:attrNameLst>
                                          <p:attrName>ppt_x</p:attrName>
                                          <p:attrName>ppt_y</p:attrName>
                                        </p:attrNameLst>
                                      </p:cBhvr>
                                      <p:rCtr x="-19883" y="-2454"/>
                                    </p:animMotion>
                                  </p:childTnLst>
                                </p:cTn>
                              </p:par>
                              <p:par>
                                <p:cTn id="27" presetID="1" presetClass="exit"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2.22222E-6 L 0.10299 -0.16157 " pathEditMode="relative" rAng="0" ptsTypes="AA">
                                      <p:cBhvr>
                                        <p:cTn id="32" dur="2000" fill="hold"/>
                                        <p:tgtEl>
                                          <p:spTgt spid="40"/>
                                        </p:tgtEl>
                                        <p:attrNameLst>
                                          <p:attrName>ppt_x</p:attrName>
                                          <p:attrName>ppt_y</p:attrName>
                                        </p:attrNameLst>
                                      </p:cBhvr>
                                      <p:rCtr x="5143" y="-8079"/>
                                    </p:animMotion>
                                  </p:childTnLst>
                                </p:cTn>
                              </p:par>
                              <p:par>
                                <p:cTn id="33" presetID="1" presetClass="exit"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08333E-6 1.48148E-6 L 0.41719 -0.31088 " pathEditMode="relative" rAng="0" ptsTypes="AA">
                                      <p:cBhvr>
                                        <p:cTn id="38" dur="2000" fill="hold"/>
                                        <p:tgtEl>
                                          <p:spTgt spid="32"/>
                                        </p:tgtEl>
                                        <p:attrNameLst>
                                          <p:attrName>ppt_x</p:attrName>
                                          <p:attrName>ppt_y</p:attrName>
                                        </p:attrNameLst>
                                      </p:cBhvr>
                                      <p:rCtr x="20859" y="-15556"/>
                                    </p:animMotion>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66667E-6 -2.22222E-6 L 0.41979 -0.04213 " pathEditMode="relative" rAng="0" ptsTypes="AA">
                                      <p:cBhvr>
                                        <p:cTn id="44" dur="2000" fill="hold"/>
                                        <p:tgtEl>
                                          <p:spTgt spid="22"/>
                                        </p:tgtEl>
                                        <p:attrNameLst>
                                          <p:attrName>ppt_x</p:attrName>
                                          <p:attrName>ppt_y</p:attrName>
                                        </p:attrNameLst>
                                      </p:cBhvr>
                                      <p:rCtr x="20990" y="-2106"/>
                                    </p:animMotion>
                                  </p:childTnLst>
                                </p:cTn>
                              </p:par>
                              <p:par>
                                <p:cTn id="45" presetID="1" presetClass="exit"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95833E-6 4.81481E-6 L 0.14231 -0.01945 " pathEditMode="relative" rAng="0" ptsTypes="AA">
                                      <p:cBhvr>
                                        <p:cTn id="56" dur="2000" fill="hold"/>
                                        <p:tgtEl>
                                          <p:spTgt spid="11"/>
                                        </p:tgtEl>
                                        <p:attrNameLst>
                                          <p:attrName>ppt_x</p:attrName>
                                          <p:attrName>ppt_y</p:attrName>
                                        </p:attrNameLst>
                                      </p:cBhvr>
                                      <p:rCtr x="7109" y="-972"/>
                                    </p:animMotion>
                                  </p:childTnLst>
                                </p:cTn>
                              </p:par>
                              <p:par>
                                <p:cTn id="57" presetID="1" presetClass="exit"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16667E-6 4.44444E-6 L 0.66563 0.17731 " pathEditMode="relative" rAng="0" ptsTypes="AA">
                                      <p:cBhvr>
                                        <p:cTn id="62" dur="2000" fill="hold"/>
                                        <p:tgtEl>
                                          <p:spTgt spid="30"/>
                                        </p:tgtEl>
                                        <p:attrNameLst>
                                          <p:attrName>ppt_x</p:attrName>
                                          <p:attrName>ppt_y</p:attrName>
                                        </p:attrNameLst>
                                      </p:cBhvr>
                                      <p:rCtr x="33281" y="8866"/>
                                    </p:animMotion>
                                  </p:childTnLst>
                                </p:cTn>
                              </p:par>
                              <p:par>
                                <p:cTn id="63" presetID="1" presetClass="exit"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5" grpId="0" animBg="1"/>
      <p:bldP spid="56" grpId="0" animBg="1"/>
      <p:bldP spid="57" grpId="0" animBg="1"/>
      <p:bldP spid="58" grpId="0" animBg="1"/>
      <p:bldP spid="59" grpId="0" animBg="1"/>
      <p:bldP spid="60" grpId="0" animBg="1"/>
      <p:bldP spid="61" grpId="0" animBg="1"/>
      <p:bldP spid="65" grpId="0" animBg="1"/>
      <p:bldP spid="52"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20</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76953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Term 1.1 Week 4 Slides 3-8</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r>
              <a:rPr lang="en-GB" sz="2000" dirty="0">
                <a:solidFill>
                  <a:schemeClr val="accent1">
                    <a:lumMod val="50000"/>
                  </a:schemeClr>
                </a:solidFill>
              </a:rPr>
              <a:t>Alastair </a:t>
            </a:r>
            <a:r>
              <a:rPr lang="en-GB" sz="2000" dirty="0" err="1">
                <a:solidFill>
                  <a:schemeClr val="accent1">
                    <a:lumMod val="50000"/>
                  </a:schemeClr>
                </a:solidFill>
              </a:rPr>
              <a:t>telefoniert</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Mia.  </a:t>
            </a:r>
            <a:r>
              <a:rPr lang="en-GB" sz="2000" dirty="0" err="1">
                <a:solidFill>
                  <a:schemeClr val="accent1">
                    <a:lumMod val="50000"/>
                  </a:schemeClr>
                </a:solidFill>
              </a:rPr>
              <a:t>Sie</a:t>
            </a:r>
            <a:r>
              <a:rPr lang="en-GB" sz="2000" dirty="0">
                <a:solidFill>
                  <a:schemeClr val="accent1">
                    <a:lumMod val="50000"/>
                  </a:schemeClr>
                </a:solidFill>
              </a:rPr>
              <a:t> </a:t>
            </a:r>
            <a:r>
              <a:rPr lang="en-GB" sz="2000" dirty="0" err="1">
                <a:solidFill>
                  <a:schemeClr val="accent1">
                    <a:lumMod val="50000"/>
                  </a:schemeClr>
                </a:solidFill>
              </a:rPr>
              <a:t>reden</a:t>
            </a:r>
            <a:r>
              <a:rPr lang="en-GB" sz="2000" dirty="0">
                <a:solidFill>
                  <a:schemeClr val="accent1">
                    <a:lumMod val="50000"/>
                  </a:schemeClr>
                </a:solidFill>
              </a:rPr>
              <a:t> </a:t>
            </a:r>
            <a:r>
              <a:rPr lang="en-GB" sz="2000" dirty="0" err="1">
                <a:solidFill>
                  <a:schemeClr val="accent1">
                    <a:lumMod val="50000"/>
                  </a:schemeClr>
                </a:solidFill>
              </a:rPr>
              <a:t>über</a:t>
            </a:r>
            <a:r>
              <a:rPr lang="en-GB" sz="2000" dirty="0">
                <a:solidFill>
                  <a:schemeClr val="accent1">
                    <a:lumMod val="50000"/>
                  </a:schemeClr>
                </a:solidFill>
              </a:rPr>
              <a:t> deutsche Bands.  </a:t>
            </a:r>
            <a:r>
              <a:rPr lang="en-GB" sz="2000" dirty="0" err="1">
                <a:solidFill>
                  <a:schemeClr val="accent1">
                    <a:lumMod val="50000"/>
                  </a:schemeClr>
                </a:solidFill>
              </a:rPr>
              <a:t>Wie</a:t>
            </a:r>
            <a:r>
              <a:rPr lang="en-GB" sz="2000" dirty="0">
                <a:solidFill>
                  <a:schemeClr val="accent1">
                    <a:lumMod val="50000"/>
                  </a:schemeClr>
                </a:solidFill>
              </a:rPr>
              <a:t> </a:t>
            </a:r>
            <a:r>
              <a:rPr lang="en-GB" sz="2000" dirty="0" err="1">
                <a:solidFill>
                  <a:schemeClr val="accent1">
                    <a:lumMod val="50000"/>
                  </a:schemeClr>
                </a:solidFill>
              </a:rPr>
              <a:t>heißen</a:t>
            </a:r>
            <a:r>
              <a:rPr lang="en-GB" sz="2000" dirty="0">
                <a:solidFill>
                  <a:schemeClr val="accent1">
                    <a:lumMod val="50000"/>
                  </a:schemeClr>
                </a:solidFill>
              </a:rPr>
              <a:t> </a:t>
            </a:r>
            <a:r>
              <a:rPr lang="en-GB" sz="2000" dirty="0" err="1">
                <a:solidFill>
                  <a:schemeClr val="accent1">
                    <a:lumMod val="50000"/>
                  </a:schemeClr>
                </a:solidFill>
              </a:rPr>
              <a:t>sie</a:t>
            </a:r>
            <a:r>
              <a:rPr lang="en-GB" sz="2000" dirty="0">
                <a:solidFill>
                  <a:schemeClr val="accent1">
                    <a:lumMod val="50000"/>
                  </a:schemeClr>
                </a:solidFill>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Slides 2-4; 7</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2525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4793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E4D152F-AC54-F84B-8133-DBF534FB5E7C}"/>
              </a:ext>
            </a:extLst>
          </p:cNvPr>
          <p:cNvSpPr>
            <a:spLocks noGrp="1"/>
          </p:cNvSpPr>
          <p:nvPr>
            <p:ph type="title"/>
          </p:nvPr>
        </p:nvSpPr>
        <p:spPr>
          <a:xfrm>
            <a:off x="5518733" y="-100852"/>
            <a:ext cx="1178307" cy="1610314"/>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3" name="Picture 2" descr="dining roo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593" y="1533073"/>
            <a:ext cx="1841232" cy="1304206"/>
          </a:xfrm>
          <a:prstGeom prst="rect">
            <a:avLst/>
          </a:prstGeom>
        </p:spPr>
      </p:pic>
      <p:pic>
        <p:nvPicPr>
          <p:cNvPr id="11" name="Picture 10" descr="person sit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5242" y="4153650"/>
            <a:ext cx="1226946" cy="1677947"/>
          </a:xfrm>
          <a:prstGeom prst="rect">
            <a:avLst/>
          </a:prstGeom>
        </p:spPr>
      </p:pic>
      <p:grpSp>
        <p:nvGrpSpPr>
          <p:cNvPr id="22" name="Group 21" descr="number 10"/>
          <p:cNvGrpSpPr/>
          <p:nvPr/>
        </p:nvGrpSpPr>
        <p:grpSpPr>
          <a:xfrm>
            <a:off x="9152414" y="1551427"/>
            <a:ext cx="1960522" cy="1351426"/>
            <a:chOff x="9152414" y="1551427"/>
            <a:chExt cx="1960522" cy="1351426"/>
          </a:xfrm>
        </p:grpSpPr>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pic>
        <p:nvPicPr>
          <p:cNvPr id="14" name="Picture 13" descr="doct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4939" y="4069521"/>
            <a:ext cx="743136" cy="2156552"/>
          </a:xfrm>
          <a:prstGeom prst="rect">
            <a:avLst/>
          </a:prstGeom>
        </p:spPr>
      </p:pic>
      <p:grpSp>
        <p:nvGrpSpPr>
          <p:cNvPr id="23" name="Group 22" descr="checkmark next to an orange bench"/>
          <p:cNvGrpSpPr/>
          <p:nvPr/>
        </p:nvGrpSpPr>
        <p:grpSpPr>
          <a:xfrm>
            <a:off x="4855206" y="5062899"/>
            <a:ext cx="1998909" cy="1216716"/>
            <a:chOff x="4855206" y="5062899"/>
            <a:chExt cx="1998909" cy="1216716"/>
          </a:xfrm>
        </p:grpSpPr>
        <p:grpSp>
          <p:nvGrpSpPr>
            <p:cNvPr id="12" name="Group 11"/>
            <p:cNvGrpSpPr/>
            <p:nvPr/>
          </p:nvGrpSpPr>
          <p:grpSpPr>
            <a:xfrm>
              <a:off x="4855206" y="5101825"/>
              <a:ext cx="1103497" cy="1177790"/>
              <a:chOff x="1815157" y="3608524"/>
              <a:chExt cx="1989172" cy="1804621"/>
            </a:xfrm>
          </p:grpSpPr>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5157" y="4309154"/>
                <a:ext cx="1989172" cy="1103991"/>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36" y="3608524"/>
                <a:ext cx="757452" cy="789012"/>
              </a:xfrm>
              <a:prstGeom prst="rect">
                <a:avLst/>
              </a:prstGeom>
            </p:spPr>
          </p:pic>
        </p:grpSp>
        <p:grpSp>
          <p:nvGrpSpPr>
            <p:cNvPr id="19" name="Group 18"/>
            <p:cNvGrpSpPr/>
            <p:nvPr/>
          </p:nvGrpSpPr>
          <p:grpSpPr>
            <a:xfrm>
              <a:off x="6308037" y="5062899"/>
              <a:ext cx="546078" cy="1216716"/>
              <a:chOff x="2073444" y="3240087"/>
              <a:chExt cx="935661" cy="2084745"/>
            </a:xfrm>
          </p:grpSpPr>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3444" y="3935306"/>
                <a:ext cx="935661" cy="138952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4837" y="3240087"/>
                <a:ext cx="581170" cy="662795"/>
              </a:xfrm>
              <a:prstGeom prst="rect">
                <a:avLst/>
              </a:prstGeom>
            </p:spPr>
          </p:pic>
        </p:grpSp>
      </p:grpSp>
      <p:pic>
        <p:nvPicPr>
          <p:cNvPr id="18" name="Picture 17" descr="train"/>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2689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Zimm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zeh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zeh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7" name="Arz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Arz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Platz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8" name="Platz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sitz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AE7F-536F-CC47-834D-155C044BBB93}"/>
              </a:ext>
            </a:extLst>
          </p:cNvPr>
          <p:cNvSpPr>
            <a:spLocks noGrp="1"/>
          </p:cNvSpPr>
          <p:nvPr>
            <p:ph type="title"/>
          </p:nvPr>
        </p:nvSpPr>
        <p:spPr>
          <a:xfrm>
            <a:off x="5408480" y="10800"/>
            <a:ext cx="1407695" cy="1340146"/>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
        <p:nvSpPr>
          <p:cNvPr id="10" name="Rectangle 9">
            <a:extLst>
              <a:ext uri="{FF2B5EF4-FFF2-40B4-BE49-F238E27FC236}">
                <a16:creationId xmlns:a16="http://schemas.microsoft.com/office/drawing/2014/main" id="{E68DB9D7-0FBD-DD4A-B956-5853A527A158}"/>
              </a:ext>
            </a:extLst>
          </p:cNvPr>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332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sitz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1159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oft hörst du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Action Button: Custom 16">
            <a:hlinkClick r:id="" action="ppaction://noaction" highlightClick="1">
              <a:snd r:embed="rId4" name="7. 1. die Pflanzen.wav"/>
            </a:hlinkClick>
            <a:extLst>
              <a:ext uri="{FF2B5EF4-FFF2-40B4-BE49-F238E27FC236}">
                <a16:creationId xmlns:a16="http://schemas.microsoft.com/office/drawing/2014/main" id="{3855CBE7-A9C2-1A40-8DBC-104206797EB7}"/>
              </a:ext>
            </a:extLst>
          </p:cNvPr>
          <p:cNvSpPr/>
          <p:nvPr/>
        </p:nvSpPr>
        <p:spPr>
          <a:xfrm>
            <a:off x="325763" y="179939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7. 2. achtund.wav"/>
            </a:hlinkClick>
            <a:extLst>
              <a:ext uri="{FF2B5EF4-FFF2-40B4-BE49-F238E27FC236}">
                <a16:creationId xmlns:a16="http://schemas.microsoft.com/office/drawing/2014/main" id="{EF2B50D8-93FC-5D45-9BBC-9281AFC736E6}"/>
              </a:ext>
            </a:extLst>
          </p:cNvPr>
          <p:cNvSpPr/>
          <p:nvPr/>
        </p:nvSpPr>
        <p:spPr>
          <a:xfrm>
            <a:off x="325763" y="24392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6" name="7. 3. SPORTSnur.wav"/>
            </a:hlinkClick>
            <a:extLst>
              <a:ext uri="{FF2B5EF4-FFF2-40B4-BE49-F238E27FC236}">
                <a16:creationId xmlns:a16="http://schemas.microsoft.com/office/drawing/2014/main" id="{8753BD0F-D8F7-DB4D-944E-920796F5CD55}"/>
              </a:ext>
            </a:extLst>
          </p:cNvPr>
          <p:cNvSpPr/>
          <p:nvPr/>
        </p:nvSpPr>
        <p:spPr>
          <a:xfrm>
            <a:off x="323685" y="312840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7" name="7. 4. die Jahreszeit.wav"/>
            </a:hlinkClick>
            <a:extLst>
              <a:ext uri="{FF2B5EF4-FFF2-40B4-BE49-F238E27FC236}">
                <a16:creationId xmlns:a16="http://schemas.microsoft.com/office/drawing/2014/main" id="{60E488F1-93F9-744F-93D8-0578850C09F9}"/>
              </a:ext>
            </a:extLst>
          </p:cNvPr>
          <p:cNvSpPr/>
          <p:nvPr/>
        </p:nvSpPr>
        <p:spPr>
          <a:xfrm>
            <a:off x="323685" y="38112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8" name="7. 5. Zahnärtzte.wav"/>
            </a:hlinkClick>
            <a:extLst>
              <a:ext uri="{FF2B5EF4-FFF2-40B4-BE49-F238E27FC236}">
                <a16:creationId xmlns:a16="http://schemas.microsoft.com/office/drawing/2014/main" id="{6D872263-9569-7F40-A022-794AF8F756EA}"/>
              </a:ext>
            </a:extLst>
          </p:cNvPr>
          <p:cNvSpPr/>
          <p:nvPr/>
        </p:nvSpPr>
        <p:spPr>
          <a:xfrm>
            <a:off x="323685" y="46069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pic>
        <p:nvPicPr>
          <p:cNvPr id="13" name="Picture 12" descr="A picture containing drawing&#10;&#10;Description automatically generated">
            <a:extLst>
              <a:ext uri="{FF2B5EF4-FFF2-40B4-BE49-F238E27FC236}">
                <a16:creationId xmlns:a16="http://schemas.microsoft.com/office/drawing/2014/main" id="{56C289D7-2078-934F-A8A7-2957E396B2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66" y="141845"/>
            <a:ext cx="2329940" cy="1720090"/>
          </a:xfrm>
          <a:prstGeom prst="rect">
            <a:avLst/>
          </a:prstGeom>
        </p:spPr>
      </p:pic>
      <p:sp>
        <p:nvSpPr>
          <p:cNvPr id="14" name="TextBox 13">
            <a:extLst>
              <a:ext uri="{FF2B5EF4-FFF2-40B4-BE49-F238E27FC236}">
                <a16:creationId xmlns:a16="http://schemas.microsoft.com/office/drawing/2014/main" id="{2392152C-A83E-D14B-8532-5BCBEB81CA7F}"/>
              </a:ext>
            </a:extLst>
          </p:cNvPr>
          <p:cNvSpPr txBox="1"/>
          <p:nvPr/>
        </p:nvSpPr>
        <p:spPr>
          <a:xfrm>
            <a:off x="1064707" y="1747531"/>
            <a:ext cx="492634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Pflan</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115076"/>
                </a:solidFill>
                <a:effectLst/>
                <a:uLnTx/>
                <a:uFillTx/>
                <a:latin typeface="Century Gothic" panose="020F0302020204030204"/>
                <a:ea typeface="+mn-ea"/>
                <a:cs typeface="+mn-cs"/>
              </a:rPr>
              <a:t>brauchen</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115076"/>
                </a:solidFill>
                <a:effectLst/>
                <a:uLnTx/>
                <a:uFillTx/>
                <a:latin typeface="Century Gothic" panose="020F0302020204030204"/>
                <a:ea typeface="+mn-ea"/>
                <a:cs typeface="+mn-cs"/>
              </a:rPr>
              <a:t>viel</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Wasser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8AB7258D-3314-0040-9D27-F7B97F443B3B}"/>
              </a:ext>
            </a:extLst>
          </p:cNvPr>
          <p:cNvSpPr txBox="1"/>
          <p:nvPr/>
        </p:nvSpPr>
        <p:spPr>
          <a:xfrm>
            <a:off x="1064704" y="2308574"/>
            <a:ext cx="7924548" cy="769441"/>
          </a:xfrm>
          <a:prstGeom prst="rect">
            <a:avLst/>
          </a:prstGeom>
          <a:noFill/>
        </p:spPr>
        <p:txBody>
          <a:bodyPr wrap="square" rtlCol="0">
            <a:spAutoFit/>
          </a:bodyPr>
          <a:lstStyle/>
          <a:p>
            <a:pPr lvl="0">
              <a:defRPr/>
            </a:pPr>
            <a:r>
              <a:rPr lang="en-GB" sz="2200" dirty="0" err="1">
                <a:solidFill>
                  <a:srgbClr val="115076"/>
                </a:solidFill>
              </a:rPr>
              <a:t>Achtund</a:t>
            </a:r>
            <a:r>
              <a:rPr lang="en-GB" sz="2200" b="1" dirty="0" err="1">
                <a:solidFill>
                  <a:srgbClr val="DAA520"/>
                </a:solidFill>
              </a:rPr>
              <a:t>z</a:t>
            </a:r>
            <a:r>
              <a:rPr lang="en-GB" sz="2200" dirty="0" err="1">
                <a:solidFill>
                  <a:srgbClr val="115076"/>
                </a:solidFill>
              </a:rPr>
              <a:t>wan</a:t>
            </a:r>
            <a:r>
              <a:rPr lang="en-GB" sz="2200" b="1" dirty="0" err="1">
                <a:solidFill>
                  <a:srgbClr val="DAA520"/>
                </a:solidFill>
              </a:rPr>
              <a:t>z</a:t>
            </a:r>
            <a:r>
              <a:rPr lang="en-GB" sz="2200" dirty="0" err="1">
                <a:solidFill>
                  <a:srgbClr val="115076"/>
                </a:solidFill>
              </a:rPr>
              <a:t>ig</a:t>
            </a:r>
            <a:r>
              <a:rPr lang="en-GB" sz="2200" dirty="0">
                <a:solidFill>
                  <a:srgbClr val="115076"/>
                </a:solidFill>
              </a:rPr>
              <a:t> </a:t>
            </a:r>
            <a:r>
              <a:rPr lang="en-GB" sz="2200" dirty="0" err="1">
                <a:solidFill>
                  <a:srgbClr val="115076"/>
                </a:solidFill>
              </a:rPr>
              <a:t>Pro</a:t>
            </a:r>
            <a:r>
              <a:rPr lang="en-GB" sz="2200" b="1" dirty="0" err="1">
                <a:solidFill>
                  <a:srgbClr val="DAA520"/>
                </a:solidFill>
              </a:rPr>
              <a:t>z</a:t>
            </a:r>
            <a:r>
              <a:rPr lang="en-GB" sz="2200" dirty="0" err="1">
                <a:solidFill>
                  <a:srgbClr val="115076"/>
                </a:solidFill>
              </a:rPr>
              <a:t>ent</a:t>
            </a:r>
            <a:r>
              <a:rPr lang="en-GB" sz="2200" dirty="0">
                <a:solidFill>
                  <a:srgbClr val="115076"/>
                </a:solidFill>
              </a:rPr>
              <a:t> der </a:t>
            </a:r>
            <a:r>
              <a:rPr lang="en-GB" sz="2200" dirty="0" err="1">
                <a:solidFill>
                  <a:srgbClr val="115076"/>
                </a:solidFill>
              </a:rPr>
              <a:t>Deutschen</a:t>
            </a:r>
            <a:r>
              <a:rPr lang="en-GB" sz="2200" dirty="0">
                <a:solidFill>
                  <a:srgbClr val="115076"/>
                </a:solidFill>
              </a:rPr>
              <a:t> </a:t>
            </a:r>
            <a:r>
              <a:rPr lang="en-GB" sz="2200" dirty="0" err="1">
                <a:solidFill>
                  <a:srgbClr val="115076"/>
                </a:solidFill>
              </a:rPr>
              <a:t>arbeiten</a:t>
            </a:r>
            <a:r>
              <a:rPr lang="en-GB" sz="2200" dirty="0">
                <a:solidFill>
                  <a:srgbClr val="115076"/>
                </a:solidFill>
              </a:rPr>
              <a:t> in der </a:t>
            </a:r>
            <a:r>
              <a:rPr lang="en-GB" sz="2200" dirty="0" err="1">
                <a:solidFill>
                  <a:srgbClr val="115076"/>
                </a:solidFill>
              </a:rPr>
              <a:t>Frei</a:t>
            </a:r>
            <a:r>
              <a:rPr lang="en-GB" sz="2200" b="1" dirty="0" err="1">
                <a:solidFill>
                  <a:srgbClr val="DAA520"/>
                </a:solidFill>
              </a:rPr>
              <a:t>z</a:t>
            </a:r>
            <a:r>
              <a:rPr lang="en-GB" sz="2200" dirty="0" err="1">
                <a:solidFill>
                  <a:srgbClr val="115076"/>
                </a:solidFill>
              </a:rPr>
              <a:t>eit</a:t>
            </a:r>
            <a:r>
              <a:rPr lang="en-GB" sz="2200" dirty="0">
                <a:solidFill>
                  <a:srgbClr val="115076"/>
                </a:solidFill>
              </a:rPr>
              <a:t> </a:t>
            </a:r>
            <a:r>
              <a:rPr lang="en-GB" sz="2200" dirty="0" err="1">
                <a:solidFill>
                  <a:srgbClr val="115076"/>
                </a:solidFill>
              </a:rPr>
              <a:t>im</a:t>
            </a:r>
            <a:r>
              <a:rPr lang="en-GB" sz="2200" dirty="0">
                <a:solidFill>
                  <a:srgbClr val="115076"/>
                </a:solidFill>
              </a:rPr>
              <a:t> Garten. </a:t>
            </a:r>
            <a:endParaRPr kumimoji="0" lang="en-GB" sz="2200" b="0" i="0" u="none" strike="noStrike" kern="1200" cap="none" spc="0" normalizeH="0" baseline="0" noProof="0" dirty="0">
              <a:ln>
                <a:noFill/>
              </a:ln>
              <a:solidFill>
                <a:srgbClr val="115076"/>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24EA458F-24F4-A041-9F77-A0CAD7C063B4}"/>
              </a:ext>
            </a:extLst>
          </p:cNvPr>
          <p:cNvSpPr txBox="1"/>
          <p:nvPr/>
        </p:nvSpPr>
        <p:spPr>
          <a:xfrm>
            <a:off x="1064704" y="3182118"/>
            <a:ext cx="7443063" cy="430887"/>
          </a:xfrm>
          <a:prstGeom prst="rect">
            <a:avLst/>
          </a:prstGeom>
          <a:noFill/>
        </p:spPr>
        <p:txBody>
          <a:bodyPr wrap="none" rtlCol="0">
            <a:spAutoFit/>
          </a:bodyPr>
          <a:lstStyle/>
          <a:p>
            <a:pPr lvl="0">
              <a:defRPr/>
            </a:pPr>
            <a:r>
              <a:rPr lang="en-GB" sz="2200" dirty="0">
                <a:solidFill>
                  <a:srgbClr val="115076"/>
                </a:solidFill>
              </a:rPr>
              <a:t>Nur elf </a:t>
            </a:r>
            <a:r>
              <a:rPr lang="en-GB" sz="2200" dirty="0" err="1">
                <a:solidFill>
                  <a:srgbClr val="115076"/>
                </a:solidFill>
              </a:rPr>
              <a:t>Pro</a:t>
            </a:r>
            <a:r>
              <a:rPr lang="en-GB" sz="2200" b="1" dirty="0" err="1">
                <a:solidFill>
                  <a:srgbClr val="DAA520"/>
                </a:solidFill>
              </a:rPr>
              <a:t>z</a:t>
            </a:r>
            <a:r>
              <a:rPr lang="en-GB" sz="2200" dirty="0" err="1">
                <a:solidFill>
                  <a:srgbClr val="115076"/>
                </a:solidFill>
              </a:rPr>
              <a:t>ent</a:t>
            </a:r>
            <a:r>
              <a:rPr lang="en-GB" sz="2200" dirty="0">
                <a:solidFill>
                  <a:srgbClr val="115076"/>
                </a:solidFill>
              </a:rPr>
              <a:t> </a:t>
            </a:r>
            <a:r>
              <a:rPr lang="en-GB" sz="2200" dirty="0" err="1">
                <a:solidFill>
                  <a:srgbClr val="115076"/>
                </a:solidFill>
              </a:rPr>
              <a:t>gehen</a:t>
            </a:r>
            <a:r>
              <a:rPr lang="en-GB" sz="2200" dirty="0">
                <a:solidFill>
                  <a:srgbClr val="115076"/>
                </a:solidFill>
              </a:rPr>
              <a:t> </a:t>
            </a:r>
            <a:r>
              <a:rPr lang="en-GB" sz="2200" dirty="0" err="1">
                <a:solidFill>
                  <a:srgbClr val="115076"/>
                </a:solidFill>
              </a:rPr>
              <a:t>jede</a:t>
            </a:r>
            <a:r>
              <a:rPr lang="en-GB" sz="2200" dirty="0">
                <a:solidFill>
                  <a:srgbClr val="115076"/>
                </a:solidFill>
              </a:rPr>
              <a:t> </a:t>
            </a:r>
            <a:r>
              <a:rPr lang="en-GB" sz="2200" dirty="0" err="1">
                <a:solidFill>
                  <a:srgbClr val="115076"/>
                </a:solidFill>
              </a:rPr>
              <a:t>Woche</a:t>
            </a:r>
            <a:r>
              <a:rPr lang="en-GB" sz="2200" dirty="0">
                <a:solidFill>
                  <a:srgbClr val="115076"/>
                </a:solidFill>
              </a:rPr>
              <a:t> ins </a:t>
            </a:r>
            <a:r>
              <a:rPr lang="en-GB" sz="2200" dirty="0" err="1">
                <a:solidFill>
                  <a:srgbClr val="115076"/>
                </a:solidFill>
              </a:rPr>
              <a:t>Sport</a:t>
            </a:r>
            <a:r>
              <a:rPr lang="en-GB" sz="2200" b="1" dirty="0" err="1">
                <a:solidFill>
                  <a:srgbClr val="DAA520"/>
                </a:solidFill>
              </a:rPr>
              <a:t>z</a:t>
            </a:r>
            <a:r>
              <a:rPr lang="en-GB" sz="2200" dirty="0" err="1">
                <a:solidFill>
                  <a:srgbClr val="115076"/>
                </a:solidFill>
              </a:rPr>
              <a:t>entrum</a:t>
            </a:r>
            <a:r>
              <a:rPr lang="en-GB" sz="2200" dirty="0">
                <a:solidFill>
                  <a:srgbClr val="115076"/>
                </a:solidFill>
              </a:rPr>
              <a:t>.</a:t>
            </a:r>
            <a:endParaRPr kumimoji="0" lang="en-GB" sz="2200" i="0" u="none" strike="noStrike" kern="1200" cap="none" spc="0" normalizeH="0" baseline="0" noProof="0" dirty="0">
              <a:ln>
                <a:noFill/>
              </a:ln>
              <a:solidFill>
                <a:srgbClr val="115076"/>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26BA7D8D-8B0D-C44F-A6CB-1462F3358951}"/>
              </a:ext>
            </a:extLst>
          </p:cNvPr>
          <p:cNvSpPr txBox="1"/>
          <p:nvPr/>
        </p:nvSpPr>
        <p:spPr>
          <a:xfrm>
            <a:off x="1064705" y="3778455"/>
            <a:ext cx="8360649" cy="1107996"/>
          </a:xfrm>
          <a:prstGeom prst="rect">
            <a:avLst/>
          </a:prstGeom>
          <a:noFill/>
        </p:spPr>
        <p:txBody>
          <a:bodyPr wrap="square" rtlCol="0">
            <a:spAutoFit/>
          </a:bodyPr>
          <a:lstStyle/>
          <a:p>
            <a:pPr lvl="0">
              <a:defRPr/>
            </a:pPr>
            <a:r>
              <a:rPr lang="en-GB" sz="2200" dirty="0">
                <a:solidFill>
                  <a:srgbClr val="115076"/>
                </a:solidFill>
              </a:rPr>
              <a:t>Die </a:t>
            </a:r>
            <a:r>
              <a:rPr lang="en-GB" sz="2200" dirty="0" err="1">
                <a:solidFill>
                  <a:srgbClr val="115076"/>
                </a:solidFill>
              </a:rPr>
              <a:t>Jahres</a:t>
            </a:r>
            <a:r>
              <a:rPr lang="en-GB" sz="2200" b="1" dirty="0" err="1">
                <a:solidFill>
                  <a:srgbClr val="DAA520"/>
                </a:solidFill>
              </a:rPr>
              <a:t>z</a:t>
            </a:r>
            <a:r>
              <a:rPr lang="en-GB" sz="2200" dirty="0" err="1">
                <a:solidFill>
                  <a:srgbClr val="115076"/>
                </a:solidFill>
              </a:rPr>
              <a:t>eit</a:t>
            </a:r>
            <a:r>
              <a:rPr lang="en-GB" sz="2200" dirty="0">
                <a:solidFill>
                  <a:srgbClr val="115076"/>
                </a:solidFill>
              </a:rPr>
              <a:t> </a:t>
            </a:r>
            <a:r>
              <a:rPr lang="en-GB" sz="2200" b="1" dirty="0" err="1">
                <a:solidFill>
                  <a:srgbClr val="DAA520"/>
                </a:solidFill>
              </a:rPr>
              <a:t>z</a:t>
            </a:r>
            <a:r>
              <a:rPr lang="en-GB" sz="2200" dirty="0" err="1">
                <a:solidFill>
                  <a:srgbClr val="115076"/>
                </a:solidFill>
              </a:rPr>
              <a:t>wischen</a:t>
            </a:r>
            <a:r>
              <a:rPr lang="en-GB" sz="2200" dirty="0">
                <a:solidFill>
                  <a:srgbClr val="115076"/>
                </a:solidFill>
              </a:rPr>
              <a:t> </a:t>
            </a:r>
            <a:r>
              <a:rPr lang="en-GB" sz="2200" dirty="0" err="1">
                <a:solidFill>
                  <a:srgbClr val="115076"/>
                </a:solidFill>
              </a:rPr>
              <a:t>De</a:t>
            </a:r>
            <a:r>
              <a:rPr lang="en-GB" sz="2200" b="1" dirty="0" err="1">
                <a:solidFill>
                  <a:srgbClr val="DAA520"/>
                </a:solidFill>
              </a:rPr>
              <a:t>z</a:t>
            </a:r>
            <a:r>
              <a:rPr lang="en-GB" sz="2200" dirty="0" err="1">
                <a:solidFill>
                  <a:srgbClr val="115076"/>
                </a:solidFill>
              </a:rPr>
              <a:t>ember</a:t>
            </a:r>
            <a:r>
              <a:rPr lang="en-GB" sz="2200" dirty="0">
                <a:solidFill>
                  <a:srgbClr val="115076"/>
                </a:solidFill>
              </a:rPr>
              <a:t> und </a:t>
            </a:r>
            <a:r>
              <a:rPr lang="en-GB" sz="2200" dirty="0" err="1">
                <a:solidFill>
                  <a:srgbClr val="115076"/>
                </a:solidFill>
              </a:rPr>
              <a:t>Mär</a:t>
            </a:r>
            <a:r>
              <a:rPr lang="en-GB" sz="2200" b="1" dirty="0" err="1">
                <a:solidFill>
                  <a:srgbClr val="DAA520"/>
                </a:solidFill>
              </a:rPr>
              <a:t>z</a:t>
            </a:r>
            <a:r>
              <a:rPr lang="en-GB" sz="2200" dirty="0">
                <a:solidFill>
                  <a:srgbClr val="115076"/>
                </a:solidFill>
              </a:rPr>
              <a:t> </a:t>
            </a:r>
            <a:r>
              <a:rPr lang="en-GB" sz="2200" dirty="0" err="1">
                <a:solidFill>
                  <a:srgbClr val="115076"/>
                </a:solidFill>
              </a:rPr>
              <a:t>ist</a:t>
            </a:r>
            <a:r>
              <a:rPr lang="en-GB" sz="2200" dirty="0">
                <a:solidFill>
                  <a:srgbClr val="115076"/>
                </a:solidFill>
              </a:rPr>
              <a:t> </a:t>
            </a:r>
            <a:r>
              <a:rPr lang="en-GB" sz="2200" b="1" dirty="0" err="1">
                <a:solidFill>
                  <a:srgbClr val="DAA520"/>
                </a:solidFill>
              </a:rPr>
              <a:t>z</a:t>
            </a:r>
            <a:r>
              <a:rPr lang="en-GB" sz="2200" dirty="0" err="1">
                <a:solidFill>
                  <a:srgbClr val="115076"/>
                </a:solidFill>
              </a:rPr>
              <a:t>iemlich</a:t>
            </a:r>
            <a:r>
              <a:rPr lang="en-GB" sz="2200" dirty="0">
                <a:solidFill>
                  <a:srgbClr val="115076"/>
                </a:solidFill>
              </a:rPr>
              <a:t> </a:t>
            </a:r>
            <a:r>
              <a:rPr lang="en-GB" sz="2200" dirty="0" err="1">
                <a:solidFill>
                  <a:srgbClr val="115076"/>
                </a:solidFill>
              </a:rPr>
              <a:t>kalt</a:t>
            </a:r>
            <a:r>
              <a:rPr lang="en-GB" sz="2200" dirty="0">
                <a:solidFill>
                  <a:srgbClr val="115076"/>
                </a:solidFill>
              </a:rPr>
              <a:t> in Deutschland . </a:t>
            </a:r>
            <a:br>
              <a:rPr lang="en-GB" sz="2200" dirty="0">
                <a:solidFill>
                  <a:srgbClr val="115076"/>
                </a:solidFill>
              </a:rPr>
            </a:br>
            <a:endParaRPr kumimoji="0" lang="en-GB" sz="2200" i="0" u="none" strike="noStrike" kern="1200" cap="none" spc="0" normalizeH="0" baseline="0" noProof="0" dirty="0">
              <a:ln>
                <a:noFill/>
              </a:ln>
              <a:solidFill>
                <a:srgbClr val="115076"/>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53704988-E4A8-F44C-BEB1-69886249E549}"/>
              </a:ext>
            </a:extLst>
          </p:cNvPr>
          <p:cNvSpPr txBox="1"/>
          <p:nvPr/>
        </p:nvSpPr>
        <p:spPr>
          <a:xfrm>
            <a:off x="1064704" y="4619883"/>
            <a:ext cx="7345281" cy="430887"/>
          </a:xfrm>
          <a:prstGeom prst="rect">
            <a:avLst/>
          </a:prstGeom>
          <a:noFill/>
        </p:spPr>
        <p:txBody>
          <a:bodyPr wrap="none" rtlCol="0">
            <a:spAutoFit/>
          </a:bodyPr>
          <a:lstStyle/>
          <a:p>
            <a:pPr lvl="0">
              <a:defRPr/>
            </a:pPr>
            <a:r>
              <a:rPr lang="en-GB" sz="2200" b="1" dirty="0" err="1">
                <a:solidFill>
                  <a:srgbClr val="DAA520"/>
                </a:solidFill>
              </a:rPr>
              <a:t>Z</a:t>
            </a:r>
            <a:r>
              <a:rPr lang="en-GB" sz="2200" dirty="0" err="1">
                <a:solidFill>
                  <a:srgbClr val="115076"/>
                </a:solidFill>
              </a:rPr>
              <a:t>ahnär</a:t>
            </a:r>
            <a:r>
              <a:rPr lang="en-GB" sz="2200" b="1" dirty="0" err="1">
                <a:solidFill>
                  <a:srgbClr val="DAA520"/>
                </a:solidFill>
              </a:rPr>
              <a:t>z</a:t>
            </a:r>
            <a:r>
              <a:rPr lang="en-GB" sz="2200" dirty="0" err="1">
                <a:solidFill>
                  <a:srgbClr val="115076"/>
                </a:solidFill>
              </a:rPr>
              <a:t>te</a:t>
            </a:r>
            <a:r>
              <a:rPr lang="en-GB" sz="2200" dirty="0">
                <a:solidFill>
                  <a:srgbClr val="115076"/>
                </a:solidFill>
              </a:rPr>
              <a:t> </a:t>
            </a:r>
            <a:r>
              <a:rPr lang="en-GB" sz="2200" dirty="0" err="1">
                <a:solidFill>
                  <a:srgbClr val="115076"/>
                </a:solidFill>
              </a:rPr>
              <a:t>sind</a:t>
            </a:r>
            <a:r>
              <a:rPr lang="en-GB" sz="2200" dirty="0">
                <a:solidFill>
                  <a:srgbClr val="115076"/>
                </a:solidFill>
              </a:rPr>
              <a:t> </a:t>
            </a:r>
            <a:r>
              <a:rPr lang="en-GB" sz="2200" dirty="0" err="1">
                <a:solidFill>
                  <a:srgbClr val="115076"/>
                </a:solidFill>
              </a:rPr>
              <a:t>für</a:t>
            </a:r>
            <a:r>
              <a:rPr lang="en-GB" sz="2200" dirty="0">
                <a:solidFill>
                  <a:srgbClr val="115076"/>
                </a:solidFill>
              </a:rPr>
              <a:t> das </a:t>
            </a:r>
            <a:r>
              <a:rPr lang="en-GB" sz="2200" b="1" dirty="0" err="1">
                <a:solidFill>
                  <a:srgbClr val="DAA520"/>
                </a:solidFill>
              </a:rPr>
              <a:t>Z</a:t>
            </a:r>
            <a:r>
              <a:rPr lang="en-GB" sz="2200" dirty="0" err="1">
                <a:solidFill>
                  <a:srgbClr val="115076"/>
                </a:solidFill>
              </a:rPr>
              <a:t>iehen</a:t>
            </a:r>
            <a:r>
              <a:rPr lang="en-GB" sz="2200" dirty="0">
                <a:solidFill>
                  <a:srgbClr val="115076"/>
                </a:solidFill>
              </a:rPr>
              <a:t> von </a:t>
            </a:r>
            <a:r>
              <a:rPr lang="en-GB" sz="2200" b="1" dirty="0" err="1">
                <a:solidFill>
                  <a:srgbClr val="DAA520"/>
                </a:solidFill>
              </a:rPr>
              <a:t>Z</a:t>
            </a:r>
            <a:r>
              <a:rPr lang="en-GB" sz="2200" dirty="0" err="1">
                <a:solidFill>
                  <a:srgbClr val="115076"/>
                </a:solidFill>
              </a:rPr>
              <a:t>ähnen</a:t>
            </a:r>
            <a:r>
              <a:rPr lang="en-GB" sz="2200" dirty="0">
                <a:solidFill>
                  <a:srgbClr val="115076"/>
                </a:solidFill>
              </a:rPr>
              <a:t> </a:t>
            </a:r>
            <a:r>
              <a:rPr lang="en-GB" sz="2200" b="1" dirty="0" err="1">
                <a:solidFill>
                  <a:srgbClr val="DAA520"/>
                </a:solidFill>
              </a:rPr>
              <a:t>z</a:t>
            </a:r>
            <a:r>
              <a:rPr lang="en-GB" sz="2200" dirty="0" err="1">
                <a:solidFill>
                  <a:srgbClr val="115076"/>
                </a:solidFill>
              </a:rPr>
              <a:t>uständig</a:t>
            </a:r>
            <a:r>
              <a:rPr lang="en-GB" sz="2200" dirty="0">
                <a:solidFill>
                  <a:srgbClr val="115076"/>
                </a:solidFill>
              </a:rPr>
              <a:t>. </a:t>
            </a:r>
            <a:endParaRPr kumimoji="0" lang="en-GB" sz="2200" i="0" u="none" strike="noStrike" kern="1200" cap="none" spc="0" normalizeH="0" baseline="0" noProof="0" dirty="0">
              <a:ln>
                <a:noFill/>
              </a:ln>
              <a:solidFill>
                <a:srgbClr val="115076"/>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041C8BC4-525C-41C9-9903-944F253F2A4A}"/>
              </a:ext>
            </a:extLst>
          </p:cNvPr>
          <p:cNvSpPr/>
          <p:nvPr/>
        </p:nvSpPr>
        <p:spPr>
          <a:xfrm>
            <a:off x="9852059" y="1695669"/>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0" name="Rectangle: Rounded Corners 19">
            <a:extLst>
              <a:ext uri="{FF2B5EF4-FFF2-40B4-BE49-F238E27FC236}">
                <a16:creationId xmlns:a16="http://schemas.microsoft.com/office/drawing/2014/main" id="{DF500173-8DC8-4D04-9631-B6CD90592E86}"/>
              </a:ext>
            </a:extLst>
          </p:cNvPr>
          <p:cNvSpPr/>
          <p:nvPr/>
        </p:nvSpPr>
        <p:spPr>
          <a:xfrm>
            <a:off x="9852059" y="2305747"/>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white"/>
                </a:solidFill>
              </a:rPr>
              <a:t>////</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62B2BB51-50E1-44C6-A2BF-F9555BDC3BFA}"/>
              </a:ext>
            </a:extLst>
          </p:cNvPr>
          <p:cNvSpPr/>
          <p:nvPr/>
        </p:nvSpPr>
        <p:spPr>
          <a:xfrm>
            <a:off x="9852059" y="3049372"/>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4" name="Rectangle: Rounded Corners 23">
            <a:extLst>
              <a:ext uri="{FF2B5EF4-FFF2-40B4-BE49-F238E27FC236}">
                <a16:creationId xmlns:a16="http://schemas.microsoft.com/office/drawing/2014/main" id="{7069EC0D-EF52-4466-8EA3-95C1715311E2}"/>
              </a:ext>
            </a:extLst>
          </p:cNvPr>
          <p:cNvSpPr/>
          <p:nvPr/>
        </p:nvSpPr>
        <p:spPr>
          <a:xfrm>
            <a:off x="9852059" y="3691588"/>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6" name="Rectangle: Rounded Corners 25">
            <a:extLst>
              <a:ext uri="{FF2B5EF4-FFF2-40B4-BE49-F238E27FC236}">
                <a16:creationId xmlns:a16="http://schemas.microsoft.com/office/drawing/2014/main" id="{A88B8166-8842-4707-B1A6-255D613137F4}"/>
              </a:ext>
            </a:extLst>
          </p:cNvPr>
          <p:cNvSpPr/>
          <p:nvPr/>
        </p:nvSpPr>
        <p:spPr>
          <a:xfrm>
            <a:off x="9852059" y="4478558"/>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cxnSp>
        <p:nvCxnSpPr>
          <p:cNvPr id="27" name="Straight Connector 26">
            <a:extLst>
              <a:ext uri="{FF2B5EF4-FFF2-40B4-BE49-F238E27FC236}">
                <a16:creationId xmlns:a16="http://schemas.microsoft.com/office/drawing/2014/main" id="{633021B0-5402-4533-B12A-06B3A7B96B08}"/>
              </a:ext>
            </a:extLst>
          </p:cNvPr>
          <p:cNvCxnSpPr/>
          <p:nvPr/>
        </p:nvCxnSpPr>
        <p:spPr>
          <a:xfrm>
            <a:off x="10278268" y="4701793"/>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Action Button: Custom 16">
            <a:hlinkClick r:id="" action="ppaction://noaction" highlightClick="1">
              <a:snd r:embed="rId10" name="7. 6. wann.wav"/>
            </a:hlinkClick>
            <a:extLst>
              <a:ext uri="{FF2B5EF4-FFF2-40B4-BE49-F238E27FC236}">
                <a16:creationId xmlns:a16="http://schemas.microsoft.com/office/drawing/2014/main" id="{60CE3BBC-EB9E-4897-90CE-993DAF2F0AA7}"/>
              </a:ext>
            </a:extLst>
          </p:cNvPr>
          <p:cNvSpPr/>
          <p:nvPr/>
        </p:nvSpPr>
        <p:spPr>
          <a:xfrm>
            <a:off x="332260" y="52920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TextBox 28">
            <a:extLst>
              <a:ext uri="{FF2B5EF4-FFF2-40B4-BE49-F238E27FC236}">
                <a16:creationId xmlns:a16="http://schemas.microsoft.com/office/drawing/2014/main" id="{BD532485-8966-4134-A83D-6DC3A21058C7}"/>
              </a:ext>
            </a:extLst>
          </p:cNvPr>
          <p:cNvSpPr txBox="1"/>
          <p:nvPr/>
        </p:nvSpPr>
        <p:spPr>
          <a:xfrm>
            <a:off x="1064704" y="5226410"/>
            <a:ext cx="8351272" cy="1107996"/>
          </a:xfrm>
          <a:prstGeom prst="rect">
            <a:avLst/>
          </a:prstGeom>
          <a:noFill/>
        </p:spPr>
        <p:txBody>
          <a:bodyPr wrap="square" rtlCol="0">
            <a:spAutoFit/>
          </a:bodyPr>
          <a:lstStyle/>
          <a:p>
            <a:pPr lvl="0">
              <a:defRPr/>
            </a:pPr>
            <a:r>
              <a:rPr lang="en-GB" sz="2200" dirty="0" err="1">
                <a:solidFill>
                  <a:srgbClr val="115076"/>
                </a:solidFill>
              </a:rPr>
              <a:t>Wann</a:t>
            </a:r>
            <a:r>
              <a:rPr lang="en-GB" sz="2200" dirty="0">
                <a:solidFill>
                  <a:srgbClr val="115076"/>
                </a:solidFill>
              </a:rPr>
              <a:t> </a:t>
            </a:r>
            <a:r>
              <a:rPr lang="en-GB" sz="2200" dirty="0" err="1">
                <a:solidFill>
                  <a:srgbClr val="115076"/>
                </a:solidFill>
              </a:rPr>
              <a:t>ist</a:t>
            </a:r>
            <a:r>
              <a:rPr lang="en-GB" sz="2200" dirty="0">
                <a:solidFill>
                  <a:srgbClr val="115076"/>
                </a:solidFill>
              </a:rPr>
              <a:t> der </a:t>
            </a:r>
            <a:r>
              <a:rPr lang="en-GB" sz="2200" dirty="0" err="1">
                <a:solidFill>
                  <a:srgbClr val="115076"/>
                </a:solidFill>
              </a:rPr>
              <a:t>beste</a:t>
            </a:r>
            <a:r>
              <a:rPr lang="en-GB" sz="2200" dirty="0">
                <a:solidFill>
                  <a:srgbClr val="115076"/>
                </a:solidFill>
              </a:rPr>
              <a:t> </a:t>
            </a:r>
            <a:r>
              <a:rPr lang="en-GB" sz="2200" b="1" dirty="0" err="1">
                <a:solidFill>
                  <a:srgbClr val="DAA520"/>
                </a:solidFill>
              </a:rPr>
              <a:t>Z</a:t>
            </a:r>
            <a:r>
              <a:rPr lang="en-GB" sz="2200" dirty="0" err="1">
                <a:solidFill>
                  <a:srgbClr val="115076"/>
                </a:solidFill>
              </a:rPr>
              <a:t>eitpunkt</a:t>
            </a:r>
            <a:r>
              <a:rPr lang="en-GB" sz="2200" dirty="0">
                <a:solidFill>
                  <a:srgbClr val="115076"/>
                </a:solidFill>
              </a:rPr>
              <a:t>, </a:t>
            </a:r>
            <a:r>
              <a:rPr lang="en-GB" sz="2200" dirty="0" err="1">
                <a:solidFill>
                  <a:srgbClr val="115076"/>
                </a:solidFill>
              </a:rPr>
              <a:t>einen</a:t>
            </a:r>
            <a:r>
              <a:rPr lang="en-GB" sz="2200" dirty="0">
                <a:solidFill>
                  <a:srgbClr val="115076"/>
                </a:solidFill>
              </a:rPr>
              <a:t> </a:t>
            </a:r>
            <a:r>
              <a:rPr lang="en-GB" sz="2200" dirty="0" err="1">
                <a:solidFill>
                  <a:srgbClr val="115076"/>
                </a:solidFill>
              </a:rPr>
              <a:t>Sommerurlaub</a:t>
            </a:r>
            <a:r>
              <a:rPr lang="en-GB" sz="2200" dirty="0">
                <a:solidFill>
                  <a:srgbClr val="115076"/>
                </a:solidFill>
              </a:rPr>
              <a:t> </a:t>
            </a:r>
            <a:r>
              <a:rPr lang="en-GB" sz="2200" dirty="0" err="1">
                <a:solidFill>
                  <a:srgbClr val="DAA520"/>
                </a:solidFill>
              </a:rPr>
              <a:t>z</a:t>
            </a:r>
            <a:r>
              <a:rPr lang="en-GB" sz="2200" dirty="0" err="1">
                <a:solidFill>
                  <a:srgbClr val="115076"/>
                </a:solidFill>
              </a:rPr>
              <a:t>u</a:t>
            </a:r>
            <a:r>
              <a:rPr lang="en-GB" sz="2200" dirty="0">
                <a:solidFill>
                  <a:srgbClr val="115076"/>
                </a:solidFill>
              </a:rPr>
              <a:t> </a:t>
            </a:r>
            <a:r>
              <a:rPr lang="en-GB" sz="2200" dirty="0" err="1">
                <a:solidFill>
                  <a:srgbClr val="115076"/>
                </a:solidFill>
              </a:rPr>
              <a:t>buchen</a:t>
            </a:r>
            <a:r>
              <a:rPr lang="en-GB" sz="2200" dirty="0">
                <a:solidFill>
                  <a:srgbClr val="115076"/>
                </a:solidFill>
              </a:rPr>
              <a:t>?</a:t>
            </a:r>
            <a:br>
              <a:rPr lang="en-GB" sz="2200" dirty="0">
                <a:solidFill>
                  <a:srgbClr val="115076"/>
                </a:solidFill>
              </a:rPr>
            </a:br>
            <a:endParaRPr kumimoji="0" lang="en-GB" sz="2200" i="0" u="none" strike="noStrike" kern="1200" cap="none" spc="0" normalizeH="0" baseline="0" noProof="0" dirty="0">
              <a:ln>
                <a:noFill/>
              </a:ln>
              <a:solidFill>
                <a:srgbClr val="115076"/>
              </a:solidFill>
              <a:effectLst/>
              <a:uLnTx/>
              <a:uFillTx/>
              <a:latin typeface="Century Gothic" panose="020F0302020204030204"/>
            </a:endParaRPr>
          </a:p>
        </p:txBody>
      </p:sp>
      <p:sp>
        <p:nvSpPr>
          <p:cNvPr id="30" name="Rectangle: Rounded Corners 29">
            <a:extLst>
              <a:ext uri="{FF2B5EF4-FFF2-40B4-BE49-F238E27FC236}">
                <a16:creationId xmlns:a16="http://schemas.microsoft.com/office/drawing/2014/main" id="{F1F52558-23C4-4D12-80CC-84B5FCBB1F14}"/>
              </a:ext>
            </a:extLst>
          </p:cNvPr>
          <p:cNvSpPr/>
          <p:nvPr/>
        </p:nvSpPr>
        <p:spPr>
          <a:xfrm>
            <a:off x="9852059" y="5226410"/>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31" name="Straight Connector 30">
            <a:extLst>
              <a:ext uri="{FF2B5EF4-FFF2-40B4-BE49-F238E27FC236}">
                <a16:creationId xmlns:a16="http://schemas.microsoft.com/office/drawing/2014/main" id="{11F5657B-3A3A-42EA-9D2E-31DAE197E3B6}"/>
              </a:ext>
            </a:extLst>
          </p:cNvPr>
          <p:cNvCxnSpPr/>
          <p:nvPr/>
        </p:nvCxnSpPr>
        <p:spPr>
          <a:xfrm>
            <a:off x="10278268" y="3939793"/>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11" grpId="0" animBg="1"/>
      <p:bldP spid="20" grpId="0" animBg="1"/>
      <p:bldP spid="21" grpId="0" animBg="1"/>
      <p:bldP spid="24" grpId="0" animBg="1"/>
      <p:bldP spid="26" grpId="0" animBg="1"/>
      <p:bldP spid="29" grpId="0"/>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6 Slide 17</a:t>
            </a:r>
          </a:p>
        </p:txBody>
      </p:sp>
    </p:spTree>
    <p:extLst>
      <p:ext uri="{BB962C8B-B14F-4D97-AF65-F5344CB8AC3E}">
        <p14:creationId xmlns:p14="http://schemas.microsoft.com/office/powerpoint/2010/main" val="2516697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670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91650" y="247046"/>
            <a:ext cx="2567550"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961945" y="60753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5" name="17. 1.wav"/>
            </a:hlinkClick>
            <a:extLst>
              <a:ext uri="{FF2B5EF4-FFF2-40B4-BE49-F238E27FC236}">
                <a16:creationId xmlns:a16="http://schemas.microsoft.com/office/drawing/2014/main" id="{1A7230D7-3692-4A97-BB78-946166060B07}"/>
              </a:ext>
            </a:extLst>
          </p:cNvPr>
          <p:cNvSpPr/>
          <p:nvPr/>
        </p:nvSpPr>
        <p:spPr>
          <a:xfrm>
            <a:off x="404895" y="17163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17. 2.wav"/>
            </a:hlinkClick>
            <a:extLst>
              <a:ext uri="{FF2B5EF4-FFF2-40B4-BE49-F238E27FC236}">
                <a16:creationId xmlns:a16="http://schemas.microsoft.com/office/drawing/2014/main" id="{4973A675-18D0-49FC-BD66-8A153081A0CC}"/>
              </a:ext>
            </a:extLst>
          </p:cNvPr>
          <p:cNvSpPr/>
          <p:nvPr/>
        </p:nvSpPr>
        <p:spPr>
          <a:xfrm>
            <a:off x="357382" y="35532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17. 3.wav"/>
            </a:hlinkClick>
            <a:extLst>
              <a:ext uri="{FF2B5EF4-FFF2-40B4-BE49-F238E27FC236}">
                <a16:creationId xmlns:a16="http://schemas.microsoft.com/office/drawing/2014/main" id="{1D457CE1-52F3-4C45-970A-AB7E5F54000A}"/>
              </a:ext>
            </a:extLst>
          </p:cNvPr>
          <p:cNvSpPr/>
          <p:nvPr/>
        </p:nvSpPr>
        <p:spPr>
          <a:xfrm>
            <a:off x="401412" y="50784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17. 4.wav"/>
            </a:hlinkClick>
            <a:extLst>
              <a:ext uri="{FF2B5EF4-FFF2-40B4-BE49-F238E27FC236}">
                <a16:creationId xmlns:a16="http://schemas.microsoft.com/office/drawing/2014/main" id="{03E2CD64-CA95-47A9-A528-4B062F05FB45}"/>
              </a:ext>
            </a:extLst>
          </p:cNvPr>
          <p:cNvSpPr/>
          <p:nvPr/>
        </p:nvSpPr>
        <p:spPr>
          <a:xfrm>
            <a:off x="6145380" y="19729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9" name="17. 5.wav"/>
            </a:hlinkClick>
            <a:extLst>
              <a:ext uri="{FF2B5EF4-FFF2-40B4-BE49-F238E27FC236}">
                <a16:creationId xmlns:a16="http://schemas.microsoft.com/office/drawing/2014/main" id="{4C2B81CD-3566-4BB0-815B-2F7770C4DECE}"/>
              </a:ext>
            </a:extLst>
          </p:cNvPr>
          <p:cNvSpPr/>
          <p:nvPr/>
        </p:nvSpPr>
        <p:spPr>
          <a:xfrm>
            <a:off x="6158012" y="34927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17. 6.wav"/>
            </a:hlinkClick>
            <a:extLst>
              <a:ext uri="{FF2B5EF4-FFF2-40B4-BE49-F238E27FC236}">
                <a16:creationId xmlns:a16="http://schemas.microsoft.com/office/drawing/2014/main" id="{47323102-6228-4594-B345-608E8C3E5057}"/>
              </a:ext>
            </a:extLst>
          </p:cNvPr>
          <p:cNvSpPr/>
          <p:nvPr/>
        </p:nvSpPr>
        <p:spPr>
          <a:xfrm>
            <a:off x="6158012" y="50784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2" name="Table 14">
            <a:extLst>
              <a:ext uri="{FF2B5EF4-FFF2-40B4-BE49-F238E27FC236}">
                <a16:creationId xmlns:a16="http://schemas.microsoft.com/office/drawing/2014/main" id="{98500209-58F4-47F0-AC5F-281DB2C955DD}"/>
              </a:ext>
            </a:extLst>
          </p:cNvPr>
          <p:cNvGraphicFramePr>
            <a:graphicFrameLocks noGrp="1"/>
          </p:cNvGraphicFramePr>
          <p:nvPr/>
        </p:nvGraphicFramePr>
        <p:xfrm>
          <a:off x="1052493" y="1315388"/>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16" name="TextBox 15">
            <a:extLst>
              <a:ext uri="{FF2B5EF4-FFF2-40B4-BE49-F238E27FC236}">
                <a16:creationId xmlns:a16="http://schemas.microsoft.com/office/drawing/2014/main" id="{6B1A2FF3-3F6F-4347-AEF0-51E8ED129093}"/>
              </a:ext>
            </a:extLst>
          </p:cNvPr>
          <p:cNvSpPr txBox="1"/>
          <p:nvPr/>
        </p:nvSpPr>
        <p:spPr>
          <a:xfrm>
            <a:off x="1274810" y="206045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712573C-6407-4A5C-8997-0B66C8180C0E}"/>
              </a:ext>
            </a:extLst>
          </p:cNvPr>
          <p:cNvSpPr txBox="1"/>
          <p:nvPr/>
        </p:nvSpPr>
        <p:spPr>
          <a:xfrm>
            <a:off x="3344227" y="20155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9" name="Table 14">
            <a:extLst>
              <a:ext uri="{FF2B5EF4-FFF2-40B4-BE49-F238E27FC236}">
                <a16:creationId xmlns:a16="http://schemas.microsoft.com/office/drawing/2014/main" id="{65563926-6031-4A5B-AE08-87DBD6D87A35}"/>
              </a:ext>
            </a:extLst>
          </p:cNvPr>
          <p:cNvGraphicFramePr>
            <a:graphicFrameLocks noGrp="1"/>
          </p:cNvGraphicFramePr>
          <p:nvPr/>
        </p:nvGraphicFramePr>
        <p:xfrm>
          <a:off x="6853123" y="1315387"/>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20" name="TextBox 19">
            <a:extLst>
              <a:ext uri="{FF2B5EF4-FFF2-40B4-BE49-F238E27FC236}">
                <a16:creationId xmlns:a16="http://schemas.microsoft.com/office/drawing/2014/main" id="{1D847F10-E651-4FE5-B5DC-12974CB4AB4A}"/>
              </a:ext>
            </a:extLst>
          </p:cNvPr>
          <p:cNvSpPr txBox="1"/>
          <p:nvPr/>
        </p:nvSpPr>
        <p:spPr>
          <a:xfrm>
            <a:off x="3693872" y="2096966"/>
            <a:ext cx="80031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22" name="TextBox 21">
            <a:extLst>
              <a:ext uri="{FF2B5EF4-FFF2-40B4-BE49-F238E27FC236}">
                <a16:creationId xmlns:a16="http://schemas.microsoft.com/office/drawing/2014/main" id="{B930C2E7-DBC2-43C0-A469-A860A5057F28}"/>
              </a:ext>
            </a:extLst>
          </p:cNvPr>
          <p:cNvSpPr txBox="1"/>
          <p:nvPr/>
        </p:nvSpPr>
        <p:spPr>
          <a:xfrm>
            <a:off x="1447091" y="2137449"/>
            <a:ext cx="80031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24" name="Picture 23" descr="A close up of a logo&#10;&#10;Description automatically generated">
            <a:extLst>
              <a:ext uri="{FF2B5EF4-FFF2-40B4-BE49-F238E27FC236}">
                <a16:creationId xmlns:a16="http://schemas.microsoft.com/office/drawing/2014/main" id="{E90F5F3D-042F-46D3-B05E-98EE439E77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2394" y="1411145"/>
            <a:ext cx="767822" cy="665749"/>
          </a:xfrm>
          <a:prstGeom prst="rect">
            <a:avLst/>
          </a:prstGeom>
        </p:spPr>
      </p:pic>
      <p:pic>
        <p:nvPicPr>
          <p:cNvPr id="26" name="Picture 25" descr="A picture containing toy&#10;&#10;Description automatically generated">
            <a:extLst>
              <a:ext uri="{FF2B5EF4-FFF2-40B4-BE49-F238E27FC236}">
                <a16:creationId xmlns:a16="http://schemas.microsoft.com/office/drawing/2014/main" id="{71CD78EF-C9C7-41A2-93A6-7848F30F0B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240880" y="1373284"/>
            <a:ext cx="667426" cy="820921"/>
          </a:xfrm>
          <a:prstGeom prst="rect">
            <a:avLst/>
          </a:prstGeom>
        </p:spPr>
      </p:pic>
      <p:sp>
        <p:nvSpPr>
          <p:cNvPr id="27" name="TextBox 26">
            <a:extLst>
              <a:ext uri="{FF2B5EF4-FFF2-40B4-BE49-F238E27FC236}">
                <a16:creationId xmlns:a16="http://schemas.microsoft.com/office/drawing/2014/main" id="{803DD5E1-6E96-4E0E-BE8C-63C8DE6A5BD5}"/>
              </a:ext>
            </a:extLst>
          </p:cNvPr>
          <p:cNvSpPr txBox="1"/>
          <p:nvPr/>
        </p:nvSpPr>
        <p:spPr>
          <a:xfrm>
            <a:off x="3350702" y="2420094"/>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wield]</a:t>
            </a:r>
          </a:p>
        </p:txBody>
      </p:sp>
      <p:sp>
        <p:nvSpPr>
          <p:cNvPr id="28" name="TextBox 27">
            <a:extLst>
              <a:ext uri="{FF2B5EF4-FFF2-40B4-BE49-F238E27FC236}">
                <a16:creationId xmlns:a16="http://schemas.microsoft.com/office/drawing/2014/main" id="{F22A5B3A-0B2B-4FB9-BB70-1E4FD5F4DE54}"/>
              </a:ext>
            </a:extLst>
          </p:cNvPr>
          <p:cNvSpPr txBox="1"/>
          <p:nvPr/>
        </p:nvSpPr>
        <p:spPr>
          <a:xfrm>
            <a:off x="1097698" y="243078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force]</a:t>
            </a:r>
          </a:p>
        </p:txBody>
      </p:sp>
      <p:sp>
        <p:nvSpPr>
          <p:cNvPr id="25" name="TextBox 24">
            <a:extLst>
              <a:ext uri="{FF2B5EF4-FFF2-40B4-BE49-F238E27FC236}">
                <a16:creationId xmlns:a16="http://schemas.microsoft.com/office/drawing/2014/main" id="{DA5B0183-BD02-8E48-95BC-2C2F7F763D18}"/>
              </a:ext>
            </a:extLst>
          </p:cNvPr>
          <p:cNvSpPr txBox="1"/>
          <p:nvPr/>
        </p:nvSpPr>
        <p:spPr>
          <a:xfrm>
            <a:off x="982022" y="4075030"/>
            <a:ext cx="25159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[force/coercion]</a:t>
            </a:r>
          </a:p>
        </p:txBody>
      </p:sp>
      <p:sp>
        <p:nvSpPr>
          <p:cNvPr id="30" name="TextBox 29">
            <a:extLst>
              <a:ext uri="{FF2B5EF4-FFF2-40B4-BE49-F238E27FC236}">
                <a16:creationId xmlns:a16="http://schemas.microsoft.com/office/drawing/2014/main" id="{D067DB9D-F12D-754E-A185-B9B393072564}"/>
              </a:ext>
            </a:extLst>
          </p:cNvPr>
          <p:cNvSpPr txBox="1"/>
          <p:nvPr/>
        </p:nvSpPr>
        <p:spPr>
          <a:xfrm>
            <a:off x="1082210" y="5614292"/>
            <a:ext cx="22846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grass]</a:t>
            </a:r>
          </a:p>
        </p:txBody>
      </p:sp>
      <p:sp>
        <p:nvSpPr>
          <p:cNvPr id="31" name="TextBox 30">
            <a:extLst>
              <a:ext uri="{FF2B5EF4-FFF2-40B4-BE49-F238E27FC236}">
                <a16:creationId xmlns:a16="http://schemas.microsoft.com/office/drawing/2014/main" id="{7018469E-FF3C-0744-9A58-53AE415E7992}"/>
              </a:ext>
            </a:extLst>
          </p:cNvPr>
          <p:cNvSpPr txBox="1"/>
          <p:nvPr/>
        </p:nvSpPr>
        <p:spPr>
          <a:xfrm>
            <a:off x="3459267" y="39623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[swung]</a:t>
            </a:r>
          </a:p>
        </p:txBody>
      </p:sp>
      <p:sp>
        <p:nvSpPr>
          <p:cNvPr id="32" name="TextBox 31">
            <a:extLst>
              <a:ext uri="{FF2B5EF4-FFF2-40B4-BE49-F238E27FC236}">
                <a16:creationId xmlns:a16="http://schemas.microsoft.com/office/drawing/2014/main" id="{D9DE541C-668E-604E-B42A-B2F3DEEF90B3}"/>
              </a:ext>
            </a:extLst>
          </p:cNvPr>
          <p:cNvSpPr txBox="1"/>
          <p:nvPr/>
        </p:nvSpPr>
        <p:spPr>
          <a:xfrm>
            <a:off x="3459267" y="557370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[pivoting]</a:t>
            </a:r>
          </a:p>
        </p:txBody>
      </p:sp>
      <p:sp>
        <p:nvSpPr>
          <p:cNvPr id="33" name="TextBox 32">
            <a:extLst>
              <a:ext uri="{FF2B5EF4-FFF2-40B4-BE49-F238E27FC236}">
                <a16:creationId xmlns:a16="http://schemas.microsoft.com/office/drawing/2014/main" id="{81369DD2-48E2-7E49-985F-72AD9FB8E575}"/>
              </a:ext>
            </a:extLst>
          </p:cNvPr>
          <p:cNvSpPr txBox="1"/>
          <p:nvPr/>
        </p:nvSpPr>
        <p:spPr>
          <a:xfrm>
            <a:off x="6749427" y="237157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a:t>
            </a:r>
          </a:p>
        </p:txBody>
      </p:sp>
      <p:sp>
        <p:nvSpPr>
          <p:cNvPr id="34" name="TextBox 33">
            <a:extLst>
              <a:ext uri="{FF2B5EF4-FFF2-40B4-BE49-F238E27FC236}">
                <a16:creationId xmlns:a16="http://schemas.microsoft.com/office/drawing/2014/main" id="{333BE2B0-F125-3D46-9486-F25B1701EEB1}"/>
              </a:ext>
            </a:extLst>
          </p:cNvPr>
          <p:cNvSpPr txBox="1"/>
          <p:nvPr/>
        </p:nvSpPr>
        <p:spPr>
          <a:xfrm>
            <a:off x="9137747" y="23194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[indeed]</a:t>
            </a:r>
          </a:p>
        </p:txBody>
      </p:sp>
      <p:sp>
        <p:nvSpPr>
          <p:cNvPr id="35" name="TextBox 34">
            <a:extLst>
              <a:ext uri="{FF2B5EF4-FFF2-40B4-BE49-F238E27FC236}">
                <a16:creationId xmlns:a16="http://schemas.microsoft.com/office/drawing/2014/main" id="{AD52BA0D-6BA1-1441-9859-FAEC6A4248EA}"/>
              </a:ext>
            </a:extLst>
          </p:cNvPr>
          <p:cNvSpPr txBox="1"/>
          <p:nvPr/>
        </p:nvSpPr>
        <p:spPr>
          <a:xfrm>
            <a:off x="6727125" y="398255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[dwarf]</a:t>
            </a:r>
          </a:p>
        </p:txBody>
      </p:sp>
      <p:sp>
        <p:nvSpPr>
          <p:cNvPr id="36" name="TextBox 35">
            <a:extLst>
              <a:ext uri="{FF2B5EF4-FFF2-40B4-BE49-F238E27FC236}">
                <a16:creationId xmlns:a16="http://schemas.microsoft.com/office/drawing/2014/main" id="{714D01EE-AC58-CD44-9D49-27DC64098193}"/>
              </a:ext>
            </a:extLst>
          </p:cNvPr>
          <p:cNvSpPr txBox="1"/>
          <p:nvPr/>
        </p:nvSpPr>
        <p:spPr>
          <a:xfrm>
            <a:off x="9189684" y="56745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doubt]</a:t>
            </a:r>
          </a:p>
        </p:txBody>
      </p:sp>
      <p:sp>
        <p:nvSpPr>
          <p:cNvPr id="37" name="TextBox 36">
            <a:extLst>
              <a:ext uri="{FF2B5EF4-FFF2-40B4-BE49-F238E27FC236}">
                <a16:creationId xmlns:a16="http://schemas.microsoft.com/office/drawing/2014/main" id="{C87F0CB0-F17E-8743-859F-93714A0F58AF}"/>
              </a:ext>
            </a:extLst>
          </p:cNvPr>
          <p:cNvSpPr txBox="1"/>
          <p:nvPr/>
        </p:nvSpPr>
        <p:spPr>
          <a:xfrm>
            <a:off x="6867122" y="562728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ramble]</a:t>
            </a:r>
          </a:p>
        </p:txBody>
      </p:sp>
      <p:sp>
        <p:nvSpPr>
          <p:cNvPr id="38" name="TextBox 37">
            <a:extLst>
              <a:ext uri="{FF2B5EF4-FFF2-40B4-BE49-F238E27FC236}">
                <a16:creationId xmlns:a16="http://schemas.microsoft.com/office/drawing/2014/main" id="{978C9352-C6F3-F54B-8479-C4BD3A6F877E}"/>
              </a:ext>
            </a:extLst>
          </p:cNvPr>
          <p:cNvSpPr txBox="1"/>
          <p:nvPr/>
        </p:nvSpPr>
        <p:spPr>
          <a:xfrm>
            <a:off x="9210048" y="393024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[sword]</a:t>
            </a:r>
          </a:p>
        </p:txBody>
      </p:sp>
      <p:sp>
        <p:nvSpPr>
          <p:cNvPr id="39" name="TextBox 38">
            <a:extLst>
              <a:ext uri="{FF2B5EF4-FFF2-40B4-BE49-F238E27FC236}">
                <a16:creationId xmlns:a16="http://schemas.microsoft.com/office/drawing/2014/main" id="{C1961464-1FE6-1340-BA4C-EA5AEAD512C5}"/>
              </a:ext>
            </a:extLst>
          </p:cNvPr>
          <p:cNvSpPr txBox="1"/>
          <p:nvPr/>
        </p:nvSpPr>
        <p:spPr>
          <a:xfrm>
            <a:off x="3482548" y="3558311"/>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a:t>
            </a:r>
          </a:p>
        </p:txBody>
      </p:sp>
      <p:sp>
        <p:nvSpPr>
          <p:cNvPr id="40" name="TextBox 39">
            <a:extLst>
              <a:ext uri="{FF2B5EF4-FFF2-40B4-BE49-F238E27FC236}">
                <a16:creationId xmlns:a16="http://schemas.microsoft.com/office/drawing/2014/main" id="{5C17C360-7E56-7349-A97E-87C8B21C5B45}"/>
              </a:ext>
            </a:extLst>
          </p:cNvPr>
          <p:cNvSpPr txBox="1"/>
          <p:nvPr/>
        </p:nvSpPr>
        <p:spPr>
          <a:xfrm>
            <a:off x="3364288" y="521223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A2A931B1-CD7C-0B41-B72A-7E7DF7C01918}"/>
              </a:ext>
            </a:extLst>
          </p:cNvPr>
          <p:cNvSpPr txBox="1"/>
          <p:nvPr/>
        </p:nvSpPr>
        <p:spPr>
          <a:xfrm>
            <a:off x="6800300" y="200078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2" name="TextBox 41">
            <a:extLst>
              <a:ext uri="{FF2B5EF4-FFF2-40B4-BE49-F238E27FC236}">
                <a16:creationId xmlns:a16="http://schemas.microsoft.com/office/drawing/2014/main" id="{E2675B04-2EBF-164F-B84F-6CA58F671BCE}"/>
              </a:ext>
            </a:extLst>
          </p:cNvPr>
          <p:cNvSpPr txBox="1"/>
          <p:nvPr/>
        </p:nvSpPr>
        <p:spPr>
          <a:xfrm>
            <a:off x="9140383" y="35443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9E6A4F9-B239-0349-9454-35A039FFB903}"/>
              </a:ext>
            </a:extLst>
          </p:cNvPr>
          <p:cNvSpPr txBox="1"/>
          <p:nvPr/>
        </p:nvSpPr>
        <p:spPr>
          <a:xfrm>
            <a:off x="6867122" y="533652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eifen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B46093C-B4A7-464E-90B6-E1338730310F}"/>
              </a:ext>
            </a:extLst>
          </p:cNvPr>
          <p:cNvSpPr txBox="1"/>
          <p:nvPr/>
        </p:nvSpPr>
        <p:spPr>
          <a:xfrm>
            <a:off x="1024410" y="3624725"/>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a:t>
            </a:r>
          </a:p>
        </p:txBody>
      </p:sp>
      <p:sp>
        <p:nvSpPr>
          <p:cNvPr id="45" name="TextBox 44">
            <a:extLst>
              <a:ext uri="{FF2B5EF4-FFF2-40B4-BE49-F238E27FC236}">
                <a16:creationId xmlns:a16="http://schemas.microsoft.com/office/drawing/2014/main" id="{B24E14EB-391C-9446-B75D-11867FD365BD}"/>
              </a:ext>
            </a:extLst>
          </p:cNvPr>
          <p:cNvSpPr txBox="1"/>
          <p:nvPr/>
        </p:nvSpPr>
        <p:spPr>
          <a:xfrm>
            <a:off x="974217" y="521762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7AFC300-618B-F145-AC6C-14B45D7E3B0B}"/>
              </a:ext>
            </a:extLst>
          </p:cNvPr>
          <p:cNvSpPr txBox="1"/>
          <p:nvPr/>
        </p:nvSpPr>
        <p:spPr>
          <a:xfrm>
            <a:off x="9046829" y="19486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EFD8A512-AB21-484E-B114-47AF8837496B}"/>
              </a:ext>
            </a:extLst>
          </p:cNvPr>
          <p:cNvSpPr txBox="1"/>
          <p:nvPr/>
        </p:nvSpPr>
        <p:spPr>
          <a:xfrm>
            <a:off x="6713672" y="36820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erg</a:t>
            </a:r>
          </a:p>
        </p:txBody>
      </p:sp>
      <p:sp>
        <p:nvSpPr>
          <p:cNvPr id="48" name="TextBox 47">
            <a:extLst>
              <a:ext uri="{FF2B5EF4-FFF2-40B4-BE49-F238E27FC236}">
                <a16:creationId xmlns:a16="http://schemas.microsoft.com/office/drawing/2014/main" id="{63487B9A-EBF7-C949-A136-515E941BDA2F}"/>
              </a:ext>
            </a:extLst>
          </p:cNvPr>
          <p:cNvSpPr txBox="1"/>
          <p:nvPr/>
        </p:nvSpPr>
        <p:spPr>
          <a:xfrm>
            <a:off x="9164585" y="52982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eifeln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1726A1A-E30E-534A-B990-7B47FB6B5130}"/>
              </a:ext>
            </a:extLst>
          </p:cNvPr>
          <p:cNvSpPr txBox="1"/>
          <p:nvPr/>
        </p:nvSpPr>
        <p:spPr>
          <a:xfrm>
            <a:off x="7720173" y="1182806"/>
            <a:ext cx="5277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black"/>
                </a:solidFill>
                <a:effectLst/>
                <a:uLnTx/>
                <a:uFillTx/>
                <a:latin typeface="Century Gothic" panose="020F0302020204030204"/>
                <a:ea typeface="+mn-ea"/>
                <a:cs typeface="+mn-cs"/>
              </a:rPr>
              <a:t>ə</a:t>
            </a:r>
            <a:endParaRPr kumimoji="0" lang="en-GB"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8" name="Graphic 17" descr="Sword">
            <a:extLst>
              <a:ext uri="{FF2B5EF4-FFF2-40B4-BE49-F238E27FC236}">
                <a16:creationId xmlns:a16="http://schemas.microsoft.com/office/drawing/2014/main" id="{F190782F-8CE6-B649-8F84-7C2461E40AC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9065" y="2951080"/>
            <a:ext cx="612801" cy="612801"/>
          </a:xfrm>
          <a:prstGeom prst="rect">
            <a:avLst/>
          </a:prstGeom>
        </p:spPr>
      </p:pic>
      <p:pic>
        <p:nvPicPr>
          <p:cNvPr id="49" name="Picture 48">
            <a:extLst>
              <a:ext uri="{FF2B5EF4-FFF2-40B4-BE49-F238E27FC236}">
                <a16:creationId xmlns:a16="http://schemas.microsoft.com/office/drawing/2014/main" id="{5A60D9D5-3815-954F-A997-C5079F382FC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044103" y="4579810"/>
            <a:ext cx="887299" cy="815028"/>
          </a:xfrm>
          <a:prstGeom prst="rect">
            <a:avLst/>
          </a:prstGeom>
        </p:spPr>
      </p:pic>
      <p:pic>
        <p:nvPicPr>
          <p:cNvPr id="50" name="Graphic 49" descr="Hike">
            <a:extLst>
              <a:ext uri="{FF2B5EF4-FFF2-40B4-BE49-F238E27FC236}">
                <a16:creationId xmlns:a16="http://schemas.microsoft.com/office/drawing/2014/main" id="{0863E252-77DB-5F4E-B5FA-C698A8C7E2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56133" y="4564992"/>
            <a:ext cx="914400" cy="914400"/>
          </a:xfrm>
          <a:prstGeom prst="rect">
            <a:avLst/>
          </a:prstGeom>
        </p:spPr>
      </p:pic>
      <p:pic>
        <p:nvPicPr>
          <p:cNvPr id="54" name="Picture 53" descr="A close up of a logo&#10;&#10;Description automatically generated">
            <a:extLst>
              <a:ext uri="{FF2B5EF4-FFF2-40B4-BE49-F238E27FC236}">
                <a16:creationId xmlns:a16="http://schemas.microsoft.com/office/drawing/2014/main" id="{F4199308-FF41-F04D-87D6-6D5AAF921C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7777" y="3044696"/>
            <a:ext cx="767822" cy="665749"/>
          </a:xfrm>
          <a:prstGeom prst="rect">
            <a:avLst/>
          </a:prstGeom>
        </p:spPr>
      </p:pic>
      <p:pic>
        <p:nvPicPr>
          <p:cNvPr id="56" name="Picture 55" descr="A close up of a logo&#10;&#10;Description automatically generated">
            <a:extLst>
              <a:ext uri="{FF2B5EF4-FFF2-40B4-BE49-F238E27FC236}">
                <a16:creationId xmlns:a16="http://schemas.microsoft.com/office/drawing/2014/main" id="{9E2AEA2C-42A1-B340-A2B3-3D0D941810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6629" y="3024367"/>
            <a:ext cx="459123" cy="638780"/>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DA230373-7BE5-0245-92F7-B0FDFFD415E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62498" y="2976638"/>
            <a:ext cx="729554" cy="845860"/>
          </a:xfrm>
          <a:prstGeom prst="rect">
            <a:avLst/>
          </a:prstGeom>
        </p:spPr>
      </p:pic>
      <p:sp>
        <p:nvSpPr>
          <p:cNvPr id="21" name="TextBox 20">
            <a:extLst>
              <a:ext uri="{FF2B5EF4-FFF2-40B4-BE49-F238E27FC236}">
                <a16:creationId xmlns:a16="http://schemas.microsoft.com/office/drawing/2014/main" id="{CF322E11-268E-4DFE-A63E-41D70EF40C9B}"/>
              </a:ext>
            </a:extLst>
          </p:cNvPr>
          <p:cNvSpPr txBox="1"/>
          <p:nvPr/>
        </p:nvSpPr>
        <p:spPr>
          <a:xfrm>
            <a:off x="1421759" y="3745624"/>
            <a:ext cx="712024"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0" name="TextBox 59">
            <a:extLst>
              <a:ext uri="{FF2B5EF4-FFF2-40B4-BE49-F238E27FC236}">
                <a16:creationId xmlns:a16="http://schemas.microsoft.com/office/drawing/2014/main" id="{7BE88253-9FCD-114B-83EF-C162B02F4C65}"/>
              </a:ext>
            </a:extLst>
          </p:cNvPr>
          <p:cNvSpPr txBox="1"/>
          <p:nvPr/>
        </p:nvSpPr>
        <p:spPr>
          <a:xfrm>
            <a:off x="3908559" y="3608738"/>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1" name="TextBox 60">
            <a:extLst>
              <a:ext uri="{FF2B5EF4-FFF2-40B4-BE49-F238E27FC236}">
                <a16:creationId xmlns:a16="http://schemas.microsoft.com/office/drawing/2014/main" id="{64342A7E-8847-2244-961B-C4A9A0BACE91}"/>
              </a:ext>
            </a:extLst>
          </p:cNvPr>
          <p:cNvSpPr txBox="1"/>
          <p:nvPr/>
        </p:nvSpPr>
        <p:spPr>
          <a:xfrm>
            <a:off x="7033393" y="3778613"/>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2" name="TextBox 61">
            <a:extLst>
              <a:ext uri="{FF2B5EF4-FFF2-40B4-BE49-F238E27FC236}">
                <a16:creationId xmlns:a16="http://schemas.microsoft.com/office/drawing/2014/main" id="{4FF06782-2881-9549-9228-88AB00DA8BB9}"/>
              </a:ext>
            </a:extLst>
          </p:cNvPr>
          <p:cNvSpPr txBox="1"/>
          <p:nvPr/>
        </p:nvSpPr>
        <p:spPr>
          <a:xfrm>
            <a:off x="9684882" y="3659100"/>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3" name="TextBox 62">
            <a:extLst>
              <a:ext uri="{FF2B5EF4-FFF2-40B4-BE49-F238E27FC236}">
                <a16:creationId xmlns:a16="http://schemas.microsoft.com/office/drawing/2014/main" id="{9A021047-5E96-6149-B2D9-27DE0B5047CD}"/>
              </a:ext>
            </a:extLst>
          </p:cNvPr>
          <p:cNvSpPr txBox="1"/>
          <p:nvPr/>
        </p:nvSpPr>
        <p:spPr>
          <a:xfrm>
            <a:off x="1324038" y="5315458"/>
            <a:ext cx="59361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4" name="TextBox 63">
            <a:extLst>
              <a:ext uri="{FF2B5EF4-FFF2-40B4-BE49-F238E27FC236}">
                <a16:creationId xmlns:a16="http://schemas.microsoft.com/office/drawing/2014/main" id="{41237158-B8C2-C342-AEF5-B066F94E1936}"/>
              </a:ext>
            </a:extLst>
          </p:cNvPr>
          <p:cNvSpPr txBox="1"/>
          <p:nvPr/>
        </p:nvSpPr>
        <p:spPr>
          <a:xfrm>
            <a:off x="3666020" y="5315460"/>
            <a:ext cx="814177"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5" name="TextBox 64">
            <a:extLst>
              <a:ext uri="{FF2B5EF4-FFF2-40B4-BE49-F238E27FC236}">
                <a16:creationId xmlns:a16="http://schemas.microsoft.com/office/drawing/2014/main" id="{9DE16FDC-32E6-AC47-8DDA-48A5FC845A3D}"/>
              </a:ext>
            </a:extLst>
          </p:cNvPr>
          <p:cNvSpPr txBox="1"/>
          <p:nvPr/>
        </p:nvSpPr>
        <p:spPr>
          <a:xfrm>
            <a:off x="7394170" y="2101600"/>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6" name="TextBox 65">
            <a:extLst>
              <a:ext uri="{FF2B5EF4-FFF2-40B4-BE49-F238E27FC236}">
                <a16:creationId xmlns:a16="http://schemas.microsoft.com/office/drawing/2014/main" id="{B0DCC7EE-C9F6-C54D-AF6D-85A0C5AB3E53}"/>
              </a:ext>
            </a:extLst>
          </p:cNvPr>
          <p:cNvSpPr txBox="1"/>
          <p:nvPr/>
        </p:nvSpPr>
        <p:spPr>
          <a:xfrm>
            <a:off x="9398292" y="2051774"/>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7" name="TextBox 66">
            <a:extLst>
              <a:ext uri="{FF2B5EF4-FFF2-40B4-BE49-F238E27FC236}">
                <a16:creationId xmlns:a16="http://schemas.microsoft.com/office/drawing/2014/main" id="{2D8AEFA4-621B-A047-9D83-E631F7774A11}"/>
              </a:ext>
            </a:extLst>
          </p:cNvPr>
          <p:cNvSpPr txBox="1"/>
          <p:nvPr/>
        </p:nvSpPr>
        <p:spPr>
          <a:xfrm>
            <a:off x="9271649" y="5398798"/>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8" name="TextBox 67">
            <a:extLst>
              <a:ext uri="{FF2B5EF4-FFF2-40B4-BE49-F238E27FC236}">
                <a16:creationId xmlns:a16="http://schemas.microsoft.com/office/drawing/2014/main" id="{FED5F9FE-3246-CF42-B8EE-32540384F729}"/>
              </a:ext>
            </a:extLst>
          </p:cNvPr>
          <p:cNvSpPr txBox="1"/>
          <p:nvPr/>
        </p:nvSpPr>
        <p:spPr>
          <a:xfrm>
            <a:off x="7200924" y="5414642"/>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9" name="TextBox 68">
            <a:extLst>
              <a:ext uri="{FF2B5EF4-FFF2-40B4-BE49-F238E27FC236}">
                <a16:creationId xmlns:a16="http://schemas.microsoft.com/office/drawing/2014/main" id="{B5EE3DE9-FBD6-3142-959D-A343FC61B91F}"/>
              </a:ext>
            </a:extLst>
          </p:cNvPr>
          <p:cNvSpPr txBox="1"/>
          <p:nvPr/>
        </p:nvSpPr>
        <p:spPr>
          <a:xfrm>
            <a:off x="9137747" y="148955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[indeed]</a:t>
            </a:r>
          </a:p>
        </p:txBody>
      </p:sp>
      <p:pic>
        <p:nvPicPr>
          <p:cNvPr id="15" name="Picture 14" descr="A close up of a plant&#10;&#10;Description automatically generated">
            <a:extLst>
              <a:ext uri="{FF2B5EF4-FFF2-40B4-BE49-F238E27FC236}">
                <a16:creationId xmlns:a16="http://schemas.microsoft.com/office/drawing/2014/main" id="{4136AAF8-B37B-4492-A5CE-B34203E81A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24224" y="4582885"/>
            <a:ext cx="600670" cy="648278"/>
          </a:xfrm>
          <a:prstGeom prst="rect">
            <a:avLst/>
          </a:prstGeom>
        </p:spPr>
      </p:pic>
    </p:spTree>
    <p:extLst>
      <p:ext uri="{BB962C8B-B14F-4D97-AF65-F5344CB8AC3E}">
        <p14:creationId xmlns:p14="http://schemas.microsoft.com/office/powerpoint/2010/main" val="7653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0" presetClass="exit" presetSubtype="0" fill="hold" grpId="0" nodeType="withEffect">
                                  <p:stCondLst>
                                    <p:cond delay="0"/>
                                  </p:stCondLst>
                                  <p:childTnLst>
                                    <p:animEffect transition="out" filter="fade">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0" presetClass="exit" presetSubtype="0" fill="hold" grpId="0" nodeType="withEffect">
                                  <p:stCondLst>
                                    <p:cond delay="0"/>
                                  </p:stCondLst>
                                  <p:childTnLst>
                                    <p:animEffect transition="out" filter="fade">
                                      <p:cBhvr>
                                        <p:cTn id="47" dur="500"/>
                                        <p:tgtEl>
                                          <p:spTgt spid="65"/>
                                        </p:tgtEl>
                                      </p:cBhvr>
                                    </p:animEffect>
                                    <p:set>
                                      <p:cBhvr>
                                        <p:cTn id="48" dur="1" fill="hold">
                                          <p:stCondLst>
                                            <p:cond delay="499"/>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0" presetClass="exit" presetSubtype="0" fill="hold" grpId="0" nodeType="with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xit"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0" presetClass="exit" presetSubtype="0" fill="hold" grpId="0" nodeType="withEffect">
                                  <p:stCondLst>
                                    <p:cond delay="0"/>
                                  </p:stCondLst>
                                  <p:childTnLst>
                                    <p:animEffect transition="out" filter="fade">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0" presetClass="exit" presetSubtype="0" fill="hold" grpId="0" nodeType="withEffect">
                                  <p:stCondLst>
                                    <p:cond delay="0"/>
                                  </p:stCondLst>
                                  <p:childTnLst>
                                    <p:animEffect transition="out" filter="fade">
                                      <p:cBhvr>
                                        <p:cTn id="80" dur="500"/>
                                        <p:tgtEl>
                                          <p:spTgt spid="67"/>
                                        </p:tgtEl>
                                      </p:cBhvr>
                                    </p:animEffect>
                                    <p:set>
                                      <p:cBhvr>
                                        <p:cTn id="81"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7" grpId="0"/>
      <p:bldP spid="28" grpId="0"/>
      <p:bldP spid="25" grpId="0"/>
      <p:bldP spid="30" grpId="0"/>
      <p:bldP spid="31" grpId="0"/>
      <p:bldP spid="32" grpId="0"/>
      <p:bldP spid="33" grpId="0"/>
      <p:bldP spid="34" grpId="0"/>
      <p:bldP spid="35" grpId="0"/>
      <p:bldP spid="36" grpId="0"/>
      <p:bldP spid="37" grpId="0"/>
      <p:bldP spid="38" grpId="0"/>
      <p:bldP spid="21"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2 Slides 35-36</a:t>
            </a:r>
          </a:p>
        </p:txBody>
      </p:sp>
    </p:spTree>
    <p:extLst>
      <p:ext uri="{BB962C8B-B14F-4D97-AF65-F5344CB8AC3E}">
        <p14:creationId xmlns:p14="http://schemas.microsoft.com/office/powerpoint/2010/main" val="1954470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15722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8C1F2C14-886D-406E-A2E7-1B5458298520}"/>
              </a:ext>
            </a:extLst>
          </p:cNvPr>
          <p:cNvGraphicFramePr>
            <a:graphicFrameLocks noGrp="1"/>
          </p:cNvGraphicFramePr>
          <p:nvPr/>
        </p:nvGraphicFramePr>
        <p:xfrm>
          <a:off x="218937" y="2394244"/>
          <a:ext cx="11754126" cy="3268467"/>
        </p:xfrm>
        <a:graphic>
          <a:graphicData uri="http://schemas.openxmlformats.org/drawingml/2006/table">
            <a:tbl>
              <a:tblPr firstRow="1" bandRow="1">
                <a:tableStyleId>{ED083AE6-46FA-4A59-8FB0-9F97EB10719F}</a:tableStyleId>
              </a:tblPr>
              <a:tblGrid>
                <a:gridCol w="697753">
                  <a:extLst>
                    <a:ext uri="{9D8B030D-6E8A-4147-A177-3AD203B41FA5}">
                      <a16:colId xmlns:a16="http://schemas.microsoft.com/office/drawing/2014/main" val="2634909126"/>
                    </a:ext>
                  </a:extLst>
                </a:gridCol>
                <a:gridCol w="3220289">
                  <a:extLst>
                    <a:ext uri="{9D8B030D-6E8A-4147-A177-3AD203B41FA5}">
                      <a16:colId xmlns:a16="http://schemas.microsoft.com/office/drawing/2014/main" val="4198389543"/>
                    </a:ext>
                  </a:extLst>
                </a:gridCol>
                <a:gridCol w="612123">
                  <a:extLst>
                    <a:ext uri="{9D8B030D-6E8A-4147-A177-3AD203B41FA5}">
                      <a16:colId xmlns:a16="http://schemas.microsoft.com/office/drawing/2014/main" val="2452361092"/>
                    </a:ext>
                  </a:extLst>
                </a:gridCol>
                <a:gridCol w="3305919">
                  <a:extLst>
                    <a:ext uri="{9D8B030D-6E8A-4147-A177-3AD203B41FA5}">
                      <a16:colId xmlns:a16="http://schemas.microsoft.com/office/drawing/2014/main" val="727305806"/>
                    </a:ext>
                  </a:extLst>
                </a:gridCol>
                <a:gridCol w="634069">
                  <a:extLst>
                    <a:ext uri="{9D8B030D-6E8A-4147-A177-3AD203B41FA5}">
                      <a16:colId xmlns:a16="http://schemas.microsoft.com/office/drawing/2014/main" val="47501402"/>
                    </a:ext>
                  </a:extLst>
                </a:gridCol>
                <a:gridCol w="3283973">
                  <a:extLst>
                    <a:ext uri="{9D8B030D-6E8A-4147-A177-3AD203B41FA5}">
                      <a16:colId xmlns:a16="http://schemas.microsoft.com/office/drawing/2014/main" val="2035830015"/>
                    </a:ext>
                  </a:extLst>
                </a:gridCol>
              </a:tblGrid>
              <a:tr h="1089489">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44274671"/>
                  </a:ext>
                </a:extLst>
              </a:tr>
              <a:tr h="1089489">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00321632"/>
                  </a:ext>
                </a:extLst>
              </a:tr>
              <a:tr h="108948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346311884"/>
                  </a:ext>
                </a:extLst>
              </a:tr>
            </a:tbl>
          </a:graphicData>
        </a:graphic>
      </p:graphicFrame>
      <p:sp>
        <p:nvSpPr>
          <p:cNvPr id="39" name="TextBox 38">
            <a:extLst>
              <a:ext uri="{FF2B5EF4-FFF2-40B4-BE49-F238E27FC236}">
                <a16:creationId xmlns:a16="http://schemas.microsoft.com/office/drawing/2014/main" id="{1C6CF2BD-DAA7-4693-8B89-6F04FC7148CC}"/>
              </a:ext>
            </a:extLst>
          </p:cNvPr>
          <p:cNvSpPr txBox="1"/>
          <p:nvPr/>
        </p:nvSpPr>
        <p:spPr>
          <a:xfrm>
            <a:off x="8175039" y="3817198"/>
            <a:ext cx="1930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Pil 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0A02E4C-5484-47B2-B23F-F3FA85D3A711}"/>
              </a:ext>
            </a:extLst>
          </p:cNvPr>
          <p:cNvSpPr txBox="1"/>
          <p:nvPr/>
        </p:nvSpPr>
        <p:spPr>
          <a:xfrm>
            <a:off x="8034060" y="481858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Salat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E42262C7-33C4-4011-A55D-2DD16E06F2EC}"/>
              </a:ext>
            </a:extLst>
          </p:cNvPr>
          <p:cNvSpPr txBox="1"/>
          <p:nvPr/>
        </p:nvSpPr>
        <p:spPr>
          <a:xfrm>
            <a:off x="214606" y="273587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Zirkus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3639F84-7CAB-4A6E-8547-F1A575FA71BF}"/>
              </a:ext>
            </a:extLst>
          </p:cNvPr>
          <p:cNvSpPr txBox="1"/>
          <p:nvPr/>
        </p:nvSpPr>
        <p:spPr>
          <a:xfrm>
            <a:off x="4253377" y="276754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Hei z ung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3BDE0D9D-E5F0-4387-8668-BC88D02515D6}"/>
              </a:ext>
            </a:extLst>
          </p:cNvPr>
          <p:cNvSpPr txBox="1"/>
          <p:nvPr/>
        </p:nvSpPr>
        <p:spPr>
          <a:xfrm>
            <a:off x="4247871" y="383029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Zahn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683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77445" y="267351"/>
            <a:ext cx="6366555" cy="830997"/>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3F6C5EC6-6E94-48A8-9A5F-1890A2BF5916}"/>
              </a:ext>
            </a:extLst>
          </p:cNvPr>
          <p:cNvSpPr txBox="1"/>
          <p:nvPr/>
        </p:nvSpPr>
        <p:spPr>
          <a:xfrm>
            <a:off x="214606" y="1469574"/>
            <a:ext cx="6366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 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Action Button: Custom 16">
            <a:hlinkClick r:id="" action="ppaction://noaction" highlightClick="1">
              <a:snd r:embed="rId5" name="35. 1. Zirkus.wav"/>
            </a:hlinkClick>
            <a:extLst>
              <a:ext uri="{FF2B5EF4-FFF2-40B4-BE49-F238E27FC236}">
                <a16:creationId xmlns:a16="http://schemas.microsoft.com/office/drawing/2014/main" id="{05C529FC-BACC-4683-8242-D1A8BDEDEAC1}"/>
              </a:ext>
            </a:extLst>
          </p:cNvPr>
          <p:cNvSpPr/>
          <p:nvPr/>
        </p:nvSpPr>
        <p:spPr>
          <a:xfrm>
            <a:off x="321932" y="28073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6" name="35. 3. Suppe.wav"/>
            </a:hlinkClick>
            <a:extLst>
              <a:ext uri="{FF2B5EF4-FFF2-40B4-BE49-F238E27FC236}">
                <a16:creationId xmlns:a16="http://schemas.microsoft.com/office/drawing/2014/main" id="{0B35F3EF-CD1A-416D-AD0A-70A98214326E}"/>
              </a:ext>
            </a:extLst>
          </p:cNvPr>
          <p:cNvSpPr/>
          <p:nvPr/>
        </p:nvSpPr>
        <p:spPr>
          <a:xfrm>
            <a:off x="317776" y="3952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35. 4. Sahne.wav"/>
            </a:hlinkClick>
            <a:extLst>
              <a:ext uri="{FF2B5EF4-FFF2-40B4-BE49-F238E27FC236}">
                <a16:creationId xmlns:a16="http://schemas.microsoft.com/office/drawing/2014/main" id="{00A5A824-2B7E-4FB0-B35F-AECFC58BEB9D}"/>
              </a:ext>
            </a:extLst>
          </p:cNvPr>
          <p:cNvSpPr/>
          <p:nvPr/>
        </p:nvSpPr>
        <p:spPr>
          <a:xfrm>
            <a:off x="317776" y="49814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8" name="35. 5. Heizung.wav"/>
            </a:hlinkClick>
            <a:extLst>
              <a:ext uri="{FF2B5EF4-FFF2-40B4-BE49-F238E27FC236}">
                <a16:creationId xmlns:a16="http://schemas.microsoft.com/office/drawing/2014/main" id="{5EDBFE87-8441-4E3D-9684-EEDEAA357EFB}"/>
              </a:ext>
            </a:extLst>
          </p:cNvPr>
          <p:cNvSpPr/>
          <p:nvPr/>
        </p:nvSpPr>
        <p:spPr>
          <a:xfrm>
            <a:off x="4213864" y="27651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9" name="35. 6. Zahn.wav"/>
            </a:hlinkClick>
            <a:extLst>
              <a:ext uri="{FF2B5EF4-FFF2-40B4-BE49-F238E27FC236}">
                <a16:creationId xmlns:a16="http://schemas.microsoft.com/office/drawing/2014/main" id="{F8CAF92F-A634-402F-99BC-C2C79716FE9B}"/>
              </a:ext>
            </a:extLst>
          </p:cNvPr>
          <p:cNvSpPr/>
          <p:nvPr/>
        </p:nvSpPr>
        <p:spPr>
          <a:xfrm>
            <a:off x="4182220" y="38172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0" name="35. 7. Ameise.wav"/>
            </a:hlinkClick>
            <a:extLst>
              <a:ext uri="{FF2B5EF4-FFF2-40B4-BE49-F238E27FC236}">
                <a16:creationId xmlns:a16="http://schemas.microsoft.com/office/drawing/2014/main" id="{5BFA0DB4-D2BA-4701-8E4E-9C7000D2678E}"/>
              </a:ext>
            </a:extLst>
          </p:cNvPr>
          <p:cNvSpPr/>
          <p:nvPr/>
        </p:nvSpPr>
        <p:spPr>
          <a:xfrm>
            <a:off x="4218279" y="49169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1" name="35. 8 Esel.wav"/>
            </a:hlinkClick>
            <a:extLst>
              <a:ext uri="{FF2B5EF4-FFF2-40B4-BE49-F238E27FC236}">
                <a16:creationId xmlns:a16="http://schemas.microsoft.com/office/drawing/2014/main" id="{1D7E9AA4-950D-4722-9136-EB5BABCA0034}"/>
              </a:ext>
            </a:extLst>
          </p:cNvPr>
          <p:cNvSpPr/>
          <p:nvPr/>
        </p:nvSpPr>
        <p:spPr>
          <a:xfrm>
            <a:off x="8098328" y="26968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2" name="35. 9. Pilz.wav"/>
            </a:hlinkClick>
            <a:extLst>
              <a:ext uri="{FF2B5EF4-FFF2-40B4-BE49-F238E27FC236}">
                <a16:creationId xmlns:a16="http://schemas.microsoft.com/office/drawing/2014/main" id="{CF9B402D-9E45-47CA-96B3-E89C52C976C5}"/>
              </a:ext>
            </a:extLst>
          </p:cNvPr>
          <p:cNvSpPr/>
          <p:nvPr/>
        </p:nvSpPr>
        <p:spPr>
          <a:xfrm>
            <a:off x="8138687" y="38573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35. 10. Salat.wav"/>
            </a:hlinkClick>
            <a:extLst>
              <a:ext uri="{FF2B5EF4-FFF2-40B4-BE49-F238E27FC236}">
                <a16:creationId xmlns:a16="http://schemas.microsoft.com/office/drawing/2014/main" id="{5E4739CC-5316-49B4-8311-6ED25B4A36CD}"/>
              </a:ext>
            </a:extLst>
          </p:cNvPr>
          <p:cNvSpPr/>
          <p:nvPr/>
        </p:nvSpPr>
        <p:spPr>
          <a:xfrm>
            <a:off x="8138687" y="48535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2F84842-E34A-4036-8DD3-09EB977EC147}"/>
              </a:ext>
            </a:extLst>
          </p:cNvPr>
          <p:cNvSpPr txBox="1"/>
          <p:nvPr/>
        </p:nvSpPr>
        <p:spPr>
          <a:xfrm>
            <a:off x="1034909" y="2722430"/>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27" name="TextBox 26">
            <a:extLst>
              <a:ext uri="{FF2B5EF4-FFF2-40B4-BE49-F238E27FC236}">
                <a16:creationId xmlns:a16="http://schemas.microsoft.com/office/drawing/2014/main" id="{F74D47DC-9A80-4193-8A5C-0FB49E4C5880}"/>
              </a:ext>
            </a:extLst>
          </p:cNvPr>
          <p:cNvSpPr txBox="1"/>
          <p:nvPr/>
        </p:nvSpPr>
        <p:spPr>
          <a:xfrm>
            <a:off x="844408" y="3889324"/>
            <a:ext cx="18137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Suppe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324A1AB-08BB-4A80-9CA8-34BBAC01DAD5}"/>
              </a:ext>
            </a:extLst>
          </p:cNvPr>
          <p:cNvSpPr txBox="1"/>
          <p:nvPr/>
        </p:nvSpPr>
        <p:spPr>
          <a:xfrm>
            <a:off x="975523" y="3815786"/>
            <a:ext cx="411398"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29" name="TextBox 28">
            <a:extLst>
              <a:ext uri="{FF2B5EF4-FFF2-40B4-BE49-F238E27FC236}">
                <a16:creationId xmlns:a16="http://schemas.microsoft.com/office/drawing/2014/main" id="{FF7D7C73-CD8C-4E56-A3E9-C2E67BB46C02}"/>
              </a:ext>
            </a:extLst>
          </p:cNvPr>
          <p:cNvSpPr txBox="1"/>
          <p:nvPr/>
        </p:nvSpPr>
        <p:spPr>
          <a:xfrm>
            <a:off x="709966" y="4899803"/>
            <a:ext cx="18351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Sahne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3F347B1-CD97-49F2-A6BC-23ACCB0B2564}"/>
              </a:ext>
            </a:extLst>
          </p:cNvPr>
          <p:cNvSpPr txBox="1"/>
          <p:nvPr/>
        </p:nvSpPr>
        <p:spPr>
          <a:xfrm>
            <a:off x="1015654" y="4854278"/>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2" name="TextBox 31">
            <a:extLst>
              <a:ext uri="{FF2B5EF4-FFF2-40B4-BE49-F238E27FC236}">
                <a16:creationId xmlns:a16="http://schemas.microsoft.com/office/drawing/2014/main" id="{13A53241-F59D-452E-8CD6-B74823B74B7A}"/>
              </a:ext>
            </a:extLst>
          </p:cNvPr>
          <p:cNvSpPr txBox="1"/>
          <p:nvPr/>
        </p:nvSpPr>
        <p:spPr>
          <a:xfrm flipH="1">
            <a:off x="5390666" y="2709918"/>
            <a:ext cx="33121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4" name="TextBox 33">
            <a:extLst>
              <a:ext uri="{FF2B5EF4-FFF2-40B4-BE49-F238E27FC236}">
                <a16:creationId xmlns:a16="http://schemas.microsoft.com/office/drawing/2014/main" id="{3BB53457-B818-426B-9D0D-2301834AC2D0}"/>
              </a:ext>
            </a:extLst>
          </p:cNvPr>
          <p:cNvSpPr txBox="1"/>
          <p:nvPr/>
        </p:nvSpPr>
        <p:spPr>
          <a:xfrm>
            <a:off x="5076586" y="3793756"/>
            <a:ext cx="252560"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5" name="TextBox 34">
            <a:extLst>
              <a:ext uri="{FF2B5EF4-FFF2-40B4-BE49-F238E27FC236}">
                <a16:creationId xmlns:a16="http://schemas.microsoft.com/office/drawing/2014/main" id="{0C3556D4-A1EA-4101-B95F-3B70E0DF104B}"/>
              </a:ext>
            </a:extLst>
          </p:cNvPr>
          <p:cNvSpPr txBox="1"/>
          <p:nvPr/>
        </p:nvSpPr>
        <p:spPr>
          <a:xfrm>
            <a:off x="4603139" y="4896151"/>
            <a:ext cx="19385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Amei</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 e</a:t>
            </a:r>
          </a:p>
        </p:txBody>
      </p:sp>
      <p:sp>
        <p:nvSpPr>
          <p:cNvPr id="36" name="TextBox 35">
            <a:extLst>
              <a:ext uri="{FF2B5EF4-FFF2-40B4-BE49-F238E27FC236}">
                <a16:creationId xmlns:a16="http://schemas.microsoft.com/office/drawing/2014/main" id="{2747E6CA-AEE2-494B-B53F-41284BEA2758}"/>
              </a:ext>
            </a:extLst>
          </p:cNvPr>
          <p:cNvSpPr txBox="1"/>
          <p:nvPr/>
        </p:nvSpPr>
        <p:spPr>
          <a:xfrm>
            <a:off x="5819895" y="4859272"/>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7" name="TextBox 36">
            <a:extLst>
              <a:ext uri="{FF2B5EF4-FFF2-40B4-BE49-F238E27FC236}">
                <a16:creationId xmlns:a16="http://schemas.microsoft.com/office/drawing/2014/main" id="{3A0B9E32-2C89-44A4-AF50-068A2950B077}"/>
              </a:ext>
            </a:extLst>
          </p:cNvPr>
          <p:cNvSpPr txBox="1"/>
          <p:nvPr/>
        </p:nvSpPr>
        <p:spPr>
          <a:xfrm>
            <a:off x="8460487" y="2633498"/>
            <a:ext cx="17572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s el</a:t>
            </a:r>
          </a:p>
        </p:txBody>
      </p:sp>
      <p:sp>
        <p:nvSpPr>
          <p:cNvPr id="38" name="TextBox 37">
            <a:extLst>
              <a:ext uri="{FF2B5EF4-FFF2-40B4-BE49-F238E27FC236}">
                <a16:creationId xmlns:a16="http://schemas.microsoft.com/office/drawing/2014/main" id="{79B539E3-F2E5-4300-A812-502F3DAFACCC}"/>
              </a:ext>
            </a:extLst>
          </p:cNvPr>
          <p:cNvSpPr txBox="1"/>
          <p:nvPr/>
        </p:nvSpPr>
        <p:spPr>
          <a:xfrm>
            <a:off x="9175416" y="2605976"/>
            <a:ext cx="2071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40" name="TextBox 39">
            <a:extLst>
              <a:ext uri="{FF2B5EF4-FFF2-40B4-BE49-F238E27FC236}">
                <a16:creationId xmlns:a16="http://schemas.microsoft.com/office/drawing/2014/main" id="{14D13A68-7CDA-47EE-8E4E-0157833F1899}"/>
              </a:ext>
            </a:extLst>
          </p:cNvPr>
          <p:cNvSpPr txBox="1"/>
          <p:nvPr/>
        </p:nvSpPr>
        <p:spPr>
          <a:xfrm>
            <a:off x="9259129" y="3766867"/>
            <a:ext cx="19893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42" name="TextBox 41">
            <a:extLst>
              <a:ext uri="{FF2B5EF4-FFF2-40B4-BE49-F238E27FC236}">
                <a16:creationId xmlns:a16="http://schemas.microsoft.com/office/drawing/2014/main" id="{53A50A8B-DB36-49B8-9D03-FF331E845140}"/>
              </a:ext>
            </a:extLst>
          </p:cNvPr>
          <p:cNvSpPr txBox="1"/>
          <p:nvPr/>
        </p:nvSpPr>
        <p:spPr>
          <a:xfrm>
            <a:off x="8849859" y="4818584"/>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9409" y="2422018"/>
            <a:ext cx="1018723" cy="971182"/>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940086" y="3640132"/>
            <a:ext cx="1057896" cy="874527"/>
          </a:xfrm>
          <a:prstGeom prst="rect">
            <a:avLst/>
          </a:prstGeom>
        </p:spPr>
      </p:pic>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7100" y="4636804"/>
            <a:ext cx="1158866" cy="996625"/>
          </a:xfrm>
          <a:prstGeom prst="rect">
            <a:avLst/>
          </a:prstGeom>
          <a:ln>
            <a:noFill/>
          </a:ln>
        </p:spPr>
      </p:pic>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49906" y="2633498"/>
            <a:ext cx="761184" cy="727978"/>
          </a:xfrm>
          <a:prstGeom prst="rect">
            <a:avLst/>
          </a:prstGeom>
        </p:spPr>
      </p:pic>
      <p:pic>
        <p:nvPicPr>
          <p:cNvPr id="52" name="Picture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67734" y="3623981"/>
            <a:ext cx="769359" cy="777210"/>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61547" y="4853524"/>
            <a:ext cx="781732" cy="544607"/>
          </a:xfrm>
          <a:prstGeom prst="rect">
            <a:avLst/>
          </a:prstGeom>
        </p:spPr>
      </p:pic>
      <p:pic>
        <p:nvPicPr>
          <p:cNvPr id="54" name="Picture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34193" y="2415679"/>
            <a:ext cx="919208" cy="864056"/>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93488" y="3633615"/>
            <a:ext cx="869218" cy="824725"/>
          </a:xfrm>
          <a:prstGeom prst="rect">
            <a:avLst/>
          </a:prstGeom>
        </p:spPr>
      </p:pic>
      <p:pic>
        <p:nvPicPr>
          <p:cNvPr id="58" name="Picture 5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99538" y="4695434"/>
            <a:ext cx="1263168" cy="646370"/>
          </a:xfrm>
          <a:prstGeom prst="rect">
            <a:avLst/>
          </a:prstGeom>
        </p:spPr>
      </p:pic>
    </p:spTree>
    <p:extLst>
      <p:ext uri="{BB962C8B-B14F-4D97-AF65-F5344CB8AC3E}">
        <p14:creationId xmlns:p14="http://schemas.microsoft.com/office/powerpoint/2010/main" val="3453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animBg="1"/>
      <p:bldP spid="32" grpId="0" animBg="1"/>
      <p:bldP spid="34" grpId="0" animBg="1"/>
      <p:bldP spid="36" grpId="0" animBg="1"/>
      <p:bldP spid="38" grpId="0" animBg="1"/>
      <p:bldP spid="40"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4364" y="1332884"/>
            <a:ext cx="242448"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p:cNvSpPr txBox="1"/>
          <p:nvPr/>
        </p:nvSpPr>
        <p:spPr>
          <a:xfrm>
            <a:off x="1725283" y="1725283"/>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sinken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1725283" y="2548185"/>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Tradition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6310042" y="5615940"/>
            <a:ext cx="3588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12. Demonstration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6304773" y="4061454"/>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10. absolut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6337495" y="3302889"/>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9. Qualifikation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725283" y="4061454"/>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Zucker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730552" y="3303233"/>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Kompetenz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ular Callout 24"/>
          <p:cNvSpPr/>
          <p:nvPr/>
        </p:nvSpPr>
        <p:spPr>
          <a:xfrm>
            <a:off x="3386261" y="1172866"/>
            <a:ext cx="2803042" cy="1447535"/>
          </a:xfrm>
          <a:prstGeom prst="wedgeRoundRectCallout">
            <a:avLst>
              <a:gd name="adj1" fmla="val -37452"/>
              <a:gd name="adj2" fmla="val 6488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Remember - </a:t>
            </a: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‘tion’ words sound like ‘</a:t>
            </a: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tsyon</a:t>
            </a: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’in German</a:t>
            </a:r>
            <a:r>
              <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p:cNvSpPr txBox="1"/>
          <p:nvPr/>
        </p:nvSpPr>
        <p:spPr>
          <a:xfrm>
            <a:off x="6310042" y="4816502"/>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11. tausend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1725283" y="4816502"/>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 sogar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1725283" y="5615940"/>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 Gesetz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6310042" y="1787228"/>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 Option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6310042" y="2548185"/>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 angesichts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135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[z]</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Slide 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33326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5" name="3. 1. gern.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6" name="3. 2.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7" name="3. 3.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8" name="3. 4.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9" name="3. 5.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0" name="3. 6.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11" name="-er_stressed.wav"/>
            </a:hlinkClick>
            <a:extLst>
              <a:ext uri="{FF2B5EF4-FFF2-40B4-BE49-F238E27FC236}">
                <a16:creationId xmlns:a16="http://schemas.microsoft.com/office/drawing/2014/main" id="{A98ED446-3D39-4302-8D33-420C4545C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13" name="er_source.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14" name="wieder_source.wav"/>
            </a:hlinkClick>
            <a:extLst>
              <a:ext uri="{FF2B5EF4-FFF2-40B4-BE49-F238E27FC236}">
                <a16:creationId xmlns:a16="http://schemas.microsoft.com/office/drawing/2014/main" id="{61F67C04-FEDA-4C75-B575-BF9A81BB569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6" name="-er_unstressed.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7" name="ei.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18" name="frei_source.wav"/>
            </a:hlinkClick>
            <a:extLst>
              <a:ext uri="{FF2B5EF4-FFF2-40B4-BE49-F238E27FC236}">
                <a16:creationId xmlns:a16="http://schemas.microsoft.com/office/drawing/2014/main" id="{35D29994-35A1-4A7E-9647-67235FFD107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20" name="Ja.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24" name="Zug_source.wav"/>
            </a:hlinkClick>
            <a:extLst>
              <a:ext uri="{FF2B5EF4-FFF2-40B4-BE49-F238E27FC236}">
                <a16:creationId xmlns:a16="http://schemas.microsoft.com/office/drawing/2014/main" id="{1A66A883-6C9B-4025-89F1-B9F150FA886B}"/>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26" name="Kopf_source.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8" name="o_short.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extLst>
              <a:ext uri="{FF2B5EF4-FFF2-40B4-BE49-F238E27FC236}">
                <a16:creationId xmlns:a16="http://schemas.microsoft.com/office/drawing/2014/main" id="{E67D1E81-D70D-44F7-8AD2-6C3CE46335B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extLst>
              <a:ext uri="{FF2B5EF4-FFF2-40B4-BE49-F238E27FC236}">
                <a16:creationId xmlns:a16="http://schemas.microsoft.com/office/drawing/2014/main" id="{B2C1DC3B-F881-4F7C-B2D8-E74FCD6A2422}"/>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extLst>
              <a:ext uri="{FF2B5EF4-FFF2-40B4-BE49-F238E27FC236}">
                <a16:creationId xmlns:a16="http://schemas.microsoft.com/office/drawing/2014/main" id="{1D784FBE-E79E-4A16-9173-4F9D5FC71178}"/>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extLst>
              <a:ext uri="{FF2B5EF4-FFF2-40B4-BE49-F238E27FC236}">
                <a16:creationId xmlns:a16="http://schemas.microsoft.com/office/drawing/2014/main" id="{1AD2B9E5-ABE0-4AE1-82D2-2871CF51BCB9}"/>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extLst>
              <a:ext uri="{FF2B5EF4-FFF2-40B4-BE49-F238E27FC236}">
                <a16:creationId xmlns:a16="http://schemas.microsoft.com/office/drawing/2014/main" id="{823FAF87-6A14-4772-A421-E5A8F53F0E7B}"/>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extLst>
              <a:ext uri="{FF2B5EF4-FFF2-40B4-BE49-F238E27FC236}">
                <a16:creationId xmlns:a16="http://schemas.microsoft.com/office/drawing/2014/main" id="{9C292056-293F-4CCA-A925-77D2163683CF}"/>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274865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353040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E4D152F-AC54-F84B-8133-DBF534FB5E7C}"/>
              </a:ext>
            </a:extLst>
          </p:cNvPr>
          <p:cNvSpPr>
            <a:spLocks noGrp="1"/>
          </p:cNvSpPr>
          <p:nvPr>
            <p:ph type="title"/>
          </p:nvPr>
        </p:nvSpPr>
        <p:spPr>
          <a:xfrm>
            <a:off x="5518733" y="-100852"/>
            <a:ext cx="1178307" cy="1610314"/>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3" name="Picture 2" descr="dining roo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593" y="1533073"/>
            <a:ext cx="1841232" cy="1304206"/>
          </a:xfrm>
          <a:prstGeom prst="rect">
            <a:avLst/>
          </a:prstGeom>
        </p:spPr>
      </p:pic>
      <p:pic>
        <p:nvPicPr>
          <p:cNvPr id="11" name="Picture 10" descr="person sit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5242" y="4153650"/>
            <a:ext cx="1226946" cy="1677947"/>
          </a:xfrm>
          <a:prstGeom prst="rect">
            <a:avLst/>
          </a:prstGeom>
        </p:spPr>
      </p:pic>
      <p:grpSp>
        <p:nvGrpSpPr>
          <p:cNvPr id="22" name="Group 21" descr="number 10"/>
          <p:cNvGrpSpPr/>
          <p:nvPr/>
        </p:nvGrpSpPr>
        <p:grpSpPr>
          <a:xfrm>
            <a:off x="9152414" y="1551427"/>
            <a:ext cx="1960522" cy="1351426"/>
            <a:chOff x="9152414" y="1551427"/>
            <a:chExt cx="1960522" cy="1351426"/>
          </a:xfrm>
        </p:grpSpPr>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pic>
        <p:nvPicPr>
          <p:cNvPr id="14" name="Picture 13" descr="doct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4939" y="4069521"/>
            <a:ext cx="743136" cy="2156552"/>
          </a:xfrm>
          <a:prstGeom prst="rect">
            <a:avLst/>
          </a:prstGeom>
        </p:spPr>
      </p:pic>
      <p:grpSp>
        <p:nvGrpSpPr>
          <p:cNvPr id="23" name="Group 22" descr="checkmark next to an orange bench"/>
          <p:cNvGrpSpPr/>
          <p:nvPr/>
        </p:nvGrpSpPr>
        <p:grpSpPr>
          <a:xfrm>
            <a:off x="4855206" y="5062899"/>
            <a:ext cx="1998909" cy="1216716"/>
            <a:chOff x="4855206" y="5062899"/>
            <a:chExt cx="1998909" cy="1216716"/>
          </a:xfrm>
        </p:grpSpPr>
        <p:grpSp>
          <p:nvGrpSpPr>
            <p:cNvPr id="12" name="Group 11"/>
            <p:cNvGrpSpPr/>
            <p:nvPr/>
          </p:nvGrpSpPr>
          <p:grpSpPr>
            <a:xfrm>
              <a:off x="4855206" y="5101825"/>
              <a:ext cx="1103497" cy="1177790"/>
              <a:chOff x="1815157" y="3608524"/>
              <a:chExt cx="1989172" cy="1804621"/>
            </a:xfrm>
          </p:grpSpPr>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5157" y="4309154"/>
                <a:ext cx="1989172" cy="1103991"/>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36" y="3608524"/>
                <a:ext cx="757452" cy="789012"/>
              </a:xfrm>
              <a:prstGeom prst="rect">
                <a:avLst/>
              </a:prstGeom>
            </p:spPr>
          </p:pic>
        </p:grpSp>
        <p:grpSp>
          <p:nvGrpSpPr>
            <p:cNvPr id="19" name="Group 18"/>
            <p:cNvGrpSpPr/>
            <p:nvPr/>
          </p:nvGrpSpPr>
          <p:grpSpPr>
            <a:xfrm>
              <a:off x="6308037" y="5062899"/>
              <a:ext cx="546078" cy="1216716"/>
              <a:chOff x="2073444" y="3240087"/>
              <a:chExt cx="935661" cy="2084745"/>
            </a:xfrm>
          </p:grpSpPr>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3444" y="3935306"/>
                <a:ext cx="935661" cy="138952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4837" y="3240087"/>
                <a:ext cx="581170" cy="662795"/>
              </a:xfrm>
              <a:prstGeom prst="rect">
                <a:avLst/>
              </a:prstGeom>
            </p:spPr>
          </p:pic>
        </p:grpSp>
      </p:grpSp>
      <p:pic>
        <p:nvPicPr>
          <p:cNvPr id="18" name="Picture 17" descr="train"/>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24402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Zimm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zeh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zeh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7" name="Arz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Arz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Platz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8" name="Platz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sitz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76A3-0E1A-2646-B82D-A841CD0A6CB5}"/>
              </a:ext>
            </a:extLst>
          </p:cNvPr>
          <p:cNvSpPr>
            <a:spLocks noGrp="1"/>
          </p:cNvSpPr>
          <p:nvPr>
            <p:ph type="title"/>
          </p:nvPr>
        </p:nvSpPr>
        <p:spPr>
          <a:xfrm>
            <a:off x="5254897" y="-154800"/>
            <a:ext cx="1712495" cy="1690525"/>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23999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eh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Arz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Platz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AE7F-536F-CC47-834D-155C044BBB93}"/>
              </a:ext>
            </a:extLst>
          </p:cNvPr>
          <p:cNvSpPr>
            <a:spLocks noGrp="1"/>
          </p:cNvSpPr>
          <p:nvPr>
            <p:ph type="title"/>
          </p:nvPr>
        </p:nvSpPr>
        <p:spPr>
          <a:xfrm>
            <a:off x="5408480" y="10800"/>
            <a:ext cx="1407695" cy="1340146"/>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
        <p:nvSpPr>
          <p:cNvPr id="10" name="Rectangle 9">
            <a:extLst>
              <a:ext uri="{FF2B5EF4-FFF2-40B4-BE49-F238E27FC236}">
                <a16:creationId xmlns:a16="http://schemas.microsoft.com/office/drawing/2014/main" id="{E68DB9D7-0FBD-DD4A-B956-5853A527A158}"/>
              </a:ext>
            </a:extLst>
          </p:cNvPr>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630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sitz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6 Slides 38-41; 45-46</a:t>
            </a:r>
          </a:p>
        </p:txBody>
      </p:sp>
      <p:sp>
        <p:nvSpPr>
          <p:cNvPr id="8" name="Title 3">
            <a:extLst>
              <a:ext uri="{FF2B5EF4-FFF2-40B4-BE49-F238E27FC236}">
                <a16:creationId xmlns:a16="http://schemas.microsoft.com/office/drawing/2014/main" id="{E198E073-34D6-4868-9F15-A86DA9F91954}"/>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[z]</a:t>
            </a:r>
          </a:p>
        </p:txBody>
      </p:sp>
    </p:spTree>
    <p:extLst>
      <p:ext uri="{BB962C8B-B14F-4D97-AF65-F5344CB8AC3E}">
        <p14:creationId xmlns:p14="http://schemas.microsoft.com/office/powerpoint/2010/main" val="103598833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4399</Words>
  <Application>Microsoft Macintosh PowerPoint</Application>
  <PresentationFormat>Widescreen</PresentationFormat>
  <Paragraphs>631</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Century Gothic</vt:lpstr>
      <vt:lpstr>1_Office Theme</vt:lpstr>
      <vt:lpstr>German phonics collection</vt:lpstr>
      <vt:lpstr>[z]</vt:lpstr>
      <vt:lpstr>z </vt:lpstr>
      <vt:lpstr>z </vt:lpstr>
      <vt:lpstr>z </vt:lpstr>
      <vt:lpstr>z</vt:lpstr>
      <vt:lpstr>z</vt:lpstr>
      <vt:lpstr>z</vt:lpstr>
      <vt:lpstr>PowerPoint Presentation</vt:lpstr>
      <vt:lpstr>Phonetik</vt:lpstr>
      <vt:lpstr>Phonetik</vt:lpstr>
      <vt:lpstr>Phonetik</vt:lpstr>
      <vt:lpstr>Phonetik</vt:lpstr>
      <vt:lpstr>Phonetik</vt:lpstr>
      <vt:lpstr>Phonetik</vt:lpstr>
      <vt:lpstr>[z]</vt:lpstr>
      <vt:lpstr>Heidis Shoppingliste</vt:lpstr>
      <vt:lpstr>[z]</vt:lpstr>
      <vt:lpstr>Phonetik - der Bodensee [1/2]</vt:lpstr>
      <vt:lpstr>Phonetik - der Bodensee [1/2]</vt:lpstr>
      <vt:lpstr>Wie heißt die Band?</vt:lpstr>
      <vt:lpstr>[z]</vt:lpstr>
      <vt:lpstr>z </vt:lpstr>
      <vt:lpstr>z</vt:lpstr>
      <vt:lpstr>z</vt:lpstr>
      <vt:lpstr>Phonetik</vt:lpstr>
      <vt:lpstr>[z]</vt:lpstr>
      <vt:lpstr>Phonetik</vt:lpstr>
      <vt:lpstr>[z]</vt:lpstr>
      <vt:lpstr>Phonetik</vt:lpstr>
      <vt:lpstr>Phonetik</vt:lpstr>
      <vt:lpstr>[z]</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6</cp:revision>
  <dcterms:created xsi:type="dcterms:W3CDTF">2021-02-09T09:46:37Z</dcterms:created>
  <dcterms:modified xsi:type="dcterms:W3CDTF">2021-08-10T14:36:33Z</dcterms:modified>
</cp:coreProperties>
</file>