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62"/>
  </p:notesMasterIdLst>
  <p:sldIdLst>
    <p:sldId id="259" r:id="rId4"/>
    <p:sldId id="282" r:id="rId5"/>
    <p:sldId id="523" r:id="rId6"/>
    <p:sldId id="524" r:id="rId7"/>
    <p:sldId id="525" r:id="rId8"/>
    <p:sldId id="526" r:id="rId9"/>
    <p:sldId id="527" r:id="rId10"/>
    <p:sldId id="528" r:id="rId11"/>
    <p:sldId id="529" r:id="rId12"/>
    <p:sldId id="530" r:id="rId13"/>
    <p:sldId id="531" r:id="rId14"/>
    <p:sldId id="532" r:id="rId15"/>
    <p:sldId id="533" r:id="rId16"/>
    <p:sldId id="534" r:id="rId17"/>
    <p:sldId id="535" r:id="rId18"/>
    <p:sldId id="584" r:id="rId19"/>
    <p:sldId id="585" r:id="rId20"/>
    <p:sldId id="566" r:id="rId21"/>
    <p:sldId id="564" r:id="rId22"/>
    <p:sldId id="565" r:id="rId23"/>
    <p:sldId id="568" r:id="rId24"/>
    <p:sldId id="285" r:id="rId25"/>
    <p:sldId id="297" r:id="rId26"/>
    <p:sldId id="298" r:id="rId27"/>
    <p:sldId id="586" r:id="rId28"/>
    <p:sldId id="452" r:id="rId29"/>
    <p:sldId id="468" r:id="rId30"/>
    <p:sldId id="469" r:id="rId31"/>
    <p:sldId id="470" r:id="rId32"/>
    <p:sldId id="471" r:id="rId33"/>
    <p:sldId id="472" r:id="rId34"/>
    <p:sldId id="473" r:id="rId35"/>
    <p:sldId id="459" r:id="rId36"/>
    <p:sldId id="429" r:id="rId37"/>
    <p:sldId id="454" r:id="rId38"/>
    <p:sldId id="587" r:id="rId39"/>
    <p:sldId id="443" r:id="rId40"/>
    <p:sldId id="444" r:id="rId41"/>
    <p:sldId id="261" r:id="rId42"/>
    <p:sldId id="588" r:id="rId43"/>
    <p:sldId id="575" r:id="rId44"/>
    <p:sldId id="705" r:id="rId45"/>
    <p:sldId id="308" r:id="rId46"/>
    <p:sldId id="694" r:id="rId47"/>
    <p:sldId id="687" r:id="rId48"/>
    <p:sldId id="695" r:id="rId49"/>
    <p:sldId id="704" r:id="rId50"/>
    <p:sldId id="689" r:id="rId51"/>
    <p:sldId id="277" r:id="rId52"/>
    <p:sldId id="696" r:id="rId53"/>
    <p:sldId id="697" r:id="rId54"/>
    <p:sldId id="708" r:id="rId55"/>
    <p:sldId id="706" r:id="rId56"/>
    <p:sldId id="707" r:id="rId57"/>
    <p:sldId id="746" r:id="rId58"/>
    <p:sldId id="747" r:id="rId59"/>
    <p:sldId id="748" r:id="rId60"/>
    <p:sldId id="54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31FDE0-5826-468A-AEE9-50CD78BCB054}" v="18" dt="2021-02-17T16:03:05.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3" autoAdjust="0"/>
    <p:restoredTop sz="94660"/>
  </p:normalViewPr>
  <p:slideViewPr>
    <p:cSldViewPr snapToGrid="0">
      <p:cViewPr varScale="1">
        <p:scale>
          <a:sx n="112" d="100"/>
          <a:sy n="112" d="100"/>
        </p:scale>
        <p:origin x="6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2B0A5ECB-F618-4D6A-B661-4B5AF0D06F19}"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389A523F-F6CE-4FA3-BD95-1E216302A89E}" type="slidenum">
              <a:rPr lang="en-GB" smtClean="0"/>
              <a:pPr/>
              <a:t>‹#›</a:t>
            </a:fld>
            <a:endParaRPr lang="en-GB" dirty="0"/>
          </a:p>
        </p:txBody>
      </p:sp>
    </p:spTree>
    <p:extLst>
      <p:ext uri="{BB962C8B-B14F-4D97-AF65-F5344CB8AC3E}">
        <p14:creationId xmlns:p14="http://schemas.microsoft.com/office/powerpoint/2010/main" val="329024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lS4wTuvR7I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60509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16452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consolidate </a:t>
            </a:r>
            <a:r>
              <a:rPr lang="en-GB" b="0" baseline="0" dirty="0"/>
              <a:t>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fünf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a:t>cluster</a:t>
            </a:r>
            <a:r>
              <a:rPr lang="en-GB" baseline="0"/>
              <a:t> words.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fünf</a:t>
            </a:r>
            <a:r>
              <a:rPr lang="en-GB" sz="1200" b="1" baseline="0" dirty="0"/>
              <a:t> </a:t>
            </a:r>
            <a:r>
              <a:rPr lang="en-GB" sz="1200" baseline="0" dirty="0"/>
              <a:t>[272]; </a:t>
            </a:r>
            <a:r>
              <a:rPr lang="en-GB" sz="1200" b="1" baseline="0" dirty="0" err="1"/>
              <a:t>Rücken</a:t>
            </a:r>
            <a:r>
              <a:rPr lang="en-GB" sz="1200" b="1" baseline="0" dirty="0"/>
              <a:t> </a:t>
            </a:r>
            <a:r>
              <a:rPr lang="en-GB" sz="1200" b="0" baseline="0" dirty="0"/>
              <a:t>[914] </a:t>
            </a:r>
            <a:r>
              <a:rPr lang="en-GB" sz="1200" b="1" baseline="0" dirty="0" err="1"/>
              <a:t>wünschen</a:t>
            </a:r>
            <a:r>
              <a:rPr lang="en-GB" sz="1200" b="1" baseline="0" dirty="0"/>
              <a:t> </a:t>
            </a:r>
            <a:r>
              <a:rPr lang="en-GB" sz="1200" baseline="0" dirty="0"/>
              <a:t>[684]; </a:t>
            </a:r>
            <a:r>
              <a:rPr lang="en-GB" sz="1200" b="1" baseline="0" dirty="0" err="1"/>
              <a:t>Glück</a:t>
            </a:r>
            <a:r>
              <a:rPr lang="en-GB" sz="1200" b="1" baseline="0" dirty="0"/>
              <a:t> </a:t>
            </a:r>
            <a:r>
              <a:rPr lang="en-GB" sz="1200" baseline="0" dirty="0"/>
              <a:t>[763]; </a:t>
            </a:r>
            <a:r>
              <a:rPr lang="en-GB" sz="1200" b="1" baseline="0" dirty="0" err="1"/>
              <a:t>müssen</a:t>
            </a:r>
            <a:r>
              <a:rPr lang="en-GB" sz="1200" b="1" baseline="0" dirty="0"/>
              <a:t> </a:t>
            </a:r>
            <a:r>
              <a:rPr lang="en-GB" sz="1200" baseline="0" dirty="0"/>
              <a:t>[45]; </a:t>
            </a:r>
            <a:r>
              <a:rPr lang="en-GB" sz="1200" b="1" baseline="0" dirty="0" err="1"/>
              <a:t>Stück</a:t>
            </a:r>
            <a:r>
              <a:rPr lang="en-GB" sz="1200" b="1" baseline="0" dirty="0"/>
              <a:t> </a:t>
            </a:r>
            <a:r>
              <a:rPr lang="en-GB" sz="1200" baseline="0" dirty="0"/>
              <a:t>[417].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422680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052524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383446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b="1"/>
            </a:br>
            <a:br>
              <a:rPr lang="en-GB" b="1"/>
            </a:br>
            <a:r>
              <a:rPr lang="en-GB" b="1"/>
              <a:t>Aim: To practise distinguishin</a:t>
            </a:r>
            <a:r>
              <a:rPr lang="en-GB" b="1" baseline="0"/>
              <a:t>g between [u] and [</a:t>
            </a:r>
            <a:r>
              <a:rPr lang="en-US" sz="1200" b="1">
                <a:solidFill>
                  <a:srgbClr val="1F4E79"/>
                </a:solidFill>
                <a:latin typeface="Century Gothic" panose="020B0502020202020204" pitchFamily="34" charset="0"/>
              </a:rPr>
              <a:t>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Procedure:</a:t>
            </a:r>
            <a:br>
              <a:rPr lang="en-GB"/>
            </a:br>
            <a:r>
              <a:rPr lang="en-GB"/>
              <a:t>1. </a:t>
            </a:r>
            <a:r>
              <a:rPr lang="en-US" b="0"/>
              <a:t>Click on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Students tick the appropriate column for each word.</a:t>
            </a:r>
            <a:endParaRPr lang="en-GB"/>
          </a:p>
          <a:p>
            <a:r>
              <a:rPr lang="en-GB"/>
              <a:t>3.</a:t>
            </a:r>
            <a:r>
              <a:rPr lang="en-GB" baseline="0"/>
              <a:t> </a:t>
            </a:r>
            <a:r>
              <a:rPr lang="en-GB"/>
              <a:t>Click to reveal the correct answers.</a:t>
            </a:r>
            <a:endParaRPr lang="en-US" b="1"/>
          </a:p>
          <a:p>
            <a:endParaRPr lang="en-US" b="1"/>
          </a:p>
          <a:p>
            <a:r>
              <a:rPr lang="en-US" b="1"/>
              <a:t>Transcript:</a:t>
            </a:r>
          </a:p>
          <a:p>
            <a:r>
              <a:rPr lang="en-US"/>
              <a:t>1. der Zug</a:t>
            </a:r>
          </a:p>
          <a:p>
            <a:r>
              <a:rPr lang="en-US"/>
              <a:t>2. die Nummer</a:t>
            </a:r>
          </a:p>
          <a:p>
            <a:r>
              <a:rPr lang="en-US"/>
              <a:t>3. die Tür</a:t>
            </a:r>
          </a:p>
          <a:p>
            <a:r>
              <a:rPr lang="en-US"/>
              <a:t>4. grün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5. putzen</a:t>
            </a:r>
          </a:p>
          <a:p>
            <a:r>
              <a:rPr lang="en-US"/>
              <a:t>6. wünschen</a:t>
            </a:r>
          </a:p>
          <a:p>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64515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a:t>
            </a:r>
            <a:r>
              <a:rPr lang="en-GB" b="1" baseline="0"/>
              <a:t> </a:t>
            </a:r>
            <a:r>
              <a:rPr lang="en-GB" b="1"/>
              <a:t>minutes</a:t>
            </a:r>
            <a:br>
              <a:rPr lang="en-GB"/>
            </a:br>
            <a:br>
              <a:rPr lang="en-GB" b="1"/>
            </a:br>
            <a:r>
              <a:rPr lang="en-GB" b="1"/>
              <a:t>Aim: Phonics</a:t>
            </a:r>
            <a:r>
              <a:rPr lang="en-GB" b="1" baseline="0"/>
              <a:t> practice contrasting ‘u’ and ‘ü’.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fir tree in the top right hand corner to play the song. Students write</a:t>
            </a:r>
            <a:r>
              <a:rPr lang="en-GB" baseline="0"/>
              <a:t> </a:t>
            </a:r>
            <a:r>
              <a:rPr lang="en-GB"/>
              <a:t>‘u’ or ‘ü’ for each missing vowel.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GB"/>
              <a:t>Play the song a</a:t>
            </a:r>
            <a:r>
              <a:rPr lang="en-GB" baseline="0"/>
              <a:t> second time</a:t>
            </a:r>
            <a:r>
              <a:rPr lang="en-GB"/>
              <a:t>. The text could also be read aloud if the recording seems too fast.</a:t>
            </a:r>
          </a:p>
          <a:p>
            <a:r>
              <a:rPr lang="en-GB"/>
              <a:t>3. Alternatively, here is a link to a commercial version: </a:t>
            </a:r>
            <a:r>
              <a:rPr lang="en-GB">
                <a:hlinkClick r:id="rId3"/>
              </a:rPr>
              <a:t>https://www.youtube.com/watch?v=lS4wTuvR7Ik</a:t>
            </a:r>
            <a:r>
              <a:rPr lang="en-GB"/>
              <a:t> </a:t>
            </a:r>
          </a:p>
          <a:p>
            <a:r>
              <a:rPr lang="en-GB"/>
              <a:t>(single voice, but quite clear sound – 3 verses, only play verse 1).</a:t>
            </a:r>
          </a:p>
          <a:p>
            <a:r>
              <a:rPr lang="en-GB"/>
              <a:t>4. The answers are provided</a:t>
            </a:r>
            <a:r>
              <a:rPr lang="en-GB" baseline="0"/>
              <a:t> on the next slide.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We include the source words and pictures as a refresher.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Instructions in German:</a:t>
            </a:r>
            <a:endParaRPr lang="en-GB"/>
          </a:p>
          <a:p>
            <a:r>
              <a:rPr lang="en-GB"/>
              <a:t>Hör zu</a:t>
            </a:r>
          </a:p>
          <a:p>
            <a:r>
              <a:rPr lang="en-GB"/>
              <a:t>Schreib ‘u’ oder ‘ü’</a:t>
            </a:r>
            <a:br>
              <a:rPr lang="en-GB"/>
            </a:br>
            <a:br>
              <a:rPr lang="en-GB"/>
            </a:br>
            <a:br>
              <a:rPr lang="en-GB"/>
            </a:br>
            <a:endParaRPr lang="en-US"/>
          </a:p>
          <a:p>
            <a:endParaRPr lang="en-US"/>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143176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To provide the answers to the activity</a:t>
            </a:r>
            <a:r>
              <a:rPr lang="en-GB" b="1" baseline="0"/>
              <a:t>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Ask students which SSC</a:t>
            </a:r>
            <a:r>
              <a:rPr lang="en-GB" baseline="0"/>
              <a:t> is missing each time.c, licking to reveal the answers one by one.</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833184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780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0" dirty="0"/>
          </a:p>
          <a:p>
            <a:r>
              <a:rPr lang="en-GB" b="1" dirty="0"/>
              <a:t>Aim: </a:t>
            </a:r>
            <a:r>
              <a:rPr lang="en-GB" dirty="0"/>
              <a:t>The long</a:t>
            </a:r>
            <a:r>
              <a:rPr lang="en-GB" baseline="0" dirty="0"/>
              <a:t> and short vowel sounds in German are practised here in familiar words, with audio. </a:t>
            </a: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Procedure:</a:t>
            </a:r>
          </a:p>
          <a:p>
            <a:r>
              <a:rPr lang="en-GB" sz="1200" u="none" strike="noStrike" kern="1200" cap="none" dirty="0">
                <a:solidFill>
                  <a:schemeClr val="tx1"/>
                </a:solidFill>
                <a:effectLst/>
                <a:ea typeface="Calibri"/>
                <a:cs typeface="Calibri"/>
                <a:sym typeface="Calibri"/>
              </a:rPr>
              <a:t>1. </a:t>
            </a:r>
            <a:r>
              <a:rPr lang="en-GB" baseline="0" dirty="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dirty="0"/>
              <a:t>Timing: 3 minutes</a:t>
            </a:r>
          </a:p>
          <a:p>
            <a:endParaRPr lang="en-GB" sz="2400" b="0" dirty="0"/>
          </a:p>
          <a:p>
            <a:r>
              <a:rPr lang="en-GB" sz="2400" b="1" dirty="0"/>
              <a:t>Aim: </a:t>
            </a:r>
            <a:r>
              <a:rPr lang="en-GB" sz="2400" dirty="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u="none" strike="noStrike" kern="1200" cap="none" dirty="0">
              <a:solidFill>
                <a:schemeClr val="tx1"/>
              </a:solidFill>
              <a:effectLs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u="none" strike="noStrike" kern="1200" cap="none" dirty="0">
                <a:solidFill>
                  <a:schemeClr val="tx1"/>
                </a:solidFill>
                <a:effectLst/>
                <a:ea typeface="Calibri"/>
                <a:cs typeface="Calibri"/>
                <a:sym typeface="Calibri"/>
              </a:rPr>
              <a:t>Procedure:</a:t>
            </a:r>
          </a:p>
          <a:p>
            <a:r>
              <a:rPr lang="en-GB" sz="2400" u="none" strike="noStrike" kern="1200" cap="none" dirty="0">
                <a:solidFill>
                  <a:schemeClr val="tx1"/>
                </a:solidFill>
                <a:effectLst/>
                <a:ea typeface="Calibri"/>
                <a:cs typeface="Calibri"/>
                <a:sym typeface="Calibri"/>
              </a:rPr>
              <a:t>1. </a:t>
            </a:r>
            <a:r>
              <a:rPr lang="en-GB" sz="2400" u="none" strike="noStrike" kern="1200" cap="none" dirty="0">
                <a:solidFill>
                  <a:schemeClr val="tx1"/>
                </a:solidFill>
                <a:effectLst/>
                <a:ea typeface="+mn-ea"/>
                <a:cs typeface="+mn-cs"/>
                <a:sym typeface="Calibri"/>
              </a:rPr>
              <a:t>S</a:t>
            </a:r>
            <a:r>
              <a:rPr lang="en-GB" sz="2400" dirty="0"/>
              <a:t>tudents should chant the words chorally first, as they</a:t>
            </a:r>
            <a:r>
              <a:rPr lang="en-GB" sz="2400" baseline="0" dirty="0"/>
              <a:t> appear</a:t>
            </a:r>
            <a:r>
              <a:rPr lang="en-GB" sz="2400" dirty="0"/>
              <a:t>, then perhaps individually (the teacher quizzing students on individual</a:t>
            </a:r>
            <a:r>
              <a:rPr lang="en-GB" sz="2400" baseline="0" dirty="0"/>
              <a:t> words; it will be important to continue to juxtapose the long and short forms of each vowel in this practice).</a:t>
            </a:r>
            <a:endParaRPr lang="en-GB" sz="2400"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3 minutes</a:t>
            </a:r>
          </a:p>
          <a:p>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 </a:t>
            </a:r>
            <a:r>
              <a:rPr lang="en-GB" baseline="0" dirty="0"/>
              <a:t>Opportunity to practise the following </a:t>
            </a:r>
            <a:r>
              <a:rPr lang="de-DE" sz="1200" kern="1200" baseline="0" dirty="0">
                <a:solidFill>
                  <a:schemeClr val="tx1"/>
                </a:solidFill>
                <a:effectLst/>
                <a:ea typeface="+mn-ea"/>
                <a:cs typeface="+mn-cs"/>
              </a:rPr>
              <a:t>SSCs: o - ö - i - </a:t>
            </a:r>
            <a:r>
              <a:rPr lang="de-DE" sz="1200" kern="1200" baseline="0" dirty="0" err="1">
                <a:solidFill>
                  <a:schemeClr val="tx1"/>
                </a:solidFill>
                <a:effectLst/>
                <a:ea typeface="+mn-ea"/>
                <a:cs typeface="+mn-cs"/>
              </a:rPr>
              <a:t>ü</a:t>
            </a:r>
            <a:r>
              <a:rPr lang="de-DE" sz="1200" kern="1200" baseline="0" dirty="0">
                <a:solidFill>
                  <a:schemeClr val="tx1"/>
                </a:solidFill>
                <a:effectLst/>
                <a:ea typeface="+mn-ea"/>
                <a:cs typeface="+mn-cs"/>
              </a:rPr>
              <a:t> – e.</a:t>
            </a:r>
            <a:br>
              <a:rPr lang="en-GB" baseline="0" dirty="0"/>
            </a:br>
            <a:endParaRPr lang="en-GB" b="0" baseline="0" dirty="0"/>
          </a:p>
          <a:p>
            <a:r>
              <a:rPr lang="en-GB" sz="1200" u="none" strike="noStrike" kern="1200" cap="none" dirty="0">
                <a:solidFill>
                  <a:schemeClr val="tx1"/>
                </a:solidFill>
                <a:effectLst/>
                <a:ea typeface="Calibri"/>
                <a:cs typeface="Calibri"/>
                <a:sym typeface="Calibri"/>
              </a:rPr>
              <a:t>Procedure:</a:t>
            </a:r>
          </a:p>
          <a:p>
            <a:r>
              <a:rPr lang="en-GB" sz="1200" u="none" strike="noStrike" kern="1200" cap="none" dirty="0">
                <a:solidFill>
                  <a:schemeClr val="tx1"/>
                </a:solidFill>
                <a:effectLst/>
                <a:ea typeface="Calibri"/>
                <a:cs typeface="Calibri"/>
                <a:sym typeface="Calibri"/>
              </a:rPr>
              <a:t>1. Students listen to either the slower [1] or the faster [2] version of the </a:t>
            </a:r>
            <a:r>
              <a:rPr lang="en-GB" sz="1200" u="none" strike="noStrike" kern="1200" cap="none" dirty="0" err="1">
                <a:solidFill>
                  <a:schemeClr val="tx1"/>
                </a:solidFill>
                <a:effectLst/>
                <a:ea typeface="Calibri"/>
                <a:cs typeface="Calibri"/>
                <a:sym typeface="Calibri"/>
              </a:rPr>
              <a:t>tongutwister</a:t>
            </a:r>
            <a:r>
              <a:rPr lang="en-GB" sz="1200" u="none" strike="noStrike" kern="1200" cap="none" dirty="0">
                <a:solidFill>
                  <a:schemeClr val="tx1"/>
                </a:solidFill>
                <a:effectLst/>
                <a:ea typeface="Calibri"/>
                <a:cs typeface="Calibri"/>
                <a:sym typeface="Calibri"/>
              </a:rPr>
              <a:t> (or both in turn),</a:t>
            </a:r>
            <a:r>
              <a:rPr lang="en-GB" sz="1200" u="none" strike="noStrike" kern="1200" cap="none" baseline="0" dirty="0">
                <a:solidFill>
                  <a:schemeClr val="tx1"/>
                </a:solidFill>
                <a:effectLst/>
                <a:ea typeface="Calibri"/>
                <a:cs typeface="Calibri"/>
                <a:sym typeface="Calibri"/>
              </a:rPr>
              <a:t> then try to say it chorally or in pairs.</a:t>
            </a:r>
            <a:endParaRPr lang="en-GB" sz="1200" u="none" strike="noStrike" kern="1200" cap="none" dirty="0">
              <a:solidFill>
                <a:schemeClr val="tx1"/>
              </a:solidFill>
              <a:effectLst/>
              <a:ea typeface="Calibri"/>
              <a:cs typeface="Calibri"/>
              <a:sym typeface="Calibri"/>
            </a:endParaRPr>
          </a:p>
          <a:p>
            <a:br>
              <a:rPr lang="en-GB" baseline="0" dirty="0"/>
            </a:br>
            <a:r>
              <a:rPr lang="en-GB" b="1" baseline="0" dirty="0"/>
              <a:t>Transcription:</a:t>
            </a:r>
          </a:p>
          <a:p>
            <a:pPr>
              <a:lnSpc>
                <a:spcPct val="150000"/>
              </a:lnSpc>
            </a:pPr>
            <a:r>
              <a:rPr lang="de-DE" sz="1200" dirty="0">
                <a:solidFill>
                  <a:srgbClr val="115076"/>
                </a:solidFill>
                <a:latin typeface="Century Gothic" panose="020B0502020202020204" pitchFamily="34" charset="0"/>
              </a:rPr>
              <a:t>Fromme Frösche fressen </a:t>
            </a:r>
          </a:p>
          <a:p>
            <a:pPr>
              <a:lnSpc>
                <a:spcPct val="150000"/>
              </a:lnSpc>
            </a:pPr>
            <a:r>
              <a:rPr lang="de-DE" sz="1200" dirty="0">
                <a:solidFill>
                  <a:srgbClr val="115076"/>
                </a:solidFill>
                <a:latin typeface="Century Gothic" panose="020B0502020202020204" pitchFamily="34" charset="0"/>
              </a:rPr>
              <a:t>frische Frühlingszwiebeln, </a:t>
            </a:r>
          </a:p>
          <a:p>
            <a:pPr>
              <a:lnSpc>
                <a:spcPct val="150000"/>
              </a:lnSpc>
            </a:pPr>
            <a:r>
              <a:rPr lang="de-DE" sz="1200" dirty="0">
                <a:solidFill>
                  <a:srgbClr val="115076"/>
                </a:solidFill>
                <a:latin typeface="Century Gothic" panose="020B0502020202020204" pitchFamily="34" charset="0"/>
              </a:rPr>
              <a:t>aber freche Frösche fressen </a:t>
            </a:r>
          </a:p>
          <a:p>
            <a:pPr>
              <a:lnSpc>
                <a:spcPct val="150000"/>
              </a:lnSpc>
            </a:pPr>
            <a:r>
              <a:rPr lang="de-DE" sz="1200" dirty="0">
                <a:solidFill>
                  <a:srgbClr val="115076"/>
                </a:solidFill>
                <a:latin typeface="Century Gothic" panose="020B0502020202020204" pitchFamily="34" charset="0"/>
              </a:rPr>
              <a:t>frische Früchte.</a:t>
            </a:r>
            <a:endParaRPr lang="de-DE" sz="1200" kern="1200" dirty="0">
              <a:solidFill>
                <a:schemeClr val="tx1"/>
              </a:solidFill>
              <a:effectLst/>
              <a:ea typeface="+mn-ea"/>
              <a:cs typeface="+mn-cs"/>
            </a:endParaRPr>
          </a:p>
          <a:p>
            <a:endParaRPr lang="en-GB" dirty="0"/>
          </a:p>
          <a:p>
            <a:r>
              <a:rPr lang="en-GB" b="1" dirty="0"/>
              <a:t>Translation:</a:t>
            </a:r>
          </a:p>
          <a:p>
            <a:r>
              <a:rPr lang="en-GB" dirty="0"/>
              <a:t>Pious frogs eat </a:t>
            </a:r>
          </a:p>
          <a:p>
            <a:r>
              <a:rPr lang="en-GB" dirty="0"/>
              <a:t>fresh spring onions, </a:t>
            </a:r>
          </a:p>
          <a:p>
            <a:r>
              <a:rPr lang="en-GB" dirty="0"/>
              <a:t>but eat naughty frogs </a:t>
            </a:r>
          </a:p>
          <a:p>
            <a:r>
              <a:rPr lang="en-GB" dirty="0"/>
              <a:t>fresh fruits.</a:t>
            </a:r>
          </a:p>
          <a:p>
            <a:pPr>
              <a:lnSpc>
                <a:spcPct val="150000"/>
              </a:lnSpc>
            </a:pPr>
            <a:endParaRPr lang="de-DE"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ea typeface="+mn-ea"/>
                <a:cs typeface="+mn-cs"/>
              </a:rPr>
              <a:t>fromm</a:t>
            </a:r>
            <a:r>
              <a:rPr lang="en-GB" sz="1200" kern="1200" baseline="0" dirty="0">
                <a:solidFill>
                  <a:schemeClr val="tx1"/>
                </a:solidFill>
                <a:effectLst/>
                <a:ea typeface="+mn-ea"/>
                <a:cs typeface="+mn-cs"/>
              </a:rPr>
              <a:t> [&gt;4029] Frosch [&gt;4029] </a:t>
            </a:r>
            <a:r>
              <a:rPr lang="en-GB" sz="1200" kern="1200" baseline="0" dirty="0" err="1">
                <a:solidFill>
                  <a:schemeClr val="tx1"/>
                </a:solidFill>
                <a:effectLst/>
                <a:ea typeface="+mn-ea"/>
                <a:cs typeface="+mn-cs"/>
              </a:rPr>
              <a:t>fressen</a:t>
            </a:r>
            <a:r>
              <a:rPr lang="en-GB" sz="1200" kern="1200" baseline="0" dirty="0">
                <a:solidFill>
                  <a:schemeClr val="tx1"/>
                </a:solidFill>
                <a:effectLst/>
                <a:ea typeface="+mn-ea"/>
                <a:cs typeface="+mn-cs"/>
              </a:rPr>
              <a:t> [3448] </a:t>
            </a:r>
            <a:r>
              <a:rPr lang="en-GB" sz="1200" kern="1200" baseline="0" dirty="0" err="1">
                <a:solidFill>
                  <a:schemeClr val="tx1"/>
                </a:solidFill>
                <a:effectLst/>
                <a:ea typeface="+mn-ea"/>
                <a:cs typeface="+mn-cs"/>
              </a:rPr>
              <a:t>frisch</a:t>
            </a:r>
            <a:r>
              <a:rPr lang="en-GB" sz="1200" kern="1200" baseline="0" dirty="0">
                <a:solidFill>
                  <a:schemeClr val="tx1"/>
                </a:solidFill>
                <a:effectLst/>
                <a:ea typeface="+mn-ea"/>
                <a:cs typeface="+mn-cs"/>
              </a:rPr>
              <a:t> [1297] </a:t>
            </a:r>
            <a:r>
              <a:rPr lang="en-GB" sz="1200" kern="1200" baseline="0" dirty="0" err="1">
                <a:solidFill>
                  <a:schemeClr val="tx1"/>
                </a:solidFill>
                <a:effectLst/>
                <a:ea typeface="+mn-ea"/>
                <a:cs typeface="+mn-cs"/>
              </a:rPr>
              <a:t>Frühling</a:t>
            </a:r>
            <a:r>
              <a:rPr lang="en-GB" sz="1200" kern="1200" baseline="0" dirty="0">
                <a:solidFill>
                  <a:schemeClr val="tx1"/>
                </a:solidFill>
                <a:effectLst/>
                <a:ea typeface="+mn-ea"/>
                <a:cs typeface="+mn-cs"/>
              </a:rPr>
              <a:t> [3975] </a:t>
            </a:r>
            <a:r>
              <a:rPr lang="en-GB" sz="1200" kern="1200" baseline="0" dirty="0" err="1">
                <a:solidFill>
                  <a:schemeClr val="tx1"/>
                </a:solidFill>
                <a:effectLst/>
                <a:ea typeface="+mn-ea"/>
                <a:cs typeface="+mn-cs"/>
              </a:rPr>
              <a:t>Zwiebel</a:t>
            </a:r>
            <a:r>
              <a:rPr lang="en-GB" sz="1200" kern="1200" baseline="0" dirty="0">
                <a:solidFill>
                  <a:schemeClr val="tx1"/>
                </a:solidFill>
                <a:effectLst/>
                <a:ea typeface="+mn-ea"/>
                <a:cs typeface="+mn-cs"/>
              </a:rPr>
              <a:t> [3382] </a:t>
            </a:r>
            <a:r>
              <a:rPr lang="en-GB" sz="1200" kern="1200" baseline="0" dirty="0" err="1">
                <a:solidFill>
                  <a:schemeClr val="tx1"/>
                </a:solidFill>
                <a:effectLst/>
                <a:ea typeface="+mn-ea"/>
                <a:cs typeface="+mn-cs"/>
              </a:rPr>
              <a:t>aber</a:t>
            </a:r>
            <a:r>
              <a:rPr lang="en-GB" sz="1200" kern="1200" baseline="0" dirty="0">
                <a:solidFill>
                  <a:schemeClr val="tx1"/>
                </a:solidFill>
                <a:effectLst/>
                <a:ea typeface="+mn-ea"/>
                <a:cs typeface="+mn-cs"/>
              </a:rPr>
              <a:t> [32] </a:t>
            </a:r>
            <a:r>
              <a:rPr lang="en-GB" sz="1200" kern="1200" baseline="0" dirty="0" err="1">
                <a:solidFill>
                  <a:schemeClr val="tx1"/>
                </a:solidFill>
                <a:effectLst/>
                <a:ea typeface="+mn-ea"/>
                <a:cs typeface="+mn-cs"/>
              </a:rPr>
              <a:t>frech</a:t>
            </a:r>
            <a:r>
              <a:rPr lang="en-GB" sz="1200" kern="1200" baseline="0" dirty="0">
                <a:solidFill>
                  <a:schemeClr val="tx1"/>
                </a:solidFill>
                <a:effectLst/>
                <a:ea typeface="+mn-ea"/>
                <a:cs typeface="+mn-cs"/>
              </a:rPr>
              <a:t> [&gt;4029] </a:t>
            </a:r>
            <a:r>
              <a:rPr lang="en-GB" sz="1200" kern="1200" baseline="0" dirty="0" err="1">
                <a:solidFill>
                  <a:schemeClr val="tx1"/>
                </a:solidFill>
                <a:effectLst/>
                <a:ea typeface="+mn-ea"/>
                <a:cs typeface="+mn-cs"/>
              </a:rPr>
              <a:t>Frucht</a:t>
            </a:r>
            <a:r>
              <a:rPr lang="en-GB" sz="1200" kern="1200" baseline="0" dirty="0">
                <a:solidFill>
                  <a:schemeClr val="tx1"/>
                </a:solidFill>
                <a:effectLst/>
                <a:ea typeface="+mn-ea"/>
                <a:cs typeface="+mn-cs"/>
              </a:rPr>
              <a:t> [3876]</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36162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short [</a:t>
            </a:r>
            <a:r>
              <a:rPr lang="en-GB" b="0" baseline="0" dirty="0" err="1"/>
              <a:t>i</a:t>
            </a:r>
            <a:r>
              <a:rPr lang="en-GB" b="0" baseline="0" dirty="0"/>
              <a:t>] and [ü]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strong verb stem in </a:t>
            </a:r>
            <a:r>
              <a:rPr lang="en-GB" b="0" i="1" baseline="0" dirty="0" err="1"/>
              <a:t>l</a:t>
            </a:r>
            <a:r>
              <a:rPr lang="en-GB" b="1" i="1" baseline="0" dirty="0" err="1"/>
              <a:t>ie</a:t>
            </a:r>
            <a:r>
              <a:rPr lang="en-GB" b="0" i="1" baseline="0" dirty="0" err="1"/>
              <a:t>st</a:t>
            </a:r>
            <a:r>
              <a:rPr lang="en-GB" b="0" i="0" baseline="0" dirty="0"/>
              <a:t>, eliciting the infinitive form and meaning from students.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met cognate </a:t>
            </a:r>
            <a:r>
              <a:rPr lang="en-GB" i="1" baseline="0" dirty="0" err="1"/>
              <a:t>chillen</a:t>
            </a:r>
            <a:r>
              <a:rPr lang="en-GB" i="0" baseline="0" dirty="0"/>
              <a:t> [&gt;4034] in week 3.1.1.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Students should also be asked to suggest the singular for these plural nouns and their gender.  The 3</a:t>
            </a:r>
            <a:r>
              <a:rPr lang="en-GB" b="0" i="0" baseline="30000" dirty="0"/>
              <a:t>rd</a:t>
            </a:r>
            <a:r>
              <a:rPr lang="en-GB" b="0" i="0" baseline="0" dirty="0"/>
              <a:t> plural rule they learnt [1.2.7] - die </a:t>
            </a:r>
            <a:r>
              <a:rPr lang="en-GB" b="0" i="0" baseline="0" dirty="0">
                <a:sym typeface="Wingdings" panose="05000000000000000000" pitchFamily="2" charset="2"/>
              </a:rPr>
              <a:t> (e)n.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Kiste</a:t>
            </a:r>
            <a:r>
              <a:rPr lang="en-GB" b="0" i="0" baseline="0" dirty="0"/>
              <a:t> [1943], </a:t>
            </a:r>
            <a:r>
              <a:rPr lang="en-GB" b="0" i="0" baseline="0" dirty="0" err="1"/>
              <a:t>K</a:t>
            </a:r>
            <a:r>
              <a:rPr lang="en-GB" b="0" baseline="0" dirty="0" err="1"/>
              <a:t>üste</a:t>
            </a:r>
            <a:r>
              <a:rPr lang="en-GB" b="0" i="0" baseline="0" dirty="0"/>
              <a:t> [1446]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Kisten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22687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[u] and [ü]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the strong verb stems in </a:t>
            </a:r>
            <a:r>
              <a:rPr lang="en-GB" b="0" i="1" baseline="0" dirty="0" err="1"/>
              <a:t>s</a:t>
            </a:r>
            <a:r>
              <a:rPr lang="en-GB" b="1" i="1" baseline="0" dirty="0" err="1"/>
              <a:t>ie</a:t>
            </a:r>
            <a:r>
              <a:rPr lang="en-GB" b="0" i="1" baseline="0" dirty="0" err="1"/>
              <a:t>ht</a:t>
            </a:r>
            <a:r>
              <a:rPr lang="en-GB" b="0" i="0" baseline="0" dirty="0"/>
              <a:t> and</a:t>
            </a:r>
            <a:r>
              <a:rPr lang="en-GB" b="0" baseline="0" dirty="0"/>
              <a:t> </a:t>
            </a:r>
            <a:r>
              <a:rPr lang="en-GB" b="0" i="1" baseline="0" dirty="0" err="1"/>
              <a:t>w</a:t>
            </a:r>
            <a:r>
              <a:rPr lang="en-GB" b="1" i="1" baseline="0" dirty="0" err="1"/>
              <a:t>i</a:t>
            </a:r>
            <a:r>
              <a:rPr lang="en-GB" b="0" i="1" baseline="0" dirty="0" err="1"/>
              <a:t>rd</a:t>
            </a:r>
            <a:r>
              <a:rPr lang="en-GB" b="0" i="1" baseline="0" dirty="0"/>
              <a:t>, </a:t>
            </a:r>
            <a:r>
              <a:rPr lang="en-GB" b="0" i="0" baseline="0" dirty="0"/>
              <a:t>eliciting the infinitive form and meaning from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Teacher to students how they might translate ‘es </a:t>
            </a:r>
            <a:r>
              <a:rPr lang="en-US" sz="1200" b="1"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wird</a:t>
            </a:r>
            <a:r>
              <a:rPr lang="en-US" sz="1200" b="1"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12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spät</a:t>
            </a:r>
            <a:r>
              <a:rPr lang="en-US" sz="12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GB" b="0" i="0" baseline="0" dirty="0"/>
              <a:t>- ‘it is </a:t>
            </a:r>
            <a:r>
              <a:rPr lang="en-GB" b="0" i="1" baseline="0" dirty="0"/>
              <a:t>getting</a:t>
            </a:r>
            <a:r>
              <a:rPr lang="en-GB" b="0" i="0" baseline="0" dirty="0"/>
              <a:t> late’ in English, rather than </a:t>
            </a:r>
            <a:r>
              <a:rPr lang="en-GB" b="0" i="1" baseline="0" dirty="0"/>
              <a:t>becoming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Teacher to point out cross-linguistic differences in punctuation conventions (speech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the cognate </a:t>
            </a:r>
            <a:r>
              <a:rPr lang="en-GB" b="0" i="1" baseline="0" dirty="0" err="1"/>
              <a:t>surfen</a:t>
            </a:r>
            <a:r>
              <a:rPr lang="en-GB" b="0" i="1" baseline="0" dirty="0"/>
              <a:t> </a:t>
            </a:r>
            <a:r>
              <a:rPr lang="en-GB" b="0" i="0" baseline="0" dirty="0"/>
              <a:t>[&gt;4034]. Teacher to elicit pronunciation of this word, asking students to draw on their knowledge of SSC [s-].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Tour [2474]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T</a:t>
            </a:r>
            <a:r>
              <a:rPr lang="en-GB" b="0" baseline="0" dirty="0" err="1"/>
              <a:t>ü</a:t>
            </a:r>
            <a:r>
              <a:rPr lang="en-GB" sz="1200" dirty="0" err="1">
                <a:solidFill>
                  <a:schemeClr val="accent5">
                    <a:lumMod val="50000"/>
                  </a:schemeClr>
                </a:solidFill>
              </a:rPr>
              <a:t>r</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532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54742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Note: </a:t>
            </a:r>
            <a:r>
              <a:rPr lang="en-US" b="0" baseline="0" dirty="0"/>
              <a:t>we are assuming that teachers will remove the [ü] from the title slide before </a:t>
            </a:r>
            <a:r>
              <a:rPr lang="en-US" baseline="0" dirty="0"/>
              <a:t>the lesson, so as not to give away the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Students listen in pairs to work out the sound we are revisiting – first pair to</a:t>
            </a:r>
            <a:r>
              <a:rPr lang="en-GB" baseline="0" dirty="0"/>
              <a:t> put hands up have a go – must say all words correctly and work out the sound</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 Click the image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Students guess the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The following slides reveal and practice the SSC.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gr</a:t>
            </a:r>
            <a:r>
              <a:rPr lang="en-US" b="1" baseline="0" dirty="0" err="1"/>
              <a:t>ü</a:t>
            </a:r>
            <a:r>
              <a:rPr lang="en-US" b="0" baseline="0" dirty="0" err="1"/>
              <a:t>n</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fr</a:t>
            </a:r>
            <a:r>
              <a:rPr lang="en-US" b="1" baseline="0" dirty="0" err="1"/>
              <a:t>ü</a:t>
            </a:r>
            <a:r>
              <a:rPr lang="en-US" b="0" baseline="0" dirty="0" err="1"/>
              <a:t>h</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a:t>
            </a:r>
            <a:r>
              <a:rPr lang="en-GB" b="1" baseline="0" dirty="0" err="1"/>
              <a:t>ü</a:t>
            </a:r>
            <a:r>
              <a:rPr lang="en-GB" b="0" baseline="0" dirty="0" err="1"/>
              <a:t>nf</a:t>
            </a:r>
            <a:endParaRPr lang="en-GB" b="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387288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ü</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ü</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327556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28</a:t>
            </a:fld>
            <a:endParaRPr lang="en-GB">
              <a:solidFill>
                <a:prstClr val="black"/>
              </a:solidFill>
            </a:endParaRPr>
          </a:p>
        </p:txBody>
      </p:sp>
    </p:spTree>
    <p:extLst>
      <p:ext uri="{BB962C8B-B14F-4D97-AF65-F5344CB8AC3E}">
        <p14:creationId xmlns:p14="http://schemas.microsoft.com/office/powerpoint/2010/main" val="2261193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32871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err="1">
                <a:solidFill>
                  <a:srgbClr val="FFCC0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ü</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ü</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T</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2166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a:t>
            </a:r>
            <a:r>
              <a:rPr lang="en-GB" b="0" baseline="0" dirty="0"/>
              <a:t> 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Tür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 </a:t>
            </a:r>
            <a:r>
              <a:rPr lang="en-GB" sz="1200" b="1" baseline="0" dirty="0" err="1"/>
              <a:t>fühlen</a:t>
            </a:r>
            <a:r>
              <a:rPr lang="en-GB" sz="1200" b="1" baseline="0" dirty="0"/>
              <a:t> </a:t>
            </a:r>
            <a:r>
              <a:rPr lang="en-GB" sz="1200" b="0" baseline="0" dirty="0"/>
              <a:t>[419] </a:t>
            </a:r>
            <a:r>
              <a:rPr lang="en-GB" sz="1200" b="1" baseline="0" dirty="0" err="1"/>
              <a:t>grün</a:t>
            </a:r>
            <a:r>
              <a:rPr lang="en-GB" sz="1200" b="1" baseline="0" dirty="0"/>
              <a:t> </a:t>
            </a:r>
            <a:r>
              <a:rPr lang="en-GB" sz="1200" baseline="0" dirty="0"/>
              <a:t>[556]; </a:t>
            </a:r>
            <a:r>
              <a:rPr lang="en-GB" sz="1200" b="1" baseline="0" dirty="0" err="1"/>
              <a:t>Küche</a:t>
            </a:r>
            <a:r>
              <a:rPr lang="en-GB" sz="1200" b="1" baseline="0" dirty="0"/>
              <a:t> </a:t>
            </a:r>
            <a:r>
              <a:rPr lang="en-GB" sz="1200" baseline="0" dirty="0"/>
              <a:t>[960]; </a:t>
            </a:r>
            <a:r>
              <a:rPr lang="en-GB" sz="1200" b="1" baseline="0" dirty="0" err="1"/>
              <a:t>früh</a:t>
            </a:r>
            <a:r>
              <a:rPr lang="en-GB" sz="1200" b="1" baseline="0" dirty="0"/>
              <a:t> </a:t>
            </a:r>
            <a:r>
              <a:rPr lang="en-GB" sz="1200" baseline="0" dirty="0"/>
              <a:t>[322]; </a:t>
            </a:r>
            <a:r>
              <a:rPr lang="en-GB" sz="1200" b="1" baseline="0" dirty="0" err="1"/>
              <a:t>über</a:t>
            </a:r>
            <a:r>
              <a:rPr lang="en-GB" sz="1200" b="1" baseline="0" dirty="0"/>
              <a:t> </a:t>
            </a:r>
            <a:r>
              <a:rPr lang="en-GB" sz="1200" baseline="0" dirty="0"/>
              <a:t>[48].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905753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724819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517425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sz="1200" kern="1200" dirty="0" err="1">
                <a:solidFill>
                  <a:schemeClr val="tx1"/>
                </a:solidFill>
                <a:effectLst/>
                <a:ea typeface="+mn-ea"/>
                <a:cs typeface="+mn-cs"/>
              </a:rPr>
              <a:t>Pairwork</a:t>
            </a:r>
            <a:r>
              <a:rPr lang="en-GB" sz="1200" kern="1200" dirty="0">
                <a:solidFill>
                  <a:schemeClr val="tx1"/>
                </a:solidFill>
                <a:effectLst/>
                <a:ea typeface="+mn-ea"/>
                <a:cs typeface="+mn-cs"/>
              </a:rPr>
              <a:t> ‘tennis’ – pupils say the words alternately out loud with a partner, building up speed, over 1 minute’s intensive practice. </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1. Click on ‘LOS!’ </a:t>
            </a:r>
            <a:r>
              <a:rPr lang="en-GB" sz="1200" kern="1200" baseline="0" dirty="0">
                <a:solidFill>
                  <a:schemeClr val="tx1"/>
                </a:solidFill>
                <a:effectLst/>
                <a:ea typeface="+mn-ea"/>
                <a:cs typeface="+mn-cs"/>
              </a:rPr>
              <a:t>to start a one-minute timer on the screen.</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2. Pupils call in any order they like, but are not allowed to repeat the one they said in their last turn.</a:t>
            </a:r>
            <a:br>
              <a:rPr lang="en-GB" sz="1200" kern="1200" dirty="0">
                <a:solidFill>
                  <a:schemeClr val="tx1"/>
                </a:solidFill>
                <a:effectLst/>
                <a:ea typeface="+mn-ea"/>
                <a:cs typeface="+mn-cs"/>
              </a:rPr>
            </a:br>
            <a:r>
              <a:rPr lang="en-GB" sz="1200" kern="1200" dirty="0">
                <a:solidFill>
                  <a:schemeClr val="tx1"/>
                </a:solidFill>
                <a:effectLst/>
                <a:ea typeface="+mn-ea"/>
                <a:cs typeface="+mn-cs"/>
              </a:rPr>
              <a:t>3. Teacher can circulate to listen into their SSC knowledge.</a:t>
            </a:r>
            <a:br>
              <a:rPr lang="en-GB" sz="1200" kern="1200" dirty="0">
                <a:solidFill>
                  <a:schemeClr val="tx1"/>
                </a:solidFill>
                <a:effectLst/>
                <a:ea typeface="+mn-ea"/>
                <a:cs typeface="+mn-cs"/>
              </a:rPr>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640343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5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sz="1200" kern="1200" dirty="0">
                <a:solidFill>
                  <a:schemeClr val="tx1"/>
                </a:solidFill>
                <a:effectLst/>
                <a:ea typeface="+mn-ea"/>
                <a:cs typeface="+mn-cs"/>
              </a:rPr>
              <a:t>Practice in distinguishing</a:t>
            </a:r>
            <a:r>
              <a:rPr lang="en-GB" sz="1200" kern="1200" baseline="0" dirty="0">
                <a:solidFill>
                  <a:schemeClr val="tx1"/>
                </a:solidFill>
                <a:effectLst/>
                <a:ea typeface="+mn-ea"/>
                <a:cs typeface="+mn-cs"/>
              </a:rPr>
              <a:t> between [u] and [</a:t>
            </a:r>
            <a:r>
              <a:rPr lang="en-GB" sz="1200" b="1" i="0" baseline="0" dirty="0" err="1"/>
              <a:t>ü</a:t>
            </a:r>
            <a:r>
              <a:rPr lang="en-GB" sz="1200" b="1" i="0" baseline="0" dirty="0"/>
              <a:t>]</a:t>
            </a:r>
            <a:r>
              <a:rPr lang="en-GB" sz="1200" b="0" i="0" baseline="0" dirty="0"/>
              <a:t>.</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r>
              <a:rPr lang="en-US" b="0" dirty="0"/>
              <a:t>1. Click on the number to play the audio.</a:t>
            </a:r>
            <a:r>
              <a:rPr lang="en-US" b="0" baseline="0" dirty="0"/>
              <a:t> </a:t>
            </a:r>
          </a:p>
          <a:p>
            <a:r>
              <a:rPr lang="en-US" b="0" baseline="0" dirty="0"/>
              <a:t>2. Students tick the appropriate column.</a:t>
            </a:r>
          </a:p>
          <a:p>
            <a:r>
              <a:rPr lang="en-US" b="0" baseline="0" dirty="0"/>
              <a:t>3. Click to reveal the answers one by one.</a:t>
            </a:r>
          </a:p>
          <a:p>
            <a:r>
              <a:rPr lang="en-US" b="0" baseline="0" dirty="0"/>
              <a:t>4. Activity continues on next slide.</a:t>
            </a:r>
            <a:endParaRPr lang="en-US" b="1" dirty="0"/>
          </a:p>
          <a:p>
            <a:endParaRPr lang="en-US" b="1" dirty="0"/>
          </a:p>
          <a:p>
            <a:r>
              <a:rPr lang="en-US" b="1" dirty="0"/>
              <a:t>Transcript:</a:t>
            </a:r>
            <a:endParaRPr lang="en-US" dirty="0"/>
          </a:p>
          <a:p>
            <a:r>
              <a:rPr lang="en-US" dirty="0"/>
              <a:t>1. das Museum</a:t>
            </a:r>
          </a:p>
          <a:p>
            <a:r>
              <a:rPr lang="en-US" dirty="0"/>
              <a:t>2. </a:t>
            </a:r>
            <a:r>
              <a:rPr lang="en-US" dirty="0" err="1"/>
              <a:t>dürfen</a:t>
            </a:r>
            <a:endParaRPr lang="en-US" dirty="0"/>
          </a:p>
          <a:p>
            <a:r>
              <a:rPr lang="en-US" dirty="0"/>
              <a:t>3. </a:t>
            </a:r>
            <a:r>
              <a:rPr lang="en-US" dirty="0" err="1"/>
              <a:t>ruhig</a:t>
            </a:r>
            <a:endParaRPr lang="en-US" dirty="0"/>
          </a:p>
          <a:p>
            <a:r>
              <a:rPr lang="en-US" dirty="0"/>
              <a:t>4. </a:t>
            </a:r>
            <a:r>
              <a:rPr lang="en-US" dirty="0" err="1"/>
              <a:t>früh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dirty="0" err="1"/>
              <a:t>genug</a:t>
            </a:r>
            <a:endParaRPr lang="en-US" dirty="0"/>
          </a:p>
          <a:p>
            <a:r>
              <a:rPr lang="en-US" dirty="0"/>
              <a:t>6. </a:t>
            </a:r>
            <a:r>
              <a:rPr lang="en-US" dirty="0" err="1"/>
              <a:t>glücklich</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367959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a:t>
            </a:r>
            <a:r>
              <a:rPr lang="en-US" b="1" baseline="0" dirty="0"/>
              <a:t> continues the activity on the previous slide.</a:t>
            </a:r>
          </a:p>
          <a:p>
            <a:endParaRPr lang="en-US" b="1" dirty="0"/>
          </a:p>
          <a:p>
            <a:r>
              <a:rPr lang="en-US" b="1" dirty="0"/>
              <a:t>Transcript:</a:t>
            </a:r>
          </a:p>
          <a:p>
            <a:r>
              <a:rPr lang="en-US" dirty="0"/>
              <a:t>7. </a:t>
            </a:r>
            <a:r>
              <a:rPr lang="en-GB" sz="1200" kern="1200" dirty="0" err="1">
                <a:solidFill>
                  <a:schemeClr val="tx1"/>
                </a:solidFill>
                <a:effectLst/>
                <a:ea typeface="+mn-ea"/>
                <a:cs typeface="+mn-cs"/>
              </a:rPr>
              <a:t>türkisch</a:t>
            </a:r>
            <a:endParaRPr lang="en-GB" sz="1200" kern="1200" dirty="0">
              <a:solidFill>
                <a:schemeClr val="tx1"/>
              </a:solidFill>
              <a:effectLst/>
              <a:ea typeface="+mn-ea"/>
              <a:cs typeface="+mn-cs"/>
            </a:endParaRPr>
          </a:p>
          <a:p>
            <a:r>
              <a:rPr lang="en-US" dirty="0"/>
              <a:t>8. </a:t>
            </a:r>
            <a:r>
              <a:rPr lang="en-GB" sz="1200" kern="1200" dirty="0" err="1">
                <a:solidFill>
                  <a:schemeClr val="tx1"/>
                </a:solidFill>
                <a:effectLst/>
                <a:ea typeface="+mn-ea"/>
                <a:cs typeface="+mn-cs"/>
              </a:rPr>
              <a:t>zusammen</a:t>
            </a:r>
            <a:endParaRPr lang="en-GB" sz="1200" kern="1200" dirty="0">
              <a:solidFill>
                <a:schemeClr val="tx1"/>
              </a:solidFill>
              <a:effectLst/>
              <a:ea typeface="+mn-ea"/>
              <a:cs typeface="+mn-cs"/>
            </a:endParaRPr>
          </a:p>
          <a:p>
            <a:r>
              <a:rPr lang="en-US" dirty="0"/>
              <a:t>9. </a:t>
            </a:r>
            <a:r>
              <a:rPr lang="en-GB" sz="1200" kern="1200" dirty="0" err="1">
                <a:solidFill>
                  <a:schemeClr val="tx1"/>
                </a:solidFill>
                <a:effectLst/>
                <a:ea typeface="+mn-ea"/>
                <a:cs typeface="+mn-cs"/>
              </a:rPr>
              <a:t>gesund</a:t>
            </a:r>
            <a:endParaRPr lang="en-GB" sz="1200" kern="1200" dirty="0">
              <a:solidFill>
                <a:schemeClr val="tx1"/>
              </a:solidFill>
              <a:effectLst/>
              <a:ea typeface="+mn-ea"/>
              <a:cs typeface="+mn-cs"/>
            </a:endParaRPr>
          </a:p>
          <a:p>
            <a:r>
              <a:rPr lang="en-US" dirty="0"/>
              <a:t>10. </a:t>
            </a:r>
            <a:r>
              <a:rPr lang="en-GB" sz="1200" kern="1200" dirty="0" err="1">
                <a:solidFill>
                  <a:schemeClr val="tx1"/>
                </a:solidFill>
                <a:effectLst/>
                <a:ea typeface="+mn-ea"/>
                <a:cs typeface="+mn-cs"/>
              </a:rPr>
              <a:t>müssen</a:t>
            </a:r>
            <a:endParaRPr lang="en-GB" sz="1200" kern="1200" dirty="0">
              <a:solidFill>
                <a:schemeClr val="tx1"/>
              </a:solidFill>
              <a:effectLst/>
              <a:ea typeface="+mn-ea"/>
              <a:cs typeface="+mn-cs"/>
            </a:endParaRPr>
          </a:p>
          <a:p>
            <a:r>
              <a:rPr lang="en-US" dirty="0"/>
              <a:t>11. </a:t>
            </a:r>
            <a:r>
              <a:rPr lang="en-GB" sz="1200" kern="1200" dirty="0" err="1">
                <a:solidFill>
                  <a:schemeClr val="tx1"/>
                </a:solidFill>
                <a:effectLst/>
                <a:ea typeface="+mn-ea"/>
                <a:cs typeface="+mn-cs"/>
              </a:rPr>
              <a:t>sie</a:t>
            </a:r>
            <a:r>
              <a:rPr lang="en-GB" sz="1200" kern="1200" dirty="0">
                <a:solidFill>
                  <a:schemeClr val="tx1"/>
                </a:solidFill>
                <a:effectLst/>
                <a:ea typeface="+mn-ea"/>
                <a:cs typeface="+mn-cs"/>
              </a:rPr>
              <a:t> muss</a:t>
            </a:r>
          </a:p>
          <a:p>
            <a:r>
              <a:rPr lang="en-US" dirty="0"/>
              <a:t>12. </a:t>
            </a:r>
            <a:r>
              <a:rPr lang="en-GB" sz="1200" kern="1200" dirty="0">
                <a:solidFill>
                  <a:schemeClr val="tx1"/>
                </a:solidFill>
                <a:effectLst/>
                <a:ea typeface="+mn-ea"/>
                <a:cs typeface="+mn-cs"/>
              </a:rPr>
              <a:t>du </a:t>
            </a:r>
            <a:r>
              <a:rPr lang="en-GB" sz="1200" kern="1200" dirty="0" err="1">
                <a:solidFill>
                  <a:schemeClr val="tx1"/>
                </a:solidFill>
                <a:effectLst/>
                <a:ea typeface="+mn-ea"/>
                <a:cs typeface="+mn-cs"/>
              </a:rPr>
              <a:t>musst</a:t>
            </a:r>
            <a:r>
              <a:rPr lang="en-GB" sz="1200" kern="1200" dirty="0">
                <a:solidFill>
                  <a:schemeClr val="tx1"/>
                </a:solidFill>
                <a:effectLst/>
                <a:ea typeface="+mn-ea"/>
                <a:cs typeface="+mn-cs"/>
              </a:rPr>
              <a:t> </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574270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83939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 minute</a:t>
            </a:r>
            <a:br>
              <a:rPr lang="en-GB" dirty="0"/>
            </a:br>
            <a:br>
              <a:rPr lang="en-GB" b="1" dirty="0"/>
            </a:br>
            <a:r>
              <a:rPr lang="en-GB" b="1" dirty="0"/>
              <a:t>Aim: </a:t>
            </a:r>
            <a:r>
              <a:rPr lang="en-GB" b="0" baseline="0" dirty="0"/>
              <a:t>To introduce/consolidate SSC long and short </a:t>
            </a:r>
            <a:r>
              <a:rPr lang="en-GB" b="1" baseline="0" dirty="0"/>
              <a:t>[u] and [ü]</a:t>
            </a:r>
            <a:br>
              <a:rPr lang="en-GB" dirty="0"/>
            </a:br>
            <a:br>
              <a:rPr lang="en-GB" dirty="0"/>
            </a:br>
            <a:r>
              <a:rPr lang="en-GB" b="1" dirty="0"/>
              <a:t>Procedure:</a:t>
            </a:r>
            <a:br>
              <a:rPr lang="en-GB" dirty="0"/>
            </a:br>
            <a:r>
              <a:rPr lang="en-GB" b="0" dirty="0"/>
              <a:t>1. Present the letter(s) and say the </a:t>
            </a:r>
            <a:r>
              <a:rPr lang="en-GB" b="1" dirty="0"/>
              <a:t>[u]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du</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[u]  </a:t>
            </a:r>
            <a:r>
              <a:rPr lang="en-GB" dirty="0"/>
              <a:t>- </a:t>
            </a:r>
            <a:r>
              <a:rPr lang="en-GB" baseline="0" dirty="0"/>
              <a:t>mime putting a full stop with your index finger in the air (point away from yourself, with a quick jabbing motion).</a:t>
            </a:r>
            <a:br>
              <a:rPr lang="en-GB" dirty="0"/>
            </a:br>
            <a:r>
              <a:rPr lang="en-GB" dirty="0"/>
              <a:t>long</a:t>
            </a:r>
            <a:r>
              <a:rPr lang="en-GB" b="1" dirty="0"/>
              <a:t> [ü] </a:t>
            </a:r>
            <a:r>
              <a:rPr lang="en-GB" dirty="0"/>
              <a:t>– </a:t>
            </a:r>
            <a:r>
              <a:rPr lang="en-GB" baseline="0" dirty="0"/>
              <a:t>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[ü] </a:t>
            </a:r>
            <a:r>
              <a:rPr lang="en-GB" dirty="0"/>
              <a:t>- </a:t>
            </a:r>
            <a:r>
              <a:rPr lang="en-GB" baseline="0" dirty="0"/>
              <a:t>hold up your right hand, five digits spread apart.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br>
              <a:rPr lang="en-GB" dirty="0"/>
            </a:br>
            <a:r>
              <a:rPr lang="en-GB" b="1" baseline="0" dirty="0"/>
              <a:t>Word frequency (1 is the most frequent word in German): </a:t>
            </a:r>
            <a:br>
              <a:rPr lang="en-GB" baseline="0" dirty="0"/>
            </a:br>
            <a:r>
              <a:rPr lang="en-GB" b="1" baseline="0" dirty="0"/>
              <a:t>du </a:t>
            </a:r>
            <a:r>
              <a:rPr lang="en-GB" baseline="0" dirty="0"/>
              <a:t>[52]; </a:t>
            </a:r>
            <a:r>
              <a:rPr lang="en-GB" b="1" baseline="0" dirty="0" err="1"/>
              <a:t>Punkt</a:t>
            </a:r>
            <a:r>
              <a:rPr lang="en-GB" b="1" baseline="0" dirty="0"/>
              <a:t> </a:t>
            </a:r>
            <a:r>
              <a:rPr lang="en-GB" baseline="0" dirty="0"/>
              <a:t>[427] </a:t>
            </a:r>
            <a:r>
              <a:rPr lang="en-GB" sz="1200" b="1" baseline="0" dirty="0" err="1"/>
              <a:t>Tür</a:t>
            </a:r>
            <a:r>
              <a:rPr lang="en-GB" sz="1200" b="1" baseline="0" dirty="0"/>
              <a:t> </a:t>
            </a:r>
            <a:r>
              <a:rPr lang="en-GB" sz="1200" baseline="0" dirty="0"/>
              <a:t>[400] </a:t>
            </a:r>
            <a:r>
              <a:rPr lang="en-GB" sz="1200" b="1" baseline="0" dirty="0" err="1"/>
              <a:t>fünf</a:t>
            </a:r>
            <a:r>
              <a:rPr lang="en-GB" sz="1200" b="1" baseline="0" dirty="0"/>
              <a:t> </a:t>
            </a:r>
            <a:r>
              <a:rPr lang="en-GB" sz="1200" baseline="0" dirty="0"/>
              <a:t>[272]</a:t>
            </a:r>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b="1" dirty="0"/>
            </a:br>
            <a:r>
              <a:rPr lang="en-GB" b="1" dirty="0"/>
              <a:t>Aim: </a:t>
            </a:r>
            <a:r>
              <a:rPr lang="en-GB" b="0" baseline="0" dirty="0"/>
              <a:t>To practise SSC long and short </a:t>
            </a:r>
            <a:r>
              <a:rPr lang="en-GB" b="1" baseline="0" dirty="0"/>
              <a:t>[u] and [ü]</a:t>
            </a:r>
            <a:br>
              <a:rPr lang="en-GB" dirty="0"/>
            </a:br>
            <a:br>
              <a:rPr lang="en-GB" dirty="0"/>
            </a:br>
            <a:r>
              <a:rPr lang="en-GB" b="1" dirty="0"/>
              <a:t>Procedure:</a:t>
            </a:r>
            <a:br>
              <a:rPr lang="en-GB" dirty="0"/>
            </a:br>
            <a:r>
              <a:rPr lang="en-GB" dirty="0"/>
              <a:t>1. Draw a 2 x 2 and write the source words.</a:t>
            </a:r>
            <a:br>
              <a:rPr lang="en-GB" dirty="0"/>
            </a:br>
            <a:r>
              <a:rPr lang="en-GB" dirty="0"/>
              <a:t>2. Click to listen and write each word into the correct square.</a:t>
            </a:r>
            <a:br>
              <a:rPr lang="en-GB" dirty="0"/>
            </a:br>
            <a:r>
              <a:rPr lang="en-GB" dirty="0"/>
              <a:t>3. Click to hear and see and word again.</a:t>
            </a:r>
            <a:br>
              <a:rPr lang="en-GB" dirty="0"/>
            </a:br>
            <a:br>
              <a:rPr lang="en-GB" dirty="0"/>
            </a:br>
            <a:r>
              <a:rPr lang="en-GB" dirty="0"/>
              <a:t>NB: Words will appear on clicks, so take care that the mouse is on action button when you click for audio (or the answers will appear too soon).</a:t>
            </a:r>
            <a:br>
              <a:rPr lang="en-GB" dirty="0"/>
            </a:br>
            <a:br>
              <a:rPr lang="en-GB" dirty="0"/>
            </a:br>
            <a:r>
              <a:rPr lang="en-GB" b="1" baseline="0" dirty="0"/>
              <a:t>Word frequency (1 is the most frequent word in German): </a:t>
            </a:r>
            <a:br>
              <a:rPr lang="en-GB" baseline="0" dirty="0"/>
            </a:br>
            <a:r>
              <a:rPr lang="en-GB" b="1" baseline="0" dirty="0" err="1"/>
              <a:t>absolut</a:t>
            </a:r>
            <a:r>
              <a:rPr lang="en-GB" b="1" baseline="0" dirty="0"/>
              <a:t> </a:t>
            </a:r>
            <a:r>
              <a:rPr lang="en-GB" b="0" baseline="0" dirty="0"/>
              <a:t>[993] </a:t>
            </a:r>
            <a:r>
              <a:rPr lang="en-GB" b="1" baseline="0" dirty="0"/>
              <a:t>tun </a:t>
            </a:r>
            <a:r>
              <a:rPr lang="en-GB" baseline="0" dirty="0"/>
              <a:t>[140];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unten</a:t>
            </a:r>
            <a:r>
              <a:rPr lang="en-GB" b="1" baseline="0" dirty="0"/>
              <a:t> </a:t>
            </a:r>
            <a:r>
              <a:rPr lang="en-GB" b="0" baseline="0" dirty="0"/>
              <a:t>[590] </a:t>
            </a:r>
            <a:r>
              <a:rPr lang="en-GB" b="1" baseline="0" dirty="0" err="1"/>
              <a:t>nutzen</a:t>
            </a:r>
            <a:r>
              <a:rPr lang="en-GB" b="1" baseline="0" dirty="0"/>
              <a:t> </a:t>
            </a:r>
            <a:r>
              <a:rPr lang="en-GB" baseline="0" dirty="0"/>
              <a:t>[463]; </a:t>
            </a:r>
            <a:br>
              <a:rPr lang="en-GB" baseline="0" dirty="0"/>
            </a:br>
            <a:r>
              <a:rPr lang="en-GB" sz="1200" b="1" baseline="0" dirty="0" err="1"/>
              <a:t>Küche</a:t>
            </a:r>
            <a:r>
              <a:rPr lang="en-GB" sz="1200" b="1" baseline="0" dirty="0"/>
              <a:t> </a:t>
            </a:r>
            <a:r>
              <a:rPr lang="en-GB" sz="1200" baseline="0" dirty="0"/>
              <a:t>[960]; </a:t>
            </a:r>
            <a:r>
              <a:rPr lang="en-GB" sz="1200" b="1" baseline="0" dirty="0" err="1"/>
              <a:t>über</a:t>
            </a:r>
            <a:r>
              <a:rPr lang="en-GB" sz="1200" b="1" baseline="0" dirty="0"/>
              <a:t> </a:t>
            </a:r>
            <a:r>
              <a:rPr lang="en-GB" sz="1200" baseline="0" dirty="0"/>
              <a:t>[48]</a:t>
            </a:r>
            <a:br>
              <a:rPr lang="en-GB" sz="1200" baseline="0" dirty="0"/>
            </a:br>
            <a:r>
              <a:rPr lang="en-GB" sz="1200" b="1" baseline="0" dirty="0" err="1"/>
              <a:t>Rücken</a:t>
            </a:r>
            <a:r>
              <a:rPr lang="en-GB" sz="1200" b="1" baseline="0" dirty="0"/>
              <a:t> </a:t>
            </a:r>
            <a:r>
              <a:rPr lang="en-GB" sz="1200" b="0" baseline="0" dirty="0"/>
              <a:t>[914] </a:t>
            </a:r>
            <a:r>
              <a:rPr lang="en-GB" sz="1200" b="1" baseline="0" dirty="0" err="1"/>
              <a:t>Glück</a:t>
            </a:r>
            <a:r>
              <a:rPr lang="en-GB" sz="1200" b="1" baseline="0" dirty="0"/>
              <a:t> </a:t>
            </a:r>
            <a:r>
              <a:rPr lang="en-GB" sz="1200" baseline="0" dirty="0"/>
              <a:t>[763];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79753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distinguish aurally between SSCs </a:t>
            </a:r>
            <a:r>
              <a:rPr lang="en-GB" sz="1200" b="0" dirty="0">
                <a:solidFill>
                  <a:schemeClr val="bg1"/>
                </a:solidFill>
              </a:rPr>
              <a:t>[ü] and [u], and revise plural formation patterns.</a:t>
            </a:r>
            <a:br>
              <a:rPr lang="en-GB" dirty="0"/>
            </a:br>
            <a:br>
              <a:rPr lang="en-GB" dirty="0"/>
            </a:br>
            <a:r>
              <a:rPr lang="en-GB" b="1" dirty="0"/>
              <a:t>Procedure:</a:t>
            </a:r>
            <a:br>
              <a:rPr lang="en-GB" dirty="0"/>
            </a:br>
            <a:r>
              <a:rPr lang="en-GB" dirty="0"/>
              <a:t>1. Students write 1-8 in their books.</a:t>
            </a:r>
          </a:p>
          <a:p>
            <a:r>
              <a:rPr lang="en-GB" dirty="0"/>
              <a:t>2. Click on a number to hear nouns said in the singular and plural.</a:t>
            </a:r>
          </a:p>
          <a:p>
            <a:r>
              <a:rPr lang="en-GB" dirty="0"/>
              <a:t>3. Students listen to see whether the SSCs are the same or different.</a:t>
            </a:r>
          </a:p>
          <a:p>
            <a:r>
              <a:rPr lang="en-GB" dirty="0"/>
              <a:t>4. Click to reveal </a:t>
            </a:r>
          </a:p>
          <a:p>
            <a:endParaRPr lang="en-GB" dirty="0"/>
          </a:p>
          <a:p>
            <a:r>
              <a:rPr lang="en-GB" b="1" dirty="0"/>
              <a:t>Transcript:</a:t>
            </a:r>
            <a:br>
              <a:rPr lang="en-GB" dirty="0"/>
            </a:br>
            <a:r>
              <a:rPr lang="en-GB" dirty="0"/>
              <a:t>1. </a:t>
            </a:r>
            <a:r>
              <a:rPr lang="en-GB" sz="1200" kern="1200" dirty="0">
                <a:solidFill>
                  <a:schemeClr val="tx1"/>
                </a:solidFill>
                <a:effectLst/>
                <a:ea typeface="+mn-ea"/>
                <a:cs typeface="+mn-cs"/>
              </a:rPr>
              <a:t>die Kunst, die </a:t>
            </a:r>
            <a:r>
              <a:rPr lang="en-GB" sz="1200" kern="1200" dirty="0" err="1">
                <a:solidFill>
                  <a:schemeClr val="tx1"/>
                </a:solidFill>
                <a:effectLst/>
                <a:ea typeface="+mn-ea"/>
                <a:cs typeface="+mn-cs"/>
              </a:rPr>
              <a:t>Künste</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2. die </a:t>
            </a:r>
            <a:r>
              <a:rPr lang="en-GB" sz="1200" kern="1200" dirty="0" err="1">
                <a:solidFill>
                  <a:schemeClr val="tx1"/>
                </a:solidFill>
                <a:effectLst/>
                <a:ea typeface="+mn-ea"/>
                <a:cs typeface="+mn-cs"/>
              </a:rPr>
              <a:t>Küche</a:t>
            </a:r>
            <a:r>
              <a:rPr lang="en-GB" sz="1200" kern="1200" dirty="0">
                <a:solidFill>
                  <a:schemeClr val="tx1"/>
                </a:solidFill>
                <a:effectLst/>
                <a:ea typeface="+mn-ea"/>
                <a:cs typeface="+mn-cs"/>
              </a:rPr>
              <a:t>, die </a:t>
            </a:r>
            <a:r>
              <a:rPr lang="en-GB" sz="1200" kern="1200" dirty="0" err="1">
                <a:solidFill>
                  <a:schemeClr val="tx1"/>
                </a:solidFill>
                <a:effectLst/>
                <a:ea typeface="+mn-ea"/>
                <a:cs typeface="+mn-cs"/>
              </a:rPr>
              <a:t>Küchen</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3. der Bus, die </a:t>
            </a:r>
            <a:r>
              <a:rPr lang="en-GB" sz="1200" kern="1200" dirty="0" err="1">
                <a:solidFill>
                  <a:schemeClr val="tx1"/>
                </a:solidFill>
                <a:effectLst/>
                <a:ea typeface="+mn-ea"/>
                <a:cs typeface="+mn-cs"/>
              </a:rPr>
              <a:t>Busse</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4. der </a:t>
            </a:r>
            <a:r>
              <a:rPr lang="en-GB" sz="1200" kern="1200" dirty="0" err="1">
                <a:solidFill>
                  <a:schemeClr val="tx1"/>
                </a:solidFill>
                <a:effectLst/>
                <a:ea typeface="+mn-ea"/>
                <a:cs typeface="+mn-cs"/>
              </a:rPr>
              <a:t>Fluss</a:t>
            </a:r>
            <a:r>
              <a:rPr lang="en-GB" sz="1200" kern="1200" dirty="0">
                <a:solidFill>
                  <a:schemeClr val="tx1"/>
                </a:solidFill>
                <a:effectLst/>
                <a:ea typeface="+mn-ea"/>
                <a:cs typeface="+mn-cs"/>
              </a:rPr>
              <a:t>, die </a:t>
            </a:r>
            <a:r>
              <a:rPr lang="en-GB" sz="1200" kern="1200" dirty="0" err="1">
                <a:solidFill>
                  <a:schemeClr val="tx1"/>
                </a:solidFill>
                <a:effectLst/>
                <a:ea typeface="+mn-ea"/>
                <a:cs typeface="+mn-cs"/>
              </a:rPr>
              <a:t>Flüsse</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5. die </a:t>
            </a:r>
            <a:r>
              <a:rPr lang="en-GB" sz="1200" kern="1200" dirty="0" err="1">
                <a:solidFill>
                  <a:schemeClr val="tx1"/>
                </a:solidFill>
                <a:effectLst/>
                <a:ea typeface="+mn-ea"/>
                <a:cs typeface="+mn-cs"/>
              </a:rPr>
              <a:t>Küste</a:t>
            </a:r>
            <a:r>
              <a:rPr lang="en-GB" sz="1200" kern="1200" dirty="0">
                <a:solidFill>
                  <a:schemeClr val="tx1"/>
                </a:solidFill>
                <a:effectLst/>
                <a:ea typeface="+mn-ea"/>
                <a:cs typeface="+mn-cs"/>
              </a:rPr>
              <a:t>, die </a:t>
            </a:r>
            <a:r>
              <a:rPr lang="en-GB" sz="1200" kern="1200" dirty="0" err="1">
                <a:solidFill>
                  <a:schemeClr val="tx1"/>
                </a:solidFill>
                <a:effectLst/>
                <a:ea typeface="+mn-ea"/>
                <a:cs typeface="+mn-cs"/>
              </a:rPr>
              <a:t>Küsten</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6. der </a:t>
            </a:r>
            <a:r>
              <a:rPr lang="en-GB" sz="1200" kern="1200" dirty="0" err="1">
                <a:solidFill>
                  <a:schemeClr val="tx1"/>
                </a:solidFill>
                <a:effectLst/>
                <a:ea typeface="+mn-ea"/>
                <a:cs typeface="+mn-cs"/>
              </a:rPr>
              <a:t>Kuss</a:t>
            </a:r>
            <a:r>
              <a:rPr lang="en-GB" sz="1200" kern="1200" dirty="0">
                <a:solidFill>
                  <a:schemeClr val="tx1"/>
                </a:solidFill>
                <a:effectLst/>
                <a:ea typeface="+mn-ea"/>
                <a:cs typeface="+mn-cs"/>
              </a:rPr>
              <a:t>, die </a:t>
            </a:r>
            <a:r>
              <a:rPr lang="en-GB" sz="1200" kern="1200" dirty="0" err="1">
                <a:solidFill>
                  <a:schemeClr val="tx1"/>
                </a:solidFill>
                <a:effectLst/>
                <a:ea typeface="+mn-ea"/>
                <a:cs typeface="+mn-cs"/>
              </a:rPr>
              <a:t>Küsse</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7. die </a:t>
            </a:r>
            <a:r>
              <a:rPr lang="en-GB" sz="1200" kern="1200" dirty="0" err="1">
                <a:solidFill>
                  <a:schemeClr val="tx1"/>
                </a:solidFill>
                <a:effectLst/>
                <a:ea typeface="+mn-ea"/>
                <a:cs typeface="+mn-cs"/>
              </a:rPr>
              <a:t>Nuss</a:t>
            </a:r>
            <a:r>
              <a:rPr lang="en-GB" sz="1200" kern="1200" dirty="0">
                <a:solidFill>
                  <a:schemeClr val="tx1"/>
                </a:solidFill>
                <a:effectLst/>
                <a:ea typeface="+mn-ea"/>
                <a:cs typeface="+mn-cs"/>
              </a:rPr>
              <a:t>, die </a:t>
            </a:r>
            <a:r>
              <a:rPr lang="en-GB" sz="1200" kern="1200" dirty="0" err="1">
                <a:solidFill>
                  <a:schemeClr val="tx1"/>
                </a:solidFill>
                <a:effectLst/>
                <a:ea typeface="+mn-ea"/>
                <a:cs typeface="+mn-cs"/>
              </a:rPr>
              <a:t>Nüsse</a:t>
            </a: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8. der Hummer, die Hummer</a:t>
            </a:r>
            <a:br>
              <a:rPr lang="en-GB" dirty="0"/>
            </a:br>
            <a:br>
              <a:rPr lang="en-GB" dirty="0"/>
            </a:br>
            <a:r>
              <a:rPr lang="en-GB" b="1" baseline="0" dirty="0"/>
              <a:t>Word frequency (1 is the most frequent word in German): </a:t>
            </a:r>
            <a:br>
              <a:rPr lang="en-GB" baseline="0" dirty="0"/>
            </a:br>
            <a:r>
              <a:rPr lang="en-GB" baseline="0" dirty="0"/>
              <a:t>Bus [1562], </a:t>
            </a:r>
            <a:r>
              <a:rPr lang="en-GB" baseline="0" dirty="0" err="1"/>
              <a:t>Fluss</a:t>
            </a:r>
            <a:r>
              <a:rPr lang="en-GB" baseline="0" dirty="0"/>
              <a:t> [1551], </a:t>
            </a:r>
            <a:r>
              <a:rPr lang="en-GB" sz="1200" kern="1200" dirty="0">
                <a:solidFill>
                  <a:schemeClr val="tx1"/>
                </a:solidFill>
                <a:effectLst/>
                <a:ea typeface="+mn-ea"/>
                <a:cs typeface="+mn-cs"/>
              </a:rPr>
              <a:t>Hummer [&gt;5000], </a:t>
            </a:r>
            <a:r>
              <a:rPr lang="en-GB" baseline="0" dirty="0"/>
              <a:t>Kunst [554], </a:t>
            </a:r>
            <a:r>
              <a:rPr lang="en-GB" sz="1200" kern="1200" dirty="0" err="1">
                <a:solidFill>
                  <a:schemeClr val="tx1"/>
                </a:solidFill>
                <a:effectLst/>
                <a:ea typeface="+mn-ea"/>
                <a:cs typeface="+mn-cs"/>
              </a:rPr>
              <a:t>Küste</a:t>
            </a:r>
            <a:r>
              <a:rPr lang="en-GB" sz="1200" kern="1200" dirty="0">
                <a:solidFill>
                  <a:schemeClr val="tx1"/>
                </a:solidFill>
                <a:effectLst/>
                <a:ea typeface="+mn-ea"/>
                <a:cs typeface="+mn-cs"/>
              </a:rPr>
              <a:t> [2628], </a:t>
            </a:r>
            <a:r>
              <a:rPr lang="en-GB" baseline="0" dirty="0"/>
              <a:t> </a:t>
            </a:r>
            <a:r>
              <a:rPr lang="en-GB" sz="1200" kern="1200" dirty="0" err="1">
                <a:solidFill>
                  <a:schemeClr val="tx1"/>
                </a:solidFill>
                <a:effectLst/>
                <a:ea typeface="+mn-ea"/>
                <a:cs typeface="+mn-cs"/>
              </a:rPr>
              <a:t>Küche</a:t>
            </a:r>
            <a:r>
              <a:rPr lang="en-GB" sz="1200" kern="1200" dirty="0">
                <a:solidFill>
                  <a:schemeClr val="tx1"/>
                </a:solidFill>
                <a:effectLst/>
                <a:ea typeface="+mn-ea"/>
                <a:cs typeface="+mn-cs"/>
              </a:rPr>
              <a:t> [960], </a:t>
            </a:r>
            <a:r>
              <a:rPr lang="en-GB" sz="1200" kern="1200" dirty="0" err="1">
                <a:solidFill>
                  <a:schemeClr val="tx1"/>
                </a:solidFill>
                <a:effectLst/>
                <a:ea typeface="+mn-ea"/>
                <a:cs typeface="+mn-cs"/>
              </a:rPr>
              <a:t>Nuss</a:t>
            </a:r>
            <a:r>
              <a:rPr lang="en-GB" sz="1200" kern="1200" dirty="0">
                <a:solidFill>
                  <a:schemeClr val="tx1"/>
                </a:solidFill>
                <a:effectLst/>
                <a:ea typeface="+mn-ea"/>
                <a:cs typeface="+mn-cs"/>
              </a:rPr>
              <a:t> [&gt;5000]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99283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81972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use the English and German prompts to construct and say aloud the tongue twister within the five seconds.</a:t>
            </a:r>
          </a:p>
          <a:p>
            <a:r>
              <a:rPr lang="en-GB" dirty="0"/>
              <a:t>2. Click the blue text box to hear it pronounced.</a:t>
            </a:r>
          </a:p>
          <a:p>
            <a:r>
              <a:rPr lang="en-GB" dirty="0"/>
              <a:t>3. Follow the same procedure for the next two slides.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Fünf</a:t>
            </a:r>
            <a:r>
              <a:rPr lang="en-GB" sz="1200" b="0" dirty="0">
                <a:solidFill>
                  <a:schemeClr val="bg1"/>
                </a:solidFill>
              </a:rPr>
              <a:t> </a:t>
            </a:r>
            <a:r>
              <a:rPr lang="en-GB" sz="1200" b="0" dirty="0" err="1">
                <a:solidFill>
                  <a:schemeClr val="bg1"/>
                </a:solidFill>
              </a:rPr>
              <a:t>gute</a:t>
            </a:r>
            <a:r>
              <a:rPr lang="en-GB" sz="1200" b="0" dirty="0">
                <a:solidFill>
                  <a:schemeClr val="bg1"/>
                </a:solidFill>
              </a:rPr>
              <a:t> </a:t>
            </a:r>
            <a:r>
              <a:rPr lang="en-GB" sz="1200" b="0" dirty="0" err="1">
                <a:solidFill>
                  <a:schemeClr val="bg1"/>
                </a:solidFill>
              </a:rPr>
              <a:t>Schüler</a:t>
            </a:r>
            <a:r>
              <a:rPr lang="en-GB" sz="1200" b="0" dirty="0">
                <a:solidFill>
                  <a:schemeClr val="bg1"/>
                </a:solidFill>
              </a:rPr>
              <a:t> </a:t>
            </a:r>
            <a:r>
              <a:rPr lang="en-GB" sz="1200" b="0" dirty="0" err="1">
                <a:solidFill>
                  <a:schemeClr val="bg1"/>
                </a:solidFill>
              </a:rPr>
              <a:t>müssen</a:t>
            </a:r>
            <a:r>
              <a:rPr lang="en-GB" sz="1200" b="0" dirty="0">
                <a:solidFill>
                  <a:schemeClr val="bg1"/>
                </a:solidFill>
              </a:rPr>
              <a:t> Kunst in der </a:t>
            </a:r>
            <a:r>
              <a:rPr lang="en-GB" sz="1200" b="0" dirty="0" err="1">
                <a:solidFill>
                  <a:schemeClr val="bg1"/>
                </a:solidFill>
              </a:rPr>
              <a:t>Küche</a:t>
            </a:r>
            <a:r>
              <a:rPr lang="en-GB" sz="1200" b="0" dirty="0">
                <a:solidFill>
                  <a:schemeClr val="bg1"/>
                </a:solidFill>
              </a:rPr>
              <a:t> </a:t>
            </a:r>
            <a:r>
              <a:rPr lang="en-GB" sz="1200" b="0" dirty="0" err="1">
                <a:solidFill>
                  <a:schemeClr val="bg1"/>
                </a:solidFill>
              </a:rPr>
              <a:t>üben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üben</a:t>
            </a:r>
            <a:r>
              <a:rPr lang="en-GB" baseline="0" dirty="0"/>
              <a:t> [1928]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08853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61259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[y] </a:t>
            </a:r>
            <a:r>
              <a:rPr lang="en-GB" b="0" dirty="0"/>
              <a:t>sound first, on its own. Students repeat it with you. Tell students it is the same the long or short [ü] in German.</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typisch</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 Ensure that students understand the meaning ‘typical’ or ‘typically’ i.e. drinking tea is typically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mime drinking tea.</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err="1"/>
              <a:t>typisch</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typisch</a:t>
            </a:r>
            <a:r>
              <a:rPr lang="en-GB" baseline="0" dirty="0"/>
              <a:t> [1109]</a:t>
            </a:r>
            <a:br>
              <a:rPr lang="en-GB" baseline="0" dirty="0"/>
            </a:b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03431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18834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 – pronounced as long or short [ü]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err="1"/>
              <a:t>typisch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Typisch</a:t>
            </a:r>
            <a:r>
              <a:rPr lang="en-GB" baseline="0" dirty="0"/>
              <a:t>/typical is a problematic concept – you may want to briefly discuss this with students. To avoid unhelpful German stereotyping, a common stereotype of British culture is used: a cup of tea. You could problematise this as ‘although not everyone in the UK drinks tea, many people around the world associate a cup of tea with British culture’, etc. The cup of tea has the advantage that it also works well as a gesture (pick up imaginary cup of tea with thumb and forefinger lifting and tilting it towards your mouth, little finger pointing away in ‘mock-posh gesture’).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0" i="0" baseline="0" dirty="0"/>
              <a:t>typisch [1109] Physik [1917] Rhythmus [3823] System [384] Typ (type) [907]</a:t>
            </a:r>
            <a:endParaRPr lang="en-GB"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00815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60353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r>
              <a:rPr lang="en-GB" b="1" dirty="0"/>
              <a:t>Aim: </a:t>
            </a:r>
            <a:r>
              <a:rPr lang="en-GB" b="0" dirty="0"/>
              <a:t>To reactivate SSC knowledge of long and short [u], [ü], and [y].</a:t>
            </a:r>
            <a:br>
              <a:rPr lang="en-GB" b="0" dirty="0"/>
            </a:br>
            <a:br>
              <a:rPr lang="en-GB" dirty="0"/>
            </a:br>
            <a:r>
              <a:rPr lang="en-GB" b="1" dirty="0"/>
              <a:t>Procedure:</a:t>
            </a:r>
            <a:br>
              <a:rPr lang="en-GB" dirty="0"/>
            </a:br>
            <a:r>
              <a:rPr lang="en-GB" dirty="0"/>
              <a:t>1. Click and elicit the SSC and the source word from students.</a:t>
            </a:r>
            <a:br>
              <a:rPr lang="en-GB" dirty="0"/>
            </a:br>
            <a:r>
              <a:rPr lang="en-GB" dirty="0"/>
              <a:t>2. If required, the SSC and the picture can be clicked to hear the audio.</a:t>
            </a:r>
            <a:br>
              <a:rPr lang="en-GB" dirty="0"/>
            </a:br>
            <a:r>
              <a:rPr lang="en-GB" dirty="0"/>
              <a:t>3. Give students 30 seconds to say the words as fast as they can, one after the other.</a:t>
            </a:r>
            <a:br>
              <a:rPr lang="en-GB" dirty="0"/>
            </a:br>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97409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distinguish between German and English [y].</a:t>
            </a:r>
            <a:br>
              <a:rPr lang="en-GB" b="0" dirty="0"/>
            </a:br>
            <a:br>
              <a:rPr lang="en-GB" b="0" dirty="0"/>
            </a:br>
            <a:r>
              <a:rPr lang="en-GB" b="1" dirty="0"/>
              <a:t>Procedure:</a:t>
            </a:r>
            <a:br>
              <a:rPr lang="en-GB" dirty="0"/>
            </a:br>
            <a:r>
              <a:rPr lang="en-GB" dirty="0"/>
              <a:t>1. Click sound button, students transcribe word and tick whether they hear German or English [y].</a:t>
            </a:r>
            <a:br>
              <a:rPr lang="en-GB" dirty="0"/>
            </a:br>
            <a:r>
              <a:rPr lang="en-GB" dirty="0"/>
              <a:t>Note: lower proficiency students can just decide whether they hear German or English.  Alternatively teachers can tweak the slide to provide parts of each word, as desired.</a:t>
            </a:r>
          </a:p>
          <a:p>
            <a:r>
              <a:rPr lang="en-GB" dirty="0"/>
              <a:t>2. Click to reveal transcribed word and tick.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Handy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analytisch</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symbolisch</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Yeti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Physik</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Party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Gymnasium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Baby [2297] </a:t>
            </a:r>
            <a:r>
              <a:rPr lang="en-GB" baseline="0" dirty="0" err="1"/>
              <a:t>analytisch</a:t>
            </a:r>
            <a:r>
              <a:rPr lang="en-GB" baseline="0" dirty="0"/>
              <a:t> [2986] Gymnasium [3081] Hey [1143] </a:t>
            </a:r>
            <a:r>
              <a:rPr lang="en-GB" baseline="0" dirty="0" err="1"/>
              <a:t>symbolisch</a:t>
            </a:r>
            <a:r>
              <a:rPr lang="en-GB" baseline="0" dirty="0"/>
              <a:t> [3913] Yeti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915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 (for three slides)</a:t>
            </a:r>
            <a:br>
              <a:rPr lang="en-GB" dirty="0"/>
            </a:br>
            <a:br>
              <a:rPr lang="en-GB" b="1" dirty="0"/>
            </a:br>
            <a:r>
              <a:rPr lang="en-GB" b="1" dirty="0"/>
              <a:t>Aim: Practise [y] SSC</a:t>
            </a:r>
            <a:br>
              <a:rPr lang="en-GB" dirty="0"/>
            </a:br>
            <a:br>
              <a:rPr lang="en-GB" dirty="0"/>
            </a:br>
            <a:r>
              <a:rPr lang="en-GB" b="1" dirty="0"/>
              <a:t>Procedure:</a:t>
            </a:r>
            <a:br>
              <a:rPr lang="en-GB" dirty="0"/>
            </a:br>
            <a:r>
              <a:rPr lang="en-GB" dirty="0"/>
              <a:t>1. Chorally, students read out the words, paying attention to the two different pronunciations of [y].</a:t>
            </a:r>
            <a:br>
              <a:rPr lang="en-GB" dirty="0"/>
            </a:br>
            <a:r>
              <a:rPr lang="en-GB" dirty="0"/>
              <a:t>2. The timer is just to provide a clean start, and an approximate time to say 3 x words. </a:t>
            </a:r>
            <a:br>
              <a:rPr lang="en-GB" dirty="0"/>
            </a:br>
            <a:r>
              <a:rPr lang="en-GB" dirty="0"/>
              <a:t>3. Click on either the word or the picture to hear the word pronounced.</a:t>
            </a:r>
            <a:br>
              <a:rPr lang="en-GB" dirty="0"/>
            </a:br>
            <a:br>
              <a:rPr lang="en-GB" dirty="0"/>
            </a:br>
            <a:r>
              <a:rPr lang="en-GB" dirty="0"/>
              <a:t>Note: as practised in the previous activity, although all these words are cognates or near-cognates with English, it is the initial or final [y] that is pronounced as in English.</a:t>
            </a:r>
            <a:br>
              <a:rPr lang="en-GB" dirty="0"/>
            </a:br>
            <a:endParaRPr lang="en-GB" dirty="0"/>
          </a:p>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City [2163] </a:t>
            </a:r>
            <a:r>
              <a:rPr lang="en-GB" b="0" baseline="0" dirty="0" err="1"/>
              <a:t>Hymne</a:t>
            </a:r>
            <a:r>
              <a:rPr lang="en-GB" b="0" baseline="0" dirty="0"/>
              <a:t> [&gt;5009] Baby [2297]</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49426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Symbol [2570] Yoga [&gt;5009] </a:t>
            </a:r>
            <a:r>
              <a:rPr lang="en-GB" b="0" baseline="0" dirty="0" err="1"/>
              <a:t>olympisch</a:t>
            </a:r>
            <a:r>
              <a:rPr lang="en-GB" b="0" baseline="0" dirty="0"/>
              <a:t> [2469]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05320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Symptom [2570] </a:t>
            </a:r>
            <a:r>
              <a:rPr lang="en-GB" b="0" baseline="0" dirty="0" err="1"/>
              <a:t>physikalisch</a:t>
            </a:r>
            <a:r>
              <a:rPr lang="en-GB" b="0" baseline="0" dirty="0"/>
              <a:t> [1164] Yacht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9563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r>
              <a:rPr lang="en-GB" b="1" dirty="0"/>
              <a:t>Aim: </a:t>
            </a:r>
            <a:r>
              <a:rPr lang="en-GB" b="0" dirty="0"/>
              <a:t>To reactivate SSC knowledge of long and short [u], [ü], and [y].</a:t>
            </a:r>
            <a:br>
              <a:rPr lang="en-GB" b="0" dirty="0"/>
            </a:br>
            <a:br>
              <a:rPr lang="en-GB" dirty="0"/>
            </a:br>
            <a:r>
              <a:rPr lang="en-GB" b="1" dirty="0"/>
              <a:t>Procedure:</a:t>
            </a:r>
            <a:br>
              <a:rPr lang="en-GB" dirty="0"/>
            </a:br>
            <a:r>
              <a:rPr lang="en-GB" dirty="0"/>
              <a:t>1. Click and elicit the SSC and the source word from students.</a:t>
            </a:r>
            <a:br>
              <a:rPr lang="en-GB" dirty="0"/>
            </a:br>
            <a:r>
              <a:rPr lang="en-GB" dirty="0"/>
              <a:t>2. If required, the SSC and the picture can be clicked to hear the audio.</a:t>
            </a:r>
            <a:br>
              <a:rPr lang="en-GB" dirty="0"/>
            </a:br>
            <a:r>
              <a:rPr lang="en-GB" dirty="0"/>
              <a:t>3. Give students 30 seconds to say the words as fast as they can, one after the other.</a:t>
            </a:r>
            <a:br>
              <a:rPr lang="en-GB" dirty="0"/>
            </a:br>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97409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r>
              <a:rPr lang="en-GB" baseline="0" dirty="0" err="1"/>
              <a:t>Grütze</a:t>
            </a:r>
            <a:r>
              <a:rPr lang="en-GB" baseline="0" dirty="0"/>
              <a:t> [&gt;5009] </a:t>
            </a:r>
            <a:r>
              <a:rPr lang="en-GB" baseline="0" dirty="0" err="1"/>
              <a:t>hüpfen</a:t>
            </a:r>
            <a:r>
              <a:rPr lang="en-GB" baseline="0" dirty="0"/>
              <a:t> [&gt;5009] </a:t>
            </a:r>
            <a:r>
              <a:rPr lang="en-GB" baseline="0" dirty="0" err="1"/>
              <a:t>Pfütze</a:t>
            </a:r>
            <a:r>
              <a:rPr lang="en-GB" baseline="0" dirty="0"/>
              <a:t> [&gt;5009] </a:t>
            </a:r>
            <a:r>
              <a:rPr lang="en-GB" baseline="0" dirty="0" err="1"/>
              <a:t>schlürfen</a:t>
            </a:r>
            <a:r>
              <a:rPr lang="en-GB" baseline="0" dirty="0"/>
              <a:t> [&gt;5009] </a:t>
            </a:r>
            <a:r>
              <a:rPr lang="en-GB" baseline="0" dirty="0" err="1"/>
              <a:t>Schüssel</a:t>
            </a:r>
            <a:r>
              <a:rPr lang="en-GB" baseline="0" dirty="0"/>
              <a:t> [&gt;5009]  Stuhl [1661] </a:t>
            </a:r>
            <a:r>
              <a:rPr lang="en-GB" baseline="0" dirty="0" err="1"/>
              <a:t>süß</a:t>
            </a:r>
            <a:r>
              <a:rPr lang="en-GB" baseline="0" dirty="0"/>
              <a:t> [2796]</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42941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Fuß</a:t>
            </a:r>
            <a:r>
              <a:rPr lang="en-GB" baseline="0" dirty="0"/>
              <a:t> [573] </a:t>
            </a:r>
            <a:r>
              <a:rPr lang="en-GB" baseline="0" dirty="0" err="1"/>
              <a:t>Gruß</a:t>
            </a:r>
            <a:r>
              <a:rPr lang="en-GB" baseline="0" dirty="0"/>
              <a:t> [4722] </a:t>
            </a:r>
            <a:r>
              <a:rPr lang="en-GB" baseline="0" dirty="0" err="1"/>
              <a:t>Schluss</a:t>
            </a:r>
            <a:r>
              <a:rPr lang="en-GB" baseline="0" dirty="0"/>
              <a:t> [1030]</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Translation, in case needed:</a:t>
            </a:r>
            <a:br>
              <a:rPr lang="en-GB" dirty="0"/>
            </a:br>
            <a:r>
              <a:rPr lang="en-GB" dirty="0"/>
              <a:t>One/A foot, two feet</a:t>
            </a:r>
            <a:br>
              <a:rPr lang="en-GB" dirty="0"/>
            </a:br>
            <a:r>
              <a:rPr lang="en-GB" dirty="0"/>
              <a:t>One/A greeting, two greetings</a:t>
            </a:r>
            <a:br>
              <a:rPr lang="en-GB" dirty="0"/>
            </a:br>
            <a:r>
              <a:rPr lang="en-GB" dirty="0"/>
              <a:t>One/A river, two rivers</a:t>
            </a:r>
            <a:br>
              <a:rPr lang="en-GB" dirty="0"/>
            </a:br>
            <a:r>
              <a:rPr lang="en-GB" dirty="0"/>
              <a:t>An end.</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095568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72242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pronunciation of the [u] and [ü] sounds.</a:t>
            </a:r>
            <a:br>
              <a:rPr lang="en-GB" dirty="0"/>
            </a:br>
            <a:br>
              <a:rPr lang="en-GB" dirty="0"/>
            </a:br>
            <a:r>
              <a:rPr lang="en-GB" b="1" dirty="0"/>
              <a:t>Procedure:</a:t>
            </a:r>
            <a:br>
              <a:rPr lang="en-GB" dirty="0"/>
            </a:br>
            <a:r>
              <a:rPr lang="en-GB" dirty="0"/>
              <a:t>1. Students listen to each other pronouncing these tongue twisters. They can make each other start again if they hear a wrong sound, so advise students not to start off too fast. They should say each one several times, improving speed and accuracy each time. (2 – 2.5 minutes)</a:t>
            </a:r>
          </a:p>
          <a:p>
            <a:r>
              <a:rPr lang="en-GB" dirty="0"/>
              <a:t>2. Then swap roles (2 – 2.5 minutes).</a:t>
            </a:r>
          </a:p>
          <a:p>
            <a:r>
              <a:rPr lang="en-GB" dirty="0"/>
              <a:t>3. Click to hear each one spoken by a native speaker.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rgbClr val="002060"/>
                </a:solidFill>
              </a:rPr>
              <a:t>Mücken</a:t>
            </a:r>
            <a:r>
              <a:rPr lang="en-GB" sz="1200" dirty="0">
                <a:solidFill>
                  <a:srgbClr val="002060"/>
                </a:solidFill>
              </a:rPr>
              <a:t> </a:t>
            </a:r>
            <a:r>
              <a:rPr lang="en-GB" sz="1200" dirty="0" err="1">
                <a:solidFill>
                  <a:srgbClr val="002060"/>
                </a:solidFill>
              </a:rPr>
              <a:t>mögen</a:t>
            </a:r>
            <a:r>
              <a:rPr lang="en-GB" sz="1200" dirty="0">
                <a:solidFill>
                  <a:srgbClr val="002060"/>
                </a:solidFill>
              </a:rPr>
              <a:t> </a:t>
            </a:r>
            <a:r>
              <a:rPr lang="en-GB" sz="1200" dirty="0" err="1">
                <a:solidFill>
                  <a:srgbClr val="002060"/>
                </a:solidFill>
              </a:rPr>
              <a:t>müde</a:t>
            </a:r>
            <a:r>
              <a:rPr lang="en-GB" sz="1200" dirty="0">
                <a:solidFill>
                  <a:srgbClr val="002060"/>
                </a:solidFill>
              </a:rPr>
              <a:t> Menschen, </a:t>
            </a:r>
            <a:r>
              <a:rPr lang="en-GB" sz="1200" dirty="0" err="1">
                <a:solidFill>
                  <a:srgbClr val="002060"/>
                </a:solidFill>
              </a:rPr>
              <a:t>müde</a:t>
            </a:r>
            <a:r>
              <a:rPr lang="en-GB" sz="1200" dirty="0">
                <a:solidFill>
                  <a:srgbClr val="002060"/>
                </a:solidFill>
              </a:rPr>
              <a:t> Menschen </a:t>
            </a:r>
            <a:r>
              <a:rPr lang="en-GB" sz="1200" dirty="0" err="1">
                <a:solidFill>
                  <a:srgbClr val="002060"/>
                </a:solidFill>
              </a:rPr>
              <a:t>mögen</a:t>
            </a:r>
            <a:r>
              <a:rPr lang="en-GB" sz="1200" dirty="0">
                <a:solidFill>
                  <a:srgbClr val="002060"/>
                </a:solidFill>
              </a:rPr>
              <a:t> </a:t>
            </a:r>
            <a:r>
              <a:rPr lang="en-GB" sz="1200" dirty="0" err="1">
                <a:solidFill>
                  <a:srgbClr val="002060"/>
                </a:solidFill>
              </a:rPr>
              <a:t>Mücken</a:t>
            </a:r>
            <a:r>
              <a:rPr lang="en-GB" sz="1200" dirty="0">
                <a:solidFill>
                  <a:srgbClr val="002060"/>
                </a:solidFill>
              </a:rPr>
              <a:t> </a:t>
            </a:r>
            <a:r>
              <a:rPr lang="en-GB" sz="1200" dirty="0" err="1">
                <a:solidFill>
                  <a:srgbClr val="002060"/>
                </a:solidFill>
              </a:rPr>
              <a:t>meistens</a:t>
            </a:r>
            <a:r>
              <a:rPr lang="en-GB" sz="1200" dirty="0">
                <a:solidFill>
                  <a:srgbClr val="002060"/>
                </a:solidFill>
              </a:rPr>
              <a:t> </a:t>
            </a:r>
            <a:r>
              <a:rPr lang="en-GB" sz="1200" dirty="0" err="1">
                <a:solidFill>
                  <a:srgbClr val="002060"/>
                </a:solidFill>
              </a:rPr>
              <a:t>nicht</a:t>
            </a:r>
            <a:r>
              <a:rPr lang="en-GB" sz="1200" dirty="0">
                <a:solidFill>
                  <a:srgbClr val="002060"/>
                </a:solidFill>
              </a:rPr>
              <a:t>.</a:t>
            </a:r>
            <a:endParaRPr lang="en-GB" sz="1600" kern="1200" dirty="0">
              <a:solidFill>
                <a:srgbClr val="002060"/>
              </a:solidFill>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rgbClr val="002060"/>
                </a:solidFill>
                <a:ea typeface="+mn-ea"/>
                <a:cs typeface="Times New Roman" panose="02020603050405020304" pitchFamily="18" charset="0"/>
              </a:rPr>
              <a:t>Süßer Zucker, kühle Butter, bunte Kuchen wirst du suchen. </a:t>
            </a:r>
            <a:endParaRPr lang="en-GB" sz="1200" kern="1200" dirty="0">
              <a:solidFill>
                <a:srgbClr val="002060"/>
              </a:solidFill>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Butter [4960] </a:t>
            </a:r>
            <a:r>
              <a:rPr lang="en-GB" baseline="0" dirty="0" err="1"/>
              <a:t>kühl</a:t>
            </a:r>
            <a:r>
              <a:rPr lang="en-GB" baseline="0" dirty="0"/>
              <a:t> [2730] </a:t>
            </a:r>
            <a:r>
              <a:rPr lang="en-GB" baseline="0" dirty="0" err="1"/>
              <a:t>Mücke</a:t>
            </a:r>
            <a:r>
              <a:rPr lang="en-GB" baseline="0" dirty="0"/>
              <a:t> [&gt;5009] Zucker {2559]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56</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10 minutes (two slides)</a:t>
            </a:r>
            <a:br>
              <a:rPr lang="en-GB" dirty="0"/>
            </a:br>
            <a:br>
              <a:rPr lang="en-GB" b="1" dirty="0"/>
            </a:br>
            <a:r>
              <a:rPr lang="en-GB" b="1" dirty="0"/>
              <a:t>Aim: </a:t>
            </a:r>
            <a:r>
              <a:rPr lang="en-GB" b="0" dirty="0"/>
              <a:t>to practise oral production of [u] and [ü] sounds in a set of mostly unfamiliar singular and plural nouns.</a:t>
            </a:r>
            <a:br>
              <a:rPr lang="en-GB" b="0" dirty="0"/>
            </a:br>
            <a:br>
              <a:rPr lang="en-GB" dirty="0"/>
            </a:br>
            <a:r>
              <a:rPr lang="en-GB" b="1" dirty="0"/>
              <a:t>Procedure:</a:t>
            </a:r>
            <a:br>
              <a:rPr lang="en-GB" dirty="0"/>
            </a:br>
            <a:r>
              <a:rPr lang="en-GB" dirty="0"/>
              <a:t>1. Ensure students understand that Heidi is painting her younger brother’s walls with pictures. She makes a suggestion but he always wants two of what she suggests. </a:t>
            </a:r>
          </a:p>
          <a:p>
            <a:r>
              <a:rPr lang="en-GB" dirty="0"/>
              <a:t>2. Remind students that many masculine and neuter nouns (and a few feminine nouns) form their plurals by adding –e and an umlaut over the vowel.</a:t>
            </a:r>
          </a:p>
          <a:p>
            <a:r>
              <a:rPr lang="en-GB" dirty="0"/>
              <a:t>3. Student A is Heidi and makes the singular noun suggestions. Student B is the brother who replies ‘two XXX’! to each suggestion.</a:t>
            </a:r>
          </a:p>
          <a:p>
            <a:r>
              <a:rPr lang="en-GB" dirty="0"/>
              <a:t>4. Click to start timer.</a:t>
            </a:r>
          </a:p>
          <a:p>
            <a:r>
              <a:rPr lang="en-GB" dirty="0"/>
              <a:t>5. Move to the next slide and swap roles.</a:t>
            </a:r>
          </a:p>
          <a:p>
            <a:endParaRPr lang="en-GB" dirty="0"/>
          </a:p>
          <a:p>
            <a:r>
              <a:rPr lang="en-GB" b="1" baseline="0" dirty="0"/>
              <a:t>Word frequency (1 is the most frequent word in German):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Kuss</a:t>
            </a:r>
            <a:r>
              <a:rPr lang="en-GB" baseline="0" dirty="0"/>
              <a:t> [&gt;5009] </a:t>
            </a:r>
            <a:r>
              <a:rPr lang="en-GB" baseline="0" dirty="0" err="1"/>
              <a:t>Nuss</a:t>
            </a:r>
            <a:r>
              <a:rPr lang="en-GB" baseline="0" dirty="0"/>
              <a:t> [&gt;5009] Sturm [2913] </a:t>
            </a:r>
            <a:r>
              <a:rPr lang="en-GB" baseline="0" dirty="0" err="1"/>
              <a:t>Turm</a:t>
            </a:r>
            <a:r>
              <a:rPr lang="en-GB" baseline="0" dirty="0"/>
              <a:t> [3118]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57</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Frucht</a:t>
            </a:r>
            <a:r>
              <a:rPr lang="en-GB" b="0" baseline="0" dirty="0"/>
              <a:t> [3323] Fuchs [&gt;5009] </a:t>
            </a:r>
            <a:r>
              <a:rPr lang="en-GB" b="0" baseline="0" dirty="0" err="1"/>
              <a:t>Fuß</a:t>
            </a:r>
            <a:r>
              <a:rPr lang="en-GB" b="0" baseline="0" dirty="0"/>
              <a:t> [573] </a:t>
            </a:r>
            <a:r>
              <a:rPr lang="en-GB" b="0" baseline="0" dirty="0" err="1"/>
              <a:t>Kuh</a:t>
            </a:r>
            <a:r>
              <a:rPr lang="en-GB" b="0" baseline="0" dirty="0"/>
              <a:t> [2935] </a:t>
            </a:r>
            <a:r>
              <a:rPr lang="en-GB" b="0" baseline="0" dirty="0" err="1"/>
              <a:t>Schnur</a:t>
            </a:r>
            <a:r>
              <a:rPr lang="en-GB" b="0" baseline="0" dirty="0"/>
              <a:t> [&gt;5009] Wunsch [1072] Wurst [3923]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58</a:t>
            </a:fld>
            <a:endParaRPr lang="en-GB"/>
          </a:p>
        </p:txBody>
      </p:sp>
    </p:spTree>
    <p:extLst>
      <p:ext uri="{BB962C8B-B14F-4D97-AF65-F5344CB8AC3E}">
        <p14:creationId xmlns:p14="http://schemas.microsoft.com/office/powerpoint/2010/main" val="229467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a:t>
            </a:r>
            <a:r>
              <a:rPr lang="en-GB" b="0" baseline="0" dirty="0"/>
              <a:t>SSC </a:t>
            </a:r>
            <a:r>
              <a:rPr lang="en-GB" b="1" baseline="0" dirty="0"/>
              <a:t>[</a:t>
            </a:r>
            <a:r>
              <a:rPr lang="en-GB" sz="1200" b="1" dirty="0" err="1">
                <a:solidFill>
                  <a:srgbClr val="00206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ü</a:t>
            </a:r>
            <a:r>
              <a:rPr lang="en-GB" b="1" baseline="0" dirty="0"/>
              <a:t>] </a:t>
            </a:r>
            <a:r>
              <a:rPr lang="en-GB" baseline="0" dirty="0"/>
              <a:t>and then the </a:t>
            </a:r>
            <a:r>
              <a:rPr lang="en-GB" b="1" baseline="0" dirty="0"/>
              <a:t>source</a:t>
            </a:r>
            <a:r>
              <a:rPr lang="en-GB" baseline="0" dirty="0"/>
              <a:t> word again ‘</a:t>
            </a:r>
            <a:r>
              <a:rPr lang="en-GB" sz="1200" b="1" baseline="0" dirty="0" err="1"/>
              <a:t>Tür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Tür</a:t>
            </a:r>
            <a:r>
              <a:rPr lang="en-GB" sz="1200" b="1" baseline="0" dirty="0"/>
              <a:t> </a:t>
            </a:r>
            <a:r>
              <a:rPr lang="en-GB" sz="1200" baseline="0" dirty="0"/>
              <a:t>[400]; </a:t>
            </a:r>
            <a:r>
              <a:rPr lang="en-GB" sz="1200" b="1" baseline="0" dirty="0" err="1"/>
              <a:t>fühlen</a:t>
            </a:r>
            <a:r>
              <a:rPr lang="en-GB" sz="1200" b="1" baseline="0" dirty="0"/>
              <a:t> </a:t>
            </a:r>
            <a:r>
              <a:rPr lang="en-GB" sz="1200" b="0" baseline="0" dirty="0"/>
              <a:t>[419] </a:t>
            </a:r>
            <a:r>
              <a:rPr lang="en-GB" sz="1200" b="1" baseline="0" dirty="0" err="1"/>
              <a:t>grün</a:t>
            </a:r>
            <a:r>
              <a:rPr lang="en-GB" sz="1200" b="1" baseline="0" dirty="0"/>
              <a:t> </a:t>
            </a:r>
            <a:r>
              <a:rPr lang="en-GB" sz="1200" baseline="0" dirty="0"/>
              <a:t>[556]; </a:t>
            </a:r>
            <a:r>
              <a:rPr lang="en-GB" sz="1200" b="1" baseline="0" dirty="0" err="1"/>
              <a:t>Küche</a:t>
            </a:r>
            <a:r>
              <a:rPr lang="en-GB" sz="1200" b="1" baseline="0" dirty="0"/>
              <a:t> </a:t>
            </a:r>
            <a:r>
              <a:rPr lang="en-GB" sz="1200" baseline="0" dirty="0"/>
              <a:t>[960]; </a:t>
            </a:r>
            <a:r>
              <a:rPr lang="en-GB" sz="1200" b="1" baseline="0" dirty="0" err="1"/>
              <a:t>früh</a:t>
            </a:r>
            <a:r>
              <a:rPr lang="en-GB" sz="1200" b="1" baseline="0" dirty="0"/>
              <a:t> </a:t>
            </a:r>
            <a:r>
              <a:rPr lang="en-GB" sz="1200" baseline="0" dirty="0"/>
              <a:t>[322]; </a:t>
            </a:r>
            <a:r>
              <a:rPr lang="en-GB" sz="1200" b="1" baseline="0" dirty="0" err="1"/>
              <a:t>über</a:t>
            </a:r>
            <a:r>
              <a:rPr lang="en-GB" sz="1200" b="1" baseline="0" dirty="0"/>
              <a:t> </a:t>
            </a:r>
            <a:r>
              <a:rPr lang="en-GB" sz="1200" baseline="0" dirty="0"/>
              <a:t>[48].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62964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03972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94441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FFCC00"/>
                </a:solidFill>
                <a:latin typeface="Century Gothic" panose="020B0502020202020204" pitchFamily="34" charset="0"/>
              </a:rPr>
              <a:t>ü</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ü</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nf</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up your right hand, five digits spread apart.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ü</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f</a:t>
            </a:r>
            <a:r>
              <a:rPr lang="en-GB" sz="1200" b="1" dirty="0" err="1">
                <a:solidFill>
                  <a:srgbClr val="FFC000"/>
                </a:solidFill>
                <a:latin typeface="Century Gothic" panose="020B0502020202020204" pitchFamily="34" charset="0"/>
              </a:rPr>
              <a:t>ü</a:t>
            </a:r>
            <a:r>
              <a:rPr lang="en-GB" sz="1200" b="1" dirty="0" err="1">
                <a:solidFill>
                  <a:srgbClr val="002060"/>
                </a:solidFill>
                <a:latin typeface="Century Gothic" panose="020B0502020202020204" pitchFamily="34" charset="0"/>
              </a:rPr>
              <a:t>nf</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fünf</a:t>
            </a:r>
            <a:r>
              <a:rPr lang="en-GB" sz="1200" b="1" baseline="0" dirty="0"/>
              <a:t> </a:t>
            </a:r>
            <a:r>
              <a:rPr lang="en-GB" sz="1200" baseline="0" dirty="0"/>
              <a:t>[272]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872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A392-8B53-424A-8975-BB5062214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E70473-60CF-4DB5-BA6C-85812979B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5A6711-C06C-4C06-A0CB-65D4C2AD399F}"/>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5" name="Footer Placeholder 4">
            <a:extLst>
              <a:ext uri="{FF2B5EF4-FFF2-40B4-BE49-F238E27FC236}">
                <a16:creationId xmlns:a16="http://schemas.microsoft.com/office/drawing/2014/main" id="{09836E01-AE91-4437-BE82-FBFA4D5549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4BB3C9-08D7-4069-B04B-F61545D770E2}"/>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2788985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B720-F507-4E52-8F8E-3A7F4DD16E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9644DF-8B08-4C31-83B5-FC3E34AD6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4D8EBC-20FA-4C6B-B819-8E986BBD60AD}"/>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5" name="Footer Placeholder 4">
            <a:extLst>
              <a:ext uri="{FF2B5EF4-FFF2-40B4-BE49-F238E27FC236}">
                <a16:creationId xmlns:a16="http://schemas.microsoft.com/office/drawing/2014/main" id="{61FC2097-81CB-44EF-9811-DCFFD3C16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CFFDC0-5598-4087-BBBB-78B7FEE28DBF}"/>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3519935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D01060-9E54-4214-91E3-A81E9C8D0C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8199DE-B691-4548-9102-88B7E8F204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E2F0C1-542E-4B07-AAB5-19826707FE27}"/>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5" name="Footer Placeholder 4">
            <a:extLst>
              <a:ext uri="{FF2B5EF4-FFF2-40B4-BE49-F238E27FC236}">
                <a16:creationId xmlns:a16="http://schemas.microsoft.com/office/drawing/2014/main" id="{9FCB76D2-7F27-418D-9471-5FA41F8B8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5366DC-BE1B-4AAB-ADF2-C4D21EF54416}"/>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3740968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085333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3164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6069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6775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0205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5741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095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568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FD1A-53A2-4EAA-B2DD-D034F969B7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BBDA0A-8CD9-4088-8DA0-6D3A0368E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5CDA6F-F904-41E1-8A81-59001A2BB2D6}"/>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5" name="Footer Placeholder 4">
            <a:extLst>
              <a:ext uri="{FF2B5EF4-FFF2-40B4-BE49-F238E27FC236}">
                <a16:creationId xmlns:a16="http://schemas.microsoft.com/office/drawing/2014/main" id="{4CF3FC96-1CC9-410C-97BD-7C42F22102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AEAB03-2AFB-449F-A52A-B69CD2B713E4}"/>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124725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4022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7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664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06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80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6542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4518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1054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526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493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681A-0770-4F1E-BA70-1DD1FEB3E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9AB42B-ECA6-4D3B-8C10-D04AD4280D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E8C52F-BB0B-4D5C-9832-03952AF36C9C}"/>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5" name="Footer Placeholder 4">
            <a:extLst>
              <a:ext uri="{FF2B5EF4-FFF2-40B4-BE49-F238E27FC236}">
                <a16:creationId xmlns:a16="http://schemas.microsoft.com/office/drawing/2014/main" id="{C6EF288D-C699-4CA6-A888-C477A76DE7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51F9EB-1A6C-45FF-A33D-6FD18DB8EFC3}"/>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2203296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404972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93961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094440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756911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14/07/2022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3733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0B03-26DB-4B6E-A114-E1F85318F6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8B89FE-C031-4251-9041-750E384DB3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7A3C9F-B060-4174-8D89-6A3900B728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3888F6-1A96-464F-8545-6354046BD9CC}"/>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6" name="Footer Placeholder 5">
            <a:extLst>
              <a:ext uri="{FF2B5EF4-FFF2-40B4-BE49-F238E27FC236}">
                <a16:creationId xmlns:a16="http://schemas.microsoft.com/office/drawing/2014/main" id="{16788497-3CB4-47AA-8605-35D7D6FD3D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CA703D-F09B-4E5A-BE24-04CBE96C559A}"/>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216642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6946-5066-4F9E-8A3C-1F9605FF0B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AF7FF-10EE-4EE1-A014-954A818A9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AFC9D0-6B28-4FAE-B550-3AD1BF2BD5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4A5186-3501-472C-8C5F-62D5BC32A7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2BE5EB-6A64-4587-863B-A7B91E5EE6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9839FA-7729-4CC8-B61D-36A1864368A5}"/>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8" name="Footer Placeholder 7">
            <a:extLst>
              <a:ext uri="{FF2B5EF4-FFF2-40B4-BE49-F238E27FC236}">
                <a16:creationId xmlns:a16="http://schemas.microsoft.com/office/drawing/2014/main" id="{F9537F6C-B75E-45B6-ABC4-437D22CA62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A7A57C-DEF6-4466-92DA-307A9F78CDF3}"/>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918899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7810-A00E-49F4-B935-67AAF1665A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20806E-38FD-49A5-9AF1-7EA2288B7F64}"/>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4" name="Footer Placeholder 3">
            <a:extLst>
              <a:ext uri="{FF2B5EF4-FFF2-40B4-BE49-F238E27FC236}">
                <a16:creationId xmlns:a16="http://schemas.microsoft.com/office/drawing/2014/main" id="{CDF223E8-04C4-4895-8327-D7818EDA4EC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059B2F-7495-4981-83B4-6FC50CAC2C73}"/>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408588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FEB310-A3F4-48E7-AE96-79617AA46AB3}"/>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3" name="Footer Placeholder 2">
            <a:extLst>
              <a:ext uri="{FF2B5EF4-FFF2-40B4-BE49-F238E27FC236}">
                <a16:creationId xmlns:a16="http://schemas.microsoft.com/office/drawing/2014/main" id="{35EA7CC2-7F58-4C00-987C-5E00BE94E68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7C4FA4-AA22-4DAF-B84A-2CFC28A38653}"/>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245320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1A1A-8EC4-471A-AF30-1629A51AC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61B4DB-6437-499F-9E2B-CE878C2BE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D12B69-2DAC-422F-AA3C-499A53EEB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5A6AB-A8E6-4250-879A-D14494AB90B1}"/>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6" name="Footer Placeholder 5">
            <a:extLst>
              <a:ext uri="{FF2B5EF4-FFF2-40B4-BE49-F238E27FC236}">
                <a16:creationId xmlns:a16="http://schemas.microsoft.com/office/drawing/2014/main" id="{3A8616E6-31A1-4FB6-9B53-07A1073706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E1448F-86BD-4E4D-BCCC-CA1E3D5E87EC}"/>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4283597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0FF8-C9F2-45BC-92E7-9F248B839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A69A7D-5B76-4FC5-AFB0-075E86B660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CC5851-CE50-4B0C-BFE9-B0597A630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B818EE-8D4A-4867-B6D8-41D8122BA554}"/>
              </a:ext>
            </a:extLst>
          </p:cNvPr>
          <p:cNvSpPr>
            <a:spLocks noGrp="1"/>
          </p:cNvSpPr>
          <p:nvPr>
            <p:ph type="dt" sz="half" idx="10"/>
          </p:nvPr>
        </p:nvSpPr>
        <p:spPr/>
        <p:txBody>
          <a:bodyPr/>
          <a:lstStyle/>
          <a:p>
            <a:fld id="{F6C11ED0-F986-4D46-BFEF-EDC766231960}" type="datetimeFigureOut">
              <a:rPr lang="en-GB" smtClean="0"/>
              <a:t>14/07/2022</a:t>
            </a:fld>
            <a:endParaRPr lang="en-GB"/>
          </a:p>
        </p:txBody>
      </p:sp>
      <p:sp>
        <p:nvSpPr>
          <p:cNvPr id="6" name="Footer Placeholder 5">
            <a:extLst>
              <a:ext uri="{FF2B5EF4-FFF2-40B4-BE49-F238E27FC236}">
                <a16:creationId xmlns:a16="http://schemas.microsoft.com/office/drawing/2014/main" id="{9F2C1B85-139A-435A-B2F6-D4031976A0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2A706D-440D-4611-B744-25459C393D32}"/>
              </a:ext>
            </a:extLst>
          </p:cNvPr>
          <p:cNvSpPr>
            <a:spLocks noGrp="1"/>
          </p:cNvSpPr>
          <p:nvPr>
            <p:ph type="sldNum" sz="quarter" idx="12"/>
          </p:nvPr>
        </p:nvSpPr>
        <p:spPr/>
        <p:txBody>
          <a:bodyPr/>
          <a:lstStyle/>
          <a:p>
            <a:fld id="{2BF257D0-442F-4D64-A510-69C93BC3959B}" type="slidenum">
              <a:rPr lang="en-GB" smtClean="0"/>
              <a:t>‹#›</a:t>
            </a:fld>
            <a:endParaRPr lang="en-GB"/>
          </a:p>
        </p:txBody>
      </p:sp>
    </p:spTree>
    <p:extLst>
      <p:ext uri="{BB962C8B-B14F-4D97-AF65-F5344CB8AC3E}">
        <p14:creationId xmlns:p14="http://schemas.microsoft.com/office/powerpoint/2010/main" val="275111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DF2FF-4E0C-42AD-8824-2BE44D8010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E4262B6-1197-4397-8646-3A3CC961F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8F31504-152D-4660-AA04-AC4966734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F6C11ED0-F986-4D46-BFEF-EDC766231960}" type="datetimeFigureOut">
              <a:rPr lang="en-GB" smtClean="0"/>
              <a:pPr/>
              <a:t>14/07/2022</a:t>
            </a:fld>
            <a:endParaRPr lang="en-GB" dirty="0"/>
          </a:p>
        </p:txBody>
      </p:sp>
      <p:sp>
        <p:nvSpPr>
          <p:cNvPr id="5" name="Footer Placeholder 4">
            <a:extLst>
              <a:ext uri="{FF2B5EF4-FFF2-40B4-BE49-F238E27FC236}">
                <a16:creationId xmlns:a16="http://schemas.microsoft.com/office/drawing/2014/main" id="{1042CEE5-8AE7-448F-B712-DA5797DF4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E26A8314-ECD3-4734-881E-F1325EA5B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2BF257D0-442F-4D64-A510-69C93BC3959B}" type="slidenum">
              <a:rPr lang="en-GB" smtClean="0"/>
              <a:pPr/>
              <a:t>‹#›</a:t>
            </a:fld>
            <a:endParaRPr lang="en-GB" dirty="0"/>
          </a:p>
        </p:txBody>
      </p:sp>
    </p:spTree>
    <p:extLst>
      <p:ext uri="{BB962C8B-B14F-4D97-AF65-F5344CB8AC3E}">
        <p14:creationId xmlns:p14="http://schemas.microsoft.com/office/powerpoint/2010/main" val="111352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560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b="0" i="0" dirty="0">
                <a:solidFill>
                  <a:srgbClr val="002060"/>
                </a:solidFill>
                <a:latin typeface="Century Gothic" panose="020B0502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32200580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7.png"/><Relationship Id="rId3" Type="http://schemas.openxmlformats.org/officeDocument/2006/relationships/audio" Target="../media/audio10.wav"/><Relationship Id="rId7" Type="http://schemas.openxmlformats.org/officeDocument/2006/relationships/audio" Target="../media/audio14.wav"/><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image" Target="../media/image15.jpeg"/><Relationship Id="rId5" Type="http://schemas.openxmlformats.org/officeDocument/2006/relationships/audio" Target="../media/audio12.wav"/><Relationship Id="rId10" Type="http://schemas.openxmlformats.org/officeDocument/2006/relationships/image" Target="../media/image14.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15.jpeg"/><Relationship Id="rId4" Type="http://schemas.openxmlformats.org/officeDocument/2006/relationships/audio" Target="../media/audio11.wav"/><Relationship Id="rId9" Type="http://schemas.openxmlformats.org/officeDocument/2006/relationships/audio" Target="../media/audio16.wav"/></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5.png"/><Relationship Id="rId7" Type="http://schemas.openxmlformats.org/officeDocument/2006/relationships/audio" Target="../media/audio18.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image" Target="../media/image20.gif"/><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audio" Target="../media/audio20.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audio" Target="../media/audio23.wav"/><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audio" Target="../media/audio34.wav"/><Relationship Id="rId18" Type="http://schemas.openxmlformats.org/officeDocument/2006/relationships/audio" Target="../media/audio39.wav"/><Relationship Id="rId26" Type="http://schemas.openxmlformats.org/officeDocument/2006/relationships/audio" Target="../media/audio47.wav"/><Relationship Id="rId39" Type="http://schemas.openxmlformats.org/officeDocument/2006/relationships/image" Target="../media/image28.jpeg"/><Relationship Id="rId21" Type="http://schemas.openxmlformats.org/officeDocument/2006/relationships/audio" Target="../media/audio42.wav"/><Relationship Id="rId34" Type="http://schemas.openxmlformats.org/officeDocument/2006/relationships/audio" Target="../media/audio55.wav"/><Relationship Id="rId42" Type="http://schemas.openxmlformats.org/officeDocument/2006/relationships/image" Target="../media/image31.jpeg"/><Relationship Id="rId47" Type="http://schemas.openxmlformats.org/officeDocument/2006/relationships/image" Target="../media/image36.jpeg"/><Relationship Id="rId50" Type="http://schemas.openxmlformats.org/officeDocument/2006/relationships/image" Target="../media/image39.jpeg"/><Relationship Id="rId7" Type="http://schemas.openxmlformats.org/officeDocument/2006/relationships/audio" Target="../media/audio28.wav"/><Relationship Id="rId2" Type="http://schemas.openxmlformats.org/officeDocument/2006/relationships/notesSlide" Target="../notesSlides/notesSlide19.xml"/><Relationship Id="rId16" Type="http://schemas.openxmlformats.org/officeDocument/2006/relationships/audio" Target="../media/audio37.wav"/><Relationship Id="rId29" Type="http://schemas.openxmlformats.org/officeDocument/2006/relationships/audio" Target="../media/audio50.wav"/><Relationship Id="rId11" Type="http://schemas.openxmlformats.org/officeDocument/2006/relationships/audio" Target="../media/audio32.wav"/><Relationship Id="rId24" Type="http://schemas.openxmlformats.org/officeDocument/2006/relationships/audio" Target="../media/audio45.wav"/><Relationship Id="rId32" Type="http://schemas.openxmlformats.org/officeDocument/2006/relationships/audio" Target="../media/audio53.wav"/><Relationship Id="rId37" Type="http://schemas.openxmlformats.org/officeDocument/2006/relationships/image" Target="../media/image26.jpeg"/><Relationship Id="rId40" Type="http://schemas.openxmlformats.org/officeDocument/2006/relationships/image" Target="../media/image29.jpeg"/><Relationship Id="rId45" Type="http://schemas.openxmlformats.org/officeDocument/2006/relationships/image" Target="../media/image34.jpeg"/><Relationship Id="rId5" Type="http://schemas.openxmlformats.org/officeDocument/2006/relationships/audio" Target="../media/audio26.wav"/><Relationship Id="rId15" Type="http://schemas.openxmlformats.org/officeDocument/2006/relationships/audio" Target="../media/audio36.wav"/><Relationship Id="rId23" Type="http://schemas.openxmlformats.org/officeDocument/2006/relationships/audio" Target="../media/audio44.wav"/><Relationship Id="rId28" Type="http://schemas.openxmlformats.org/officeDocument/2006/relationships/audio" Target="../media/audio49.wav"/><Relationship Id="rId36" Type="http://schemas.openxmlformats.org/officeDocument/2006/relationships/image" Target="../media/image25.jpeg"/><Relationship Id="rId49" Type="http://schemas.openxmlformats.org/officeDocument/2006/relationships/image" Target="../media/image38.jpeg"/><Relationship Id="rId10" Type="http://schemas.openxmlformats.org/officeDocument/2006/relationships/audio" Target="../media/audio31.wav"/><Relationship Id="rId19" Type="http://schemas.openxmlformats.org/officeDocument/2006/relationships/audio" Target="../media/audio40.wav"/><Relationship Id="rId31" Type="http://schemas.openxmlformats.org/officeDocument/2006/relationships/audio" Target="../media/audio52.wav"/><Relationship Id="rId44" Type="http://schemas.openxmlformats.org/officeDocument/2006/relationships/image" Target="../media/image33.jpe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audio" Target="../media/audio43.wav"/><Relationship Id="rId27" Type="http://schemas.openxmlformats.org/officeDocument/2006/relationships/audio" Target="../media/audio48.wav"/><Relationship Id="rId30" Type="http://schemas.openxmlformats.org/officeDocument/2006/relationships/audio" Target="../media/audio51.wav"/><Relationship Id="rId35" Type="http://schemas.openxmlformats.org/officeDocument/2006/relationships/image" Target="../media/image24.jpeg"/><Relationship Id="rId43" Type="http://schemas.openxmlformats.org/officeDocument/2006/relationships/image" Target="../media/image32.jpeg"/><Relationship Id="rId48" Type="http://schemas.openxmlformats.org/officeDocument/2006/relationships/image" Target="../media/image37.jpeg"/><Relationship Id="rId8" Type="http://schemas.openxmlformats.org/officeDocument/2006/relationships/audio" Target="../media/audio29.wav"/><Relationship Id="rId3" Type="http://schemas.openxmlformats.org/officeDocument/2006/relationships/audio" Target="../media/audio24.wav"/><Relationship Id="rId12" Type="http://schemas.openxmlformats.org/officeDocument/2006/relationships/audio" Target="../media/audio33.wav"/><Relationship Id="rId17" Type="http://schemas.openxmlformats.org/officeDocument/2006/relationships/audio" Target="../media/audio38.wav"/><Relationship Id="rId25" Type="http://schemas.openxmlformats.org/officeDocument/2006/relationships/audio" Target="../media/audio46.wav"/><Relationship Id="rId33" Type="http://schemas.openxmlformats.org/officeDocument/2006/relationships/audio" Target="../media/audio54.wav"/><Relationship Id="rId38" Type="http://schemas.openxmlformats.org/officeDocument/2006/relationships/image" Target="../media/image27.jpeg"/><Relationship Id="rId46" Type="http://schemas.openxmlformats.org/officeDocument/2006/relationships/image" Target="../media/image35.jpeg"/><Relationship Id="rId20" Type="http://schemas.openxmlformats.org/officeDocument/2006/relationships/audio" Target="../media/audio41.wav"/><Relationship Id="rId41"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audio" Target="../media/audio27.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audio" Target="../media/audio56.wav"/><Relationship Id="rId7" Type="http://schemas.openxmlformats.org/officeDocument/2006/relationships/image" Target="../media/image43.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20.xml"/><Relationship Id="rId16"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30.gif"/><Relationship Id="rId5" Type="http://schemas.openxmlformats.org/officeDocument/2006/relationships/image" Target="../media/image41.jpeg"/><Relationship Id="rId15" Type="http://schemas.openxmlformats.org/officeDocument/2006/relationships/image" Target="../media/image50.jpeg"/><Relationship Id="rId10" Type="http://schemas.openxmlformats.org/officeDocument/2006/relationships/image" Target="../media/image46.jpeg"/><Relationship Id="rId19" Type="http://schemas.openxmlformats.org/officeDocument/2006/relationships/image" Target="../media/image54.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5.png"/><Relationship Id="rId7"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audio" Target="../media/audio58.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audio" Target="../media/audio59.wav"/><Relationship Id="rId4" Type="http://schemas.openxmlformats.org/officeDocument/2006/relationships/image" Target="../media/image59.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gi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image" Target="../media/image12.jpg"/><Relationship Id="rId4" Type="http://schemas.openxmlformats.org/officeDocument/2006/relationships/audio" Target="../media/audio7.wav"/><Relationship Id="rId9"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5" Type="http://schemas.openxmlformats.org/officeDocument/2006/relationships/image" Target="../media/image12.jpg"/><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audio" Target="../media/audio8.wav"/></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image" Target="../media/image5.png"/><Relationship Id="rId7" Type="http://schemas.openxmlformats.org/officeDocument/2006/relationships/audio" Target="../media/audio62.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61.wav"/><Relationship Id="rId11" Type="http://schemas.openxmlformats.org/officeDocument/2006/relationships/audio" Target="../media/audio66.wav"/><Relationship Id="rId5" Type="http://schemas.openxmlformats.org/officeDocument/2006/relationships/image" Target="../media/image20.gif"/><Relationship Id="rId10" Type="http://schemas.openxmlformats.org/officeDocument/2006/relationships/audio" Target="../media/audio65.wav"/><Relationship Id="rId4" Type="http://schemas.openxmlformats.org/officeDocument/2006/relationships/image" Target="../media/image19.png"/><Relationship Id="rId9" Type="http://schemas.openxmlformats.org/officeDocument/2006/relationships/audio" Target="../media/audio64.wav"/></Relationships>
</file>

<file path=ppt/slides/_rels/slide35.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5.png"/><Relationship Id="rId7" Type="http://schemas.openxmlformats.org/officeDocument/2006/relationships/audio" Target="../media/audio68.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image" Target="../media/image20.gif"/><Relationship Id="rId10" Type="http://schemas.openxmlformats.org/officeDocument/2006/relationships/audio" Target="../media/audio71.wav"/><Relationship Id="rId4" Type="http://schemas.openxmlformats.org/officeDocument/2006/relationships/image" Target="../media/image19.png"/><Relationship Id="rId9" Type="http://schemas.openxmlformats.org/officeDocument/2006/relationships/audio" Target="../media/audio70.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1.jpeg"/><Relationship Id="rId3" Type="http://schemas.openxmlformats.org/officeDocument/2006/relationships/audio" Target="../media/audio73.wav"/><Relationship Id="rId7" Type="http://schemas.openxmlformats.org/officeDocument/2006/relationships/audio" Target="../media/audio1.wav"/><Relationship Id="rId12"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76.wav"/><Relationship Id="rId11" Type="http://schemas.openxmlformats.org/officeDocument/2006/relationships/image" Target="../media/image5.png"/><Relationship Id="rId5" Type="http://schemas.openxmlformats.org/officeDocument/2006/relationships/audio" Target="../media/audio75.wav"/><Relationship Id="rId15" Type="http://schemas.openxmlformats.org/officeDocument/2006/relationships/image" Target="../media/image73.jpeg"/><Relationship Id="rId10" Type="http://schemas.openxmlformats.org/officeDocument/2006/relationships/audio" Target="../media/audio11.wav"/><Relationship Id="rId4" Type="http://schemas.openxmlformats.org/officeDocument/2006/relationships/audio" Target="../media/audio74.wav"/><Relationship Id="rId9" Type="http://schemas.openxmlformats.org/officeDocument/2006/relationships/audio" Target="../media/audio10.wav"/><Relationship Id="rId14" Type="http://schemas.openxmlformats.org/officeDocument/2006/relationships/image" Target="../media/image72.jpeg"/></Relationships>
</file>

<file path=ppt/slides/_rels/slide3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77.wav"/><Relationship Id="rId7" Type="http://schemas.openxmlformats.org/officeDocument/2006/relationships/audio" Target="../media/audio79.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78.wav"/><Relationship Id="rId11" Type="http://schemas.openxmlformats.org/officeDocument/2006/relationships/image" Target="../media/image5.png"/><Relationship Id="rId5" Type="http://schemas.openxmlformats.org/officeDocument/2006/relationships/audio" Target="../media/audio6.wav"/><Relationship Id="rId10" Type="http://schemas.openxmlformats.org/officeDocument/2006/relationships/audio" Target="../media/audio80.wav"/><Relationship Id="rId4" Type="http://schemas.openxmlformats.org/officeDocument/2006/relationships/audio" Target="../media/audio8.wav"/><Relationship Id="rId9" Type="http://schemas.openxmlformats.org/officeDocument/2006/relationships/audio" Target="../media/audio12.wav"/></Relationships>
</file>

<file path=ppt/slides/_rels/slide39.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5.png"/><Relationship Id="rId21" Type="http://schemas.openxmlformats.org/officeDocument/2006/relationships/image" Target="../media/image83.png"/><Relationship Id="rId7" Type="http://schemas.openxmlformats.org/officeDocument/2006/relationships/audio" Target="../media/audio83.wav"/><Relationship Id="rId12" Type="http://schemas.openxmlformats.org/officeDocument/2006/relationships/audio" Target="../media/audio88.wav"/><Relationship Id="rId17" Type="http://schemas.openxmlformats.org/officeDocument/2006/relationships/image" Target="../media/image79.png"/><Relationship Id="rId2" Type="http://schemas.openxmlformats.org/officeDocument/2006/relationships/notesSlide" Target="../notesSlides/notesSlide39.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audio" Target="../media/audio82.wav"/><Relationship Id="rId11" Type="http://schemas.openxmlformats.org/officeDocument/2006/relationships/audio" Target="../media/audio87.wav"/><Relationship Id="rId5" Type="http://schemas.openxmlformats.org/officeDocument/2006/relationships/image" Target="../media/image74.png"/><Relationship Id="rId15" Type="http://schemas.openxmlformats.org/officeDocument/2006/relationships/image" Target="../media/image77.png"/><Relationship Id="rId10" Type="http://schemas.openxmlformats.org/officeDocument/2006/relationships/audio" Target="../media/audio86.wav"/><Relationship Id="rId19" Type="http://schemas.openxmlformats.org/officeDocument/2006/relationships/image" Target="../media/image81.png"/><Relationship Id="rId4" Type="http://schemas.openxmlformats.org/officeDocument/2006/relationships/audio" Target="../media/audio81.wav"/><Relationship Id="rId9" Type="http://schemas.openxmlformats.org/officeDocument/2006/relationships/audio" Target="../media/audio85.wav"/><Relationship Id="rId1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90.wav"/><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4.gif"/><Relationship Id="rId5" Type="http://schemas.openxmlformats.org/officeDocument/2006/relationships/audio" Target="../media/audio89.wav"/><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audio" Target="../media/audio92.wav"/></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image" Target="../media/image90.png"/><Relationship Id="rId3" Type="http://schemas.openxmlformats.org/officeDocument/2006/relationships/audio" Target="../media/audio91.wav"/><Relationship Id="rId7" Type="http://schemas.openxmlformats.org/officeDocument/2006/relationships/audio" Target="../media/audio95.wav"/><Relationship Id="rId12" Type="http://schemas.openxmlformats.org/officeDocument/2006/relationships/image" Target="../media/image89.png"/><Relationship Id="rId2" Type="http://schemas.openxmlformats.org/officeDocument/2006/relationships/notesSlide" Target="../notesSlides/notesSlide45.xml"/><Relationship Id="rId16" Type="http://schemas.openxmlformats.org/officeDocument/2006/relationships/image" Target="../media/image93.png"/><Relationship Id="rId1" Type="http://schemas.openxmlformats.org/officeDocument/2006/relationships/slideLayout" Target="../slideLayouts/slideLayout29.xml"/><Relationship Id="rId6" Type="http://schemas.openxmlformats.org/officeDocument/2006/relationships/audio" Target="../media/audio94.wav"/><Relationship Id="rId11" Type="http://schemas.openxmlformats.org/officeDocument/2006/relationships/image" Target="../media/image88.png"/><Relationship Id="rId5" Type="http://schemas.openxmlformats.org/officeDocument/2006/relationships/audio" Target="../media/audio93.wav"/><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audio" Target="../media/audio92.wav"/><Relationship Id="rId9" Type="http://schemas.openxmlformats.org/officeDocument/2006/relationships/audio" Target="../media/audio97.wav"/><Relationship Id="rId14" Type="http://schemas.openxmlformats.org/officeDocument/2006/relationships/image" Target="../media/image91.png"/></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98.wav"/><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audio" Target="../media/audio100.wav"/><Relationship Id="rId10" Type="http://schemas.openxmlformats.org/officeDocument/2006/relationships/image" Target="../media/image91.png"/><Relationship Id="rId4" Type="http://schemas.openxmlformats.org/officeDocument/2006/relationships/audio" Target="../media/audio99.wav"/><Relationship Id="rId9"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2.wav"/><Relationship Id="rId18" Type="http://schemas.openxmlformats.org/officeDocument/2006/relationships/image" Target="../media/image35.jpeg"/><Relationship Id="rId3" Type="http://schemas.openxmlformats.org/officeDocument/2006/relationships/image" Target="../media/image1.jpg"/><Relationship Id="rId7" Type="http://schemas.openxmlformats.org/officeDocument/2006/relationships/image" Target="../media/image95.png"/><Relationship Id="rId12" Type="http://schemas.openxmlformats.org/officeDocument/2006/relationships/image" Target="../media/image33.jpeg"/><Relationship Id="rId17" Type="http://schemas.openxmlformats.org/officeDocument/2006/relationships/audio" Target="../media/audio47.wav"/><Relationship Id="rId2" Type="http://schemas.openxmlformats.org/officeDocument/2006/relationships/notesSlide" Target="../notesSlides/notesSlide47.xml"/><Relationship Id="rId16" Type="http://schemas.openxmlformats.org/officeDocument/2006/relationships/audio" Target="../media/audio44.wav"/><Relationship Id="rId20" Type="http://schemas.openxmlformats.org/officeDocument/2006/relationships/audio" Target="../media/audio91.wav"/><Relationship Id="rId1" Type="http://schemas.openxmlformats.org/officeDocument/2006/relationships/slideLayout" Target="../slideLayouts/slideLayout13.xml"/><Relationship Id="rId6" Type="http://schemas.openxmlformats.org/officeDocument/2006/relationships/image" Target="../media/image94.png"/><Relationship Id="rId11" Type="http://schemas.openxmlformats.org/officeDocument/2006/relationships/audio" Target="../media/audio43.wav"/><Relationship Id="rId5" Type="http://schemas.openxmlformats.org/officeDocument/2006/relationships/audio" Target="../media/audio92.wav"/><Relationship Id="rId15" Type="http://schemas.openxmlformats.org/officeDocument/2006/relationships/image" Target="../media/image34.jpeg"/><Relationship Id="rId10" Type="http://schemas.openxmlformats.org/officeDocument/2006/relationships/audio" Target="../media/audio40.wav"/><Relationship Id="rId19" Type="http://schemas.openxmlformats.org/officeDocument/2006/relationships/audio" Target="../media/audio46.wav"/><Relationship Id="rId4" Type="http://schemas.openxmlformats.org/officeDocument/2006/relationships/image" Target="../media/image5.png"/><Relationship Id="rId9" Type="http://schemas.openxmlformats.org/officeDocument/2006/relationships/image" Target="../media/image32.jpeg"/><Relationship Id="rId14" Type="http://schemas.openxmlformats.org/officeDocument/2006/relationships/audio" Target="../media/audio45.wav"/></Relationships>
</file>

<file path=ppt/slides/_rels/slide48.xml.rels><?xml version="1.0" encoding="UTF-8" standalone="yes"?>
<Relationships xmlns="http://schemas.openxmlformats.org/package/2006/relationships"><Relationship Id="rId8" Type="http://schemas.openxmlformats.org/officeDocument/2006/relationships/audio" Target="../media/audio104.wav"/><Relationship Id="rId13" Type="http://schemas.openxmlformats.org/officeDocument/2006/relationships/image" Target="../media/image96.png"/><Relationship Id="rId3" Type="http://schemas.openxmlformats.org/officeDocument/2006/relationships/image" Target="../media/image5.png"/><Relationship Id="rId7" Type="http://schemas.openxmlformats.org/officeDocument/2006/relationships/audio" Target="../media/audio103.wav"/><Relationship Id="rId12" Type="http://schemas.openxmlformats.org/officeDocument/2006/relationships/audio" Target="../media/audio108.wav"/><Relationship Id="rId2" Type="http://schemas.openxmlformats.org/officeDocument/2006/relationships/notesSlide" Target="../notesSlides/notesSlide48.xml"/><Relationship Id="rId16" Type="http://schemas.openxmlformats.org/officeDocument/2006/relationships/image" Target="../media/image99.jpeg"/><Relationship Id="rId1" Type="http://schemas.openxmlformats.org/officeDocument/2006/relationships/slideLayout" Target="../slideLayouts/slideLayout13.xml"/><Relationship Id="rId6" Type="http://schemas.openxmlformats.org/officeDocument/2006/relationships/audio" Target="../media/audio102.wav"/><Relationship Id="rId11" Type="http://schemas.openxmlformats.org/officeDocument/2006/relationships/audio" Target="../media/audio107.wav"/><Relationship Id="rId5" Type="http://schemas.openxmlformats.org/officeDocument/2006/relationships/image" Target="../media/image74.png"/><Relationship Id="rId15" Type="http://schemas.openxmlformats.org/officeDocument/2006/relationships/image" Target="../media/image98.png"/><Relationship Id="rId10" Type="http://schemas.openxmlformats.org/officeDocument/2006/relationships/audio" Target="../media/audio106.wav"/><Relationship Id="rId4" Type="http://schemas.openxmlformats.org/officeDocument/2006/relationships/audio" Target="../media/audio101.wav"/><Relationship Id="rId9" Type="http://schemas.openxmlformats.org/officeDocument/2006/relationships/audio" Target="../media/audio105.wav"/><Relationship Id="rId14"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audio" Target="../media/audio110.wav"/><Relationship Id="rId3" Type="http://schemas.openxmlformats.org/officeDocument/2006/relationships/image" Target="../media/image1.jpg"/><Relationship Id="rId7" Type="http://schemas.openxmlformats.org/officeDocument/2006/relationships/audio" Target="../media/audio109.wav"/><Relationship Id="rId12"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media/image98.png"/><Relationship Id="rId4" Type="http://schemas.openxmlformats.org/officeDocument/2006/relationships/image" Target="../media/image5.png"/><Relationship Id="rId9" Type="http://schemas.openxmlformats.org/officeDocument/2006/relationships/audio" Target="../media/audio111.wav"/></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audio" Target="../media/audio113.wav"/><Relationship Id="rId3" Type="http://schemas.openxmlformats.org/officeDocument/2006/relationships/image" Target="../media/image1.jpg"/><Relationship Id="rId7" Type="http://schemas.openxmlformats.org/officeDocument/2006/relationships/audio" Target="../media/audio112.wav"/><Relationship Id="rId12"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3.png"/><Relationship Id="rId5" Type="http://schemas.openxmlformats.org/officeDocument/2006/relationships/image" Target="../media/image96.png"/><Relationship Id="rId10" Type="http://schemas.openxmlformats.org/officeDocument/2006/relationships/image" Target="../media/image102.png"/><Relationship Id="rId4" Type="http://schemas.openxmlformats.org/officeDocument/2006/relationships/image" Target="../media/image5.png"/><Relationship Id="rId9" Type="http://schemas.openxmlformats.org/officeDocument/2006/relationships/audio" Target="../media/audio114.wav"/></Relationships>
</file>

<file path=ppt/slides/_rels/slide51.xml.rels><?xml version="1.0" encoding="UTF-8" standalone="yes"?>
<Relationships xmlns="http://schemas.openxmlformats.org/package/2006/relationships"><Relationship Id="rId8" Type="http://schemas.openxmlformats.org/officeDocument/2006/relationships/audio" Target="../media/audio116.wav"/><Relationship Id="rId3" Type="http://schemas.openxmlformats.org/officeDocument/2006/relationships/image" Target="../media/image1.jpg"/><Relationship Id="rId7" Type="http://schemas.openxmlformats.org/officeDocument/2006/relationships/audio" Target="../media/audio115.wav"/><Relationship Id="rId12"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5.png"/><Relationship Id="rId5" Type="http://schemas.openxmlformats.org/officeDocument/2006/relationships/image" Target="../media/image96.png"/><Relationship Id="rId10" Type="http://schemas.openxmlformats.org/officeDocument/2006/relationships/image" Target="../media/image104.png"/><Relationship Id="rId4" Type="http://schemas.openxmlformats.org/officeDocument/2006/relationships/image" Target="../media/image5.png"/><Relationship Id="rId9" Type="http://schemas.openxmlformats.org/officeDocument/2006/relationships/audio" Target="../media/audio117.wav"/></Relationships>
</file>

<file path=ppt/slides/_rels/slide52.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2.wav"/><Relationship Id="rId18" Type="http://schemas.openxmlformats.org/officeDocument/2006/relationships/image" Target="../media/image35.jpeg"/><Relationship Id="rId3" Type="http://schemas.openxmlformats.org/officeDocument/2006/relationships/image" Target="../media/image1.jpg"/><Relationship Id="rId7" Type="http://schemas.openxmlformats.org/officeDocument/2006/relationships/image" Target="../media/image95.png"/><Relationship Id="rId12" Type="http://schemas.openxmlformats.org/officeDocument/2006/relationships/image" Target="../media/image33.jpeg"/><Relationship Id="rId17" Type="http://schemas.openxmlformats.org/officeDocument/2006/relationships/audio" Target="../media/audio47.wav"/><Relationship Id="rId2" Type="http://schemas.openxmlformats.org/officeDocument/2006/relationships/notesSlide" Target="../notesSlides/notesSlide52.xml"/><Relationship Id="rId16" Type="http://schemas.openxmlformats.org/officeDocument/2006/relationships/audio" Target="../media/audio44.wav"/><Relationship Id="rId20" Type="http://schemas.openxmlformats.org/officeDocument/2006/relationships/audio" Target="../media/audio91.wav"/><Relationship Id="rId1" Type="http://schemas.openxmlformats.org/officeDocument/2006/relationships/slideLayout" Target="../slideLayouts/slideLayout13.xml"/><Relationship Id="rId6" Type="http://schemas.openxmlformats.org/officeDocument/2006/relationships/image" Target="../media/image94.png"/><Relationship Id="rId11" Type="http://schemas.openxmlformats.org/officeDocument/2006/relationships/audio" Target="../media/audio43.wav"/><Relationship Id="rId5" Type="http://schemas.openxmlformats.org/officeDocument/2006/relationships/audio" Target="../media/audio92.wav"/><Relationship Id="rId15" Type="http://schemas.openxmlformats.org/officeDocument/2006/relationships/image" Target="../media/image34.jpeg"/><Relationship Id="rId10" Type="http://schemas.openxmlformats.org/officeDocument/2006/relationships/audio" Target="../media/audio40.wav"/><Relationship Id="rId19" Type="http://schemas.openxmlformats.org/officeDocument/2006/relationships/audio" Target="../media/audio46.wav"/><Relationship Id="rId4" Type="http://schemas.openxmlformats.org/officeDocument/2006/relationships/image" Target="../media/image5.png"/><Relationship Id="rId9" Type="http://schemas.openxmlformats.org/officeDocument/2006/relationships/image" Target="../media/image32.jpeg"/><Relationship Id="rId14" Type="http://schemas.openxmlformats.org/officeDocument/2006/relationships/audio" Target="../media/audio45.wav"/></Relationships>
</file>

<file path=ppt/slides/_rels/slide53.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image" Target="../media/image1.jpg"/><Relationship Id="rId7" Type="http://schemas.openxmlformats.org/officeDocument/2006/relationships/audio" Target="../media/audio120.wav"/><Relationship Id="rId12"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audio" Target="../media/audio119.wav"/><Relationship Id="rId11" Type="http://schemas.openxmlformats.org/officeDocument/2006/relationships/image" Target="../media/image109.png"/><Relationship Id="rId5" Type="http://schemas.openxmlformats.org/officeDocument/2006/relationships/audio" Target="../media/audio118.wav"/><Relationship Id="rId10" Type="http://schemas.openxmlformats.org/officeDocument/2006/relationships/image" Target="../media/image108.png"/><Relationship Id="rId4" Type="http://schemas.openxmlformats.org/officeDocument/2006/relationships/image" Target="../media/image5.png"/><Relationship Id="rId9" Type="http://schemas.openxmlformats.org/officeDocument/2006/relationships/image" Target="../media/image107.png"/></Relationships>
</file>

<file path=ppt/slides/_rels/slide54.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115.png"/><Relationship Id="rId3" Type="http://schemas.openxmlformats.org/officeDocument/2006/relationships/image" Target="../media/image1.jpg"/><Relationship Id="rId7" Type="http://schemas.openxmlformats.org/officeDocument/2006/relationships/audio" Target="../media/audio123.wav"/><Relationship Id="rId12"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audio" Target="../media/audio122.wav"/><Relationship Id="rId11" Type="http://schemas.openxmlformats.org/officeDocument/2006/relationships/image" Target="../media/image113.png"/><Relationship Id="rId5" Type="http://schemas.openxmlformats.org/officeDocument/2006/relationships/audio" Target="../media/audio121.wav"/><Relationship Id="rId10" Type="http://schemas.openxmlformats.org/officeDocument/2006/relationships/image" Target="../media/image112.png"/><Relationship Id="rId4" Type="http://schemas.openxmlformats.org/officeDocument/2006/relationships/image" Target="../media/image5.png"/><Relationship Id="rId9"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5.png"/><Relationship Id="rId7" Type="http://schemas.openxmlformats.org/officeDocument/2006/relationships/audio" Target="../media/audio125.wav"/><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audio" Target="../media/audio124.wav"/><Relationship Id="rId5" Type="http://schemas.openxmlformats.org/officeDocument/2006/relationships/image" Target="../media/image84.gif"/><Relationship Id="rId10" Type="http://schemas.openxmlformats.org/officeDocument/2006/relationships/image" Target="../media/image119.png"/><Relationship Id="rId4" Type="http://schemas.openxmlformats.org/officeDocument/2006/relationships/image" Target="../media/image116.png"/><Relationship Id="rId9" Type="http://schemas.openxmlformats.org/officeDocument/2006/relationships/image" Target="../media/image118.png"/></Relationships>
</file>

<file path=ppt/slides/_rels/slide57.xml.rels><?xml version="1.0" encoding="UTF-8" standalone="yes"?>
<Relationships xmlns="http://schemas.openxmlformats.org/package/2006/relationships"><Relationship Id="rId8" Type="http://schemas.openxmlformats.org/officeDocument/2006/relationships/audio" Target="../media/audio128.wav"/><Relationship Id="rId13" Type="http://schemas.openxmlformats.org/officeDocument/2006/relationships/audio" Target="../media/audio133.wav"/><Relationship Id="rId18" Type="http://schemas.openxmlformats.org/officeDocument/2006/relationships/audio" Target="../media/audio138.wav"/><Relationship Id="rId26" Type="http://schemas.openxmlformats.org/officeDocument/2006/relationships/image" Target="../media/image126.png"/><Relationship Id="rId3" Type="http://schemas.openxmlformats.org/officeDocument/2006/relationships/image" Target="../media/image120.png"/><Relationship Id="rId21" Type="http://schemas.openxmlformats.org/officeDocument/2006/relationships/audio" Target="../media/audio141.wav"/><Relationship Id="rId7" Type="http://schemas.openxmlformats.org/officeDocument/2006/relationships/audio" Target="../media/audio127.wav"/><Relationship Id="rId12" Type="http://schemas.openxmlformats.org/officeDocument/2006/relationships/audio" Target="../media/audio132.wav"/><Relationship Id="rId17" Type="http://schemas.openxmlformats.org/officeDocument/2006/relationships/audio" Target="../media/audio137.wav"/><Relationship Id="rId25" Type="http://schemas.openxmlformats.org/officeDocument/2006/relationships/image" Target="../media/image125.png"/><Relationship Id="rId2" Type="http://schemas.openxmlformats.org/officeDocument/2006/relationships/notesSlide" Target="../notesSlides/notesSlide57.xml"/><Relationship Id="rId16" Type="http://schemas.openxmlformats.org/officeDocument/2006/relationships/audio" Target="../media/audio136.wav"/><Relationship Id="rId20" Type="http://schemas.openxmlformats.org/officeDocument/2006/relationships/audio" Target="../media/audio140.wav"/><Relationship Id="rId1" Type="http://schemas.openxmlformats.org/officeDocument/2006/relationships/slideLayout" Target="../slideLayouts/slideLayout13.xml"/><Relationship Id="rId6" Type="http://schemas.openxmlformats.org/officeDocument/2006/relationships/audio" Target="../media/audio126.wav"/><Relationship Id="rId11" Type="http://schemas.openxmlformats.org/officeDocument/2006/relationships/audio" Target="../media/audio131.wav"/><Relationship Id="rId24" Type="http://schemas.openxmlformats.org/officeDocument/2006/relationships/image" Target="../media/image124.gif"/><Relationship Id="rId5" Type="http://schemas.openxmlformats.org/officeDocument/2006/relationships/image" Target="../media/image121.gif"/><Relationship Id="rId15" Type="http://schemas.openxmlformats.org/officeDocument/2006/relationships/audio" Target="../media/audio135.wav"/><Relationship Id="rId23" Type="http://schemas.openxmlformats.org/officeDocument/2006/relationships/image" Target="../media/image123.png"/><Relationship Id="rId10" Type="http://schemas.openxmlformats.org/officeDocument/2006/relationships/audio" Target="../media/audio130.wav"/><Relationship Id="rId19" Type="http://schemas.openxmlformats.org/officeDocument/2006/relationships/audio" Target="../media/audio139.wav"/><Relationship Id="rId4" Type="http://schemas.openxmlformats.org/officeDocument/2006/relationships/image" Target="../media/image5.png"/><Relationship Id="rId9" Type="http://schemas.openxmlformats.org/officeDocument/2006/relationships/audio" Target="../media/audio129.wav"/><Relationship Id="rId14" Type="http://schemas.openxmlformats.org/officeDocument/2006/relationships/audio" Target="../media/audio134.wav"/><Relationship Id="rId22" Type="http://schemas.openxmlformats.org/officeDocument/2006/relationships/image" Target="../media/image122.jpeg"/><Relationship Id="rId27" Type="http://schemas.openxmlformats.org/officeDocument/2006/relationships/image" Target="../media/image127.png"/></Relationships>
</file>

<file path=ppt/slides/_rels/slide58.xml.rels><?xml version="1.0" encoding="UTF-8" standalone="yes"?>
<Relationships xmlns="http://schemas.openxmlformats.org/package/2006/relationships"><Relationship Id="rId8" Type="http://schemas.openxmlformats.org/officeDocument/2006/relationships/audio" Target="../media/audio144.wav"/><Relationship Id="rId13" Type="http://schemas.openxmlformats.org/officeDocument/2006/relationships/audio" Target="../media/audio149.wav"/><Relationship Id="rId18" Type="http://schemas.openxmlformats.org/officeDocument/2006/relationships/audio" Target="../media/audio154.wav"/><Relationship Id="rId26" Type="http://schemas.openxmlformats.org/officeDocument/2006/relationships/image" Target="../media/image131.png"/><Relationship Id="rId3" Type="http://schemas.openxmlformats.org/officeDocument/2006/relationships/image" Target="../media/image128.png"/><Relationship Id="rId21" Type="http://schemas.openxmlformats.org/officeDocument/2006/relationships/audio" Target="../media/audio157.wav"/><Relationship Id="rId7" Type="http://schemas.openxmlformats.org/officeDocument/2006/relationships/audio" Target="../media/audio143.wav"/><Relationship Id="rId12" Type="http://schemas.openxmlformats.org/officeDocument/2006/relationships/audio" Target="../media/audio148.wav"/><Relationship Id="rId17" Type="http://schemas.openxmlformats.org/officeDocument/2006/relationships/audio" Target="../media/audio153.wav"/><Relationship Id="rId25" Type="http://schemas.openxmlformats.org/officeDocument/2006/relationships/image" Target="../media/image124.gif"/><Relationship Id="rId2" Type="http://schemas.openxmlformats.org/officeDocument/2006/relationships/notesSlide" Target="../notesSlides/notesSlide58.xml"/><Relationship Id="rId16" Type="http://schemas.openxmlformats.org/officeDocument/2006/relationships/audio" Target="../media/audio152.wav"/><Relationship Id="rId20" Type="http://schemas.openxmlformats.org/officeDocument/2006/relationships/audio" Target="../media/audio156.wav"/><Relationship Id="rId29" Type="http://schemas.openxmlformats.org/officeDocument/2006/relationships/image" Target="../media/image134.png"/><Relationship Id="rId1" Type="http://schemas.openxmlformats.org/officeDocument/2006/relationships/slideLayout" Target="../slideLayouts/slideLayout13.xml"/><Relationship Id="rId6" Type="http://schemas.openxmlformats.org/officeDocument/2006/relationships/audio" Target="../media/audio142.wav"/><Relationship Id="rId11" Type="http://schemas.openxmlformats.org/officeDocument/2006/relationships/audio" Target="../media/audio147.wav"/><Relationship Id="rId24" Type="http://schemas.openxmlformats.org/officeDocument/2006/relationships/image" Target="../media/image130.png"/><Relationship Id="rId5" Type="http://schemas.openxmlformats.org/officeDocument/2006/relationships/image" Target="../media/image121.gif"/><Relationship Id="rId15" Type="http://schemas.openxmlformats.org/officeDocument/2006/relationships/audio" Target="../media/audio151.wav"/><Relationship Id="rId23" Type="http://schemas.openxmlformats.org/officeDocument/2006/relationships/image" Target="../media/image122.jpeg"/><Relationship Id="rId28" Type="http://schemas.openxmlformats.org/officeDocument/2006/relationships/image" Target="../media/image133.png"/><Relationship Id="rId10" Type="http://schemas.openxmlformats.org/officeDocument/2006/relationships/audio" Target="../media/audio146.wav"/><Relationship Id="rId19" Type="http://schemas.openxmlformats.org/officeDocument/2006/relationships/audio" Target="../media/audio155.wav"/><Relationship Id="rId4" Type="http://schemas.openxmlformats.org/officeDocument/2006/relationships/image" Target="../media/image5.png"/><Relationship Id="rId9" Type="http://schemas.openxmlformats.org/officeDocument/2006/relationships/audio" Target="../media/audio145.wav"/><Relationship Id="rId14" Type="http://schemas.openxmlformats.org/officeDocument/2006/relationships/audio" Target="../media/audio150.wav"/><Relationship Id="rId22" Type="http://schemas.openxmlformats.org/officeDocument/2006/relationships/image" Target="../media/image129.png"/><Relationship Id="rId27" Type="http://schemas.openxmlformats.org/officeDocument/2006/relationships/image" Target="../media/image132.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5" Type="http://schemas.openxmlformats.org/officeDocument/2006/relationships/image" Target="../media/image12.jpg"/><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[ü/y]</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 / 02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sp>
        <p:nvSpPr>
          <p:cNvPr id="6" name="Rectangle 5"/>
          <p:cNvSpPr/>
          <p:nvPr/>
        </p:nvSpPr>
        <p:spPr>
          <a:xfrm>
            <a:off x="569867" y="2462030"/>
            <a:ext cx="91563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a:t>
            </a:r>
          </a:p>
        </p:txBody>
      </p:sp>
      <p:sp>
        <p:nvSpPr>
          <p:cNvPr id="2" name="Rectangle 1"/>
          <p:cNvSpPr/>
          <p:nvPr/>
        </p:nvSpPr>
        <p:spPr>
          <a:xfrm>
            <a:off x="4584207" y="4387535"/>
            <a:ext cx="302358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482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fünf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sp>
        <p:nvSpPr>
          <p:cNvPr id="6" name="Rectangle 5"/>
          <p:cNvSpPr/>
          <p:nvPr/>
        </p:nvSpPr>
        <p:spPr>
          <a:xfrm>
            <a:off x="569867" y="2462030"/>
            <a:ext cx="91563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a:t>
            </a:r>
          </a:p>
        </p:txBody>
      </p:sp>
      <p:pic>
        <p:nvPicPr>
          <p:cNvPr id="4" name="Picture 3" descr="number 5 with a dic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207" y="670079"/>
            <a:ext cx="2980073" cy="3556697"/>
          </a:xfrm>
          <a:prstGeom prst="rect">
            <a:avLst/>
          </a:prstGeom>
        </p:spPr>
      </p:pic>
      <p:sp>
        <p:nvSpPr>
          <p:cNvPr id="2" name="Rectangle 1"/>
          <p:cNvSpPr/>
          <p:nvPr/>
        </p:nvSpPr>
        <p:spPr>
          <a:xfrm>
            <a:off x="4584207" y="4387535"/>
            <a:ext cx="302358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561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761ECE2-DBE6-824F-8756-895A8DB1C860}"/>
              </a:ext>
            </a:extLst>
          </p:cNvPr>
          <p:cNvSpPr>
            <a:spLocks noGrp="1"/>
          </p:cNvSpPr>
          <p:nvPr>
            <p:ph type="title"/>
          </p:nvPr>
        </p:nvSpPr>
        <p:spPr>
          <a:xfrm>
            <a:off x="5471544" y="235037"/>
            <a:ext cx="1228925" cy="1312937"/>
          </a:xfrm>
        </p:spPr>
        <p:txBody>
          <a:bodyPr>
            <a:noAutofit/>
          </a:bodyPr>
          <a:lstStyle/>
          <a:p>
            <a:pPr algn="ctr"/>
            <a:r>
              <a:rPr lang="en-GB" sz="9600" b="1" dirty="0" err="1">
                <a:solidFill>
                  <a:srgbClr val="002060"/>
                </a:solidFill>
              </a:rPr>
              <a:t>ü</a:t>
            </a:r>
            <a:endParaRPr lang="en-US" sz="9600" dirty="0"/>
          </a:p>
        </p:txBody>
      </p:sp>
      <p:pic>
        <p:nvPicPr>
          <p:cNvPr id="17" name="Picture 16" descr="fingers crossed"/>
          <p:cNvPicPr>
            <a:picLocks noChangeAspect="1"/>
          </p:cNvPicPr>
          <p:nvPr/>
        </p:nvPicPr>
        <p:blipFill>
          <a:blip r:embed="rId10">
            <a:clrChange>
              <a:clrFrom>
                <a:srgbClr val="91CCEC"/>
              </a:clrFrom>
              <a:clrTo>
                <a:srgbClr val="91CCEC">
                  <a:alpha val="0"/>
                </a:srgbClr>
              </a:clrTo>
            </a:clrChange>
            <a:extLst>
              <a:ext uri="{28A0092B-C50C-407E-A947-70E740481C1C}">
                <a14:useLocalDpi xmlns:a14="http://schemas.microsoft.com/office/drawing/2010/main" val="0"/>
              </a:ext>
            </a:extLst>
          </a:blip>
          <a:stretch>
            <a:fillRect/>
          </a:stretch>
        </p:blipFill>
        <p:spPr>
          <a:xfrm>
            <a:off x="7745280" y="1109375"/>
            <a:ext cx="4313682" cy="2310901"/>
          </a:xfrm>
          <a:prstGeom prst="rect">
            <a:avLst/>
          </a:prstGeom>
        </p:spPr>
      </p:pic>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pic>
        <p:nvPicPr>
          <p:cNvPr id="11" name="Picture 4" descr="bod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7125" y="1503763"/>
            <a:ext cx="432351" cy="168040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descr="arrow pointing to the person's back"/>
          <p:cNvCxnSpPr/>
          <p:nvPr/>
        </p:nvCxnSpPr>
        <p:spPr>
          <a:xfrm flipH="1" flipV="1">
            <a:off x="2302333" y="1986250"/>
            <a:ext cx="791160" cy="50219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the separate piece of pizz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93543" y="4479878"/>
            <a:ext cx="844652" cy="561694"/>
          </a:xfrm>
          <a:prstGeom prst="rect">
            <a:avLst/>
          </a:prstGeom>
        </p:spPr>
      </p:pic>
      <p:pic>
        <p:nvPicPr>
          <p:cNvPr id="3" name="Picture 2" descr="piece of pizz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606" y="4479878"/>
            <a:ext cx="1369185" cy="1316700"/>
          </a:xfrm>
          <a:prstGeom prst="rect">
            <a:avLst/>
          </a:prstGeom>
        </p:spPr>
      </p:pic>
      <p:cxnSp>
        <p:nvCxnSpPr>
          <p:cNvPr id="13" name="Straight Arrow Connector 12" descr="arrow pointing to the piece of pizza"/>
          <p:cNvCxnSpPr/>
          <p:nvPr/>
        </p:nvCxnSpPr>
        <p:spPr>
          <a:xfrm flipH="1" flipV="1">
            <a:off x="10842077" y="5079854"/>
            <a:ext cx="331138" cy="465011"/>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54427" y="5439905"/>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have to/must]</a:t>
            </a:r>
          </a:p>
        </p:txBody>
      </p:sp>
      <p:sp>
        <p:nvSpPr>
          <p:cNvPr id="18" name="TextBox 17"/>
          <p:cNvSpPr txBox="1"/>
          <p:nvPr/>
        </p:nvSpPr>
        <p:spPr>
          <a:xfrm>
            <a:off x="957882" y="478851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[luck/happiness]</a:t>
            </a:r>
          </a:p>
        </p:txBody>
      </p:sp>
      <p:sp>
        <p:nvSpPr>
          <p:cNvPr id="16" name="TextBox 15"/>
          <p:cNvSpPr txBox="1"/>
          <p:nvPr/>
        </p:nvSpPr>
        <p:spPr>
          <a:xfrm>
            <a:off x="8605978" y="1319124"/>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wish]</a:t>
            </a:r>
          </a:p>
        </p:txBody>
      </p:sp>
    </p:spTree>
    <p:extLst>
      <p:ext uri="{BB962C8B-B14F-4D97-AF65-F5344CB8AC3E}">
        <p14:creationId xmlns:p14="http://schemas.microsoft.com/office/powerpoint/2010/main" val="655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unf.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uck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5" name="ruck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wunsch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6" name="wunschen.wav"/>
                                        </p:tgtEl>
                                      </p:cMediaNode>
                                    </p:audio>
                                  </p:sub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lu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Gluck.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mussen.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8" name="mussen.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tuck.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subTnLst>
                                    <p:audio>
                                      <p:cMediaNode>
                                        <p:cTn display="0" masterRel="sameClick">
                                          <p:stCondLst>
                                            <p:cond evt="begin" delay="0">
                                              <p:tn val="69"/>
                                            </p:cond>
                                          </p:stCondLst>
                                          <p:endCondLst>
                                            <p:cond evt="onStopAudio" delay="0">
                                              <p:tgtEl>
                                                <p:sldTgt/>
                                              </p:tgtEl>
                                            </p:cond>
                                          </p:endCondLst>
                                        </p:cTn>
                                        <p:tgtEl>
                                          <p:sndTgt r:embed="rId9" name="Stuck.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6" grpId="0"/>
      <p:bldP spid="7" grpId="0"/>
      <p:bldP spid="8" grpId="0"/>
      <p:bldP spid="9" grpId="0"/>
      <p:bldP spid="15" grpId="0"/>
      <p:bldP spid="18"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0513-155B-7D4A-B464-18BD4FA54AC3}"/>
              </a:ext>
            </a:extLst>
          </p:cNvPr>
          <p:cNvSpPr>
            <a:spLocks noGrp="1"/>
          </p:cNvSpPr>
          <p:nvPr>
            <p:ph type="title"/>
          </p:nvPr>
        </p:nvSpPr>
        <p:spPr>
          <a:xfrm>
            <a:off x="5082183" y="235038"/>
            <a:ext cx="2027632" cy="1312937"/>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28333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unf.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ruck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wunsch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luck.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muss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tu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2953-3E2C-2E42-9B4C-8E599AF5A988}"/>
              </a:ext>
            </a:extLst>
          </p:cNvPr>
          <p:cNvSpPr>
            <a:spLocks noGrp="1"/>
          </p:cNvSpPr>
          <p:nvPr>
            <p:ph type="title"/>
          </p:nvPr>
        </p:nvSpPr>
        <p:spPr>
          <a:xfrm>
            <a:off x="4950993" y="111696"/>
            <a:ext cx="2290011" cy="1556553"/>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6012"/>
            <a:ext cx="3802879" cy="2721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f</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nf</a:t>
            </a:r>
            <a:endParaRPr lang="en-GB" sz="6600" dirty="0">
              <a:solidFill>
                <a:srgbClr val="002060"/>
              </a:solidFill>
              <a:latin typeface="Century Gothic" panose="020B0502020202020204" pitchFamily="34" charset="0"/>
            </a:endParaRPr>
          </a:p>
        </p:txBody>
      </p:sp>
      <p:sp>
        <p:nvSpPr>
          <p:cNvPr id="5" name="Rectangle 4"/>
          <p:cNvSpPr/>
          <p:nvPr/>
        </p:nvSpPr>
        <p:spPr>
          <a:xfrm>
            <a:off x="1000920" y="493391"/>
            <a:ext cx="26933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cken</a:t>
            </a:r>
            <a:endParaRPr lang="en-GB" sz="5400" dirty="0">
              <a:solidFill>
                <a:srgbClr val="FFCC00"/>
              </a:solidFill>
              <a:latin typeface="Century Gothic" panose="020B0502020202020204" pitchFamily="34" charset="0"/>
            </a:endParaRPr>
          </a:p>
        </p:txBody>
      </p:sp>
      <p:sp>
        <p:nvSpPr>
          <p:cNvPr id="6" name="Rectangle 5"/>
          <p:cNvSpPr/>
          <p:nvPr/>
        </p:nvSpPr>
        <p:spPr>
          <a:xfrm>
            <a:off x="8171312" y="580433"/>
            <a:ext cx="3665883"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nschen</a:t>
            </a:r>
            <a:endParaRPr lang="en-GB" sz="5400" dirty="0">
              <a:solidFill>
                <a:srgbClr val="002060"/>
              </a:solidFill>
              <a:latin typeface="Century Gothic" panose="020B0502020202020204" pitchFamily="34" charset="0"/>
            </a:endParaRPr>
          </a:p>
        </p:txBody>
      </p:sp>
      <p:sp>
        <p:nvSpPr>
          <p:cNvPr id="7" name="Rectangle 6"/>
          <p:cNvSpPr/>
          <p:nvPr/>
        </p:nvSpPr>
        <p:spPr>
          <a:xfrm>
            <a:off x="8883756" y="346570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i="1" dirty="0">
              <a:solidFill>
                <a:srgbClr val="002060"/>
              </a:solidFill>
              <a:latin typeface="Century Gothic" panose="020B0502020202020204" pitchFamily="34" charset="0"/>
            </a:endParaRPr>
          </a:p>
        </p:txBody>
      </p:sp>
      <p:sp>
        <p:nvSpPr>
          <p:cNvPr id="8" name="Rectangle 7"/>
          <p:cNvSpPr/>
          <p:nvPr/>
        </p:nvSpPr>
        <p:spPr>
          <a:xfrm>
            <a:off x="433172" y="407513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Gl</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ck</a:t>
            </a:r>
            <a:endParaRPr lang="en-GB" sz="5400" dirty="0">
              <a:solidFill>
                <a:srgbClr val="002060"/>
              </a:solidFill>
              <a:latin typeface="Century Gothic" panose="020B0502020202020204" pitchFamily="34" charset="0"/>
            </a:endParaRPr>
          </a:p>
        </p:txBody>
      </p:sp>
      <p:sp>
        <p:nvSpPr>
          <p:cNvPr id="9" name="Rectangle 8"/>
          <p:cNvSpPr/>
          <p:nvPr/>
        </p:nvSpPr>
        <p:spPr>
          <a:xfrm>
            <a:off x="4804990" y="4747844"/>
            <a:ext cx="266611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pic>
        <p:nvPicPr>
          <p:cNvPr id="10" name="Picture 9" descr="number 5 with a dic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2881" y="1999628"/>
            <a:ext cx="1190328" cy="1420648"/>
          </a:xfrm>
          <a:prstGeom prst="rect">
            <a:avLst/>
          </a:prstGeom>
        </p:spPr>
      </p:pic>
    </p:spTree>
    <p:extLst>
      <p:ext uri="{BB962C8B-B14F-4D97-AF65-F5344CB8AC3E}">
        <p14:creationId xmlns:p14="http://schemas.microsoft.com/office/powerpoint/2010/main" val="281438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2" name="Title 1"/>
          <p:cNvSpPr>
            <a:spLocks noGrp="1"/>
          </p:cNvSpPr>
          <p:nvPr>
            <p:ph type="title"/>
          </p:nvPr>
        </p:nvSpPr>
        <p:spPr>
          <a:xfrm>
            <a:off x="10510" y="376073"/>
            <a:ext cx="10515600" cy="1325563"/>
          </a:xfrm>
        </p:spPr>
        <p:txBody>
          <a:bodyPr/>
          <a:lstStyle/>
          <a:p>
            <a:r>
              <a:rPr lang="en-US" b="1">
                <a:solidFill>
                  <a:schemeClr val="bg1"/>
                </a:solidFill>
              </a:rPr>
              <a:t>U oder Ü?</a:t>
            </a:r>
            <a:br>
              <a:rPr lang="en-US" b="1">
                <a:solidFill>
                  <a:schemeClr val="bg1"/>
                </a:solidFill>
              </a:rPr>
            </a:br>
            <a:endParaRPr lang="en-GB"/>
          </a:p>
        </p:txBody>
      </p:sp>
      <p:sp>
        <p:nvSpPr>
          <p:cNvPr id="3" name="Title 1">
            <a:extLst>
              <a:ext uri="{FF2B5EF4-FFF2-40B4-BE49-F238E27FC236}">
                <a16:creationId xmlns:a16="http://schemas.microsoft.com/office/drawing/2014/main" id="{9764830B-CD5C-204D-A795-95E5F96EB48C}"/>
              </a:ext>
            </a:extLst>
          </p:cNvPr>
          <p:cNvSpPr txBox="1">
            <a:spLocks/>
          </p:cNvSpPr>
          <p:nvPr/>
        </p:nvSpPr>
        <p:spPr>
          <a:xfrm>
            <a:off x="-13855" y="10388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b="1" dirty="0">
              <a:solidFill>
                <a:schemeClr val="bg1"/>
              </a:solidFill>
            </a:endParaRP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p:cNvGraphicFramePr>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rgbClr val="1F4E79"/>
                          </a:solidFill>
                          <a:latin typeface="Century Gothic" panose="020B0502020202020204" pitchFamily="34" charset="0"/>
                        </a:rPr>
                        <a:t>U</a:t>
                      </a:r>
                    </a:p>
                  </a:txBody>
                  <a:tcPr/>
                </a:tc>
                <a:tc>
                  <a:txBody>
                    <a:bodyPr/>
                    <a:lstStyle/>
                    <a:p>
                      <a:pPr algn="ctr"/>
                      <a:r>
                        <a:rPr lang="en-US" sz="2800" b="1" dirty="0" err="1">
                          <a:solidFill>
                            <a:srgbClr val="1F4E79"/>
                          </a:solidFill>
                          <a:latin typeface="Century Gothic" panose="020B0502020202020204" pitchFamily="34" charset="0"/>
                        </a:rPr>
                        <a:t>Ü</a:t>
                      </a:r>
                      <a:endParaRPr lang="en-US" sz="2800" b="1" dirty="0">
                        <a:solidFill>
                          <a:srgbClr val="1F4E79"/>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2495359"/>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3042726"/>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3691600"/>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4262625"/>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183" y="4870609"/>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524" y="5488070"/>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2" name="Action Button: Custom 11">
            <a:hlinkClick r:id="" action="ppaction://noaction" highlightClick="1">
              <a:snd r:embed="rId6" name="1. Der Zug.wav"/>
            </a:hlinkClick>
            <a:extLst>
              <a:ext uri="{FF2B5EF4-FFF2-40B4-BE49-F238E27FC236}">
                <a16:creationId xmlns:a16="http://schemas.microsoft.com/office/drawing/2014/main" id="{F07E3867-F7FA-2C4A-BC70-84310E19BCAB}"/>
              </a:ext>
            </a:extLst>
          </p:cNvPr>
          <p:cNvSpPr/>
          <p:nvPr/>
        </p:nvSpPr>
        <p:spPr>
          <a:xfrm>
            <a:off x="1355895" y="2516974"/>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13" name="Action Button: Custom 12">
            <a:hlinkClick r:id="" action="ppaction://noaction" highlightClick="1">
              <a:snd r:embed="rId7" name="2. Die Nummer.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14" name="Action Button: Custom 13">
            <a:hlinkClick r:id="" action="ppaction://noaction" highlightClick="1">
              <a:snd r:embed="rId8" name="3. Die Tu%CC%88r.wav"/>
            </a:hlinkClick>
            <a:extLst>
              <a:ext uri="{FF2B5EF4-FFF2-40B4-BE49-F238E27FC236}">
                <a16:creationId xmlns:a16="http://schemas.microsoft.com/office/drawing/2014/main" id="{5FCCF282-087E-564A-BD93-369FFAFE68A5}"/>
              </a:ext>
            </a:extLst>
          </p:cNvPr>
          <p:cNvSpPr/>
          <p:nvPr/>
        </p:nvSpPr>
        <p:spPr>
          <a:xfrm>
            <a:off x="1369075" y="374258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15" name="Action Button: Custom 14">
            <a:hlinkClick r:id="" action="ppaction://noaction" highlightClick="1">
              <a:snd r:embed="rId9" name="4. gru%CC%88n.wav"/>
            </a:hlinkClick>
            <a:extLst>
              <a:ext uri="{FF2B5EF4-FFF2-40B4-BE49-F238E27FC236}">
                <a16:creationId xmlns:a16="http://schemas.microsoft.com/office/drawing/2014/main" id="{8A35A801-A8D6-7D41-AD2C-8867498F7C77}"/>
              </a:ext>
            </a:extLst>
          </p:cNvPr>
          <p:cNvSpPr/>
          <p:nvPr/>
        </p:nvSpPr>
        <p:spPr>
          <a:xfrm>
            <a:off x="1370419" y="4323735"/>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16" name="Action Button: Custom 15">
            <a:hlinkClick r:id="" action="ppaction://noaction" highlightClick="1">
              <a:snd r:embed="rId10" name="5. putzen.wav"/>
            </a:hlinkClick>
            <a:extLst>
              <a:ext uri="{FF2B5EF4-FFF2-40B4-BE49-F238E27FC236}">
                <a16:creationId xmlns:a16="http://schemas.microsoft.com/office/drawing/2014/main" id="{F59E8C6F-052D-3443-8EAA-F491A2406530}"/>
              </a:ext>
            </a:extLst>
          </p:cNvPr>
          <p:cNvSpPr/>
          <p:nvPr/>
        </p:nvSpPr>
        <p:spPr>
          <a:xfrm>
            <a:off x="1346764" y="4931719"/>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5</a:t>
            </a:r>
          </a:p>
        </p:txBody>
      </p:sp>
      <p:sp>
        <p:nvSpPr>
          <p:cNvPr id="17" name="Action Button: Custom 16">
            <a:hlinkClick r:id="" action="ppaction://noaction" highlightClick="1">
              <a:snd r:embed="rId11" name="6. wu%CC%88nschen.wav"/>
            </a:hlinkClick>
            <a:extLst>
              <a:ext uri="{FF2B5EF4-FFF2-40B4-BE49-F238E27FC236}">
                <a16:creationId xmlns:a16="http://schemas.microsoft.com/office/drawing/2014/main" id="{CEBFFF0E-EDCC-6C44-BF79-EBA3FC3667CD}"/>
              </a:ext>
            </a:extLst>
          </p:cNvPr>
          <p:cNvSpPr/>
          <p:nvPr/>
        </p:nvSpPr>
        <p:spPr>
          <a:xfrm>
            <a:off x="1355896" y="5549180"/>
            <a:ext cx="461473" cy="45292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6</a:t>
            </a:r>
          </a:p>
        </p:txBody>
      </p:sp>
      <p:sp>
        <p:nvSpPr>
          <p:cNvPr id="18" name="Rounded Rectangle 11">
            <a:extLst>
              <a:ext uri="{FF2B5EF4-FFF2-40B4-BE49-F238E27FC236}">
                <a16:creationId xmlns:a16="http://schemas.microsoft.com/office/drawing/2014/main" id="{43D6C921-ACBB-BA4A-BF2A-6EB41187AC84}"/>
              </a:ext>
            </a:extLst>
          </p:cNvPr>
          <p:cNvSpPr/>
          <p:nvPr/>
        </p:nvSpPr>
        <p:spPr>
          <a:xfrm>
            <a:off x="10501745" y="93581"/>
            <a:ext cx="15139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4282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9B6F9B09-D31F-7E49-A6D8-F879B137DC72}"/>
              </a:ext>
            </a:extLst>
          </p:cNvPr>
          <p:cNvPicPr>
            <a:picLocks noChangeAspect="1"/>
          </p:cNvPicPr>
          <p:nvPr/>
        </p:nvPicPr>
        <p:blipFill>
          <a:blip r:embed="rId4"/>
          <a:stretch>
            <a:fillRect/>
          </a:stretch>
        </p:blipFill>
        <p:spPr>
          <a:xfrm>
            <a:off x="7507878" y="839740"/>
            <a:ext cx="3639574" cy="2284844"/>
          </a:xfrm>
          <a:prstGeom prst="rect">
            <a:avLst/>
          </a:prstGeom>
        </p:spPr>
      </p:pic>
      <p:pic>
        <p:nvPicPr>
          <p:cNvPr id="5" name="Picture 4">
            <a:extLst>
              <a:ext uri="{FF2B5EF4-FFF2-40B4-BE49-F238E27FC236}">
                <a16:creationId xmlns:a16="http://schemas.microsoft.com/office/drawing/2014/main" id="{2A4645B9-1C84-394E-A258-C64D0BA69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878" y="3664974"/>
            <a:ext cx="3319130" cy="2605870"/>
          </a:xfrm>
          <a:prstGeom prst="rect">
            <a:avLst/>
          </a:prstGeom>
        </p:spPr>
      </p:pic>
      <p:sp>
        <p:nvSpPr>
          <p:cNvPr id="6" name="Title 1">
            <a:extLst>
              <a:ext uri="{FF2B5EF4-FFF2-40B4-BE49-F238E27FC236}">
                <a16:creationId xmlns:a16="http://schemas.microsoft.com/office/drawing/2014/main" id="{18274096-422A-DD4C-9828-80A9A0DF1BD0}"/>
              </a:ext>
            </a:extLst>
          </p:cNvPr>
          <p:cNvSpPr txBox="1">
            <a:spLocks/>
          </p:cNvSpPr>
          <p:nvPr/>
        </p:nvSpPr>
        <p:spPr>
          <a:xfrm>
            <a:off x="300038" y="257173"/>
            <a:ext cx="3455167" cy="86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500" dirty="0"/>
          </a:p>
        </p:txBody>
      </p:sp>
      <p:sp>
        <p:nvSpPr>
          <p:cNvPr id="7" name="Content Placeholder 2">
            <a:extLst>
              <a:ext uri="{FF2B5EF4-FFF2-40B4-BE49-F238E27FC236}">
                <a16:creationId xmlns:a16="http://schemas.microsoft.com/office/drawing/2014/main" id="{5CB65608-359B-2743-82B8-A840EF6A5821}"/>
              </a:ext>
            </a:extLst>
          </p:cNvPr>
          <p:cNvSpPr txBox="1">
            <a:spLocks/>
          </p:cNvSpPr>
          <p:nvPr/>
        </p:nvSpPr>
        <p:spPr>
          <a:xfrm>
            <a:off x="459825" y="1489305"/>
            <a:ext cx="7048053" cy="4358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a:t>
            </a:r>
            <a:r>
              <a:rPr lang="en-GB" b="1"/>
              <a:t>gr</a:t>
            </a:r>
            <a:r>
              <a:rPr lang="en-GB" b="1">
                <a:solidFill>
                  <a:srgbClr val="E87D1E"/>
                </a:solidFill>
              </a:rPr>
              <a:t>_</a:t>
            </a:r>
            <a:r>
              <a:rPr lang="en-GB" b="1"/>
              <a:t>n</a:t>
            </a:r>
            <a:r>
              <a:rPr lang="en-GB"/>
              <a:t> sind deine Blätter!</a:t>
            </a:r>
          </a:p>
          <a:p>
            <a:pPr marL="0" indent="0">
              <a:buFont typeface="Arial" panose="020B0604020202020204" pitchFamily="34" charset="0"/>
              <a:buNone/>
            </a:pPr>
            <a:r>
              <a:rPr lang="en-GB" b="1"/>
              <a:t>D</a:t>
            </a:r>
            <a:r>
              <a:rPr lang="en-GB" b="1">
                <a:solidFill>
                  <a:srgbClr val="E87D1E"/>
                </a:solidFill>
              </a:rPr>
              <a:t>_</a:t>
            </a:r>
            <a:r>
              <a:rPr lang="en-GB" b="1"/>
              <a:t> gr</a:t>
            </a:r>
            <a:r>
              <a:rPr lang="en-GB" b="1">
                <a:solidFill>
                  <a:srgbClr val="E87D1E"/>
                </a:solidFill>
              </a:rPr>
              <a:t>_</a:t>
            </a:r>
            <a:r>
              <a:rPr lang="en-GB" b="1"/>
              <a:t>nst </a:t>
            </a:r>
            <a:r>
              <a:rPr lang="en-GB"/>
              <a:t>nicht </a:t>
            </a:r>
            <a:r>
              <a:rPr lang="en-GB" b="1"/>
              <a:t>n</a:t>
            </a:r>
            <a:r>
              <a:rPr lang="en-GB" b="1">
                <a:solidFill>
                  <a:srgbClr val="E87D1E"/>
                </a:solidFill>
              </a:rPr>
              <a:t>_</a:t>
            </a:r>
            <a:r>
              <a:rPr lang="en-GB" b="1"/>
              <a:t>r</a:t>
            </a:r>
            <a:r>
              <a:rPr lang="en-GB"/>
              <a:t> </a:t>
            </a:r>
            <a:r>
              <a:rPr lang="en-GB" b="1"/>
              <a:t>z</a:t>
            </a:r>
            <a:r>
              <a:rPr lang="en-GB" b="1">
                <a:solidFill>
                  <a:srgbClr val="E87D1E"/>
                </a:solidFill>
              </a:rPr>
              <a:t>_</a:t>
            </a:r>
            <a:r>
              <a:rPr lang="en-GB" b="1"/>
              <a:t>r </a:t>
            </a:r>
            <a:r>
              <a:rPr lang="en-GB"/>
              <a:t>Sommerszeit,</a:t>
            </a:r>
          </a:p>
          <a:p>
            <a:pPr marL="0" indent="0">
              <a:buFont typeface="Arial" panose="020B0604020202020204" pitchFamily="34" charset="0"/>
              <a:buNone/>
            </a:pPr>
            <a:r>
              <a:rPr lang="en-GB"/>
              <a:t>Nein auch im Winter, wenn es schneit.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a:t>
            </a:r>
            <a:r>
              <a:rPr lang="en-GB" b="1"/>
              <a:t>gr</a:t>
            </a:r>
            <a:r>
              <a:rPr lang="en-GB" b="1">
                <a:solidFill>
                  <a:srgbClr val="E87D1E"/>
                </a:solidFill>
              </a:rPr>
              <a:t>_</a:t>
            </a:r>
            <a:r>
              <a:rPr lang="en-GB" b="1"/>
              <a:t>n </a:t>
            </a:r>
            <a:r>
              <a:rPr lang="en-GB"/>
              <a:t>sind deine Blätter!</a:t>
            </a:r>
            <a:endParaRPr lang="en-GB" dirty="0"/>
          </a:p>
        </p:txBody>
      </p:sp>
      <p:pic>
        <p:nvPicPr>
          <p:cNvPr id="8" name="Picture 7">
            <a:hlinkClick r:id="" action="ppaction://noaction">
              <a:snd r:embed="rId6" name="O_T.wav"/>
            </a:hlinkClick>
            <a:extLst>
              <a:ext uri="{FF2B5EF4-FFF2-40B4-BE49-F238E27FC236}">
                <a16:creationId xmlns:a16="http://schemas.microsoft.com/office/drawing/2014/main" id="{D79C0F59-2289-2A47-B527-9A85BD5100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7452" y="672976"/>
            <a:ext cx="1044548" cy="1166566"/>
          </a:xfrm>
          <a:prstGeom prst="rect">
            <a:avLst/>
          </a:prstGeom>
        </p:spPr>
      </p:pic>
      <p:sp>
        <p:nvSpPr>
          <p:cNvPr id="2" name="Title 1"/>
          <p:cNvSpPr>
            <a:spLocks noGrp="1"/>
          </p:cNvSpPr>
          <p:nvPr>
            <p:ph type="title"/>
          </p:nvPr>
        </p:nvSpPr>
        <p:spPr>
          <a:xfrm>
            <a:off x="79952" y="345269"/>
            <a:ext cx="10515600" cy="1325563"/>
          </a:xfrm>
        </p:spPr>
        <p:txBody>
          <a:bodyPr/>
          <a:lstStyle/>
          <a:p>
            <a:r>
              <a:rPr lang="en-GB" b="1">
                <a:solidFill>
                  <a:prstClr val="white"/>
                </a:solidFill>
              </a:rPr>
              <a:t>‘U’ oder ‘Ü’?</a:t>
            </a:r>
            <a:br>
              <a:rPr lang="en-US"/>
            </a:br>
            <a:endParaRPr lang="en-GB"/>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461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7119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FF9D5FC3-2828-4A20-AB45-539B08625342}"/>
              </a:ext>
            </a:extLst>
          </p:cNvPr>
          <p:cNvSpPr/>
          <p:nvPr/>
        </p:nvSpPr>
        <p:spPr>
          <a:xfrm>
            <a:off x="9885102" y="173374"/>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a:solidFill>
                  <a:prstClr val="white"/>
                </a:solidFill>
                <a:latin typeface="Century Gothic" panose="020B0502020202020204" pitchFamily="34" charset="0"/>
              </a:rPr>
              <a:t>Antworten</a:t>
            </a:r>
            <a:endParaRPr lang="en-GB" sz="2400" b="1" dirty="0">
              <a:solidFill>
                <a:prstClr val="white"/>
              </a:solidFill>
              <a:latin typeface="Century Gothic" panose="020B0502020202020204" pitchFamily="34" charset="0"/>
            </a:endParaRPr>
          </a:p>
        </p:txBody>
      </p:sp>
      <p:pic>
        <p:nvPicPr>
          <p:cNvPr id="3" name="Picture 2">
            <a:extLst>
              <a:ext uri="{FF2B5EF4-FFF2-40B4-BE49-F238E27FC236}">
                <a16:creationId xmlns:a16="http://schemas.microsoft.com/office/drawing/2014/main" id="{9E802B8A-4200-0E4E-B7B5-D8558D816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4" name="Picture 3">
            <a:extLst>
              <a:ext uri="{FF2B5EF4-FFF2-40B4-BE49-F238E27FC236}">
                <a16:creationId xmlns:a16="http://schemas.microsoft.com/office/drawing/2014/main" id="{FBF37A46-35AE-4B40-BCA7-53B0BAF0993F}"/>
              </a:ext>
            </a:extLst>
          </p:cNvPr>
          <p:cNvPicPr>
            <a:picLocks noChangeAspect="1"/>
          </p:cNvPicPr>
          <p:nvPr/>
        </p:nvPicPr>
        <p:blipFill>
          <a:blip r:embed="rId4"/>
          <a:stretch>
            <a:fillRect/>
          </a:stretch>
        </p:blipFill>
        <p:spPr>
          <a:xfrm>
            <a:off x="7714226" y="603766"/>
            <a:ext cx="3639574" cy="2284844"/>
          </a:xfrm>
          <a:prstGeom prst="rect">
            <a:avLst/>
          </a:prstGeom>
        </p:spPr>
      </p:pic>
      <p:pic>
        <p:nvPicPr>
          <p:cNvPr id="5" name="Picture 4">
            <a:extLst>
              <a:ext uri="{FF2B5EF4-FFF2-40B4-BE49-F238E27FC236}">
                <a16:creationId xmlns:a16="http://schemas.microsoft.com/office/drawing/2014/main" id="{16FCD53C-7F23-C442-BD86-3D7C6D427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226" y="3429000"/>
            <a:ext cx="3319130" cy="2605870"/>
          </a:xfrm>
          <a:prstGeom prst="rect">
            <a:avLst/>
          </a:prstGeom>
        </p:spPr>
      </p:pic>
      <p:sp>
        <p:nvSpPr>
          <p:cNvPr id="6" name="Title 1">
            <a:extLst>
              <a:ext uri="{FF2B5EF4-FFF2-40B4-BE49-F238E27FC236}">
                <a16:creationId xmlns:a16="http://schemas.microsoft.com/office/drawing/2014/main" id="{C24CB03A-E950-114E-BE5B-F2B760CF983F}"/>
              </a:ext>
            </a:extLst>
          </p:cNvPr>
          <p:cNvSpPr txBox="1">
            <a:spLocks/>
          </p:cNvSpPr>
          <p:nvPr/>
        </p:nvSpPr>
        <p:spPr>
          <a:xfrm>
            <a:off x="303392" y="20157"/>
            <a:ext cx="37560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000" dirty="0"/>
          </a:p>
        </p:txBody>
      </p:sp>
      <p:sp>
        <p:nvSpPr>
          <p:cNvPr id="7" name="Content Placeholder 2">
            <a:extLst>
              <a:ext uri="{FF2B5EF4-FFF2-40B4-BE49-F238E27FC236}">
                <a16:creationId xmlns:a16="http://schemas.microsoft.com/office/drawing/2014/main" id="{A0BFD377-E303-C74A-9E23-FD81473FDE2A}"/>
              </a:ext>
            </a:extLst>
          </p:cNvPr>
          <p:cNvSpPr txBox="1">
            <a:spLocks/>
          </p:cNvSpPr>
          <p:nvPr/>
        </p:nvSpPr>
        <p:spPr>
          <a:xfrm>
            <a:off x="237234" y="1831248"/>
            <a:ext cx="7259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gr</a:t>
            </a:r>
            <a:r>
              <a:rPr lang="en-GB">
                <a:solidFill>
                  <a:srgbClr val="E87D1E"/>
                </a:solidFill>
              </a:rPr>
              <a:t>_</a:t>
            </a:r>
            <a:r>
              <a:rPr lang="en-GB"/>
              <a:t>n sind deine Blätter!</a:t>
            </a:r>
          </a:p>
          <a:p>
            <a:pPr marL="0" indent="0">
              <a:buFont typeface="Arial" panose="020B0604020202020204" pitchFamily="34" charset="0"/>
              <a:buNone/>
            </a:pPr>
            <a:r>
              <a:rPr lang="en-GB"/>
              <a:t>D</a:t>
            </a:r>
            <a:r>
              <a:rPr lang="en-GB">
                <a:solidFill>
                  <a:srgbClr val="E87D1E"/>
                </a:solidFill>
              </a:rPr>
              <a:t>_</a:t>
            </a:r>
            <a:r>
              <a:rPr lang="en-GB"/>
              <a:t> gr</a:t>
            </a:r>
            <a:r>
              <a:rPr lang="en-GB">
                <a:solidFill>
                  <a:srgbClr val="E87D1E"/>
                </a:solidFill>
              </a:rPr>
              <a:t>_</a:t>
            </a:r>
            <a:r>
              <a:rPr lang="en-GB"/>
              <a:t>nst nicht n</a:t>
            </a:r>
            <a:r>
              <a:rPr lang="en-GB">
                <a:solidFill>
                  <a:srgbClr val="E87D1E"/>
                </a:solidFill>
              </a:rPr>
              <a:t>_</a:t>
            </a:r>
            <a:r>
              <a:rPr lang="en-GB"/>
              <a:t>r z</a:t>
            </a:r>
            <a:r>
              <a:rPr lang="en-GB">
                <a:solidFill>
                  <a:srgbClr val="E87D1E"/>
                </a:solidFill>
              </a:rPr>
              <a:t>_</a:t>
            </a:r>
            <a:r>
              <a:rPr lang="en-GB"/>
              <a:t>r Sommerszeit,</a:t>
            </a:r>
          </a:p>
          <a:p>
            <a:pPr marL="0" indent="0">
              <a:buFont typeface="Arial" panose="020B0604020202020204" pitchFamily="34" charset="0"/>
              <a:buNone/>
            </a:pPr>
            <a:r>
              <a:rPr lang="en-GB"/>
              <a:t>Nein auch im Winter, wenn es schneit.</a:t>
            </a:r>
          </a:p>
          <a:p>
            <a:pPr marL="0" indent="0">
              <a:buFont typeface="Arial" panose="020B0604020202020204" pitchFamily="34" charset="0"/>
              <a:buNone/>
            </a:pPr>
            <a:r>
              <a:rPr lang="en-GB"/>
              <a:t>O Tannenbaum, o Tannenbaum,</a:t>
            </a:r>
          </a:p>
          <a:p>
            <a:pPr marL="0" indent="0">
              <a:buFont typeface="Arial" panose="020B0604020202020204" pitchFamily="34" charset="0"/>
              <a:buNone/>
            </a:pPr>
            <a:r>
              <a:rPr lang="en-GB"/>
              <a:t>wie gr</a:t>
            </a:r>
            <a:r>
              <a:rPr lang="en-GB">
                <a:solidFill>
                  <a:srgbClr val="E87D1E"/>
                </a:solidFill>
              </a:rPr>
              <a:t>_</a:t>
            </a:r>
            <a:r>
              <a:rPr lang="en-GB"/>
              <a:t>n sind deine Blätter!</a:t>
            </a:r>
            <a:endParaRPr lang="en-GB" dirty="0"/>
          </a:p>
        </p:txBody>
      </p:sp>
      <p:sp>
        <p:nvSpPr>
          <p:cNvPr id="8" name="Rectangle 7">
            <a:extLst>
              <a:ext uri="{FF2B5EF4-FFF2-40B4-BE49-F238E27FC236}">
                <a16:creationId xmlns:a16="http://schemas.microsoft.com/office/drawing/2014/main" id="{EDEB51FF-8421-594D-9A48-36F80C1616D9}"/>
              </a:ext>
            </a:extLst>
          </p:cNvPr>
          <p:cNvSpPr/>
          <p:nvPr/>
        </p:nvSpPr>
        <p:spPr>
          <a:xfrm>
            <a:off x="1006997" y="2419109"/>
            <a:ext cx="821803" cy="37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8E411520-6792-B440-9095-B008FFEE65DC}"/>
              </a:ext>
            </a:extLst>
          </p:cNvPr>
          <p:cNvSpPr txBox="1"/>
          <p:nvPr/>
        </p:nvSpPr>
        <p:spPr>
          <a:xfrm>
            <a:off x="921926" y="2291096"/>
            <a:ext cx="1036393" cy="523220"/>
          </a:xfrm>
          <a:prstGeom prst="rect">
            <a:avLst/>
          </a:prstGeom>
          <a:noFill/>
        </p:spPr>
        <p:txBody>
          <a:bodyPr wrap="square" rtlCol="0">
            <a:spAutoFit/>
          </a:bodyPr>
          <a:lstStyle/>
          <a:p>
            <a:r>
              <a:rPr lang="en-US" sz="2800" dirty="0" err="1">
                <a:solidFill>
                  <a:srgbClr val="115076"/>
                </a:solidFill>
                <a:latin typeface="Century Gothic" panose="020B0502020202020204" pitchFamily="34" charset="0"/>
              </a:rPr>
              <a:t>gr</a:t>
            </a:r>
            <a:r>
              <a:rPr lang="en-US" sz="2800" b="1" dirty="0" err="1">
                <a:solidFill>
                  <a:srgbClr val="E87D1E"/>
                </a:solidFill>
                <a:latin typeface="Century Gothic" panose="020B0502020202020204" pitchFamily="34" charset="0"/>
              </a:rPr>
              <a:t>ü</a:t>
            </a:r>
            <a:r>
              <a:rPr lang="en-US" sz="2800" dirty="0" err="1">
                <a:solidFill>
                  <a:srgbClr val="115076"/>
                </a:solidFill>
                <a:latin typeface="Century Gothic" panose="020B0502020202020204" pitchFamily="34" charset="0"/>
              </a:rPr>
              <a:t>n</a:t>
            </a:r>
            <a:endParaRPr lang="en-US" sz="2800" dirty="0">
              <a:solidFill>
                <a:srgbClr val="115076"/>
              </a:solidFill>
              <a:latin typeface="Century Gothic" panose="020B0502020202020204" pitchFamily="34" charset="0"/>
            </a:endParaRPr>
          </a:p>
        </p:txBody>
      </p:sp>
      <p:sp>
        <p:nvSpPr>
          <p:cNvPr id="10" name="Rectangle 9">
            <a:extLst>
              <a:ext uri="{FF2B5EF4-FFF2-40B4-BE49-F238E27FC236}">
                <a16:creationId xmlns:a16="http://schemas.microsoft.com/office/drawing/2014/main" id="{C121938D-EE57-2340-BCD8-60B73A63AF75}"/>
              </a:ext>
            </a:extLst>
          </p:cNvPr>
          <p:cNvSpPr/>
          <p:nvPr/>
        </p:nvSpPr>
        <p:spPr>
          <a:xfrm>
            <a:off x="300039" y="2888610"/>
            <a:ext cx="538162"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1" name="Rectangle 10">
            <a:extLst>
              <a:ext uri="{FF2B5EF4-FFF2-40B4-BE49-F238E27FC236}">
                <a16:creationId xmlns:a16="http://schemas.microsoft.com/office/drawing/2014/main" id="{02652AFC-2794-0E4B-9432-474DA5181546}"/>
              </a:ext>
            </a:extLst>
          </p:cNvPr>
          <p:cNvSpPr/>
          <p:nvPr/>
        </p:nvSpPr>
        <p:spPr>
          <a:xfrm>
            <a:off x="237234" y="2832901"/>
            <a:ext cx="769763" cy="523220"/>
          </a:xfrm>
          <a:prstGeom prst="rect">
            <a:avLst/>
          </a:prstGeom>
        </p:spPr>
        <p:txBody>
          <a:bodyPr wrap="none">
            <a:spAutoFit/>
          </a:bodyPr>
          <a:lstStyle/>
          <a:p>
            <a:r>
              <a:rPr lang="en-GB" sz="2800" dirty="0">
                <a:solidFill>
                  <a:srgbClr val="4472C4">
                    <a:lumMod val="50000"/>
                  </a:srgbClr>
                </a:solidFill>
                <a:latin typeface="Century Gothic" panose="020B0502020202020204" pitchFamily="34" charset="0"/>
              </a:rPr>
              <a:t>D</a:t>
            </a:r>
            <a:r>
              <a:rPr lang="en-GB" sz="2800" b="1" dirty="0">
                <a:solidFill>
                  <a:srgbClr val="E87D1E"/>
                </a:solidFill>
                <a:latin typeface="Century Gothic" panose="020B0502020202020204" pitchFamily="34" charset="0"/>
              </a:rPr>
              <a:t>u</a:t>
            </a:r>
            <a:r>
              <a:rPr lang="en-GB" sz="2800" dirty="0">
                <a:solidFill>
                  <a:srgbClr val="4472C4">
                    <a:lumMod val="50000"/>
                  </a:srgbClr>
                </a:solidFill>
                <a:latin typeface="Century Gothic" panose="020B0502020202020204" pitchFamily="34" charset="0"/>
              </a:rPr>
              <a:t> </a:t>
            </a:r>
            <a:endParaRPr lang="en-US" dirty="0">
              <a:solidFill>
                <a:prstClr val="black"/>
              </a:solidFill>
              <a:latin typeface="Century Gothic" panose="020B0502020202020204" pitchFamily="34" charset="0"/>
            </a:endParaRPr>
          </a:p>
        </p:txBody>
      </p:sp>
      <p:sp>
        <p:nvSpPr>
          <p:cNvPr id="12" name="Rectangle 11">
            <a:extLst>
              <a:ext uri="{FF2B5EF4-FFF2-40B4-BE49-F238E27FC236}">
                <a16:creationId xmlns:a16="http://schemas.microsoft.com/office/drawing/2014/main" id="{B88FB476-136D-2641-893F-AC8BF5DAE8D8}"/>
              </a:ext>
            </a:extLst>
          </p:cNvPr>
          <p:cNvSpPr/>
          <p:nvPr/>
        </p:nvSpPr>
        <p:spPr>
          <a:xfrm>
            <a:off x="899701" y="2888610"/>
            <a:ext cx="1036393" cy="41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3" name="TextBox 12">
            <a:extLst>
              <a:ext uri="{FF2B5EF4-FFF2-40B4-BE49-F238E27FC236}">
                <a16:creationId xmlns:a16="http://schemas.microsoft.com/office/drawing/2014/main" id="{52D7AF07-DDE4-AF4A-A37D-5B9D416D92B5}"/>
              </a:ext>
            </a:extLst>
          </p:cNvPr>
          <p:cNvSpPr txBox="1"/>
          <p:nvPr/>
        </p:nvSpPr>
        <p:spPr>
          <a:xfrm>
            <a:off x="800841" y="2814316"/>
            <a:ext cx="1233030"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nst</a:t>
            </a:r>
            <a:endParaRPr lang="en-US" dirty="0">
              <a:solidFill>
                <a:prstClr val="black"/>
              </a:solidFill>
              <a:latin typeface="Century Gothic" panose="020B0502020202020204" pitchFamily="34" charset="0"/>
            </a:endParaRPr>
          </a:p>
        </p:txBody>
      </p:sp>
      <p:sp>
        <p:nvSpPr>
          <p:cNvPr id="14" name="Rectangle 13">
            <a:extLst>
              <a:ext uri="{FF2B5EF4-FFF2-40B4-BE49-F238E27FC236}">
                <a16:creationId xmlns:a16="http://schemas.microsoft.com/office/drawing/2014/main" id="{C084A9FB-0C41-8046-8827-4C943A1A8804}"/>
              </a:ext>
            </a:extLst>
          </p:cNvPr>
          <p:cNvSpPr/>
          <p:nvPr/>
        </p:nvSpPr>
        <p:spPr>
          <a:xfrm>
            <a:off x="2949228" y="2942329"/>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5" name="Rectangle 14">
            <a:extLst>
              <a:ext uri="{FF2B5EF4-FFF2-40B4-BE49-F238E27FC236}">
                <a16:creationId xmlns:a16="http://schemas.microsoft.com/office/drawing/2014/main" id="{4369AE47-CEAC-DC4E-88C8-650AC3ADEC7A}"/>
              </a:ext>
            </a:extLst>
          </p:cNvPr>
          <p:cNvSpPr/>
          <p:nvPr/>
        </p:nvSpPr>
        <p:spPr>
          <a:xfrm>
            <a:off x="3479630" y="2898576"/>
            <a:ext cx="579785"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6" name="Rectangle 15">
            <a:extLst>
              <a:ext uri="{FF2B5EF4-FFF2-40B4-BE49-F238E27FC236}">
                <a16:creationId xmlns:a16="http://schemas.microsoft.com/office/drawing/2014/main" id="{EF735AE8-67F4-594A-903A-E49567402C89}"/>
              </a:ext>
            </a:extLst>
          </p:cNvPr>
          <p:cNvSpPr/>
          <p:nvPr/>
        </p:nvSpPr>
        <p:spPr>
          <a:xfrm>
            <a:off x="1005913" y="4472696"/>
            <a:ext cx="822887" cy="3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A6984115-5BFD-E148-B167-B782E3425E16}"/>
              </a:ext>
            </a:extLst>
          </p:cNvPr>
          <p:cNvSpPr txBox="1"/>
          <p:nvPr/>
        </p:nvSpPr>
        <p:spPr>
          <a:xfrm>
            <a:off x="3417151" y="2815550"/>
            <a:ext cx="66236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z</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latin typeface="Century Gothic" panose="020B0502020202020204" pitchFamily="34" charset="0"/>
            </a:endParaRPr>
          </a:p>
        </p:txBody>
      </p:sp>
      <p:sp>
        <p:nvSpPr>
          <p:cNvPr id="18" name="TextBox 17">
            <a:extLst>
              <a:ext uri="{FF2B5EF4-FFF2-40B4-BE49-F238E27FC236}">
                <a16:creationId xmlns:a16="http://schemas.microsoft.com/office/drawing/2014/main" id="{5FA69ED0-4004-DD4E-94F9-9615E32BACA5}"/>
              </a:ext>
            </a:extLst>
          </p:cNvPr>
          <p:cNvSpPr txBox="1"/>
          <p:nvPr/>
        </p:nvSpPr>
        <p:spPr>
          <a:xfrm>
            <a:off x="2812297" y="2811125"/>
            <a:ext cx="729687"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n</a:t>
            </a:r>
            <a:r>
              <a:rPr lang="en-GB" sz="2800" b="1" dirty="0" err="1">
                <a:solidFill>
                  <a:srgbClr val="E87D1E"/>
                </a:solidFill>
                <a:latin typeface="Century Gothic" panose="020B0502020202020204" pitchFamily="34" charset="0"/>
              </a:rPr>
              <a:t>u</a:t>
            </a:r>
            <a:r>
              <a:rPr lang="en-GB" sz="2800" dirty="0" err="1">
                <a:solidFill>
                  <a:srgbClr val="4472C4">
                    <a:lumMod val="50000"/>
                  </a:srgbClr>
                </a:solidFill>
                <a:latin typeface="Century Gothic" panose="020B0502020202020204" pitchFamily="34" charset="0"/>
              </a:rPr>
              <a:t>r</a:t>
            </a:r>
            <a:endParaRPr lang="en-US" dirty="0">
              <a:solidFill>
                <a:prstClr val="black"/>
              </a:solidFill>
              <a:latin typeface="Century Gothic" panose="020B0502020202020204" pitchFamily="34" charset="0"/>
            </a:endParaRPr>
          </a:p>
        </p:txBody>
      </p:sp>
      <p:sp>
        <p:nvSpPr>
          <p:cNvPr id="19" name="TextBox 18">
            <a:extLst>
              <a:ext uri="{FF2B5EF4-FFF2-40B4-BE49-F238E27FC236}">
                <a16:creationId xmlns:a16="http://schemas.microsoft.com/office/drawing/2014/main" id="{6CBF95BE-55CE-ED48-9184-F695E1993F64}"/>
              </a:ext>
            </a:extLst>
          </p:cNvPr>
          <p:cNvSpPr txBox="1"/>
          <p:nvPr/>
        </p:nvSpPr>
        <p:spPr>
          <a:xfrm>
            <a:off x="899701" y="4342433"/>
            <a:ext cx="971741" cy="523220"/>
          </a:xfrm>
          <a:prstGeom prst="rect">
            <a:avLst/>
          </a:prstGeom>
          <a:noFill/>
        </p:spPr>
        <p:txBody>
          <a:bodyPr wrap="none" rtlCol="0">
            <a:spAutoFit/>
          </a:bodyPr>
          <a:lstStyle/>
          <a:p>
            <a:r>
              <a:rPr lang="en-GB" sz="2800" dirty="0" err="1">
                <a:solidFill>
                  <a:srgbClr val="4472C4">
                    <a:lumMod val="50000"/>
                  </a:srgbClr>
                </a:solidFill>
                <a:latin typeface="Century Gothic" panose="020B0502020202020204" pitchFamily="34" charset="0"/>
              </a:rPr>
              <a:t>gr</a:t>
            </a:r>
            <a:r>
              <a:rPr lang="en-GB" sz="2800" b="1" dirty="0" err="1">
                <a:solidFill>
                  <a:srgbClr val="E87D1E"/>
                </a:solidFill>
                <a:latin typeface="Century Gothic" panose="020B0502020202020204" pitchFamily="34" charset="0"/>
              </a:rPr>
              <a:t>ü</a:t>
            </a:r>
            <a:r>
              <a:rPr lang="en-GB" sz="2800" dirty="0" err="1">
                <a:solidFill>
                  <a:srgbClr val="4472C4">
                    <a:lumMod val="50000"/>
                  </a:srgbClr>
                </a:solidFill>
                <a:latin typeface="Century Gothic" panose="020B0502020202020204" pitchFamily="34" charset="0"/>
              </a:rPr>
              <a:t>n</a:t>
            </a:r>
            <a:endParaRPr lang="en-US" dirty="0">
              <a:solidFill>
                <a:prstClr val="black"/>
              </a:solidFill>
              <a:latin typeface="Century Gothic" panose="020B0502020202020204" pitchFamily="34" charset="0"/>
            </a:endParaRPr>
          </a:p>
        </p:txBody>
      </p:sp>
      <p:sp>
        <p:nvSpPr>
          <p:cNvPr id="2" name="Title 1"/>
          <p:cNvSpPr>
            <a:spLocks noGrp="1"/>
          </p:cNvSpPr>
          <p:nvPr>
            <p:ph type="title"/>
          </p:nvPr>
        </p:nvSpPr>
        <p:spPr>
          <a:xfrm>
            <a:off x="0" y="310596"/>
            <a:ext cx="10515600" cy="1325563"/>
          </a:xfrm>
        </p:spPr>
        <p:txBody>
          <a:bodyPr/>
          <a:lstStyle/>
          <a:p>
            <a:r>
              <a:rPr lang="en-GB" b="1">
                <a:solidFill>
                  <a:prstClr val="white"/>
                </a:solidFill>
              </a:rPr>
              <a:t>Antworten – u vs ü</a:t>
            </a:r>
            <a:br>
              <a:rPr lang="en-US"/>
            </a:br>
            <a:endParaRPr lang="en-GB"/>
          </a:p>
        </p:txBody>
      </p:sp>
    </p:spTree>
    <p:extLst>
      <p:ext uri="{BB962C8B-B14F-4D97-AF65-F5344CB8AC3E}">
        <p14:creationId xmlns:p14="http://schemas.microsoft.com/office/powerpoint/2010/main" val="33360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animBg="1"/>
      <p:bldP spid="16" grpId="0" animBg="1"/>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[ü/y]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5 Slides 3-4; 35</a:t>
            </a:r>
          </a:p>
        </p:txBody>
      </p:sp>
    </p:spTree>
    <p:extLst>
      <p:ext uri="{BB962C8B-B14F-4D97-AF65-F5344CB8AC3E}">
        <p14:creationId xmlns:p14="http://schemas.microsoft.com/office/powerpoint/2010/main" val="130329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0"/>
                  </a:ext>
                </a:extLst>
              </a:tr>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1"/>
                  </a:ext>
                </a:extLst>
              </a:tr>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2"/>
                  </a:ext>
                </a:extLst>
              </a:tr>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[ü/y]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6 Slides 3-15; 65-66 </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0"/>
                  </a:ext>
                </a:extLst>
              </a:tr>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1"/>
                  </a:ext>
                </a:extLst>
              </a:tr>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2"/>
                  </a:ext>
                </a:extLst>
              </a:tr>
              <a:tr h="1477851">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3281" cy="869950"/>
          </a:xfrm>
          <a:prstGeom prst="rect">
            <a:avLst/>
          </a:prstGeom>
        </p:spPr>
      </p:pic>
      <p:sp>
        <p:nvSpPr>
          <p:cNvPr id="4" name="Rectangle 3"/>
          <p:cNvSpPr/>
          <p:nvPr/>
        </p:nvSpPr>
        <p:spPr>
          <a:xfrm>
            <a:off x="76201" y="1378069"/>
            <a:ext cx="7254241" cy="4366965"/>
          </a:xfrm>
          <a:prstGeom prst="rect">
            <a:avLst/>
          </a:prstGeom>
        </p:spPr>
        <p:txBody>
          <a:bodyPr wrap="square">
            <a:spAutoFit/>
          </a:bodyPr>
          <a:lstStyle/>
          <a:p>
            <a:pPr>
              <a:lnSpc>
                <a:spcPct val="150000"/>
              </a:lnSpc>
            </a:pPr>
            <a:r>
              <a:rPr lang="de-DE" sz="3800" dirty="0">
                <a:solidFill>
                  <a:srgbClr val="115076"/>
                </a:solidFill>
                <a:latin typeface="Century Gothic" panose="020B0502020202020204" pitchFamily="34" charset="0"/>
              </a:rPr>
              <a:t>Fromme Frösche fressen </a:t>
            </a:r>
          </a:p>
          <a:p>
            <a:pPr>
              <a:lnSpc>
                <a:spcPct val="150000"/>
              </a:lnSpc>
            </a:pPr>
            <a:r>
              <a:rPr lang="de-DE" sz="3800" dirty="0">
                <a:solidFill>
                  <a:srgbClr val="115076"/>
                </a:solidFill>
                <a:latin typeface="Century Gothic" panose="020B0502020202020204" pitchFamily="34" charset="0"/>
              </a:rPr>
              <a:t>frische Frühlingszwiebeln, </a:t>
            </a:r>
          </a:p>
          <a:p>
            <a:pPr>
              <a:lnSpc>
                <a:spcPct val="150000"/>
              </a:lnSpc>
            </a:pPr>
            <a:r>
              <a:rPr lang="de-DE" sz="3800" dirty="0">
                <a:solidFill>
                  <a:srgbClr val="115076"/>
                </a:solidFill>
                <a:latin typeface="Century Gothic" panose="020B0502020202020204" pitchFamily="34" charset="0"/>
              </a:rPr>
              <a:t>aber freche Frösche fressen </a:t>
            </a:r>
          </a:p>
          <a:p>
            <a:pPr>
              <a:lnSpc>
                <a:spcPct val="150000"/>
              </a:lnSpc>
            </a:pPr>
            <a:r>
              <a:rPr lang="de-DE" sz="3800" dirty="0">
                <a:solidFill>
                  <a:srgbClr val="115076"/>
                </a:solidFill>
                <a:latin typeface="Century Gothic" panose="020B0502020202020204" pitchFamily="34" charset="0"/>
              </a:rPr>
              <a:t>frische Früchte.</a:t>
            </a:r>
            <a:endParaRPr lang="en-US" sz="3800" dirty="0">
              <a:solidFill>
                <a:srgbClr val="115076"/>
              </a:solidFill>
              <a:latin typeface="Century Gothic" panose="020B0502020202020204" pitchFamily="34" charset="0"/>
            </a:endParaRPr>
          </a:p>
          <a:p>
            <a:pPr>
              <a:lnSpc>
                <a:spcPct val="150000"/>
              </a:lnSpc>
            </a:pPr>
            <a:endParaRPr lang="en-GB" sz="3800" dirty="0">
              <a:solidFill>
                <a:srgbClr val="115076"/>
              </a:solidFill>
              <a:latin typeface="Century Gothic" panose="020B0502020202020204" pitchFamily="34" charset="0"/>
            </a:endParaRPr>
          </a:p>
        </p:txBody>
      </p:sp>
      <p:sp>
        <p:nvSpPr>
          <p:cNvPr id="5" name="Title 1"/>
          <p:cNvSpPr>
            <a:spLocks noGrp="1"/>
          </p:cNvSpPr>
          <p:nvPr>
            <p:ph type="title"/>
          </p:nvPr>
        </p:nvSpPr>
        <p:spPr>
          <a:xfrm>
            <a:off x="100567" y="4871"/>
            <a:ext cx="10515600" cy="1325563"/>
          </a:xfrm>
        </p:spPr>
        <p:txBody>
          <a:bodyPr>
            <a:normAutofit/>
          </a:bodyPr>
          <a:lstStyle/>
          <a:p>
            <a:r>
              <a:rPr lang="en-GB" sz="4000" b="1">
                <a:solidFill>
                  <a:schemeClr val="bg1"/>
                </a:solidFill>
              </a:rPr>
              <a:t>Zungenbrecher [2] </a:t>
            </a:r>
            <a:endParaRPr lang="en-GB" sz="2800" b="1" i="1" dirty="0">
              <a:solidFill>
                <a:schemeClr val="bg1"/>
              </a:solidFill>
            </a:endParaRPr>
          </a:p>
        </p:txBody>
      </p:sp>
      <p:pic>
        <p:nvPicPr>
          <p:cNvPr id="2050" name="Picture 2" descr="Frog, Screen, Laugh, Green, Friendly, Metal, Plant">
            <a:extLst>
              <a:ext uri="{FF2B5EF4-FFF2-40B4-BE49-F238E27FC236}">
                <a16:creationId xmlns:a16="http://schemas.microsoft.com/office/drawing/2014/main" id="{C925A10F-DA63-4E49-8340-0465F27F1E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5" y="1710410"/>
            <a:ext cx="2259195" cy="169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ion, Spring Onion, Early Onion, Leek Greenhouse">
            <a:extLst>
              <a:ext uri="{FF2B5EF4-FFF2-40B4-BE49-F238E27FC236}">
                <a16:creationId xmlns:a16="http://schemas.microsoft.com/office/drawing/2014/main" id="{BC6DEEB9-5555-4381-9C2A-3866295B3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6240" y="1763550"/>
            <a:ext cx="2299854" cy="1533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og, Figure, Funny, Cheeky, Stick Out Tongue, Cute">
            <a:extLst>
              <a:ext uri="{FF2B5EF4-FFF2-40B4-BE49-F238E27FC236}">
                <a16:creationId xmlns:a16="http://schemas.microsoft.com/office/drawing/2014/main" id="{EF2CC7A4-EE42-4BE6-9307-0A23EF2F6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300" y="3888076"/>
            <a:ext cx="2261408" cy="1476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ckground, Berries, Berry, Blackberries, Blackberry">
            <a:extLst>
              <a:ext uri="{FF2B5EF4-FFF2-40B4-BE49-F238E27FC236}">
                <a16:creationId xmlns:a16="http://schemas.microsoft.com/office/drawing/2014/main" id="{72B77851-0DED-4637-BAF2-B58BCA1366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466240" y="3831823"/>
            <a:ext cx="2299854" cy="1533235"/>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Custom 11" descr="number 1">
            <a:hlinkClick r:id="" action="ppaction://noaction" highlightClick="1">
              <a:snd r:embed="rId8" name="Fromme Froesche faster.wav"/>
            </a:hlinkClick>
            <a:extLst>
              <a:ext uri="{FF2B5EF4-FFF2-40B4-BE49-F238E27FC236}">
                <a16:creationId xmlns:a16="http://schemas.microsoft.com/office/drawing/2014/main" id="{8DA2BEE1-4D56-5441-A74C-9AFEEA1136B0}"/>
              </a:ext>
            </a:extLst>
          </p:cNvPr>
          <p:cNvSpPr/>
          <p:nvPr/>
        </p:nvSpPr>
        <p:spPr>
          <a:xfrm>
            <a:off x="8085205"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3" name="Action Button: Custom 12" descr="number 1">
            <a:hlinkClick r:id="" action="ppaction://noaction" highlightClick="1">
              <a:snd r:embed="rId9" name="Frosche_slower.wav"/>
            </a:hlinkClick>
            <a:extLst>
              <a:ext uri="{FF2B5EF4-FFF2-40B4-BE49-F238E27FC236}">
                <a16:creationId xmlns:a16="http://schemas.microsoft.com/office/drawing/2014/main" id="{8DA2BEE1-4D56-5441-A74C-9AFEEA1136B0}"/>
              </a:ext>
            </a:extLst>
          </p:cNvPr>
          <p:cNvSpPr/>
          <p:nvPr/>
        </p:nvSpPr>
        <p:spPr>
          <a:xfrm>
            <a:off x="7024442"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86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[ü/y]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Slides 7; 8</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1751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79369"/>
            <a:ext cx="11885212" cy="1200329"/>
          </a:xfrm>
          <a:prstGeom prst="rect">
            <a:avLst/>
          </a:prstGeom>
          <a:noFill/>
        </p:spPr>
        <p:txBody>
          <a:bodyPr wrap="square" rtlCol="0">
            <a:spAutoFit/>
          </a:bodyPr>
          <a:lstStyle/>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Heidi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chillt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jetzt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bisschen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liest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ein</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Buch,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aber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es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ist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langweilig</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p>
          <a:p>
            <a:pPr lvl="0">
              <a:lnSpc>
                <a:spcPct val="150000"/>
              </a:lnSpc>
              <a:defRPr/>
            </a:pP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findet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________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so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interessant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endParaRPr kumimoji="0" lang="en-US"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24DE4C35-3379-4897-A7DD-1CDA83543417}"/>
              </a:ext>
            </a:extLst>
          </p:cNvPr>
          <p:cNvSpPr txBox="1"/>
          <p:nvPr/>
        </p:nvSpPr>
        <p:spPr>
          <a:xfrm>
            <a:off x="5397266" y="5408851"/>
            <a:ext cx="2445250"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 </a:t>
            </a:r>
            <a:r>
              <a:rPr lang="en-GB" sz="3200" dirty="0" err="1">
                <a:solidFill>
                  <a:schemeClr val="accent1">
                    <a:lumMod val="50000"/>
                  </a:schemeClr>
                </a:solidFill>
                <a:latin typeface="Century Gothic" panose="020B0502020202020204" pitchFamily="34" charset="0"/>
              </a:rPr>
              <a:t>Kisten</a:t>
            </a:r>
            <a:endParaRPr lang="en-GB" sz="3200" dirty="0">
              <a:solidFill>
                <a:schemeClr val="accent1">
                  <a:lumMod val="50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D31685EC-B4CB-489D-AF60-0A64F70AF7B5}"/>
              </a:ext>
            </a:extLst>
          </p:cNvPr>
          <p:cNvSpPr txBox="1"/>
          <p:nvPr/>
        </p:nvSpPr>
        <p:spPr>
          <a:xfrm>
            <a:off x="8084182" y="5399953"/>
            <a:ext cx="235433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b) </a:t>
            </a:r>
            <a:r>
              <a:rPr lang="en-GB" sz="3200" dirty="0" err="1">
                <a:solidFill>
                  <a:schemeClr val="accent1">
                    <a:lumMod val="50000"/>
                  </a:schemeClr>
                </a:solidFill>
                <a:latin typeface="Century Gothic" panose="020B0502020202020204" pitchFamily="34" charset="0"/>
              </a:rPr>
              <a:t>Küsten</a:t>
            </a:r>
            <a:endParaRPr lang="en-GB" sz="3200" dirty="0">
              <a:solidFill>
                <a:schemeClr val="accent1">
                  <a:lumMod val="50000"/>
                </a:schemeClr>
              </a:solidFill>
              <a:latin typeface="Century Gothic" panose="020B0502020202020204" pitchFamily="34" charset="0"/>
            </a:endParaRPr>
          </a:p>
        </p:txBody>
      </p:sp>
      <p:sp>
        <p:nvSpPr>
          <p:cNvPr id="43" name="Oval 42">
            <a:extLst>
              <a:ext uri="{FF2B5EF4-FFF2-40B4-BE49-F238E27FC236}">
                <a16:creationId xmlns:a16="http://schemas.microsoft.com/office/drawing/2014/main" id="{EF9001DA-9CAF-4C2E-BF6A-4351305817C8}"/>
              </a:ext>
            </a:extLst>
          </p:cNvPr>
          <p:cNvSpPr/>
          <p:nvPr/>
        </p:nvSpPr>
        <p:spPr>
          <a:xfrm>
            <a:off x="8084182" y="5311821"/>
            <a:ext cx="2214302"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3" name="Picture 22">
            <a:extLst>
              <a:ext uri="{FF2B5EF4-FFF2-40B4-BE49-F238E27FC236}">
                <a16:creationId xmlns:a16="http://schemas.microsoft.com/office/drawing/2014/main" id="{625940DA-D514-4751-B535-172A74646519}"/>
              </a:ext>
            </a:extLst>
          </p:cNvPr>
          <p:cNvPicPr>
            <a:picLocks noChangeAspect="1"/>
          </p:cNvPicPr>
          <p:nvPr/>
        </p:nvPicPr>
        <p:blipFill>
          <a:blip r:embed="rId4"/>
          <a:stretch>
            <a:fillRect/>
          </a:stretch>
        </p:blipFill>
        <p:spPr>
          <a:xfrm flipH="1">
            <a:off x="300038" y="3602460"/>
            <a:ext cx="1671531" cy="2335376"/>
          </a:xfrm>
          <a:prstGeom prst="rect">
            <a:avLst/>
          </a:prstGeom>
        </p:spPr>
      </p:pic>
      <p:pic>
        <p:nvPicPr>
          <p:cNvPr id="24" name="Picture 2" descr="Book, Cover, Education, Layout, Page, School, Office">
            <a:extLst>
              <a:ext uri="{FF2B5EF4-FFF2-40B4-BE49-F238E27FC236}">
                <a16:creationId xmlns:a16="http://schemas.microsoft.com/office/drawing/2014/main" id="{52D5CA90-1B77-4C4B-94CB-FD45A0A3EE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9946" y="1985735"/>
            <a:ext cx="1952416" cy="28865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A9511AD-6B73-4B65-B456-DD9BD4705F53}"/>
              </a:ext>
            </a:extLst>
          </p:cNvPr>
          <p:cNvGrpSpPr/>
          <p:nvPr/>
        </p:nvGrpSpPr>
        <p:grpSpPr>
          <a:xfrm>
            <a:off x="8578971" y="2669626"/>
            <a:ext cx="1237909" cy="1759175"/>
            <a:chOff x="3307940" y="2737408"/>
            <a:chExt cx="1578796" cy="1973495"/>
          </a:xfrm>
        </p:grpSpPr>
        <p:pic>
          <p:nvPicPr>
            <p:cNvPr id="2060" name="Picture 12" descr="Travel, Destination, Landscape, Nature, Vacation, Beach">
              <a:extLst>
                <a:ext uri="{FF2B5EF4-FFF2-40B4-BE49-F238E27FC236}">
                  <a16:creationId xmlns:a16="http://schemas.microsoft.com/office/drawing/2014/main" id="{4D867541-67B9-4128-B941-860378581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7940" y="2737408"/>
              <a:ext cx="1578796" cy="19734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ghthouse Clip Art">
              <a:extLst>
                <a:ext uri="{FF2B5EF4-FFF2-40B4-BE49-F238E27FC236}">
                  <a16:creationId xmlns:a16="http://schemas.microsoft.com/office/drawing/2014/main" id="{709D77FD-E3A2-4609-A526-70DA025AD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4927" y="2885456"/>
              <a:ext cx="403693" cy="16203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0FBDCD1D-1448-40A3-8E4B-A0EF0F9E1533}"/>
              </a:ext>
            </a:extLst>
          </p:cNvPr>
          <p:cNvGrpSpPr/>
          <p:nvPr/>
        </p:nvGrpSpPr>
        <p:grpSpPr>
          <a:xfrm>
            <a:off x="5358732" y="2066892"/>
            <a:ext cx="1952416" cy="2886529"/>
            <a:chOff x="5358732" y="2066892"/>
            <a:chExt cx="1952416" cy="2886529"/>
          </a:xfrm>
        </p:grpSpPr>
        <p:pic>
          <p:nvPicPr>
            <p:cNvPr id="2050" name="Picture 2" descr="Book, Cover, Education, Layout, Page, School, Office">
              <a:extLst>
                <a:ext uri="{FF2B5EF4-FFF2-40B4-BE49-F238E27FC236}">
                  <a16:creationId xmlns:a16="http://schemas.microsoft.com/office/drawing/2014/main" id="{971C6E0F-9E02-4CE6-8654-83489DC727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732" y="2066892"/>
              <a:ext cx="1952416" cy="28865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Open Box Clip Art">
              <a:extLst>
                <a:ext uri="{FF2B5EF4-FFF2-40B4-BE49-F238E27FC236}">
                  <a16:creationId xmlns:a16="http://schemas.microsoft.com/office/drawing/2014/main" id="{7B4EFC1F-3F67-48B2-A979-8566694504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6319" y="2742332"/>
              <a:ext cx="1382850" cy="98182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ox Clip Art">
              <a:extLst>
                <a:ext uri="{FF2B5EF4-FFF2-40B4-BE49-F238E27FC236}">
                  <a16:creationId xmlns:a16="http://schemas.microsoft.com/office/drawing/2014/main" id="{9E3C6E67-1889-4E4F-B152-D6911F8E5B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3218" y="3614803"/>
              <a:ext cx="939056" cy="100300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Action Button: Custom 16">
            <a:hlinkClick r:id="" action="ppaction://noaction" highlightClick="1">
              <a:snd r:embed="rId10" name="küst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4</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9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087842"/>
            <a:ext cx="12087270" cy="1684115"/>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Angst. </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Es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wird</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spät</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und </a:t>
            </a:r>
            <a:r>
              <a:rPr lang="en-US" sz="24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heute</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Nachmittag</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Date!</a:t>
            </a:r>
            <a:r>
              <a:rPr lang="en-US" sz="24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Wohnzimmer</a:t>
            </a:r>
            <a:r>
              <a:rPr lang="en-US" sz="2400" noProof="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surft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Internet.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chemeClr val="accent5">
                    <a:lumMod val="50000"/>
                  </a:schemeClr>
                </a:solidFill>
                <a:latin typeface="Century Gothic" panose="020B0502020202020204" pitchFamily="34" charset="0"/>
              </a:rPr>
              <a: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Wolfgang! Wie </a:t>
            </a:r>
            <a:r>
              <a:rPr lang="en-US" sz="24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findest</a:t>
            </a:r>
            <a:r>
              <a:rPr lang="en-US" sz="24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 du die …</a:t>
            </a:r>
            <a:r>
              <a:rPr lang="en-GB" sz="2000" dirty="0">
                <a:solidFill>
                  <a:schemeClr val="accent5">
                    <a:lumMod val="50000"/>
                  </a:schemeClr>
                </a:solidFill>
                <a:latin typeface="Century Gothic" panose="020B0502020202020204" pitchFamily="34" charset="0"/>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C66696B3-182B-42A5-9098-8BA22030DED2}"/>
              </a:ext>
            </a:extLst>
          </p:cNvPr>
          <p:cNvPicPr>
            <a:picLocks noChangeAspect="1"/>
          </p:cNvPicPr>
          <p:nvPr/>
        </p:nvPicPr>
        <p:blipFill>
          <a:blip r:embed="rId4"/>
          <a:stretch>
            <a:fillRect/>
          </a:stretch>
        </p:blipFill>
        <p:spPr>
          <a:xfrm>
            <a:off x="10191823" y="2587566"/>
            <a:ext cx="1700139" cy="2027877"/>
          </a:xfrm>
          <a:prstGeom prst="rect">
            <a:avLst/>
          </a:prstGeom>
        </p:spPr>
      </p:pic>
      <p:pic>
        <p:nvPicPr>
          <p:cNvPr id="1026" name="Picture 2" descr="Tablet, Device, Technology, Computer, Internet, Mobile">
            <a:extLst>
              <a:ext uri="{FF2B5EF4-FFF2-40B4-BE49-F238E27FC236}">
                <a16:creationId xmlns:a16="http://schemas.microsoft.com/office/drawing/2014/main" id="{E9B4961E-6125-4503-8760-84E4C31FDE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879" y="2355280"/>
            <a:ext cx="2906864" cy="31332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ablet, Device, Technology, Computer, Internet, Mobile">
            <a:extLst>
              <a:ext uri="{FF2B5EF4-FFF2-40B4-BE49-F238E27FC236}">
                <a16:creationId xmlns:a16="http://schemas.microsoft.com/office/drawing/2014/main" id="{31A55793-4D62-42C6-9CCA-F4D9DAD95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627" y="2355280"/>
            <a:ext cx="2906864" cy="3133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40AE38-9216-45F4-91C1-A1F3FB1FC550}"/>
              </a:ext>
            </a:extLst>
          </p:cNvPr>
          <p:cNvPicPr>
            <a:picLocks noChangeAspect="1"/>
          </p:cNvPicPr>
          <p:nvPr/>
        </p:nvPicPr>
        <p:blipFill>
          <a:blip r:embed="rId6"/>
          <a:stretch>
            <a:fillRect/>
          </a:stretch>
        </p:blipFill>
        <p:spPr>
          <a:xfrm>
            <a:off x="7314893" y="2688911"/>
            <a:ext cx="1480332" cy="2234521"/>
          </a:xfrm>
          <a:prstGeom prst="rect">
            <a:avLst/>
          </a:prstGeom>
        </p:spPr>
      </p:pic>
      <p:pic>
        <p:nvPicPr>
          <p:cNvPr id="1030" name="Picture 6" descr="World Landmarks Clip Art">
            <a:extLst>
              <a:ext uri="{FF2B5EF4-FFF2-40B4-BE49-F238E27FC236}">
                <a16:creationId xmlns:a16="http://schemas.microsoft.com/office/drawing/2014/main" id="{767E5DE5-D072-4D0C-99E1-00DAD8C47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3465" y="2803969"/>
            <a:ext cx="1642448" cy="2004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55B4415-6148-4CA0-9135-488A1386E59B}"/>
              </a:ext>
            </a:extLst>
          </p:cNvPr>
          <p:cNvSpPr txBox="1"/>
          <p:nvPr/>
        </p:nvSpPr>
        <p:spPr>
          <a:xfrm>
            <a:off x="4346921" y="5571598"/>
            <a:ext cx="1652554"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 Tour</a:t>
            </a:r>
          </a:p>
        </p:txBody>
      </p:sp>
      <p:sp>
        <p:nvSpPr>
          <p:cNvPr id="32" name="TextBox 31">
            <a:extLst>
              <a:ext uri="{FF2B5EF4-FFF2-40B4-BE49-F238E27FC236}">
                <a16:creationId xmlns:a16="http://schemas.microsoft.com/office/drawing/2014/main" id="{C9DC71C5-1329-44E9-B73F-5AB5C3F7C9CC}"/>
              </a:ext>
            </a:extLst>
          </p:cNvPr>
          <p:cNvSpPr txBox="1"/>
          <p:nvPr/>
        </p:nvSpPr>
        <p:spPr>
          <a:xfrm>
            <a:off x="7290872" y="5571598"/>
            <a:ext cx="1652554"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b) </a:t>
            </a:r>
            <a:r>
              <a:rPr lang="en-GB" sz="3200" dirty="0" err="1">
                <a:solidFill>
                  <a:schemeClr val="accent1">
                    <a:lumMod val="50000"/>
                  </a:schemeClr>
                </a:solidFill>
                <a:latin typeface="Century Gothic" panose="020B0502020202020204" pitchFamily="34" charset="0"/>
              </a:rPr>
              <a:t>Tür</a:t>
            </a:r>
            <a:endParaRPr lang="en-GB" sz="3200" dirty="0">
              <a:solidFill>
                <a:schemeClr val="accent1">
                  <a:lumMod val="50000"/>
                </a:schemeClr>
              </a:solidFill>
              <a:latin typeface="Century Gothic" panose="020B0502020202020204" pitchFamily="34" charset="0"/>
            </a:endParaRPr>
          </a:p>
        </p:txBody>
      </p:sp>
      <p:sp>
        <p:nvSpPr>
          <p:cNvPr id="33" name="Oval 32">
            <a:extLst>
              <a:ext uri="{FF2B5EF4-FFF2-40B4-BE49-F238E27FC236}">
                <a16:creationId xmlns:a16="http://schemas.microsoft.com/office/drawing/2014/main" id="{C4130F35-9D2C-4F2C-BE32-FC045AE339D9}"/>
              </a:ext>
            </a:extLst>
          </p:cNvPr>
          <p:cNvSpPr/>
          <p:nvPr/>
        </p:nvSpPr>
        <p:spPr>
          <a:xfrm>
            <a:off x="7148103" y="5540159"/>
            <a:ext cx="1786261"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Action Button: Custom 16">
            <a:hlinkClick r:id="" action="ppaction://noaction" highlightClick="1">
              <a:snd r:embed="rId8" name="Tur.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345" y="2870216"/>
            <a:ext cx="1826160" cy="3148075"/>
          </a:xfrm>
          <a:prstGeom prst="rect">
            <a:avLst/>
          </a:prstGeom>
        </p:spPr>
      </p:pic>
    </p:spTree>
    <p:extLst>
      <p:ext uri="{BB962C8B-B14F-4D97-AF65-F5344CB8AC3E}">
        <p14:creationId xmlns:p14="http://schemas.microsoft.com/office/powerpoint/2010/main" val="8517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[ü/y]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3 Slides 2-11</a:t>
            </a:r>
          </a:p>
        </p:txBody>
      </p:sp>
    </p:spTree>
    <p:extLst>
      <p:ext uri="{BB962C8B-B14F-4D97-AF65-F5344CB8AC3E}">
        <p14:creationId xmlns:p14="http://schemas.microsoft.com/office/powerpoint/2010/main" val="1683056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52055" y="21152"/>
            <a:ext cx="10515600" cy="1325563"/>
          </a:xfrm>
        </p:spPr>
        <p:txBody>
          <a:bodyPr/>
          <a:lstStyle/>
          <a:p>
            <a:r>
              <a:rPr lang="en-US" b="1" dirty="0">
                <a:solidFill>
                  <a:schemeClr val="bg1"/>
                </a:solidFill>
              </a:rPr>
              <a:t>SSC?</a:t>
            </a:r>
          </a:p>
        </p:txBody>
      </p:sp>
      <p:sp>
        <p:nvSpPr>
          <p:cNvPr id="25" name="TextBox 24">
            <a:hlinkClick r:id="" action="ppaction://noaction">
              <a:snd r:embed="rId4" name="fruh.wav"/>
            </a:hlinkClick>
          </p:cNvPr>
          <p:cNvSpPr txBox="1"/>
          <p:nvPr/>
        </p:nvSpPr>
        <p:spPr>
          <a:xfrm>
            <a:off x="4842031" y="2085395"/>
            <a:ext cx="2483194" cy="830997"/>
          </a:xfrm>
          <a:prstGeom prst="rect">
            <a:avLst/>
          </a:prstGeom>
          <a:solidFill>
            <a:srgbClr val="FFCC00"/>
          </a:solidFill>
        </p:spPr>
        <p:txBody>
          <a:bodyPr wrap="square" rtlCol="0">
            <a:spAutoFit/>
          </a:bodyPr>
          <a:lstStyle/>
          <a:p>
            <a:pPr algn="ctr"/>
            <a:r>
              <a:rPr lang="en-GB" sz="4800" b="1" dirty="0">
                <a:solidFill>
                  <a:srgbClr val="002060"/>
                </a:solidFill>
                <a:latin typeface="Century Gothic" panose="020B0502020202020204" pitchFamily="34" charset="0"/>
              </a:rPr>
              <a:t>05:30!!!</a:t>
            </a:r>
          </a:p>
        </p:txBody>
      </p:sp>
      <p:pic>
        <p:nvPicPr>
          <p:cNvPr id="26" name="Picture 25">
            <a:hlinkClick r:id="" action="ppaction://noaction">
              <a:snd r:embed="rId4" name="fruh.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9855" y="3068189"/>
            <a:ext cx="1586690" cy="1579638"/>
          </a:xfrm>
          <a:prstGeom prst="rect">
            <a:avLst/>
          </a:prstGeom>
        </p:spPr>
      </p:pic>
      <p:pic>
        <p:nvPicPr>
          <p:cNvPr id="27" name="Picture 26">
            <a:hlinkClick r:id="" action="ppaction://noaction">
              <a:snd r:embed="rId6" name="grun.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307" y="1767597"/>
            <a:ext cx="3421574" cy="3239089"/>
          </a:xfrm>
          <a:prstGeom prst="rect">
            <a:avLst/>
          </a:prstGeom>
        </p:spPr>
      </p:pic>
      <p:pic>
        <p:nvPicPr>
          <p:cNvPr id="28" name="Picture 27">
            <a:hlinkClick r:id="" action="ppaction://noaction">
              <a:snd r:embed="rId8" name="funf.wav"/>
            </a:hlinkClick>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28199" y="1777342"/>
            <a:ext cx="2405113" cy="2870485"/>
          </a:xfrm>
          <a:prstGeom prst="rect">
            <a:avLst/>
          </a:prstGeom>
        </p:spPr>
      </p:pic>
      <p:sp>
        <p:nvSpPr>
          <p:cNvPr id="1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61979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6" name="Rectangle 5"/>
          <p:cNvSpPr/>
          <p:nvPr/>
        </p:nvSpPr>
        <p:spPr>
          <a:xfrm>
            <a:off x="507350" y="2561783"/>
            <a:ext cx="1040670"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[y:]</a:t>
            </a:r>
          </a:p>
        </p:txBody>
      </p:sp>
      <p:pic>
        <p:nvPicPr>
          <p:cNvPr id="4" name="Picture 3" descr="doo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T</a:t>
            </a:r>
            <a:r>
              <a:rPr lang="en-GB" sz="12000" dirty="0" err="1">
                <a:solidFill>
                  <a:srgbClr val="FFC000"/>
                </a:solidFill>
                <a:latin typeface="Century Gothic" panose="020B0502020202020204" pitchFamily="34" charset="0"/>
              </a:rPr>
              <a:t>ü</a:t>
            </a:r>
            <a:r>
              <a:rPr lang="en-GB" sz="12000" dirty="0" err="1">
                <a:solidFill>
                  <a:srgbClr val="002060"/>
                </a:solidFill>
                <a:latin typeface="Century Gothic" panose="020B0502020202020204" pitchFamily="34" charset="0"/>
              </a:rPr>
              <a:t>r</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661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Tü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6" name="Rectangle 5"/>
          <p:cNvSpPr/>
          <p:nvPr/>
        </p:nvSpPr>
        <p:spPr>
          <a:xfrm>
            <a:off x="507350" y="2561783"/>
            <a:ext cx="1040670"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[y:]</a:t>
            </a:r>
          </a:p>
        </p:txBody>
      </p:sp>
      <p:sp>
        <p:nvSpPr>
          <p:cNvPr id="2" name="Rectangle 1"/>
          <p:cNvSpPr/>
          <p:nvPr/>
        </p:nvSpPr>
        <p:spPr>
          <a:xfrm>
            <a:off x="4976142" y="4476204"/>
            <a:ext cx="2239716"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T</a:t>
            </a:r>
            <a:r>
              <a:rPr lang="en-GB" sz="12000" dirty="0" err="1">
                <a:solidFill>
                  <a:srgbClr val="FFC000"/>
                </a:solidFill>
                <a:latin typeface="Century Gothic" panose="020B0502020202020204" pitchFamily="34" charset="0"/>
              </a:rPr>
              <a:t>ü</a:t>
            </a:r>
            <a:r>
              <a:rPr lang="en-GB" sz="12000" dirty="0" err="1">
                <a:solidFill>
                  <a:srgbClr val="002060"/>
                </a:solidFill>
                <a:latin typeface="Century Gothic" panose="020B0502020202020204" pitchFamily="34" charset="0"/>
              </a:rPr>
              <a:t>r</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579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6" name="Rectangle 5"/>
          <p:cNvSpPr/>
          <p:nvPr/>
        </p:nvSpPr>
        <p:spPr>
          <a:xfrm>
            <a:off x="507350" y="2561783"/>
            <a:ext cx="1040670" cy="769441"/>
          </a:xfrm>
          <a:prstGeom prst="rect">
            <a:avLst/>
          </a:prstGeom>
        </p:spPr>
        <p:txBody>
          <a:bodyPr wrap="none">
            <a:spAutoFit/>
          </a:bodyPr>
          <a:lstStyle/>
          <a:p>
            <a:pPr>
              <a:defRPr/>
            </a:pPr>
            <a:r>
              <a:rPr lang="en-GB" sz="4400" dirty="0">
                <a:solidFill>
                  <a:srgbClr val="4472C4">
                    <a:lumMod val="50000"/>
                  </a:srgbClr>
                </a:solidFill>
                <a:latin typeface="Century Gothic" panose="020B0502020202020204" pitchFamily="34" charset="0"/>
              </a:rPr>
              <a:t>[y:]</a:t>
            </a:r>
          </a:p>
        </p:txBody>
      </p:sp>
      <p:pic>
        <p:nvPicPr>
          <p:cNvPr id="4" name="Picture 3"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T</a:t>
            </a:r>
            <a:r>
              <a:rPr lang="en-GB" sz="12000" dirty="0" err="1">
                <a:solidFill>
                  <a:srgbClr val="FFC000"/>
                </a:solidFill>
                <a:latin typeface="Century Gothic" panose="020B0502020202020204" pitchFamily="34" charset="0"/>
              </a:rPr>
              <a:t>ü</a:t>
            </a:r>
            <a:r>
              <a:rPr lang="en-GB" sz="12000" dirty="0" err="1">
                <a:solidFill>
                  <a:srgbClr val="002060"/>
                </a:solidFill>
                <a:latin typeface="Century Gothic" panose="020B0502020202020204" pitchFamily="34" charset="0"/>
              </a:rPr>
              <a:t>r</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7673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6" name="Rectangle 5"/>
          <p:cNvSpPr/>
          <p:nvPr/>
        </p:nvSpPr>
        <p:spPr>
          <a:xfrm>
            <a:off x="507350" y="2561783"/>
            <a:ext cx="104067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a:t>
            </a:r>
          </a:p>
        </p:txBody>
      </p:sp>
      <p:pic>
        <p:nvPicPr>
          <p:cNvPr id="4" name="Picture 3" descr="doo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7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Tü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A54B9E-633C-1D4D-A477-810D6F066171}"/>
              </a:ext>
            </a:extLst>
          </p:cNvPr>
          <p:cNvSpPr>
            <a:spLocks noGrp="1"/>
          </p:cNvSpPr>
          <p:nvPr>
            <p:ph type="title"/>
          </p:nvPr>
        </p:nvSpPr>
        <p:spPr>
          <a:xfrm>
            <a:off x="4231334" y="141225"/>
            <a:ext cx="3694790" cy="154678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pic>
        <p:nvPicPr>
          <p:cNvPr id="2" name="Picture 1" descr="lots of emojis with different expressi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7578" y="1565483"/>
            <a:ext cx="1890489" cy="1124840"/>
          </a:xfrm>
          <a:prstGeom prst="rect">
            <a:avLst/>
          </a:prstGeom>
        </p:spPr>
      </p:pic>
      <p:pic>
        <p:nvPicPr>
          <p:cNvPr id="3" name="Picture 2" descr="green spla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6172" y="1355829"/>
            <a:ext cx="1633923" cy="1546780"/>
          </a:xfrm>
          <a:prstGeom prst="rect">
            <a:avLst/>
          </a:prstGeom>
        </p:spPr>
      </p:pic>
      <p:pic>
        <p:nvPicPr>
          <p:cNvPr id="11" name="Picture 10" descr="kitch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257" y="4201815"/>
            <a:ext cx="2019915" cy="1417307"/>
          </a:xfrm>
          <a:prstGeom prst="rect">
            <a:avLst/>
          </a:prstGeom>
        </p:spPr>
      </p:pic>
      <p:pic>
        <p:nvPicPr>
          <p:cNvPr id="12" name="Picture 11" descr="dog jumping over fence"/>
          <p:cNvPicPr>
            <a:picLocks noChangeAspect="1"/>
          </p:cNvPicPr>
          <p:nvPr/>
        </p:nvPicPr>
        <p:blipFill>
          <a:blip r:embed="rId14"/>
          <a:stretch>
            <a:fillRect/>
          </a:stretch>
        </p:blipFill>
        <p:spPr>
          <a:xfrm>
            <a:off x="9106642" y="4222714"/>
            <a:ext cx="2042838" cy="1375510"/>
          </a:xfrm>
          <a:prstGeom prst="rect">
            <a:avLst/>
          </a:prstGeom>
        </p:spPr>
      </p:pic>
      <p:sp>
        <p:nvSpPr>
          <p:cNvPr id="13" name="TextBox 12"/>
          <p:cNvSpPr txBox="1"/>
          <p:nvPr/>
        </p:nvSpPr>
        <p:spPr>
          <a:xfrm>
            <a:off x="4689631" y="5547009"/>
            <a:ext cx="1693930" cy="584775"/>
          </a:xfrm>
          <a:prstGeom prst="rect">
            <a:avLst/>
          </a:prstGeom>
          <a:solidFill>
            <a:srgbClr val="FFCC00"/>
          </a:solidFill>
        </p:spPr>
        <p:txBody>
          <a:bodyPr wrap="square" rtlCol="0">
            <a:spAutoFit/>
          </a:bodyPr>
          <a:lstStyle/>
          <a:p>
            <a:pPr algn="ctr"/>
            <a:r>
              <a:rPr lang="en-GB" sz="3200" dirty="0">
                <a:solidFill>
                  <a:srgbClr val="002060"/>
                </a:solidFill>
                <a:latin typeface="Century Gothic" panose="020B0502020202020204" pitchFamily="34" charset="0"/>
              </a:rPr>
              <a:t>05:30!!!</a:t>
            </a:r>
          </a:p>
        </p:txBody>
      </p:sp>
      <p:pic>
        <p:nvPicPr>
          <p:cNvPr id="14" name="Picture 13" descr="clock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32073" y="5520444"/>
            <a:ext cx="640752" cy="637904"/>
          </a:xfrm>
          <a:prstGeom prst="rect">
            <a:avLst/>
          </a:prstGeom>
        </p:spPr>
      </p:pic>
    </p:spTree>
    <p:extLst>
      <p:ext uri="{BB962C8B-B14F-4D97-AF65-F5344CB8AC3E}">
        <p14:creationId xmlns:p14="http://schemas.microsoft.com/office/powerpoint/2010/main" val="258177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uu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fuhl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gru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gru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uch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Kuch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fruh.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fruh.wav"/>
                                        </p:tgtEl>
                                      </p:cMediaNode>
                                    </p:audio>
                                  </p:sub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u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u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F082-3629-D143-BEF3-9DA05546F038}"/>
              </a:ext>
            </a:extLst>
          </p:cNvPr>
          <p:cNvSpPr>
            <a:spLocks noGrp="1"/>
          </p:cNvSpPr>
          <p:nvPr>
            <p:ph type="title"/>
          </p:nvPr>
        </p:nvSpPr>
        <p:spPr>
          <a:xfrm>
            <a:off x="4456170" y="254197"/>
            <a:ext cx="3252537" cy="1308388"/>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413422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uu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gru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ch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fruh.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u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857C-C3A9-4C46-BD69-0AC31F2C7DF3}"/>
              </a:ext>
            </a:extLst>
          </p:cNvPr>
          <p:cNvSpPr>
            <a:spLocks noGrp="1"/>
          </p:cNvSpPr>
          <p:nvPr>
            <p:ph type="title"/>
          </p:nvPr>
        </p:nvSpPr>
        <p:spPr>
          <a:xfrm>
            <a:off x="4736907" y="326153"/>
            <a:ext cx="2691063" cy="116492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361800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18800" y="36000"/>
            <a:ext cx="10515600" cy="1325563"/>
          </a:xfrm>
        </p:spPr>
        <p:txBody>
          <a:bodyPr/>
          <a:lstStyle/>
          <a:p>
            <a:r>
              <a:rPr lang="en-GB" b="1" dirty="0">
                <a:solidFill>
                  <a:schemeClr val="bg1"/>
                </a:solidFill>
              </a:rPr>
              <a:t>U </a:t>
            </a:r>
            <a:r>
              <a:rPr lang="en-GB" b="1" dirty="0" err="1">
                <a:solidFill>
                  <a:schemeClr val="bg1"/>
                </a:solidFill>
              </a:rPr>
              <a:t>oder</a:t>
            </a:r>
            <a:r>
              <a:rPr lang="en-GB" b="1" dirty="0">
                <a:solidFill>
                  <a:schemeClr val="bg1"/>
                </a:solidFill>
              </a:rPr>
              <a:t> Ü?</a:t>
            </a:r>
          </a:p>
        </p:txBody>
      </p:sp>
      <p:sp>
        <p:nvSpPr>
          <p:cNvPr id="5" name="Rectangle 4"/>
          <p:cNvSpPr/>
          <p:nvPr/>
        </p:nvSpPr>
        <p:spPr>
          <a:xfrm>
            <a:off x="371281" y="1565445"/>
            <a:ext cx="2255746"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f</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hlen</a:t>
            </a:r>
            <a:endParaRPr lang="en-GB" sz="5400" dirty="0">
              <a:solidFill>
                <a:schemeClr val="accent1">
                  <a:lumMod val="50000"/>
                </a:schemeClr>
              </a:solidFill>
              <a:latin typeface="Century Gothic" panose="020B0502020202020204" pitchFamily="34" charset="0"/>
            </a:endParaRPr>
          </a:p>
        </p:txBody>
      </p:sp>
      <p:sp>
        <p:nvSpPr>
          <p:cNvPr id="6" name="Rectangle 5"/>
          <p:cNvSpPr/>
          <p:nvPr/>
        </p:nvSpPr>
        <p:spPr>
          <a:xfrm>
            <a:off x="6121513" y="4194004"/>
            <a:ext cx="3345562" cy="923330"/>
          </a:xfrm>
          <a:prstGeom prst="rect">
            <a:avLst/>
          </a:prstGeom>
        </p:spPr>
        <p:txBody>
          <a:bodyPr wrap="square">
            <a:spAutoFit/>
          </a:bodyPr>
          <a:lstStyle/>
          <a:p>
            <a:pPr algn="ct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ber</a:t>
            </a:r>
            <a:endParaRPr lang="en-GB" sz="5400" dirty="0">
              <a:solidFill>
                <a:schemeClr val="accent1">
                  <a:lumMod val="50000"/>
                </a:schemeClr>
              </a:solidFill>
              <a:latin typeface="Century Gothic" panose="020B0502020202020204" pitchFamily="34" charset="0"/>
            </a:endParaRPr>
          </a:p>
        </p:txBody>
      </p:sp>
      <p:sp>
        <p:nvSpPr>
          <p:cNvPr id="7" name="Rectangle 6"/>
          <p:cNvSpPr/>
          <p:nvPr/>
        </p:nvSpPr>
        <p:spPr>
          <a:xfrm>
            <a:off x="3347253" y="1701161"/>
            <a:ext cx="2392307"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gr</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n</a:t>
            </a:r>
            <a:endParaRPr lang="en-GB" sz="5400" i="1" dirty="0">
              <a:solidFill>
                <a:schemeClr val="accent1">
                  <a:lumMod val="50000"/>
                </a:schemeClr>
              </a:solidFill>
              <a:latin typeface="Century Gothic" panose="020B0502020202020204" pitchFamily="34" charset="0"/>
            </a:endParaRPr>
          </a:p>
        </p:txBody>
      </p:sp>
      <p:sp>
        <p:nvSpPr>
          <p:cNvPr id="8" name="Rectangle 7"/>
          <p:cNvSpPr/>
          <p:nvPr/>
        </p:nvSpPr>
        <p:spPr>
          <a:xfrm>
            <a:off x="220701" y="4105539"/>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K</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che</a:t>
            </a:r>
            <a:endParaRPr lang="en-GB" sz="5400" dirty="0">
              <a:solidFill>
                <a:schemeClr val="accent1">
                  <a:lumMod val="50000"/>
                </a:schemeClr>
              </a:solidFill>
              <a:latin typeface="Century Gothic" panose="020B0502020202020204" pitchFamily="34" charset="0"/>
            </a:endParaRPr>
          </a:p>
        </p:txBody>
      </p:sp>
      <p:sp>
        <p:nvSpPr>
          <p:cNvPr id="9" name="Rectangle 8"/>
          <p:cNvSpPr/>
          <p:nvPr/>
        </p:nvSpPr>
        <p:spPr>
          <a:xfrm>
            <a:off x="4476024" y="4369717"/>
            <a:ext cx="1454245"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fr</a:t>
            </a:r>
            <a:r>
              <a:rPr lang="en-GB" sz="5400" dirty="0" err="1">
                <a:solidFill>
                  <a:srgbClr val="DAA520"/>
                </a:solidFill>
                <a:latin typeface="Century Gothic" panose="020B0502020202020204" pitchFamily="34" charset="0"/>
              </a:rPr>
              <a:t>ü</a:t>
            </a:r>
            <a:r>
              <a:rPr lang="en-GB" sz="5400" dirty="0" err="1">
                <a:solidFill>
                  <a:schemeClr val="accent1">
                    <a:lumMod val="50000"/>
                  </a:schemeClr>
                </a:solidFill>
                <a:latin typeface="Century Gothic" panose="020B0502020202020204" pitchFamily="34" charset="0"/>
              </a:rPr>
              <a:t>h</a:t>
            </a:r>
            <a:endParaRPr lang="en-GB" sz="5400" dirty="0">
              <a:solidFill>
                <a:schemeClr val="accent1">
                  <a:lumMod val="50000"/>
                </a:schemeClr>
              </a:solidFill>
              <a:latin typeface="Century Gothic" panose="020B0502020202020204" pitchFamily="34" charset="0"/>
            </a:endParaRPr>
          </a:p>
        </p:txBody>
      </p:sp>
      <p:sp>
        <p:nvSpPr>
          <p:cNvPr id="20" name="Rectangle 19"/>
          <p:cNvSpPr/>
          <p:nvPr/>
        </p:nvSpPr>
        <p:spPr>
          <a:xfrm>
            <a:off x="265994" y="2804401"/>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g</a:t>
            </a:r>
            <a:r>
              <a:rPr lang="en-GB" sz="5400" dirty="0">
                <a:solidFill>
                  <a:srgbClr val="DAA520"/>
                </a:solidFill>
                <a:latin typeface="Century Gothic" panose="020B0502020202020204" pitchFamily="34" charset="0"/>
              </a:rPr>
              <a:t>u</a:t>
            </a:r>
            <a:r>
              <a:rPr lang="en-GB" sz="5400" dirty="0">
                <a:solidFill>
                  <a:schemeClr val="accent1">
                    <a:lumMod val="50000"/>
                  </a:schemeClr>
                </a:solidFill>
                <a:latin typeface="Century Gothic" panose="020B0502020202020204" pitchFamily="34" charset="0"/>
              </a:rPr>
              <a:t>t</a:t>
            </a:r>
          </a:p>
        </p:txBody>
      </p:sp>
      <p:sp>
        <p:nvSpPr>
          <p:cNvPr id="21" name="Rectangle 20"/>
          <p:cNvSpPr/>
          <p:nvPr/>
        </p:nvSpPr>
        <p:spPr>
          <a:xfrm>
            <a:off x="4543407" y="2854468"/>
            <a:ext cx="4315435"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N</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mmer</a:t>
            </a:r>
            <a:endParaRPr lang="en-GB" sz="5400" dirty="0">
              <a:solidFill>
                <a:schemeClr val="accent1">
                  <a:lumMod val="50000"/>
                </a:schemeClr>
              </a:solidFill>
              <a:latin typeface="Century Gothic" panose="020B0502020202020204" pitchFamily="34" charset="0"/>
            </a:endParaRPr>
          </a:p>
        </p:txBody>
      </p:sp>
      <p:sp>
        <p:nvSpPr>
          <p:cNvPr id="22" name="Rectangle 21"/>
          <p:cNvSpPr/>
          <p:nvPr/>
        </p:nvSpPr>
        <p:spPr>
          <a:xfrm>
            <a:off x="776950" y="5308301"/>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der Z</a:t>
            </a:r>
            <a:r>
              <a:rPr lang="en-GB" sz="5400" dirty="0">
                <a:solidFill>
                  <a:srgbClr val="DAA520"/>
                </a:solidFill>
                <a:latin typeface="Century Gothic" panose="020B0502020202020204" pitchFamily="34" charset="0"/>
              </a:rPr>
              <a:t>u</a:t>
            </a:r>
            <a:r>
              <a:rPr lang="en-GB" sz="5400" dirty="0">
                <a:solidFill>
                  <a:schemeClr val="accent1">
                    <a:lumMod val="50000"/>
                  </a:schemeClr>
                </a:solidFill>
                <a:latin typeface="Century Gothic" panose="020B0502020202020204" pitchFamily="34" charset="0"/>
              </a:rPr>
              <a:t>g</a:t>
            </a:r>
          </a:p>
        </p:txBody>
      </p:sp>
      <p:sp>
        <p:nvSpPr>
          <p:cNvPr id="23" name="Rectangle 22"/>
          <p:cNvSpPr/>
          <p:nvPr/>
        </p:nvSpPr>
        <p:spPr>
          <a:xfrm>
            <a:off x="5173904" y="5468759"/>
            <a:ext cx="4315435"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die </a:t>
            </a:r>
            <a:r>
              <a:rPr lang="en-GB" sz="5400" dirty="0" err="1">
                <a:solidFill>
                  <a:schemeClr val="accent1">
                    <a:lumMod val="50000"/>
                  </a:schemeClr>
                </a:solidFill>
                <a:latin typeface="Century Gothic" panose="020B0502020202020204" pitchFamily="34" charset="0"/>
              </a:rPr>
              <a:t>K</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nst</a:t>
            </a:r>
            <a:endParaRPr lang="en-GB" sz="5400" dirty="0">
              <a:solidFill>
                <a:schemeClr val="accent1">
                  <a:lumMod val="50000"/>
                </a:schemeClr>
              </a:solidFill>
              <a:latin typeface="Century Gothic" panose="020B0502020202020204" pitchFamily="34" charset="0"/>
            </a:endParaRPr>
          </a:p>
        </p:txBody>
      </p:sp>
      <p:sp>
        <p:nvSpPr>
          <p:cNvPr id="24" name="Rectangle 23"/>
          <p:cNvSpPr/>
          <p:nvPr/>
        </p:nvSpPr>
        <p:spPr>
          <a:xfrm>
            <a:off x="5900760" y="1205856"/>
            <a:ext cx="3616652" cy="923330"/>
          </a:xfrm>
          <a:prstGeom prst="rect">
            <a:avLst/>
          </a:prstGeom>
        </p:spPr>
        <p:txBody>
          <a:bodyPr wrap="square">
            <a:spAutoFit/>
          </a:bodyPr>
          <a:lstStyle/>
          <a:p>
            <a:pPr algn="ctr"/>
            <a:r>
              <a:rPr lang="en-GB" sz="5400" dirty="0">
                <a:solidFill>
                  <a:schemeClr val="accent1">
                    <a:lumMod val="50000"/>
                  </a:schemeClr>
                </a:solidFill>
                <a:latin typeface="Century Gothic" panose="020B0502020202020204" pitchFamily="34" charset="0"/>
              </a:rPr>
              <a:t>das </a:t>
            </a:r>
            <a:r>
              <a:rPr lang="en-GB" sz="5400" dirty="0" err="1">
                <a:solidFill>
                  <a:schemeClr val="accent1">
                    <a:lumMod val="50000"/>
                  </a:schemeClr>
                </a:solidFill>
                <a:latin typeface="Century Gothic" panose="020B0502020202020204" pitchFamily="34" charset="0"/>
              </a:rPr>
              <a:t>B</a:t>
            </a:r>
            <a:r>
              <a:rPr lang="en-GB" sz="5400" dirty="0" err="1">
                <a:solidFill>
                  <a:srgbClr val="DAA520"/>
                </a:solidFill>
                <a:latin typeface="Century Gothic" panose="020B0502020202020204" pitchFamily="34" charset="0"/>
              </a:rPr>
              <a:t>u</a:t>
            </a:r>
            <a:r>
              <a:rPr lang="en-GB" sz="5400" dirty="0" err="1">
                <a:solidFill>
                  <a:schemeClr val="accent1">
                    <a:lumMod val="50000"/>
                  </a:schemeClr>
                </a:solidFill>
                <a:latin typeface="Century Gothic" panose="020B0502020202020204" pitchFamily="34" charset="0"/>
              </a:rPr>
              <a:t>ch</a:t>
            </a:r>
            <a:endParaRPr lang="en-GB" sz="5400" dirty="0">
              <a:solidFill>
                <a:schemeClr val="accent1">
                  <a:lumMod val="50000"/>
                </a:schemeClr>
              </a:solidFill>
              <a:latin typeface="Century Gothic" panose="020B0502020202020204" pitchFamily="34" charset="0"/>
            </a:endParaRPr>
          </a:p>
        </p:txBody>
      </p:sp>
      <p:sp>
        <p:nvSpPr>
          <p:cNvPr id="27" name="Rectangle 26"/>
          <p:cNvSpPr/>
          <p:nvPr/>
        </p:nvSpPr>
        <p:spPr>
          <a:xfrm>
            <a:off x="1079207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28"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9"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0"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60</a:t>
            </a:r>
          </a:p>
        </p:txBody>
      </p:sp>
      <p:sp>
        <p:nvSpPr>
          <p:cNvPr id="3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0</a:t>
            </a:r>
          </a:p>
        </p:txBody>
      </p:sp>
      <p:sp>
        <p:nvSpPr>
          <p:cNvPr id="32" name="Rectangle 31"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3"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dirty="0">
                <a:solidFill>
                  <a:prstClr val="white"/>
                </a:solidFill>
                <a:latin typeface="Century Gothic" panose="020B0502020202020204" pitchFamily="34" charset="0"/>
              </a:rPr>
              <a:t>LOS!</a:t>
            </a:r>
          </a:p>
        </p:txBody>
      </p:sp>
      <p:sp>
        <p:nvSpPr>
          <p:cNvPr id="34" name="Rectangle 33"/>
          <p:cNvSpPr/>
          <p:nvPr/>
        </p:nvSpPr>
        <p:spPr>
          <a:xfrm>
            <a:off x="998214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35" name="Straight Connector 34"/>
          <p:cNvCxnSpPr/>
          <p:nvPr/>
        </p:nvCxnSpPr>
        <p:spPr>
          <a:xfrm>
            <a:off x="1010367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081322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err="1">
                <a:solidFill>
                  <a:srgbClr val="5B9BD5">
                    <a:lumMod val="50000"/>
                  </a:srgbClr>
                </a:solidFill>
                <a:latin typeface="Century Gothic" panose="020B0502020202020204" pitchFamily="34" charset="0"/>
              </a:rPr>
              <a:t>Sekunden</a:t>
            </a:r>
            <a:endParaRPr lang="en-GB" dirty="0">
              <a:solidFill>
                <a:srgbClr val="5B9BD5">
                  <a:lumMod val="50000"/>
                </a:srgbClr>
              </a:solidFill>
              <a:latin typeface="Century Gothic" panose="020B0502020202020204" pitchFamily="34" charset="0"/>
            </a:endParaRPr>
          </a:p>
        </p:txBody>
      </p:sp>
      <p:sp>
        <p:nvSpPr>
          <p:cNvPr id="41"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30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18800" y="36000"/>
            <a:ext cx="10515600" cy="1325563"/>
          </a:xfrm>
        </p:spPr>
        <p:txBody>
          <a:bodyPr/>
          <a:lstStyle/>
          <a:p>
            <a:r>
              <a:rPr lang="en-US" b="1" dirty="0">
                <a:solidFill>
                  <a:schemeClr val="bg1"/>
                </a:solidFill>
              </a:rPr>
              <a:t>U </a:t>
            </a:r>
            <a:r>
              <a:rPr lang="en-US" b="1" dirty="0" err="1">
                <a:solidFill>
                  <a:schemeClr val="bg1"/>
                </a:solidFill>
              </a:rPr>
              <a:t>oder</a:t>
            </a:r>
            <a:r>
              <a:rPr lang="en-US" b="1" dirty="0">
                <a:solidFill>
                  <a:schemeClr val="bg1"/>
                </a:solidFill>
              </a:rPr>
              <a:t> </a:t>
            </a:r>
            <a:r>
              <a:rPr lang="en-US" b="1" dirty="0" err="1">
                <a:solidFill>
                  <a:schemeClr val="bg1"/>
                </a:solidFill>
              </a:rPr>
              <a:t>Ü</a:t>
            </a:r>
            <a:r>
              <a:rPr lang="en-US" b="1" dirty="0">
                <a:solidFill>
                  <a:schemeClr val="bg1"/>
                </a:solidFill>
              </a:rPr>
              <a:t>?</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U</a:t>
                      </a:r>
                    </a:p>
                  </a:txBody>
                  <a:tcPr/>
                </a:tc>
                <a:tc>
                  <a:txBody>
                    <a:bodyPr/>
                    <a:lstStyle/>
                    <a:p>
                      <a:pPr algn="ctr"/>
                      <a:r>
                        <a:rPr lang="en-US" sz="2800" b="1" dirty="0" err="1">
                          <a:solidFill>
                            <a:schemeClr val="accent1">
                              <a:lumMod val="50000"/>
                            </a:schemeClr>
                          </a:solidFill>
                          <a:latin typeface="Century Gothic" panose="020B0502020202020204" pitchFamily="34" charset="0"/>
                        </a:rPr>
                        <a:t>Ü</a:t>
                      </a:r>
                      <a:endParaRPr lang="en-US" sz="28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2486418"/>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3106541"/>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34940"/>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323160"/>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5553427"/>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10.1.wav"/>
            </a:hlinkClick>
            <a:extLst>
              <a:ext uri="{FF2B5EF4-FFF2-40B4-BE49-F238E27FC236}">
                <a16:creationId xmlns:a16="http://schemas.microsoft.com/office/drawing/2014/main" id="{F07E3867-F7FA-2C4A-BC70-84310E19BCAB}"/>
              </a:ext>
            </a:extLst>
          </p:cNvPr>
          <p:cNvSpPr/>
          <p:nvPr/>
        </p:nvSpPr>
        <p:spPr>
          <a:xfrm>
            <a:off x="1355895" y="2530622"/>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9" name="Action Button: Custom 18">
            <a:hlinkClick r:id="" action="ppaction://noaction" highlightClick="1">
              <a:snd r:embed="rId7" name="10.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0" name="Action Button: Custom 19">
            <a:hlinkClick r:id="" action="ppaction://noaction" highlightClick="1">
              <a:snd r:embed="rId8" name="10.3.wav"/>
            </a:hlinkClick>
            <a:extLst>
              <a:ext uri="{FF2B5EF4-FFF2-40B4-BE49-F238E27FC236}">
                <a16:creationId xmlns:a16="http://schemas.microsoft.com/office/drawing/2014/main" id="{5FCCF282-087E-564A-BD93-369FFAFE68A5}"/>
              </a:ext>
            </a:extLst>
          </p:cNvPr>
          <p:cNvSpPr/>
          <p:nvPr/>
        </p:nvSpPr>
        <p:spPr>
          <a:xfrm>
            <a:off x="1351442" y="3745403"/>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1" name="Action Button: Custom 20">
            <a:hlinkClick r:id="" action="ppaction://noaction" highlightClick="1">
              <a:snd r:embed="rId9" name="10.4.wav"/>
            </a:hlinkClick>
            <a:extLst>
              <a:ext uri="{FF2B5EF4-FFF2-40B4-BE49-F238E27FC236}">
                <a16:creationId xmlns:a16="http://schemas.microsoft.com/office/drawing/2014/main" id="{8A35A801-A8D6-7D41-AD2C-8867498F7C77}"/>
              </a:ext>
            </a:extLst>
          </p:cNvPr>
          <p:cNvSpPr/>
          <p:nvPr/>
        </p:nvSpPr>
        <p:spPr>
          <a:xfrm>
            <a:off x="1351441" y="4351862"/>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2" name="Action Button: Custom 21">
            <a:hlinkClick r:id="" action="ppaction://noaction" highlightClick="1">
              <a:snd r:embed="rId10" name="10.5.wav"/>
            </a:hlinkClick>
            <a:extLst>
              <a:ext uri="{FF2B5EF4-FFF2-40B4-BE49-F238E27FC236}">
                <a16:creationId xmlns:a16="http://schemas.microsoft.com/office/drawing/2014/main" id="{F59E8C6F-052D-3443-8EAA-F491A2406530}"/>
              </a:ext>
            </a:extLst>
          </p:cNvPr>
          <p:cNvSpPr/>
          <p:nvPr/>
        </p:nvSpPr>
        <p:spPr>
          <a:xfrm>
            <a:off x="1351441" y="49555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3" name="Action Button: Custom 22">
            <a:hlinkClick r:id="" action="ppaction://noaction" highlightClick="1">
              <a:snd r:embed="rId11" name="10.6.wav"/>
            </a:hlinkClick>
            <a:extLst>
              <a:ext uri="{FF2B5EF4-FFF2-40B4-BE49-F238E27FC236}">
                <a16:creationId xmlns:a16="http://schemas.microsoft.com/office/drawing/2014/main" id="{CEBFFF0E-EDCC-6C44-BF79-EBA3FC3667CD}"/>
              </a:ext>
            </a:extLst>
          </p:cNvPr>
          <p:cNvSpPr/>
          <p:nvPr/>
        </p:nvSpPr>
        <p:spPr>
          <a:xfrm>
            <a:off x="1355896" y="5562828"/>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18800" y="36000"/>
            <a:ext cx="10515600" cy="1325563"/>
          </a:xfrm>
        </p:spPr>
        <p:txBody>
          <a:bodyPr/>
          <a:lstStyle/>
          <a:p>
            <a:r>
              <a:rPr lang="en-US" b="1" dirty="0">
                <a:solidFill>
                  <a:schemeClr val="bg1"/>
                </a:solidFill>
              </a:rPr>
              <a:t>U </a:t>
            </a:r>
            <a:r>
              <a:rPr lang="en-US" b="1" dirty="0" err="1">
                <a:solidFill>
                  <a:schemeClr val="bg1"/>
                </a:solidFill>
              </a:rPr>
              <a:t>oder</a:t>
            </a:r>
            <a:r>
              <a:rPr lang="en-US" b="1" dirty="0">
                <a:solidFill>
                  <a:schemeClr val="bg1"/>
                </a:solidFill>
              </a:rPr>
              <a:t> Ü? [2]</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U</a:t>
                      </a:r>
                    </a:p>
                  </a:txBody>
                  <a:tcPr/>
                </a:tc>
                <a:tc>
                  <a:txBody>
                    <a:bodyPr/>
                    <a:lstStyle/>
                    <a:p>
                      <a:pPr algn="ctr"/>
                      <a:r>
                        <a:rPr lang="en-US" sz="2800" b="1" dirty="0" err="1">
                          <a:solidFill>
                            <a:schemeClr val="accent1">
                              <a:lumMod val="50000"/>
                            </a:schemeClr>
                          </a:solidFill>
                          <a:latin typeface="Century Gothic" panose="020B0502020202020204" pitchFamily="34" charset="0"/>
                        </a:rPr>
                        <a:t>Ü</a:t>
                      </a:r>
                      <a:endParaRPr lang="en-US" sz="28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2474388"/>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132150"/>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48588"/>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282216"/>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5534686"/>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11.1.wav"/>
            </a:hlinkClick>
            <a:extLst>
              <a:ext uri="{FF2B5EF4-FFF2-40B4-BE49-F238E27FC236}">
                <a16:creationId xmlns:a16="http://schemas.microsoft.com/office/drawing/2014/main" id="{F07E3867-F7FA-2C4A-BC70-84310E19BCAB}"/>
              </a:ext>
            </a:extLst>
          </p:cNvPr>
          <p:cNvSpPr/>
          <p:nvPr/>
        </p:nvSpPr>
        <p:spPr>
          <a:xfrm>
            <a:off x="1355894" y="2517135"/>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Century Gothic" panose="020B0502020202020204" pitchFamily="34" charset="0"/>
              </a:rPr>
              <a:t>7</a:t>
            </a:r>
            <a:endParaRPr lang="en-GB" sz="2400" b="1" dirty="0">
              <a:latin typeface="Century Gothic" panose="020B0502020202020204" pitchFamily="34" charset="0"/>
            </a:endParaRPr>
          </a:p>
        </p:txBody>
      </p:sp>
      <p:sp>
        <p:nvSpPr>
          <p:cNvPr id="19" name="Action Button: Custom 18">
            <a:hlinkClick r:id="" action="ppaction://noaction" highlightClick="1">
              <a:snd r:embed="rId7" name="11.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20" name="Action Button: Custom 19">
            <a:hlinkClick r:id="" action="ppaction://noaction" highlightClick="1">
              <a:snd r:embed="rId8" name="11.3.wav"/>
            </a:hlinkClick>
            <a:extLst>
              <a:ext uri="{FF2B5EF4-FFF2-40B4-BE49-F238E27FC236}">
                <a16:creationId xmlns:a16="http://schemas.microsoft.com/office/drawing/2014/main" id="{5FCCF282-087E-564A-BD93-369FFAFE68A5}"/>
              </a:ext>
            </a:extLst>
          </p:cNvPr>
          <p:cNvSpPr/>
          <p:nvPr/>
        </p:nvSpPr>
        <p:spPr>
          <a:xfrm>
            <a:off x="1351442" y="3742580"/>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9</a:t>
            </a:r>
          </a:p>
        </p:txBody>
      </p:sp>
      <p:sp>
        <p:nvSpPr>
          <p:cNvPr id="21" name="Action Button: Custom 20">
            <a:hlinkClick r:id="" action="ppaction://noaction" highlightClick="1">
              <a:snd r:embed="rId9" name="11.4.wav"/>
            </a:hlinkClick>
            <a:extLst>
              <a:ext uri="{FF2B5EF4-FFF2-40B4-BE49-F238E27FC236}">
                <a16:creationId xmlns:a16="http://schemas.microsoft.com/office/drawing/2014/main" id="{8A35A801-A8D6-7D41-AD2C-8867498F7C77}"/>
              </a:ext>
            </a:extLst>
          </p:cNvPr>
          <p:cNvSpPr/>
          <p:nvPr/>
        </p:nvSpPr>
        <p:spPr>
          <a:xfrm>
            <a:off x="1351441" y="4318130"/>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10</a:t>
            </a:r>
            <a:endParaRPr lang="en-GB" b="1" dirty="0">
              <a:latin typeface="Century Gothic" panose="020B0502020202020204" pitchFamily="34" charset="0"/>
            </a:endParaRPr>
          </a:p>
        </p:txBody>
      </p:sp>
      <p:sp>
        <p:nvSpPr>
          <p:cNvPr id="22" name="Action Button: Custom 21">
            <a:hlinkClick r:id="" action="ppaction://noaction" highlightClick="1">
              <a:snd r:embed="rId10" name="11.5.wav"/>
            </a:hlinkClick>
            <a:extLst>
              <a:ext uri="{FF2B5EF4-FFF2-40B4-BE49-F238E27FC236}">
                <a16:creationId xmlns:a16="http://schemas.microsoft.com/office/drawing/2014/main" id="{F59E8C6F-052D-3443-8EAA-F491A2406530}"/>
              </a:ext>
            </a:extLst>
          </p:cNvPr>
          <p:cNvSpPr/>
          <p:nvPr/>
        </p:nvSpPr>
        <p:spPr>
          <a:xfrm>
            <a:off x="1355894" y="49436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11</a:t>
            </a:r>
            <a:endParaRPr lang="en-GB" b="1" dirty="0">
              <a:latin typeface="Century Gothic" panose="020B0502020202020204" pitchFamily="34" charset="0"/>
            </a:endParaRPr>
          </a:p>
        </p:txBody>
      </p:sp>
      <p:sp>
        <p:nvSpPr>
          <p:cNvPr id="23" name="Action Button: Custom 22">
            <a:hlinkClick r:id="" action="ppaction://noaction" highlightClick="1">
              <a:snd r:embed="rId11" name="11.6.wav"/>
            </a:hlinkClick>
            <a:extLst>
              <a:ext uri="{FF2B5EF4-FFF2-40B4-BE49-F238E27FC236}">
                <a16:creationId xmlns:a16="http://schemas.microsoft.com/office/drawing/2014/main" id="{CEBFFF0E-EDCC-6C44-BF79-EBA3FC3667CD}"/>
              </a:ext>
            </a:extLst>
          </p:cNvPr>
          <p:cNvSpPr/>
          <p:nvPr/>
        </p:nvSpPr>
        <p:spPr>
          <a:xfrm>
            <a:off x="1351441" y="555097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Century Gothic" panose="020B0502020202020204" pitchFamily="34" charset="0"/>
              </a:rPr>
              <a:t>12</a:t>
            </a:r>
            <a:endParaRPr lang="en-GB" b="1" dirty="0">
              <a:latin typeface="Century Gothic" panose="020B0502020202020204" pitchFamily="34" charset="0"/>
            </a:endParaRP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5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[ü/y]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Week 3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24</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35934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767263"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3">
            <a:extLst>
              <a:ext uri="{FF2B5EF4-FFF2-40B4-BE49-F238E27FC236}">
                <a16:creationId xmlns:a16="http://schemas.microsoft.com/office/drawing/2014/main" id="{E71C1DA7-1170-4A8A-B777-320F5CBA0E6A}"/>
              </a:ext>
            </a:extLst>
          </p:cNvPr>
          <p:cNvSpPr/>
          <p:nvPr/>
        </p:nvSpPr>
        <p:spPr>
          <a:xfrm>
            <a:off x="2548757" y="1497144"/>
            <a:ext cx="3154418"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26C4964B-AD0B-42F2-B251-6763F1EA613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6317" y="1488706"/>
            <a:ext cx="1932040" cy="1326336"/>
          </a:xfrm>
          <a:prstGeom prst="rect">
            <a:avLst/>
          </a:prstGeom>
        </p:spPr>
      </p:pic>
      <p:sp>
        <p:nvSpPr>
          <p:cNvPr id="10" name="Rounded Rectangle 3">
            <a:extLst>
              <a:ext uri="{FF2B5EF4-FFF2-40B4-BE49-F238E27FC236}">
                <a16:creationId xmlns:a16="http://schemas.microsoft.com/office/drawing/2014/main" id="{28131194-B683-4789-8993-CC9B8CA36C00}"/>
              </a:ext>
            </a:extLst>
          </p:cNvPr>
          <p:cNvSpPr/>
          <p:nvPr/>
        </p:nvSpPr>
        <p:spPr>
          <a:xfrm>
            <a:off x="6545753" y="1543484"/>
            <a:ext cx="3310023" cy="204551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nkt</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3BD95579-4629-4FA0-BBC7-9349FDF58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03780" y="1926107"/>
            <a:ext cx="393967" cy="395293"/>
          </a:xfrm>
          <a:prstGeom prst="rect">
            <a:avLst/>
          </a:prstGeom>
        </p:spPr>
      </p:pic>
      <p:sp>
        <p:nvSpPr>
          <p:cNvPr id="9" name="Title 19">
            <a:extLst>
              <a:ext uri="{FF2B5EF4-FFF2-40B4-BE49-F238E27FC236}">
                <a16:creationId xmlns:a16="http://schemas.microsoft.com/office/drawing/2014/main" id="{C608DF55-1BD6-4E0A-BD74-ACE2FAA8A9CD}"/>
              </a:ext>
            </a:extLst>
          </p:cNvPr>
          <p:cNvSpPr txBox="1">
            <a:spLocks/>
          </p:cNvSpPr>
          <p:nvPr/>
        </p:nvSpPr>
        <p:spPr>
          <a:xfrm>
            <a:off x="4990361" y="858594"/>
            <a:ext cx="2452961" cy="1424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dirty="0">
                <a:solidFill>
                  <a:srgbClr val="002060"/>
                </a:solidFill>
                <a:cs typeface="Calibri" panose="020F0502020204030204" pitchFamily="34" charset="0"/>
              </a:rPr>
              <a:t>u</a:t>
            </a:r>
            <a:endParaRPr lang="en-US" sz="8800" dirty="0"/>
          </a:p>
        </p:txBody>
      </p:sp>
      <p:sp>
        <p:nvSpPr>
          <p:cNvPr id="6" name="Title 19">
            <a:extLst>
              <a:ext uri="{FF2B5EF4-FFF2-40B4-BE49-F238E27FC236}">
                <a16:creationId xmlns:a16="http://schemas.microsoft.com/office/drawing/2014/main" id="{4FDE3EC2-49E8-41D4-81B3-DE0D6ED5195D}"/>
              </a:ext>
            </a:extLst>
          </p:cNvPr>
          <p:cNvSpPr txBox="1">
            <a:spLocks/>
          </p:cNvSpPr>
          <p:nvPr/>
        </p:nvSpPr>
        <p:spPr>
          <a:xfrm>
            <a:off x="1129034" y="894759"/>
            <a:ext cx="2097505" cy="1381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dirty="0">
                <a:solidFill>
                  <a:srgbClr val="002060"/>
                </a:solidFill>
                <a:cs typeface="Calibri" panose="020F0502020204030204" pitchFamily="34" charset="0"/>
              </a:rPr>
              <a:t>u</a:t>
            </a:r>
            <a:endParaRPr lang="en-US" sz="8800" dirty="0"/>
          </a:p>
        </p:txBody>
      </p:sp>
      <p:sp>
        <p:nvSpPr>
          <p:cNvPr id="15" name="Rounded Rectangle 3">
            <a:extLst>
              <a:ext uri="{FF2B5EF4-FFF2-40B4-BE49-F238E27FC236}">
                <a16:creationId xmlns:a16="http://schemas.microsoft.com/office/drawing/2014/main" id="{F9DA0A98-AAF2-4C70-901A-9983340A564D}"/>
              </a:ext>
            </a:extLst>
          </p:cNvPr>
          <p:cNvSpPr/>
          <p:nvPr/>
        </p:nvSpPr>
        <p:spPr>
          <a:xfrm>
            <a:off x="2548756" y="4091621"/>
            <a:ext cx="3154417" cy="21683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10EE3BDB-C59D-4245-B369-A318CA6890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49135" y="4316466"/>
            <a:ext cx="500796" cy="815866"/>
          </a:xfrm>
          <a:prstGeom prst="rect">
            <a:avLst/>
          </a:prstGeom>
        </p:spPr>
      </p:pic>
      <p:sp>
        <p:nvSpPr>
          <p:cNvPr id="14" name="Title 16">
            <a:extLst>
              <a:ext uri="{FF2B5EF4-FFF2-40B4-BE49-F238E27FC236}">
                <a16:creationId xmlns:a16="http://schemas.microsoft.com/office/drawing/2014/main" id="{02B71BA7-26AB-4555-AD43-136797D09F39}"/>
              </a:ext>
            </a:extLst>
          </p:cNvPr>
          <p:cNvSpPr txBox="1">
            <a:spLocks/>
          </p:cNvSpPr>
          <p:nvPr/>
        </p:nvSpPr>
        <p:spPr>
          <a:xfrm>
            <a:off x="330391" y="3529286"/>
            <a:ext cx="3694790" cy="1546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ü</a:t>
            </a:r>
            <a:endParaRPr lang="en-US" sz="8800" dirty="0"/>
          </a:p>
        </p:txBody>
      </p:sp>
      <p:sp>
        <p:nvSpPr>
          <p:cNvPr id="17" name="Rounded Rectangle 3">
            <a:extLst>
              <a:ext uri="{FF2B5EF4-FFF2-40B4-BE49-F238E27FC236}">
                <a16:creationId xmlns:a16="http://schemas.microsoft.com/office/drawing/2014/main" id="{5A3DF5D6-C404-4FCC-8AFA-2F0CEEA5943F}"/>
              </a:ext>
            </a:extLst>
          </p:cNvPr>
          <p:cNvSpPr/>
          <p:nvPr/>
        </p:nvSpPr>
        <p:spPr>
          <a:xfrm>
            <a:off x="6618899" y="4049966"/>
            <a:ext cx="3236877" cy="21647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14781778-27FC-45C6-99D7-5BF494D05693}"/>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1581" y="4087554"/>
            <a:ext cx="1038507" cy="1239451"/>
          </a:xfrm>
          <a:prstGeom prst="rect">
            <a:avLst/>
          </a:prstGeom>
        </p:spPr>
      </p:pic>
      <p:sp>
        <p:nvSpPr>
          <p:cNvPr id="19" name="Title 13">
            <a:extLst>
              <a:ext uri="{FF2B5EF4-FFF2-40B4-BE49-F238E27FC236}">
                <a16:creationId xmlns:a16="http://schemas.microsoft.com/office/drawing/2014/main" id="{688B8F0D-4727-41CB-B4C3-4805D0270F9E}"/>
              </a:ext>
            </a:extLst>
          </p:cNvPr>
          <p:cNvSpPr txBox="1">
            <a:spLocks/>
          </p:cNvSpPr>
          <p:nvPr/>
        </p:nvSpPr>
        <p:spPr>
          <a:xfrm>
            <a:off x="5602378" y="3659997"/>
            <a:ext cx="1228925" cy="1312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ü</a:t>
            </a:r>
            <a:endParaRPr lang="en-US" sz="8800" dirty="0"/>
          </a:p>
        </p:txBody>
      </p:sp>
    </p:spTree>
    <p:extLst>
      <p:ext uri="{BB962C8B-B14F-4D97-AF65-F5344CB8AC3E}">
        <p14:creationId xmlns:p14="http://schemas.microsoft.com/office/powerpoint/2010/main" val="30787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u_long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du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u_short.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Punkt_source.wav"/>
                                        </p:tgtEl>
                                      </p:cMediaNode>
                                    </p:audio>
                                  </p:sub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u_SSC.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8" name="Tu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9" name="uu_SSC.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10" name="funf.wav"/>
                                        </p:tgtEl>
                                      </p:cMediaNode>
                                    </p:audio>
                                  </p:sub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p:bldP spid="6" grpId="0"/>
      <p:bldP spid="15" grpId="0" animBg="1"/>
      <p:bldP spid="14" grpId="0"/>
      <p:bldP spid="17"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692352"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032000" y="1002342"/>
          <a:ext cx="8128000" cy="517580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1832827868"/>
                    </a:ext>
                  </a:extLst>
                </a:gridCol>
                <a:gridCol w="4064000">
                  <a:extLst>
                    <a:ext uri="{9D8B030D-6E8A-4147-A177-3AD203B41FA5}">
                      <a16:colId xmlns:a16="http://schemas.microsoft.com/office/drawing/2014/main" val="3403369834"/>
                    </a:ext>
                  </a:extLst>
                </a:gridCol>
              </a:tblGrid>
              <a:tr h="2587904">
                <a:tc>
                  <a:txBody>
                    <a:bodyPr/>
                    <a:lstStyle/>
                    <a:p>
                      <a:endParaRPr lang="en-GB" b="0" i="0" dirty="0">
                        <a:latin typeface="Century Gothic" panose="020B0502020202020204" pitchFamily="34" charset="0"/>
                      </a:endParaRPr>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b="0" i="0" dirty="0">
                        <a:latin typeface="Century Gothic" panose="020B0502020202020204" pitchFamily="34" charset="0"/>
                      </a:endParaRPr>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587904">
                <a:tc>
                  <a:txBody>
                    <a:bodyPr/>
                    <a:lstStyle/>
                    <a:p>
                      <a:endParaRPr lang="en-GB" b="0" i="0" dirty="0">
                        <a:latin typeface="Century Gothic" panose="020B0502020202020204" pitchFamily="34" charset="0"/>
                      </a:endParaRPr>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b="0" i="0" dirty="0">
                        <a:latin typeface="Century Gothic" panose="020B0502020202020204" pitchFamily="34" charset="0"/>
                      </a:endParaRPr>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032000" y="1038437"/>
            <a:ext cx="1218603" cy="523220"/>
          </a:xfrm>
          <a:prstGeom prst="rect">
            <a:avLst/>
          </a:prstGeom>
        </p:spPr>
        <p:txBody>
          <a:bodyPr wrap="none">
            <a:spAutoFit/>
          </a:bodyPr>
          <a:lstStyle/>
          <a:p>
            <a:r>
              <a:rPr lang="en-GB" sz="2800" dirty="0">
                <a:solidFill>
                  <a:srgbClr val="002060"/>
                </a:solidFill>
                <a:latin typeface="Century Gothic" panose="020B0502020202020204" pitchFamily="34" charset="0"/>
              </a:rPr>
              <a:t>[u] du</a:t>
            </a:r>
          </a:p>
        </p:txBody>
      </p:sp>
      <p:sp>
        <p:nvSpPr>
          <p:cNvPr id="20" name="Rectangle 19">
            <a:extLst>
              <a:ext uri="{FF2B5EF4-FFF2-40B4-BE49-F238E27FC236}">
                <a16:creationId xmlns:a16="http://schemas.microsoft.com/office/drawing/2014/main" id="{73800B2E-650B-473B-901B-186140B62399}"/>
              </a:ext>
            </a:extLst>
          </p:cNvPr>
          <p:cNvSpPr/>
          <p:nvPr/>
        </p:nvSpPr>
        <p:spPr>
          <a:xfrm>
            <a:off x="6096000" y="1078370"/>
            <a:ext cx="1707519" cy="523220"/>
          </a:xfrm>
          <a:prstGeom prst="rect">
            <a:avLst/>
          </a:prstGeom>
        </p:spPr>
        <p:txBody>
          <a:bodyPr wrap="none">
            <a:spAutoFit/>
          </a:bodyPr>
          <a:lstStyle/>
          <a:p>
            <a:r>
              <a:rPr lang="en-GB" sz="2800" dirty="0">
                <a:solidFill>
                  <a:srgbClr val="002060"/>
                </a:solidFill>
                <a:latin typeface="Century Gothic" panose="020B0502020202020204" pitchFamily="34" charset="0"/>
              </a:rPr>
              <a:t>[u] </a:t>
            </a:r>
            <a:r>
              <a:rPr lang="en-GB" sz="2800" dirty="0" err="1">
                <a:solidFill>
                  <a:srgbClr val="002060"/>
                </a:solidFill>
                <a:latin typeface="Century Gothic" panose="020B0502020202020204" pitchFamily="34" charset="0"/>
              </a:rPr>
              <a:t>Punkt</a:t>
            </a:r>
            <a:endParaRPr lang="en-GB" sz="28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023113" y="3608293"/>
            <a:ext cx="1235466" cy="523220"/>
          </a:xfrm>
          <a:prstGeom prst="rect">
            <a:avLst/>
          </a:prstGeom>
        </p:spPr>
        <p:txBody>
          <a:bodyPr wrap="none">
            <a:spAutoFit/>
          </a:bodyPr>
          <a:lstStyle/>
          <a:p>
            <a:r>
              <a:rPr lang="en-GB" sz="2800" dirty="0">
                <a:solidFill>
                  <a:srgbClr val="002060"/>
                </a:solidFill>
                <a:latin typeface="Century Gothic" panose="020B0502020202020204" pitchFamily="34" charset="0"/>
              </a:rPr>
              <a:t>[ü] </a:t>
            </a:r>
            <a:r>
              <a:rPr lang="en-GB" sz="2800" dirty="0" err="1">
                <a:solidFill>
                  <a:srgbClr val="002060"/>
                </a:solidFill>
                <a:latin typeface="Century Gothic" panose="020B0502020202020204" pitchFamily="34" charset="0"/>
              </a:rPr>
              <a:t>Tür</a:t>
            </a:r>
            <a:endParaRPr lang="en-GB" sz="2800" dirty="0">
              <a:solidFill>
                <a:srgbClr val="002060"/>
              </a:solidFill>
              <a:latin typeface="Century Gothic" panose="020B0502020202020204" pitchFamily="34" charset="0"/>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091556" y="3628260"/>
            <a:ext cx="1417376" cy="523220"/>
          </a:xfrm>
          <a:prstGeom prst="rect">
            <a:avLst/>
          </a:prstGeom>
        </p:spPr>
        <p:txBody>
          <a:bodyPr wrap="none">
            <a:spAutoFit/>
          </a:bodyPr>
          <a:lstStyle/>
          <a:p>
            <a:r>
              <a:rPr lang="en-GB" sz="2800" dirty="0">
                <a:solidFill>
                  <a:srgbClr val="002060"/>
                </a:solidFill>
                <a:latin typeface="Century Gothic" panose="020B0502020202020204" pitchFamily="34" charset="0"/>
              </a:rPr>
              <a:t>[ü] </a:t>
            </a:r>
            <a:r>
              <a:rPr lang="en-GB" sz="2800" dirty="0" err="1">
                <a:solidFill>
                  <a:srgbClr val="002060"/>
                </a:solidFill>
                <a:latin typeface="Century Gothic" panose="020B0502020202020204" pitchFamily="34" charset="0"/>
              </a:rPr>
              <a:t>fünf</a:t>
            </a:r>
            <a:endParaRPr lang="en-GB" sz="2800" dirty="0">
              <a:solidFill>
                <a:srgbClr val="002060"/>
              </a:solidFill>
              <a:latin typeface="Century Gothic" panose="020B0502020202020204" pitchFamily="34" charset="0"/>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934531" y="1561657"/>
            <a:ext cx="213391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3" name="unten.wav"/>
            </a:hlinkClick>
            <a:extLst>
              <a:ext uri="{FF2B5EF4-FFF2-40B4-BE49-F238E27FC236}">
                <a16:creationId xmlns:a16="http://schemas.microsoft.com/office/drawing/2014/main" id="{FBB603C4-A86F-404C-9EBE-67CBB87DDA84}"/>
              </a:ext>
            </a:extLst>
          </p:cNvPr>
          <p:cNvSpPr/>
          <p:nvPr/>
        </p:nvSpPr>
        <p:spPr>
          <a:xfrm>
            <a:off x="478795" y="12754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4" name="uber.wav"/>
            </a:hlinkClick>
            <a:extLst>
              <a:ext uri="{FF2B5EF4-FFF2-40B4-BE49-F238E27FC236}">
                <a16:creationId xmlns:a16="http://schemas.microsoft.com/office/drawing/2014/main" id="{6C29F3FE-007F-4ABC-B896-1B0B0A1ED44F}"/>
              </a:ext>
            </a:extLst>
          </p:cNvPr>
          <p:cNvSpPr/>
          <p:nvPr/>
        </p:nvSpPr>
        <p:spPr>
          <a:xfrm>
            <a:off x="490032" y="18501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5" name="Kuche.wav"/>
            </a:hlinkClick>
            <a:extLst>
              <a:ext uri="{FF2B5EF4-FFF2-40B4-BE49-F238E27FC236}">
                <a16:creationId xmlns:a16="http://schemas.microsoft.com/office/drawing/2014/main" id="{3D68FC86-45F7-4C62-A6A1-74BCFC65BD1C}"/>
              </a:ext>
            </a:extLst>
          </p:cNvPr>
          <p:cNvSpPr/>
          <p:nvPr/>
        </p:nvSpPr>
        <p:spPr>
          <a:xfrm>
            <a:off x="476717" y="25299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6" name="absolut.wav"/>
            </a:hlinkClick>
            <a:extLst>
              <a:ext uri="{FF2B5EF4-FFF2-40B4-BE49-F238E27FC236}">
                <a16:creationId xmlns:a16="http://schemas.microsoft.com/office/drawing/2014/main" id="{364065EE-2660-4B7E-887C-BF035273BC6B}"/>
              </a:ext>
            </a:extLst>
          </p:cNvPr>
          <p:cNvSpPr/>
          <p:nvPr/>
        </p:nvSpPr>
        <p:spPr>
          <a:xfrm>
            <a:off x="478795" y="31726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7" name="nutzen.wav"/>
            </a:hlinkClick>
            <a:extLst>
              <a:ext uri="{FF2B5EF4-FFF2-40B4-BE49-F238E27FC236}">
                <a16:creationId xmlns:a16="http://schemas.microsoft.com/office/drawing/2014/main" id="{4F2D923A-D00D-43AB-8D0A-5FA515315A04}"/>
              </a:ext>
            </a:extLst>
          </p:cNvPr>
          <p:cNvSpPr/>
          <p:nvPr/>
        </p:nvSpPr>
        <p:spPr>
          <a:xfrm>
            <a:off x="478795" y="38576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8" name="Gluck.wav"/>
            </a:hlinkClick>
            <a:extLst>
              <a:ext uri="{FF2B5EF4-FFF2-40B4-BE49-F238E27FC236}">
                <a16:creationId xmlns:a16="http://schemas.microsoft.com/office/drawing/2014/main" id="{E3DC90E8-3B25-4660-B145-E74F31A390AE}"/>
              </a:ext>
            </a:extLst>
          </p:cNvPr>
          <p:cNvSpPr/>
          <p:nvPr/>
        </p:nvSpPr>
        <p:spPr>
          <a:xfrm>
            <a:off x="483160" y="4452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9" name="rucken.wav"/>
            </a:hlinkClick>
            <a:extLst>
              <a:ext uri="{FF2B5EF4-FFF2-40B4-BE49-F238E27FC236}">
                <a16:creationId xmlns:a16="http://schemas.microsoft.com/office/drawing/2014/main" id="{3A78382B-5BC4-46D8-B887-9306B378F228}"/>
              </a:ext>
            </a:extLst>
          </p:cNvPr>
          <p:cNvSpPr/>
          <p:nvPr/>
        </p:nvSpPr>
        <p:spPr>
          <a:xfrm>
            <a:off x="465969" y="50849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tun.wav"/>
            </a:hlinkClick>
            <a:extLst>
              <a:ext uri="{FF2B5EF4-FFF2-40B4-BE49-F238E27FC236}">
                <a16:creationId xmlns:a16="http://schemas.microsoft.com/office/drawing/2014/main" id="{FBED0D3B-BBC0-4742-B1C4-E21BCEE80D4E}"/>
              </a:ext>
            </a:extLst>
          </p:cNvPr>
          <p:cNvSpPr/>
          <p:nvPr/>
        </p:nvSpPr>
        <p:spPr>
          <a:xfrm>
            <a:off x="478795" y="57210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Rectangle 31">
            <a:extLst>
              <a:ext uri="{FF2B5EF4-FFF2-40B4-BE49-F238E27FC236}">
                <a16:creationId xmlns:a16="http://schemas.microsoft.com/office/drawing/2014/main" id="{71FFA193-79E2-424B-B782-EFCBD223DE8E}"/>
              </a:ext>
            </a:extLst>
          </p:cNvPr>
          <p:cNvSpPr/>
          <p:nvPr/>
        </p:nvSpPr>
        <p:spPr>
          <a:xfrm>
            <a:off x="2388997" y="4024225"/>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2133137" y="4821261"/>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2692352" y="1597752"/>
            <a:ext cx="26468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absol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558626" y="2377699"/>
            <a:ext cx="242887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110443" y="407713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6772993" y="4797734"/>
            <a:ext cx="269336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cken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3476419" y="2343322"/>
            <a:ext cx="12618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2692352" y="293583"/>
            <a:ext cx="6132744" cy="461665"/>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Hör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zu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Schreib</a:t>
            </a:r>
            <a:r>
              <a:rPr lang="en-GB" sz="2400" dirty="0">
                <a:solidFill>
                  <a:schemeClr val="accent5">
                    <a:lumMod val="50000"/>
                  </a:schemeClr>
                </a:solidFill>
                <a:latin typeface="Century Gothic" panose="020B0502020202020204" pitchFamily="34" charset="0"/>
              </a:rPr>
              <a:t> das Wort.  </a:t>
            </a:r>
          </a:p>
        </p:txBody>
      </p:sp>
    </p:spTree>
    <p:extLst>
      <p:ext uri="{BB962C8B-B14F-4D97-AF65-F5344CB8AC3E}">
        <p14:creationId xmlns:p14="http://schemas.microsoft.com/office/powerpoint/2010/main" val="25083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un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4" name="ub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subTnLst>
                                    <p:audio>
                                      <p:cMediaNode>
                                        <p:cTn display="0" masterRel="sameClick">
                                          <p:stCondLst>
                                            <p:cond evt="begin" delay="0">
                                              <p:tn val="15"/>
                                            </p:cond>
                                          </p:stCondLst>
                                          <p:endCondLst>
                                            <p:cond evt="onStopAudio" delay="0">
                                              <p:tgtEl>
                                                <p:sldTgt/>
                                              </p:tgtEl>
                                            </p:cond>
                                          </p:endCondLst>
                                        </p:cTn>
                                        <p:tgtEl>
                                          <p:sndTgt r:embed="rId5" name="Kuch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6" name="absolu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7" name="nutz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8" name="Glu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9" name="ruck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10" name="t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869712" cy="707849"/>
          </a:xfrm>
        </p:spPr>
        <p:txBody>
          <a:bodyPr>
            <a:normAutofit/>
          </a:bodyPr>
          <a:lstStyle/>
          <a:p>
            <a:r>
              <a:rPr lang="en-GB" sz="3600" b="1" dirty="0">
                <a:solidFill>
                  <a:schemeClr val="bg1"/>
                </a:solidFill>
              </a:rPr>
              <a:t>[u] </a:t>
            </a:r>
            <a:r>
              <a:rPr lang="en-GB" sz="3600" b="1" dirty="0" err="1">
                <a:solidFill>
                  <a:schemeClr val="bg1"/>
                </a:solidFill>
              </a:rPr>
              <a:t>oder</a:t>
            </a:r>
            <a:r>
              <a:rPr lang="en-GB" sz="3600" b="1" dirty="0">
                <a:solidFill>
                  <a:schemeClr val="bg1"/>
                </a:solidFill>
              </a:rPr>
              <a:t> [ü] </a:t>
            </a:r>
            <a:r>
              <a:rPr lang="en-GB" sz="3600" b="1" dirty="0" err="1">
                <a:solidFill>
                  <a:schemeClr val="bg1"/>
                </a:solidFill>
              </a:rPr>
              <a:t>im</a:t>
            </a:r>
            <a:r>
              <a:rPr lang="en-GB" sz="3600" b="1" dirty="0">
                <a:solidFill>
                  <a:schemeClr val="bg1"/>
                </a:solidFill>
              </a:rPr>
              <a:t> Plural?</a:t>
            </a:r>
          </a:p>
        </p:txBody>
      </p:sp>
      <p:sp>
        <p:nvSpPr>
          <p:cNvPr id="2" name="TextBox 1">
            <a:extLst>
              <a:ext uri="{FF2B5EF4-FFF2-40B4-BE49-F238E27FC236}">
                <a16:creationId xmlns:a16="http://schemas.microsoft.com/office/drawing/2014/main" id="{E050899D-8A70-334E-8FB4-7B4C2291EFCB}"/>
              </a:ext>
            </a:extLst>
          </p:cNvPr>
          <p:cNvSpPr txBox="1"/>
          <p:nvPr/>
        </p:nvSpPr>
        <p:spPr>
          <a:xfrm>
            <a:off x="234673" y="1818469"/>
            <a:ext cx="4815892" cy="4154984"/>
          </a:xfrm>
          <a:prstGeom prst="rect">
            <a:avLst/>
          </a:prstGeom>
          <a:noFill/>
        </p:spPr>
        <p:txBody>
          <a:bodyPr wrap="square" rtlCol="0">
            <a:spAutoFit/>
          </a:bodyPr>
          <a:lstStyle/>
          <a:p>
            <a:pPr lvl="0"/>
            <a:r>
              <a:rPr lang="en-US" sz="2200" dirty="0">
                <a:solidFill>
                  <a:srgbClr val="4472C4">
                    <a:lumMod val="50000"/>
                  </a:srgbClr>
                </a:solidFill>
                <a:latin typeface="Century Gothic" panose="020F0302020204030204"/>
              </a:rPr>
              <a:t>As you know, </a:t>
            </a:r>
            <a:r>
              <a:rPr lang="en-US" sz="2200" i="1" dirty="0">
                <a:solidFill>
                  <a:srgbClr val="4472C4">
                    <a:lumMod val="50000"/>
                  </a:srgbClr>
                </a:solidFill>
                <a:latin typeface="Century Gothic" panose="020F0302020204030204"/>
              </a:rPr>
              <a:t>Mutter </a:t>
            </a:r>
            <a:r>
              <a:rPr lang="en-US" sz="2200" dirty="0">
                <a:solidFill>
                  <a:srgbClr val="4472C4">
                    <a:lumMod val="50000"/>
                  </a:srgbClr>
                </a:solidFill>
                <a:latin typeface="Century Gothic" panose="020F0302020204030204"/>
              </a:rPr>
              <a:t>and </a:t>
            </a:r>
            <a:r>
              <a:rPr lang="en-US" sz="2200" i="1" dirty="0" err="1">
                <a:solidFill>
                  <a:srgbClr val="4472C4">
                    <a:lumMod val="50000"/>
                  </a:srgbClr>
                </a:solidFill>
                <a:latin typeface="Century Gothic" panose="020F0302020204030204"/>
              </a:rPr>
              <a:t>Bruder</a:t>
            </a:r>
            <a:r>
              <a:rPr lang="en-US" sz="2200" i="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add an </a:t>
            </a:r>
            <a:r>
              <a:rPr lang="en-US" sz="2200" b="1" dirty="0">
                <a:solidFill>
                  <a:srgbClr val="4472C4">
                    <a:lumMod val="50000"/>
                  </a:srgbClr>
                </a:solidFill>
                <a:latin typeface="Century Gothic" panose="020F0302020204030204"/>
              </a:rPr>
              <a:t>umlaut</a:t>
            </a:r>
            <a:r>
              <a:rPr lang="en-US" sz="2200"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B0502020202020204" pitchFamily="34" charset="0"/>
              </a:rPr>
              <a:t>in the plural form:</a:t>
            </a:r>
          </a:p>
          <a:p>
            <a:pPr lvl="0"/>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gn="ctr"/>
            <a:r>
              <a:rPr lang="en-US" sz="2200" i="1" dirty="0" err="1">
                <a:solidFill>
                  <a:srgbClr val="4472C4">
                    <a:lumMod val="50000"/>
                  </a:srgbClr>
                </a:solidFill>
                <a:latin typeface="Century Gothic" panose="020F0302020204030204"/>
              </a:rPr>
              <a:t>eine</a:t>
            </a:r>
            <a:r>
              <a:rPr lang="en-US" sz="2200" i="1" dirty="0">
                <a:solidFill>
                  <a:srgbClr val="4472C4">
                    <a:lumMod val="50000"/>
                  </a:srgbClr>
                </a:solidFill>
                <a:latin typeface="Century Gothic" panose="020F0302020204030204"/>
              </a:rPr>
              <a:t> M</a:t>
            </a:r>
            <a:r>
              <a:rPr lang="en-US" sz="2200" b="1" i="1" dirty="0">
                <a:solidFill>
                  <a:srgbClr val="4472C4">
                    <a:lumMod val="50000"/>
                  </a:srgbClr>
                </a:solidFill>
                <a:latin typeface="Century Gothic" panose="020F0302020204030204"/>
              </a:rPr>
              <a:t>u</a:t>
            </a:r>
            <a:r>
              <a:rPr lang="en-US" sz="2200" i="1" dirty="0">
                <a:solidFill>
                  <a:srgbClr val="4472C4">
                    <a:lumMod val="50000"/>
                  </a:srgbClr>
                </a:solidFill>
                <a:latin typeface="Century Gothic" panose="020F0302020204030204"/>
              </a:rPr>
              <a:t>tter, </a:t>
            </a:r>
            <a:r>
              <a:rPr lang="en-US" sz="2200" i="1" dirty="0" err="1">
                <a:solidFill>
                  <a:srgbClr val="4472C4">
                    <a:lumMod val="50000"/>
                  </a:srgbClr>
                </a:solidFill>
                <a:latin typeface="Century Gothic" panose="020F0302020204030204"/>
              </a:rPr>
              <a:t>zwei</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Mütter</a:t>
            </a:r>
            <a:endParaRPr lang="en-US" sz="2200" dirty="0">
              <a:solidFill>
                <a:srgbClr val="4472C4">
                  <a:lumMod val="50000"/>
                </a:srgbClr>
              </a:solidFill>
              <a:latin typeface="Century Gothic" panose="020B0502020202020204" pitchFamily="34" charset="0"/>
            </a:endParaRPr>
          </a:p>
          <a:p>
            <a:pPr lvl="0" algn="ct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Br</a:t>
            </a:r>
            <a:r>
              <a:rPr lang="en-US" sz="2200" dirty="0" err="1">
                <a:solidFill>
                  <a:srgbClr val="4472C4">
                    <a:lumMod val="50000"/>
                  </a:srgbClr>
                </a:solidFill>
                <a:latin typeface="Century Gothic" panose="020B0502020202020204" pitchFamily="34" charset="0"/>
              </a:rPr>
              <a:t>üder</a:t>
            </a:r>
            <a:endParaRPr lang="en-US" sz="2200" dirty="0">
              <a:solidFill>
                <a:srgbClr val="4472C4">
                  <a:lumMod val="50000"/>
                </a:srgbClr>
              </a:solidFill>
              <a:latin typeface="Century Gothic" panose="020B0502020202020204" pitchFamily="34" charset="0"/>
            </a:endParaRPr>
          </a:p>
          <a:p>
            <a:pPr lvl="0"/>
            <a:endParaRPr lang="en-US" sz="2200" dirty="0">
              <a:solidFill>
                <a:srgbClr val="4472C4">
                  <a:lumMod val="50000"/>
                </a:srgbClr>
              </a:solidFill>
              <a:latin typeface="Century Gothic" panose="020B0502020202020204" pitchFamily="34" charset="0"/>
            </a:endParaRPr>
          </a:p>
          <a:p>
            <a:pPr lvl="0"/>
            <a:r>
              <a:rPr lang="en-US" sz="2200" dirty="0">
                <a:solidFill>
                  <a:srgbClr val="4472C4">
                    <a:lumMod val="50000"/>
                  </a:srgbClr>
                </a:solidFill>
                <a:latin typeface="Century Gothic" panose="020B0502020202020204" pitchFamily="34" charset="0"/>
              </a:rPr>
              <a:t>Some nouns with [u] add umlaut + e in plural. Others add only +e. Some don’t change at all.</a:t>
            </a:r>
          </a:p>
          <a:p>
            <a:pPr lvl="0"/>
            <a:endParaRPr lang="en-US" sz="2200" dirty="0">
              <a:solidFill>
                <a:srgbClr val="4472C4">
                  <a:lumMod val="50000"/>
                </a:srgbClr>
              </a:solidFill>
              <a:latin typeface="Century Gothic" panose="020B0502020202020204" pitchFamily="34" charset="0"/>
            </a:endParaRPr>
          </a:p>
          <a:p>
            <a:pPr lvl="0"/>
            <a:r>
              <a:rPr lang="en-US" sz="2200" dirty="0">
                <a:solidFill>
                  <a:srgbClr val="4472C4">
                    <a:lumMod val="50000"/>
                  </a:srgbClr>
                </a:solidFill>
                <a:latin typeface="Century Gothic" panose="020B0502020202020204" pitchFamily="34" charset="0"/>
              </a:rPr>
              <a:t>Listen and decide whether the vowel changes in plural.</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47B016D8-CFB5-4D64-A0B8-6E3626A8D745}"/>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2" name="Table 6">
            <a:extLst>
              <a:ext uri="{FF2B5EF4-FFF2-40B4-BE49-F238E27FC236}">
                <a16:creationId xmlns:a16="http://schemas.microsoft.com/office/drawing/2014/main" id="{52E08107-3980-4FDB-9700-9316313EC39C}"/>
              </a:ext>
            </a:extLst>
          </p:cNvPr>
          <p:cNvGraphicFramePr>
            <a:graphicFrameLocks noGrp="1"/>
          </p:cNvGraphicFramePr>
          <p:nvPr/>
        </p:nvGraphicFramePr>
        <p:xfrm>
          <a:off x="5367087" y="1163991"/>
          <a:ext cx="6590240" cy="5067279"/>
        </p:xfrm>
        <a:graphic>
          <a:graphicData uri="http://schemas.openxmlformats.org/drawingml/2006/table">
            <a:tbl>
              <a:tblPr firstRow="1" bandRow="1">
                <a:tableStyleId>{00A15C55-8517-42AA-B614-E9B94910E393}</a:tableStyleId>
              </a:tblPr>
              <a:tblGrid>
                <a:gridCol w="790645">
                  <a:extLst>
                    <a:ext uri="{9D8B030D-6E8A-4147-A177-3AD203B41FA5}">
                      <a16:colId xmlns:a16="http://schemas.microsoft.com/office/drawing/2014/main" val="2607353726"/>
                    </a:ext>
                  </a:extLst>
                </a:gridCol>
                <a:gridCol w="2222053">
                  <a:extLst>
                    <a:ext uri="{9D8B030D-6E8A-4147-A177-3AD203B41FA5}">
                      <a16:colId xmlns:a16="http://schemas.microsoft.com/office/drawing/2014/main" val="1600817978"/>
                    </a:ext>
                  </a:extLst>
                </a:gridCol>
                <a:gridCol w="1788771">
                  <a:extLst>
                    <a:ext uri="{9D8B030D-6E8A-4147-A177-3AD203B41FA5}">
                      <a16:colId xmlns:a16="http://schemas.microsoft.com/office/drawing/2014/main" val="4128092149"/>
                    </a:ext>
                  </a:extLst>
                </a:gridCol>
                <a:gridCol w="1788771">
                  <a:extLst>
                    <a:ext uri="{9D8B030D-6E8A-4147-A177-3AD203B41FA5}">
                      <a16:colId xmlns:a16="http://schemas.microsoft.com/office/drawing/2014/main" val="2609792770"/>
                    </a:ext>
                  </a:extLst>
                </a:gridCol>
              </a:tblGrid>
              <a:tr h="563031">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same</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i="0" dirty="0">
                          <a:latin typeface="Century Gothic" panose="020B0502020202020204" pitchFamily="34" charset="0"/>
                        </a:rPr>
                        <a:t>different</a:t>
                      </a:r>
                      <a:endParaRPr lang="en-GB" sz="2000" b="0" dirty="0"/>
                    </a:p>
                  </a:txBody>
                  <a:tcPr/>
                </a:tc>
                <a:extLst>
                  <a:ext uri="{0D108BD9-81ED-4DB2-BD59-A6C34878D82A}">
                    <a16:rowId xmlns:a16="http://schemas.microsoft.com/office/drawing/2014/main" val="1153431983"/>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2389626"/>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664931564"/>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71851735"/>
                  </a:ext>
                </a:extLst>
              </a:tr>
              <a:tr h="563031">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4" name="1.wav"/>
            </a:hlinkClick>
            <a:extLst>
              <a:ext uri="{FF2B5EF4-FFF2-40B4-BE49-F238E27FC236}">
                <a16:creationId xmlns:a16="http://schemas.microsoft.com/office/drawing/2014/main" id="{1C333AD8-D20B-44BA-9436-14C58D49D8D5}"/>
              </a:ext>
            </a:extLst>
          </p:cNvPr>
          <p:cNvSpPr/>
          <p:nvPr/>
        </p:nvSpPr>
        <p:spPr>
          <a:xfrm>
            <a:off x="5553373" y="18184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35" name="Picture 34" descr="green checkmark">
            <a:extLst>
              <a:ext uri="{FF2B5EF4-FFF2-40B4-BE49-F238E27FC236}">
                <a16:creationId xmlns:a16="http://schemas.microsoft.com/office/drawing/2014/main" id="{A8AF033C-04C1-4C1E-9940-F640AE8359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1850291"/>
            <a:ext cx="282522" cy="294294"/>
          </a:xfrm>
          <a:prstGeom prst="rect">
            <a:avLst/>
          </a:prstGeom>
        </p:spPr>
      </p:pic>
      <p:sp>
        <p:nvSpPr>
          <p:cNvPr id="36" name="Action Button: Custom 16">
            <a:hlinkClick r:id="" action="ppaction://noaction" highlightClick="1">
              <a:snd r:embed="rId6" name="2.wav"/>
            </a:hlinkClick>
            <a:extLst>
              <a:ext uri="{FF2B5EF4-FFF2-40B4-BE49-F238E27FC236}">
                <a16:creationId xmlns:a16="http://schemas.microsoft.com/office/drawing/2014/main" id="{BAB0B8FA-ED8A-4E5D-AAFB-32C152759FB8}"/>
              </a:ext>
            </a:extLst>
          </p:cNvPr>
          <p:cNvSpPr/>
          <p:nvPr/>
        </p:nvSpPr>
        <p:spPr>
          <a:xfrm>
            <a:off x="5555451" y="2344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8" name="Picture 37" descr="green checkmark">
            <a:extLst>
              <a:ext uri="{FF2B5EF4-FFF2-40B4-BE49-F238E27FC236}">
                <a16:creationId xmlns:a16="http://schemas.microsoft.com/office/drawing/2014/main" id="{456C517E-F9D9-4C29-BDEC-23DAC51A4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2418590"/>
            <a:ext cx="282522" cy="294294"/>
          </a:xfrm>
          <a:prstGeom prst="rect">
            <a:avLst/>
          </a:prstGeom>
        </p:spPr>
      </p:pic>
      <p:sp>
        <p:nvSpPr>
          <p:cNvPr id="39" name="Action Button: Custom 16">
            <a:hlinkClick r:id="" action="ppaction://noaction" highlightClick="1">
              <a:snd r:embed="rId7" name="3.wav"/>
            </a:hlinkClick>
            <a:extLst>
              <a:ext uri="{FF2B5EF4-FFF2-40B4-BE49-F238E27FC236}">
                <a16:creationId xmlns:a16="http://schemas.microsoft.com/office/drawing/2014/main" id="{D5ED89AC-70C1-4717-B1BC-FFD1AFA08930}"/>
              </a:ext>
            </a:extLst>
          </p:cNvPr>
          <p:cNvSpPr/>
          <p:nvPr/>
        </p:nvSpPr>
        <p:spPr>
          <a:xfrm>
            <a:off x="5553373" y="29094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41" name="Picture 40" descr="green checkmark">
            <a:extLst>
              <a:ext uri="{FF2B5EF4-FFF2-40B4-BE49-F238E27FC236}">
                <a16:creationId xmlns:a16="http://schemas.microsoft.com/office/drawing/2014/main" id="{30383403-FCAF-4459-A5AB-F52194786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2988113"/>
            <a:ext cx="282522" cy="294294"/>
          </a:xfrm>
          <a:prstGeom prst="rect">
            <a:avLst/>
          </a:prstGeom>
        </p:spPr>
      </p:pic>
      <p:sp>
        <p:nvSpPr>
          <p:cNvPr id="42" name="Action Button: Custom 16">
            <a:hlinkClick r:id="" action="ppaction://noaction" highlightClick="1">
              <a:snd r:embed="rId8" name="4.wav"/>
            </a:hlinkClick>
            <a:extLst>
              <a:ext uri="{FF2B5EF4-FFF2-40B4-BE49-F238E27FC236}">
                <a16:creationId xmlns:a16="http://schemas.microsoft.com/office/drawing/2014/main" id="{CD0CD87F-D6A0-4668-A008-508E6F0359E6}"/>
              </a:ext>
            </a:extLst>
          </p:cNvPr>
          <p:cNvSpPr/>
          <p:nvPr/>
        </p:nvSpPr>
        <p:spPr>
          <a:xfrm>
            <a:off x="5553373" y="34739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4" name="Picture 43" descr="green checkmark">
            <a:extLst>
              <a:ext uri="{FF2B5EF4-FFF2-40B4-BE49-F238E27FC236}">
                <a16:creationId xmlns:a16="http://schemas.microsoft.com/office/drawing/2014/main" id="{5749A336-2E15-4F03-8FC7-1A325F791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3524839"/>
            <a:ext cx="282522" cy="294294"/>
          </a:xfrm>
          <a:prstGeom prst="rect">
            <a:avLst/>
          </a:prstGeom>
        </p:spPr>
      </p:pic>
      <p:sp>
        <p:nvSpPr>
          <p:cNvPr id="45" name="Action Button: Custom 16">
            <a:hlinkClick r:id="" action="ppaction://noaction" highlightClick="1">
              <a:snd r:embed="rId9" name="5.wav"/>
            </a:hlinkClick>
            <a:extLst>
              <a:ext uri="{FF2B5EF4-FFF2-40B4-BE49-F238E27FC236}">
                <a16:creationId xmlns:a16="http://schemas.microsoft.com/office/drawing/2014/main" id="{881C84AB-BE8C-4BE9-A6C3-2953F44279A4}"/>
              </a:ext>
            </a:extLst>
          </p:cNvPr>
          <p:cNvSpPr/>
          <p:nvPr/>
        </p:nvSpPr>
        <p:spPr>
          <a:xfrm>
            <a:off x="5553373" y="40385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47" name="Picture 46" descr="green checkmark">
            <a:extLst>
              <a:ext uri="{FF2B5EF4-FFF2-40B4-BE49-F238E27FC236}">
                <a16:creationId xmlns:a16="http://schemas.microsoft.com/office/drawing/2014/main" id="{0466086D-4CB7-42D5-8DDD-EFB70AE7CD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4106795"/>
            <a:ext cx="282522" cy="294294"/>
          </a:xfrm>
          <a:prstGeom prst="rect">
            <a:avLst/>
          </a:prstGeom>
        </p:spPr>
      </p:pic>
      <p:sp>
        <p:nvSpPr>
          <p:cNvPr id="48" name="Action Button: Custom 16">
            <a:hlinkClick r:id="" action="ppaction://noaction" highlightClick="1">
              <a:snd r:embed="rId10" name="6.wav"/>
            </a:hlinkClick>
            <a:extLst>
              <a:ext uri="{FF2B5EF4-FFF2-40B4-BE49-F238E27FC236}">
                <a16:creationId xmlns:a16="http://schemas.microsoft.com/office/drawing/2014/main" id="{BCB1D848-89CE-46A3-AD76-9760F30C1307}"/>
              </a:ext>
            </a:extLst>
          </p:cNvPr>
          <p:cNvSpPr/>
          <p:nvPr/>
        </p:nvSpPr>
        <p:spPr>
          <a:xfrm>
            <a:off x="5558167" y="46030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50" name="Picture 49" descr="green checkmark">
            <a:extLst>
              <a:ext uri="{FF2B5EF4-FFF2-40B4-BE49-F238E27FC236}">
                <a16:creationId xmlns:a16="http://schemas.microsoft.com/office/drawing/2014/main" id="{567D53D3-38C5-426C-83BA-84C306461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4641456"/>
            <a:ext cx="282522" cy="324664"/>
          </a:xfrm>
          <a:prstGeom prst="rect">
            <a:avLst/>
          </a:prstGeom>
        </p:spPr>
      </p:pic>
      <p:sp>
        <p:nvSpPr>
          <p:cNvPr id="51" name="Action Button: Custom 16">
            <a:hlinkClick r:id="" action="ppaction://noaction" highlightClick="1">
              <a:snd r:embed="rId11" name="7.wav"/>
            </a:hlinkClick>
            <a:extLst>
              <a:ext uri="{FF2B5EF4-FFF2-40B4-BE49-F238E27FC236}">
                <a16:creationId xmlns:a16="http://schemas.microsoft.com/office/drawing/2014/main" id="{29734DD9-09AF-4C54-A459-72D4A6E65A70}"/>
              </a:ext>
            </a:extLst>
          </p:cNvPr>
          <p:cNvSpPr/>
          <p:nvPr/>
        </p:nvSpPr>
        <p:spPr>
          <a:xfrm>
            <a:off x="5563567" y="51675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53" name="Picture 52" descr="green checkmark">
            <a:extLst>
              <a:ext uri="{FF2B5EF4-FFF2-40B4-BE49-F238E27FC236}">
                <a16:creationId xmlns:a16="http://schemas.microsoft.com/office/drawing/2014/main" id="{38CF1874-99E0-465A-B17F-EB80315C3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400" y="5231396"/>
            <a:ext cx="282522" cy="294294"/>
          </a:xfrm>
          <a:prstGeom prst="rect">
            <a:avLst/>
          </a:prstGeom>
        </p:spPr>
      </p:pic>
      <p:sp>
        <p:nvSpPr>
          <p:cNvPr id="54" name="Action Button: Custom 16">
            <a:hlinkClick r:id="" action="ppaction://noaction" highlightClick="1">
              <a:snd r:embed="rId12" name="8.wav"/>
            </a:hlinkClick>
            <a:extLst>
              <a:ext uri="{FF2B5EF4-FFF2-40B4-BE49-F238E27FC236}">
                <a16:creationId xmlns:a16="http://schemas.microsoft.com/office/drawing/2014/main" id="{82DD4803-A94D-459F-A281-5F99D556BAC8}"/>
              </a:ext>
            </a:extLst>
          </p:cNvPr>
          <p:cNvSpPr/>
          <p:nvPr/>
        </p:nvSpPr>
        <p:spPr>
          <a:xfrm>
            <a:off x="5586945" y="57320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6" name="Picture 55" descr="green checkmark">
            <a:extLst>
              <a:ext uri="{FF2B5EF4-FFF2-40B4-BE49-F238E27FC236}">
                <a16:creationId xmlns:a16="http://schemas.microsoft.com/office/drawing/2014/main" id="{8EAE0FE7-CCFF-4ECE-A3E4-9F2C16F47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462" y="5775946"/>
            <a:ext cx="282522" cy="324664"/>
          </a:xfrm>
          <a:prstGeom prst="rect">
            <a:avLst/>
          </a:prstGeom>
        </p:spPr>
      </p:pic>
      <p:pic>
        <p:nvPicPr>
          <p:cNvPr id="7170" name="Picture 2" descr="Movie Genre Musical Clip Art">
            <a:extLst>
              <a:ext uri="{FF2B5EF4-FFF2-40B4-BE49-F238E27FC236}">
                <a16:creationId xmlns:a16="http://schemas.microsoft.com/office/drawing/2014/main" id="{BF7A3C69-0B5C-4F19-A49D-A3EBC5C2F6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52894" y="1818469"/>
            <a:ext cx="530358" cy="3960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frigerator, Kitchen, Stove, Stink, Cupboards, Cooking">
            <a:extLst>
              <a:ext uri="{FF2B5EF4-FFF2-40B4-BE49-F238E27FC236}">
                <a16:creationId xmlns:a16="http://schemas.microsoft.com/office/drawing/2014/main" id="{C89AA239-4215-4959-A812-8F39B5BF39B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35222" y="2284441"/>
            <a:ext cx="1036131" cy="51698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d Travel Bus Clip Art">
            <a:extLst>
              <a:ext uri="{FF2B5EF4-FFF2-40B4-BE49-F238E27FC236}">
                <a16:creationId xmlns:a16="http://schemas.microsoft.com/office/drawing/2014/main" id="{B9BDD067-C170-4265-9C7A-B2F3442B43F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7572" y="2946372"/>
            <a:ext cx="771429" cy="396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ater, Stream, River, Creek, Flow, Wet, Blue">
            <a:extLst>
              <a:ext uri="{FF2B5EF4-FFF2-40B4-BE49-F238E27FC236}">
                <a16:creationId xmlns:a16="http://schemas.microsoft.com/office/drawing/2014/main" id="{AEAB62A1-3D70-4F41-9FB9-0B212C589C5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0047" y="3499816"/>
            <a:ext cx="676052" cy="42957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FA9511AD-6B73-4B65-B456-DD9BD4705F53}"/>
              </a:ext>
            </a:extLst>
          </p:cNvPr>
          <p:cNvGrpSpPr/>
          <p:nvPr/>
        </p:nvGrpSpPr>
        <p:grpSpPr>
          <a:xfrm>
            <a:off x="7070804" y="3999080"/>
            <a:ext cx="396001" cy="509725"/>
            <a:chOff x="3307940" y="2737408"/>
            <a:chExt cx="1578796" cy="1973495"/>
          </a:xfrm>
        </p:grpSpPr>
        <p:pic>
          <p:nvPicPr>
            <p:cNvPr id="37" name="Picture 36" descr="Travel, Destination, Landscape, Nature, Vacation, Beach">
              <a:extLst>
                <a:ext uri="{FF2B5EF4-FFF2-40B4-BE49-F238E27FC236}">
                  <a16:creationId xmlns:a16="http://schemas.microsoft.com/office/drawing/2014/main" id="{4D867541-67B9-4128-B941-860378581B8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07940" y="2737408"/>
              <a:ext cx="1578796" cy="19734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Lighthouse Clip Art">
              <a:extLst>
                <a:ext uri="{FF2B5EF4-FFF2-40B4-BE49-F238E27FC236}">
                  <a16:creationId xmlns:a16="http://schemas.microsoft.com/office/drawing/2014/main" id="{709D77FD-E3A2-4609-A526-70DA025AD65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44927" y="2885456"/>
              <a:ext cx="403693" cy="1620374"/>
            </a:xfrm>
            <a:prstGeom prst="rect">
              <a:avLst/>
            </a:prstGeom>
            <a:noFill/>
            <a:extLst>
              <a:ext uri="{909E8E84-426E-40DD-AFC4-6F175D3DCCD1}">
                <a14:hiddenFill xmlns:a14="http://schemas.microsoft.com/office/drawing/2010/main">
                  <a:solidFill>
                    <a:srgbClr val="FFFFFF"/>
                  </a:solidFill>
                </a14:hiddenFill>
              </a:ext>
            </a:extLst>
          </p:spPr>
        </p:pic>
      </p:grpSp>
      <p:pic>
        <p:nvPicPr>
          <p:cNvPr id="7178" name="Picture 10" descr="Emoji, Kiss, Icon, Emoticon, Kissing, Expression">
            <a:extLst>
              <a:ext uri="{FF2B5EF4-FFF2-40B4-BE49-F238E27FC236}">
                <a16:creationId xmlns:a16="http://schemas.microsoft.com/office/drawing/2014/main" id="{BD02E9DD-64CD-4600-B5E2-A2A314DAE3F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69183" y="4473107"/>
            <a:ext cx="968206" cy="72514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artoon Nut Clip Art">
            <a:extLst>
              <a:ext uri="{FF2B5EF4-FFF2-40B4-BE49-F238E27FC236}">
                <a16:creationId xmlns:a16="http://schemas.microsoft.com/office/drawing/2014/main" id="{5E959CA1-B63B-4E54-8AFF-FE3091DBC0C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85129" y="5163124"/>
            <a:ext cx="536313" cy="43083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Crawfish 5 Clip Art">
            <a:extLst>
              <a:ext uri="{FF2B5EF4-FFF2-40B4-BE49-F238E27FC236}">
                <a16:creationId xmlns:a16="http://schemas.microsoft.com/office/drawing/2014/main" id="{E37E3704-78A8-4811-A1DD-231AFC252C7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52894" y="5649817"/>
            <a:ext cx="551755" cy="57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6" name="Rectangle 5"/>
          <p:cNvSpPr/>
          <p:nvPr/>
        </p:nvSpPr>
        <p:spPr>
          <a:xfrm>
            <a:off x="507350" y="2561783"/>
            <a:ext cx="104067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a:t>
            </a:r>
          </a:p>
        </p:txBody>
      </p:sp>
      <p:sp>
        <p:nvSpPr>
          <p:cNvPr id="2" name="Rectangle 1"/>
          <p:cNvSpPr/>
          <p:nvPr/>
        </p:nvSpPr>
        <p:spPr>
          <a:xfrm>
            <a:off x="4976142" y="4476204"/>
            <a:ext cx="223971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287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ü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[ü/y]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Slide 2 </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34992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3. fün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good pupils must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 in the kitchen.</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[ü]</a:t>
            </a:r>
          </a:p>
        </p:txBody>
      </p:sp>
      <p:sp>
        <p:nvSpPr>
          <p:cNvPr id="16" name="Rectangle 15">
            <a:extLst>
              <a:ext uri="{FF2B5EF4-FFF2-40B4-BE49-F238E27FC236}">
                <a16:creationId xmlns:a16="http://schemas.microsoft.com/office/drawing/2014/main" id="{CCA44839-B9EF-492D-851A-4BDFFC25FEFF}"/>
              </a:ext>
            </a:extLst>
          </p:cNvPr>
          <p:cNvSpPr/>
          <p:nvPr/>
        </p:nvSpPr>
        <p:spPr>
          <a:xfrm rot="21090162">
            <a:off x="725616" y="3939971"/>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Kunst</a:t>
            </a:r>
          </a:p>
        </p:txBody>
      </p:sp>
      <p:sp>
        <p:nvSpPr>
          <p:cNvPr id="28" name="Rectangle 27">
            <a:extLst>
              <a:ext uri="{FF2B5EF4-FFF2-40B4-BE49-F238E27FC236}">
                <a16:creationId xmlns:a16="http://schemas.microsoft.com/office/drawing/2014/main" id="{64547657-FF21-480A-B8ED-0C0B713401A0}"/>
              </a:ext>
            </a:extLst>
          </p:cNvPr>
          <p:cNvSpPr/>
          <p:nvPr/>
        </p:nvSpPr>
        <p:spPr>
          <a:xfrm rot="459876">
            <a:off x="8031123" y="294811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üben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gute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3502871" y="3525536"/>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der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Küche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müssen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Schüler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5696" y="405569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fünf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3" y="1834562"/>
            <a:ext cx="7747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Fünf</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gute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Schüler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müssen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Kunst in der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Küche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üben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6" name="Picture 3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5" name="Action Button: Custom 16">
            <a:hlinkClick r:id="" action="ppaction://noaction" highlightClick="1">
              <a:snd r:embed="rId7" name="3. fünf.slow.wav"/>
            </a:hlinkClick>
            <a:extLst>
              <a:ext uri="{FF2B5EF4-FFF2-40B4-BE49-F238E27FC236}">
                <a16:creationId xmlns:a16="http://schemas.microsoft.com/office/drawing/2014/main" id="{23D61421-1F5E-41F3-B6E8-71463BE7F8C7}"/>
              </a:ext>
            </a:extLst>
          </p:cNvPr>
          <p:cNvSpPr/>
          <p:nvPr/>
        </p:nvSpPr>
        <p:spPr>
          <a:xfrm>
            <a:off x="339214" y="5691939"/>
            <a:ext cx="1456478" cy="3724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08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[ü/y]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T3.2 Week 1 Slides 2-9; 24; 26-27 </a:t>
            </a:r>
          </a:p>
        </p:txBody>
      </p:sp>
    </p:spTree>
    <p:extLst>
      <p:ext uri="{BB962C8B-B14F-4D97-AF65-F5344CB8AC3E}">
        <p14:creationId xmlns:p14="http://schemas.microsoft.com/office/powerpoint/2010/main" val="3792974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0859" y="233250"/>
            <a:ext cx="10515600" cy="1325563"/>
          </a:xfrm>
        </p:spPr>
        <p:txBody>
          <a:bodyPr>
            <a:normAutofit fontScale="90000"/>
          </a:bodyPr>
          <a:lstStyle/>
          <a:p>
            <a:r>
              <a:rPr lang="en-GB" sz="26700" b="1" dirty="0">
                <a:solidFill>
                  <a:srgbClr val="FFCC00"/>
                </a:solidFill>
              </a:rPr>
              <a:t>y</a:t>
            </a:r>
            <a:endParaRPr lang="en-GB" dirty="0"/>
          </a:p>
        </p:txBody>
      </p:sp>
      <p:sp>
        <p:nvSpPr>
          <p:cNvPr id="2" name="Rectangle 1"/>
          <p:cNvSpPr/>
          <p:nvPr/>
        </p:nvSpPr>
        <p:spPr>
          <a:xfrm>
            <a:off x="3385964" y="4313746"/>
            <a:ext cx="542007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689B9D66-E84C-4823-889D-6CB786F524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0709" y="1739900"/>
            <a:ext cx="3179792" cy="1589896"/>
          </a:xfrm>
          <a:prstGeom prst="rect">
            <a:avLst/>
          </a:prstGeom>
        </p:spPr>
      </p:pic>
      <p:pic>
        <p:nvPicPr>
          <p:cNvPr id="7" name="Picture 6" descr="Logo, company name&#10;&#10;Description automatically generated">
            <a:extLst>
              <a:ext uri="{FF2B5EF4-FFF2-40B4-BE49-F238E27FC236}">
                <a16:creationId xmlns:a16="http://schemas.microsoft.com/office/drawing/2014/main" id="{51FDE003-293C-45A8-A457-5F4BBB1BAB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898914" y="2241490"/>
            <a:ext cx="2114785" cy="1710083"/>
          </a:xfrm>
          <a:prstGeom prst="rect">
            <a:avLst/>
          </a:prstGeom>
        </p:spPr>
      </p:pic>
      <p:sp>
        <p:nvSpPr>
          <p:cNvPr id="8" name="Speech Bubble: Rectangle with Corners Rounded 7">
            <a:extLst>
              <a:ext uri="{FF2B5EF4-FFF2-40B4-BE49-F238E27FC236}">
                <a16:creationId xmlns:a16="http://schemas.microsoft.com/office/drawing/2014/main" id="{C4EA0166-1EC2-4364-A4FF-B274A0A8A790}"/>
              </a:ext>
            </a:extLst>
          </p:cNvPr>
          <p:cNvSpPr/>
          <p:nvPr/>
        </p:nvSpPr>
        <p:spPr>
          <a:xfrm>
            <a:off x="8974667" y="389467"/>
            <a:ext cx="2568459" cy="783114"/>
          </a:xfrm>
          <a:prstGeom prst="wedgeRoundRectCallout">
            <a:avLst>
              <a:gd name="adj1" fmla="val 64779"/>
              <a:gd name="adj2" fmla="val 356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Sounds the same as long or short [ü]</a:t>
            </a:r>
          </a:p>
        </p:txBody>
      </p:sp>
    </p:spTree>
    <p:extLst>
      <p:ext uri="{BB962C8B-B14F-4D97-AF65-F5344CB8AC3E}">
        <p14:creationId xmlns:p14="http://schemas.microsoft.com/office/powerpoint/2010/main" val="171783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Y_fina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4" name="typisch.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ypisch.wav"/>
                                        </p:tgtEl>
                                      </p:cMediaNode>
                                    </p:audio>
                                  </p:sub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0859" y="233250"/>
            <a:ext cx="10515600" cy="1325563"/>
          </a:xfrm>
        </p:spPr>
        <p:txBody>
          <a:bodyPr>
            <a:normAutofit fontScale="90000"/>
          </a:bodyPr>
          <a:lstStyle/>
          <a:p>
            <a:r>
              <a:rPr lang="en-GB" sz="26700" b="1" dirty="0">
                <a:solidFill>
                  <a:srgbClr val="FFCC00"/>
                </a:solidFill>
              </a:rPr>
              <a:t>y</a:t>
            </a:r>
            <a:endParaRPr lang="en-GB" dirty="0"/>
          </a:p>
        </p:txBody>
      </p:sp>
      <p:sp>
        <p:nvSpPr>
          <p:cNvPr id="2" name="Rectangle 1"/>
          <p:cNvSpPr/>
          <p:nvPr/>
        </p:nvSpPr>
        <p:spPr>
          <a:xfrm>
            <a:off x="3385964" y="4313746"/>
            <a:ext cx="542007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689B9D66-E84C-4823-889D-6CB786F52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709" y="1739900"/>
            <a:ext cx="3179792" cy="1589896"/>
          </a:xfrm>
          <a:prstGeom prst="rect">
            <a:avLst/>
          </a:prstGeom>
        </p:spPr>
      </p:pic>
      <p:pic>
        <p:nvPicPr>
          <p:cNvPr id="7" name="Picture 6" descr="Logo, company name&#10;&#10;Description automatically generated">
            <a:extLst>
              <a:ext uri="{FF2B5EF4-FFF2-40B4-BE49-F238E27FC236}">
                <a16:creationId xmlns:a16="http://schemas.microsoft.com/office/drawing/2014/main" id="{51FDE003-293C-45A8-A457-5F4BBB1BA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98914" y="2241490"/>
            <a:ext cx="2114785" cy="1710083"/>
          </a:xfrm>
          <a:prstGeom prst="rect">
            <a:avLst/>
          </a:prstGeom>
        </p:spPr>
      </p:pic>
    </p:spTree>
    <p:extLst>
      <p:ext uri="{BB962C8B-B14F-4D97-AF65-F5344CB8AC3E}">
        <p14:creationId xmlns:p14="http://schemas.microsoft.com/office/powerpoint/2010/main" val="38131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62143" y="228964"/>
            <a:ext cx="10515600" cy="1325563"/>
          </a:xfrm>
        </p:spPr>
        <p:txBody>
          <a:bodyPr>
            <a:noAutofit/>
          </a:bodyPr>
          <a:lstStyle/>
          <a:p>
            <a:r>
              <a:rPr lang="en-GB" sz="16700" b="1" dirty="0">
                <a:solidFill>
                  <a:srgbClr val="FFCC00"/>
                </a:solidFill>
              </a:rPr>
              <a:t>y</a:t>
            </a:r>
            <a:endParaRPr lang="en-GB" sz="3200" dirty="0"/>
          </a:p>
        </p:txBody>
      </p:sp>
      <p:sp>
        <p:nvSpPr>
          <p:cNvPr id="2" name="Rectangle 1"/>
          <p:cNvSpPr/>
          <p:nvPr/>
        </p:nvSpPr>
        <p:spPr>
          <a:xfrm>
            <a:off x="5433799" y="4696653"/>
            <a:ext cx="13244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ounded Rectangle 3">
            <a:extLst>
              <a:ext uri="{FF2B5EF4-FFF2-40B4-BE49-F238E27FC236}">
                <a16:creationId xmlns:a16="http://schemas.microsoft.com/office/drawing/2014/main" id="{D9B2E792-89F9-4694-BA9B-6308A9BAF025}"/>
              </a:ext>
            </a:extLst>
          </p:cNvPr>
          <p:cNvSpPr/>
          <p:nvPr/>
        </p:nvSpPr>
        <p:spPr>
          <a:xfrm>
            <a:off x="4278781" y="1772161"/>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6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9680111E-81D4-44CF-851E-ABBBAFB61989}"/>
              </a:ext>
            </a:extLst>
          </p:cNvPr>
          <p:cNvSpPr/>
          <p:nvPr/>
        </p:nvSpPr>
        <p:spPr>
          <a:xfrm>
            <a:off x="1514257" y="1092862"/>
            <a:ext cx="214353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8644518-2371-45AC-BEDE-FF96815ADEBF}"/>
              </a:ext>
            </a:extLst>
          </p:cNvPr>
          <p:cNvSpPr/>
          <p:nvPr/>
        </p:nvSpPr>
        <p:spPr>
          <a:xfrm>
            <a:off x="422123" y="4005981"/>
            <a:ext cx="354616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mpisch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2961ECDF-B6BE-4D87-AA50-4465C4FE9B56}"/>
              </a:ext>
            </a:extLst>
          </p:cNvPr>
          <p:cNvSpPr/>
          <p:nvPr/>
        </p:nvSpPr>
        <p:spPr>
          <a:xfrm>
            <a:off x="8365652" y="1019470"/>
            <a:ext cx="339387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thmus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24CE51A-4D34-421E-A5D2-490C6696B84B}"/>
              </a:ext>
            </a:extLst>
          </p:cNvPr>
          <p:cNvSpPr/>
          <p:nvPr/>
        </p:nvSpPr>
        <p:spPr>
          <a:xfrm>
            <a:off x="8842364" y="4108476"/>
            <a:ext cx="250421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stem</a:t>
            </a:r>
          </a:p>
        </p:txBody>
      </p:sp>
      <p:grpSp>
        <p:nvGrpSpPr>
          <p:cNvPr id="3" name="Group 2">
            <a:extLst>
              <a:ext uri="{FF2B5EF4-FFF2-40B4-BE49-F238E27FC236}">
                <a16:creationId xmlns:a16="http://schemas.microsoft.com/office/drawing/2014/main" id="{F3E02C80-D873-4E72-8F92-85E368FFA157}"/>
              </a:ext>
            </a:extLst>
          </p:cNvPr>
          <p:cNvGrpSpPr/>
          <p:nvPr/>
        </p:nvGrpSpPr>
        <p:grpSpPr>
          <a:xfrm>
            <a:off x="4770327" y="1975293"/>
            <a:ext cx="2819785" cy="1453707"/>
            <a:chOff x="4754013" y="1914270"/>
            <a:chExt cx="2819785" cy="1453707"/>
          </a:xfrm>
        </p:grpSpPr>
        <p:pic>
          <p:nvPicPr>
            <p:cNvPr id="13" name="Picture 12" descr="Logo, company name&#10;&#10;Description automatically generated">
              <a:extLst>
                <a:ext uri="{FF2B5EF4-FFF2-40B4-BE49-F238E27FC236}">
                  <a16:creationId xmlns:a16="http://schemas.microsoft.com/office/drawing/2014/main" id="{A61A1657-D920-44CE-A3A3-E235360856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4013" y="1914270"/>
              <a:ext cx="2222018" cy="1111009"/>
            </a:xfrm>
            <a:prstGeom prst="rect">
              <a:avLst/>
            </a:prstGeom>
          </p:spPr>
        </p:pic>
        <p:pic>
          <p:nvPicPr>
            <p:cNvPr id="14" name="Picture 13" descr="Logo, company name&#10;&#10;Description automatically generated">
              <a:extLst>
                <a:ext uri="{FF2B5EF4-FFF2-40B4-BE49-F238E27FC236}">
                  <a16:creationId xmlns:a16="http://schemas.microsoft.com/office/drawing/2014/main" id="{CB4BC76F-3178-4A49-BE44-E934FC7B23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096000" y="2172982"/>
              <a:ext cx="1477798" cy="1194995"/>
            </a:xfrm>
            <a:prstGeom prst="rect">
              <a:avLst/>
            </a:prstGeom>
          </p:spPr>
        </p:pic>
      </p:grpSp>
      <p:grpSp>
        <p:nvGrpSpPr>
          <p:cNvPr id="18" name="Group 17">
            <a:extLst>
              <a:ext uri="{FF2B5EF4-FFF2-40B4-BE49-F238E27FC236}">
                <a16:creationId xmlns:a16="http://schemas.microsoft.com/office/drawing/2014/main" id="{FAC16CEE-DB0B-4975-9EAE-29E33F83AEA8}"/>
              </a:ext>
            </a:extLst>
          </p:cNvPr>
          <p:cNvGrpSpPr/>
          <p:nvPr/>
        </p:nvGrpSpPr>
        <p:grpSpPr>
          <a:xfrm>
            <a:off x="1371132" y="1975293"/>
            <a:ext cx="2428657" cy="1023576"/>
            <a:chOff x="1371132" y="1975293"/>
            <a:chExt cx="2428657" cy="1023576"/>
          </a:xfrm>
        </p:grpSpPr>
        <p:pic>
          <p:nvPicPr>
            <p:cNvPr id="15" name="Picture 14">
              <a:extLst>
                <a:ext uri="{FF2B5EF4-FFF2-40B4-BE49-F238E27FC236}">
                  <a16:creationId xmlns:a16="http://schemas.microsoft.com/office/drawing/2014/main" id="{27823B80-675C-47A6-9547-8DB856303B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1132" y="2062725"/>
              <a:ext cx="850575" cy="936144"/>
            </a:xfrm>
            <a:prstGeom prst="rect">
              <a:avLst/>
            </a:prstGeom>
          </p:spPr>
        </p:pic>
        <p:pic>
          <p:nvPicPr>
            <p:cNvPr id="17" name="Picture 16" descr="Logo&#10;&#10;Description automatically generated">
              <a:extLst>
                <a:ext uri="{FF2B5EF4-FFF2-40B4-BE49-F238E27FC236}">
                  <a16:creationId xmlns:a16="http://schemas.microsoft.com/office/drawing/2014/main" id="{10FC0044-770D-41A1-A05E-AEFDC324C42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35532" y="1975293"/>
              <a:ext cx="1664257" cy="832129"/>
            </a:xfrm>
            <a:prstGeom prst="rect">
              <a:avLst/>
            </a:prstGeom>
          </p:spPr>
        </p:pic>
      </p:grpSp>
      <p:pic>
        <p:nvPicPr>
          <p:cNvPr id="20" name="Picture 19" descr="A picture containing clipart&#10;&#10;Description automatically generated">
            <a:extLst>
              <a:ext uri="{FF2B5EF4-FFF2-40B4-BE49-F238E27FC236}">
                <a16:creationId xmlns:a16="http://schemas.microsoft.com/office/drawing/2014/main" id="{64CCB460-BF07-443D-9BC5-DE294BD4701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2528" y="4960863"/>
            <a:ext cx="2504212" cy="1252106"/>
          </a:xfrm>
          <a:prstGeom prst="rect">
            <a:avLst/>
          </a:prstGeom>
        </p:spPr>
      </p:pic>
      <p:sp>
        <p:nvSpPr>
          <p:cNvPr id="21" name="TextBox 20">
            <a:extLst>
              <a:ext uri="{FF2B5EF4-FFF2-40B4-BE49-F238E27FC236}">
                <a16:creationId xmlns:a16="http://schemas.microsoft.com/office/drawing/2014/main" id="{D7464AE1-E9E0-4B8B-B149-7CAC6EB437F7}"/>
              </a:ext>
            </a:extLst>
          </p:cNvPr>
          <p:cNvSpPr txBox="1"/>
          <p:nvPr/>
        </p:nvSpPr>
        <p:spPr>
          <a:xfrm>
            <a:off x="4829979" y="5525824"/>
            <a:ext cx="2760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[type]</a:t>
            </a:r>
          </a:p>
        </p:txBody>
      </p:sp>
      <p:grpSp>
        <p:nvGrpSpPr>
          <p:cNvPr id="29" name="Group 28">
            <a:extLst>
              <a:ext uri="{FF2B5EF4-FFF2-40B4-BE49-F238E27FC236}">
                <a16:creationId xmlns:a16="http://schemas.microsoft.com/office/drawing/2014/main" id="{B4012BF1-AF3B-4674-BA10-7B06456D1212}"/>
              </a:ext>
            </a:extLst>
          </p:cNvPr>
          <p:cNvGrpSpPr/>
          <p:nvPr/>
        </p:nvGrpSpPr>
        <p:grpSpPr>
          <a:xfrm>
            <a:off x="8229615" y="1932223"/>
            <a:ext cx="3393878" cy="1222444"/>
            <a:chOff x="8229615" y="1932223"/>
            <a:chExt cx="3393878" cy="1222444"/>
          </a:xfrm>
        </p:grpSpPr>
        <p:pic>
          <p:nvPicPr>
            <p:cNvPr id="23" name="Picture 22">
              <a:extLst>
                <a:ext uri="{FF2B5EF4-FFF2-40B4-BE49-F238E27FC236}">
                  <a16:creationId xmlns:a16="http://schemas.microsoft.com/office/drawing/2014/main" id="{774C2223-BCC5-4BE2-931B-5A03117D9F4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6075"/>
            <a:stretch/>
          </p:blipFill>
          <p:spPr>
            <a:xfrm>
              <a:off x="8842364" y="1932223"/>
              <a:ext cx="461572" cy="698368"/>
            </a:xfrm>
            <a:prstGeom prst="rect">
              <a:avLst/>
            </a:prstGeom>
          </p:spPr>
        </p:pic>
        <p:pic>
          <p:nvPicPr>
            <p:cNvPr id="25" name="Picture 24">
              <a:extLst>
                <a:ext uri="{FF2B5EF4-FFF2-40B4-BE49-F238E27FC236}">
                  <a16:creationId xmlns:a16="http://schemas.microsoft.com/office/drawing/2014/main" id="{8F10FDD1-24CA-47E7-B17D-C74740A829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7806" y="1947878"/>
              <a:ext cx="461572" cy="698359"/>
            </a:xfrm>
            <a:prstGeom prst="rect">
              <a:avLst/>
            </a:prstGeom>
          </p:spPr>
        </p:pic>
        <p:pic>
          <p:nvPicPr>
            <p:cNvPr id="26" name="Picture 25">
              <a:extLst>
                <a:ext uri="{FF2B5EF4-FFF2-40B4-BE49-F238E27FC236}">
                  <a16:creationId xmlns:a16="http://schemas.microsoft.com/office/drawing/2014/main" id="{8D9EF1D3-3AFF-49CC-8D6A-047163B7AB4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6075"/>
            <a:stretch/>
          </p:blipFill>
          <p:spPr>
            <a:xfrm>
              <a:off x="10590082" y="1983197"/>
              <a:ext cx="461572" cy="698368"/>
            </a:xfrm>
            <a:prstGeom prst="rect">
              <a:avLst/>
            </a:prstGeom>
          </p:spPr>
        </p:pic>
        <p:pic>
          <p:nvPicPr>
            <p:cNvPr id="27" name="Picture 26">
              <a:extLst>
                <a:ext uri="{FF2B5EF4-FFF2-40B4-BE49-F238E27FC236}">
                  <a16:creationId xmlns:a16="http://schemas.microsoft.com/office/drawing/2014/main" id="{6C540EEC-90A3-4F66-A564-D6212A42030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10879" y="1947878"/>
              <a:ext cx="461572" cy="698359"/>
            </a:xfrm>
            <a:prstGeom prst="rect">
              <a:avLst/>
            </a:prstGeom>
          </p:spPr>
        </p:pic>
        <p:sp>
          <p:nvSpPr>
            <p:cNvPr id="28" name="TextBox 27">
              <a:extLst>
                <a:ext uri="{FF2B5EF4-FFF2-40B4-BE49-F238E27FC236}">
                  <a16:creationId xmlns:a16="http://schemas.microsoft.com/office/drawing/2014/main" id="{3397DD2F-8D26-4D39-B360-32631BD598B7}"/>
                </a:ext>
              </a:extLst>
            </p:cNvPr>
            <p:cNvSpPr txBox="1"/>
            <p:nvPr/>
          </p:nvSpPr>
          <p:spPr>
            <a:xfrm>
              <a:off x="8229615" y="2508336"/>
              <a:ext cx="3393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2&amp; 3&amp; 4</a:t>
              </a:r>
            </a:p>
          </p:txBody>
        </p:sp>
      </p:grpSp>
      <p:sp>
        <p:nvSpPr>
          <p:cNvPr id="30" name="TextBox 29">
            <a:extLst>
              <a:ext uri="{FF2B5EF4-FFF2-40B4-BE49-F238E27FC236}">
                <a16:creationId xmlns:a16="http://schemas.microsoft.com/office/drawing/2014/main" id="{85E98A17-9077-43C6-B6E1-1747F079B2E7}"/>
              </a:ext>
            </a:extLst>
          </p:cNvPr>
          <p:cNvSpPr txBox="1"/>
          <p:nvPr/>
        </p:nvSpPr>
        <p:spPr>
          <a:xfrm>
            <a:off x="8815260" y="4910494"/>
            <a:ext cx="2760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[system]</a:t>
            </a:r>
          </a:p>
        </p:txBody>
      </p:sp>
    </p:spTree>
    <p:extLst>
      <p:ext uri="{BB962C8B-B14F-4D97-AF65-F5344CB8AC3E}">
        <p14:creationId xmlns:p14="http://schemas.microsoft.com/office/powerpoint/2010/main" val="17004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Y_fina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typisch.wav"/>
                                        </p:tgtEl>
                                      </p:cMediaNode>
                                    </p:audio>
                                  </p:sub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8.3.2.1 Slide 1 Physik.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8.3.2.1 Slide 1 Physik.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6" name="8.3.2.1 Slide 1 olympisch.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8.3.2.1 Slide 1 olympisch.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subTnLst>
                                    <p:audio>
                                      <p:cMediaNode>
                                        <p:cTn display="0" masterRel="sameClick">
                                          <p:stCondLst>
                                            <p:cond evt="begin" delay="0">
                                              <p:tn val="35"/>
                                            </p:cond>
                                          </p:stCondLst>
                                          <p:endCondLst>
                                            <p:cond evt="onStopAudio" delay="0">
                                              <p:tgtEl>
                                                <p:sldTgt/>
                                              </p:tgtEl>
                                            </p:cond>
                                          </p:endCondLst>
                                        </p:cTn>
                                        <p:tgtEl>
                                          <p:sndTgt r:embed="rId7" name="8.3.2.1 Slide 1 Typ.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8.3.2.1 Slide 1 Typ.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8" name="8.3.2.1 Slide 1 rhythmu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8.3.2.1 Slide 1 rhythmu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9" name="8.3.2.1 Slide 1 system.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9" name="8.3.2.1 Slide 1 syste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8" grpId="0"/>
      <p:bldP spid="9" grpId="0"/>
      <p:bldP spid="10" grpId="0"/>
      <p:bldP spid="11" grpId="0"/>
      <p:bldP spid="21"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62143" y="228964"/>
            <a:ext cx="10515600" cy="1325563"/>
          </a:xfrm>
        </p:spPr>
        <p:txBody>
          <a:bodyPr>
            <a:noAutofit/>
          </a:bodyPr>
          <a:lstStyle/>
          <a:p>
            <a:r>
              <a:rPr lang="en-GB" sz="16700" b="1" dirty="0">
                <a:solidFill>
                  <a:srgbClr val="FFCC00"/>
                </a:solidFill>
              </a:rPr>
              <a:t>y</a:t>
            </a:r>
            <a:endParaRPr lang="en-GB" sz="3200" dirty="0"/>
          </a:p>
        </p:txBody>
      </p:sp>
      <p:sp>
        <p:nvSpPr>
          <p:cNvPr id="2" name="Rectangle 1"/>
          <p:cNvSpPr/>
          <p:nvPr/>
        </p:nvSpPr>
        <p:spPr>
          <a:xfrm>
            <a:off x="5433799" y="4696653"/>
            <a:ext cx="13244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ounded Rectangle 3">
            <a:extLst>
              <a:ext uri="{FF2B5EF4-FFF2-40B4-BE49-F238E27FC236}">
                <a16:creationId xmlns:a16="http://schemas.microsoft.com/office/drawing/2014/main" id="{D9B2E792-89F9-4694-BA9B-6308A9BAF025}"/>
              </a:ext>
            </a:extLst>
          </p:cNvPr>
          <p:cNvSpPr/>
          <p:nvPr/>
        </p:nvSpPr>
        <p:spPr>
          <a:xfrm>
            <a:off x="4278781" y="1772161"/>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6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9680111E-81D4-44CF-851E-ABBBAFB61989}"/>
              </a:ext>
            </a:extLst>
          </p:cNvPr>
          <p:cNvSpPr/>
          <p:nvPr/>
        </p:nvSpPr>
        <p:spPr>
          <a:xfrm>
            <a:off x="1514257" y="1092862"/>
            <a:ext cx="214353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8644518-2371-45AC-BEDE-FF96815ADEBF}"/>
              </a:ext>
            </a:extLst>
          </p:cNvPr>
          <p:cNvSpPr/>
          <p:nvPr/>
        </p:nvSpPr>
        <p:spPr>
          <a:xfrm>
            <a:off x="422123" y="4005981"/>
            <a:ext cx="354616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mpisch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2961ECDF-B6BE-4D87-AA50-4465C4FE9B56}"/>
              </a:ext>
            </a:extLst>
          </p:cNvPr>
          <p:cNvSpPr/>
          <p:nvPr/>
        </p:nvSpPr>
        <p:spPr>
          <a:xfrm>
            <a:off x="8365652" y="1019470"/>
            <a:ext cx="339387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thmus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24CE51A-4D34-421E-A5D2-490C6696B84B}"/>
              </a:ext>
            </a:extLst>
          </p:cNvPr>
          <p:cNvSpPr/>
          <p:nvPr/>
        </p:nvSpPr>
        <p:spPr>
          <a:xfrm>
            <a:off x="8842364" y="4108476"/>
            <a:ext cx="250421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y</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stem</a:t>
            </a:r>
          </a:p>
        </p:txBody>
      </p:sp>
      <p:grpSp>
        <p:nvGrpSpPr>
          <p:cNvPr id="3" name="Group 2">
            <a:extLst>
              <a:ext uri="{FF2B5EF4-FFF2-40B4-BE49-F238E27FC236}">
                <a16:creationId xmlns:a16="http://schemas.microsoft.com/office/drawing/2014/main" id="{F3E02C80-D873-4E72-8F92-85E368FFA157}"/>
              </a:ext>
            </a:extLst>
          </p:cNvPr>
          <p:cNvGrpSpPr/>
          <p:nvPr/>
        </p:nvGrpSpPr>
        <p:grpSpPr>
          <a:xfrm>
            <a:off x="4770327" y="1975293"/>
            <a:ext cx="2819785" cy="1453707"/>
            <a:chOff x="4754013" y="1914270"/>
            <a:chExt cx="2819785" cy="1453707"/>
          </a:xfrm>
        </p:grpSpPr>
        <p:pic>
          <p:nvPicPr>
            <p:cNvPr id="13" name="Picture 12" descr="Logo, company name&#10;&#10;Description automatically generated">
              <a:extLst>
                <a:ext uri="{FF2B5EF4-FFF2-40B4-BE49-F238E27FC236}">
                  <a16:creationId xmlns:a16="http://schemas.microsoft.com/office/drawing/2014/main" id="{A61A1657-D920-44CE-A3A3-E23536085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13" y="1914270"/>
              <a:ext cx="2222018" cy="1111009"/>
            </a:xfrm>
            <a:prstGeom prst="rect">
              <a:avLst/>
            </a:prstGeom>
          </p:spPr>
        </p:pic>
        <p:pic>
          <p:nvPicPr>
            <p:cNvPr id="14" name="Picture 13" descr="Logo, company name&#10;&#10;Description automatically generated">
              <a:extLst>
                <a:ext uri="{FF2B5EF4-FFF2-40B4-BE49-F238E27FC236}">
                  <a16:creationId xmlns:a16="http://schemas.microsoft.com/office/drawing/2014/main" id="{CB4BC76F-3178-4A49-BE44-E934FC7B23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96000" y="2172982"/>
              <a:ext cx="1477798" cy="1194995"/>
            </a:xfrm>
            <a:prstGeom prst="rect">
              <a:avLst/>
            </a:prstGeom>
          </p:spPr>
        </p:pic>
      </p:grpSp>
      <p:grpSp>
        <p:nvGrpSpPr>
          <p:cNvPr id="18" name="Group 17">
            <a:extLst>
              <a:ext uri="{FF2B5EF4-FFF2-40B4-BE49-F238E27FC236}">
                <a16:creationId xmlns:a16="http://schemas.microsoft.com/office/drawing/2014/main" id="{FAC16CEE-DB0B-4975-9EAE-29E33F83AEA8}"/>
              </a:ext>
            </a:extLst>
          </p:cNvPr>
          <p:cNvGrpSpPr/>
          <p:nvPr/>
        </p:nvGrpSpPr>
        <p:grpSpPr>
          <a:xfrm>
            <a:off x="1371132" y="1975293"/>
            <a:ext cx="2428657" cy="1023576"/>
            <a:chOff x="1371132" y="1975293"/>
            <a:chExt cx="2428657" cy="1023576"/>
          </a:xfrm>
        </p:grpSpPr>
        <p:pic>
          <p:nvPicPr>
            <p:cNvPr id="15" name="Picture 14">
              <a:extLst>
                <a:ext uri="{FF2B5EF4-FFF2-40B4-BE49-F238E27FC236}">
                  <a16:creationId xmlns:a16="http://schemas.microsoft.com/office/drawing/2014/main" id="{27823B80-675C-47A6-9547-8DB856303B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1132" y="2062725"/>
              <a:ext cx="850575" cy="936144"/>
            </a:xfrm>
            <a:prstGeom prst="rect">
              <a:avLst/>
            </a:prstGeom>
          </p:spPr>
        </p:pic>
        <p:pic>
          <p:nvPicPr>
            <p:cNvPr id="17" name="Picture 16" descr="Logo&#10;&#10;Description automatically generated">
              <a:extLst>
                <a:ext uri="{FF2B5EF4-FFF2-40B4-BE49-F238E27FC236}">
                  <a16:creationId xmlns:a16="http://schemas.microsoft.com/office/drawing/2014/main" id="{10FC0044-770D-41A1-A05E-AEFDC324C4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5532" y="1975293"/>
              <a:ext cx="1664257" cy="832129"/>
            </a:xfrm>
            <a:prstGeom prst="rect">
              <a:avLst/>
            </a:prstGeom>
          </p:spPr>
        </p:pic>
      </p:grpSp>
      <p:pic>
        <p:nvPicPr>
          <p:cNvPr id="20" name="Picture 19" descr="A picture containing clipart&#10;&#10;Description automatically generated">
            <a:extLst>
              <a:ext uri="{FF2B5EF4-FFF2-40B4-BE49-F238E27FC236}">
                <a16:creationId xmlns:a16="http://schemas.microsoft.com/office/drawing/2014/main" id="{64CCB460-BF07-443D-9BC5-DE294BD470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528" y="4960863"/>
            <a:ext cx="2504212" cy="1252106"/>
          </a:xfrm>
          <a:prstGeom prst="rect">
            <a:avLst/>
          </a:prstGeom>
        </p:spPr>
      </p:pic>
      <p:sp>
        <p:nvSpPr>
          <p:cNvPr id="21" name="TextBox 20">
            <a:extLst>
              <a:ext uri="{FF2B5EF4-FFF2-40B4-BE49-F238E27FC236}">
                <a16:creationId xmlns:a16="http://schemas.microsoft.com/office/drawing/2014/main" id="{D7464AE1-E9E0-4B8B-B149-7CAC6EB437F7}"/>
              </a:ext>
            </a:extLst>
          </p:cNvPr>
          <p:cNvSpPr txBox="1"/>
          <p:nvPr/>
        </p:nvSpPr>
        <p:spPr>
          <a:xfrm>
            <a:off x="4829979" y="5525824"/>
            <a:ext cx="2760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[type]</a:t>
            </a:r>
          </a:p>
        </p:txBody>
      </p:sp>
      <p:grpSp>
        <p:nvGrpSpPr>
          <p:cNvPr id="29" name="Group 28">
            <a:extLst>
              <a:ext uri="{FF2B5EF4-FFF2-40B4-BE49-F238E27FC236}">
                <a16:creationId xmlns:a16="http://schemas.microsoft.com/office/drawing/2014/main" id="{B4012BF1-AF3B-4674-BA10-7B06456D1212}"/>
              </a:ext>
            </a:extLst>
          </p:cNvPr>
          <p:cNvGrpSpPr/>
          <p:nvPr/>
        </p:nvGrpSpPr>
        <p:grpSpPr>
          <a:xfrm>
            <a:off x="8229615" y="1932223"/>
            <a:ext cx="3393878" cy="1222444"/>
            <a:chOff x="8229615" y="1932223"/>
            <a:chExt cx="3393878" cy="1222444"/>
          </a:xfrm>
        </p:grpSpPr>
        <p:pic>
          <p:nvPicPr>
            <p:cNvPr id="23" name="Picture 22">
              <a:extLst>
                <a:ext uri="{FF2B5EF4-FFF2-40B4-BE49-F238E27FC236}">
                  <a16:creationId xmlns:a16="http://schemas.microsoft.com/office/drawing/2014/main" id="{774C2223-BCC5-4BE2-931B-5A03117D9F4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36075"/>
            <a:stretch/>
          </p:blipFill>
          <p:spPr>
            <a:xfrm>
              <a:off x="8842364" y="1932223"/>
              <a:ext cx="461572" cy="698368"/>
            </a:xfrm>
            <a:prstGeom prst="rect">
              <a:avLst/>
            </a:prstGeom>
          </p:spPr>
        </p:pic>
        <p:pic>
          <p:nvPicPr>
            <p:cNvPr id="25" name="Picture 24">
              <a:extLst>
                <a:ext uri="{FF2B5EF4-FFF2-40B4-BE49-F238E27FC236}">
                  <a16:creationId xmlns:a16="http://schemas.microsoft.com/office/drawing/2014/main" id="{8F10FDD1-24CA-47E7-B17D-C74740A829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7806" y="1947878"/>
              <a:ext cx="461572" cy="698359"/>
            </a:xfrm>
            <a:prstGeom prst="rect">
              <a:avLst/>
            </a:prstGeom>
          </p:spPr>
        </p:pic>
        <p:pic>
          <p:nvPicPr>
            <p:cNvPr id="26" name="Picture 25">
              <a:extLst>
                <a:ext uri="{FF2B5EF4-FFF2-40B4-BE49-F238E27FC236}">
                  <a16:creationId xmlns:a16="http://schemas.microsoft.com/office/drawing/2014/main" id="{8D9EF1D3-3AFF-49CC-8D6A-047163B7AB4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36075"/>
            <a:stretch/>
          </p:blipFill>
          <p:spPr>
            <a:xfrm>
              <a:off x="10590082" y="1983197"/>
              <a:ext cx="461572" cy="698368"/>
            </a:xfrm>
            <a:prstGeom prst="rect">
              <a:avLst/>
            </a:prstGeom>
          </p:spPr>
        </p:pic>
        <p:pic>
          <p:nvPicPr>
            <p:cNvPr id="27" name="Picture 26">
              <a:extLst>
                <a:ext uri="{FF2B5EF4-FFF2-40B4-BE49-F238E27FC236}">
                  <a16:creationId xmlns:a16="http://schemas.microsoft.com/office/drawing/2014/main" id="{6C540EEC-90A3-4F66-A564-D6212A4203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0879" y="1947878"/>
              <a:ext cx="461572" cy="698359"/>
            </a:xfrm>
            <a:prstGeom prst="rect">
              <a:avLst/>
            </a:prstGeom>
          </p:spPr>
        </p:pic>
        <p:sp>
          <p:nvSpPr>
            <p:cNvPr id="28" name="TextBox 27">
              <a:extLst>
                <a:ext uri="{FF2B5EF4-FFF2-40B4-BE49-F238E27FC236}">
                  <a16:creationId xmlns:a16="http://schemas.microsoft.com/office/drawing/2014/main" id="{3397DD2F-8D26-4D39-B360-32631BD598B7}"/>
                </a:ext>
              </a:extLst>
            </p:cNvPr>
            <p:cNvSpPr txBox="1"/>
            <p:nvPr/>
          </p:nvSpPr>
          <p:spPr>
            <a:xfrm>
              <a:off x="8229615" y="2508336"/>
              <a:ext cx="3393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2&amp; 3&amp; 4</a:t>
              </a:r>
            </a:p>
          </p:txBody>
        </p:sp>
      </p:grpSp>
      <p:sp>
        <p:nvSpPr>
          <p:cNvPr id="30" name="TextBox 29">
            <a:extLst>
              <a:ext uri="{FF2B5EF4-FFF2-40B4-BE49-F238E27FC236}">
                <a16:creationId xmlns:a16="http://schemas.microsoft.com/office/drawing/2014/main" id="{85E98A17-9077-43C6-B6E1-1747F079B2E7}"/>
              </a:ext>
            </a:extLst>
          </p:cNvPr>
          <p:cNvSpPr txBox="1"/>
          <p:nvPr/>
        </p:nvSpPr>
        <p:spPr>
          <a:xfrm>
            <a:off x="8815260" y="4910494"/>
            <a:ext cx="27601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[system]</a:t>
            </a:r>
          </a:p>
        </p:txBody>
      </p:sp>
    </p:spTree>
    <p:extLst>
      <p:ext uri="{BB962C8B-B14F-4D97-AF65-F5344CB8AC3E}">
        <p14:creationId xmlns:p14="http://schemas.microsoft.com/office/powerpoint/2010/main" val="370812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acheln.wav"/>
                                        </p:tgtEl>
                                      </p:cMediaNode>
                                    </p:audio>
                                  </p:sub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frei_source.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frei_source.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subTnLst>
                                    <p:audio>
                                      <p:cMediaNode>
                                        <p:cTn display="0" masterRel="sameClick">
                                          <p:stCondLst>
                                            <p:cond evt="begin" delay="0">
                                              <p:tn val="35"/>
                                            </p:cond>
                                          </p:stCondLst>
                                          <p:endCondLst>
                                            <p:cond evt="onStopAudio" delay="0">
                                              <p:tgtEl>
                                                <p:sldTgt/>
                                              </p:tgtEl>
                                            </p:cond>
                                          </p:endCondLst>
                                        </p:cTn>
                                        <p:tgtEl>
                                          <p:sndTgt r:embed="rId5" name="frei_source.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5" name="frei_sourc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5" name="frei_source.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8" grpId="0"/>
      <p:bldP spid="9" grpId="0"/>
      <p:bldP spid="10" grpId="0"/>
      <p:bldP spid="11" grpId="0"/>
      <p:bldP spid="21" grpId="0"/>
      <p:bldP spid="3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94575" cy="869950"/>
          </a:xfrm>
          <a:prstGeom prst="rect">
            <a:avLst/>
          </a:prstGeom>
        </p:spPr>
      </p:pic>
      <p:sp>
        <p:nvSpPr>
          <p:cNvPr id="4" name="Title 3"/>
          <p:cNvSpPr>
            <a:spLocks noGrp="1"/>
          </p:cNvSpPr>
          <p:nvPr>
            <p:ph type="title"/>
          </p:nvPr>
        </p:nvSpPr>
        <p:spPr>
          <a:xfrm>
            <a:off x="0" y="294041"/>
            <a:ext cx="4906851" cy="707849"/>
          </a:xfrm>
        </p:spPr>
        <p:txBody>
          <a:bodyPr>
            <a:normAutofit/>
          </a:bodyPr>
          <a:lstStyle/>
          <a:p>
            <a:r>
              <a:rPr lang="en-GB" sz="3600" b="1" dirty="0" err="1">
                <a:solidFill>
                  <a:schemeClr val="bg1"/>
                </a:solidFill>
              </a:rPr>
              <a:t>Phonetik</a:t>
            </a:r>
            <a:r>
              <a:rPr lang="en-GB" sz="3600" b="1" dirty="0">
                <a:solidFill>
                  <a:schemeClr val="bg1"/>
                </a:solidFill>
              </a:rPr>
              <a:t> [u], [ü], [y]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5394575" y="315166"/>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ounded Rectangle 3">
            <a:hlinkClick r:id="" action="ppaction://noaction">
              <a:snd r:embed="rId5" name="typisch.wav"/>
            </a:hlinkClick>
            <a:extLst>
              <a:ext uri="{FF2B5EF4-FFF2-40B4-BE49-F238E27FC236}">
                <a16:creationId xmlns:a16="http://schemas.microsoft.com/office/drawing/2014/main" id="{33119DD1-4AFA-475E-9FDB-B43F7EF8DA2D}"/>
              </a:ext>
            </a:extLst>
          </p:cNvPr>
          <p:cNvSpPr/>
          <p:nvPr/>
        </p:nvSpPr>
        <p:spPr>
          <a:xfrm>
            <a:off x="4906851" y="249140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44" descr="Logo, company name&#10;&#10;Description automatically generated">
            <a:hlinkClick r:id="" action="ppaction://noaction">
              <a:snd r:embed="rId5" name="typisch.wav"/>
            </a:hlinkClick>
            <a:extLst>
              <a:ext uri="{FF2B5EF4-FFF2-40B4-BE49-F238E27FC236}">
                <a16:creationId xmlns:a16="http://schemas.microsoft.com/office/drawing/2014/main" id="{9AB3ED7B-809E-4F51-BD40-2F848880A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575" y="2992371"/>
            <a:ext cx="1589289" cy="794645"/>
          </a:xfrm>
          <a:prstGeom prst="rect">
            <a:avLst/>
          </a:prstGeom>
        </p:spPr>
      </p:pic>
      <p:pic>
        <p:nvPicPr>
          <p:cNvPr id="46" name="Picture 45" descr="Logo, company name&#10;&#10;Description automatically generated">
            <a:hlinkClick r:id="" action="ppaction://noaction">
              <a:snd r:embed="rId5" name="typisch.wav"/>
            </a:hlinkClick>
            <a:extLst>
              <a:ext uri="{FF2B5EF4-FFF2-40B4-BE49-F238E27FC236}">
                <a16:creationId xmlns:a16="http://schemas.microsoft.com/office/drawing/2014/main" id="{D0CEF3A9-3E1B-4F3B-8F83-E150349B54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354425" y="3177414"/>
            <a:ext cx="1056989" cy="854715"/>
          </a:xfrm>
          <a:prstGeom prst="rect">
            <a:avLst/>
          </a:prstGeom>
        </p:spPr>
      </p:pic>
      <p:sp>
        <p:nvSpPr>
          <p:cNvPr id="47" name="Rounded Rectangle 3">
            <a:extLst>
              <a:ext uri="{FF2B5EF4-FFF2-40B4-BE49-F238E27FC236}">
                <a16:creationId xmlns:a16="http://schemas.microsoft.com/office/drawing/2014/main" id="{5F1AF896-092E-45CE-8278-2F8A1AFED0BE}"/>
              </a:ext>
            </a:extLst>
          </p:cNvPr>
          <p:cNvSpPr/>
          <p:nvPr/>
        </p:nvSpPr>
        <p:spPr>
          <a:xfrm>
            <a:off x="8845107" y="3807296"/>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ü</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ounded Rectangle 3">
            <a:extLst>
              <a:ext uri="{FF2B5EF4-FFF2-40B4-BE49-F238E27FC236}">
                <a16:creationId xmlns:a16="http://schemas.microsoft.com/office/drawing/2014/main" id="{EDD05A0C-DEAE-4EFE-A0E1-7B6C03190192}"/>
              </a:ext>
            </a:extLst>
          </p:cNvPr>
          <p:cNvSpPr/>
          <p:nvPr/>
        </p:nvSpPr>
        <p:spPr>
          <a:xfrm>
            <a:off x="8879939" y="120331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49" name="Rounded Rectangle 3">
            <a:extLst>
              <a:ext uri="{FF2B5EF4-FFF2-40B4-BE49-F238E27FC236}">
                <a16:creationId xmlns:a16="http://schemas.microsoft.com/office/drawing/2014/main" id="{2E83996E-FFE0-409B-B588-E5B23DA28424}"/>
              </a:ext>
            </a:extLst>
          </p:cNvPr>
          <p:cNvSpPr/>
          <p:nvPr/>
        </p:nvSpPr>
        <p:spPr>
          <a:xfrm>
            <a:off x="633433" y="3845354"/>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nkt</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ounded Rectangle 3">
            <a:extLst>
              <a:ext uri="{FF2B5EF4-FFF2-40B4-BE49-F238E27FC236}">
                <a16:creationId xmlns:a16="http://schemas.microsoft.com/office/drawing/2014/main" id="{3A929B56-DE7F-4532-A2FB-C49D851BA326}"/>
              </a:ext>
            </a:extLst>
          </p:cNvPr>
          <p:cNvSpPr/>
          <p:nvPr/>
        </p:nvSpPr>
        <p:spPr>
          <a:xfrm>
            <a:off x="681468" y="1284112"/>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a:hlinkClick r:id="" action="ppaction://noaction">
              <a:snd r:embed="rId8" name="12. du.wav"/>
            </a:hlinkClick>
            <a:extLst>
              <a:ext uri="{FF2B5EF4-FFF2-40B4-BE49-F238E27FC236}">
                <a16:creationId xmlns:a16="http://schemas.microsoft.com/office/drawing/2014/main" id="{9CCE84DB-4FAC-4D8B-95CC-5655BBF8CD7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790" y="1847858"/>
            <a:ext cx="1906072" cy="1287094"/>
          </a:xfrm>
          <a:prstGeom prst="rect">
            <a:avLst/>
          </a:prstGeom>
        </p:spPr>
      </p:pic>
      <p:sp>
        <p:nvSpPr>
          <p:cNvPr id="36" name="TextBox 35">
            <a:hlinkClick r:id="" action="ppaction://noaction">
              <a:snd r:embed="rId10" name="12. u like du.wav"/>
            </a:hlinkClick>
            <a:extLst>
              <a:ext uri="{FF2B5EF4-FFF2-40B4-BE49-F238E27FC236}">
                <a16:creationId xmlns:a16="http://schemas.microsoft.com/office/drawing/2014/main" id="{82BCF397-7FE3-4D75-B70D-484B64CE72ED}"/>
              </a:ext>
            </a:extLst>
          </p:cNvPr>
          <p:cNvSpPr txBox="1"/>
          <p:nvPr/>
        </p:nvSpPr>
        <p:spPr>
          <a:xfrm>
            <a:off x="811311" y="1326709"/>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39" name="Picture 38">
            <a:hlinkClick r:id="" action="ppaction://noaction">
              <a:snd r:embed="rId11" name="34. punkt.wav"/>
            </a:hlinkClick>
            <a:extLst>
              <a:ext uri="{FF2B5EF4-FFF2-40B4-BE49-F238E27FC236}">
                <a16:creationId xmlns:a16="http://schemas.microsoft.com/office/drawing/2014/main" id="{E236D06B-B69C-47A6-834F-DF4909688F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321" y="4756312"/>
            <a:ext cx="381009" cy="388814"/>
          </a:xfrm>
          <a:prstGeom prst="rect">
            <a:avLst/>
          </a:prstGeom>
        </p:spPr>
      </p:pic>
      <p:sp>
        <p:nvSpPr>
          <p:cNvPr id="41" name="TextBox 40">
            <a:hlinkClick r:id="" action="ppaction://noaction">
              <a:snd r:embed="rId13" name="34. u like punkt.wav"/>
            </a:hlinkClick>
            <a:extLst>
              <a:ext uri="{FF2B5EF4-FFF2-40B4-BE49-F238E27FC236}">
                <a16:creationId xmlns:a16="http://schemas.microsoft.com/office/drawing/2014/main" id="{5F1C2709-87AD-4CC7-96D2-D4FB24B01175}"/>
              </a:ext>
            </a:extLst>
          </p:cNvPr>
          <p:cNvSpPr txBox="1"/>
          <p:nvPr/>
        </p:nvSpPr>
        <p:spPr>
          <a:xfrm>
            <a:off x="766487" y="3871541"/>
            <a:ext cx="545656"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29" name="Picture 28">
            <a:hlinkClick r:id="" action="ppaction://noaction">
              <a:snd r:embed="rId14" name="18. Tür.wav"/>
            </a:hlinkClick>
            <a:extLst>
              <a:ext uri="{FF2B5EF4-FFF2-40B4-BE49-F238E27FC236}">
                <a16:creationId xmlns:a16="http://schemas.microsoft.com/office/drawing/2014/main" id="{191912D3-74C3-4A75-94F3-69D3FE0A451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37025" y="1402805"/>
            <a:ext cx="847041" cy="1357366"/>
          </a:xfrm>
          <a:prstGeom prst="rect">
            <a:avLst/>
          </a:prstGeom>
        </p:spPr>
      </p:pic>
      <p:sp>
        <p:nvSpPr>
          <p:cNvPr id="26" name="TextBox 25">
            <a:hlinkClick r:id="" action="ppaction://noaction">
              <a:snd r:embed="rId16" name="18. ü like Tür.wav"/>
            </a:hlinkClick>
            <a:extLst>
              <a:ext uri="{FF2B5EF4-FFF2-40B4-BE49-F238E27FC236}">
                <a16:creationId xmlns:a16="http://schemas.microsoft.com/office/drawing/2014/main" id="{3081ADDD-228C-4C5E-B711-8FBD0FFB6B89}"/>
              </a:ext>
            </a:extLst>
          </p:cNvPr>
          <p:cNvSpPr txBox="1"/>
          <p:nvPr/>
        </p:nvSpPr>
        <p:spPr>
          <a:xfrm>
            <a:off x="9089608" y="1203315"/>
            <a:ext cx="52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pic>
        <p:nvPicPr>
          <p:cNvPr id="34" name="Picture 33">
            <a:hlinkClick r:id="" action="ppaction://noaction">
              <a:snd r:embed="rId17" name="37. fünf.wav"/>
            </a:hlinkClick>
            <a:extLst>
              <a:ext uri="{FF2B5EF4-FFF2-40B4-BE49-F238E27FC236}">
                <a16:creationId xmlns:a16="http://schemas.microsoft.com/office/drawing/2014/main" id="{D936393B-9247-4686-8407-5488FC7C03FC}"/>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32411" y="4032129"/>
            <a:ext cx="1195690" cy="1451396"/>
          </a:xfrm>
          <a:prstGeom prst="rect">
            <a:avLst/>
          </a:prstGeom>
        </p:spPr>
      </p:pic>
      <p:sp>
        <p:nvSpPr>
          <p:cNvPr id="35" name="TextBox 34">
            <a:hlinkClick r:id="" action="ppaction://noaction">
              <a:snd r:embed="rId19" name="37. ü like fünf.wav"/>
            </a:hlinkClick>
            <a:extLst>
              <a:ext uri="{FF2B5EF4-FFF2-40B4-BE49-F238E27FC236}">
                <a16:creationId xmlns:a16="http://schemas.microsoft.com/office/drawing/2014/main" id="{EA22EFC6-1E65-4BF8-B336-5FC0CE1CFA14}"/>
              </a:ext>
            </a:extLst>
          </p:cNvPr>
          <p:cNvSpPr txBox="1"/>
          <p:nvPr/>
        </p:nvSpPr>
        <p:spPr>
          <a:xfrm>
            <a:off x="8986755" y="3847913"/>
            <a:ext cx="54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51" name="TextBox 50">
            <a:hlinkClick r:id="" action="ppaction://noaction">
              <a:snd r:embed="rId20" name="Y_final.wav"/>
            </a:hlinkClick>
            <a:extLst>
              <a:ext uri="{FF2B5EF4-FFF2-40B4-BE49-F238E27FC236}">
                <a16:creationId xmlns:a16="http://schemas.microsoft.com/office/drawing/2014/main" id="{1D01BA31-DA4E-44F2-B518-4EFBD1C299EA}"/>
              </a:ext>
            </a:extLst>
          </p:cNvPr>
          <p:cNvSpPr txBox="1"/>
          <p:nvPr/>
        </p:nvSpPr>
        <p:spPr>
          <a:xfrm>
            <a:off x="5020867" y="2437005"/>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357311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animBg="1"/>
      <p:bldP spid="48" grpId="0" animBg="1"/>
      <p:bldP spid="49" grpId="0" animBg="1"/>
      <p:bldP spid="50" grpId="0" animBg="1"/>
      <p:bldP spid="36" grpId="0"/>
      <p:bldP spid="41" grpId="0"/>
      <p:bldP spid="26" grpId="0"/>
      <p:bldP spid="35" grpId="0"/>
      <p:bldP spid="5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5400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4303747" y="1077414"/>
          <a:ext cx="760617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Handy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analytisch</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symbolisch</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Yeti</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H</a:t>
                      </a:r>
                      <a:r>
                        <a:rPr lang="en-GB" sz="2000" dirty="0" err="1">
                          <a:solidFill>
                            <a:srgbClr val="115076"/>
                          </a:solidFill>
                        </a:rPr>
                        <a:t>ey</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P</a:t>
                      </a:r>
                      <a:r>
                        <a:rPr lang="en-GB" sz="2000" dirty="0" err="1">
                          <a:solidFill>
                            <a:srgbClr val="115076"/>
                          </a:solidFill>
                        </a:rPr>
                        <a:t>hysik</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P</a:t>
                      </a:r>
                      <a:r>
                        <a:rPr lang="en-GB" sz="2000" dirty="0">
                          <a:solidFill>
                            <a:srgbClr val="115076"/>
                          </a:solidFill>
                        </a:rPr>
                        <a:t>arty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G</a:t>
                      </a:r>
                      <a:r>
                        <a:rPr lang="en-GB" sz="2000" dirty="0" err="1">
                          <a:solidFill>
                            <a:srgbClr val="115076"/>
                          </a:solidFill>
                        </a:rPr>
                        <a:t>ymnasium</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Handy.wav"/>
            </a:hlinkClick>
            <a:extLst>
              <a:ext uri="{FF2B5EF4-FFF2-40B4-BE49-F238E27FC236}">
                <a16:creationId xmlns:a16="http://schemas.microsoft.com/office/drawing/2014/main" id="{3B418770-1E72-B240-9307-3BBF955557C6}"/>
              </a:ext>
            </a:extLst>
          </p:cNvPr>
          <p:cNvSpPr/>
          <p:nvPr/>
        </p:nvSpPr>
        <p:spPr>
          <a:xfrm>
            <a:off x="4527455" y="16240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82335" y="172516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1656809"/>
            <a:ext cx="282522" cy="294294"/>
          </a:xfrm>
          <a:prstGeom prst="rect">
            <a:avLst/>
          </a:prstGeom>
        </p:spPr>
      </p:pic>
      <p:sp>
        <p:nvSpPr>
          <p:cNvPr id="11" name="Action Button: Custom 16">
            <a:hlinkClick r:id="" action="ppaction://noaction" highlightClick="1">
              <a:snd r:embed="rId6" name="analytisch.wav"/>
            </a:hlinkClick>
            <a:extLst>
              <a:ext uri="{FF2B5EF4-FFF2-40B4-BE49-F238E27FC236}">
                <a16:creationId xmlns:a16="http://schemas.microsoft.com/office/drawing/2014/main" id="{F18D09F0-0D24-5B4F-A26E-132DCCD8073A}"/>
              </a:ext>
            </a:extLst>
          </p:cNvPr>
          <p:cNvSpPr/>
          <p:nvPr/>
        </p:nvSpPr>
        <p:spPr>
          <a:xfrm>
            <a:off x="4527455" y="20966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209368" y="2155557"/>
            <a:ext cx="131856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162299"/>
            <a:ext cx="282522" cy="294294"/>
          </a:xfrm>
          <a:prstGeom prst="rect">
            <a:avLst/>
          </a:prstGeom>
        </p:spPr>
      </p:pic>
      <p:sp>
        <p:nvSpPr>
          <p:cNvPr id="14" name="Action Button: Custom 16">
            <a:hlinkClick r:id="" action="ppaction://noaction" highlightClick="1">
              <a:snd r:embed="rId7" name="symbolisch.wav"/>
            </a:hlinkClick>
            <a:extLst>
              <a:ext uri="{FF2B5EF4-FFF2-40B4-BE49-F238E27FC236}">
                <a16:creationId xmlns:a16="http://schemas.microsoft.com/office/drawing/2014/main" id="{747EFDEF-0DCF-DB44-BBF0-27990DDE521B}"/>
              </a:ext>
            </a:extLst>
          </p:cNvPr>
          <p:cNvSpPr/>
          <p:nvPr/>
        </p:nvSpPr>
        <p:spPr>
          <a:xfrm>
            <a:off x="4525377" y="26073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173789" y="2707600"/>
            <a:ext cx="156339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79594"/>
            <a:ext cx="282522" cy="294294"/>
          </a:xfrm>
          <a:prstGeom prst="rect">
            <a:avLst/>
          </a:prstGeom>
        </p:spPr>
      </p:pic>
      <p:sp>
        <p:nvSpPr>
          <p:cNvPr id="17" name="Action Button: Custom 16">
            <a:hlinkClick r:id="" action="ppaction://noaction" highlightClick="1">
              <a:snd r:embed="rId8" name="Yeti.wav"/>
            </a:hlinkClick>
            <a:extLst>
              <a:ext uri="{FF2B5EF4-FFF2-40B4-BE49-F238E27FC236}">
                <a16:creationId xmlns:a16="http://schemas.microsoft.com/office/drawing/2014/main" id="{408DED6B-8D00-7843-820C-3A35CED50594}"/>
              </a:ext>
            </a:extLst>
          </p:cNvPr>
          <p:cNvSpPr/>
          <p:nvPr/>
        </p:nvSpPr>
        <p:spPr>
          <a:xfrm>
            <a:off x="4525377" y="30894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245485" y="3139441"/>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171380"/>
            <a:ext cx="282522" cy="294294"/>
          </a:xfrm>
          <a:prstGeom prst="rect">
            <a:avLst/>
          </a:prstGeom>
        </p:spPr>
      </p:pic>
      <p:sp>
        <p:nvSpPr>
          <p:cNvPr id="20" name="Action Button: Custom 16">
            <a:hlinkClick r:id="" action="ppaction://noaction" highlightClick="1">
              <a:snd r:embed="rId9" name="Hey.wav"/>
            </a:hlinkClick>
            <a:extLst>
              <a:ext uri="{FF2B5EF4-FFF2-40B4-BE49-F238E27FC236}">
                <a16:creationId xmlns:a16="http://schemas.microsoft.com/office/drawing/2014/main" id="{25121CCC-82F7-F14F-B30E-8A5AD31BE634}"/>
              </a:ext>
            </a:extLst>
          </p:cNvPr>
          <p:cNvSpPr/>
          <p:nvPr/>
        </p:nvSpPr>
        <p:spPr>
          <a:xfrm>
            <a:off x="4525377" y="36070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233286" y="3652911"/>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5033" y="3681968"/>
            <a:ext cx="282522" cy="294294"/>
          </a:xfrm>
          <a:prstGeom prst="rect">
            <a:avLst/>
          </a:prstGeom>
        </p:spPr>
      </p:pic>
      <p:sp>
        <p:nvSpPr>
          <p:cNvPr id="23" name="Action Button: Custom 16">
            <a:hlinkClick r:id="" action="ppaction://noaction" highlightClick="1">
              <a:snd r:embed="rId10" name="PHysik.wav"/>
            </a:hlinkClick>
            <a:extLst>
              <a:ext uri="{FF2B5EF4-FFF2-40B4-BE49-F238E27FC236}">
                <a16:creationId xmlns:a16="http://schemas.microsoft.com/office/drawing/2014/main" id="{DA5FAA28-0FFE-FD44-82BD-8BEA8CA05A2D}"/>
              </a:ext>
            </a:extLst>
          </p:cNvPr>
          <p:cNvSpPr/>
          <p:nvPr/>
        </p:nvSpPr>
        <p:spPr>
          <a:xfrm>
            <a:off x="4530171" y="40929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233286" y="4151760"/>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4165243"/>
            <a:ext cx="282522" cy="294294"/>
          </a:xfrm>
          <a:prstGeom prst="rect">
            <a:avLst/>
          </a:prstGeom>
        </p:spPr>
      </p:pic>
      <p:sp>
        <p:nvSpPr>
          <p:cNvPr id="26" name="Action Button: Custom 16">
            <a:hlinkClick r:id="" action="ppaction://noaction" highlightClick="1">
              <a:snd r:embed="rId11" name="Party.wav"/>
            </a:hlinkClick>
            <a:extLst>
              <a:ext uri="{FF2B5EF4-FFF2-40B4-BE49-F238E27FC236}">
                <a16:creationId xmlns:a16="http://schemas.microsoft.com/office/drawing/2014/main" id="{B941CF18-9FF3-084E-9E12-F82721CE7509}"/>
              </a:ext>
            </a:extLst>
          </p:cNvPr>
          <p:cNvSpPr/>
          <p:nvPr/>
        </p:nvSpPr>
        <p:spPr>
          <a:xfrm>
            <a:off x="4535571" y="45993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226825" y="4650044"/>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4675272"/>
            <a:ext cx="282522" cy="294294"/>
          </a:xfrm>
          <a:prstGeom prst="rect">
            <a:avLst/>
          </a:prstGeom>
        </p:spPr>
      </p:pic>
      <p:sp>
        <p:nvSpPr>
          <p:cNvPr id="29" name="Action Button: Custom 16">
            <a:hlinkClick r:id="" action="ppaction://noaction" highlightClick="1">
              <a:snd r:embed="rId12" name="Gymnasium.wav"/>
            </a:hlinkClick>
            <a:extLst>
              <a:ext uri="{FF2B5EF4-FFF2-40B4-BE49-F238E27FC236}">
                <a16:creationId xmlns:a16="http://schemas.microsoft.com/office/drawing/2014/main" id="{13F9AB66-2DAB-A849-89C4-7AF59987F5A8}"/>
              </a:ext>
            </a:extLst>
          </p:cNvPr>
          <p:cNvSpPr/>
          <p:nvPr/>
        </p:nvSpPr>
        <p:spPr>
          <a:xfrm>
            <a:off x="4525377" y="50864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245485" y="5141263"/>
            <a:ext cx="192828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5158869"/>
            <a:ext cx="282522" cy="294294"/>
          </a:xfrm>
          <a:prstGeom prst="rect">
            <a:avLst/>
          </a:prstGeom>
        </p:spPr>
      </p:pic>
      <p:pic>
        <p:nvPicPr>
          <p:cNvPr id="33" name="Picture 32" descr="Logo, company name&#10;&#10;Description automatically generated">
            <a:extLst>
              <a:ext uri="{FF2B5EF4-FFF2-40B4-BE49-F238E27FC236}">
                <a16:creationId xmlns:a16="http://schemas.microsoft.com/office/drawing/2014/main" id="{76FAA605-05C4-417B-9CA7-9DCFE6DEE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47626" y="1135197"/>
            <a:ext cx="688430" cy="344215"/>
          </a:xfrm>
          <a:prstGeom prst="rect">
            <a:avLst/>
          </a:prstGeom>
        </p:spPr>
      </p:pic>
      <p:pic>
        <p:nvPicPr>
          <p:cNvPr id="34" name="Picture 33" descr="Shape, background pattern&#10;&#10;Description automatically generated">
            <a:extLst>
              <a:ext uri="{FF2B5EF4-FFF2-40B4-BE49-F238E27FC236}">
                <a16:creationId xmlns:a16="http://schemas.microsoft.com/office/drawing/2014/main" id="{A35DBF6F-5CC6-49B0-B146-3FE5B74A68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88036" y="1138864"/>
            <a:ext cx="574944" cy="344966"/>
          </a:xfrm>
          <a:prstGeom prst="rect">
            <a:avLst/>
          </a:prstGeom>
          <a:ln>
            <a:solidFill>
              <a:schemeClr val="tx1"/>
            </a:solidFill>
          </a:ln>
        </p:spPr>
      </p:pic>
      <p:sp>
        <p:nvSpPr>
          <p:cNvPr id="35" name="Speech Bubble: Rectangle with Corners Rounded 34">
            <a:extLst>
              <a:ext uri="{FF2B5EF4-FFF2-40B4-BE49-F238E27FC236}">
                <a16:creationId xmlns:a16="http://schemas.microsoft.com/office/drawing/2014/main" id="{A05CFBCB-7B15-471F-BB4E-7ACFCFE7BD23}"/>
              </a:ext>
            </a:extLst>
          </p:cNvPr>
          <p:cNvSpPr/>
          <p:nvPr/>
        </p:nvSpPr>
        <p:spPr>
          <a:xfrm>
            <a:off x="193972" y="1338960"/>
            <a:ext cx="3957280" cy="4736984"/>
          </a:xfrm>
          <a:prstGeom prst="wedgeRoundRectCallout">
            <a:avLst>
              <a:gd name="adj1" fmla="val 48008"/>
              <a:gd name="adj2" fmla="val 28135"/>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As you have seen, German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is usually pronounced as long or short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ü</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However, for words that come from English, </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initial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final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is often pronounced as in English, e.g., das Bab</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pic>
        <p:nvPicPr>
          <p:cNvPr id="37" name="Picture 36">
            <a:extLst>
              <a:ext uri="{FF2B5EF4-FFF2-40B4-BE49-F238E27FC236}">
                <a16:creationId xmlns:a16="http://schemas.microsoft.com/office/drawing/2014/main" id="{4D934208-50B1-449C-B147-6E7E01F5173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72544" y="5165017"/>
            <a:ext cx="927958" cy="1189690"/>
          </a:xfrm>
          <a:prstGeom prst="rect">
            <a:avLst/>
          </a:prstGeom>
        </p:spPr>
      </p:pic>
      <p:sp>
        <p:nvSpPr>
          <p:cNvPr id="38" name="TextBox 37">
            <a:extLst>
              <a:ext uri="{FF2B5EF4-FFF2-40B4-BE49-F238E27FC236}">
                <a16:creationId xmlns:a16="http://schemas.microsoft.com/office/drawing/2014/main" id="{5347EFA4-C557-4C1B-B348-0E2B09C8D3D2}"/>
              </a:ext>
            </a:extLst>
          </p:cNvPr>
          <p:cNvSpPr txBox="1"/>
          <p:nvPr/>
        </p:nvSpPr>
        <p:spPr>
          <a:xfrm>
            <a:off x="2611911" y="246680"/>
            <a:ext cx="83960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Speech Bubble: Rectangle with Corners Rounded 38">
            <a:extLst>
              <a:ext uri="{FF2B5EF4-FFF2-40B4-BE49-F238E27FC236}">
                <a16:creationId xmlns:a16="http://schemas.microsoft.com/office/drawing/2014/main" id="{25F58BA0-FDE2-47D5-A1E4-9DF2B9A4547B}"/>
              </a:ext>
            </a:extLst>
          </p:cNvPr>
          <p:cNvSpPr/>
          <p:nvPr/>
        </p:nvSpPr>
        <p:spPr>
          <a:xfrm>
            <a:off x="4303746" y="5551017"/>
            <a:ext cx="2642767" cy="704542"/>
          </a:xfrm>
          <a:prstGeom prst="wedgeRoundRectCallout">
            <a:avLst>
              <a:gd name="adj1" fmla="val 22573"/>
              <a:gd name="adj2" fmla="val -7027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Gymnasium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Freund!</a:t>
            </a:r>
          </a:p>
        </p:txBody>
      </p:sp>
      <p:sp>
        <p:nvSpPr>
          <p:cNvPr id="40" name="TextBox 39">
            <a:extLst>
              <a:ext uri="{FF2B5EF4-FFF2-40B4-BE49-F238E27FC236}">
                <a16:creationId xmlns:a16="http://schemas.microsoft.com/office/drawing/2014/main" id="{7E709893-2599-4761-A9D2-216781A48F61}"/>
              </a:ext>
            </a:extLst>
          </p:cNvPr>
          <p:cNvSpPr txBox="1"/>
          <p:nvPr/>
        </p:nvSpPr>
        <p:spPr>
          <a:xfrm>
            <a:off x="7085664" y="5568031"/>
            <a:ext cx="48242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Gymnasium =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grammar school</a:t>
            </a:r>
          </a:p>
        </p:txBody>
      </p:sp>
      <p:pic>
        <p:nvPicPr>
          <p:cNvPr id="42" name="Picture 41" descr="A picture containing text, building&#10;&#10;Description automatically generated">
            <a:extLst>
              <a:ext uri="{FF2B5EF4-FFF2-40B4-BE49-F238E27FC236}">
                <a16:creationId xmlns:a16="http://schemas.microsoft.com/office/drawing/2014/main" id="{2674D8E8-0D1B-406C-92DA-6F62DC9E1A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92458" y="5592189"/>
            <a:ext cx="1319006" cy="741941"/>
          </a:xfrm>
          <a:prstGeom prst="rect">
            <a:avLst/>
          </a:prstGeom>
        </p:spPr>
      </p:pic>
    </p:spTree>
    <p:extLst>
      <p:ext uri="{BB962C8B-B14F-4D97-AF65-F5344CB8AC3E}">
        <p14:creationId xmlns:p14="http://schemas.microsoft.com/office/powerpoint/2010/main" val="256519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9" grpId="0" animBg="1"/>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 [y]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18" name="Picture 17" descr="Logo, company name&#10;&#10;Description automatically generated">
            <a:extLst>
              <a:ext uri="{FF2B5EF4-FFF2-40B4-BE49-F238E27FC236}">
                <a16:creationId xmlns:a16="http://schemas.microsoft.com/office/drawing/2014/main" id="{F1E4558B-4C52-4219-99DA-1483CD306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536" y="1123859"/>
            <a:ext cx="688430" cy="344215"/>
          </a:xfrm>
          <a:prstGeom prst="rect">
            <a:avLst/>
          </a:prstGeom>
        </p:spPr>
      </p:pic>
      <p:pic>
        <p:nvPicPr>
          <p:cNvPr id="19" name="Picture 18" descr="Shape, background pattern&#10;&#10;Description automatically generated">
            <a:extLst>
              <a:ext uri="{FF2B5EF4-FFF2-40B4-BE49-F238E27FC236}">
                <a16:creationId xmlns:a16="http://schemas.microsoft.com/office/drawing/2014/main" id="{E8A85DA6-E065-4C49-88B1-B8F43574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848" y="1135855"/>
            <a:ext cx="574944" cy="344966"/>
          </a:xfrm>
          <a:prstGeom prst="rect">
            <a:avLst/>
          </a:prstGeom>
          <a:ln>
            <a:solidFill>
              <a:schemeClr val="tx1"/>
            </a:solidFill>
          </a:ln>
        </p:spPr>
      </p:pic>
      <p:sp>
        <p:nvSpPr>
          <p:cNvPr id="16" name="TextBox 15">
            <a:hlinkClick r:id="" action="ppaction://noaction">
              <a:snd r:embed="rId7" name="8.3.2.1 Slide 7 City.wav"/>
            </a:hlinkClick>
            <a:extLst>
              <a:ext uri="{FF2B5EF4-FFF2-40B4-BE49-F238E27FC236}">
                <a16:creationId xmlns:a16="http://schemas.microsoft.com/office/drawing/2014/main" id="{51F4F626-9D26-4CD2-9416-BB9894618E77}"/>
              </a:ext>
            </a:extLst>
          </p:cNvPr>
          <p:cNvSpPr txBox="1"/>
          <p:nvPr/>
        </p:nvSpPr>
        <p:spPr>
          <a:xfrm>
            <a:off x="-73321" y="4544123"/>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City</a:t>
            </a:r>
          </a:p>
        </p:txBody>
      </p:sp>
      <p:sp>
        <p:nvSpPr>
          <p:cNvPr id="20" name="TextBox 19">
            <a:hlinkClick r:id="" action="ppaction://noaction">
              <a:snd r:embed="rId8" name="8.3.2.1 Slide 7 Hymne.wav"/>
            </a:hlinkClick>
            <a:extLst>
              <a:ext uri="{FF2B5EF4-FFF2-40B4-BE49-F238E27FC236}">
                <a16:creationId xmlns:a16="http://schemas.microsoft.com/office/drawing/2014/main" id="{EE67D141-99E4-47BB-A9FA-07188AB05FDA}"/>
              </a:ext>
            </a:extLst>
          </p:cNvPr>
          <p:cNvSpPr txBox="1"/>
          <p:nvPr/>
        </p:nvSpPr>
        <p:spPr>
          <a:xfrm>
            <a:off x="3748784" y="4544123"/>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Hymne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9" name="8.3.2.1 Slide 7 Baby.wav"/>
            </a:hlinkClick>
            <a:extLst>
              <a:ext uri="{FF2B5EF4-FFF2-40B4-BE49-F238E27FC236}">
                <a16:creationId xmlns:a16="http://schemas.microsoft.com/office/drawing/2014/main" id="{51C85517-118A-49D1-AC43-BB6E6C50CA00}"/>
              </a:ext>
            </a:extLst>
          </p:cNvPr>
          <p:cNvSpPr txBox="1"/>
          <p:nvPr/>
        </p:nvSpPr>
        <p:spPr>
          <a:xfrm>
            <a:off x="6733802" y="4559621"/>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Baby</a:t>
            </a:r>
          </a:p>
        </p:txBody>
      </p:sp>
      <p:pic>
        <p:nvPicPr>
          <p:cNvPr id="22" name="Picture 21">
            <a:hlinkClick r:id="" action="ppaction://noaction">
              <a:snd r:embed="rId9" name="8.3.2.1 Slide 7 Baby.wav"/>
            </a:hlinkClick>
            <a:extLst>
              <a:ext uri="{FF2B5EF4-FFF2-40B4-BE49-F238E27FC236}">
                <a16:creationId xmlns:a16="http://schemas.microsoft.com/office/drawing/2014/main" id="{1E531CAA-8E89-4442-81A1-E2A0DB9D20B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86129" y="2368334"/>
            <a:ext cx="1567206" cy="2009239"/>
          </a:xfrm>
          <a:prstGeom prst="rect">
            <a:avLst/>
          </a:prstGeom>
        </p:spPr>
      </p:pic>
      <p:pic>
        <p:nvPicPr>
          <p:cNvPr id="24" name="Picture 23" descr="A picture containing text&#10;&#10;Description automatically generated">
            <a:hlinkClick r:id="" action="ppaction://noaction">
              <a:snd r:embed="rId8" name="8.3.2.1 Slide 7 Hymne.wav"/>
            </a:hlinkClick>
            <a:extLst>
              <a:ext uri="{FF2B5EF4-FFF2-40B4-BE49-F238E27FC236}">
                <a16:creationId xmlns:a16="http://schemas.microsoft.com/office/drawing/2014/main" id="{8BB0D143-0B7A-4156-A0CD-B3A43D7E0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8837" y="3094875"/>
            <a:ext cx="3652634" cy="1282698"/>
          </a:xfrm>
          <a:prstGeom prst="rect">
            <a:avLst/>
          </a:prstGeom>
        </p:spPr>
      </p:pic>
      <p:pic>
        <p:nvPicPr>
          <p:cNvPr id="26" name="Picture 25" descr="A picture containing text&#10;&#10;Description automatically generated">
            <a:hlinkClick r:id="" action="ppaction://noaction">
              <a:snd r:embed="rId7" name="8.3.2.1 Slide 7 City.wav"/>
            </a:hlinkClick>
            <a:extLst>
              <a:ext uri="{FF2B5EF4-FFF2-40B4-BE49-F238E27FC236}">
                <a16:creationId xmlns:a16="http://schemas.microsoft.com/office/drawing/2014/main" id="{1FBEC0DB-4A7D-4C32-8A57-EA64BC8FD0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8711" y="2766126"/>
            <a:ext cx="2895600" cy="1447800"/>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10000"/>
                                        <p:tgtEl>
                                          <p:spTgt spid="7"/>
                                        </p:tgtEl>
                                      </p:cBhvr>
                                    </p:animEffect>
                                    <p:set>
                                      <p:cBhvr>
                                        <p:cTn id="22"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6" name="Rectangle 5"/>
          <p:cNvSpPr/>
          <p:nvPr/>
        </p:nvSpPr>
        <p:spPr>
          <a:xfrm>
            <a:off x="507350" y="2561783"/>
            <a:ext cx="1040670"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a:t>
            </a:r>
          </a:p>
        </p:txBody>
      </p:sp>
      <p:pic>
        <p:nvPicPr>
          <p:cNvPr id="4" name="Picture 3"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48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 [y]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18" name="Picture 17" descr="Logo, company name&#10;&#10;Description automatically generated">
            <a:extLst>
              <a:ext uri="{FF2B5EF4-FFF2-40B4-BE49-F238E27FC236}">
                <a16:creationId xmlns:a16="http://schemas.microsoft.com/office/drawing/2014/main" id="{F1E4558B-4C52-4219-99DA-1483CD306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536" y="1123859"/>
            <a:ext cx="688430" cy="344215"/>
          </a:xfrm>
          <a:prstGeom prst="rect">
            <a:avLst/>
          </a:prstGeom>
        </p:spPr>
      </p:pic>
      <p:pic>
        <p:nvPicPr>
          <p:cNvPr id="19" name="Picture 18" descr="Shape, background pattern&#10;&#10;Description automatically generated">
            <a:extLst>
              <a:ext uri="{FF2B5EF4-FFF2-40B4-BE49-F238E27FC236}">
                <a16:creationId xmlns:a16="http://schemas.microsoft.com/office/drawing/2014/main" id="{E8A85DA6-E065-4C49-88B1-B8F43574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848" y="1135855"/>
            <a:ext cx="574944" cy="344966"/>
          </a:xfrm>
          <a:prstGeom prst="rect">
            <a:avLst/>
          </a:prstGeom>
          <a:ln>
            <a:solidFill>
              <a:schemeClr val="tx1"/>
            </a:solidFill>
          </a:ln>
        </p:spPr>
      </p:pic>
      <p:sp>
        <p:nvSpPr>
          <p:cNvPr id="16" name="TextBox 15">
            <a:hlinkClick r:id="" action="ppaction://noaction">
              <a:snd r:embed="rId7" name="8.3.2.1 Slide 8 Symbol.wav"/>
            </a:hlinkClick>
            <a:extLst>
              <a:ext uri="{FF2B5EF4-FFF2-40B4-BE49-F238E27FC236}">
                <a16:creationId xmlns:a16="http://schemas.microsoft.com/office/drawing/2014/main" id="{51F4F626-9D26-4CD2-9416-BB9894618E77}"/>
              </a:ext>
            </a:extLst>
          </p:cNvPr>
          <p:cNvSpPr txBox="1"/>
          <p:nvPr/>
        </p:nvSpPr>
        <p:spPr>
          <a:xfrm>
            <a:off x="-73321" y="4544123"/>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Symbol</a:t>
            </a:r>
          </a:p>
        </p:txBody>
      </p:sp>
      <p:sp>
        <p:nvSpPr>
          <p:cNvPr id="20" name="TextBox 19">
            <a:hlinkClick r:id="" action="ppaction://noaction">
              <a:snd r:embed="rId8" name="8.3.2.1 Slide 8 Yoga.wav"/>
            </a:hlinkClick>
            <a:extLst>
              <a:ext uri="{FF2B5EF4-FFF2-40B4-BE49-F238E27FC236}">
                <a16:creationId xmlns:a16="http://schemas.microsoft.com/office/drawing/2014/main" id="{EE67D141-99E4-47BB-A9FA-07188AB05FDA}"/>
              </a:ext>
            </a:extLst>
          </p:cNvPr>
          <p:cNvSpPr txBox="1"/>
          <p:nvPr/>
        </p:nvSpPr>
        <p:spPr>
          <a:xfrm>
            <a:off x="3748784" y="4544123"/>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Yoga</a:t>
            </a:r>
          </a:p>
        </p:txBody>
      </p:sp>
      <p:sp>
        <p:nvSpPr>
          <p:cNvPr id="21" name="TextBox 20">
            <a:hlinkClick r:id="" action="ppaction://noaction">
              <a:snd r:embed="rId9" name="8.3.2.1 Slide 8 olympisch.wav"/>
            </a:hlinkClick>
            <a:extLst>
              <a:ext uri="{FF2B5EF4-FFF2-40B4-BE49-F238E27FC236}">
                <a16:creationId xmlns:a16="http://schemas.microsoft.com/office/drawing/2014/main" id="{51C85517-118A-49D1-AC43-BB6E6C50CA00}"/>
              </a:ext>
            </a:extLst>
          </p:cNvPr>
          <p:cNvSpPr txBox="1"/>
          <p:nvPr/>
        </p:nvSpPr>
        <p:spPr>
          <a:xfrm>
            <a:off x="6733802" y="4559621"/>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olympisch</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descr="Logo&#10;&#10;Description automatically generated">
            <a:hlinkClick r:id="" action="ppaction://noaction">
              <a:snd r:embed="rId7" name="8.3.2.1 Slide 8 Symbol.wav"/>
            </a:hlinkClick>
            <a:extLst>
              <a:ext uri="{FF2B5EF4-FFF2-40B4-BE49-F238E27FC236}">
                <a16:creationId xmlns:a16="http://schemas.microsoft.com/office/drawing/2014/main" id="{D0E666D4-1DAE-4A32-81E7-BC0FFB55D0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424" y="1902647"/>
            <a:ext cx="2022240" cy="2479375"/>
          </a:xfrm>
          <a:prstGeom prst="rect">
            <a:avLst/>
          </a:prstGeom>
        </p:spPr>
      </p:pic>
      <p:pic>
        <p:nvPicPr>
          <p:cNvPr id="27" name="Picture 26">
            <a:hlinkClick r:id="" action="ppaction://noaction">
              <a:snd r:embed="rId8" name="8.3.2.1 Slide 8 Yoga.wav"/>
            </a:hlinkClick>
            <a:extLst>
              <a:ext uri="{FF2B5EF4-FFF2-40B4-BE49-F238E27FC236}">
                <a16:creationId xmlns:a16="http://schemas.microsoft.com/office/drawing/2014/main" id="{FA3F1BF1-26E5-40D0-93E2-C1703E710E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7136" y="1940326"/>
            <a:ext cx="3268383" cy="2479375"/>
          </a:xfrm>
          <a:prstGeom prst="rect">
            <a:avLst/>
          </a:prstGeom>
        </p:spPr>
      </p:pic>
      <p:pic>
        <p:nvPicPr>
          <p:cNvPr id="30" name="Picture 29" descr="A picture containing clipart&#10;&#10;Description automatically generated">
            <a:hlinkClick r:id="" action="ppaction://noaction">
              <a:snd r:embed="rId9" name="8.3.2.1 Slide 8 olympisch.wav"/>
            </a:hlinkClick>
            <a:extLst>
              <a:ext uri="{FF2B5EF4-FFF2-40B4-BE49-F238E27FC236}">
                <a16:creationId xmlns:a16="http://schemas.microsoft.com/office/drawing/2014/main" id="{498CE287-B53A-4D53-98F1-2DBF39A953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3873" y="3096220"/>
            <a:ext cx="2504212" cy="1252106"/>
          </a:xfrm>
          <a:prstGeom prst="rect">
            <a:avLst/>
          </a:prstGeom>
        </p:spPr>
      </p:pic>
    </p:spTree>
    <p:extLst>
      <p:ext uri="{BB962C8B-B14F-4D97-AF65-F5344CB8AC3E}">
        <p14:creationId xmlns:p14="http://schemas.microsoft.com/office/powerpoint/2010/main" val="168585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10000"/>
                                        <p:tgtEl>
                                          <p:spTgt spid="7"/>
                                        </p:tgtEl>
                                      </p:cBhvr>
                                    </p:animEffect>
                                    <p:set>
                                      <p:cBhvr>
                                        <p:cTn id="22"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 [y]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18" name="Picture 17" descr="Logo, company name&#10;&#10;Description automatically generated">
            <a:extLst>
              <a:ext uri="{FF2B5EF4-FFF2-40B4-BE49-F238E27FC236}">
                <a16:creationId xmlns:a16="http://schemas.microsoft.com/office/drawing/2014/main" id="{F1E4558B-4C52-4219-99DA-1483CD306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536" y="1123859"/>
            <a:ext cx="688430" cy="344215"/>
          </a:xfrm>
          <a:prstGeom prst="rect">
            <a:avLst/>
          </a:prstGeom>
        </p:spPr>
      </p:pic>
      <p:pic>
        <p:nvPicPr>
          <p:cNvPr id="19" name="Picture 18" descr="Shape, background pattern&#10;&#10;Description automatically generated">
            <a:extLst>
              <a:ext uri="{FF2B5EF4-FFF2-40B4-BE49-F238E27FC236}">
                <a16:creationId xmlns:a16="http://schemas.microsoft.com/office/drawing/2014/main" id="{E8A85DA6-E065-4C49-88B1-B8F43574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848" y="1135855"/>
            <a:ext cx="574944" cy="344966"/>
          </a:xfrm>
          <a:prstGeom prst="rect">
            <a:avLst/>
          </a:prstGeom>
          <a:ln>
            <a:solidFill>
              <a:schemeClr val="tx1"/>
            </a:solidFill>
          </a:ln>
        </p:spPr>
      </p:pic>
      <p:sp>
        <p:nvSpPr>
          <p:cNvPr id="16" name="TextBox 15">
            <a:hlinkClick r:id="" action="ppaction://noaction">
              <a:snd r:embed="rId7" name="8.3.2.1 Slide 9 Symptom.wav"/>
            </a:hlinkClick>
            <a:extLst>
              <a:ext uri="{FF2B5EF4-FFF2-40B4-BE49-F238E27FC236}">
                <a16:creationId xmlns:a16="http://schemas.microsoft.com/office/drawing/2014/main" id="{51F4F626-9D26-4CD2-9416-BB9894618E77}"/>
              </a:ext>
            </a:extLst>
          </p:cNvPr>
          <p:cNvSpPr txBox="1"/>
          <p:nvPr/>
        </p:nvSpPr>
        <p:spPr>
          <a:xfrm>
            <a:off x="-73321" y="4544123"/>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Symptom</a:t>
            </a:r>
          </a:p>
        </p:txBody>
      </p:sp>
      <p:sp>
        <p:nvSpPr>
          <p:cNvPr id="20" name="TextBox 19">
            <a:hlinkClick r:id="" action="ppaction://noaction">
              <a:snd r:embed="rId8" name="8.3.2.1 Slide 9 physikalisch.wav"/>
            </a:hlinkClick>
            <a:extLst>
              <a:ext uri="{FF2B5EF4-FFF2-40B4-BE49-F238E27FC236}">
                <a16:creationId xmlns:a16="http://schemas.microsoft.com/office/drawing/2014/main" id="{EE67D141-99E4-47BB-A9FA-07188AB05FDA}"/>
              </a:ext>
            </a:extLst>
          </p:cNvPr>
          <p:cNvSpPr txBox="1"/>
          <p:nvPr/>
        </p:nvSpPr>
        <p:spPr>
          <a:xfrm>
            <a:off x="3748784" y="4544123"/>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physikalisch</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9" name="8.3.2.1 Slide 9 yacht.wav"/>
            </a:hlinkClick>
            <a:extLst>
              <a:ext uri="{FF2B5EF4-FFF2-40B4-BE49-F238E27FC236}">
                <a16:creationId xmlns:a16="http://schemas.microsoft.com/office/drawing/2014/main" id="{51C85517-118A-49D1-AC43-BB6E6C50CA00}"/>
              </a:ext>
            </a:extLst>
          </p:cNvPr>
          <p:cNvSpPr txBox="1"/>
          <p:nvPr/>
        </p:nvSpPr>
        <p:spPr>
          <a:xfrm>
            <a:off x="6733802" y="4559621"/>
            <a:ext cx="37450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Yacht</a:t>
            </a:r>
          </a:p>
        </p:txBody>
      </p:sp>
      <p:pic>
        <p:nvPicPr>
          <p:cNvPr id="25" name="Picture 24" descr="A picture containing text, transport, watercraft, sailing vessel&#10;&#10;Description automatically generated">
            <a:hlinkClick r:id="" action="ppaction://noaction">
              <a:snd r:embed="rId9" name="8.3.2.1 Slide 9 yacht.wav"/>
            </a:hlinkClick>
            <a:extLst>
              <a:ext uri="{FF2B5EF4-FFF2-40B4-BE49-F238E27FC236}">
                <a16:creationId xmlns:a16="http://schemas.microsoft.com/office/drawing/2014/main" id="{F4EEC622-1FB1-4916-ACC9-60FB1FEA27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4813" y="2006456"/>
            <a:ext cx="1913768" cy="2479375"/>
          </a:xfrm>
          <a:prstGeom prst="rect">
            <a:avLst/>
          </a:prstGeom>
        </p:spPr>
      </p:pic>
      <p:pic>
        <p:nvPicPr>
          <p:cNvPr id="23" name="Picture 22" descr="A picture containing text, umbrella, vector graphics&#10;&#10;Description automatically generated">
            <a:hlinkClick r:id="" action="ppaction://noaction">
              <a:snd r:embed="rId7" name="8.3.2.1 Slide 9 Symptom.wav"/>
            </a:hlinkClick>
            <a:extLst>
              <a:ext uri="{FF2B5EF4-FFF2-40B4-BE49-F238E27FC236}">
                <a16:creationId xmlns:a16="http://schemas.microsoft.com/office/drawing/2014/main" id="{66D42E2B-3C52-4CF2-9A80-EE6BB9D91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051" y="2595364"/>
            <a:ext cx="2987282" cy="1724688"/>
          </a:xfrm>
          <a:prstGeom prst="rect">
            <a:avLst/>
          </a:prstGeom>
        </p:spPr>
      </p:pic>
      <p:pic>
        <p:nvPicPr>
          <p:cNvPr id="28" name="Picture 27">
            <a:hlinkClick r:id="" action="ppaction://noaction">
              <a:snd r:embed="rId8" name="8.3.2.1 Slide 9 physikalisch.wav"/>
            </a:hlinkClick>
            <a:extLst>
              <a:ext uri="{FF2B5EF4-FFF2-40B4-BE49-F238E27FC236}">
                <a16:creationId xmlns:a16="http://schemas.microsoft.com/office/drawing/2014/main" id="{D0E81179-91BB-4C4E-824C-4C3E91990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6777" y="2048395"/>
            <a:ext cx="1913768" cy="2437436"/>
          </a:xfrm>
          <a:prstGeom prst="rect">
            <a:avLst/>
          </a:prstGeom>
        </p:spPr>
      </p:pic>
    </p:spTree>
    <p:extLst>
      <p:ext uri="{BB962C8B-B14F-4D97-AF65-F5344CB8AC3E}">
        <p14:creationId xmlns:p14="http://schemas.microsoft.com/office/powerpoint/2010/main" val="32736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10000"/>
                                        <p:tgtEl>
                                          <p:spTgt spid="7"/>
                                        </p:tgtEl>
                                      </p:cBhvr>
                                    </p:animEffect>
                                    <p:set>
                                      <p:cBhvr>
                                        <p:cTn id="22"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94575" cy="869950"/>
          </a:xfrm>
          <a:prstGeom prst="rect">
            <a:avLst/>
          </a:prstGeom>
        </p:spPr>
      </p:pic>
      <p:sp>
        <p:nvSpPr>
          <p:cNvPr id="4" name="Title 3"/>
          <p:cNvSpPr>
            <a:spLocks noGrp="1"/>
          </p:cNvSpPr>
          <p:nvPr>
            <p:ph type="title"/>
          </p:nvPr>
        </p:nvSpPr>
        <p:spPr>
          <a:xfrm>
            <a:off x="0" y="294041"/>
            <a:ext cx="4906851" cy="707849"/>
          </a:xfrm>
        </p:spPr>
        <p:txBody>
          <a:bodyPr>
            <a:normAutofit/>
          </a:bodyPr>
          <a:lstStyle/>
          <a:p>
            <a:r>
              <a:rPr lang="en-GB" sz="3600" b="1" dirty="0" err="1">
                <a:solidFill>
                  <a:schemeClr val="bg1"/>
                </a:solidFill>
              </a:rPr>
              <a:t>Phonetik</a:t>
            </a:r>
            <a:r>
              <a:rPr lang="en-GB" sz="3600" b="1" dirty="0">
                <a:solidFill>
                  <a:schemeClr val="bg1"/>
                </a:solidFill>
              </a:rPr>
              <a:t> [u], [ü], [y]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5394575" y="315166"/>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ounded Rectangle 3">
            <a:hlinkClick r:id="" action="ppaction://noaction">
              <a:snd r:embed="rId5" name="typisch.wav"/>
            </a:hlinkClick>
            <a:extLst>
              <a:ext uri="{FF2B5EF4-FFF2-40B4-BE49-F238E27FC236}">
                <a16:creationId xmlns:a16="http://schemas.microsoft.com/office/drawing/2014/main" id="{33119DD1-4AFA-475E-9FDB-B43F7EF8DA2D}"/>
              </a:ext>
            </a:extLst>
          </p:cNvPr>
          <p:cNvSpPr/>
          <p:nvPr/>
        </p:nvSpPr>
        <p:spPr>
          <a:xfrm>
            <a:off x="4906851" y="249140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44" descr="Logo, company name&#10;&#10;Description automatically generated">
            <a:hlinkClick r:id="" action="ppaction://noaction">
              <a:snd r:embed="rId5" name="typisch.wav"/>
            </a:hlinkClick>
            <a:extLst>
              <a:ext uri="{FF2B5EF4-FFF2-40B4-BE49-F238E27FC236}">
                <a16:creationId xmlns:a16="http://schemas.microsoft.com/office/drawing/2014/main" id="{9AB3ED7B-809E-4F51-BD40-2F848880A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575" y="2992371"/>
            <a:ext cx="1589289" cy="794645"/>
          </a:xfrm>
          <a:prstGeom prst="rect">
            <a:avLst/>
          </a:prstGeom>
        </p:spPr>
      </p:pic>
      <p:pic>
        <p:nvPicPr>
          <p:cNvPr id="46" name="Picture 45" descr="Logo, company name&#10;&#10;Description automatically generated">
            <a:hlinkClick r:id="" action="ppaction://noaction">
              <a:snd r:embed="rId5" name="typisch.wav"/>
            </a:hlinkClick>
            <a:extLst>
              <a:ext uri="{FF2B5EF4-FFF2-40B4-BE49-F238E27FC236}">
                <a16:creationId xmlns:a16="http://schemas.microsoft.com/office/drawing/2014/main" id="{D0CEF3A9-3E1B-4F3B-8F83-E150349B54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354425" y="3177414"/>
            <a:ext cx="1056989" cy="854715"/>
          </a:xfrm>
          <a:prstGeom prst="rect">
            <a:avLst/>
          </a:prstGeom>
        </p:spPr>
      </p:pic>
      <p:sp>
        <p:nvSpPr>
          <p:cNvPr id="47" name="Rounded Rectangle 3">
            <a:extLst>
              <a:ext uri="{FF2B5EF4-FFF2-40B4-BE49-F238E27FC236}">
                <a16:creationId xmlns:a16="http://schemas.microsoft.com/office/drawing/2014/main" id="{5F1AF896-092E-45CE-8278-2F8A1AFED0BE}"/>
              </a:ext>
            </a:extLst>
          </p:cNvPr>
          <p:cNvSpPr/>
          <p:nvPr/>
        </p:nvSpPr>
        <p:spPr>
          <a:xfrm>
            <a:off x="8845107" y="3807296"/>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ü</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ounded Rectangle 3">
            <a:extLst>
              <a:ext uri="{FF2B5EF4-FFF2-40B4-BE49-F238E27FC236}">
                <a16:creationId xmlns:a16="http://schemas.microsoft.com/office/drawing/2014/main" id="{EDD05A0C-DEAE-4EFE-A0E1-7B6C03190192}"/>
              </a:ext>
            </a:extLst>
          </p:cNvPr>
          <p:cNvSpPr/>
          <p:nvPr/>
        </p:nvSpPr>
        <p:spPr>
          <a:xfrm>
            <a:off x="8879939" y="120331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49" name="Rounded Rectangle 3">
            <a:extLst>
              <a:ext uri="{FF2B5EF4-FFF2-40B4-BE49-F238E27FC236}">
                <a16:creationId xmlns:a16="http://schemas.microsoft.com/office/drawing/2014/main" id="{2E83996E-FFE0-409B-B588-E5B23DA28424}"/>
              </a:ext>
            </a:extLst>
          </p:cNvPr>
          <p:cNvSpPr/>
          <p:nvPr/>
        </p:nvSpPr>
        <p:spPr>
          <a:xfrm>
            <a:off x="633433" y="3845354"/>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nkt</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ounded Rectangle 3">
            <a:extLst>
              <a:ext uri="{FF2B5EF4-FFF2-40B4-BE49-F238E27FC236}">
                <a16:creationId xmlns:a16="http://schemas.microsoft.com/office/drawing/2014/main" id="{3A929B56-DE7F-4532-A2FB-C49D851BA326}"/>
              </a:ext>
            </a:extLst>
          </p:cNvPr>
          <p:cNvSpPr/>
          <p:nvPr/>
        </p:nvSpPr>
        <p:spPr>
          <a:xfrm>
            <a:off x="681468" y="1284112"/>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a:hlinkClick r:id="" action="ppaction://noaction">
              <a:snd r:embed="rId8" name="12. du.wav"/>
            </a:hlinkClick>
            <a:extLst>
              <a:ext uri="{FF2B5EF4-FFF2-40B4-BE49-F238E27FC236}">
                <a16:creationId xmlns:a16="http://schemas.microsoft.com/office/drawing/2014/main" id="{9CCE84DB-4FAC-4D8B-95CC-5655BBF8CD7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790" y="1847858"/>
            <a:ext cx="1906072" cy="1287094"/>
          </a:xfrm>
          <a:prstGeom prst="rect">
            <a:avLst/>
          </a:prstGeom>
        </p:spPr>
      </p:pic>
      <p:sp>
        <p:nvSpPr>
          <p:cNvPr id="36" name="TextBox 35">
            <a:hlinkClick r:id="" action="ppaction://noaction">
              <a:snd r:embed="rId10" name="12. u like du.wav"/>
            </a:hlinkClick>
            <a:extLst>
              <a:ext uri="{FF2B5EF4-FFF2-40B4-BE49-F238E27FC236}">
                <a16:creationId xmlns:a16="http://schemas.microsoft.com/office/drawing/2014/main" id="{82BCF397-7FE3-4D75-B70D-484B64CE72ED}"/>
              </a:ext>
            </a:extLst>
          </p:cNvPr>
          <p:cNvSpPr txBox="1"/>
          <p:nvPr/>
        </p:nvSpPr>
        <p:spPr>
          <a:xfrm>
            <a:off x="811311" y="1326709"/>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39" name="Picture 38">
            <a:hlinkClick r:id="" action="ppaction://noaction">
              <a:snd r:embed="rId11" name="34. punkt.wav"/>
            </a:hlinkClick>
            <a:extLst>
              <a:ext uri="{FF2B5EF4-FFF2-40B4-BE49-F238E27FC236}">
                <a16:creationId xmlns:a16="http://schemas.microsoft.com/office/drawing/2014/main" id="{E236D06B-B69C-47A6-834F-DF4909688F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321" y="4756312"/>
            <a:ext cx="381009" cy="388814"/>
          </a:xfrm>
          <a:prstGeom prst="rect">
            <a:avLst/>
          </a:prstGeom>
        </p:spPr>
      </p:pic>
      <p:sp>
        <p:nvSpPr>
          <p:cNvPr id="41" name="TextBox 40">
            <a:hlinkClick r:id="" action="ppaction://noaction">
              <a:snd r:embed="rId13" name="34. u like punkt.wav"/>
            </a:hlinkClick>
            <a:extLst>
              <a:ext uri="{FF2B5EF4-FFF2-40B4-BE49-F238E27FC236}">
                <a16:creationId xmlns:a16="http://schemas.microsoft.com/office/drawing/2014/main" id="{5F1C2709-87AD-4CC7-96D2-D4FB24B01175}"/>
              </a:ext>
            </a:extLst>
          </p:cNvPr>
          <p:cNvSpPr txBox="1"/>
          <p:nvPr/>
        </p:nvSpPr>
        <p:spPr>
          <a:xfrm>
            <a:off x="766487" y="3871541"/>
            <a:ext cx="545656"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29" name="Picture 28">
            <a:hlinkClick r:id="" action="ppaction://noaction">
              <a:snd r:embed="rId14" name="18. Tür.wav"/>
            </a:hlinkClick>
            <a:extLst>
              <a:ext uri="{FF2B5EF4-FFF2-40B4-BE49-F238E27FC236}">
                <a16:creationId xmlns:a16="http://schemas.microsoft.com/office/drawing/2014/main" id="{191912D3-74C3-4A75-94F3-69D3FE0A451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37025" y="1402805"/>
            <a:ext cx="847041" cy="1357366"/>
          </a:xfrm>
          <a:prstGeom prst="rect">
            <a:avLst/>
          </a:prstGeom>
        </p:spPr>
      </p:pic>
      <p:sp>
        <p:nvSpPr>
          <p:cNvPr id="26" name="TextBox 25">
            <a:hlinkClick r:id="" action="ppaction://noaction">
              <a:snd r:embed="rId16" name="18. ü like Tür.wav"/>
            </a:hlinkClick>
            <a:extLst>
              <a:ext uri="{FF2B5EF4-FFF2-40B4-BE49-F238E27FC236}">
                <a16:creationId xmlns:a16="http://schemas.microsoft.com/office/drawing/2014/main" id="{3081ADDD-228C-4C5E-B711-8FBD0FFB6B89}"/>
              </a:ext>
            </a:extLst>
          </p:cNvPr>
          <p:cNvSpPr txBox="1"/>
          <p:nvPr/>
        </p:nvSpPr>
        <p:spPr>
          <a:xfrm>
            <a:off x="9089608" y="1203315"/>
            <a:ext cx="52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pic>
        <p:nvPicPr>
          <p:cNvPr id="34" name="Picture 33">
            <a:hlinkClick r:id="" action="ppaction://noaction">
              <a:snd r:embed="rId17" name="37. fünf.wav"/>
            </a:hlinkClick>
            <a:extLst>
              <a:ext uri="{FF2B5EF4-FFF2-40B4-BE49-F238E27FC236}">
                <a16:creationId xmlns:a16="http://schemas.microsoft.com/office/drawing/2014/main" id="{D936393B-9247-4686-8407-5488FC7C03FC}"/>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32411" y="4032129"/>
            <a:ext cx="1195690" cy="1451396"/>
          </a:xfrm>
          <a:prstGeom prst="rect">
            <a:avLst/>
          </a:prstGeom>
        </p:spPr>
      </p:pic>
      <p:sp>
        <p:nvSpPr>
          <p:cNvPr id="35" name="TextBox 34">
            <a:hlinkClick r:id="" action="ppaction://noaction">
              <a:snd r:embed="rId19" name="37. ü like fünf.wav"/>
            </a:hlinkClick>
            <a:extLst>
              <a:ext uri="{FF2B5EF4-FFF2-40B4-BE49-F238E27FC236}">
                <a16:creationId xmlns:a16="http://schemas.microsoft.com/office/drawing/2014/main" id="{EA22EFC6-1E65-4BF8-B336-5FC0CE1CFA14}"/>
              </a:ext>
            </a:extLst>
          </p:cNvPr>
          <p:cNvSpPr txBox="1"/>
          <p:nvPr/>
        </p:nvSpPr>
        <p:spPr>
          <a:xfrm>
            <a:off x="8986755" y="3847913"/>
            <a:ext cx="54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51" name="TextBox 50">
            <a:hlinkClick r:id="" action="ppaction://noaction">
              <a:snd r:embed="rId20" name="Y_final.wav"/>
            </a:hlinkClick>
            <a:extLst>
              <a:ext uri="{FF2B5EF4-FFF2-40B4-BE49-F238E27FC236}">
                <a16:creationId xmlns:a16="http://schemas.microsoft.com/office/drawing/2014/main" id="{1D01BA31-DA4E-44F2-B518-4EFBD1C299EA}"/>
              </a:ext>
            </a:extLst>
          </p:cNvPr>
          <p:cNvSpPr txBox="1"/>
          <p:nvPr/>
        </p:nvSpPr>
        <p:spPr>
          <a:xfrm>
            <a:off x="5020867" y="2437005"/>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173407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animBg="1"/>
      <p:bldP spid="48" grpId="0" animBg="1"/>
      <p:bldP spid="49" grpId="0" animBg="1"/>
      <p:bldP spid="50" grpId="0" animBg="1"/>
      <p:bldP spid="36" grpId="0"/>
      <p:bldP spid="41" grpId="0"/>
      <p:bldP spid="26" grpId="0"/>
      <p:bldP spid="35" grpId="0"/>
      <p:bldP spid="5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51F4F626-9D26-4CD2-9416-BB9894618E77}"/>
              </a:ext>
            </a:extLst>
          </p:cNvPr>
          <p:cNvSpPr txBox="1"/>
          <p:nvPr/>
        </p:nvSpPr>
        <p:spPr>
          <a:xfrm>
            <a:off x="1904780" y="1458972"/>
            <a:ext cx="75969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Fünf Schüler dürfen über Pfützen hüpfen, dann müde auf fünf grünen Stühlen sitzen und fünf Schüsseln* süße Grütze* schlürfen.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5" name="8.3.2.1 Slide 25 normal.wav"/>
            </a:hlinkClick>
            <a:extLst>
              <a:ext uri="{FF2B5EF4-FFF2-40B4-BE49-F238E27FC236}">
                <a16:creationId xmlns:a16="http://schemas.microsoft.com/office/drawing/2014/main" id="{5BD1950A-D27C-423E-B956-26AFA48A980B}"/>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8.3.2.1 Slide 25 fast.wav"/>
            </a:hlinkClick>
            <a:extLst>
              <a:ext uri="{FF2B5EF4-FFF2-40B4-BE49-F238E27FC236}">
                <a16:creationId xmlns:a16="http://schemas.microsoft.com/office/drawing/2014/main" id="{3EF12861-18A3-4C71-92AF-1BCA519D3E75}"/>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8.3.2.1 Slide 25 very fast.wav"/>
            </a:hlinkClick>
            <a:extLst>
              <a:ext uri="{FF2B5EF4-FFF2-40B4-BE49-F238E27FC236}">
                <a16:creationId xmlns:a16="http://schemas.microsoft.com/office/drawing/2014/main" id="{0F18F83A-8930-4D51-BB25-7A6E179985DF}"/>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Icon&#10;&#10;Description automatically generated">
            <a:extLst>
              <a:ext uri="{FF2B5EF4-FFF2-40B4-BE49-F238E27FC236}">
                <a16:creationId xmlns:a16="http://schemas.microsoft.com/office/drawing/2014/main" id="{88D864EE-98FE-4957-8277-5D909F74D2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8193" y="168681"/>
            <a:ext cx="1064187" cy="994926"/>
          </a:xfrm>
          <a:prstGeom prst="rect">
            <a:avLst/>
          </a:prstGeom>
        </p:spPr>
      </p:pic>
      <p:pic>
        <p:nvPicPr>
          <p:cNvPr id="19" name="Picture 18">
            <a:extLst>
              <a:ext uri="{FF2B5EF4-FFF2-40B4-BE49-F238E27FC236}">
                <a16:creationId xmlns:a16="http://schemas.microsoft.com/office/drawing/2014/main" id="{AA7A939B-F46D-4755-800D-168FB1B45149}"/>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655817" y="3850078"/>
            <a:ext cx="881558" cy="1341729"/>
          </a:xfrm>
          <a:prstGeom prst="rect">
            <a:avLst/>
          </a:prstGeom>
        </p:spPr>
      </p:pic>
      <p:pic>
        <p:nvPicPr>
          <p:cNvPr id="22" name="Picture 21" descr="A picture containing clipart&#10;&#10;Description automatically generated">
            <a:extLst>
              <a:ext uri="{FF2B5EF4-FFF2-40B4-BE49-F238E27FC236}">
                <a16:creationId xmlns:a16="http://schemas.microsoft.com/office/drawing/2014/main" id="{4F00130C-C13F-4729-99BF-973FBC046A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4320" y="4028919"/>
            <a:ext cx="1250119" cy="625060"/>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443CA82C-5E18-43A2-8731-7AF52168C4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071" y="4031396"/>
            <a:ext cx="1996992" cy="1341729"/>
          </a:xfrm>
          <a:prstGeom prst="rect">
            <a:avLst/>
          </a:prstGeom>
        </p:spPr>
      </p:pic>
      <p:pic>
        <p:nvPicPr>
          <p:cNvPr id="29" name="Picture 28">
            <a:extLst>
              <a:ext uri="{FF2B5EF4-FFF2-40B4-BE49-F238E27FC236}">
                <a16:creationId xmlns:a16="http://schemas.microsoft.com/office/drawing/2014/main" id="{EEE24A1C-4984-42B1-B6F0-EDB5BCA12E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77526" y="4268965"/>
            <a:ext cx="2385296" cy="1192648"/>
          </a:xfrm>
          <a:prstGeom prst="rect">
            <a:avLst/>
          </a:prstGeom>
        </p:spPr>
      </p:pic>
      <p:sp>
        <p:nvSpPr>
          <p:cNvPr id="30" name="Speech Bubble: Rectangle with Corners Rounded 29">
            <a:extLst>
              <a:ext uri="{FF2B5EF4-FFF2-40B4-BE49-F238E27FC236}">
                <a16:creationId xmlns:a16="http://schemas.microsoft.com/office/drawing/2014/main" id="{C49BD7CE-0043-4A92-9E09-B61E31B8C899}"/>
              </a:ext>
            </a:extLst>
          </p:cNvPr>
          <p:cNvSpPr/>
          <p:nvPr/>
        </p:nvSpPr>
        <p:spPr>
          <a:xfrm>
            <a:off x="5521169" y="5373125"/>
            <a:ext cx="2948349" cy="783114"/>
          </a:xfrm>
          <a:prstGeom prst="wedgeRoundRectCallout">
            <a:avLst>
              <a:gd name="adj1" fmla="val 39907"/>
              <a:gd name="adj2" fmla="val -1386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Schüssel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bowl</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Grütze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porridge</a:t>
            </a:r>
          </a:p>
        </p:txBody>
      </p:sp>
      <p:sp>
        <p:nvSpPr>
          <p:cNvPr id="26" name="TextBox 25">
            <a:extLst>
              <a:ext uri="{FF2B5EF4-FFF2-40B4-BE49-F238E27FC236}">
                <a16:creationId xmlns:a16="http://schemas.microsoft.com/office/drawing/2014/main" id="{CCB83ED0-11DA-4CE8-A7C3-E3CD41D05379}"/>
              </a:ext>
            </a:extLst>
          </p:cNvPr>
          <p:cNvSpPr txBox="1"/>
          <p:nvPr/>
        </p:nvSpPr>
        <p:spPr>
          <a:xfrm>
            <a:off x="1902701" y="2700547"/>
            <a:ext cx="7722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pupils are allowed to hop over puddles, then sit, tired, on five green chairs, and slurp five bowls of sweet porridge.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1679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10000"/>
                                        <p:tgtEl>
                                          <p:spTgt spid="7"/>
                                        </p:tgtEl>
                                      </p:cBhvr>
                                    </p:animEffect>
                                    <p:set>
                                      <p:cBhvr>
                                        <p:cTn id="16"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0F3F2-C759-4635-82B2-7CD1FD99DE26}"/>
              </a:ext>
            </a:extLst>
          </p:cNvPr>
          <p:cNvSpPr txBox="1"/>
          <p:nvPr/>
        </p:nvSpPr>
        <p:spPr>
          <a:xfrm>
            <a:off x="1272636" y="1403418"/>
            <a:ext cx="5365163" cy="528734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Fuß zwei Füße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Gruß zwei Grüße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Fluss zwei Flüsse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Schluss.</a:t>
            </a:r>
          </a:p>
          <a:p>
            <a:pPr marL="0" marR="0" lvl="0" indent="0" algn="l" defTabSz="914400" rtl="0" eaLnBrk="1" fontAlgn="auto" latinLnBrk="0" hangingPunct="1">
              <a:lnSpc>
                <a:spcPct val="25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5" name="Action Button: Custom 16">
            <a:hlinkClick r:id="" action="ppaction://noaction" highlightClick="1">
              <a:snd r:embed="rId5" name="8.3.2.1 Slide 26 normal.wav"/>
            </a:hlinkClick>
            <a:extLst>
              <a:ext uri="{FF2B5EF4-FFF2-40B4-BE49-F238E27FC236}">
                <a16:creationId xmlns:a16="http://schemas.microsoft.com/office/drawing/2014/main" id="{5BD1950A-D27C-423E-B956-26AFA48A980B}"/>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8.3.2.1 Slide 26 fast.wav"/>
            </a:hlinkClick>
            <a:extLst>
              <a:ext uri="{FF2B5EF4-FFF2-40B4-BE49-F238E27FC236}">
                <a16:creationId xmlns:a16="http://schemas.microsoft.com/office/drawing/2014/main" id="{3EF12861-18A3-4C71-92AF-1BCA519D3E75}"/>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8.3.2.1 Slide 26 very fast.wav"/>
            </a:hlinkClick>
            <a:extLst>
              <a:ext uri="{FF2B5EF4-FFF2-40B4-BE49-F238E27FC236}">
                <a16:creationId xmlns:a16="http://schemas.microsoft.com/office/drawing/2014/main" id="{0F18F83A-8930-4D51-BB25-7A6E179985DF}"/>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1" name="Picture 20" descr="Icon&#10;&#10;Description automatically generated">
            <a:extLst>
              <a:ext uri="{FF2B5EF4-FFF2-40B4-BE49-F238E27FC236}">
                <a16:creationId xmlns:a16="http://schemas.microsoft.com/office/drawing/2014/main" id="{795E2543-E424-4429-8227-D05BB1EEC7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4793" y="231553"/>
            <a:ext cx="1064187" cy="994926"/>
          </a:xfrm>
          <a:prstGeom prst="rect">
            <a:avLst/>
          </a:prstGeom>
        </p:spPr>
      </p:pic>
      <p:pic>
        <p:nvPicPr>
          <p:cNvPr id="16" name="Picture 15" descr="Logo&#10;&#10;Description automatically generated">
            <a:extLst>
              <a:ext uri="{FF2B5EF4-FFF2-40B4-BE49-F238E27FC236}">
                <a16:creationId xmlns:a16="http://schemas.microsoft.com/office/drawing/2014/main" id="{37890B03-D9E3-43C6-ACFC-2C886EE02A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6769" y="5200432"/>
            <a:ext cx="1266948" cy="639413"/>
          </a:xfrm>
          <a:prstGeom prst="rect">
            <a:avLst/>
          </a:prstGeom>
        </p:spPr>
      </p:pic>
      <p:pic>
        <p:nvPicPr>
          <p:cNvPr id="19" name="Picture 18" descr="Icon&#10;&#10;Description automatically generated">
            <a:extLst>
              <a:ext uri="{FF2B5EF4-FFF2-40B4-BE49-F238E27FC236}">
                <a16:creationId xmlns:a16="http://schemas.microsoft.com/office/drawing/2014/main" id="{5EC8FE7E-7705-4D59-8DCF-54DC9E9B21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9607" y="1615553"/>
            <a:ext cx="652111" cy="828900"/>
          </a:xfrm>
          <a:prstGeom prst="rect">
            <a:avLst/>
          </a:prstGeom>
        </p:spPr>
      </p:pic>
      <p:pic>
        <p:nvPicPr>
          <p:cNvPr id="23" name="Picture 22" descr="Icon&#10;&#10;Description automatically generated">
            <a:extLst>
              <a:ext uri="{FF2B5EF4-FFF2-40B4-BE49-F238E27FC236}">
                <a16:creationId xmlns:a16="http://schemas.microsoft.com/office/drawing/2014/main" id="{83C237B4-FB9E-4FD3-BB5B-8A49804724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980" y="3027250"/>
            <a:ext cx="664969" cy="744673"/>
          </a:xfrm>
          <a:prstGeom prst="rect">
            <a:avLst/>
          </a:prstGeom>
        </p:spPr>
      </p:pic>
      <p:pic>
        <p:nvPicPr>
          <p:cNvPr id="26" name="Picture 25">
            <a:extLst>
              <a:ext uri="{FF2B5EF4-FFF2-40B4-BE49-F238E27FC236}">
                <a16:creationId xmlns:a16="http://schemas.microsoft.com/office/drawing/2014/main" id="{C55B262C-A831-4311-89CD-EE5C919D2330}"/>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2931" y="1642282"/>
            <a:ext cx="679226" cy="805755"/>
          </a:xfrm>
          <a:prstGeom prst="rect">
            <a:avLst/>
          </a:prstGeom>
        </p:spPr>
      </p:pic>
      <p:pic>
        <p:nvPicPr>
          <p:cNvPr id="29" name="Picture 28" descr="Shape, arrow&#10;&#10;Description automatically generated">
            <a:extLst>
              <a:ext uri="{FF2B5EF4-FFF2-40B4-BE49-F238E27FC236}">
                <a16:creationId xmlns:a16="http://schemas.microsoft.com/office/drawing/2014/main" id="{48FFBF4E-C8F8-4908-B1AE-4884CDAE32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1829" y="4047091"/>
            <a:ext cx="1428813" cy="908636"/>
          </a:xfrm>
          <a:prstGeom prst="rect">
            <a:avLst/>
          </a:prstGeom>
        </p:spPr>
      </p:pic>
      <p:pic>
        <p:nvPicPr>
          <p:cNvPr id="32" name="Picture 31" descr="Shape, arrow&#10;&#10;Description automatically generated">
            <a:extLst>
              <a:ext uri="{FF2B5EF4-FFF2-40B4-BE49-F238E27FC236}">
                <a16:creationId xmlns:a16="http://schemas.microsoft.com/office/drawing/2014/main" id="{37D38409-E4D0-470A-82EF-C7146D6073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08965" y="4047091"/>
            <a:ext cx="1428813" cy="908636"/>
          </a:xfrm>
          <a:prstGeom prst="rect">
            <a:avLst/>
          </a:prstGeom>
        </p:spPr>
      </p:pic>
      <p:pic>
        <p:nvPicPr>
          <p:cNvPr id="33" name="Picture 32" descr="Shape, arrow&#10;&#10;Description automatically generated">
            <a:extLst>
              <a:ext uri="{FF2B5EF4-FFF2-40B4-BE49-F238E27FC236}">
                <a16:creationId xmlns:a16="http://schemas.microsoft.com/office/drawing/2014/main" id="{1E9CC609-7A01-4116-B049-B20CA704C7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0948" y="4047091"/>
            <a:ext cx="1428813" cy="908636"/>
          </a:xfrm>
          <a:prstGeom prst="rect">
            <a:avLst/>
          </a:prstGeom>
        </p:spPr>
      </p:pic>
      <p:pic>
        <p:nvPicPr>
          <p:cNvPr id="34" name="Picture 33" descr="Icon&#10;&#10;Description automatically generated">
            <a:extLst>
              <a:ext uri="{FF2B5EF4-FFF2-40B4-BE49-F238E27FC236}">
                <a16:creationId xmlns:a16="http://schemas.microsoft.com/office/drawing/2014/main" id="{D9B282B0-EF3E-465C-876C-4C4DF878F7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9894" y="3094772"/>
            <a:ext cx="664969" cy="744673"/>
          </a:xfrm>
          <a:prstGeom prst="rect">
            <a:avLst/>
          </a:prstGeom>
        </p:spPr>
      </p:pic>
      <p:pic>
        <p:nvPicPr>
          <p:cNvPr id="35" name="Picture 34" descr="Icon&#10;&#10;Description automatically generated">
            <a:extLst>
              <a:ext uri="{FF2B5EF4-FFF2-40B4-BE49-F238E27FC236}">
                <a16:creationId xmlns:a16="http://schemas.microsoft.com/office/drawing/2014/main" id="{6F1DF67A-4A5A-4E7A-9118-AB3F450E9E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4594" y="3094957"/>
            <a:ext cx="664969" cy="744673"/>
          </a:xfrm>
          <a:prstGeom prst="rect">
            <a:avLst/>
          </a:prstGeom>
        </p:spPr>
      </p:pic>
      <p:sp>
        <p:nvSpPr>
          <p:cNvPr id="36" name="Speech Bubble: Rectangle with Corners Rounded 35">
            <a:extLst>
              <a:ext uri="{FF2B5EF4-FFF2-40B4-BE49-F238E27FC236}">
                <a16:creationId xmlns:a16="http://schemas.microsoft.com/office/drawing/2014/main" id="{64538175-662D-4AA7-933B-7FAAB887385A}"/>
              </a:ext>
            </a:extLst>
          </p:cNvPr>
          <p:cNvSpPr/>
          <p:nvPr/>
        </p:nvSpPr>
        <p:spPr>
          <a:xfrm>
            <a:off x="5628773" y="2733240"/>
            <a:ext cx="1019189" cy="424355"/>
          </a:xfrm>
          <a:prstGeom prst="wedgeRoundRectCallout">
            <a:avLst>
              <a:gd name="adj1" fmla="val -75944"/>
              <a:gd name="adj2" fmla="val -27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Hallo!</a:t>
            </a:r>
          </a:p>
        </p:txBody>
      </p:sp>
      <p:sp>
        <p:nvSpPr>
          <p:cNvPr id="37" name="Speech Bubble: Rectangle with Corners Rounded 36">
            <a:extLst>
              <a:ext uri="{FF2B5EF4-FFF2-40B4-BE49-F238E27FC236}">
                <a16:creationId xmlns:a16="http://schemas.microsoft.com/office/drawing/2014/main" id="{25549E95-8F18-4F61-A85B-99DBCC8D9766}"/>
              </a:ext>
            </a:extLst>
          </p:cNvPr>
          <p:cNvSpPr/>
          <p:nvPr/>
        </p:nvSpPr>
        <p:spPr>
          <a:xfrm>
            <a:off x="8483114" y="2602895"/>
            <a:ext cx="1019189" cy="424355"/>
          </a:xfrm>
          <a:prstGeom prst="wedgeRoundRectCallout">
            <a:avLst>
              <a:gd name="adj1" fmla="val -74715"/>
              <a:gd name="adj2" fmla="val 739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Hallo!</a:t>
            </a:r>
          </a:p>
        </p:txBody>
      </p:sp>
      <p:sp>
        <p:nvSpPr>
          <p:cNvPr id="38" name="Speech Bubble: Rectangle with Corners Rounded 37">
            <a:extLst>
              <a:ext uri="{FF2B5EF4-FFF2-40B4-BE49-F238E27FC236}">
                <a16:creationId xmlns:a16="http://schemas.microsoft.com/office/drawing/2014/main" id="{A3FA083F-7B8D-44D1-A3DF-D9AEA7A3FAC7}"/>
              </a:ext>
            </a:extLst>
          </p:cNvPr>
          <p:cNvSpPr/>
          <p:nvPr/>
        </p:nvSpPr>
        <p:spPr>
          <a:xfrm>
            <a:off x="7382477" y="2602896"/>
            <a:ext cx="1019189" cy="424355"/>
          </a:xfrm>
          <a:prstGeom prst="wedgeRoundRectCallout">
            <a:avLst>
              <a:gd name="adj1" fmla="val -67341"/>
              <a:gd name="adj2" fmla="val 5624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Hallo!</a:t>
            </a:r>
          </a:p>
        </p:txBody>
      </p:sp>
    </p:spTree>
    <p:extLst>
      <p:ext uri="{BB962C8B-B14F-4D97-AF65-F5344CB8AC3E}">
        <p14:creationId xmlns:p14="http://schemas.microsoft.com/office/powerpoint/2010/main" val="82954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nodeType="afterEffect">
                                  <p:stCondLst>
                                    <p:cond delay="0"/>
                                  </p:stCondLst>
                                  <p:childTnLst>
                                    <p:animEffect transition="out" filter="slide(fromBottom)">
                                      <p:cBhvr>
                                        <p:cTn id="35" dur="10000"/>
                                        <p:tgtEl>
                                          <p:spTgt spid="7"/>
                                        </p:tgtEl>
                                      </p:cBhvr>
                                    </p:animEffect>
                                    <p:set>
                                      <p:cBhvr>
                                        <p:cTn id="36"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p:bldP spid="36" grpId="0" animBg="1"/>
      <p:bldP spid="37" grpId="0" animBg="1"/>
      <p:bldP spid="3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3 Slides 2; 21-22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8241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38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84452" y="190468"/>
            <a:ext cx="2528513" cy="36087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hören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sprechen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53537" y="295841"/>
            <a:ext cx="5563891" cy="461665"/>
          </a:xfrm>
          <a:prstGeom prst="rect">
            <a:avLst/>
          </a:prstGeom>
          <a:noFill/>
        </p:spPr>
        <p:txBody>
          <a:bodyPr wrap="square" rtlCol="0">
            <a:spAutoFit/>
          </a:bodyPr>
          <a:lstStyle/>
          <a:p>
            <a:r>
              <a:rPr lang="en-US" sz="2400" dirty="0" err="1">
                <a:solidFill>
                  <a:schemeClr val="accent5">
                    <a:lumMod val="50000"/>
                  </a:schemeClr>
                </a:solidFill>
              </a:rPr>
              <a:t>Zungenbrecher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b="1" dirty="0">
                <a:solidFill>
                  <a:schemeClr val="accent5">
                    <a:lumMod val="50000"/>
                  </a:schemeClr>
                </a:solidFill>
              </a:rPr>
              <a:t>u</a:t>
            </a:r>
            <a:r>
              <a:rPr lang="en-US" sz="2400" dirty="0">
                <a:solidFill>
                  <a:schemeClr val="accent5">
                    <a:lumMod val="50000"/>
                  </a:schemeClr>
                </a:solidFill>
              </a:rPr>
              <a:t>] und [</a:t>
            </a:r>
            <a:r>
              <a:rPr lang="en-US" sz="2400" b="1" dirty="0">
                <a:solidFill>
                  <a:schemeClr val="accent5">
                    <a:lumMod val="50000"/>
                  </a:schemeClr>
                </a:solidFill>
              </a:rPr>
              <a:t>ü</a:t>
            </a:r>
            <a:r>
              <a:rPr lang="en-US" sz="2400" dirty="0">
                <a:solidFill>
                  <a:schemeClr val="accent5">
                    <a:lumMod val="50000"/>
                  </a:schemeClr>
                </a:solidFill>
              </a:rPr>
              <a:t>] </a:t>
            </a:r>
          </a:p>
        </p:txBody>
      </p:sp>
      <p:sp>
        <p:nvSpPr>
          <p:cNvPr id="13" name="TextBox 12">
            <a:extLst>
              <a:ext uri="{FF2B5EF4-FFF2-40B4-BE49-F238E27FC236}">
                <a16:creationId xmlns:a16="http://schemas.microsoft.com/office/drawing/2014/main" id="{26935139-8352-4BBB-8F09-99EA64641ADE}"/>
              </a:ext>
            </a:extLst>
          </p:cNvPr>
          <p:cNvSpPr txBox="1"/>
          <p:nvPr/>
        </p:nvSpPr>
        <p:spPr>
          <a:xfrm>
            <a:off x="1198875" y="4511143"/>
            <a:ext cx="7818553" cy="852221"/>
          </a:xfrm>
          <a:prstGeom prst="rect">
            <a:avLst/>
          </a:prstGeom>
          <a:noFill/>
        </p:spPr>
        <p:txBody>
          <a:bodyPr wrap="square">
            <a:spAutoFit/>
          </a:bodyPr>
          <a:lstStyle/>
          <a:p>
            <a:pPr>
              <a:lnSpc>
                <a:spcPct val="107000"/>
              </a:lnSpc>
              <a:spcAft>
                <a:spcPts val="800"/>
              </a:spcAft>
            </a:pPr>
            <a:r>
              <a:rPr lang="de-DE" sz="2400" dirty="0">
                <a:solidFill>
                  <a:srgbClr val="002060"/>
                </a:solidFill>
                <a:latin typeface="+mj-lt"/>
                <a:cs typeface="Times New Roman" panose="02020603050405020304" pitchFamily="18" charset="0"/>
              </a:rPr>
              <a:t>Süßer Zucker, kühle Butter, bunte Kuchen </a:t>
            </a:r>
            <a:br>
              <a:rPr lang="de-DE" sz="2400" dirty="0">
                <a:solidFill>
                  <a:srgbClr val="002060"/>
                </a:solidFill>
                <a:latin typeface="+mj-lt"/>
                <a:cs typeface="Times New Roman" panose="02020603050405020304" pitchFamily="18" charset="0"/>
              </a:rPr>
            </a:br>
            <a:r>
              <a:rPr lang="de-DE" sz="2400" dirty="0">
                <a:solidFill>
                  <a:srgbClr val="002060"/>
                </a:solidFill>
                <a:latin typeface="+mj-lt"/>
                <a:cs typeface="Times New Roman" panose="02020603050405020304" pitchFamily="18" charset="0"/>
              </a:rPr>
              <a:t>wirst du suchen. </a:t>
            </a:r>
            <a:endParaRPr lang="en-GB" sz="2400" dirty="0">
              <a:solidFill>
                <a:srgbClr val="002060"/>
              </a:solidFill>
              <a:latin typeface="+mj-lt"/>
              <a:cs typeface="Times New Roman" panose="02020603050405020304" pitchFamily="18" charset="0"/>
            </a:endParaRPr>
          </a:p>
        </p:txBody>
      </p:sp>
      <p:pic>
        <p:nvPicPr>
          <p:cNvPr id="1036" name="Picture 12" descr="Pie, Colored, Art, Dessert, Sweet, A Cake, Excellent">
            <a:extLst>
              <a:ext uri="{FF2B5EF4-FFF2-40B4-BE49-F238E27FC236}">
                <a16:creationId xmlns:a16="http://schemas.microsoft.com/office/drawing/2014/main" id="{3FDE09E8-C549-4D7C-9198-D8457BB07D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2566" y="3601901"/>
            <a:ext cx="2798302" cy="2596362"/>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D89E4733-E310-4F98-907C-9796992CE58F}"/>
              </a:ext>
            </a:extLst>
          </p:cNvPr>
          <p:cNvSpPr/>
          <p:nvPr/>
        </p:nvSpPr>
        <p:spPr>
          <a:xfrm>
            <a:off x="8725876" y="810066"/>
            <a:ext cx="3231450" cy="1309442"/>
          </a:xfrm>
          <a:prstGeom prst="wedgeRoundRectCallout">
            <a:avLst>
              <a:gd name="adj1" fmla="val -72617"/>
              <a:gd name="adj2" fmla="val -530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 To say [ü] shape your mouth to say long ‘</a:t>
            </a:r>
            <a:r>
              <a:rPr lang="en-GB" sz="2000" dirty="0" err="1"/>
              <a:t>ee</a:t>
            </a:r>
            <a:r>
              <a:rPr lang="en-GB" sz="2000" dirty="0"/>
              <a:t>’ but round your lips to say ‘</a:t>
            </a:r>
            <a:r>
              <a:rPr lang="en-GB" sz="2000" dirty="0" err="1"/>
              <a:t>oo</a:t>
            </a:r>
            <a:r>
              <a:rPr lang="en-GB" sz="2000" dirty="0"/>
              <a:t>’.</a:t>
            </a:r>
          </a:p>
        </p:txBody>
      </p:sp>
      <p:pic>
        <p:nvPicPr>
          <p:cNvPr id="10" name="Picture 9" descr="Icon&#10;&#10;Description automatically generated">
            <a:extLst>
              <a:ext uri="{FF2B5EF4-FFF2-40B4-BE49-F238E27FC236}">
                <a16:creationId xmlns:a16="http://schemas.microsoft.com/office/drawing/2014/main" id="{C2DD9096-D910-42C8-B07F-228015FA8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030" y="65672"/>
            <a:ext cx="1400598" cy="1309442"/>
          </a:xfrm>
          <a:prstGeom prst="rect">
            <a:avLst/>
          </a:prstGeom>
        </p:spPr>
      </p:pic>
      <p:sp>
        <p:nvSpPr>
          <p:cNvPr id="20" name="TextBox 19">
            <a:extLst>
              <a:ext uri="{FF2B5EF4-FFF2-40B4-BE49-F238E27FC236}">
                <a16:creationId xmlns:a16="http://schemas.microsoft.com/office/drawing/2014/main" id="{92FC294B-A4D5-4EAF-8A9D-FBDB4AF6C7A8}"/>
              </a:ext>
            </a:extLst>
          </p:cNvPr>
          <p:cNvSpPr txBox="1"/>
          <p:nvPr/>
        </p:nvSpPr>
        <p:spPr>
          <a:xfrm>
            <a:off x="1219200" y="2558669"/>
            <a:ext cx="9794249" cy="852221"/>
          </a:xfrm>
          <a:prstGeom prst="rect">
            <a:avLst/>
          </a:prstGeom>
          <a:noFill/>
        </p:spPr>
        <p:txBody>
          <a:bodyPr wrap="square">
            <a:spAutoFit/>
          </a:bodyPr>
          <a:lstStyle/>
          <a:p>
            <a:pPr>
              <a:lnSpc>
                <a:spcPct val="107000"/>
              </a:lnSpc>
              <a:spcAft>
                <a:spcPts val="800"/>
              </a:spcAft>
            </a:pPr>
            <a:r>
              <a:rPr lang="en-GB" sz="2400" dirty="0">
                <a:solidFill>
                  <a:srgbClr val="002060"/>
                </a:solidFill>
              </a:rPr>
              <a:t>*</a:t>
            </a:r>
            <a:r>
              <a:rPr lang="en-GB" sz="2400" dirty="0" err="1">
                <a:solidFill>
                  <a:srgbClr val="002060"/>
                </a:solidFill>
              </a:rPr>
              <a:t>Mücken</a:t>
            </a:r>
            <a:r>
              <a:rPr lang="en-GB" sz="2400" dirty="0">
                <a:solidFill>
                  <a:srgbClr val="002060"/>
                </a:solidFill>
              </a:rPr>
              <a:t> </a:t>
            </a:r>
            <a:r>
              <a:rPr lang="en-GB" sz="2400" dirty="0" err="1">
                <a:solidFill>
                  <a:srgbClr val="002060"/>
                </a:solidFill>
              </a:rPr>
              <a:t>mögen</a:t>
            </a:r>
            <a:r>
              <a:rPr lang="en-GB" sz="2400" dirty="0">
                <a:solidFill>
                  <a:srgbClr val="002060"/>
                </a:solidFill>
              </a:rPr>
              <a:t> </a:t>
            </a:r>
            <a:r>
              <a:rPr lang="en-GB" sz="2400" dirty="0" err="1">
                <a:solidFill>
                  <a:srgbClr val="002060"/>
                </a:solidFill>
              </a:rPr>
              <a:t>müde</a:t>
            </a:r>
            <a:r>
              <a:rPr lang="en-GB" sz="2400" dirty="0">
                <a:solidFill>
                  <a:srgbClr val="002060"/>
                </a:solidFill>
              </a:rPr>
              <a:t> Menschen, </a:t>
            </a:r>
            <a:br>
              <a:rPr lang="en-GB" sz="2400" dirty="0">
                <a:solidFill>
                  <a:srgbClr val="002060"/>
                </a:solidFill>
              </a:rPr>
            </a:br>
            <a:r>
              <a:rPr lang="en-GB" sz="2400" dirty="0" err="1">
                <a:solidFill>
                  <a:srgbClr val="002060"/>
                </a:solidFill>
              </a:rPr>
              <a:t>müde</a:t>
            </a:r>
            <a:r>
              <a:rPr lang="en-GB" sz="2400" dirty="0">
                <a:solidFill>
                  <a:srgbClr val="002060"/>
                </a:solidFill>
              </a:rPr>
              <a:t> Menschen </a:t>
            </a:r>
            <a:r>
              <a:rPr lang="en-GB" sz="2400" dirty="0" err="1">
                <a:solidFill>
                  <a:srgbClr val="002060"/>
                </a:solidFill>
              </a:rPr>
              <a:t>mögen</a:t>
            </a:r>
            <a:r>
              <a:rPr lang="en-GB" sz="2400" dirty="0">
                <a:solidFill>
                  <a:srgbClr val="002060"/>
                </a:solidFill>
              </a:rPr>
              <a:t> </a:t>
            </a:r>
            <a:r>
              <a:rPr lang="en-GB" sz="2400" dirty="0" err="1">
                <a:solidFill>
                  <a:srgbClr val="002060"/>
                </a:solidFill>
              </a:rPr>
              <a:t>Mücken</a:t>
            </a:r>
            <a:r>
              <a:rPr lang="en-GB" sz="2400" dirty="0">
                <a:solidFill>
                  <a:srgbClr val="002060"/>
                </a:solidFill>
              </a:rPr>
              <a:t> </a:t>
            </a:r>
            <a:r>
              <a:rPr lang="en-GB" sz="2400" dirty="0" err="1">
                <a:solidFill>
                  <a:srgbClr val="002060"/>
                </a:solidFill>
              </a:rPr>
              <a:t>meistens</a:t>
            </a:r>
            <a:r>
              <a:rPr lang="en-GB" sz="2400" dirty="0">
                <a:solidFill>
                  <a:srgbClr val="002060"/>
                </a:solidFill>
              </a:rPr>
              <a:t> </a:t>
            </a:r>
            <a:r>
              <a:rPr lang="en-GB" sz="2400" dirty="0" err="1">
                <a:solidFill>
                  <a:srgbClr val="002060"/>
                </a:solidFill>
              </a:rPr>
              <a:t>nicht</a:t>
            </a:r>
            <a:r>
              <a:rPr lang="en-GB" sz="2400" dirty="0">
                <a:solidFill>
                  <a:srgbClr val="002060"/>
                </a:solidFill>
              </a:rPr>
              <a:t>.</a:t>
            </a:r>
            <a:endParaRPr lang="en-GB" sz="3200" dirty="0">
              <a:solidFill>
                <a:srgbClr val="002060"/>
              </a:solidFill>
              <a:latin typeface="+mj-lt"/>
              <a:cs typeface="Times New Roman" panose="02020603050405020304" pitchFamily="18" charset="0"/>
            </a:endParaRPr>
          </a:p>
        </p:txBody>
      </p:sp>
      <p:sp>
        <p:nvSpPr>
          <p:cNvPr id="21" name="Google Shape;187;p4">
            <a:hlinkClick r:id="" action="ppaction://noaction">
              <a:snd r:embed="rId6" name="9.3.1.3 slide 2 1.wav"/>
            </a:hlinkClick>
            <a:extLst>
              <a:ext uri="{FF2B5EF4-FFF2-40B4-BE49-F238E27FC236}">
                <a16:creationId xmlns:a16="http://schemas.microsoft.com/office/drawing/2014/main" id="{6FE78414-3D8B-4DD4-8EC8-4C554FE215B6}"/>
              </a:ext>
            </a:extLst>
          </p:cNvPr>
          <p:cNvSpPr/>
          <p:nvPr/>
        </p:nvSpPr>
        <p:spPr>
          <a:xfrm>
            <a:off x="568957" y="272307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1</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2" name="Google Shape;188;p4">
            <a:hlinkClick r:id="" action="ppaction://noaction">
              <a:snd r:embed="rId7" name="9.3.1.3 slide 2 2.wav"/>
            </a:hlinkClick>
            <a:extLst>
              <a:ext uri="{FF2B5EF4-FFF2-40B4-BE49-F238E27FC236}">
                <a16:creationId xmlns:a16="http://schemas.microsoft.com/office/drawing/2014/main" id="{E9E443BC-B149-42A3-A989-31BAA48BF1FB}"/>
              </a:ext>
            </a:extLst>
          </p:cNvPr>
          <p:cNvSpPr/>
          <p:nvPr/>
        </p:nvSpPr>
        <p:spPr>
          <a:xfrm>
            <a:off x="545423" y="461337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u="none" strike="noStrike" kern="0" cap="none" spc="0" normalizeH="0" baseline="0" noProof="0" dirty="0">
                <a:ln>
                  <a:noFill/>
                </a:ln>
                <a:solidFill>
                  <a:srgbClr val="FFFFFF"/>
                </a:solidFill>
                <a:effectLst/>
                <a:uLnTx/>
                <a:uFillTx/>
                <a:latin typeface="Century Gothic" panose="020B0502020202020204" pitchFamily="34" charset="0"/>
                <a:ea typeface="Arial"/>
                <a:cs typeface="Arial"/>
                <a:sym typeface="Arial"/>
              </a:rPr>
              <a:t>2</a:t>
            </a:r>
            <a:endParaRPr kumimoji="0" sz="140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32257A71-3F1E-4E4F-B390-F7858B3A1B6C}"/>
              </a:ext>
            </a:extLst>
          </p:cNvPr>
          <p:cNvSpPr txBox="1"/>
          <p:nvPr/>
        </p:nvSpPr>
        <p:spPr>
          <a:xfrm>
            <a:off x="222950" y="1527315"/>
            <a:ext cx="7571221" cy="461665"/>
          </a:xfrm>
          <a:prstGeom prst="rect">
            <a:avLst/>
          </a:prstGeom>
          <a:noFill/>
        </p:spPr>
        <p:txBody>
          <a:bodyPr wrap="square" rtlCol="0">
            <a:spAutoFit/>
          </a:bodyPr>
          <a:lstStyle/>
          <a:p>
            <a:r>
              <a:rPr lang="en-US" sz="2400" dirty="0">
                <a:solidFill>
                  <a:schemeClr val="accent5">
                    <a:lumMod val="50000"/>
                  </a:schemeClr>
                </a:solidFill>
              </a:rPr>
              <a:t>Sag </a:t>
            </a:r>
            <a:r>
              <a:rPr lang="en-US" sz="2400" dirty="0" err="1">
                <a:solidFill>
                  <a:schemeClr val="accent5">
                    <a:lumMod val="50000"/>
                  </a:schemeClr>
                </a:solidFill>
              </a:rPr>
              <a:t>diese</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sp>
        <p:nvSpPr>
          <p:cNvPr id="16" name="TextBox 15">
            <a:extLst>
              <a:ext uri="{FF2B5EF4-FFF2-40B4-BE49-F238E27FC236}">
                <a16:creationId xmlns:a16="http://schemas.microsoft.com/office/drawing/2014/main" id="{2EEB56E4-DE40-4E33-B8FD-CF5FAD1421DD}"/>
              </a:ext>
            </a:extLst>
          </p:cNvPr>
          <p:cNvSpPr txBox="1"/>
          <p:nvPr/>
        </p:nvSpPr>
        <p:spPr>
          <a:xfrm>
            <a:off x="8612221" y="3003448"/>
            <a:ext cx="2657549" cy="369332"/>
          </a:xfrm>
          <a:prstGeom prst="rect">
            <a:avLst/>
          </a:prstGeom>
          <a:noFill/>
        </p:spPr>
        <p:txBody>
          <a:bodyPr wrap="square" rtlCol="0">
            <a:spAutoFit/>
          </a:bodyPr>
          <a:lstStyle/>
          <a:p>
            <a:pPr algn="l"/>
            <a:r>
              <a:rPr lang="en-GB" i="1" dirty="0">
                <a:solidFill>
                  <a:schemeClr val="accent5">
                    <a:lumMod val="50000"/>
                  </a:schemeClr>
                </a:solidFill>
              </a:rPr>
              <a:t>(</a:t>
            </a:r>
            <a:r>
              <a:rPr lang="en-GB" i="1" dirty="0" err="1">
                <a:solidFill>
                  <a:schemeClr val="accent5">
                    <a:lumMod val="50000"/>
                  </a:schemeClr>
                </a:solidFill>
              </a:rPr>
              <a:t>Edeltraud</a:t>
            </a:r>
            <a:r>
              <a:rPr lang="en-GB" i="1" dirty="0">
                <a:solidFill>
                  <a:schemeClr val="accent5">
                    <a:lumMod val="50000"/>
                  </a:schemeClr>
                </a:solidFill>
              </a:rPr>
              <a:t> </a:t>
            </a:r>
            <a:r>
              <a:rPr lang="en-GB" i="1" dirty="0" err="1">
                <a:solidFill>
                  <a:schemeClr val="accent5">
                    <a:lumMod val="50000"/>
                  </a:schemeClr>
                </a:solidFill>
              </a:rPr>
              <a:t>Rudatzki</a:t>
            </a:r>
            <a:r>
              <a:rPr lang="en-GB" i="1" dirty="0">
                <a:solidFill>
                  <a:schemeClr val="accent5">
                    <a:lumMod val="50000"/>
                  </a:schemeClr>
                </a:solidFill>
              </a:rPr>
              <a:t>)</a:t>
            </a:r>
          </a:p>
        </p:txBody>
      </p:sp>
      <p:sp>
        <p:nvSpPr>
          <p:cNvPr id="17" name="Rectangle: Rounded Corners 16">
            <a:extLst>
              <a:ext uri="{FF2B5EF4-FFF2-40B4-BE49-F238E27FC236}">
                <a16:creationId xmlns:a16="http://schemas.microsoft.com/office/drawing/2014/main" id="{3340EF7E-05D5-4B5A-B4B4-CED29B687B25}"/>
              </a:ext>
            </a:extLst>
          </p:cNvPr>
          <p:cNvSpPr/>
          <p:nvPr/>
        </p:nvSpPr>
        <p:spPr>
          <a:xfrm>
            <a:off x="798087" y="5572008"/>
            <a:ext cx="4832694" cy="60853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*die </a:t>
            </a:r>
            <a:r>
              <a:rPr lang="en-US" sz="2000" dirty="0" err="1">
                <a:solidFill>
                  <a:schemeClr val="bg1"/>
                </a:solidFill>
              </a:rPr>
              <a:t>Mücke</a:t>
            </a:r>
            <a:r>
              <a:rPr lang="en-US" sz="2000" dirty="0">
                <a:solidFill>
                  <a:schemeClr val="bg1"/>
                </a:solidFill>
              </a:rPr>
              <a:t> – mosquito, midge</a:t>
            </a:r>
          </a:p>
          <a:p>
            <a:pPr algn="ctr"/>
            <a:r>
              <a:rPr lang="en-US" sz="2000" dirty="0" err="1">
                <a:solidFill>
                  <a:schemeClr val="bg1"/>
                </a:solidFill>
              </a:rPr>
              <a:t>süß</a:t>
            </a:r>
            <a:r>
              <a:rPr lang="en-US" sz="2000" dirty="0">
                <a:solidFill>
                  <a:schemeClr val="bg1"/>
                </a:solidFill>
              </a:rPr>
              <a:t> – sweet</a:t>
            </a:r>
          </a:p>
        </p:txBody>
      </p:sp>
      <p:pic>
        <p:nvPicPr>
          <p:cNvPr id="1026" name="Picture 2" descr="Mosquito, Sting, Dragonfly, Wing, Fly, Syringe">
            <a:extLst>
              <a:ext uri="{FF2B5EF4-FFF2-40B4-BE49-F238E27FC236}">
                <a16:creationId xmlns:a16="http://schemas.microsoft.com/office/drawing/2014/main" id="{7E0511C8-6351-4347-913A-36572F48F6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757" y="1732547"/>
            <a:ext cx="1400505" cy="1063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gar Cubes, Spoon, Sweet, Sugar">
            <a:extLst>
              <a:ext uri="{FF2B5EF4-FFF2-40B4-BE49-F238E27FC236}">
                <a16:creationId xmlns:a16="http://schemas.microsoft.com/office/drawing/2014/main" id="{DC72A9CE-50A6-41D7-B45C-4430606D5A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0447" y="3810003"/>
            <a:ext cx="1076586" cy="1076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tter, Magerine, Knife, Pound, Spread, Fat">
            <a:extLst>
              <a:ext uri="{FF2B5EF4-FFF2-40B4-BE49-F238E27FC236}">
                <a16:creationId xmlns:a16="http://schemas.microsoft.com/office/drawing/2014/main" id="{4CAD31E9-A81C-4212-B124-359A07FD0D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5416" y="4971317"/>
            <a:ext cx="1363054" cy="116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9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int, Tube, Art, Color, Colorful, Oil, Craft, Mix">
            <a:extLst>
              <a:ext uri="{FF2B5EF4-FFF2-40B4-BE49-F238E27FC236}">
                <a16:creationId xmlns:a16="http://schemas.microsoft.com/office/drawing/2014/main" id="{EA44F66D-E543-4548-9E85-3F9C265563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1964" y="1198803"/>
            <a:ext cx="3199136" cy="21560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537204" y="147613"/>
            <a:ext cx="6813549" cy="1200329"/>
          </a:xfrm>
          <a:prstGeom prst="rect">
            <a:avLst/>
          </a:prstGeom>
          <a:noFill/>
        </p:spPr>
        <p:txBody>
          <a:bodyPr wrap="square" rtlCol="0">
            <a:spAutoFit/>
          </a:bodyPr>
          <a:lstStyle/>
          <a:p>
            <a:r>
              <a:rPr lang="en-US" sz="2400" dirty="0">
                <a:solidFill>
                  <a:schemeClr val="accent5">
                    <a:lumMod val="50000"/>
                  </a:schemeClr>
                </a:solidFill>
              </a:rPr>
              <a:t>Heidi </a:t>
            </a:r>
            <a:r>
              <a:rPr lang="en-US" sz="2400" dirty="0" err="1">
                <a:solidFill>
                  <a:schemeClr val="accent5">
                    <a:lumMod val="50000"/>
                  </a:schemeClr>
                </a:solidFill>
              </a:rPr>
              <a:t>bemalt</a:t>
            </a:r>
            <a:r>
              <a:rPr lang="en-US" sz="2400" dirty="0">
                <a:solidFill>
                  <a:schemeClr val="accent5">
                    <a:lumMod val="50000"/>
                  </a:schemeClr>
                </a:solidFill>
              </a:rPr>
              <a:t> die </a:t>
            </a:r>
            <a:r>
              <a:rPr lang="en-US" sz="2400" dirty="0" err="1">
                <a:solidFill>
                  <a:schemeClr val="accent5">
                    <a:lumMod val="50000"/>
                  </a:schemeClr>
                </a:solidFill>
              </a:rPr>
              <a:t>Wände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Zimmer von </a:t>
            </a:r>
            <a:r>
              <a:rPr lang="en-US" sz="2400" dirty="0" err="1">
                <a:solidFill>
                  <a:schemeClr val="accent5">
                    <a:lumMod val="50000"/>
                  </a:schemeClr>
                </a:solidFill>
              </a:rPr>
              <a:t>ihrem</a:t>
            </a:r>
            <a:r>
              <a:rPr lang="en-US" sz="2400" dirty="0">
                <a:solidFill>
                  <a:schemeClr val="accent5">
                    <a:lumMod val="50000"/>
                  </a:schemeClr>
                </a:solidFill>
              </a:rPr>
              <a:t> </a:t>
            </a:r>
            <a:r>
              <a:rPr lang="en-US" sz="2400" dirty="0" err="1">
                <a:solidFill>
                  <a:schemeClr val="accent5">
                    <a:lumMod val="50000"/>
                  </a:schemeClr>
                </a:solidFill>
              </a:rPr>
              <a:t>kleinen</a:t>
            </a:r>
            <a:r>
              <a:rPr lang="en-US" sz="2400" dirty="0">
                <a:solidFill>
                  <a:schemeClr val="accent5">
                    <a:lumMod val="50000"/>
                  </a:schemeClr>
                </a:solidFill>
              </a:rPr>
              <a:t> </a:t>
            </a:r>
            <a:r>
              <a:rPr lang="en-US" sz="2400" dirty="0" err="1">
                <a:solidFill>
                  <a:schemeClr val="accent5">
                    <a:lumMod val="50000"/>
                  </a:schemeClr>
                </a:solidFill>
              </a:rPr>
              <a:t>Bruder</a:t>
            </a:r>
            <a:r>
              <a:rPr lang="en-US" sz="2400" dirty="0">
                <a:solidFill>
                  <a:schemeClr val="accent5">
                    <a:lumMod val="50000"/>
                  </a:schemeClr>
                </a:solidFill>
              </a:rPr>
              <a:t>. Er will </a:t>
            </a:r>
            <a:r>
              <a:rPr lang="en-US" sz="2400" dirty="0" err="1">
                <a:solidFill>
                  <a:schemeClr val="accent5">
                    <a:lumMod val="50000"/>
                  </a:schemeClr>
                </a:solidFill>
              </a:rPr>
              <a:t>immer</a:t>
            </a:r>
            <a:r>
              <a:rPr lang="en-US" sz="2400" dirty="0">
                <a:solidFill>
                  <a:schemeClr val="accent5">
                    <a:lumMod val="50000"/>
                  </a:schemeClr>
                </a:solidFill>
              </a:rPr>
              <a:t> </a:t>
            </a:r>
            <a:r>
              <a:rPr lang="en-US" sz="2400" dirty="0" err="1">
                <a:solidFill>
                  <a:schemeClr val="accent5">
                    <a:lumMod val="50000"/>
                  </a:schemeClr>
                </a:solidFill>
              </a:rPr>
              <a:t>eins</a:t>
            </a:r>
            <a:r>
              <a:rPr lang="en-US" sz="2400" dirty="0">
                <a:solidFill>
                  <a:schemeClr val="accent5">
                    <a:lumMod val="50000"/>
                  </a:schemeClr>
                </a:solidFill>
              </a:rPr>
              <a:t> </a:t>
            </a:r>
            <a:r>
              <a:rPr lang="en-US" sz="2400" dirty="0" err="1">
                <a:solidFill>
                  <a:schemeClr val="accent5">
                    <a:lumMod val="50000"/>
                  </a:schemeClr>
                </a:solidFill>
              </a:rPr>
              <a:t>mehr</a:t>
            </a:r>
            <a:r>
              <a:rPr lang="en-US" sz="2400" dirty="0">
                <a:solidFill>
                  <a:schemeClr val="accent5">
                    <a:lumMod val="50000"/>
                  </a:schemeClr>
                </a:solidFill>
              </a:rPr>
              <a:t> </a:t>
            </a:r>
            <a:r>
              <a:rPr lang="en-US" sz="2400" dirty="0" err="1">
                <a:solidFill>
                  <a:schemeClr val="accent5">
                    <a:lumMod val="50000"/>
                  </a:schemeClr>
                </a:solidFill>
              </a:rPr>
              <a:t>als</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Person A </a:t>
            </a:r>
            <a:r>
              <a:rPr lang="en-US" sz="2400" dirty="0" err="1">
                <a:solidFill>
                  <a:schemeClr val="accent5">
                    <a:lumMod val="50000"/>
                  </a:schemeClr>
                </a:solidFill>
              </a:rPr>
              <a:t>ist</a:t>
            </a:r>
            <a:r>
              <a:rPr lang="en-US" sz="2400" dirty="0">
                <a:solidFill>
                  <a:schemeClr val="accent5">
                    <a:lumMod val="50000"/>
                  </a:schemeClr>
                </a:solidFill>
              </a:rPr>
              <a:t> Heidi, Person B der </a:t>
            </a:r>
            <a:r>
              <a:rPr lang="en-US" sz="2400" dirty="0" err="1">
                <a:solidFill>
                  <a:schemeClr val="accent5">
                    <a:lumMod val="50000"/>
                  </a:schemeClr>
                </a:solidFill>
              </a:rPr>
              <a:t>Bruder</a:t>
            </a:r>
            <a:r>
              <a:rPr lang="en-US" sz="2400" dirty="0">
                <a:solidFill>
                  <a:schemeClr val="accent5">
                    <a:lumMod val="50000"/>
                  </a:schemeClr>
                </a:solidFill>
              </a:rPr>
              <a:t>.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err="1">
                <a:solidFill>
                  <a:srgbClr val="5B9BD5">
                    <a:lumMod val="50000"/>
                  </a:srgbClr>
                </a:solidFill>
                <a:latin typeface="Century Gothic" panose="020B0502020202020204" pitchFamily="34" charset="0"/>
              </a:rPr>
              <a:t>Sekunden</a:t>
            </a:r>
            <a:endParaRPr lang="en-GB"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descr="A picture containing text&#10;&#10;Description automatically generated">
            <a:extLst>
              <a:ext uri="{FF2B5EF4-FFF2-40B4-BE49-F238E27FC236}">
                <a16:creationId xmlns:a16="http://schemas.microsoft.com/office/drawing/2014/main" id="{D829EDCC-E11C-4C03-BD75-D4CC60B81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1478" y="960758"/>
            <a:ext cx="2243388" cy="2425148"/>
          </a:xfrm>
          <a:prstGeom prst="rect">
            <a:avLst/>
          </a:prstGeom>
        </p:spPr>
      </p:pic>
      <p:sp>
        <p:nvSpPr>
          <p:cNvPr id="18" name="Speech Bubble: Rectangle with Corners Rounded 17">
            <a:hlinkClick r:id="" action="ppaction://noaction">
              <a:snd r:embed="rId6" name="9.3.1.3 slide 21 1a.wav"/>
            </a:hlinkClick>
            <a:extLst>
              <a:ext uri="{FF2B5EF4-FFF2-40B4-BE49-F238E27FC236}">
                <a16:creationId xmlns:a16="http://schemas.microsoft.com/office/drawing/2014/main" id="{7ECBEC53-1F11-403B-A594-76DA92ACF980}"/>
              </a:ext>
            </a:extLst>
          </p:cNvPr>
          <p:cNvSpPr/>
          <p:nvPr/>
        </p:nvSpPr>
        <p:spPr>
          <a:xfrm>
            <a:off x="2117476" y="1560387"/>
            <a:ext cx="1744997" cy="63650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Ein Zug?</a:t>
            </a:r>
            <a:endParaRPr lang="en-GB" sz="2000" dirty="0">
              <a:solidFill>
                <a:srgbClr val="115076"/>
              </a:solidFill>
            </a:endParaRPr>
          </a:p>
        </p:txBody>
      </p:sp>
      <p:sp>
        <p:nvSpPr>
          <p:cNvPr id="19" name="Speech Bubble: Rectangle with Corners Rounded 18">
            <a:hlinkClick r:id="" action="ppaction://noaction">
              <a:snd r:embed="rId7" name="9.3.1.3 slide 21 1b.wav"/>
            </a:hlinkClick>
            <a:extLst>
              <a:ext uri="{FF2B5EF4-FFF2-40B4-BE49-F238E27FC236}">
                <a16:creationId xmlns:a16="http://schemas.microsoft.com/office/drawing/2014/main" id="{5DB4BFD9-807E-45FC-A8D4-3B69FEAA9F99}"/>
              </a:ext>
            </a:extLst>
          </p:cNvPr>
          <p:cNvSpPr/>
          <p:nvPr/>
        </p:nvSpPr>
        <p:spPr>
          <a:xfrm>
            <a:off x="4007701" y="1560973"/>
            <a:ext cx="2243386" cy="635917"/>
          </a:xfrm>
          <a:prstGeom prst="wedgeRoundRectCallout">
            <a:avLst>
              <a:gd name="adj1" fmla="val 67734"/>
              <a:gd name="adj2" fmla="val -2791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Züge</a:t>
            </a:r>
            <a:r>
              <a:rPr lang="en-US" sz="2000" dirty="0">
                <a:solidFill>
                  <a:srgbClr val="115076"/>
                </a:solidFill>
              </a:rPr>
              <a:t>!</a:t>
            </a:r>
            <a:endParaRPr lang="en-GB" sz="2000" dirty="0">
              <a:solidFill>
                <a:srgbClr val="115076"/>
              </a:solidFill>
            </a:endParaRPr>
          </a:p>
        </p:txBody>
      </p:sp>
      <p:sp>
        <p:nvSpPr>
          <p:cNvPr id="21" name="Speech Bubble: Rectangle with Corners Rounded 20">
            <a:hlinkClick r:id="" action="ppaction://noaction">
              <a:snd r:embed="rId8" name="9.3.1.3 slide 21 2a.wav"/>
            </a:hlinkClick>
            <a:extLst>
              <a:ext uri="{FF2B5EF4-FFF2-40B4-BE49-F238E27FC236}">
                <a16:creationId xmlns:a16="http://schemas.microsoft.com/office/drawing/2014/main" id="{EB4D217A-0813-405D-9B59-203D40092328}"/>
              </a:ext>
            </a:extLst>
          </p:cNvPr>
          <p:cNvSpPr/>
          <p:nvPr/>
        </p:nvSpPr>
        <p:spPr>
          <a:xfrm>
            <a:off x="2091171" y="2433781"/>
            <a:ext cx="1744997" cy="66319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a:t>
            </a:r>
            <a:r>
              <a:rPr lang="en-US" sz="2000" dirty="0">
                <a:solidFill>
                  <a:srgbClr val="115076"/>
                </a:solidFill>
              </a:rPr>
              <a:t>. Ein Stuhl?</a:t>
            </a:r>
            <a:endParaRPr lang="en-GB" sz="2000" dirty="0">
              <a:solidFill>
                <a:srgbClr val="115076"/>
              </a:solidFill>
            </a:endParaRPr>
          </a:p>
        </p:txBody>
      </p:sp>
      <p:sp>
        <p:nvSpPr>
          <p:cNvPr id="22" name="Speech Bubble: Rectangle with Corners Rounded 21">
            <a:hlinkClick r:id="" action="ppaction://noaction">
              <a:snd r:embed="rId9" name="9.3.1.3 slide 21 2b.wav"/>
            </a:hlinkClick>
            <a:extLst>
              <a:ext uri="{FF2B5EF4-FFF2-40B4-BE49-F238E27FC236}">
                <a16:creationId xmlns:a16="http://schemas.microsoft.com/office/drawing/2014/main" id="{F980487D-CDDF-43E6-8EB6-EA3C66069741}"/>
              </a:ext>
            </a:extLst>
          </p:cNvPr>
          <p:cNvSpPr/>
          <p:nvPr/>
        </p:nvSpPr>
        <p:spPr>
          <a:xfrm>
            <a:off x="3975236" y="2433781"/>
            <a:ext cx="2243387" cy="663193"/>
          </a:xfrm>
          <a:prstGeom prst="wedgeRoundRectCallout">
            <a:avLst>
              <a:gd name="adj1" fmla="val 68895"/>
              <a:gd name="adj2" fmla="val -2824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Stühle</a:t>
            </a:r>
            <a:r>
              <a:rPr lang="en-US" sz="2000" dirty="0">
                <a:solidFill>
                  <a:srgbClr val="115076"/>
                </a:solidFill>
              </a:rPr>
              <a:t>!</a:t>
            </a:r>
            <a:endParaRPr lang="en-GB" sz="2000" dirty="0">
              <a:solidFill>
                <a:srgbClr val="115076"/>
              </a:solidFill>
            </a:endParaRPr>
          </a:p>
        </p:txBody>
      </p:sp>
      <p:sp>
        <p:nvSpPr>
          <p:cNvPr id="23" name="Speech Bubble: Rectangle with Corners Rounded 22">
            <a:hlinkClick r:id="" action="ppaction://noaction">
              <a:snd r:embed="rId10" name="9.3.1.3 slide 21 3a.wav"/>
            </a:hlinkClick>
            <a:extLst>
              <a:ext uri="{FF2B5EF4-FFF2-40B4-BE49-F238E27FC236}">
                <a16:creationId xmlns:a16="http://schemas.microsoft.com/office/drawing/2014/main" id="{61555A72-B2FE-4689-8E07-24CAF86A399D}"/>
              </a:ext>
            </a:extLst>
          </p:cNvPr>
          <p:cNvSpPr/>
          <p:nvPr/>
        </p:nvSpPr>
        <p:spPr>
          <a:xfrm>
            <a:off x="410571" y="3671396"/>
            <a:ext cx="1946628" cy="704945"/>
          </a:xfrm>
          <a:prstGeom prst="wedgeRoundRectCallout">
            <a:avLst>
              <a:gd name="adj1" fmla="val -64407"/>
              <a:gd name="adj2" fmla="val -3897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a:t>
            </a:r>
            <a:r>
              <a:rPr lang="en-US" sz="2000" dirty="0">
                <a:solidFill>
                  <a:srgbClr val="115076"/>
                </a:solidFill>
              </a:rPr>
              <a:t>. Ein Buch?</a:t>
            </a:r>
            <a:endParaRPr lang="en-GB" sz="2000" dirty="0">
              <a:solidFill>
                <a:srgbClr val="115076"/>
              </a:solidFill>
            </a:endParaRPr>
          </a:p>
        </p:txBody>
      </p:sp>
      <p:sp>
        <p:nvSpPr>
          <p:cNvPr id="24" name="Speech Bubble: Rectangle with Corners Rounded 23">
            <a:hlinkClick r:id="" action="ppaction://noaction">
              <a:snd r:embed="rId11" name="9.3.1.3 slide 21 4a.wav"/>
            </a:hlinkClick>
            <a:extLst>
              <a:ext uri="{FF2B5EF4-FFF2-40B4-BE49-F238E27FC236}">
                <a16:creationId xmlns:a16="http://schemas.microsoft.com/office/drawing/2014/main" id="{6298BB39-4267-46D7-B8EE-4DDE4ED230E3}"/>
              </a:ext>
            </a:extLst>
          </p:cNvPr>
          <p:cNvSpPr/>
          <p:nvPr/>
        </p:nvSpPr>
        <p:spPr>
          <a:xfrm>
            <a:off x="423353" y="4520345"/>
            <a:ext cx="1946628" cy="642288"/>
          </a:xfrm>
          <a:prstGeom prst="wedgeRoundRectCallout">
            <a:avLst>
              <a:gd name="adj1" fmla="val -65153"/>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a:t>
            </a:r>
            <a:r>
              <a:rPr lang="en-US" sz="2000" dirty="0">
                <a:solidFill>
                  <a:srgbClr val="115076"/>
                </a:solidFill>
              </a:rPr>
              <a:t>. Ein </a:t>
            </a:r>
            <a:r>
              <a:rPr lang="en-US" sz="2000" dirty="0" err="1">
                <a:solidFill>
                  <a:srgbClr val="115076"/>
                </a:solidFill>
              </a:rPr>
              <a:t>Fluss</a:t>
            </a:r>
            <a:r>
              <a:rPr lang="en-US" sz="2000" dirty="0">
                <a:solidFill>
                  <a:srgbClr val="115076"/>
                </a:solidFill>
              </a:rPr>
              <a:t>?</a:t>
            </a:r>
            <a:endParaRPr lang="en-GB" sz="2000" dirty="0">
              <a:solidFill>
                <a:srgbClr val="115076"/>
              </a:solidFill>
            </a:endParaRPr>
          </a:p>
        </p:txBody>
      </p:sp>
      <p:sp>
        <p:nvSpPr>
          <p:cNvPr id="25" name="Speech Bubble: Rectangle with Corners Rounded 24">
            <a:hlinkClick r:id="" action="ppaction://noaction">
              <a:snd r:embed="rId12" name="9.3.1.3 slide 21 5a.wav"/>
            </a:hlinkClick>
            <a:extLst>
              <a:ext uri="{FF2B5EF4-FFF2-40B4-BE49-F238E27FC236}">
                <a16:creationId xmlns:a16="http://schemas.microsoft.com/office/drawing/2014/main" id="{57457399-C42C-4BAA-BEE3-F413B222764E}"/>
              </a:ext>
            </a:extLst>
          </p:cNvPr>
          <p:cNvSpPr/>
          <p:nvPr/>
        </p:nvSpPr>
        <p:spPr>
          <a:xfrm>
            <a:off x="405316" y="5311518"/>
            <a:ext cx="1946628" cy="642288"/>
          </a:xfrm>
          <a:prstGeom prst="wedgeRoundRectCallout">
            <a:avLst>
              <a:gd name="adj1" fmla="val -66644"/>
              <a:gd name="adj2" fmla="val -3917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a:t>
            </a:r>
            <a:r>
              <a:rPr lang="en-US" sz="2000" dirty="0">
                <a:solidFill>
                  <a:srgbClr val="115076"/>
                </a:solidFill>
              </a:rPr>
              <a:t>. Ein Sturm?</a:t>
            </a:r>
            <a:endParaRPr lang="en-GB" sz="2000" dirty="0">
              <a:solidFill>
                <a:srgbClr val="115076"/>
              </a:solidFill>
            </a:endParaRPr>
          </a:p>
        </p:txBody>
      </p:sp>
      <p:sp>
        <p:nvSpPr>
          <p:cNvPr id="26" name="Speech Bubble: Rectangle with Corners Rounded 25">
            <a:hlinkClick r:id="" action="ppaction://noaction">
              <a:snd r:embed="rId13" name="9.3.1.3 slide 21 6a.wav"/>
            </a:hlinkClick>
            <a:extLst>
              <a:ext uri="{FF2B5EF4-FFF2-40B4-BE49-F238E27FC236}">
                <a16:creationId xmlns:a16="http://schemas.microsoft.com/office/drawing/2014/main" id="{A674B428-50B4-4747-AB77-197E43D659BE}"/>
              </a:ext>
            </a:extLst>
          </p:cNvPr>
          <p:cNvSpPr/>
          <p:nvPr/>
        </p:nvSpPr>
        <p:spPr>
          <a:xfrm>
            <a:off x="5652040" y="3671396"/>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a:t>
            </a:r>
            <a:r>
              <a:rPr lang="en-US" sz="2000" dirty="0">
                <a:solidFill>
                  <a:srgbClr val="115076"/>
                </a:solidFill>
              </a:rPr>
              <a:t>. Eine </a:t>
            </a:r>
            <a:r>
              <a:rPr lang="en-US" sz="2000" dirty="0" err="1">
                <a:solidFill>
                  <a:srgbClr val="115076"/>
                </a:solidFill>
              </a:rPr>
              <a:t>Nuss</a:t>
            </a:r>
            <a:r>
              <a:rPr lang="en-US" sz="2000" dirty="0">
                <a:solidFill>
                  <a:srgbClr val="115076"/>
                </a:solidFill>
              </a:rPr>
              <a:t>?</a:t>
            </a:r>
            <a:endParaRPr lang="en-GB" sz="2000" dirty="0">
              <a:solidFill>
                <a:srgbClr val="115076"/>
              </a:solidFill>
            </a:endParaRPr>
          </a:p>
        </p:txBody>
      </p:sp>
      <p:sp>
        <p:nvSpPr>
          <p:cNvPr id="28" name="Speech Bubble: Rectangle with Corners Rounded 27">
            <a:hlinkClick r:id="" action="ppaction://noaction">
              <a:snd r:embed="rId14" name="9.3.1.3 slide 21 7a.wav"/>
            </a:hlinkClick>
            <a:extLst>
              <a:ext uri="{FF2B5EF4-FFF2-40B4-BE49-F238E27FC236}">
                <a16:creationId xmlns:a16="http://schemas.microsoft.com/office/drawing/2014/main" id="{7FB32F94-30BB-4AD9-B042-0E80229B1A39}"/>
              </a:ext>
            </a:extLst>
          </p:cNvPr>
          <p:cNvSpPr/>
          <p:nvPr/>
        </p:nvSpPr>
        <p:spPr>
          <a:xfrm>
            <a:off x="5652040" y="4441796"/>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a:t>
            </a:r>
            <a:r>
              <a:rPr lang="en-US" sz="2000" dirty="0">
                <a:solidFill>
                  <a:srgbClr val="115076"/>
                </a:solidFill>
              </a:rPr>
              <a:t>. Ein </a:t>
            </a:r>
            <a:r>
              <a:rPr lang="en-US" sz="2000" dirty="0" err="1">
                <a:solidFill>
                  <a:srgbClr val="115076"/>
                </a:solidFill>
              </a:rPr>
              <a:t>Kuss</a:t>
            </a:r>
            <a:r>
              <a:rPr lang="en-US" sz="2000" dirty="0">
                <a:solidFill>
                  <a:srgbClr val="115076"/>
                </a:solidFill>
              </a:rPr>
              <a:t>?</a:t>
            </a:r>
            <a:endParaRPr lang="en-GB" sz="2000" dirty="0">
              <a:solidFill>
                <a:srgbClr val="115076"/>
              </a:solidFill>
            </a:endParaRPr>
          </a:p>
        </p:txBody>
      </p:sp>
      <p:sp>
        <p:nvSpPr>
          <p:cNvPr id="29" name="Speech Bubble: Rectangle with Corners Rounded 28">
            <a:hlinkClick r:id="" action="ppaction://noaction">
              <a:snd r:embed="rId15" name="9.3.1.3 slide 21 8a.wav"/>
            </a:hlinkClick>
            <a:extLst>
              <a:ext uri="{FF2B5EF4-FFF2-40B4-BE49-F238E27FC236}">
                <a16:creationId xmlns:a16="http://schemas.microsoft.com/office/drawing/2014/main" id="{2E0973E1-76D2-474A-BC9B-FD8A49BE8BD7}"/>
              </a:ext>
            </a:extLst>
          </p:cNvPr>
          <p:cNvSpPr/>
          <p:nvPr/>
        </p:nvSpPr>
        <p:spPr>
          <a:xfrm>
            <a:off x="5641217" y="5206459"/>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a:t>
            </a:r>
            <a:r>
              <a:rPr lang="en-US" sz="2000" dirty="0">
                <a:solidFill>
                  <a:srgbClr val="115076"/>
                </a:solidFill>
              </a:rPr>
              <a:t>. Ein </a:t>
            </a:r>
            <a:r>
              <a:rPr lang="en-US" sz="2000" dirty="0" err="1">
                <a:solidFill>
                  <a:srgbClr val="115076"/>
                </a:solidFill>
              </a:rPr>
              <a:t>Turm</a:t>
            </a:r>
            <a:r>
              <a:rPr lang="en-US" sz="2000" dirty="0">
                <a:solidFill>
                  <a:srgbClr val="115076"/>
                </a:solidFill>
              </a:rPr>
              <a:t>?</a:t>
            </a:r>
            <a:endParaRPr lang="en-GB" sz="2000" dirty="0">
              <a:solidFill>
                <a:srgbClr val="115076"/>
              </a:solidFill>
            </a:endParaRPr>
          </a:p>
        </p:txBody>
      </p:sp>
      <p:sp>
        <p:nvSpPr>
          <p:cNvPr id="30" name="Speech Bubble: Rectangle with Corners Rounded 29">
            <a:hlinkClick r:id="" action="ppaction://noaction">
              <a:snd r:embed="rId16" name="9.3.1.3 slide 21 3b.wav"/>
            </a:hlinkClick>
            <a:extLst>
              <a:ext uri="{FF2B5EF4-FFF2-40B4-BE49-F238E27FC236}">
                <a16:creationId xmlns:a16="http://schemas.microsoft.com/office/drawing/2014/main" id="{D595709D-88F9-4C8C-A82E-504F47698CB5}"/>
              </a:ext>
            </a:extLst>
          </p:cNvPr>
          <p:cNvSpPr/>
          <p:nvPr/>
        </p:nvSpPr>
        <p:spPr>
          <a:xfrm>
            <a:off x="2486292" y="3671396"/>
            <a:ext cx="2243386" cy="704945"/>
          </a:xfrm>
          <a:prstGeom prst="wedgeRoundRectCallout">
            <a:avLst>
              <a:gd name="adj1" fmla="val 67087"/>
              <a:gd name="adj2" fmla="val -4416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Bücher</a:t>
            </a:r>
            <a:r>
              <a:rPr lang="en-US" sz="2000" dirty="0">
                <a:solidFill>
                  <a:srgbClr val="115076"/>
                </a:solidFill>
              </a:rPr>
              <a:t>!</a:t>
            </a:r>
            <a:endParaRPr lang="en-GB" sz="2000" dirty="0">
              <a:solidFill>
                <a:srgbClr val="115076"/>
              </a:solidFill>
            </a:endParaRPr>
          </a:p>
        </p:txBody>
      </p:sp>
      <p:sp>
        <p:nvSpPr>
          <p:cNvPr id="31" name="Speech Bubble: Rectangle with Corners Rounded 30">
            <a:hlinkClick r:id="" action="ppaction://noaction">
              <a:snd r:embed="rId17" name="9.3.1.3 slide 21 4b.wav"/>
            </a:hlinkClick>
            <a:extLst>
              <a:ext uri="{FF2B5EF4-FFF2-40B4-BE49-F238E27FC236}">
                <a16:creationId xmlns:a16="http://schemas.microsoft.com/office/drawing/2014/main" id="{2BC8F19B-884F-4E34-BD9B-91FE7243BA91}"/>
              </a:ext>
            </a:extLst>
          </p:cNvPr>
          <p:cNvSpPr/>
          <p:nvPr/>
        </p:nvSpPr>
        <p:spPr>
          <a:xfrm>
            <a:off x="2506222" y="4520345"/>
            <a:ext cx="2243386" cy="642288"/>
          </a:xfrm>
          <a:prstGeom prst="wedgeRoundRectCallout">
            <a:avLst>
              <a:gd name="adj1" fmla="val 64499"/>
              <a:gd name="adj2" fmla="val -4597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Flüsse</a:t>
            </a:r>
            <a:r>
              <a:rPr lang="en-US" sz="2000" dirty="0">
                <a:solidFill>
                  <a:srgbClr val="115076"/>
                </a:solidFill>
              </a:rPr>
              <a:t>!</a:t>
            </a:r>
            <a:endParaRPr lang="en-GB" sz="2000" dirty="0">
              <a:solidFill>
                <a:srgbClr val="115076"/>
              </a:solidFill>
            </a:endParaRPr>
          </a:p>
        </p:txBody>
      </p:sp>
      <p:sp>
        <p:nvSpPr>
          <p:cNvPr id="32" name="Speech Bubble: Rectangle with Corners Rounded 31">
            <a:hlinkClick r:id="" action="ppaction://noaction">
              <a:snd r:embed="rId18" name="9.3.1.3 slide 21 5b.wav"/>
            </a:hlinkClick>
            <a:extLst>
              <a:ext uri="{FF2B5EF4-FFF2-40B4-BE49-F238E27FC236}">
                <a16:creationId xmlns:a16="http://schemas.microsoft.com/office/drawing/2014/main" id="{3AB56344-1438-43FF-8A03-9028990C3008}"/>
              </a:ext>
            </a:extLst>
          </p:cNvPr>
          <p:cNvSpPr/>
          <p:nvPr/>
        </p:nvSpPr>
        <p:spPr>
          <a:xfrm>
            <a:off x="2486292" y="5311518"/>
            <a:ext cx="2243386" cy="642288"/>
          </a:xfrm>
          <a:prstGeom prst="wedgeRoundRectCallout">
            <a:avLst>
              <a:gd name="adj1" fmla="val 65793"/>
              <a:gd name="adj2" fmla="val -437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Stürme</a:t>
            </a:r>
            <a:r>
              <a:rPr lang="en-US" sz="2000" dirty="0">
                <a:solidFill>
                  <a:srgbClr val="115076"/>
                </a:solidFill>
              </a:rPr>
              <a:t>!</a:t>
            </a:r>
            <a:endParaRPr lang="en-GB" sz="2000" dirty="0">
              <a:solidFill>
                <a:srgbClr val="115076"/>
              </a:solidFill>
            </a:endParaRPr>
          </a:p>
        </p:txBody>
      </p:sp>
      <p:sp>
        <p:nvSpPr>
          <p:cNvPr id="34" name="Speech Bubble: Rectangle with Corners Rounded 33">
            <a:hlinkClick r:id="" action="ppaction://noaction">
              <a:snd r:embed="rId19" name="9.3.1.3 slide 21 6b.wav"/>
            </a:hlinkClick>
            <a:extLst>
              <a:ext uri="{FF2B5EF4-FFF2-40B4-BE49-F238E27FC236}">
                <a16:creationId xmlns:a16="http://schemas.microsoft.com/office/drawing/2014/main" id="{0B806AA1-3ADB-4783-A3CA-9A3982BDD6FE}"/>
              </a:ext>
            </a:extLst>
          </p:cNvPr>
          <p:cNvSpPr/>
          <p:nvPr/>
        </p:nvSpPr>
        <p:spPr>
          <a:xfrm>
            <a:off x="7706625" y="3678126"/>
            <a:ext cx="1946628" cy="704945"/>
          </a:xfrm>
          <a:prstGeom prst="wedgeRoundRectCallout">
            <a:avLst>
              <a:gd name="adj1" fmla="val 58652"/>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Nüsse</a:t>
            </a:r>
            <a:r>
              <a:rPr lang="en-US" sz="2000" dirty="0">
                <a:solidFill>
                  <a:srgbClr val="115076"/>
                </a:solidFill>
              </a:rPr>
              <a:t>!</a:t>
            </a:r>
            <a:endParaRPr lang="en-GB" sz="2000" dirty="0">
              <a:solidFill>
                <a:srgbClr val="115076"/>
              </a:solidFill>
            </a:endParaRPr>
          </a:p>
        </p:txBody>
      </p:sp>
      <p:sp>
        <p:nvSpPr>
          <p:cNvPr id="35" name="Speech Bubble: Rectangle with Corners Rounded 34">
            <a:hlinkClick r:id="" action="ppaction://noaction">
              <a:snd r:embed="rId20" name="9.3.1.3 slide 21 7b.wav"/>
            </a:hlinkClick>
            <a:extLst>
              <a:ext uri="{FF2B5EF4-FFF2-40B4-BE49-F238E27FC236}">
                <a16:creationId xmlns:a16="http://schemas.microsoft.com/office/drawing/2014/main" id="{84FF7F16-028D-4703-B175-53D5CD2A5C0E}"/>
              </a:ext>
            </a:extLst>
          </p:cNvPr>
          <p:cNvSpPr/>
          <p:nvPr/>
        </p:nvSpPr>
        <p:spPr>
          <a:xfrm>
            <a:off x="7703324" y="4441796"/>
            <a:ext cx="1946628" cy="704945"/>
          </a:xfrm>
          <a:prstGeom prst="wedgeRoundRectCallout">
            <a:avLst>
              <a:gd name="adj1" fmla="val 60694"/>
              <a:gd name="adj2" fmla="val -5383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Küsse</a:t>
            </a:r>
            <a:r>
              <a:rPr lang="en-US" sz="2000" dirty="0">
                <a:solidFill>
                  <a:srgbClr val="115076"/>
                </a:solidFill>
              </a:rPr>
              <a:t>!</a:t>
            </a:r>
            <a:endParaRPr lang="en-GB" sz="2000" dirty="0">
              <a:solidFill>
                <a:srgbClr val="115076"/>
              </a:solidFill>
            </a:endParaRPr>
          </a:p>
        </p:txBody>
      </p:sp>
      <p:sp>
        <p:nvSpPr>
          <p:cNvPr id="36" name="Speech Bubble: Rectangle with Corners Rounded 35">
            <a:hlinkClick r:id="" action="ppaction://noaction">
              <a:snd r:embed="rId21" name="9.3.1.3 slide 21 8b.wav"/>
            </a:hlinkClick>
            <a:extLst>
              <a:ext uri="{FF2B5EF4-FFF2-40B4-BE49-F238E27FC236}">
                <a16:creationId xmlns:a16="http://schemas.microsoft.com/office/drawing/2014/main" id="{33EB2022-3947-48B1-9A09-A99327EEF082}"/>
              </a:ext>
            </a:extLst>
          </p:cNvPr>
          <p:cNvSpPr/>
          <p:nvPr/>
        </p:nvSpPr>
        <p:spPr>
          <a:xfrm>
            <a:off x="7696524" y="5234706"/>
            <a:ext cx="2072371" cy="704945"/>
          </a:xfrm>
          <a:prstGeom prst="wedgeRoundRectCallout">
            <a:avLst>
              <a:gd name="adj1" fmla="val 60694"/>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a:t>
            </a:r>
            <a:r>
              <a:rPr lang="en-US" sz="2000" dirty="0">
                <a:solidFill>
                  <a:srgbClr val="115076"/>
                </a:solidFill>
              </a:rPr>
              <a:t>. </a:t>
            </a:r>
            <a:r>
              <a:rPr lang="en-US" sz="2000" dirty="0" err="1">
                <a:solidFill>
                  <a:srgbClr val="115076"/>
                </a:solidFill>
              </a:rPr>
              <a:t>Zwei</a:t>
            </a:r>
            <a:r>
              <a:rPr lang="en-US" sz="2000" dirty="0">
                <a:solidFill>
                  <a:srgbClr val="115076"/>
                </a:solidFill>
              </a:rPr>
              <a:t> </a:t>
            </a:r>
            <a:r>
              <a:rPr lang="en-US" sz="2000" dirty="0" err="1">
                <a:solidFill>
                  <a:srgbClr val="115076"/>
                </a:solidFill>
              </a:rPr>
              <a:t>Türme</a:t>
            </a:r>
            <a:r>
              <a:rPr lang="en-US" sz="2000" dirty="0">
                <a:solidFill>
                  <a:srgbClr val="115076"/>
                </a:solidFill>
              </a:rPr>
              <a:t>!</a:t>
            </a:r>
            <a:endParaRPr lang="en-GB" sz="2000" dirty="0">
              <a:solidFill>
                <a:srgbClr val="115076"/>
              </a:solidFill>
            </a:endParaRPr>
          </a:p>
        </p:txBody>
      </p:sp>
      <p:pic>
        <p:nvPicPr>
          <p:cNvPr id="2052" name="Picture 4" descr="Murals, Children, Drawing, Paint, Artist, Heart, Love">
            <a:extLst>
              <a:ext uri="{FF2B5EF4-FFF2-40B4-BE49-F238E27FC236}">
                <a16:creationId xmlns:a16="http://schemas.microsoft.com/office/drawing/2014/main" id="{9466A6E6-1C45-479F-BA79-5ABD0C210EC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915097" y="3722631"/>
            <a:ext cx="1163009" cy="15919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orm, Stormy, Tornado, Weather, Weather Forecast">
            <a:extLst>
              <a:ext uri="{FF2B5EF4-FFF2-40B4-BE49-F238E27FC236}">
                <a16:creationId xmlns:a16="http://schemas.microsoft.com/office/drawing/2014/main" id="{C134CD7E-35B4-4631-8134-D8A4E40FFC4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40559" y="5587178"/>
            <a:ext cx="1061900" cy="9916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icon&#10;&#10;Description automatically generated">
            <a:extLst>
              <a:ext uri="{FF2B5EF4-FFF2-40B4-BE49-F238E27FC236}">
                <a16:creationId xmlns:a16="http://schemas.microsoft.com/office/drawing/2014/main" id="{E170CCE1-982A-4C93-BDC3-8BA4FFAB764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14285" y="1461857"/>
            <a:ext cx="1255322" cy="1652076"/>
          </a:xfrm>
          <a:prstGeom prst="rect">
            <a:avLst/>
          </a:prstGeom>
        </p:spPr>
      </p:pic>
      <p:pic>
        <p:nvPicPr>
          <p:cNvPr id="2" name="Picture 2" descr="Acorn, Nut, Seed, Seed Pod">
            <a:extLst>
              <a:ext uri="{FF2B5EF4-FFF2-40B4-BE49-F238E27FC236}">
                <a16:creationId xmlns:a16="http://schemas.microsoft.com/office/drawing/2014/main" id="{5CCBF04A-F31D-4660-A940-4A1CD5985AB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337947" y="3338551"/>
            <a:ext cx="651882" cy="5238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Lips, Mouth, Kiss, Lipstick, Colorful, Rainbow, Vector">
            <a:extLst>
              <a:ext uri="{FF2B5EF4-FFF2-40B4-BE49-F238E27FC236}">
                <a16:creationId xmlns:a16="http://schemas.microsoft.com/office/drawing/2014/main" id="{9C1C9B58-506D-4D63-8462-ACF899374FF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0712160">
            <a:off x="7171685" y="4253935"/>
            <a:ext cx="853966" cy="6040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wer, Castle, Medieval, Door, Tile, Wood, Stone Tower">
            <a:extLst>
              <a:ext uri="{FF2B5EF4-FFF2-40B4-BE49-F238E27FC236}">
                <a16:creationId xmlns:a16="http://schemas.microsoft.com/office/drawing/2014/main" id="{3EBD5A19-661D-4465-B6EC-D8A83E3859C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232736" y="5500641"/>
            <a:ext cx="526975" cy="105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75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int, Tube, Art, Color, Colorful, Oil, Craft, Mix">
            <a:extLst>
              <a:ext uri="{FF2B5EF4-FFF2-40B4-BE49-F238E27FC236}">
                <a16:creationId xmlns:a16="http://schemas.microsoft.com/office/drawing/2014/main" id="{F4C7F676-E2A1-4A14-877A-B4EB43A3C1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3464" y="1487992"/>
            <a:ext cx="2472102" cy="16660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4070994" y="405282"/>
            <a:ext cx="6468619" cy="461665"/>
          </a:xfrm>
          <a:prstGeom prst="rect">
            <a:avLst/>
          </a:prstGeom>
          <a:noFill/>
        </p:spPr>
        <p:txBody>
          <a:bodyPr wrap="square" rtlCol="0">
            <a:spAutoFit/>
          </a:bodyPr>
          <a:lstStyle/>
          <a:p>
            <a:r>
              <a:rPr lang="en-US" sz="2400" dirty="0" err="1">
                <a:solidFill>
                  <a:schemeClr val="accent5">
                    <a:lumMod val="50000"/>
                  </a:schemeClr>
                </a:solidFill>
              </a:rPr>
              <a:t>Tauscht</a:t>
            </a:r>
            <a:r>
              <a:rPr lang="en-US" sz="2400" dirty="0">
                <a:solidFill>
                  <a:schemeClr val="accent5">
                    <a:lumMod val="50000"/>
                  </a:schemeClr>
                </a:solidFill>
              </a:rPr>
              <a:t> die Rollen.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err="1">
                <a:solidFill>
                  <a:srgbClr val="5B9BD5">
                    <a:lumMod val="50000"/>
                  </a:srgbClr>
                </a:solidFill>
                <a:latin typeface="Century Gothic" panose="020B0502020202020204" pitchFamily="34" charset="0"/>
              </a:rPr>
              <a:t>Sekunden</a:t>
            </a:r>
            <a:endParaRPr lang="en-GB"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descr="A picture containing text&#10;&#10;Description automatically generated">
            <a:extLst>
              <a:ext uri="{FF2B5EF4-FFF2-40B4-BE49-F238E27FC236}">
                <a16:creationId xmlns:a16="http://schemas.microsoft.com/office/drawing/2014/main" id="{D829EDCC-E11C-4C03-BD75-D4CC60B81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1478" y="960758"/>
            <a:ext cx="2243388" cy="2425148"/>
          </a:xfrm>
          <a:prstGeom prst="rect">
            <a:avLst/>
          </a:prstGeom>
        </p:spPr>
      </p:pic>
      <p:sp>
        <p:nvSpPr>
          <p:cNvPr id="18" name="Speech Bubble: Rectangle with Corners Rounded 17">
            <a:hlinkClick r:id="" action="ppaction://noaction">
              <a:snd r:embed="rId6" name="9.3.1.3 slide 22 1a.wav"/>
            </a:hlinkClick>
            <a:extLst>
              <a:ext uri="{FF2B5EF4-FFF2-40B4-BE49-F238E27FC236}">
                <a16:creationId xmlns:a16="http://schemas.microsoft.com/office/drawing/2014/main" id="{7ECBEC53-1F11-403B-A594-76DA92ACF980}"/>
              </a:ext>
            </a:extLst>
          </p:cNvPr>
          <p:cNvSpPr/>
          <p:nvPr/>
        </p:nvSpPr>
        <p:spPr>
          <a:xfrm>
            <a:off x="2117476" y="1481666"/>
            <a:ext cx="1946628" cy="704943"/>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a:t>
            </a:r>
            <a:r>
              <a:rPr lang="en-US" sz="2000" dirty="0">
                <a:solidFill>
                  <a:srgbClr val="115076"/>
                </a:solidFill>
              </a:rPr>
              <a:t> Eine Wurst?</a:t>
            </a:r>
            <a:endParaRPr lang="en-GB" sz="2000" dirty="0">
              <a:solidFill>
                <a:srgbClr val="115076"/>
              </a:solidFill>
            </a:endParaRPr>
          </a:p>
        </p:txBody>
      </p:sp>
      <p:sp>
        <p:nvSpPr>
          <p:cNvPr id="19" name="Speech Bubble: Rectangle with Corners Rounded 18">
            <a:hlinkClick r:id="" action="ppaction://noaction">
              <a:snd r:embed="rId7" name="9.3.1.3 slide 22 1b.wav"/>
            </a:hlinkClick>
            <a:extLst>
              <a:ext uri="{FF2B5EF4-FFF2-40B4-BE49-F238E27FC236}">
                <a16:creationId xmlns:a16="http://schemas.microsoft.com/office/drawing/2014/main" id="{5DB4BFD9-807E-45FC-A8D4-3B69FEAA9F99}"/>
              </a:ext>
            </a:extLst>
          </p:cNvPr>
          <p:cNvSpPr/>
          <p:nvPr/>
        </p:nvSpPr>
        <p:spPr>
          <a:xfrm>
            <a:off x="4206965" y="1502161"/>
            <a:ext cx="2067186"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1. </a:t>
            </a:r>
            <a:r>
              <a:rPr lang="en-US" sz="2000" dirty="0" err="1">
                <a:solidFill>
                  <a:srgbClr val="115076"/>
                </a:solidFill>
              </a:rPr>
              <a:t>Zwei</a:t>
            </a:r>
            <a:r>
              <a:rPr lang="en-US" sz="2000" dirty="0">
                <a:solidFill>
                  <a:srgbClr val="115076"/>
                </a:solidFill>
              </a:rPr>
              <a:t> </a:t>
            </a:r>
            <a:r>
              <a:rPr lang="en-US" sz="2000" dirty="0" err="1">
                <a:solidFill>
                  <a:srgbClr val="115076"/>
                </a:solidFill>
              </a:rPr>
              <a:t>Würste</a:t>
            </a:r>
            <a:r>
              <a:rPr lang="en-US" sz="2000" dirty="0">
                <a:solidFill>
                  <a:srgbClr val="115076"/>
                </a:solidFill>
              </a:rPr>
              <a:t>!</a:t>
            </a:r>
            <a:endParaRPr lang="en-GB" sz="2000" dirty="0">
              <a:solidFill>
                <a:srgbClr val="115076"/>
              </a:solidFill>
            </a:endParaRPr>
          </a:p>
        </p:txBody>
      </p:sp>
      <p:sp>
        <p:nvSpPr>
          <p:cNvPr id="21" name="Speech Bubble: Rectangle with Corners Rounded 20">
            <a:hlinkClick r:id="" action="ppaction://noaction">
              <a:snd r:embed="rId8" name="9.3.1.3 slide 22 2a.wav"/>
            </a:hlinkClick>
            <a:extLst>
              <a:ext uri="{FF2B5EF4-FFF2-40B4-BE49-F238E27FC236}">
                <a16:creationId xmlns:a16="http://schemas.microsoft.com/office/drawing/2014/main" id="{EB4D217A-0813-405D-9B59-203D40092328}"/>
              </a:ext>
            </a:extLst>
          </p:cNvPr>
          <p:cNvSpPr/>
          <p:nvPr/>
        </p:nvSpPr>
        <p:spPr>
          <a:xfrm>
            <a:off x="2180431" y="2520340"/>
            <a:ext cx="1744997" cy="704944"/>
          </a:xfrm>
          <a:prstGeom prst="wedgeRoundRectCallout">
            <a:avLst>
              <a:gd name="adj1" fmla="val -71710"/>
              <a:gd name="adj2" fmla="val -2902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 </a:t>
            </a:r>
            <a:r>
              <a:rPr lang="en-US" sz="2000" dirty="0">
                <a:solidFill>
                  <a:srgbClr val="115076"/>
                </a:solidFill>
              </a:rPr>
              <a:t>Ein Hut?</a:t>
            </a:r>
            <a:endParaRPr lang="en-GB" sz="2000" dirty="0">
              <a:solidFill>
                <a:srgbClr val="115076"/>
              </a:solidFill>
            </a:endParaRPr>
          </a:p>
        </p:txBody>
      </p:sp>
      <p:sp>
        <p:nvSpPr>
          <p:cNvPr id="22" name="Speech Bubble: Rectangle with Corners Rounded 21">
            <a:hlinkClick r:id="" action="ppaction://noaction">
              <a:snd r:embed="rId9" name="9.3.1.3 slide 22 2b.wav"/>
            </a:hlinkClick>
            <a:extLst>
              <a:ext uri="{FF2B5EF4-FFF2-40B4-BE49-F238E27FC236}">
                <a16:creationId xmlns:a16="http://schemas.microsoft.com/office/drawing/2014/main" id="{F980487D-CDDF-43E6-8EB6-EA3C66069741}"/>
              </a:ext>
            </a:extLst>
          </p:cNvPr>
          <p:cNvSpPr/>
          <p:nvPr/>
        </p:nvSpPr>
        <p:spPr>
          <a:xfrm>
            <a:off x="4053637" y="2525623"/>
            <a:ext cx="1946628" cy="704945"/>
          </a:xfrm>
          <a:prstGeom prst="wedgeRoundRectCallout">
            <a:avLst>
              <a:gd name="adj1" fmla="val 76012"/>
              <a:gd name="adj2" fmla="val -7639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2. </a:t>
            </a:r>
            <a:r>
              <a:rPr lang="en-US" sz="2000" dirty="0" err="1">
                <a:solidFill>
                  <a:srgbClr val="115076"/>
                </a:solidFill>
              </a:rPr>
              <a:t>Zwei</a:t>
            </a:r>
            <a:r>
              <a:rPr lang="en-US" sz="2000" dirty="0">
                <a:solidFill>
                  <a:srgbClr val="115076"/>
                </a:solidFill>
              </a:rPr>
              <a:t> </a:t>
            </a:r>
            <a:r>
              <a:rPr lang="en-US" sz="2000" dirty="0" err="1">
                <a:solidFill>
                  <a:srgbClr val="115076"/>
                </a:solidFill>
              </a:rPr>
              <a:t>Hüte</a:t>
            </a:r>
            <a:r>
              <a:rPr lang="en-US" sz="2000" dirty="0">
                <a:solidFill>
                  <a:srgbClr val="115076"/>
                </a:solidFill>
              </a:rPr>
              <a:t>!</a:t>
            </a:r>
            <a:endParaRPr lang="en-GB" sz="2000" dirty="0">
              <a:solidFill>
                <a:srgbClr val="115076"/>
              </a:solidFill>
            </a:endParaRPr>
          </a:p>
        </p:txBody>
      </p:sp>
      <p:sp>
        <p:nvSpPr>
          <p:cNvPr id="23" name="Speech Bubble: Rectangle with Corners Rounded 22">
            <a:hlinkClick r:id="" action="ppaction://noaction">
              <a:snd r:embed="rId10" name="9.3.1.3 slide 22 3a.wav"/>
            </a:hlinkClick>
            <a:extLst>
              <a:ext uri="{FF2B5EF4-FFF2-40B4-BE49-F238E27FC236}">
                <a16:creationId xmlns:a16="http://schemas.microsoft.com/office/drawing/2014/main" id="{61555A72-B2FE-4689-8E07-24CAF86A399D}"/>
              </a:ext>
            </a:extLst>
          </p:cNvPr>
          <p:cNvSpPr/>
          <p:nvPr/>
        </p:nvSpPr>
        <p:spPr>
          <a:xfrm>
            <a:off x="423352" y="3655471"/>
            <a:ext cx="2082869"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 </a:t>
            </a:r>
            <a:r>
              <a:rPr lang="en-US" sz="2000" dirty="0">
                <a:solidFill>
                  <a:srgbClr val="115076"/>
                </a:solidFill>
              </a:rPr>
              <a:t>Eine </a:t>
            </a:r>
            <a:r>
              <a:rPr lang="en-US" sz="2000" dirty="0" err="1">
                <a:solidFill>
                  <a:srgbClr val="115076"/>
                </a:solidFill>
              </a:rPr>
              <a:t>Frucht</a:t>
            </a:r>
            <a:r>
              <a:rPr lang="en-US" sz="2000" dirty="0">
                <a:solidFill>
                  <a:srgbClr val="115076"/>
                </a:solidFill>
              </a:rPr>
              <a:t>?</a:t>
            </a:r>
            <a:endParaRPr lang="en-GB" sz="2000" dirty="0">
              <a:solidFill>
                <a:srgbClr val="115076"/>
              </a:solidFill>
            </a:endParaRPr>
          </a:p>
        </p:txBody>
      </p:sp>
      <p:sp>
        <p:nvSpPr>
          <p:cNvPr id="24" name="Speech Bubble: Rectangle with Corners Rounded 23">
            <a:hlinkClick r:id="" action="ppaction://noaction">
              <a:snd r:embed="rId11" name="9.3.1.3 slide 22 4a.wav"/>
            </a:hlinkClick>
            <a:extLst>
              <a:ext uri="{FF2B5EF4-FFF2-40B4-BE49-F238E27FC236}">
                <a16:creationId xmlns:a16="http://schemas.microsoft.com/office/drawing/2014/main" id="{6298BB39-4267-46D7-B8EE-4DDE4ED230E3}"/>
              </a:ext>
            </a:extLst>
          </p:cNvPr>
          <p:cNvSpPr/>
          <p:nvPr/>
        </p:nvSpPr>
        <p:spPr>
          <a:xfrm>
            <a:off x="502552" y="4475410"/>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 </a:t>
            </a:r>
            <a:r>
              <a:rPr lang="en-US" sz="2000" dirty="0">
                <a:solidFill>
                  <a:srgbClr val="115076"/>
                </a:solidFill>
              </a:rPr>
              <a:t>Ein Fuchs?</a:t>
            </a:r>
            <a:endParaRPr lang="en-GB" sz="2000" dirty="0">
              <a:solidFill>
                <a:srgbClr val="115076"/>
              </a:solidFill>
            </a:endParaRPr>
          </a:p>
        </p:txBody>
      </p:sp>
      <p:sp>
        <p:nvSpPr>
          <p:cNvPr id="25" name="Speech Bubble: Rectangle with Corners Rounded 24">
            <a:hlinkClick r:id="" action="ppaction://noaction">
              <a:snd r:embed="rId12" name="9.3.1.3 slide 22 5a.wav"/>
            </a:hlinkClick>
            <a:extLst>
              <a:ext uri="{FF2B5EF4-FFF2-40B4-BE49-F238E27FC236}">
                <a16:creationId xmlns:a16="http://schemas.microsoft.com/office/drawing/2014/main" id="{57457399-C42C-4BAA-BEE3-F413B222764E}"/>
              </a:ext>
            </a:extLst>
          </p:cNvPr>
          <p:cNvSpPr/>
          <p:nvPr/>
        </p:nvSpPr>
        <p:spPr>
          <a:xfrm>
            <a:off x="414095" y="5318889"/>
            <a:ext cx="2091157"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 </a:t>
            </a:r>
            <a:r>
              <a:rPr lang="en-US" sz="2000" dirty="0">
                <a:solidFill>
                  <a:srgbClr val="115076"/>
                </a:solidFill>
              </a:rPr>
              <a:t>Ein Wunsch?</a:t>
            </a:r>
            <a:endParaRPr lang="en-GB" sz="2000" dirty="0">
              <a:solidFill>
                <a:srgbClr val="115076"/>
              </a:solidFill>
            </a:endParaRPr>
          </a:p>
        </p:txBody>
      </p:sp>
      <p:sp>
        <p:nvSpPr>
          <p:cNvPr id="26" name="Speech Bubble: Rectangle with Corners Rounded 25">
            <a:hlinkClick r:id="" action="ppaction://noaction">
              <a:snd r:embed="rId13" name="9.3.1.3 slide 22 6a.wav"/>
            </a:hlinkClick>
            <a:extLst>
              <a:ext uri="{FF2B5EF4-FFF2-40B4-BE49-F238E27FC236}">
                <a16:creationId xmlns:a16="http://schemas.microsoft.com/office/drawing/2014/main" id="{A674B428-50B4-4747-AB77-197E43D659BE}"/>
              </a:ext>
            </a:extLst>
          </p:cNvPr>
          <p:cNvSpPr/>
          <p:nvPr/>
        </p:nvSpPr>
        <p:spPr>
          <a:xfrm>
            <a:off x="5751259" y="3395735"/>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a:solidFill>
                  <a:srgbClr val="115076"/>
                </a:solidFill>
              </a:rPr>
              <a:t>Eine </a:t>
            </a:r>
            <a:r>
              <a:rPr lang="en-US" sz="2000" dirty="0" err="1">
                <a:solidFill>
                  <a:srgbClr val="115076"/>
                </a:solidFill>
              </a:rPr>
              <a:t>Kuh</a:t>
            </a:r>
            <a:r>
              <a:rPr lang="en-US" sz="2000" dirty="0">
                <a:solidFill>
                  <a:srgbClr val="115076"/>
                </a:solidFill>
              </a:rPr>
              <a:t>?</a:t>
            </a:r>
            <a:endParaRPr lang="en-GB" sz="2000" dirty="0">
              <a:solidFill>
                <a:srgbClr val="115076"/>
              </a:solidFill>
            </a:endParaRPr>
          </a:p>
        </p:txBody>
      </p:sp>
      <p:sp>
        <p:nvSpPr>
          <p:cNvPr id="28" name="Speech Bubble: Rectangle with Corners Rounded 27">
            <a:hlinkClick r:id="" action="ppaction://noaction">
              <a:snd r:embed="rId14" name="9.3.1.3 slide 22 7a.wav"/>
            </a:hlinkClick>
            <a:extLst>
              <a:ext uri="{FF2B5EF4-FFF2-40B4-BE49-F238E27FC236}">
                <a16:creationId xmlns:a16="http://schemas.microsoft.com/office/drawing/2014/main" id="{7FB32F94-30BB-4AD9-B042-0E80229B1A39}"/>
              </a:ext>
            </a:extLst>
          </p:cNvPr>
          <p:cNvSpPr/>
          <p:nvPr/>
        </p:nvSpPr>
        <p:spPr>
          <a:xfrm>
            <a:off x="5751259" y="4166135"/>
            <a:ext cx="1946628"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 </a:t>
            </a:r>
            <a:r>
              <a:rPr lang="en-US" sz="2000" dirty="0">
                <a:solidFill>
                  <a:srgbClr val="115076"/>
                </a:solidFill>
              </a:rPr>
              <a:t>Ein </a:t>
            </a:r>
            <a:r>
              <a:rPr lang="en-US" sz="2000" dirty="0" err="1">
                <a:solidFill>
                  <a:srgbClr val="115076"/>
                </a:solidFill>
              </a:rPr>
              <a:t>Fuß</a:t>
            </a:r>
            <a:r>
              <a:rPr lang="en-US" sz="2000" dirty="0">
                <a:solidFill>
                  <a:srgbClr val="115076"/>
                </a:solidFill>
              </a:rPr>
              <a:t>?</a:t>
            </a:r>
            <a:endParaRPr lang="en-GB" sz="2000" dirty="0">
              <a:solidFill>
                <a:srgbClr val="115076"/>
              </a:solidFill>
            </a:endParaRPr>
          </a:p>
        </p:txBody>
      </p:sp>
      <p:sp>
        <p:nvSpPr>
          <p:cNvPr id="29" name="Speech Bubble: Rectangle with Corners Rounded 28">
            <a:hlinkClick r:id="" action="ppaction://noaction">
              <a:snd r:embed="rId15" name="9.3.1.3 slide 22 8a.wav"/>
            </a:hlinkClick>
            <a:extLst>
              <a:ext uri="{FF2B5EF4-FFF2-40B4-BE49-F238E27FC236}">
                <a16:creationId xmlns:a16="http://schemas.microsoft.com/office/drawing/2014/main" id="{2E0973E1-76D2-474A-BC9B-FD8A49BE8BD7}"/>
              </a:ext>
            </a:extLst>
          </p:cNvPr>
          <p:cNvSpPr/>
          <p:nvPr/>
        </p:nvSpPr>
        <p:spPr>
          <a:xfrm>
            <a:off x="5560177" y="4930798"/>
            <a:ext cx="2175685" cy="704945"/>
          </a:xfrm>
          <a:prstGeom prst="wedgeRoundRectCallout">
            <a:avLst>
              <a:gd name="adj1" fmla="val -74100"/>
              <a:gd name="adj2" fmla="val -3691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8. </a:t>
            </a:r>
            <a:r>
              <a:rPr lang="en-US" sz="2000" dirty="0">
                <a:solidFill>
                  <a:srgbClr val="115076"/>
                </a:solidFill>
              </a:rPr>
              <a:t>Eine </a:t>
            </a:r>
            <a:r>
              <a:rPr lang="en-US" sz="2000" dirty="0" err="1">
                <a:solidFill>
                  <a:srgbClr val="115076"/>
                </a:solidFill>
              </a:rPr>
              <a:t>Schnur</a:t>
            </a:r>
            <a:r>
              <a:rPr lang="en-US" sz="2000" dirty="0">
                <a:solidFill>
                  <a:srgbClr val="115076"/>
                </a:solidFill>
              </a:rPr>
              <a:t>?</a:t>
            </a:r>
            <a:endParaRPr lang="en-GB" sz="2000" dirty="0">
              <a:solidFill>
                <a:srgbClr val="115076"/>
              </a:solidFill>
            </a:endParaRPr>
          </a:p>
        </p:txBody>
      </p:sp>
      <p:sp>
        <p:nvSpPr>
          <p:cNvPr id="30" name="Speech Bubble: Rectangle with Corners Rounded 29">
            <a:hlinkClick r:id="" action="ppaction://noaction">
              <a:snd r:embed="rId16" name="9.3.1.3 slide 22 3b.wav"/>
            </a:hlinkClick>
            <a:extLst>
              <a:ext uri="{FF2B5EF4-FFF2-40B4-BE49-F238E27FC236}">
                <a16:creationId xmlns:a16="http://schemas.microsoft.com/office/drawing/2014/main" id="{D595709D-88F9-4C8C-A82E-504F47698CB5}"/>
              </a:ext>
            </a:extLst>
          </p:cNvPr>
          <p:cNvSpPr/>
          <p:nvPr/>
        </p:nvSpPr>
        <p:spPr>
          <a:xfrm>
            <a:off x="2593214" y="3668362"/>
            <a:ext cx="2303749"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3. </a:t>
            </a:r>
            <a:r>
              <a:rPr lang="en-US" sz="2000" dirty="0" err="1">
                <a:solidFill>
                  <a:srgbClr val="115076"/>
                </a:solidFill>
              </a:rPr>
              <a:t>Zwei</a:t>
            </a:r>
            <a:r>
              <a:rPr lang="en-US" sz="2000" b="1" dirty="0">
                <a:solidFill>
                  <a:srgbClr val="115076"/>
                </a:solidFill>
              </a:rPr>
              <a:t> </a:t>
            </a:r>
            <a:r>
              <a:rPr lang="en-US" sz="2000" dirty="0" err="1">
                <a:solidFill>
                  <a:srgbClr val="115076"/>
                </a:solidFill>
              </a:rPr>
              <a:t>Früchte</a:t>
            </a:r>
            <a:r>
              <a:rPr lang="en-US" sz="2000" dirty="0">
                <a:solidFill>
                  <a:srgbClr val="115076"/>
                </a:solidFill>
              </a:rPr>
              <a:t>!</a:t>
            </a:r>
            <a:endParaRPr lang="en-GB" sz="2000" dirty="0">
              <a:solidFill>
                <a:srgbClr val="115076"/>
              </a:solidFill>
            </a:endParaRPr>
          </a:p>
        </p:txBody>
      </p:sp>
      <p:sp>
        <p:nvSpPr>
          <p:cNvPr id="31" name="Speech Bubble: Rectangle with Corners Rounded 30">
            <a:hlinkClick r:id="" action="ppaction://noaction">
              <a:snd r:embed="rId17" name="9.3.1.3 slide 22 4b.wav"/>
            </a:hlinkClick>
            <a:extLst>
              <a:ext uri="{FF2B5EF4-FFF2-40B4-BE49-F238E27FC236}">
                <a16:creationId xmlns:a16="http://schemas.microsoft.com/office/drawing/2014/main" id="{2BC8F19B-884F-4E34-BD9B-91FE7243BA91}"/>
              </a:ext>
            </a:extLst>
          </p:cNvPr>
          <p:cNvSpPr/>
          <p:nvPr/>
        </p:nvSpPr>
        <p:spPr>
          <a:xfrm>
            <a:off x="2557860" y="4433786"/>
            <a:ext cx="2082868" cy="704945"/>
          </a:xfrm>
          <a:prstGeom prst="wedgeRoundRectCallout">
            <a:avLst>
              <a:gd name="adj1" fmla="val 85202"/>
              <a:gd name="adj2" fmla="val -25636"/>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4. </a:t>
            </a:r>
            <a:r>
              <a:rPr lang="en-US" sz="2000" dirty="0" err="1">
                <a:solidFill>
                  <a:srgbClr val="115076"/>
                </a:solidFill>
              </a:rPr>
              <a:t>zwei</a:t>
            </a:r>
            <a:r>
              <a:rPr lang="en-US" sz="2000" dirty="0">
                <a:solidFill>
                  <a:srgbClr val="115076"/>
                </a:solidFill>
              </a:rPr>
              <a:t> </a:t>
            </a:r>
            <a:r>
              <a:rPr lang="en-US" sz="2000" dirty="0" err="1">
                <a:solidFill>
                  <a:srgbClr val="115076"/>
                </a:solidFill>
              </a:rPr>
              <a:t>Füchse</a:t>
            </a:r>
            <a:r>
              <a:rPr lang="en-US" sz="2000" dirty="0">
                <a:solidFill>
                  <a:srgbClr val="115076"/>
                </a:solidFill>
              </a:rPr>
              <a:t>!</a:t>
            </a:r>
            <a:endParaRPr lang="en-GB" sz="2000" dirty="0">
              <a:solidFill>
                <a:srgbClr val="115076"/>
              </a:solidFill>
            </a:endParaRPr>
          </a:p>
        </p:txBody>
      </p:sp>
      <p:sp>
        <p:nvSpPr>
          <p:cNvPr id="32" name="Speech Bubble: Rectangle with Corners Rounded 31">
            <a:hlinkClick r:id="" action="ppaction://noaction">
              <a:snd r:embed="rId18" name="9.3.1.3 slide 22 5b.wav"/>
            </a:hlinkClick>
            <a:extLst>
              <a:ext uri="{FF2B5EF4-FFF2-40B4-BE49-F238E27FC236}">
                <a16:creationId xmlns:a16="http://schemas.microsoft.com/office/drawing/2014/main" id="{3AB56344-1438-43FF-8A03-9028990C3008}"/>
              </a:ext>
            </a:extLst>
          </p:cNvPr>
          <p:cNvSpPr/>
          <p:nvPr/>
        </p:nvSpPr>
        <p:spPr>
          <a:xfrm>
            <a:off x="2585988" y="5333222"/>
            <a:ext cx="2414856" cy="704945"/>
          </a:xfrm>
          <a:prstGeom prst="wedgeRoundRectCallout">
            <a:avLst>
              <a:gd name="adj1" fmla="val 55568"/>
              <a:gd name="adj2" fmla="val -7921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5. </a:t>
            </a:r>
            <a:r>
              <a:rPr lang="en-US" sz="2000" dirty="0" err="1">
                <a:solidFill>
                  <a:srgbClr val="115076"/>
                </a:solidFill>
              </a:rPr>
              <a:t>Zwei</a:t>
            </a:r>
            <a:r>
              <a:rPr lang="en-US" sz="2000" dirty="0">
                <a:solidFill>
                  <a:srgbClr val="115076"/>
                </a:solidFill>
              </a:rPr>
              <a:t> </a:t>
            </a:r>
            <a:r>
              <a:rPr lang="en-US" sz="2000" dirty="0" err="1">
                <a:solidFill>
                  <a:srgbClr val="115076"/>
                </a:solidFill>
              </a:rPr>
              <a:t>Wünsche</a:t>
            </a:r>
            <a:r>
              <a:rPr lang="en-US" sz="2000" dirty="0">
                <a:solidFill>
                  <a:srgbClr val="115076"/>
                </a:solidFill>
              </a:rPr>
              <a:t>!</a:t>
            </a:r>
            <a:endParaRPr lang="en-GB" sz="2000" dirty="0">
              <a:solidFill>
                <a:srgbClr val="115076"/>
              </a:solidFill>
            </a:endParaRPr>
          </a:p>
        </p:txBody>
      </p:sp>
      <p:sp>
        <p:nvSpPr>
          <p:cNvPr id="34" name="Speech Bubble: Rectangle with Corners Rounded 33">
            <a:hlinkClick r:id="" action="ppaction://noaction">
              <a:snd r:embed="rId19" name="9.3.1.3 slide 22 6b.wav"/>
            </a:hlinkClick>
            <a:extLst>
              <a:ext uri="{FF2B5EF4-FFF2-40B4-BE49-F238E27FC236}">
                <a16:creationId xmlns:a16="http://schemas.microsoft.com/office/drawing/2014/main" id="{0B806AA1-3ADB-4783-A3CA-9A3982BDD6FE}"/>
              </a:ext>
            </a:extLst>
          </p:cNvPr>
          <p:cNvSpPr/>
          <p:nvPr/>
        </p:nvSpPr>
        <p:spPr>
          <a:xfrm>
            <a:off x="7805844" y="3402465"/>
            <a:ext cx="1946628" cy="704945"/>
          </a:xfrm>
          <a:prstGeom prst="wedgeRoundRectCallout">
            <a:avLst>
              <a:gd name="adj1" fmla="val 58652"/>
              <a:gd name="adj2" fmla="val -5101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err="1">
                <a:solidFill>
                  <a:srgbClr val="115076"/>
                </a:solidFill>
              </a:rPr>
              <a:t>Zwei</a:t>
            </a:r>
            <a:r>
              <a:rPr lang="en-US" sz="2000" dirty="0">
                <a:solidFill>
                  <a:srgbClr val="115076"/>
                </a:solidFill>
              </a:rPr>
              <a:t> </a:t>
            </a:r>
            <a:r>
              <a:rPr lang="en-US" sz="2000" dirty="0" err="1">
                <a:solidFill>
                  <a:srgbClr val="115076"/>
                </a:solidFill>
              </a:rPr>
              <a:t>Kühe</a:t>
            </a:r>
            <a:r>
              <a:rPr lang="en-US" sz="2000" dirty="0">
                <a:solidFill>
                  <a:srgbClr val="115076"/>
                </a:solidFill>
              </a:rPr>
              <a:t>!</a:t>
            </a:r>
            <a:endParaRPr lang="en-GB" sz="2000" dirty="0">
              <a:solidFill>
                <a:srgbClr val="115076"/>
              </a:solidFill>
            </a:endParaRPr>
          </a:p>
        </p:txBody>
      </p:sp>
      <p:sp>
        <p:nvSpPr>
          <p:cNvPr id="35" name="Speech Bubble: Rectangle with Corners Rounded 34">
            <a:hlinkClick r:id="" action="ppaction://noaction">
              <a:snd r:embed="rId20" name="9.3.1.3 slide 22 7b.wav"/>
            </a:hlinkClick>
            <a:extLst>
              <a:ext uri="{FF2B5EF4-FFF2-40B4-BE49-F238E27FC236}">
                <a16:creationId xmlns:a16="http://schemas.microsoft.com/office/drawing/2014/main" id="{84FF7F16-028D-4703-B175-53D5CD2A5C0E}"/>
              </a:ext>
            </a:extLst>
          </p:cNvPr>
          <p:cNvSpPr/>
          <p:nvPr/>
        </p:nvSpPr>
        <p:spPr>
          <a:xfrm>
            <a:off x="7802543" y="4166135"/>
            <a:ext cx="1946628" cy="704945"/>
          </a:xfrm>
          <a:prstGeom prst="wedgeRoundRectCallout">
            <a:avLst>
              <a:gd name="adj1" fmla="val 60694"/>
              <a:gd name="adj2" fmla="val -5383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7. </a:t>
            </a:r>
            <a:r>
              <a:rPr lang="en-US" sz="2000" dirty="0" err="1">
                <a:solidFill>
                  <a:srgbClr val="115076"/>
                </a:solidFill>
              </a:rPr>
              <a:t>Zwei</a:t>
            </a:r>
            <a:r>
              <a:rPr lang="en-US" sz="2000" dirty="0">
                <a:solidFill>
                  <a:srgbClr val="115076"/>
                </a:solidFill>
              </a:rPr>
              <a:t> </a:t>
            </a:r>
            <a:r>
              <a:rPr lang="en-US" sz="2000" dirty="0" err="1">
                <a:solidFill>
                  <a:srgbClr val="115076"/>
                </a:solidFill>
              </a:rPr>
              <a:t>Füße</a:t>
            </a:r>
            <a:r>
              <a:rPr lang="en-US" sz="2000" dirty="0">
                <a:solidFill>
                  <a:srgbClr val="115076"/>
                </a:solidFill>
              </a:rPr>
              <a:t>!</a:t>
            </a:r>
            <a:endParaRPr lang="en-GB" sz="2000" dirty="0">
              <a:solidFill>
                <a:srgbClr val="115076"/>
              </a:solidFill>
            </a:endParaRPr>
          </a:p>
        </p:txBody>
      </p:sp>
      <p:sp>
        <p:nvSpPr>
          <p:cNvPr id="36" name="Speech Bubble: Rectangle with Corners Rounded 35">
            <a:hlinkClick r:id="" action="ppaction://noaction">
              <a:snd r:embed="rId21" name="9.3.1.3 slide 22 8b.wav"/>
            </a:hlinkClick>
            <a:extLst>
              <a:ext uri="{FF2B5EF4-FFF2-40B4-BE49-F238E27FC236}">
                <a16:creationId xmlns:a16="http://schemas.microsoft.com/office/drawing/2014/main" id="{33EB2022-3947-48B1-9A09-A99327EEF082}"/>
              </a:ext>
            </a:extLst>
          </p:cNvPr>
          <p:cNvSpPr/>
          <p:nvPr/>
        </p:nvSpPr>
        <p:spPr>
          <a:xfrm>
            <a:off x="7795744" y="4959045"/>
            <a:ext cx="2289162" cy="704945"/>
          </a:xfrm>
          <a:prstGeom prst="wedgeRoundRectCallout">
            <a:avLst>
              <a:gd name="adj1" fmla="val 47669"/>
              <a:gd name="adj2" fmla="val -82032"/>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6. </a:t>
            </a:r>
            <a:r>
              <a:rPr lang="en-US" sz="2000" dirty="0" err="1">
                <a:solidFill>
                  <a:srgbClr val="115076"/>
                </a:solidFill>
              </a:rPr>
              <a:t>Zwei</a:t>
            </a:r>
            <a:r>
              <a:rPr lang="en-US" sz="2000" dirty="0">
                <a:solidFill>
                  <a:srgbClr val="115076"/>
                </a:solidFill>
              </a:rPr>
              <a:t> </a:t>
            </a:r>
            <a:r>
              <a:rPr lang="en-US" sz="2000" dirty="0" err="1">
                <a:solidFill>
                  <a:srgbClr val="115076"/>
                </a:solidFill>
              </a:rPr>
              <a:t>Schnüre</a:t>
            </a:r>
            <a:r>
              <a:rPr lang="en-US" sz="2000" dirty="0">
                <a:solidFill>
                  <a:srgbClr val="115076"/>
                </a:solidFill>
              </a:rPr>
              <a:t>!</a:t>
            </a:r>
            <a:endParaRPr lang="en-GB" sz="2000" dirty="0">
              <a:solidFill>
                <a:srgbClr val="115076"/>
              </a:solidFill>
            </a:endParaRPr>
          </a:p>
        </p:txBody>
      </p:sp>
      <p:pic>
        <p:nvPicPr>
          <p:cNvPr id="1026" name="Picture 2" descr="Aladdin, Arabian, Fairy, Genie, Jinn, Lamp, Magic">
            <a:extLst>
              <a:ext uri="{FF2B5EF4-FFF2-40B4-BE49-F238E27FC236}">
                <a16:creationId xmlns:a16="http://schemas.microsoft.com/office/drawing/2014/main" id="{7250681A-3E28-42A6-B4AD-9DAE66085E3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01386" y="4989800"/>
            <a:ext cx="1034625" cy="15391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Murals, Children, Drawing, Paint, Artist, Heart, Love">
            <a:extLst>
              <a:ext uri="{FF2B5EF4-FFF2-40B4-BE49-F238E27FC236}">
                <a16:creationId xmlns:a16="http://schemas.microsoft.com/office/drawing/2014/main" id="{C388FFE9-40B0-4DE1-9607-8491495DDF3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915097" y="3722631"/>
            <a:ext cx="1163009" cy="1591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ead, Rolls, Needle, Sewing, Craft, Needlework, Hobby">
            <a:extLst>
              <a:ext uri="{FF2B5EF4-FFF2-40B4-BE49-F238E27FC236}">
                <a16:creationId xmlns:a16="http://schemas.microsoft.com/office/drawing/2014/main" id="{7429A55C-63C8-4D49-A652-B7AB04BAA9D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228035" y="5448484"/>
            <a:ext cx="1940110" cy="99632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icon&#10;&#10;Description automatically generated">
            <a:extLst>
              <a:ext uri="{FF2B5EF4-FFF2-40B4-BE49-F238E27FC236}">
                <a16:creationId xmlns:a16="http://schemas.microsoft.com/office/drawing/2014/main" id="{6A337DCC-49EA-4D09-B0E2-251BE5B9996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977635" y="1057366"/>
            <a:ext cx="1621714" cy="2134269"/>
          </a:xfrm>
          <a:prstGeom prst="rect">
            <a:avLst/>
          </a:prstGeom>
        </p:spPr>
      </p:pic>
      <p:pic>
        <p:nvPicPr>
          <p:cNvPr id="3074" name="Picture 2" descr="Bratwurst, Fork, Grilling, Flesh, Yummy, Sausage, Meal">
            <a:extLst>
              <a:ext uri="{FF2B5EF4-FFF2-40B4-BE49-F238E27FC236}">
                <a16:creationId xmlns:a16="http://schemas.microsoft.com/office/drawing/2014/main" id="{518F5C6C-1480-4544-83B4-619C965D8AAE}"/>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86087" y="1021610"/>
            <a:ext cx="935769" cy="13394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rry, Fruit, Food, Red Fruit, Ripe, Fresh, Healthy">
            <a:extLst>
              <a:ext uri="{FF2B5EF4-FFF2-40B4-BE49-F238E27FC236}">
                <a16:creationId xmlns:a16="http://schemas.microsoft.com/office/drawing/2014/main" id="{F1A6E524-B6F4-4AF6-A5EA-CA014AD9829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221795" y="3477573"/>
            <a:ext cx="925973" cy="9259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phabet Word Images, Cartoon, Dog, Fox, Red Fox">
            <a:extLst>
              <a:ext uri="{FF2B5EF4-FFF2-40B4-BE49-F238E27FC236}">
                <a16:creationId xmlns:a16="http://schemas.microsoft.com/office/drawing/2014/main" id="{346DFD90-549E-4B8C-AC0A-C3ECC0A3D45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430531" y="4166135"/>
            <a:ext cx="1102275" cy="7210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w, Food, Farm, Animal, Horns, Beef, Milk, Agriculture">
            <a:extLst>
              <a:ext uri="{FF2B5EF4-FFF2-40B4-BE49-F238E27FC236}">
                <a16:creationId xmlns:a16="http://schemas.microsoft.com/office/drawing/2014/main" id="{060AEF28-1B95-494C-A354-A992BA87584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47432" y="2797578"/>
            <a:ext cx="1038396" cy="75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01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A54B9E-633C-1D4D-A477-810D6F066171}"/>
              </a:ext>
            </a:extLst>
          </p:cNvPr>
          <p:cNvSpPr>
            <a:spLocks noGrp="1"/>
          </p:cNvSpPr>
          <p:nvPr>
            <p:ph type="title"/>
          </p:nvPr>
        </p:nvSpPr>
        <p:spPr>
          <a:xfrm>
            <a:off x="4231334" y="141225"/>
            <a:ext cx="3694790" cy="154678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pic>
        <p:nvPicPr>
          <p:cNvPr id="2" name="Picture 1" descr="lots of emojis with different expressi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7578" y="1565483"/>
            <a:ext cx="1890489" cy="1124840"/>
          </a:xfrm>
          <a:prstGeom prst="rect">
            <a:avLst/>
          </a:prstGeom>
        </p:spPr>
      </p:pic>
      <p:pic>
        <p:nvPicPr>
          <p:cNvPr id="3" name="Picture 2" descr="green spla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6172" y="1355829"/>
            <a:ext cx="1633923" cy="1546780"/>
          </a:xfrm>
          <a:prstGeom prst="rect">
            <a:avLst/>
          </a:prstGeom>
        </p:spPr>
      </p:pic>
      <p:pic>
        <p:nvPicPr>
          <p:cNvPr id="11" name="Picture 10" descr="kitch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257" y="4201815"/>
            <a:ext cx="2019915" cy="1417307"/>
          </a:xfrm>
          <a:prstGeom prst="rect">
            <a:avLst/>
          </a:prstGeom>
        </p:spPr>
      </p:pic>
      <p:pic>
        <p:nvPicPr>
          <p:cNvPr id="12" name="Picture 11" descr="dog jumping over fence"/>
          <p:cNvPicPr>
            <a:picLocks noChangeAspect="1"/>
          </p:cNvPicPr>
          <p:nvPr/>
        </p:nvPicPr>
        <p:blipFill>
          <a:blip r:embed="rId14"/>
          <a:stretch>
            <a:fillRect/>
          </a:stretch>
        </p:blipFill>
        <p:spPr>
          <a:xfrm>
            <a:off x="9106642" y="4222714"/>
            <a:ext cx="2042838" cy="1375510"/>
          </a:xfrm>
          <a:prstGeom prst="rect">
            <a:avLst/>
          </a:prstGeom>
        </p:spPr>
      </p:pic>
      <p:sp>
        <p:nvSpPr>
          <p:cNvPr id="13" name="TextBox 12"/>
          <p:cNvSpPr txBox="1"/>
          <p:nvPr/>
        </p:nvSpPr>
        <p:spPr>
          <a:xfrm>
            <a:off x="4689631" y="5547009"/>
            <a:ext cx="1693930" cy="584775"/>
          </a:xfrm>
          <a:prstGeom prst="rect">
            <a:avLst/>
          </a:prstGeom>
          <a:solidFill>
            <a:srgbClr val="FFCC00"/>
          </a:solidFill>
        </p:spPr>
        <p:txBody>
          <a:bodyPr wrap="square" rtlCol="0">
            <a:spAutoFit/>
          </a:bodyPr>
          <a:lstStyle/>
          <a:p>
            <a:pPr algn="ctr"/>
            <a:r>
              <a:rPr lang="en-GB" sz="3200" dirty="0">
                <a:solidFill>
                  <a:srgbClr val="002060"/>
                </a:solidFill>
                <a:latin typeface="Century Gothic" panose="020B0502020202020204" pitchFamily="34" charset="0"/>
              </a:rPr>
              <a:t>05:30!!!</a:t>
            </a:r>
          </a:p>
        </p:txBody>
      </p:sp>
      <p:pic>
        <p:nvPicPr>
          <p:cNvPr id="14" name="Picture 13" descr="clock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32073" y="5520444"/>
            <a:ext cx="640752" cy="637904"/>
          </a:xfrm>
          <a:prstGeom prst="rect">
            <a:avLst/>
          </a:prstGeom>
        </p:spPr>
      </p:pic>
    </p:spTree>
    <p:extLst>
      <p:ext uri="{BB962C8B-B14F-4D97-AF65-F5344CB8AC3E}">
        <p14:creationId xmlns:p14="http://schemas.microsoft.com/office/powerpoint/2010/main" val="3445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uu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fuhl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gru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gru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uch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Kuch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fruh.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fruh.wav"/>
                                        </p:tgtEl>
                                      </p:cMediaNode>
                                    </p:audio>
                                  </p:sub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u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u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F082-3629-D143-BEF3-9DA05546F038}"/>
              </a:ext>
            </a:extLst>
          </p:cNvPr>
          <p:cNvSpPr>
            <a:spLocks noGrp="1"/>
          </p:cNvSpPr>
          <p:nvPr>
            <p:ph type="title"/>
          </p:nvPr>
        </p:nvSpPr>
        <p:spPr>
          <a:xfrm>
            <a:off x="4456170" y="254197"/>
            <a:ext cx="3252537" cy="1308388"/>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39593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Tuu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uhl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gru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ch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fruh.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u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857C-C3A9-4C46-BD69-0AC31F2C7DF3}"/>
              </a:ext>
            </a:extLst>
          </p:cNvPr>
          <p:cNvSpPr>
            <a:spLocks noGrp="1"/>
          </p:cNvSpPr>
          <p:nvPr>
            <p:ph type="title"/>
          </p:nvPr>
        </p:nvSpPr>
        <p:spPr>
          <a:xfrm>
            <a:off x="4736907" y="326153"/>
            <a:ext cx="2691063" cy="1164920"/>
          </a:xfrm>
        </p:spPr>
        <p:txBody>
          <a:bodyPr>
            <a:noAutofit/>
          </a:bodyPr>
          <a:lstStyle/>
          <a:p>
            <a:pPr algn="ctr"/>
            <a:r>
              <a:rPr lang="en-GB" sz="9600" b="1" dirty="0" err="1">
                <a:solidFill>
                  <a:srgbClr val="002060"/>
                </a:solidFill>
              </a:rPr>
              <a:t>ü</a:t>
            </a:r>
            <a:endParaRPr lang="en-US" sz="9600" dirty="0"/>
          </a:p>
        </p:txBody>
      </p:sp>
      <p:sp>
        <p:nvSpPr>
          <p:cNvPr id="4" name="Rounded Rectangle 3"/>
          <p:cNvSpPr/>
          <p:nvPr/>
        </p:nvSpPr>
        <p:spPr>
          <a:xfrm>
            <a:off x="4271110" y="1751463"/>
            <a:ext cx="3802879" cy="27265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T</a:t>
            </a:r>
            <a:r>
              <a:rPr lang="en-GB" sz="6600" dirty="0" err="1">
                <a:solidFill>
                  <a:srgbClr val="FFCC00"/>
                </a:solidFill>
                <a:latin typeface="Century Gothic" panose="020B0502020202020204" pitchFamily="34" charset="0"/>
              </a:rPr>
              <a:t>ü</a:t>
            </a:r>
            <a:r>
              <a:rPr lang="en-GB" sz="6600" dirty="0" err="1">
                <a:solidFill>
                  <a:srgbClr val="00206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950631" y="515236"/>
            <a:ext cx="22557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hlen</a:t>
            </a:r>
            <a:endParaRPr lang="en-GB" sz="5400" dirty="0">
              <a:solidFill>
                <a:srgbClr val="FFCC00"/>
              </a:solidFill>
              <a:latin typeface="Century Gothic" panose="020B0502020202020204" pitchFamily="34" charset="0"/>
            </a:endParaRPr>
          </a:p>
        </p:txBody>
      </p:sp>
      <p:sp>
        <p:nvSpPr>
          <p:cNvPr id="6" name="Rectangle 5"/>
          <p:cNvSpPr/>
          <p:nvPr/>
        </p:nvSpPr>
        <p:spPr>
          <a:xfrm>
            <a:off x="8443950" y="3233669"/>
            <a:ext cx="334556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ber</a:t>
            </a:r>
            <a:endParaRPr lang="en-GB" sz="5400" dirty="0">
              <a:solidFill>
                <a:srgbClr val="002060"/>
              </a:solidFill>
              <a:latin typeface="Century Gothic" panose="020B0502020202020204" pitchFamily="34" charset="0"/>
            </a:endParaRPr>
          </a:p>
        </p:txBody>
      </p:sp>
      <p:sp>
        <p:nvSpPr>
          <p:cNvPr id="7" name="Rectangle 6"/>
          <p:cNvSpPr/>
          <p:nvPr/>
        </p:nvSpPr>
        <p:spPr>
          <a:xfrm>
            <a:off x="8920578" y="50044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284497" y="3233669"/>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che</a:t>
            </a:r>
            <a:endParaRPr lang="en-GB" sz="5400" dirty="0">
              <a:solidFill>
                <a:srgbClr val="002060"/>
              </a:solidFill>
              <a:latin typeface="Century Gothic" panose="020B0502020202020204" pitchFamily="34" charset="0"/>
            </a:endParaRPr>
          </a:p>
        </p:txBody>
      </p:sp>
      <p:sp>
        <p:nvSpPr>
          <p:cNvPr id="9" name="Rectangle 8"/>
          <p:cNvSpPr/>
          <p:nvPr/>
        </p:nvSpPr>
        <p:spPr>
          <a:xfrm>
            <a:off x="5355317" y="4564485"/>
            <a:ext cx="145424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ü</a:t>
            </a:r>
            <a:r>
              <a:rPr lang="en-GB" sz="5400" dirty="0" err="1">
                <a:solidFill>
                  <a:srgbClr val="002060"/>
                </a:solidFill>
                <a:latin typeface="Century Gothic" panose="020B0502020202020204" pitchFamily="34" charset="0"/>
              </a:rPr>
              <a:t>h</a:t>
            </a:r>
            <a:endParaRPr lang="en-GB" sz="5400" dirty="0">
              <a:solidFill>
                <a:srgbClr val="002060"/>
              </a:solidFill>
              <a:latin typeface="Century Gothic" panose="020B0502020202020204" pitchFamily="34" charset="0"/>
            </a:endParaRPr>
          </a:p>
        </p:txBody>
      </p:sp>
      <p:pic>
        <p:nvPicPr>
          <p:cNvPr id="10" name="Picture 9" descr="do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1612" y="2129219"/>
            <a:ext cx="720461" cy="1173730"/>
          </a:xfrm>
          <a:prstGeom prst="rect">
            <a:avLst/>
          </a:prstGeom>
        </p:spPr>
      </p:pic>
    </p:spTree>
    <p:extLst>
      <p:ext uri="{BB962C8B-B14F-4D97-AF65-F5344CB8AC3E}">
        <p14:creationId xmlns:p14="http://schemas.microsoft.com/office/powerpoint/2010/main" val="225860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sp>
        <p:nvSpPr>
          <p:cNvPr id="6" name="Rectangle 5"/>
          <p:cNvSpPr/>
          <p:nvPr/>
        </p:nvSpPr>
        <p:spPr>
          <a:xfrm>
            <a:off x="569867" y="2462030"/>
            <a:ext cx="915635"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a:t>
            </a:r>
          </a:p>
        </p:txBody>
      </p:sp>
      <p:pic>
        <p:nvPicPr>
          <p:cNvPr id="4" name="Picture 3" descr="number 5 with a dic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207" y="670079"/>
            <a:ext cx="2980073" cy="3556697"/>
          </a:xfrm>
          <a:prstGeom prst="rect">
            <a:avLst/>
          </a:prstGeom>
        </p:spPr>
      </p:pic>
      <p:sp>
        <p:nvSpPr>
          <p:cNvPr id="2" name="Rectangle 1"/>
          <p:cNvSpPr/>
          <p:nvPr/>
        </p:nvSpPr>
        <p:spPr>
          <a:xfrm>
            <a:off x="4584207" y="4387535"/>
            <a:ext cx="302358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31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u_SSC.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fünf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fünf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skeleton_template" id="{30C56D54-E4FF-5F4C-8EF5-67F0472108E4}" vid="{E348BDCD-FA75-A44B-8895-21B07FCA0D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7100</Words>
  <Application>Microsoft Macintosh PowerPoint</Application>
  <PresentationFormat>Widescreen</PresentationFormat>
  <Paragraphs>979</Paragraphs>
  <Slides>58</Slides>
  <Notes>58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58</vt:i4>
      </vt:variant>
    </vt:vector>
  </HeadingPairs>
  <TitlesOfParts>
    <vt:vector size="64" baseType="lpstr">
      <vt:lpstr>Arial</vt:lpstr>
      <vt:lpstr>Calibri</vt:lpstr>
      <vt:lpstr>Century Gothic</vt:lpstr>
      <vt:lpstr>Office Theme</vt:lpstr>
      <vt:lpstr>1_Office Theme</vt:lpstr>
      <vt:lpstr>2_Office Theme</vt:lpstr>
      <vt:lpstr>German phonics collection</vt:lpstr>
      <vt:lpstr>Long and short [ü/y]</vt:lpstr>
      <vt:lpstr>ü</vt:lpstr>
      <vt:lpstr>ü</vt:lpstr>
      <vt:lpstr>ü</vt:lpstr>
      <vt:lpstr>ü</vt:lpstr>
      <vt:lpstr>ü</vt:lpstr>
      <vt:lpstr>ü</vt:lpstr>
      <vt:lpstr>ü </vt:lpstr>
      <vt:lpstr>ü </vt:lpstr>
      <vt:lpstr>ü </vt:lpstr>
      <vt:lpstr>ü</vt:lpstr>
      <vt:lpstr>ü</vt:lpstr>
      <vt:lpstr>ü</vt:lpstr>
      <vt:lpstr>U oder Ü? </vt:lpstr>
      <vt:lpstr>‘U’ oder ‘Ü’? </vt:lpstr>
      <vt:lpstr>Antworten – u vs ü </vt:lpstr>
      <vt:lpstr>long and short [ü/y]</vt:lpstr>
      <vt:lpstr>Phonetik</vt:lpstr>
      <vt:lpstr>Phonetik</vt:lpstr>
      <vt:lpstr>Zungenbrecher [2] </vt:lpstr>
      <vt:lpstr>Long and short [ü/y]</vt:lpstr>
      <vt:lpstr>Samstagnachmittag</vt:lpstr>
      <vt:lpstr>Samstagnachmittag</vt:lpstr>
      <vt:lpstr>Long and short [ü/y]</vt:lpstr>
      <vt:lpstr>SSC?</vt:lpstr>
      <vt:lpstr>ü</vt:lpstr>
      <vt:lpstr>ü</vt:lpstr>
      <vt:lpstr>ü</vt:lpstr>
      <vt:lpstr>ü</vt:lpstr>
      <vt:lpstr>ü</vt:lpstr>
      <vt:lpstr>ü</vt:lpstr>
      <vt:lpstr>U oder Ü?</vt:lpstr>
      <vt:lpstr>U oder Ü?</vt:lpstr>
      <vt:lpstr>U oder Ü? [2]</vt:lpstr>
      <vt:lpstr>Long and short [ü/y]</vt:lpstr>
      <vt:lpstr>Phonetik</vt:lpstr>
      <vt:lpstr>Phonetik</vt:lpstr>
      <vt:lpstr>[u] oder [ü] im Plural?</vt:lpstr>
      <vt:lpstr>Long and short [ü/y]</vt:lpstr>
      <vt:lpstr>Phonetik</vt:lpstr>
      <vt:lpstr>Long and short [ü/y]</vt:lpstr>
      <vt:lpstr>y</vt:lpstr>
      <vt:lpstr>y</vt:lpstr>
      <vt:lpstr>y</vt:lpstr>
      <vt:lpstr>y</vt:lpstr>
      <vt:lpstr>Phonetik [u], [ü], [y]</vt:lpstr>
      <vt:lpstr>Phonetik</vt:lpstr>
      <vt:lpstr>Phonetik [1/3]</vt:lpstr>
      <vt:lpstr>Phonetik [2/3]</vt:lpstr>
      <vt:lpstr>Phonetik [3/3]</vt:lpstr>
      <vt:lpstr>Phonetik [u], [ü], [y]</vt:lpstr>
      <vt:lpstr>Phonetik [2/3]</vt:lpstr>
      <vt:lpstr>Phonetik [3/3]</vt:lpstr>
      <vt:lpstr>Long and short [u]</vt:lpstr>
      <vt:lpstr>Phonetik</vt:lpstr>
      <vt:lpstr>Phonetik 1/2</vt:lpstr>
      <vt:lpstr>Phonetik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3</cp:revision>
  <dcterms:created xsi:type="dcterms:W3CDTF">2021-02-12T11:31:16Z</dcterms:created>
  <dcterms:modified xsi:type="dcterms:W3CDTF">2022-07-14T15:12:05Z</dcterms:modified>
</cp:coreProperties>
</file>