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Lst>
  <p:notesMasterIdLst>
    <p:notesMasterId r:id="rId49"/>
  </p:notesMasterIdLst>
  <p:sldIdLst>
    <p:sldId id="259" r:id="rId6"/>
    <p:sldId id="282" r:id="rId7"/>
    <p:sldId id="520" r:id="rId8"/>
    <p:sldId id="521" r:id="rId9"/>
    <p:sldId id="522" r:id="rId10"/>
    <p:sldId id="523" r:id="rId11"/>
    <p:sldId id="524" r:id="rId12"/>
    <p:sldId id="525" r:id="rId13"/>
    <p:sldId id="336" r:id="rId14"/>
    <p:sldId id="283" r:id="rId15"/>
    <p:sldId id="284" r:id="rId16"/>
    <p:sldId id="295" r:id="rId17"/>
    <p:sldId id="285" r:id="rId18"/>
    <p:sldId id="415" r:id="rId19"/>
    <p:sldId id="416" r:id="rId20"/>
    <p:sldId id="417" r:id="rId21"/>
    <p:sldId id="313" r:id="rId22"/>
    <p:sldId id="300" r:id="rId23"/>
    <p:sldId id="418" r:id="rId24"/>
    <p:sldId id="266" r:id="rId25"/>
    <p:sldId id="289" r:id="rId26"/>
    <p:sldId id="419" r:id="rId27"/>
    <p:sldId id="509" r:id="rId28"/>
    <p:sldId id="513" r:id="rId29"/>
    <p:sldId id="514" r:id="rId30"/>
    <p:sldId id="510" r:id="rId31"/>
    <p:sldId id="511" r:id="rId32"/>
    <p:sldId id="515" r:id="rId33"/>
    <p:sldId id="512" r:id="rId34"/>
    <p:sldId id="516" r:id="rId35"/>
    <p:sldId id="517" r:id="rId36"/>
    <p:sldId id="277" r:id="rId37"/>
    <p:sldId id="315" r:id="rId38"/>
    <p:sldId id="493" r:id="rId39"/>
    <p:sldId id="518" r:id="rId40"/>
    <p:sldId id="492" r:id="rId41"/>
    <p:sldId id="469" r:id="rId42"/>
    <p:sldId id="470" r:id="rId43"/>
    <p:sldId id="519" r:id="rId44"/>
    <p:sldId id="354" r:id="rId45"/>
    <p:sldId id="526" r:id="rId46"/>
    <p:sldId id="261" r:id="rId47"/>
    <p:sldId id="54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FA634-7441-40FE-9052-F546402F743F}" v="29" dt="2021-02-17T16:11:37.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2" d="100"/>
          <a:sy n="112" d="100"/>
        </p:scale>
        <p:origin x="5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ECF7E6EB-4EC7-42BB-BD35-B3788CDD7B1B}"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11D2CDBF-E557-43D7-8960-9DF7F2F10945}" type="slidenum">
              <a:rPr lang="en-GB" smtClean="0"/>
              <a:pPr/>
              <a:t>‹#›</a:t>
            </a:fld>
            <a:endParaRPr lang="en-GB" dirty="0"/>
          </a:p>
        </p:txBody>
      </p:sp>
    </p:spTree>
    <p:extLst>
      <p:ext uri="{BB962C8B-B14F-4D97-AF65-F5344CB8AC3E}">
        <p14:creationId xmlns:p14="http://schemas.microsoft.com/office/powerpoint/2010/main" val="163233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This tongue twister offers practice of the SSCs</a:t>
            </a:r>
            <a:r>
              <a:rPr lang="en-GB" baseline="0" dirty="0"/>
              <a:t> </a:t>
            </a:r>
            <a:r>
              <a:rPr lang="en-GB" b="1" baseline="0" dirty="0"/>
              <a:t>[</a:t>
            </a:r>
            <a:r>
              <a:rPr lang="en-GB" b="1" baseline="0" dirty="0" err="1"/>
              <a:t>sch</a:t>
            </a:r>
            <a:r>
              <a:rPr lang="en-GB" b="1" baseline="0" dirty="0"/>
              <a:t>] </a:t>
            </a:r>
            <a:r>
              <a:rPr lang="en-GB" baseline="0" dirty="0"/>
              <a:t>and </a:t>
            </a:r>
            <a:r>
              <a:rPr lang="en-GB" b="1" baseline="0" dirty="0"/>
              <a:t>[</a:t>
            </a:r>
            <a:r>
              <a:rPr lang="en-GB" b="1" baseline="0" dirty="0" err="1"/>
              <a:t>st</a:t>
            </a:r>
            <a:r>
              <a:rPr lang="en-GB" b="1" baseline="0" dirty="0"/>
              <a:t>-] </a:t>
            </a:r>
            <a:r>
              <a:rPr lang="en-GB" dirty="0"/>
              <a:t>in a full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r>
              <a:rPr lang="en-GB" dirty="0"/>
              <a:t>English translation: </a:t>
            </a:r>
            <a:r>
              <a:rPr lang="en-GB" i="1" dirty="0"/>
              <a:t>a porcupine, a porcupine, that must be a pig with spines!</a:t>
            </a:r>
            <a:br>
              <a:rPr lang="en-GB" i="1" dirty="0"/>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r>
              <a:rPr lang="en-GB" i="0" dirty="0" err="1"/>
              <a:t>Schwein</a:t>
            </a:r>
            <a:r>
              <a:rPr lang="en-GB" i="0" dirty="0"/>
              <a:t> [4009], </a:t>
            </a:r>
            <a:r>
              <a:rPr lang="en-GB" i="0" dirty="0" err="1"/>
              <a:t>Stachel</a:t>
            </a:r>
            <a:r>
              <a:rPr lang="en-GB" i="0" dirty="0"/>
              <a:t> [&gt;4037],</a:t>
            </a:r>
            <a:r>
              <a:rPr lang="en-GB" i="0" baseline="0" dirty="0"/>
              <a:t> </a:t>
            </a:r>
            <a:r>
              <a:rPr lang="en-GB" i="0" baseline="0" dirty="0" err="1"/>
              <a:t>müssen</a:t>
            </a:r>
            <a:r>
              <a:rPr lang="en-GB" i="0" baseline="0" dirty="0"/>
              <a:t> [45], </a:t>
            </a:r>
            <a:r>
              <a:rPr lang="en-GB" i="0" baseline="0" dirty="0" err="1"/>
              <a:t>mit</a:t>
            </a:r>
            <a:r>
              <a:rPr lang="en-GB" i="0" baseline="0" dirty="0"/>
              <a:t> [13], sein [3]</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28470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slides 4-11, students encounter a range of known SSCs contrasted in minimal pairs. By correctly identifying the word they hear, they complete the story of Wolfgang and Heidi’s very different Saturday afternoons. The activity aims to show how a single SSC can change the meaning of a full sentence! Point out to students how differently the story would unfold if they had heard the other SSC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following SSCs are revisited in this activity: [</a:t>
            </a:r>
            <a:r>
              <a:rPr lang="en-GB" b="0" baseline="0" dirty="0" err="1"/>
              <a:t>sch</a:t>
            </a:r>
            <a:r>
              <a:rPr lang="en-GB" b="0" baseline="0" dirty="0"/>
              <a:t>], [</a:t>
            </a:r>
            <a:r>
              <a:rPr lang="en-GB" b="0" baseline="0" dirty="0" err="1"/>
              <a:t>ch</a:t>
            </a:r>
            <a:r>
              <a:rPr lang="en-GB" b="0" baseline="0" dirty="0"/>
              <a:t>], short [</a:t>
            </a:r>
            <a:r>
              <a:rPr lang="en-GB" b="0" baseline="0" dirty="0" err="1"/>
              <a:t>i</a:t>
            </a:r>
            <a:r>
              <a:rPr lang="en-GB" b="0" baseline="0" dirty="0"/>
              <a:t>], short [e], [</a:t>
            </a:r>
            <a:r>
              <a:rPr lang="en-GB" b="0" baseline="0" dirty="0" err="1"/>
              <a:t>ei</a:t>
            </a:r>
            <a:r>
              <a:rPr lang="en-GB" b="0" baseline="0" dirty="0"/>
              <a:t>], [</a:t>
            </a:r>
            <a:r>
              <a:rPr lang="en-GB" b="0" baseline="0" dirty="0" err="1"/>
              <a:t>ie</a:t>
            </a:r>
            <a:r>
              <a:rPr lang="en-GB" b="0" baseline="0" dirty="0"/>
              <a:t>], [ü], [u], [</a:t>
            </a:r>
            <a:r>
              <a:rPr lang="en-GB" b="0" baseline="0" dirty="0" err="1"/>
              <a:t>äu</a:t>
            </a:r>
            <a:r>
              <a:rPr lang="en-GB" b="0" baseline="0" dirty="0"/>
              <a:t>], [v] and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are also encouraged to write short summaries of each slide in English. A range of vocabulary and key grammar points from across terms 1 and 2 are revisited.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for each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Teacher clicks on the loudspeaker to play the audio.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hear </a:t>
            </a:r>
            <a:r>
              <a:rPr lang="en-GB" b="1" baseline="0" dirty="0"/>
              <a:t>one </a:t>
            </a:r>
            <a:r>
              <a:rPr lang="en-GB" b="0" baseline="0" dirty="0"/>
              <a:t>of the options and circle a) or b) to complete the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write a one sentence summary </a:t>
            </a:r>
            <a:r>
              <a:rPr lang="en-GB" b="1" baseline="0" dirty="0"/>
              <a:t>in English </a:t>
            </a:r>
            <a:r>
              <a:rPr lang="en-GB" b="0" baseline="0" dirty="0"/>
              <a:t>(at more advanced levels, the teacher might wish to ask for the summary </a:t>
            </a:r>
            <a:r>
              <a:rPr lang="en-GB" b="1" baseline="0" dirty="0"/>
              <a:t>in German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The answer is revealed on a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Teacher elicits example translations from one or two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Teacher elicits oral pronunciation of the other word using “Wie </a:t>
            </a:r>
            <a:r>
              <a:rPr lang="en-GB" b="0" baseline="0" dirty="0" err="1"/>
              <a:t>sagt</a:t>
            </a:r>
            <a:r>
              <a:rPr lang="en-GB" b="0" baseline="0" dirty="0"/>
              <a:t> man …” to create the alternative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a:t>
            </a:r>
            <a:r>
              <a:rPr lang="en-GB" b="0" baseline="0" dirty="0" err="1"/>
              <a:t>ch</a:t>
            </a:r>
            <a:r>
              <a:rPr lang="en-GB" b="0" baseline="0" dirty="0"/>
              <a:t>] and [</a:t>
            </a:r>
            <a:r>
              <a:rPr lang="en-GB" b="0" baseline="0" dirty="0" err="1"/>
              <a:t>sch</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compound ‘</a:t>
            </a:r>
            <a:r>
              <a:rPr lang="en-GB" b="0" baseline="0" dirty="0" err="1"/>
              <a:t>Samstagnachmittag</a:t>
            </a:r>
            <a:r>
              <a:rPr lang="en-GB" b="0" baseline="0" dirty="0"/>
              <a:t>’ and help students break it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encountered </a:t>
            </a:r>
            <a:r>
              <a:rPr lang="en-GB" b="0" i="1" baseline="0" dirty="0" err="1"/>
              <a:t>träumen</a:t>
            </a:r>
            <a:r>
              <a:rPr lang="en-GB" b="0" baseline="0" dirty="0"/>
              <a:t> [1907] as an SSC cluster word, but not as a vocabulary item. Teacher to remind students of its meaning. Students have not yet met preposition </a:t>
            </a:r>
            <a:r>
              <a:rPr lang="en-GB" b="0" i="1" baseline="0" dirty="0"/>
              <a:t>von </a:t>
            </a:r>
            <a:r>
              <a:rPr lang="en-GB" b="0" i="0" baseline="0" dirty="0"/>
              <a:t>[11]. Teacher to explain its use here to of mean </a:t>
            </a:r>
            <a:r>
              <a:rPr lang="en-GB" b="0" i="1" baseline="0" dirty="0"/>
              <a:t>of</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Kirsche</a:t>
            </a:r>
            <a:r>
              <a:rPr lang="en-GB" b="0" i="0" baseline="0" dirty="0"/>
              <a:t> [4034]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Kirschen</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0130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challenge students further, </a:t>
            </a:r>
            <a:r>
              <a:rPr lang="en-GB" baseline="0" dirty="0"/>
              <a:t>ask them to turn away from the board to complete the task and write the whole word independently. This allows for differentiation through more/less support. If the whole class is high attaining, then the prompts can be removed from the slide, of course.</a:t>
            </a:r>
            <a:r>
              <a:rPr lang="en-GB" sz="1200" u="none" strike="noStrike" cap="none" dirty="0">
                <a:solidFill>
                  <a:schemeClr val="dk1"/>
                </a:solidFill>
                <a:effectLst/>
                <a:ea typeface="Calibri"/>
                <a:cs typeface="Calibri"/>
                <a:sym typeface="Calibri"/>
              </a:rPr>
              <a:t> Teachers should elicit meanings to confirm vocabulary knowledge. They should also point out that the –</a:t>
            </a:r>
            <a:r>
              <a:rPr lang="en-GB" sz="1200" u="none" strike="noStrike" cap="none" dirty="0" err="1">
                <a:solidFill>
                  <a:schemeClr val="dk1"/>
                </a:solidFill>
                <a:effectLst/>
                <a:ea typeface="Calibri"/>
                <a:cs typeface="Calibri"/>
                <a:sym typeface="Calibri"/>
              </a:rPr>
              <a:t>st</a:t>
            </a:r>
            <a:r>
              <a:rPr lang="en-GB" sz="1200" u="none" strike="noStrike" cap="none" dirty="0">
                <a:solidFill>
                  <a:schemeClr val="dk1"/>
                </a:solidFill>
                <a:effectLst/>
                <a:ea typeface="Calibri"/>
                <a:cs typeface="Calibri"/>
                <a:sym typeface="Calibri"/>
              </a:rPr>
              <a:t> in Kunst is pronounced as in English, to reinforce the fact that it is only a ‘</a:t>
            </a:r>
            <a:r>
              <a:rPr lang="en-GB" sz="1200" u="none" strike="noStrike" cap="none" dirty="0" err="1">
                <a:solidFill>
                  <a:schemeClr val="dk1"/>
                </a:solidFill>
                <a:effectLst/>
                <a:ea typeface="Calibri"/>
                <a:cs typeface="Calibri"/>
                <a:sym typeface="Calibri"/>
              </a:rPr>
              <a:t>sht</a:t>
            </a:r>
            <a:r>
              <a:rPr lang="en-GB" sz="1200" u="none" strike="noStrike" cap="none" dirty="0">
                <a:solidFill>
                  <a:schemeClr val="dk1"/>
                </a:solidFill>
                <a:effectLst/>
                <a:ea typeface="Calibri"/>
                <a:cs typeface="Calibri"/>
                <a:sym typeface="Calibri"/>
              </a:rPr>
              <a:t>’ sound at the beginning of word.</a:t>
            </a: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Frequency rankings of vocabulary featured (1 is the most common word in German): </a:t>
            </a:r>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Schulfach</a:t>
            </a:r>
            <a:r>
              <a:rPr lang="en-GB" sz="1200" u="none" strike="noStrike" cap="none" dirty="0">
                <a:solidFill>
                  <a:schemeClr val="dk1"/>
                </a:solidFill>
                <a:ea typeface="Calibri"/>
                <a:cs typeface="Calibri"/>
                <a:sym typeface="Calibri"/>
              </a:rPr>
              <a:t> [208/698]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stehen</a:t>
            </a:r>
            <a:r>
              <a:rPr lang="en-GB" sz="1200" u="none" strike="noStrike" cap="none" dirty="0">
                <a:solidFill>
                  <a:schemeClr val="dk1"/>
                </a:solidFill>
                <a:ea typeface="Calibri"/>
                <a:cs typeface="Calibri"/>
                <a:sym typeface="Calibri"/>
              </a:rPr>
              <a:t> [87] 1.2.5</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Stück</a:t>
            </a:r>
            <a:r>
              <a:rPr lang="en-GB" sz="1200" u="none" strike="noStrike" cap="none" dirty="0">
                <a:solidFill>
                  <a:schemeClr val="dk1"/>
                </a:solidFill>
                <a:ea typeface="Calibri"/>
                <a:cs typeface="Calibri"/>
                <a:sym typeface="Calibri"/>
              </a:rPr>
              <a:t> [417]</a:t>
            </a:r>
            <a:r>
              <a:rPr lang="en-GB" sz="1200" u="none" strike="noStrike" cap="none" baseline="0" dirty="0">
                <a:solidFill>
                  <a:schemeClr val="dk1"/>
                </a:solidFill>
                <a:ea typeface="Calibri"/>
                <a:cs typeface="Calibri"/>
                <a:sym typeface="Calibri"/>
              </a:rPr>
              <a:t> 1.2.6</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err="1">
                <a:solidFill>
                  <a:schemeClr val="dk1"/>
                </a:solidFill>
                <a:ea typeface="Calibri"/>
                <a:cs typeface="Calibri"/>
                <a:sym typeface="Calibri"/>
              </a:rPr>
              <a:t>schreiben</a:t>
            </a:r>
            <a:r>
              <a:rPr lang="en-GB" sz="1200" u="none" strike="noStrike" cap="none" baseline="0" dirty="0">
                <a:solidFill>
                  <a:schemeClr val="dk1"/>
                </a:solidFill>
                <a:ea typeface="Calibri"/>
                <a:cs typeface="Calibri"/>
                <a:sym typeface="Calibri"/>
              </a:rPr>
              <a:t> [245] 1.2.1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das </a:t>
            </a:r>
            <a:r>
              <a:rPr lang="en-GB" sz="1200" u="none" strike="noStrike" cap="none" baseline="0" dirty="0" err="1">
                <a:solidFill>
                  <a:schemeClr val="dk1"/>
                </a:solidFill>
                <a:ea typeface="Calibri"/>
                <a:cs typeface="Calibri"/>
                <a:sym typeface="Calibri"/>
              </a:rPr>
              <a:t>Fleisch</a:t>
            </a:r>
            <a:r>
              <a:rPr lang="en-GB" sz="1200" u="none" strike="noStrike" cap="none" baseline="0" dirty="0">
                <a:solidFill>
                  <a:schemeClr val="dk1"/>
                </a:solidFill>
                <a:ea typeface="Calibri"/>
                <a:cs typeface="Calibri"/>
                <a:sym typeface="Calibri"/>
              </a:rPr>
              <a:t> [1624] 2.2.4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streng</a:t>
            </a:r>
            <a:r>
              <a:rPr lang="en-GB" sz="1200" u="none" strike="noStrike" cap="none" dirty="0">
                <a:solidFill>
                  <a:schemeClr val="dk1"/>
                </a:solidFill>
                <a:ea typeface="Calibri"/>
                <a:cs typeface="Calibri"/>
                <a:sym typeface="Calibri"/>
              </a:rPr>
              <a:t> [1224] 2.1.4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Geschenk</a:t>
            </a:r>
            <a:r>
              <a:rPr lang="en-GB" sz="1200" u="none" strike="noStrike" cap="none" dirty="0">
                <a:solidFill>
                  <a:schemeClr val="dk1"/>
                </a:solidFill>
                <a:ea typeface="Calibri"/>
                <a:cs typeface="Calibri"/>
                <a:sym typeface="Calibri"/>
              </a:rPr>
              <a:t> [2610]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Deutsch [105]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der</a:t>
            </a:r>
            <a:r>
              <a:rPr lang="en-GB" sz="1200" u="none" strike="noStrike" cap="none" baseline="0" dirty="0">
                <a:solidFill>
                  <a:schemeClr val="dk1"/>
                </a:solidFill>
                <a:ea typeface="Calibri"/>
                <a:cs typeface="Calibri"/>
                <a:sym typeface="Calibri"/>
              </a:rPr>
              <a:t> </a:t>
            </a:r>
            <a:r>
              <a:rPr lang="en-GB" sz="1200" u="none" strike="noStrike" cap="none" baseline="0" dirty="0" err="1">
                <a:solidFill>
                  <a:schemeClr val="dk1"/>
                </a:solidFill>
                <a:ea typeface="Calibri"/>
                <a:cs typeface="Calibri"/>
                <a:sym typeface="Calibri"/>
              </a:rPr>
              <a:t>Gutschein</a:t>
            </a:r>
            <a:r>
              <a:rPr lang="en-GB" sz="1200" u="none" strike="noStrike" cap="none" baseline="0" dirty="0">
                <a:solidFill>
                  <a:schemeClr val="dk1"/>
                </a:solidFill>
                <a:ea typeface="Calibri"/>
                <a:cs typeface="Calibri"/>
                <a:sym typeface="Calibri"/>
              </a:rPr>
              <a:t> [78/3025]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die Kunst [468] 2.1.3</a:t>
            </a: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18482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Same</a:t>
            </a:r>
            <a:r>
              <a:rPr lang="en-GB" baseline="0" dirty="0"/>
              <a:t> task, but answers appear as a whole word, rather than just the target graphemes. </a:t>
            </a:r>
            <a:r>
              <a:rPr lang="en-GB" sz="1200" u="none" strike="noStrike" cap="none" dirty="0">
                <a:solidFill>
                  <a:schemeClr val="dk1"/>
                </a:solidFill>
                <a:effectLst/>
                <a:ea typeface="Calibri"/>
                <a:cs typeface="Calibri"/>
                <a:sym typeface="Calibri"/>
              </a:rPr>
              <a:t>Teachers should elicit meanings to confirm vocabulary knowledge. They should also point out that the –</a:t>
            </a:r>
            <a:r>
              <a:rPr lang="en-GB" sz="1200" u="none" strike="noStrike" cap="none" dirty="0" err="1">
                <a:solidFill>
                  <a:schemeClr val="dk1"/>
                </a:solidFill>
                <a:effectLst/>
                <a:ea typeface="Calibri"/>
                <a:cs typeface="Calibri"/>
                <a:sym typeface="Calibri"/>
              </a:rPr>
              <a:t>st</a:t>
            </a:r>
            <a:r>
              <a:rPr lang="en-GB" sz="1200" u="none" strike="noStrike" cap="none" dirty="0">
                <a:solidFill>
                  <a:schemeClr val="dk1"/>
                </a:solidFill>
                <a:effectLst/>
                <a:ea typeface="Calibri"/>
                <a:cs typeface="Calibri"/>
                <a:sym typeface="Calibri"/>
              </a:rPr>
              <a:t> in </a:t>
            </a:r>
            <a:r>
              <a:rPr lang="en-GB" sz="1200" u="none" strike="noStrike" cap="none" dirty="0" err="1">
                <a:solidFill>
                  <a:schemeClr val="dk1"/>
                </a:solidFill>
                <a:effectLst/>
                <a:ea typeface="Calibri"/>
                <a:cs typeface="Calibri"/>
                <a:sym typeface="Calibri"/>
              </a:rPr>
              <a:t>Kunst</a:t>
            </a:r>
            <a:r>
              <a:rPr lang="en-GB" sz="1200" u="none" strike="noStrike" cap="none" dirty="0">
                <a:solidFill>
                  <a:schemeClr val="dk1"/>
                </a:solidFill>
                <a:effectLst/>
                <a:ea typeface="Calibri"/>
                <a:cs typeface="Calibri"/>
                <a:sym typeface="Calibri"/>
              </a:rPr>
              <a:t> is pronounced as in English, to reinforce the fact that it is only a ‘</a:t>
            </a:r>
            <a:r>
              <a:rPr lang="en-GB" sz="1200" u="none" strike="noStrike" cap="none" dirty="0" err="1">
                <a:solidFill>
                  <a:schemeClr val="dk1"/>
                </a:solidFill>
                <a:effectLst/>
                <a:ea typeface="Calibri"/>
                <a:cs typeface="Calibri"/>
                <a:sym typeface="Calibri"/>
              </a:rPr>
              <a:t>sht</a:t>
            </a:r>
            <a:r>
              <a:rPr lang="en-GB" sz="1200" u="none" strike="noStrike" cap="none" dirty="0">
                <a:solidFill>
                  <a:schemeClr val="dk1"/>
                </a:solidFill>
                <a:effectLst/>
                <a:ea typeface="Calibri"/>
                <a:cs typeface="Calibri"/>
                <a:sym typeface="Calibri"/>
              </a:rPr>
              <a:t>’ sound at the beginning of word.</a:t>
            </a:r>
            <a:endParaRPr lang="en-GB" baseline="0" dirty="0"/>
          </a:p>
          <a:p>
            <a:endParaRPr lang="en-GB" baseline="0" dirty="0"/>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Frequency rankings of vocabulary featured (1 is the most common word in German): </a:t>
            </a:r>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Schulfach</a:t>
            </a:r>
            <a:r>
              <a:rPr lang="en-GB" sz="1200" u="none" strike="noStrike" cap="none" dirty="0">
                <a:solidFill>
                  <a:schemeClr val="dk1"/>
                </a:solidFill>
                <a:ea typeface="Calibri"/>
                <a:cs typeface="Calibri"/>
                <a:sym typeface="Calibri"/>
              </a:rPr>
              <a:t> [208/698]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stehen</a:t>
            </a:r>
            <a:r>
              <a:rPr lang="en-GB" sz="1200" u="none" strike="noStrike" cap="none" dirty="0">
                <a:solidFill>
                  <a:schemeClr val="dk1"/>
                </a:solidFill>
                <a:ea typeface="Calibri"/>
                <a:cs typeface="Calibri"/>
                <a:sym typeface="Calibri"/>
              </a:rPr>
              <a:t> [87] 1.2.5</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Stück</a:t>
            </a:r>
            <a:r>
              <a:rPr lang="en-GB" sz="1200" u="none" strike="noStrike" cap="none" dirty="0">
                <a:solidFill>
                  <a:schemeClr val="dk1"/>
                </a:solidFill>
                <a:ea typeface="Calibri"/>
                <a:cs typeface="Calibri"/>
                <a:sym typeface="Calibri"/>
              </a:rPr>
              <a:t> [417]</a:t>
            </a:r>
            <a:r>
              <a:rPr lang="en-GB" sz="1200" u="none" strike="noStrike" cap="none" baseline="0" dirty="0">
                <a:solidFill>
                  <a:schemeClr val="dk1"/>
                </a:solidFill>
                <a:ea typeface="Calibri"/>
                <a:cs typeface="Calibri"/>
                <a:sym typeface="Calibri"/>
              </a:rPr>
              <a:t> 1.2.6</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err="1">
                <a:solidFill>
                  <a:schemeClr val="dk1"/>
                </a:solidFill>
                <a:ea typeface="Calibri"/>
                <a:cs typeface="Calibri"/>
                <a:sym typeface="Calibri"/>
              </a:rPr>
              <a:t>schreiben</a:t>
            </a:r>
            <a:r>
              <a:rPr lang="en-GB" sz="1200" u="none" strike="noStrike" cap="none" baseline="0" dirty="0">
                <a:solidFill>
                  <a:schemeClr val="dk1"/>
                </a:solidFill>
                <a:ea typeface="Calibri"/>
                <a:cs typeface="Calibri"/>
                <a:sym typeface="Calibri"/>
              </a:rPr>
              <a:t> [245] 1.2.1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das </a:t>
            </a:r>
            <a:r>
              <a:rPr lang="en-GB" sz="1200" u="none" strike="noStrike" cap="none" baseline="0" dirty="0" err="1">
                <a:solidFill>
                  <a:schemeClr val="dk1"/>
                </a:solidFill>
                <a:ea typeface="Calibri"/>
                <a:cs typeface="Calibri"/>
                <a:sym typeface="Calibri"/>
              </a:rPr>
              <a:t>Fleisch</a:t>
            </a:r>
            <a:r>
              <a:rPr lang="en-GB" sz="1200" u="none" strike="noStrike" cap="none" baseline="0" dirty="0">
                <a:solidFill>
                  <a:schemeClr val="dk1"/>
                </a:solidFill>
                <a:ea typeface="Calibri"/>
                <a:cs typeface="Calibri"/>
                <a:sym typeface="Calibri"/>
              </a:rPr>
              <a:t> [1624] 2.2.4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streng</a:t>
            </a:r>
            <a:r>
              <a:rPr lang="en-GB" sz="1200" u="none" strike="noStrike" cap="none" dirty="0">
                <a:solidFill>
                  <a:schemeClr val="dk1"/>
                </a:solidFill>
                <a:ea typeface="Calibri"/>
                <a:cs typeface="Calibri"/>
                <a:sym typeface="Calibri"/>
              </a:rPr>
              <a:t> [1224] 2.1.4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Geschenk</a:t>
            </a:r>
            <a:r>
              <a:rPr lang="en-GB" sz="1200" u="none" strike="noStrike" cap="none" dirty="0">
                <a:solidFill>
                  <a:schemeClr val="dk1"/>
                </a:solidFill>
                <a:ea typeface="Calibri"/>
                <a:cs typeface="Calibri"/>
                <a:sym typeface="Calibri"/>
              </a:rPr>
              <a:t> [2610]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Deutsch [105]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der</a:t>
            </a:r>
            <a:r>
              <a:rPr lang="en-GB" sz="1200" u="none" strike="noStrike" cap="none" baseline="0" dirty="0">
                <a:solidFill>
                  <a:schemeClr val="dk1"/>
                </a:solidFill>
                <a:ea typeface="Calibri"/>
                <a:cs typeface="Calibri"/>
                <a:sym typeface="Calibri"/>
              </a:rPr>
              <a:t> </a:t>
            </a:r>
            <a:r>
              <a:rPr lang="en-GB" sz="1200" u="none" strike="noStrike" cap="none" baseline="0" dirty="0" err="1">
                <a:solidFill>
                  <a:schemeClr val="dk1"/>
                </a:solidFill>
                <a:ea typeface="Calibri"/>
                <a:cs typeface="Calibri"/>
                <a:sym typeface="Calibri"/>
              </a:rPr>
              <a:t>Gutschein</a:t>
            </a:r>
            <a:r>
              <a:rPr lang="en-GB" sz="1200" u="none" strike="noStrike" cap="none" baseline="0" dirty="0">
                <a:solidFill>
                  <a:schemeClr val="dk1"/>
                </a:solidFill>
                <a:ea typeface="Calibri"/>
                <a:cs typeface="Calibri"/>
                <a:sym typeface="Calibri"/>
              </a:rPr>
              <a:t> [78/3025]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die </a:t>
            </a:r>
            <a:r>
              <a:rPr lang="en-GB" sz="1200" u="none" strike="noStrike" cap="none" baseline="0" dirty="0" err="1">
                <a:solidFill>
                  <a:schemeClr val="dk1"/>
                </a:solidFill>
                <a:ea typeface="Calibri"/>
                <a:cs typeface="Calibri"/>
                <a:sym typeface="Calibri"/>
              </a:rPr>
              <a:t>Kunst</a:t>
            </a:r>
            <a:r>
              <a:rPr lang="en-GB" sz="1200" u="none" strike="noStrike" cap="none" baseline="0" dirty="0">
                <a:solidFill>
                  <a:schemeClr val="dk1"/>
                </a:solidFill>
                <a:ea typeface="Calibri"/>
                <a:cs typeface="Calibri"/>
                <a:sym typeface="Calibri"/>
              </a:rPr>
              <a:t> [468] 2.1.3</a:t>
            </a:r>
            <a:endParaRPr lang="en-GB" sz="1200" u="none" strike="noStrike" cap="none"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32074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4711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dirty="0"/>
              <a:t>This phonics listening / writing  activity revisits the SSCs [</a:t>
            </a:r>
            <a:r>
              <a:rPr lang="en-GB" dirty="0" err="1"/>
              <a:t>sch</a:t>
            </a:r>
            <a:r>
              <a:rPr lang="en-GB" dirty="0"/>
              <a:t>], [</a:t>
            </a:r>
            <a:r>
              <a:rPr lang="en-GB" dirty="0" err="1"/>
              <a:t>sp</a:t>
            </a:r>
            <a:r>
              <a:rPr lang="en-GB" dirty="0"/>
              <a:t>], and [</a:t>
            </a:r>
            <a:r>
              <a:rPr lang="en-GB" dirty="0" err="1"/>
              <a:t>st</a:t>
            </a:r>
            <a:r>
              <a:rPr lang="en-GB" dirty="0"/>
              <a:t>]. The activity uses the names of common games to practise.</a:t>
            </a:r>
          </a:p>
          <a:p>
            <a:pPr marL="0" indent="0">
              <a:buNone/>
            </a:pPr>
            <a:r>
              <a:rPr lang="en-GB" sz="1200" kern="1200" dirty="0">
                <a:solidFill>
                  <a:schemeClr val="tx1"/>
                </a:solidFill>
                <a:effectLst/>
                <a:ea typeface="+mn-ea"/>
                <a:cs typeface="+mn-cs"/>
              </a:rPr>
              <a:t>Cultural interest: Germany has a long history of game creation. Two famous and popular games were invented by Germans. Klaus </a:t>
            </a:r>
            <a:r>
              <a:rPr lang="en-GB" sz="1200" kern="1200" dirty="0" err="1">
                <a:solidFill>
                  <a:schemeClr val="tx1"/>
                </a:solidFill>
                <a:effectLst/>
                <a:ea typeface="+mn-ea"/>
                <a:cs typeface="+mn-cs"/>
              </a:rPr>
              <a:t>Teuber</a:t>
            </a:r>
            <a:r>
              <a:rPr lang="en-GB" sz="1200" kern="1200" dirty="0">
                <a:solidFill>
                  <a:schemeClr val="tx1"/>
                </a:solidFill>
                <a:effectLst/>
                <a:ea typeface="+mn-ea"/>
                <a:cs typeface="+mn-cs"/>
              </a:rPr>
              <a:t> created  Die </a:t>
            </a:r>
            <a:r>
              <a:rPr lang="en-GB" sz="1200" kern="1200" dirty="0" err="1">
                <a:solidFill>
                  <a:schemeClr val="tx1"/>
                </a:solidFill>
                <a:effectLst/>
                <a:ea typeface="+mn-ea"/>
                <a:cs typeface="+mn-cs"/>
              </a:rPr>
              <a:t>Siedler</a:t>
            </a:r>
            <a:r>
              <a:rPr lang="en-GB" sz="1200" kern="1200" dirty="0">
                <a:solidFill>
                  <a:schemeClr val="tx1"/>
                </a:solidFill>
                <a:effectLst/>
                <a:ea typeface="+mn-ea"/>
                <a:cs typeface="+mn-cs"/>
              </a:rPr>
              <a:t> von Catan (1995) and Josef Friedrich Schmidt created  Mensch </a:t>
            </a:r>
            <a:r>
              <a:rPr lang="en-GB" sz="1200" kern="1200" dirty="0" err="1">
                <a:solidFill>
                  <a:schemeClr val="tx1"/>
                </a:solidFill>
                <a:effectLst/>
                <a:ea typeface="+mn-ea"/>
                <a:cs typeface="+mn-cs"/>
              </a:rPr>
              <a:t>ärgere</a:t>
            </a:r>
            <a:r>
              <a:rPr lang="en-GB" sz="1200" kern="1200" dirty="0">
                <a:solidFill>
                  <a:schemeClr val="tx1"/>
                </a:solidFill>
                <a:effectLst/>
                <a:ea typeface="+mn-ea"/>
                <a:cs typeface="+mn-cs"/>
              </a:rPr>
              <a:t> dich </a:t>
            </a:r>
            <a:r>
              <a:rPr lang="en-GB" sz="1200" kern="1200" dirty="0" err="1">
                <a:solidFill>
                  <a:schemeClr val="tx1"/>
                </a:solidFill>
                <a:effectLst/>
                <a:ea typeface="+mn-ea"/>
                <a:cs typeface="+mn-cs"/>
              </a:rPr>
              <a:t>nicht</a:t>
            </a:r>
            <a:r>
              <a:rPr lang="en-GB" sz="1200" kern="1200" dirty="0">
                <a:solidFill>
                  <a:schemeClr val="tx1"/>
                </a:solidFill>
                <a:effectLst/>
                <a:ea typeface="+mn-ea"/>
                <a:cs typeface="+mn-cs"/>
              </a:rPr>
              <a:t>. Can students guess how old the game is? (It dates from 1907).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eriod"/>
            </a:pPr>
            <a:r>
              <a:rPr lang="en-GB" dirty="0"/>
              <a:t>Click for the first picture and the gapped word. </a:t>
            </a:r>
          </a:p>
          <a:p>
            <a:pPr marL="228600" indent="-228600">
              <a:buAutoNum type="arabicPeriod"/>
            </a:pPr>
            <a:r>
              <a:rPr lang="en-GB" dirty="0"/>
              <a:t>Listen to the word (sound will play on clicking the number).</a:t>
            </a:r>
          </a:p>
          <a:p>
            <a:pPr marL="228600" indent="-228600">
              <a:buAutoNum type="arabicPeriod"/>
            </a:pPr>
            <a:r>
              <a:rPr lang="en-GB" dirty="0"/>
              <a:t>Write in the missing SSC.</a:t>
            </a:r>
          </a:p>
          <a:p>
            <a:pPr marL="228600" indent="-228600">
              <a:buAutoNum type="arabicPeriod"/>
            </a:pPr>
            <a:r>
              <a:rPr lang="en-GB" dirty="0"/>
              <a:t>Check</a:t>
            </a:r>
            <a:r>
              <a:rPr lang="en-GB" baseline="0" dirty="0"/>
              <a:t> the answer.</a:t>
            </a:r>
          </a:p>
          <a:p>
            <a:pPr marL="228600" indent="-228600">
              <a:buAutoNum type="arabicPeriod"/>
            </a:pPr>
            <a:r>
              <a:rPr lang="en-GB" baseline="0" dirty="0"/>
              <a:t>Repeat for numbers 2-8.</a:t>
            </a:r>
          </a:p>
          <a:p>
            <a:pPr marL="228600" indent="-228600">
              <a:buAutoNum type="arabicPeriod"/>
            </a:pPr>
            <a:endParaRPr lang="en-GB" baseline="0" dirty="0"/>
          </a:p>
          <a:p>
            <a:pPr marL="0" indent="0">
              <a:buNone/>
            </a:pPr>
            <a:r>
              <a:rPr lang="en-GB" b="1" baseline="0" dirty="0"/>
              <a:t>Transcript:</a:t>
            </a:r>
          </a:p>
          <a:p>
            <a:pPr marL="0" indent="0">
              <a:buNone/>
            </a:pPr>
            <a:r>
              <a:rPr lang="en-GB" dirty="0"/>
              <a:t>1. das</a:t>
            </a:r>
            <a:r>
              <a:rPr lang="en-GB" baseline="0" dirty="0"/>
              <a:t> </a:t>
            </a:r>
            <a:r>
              <a:rPr lang="en-GB" b="1" baseline="0" dirty="0" err="1"/>
              <a:t>Sch</a:t>
            </a:r>
            <a:r>
              <a:rPr lang="en-GB" baseline="0" dirty="0" err="1"/>
              <a:t>ach</a:t>
            </a:r>
            <a:endParaRPr lang="en-GB" baseline="0" dirty="0"/>
          </a:p>
          <a:p>
            <a:pPr marL="0" indent="0">
              <a:buNone/>
            </a:pPr>
            <a:r>
              <a:rPr lang="en-GB" baseline="0" dirty="0"/>
              <a:t>2. </a:t>
            </a:r>
            <a:r>
              <a:rPr lang="en-GB" b="1" baseline="0" dirty="0"/>
              <a:t>St</a:t>
            </a:r>
            <a:r>
              <a:rPr lang="en-GB" baseline="0" dirty="0"/>
              <a:t>adt – Land – </a:t>
            </a:r>
            <a:r>
              <a:rPr lang="en-GB" baseline="0" dirty="0" err="1"/>
              <a:t>Fluss</a:t>
            </a:r>
            <a:endParaRPr lang="en-GB" baseline="0" dirty="0"/>
          </a:p>
          <a:p>
            <a:pPr marL="0" indent="0">
              <a:buNone/>
            </a:pPr>
            <a:r>
              <a:rPr lang="en-GB" baseline="0" dirty="0"/>
              <a:t>3. </a:t>
            </a:r>
            <a:r>
              <a:rPr lang="en-GB" b="1" baseline="0" dirty="0" err="1"/>
              <a:t>sp</a:t>
            </a:r>
            <a:r>
              <a:rPr lang="en-GB" baseline="0" dirty="0" err="1"/>
              <a:t>itzeln</a:t>
            </a:r>
            <a:endParaRPr lang="en-GB" baseline="0" dirty="0"/>
          </a:p>
          <a:p>
            <a:pPr>
              <a:defRPr/>
            </a:pPr>
            <a:r>
              <a:rPr lang="en-GB" baseline="0" dirty="0"/>
              <a:t>4. </a:t>
            </a:r>
            <a:r>
              <a:rPr lang="en-US" sz="1200" dirty="0">
                <a:solidFill>
                  <a:srgbClr val="5B9BD5">
                    <a:lumMod val="50000"/>
                  </a:srgbClr>
                </a:solidFill>
                <a:latin typeface="Century Gothic" panose="020B0502020202020204" pitchFamily="34" charset="0"/>
              </a:rPr>
              <a:t>Men</a:t>
            </a:r>
            <a:r>
              <a:rPr lang="en-US" sz="1200" b="1" dirty="0">
                <a:solidFill>
                  <a:srgbClr val="DAA520"/>
                </a:solidFill>
                <a:latin typeface="Century Gothic" panose="020B0502020202020204" pitchFamily="34" charset="0"/>
              </a:rPr>
              <a:t>sch </a:t>
            </a:r>
            <a:r>
              <a:rPr lang="en-US" sz="1200" dirty="0" err="1">
                <a:solidFill>
                  <a:srgbClr val="5B9BD5">
                    <a:lumMod val="50000"/>
                  </a:srgbClr>
                </a:solidFill>
                <a:latin typeface="Century Gothic" panose="020B0502020202020204" pitchFamily="34" charset="0"/>
              </a:rPr>
              <a:t>ärgere</a:t>
            </a:r>
            <a:r>
              <a:rPr lang="en-US" sz="1200" dirty="0">
                <a:solidFill>
                  <a:srgbClr val="5B9BD5">
                    <a:lumMod val="50000"/>
                  </a:srgbClr>
                </a:solidFill>
                <a:latin typeface="Century Gothic" panose="020B0502020202020204" pitchFamily="34" charset="0"/>
              </a:rPr>
              <a:t> Dich </a:t>
            </a:r>
            <a:r>
              <a:rPr lang="en-US" sz="1200" dirty="0" err="1">
                <a:solidFill>
                  <a:srgbClr val="5B9BD5">
                    <a:lumMod val="50000"/>
                  </a:srgbClr>
                </a:solidFill>
                <a:latin typeface="Century Gothic" panose="020B0502020202020204" pitchFamily="34" charset="0"/>
              </a:rPr>
              <a:t>nicht</a:t>
            </a:r>
            <a:endParaRPr lang="en-US" sz="1200" dirty="0">
              <a:solidFill>
                <a:srgbClr val="5B9BD5">
                  <a:lumMod val="50000"/>
                </a:srgbClr>
              </a:solidFill>
              <a:latin typeface="Century Gothic" panose="020B0502020202020204" pitchFamily="34" charset="0"/>
            </a:endParaRPr>
          </a:p>
          <a:p>
            <a:pPr>
              <a:defRPr/>
            </a:pPr>
            <a:r>
              <a:rPr lang="en-US" sz="1200" dirty="0">
                <a:solidFill>
                  <a:srgbClr val="5B9BD5">
                    <a:lumMod val="50000"/>
                  </a:srgbClr>
                </a:solidFill>
                <a:latin typeface="Century Gothic" panose="020B0502020202020204" pitchFamily="34" charset="0"/>
              </a:rPr>
              <a:t>5. </a:t>
            </a:r>
            <a:r>
              <a:rPr lang="en-US" sz="1200" dirty="0" err="1">
                <a:solidFill>
                  <a:srgbClr val="5B9BD5">
                    <a:lumMod val="50000"/>
                  </a:srgbClr>
                </a:solidFill>
                <a:latin typeface="Century Gothic" panose="020B0502020202020204" pitchFamily="34" charset="0"/>
              </a:rPr>
              <a:t>Kein</a:t>
            </a:r>
            <a:r>
              <a:rPr lang="en-US" sz="1200" dirty="0">
                <a:solidFill>
                  <a:srgbClr val="5B9BD5">
                    <a:lumMod val="50000"/>
                  </a:srgbClr>
                </a:solidFill>
                <a:latin typeface="Century Gothic" panose="020B0502020202020204" pitchFamily="34" charset="0"/>
              </a:rPr>
              <a:t> </a:t>
            </a:r>
            <a:r>
              <a:rPr lang="en-US" sz="1200" b="1" dirty="0">
                <a:solidFill>
                  <a:srgbClr val="5B9BD5">
                    <a:lumMod val="50000"/>
                  </a:srgbClr>
                </a:solidFill>
                <a:latin typeface="Century Gothic" panose="020B0502020202020204" pitchFamily="34" charset="0"/>
              </a:rPr>
              <a:t>St</a:t>
            </a:r>
            <a:r>
              <a:rPr lang="en-US" sz="1200" dirty="0">
                <a:solidFill>
                  <a:srgbClr val="5B9BD5">
                    <a:lumMod val="50000"/>
                  </a:srgbClr>
                </a:solidFill>
                <a:latin typeface="Century Gothic" panose="020B0502020202020204" pitchFamily="34" charset="0"/>
              </a:rPr>
              <a:t>ich</a:t>
            </a:r>
          </a:p>
          <a:p>
            <a:pPr>
              <a:defRPr/>
            </a:pPr>
            <a:r>
              <a:rPr lang="en-US" sz="1200" dirty="0">
                <a:solidFill>
                  <a:srgbClr val="5B9BD5">
                    <a:lumMod val="50000"/>
                  </a:srgbClr>
                </a:solidFill>
                <a:latin typeface="Century Gothic" panose="020B0502020202020204" pitchFamily="34" charset="0"/>
              </a:rPr>
              <a:t>6. das </a:t>
            </a:r>
            <a:r>
              <a:rPr lang="en-US" sz="1200" dirty="0" err="1">
                <a:solidFill>
                  <a:srgbClr val="5B9BD5">
                    <a:lumMod val="50000"/>
                  </a:srgbClr>
                </a:solidFill>
                <a:latin typeface="Century Gothic" panose="020B0502020202020204" pitchFamily="34" charset="0"/>
              </a:rPr>
              <a:t>Brett</a:t>
            </a:r>
            <a:r>
              <a:rPr lang="en-US" sz="1200" b="1" dirty="0" err="1">
                <a:solidFill>
                  <a:srgbClr val="5B9BD5">
                    <a:lumMod val="50000"/>
                  </a:srgbClr>
                </a:solidFill>
                <a:latin typeface="Century Gothic" panose="020B0502020202020204" pitchFamily="34" charset="0"/>
              </a:rPr>
              <a:t>sp</a:t>
            </a:r>
            <a:r>
              <a:rPr lang="en-US" sz="1200" dirty="0" err="1">
                <a:solidFill>
                  <a:srgbClr val="5B9BD5">
                    <a:lumMod val="50000"/>
                  </a:srgbClr>
                </a:solidFill>
                <a:latin typeface="Century Gothic" panose="020B0502020202020204" pitchFamily="34" charset="0"/>
              </a:rPr>
              <a:t>iel</a:t>
            </a:r>
            <a:endParaRPr lang="en-US" sz="1200" dirty="0">
              <a:solidFill>
                <a:srgbClr val="5B9BD5">
                  <a:lumMod val="50000"/>
                </a:srgbClr>
              </a:solidFill>
              <a:latin typeface="Century Gothic" panose="020B0502020202020204" pitchFamily="34" charset="0"/>
            </a:endParaRPr>
          </a:p>
          <a:p>
            <a:pPr>
              <a:defRPr/>
            </a:pPr>
            <a:r>
              <a:rPr lang="en-US" sz="1200" dirty="0">
                <a:solidFill>
                  <a:srgbClr val="5B9BD5">
                    <a:lumMod val="50000"/>
                  </a:srgbClr>
                </a:solidFill>
                <a:latin typeface="Century Gothic" panose="020B0502020202020204" pitchFamily="34" charset="0"/>
              </a:rPr>
              <a:t>7.</a:t>
            </a:r>
            <a:r>
              <a:rPr lang="en-US" sz="1200" baseline="0" dirty="0">
                <a:solidFill>
                  <a:srgbClr val="5B9BD5">
                    <a:lumMod val="50000"/>
                  </a:srgbClr>
                </a:solidFill>
                <a:latin typeface="Century Gothic" panose="020B0502020202020204" pitchFamily="34" charset="0"/>
              </a:rPr>
              <a:t> die </a:t>
            </a:r>
            <a:r>
              <a:rPr lang="en-US" sz="1200" baseline="0" dirty="0" err="1">
                <a:solidFill>
                  <a:srgbClr val="5B9BD5">
                    <a:lumMod val="50000"/>
                  </a:srgbClr>
                </a:solidFill>
                <a:latin typeface="Century Gothic" panose="020B0502020202020204" pitchFamily="34" charset="0"/>
              </a:rPr>
              <a:t>Scharade</a:t>
            </a:r>
            <a:endParaRPr lang="en-US" sz="1200" baseline="0" dirty="0">
              <a:solidFill>
                <a:srgbClr val="5B9BD5">
                  <a:lumMod val="50000"/>
                </a:srgbClr>
              </a:solidFill>
              <a:latin typeface="Century Gothic" panose="020B0502020202020204" pitchFamily="34" charset="0"/>
            </a:endParaRPr>
          </a:p>
          <a:p>
            <a:pPr>
              <a:defRPr/>
            </a:pPr>
            <a:r>
              <a:rPr lang="en-US" sz="1200" baseline="0" dirty="0">
                <a:solidFill>
                  <a:srgbClr val="5B9BD5">
                    <a:lumMod val="50000"/>
                  </a:srgbClr>
                </a:solidFill>
                <a:latin typeface="Century Gothic" panose="020B0502020202020204" pitchFamily="34" charset="0"/>
              </a:rPr>
              <a:t>8. </a:t>
            </a:r>
            <a:r>
              <a:rPr lang="en-US" sz="1200" b="1" baseline="0" dirty="0" err="1">
                <a:solidFill>
                  <a:srgbClr val="5B9BD5">
                    <a:lumMod val="50000"/>
                  </a:srgbClr>
                </a:solidFill>
                <a:latin typeface="Century Gothic" panose="020B0502020202020204" pitchFamily="34" charset="0"/>
              </a:rPr>
              <a:t>Sch</a:t>
            </a:r>
            <a:r>
              <a:rPr lang="en-US" sz="1200" baseline="0" dirty="0" err="1">
                <a:solidFill>
                  <a:srgbClr val="5B9BD5">
                    <a:lumMod val="50000"/>
                  </a:srgbClr>
                </a:solidFill>
                <a:latin typeface="Century Gothic" panose="020B0502020202020204" pitchFamily="34" charset="0"/>
              </a:rPr>
              <a:t>ere</a:t>
            </a:r>
            <a:r>
              <a:rPr lang="en-US" sz="1200" baseline="0" dirty="0">
                <a:solidFill>
                  <a:srgbClr val="5B9BD5">
                    <a:lumMod val="50000"/>
                  </a:srgbClr>
                </a:solidFill>
                <a:latin typeface="Century Gothic" panose="020B0502020202020204" pitchFamily="34" charset="0"/>
              </a:rPr>
              <a:t> </a:t>
            </a:r>
            <a:r>
              <a:rPr lang="en-GB" baseline="0" dirty="0"/>
              <a:t>– </a:t>
            </a:r>
            <a:r>
              <a:rPr lang="en-GB" b="1" baseline="0" dirty="0"/>
              <a:t>St</a:t>
            </a:r>
            <a:r>
              <a:rPr lang="en-GB" baseline="0" dirty="0"/>
              <a:t>ein – Papier</a:t>
            </a:r>
          </a:p>
          <a:p>
            <a:pPr>
              <a:defRPr/>
            </a:pPr>
            <a:endParaRPr lang="en-GB" sz="1200" baseline="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Schach</a:t>
            </a:r>
            <a:r>
              <a:rPr lang="en-GB" i="0" baseline="0" dirty="0"/>
              <a:t> [&gt;5009] </a:t>
            </a:r>
            <a:r>
              <a:rPr lang="en-GB" i="0" baseline="0" dirty="0" err="1"/>
              <a:t>spitzeln</a:t>
            </a:r>
            <a:r>
              <a:rPr lang="en-GB" i="0" baseline="0" dirty="0"/>
              <a:t> [&gt;5009] </a:t>
            </a:r>
            <a:r>
              <a:rPr lang="en-US" sz="1200" i="0" dirty="0" err="1">
                <a:solidFill>
                  <a:srgbClr val="5B9BD5">
                    <a:lumMod val="50000"/>
                  </a:srgbClr>
                </a:solidFill>
                <a:latin typeface="Century Gothic" panose="020B0502020202020204" pitchFamily="34" charset="0"/>
              </a:rPr>
              <a:t>ärgern</a:t>
            </a:r>
            <a:r>
              <a:rPr lang="en-US" sz="1200" i="0" dirty="0">
                <a:solidFill>
                  <a:srgbClr val="5B9BD5">
                    <a:lumMod val="50000"/>
                  </a:srgbClr>
                </a:solidFill>
                <a:latin typeface="Century Gothic" panose="020B0502020202020204" pitchFamily="34" charset="0"/>
              </a:rPr>
              <a:t> [2841] Stich [4382] </a:t>
            </a:r>
            <a:r>
              <a:rPr lang="en-US" sz="1200" i="0" dirty="0" err="1">
                <a:solidFill>
                  <a:srgbClr val="5B9BD5">
                    <a:lumMod val="50000"/>
                  </a:srgbClr>
                </a:solidFill>
                <a:latin typeface="Century Gothic" panose="020B0502020202020204" pitchFamily="34" charset="0"/>
              </a:rPr>
              <a:t>Brettspiel</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Scharade</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Schere</a:t>
            </a:r>
            <a:r>
              <a:rPr lang="en-US" sz="1200" i="0" baseline="0" dirty="0">
                <a:solidFill>
                  <a:srgbClr val="5B9BD5">
                    <a:lumMod val="50000"/>
                  </a:srgbClr>
                </a:solidFill>
                <a:latin typeface="Century Gothic" panose="020B0502020202020204" pitchFamily="34" charset="0"/>
              </a:rPr>
              <a:t> [&gt;5009] Stein [1181] Papier [1163]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solidFill>
                  <a:srgbClr val="5B9BD5">
                    <a:lumMod val="50000"/>
                  </a:srgbClr>
                </a:solidFill>
                <a:latin typeface="Century Gothic" panose="020B0502020202020204" pitchFamily="34" charset="0"/>
              </a:rPr>
              <a:t>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pPr>
              <a:defRPr/>
            </a:pPr>
            <a:endParaRPr lang="en-US" sz="120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82248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dirty="0"/>
              <a:t>This phonics reading / speaking activity revisits the SSCs [</a:t>
            </a:r>
            <a:r>
              <a:rPr lang="en-GB" dirty="0" err="1"/>
              <a:t>sch</a:t>
            </a:r>
            <a:r>
              <a:rPr lang="en-GB" dirty="0"/>
              <a:t>], [</a:t>
            </a:r>
            <a:r>
              <a:rPr lang="en-GB" dirty="0" err="1"/>
              <a:t>sp</a:t>
            </a:r>
            <a:r>
              <a:rPr lang="en-GB" dirty="0"/>
              <a:t>], and [</a:t>
            </a:r>
            <a:r>
              <a:rPr lang="en-GB" dirty="0" err="1"/>
              <a:t>st</a:t>
            </a:r>
            <a:r>
              <a:rPr lang="en-GB" dirty="0"/>
              <a:t>]. The names of some of the games on the previous slide and some SSC cluster words are used in a sentence to practise production of the target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baseline="0" dirty="0"/>
              <a:t>Note: </a:t>
            </a:r>
            <a:r>
              <a:rPr lang="en-GB" sz="1200" baseline="0" dirty="0"/>
              <a:t>the glossed vocabulary will be explicitly taught in Y8.</a:t>
            </a:r>
            <a:br>
              <a:rPr lang="en-GB" sz="1200"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indent="-228600">
              <a:buAutoNum type="arabicPeriod"/>
            </a:pPr>
            <a:r>
              <a:rPr lang="en-GB" dirty="0"/>
              <a:t>Students read the sentences out loud (to each other). </a:t>
            </a:r>
          </a:p>
          <a:p>
            <a:pPr marL="228600" indent="-228600">
              <a:buAutoNum type="arabicPeriod"/>
            </a:pPr>
            <a:r>
              <a:rPr lang="en-GB" dirty="0"/>
              <a:t>Either bring up the sentences one</a:t>
            </a:r>
            <a:r>
              <a:rPr lang="en-GB" baseline="0" dirty="0"/>
              <a:t> by one, or alternatively all at once to allow pairs to work at their own speed.</a:t>
            </a:r>
            <a:endParaRPr lang="en-GB" dirty="0"/>
          </a:p>
          <a:p>
            <a:pPr marL="228600" indent="-228600">
              <a:buAutoNum type="arabicPeriod"/>
            </a:pPr>
            <a:r>
              <a:rPr lang="en-GB" dirty="0"/>
              <a:t>Click on buttons to hear the spoken sentences.</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Schach</a:t>
            </a:r>
            <a:r>
              <a:rPr lang="en-GB" i="0" baseline="0" dirty="0"/>
              <a:t> [&gt;5009] </a:t>
            </a:r>
            <a:r>
              <a:rPr lang="en-US" sz="1200" i="0" dirty="0" err="1">
                <a:solidFill>
                  <a:srgbClr val="5B9BD5">
                    <a:lumMod val="50000"/>
                  </a:srgbClr>
                </a:solidFill>
                <a:latin typeface="Century Gothic" panose="020B0502020202020204" pitchFamily="34" charset="0"/>
              </a:rPr>
              <a:t>ärgern</a:t>
            </a:r>
            <a:r>
              <a:rPr lang="en-US" sz="1200" i="0" dirty="0">
                <a:solidFill>
                  <a:srgbClr val="5B9BD5">
                    <a:lumMod val="50000"/>
                  </a:srgbClr>
                </a:solidFill>
                <a:latin typeface="Century Gothic" panose="020B0502020202020204" pitchFamily="34" charset="0"/>
              </a:rPr>
              <a:t> [2841] </a:t>
            </a:r>
            <a:r>
              <a:rPr lang="en-US" sz="1200" i="0" baseline="0" dirty="0" err="1">
                <a:solidFill>
                  <a:srgbClr val="5B9BD5">
                    <a:lumMod val="50000"/>
                  </a:srgbClr>
                </a:solidFill>
                <a:latin typeface="Century Gothic" panose="020B0502020202020204" pitchFamily="34" charset="0"/>
              </a:rPr>
              <a:t>Scharade</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Schere</a:t>
            </a:r>
            <a:r>
              <a:rPr lang="en-US" sz="1200" i="0" baseline="0" dirty="0">
                <a:solidFill>
                  <a:srgbClr val="5B9BD5">
                    <a:lumMod val="50000"/>
                  </a:srgbClr>
                </a:solidFill>
                <a:latin typeface="Century Gothic" panose="020B0502020202020204" pitchFamily="34" charset="0"/>
              </a:rPr>
              <a:t> [&gt;5009] Stein [1181] Papier [1163</a:t>
            </a:r>
            <a:r>
              <a:rPr lang="en-US" sz="1200" b="0" i="0" baseline="0" dirty="0">
                <a:solidFill>
                  <a:srgbClr val="5B9BD5">
                    <a:lumMod val="50000"/>
                  </a:srgbClr>
                </a:solidFill>
                <a:latin typeface="Century Gothic" panose="020B0502020202020204" pitchFamily="34" charset="0"/>
              </a:rPr>
              <a:t>] </a:t>
            </a:r>
            <a:r>
              <a:rPr lang="en-GB" sz="1200" b="0" baseline="0" dirty="0" err="1"/>
              <a:t>Spaß</a:t>
            </a:r>
            <a:r>
              <a:rPr lang="en-GB" sz="1200" b="0" baseline="0" dirty="0"/>
              <a:t> [666] </a:t>
            </a:r>
            <a:r>
              <a:rPr lang="en-GB" sz="1200" b="0" baseline="0" dirty="0" err="1"/>
              <a:t>bestimmt</a:t>
            </a:r>
            <a:r>
              <a:rPr lang="en-GB" sz="1200" b="0" baseline="0" dirty="0"/>
              <a:t> [226]</a:t>
            </a:r>
            <a:br>
              <a:rPr lang="en-GB" sz="1200" baseline="0" dirty="0"/>
            </a:br>
            <a:br>
              <a:rPr lang="en-GB" sz="1200" baseline="0" dirty="0"/>
            </a:b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326436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149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20</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31226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Timing (phonics</a:t>
            </a:r>
            <a:r>
              <a:rPr lang="en-GB" sz="1200" kern="1200" baseline="0" dirty="0">
                <a:solidFill>
                  <a:schemeClr val="tx1"/>
                </a:solidFill>
                <a:effectLst/>
                <a:ea typeface="+mn-ea"/>
                <a:cs typeface="+mn-cs"/>
              </a:rPr>
              <a:t> slides</a:t>
            </a:r>
            <a:r>
              <a:rPr lang="en-GB" sz="1200" kern="1200" dirty="0">
                <a:solidFill>
                  <a:schemeClr val="tx1"/>
                </a:solidFill>
                <a:effectLst/>
                <a:ea typeface="+mn-ea"/>
                <a:cs typeface="+mn-cs"/>
              </a:rPr>
              <a:t>)</a:t>
            </a:r>
          </a:p>
          <a:p>
            <a:r>
              <a:rPr lang="en-GB" sz="1200" kern="1200" dirty="0">
                <a:solidFill>
                  <a:schemeClr val="tx1"/>
                </a:solidFill>
                <a:effectLst/>
                <a:ea typeface="+mn-ea"/>
                <a:cs typeface="+mn-cs"/>
              </a:rPr>
              <a:t>10 minutes</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Aim </a:t>
            </a:r>
          </a:p>
          <a:p>
            <a:r>
              <a:rPr lang="en-GB" sz="1200" kern="1200" dirty="0">
                <a:solidFill>
                  <a:schemeClr val="tx1"/>
                </a:solidFill>
                <a:effectLst/>
                <a:ea typeface="+mn-ea"/>
                <a:cs typeface="+mn-cs"/>
              </a:rPr>
              <a:t>Practice</a:t>
            </a:r>
            <a:r>
              <a:rPr lang="en-GB" sz="1200" kern="1200" baseline="0" dirty="0">
                <a:solidFill>
                  <a:schemeClr val="tx1"/>
                </a:solidFill>
                <a:effectLst/>
                <a:ea typeface="+mn-ea"/>
                <a:cs typeface="+mn-cs"/>
              </a:rPr>
              <a:t> in recognising the following SSCs: </a:t>
            </a:r>
            <a:r>
              <a:rPr lang="en-GB" sz="1200" kern="1200" baseline="0" dirty="0" err="1">
                <a:solidFill>
                  <a:schemeClr val="tx1"/>
                </a:solidFill>
                <a:effectLst/>
                <a:ea typeface="+mn-ea"/>
                <a:cs typeface="+mn-cs"/>
              </a:rPr>
              <a:t>sch</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st</a:t>
            </a:r>
            <a:r>
              <a:rPr lang="en-GB" sz="1200" kern="1200" baseline="0" dirty="0">
                <a:solidFill>
                  <a:schemeClr val="tx1"/>
                </a:solidFill>
                <a:effectLst/>
                <a:ea typeface="+mn-ea"/>
                <a:cs typeface="+mn-cs"/>
              </a:rPr>
              <a:t>- ; </a:t>
            </a:r>
            <a:r>
              <a:rPr lang="en-GB" sz="1200" kern="1200" baseline="0" dirty="0" err="1">
                <a:solidFill>
                  <a:schemeClr val="tx1"/>
                </a:solidFill>
                <a:effectLst/>
                <a:ea typeface="+mn-ea"/>
                <a:cs typeface="+mn-cs"/>
              </a:rPr>
              <a:t>sp</a:t>
            </a:r>
            <a:r>
              <a:rPr lang="en-GB" sz="1200" kern="1200" baseline="0" dirty="0">
                <a:solidFill>
                  <a:schemeClr val="tx1"/>
                </a:solidFill>
                <a:effectLst/>
                <a:ea typeface="+mn-ea"/>
                <a:cs typeface="+mn-cs"/>
              </a:rPr>
              <a:t>-.</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Suggested procedure </a:t>
            </a:r>
          </a:p>
          <a:p>
            <a:r>
              <a:rPr lang="en-GB" sz="1200" kern="1200" dirty="0">
                <a:solidFill>
                  <a:schemeClr val="tx1"/>
                </a:solidFill>
                <a:effectLst/>
                <a:ea typeface="+mn-ea"/>
                <a:cs typeface="+mn-cs"/>
              </a:rPr>
              <a:t>1. Click on the audio button to play the sentence.</a:t>
            </a:r>
            <a:r>
              <a:rPr lang="en-GB" sz="1200" kern="1200" baseline="0" dirty="0">
                <a:solidFill>
                  <a:schemeClr val="tx1"/>
                </a:solidFill>
                <a:effectLst/>
                <a:ea typeface="+mn-ea"/>
                <a:cs typeface="+mn-cs"/>
              </a:rPr>
              <a:t> Students tally the SSCs as per the table on the slide. They may do this in their exercise books.</a:t>
            </a:r>
          </a:p>
          <a:p>
            <a:r>
              <a:rPr lang="en-GB" sz="1200" kern="1200" baseline="0" dirty="0">
                <a:solidFill>
                  <a:schemeClr val="tx1"/>
                </a:solidFill>
                <a:effectLst/>
                <a:ea typeface="+mn-ea"/>
                <a:cs typeface="+mn-cs"/>
              </a:rPr>
              <a:t>2. Click again on the mouse to make the animated answers appear.</a:t>
            </a:r>
          </a:p>
          <a:p>
            <a:endParaRPr lang="en-GB" sz="1200" kern="1200" dirty="0">
              <a:solidFill>
                <a:schemeClr val="tx1"/>
              </a:solidFill>
              <a:effectLst/>
              <a:ea typeface="+mn-ea"/>
              <a:cs typeface="+mn-cs"/>
            </a:endParaRPr>
          </a:p>
          <a:p>
            <a:r>
              <a:rPr lang="en-GB" b="1" dirty="0"/>
              <a:t>Transcript</a:t>
            </a:r>
            <a:r>
              <a:rPr lang="en-GB" sz="1200" kern="1200" dirty="0">
                <a:solidFill>
                  <a:schemeClr val="tx1"/>
                </a:solidFill>
                <a:effectLst/>
                <a:ea typeface="+mn-ea"/>
                <a:cs typeface="+mn-cs"/>
              </a:rPr>
              <a:t> </a:t>
            </a:r>
          </a:p>
          <a:p>
            <a:r>
              <a:rPr lang="en-GB" sz="1200" kern="1200" baseline="0" dirty="0">
                <a:solidFill>
                  <a:schemeClr val="tx1"/>
                </a:solidFill>
                <a:effectLst/>
                <a:ea typeface="+mn-ea"/>
                <a:cs typeface="+mn-cs"/>
              </a:rPr>
              <a:t>1. </a:t>
            </a:r>
            <a:r>
              <a:rPr lang="en-GB" sz="1200" kern="1200" baseline="0" dirty="0" err="1">
                <a:solidFill>
                  <a:schemeClr val="tx1"/>
                </a:solidFill>
                <a:effectLst/>
                <a:ea typeface="+mn-ea"/>
                <a:cs typeface="+mn-cs"/>
              </a:rPr>
              <a:t>Freistadt</a:t>
            </a:r>
            <a:r>
              <a:rPr lang="en-GB" sz="1200" kern="1200" baseline="0" dirty="0">
                <a:solidFill>
                  <a:schemeClr val="tx1"/>
                </a:solidFill>
                <a:effectLst/>
                <a:ea typeface="+mn-ea"/>
                <a:cs typeface="+mn-cs"/>
              </a:rPr>
              <a:t> hat </a:t>
            </a:r>
            <a:r>
              <a:rPr lang="en-GB" sz="1200" kern="1200" baseline="0" dirty="0" err="1">
                <a:solidFill>
                  <a:schemeClr val="tx1"/>
                </a:solidFill>
                <a:effectLst/>
                <a:ea typeface="+mn-ea"/>
                <a:cs typeface="+mn-cs"/>
              </a:rPr>
              <a:t>ein</a:t>
            </a:r>
            <a:r>
              <a:rPr lang="en-GB" sz="1200" dirty="0">
                <a:solidFill>
                  <a:srgbClr val="104F75"/>
                </a:solidFill>
                <a:latin typeface="Century Gothic" panose="020B0502020202020204" pitchFamily="34" charset="0"/>
              </a:rPr>
              <a:t> </a:t>
            </a:r>
            <a:r>
              <a:rPr lang="en-GB" sz="1200" kern="1200" baseline="0" dirty="0">
                <a:solidFill>
                  <a:schemeClr val="tx1"/>
                </a:solidFill>
                <a:effectLst/>
                <a:ea typeface="+mn-ea"/>
                <a:cs typeface="+mn-cs"/>
              </a:rPr>
              <a:t>Schloss.</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68889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sz="1200" kern="1200" baseline="0" dirty="0">
                <a:solidFill>
                  <a:schemeClr val="tx1"/>
                </a:solidFill>
                <a:effectLst/>
                <a:ea typeface="+mn-ea"/>
                <a:cs typeface="+mn-cs"/>
              </a:rPr>
              <a:t>2. </a:t>
            </a:r>
            <a:r>
              <a:rPr lang="en-GB" sz="1200" kern="1200" baseline="0" dirty="0" err="1">
                <a:solidFill>
                  <a:schemeClr val="tx1"/>
                </a:solidFill>
                <a:effectLst/>
                <a:ea typeface="+mn-ea"/>
                <a:cs typeface="+mn-cs"/>
              </a:rPr>
              <a:t>Mürzzuschlag</a:t>
            </a:r>
            <a:r>
              <a:rPr lang="en-GB" sz="1200" kern="1200" baseline="0" dirty="0">
                <a:solidFill>
                  <a:schemeClr val="tx1"/>
                </a:solidFill>
                <a:effectLst/>
                <a:ea typeface="+mn-ea"/>
                <a:cs typeface="+mn-cs"/>
              </a:rPr>
              <a:t> hat </a:t>
            </a:r>
            <a:r>
              <a:rPr lang="en-GB" sz="1200" kern="1200" baseline="0" dirty="0" err="1">
                <a:solidFill>
                  <a:schemeClr val="tx1"/>
                </a:solidFill>
                <a:effectLst/>
                <a:ea typeface="+mn-ea"/>
                <a:cs typeface="+mn-cs"/>
              </a:rPr>
              <a:t>ein</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Wintersportmuseum</a:t>
            </a:r>
            <a:r>
              <a:rPr lang="en-GB" sz="1200" kern="1200" baseline="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295967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sz="1200" kern="1200" baseline="0" dirty="0">
                <a:solidFill>
                  <a:schemeClr val="tx1"/>
                </a:solidFill>
                <a:effectLst/>
                <a:ea typeface="+mn-ea"/>
                <a:cs typeface="+mn-cs"/>
              </a:rPr>
              <a:t>3. In </a:t>
            </a:r>
            <a:r>
              <a:rPr lang="en-GB" sz="1200" kern="1200" baseline="0" dirty="0" err="1">
                <a:solidFill>
                  <a:schemeClr val="tx1"/>
                </a:solidFill>
                <a:effectLst/>
                <a:ea typeface="+mn-ea"/>
                <a:cs typeface="+mn-cs"/>
              </a:rPr>
              <a:t>Schruns</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kann</a:t>
            </a:r>
            <a:r>
              <a:rPr lang="en-GB" sz="1200" kern="1200" baseline="0" dirty="0">
                <a:solidFill>
                  <a:schemeClr val="tx1"/>
                </a:solidFill>
                <a:effectLst/>
                <a:ea typeface="+mn-ea"/>
                <a:cs typeface="+mn-cs"/>
              </a:rPr>
              <a:t> man </a:t>
            </a:r>
            <a:r>
              <a:rPr lang="en-GB" sz="1200" kern="1200" baseline="0" dirty="0" err="1">
                <a:solidFill>
                  <a:schemeClr val="tx1"/>
                </a:solidFill>
                <a:effectLst/>
                <a:ea typeface="+mn-ea"/>
                <a:cs typeface="+mn-cs"/>
              </a:rPr>
              <a:t>viel</a:t>
            </a:r>
            <a:r>
              <a:rPr lang="en-GB" sz="1200" kern="1200" baseline="0" dirty="0">
                <a:solidFill>
                  <a:schemeClr val="tx1"/>
                </a:solidFill>
                <a:effectLst/>
                <a:ea typeface="+mn-ea"/>
                <a:cs typeface="+mn-cs"/>
              </a:rPr>
              <a:t> Sport </a:t>
            </a:r>
            <a:r>
              <a:rPr lang="en-GB" sz="1200" kern="1200" baseline="0" dirty="0" err="1">
                <a:solidFill>
                  <a:schemeClr val="tx1"/>
                </a:solidFill>
                <a:effectLst/>
                <a:ea typeface="+mn-ea"/>
                <a:cs typeface="+mn-cs"/>
              </a:rPr>
              <a:t>machen</a:t>
            </a:r>
            <a:r>
              <a:rPr lang="en-GB" sz="1200" kern="1200" baseline="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916735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dirty="0"/>
              <a:t>4. Stein am Rhein </a:t>
            </a:r>
            <a:r>
              <a:rPr lang="en-GB" dirty="0" err="1"/>
              <a:t>ist</a:t>
            </a:r>
            <a:r>
              <a:rPr lang="en-GB" dirty="0"/>
              <a:t> </a:t>
            </a:r>
            <a:r>
              <a:rPr lang="en-GB" dirty="0" err="1"/>
              <a:t>historisch</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043883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dirty="0"/>
              <a:t>5. Schaffhausen</a:t>
            </a:r>
            <a:r>
              <a:rPr lang="en-GB" baseline="0" dirty="0"/>
              <a:t> </a:t>
            </a:r>
            <a:r>
              <a:rPr lang="en-GB" baseline="0" dirty="0" err="1"/>
              <a:t>ist</a:t>
            </a:r>
            <a:r>
              <a:rPr lang="en-GB" baseline="0" dirty="0"/>
              <a:t> </a:t>
            </a:r>
            <a:r>
              <a:rPr lang="en-GB" baseline="0" dirty="0" err="1"/>
              <a:t>sehr</a:t>
            </a:r>
            <a:r>
              <a:rPr lang="en-GB" baseline="0" dirty="0"/>
              <a:t> </a:t>
            </a:r>
            <a:r>
              <a:rPr lang="en-GB" baseline="0" dirty="0" err="1"/>
              <a:t>schön</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677871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baseline="0" dirty="0"/>
              <a:t>6. Schlieren hat </a:t>
            </a:r>
            <a:r>
              <a:rPr lang="en-GB" baseline="0" dirty="0" err="1"/>
              <a:t>ein</a:t>
            </a:r>
            <a:r>
              <a:rPr lang="en-GB" baseline="0" dirty="0"/>
              <a:t> </a:t>
            </a:r>
            <a:r>
              <a:rPr lang="en-GB" baseline="0" dirty="0" err="1"/>
              <a:t>Schwimmbad</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514797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baseline="0" dirty="0"/>
              <a:t>7. In </a:t>
            </a:r>
            <a:r>
              <a:rPr lang="en-GB" baseline="0" dirty="0" err="1"/>
              <a:t>Altstätten</a:t>
            </a:r>
            <a:r>
              <a:rPr lang="en-GB" baseline="0" dirty="0"/>
              <a:t> </a:t>
            </a:r>
            <a:r>
              <a:rPr lang="en-GB" baseline="0" dirty="0" err="1"/>
              <a:t>spricht</a:t>
            </a:r>
            <a:r>
              <a:rPr lang="en-GB" baseline="0" dirty="0"/>
              <a:t> man Deutsch.</a:t>
            </a: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34986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sch</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schreiben</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writing.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sch</a:t>
            </a:r>
            <a:r>
              <a:rPr lang="en-GB" b="1" dirty="0"/>
              <a:t>] </a:t>
            </a:r>
            <a:r>
              <a:rPr lang="en-GB" baseline="0" dirty="0"/>
              <a:t>sound, pronouncing </a:t>
            </a:r>
            <a:r>
              <a:rPr lang="en-GB" b="0" baseline="0" dirty="0"/>
              <a:t>”</a:t>
            </a:r>
            <a:r>
              <a:rPr lang="en-GB" b="1" baseline="0" dirty="0" err="1"/>
              <a:t>schreiben</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schreiben</a:t>
            </a:r>
            <a:r>
              <a:rPr lang="en-GB" baseline="0" dirty="0"/>
              <a:t> [245]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56949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sz="1200" kern="1200" dirty="0">
                <a:solidFill>
                  <a:schemeClr val="tx1"/>
                </a:solidFill>
                <a:effectLst/>
                <a:ea typeface="+mn-ea"/>
                <a:cs typeface="+mn-cs"/>
              </a:rPr>
              <a:t>8. Hallstatt is </a:t>
            </a:r>
            <a:r>
              <a:rPr lang="en-GB" sz="1200" kern="1200" dirty="0" err="1">
                <a:solidFill>
                  <a:schemeClr val="tx1"/>
                </a:solidFill>
                <a:effectLst/>
                <a:ea typeface="+mn-ea"/>
                <a:cs typeface="+mn-cs"/>
              </a:rPr>
              <a:t>sehr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touristisch</a:t>
            </a:r>
            <a:r>
              <a:rPr lang="en-GB" sz="1200" kern="120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61111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75461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3 minutes (2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[-ich] and [-</a:t>
            </a:r>
            <a:r>
              <a:rPr lang="en-GB" b="0" baseline="0" dirty="0" err="1"/>
              <a:t>isch</a:t>
            </a:r>
            <a:r>
              <a:rPr lang="en-GB" b="0" baseline="0" dirty="0"/>
              <a:t>] adjectives.  A mixture of near-cognates and previously taught words is used. The addition of a time constraint prompts students to increase their speed of oral production.</a:t>
            </a:r>
            <a:br>
              <a:rPr lang="en-GB" b="0" baseline="0" dirty="0"/>
            </a:br>
            <a:endParaRPr lang="en-US" b="1" dirty="0"/>
          </a:p>
          <a:p>
            <a:r>
              <a:rPr lang="en-US" b="1" dirty="0"/>
              <a:t>Procedure:</a:t>
            </a:r>
          </a:p>
          <a:p>
            <a:r>
              <a:rPr lang="en-US" b="0" dirty="0"/>
              <a:t>1. Students partner up and label themselves A and B.</a:t>
            </a:r>
          </a:p>
          <a:p>
            <a:r>
              <a:rPr lang="en-US" b="0" dirty="0"/>
              <a:t>2. They then treat the table row as a script but have to say words in tandem, A saying [-ich] words and B saying [-</a:t>
            </a:r>
            <a:r>
              <a:rPr lang="en-US" b="0" dirty="0" err="1"/>
              <a:t>isch</a:t>
            </a:r>
            <a:r>
              <a:rPr lang="en-US" b="0" dirty="0"/>
              <a:t>] words.</a:t>
            </a:r>
          </a:p>
          <a:p>
            <a:r>
              <a:rPr lang="en-US" b="0" dirty="0"/>
              <a:t>3. Click 12-second timer to start round 1.</a:t>
            </a:r>
          </a:p>
          <a:p>
            <a:r>
              <a:rPr lang="en-US" b="0" dirty="0"/>
              <a:t>4. Click action button to hear native audio for comparison.</a:t>
            </a:r>
          </a:p>
          <a:p>
            <a:r>
              <a:rPr lang="en-US" b="0" dirty="0"/>
              <a:t>6. Clarify meaning of the cognate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All words are in the top 2000.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This time, Partner A says all the words in their row (1).  The timer is set for 8 seconds.</a:t>
            </a:r>
          </a:p>
          <a:p>
            <a:r>
              <a:rPr lang="en-US" b="0" dirty="0"/>
              <a:t>2. The listening student (Partner B) notes any pronunciation errors and gives their partner a score out of 7.</a:t>
            </a:r>
          </a:p>
          <a:p>
            <a:r>
              <a:rPr lang="en-US" b="0" dirty="0"/>
              <a:t>3. Click for Round 2, where students swap roles: B says all the words in their row while A listens and gives a score.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21257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Attributions: To force: </a:t>
            </a:r>
            <a:r>
              <a:rPr lang="en-GB" b="1" dirty="0"/>
              <a:t>Abu </a:t>
            </a:r>
            <a:r>
              <a:rPr lang="en-GB" b="1" dirty="0" err="1"/>
              <a:t>badali</a:t>
            </a:r>
            <a:r>
              <a:rPr lang="en-GB" b="1" dirty="0"/>
              <a:t>, based on public domain Aiga’s icons / CC BY-SA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Timing: 5 minutes</a:t>
            </a:r>
            <a:br>
              <a:rPr lang="en-GB" dirty="0"/>
            </a:br>
            <a:br>
              <a:rPr lang="en-GB" b="1" dirty="0"/>
            </a:br>
            <a:r>
              <a:rPr lang="en-GB" b="1" dirty="0"/>
              <a:t>Aim: </a:t>
            </a:r>
            <a:r>
              <a:rPr lang="en-US" b="0" dirty="0"/>
              <a:t>to</a:t>
            </a:r>
            <a:r>
              <a:rPr lang="en-US" dirty="0"/>
              <a:t> </a:t>
            </a:r>
            <a:r>
              <a:rPr lang="en-US" dirty="0" err="1"/>
              <a:t>practise</a:t>
            </a:r>
            <a:r>
              <a:rPr lang="en-US" dirty="0"/>
              <a:t> differentiating the SSC [</a:t>
            </a:r>
            <a:r>
              <a:rPr lang="en-US" dirty="0" err="1"/>
              <a:t>zw</a:t>
            </a:r>
            <a:r>
              <a:rPr lang="en-US" dirty="0"/>
              <a:t>-] and [</a:t>
            </a:r>
            <a:r>
              <a:rPr lang="en-US" dirty="0" err="1"/>
              <a:t>schw</a:t>
            </a:r>
            <a:r>
              <a:rPr lang="en-US" dirty="0"/>
              <a:t>-], first by transcribing correctly, then by indicating which SSC is said and heard, under increasing time pressure.</a:t>
            </a:r>
            <a:endParaRPr lang="en-US" b="1" dirty="0"/>
          </a:p>
          <a:p>
            <a:br>
              <a:rPr lang="en-GB" dirty="0"/>
            </a:br>
            <a:br>
              <a:rPr lang="en-GB" dirty="0"/>
            </a:br>
            <a:r>
              <a:rPr lang="en-GB" b="1" dirty="0"/>
              <a:t>Procedure:</a:t>
            </a:r>
            <a:br>
              <a:rPr lang="en-GB" dirty="0"/>
            </a:br>
            <a:r>
              <a:rPr lang="en-GB" dirty="0"/>
              <a:t>1. Students listen and write each SSC correctly (or the full word each time, if preferred)</a:t>
            </a:r>
          </a:p>
          <a:p>
            <a:r>
              <a:rPr lang="en-GB" dirty="0"/>
              <a:t>2. Check answers, using animations.</a:t>
            </a:r>
          </a:p>
          <a:p>
            <a:r>
              <a:rPr lang="en-GB" dirty="0"/>
              <a:t>3. Teacher says one of each pair again, and students lift right or left arm up, to show recognition.</a:t>
            </a:r>
          </a:p>
          <a:p>
            <a:r>
              <a:rPr lang="en-GB" dirty="0"/>
              <a:t>4. Speed of input and responses can be increased to speed up processing.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zwingen</a:t>
            </a:r>
            <a:r>
              <a:rPr lang="en-GB" b="0" dirty="0"/>
              <a:t>, </a:t>
            </a:r>
            <a:r>
              <a:rPr lang="en-GB" b="0" dirty="0" err="1"/>
              <a:t>schwingen</a:t>
            </a:r>
            <a:br>
              <a:rPr lang="en-GB" b="0" dirty="0"/>
            </a:br>
            <a:r>
              <a:rPr lang="en-GB" b="0" dirty="0"/>
              <a:t>2. </a:t>
            </a:r>
            <a:r>
              <a:rPr lang="en-GB" b="0" dirty="0" err="1"/>
              <a:t>Zwang</a:t>
            </a:r>
            <a:r>
              <a:rPr lang="en-GB" b="0" dirty="0"/>
              <a:t>, </a:t>
            </a:r>
            <a:r>
              <a:rPr lang="en-GB" b="0" dirty="0" err="1"/>
              <a:t>schwang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Zwenken</a:t>
            </a:r>
            <a:r>
              <a:rPr lang="en-GB" b="0" dirty="0"/>
              <a:t>, </a:t>
            </a:r>
            <a:r>
              <a:rPr lang="en-GB" b="0" dirty="0" err="1"/>
              <a:t>schwenken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schwa, </a:t>
            </a:r>
            <a:r>
              <a:rPr lang="en-GB" b="0" dirty="0" err="1"/>
              <a:t>zwar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Zwerg</a:t>
            </a:r>
            <a:r>
              <a:rPr lang="en-GB" dirty="0"/>
              <a:t>, </a:t>
            </a:r>
            <a:r>
              <a:rPr lang="en-GB" dirty="0" err="1"/>
              <a:t>Schwert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schweifen</a:t>
            </a:r>
            <a:r>
              <a:rPr lang="en-GB" dirty="0"/>
              <a:t>, </a:t>
            </a:r>
            <a:r>
              <a:rPr lang="en-GB" dirty="0" err="1"/>
              <a:t>zweifeln</a:t>
            </a:r>
            <a:br>
              <a:rPr lang="en-GB" dirty="0"/>
            </a:br>
            <a:br>
              <a:rPr lang="en-GB" dirty="0"/>
            </a:br>
            <a:br>
              <a:rPr lang="en-GB" dirty="0"/>
            </a:br>
            <a:r>
              <a:rPr lang="en-GB" b="1" baseline="0" dirty="0"/>
              <a:t>Word frequency (1 is the most frequent word in German): </a:t>
            </a:r>
            <a:br>
              <a:rPr lang="en-GB" baseline="0" dirty="0"/>
            </a:br>
            <a:r>
              <a:rPr lang="en-GB" baseline="0" dirty="0" err="1"/>
              <a:t>zwingen</a:t>
            </a:r>
            <a:r>
              <a:rPr lang="en-GB" baseline="0" dirty="0"/>
              <a:t> [1212] </a:t>
            </a:r>
            <a:r>
              <a:rPr lang="en-GB" baseline="0" dirty="0" err="1"/>
              <a:t>schwingen</a:t>
            </a:r>
            <a:r>
              <a:rPr lang="en-GB" baseline="0" dirty="0"/>
              <a:t> [3130] </a:t>
            </a:r>
            <a:r>
              <a:rPr lang="en-GB" baseline="0" dirty="0" err="1"/>
              <a:t>Zwang</a:t>
            </a:r>
            <a:r>
              <a:rPr lang="en-GB" baseline="0" dirty="0"/>
              <a:t> [3902] </a:t>
            </a:r>
            <a:r>
              <a:rPr lang="en-GB" baseline="0" dirty="0" err="1"/>
              <a:t>schwang</a:t>
            </a:r>
            <a:r>
              <a:rPr lang="en-GB" baseline="0" dirty="0"/>
              <a:t> [3130] </a:t>
            </a:r>
            <a:r>
              <a:rPr lang="en-GB" baseline="0" dirty="0" err="1"/>
              <a:t>zwenken</a:t>
            </a:r>
            <a:r>
              <a:rPr lang="en-GB" baseline="0" dirty="0"/>
              <a:t> [&gt;5009] </a:t>
            </a:r>
            <a:r>
              <a:rPr lang="en-GB" baseline="0" dirty="0" err="1"/>
              <a:t>schwenken</a:t>
            </a:r>
            <a:r>
              <a:rPr lang="en-GB" baseline="0" dirty="0"/>
              <a:t> [&gt;5009] schwa [&gt;5009] </a:t>
            </a:r>
            <a:r>
              <a:rPr lang="en-GB" baseline="0" dirty="0" err="1"/>
              <a:t>zwar</a:t>
            </a:r>
            <a:r>
              <a:rPr lang="en-GB" baseline="0" dirty="0"/>
              <a:t> [206] </a:t>
            </a:r>
            <a:r>
              <a:rPr lang="en-GB" baseline="0" dirty="0" err="1"/>
              <a:t>Zwerg</a:t>
            </a:r>
            <a:r>
              <a:rPr lang="en-GB" baseline="0" dirty="0"/>
              <a:t> [4318] </a:t>
            </a:r>
            <a:r>
              <a:rPr lang="en-GB" baseline="0" dirty="0" err="1"/>
              <a:t>Schwert</a:t>
            </a:r>
            <a:r>
              <a:rPr lang="en-GB" baseline="0" dirty="0"/>
              <a:t> [&gt;5009] </a:t>
            </a:r>
            <a:r>
              <a:rPr lang="en-GB" baseline="0" dirty="0" err="1"/>
              <a:t>schweifen</a:t>
            </a:r>
            <a:r>
              <a:rPr lang="en-GB" baseline="0" dirty="0"/>
              <a:t> [&gt;5009] </a:t>
            </a:r>
            <a:r>
              <a:rPr lang="en-GB" baseline="0" dirty="0" err="1"/>
              <a:t>zweifeln</a:t>
            </a:r>
            <a:r>
              <a:rPr lang="en-GB" baseline="0" dirty="0"/>
              <a:t> [4149]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36193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revisit and consolidate [</a:t>
            </a:r>
            <a:r>
              <a:rPr lang="en-GB" b="0" dirty="0" err="1"/>
              <a:t>sch</a:t>
            </a:r>
            <a:r>
              <a:rPr lang="en-GB" b="0" dirty="0"/>
              <a:t>], [</a:t>
            </a:r>
            <a:r>
              <a:rPr lang="en-GB" b="0" dirty="0" err="1"/>
              <a:t>sp</a:t>
            </a:r>
            <a:r>
              <a:rPr lang="en-GB" b="0" dirty="0"/>
              <a:t>], and [</a:t>
            </a:r>
            <a:r>
              <a:rPr lang="en-GB" b="0" dirty="0" err="1"/>
              <a:t>st</a:t>
            </a:r>
            <a:r>
              <a:rPr lang="en-GB" b="0" dirty="0"/>
              <a:t>]. Students listen out for and spell the SSCs</a:t>
            </a:r>
            <a:br>
              <a:rPr lang="en-GB" dirty="0"/>
            </a:br>
            <a:br>
              <a:rPr lang="en-GB" dirty="0"/>
            </a:br>
            <a:r>
              <a:rPr lang="en-GB" b="1" dirty="0"/>
              <a:t>Procedure:</a:t>
            </a:r>
            <a:br>
              <a:rPr lang="en-GB" dirty="0"/>
            </a:br>
            <a:r>
              <a:rPr lang="en-GB" dirty="0"/>
              <a:t>1. Click the action buttons to play a word.</a:t>
            </a:r>
          </a:p>
          <a:p>
            <a:r>
              <a:rPr lang="en-GB" dirty="0"/>
              <a:t>2. For each item write the sound that fills the gap.</a:t>
            </a:r>
          </a:p>
          <a:p>
            <a:r>
              <a:rPr lang="en-GB" dirty="0"/>
              <a:t>3. Click to reveal and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Schnecke, Stier, </a:t>
            </a:r>
            <a:r>
              <a:rPr lang="en-GB" dirty="0" err="1"/>
              <a:t>Schlange</a:t>
            </a:r>
            <a:r>
              <a:rPr lang="en-GB" dirty="0"/>
              <a:t>, Specht, </a:t>
            </a:r>
            <a:r>
              <a:rPr lang="en-GB" dirty="0" err="1"/>
              <a:t>Stinktier</a:t>
            </a:r>
            <a:r>
              <a:rPr lang="en-GB" dirty="0"/>
              <a:t>,  </a:t>
            </a:r>
            <a:r>
              <a:rPr lang="en-GB" dirty="0" err="1"/>
              <a:t>Spatz</a:t>
            </a:r>
            <a:r>
              <a:rPr lang="en-GB" dirty="0"/>
              <a:t> , </a:t>
            </a:r>
            <a:r>
              <a:rPr lang="en-GB" dirty="0" err="1"/>
              <a:t>Schildkröte</a:t>
            </a:r>
            <a:r>
              <a:rPr lang="en-GB" dirty="0"/>
              <a:t>, </a:t>
            </a:r>
            <a:r>
              <a:rPr lang="en-GB" dirty="0" err="1"/>
              <a:t>Schnabeltier</a:t>
            </a:r>
            <a:r>
              <a:rPr lang="en-GB" dirty="0"/>
              <a:t>, </a:t>
            </a:r>
            <a:r>
              <a:rPr lang="en-GB" dirty="0" err="1"/>
              <a:t>Stachelschwein</a:t>
            </a:r>
            <a:br>
              <a:rPr lang="en-GB" dirty="0"/>
            </a:br>
            <a:br>
              <a:rPr lang="en-GB" dirty="0"/>
            </a:br>
            <a:br>
              <a:rPr lang="en-GB" dirty="0"/>
            </a:br>
            <a:r>
              <a:rPr lang="en-GB" b="1" baseline="0" dirty="0"/>
              <a:t>Word frequency (1 is the most frequent word in German): </a:t>
            </a:r>
            <a:br>
              <a:rPr lang="en-GB" baseline="0" dirty="0"/>
            </a:br>
            <a:r>
              <a:rPr lang="en-GB" dirty="0"/>
              <a:t>Schnecke [&gt;5009] , Stier [&gt;5009], </a:t>
            </a:r>
            <a:r>
              <a:rPr lang="en-GB" dirty="0" err="1"/>
              <a:t>Schlange</a:t>
            </a:r>
            <a:r>
              <a:rPr lang="en-GB" dirty="0"/>
              <a:t> [3601], Specht [4900], </a:t>
            </a:r>
            <a:r>
              <a:rPr lang="en-GB" dirty="0" err="1"/>
              <a:t>Stinktier</a:t>
            </a:r>
            <a:r>
              <a:rPr lang="en-GB" dirty="0"/>
              <a:t> [&gt;5009],  </a:t>
            </a:r>
            <a:r>
              <a:rPr lang="en-GB" dirty="0" err="1"/>
              <a:t>Spatz</a:t>
            </a:r>
            <a:r>
              <a:rPr lang="en-GB" dirty="0"/>
              <a:t> [&gt;5009], </a:t>
            </a:r>
            <a:r>
              <a:rPr lang="en-GB" dirty="0" err="1"/>
              <a:t>Schildkröte</a:t>
            </a:r>
            <a:r>
              <a:rPr lang="en-GB" dirty="0"/>
              <a:t> [&gt;5009], </a:t>
            </a:r>
            <a:r>
              <a:rPr lang="en-GB" dirty="0" err="1"/>
              <a:t>Schnabeltier</a:t>
            </a:r>
            <a:r>
              <a:rPr lang="en-GB" dirty="0"/>
              <a:t> [&gt;5009], </a:t>
            </a:r>
            <a:r>
              <a:rPr lang="en-GB" dirty="0" err="1"/>
              <a:t>Stachelschwein</a:t>
            </a:r>
            <a:r>
              <a:rPr lang="en-GB"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this week’s SSCs in a sentence context. The format encourages attention to both pronunciation and listening.</a:t>
            </a:r>
            <a:br>
              <a:rPr lang="en-GB" dirty="0"/>
            </a:br>
            <a:br>
              <a:rPr lang="en-GB" dirty="0"/>
            </a:br>
            <a:r>
              <a:rPr lang="en-GB" b="1" dirty="0"/>
              <a:t>Procedure:</a:t>
            </a:r>
            <a:br>
              <a:rPr lang="en-GB" dirty="0"/>
            </a:br>
            <a:r>
              <a:rPr lang="en-GB" dirty="0"/>
              <a:t>1. Students work in pairs.</a:t>
            </a:r>
          </a:p>
          <a:p>
            <a:r>
              <a:rPr lang="en-GB" dirty="0"/>
              <a:t>2. Student says both versions of the sentence.</a:t>
            </a:r>
            <a:br>
              <a:rPr lang="en-GB" dirty="0"/>
            </a:br>
            <a:r>
              <a:rPr lang="en-GB" dirty="0"/>
              <a:t>3. Their partner writes down in which order the sentences were said.</a:t>
            </a:r>
          </a:p>
          <a:p>
            <a:r>
              <a:rPr lang="en-GB" dirty="0"/>
              <a:t>4. They take turns speaking and listening, so each student says three sentences.</a:t>
            </a:r>
            <a:br>
              <a:rPr lang="en-GB" dirty="0"/>
            </a:br>
            <a:r>
              <a:rPr lang="en-GB" dirty="0"/>
              <a:t>5. Click each sentence to hear it pronounced.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u="none" strike="noStrike" kern="1200" cap="none" dirty="0">
                <a:solidFill>
                  <a:schemeClr val="tx1"/>
                </a:solidFill>
                <a:effectLst/>
                <a:ea typeface="Calibri"/>
                <a:cs typeface="Calibri"/>
                <a:sym typeface="Calibri"/>
              </a:rPr>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1200" cap="none" dirty="0">
                <a:solidFill>
                  <a:schemeClr val="tx1"/>
                </a:solidFill>
                <a:effectLst/>
                <a:ea typeface="Calibri"/>
                <a:cs typeface="Calibri"/>
                <a:sym typeface="Calibri"/>
              </a:rPr>
              <a:t>Männchen [&gt;5009] Kirsche [&gt;5009] waschen [2315] wachsen [470] schälen [&gt;5009]  schellen [&gt;5009] zeichnen [1259]</a:t>
            </a:r>
            <a:br>
              <a:rPr lang="de-DE" sz="1200" u="none" strike="noStrike" kern="1200" cap="none" dirty="0">
                <a:solidFill>
                  <a:schemeClr val="tx1"/>
                </a:solidFill>
                <a:effectLst/>
                <a:ea typeface="Calibri"/>
                <a:cs typeface="Calibri"/>
                <a:sym typeface="Calibri"/>
              </a:rPr>
            </a:br>
            <a:br>
              <a:rPr lang="de-DE" sz="1200" u="none" strike="noStrike" kern="1200" cap="none" dirty="0">
                <a:solidFill>
                  <a:schemeClr val="tx1"/>
                </a:solidFill>
                <a:effectLst/>
                <a:ea typeface="Calibri"/>
                <a:cs typeface="Calibri"/>
                <a:sym typeface="Calibri"/>
              </a:rPr>
            </a:b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02453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practise this week’s SSC in a sentences context. The time limit will help to speed up production of the words.</a:t>
            </a:r>
            <a:br>
              <a:rPr lang="en-GB" dirty="0"/>
            </a:br>
            <a:br>
              <a:rPr lang="en-GB" dirty="0"/>
            </a:br>
            <a:r>
              <a:rPr lang="en-GB" b="1" dirty="0"/>
              <a:t>Procedure:</a:t>
            </a:r>
            <a:br>
              <a:rPr lang="en-GB" dirty="0"/>
            </a:br>
            <a:r>
              <a:rPr lang="en-GB" dirty="0"/>
              <a:t>1. Try to say the tongue twisters within the time available.</a:t>
            </a:r>
          </a:p>
          <a:p>
            <a:r>
              <a:rPr lang="en-GB" dirty="0"/>
              <a:t>2. Click </a:t>
            </a:r>
            <a:r>
              <a:rPr lang="en-GB" i="1" dirty="0"/>
              <a:t>LOS!</a:t>
            </a:r>
            <a:r>
              <a:rPr lang="en-GB" i="0" dirty="0"/>
              <a:t> to start the timer.</a:t>
            </a:r>
            <a:endParaRPr lang="en-GB" dirty="0"/>
          </a:p>
          <a:p>
            <a:r>
              <a:rPr lang="en-GB" dirty="0"/>
              <a:t>3. Click the action buttons to hear the tongue twisters pronounced by a native speaker, first</a:t>
            </a:r>
            <a:r>
              <a:rPr lang="en-GB" baseline="0" dirty="0"/>
              <a:t> slowly, then at normal speed</a:t>
            </a:r>
            <a:r>
              <a:rPr lang="en-GB" dirty="0"/>
              <a:t>.</a:t>
            </a:r>
          </a:p>
          <a:p>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1006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5364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01041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the SSC [</a:t>
            </a:r>
            <a:r>
              <a:rPr lang="en-GB" b="0" dirty="0" err="1"/>
              <a:t>sch</a:t>
            </a:r>
            <a:r>
              <a:rPr lang="en-GB" b="0" dirty="0"/>
              <a:t>] and [</a:t>
            </a:r>
            <a:r>
              <a:rPr lang="en-GB" b="0" dirty="0" err="1"/>
              <a:t>ch</a:t>
            </a:r>
            <a:r>
              <a:rPr lang="en-GB" b="0" dirty="0"/>
              <a:t>] in a </a:t>
            </a:r>
            <a:r>
              <a:rPr lang="en-GB" b="0" dirty="0" err="1"/>
              <a:t>pairwork</a:t>
            </a:r>
            <a:r>
              <a:rPr lang="en-GB" b="0" dirty="0"/>
              <a:t> read aloud and listening task.</a:t>
            </a:r>
          </a:p>
          <a:p>
            <a:br>
              <a:rPr lang="en-GB" dirty="0"/>
            </a:br>
            <a:r>
              <a:rPr lang="en-GB" b="1" dirty="0"/>
              <a:t>Procedure:</a:t>
            </a:r>
            <a:br>
              <a:rPr lang="en-GB" dirty="0"/>
            </a:br>
            <a:r>
              <a:rPr lang="en-GB" dirty="0"/>
              <a:t>1. Students work in pairs. Student A picks five words from the board, jotting them down, without showing Student B. </a:t>
            </a:r>
          </a:p>
          <a:p>
            <a:r>
              <a:rPr lang="en-GB" dirty="0"/>
              <a:t>2. Student B has to name the correct five words, by saying each one until s/he has found all five.</a:t>
            </a:r>
          </a:p>
          <a:p>
            <a:r>
              <a:rPr lang="en-GB" dirty="0"/>
              <a:t>3. When all five words have been said students swap roles and repeat.</a:t>
            </a:r>
            <a:br>
              <a:rPr lang="en-GB" dirty="0"/>
            </a:br>
            <a:r>
              <a:rPr lang="en-GB" dirty="0"/>
              <a:t>4. Teachers can click on each word to check pronunciation with the class, as required.</a:t>
            </a:r>
          </a:p>
          <a:p>
            <a:endParaRPr lang="en-GB" dirty="0"/>
          </a:p>
          <a:p>
            <a:r>
              <a:rPr lang="en-GB" dirty="0"/>
              <a:t>Note: all words come from the Goethe poem that we are studying in this sequence.</a:t>
            </a:r>
            <a:br>
              <a:rPr lang="en-GB" dirty="0"/>
            </a:br>
            <a:br>
              <a:rPr lang="en-GB" dirty="0"/>
            </a:br>
            <a:r>
              <a:rPr lang="en-GB" b="1" baseline="0" dirty="0"/>
              <a:t>Word frequency of unknown and/or cognate words (1 is the most frequent word in German): </a:t>
            </a:r>
            <a:br>
              <a:rPr lang="en-GB" baseline="0" dirty="0"/>
            </a:br>
            <a:r>
              <a:rPr lang="en-GB" dirty="0" err="1"/>
              <a:t>Schweif</a:t>
            </a:r>
            <a:r>
              <a:rPr lang="en-GB" dirty="0"/>
              <a:t> [&gt;5009] </a:t>
            </a:r>
            <a:r>
              <a:rPr lang="en-GB" dirty="0" err="1"/>
              <a:t>geschwind</a:t>
            </a:r>
            <a:r>
              <a:rPr lang="en-GB"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8529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963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aural recognition and transcription of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r>
              <a:rPr lang="en-GB" dirty="0" err="1"/>
              <a:t>Onkel</a:t>
            </a:r>
            <a:r>
              <a:rPr lang="en-GB" dirty="0"/>
              <a:t> Heinrich is travelling again and has gone to Liechtenstein. Mia and Wolfgang are travelling to meet him and pass through different towns </a:t>
            </a:r>
            <a:r>
              <a:rPr lang="en-GB" dirty="0" err="1"/>
              <a:t>en</a:t>
            </a:r>
            <a:r>
              <a:rPr lang="en-GB" dirty="0"/>
              <a:t> route.</a:t>
            </a:r>
          </a:p>
          <a:p>
            <a:r>
              <a:rPr lang="en-GB" dirty="0"/>
              <a:t>2. Click on the audio buttons to hear each town.</a:t>
            </a:r>
          </a:p>
          <a:p>
            <a:r>
              <a:rPr lang="en-GB" dirty="0"/>
              <a:t>3. Students transcribe the missing letters, either </a:t>
            </a:r>
            <a:r>
              <a:rPr lang="en-GB" dirty="0" err="1"/>
              <a:t>sch</a:t>
            </a:r>
            <a:r>
              <a:rPr lang="en-GB" dirty="0"/>
              <a:t>, </a:t>
            </a:r>
            <a:r>
              <a:rPr lang="en-GB" dirty="0" err="1"/>
              <a:t>sp</a:t>
            </a:r>
            <a:r>
              <a:rPr lang="en-GB" dirty="0"/>
              <a:t>, </a:t>
            </a:r>
            <a:r>
              <a:rPr lang="en-GB" dirty="0" err="1"/>
              <a:t>st</a:t>
            </a:r>
            <a:endParaRPr lang="en-GB" dirty="0"/>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Markranstädt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Schönberg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Sprötau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Eberstedt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Springstille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Steindorf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Schwifting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Spitzingsee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Bildstein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Schwarzach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Stig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production of SSCs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p>
          <a:p>
            <a:r>
              <a:rPr lang="en-GB" dirty="0"/>
              <a:t>2. Student A picks a town where Wolfgang is.</a:t>
            </a:r>
          </a:p>
          <a:p>
            <a:r>
              <a:rPr lang="en-GB" dirty="0"/>
              <a:t>3. Student B tries to guess which town Student A has picked. They ask ‘</a:t>
            </a:r>
            <a:r>
              <a:rPr lang="en-GB" dirty="0" err="1"/>
              <a:t>Ist</a:t>
            </a:r>
            <a:r>
              <a:rPr lang="en-GB" dirty="0"/>
              <a:t> Wolf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Student A responds ‘</a:t>
            </a:r>
            <a:r>
              <a:rPr lang="en-GB" dirty="0" err="1"/>
              <a:t>nein</a:t>
            </a:r>
            <a:r>
              <a:rPr lang="en-GB" dirty="0"/>
              <a:t>, du </a:t>
            </a:r>
            <a:r>
              <a:rPr lang="en-GB" dirty="0" err="1"/>
              <a:t>musst</a:t>
            </a:r>
            <a:r>
              <a:rPr lang="en-GB" dirty="0"/>
              <a:t> </a:t>
            </a:r>
            <a:r>
              <a:rPr lang="en-GB" dirty="0" err="1"/>
              <a:t>nach</a:t>
            </a:r>
            <a:r>
              <a:rPr lang="en-GB" dirty="0"/>
              <a:t>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Osten/Westen/Süden/Norden fahren‘ until Student B correctly guesses Wolfgang‘s location.</a:t>
            </a:r>
            <a:endParaRPr lang="en-GB" dirty="0"/>
          </a:p>
          <a:p>
            <a:r>
              <a:rPr lang="en-GB" dirty="0"/>
              <a:t>5. Students swap roles.</a:t>
            </a:r>
          </a:p>
          <a:p>
            <a:r>
              <a:rPr lang="en-GB" dirty="0"/>
              <a:t>6. Click to reveal audio buttons to check pronunciation.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Schöneberg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Steglitz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Spreewald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Spergau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Schmiedehausen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Bechstedtstraß</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Schwarzburg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Ingolstadt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Spullersee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Stegen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Schauner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Springen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13. </a:t>
            </a:r>
            <a:r>
              <a:rPr lang="en-GB" dirty="0" err="1"/>
              <a:t>Schlins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14. Schellenberg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15. Steg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263991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55577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sch</a:t>
            </a:r>
            <a:r>
              <a:rPr lang="en-GB" b="1" baseline="0" dirty="0"/>
              <a:t>] </a:t>
            </a:r>
            <a:r>
              <a:rPr lang="en-GB" baseline="0" dirty="0"/>
              <a:t>and then the </a:t>
            </a:r>
            <a:r>
              <a:rPr lang="en-GB" b="1" baseline="0" dirty="0"/>
              <a:t>source</a:t>
            </a:r>
            <a:r>
              <a:rPr lang="en-GB" baseline="0" dirty="0"/>
              <a:t> word again ‘</a:t>
            </a:r>
            <a:r>
              <a:rPr lang="en-GB" b="1" baseline="0" dirty="0" err="1"/>
              <a:t>schreiben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schreiben</a:t>
            </a:r>
            <a:r>
              <a:rPr lang="en-GB" b="1" baseline="0" dirty="0"/>
              <a:t> </a:t>
            </a:r>
            <a:r>
              <a:rPr lang="en-GB" baseline="0" dirty="0"/>
              <a:t>[245]; </a:t>
            </a:r>
            <a:r>
              <a:rPr lang="en-GB" b="1" baseline="0" dirty="0" err="1"/>
              <a:t>falsch</a:t>
            </a:r>
            <a:r>
              <a:rPr lang="en-GB" b="1" baseline="0" dirty="0"/>
              <a:t> </a:t>
            </a:r>
            <a:r>
              <a:rPr lang="en-GB" b="0" baseline="0" dirty="0"/>
              <a:t>[638] </a:t>
            </a:r>
            <a:r>
              <a:rPr lang="en-GB" b="1" baseline="0" dirty="0"/>
              <a:t>schnell </a:t>
            </a:r>
            <a:r>
              <a:rPr lang="en-GB" baseline="0" dirty="0"/>
              <a:t>[233]; </a:t>
            </a:r>
            <a:r>
              <a:rPr lang="en-GB" b="1" baseline="0" dirty="0" err="1"/>
              <a:t>zwischen</a:t>
            </a:r>
            <a:r>
              <a:rPr lang="en-GB" b="1" baseline="0" dirty="0"/>
              <a:t> </a:t>
            </a:r>
            <a:r>
              <a:rPr lang="en-GB" baseline="0" dirty="0"/>
              <a:t>[115]; </a:t>
            </a:r>
            <a:r>
              <a:rPr lang="en-GB" b="1" baseline="0" dirty="0"/>
              <a:t>Mensch </a:t>
            </a:r>
            <a:r>
              <a:rPr lang="en-GB" baseline="0" dirty="0"/>
              <a:t>[104]; </a:t>
            </a:r>
            <a:r>
              <a:rPr lang="en-GB" b="1" baseline="0" dirty="0"/>
              <a:t>schwarz </a:t>
            </a:r>
            <a:r>
              <a:rPr lang="en-GB" baseline="0" dirty="0"/>
              <a:t>[451].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98190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58620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16985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This tongue twister offers practice of this week’s SSCs in a full sentence. It consists of previously encountered </a:t>
            </a:r>
            <a:r>
              <a:rPr lang="en-GB" baseline="0" dirty="0"/>
              <a:t>vocabulary with the exception of </a:t>
            </a:r>
            <a:r>
              <a:rPr lang="en-GB" b="1" i="1" baseline="0" dirty="0" err="1"/>
              <a:t>schauen</a:t>
            </a:r>
            <a:r>
              <a:rPr lang="en-GB" i="1" baseline="0" dirty="0"/>
              <a:t> </a:t>
            </a:r>
            <a:r>
              <a:rPr lang="en-GB" i="0" baseline="0" dirty="0"/>
              <a:t>[470] to look (at) and </a:t>
            </a:r>
            <a:r>
              <a:rPr lang="en-GB" b="1" i="1" baseline="0" dirty="0" err="1"/>
              <a:t>Spinne</a:t>
            </a:r>
            <a:r>
              <a:rPr lang="en-GB" i="0" baseline="0" dirty="0"/>
              <a:t> [&gt;4037] which will need to be translated for students.</a:t>
            </a:r>
          </a:p>
          <a:p>
            <a:pPr marL="0" lvl="0" indent="0" algn="l" rtl="0">
              <a:lnSpc>
                <a:spcPct val="100000"/>
              </a:lnSpc>
              <a:spcBef>
                <a:spcPts val="0"/>
              </a:spcBef>
              <a:spcAft>
                <a:spcPts val="0"/>
              </a:spcAft>
              <a:buSzPts val="1400"/>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English translation:  </a:t>
            </a:r>
            <a:r>
              <a:rPr lang="en-GB" i="1" baseline="0" dirty="0"/>
              <a:t>Seven Spanish spiders are watching a Spanish football match.</a:t>
            </a:r>
            <a:br>
              <a:rPr lang="en-GB" i="0" baseline="0" dirty="0"/>
            </a:br>
            <a:br>
              <a:rPr lang="en-GB" i="0" baseline="0" dirty="0"/>
            </a:br>
            <a:r>
              <a:rPr lang="en-GB" sz="1200" u="none" strike="noStrike" kern="1200" cap="none" dirty="0">
                <a:solidFill>
                  <a:schemeClr val="tx1"/>
                </a:solidFill>
                <a:effectLst/>
                <a:ea typeface="Calibri"/>
                <a:cs typeface="Calibri"/>
                <a:sym typeface="Calibri"/>
              </a:rPr>
              <a:t>Word frequency (1 is the most frequent word in German): </a:t>
            </a:r>
          </a:p>
          <a:p>
            <a:r>
              <a:rPr lang="en-GB" dirty="0" err="1"/>
              <a:t>sieben</a:t>
            </a:r>
            <a:r>
              <a:rPr lang="en-GB" dirty="0"/>
              <a:t> [570], </a:t>
            </a:r>
            <a:r>
              <a:rPr lang="en-GB" dirty="0" err="1"/>
              <a:t>spanisch</a:t>
            </a:r>
            <a:r>
              <a:rPr lang="en-GB" dirty="0"/>
              <a:t> [1865], </a:t>
            </a:r>
            <a:r>
              <a:rPr lang="en-GB" dirty="0" err="1"/>
              <a:t>Spinne</a:t>
            </a:r>
            <a:r>
              <a:rPr lang="en-GB" dirty="0"/>
              <a:t> [&gt;4037] </a:t>
            </a:r>
            <a:r>
              <a:rPr lang="en-GB" dirty="0" err="1"/>
              <a:t>anschauen</a:t>
            </a:r>
            <a:r>
              <a:rPr lang="en-GB" baseline="0" dirty="0"/>
              <a:t> [1271], </a:t>
            </a:r>
            <a:r>
              <a:rPr lang="en-GB" baseline="0" dirty="0" err="1"/>
              <a:t>schauen</a:t>
            </a:r>
            <a:r>
              <a:rPr lang="en-GB" baseline="0" dirty="0"/>
              <a:t> [470], </a:t>
            </a:r>
            <a:r>
              <a:rPr lang="en-GB" baseline="0" dirty="0" err="1"/>
              <a:t>Fußball</a:t>
            </a:r>
            <a:r>
              <a:rPr lang="en-GB" baseline="0" dirty="0"/>
              <a:t> [1497], Spiel [500]</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93143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6F6C-81EE-41BF-9268-42BFBFF6C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9504E-850D-491E-9CAB-C5BD2ACC84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CF0825-BE83-46C5-8282-FAAC96066116}"/>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5" name="Footer Placeholder 4">
            <a:extLst>
              <a:ext uri="{FF2B5EF4-FFF2-40B4-BE49-F238E27FC236}">
                <a16:creationId xmlns:a16="http://schemas.microsoft.com/office/drawing/2014/main" id="{5E3651A5-1BBC-41B2-83D2-27CAC2BC46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B12C9-78B2-4D81-BEC4-CBF514E54B0D}"/>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33079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3B1-081D-4C2A-A711-DE26BB73A8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2838AE-E919-4B1A-8FF7-3236BF80C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01B287-82B0-492F-A5E8-94D7D099DBB4}"/>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5" name="Footer Placeholder 4">
            <a:extLst>
              <a:ext uri="{FF2B5EF4-FFF2-40B4-BE49-F238E27FC236}">
                <a16:creationId xmlns:a16="http://schemas.microsoft.com/office/drawing/2014/main" id="{7FC4AC08-5F52-4650-A4E6-2758DF17C3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BB9F81-2F6C-4F15-8AE1-DFB564567214}"/>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238462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CA348-4083-4A75-B272-54DDC1E15A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708AED-B8EB-4F4C-B248-601BD577C2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0495E5-709A-4D81-912B-826281D638A5}"/>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5" name="Footer Placeholder 4">
            <a:extLst>
              <a:ext uri="{FF2B5EF4-FFF2-40B4-BE49-F238E27FC236}">
                <a16:creationId xmlns:a16="http://schemas.microsoft.com/office/drawing/2014/main" id="{37CD2FEB-218B-4670-86AC-BA8FAF2D14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0B5392-63B9-44D8-B31E-A5CB2BD13D9A}"/>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216740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0835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4111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72981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11356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1906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108923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056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85052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BCDB-1E86-4393-BFEA-C6237B733D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DC5E66-0994-410C-9076-F017E6D18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12E0E0-A301-477F-BC13-F8E948747E58}"/>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5" name="Footer Placeholder 4">
            <a:extLst>
              <a:ext uri="{FF2B5EF4-FFF2-40B4-BE49-F238E27FC236}">
                <a16:creationId xmlns:a16="http://schemas.microsoft.com/office/drawing/2014/main" id="{B33D32EB-8B31-4E65-98A9-8F153070C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9D56FB-5B7A-4491-9F4A-9FE72CA215C3}"/>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2312687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06047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14858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73490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171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471594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222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2142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7022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5288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72710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4A36-1735-48DB-937F-9DB0ED4FB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658D37-7753-48B1-90AB-00C3A5EFE0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551045-CBAC-4068-9D27-D38C43463709}"/>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5" name="Footer Placeholder 4">
            <a:extLst>
              <a:ext uri="{FF2B5EF4-FFF2-40B4-BE49-F238E27FC236}">
                <a16:creationId xmlns:a16="http://schemas.microsoft.com/office/drawing/2014/main" id="{922C36E4-7A72-422C-B76A-793D3CD09E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587963-D243-429F-B6CD-6AAF13BFEC73}"/>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2967035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2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64733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575026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3913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1967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440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21229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2331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392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8608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6F2E-9331-4FFA-8317-AD9F072FF6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4A93A2-2DDA-4E9F-A33B-D8CC43B363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2993AD-24BF-4AF5-89A6-4D98490B1C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542D267-E377-4531-B061-5C80CD26AB86}"/>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6" name="Footer Placeholder 5">
            <a:extLst>
              <a:ext uri="{FF2B5EF4-FFF2-40B4-BE49-F238E27FC236}">
                <a16:creationId xmlns:a16="http://schemas.microsoft.com/office/drawing/2014/main" id="{3128F27D-E883-44E8-86BD-144FCCABDA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89DF85-77DA-4473-96B7-39301B44ECBD}"/>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245629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9599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40527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03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7625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824736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9582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0656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528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2323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8179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58D1-D04B-443D-B26F-3E9C2BF525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6C8FFE-9AD0-468F-9B78-457BAF2C2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3AB05-D4C3-4A9F-ADD9-D4F11A9EB3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E86E63-B9F2-4721-82FC-FBBBD1EA51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5609F-75BF-4DFD-A162-F1615B784D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4B33005-6A2C-4278-A477-36D96BC2ADE0}"/>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8" name="Footer Placeholder 7">
            <a:extLst>
              <a:ext uri="{FF2B5EF4-FFF2-40B4-BE49-F238E27FC236}">
                <a16:creationId xmlns:a16="http://schemas.microsoft.com/office/drawing/2014/main" id="{1EBFC27A-CFDC-4261-9A1E-58C17D46D85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E50B41-631D-46EA-81DC-64FA24EE2F4B}"/>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72892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33344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99634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91034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766031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421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2481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28543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20978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24889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04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E0BE-8DAD-4A47-88A8-CC78896550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7CE8EC-BA9E-486D-8C66-98C81F8FFEAE}"/>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4" name="Footer Placeholder 3">
            <a:extLst>
              <a:ext uri="{FF2B5EF4-FFF2-40B4-BE49-F238E27FC236}">
                <a16:creationId xmlns:a16="http://schemas.microsoft.com/office/drawing/2014/main" id="{D1A4FCFC-BC3D-47FB-87BE-A90EF1CA39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508185-4122-4E0A-8C9F-3C747E6B750F}"/>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527848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EBE35-8187-45DB-8B69-7CD87439B12A}"/>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3" name="Footer Placeholder 2">
            <a:extLst>
              <a:ext uri="{FF2B5EF4-FFF2-40B4-BE49-F238E27FC236}">
                <a16:creationId xmlns:a16="http://schemas.microsoft.com/office/drawing/2014/main" id="{1956E9A0-BED7-4F17-A5A0-5FE1564EC4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E3C60-3CEF-4595-BEFB-85CA93636B15}"/>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74431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CB1A-1DBA-4EFF-8233-0B75EAC58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560B5C-EAE1-4301-B52F-3DAC70F3E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4AC865F-8722-45F2-A7AA-395DE70D32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68DE2-8C48-4E1E-9B82-881ADEFA6F29}"/>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6" name="Footer Placeholder 5">
            <a:extLst>
              <a:ext uri="{FF2B5EF4-FFF2-40B4-BE49-F238E27FC236}">
                <a16:creationId xmlns:a16="http://schemas.microsoft.com/office/drawing/2014/main" id="{82744978-FF7B-4FBA-85EE-EC414F9EA6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6E358C-54B9-4FC1-9590-AAE660DCBC9B}"/>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2921004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9CB2-EB11-416A-8B7F-74D7B2FECC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4FF27E-6F28-4392-A227-85B5B8649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6B84D1-4B2E-42D5-8B73-4B9F1F78B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7854E-633A-4AF0-95D4-3F5130847411}"/>
              </a:ext>
            </a:extLst>
          </p:cNvPr>
          <p:cNvSpPr>
            <a:spLocks noGrp="1"/>
          </p:cNvSpPr>
          <p:nvPr>
            <p:ph type="dt" sz="half" idx="10"/>
          </p:nvPr>
        </p:nvSpPr>
        <p:spPr/>
        <p:txBody>
          <a:bodyPr/>
          <a:lstStyle/>
          <a:p>
            <a:fld id="{E184E24B-FA5F-41EF-B6B8-3C08C1D461E2}" type="datetimeFigureOut">
              <a:rPr lang="en-GB" smtClean="0"/>
              <a:t>14/07/2022</a:t>
            </a:fld>
            <a:endParaRPr lang="en-GB"/>
          </a:p>
        </p:txBody>
      </p:sp>
      <p:sp>
        <p:nvSpPr>
          <p:cNvPr id="6" name="Footer Placeholder 5">
            <a:extLst>
              <a:ext uri="{FF2B5EF4-FFF2-40B4-BE49-F238E27FC236}">
                <a16:creationId xmlns:a16="http://schemas.microsoft.com/office/drawing/2014/main" id="{D34EB2C5-C9EB-480D-9619-5F36882B1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F947F8-0C3B-4E30-9504-FD4B6C1854AC}"/>
              </a:ext>
            </a:extLst>
          </p:cNvPr>
          <p:cNvSpPr>
            <a:spLocks noGrp="1"/>
          </p:cNvSpPr>
          <p:nvPr>
            <p:ph type="sldNum" sz="quarter" idx="12"/>
          </p:nvPr>
        </p:nvSpPr>
        <p:spPr/>
        <p:txBody>
          <a:bodyPr/>
          <a:lstStyle/>
          <a:p>
            <a:fld id="{6937F728-BCA4-4645-A4D8-D7C535BC2D3E}" type="slidenum">
              <a:rPr lang="en-GB" smtClean="0"/>
              <a:t>‹#›</a:t>
            </a:fld>
            <a:endParaRPr lang="en-GB"/>
          </a:p>
        </p:txBody>
      </p:sp>
    </p:spTree>
    <p:extLst>
      <p:ext uri="{BB962C8B-B14F-4D97-AF65-F5344CB8AC3E}">
        <p14:creationId xmlns:p14="http://schemas.microsoft.com/office/powerpoint/2010/main" val="331660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D0A64B-3A69-48D1-AC8F-62E89BB5B2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2FE00B6-FE93-48FE-A19E-3D4BAA75D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BAAD89-B151-4DC1-888B-32D57B46B5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E184E24B-FA5F-41EF-B6B8-3C08C1D461E2}" type="datetimeFigureOut">
              <a:rPr lang="en-GB" smtClean="0"/>
              <a:pPr/>
              <a:t>14/07/2022</a:t>
            </a:fld>
            <a:endParaRPr lang="en-GB" dirty="0"/>
          </a:p>
        </p:txBody>
      </p:sp>
      <p:sp>
        <p:nvSpPr>
          <p:cNvPr id="5" name="Footer Placeholder 4">
            <a:extLst>
              <a:ext uri="{FF2B5EF4-FFF2-40B4-BE49-F238E27FC236}">
                <a16:creationId xmlns:a16="http://schemas.microsoft.com/office/drawing/2014/main" id="{E0F34C77-66A5-49ED-B2EF-CB3B0F5306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5335B286-B9C7-45D4-A86B-EAA8DAA0B0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6937F728-BCA4-4645-A4D8-D7C535BC2D3E}" type="slidenum">
              <a:rPr lang="en-GB" smtClean="0"/>
              <a:pPr/>
              <a:t>‹#›</a:t>
            </a:fld>
            <a:endParaRPr lang="en-GB" dirty="0"/>
          </a:p>
        </p:txBody>
      </p:sp>
    </p:spTree>
    <p:extLst>
      <p:ext uri="{BB962C8B-B14F-4D97-AF65-F5344CB8AC3E}">
        <p14:creationId xmlns:p14="http://schemas.microsoft.com/office/powerpoint/2010/main" val="1168530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33320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89064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81235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454557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3.png"/><Relationship Id="rId7"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audio" Target="../media/audio15.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22.png"/><Relationship Id="rId2" Type="http://schemas.openxmlformats.org/officeDocument/2006/relationships/notesSlide" Target="../notesSlides/notesSlide17.xml"/><Relationship Id="rId16"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18.jpeg"/><Relationship Id="rId15" Type="http://schemas.openxmlformats.org/officeDocument/2006/relationships/image" Target="../media/image20.png"/><Relationship Id="rId10" Type="http://schemas.openxmlformats.org/officeDocument/2006/relationships/audio" Target="../media/audio31.wav"/><Relationship Id="rId19"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audio" Target="../media/audio30.wav"/><Relationship Id="rId1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3.png"/><Relationship Id="rId7" Type="http://schemas.openxmlformats.org/officeDocument/2006/relationships/audio" Target="../media/audio38.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audio" Target="../media/audio40.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3.pn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image" Target="../media/image25.jpeg"/><Relationship Id="rId9" Type="http://schemas.openxmlformats.org/officeDocument/2006/relationships/audio" Target="../media/audio45.wav"/></Relationships>
</file>

<file path=ppt/slides/_rels/slide21.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3" Type="http://schemas.openxmlformats.org/officeDocument/2006/relationships/image" Target="../media/image3.png"/><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image" Target="../media/image27.gif"/><Relationship Id="rId10" Type="http://schemas.openxmlformats.org/officeDocument/2006/relationships/audio" Target="../media/audio54.wav"/><Relationship Id="rId4" Type="http://schemas.openxmlformats.org/officeDocument/2006/relationships/image" Target="../media/image26.gif"/><Relationship Id="rId9" Type="http://schemas.openxmlformats.org/officeDocument/2006/relationships/audio" Target="../media/audio53.wav"/></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28.jpeg"/><Relationship Id="rId4" Type="http://schemas.openxmlformats.org/officeDocument/2006/relationships/audio" Target="../media/audio58.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29.jpeg"/><Relationship Id="rId4" Type="http://schemas.openxmlformats.org/officeDocument/2006/relationships/audio" Target="../media/audio59.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audio" Target="../media/audio60.wav"/></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audio" Target="../media/audio61.wav"/></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32.jpeg"/><Relationship Id="rId4" Type="http://schemas.openxmlformats.org/officeDocument/2006/relationships/audio" Target="../media/audio62.wav"/></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audio" Target="../media/audio63.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ommons.wikimedia.org/wiki/User:Roland_Zumbuehl" TargetMode="External"/><Relationship Id="rId5" Type="http://schemas.openxmlformats.org/officeDocument/2006/relationships/hyperlink" Target="https://en.wikipedia.org/wiki/en:Creative_Commons" TargetMode="External"/><Relationship Id="rId4" Type="http://schemas.openxmlformats.org/officeDocument/2006/relationships/audio" Target="../media/audio6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35.jpeg"/><Relationship Id="rId4" Type="http://schemas.openxmlformats.org/officeDocument/2006/relationships/audio" Target="../media/audio65.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audio" Target="../media/audio69.wav"/><Relationship Id="rId5" Type="http://schemas.openxmlformats.org/officeDocument/2006/relationships/audio" Target="../media/audio68.wav"/><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1.jpg"/><Relationship Id="rId7" Type="http://schemas.openxmlformats.org/officeDocument/2006/relationships/audio" Target="../media/audio72.wav"/><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34.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audio" Target="../media/audio71.wav"/><Relationship Id="rId11" Type="http://schemas.openxmlformats.org/officeDocument/2006/relationships/image" Target="../media/image37.png"/><Relationship Id="rId5" Type="http://schemas.openxmlformats.org/officeDocument/2006/relationships/audio" Target="../media/audio70.wav"/><Relationship Id="rId15" Type="http://schemas.openxmlformats.org/officeDocument/2006/relationships/image" Target="../media/image41.gif"/><Relationship Id="rId10" Type="http://schemas.openxmlformats.org/officeDocument/2006/relationships/audio" Target="../media/audio75.wav"/><Relationship Id="rId19"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audio" Target="../media/audio74.wav"/><Relationship Id="rId14" Type="http://schemas.openxmlformats.org/officeDocument/2006/relationships/image" Target="../media/image40.sv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audio" Target="../media/audio80.wav"/><Relationship Id="rId3" Type="http://schemas.openxmlformats.org/officeDocument/2006/relationships/image" Target="../media/image1.jpg"/><Relationship Id="rId21" Type="http://schemas.openxmlformats.org/officeDocument/2006/relationships/audio" Target="../media/audio83.wav"/><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audio" Target="../media/audio79.wav"/><Relationship Id="rId2" Type="http://schemas.openxmlformats.org/officeDocument/2006/relationships/notesSlide" Target="../notesSlides/notesSlide36.xml"/><Relationship Id="rId16" Type="http://schemas.openxmlformats.org/officeDocument/2006/relationships/audio" Target="../media/audio78.wav"/><Relationship Id="rId20" Type="http://schemas.openxmlformats.org/officeDocument/2006/relationships/audio" Target="../media/audio82.wav"/><Relationship Id="rId1" Type="http://schemas.openxmlformats.org/officeDocument/2006/relationships/slideLayout" Target="../slideLayouts/slideLayout3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gif"/><Relationship Id="rId15" Type="http://schemas.openxmlformats.org/officeDocument/2006/relationships/audio" Target="../media/audio77.wav"/><Relationship Id="rId10" Type="http://schemas.openxmlformats.org/officeDocument/2006/relationships/image" Target="../media/image52.png"/><Relationship Id="rId19" Type="http://schemas.openxmlformats.org/officeDocument/2006/relationships/audio" Target="../media/audio81.wav"/><Relationship Id="rId4" Type="http://schemas.openxmlformats.org/officeDocument/2006/relationships/image" Target="../media/image3.png"/><Relationship Id="rId9" Type="http://schemas.openxmlformats.org/officeDocument/2006/relationships/image" Target="../media/image51.png"/><Relationship Id="rId14" Type="http://schemas.openxmlformats.org/officeDocument/2006/relationships/audio" Target="../media/audio76.wav"/><Relationship Id="rId22" Type="http://schemas.openxmlformats.org/officeDocument/2006/relationships/audio" Target="../media/audio84.wav"/></Relationships>
</file>

<file path=ppt/slides/_rels/slide37.xml.rels><?xml version="1.0" encoding="UTF-8" standalone="yes"?>
<Relationships xmlns="http://schemas.openxmlformats.org/package/2006/relationships"><Relationship Id="rId8" Type="http://schemas.openxmlformats.org/officeDocument/2006/relationships/audio" Target="../media/audio88.wav"/><Relationship Id="rId13" Type="http://schemas.openxmlformats.org/officeDocument/2006/relationships/audio" Target="../media/audio93.wav"/><Relationship Id="rId3" Type="http://schemas.openxmlformats.org/officeDocument/2006/relationships/image" Target="../media/image1.jpg"/><Relationship Id="rId7" Type="http://schemas.openxmlformats.org/officeDocument/2006/relationships/audio" Target="../media/audio87.wav"/><Relationship Id="rId12" Type="http://schemas.openxmlformats.org/officeDocument/2006/relationships/audio" Target="../media/audio92.wav"/><Relationship Id="rId2" Type="http://schemas.openxmlformats.org/officeDocument/2006/relationships/notesSlide" Target="../notesSlides/notesSlide37.xml"/><Relationship Id="rId16" Type="http://schemas.openxmlformats.org/officeDocument/2006/relationships/audio" Target="../media/audio96.wav"/><Relationship Id="rId1" Type="http://schemas.openxmlformats.org/officeDocument/2006/relationships/slideLayout" Target="../slideLayouts/slideLayout37.xml"/><Relationship Id="rId6" Type="http://schemas.openxmlformats.org/officeDocument/2006/relationships/audio" Target="../media/audio86.wav"/><Relationship Id="rId11" Type="http://schemas.openxmlformats.org/officeDocument/2006/relationships/audio" Target="../media/audio91.wav"/><Relationship Id="rId5" Type="http://schemas.openxmlformats.org/officeDocument/2006/relationships/audio" Target="../media/audio85.wav"/><Relationship Id="rId15" Type="http://schemas.openxmlformats.org/officeDocument/2006/relationships/audio" Target="../media/audio95.wav"/><Relationship Id="rId10" Type="http://schemas.openxmlformats.org/officeDocument/2006/relationships/audio" Target="../media/audio90.wav"/><Relationship Id="rId4" Type="http://schemas.openxmlformats.org/officeDocument/2006/relationships/image" Target="../media/image3.png"/><Relationship Id="rId9" Type="http://schemas.openxmlformats.org/officeDocument/2006/relationships/audio" Target="../media/audio89.wav"/><Relationship Id="rId14" Type="http://schemas.openxmlformats.org/officeDocument/2006/relationships/audio" Target="../media/audio94.wav"/></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jp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image" Target="../media/image57.png"/><Relationship Id="rId11" Type="http://schemas.openxmlformats.org/officeDocument/2006/relationships/audio" Target="../media/audio99.wav"/><Relationship Id="rId5" Type="http://schemas.openxmlformats.org/officeDocument/2006/relationships/image" Target="../media/image56.png"/><Relationship Id="rId10" Type="http://schemas.openxmlformats.org/officeDocument/2006/relationships/audio" Target="../media/audio98.wav"/><Relationship Id="rId4" Type="http://schemas.openxmlformats.org/officeDocument/2006/relationships/image" Target="../media/image3.png"/><Relationship Id="rId9" Type="http://schemas.openxmlformats.org/officeDocument/2006/relationships/audio" Target="../media/audio97.wav"/></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audio" Target="../media/audio103.wav"/><Relationship Id="rId13" Type="http://schemas.openxmlformats.org/officeDocument/2006/relationships/audio" Target="../media/audio108.wav"/><Relationship Id="rId18" Type="http://schemas.openxmlformats.org/officeDocument/2006/relationships/audio" Target="../media/audio113.wav"/><Relationship Id="rId3" Type="http://schemas.openxmlformats.org/officeDocument/2006/relationships/image" Target="../media/image60.jpg"/><Relationship Id="rId21" Type="http://schemas.openxmlformats.org/officeDocument/2006/relationships/audio" Target="../media/audio116.wav"/><Relationship Id="rId7" Type="http://schemas.openxmlformats.org/officeDocument/2006/relationships/audio" Target="../media/audio102.wav"/><Relationship Id="rId12" Type="http://schemas.openxmlformats.org/officeDocument/2006/relationships/audio" Target="../media/audio107.wav"/><Relationship Id="rId17" Type="http://schemas.openxmlformats.org/officeDocument/2006/relationships/audio" Target="../media/audio112.wav"/><Relationship Id="rId2" Type="http://schemas.openxmlformats.org/officeDocument/2006/relationships/notesSlide" Target="../notesSlides/notesSlide40.xml"/><Relationship Id="rId16" Type="http://schemas.openxmlformats.org/officeDocument/2006/relationships/audio" Target="../media/audio111.wav"/><Relationship Id="rId20" Type="http://schemas.openxmlformats.org/officeDocument/2006/relationships/audio" Target="../media/audio115.wav"/><Relationship Id="rId1" Type="http://schemas.openxmlformats.org/officeDocument/2006/relationships/slideLayout" Target="../slideLayouts/slideLayout49.xml"/><Relationship Id="rId6" Type="http://schemas.openxmlformats.org/officeDocument/2006/relationships/audio" Target="../media/audio101.wav"/><Relationship Id="rId11" Type="http://schemas.openxmlformats.org/officeDocument/2006/relationships/audio" Target="../media/audio106.wav"/><Relationship Id="rId24" Type="http://schemas.openxmlformats.org/officeDocument/2006/relationships/audio" Target="../media/audio119.wav"/><Relationship Id="rId5" Type="http://schemas.openxmlformats.org/officeDocument/2006/relationships/audio" Target="../media/audio100.wav"/><Relationship Id="rId15" Type="http://schemas.openxmlformats.org/officeDocument/2006/relationships/audio" Target="../media/audio110.wav"/><Relationship Id="rId23" Type="http://schemas.openxmlformats.org/officeDocument/2006/relationships/audio" Target="../media/audio118.wav"/><Relationship Id="rId10" Type="http://schemas.openxmlformats.org/officeDocument/2006/relationships/audio" Target="../media/audio105.wav"/><Relationship Id="rId19" Type="http://schemas.openxmlformats.org/officeDocument/2006/relationships/audio" Target="../media/audio114.wav"/><Relationship Id="rId4" Type="http://schemas.openxmlformats.org/officeDocument/2006/relationships/image" Target="../media/image3.png"/><Relationship Id="rId9" Type="http://schemas.openxmlformats.org/officeDocument/2006/relationships/audio" Target="../media/audio104.wav"/><Relationship Id="rId14" Type="http://schemas.openxmlformats.org/officeDocument/2006/relationships/audio" Target="../media/audio109.wav"/><Relationship Id="rId22" Type="http://schemas.openxmlformats.org/officeDocument/2006/relationships/audio" Target="../media/audio117.wav"/></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3.png"/><Relationship Id="rId7" Type="http://schemas.openxmlformats.org/officeDocument/2006/relationships/audio" Target="../media/audio120.wav"/><Relationship Id="rId2" Type="http://schemas.openxmlformats.org/officeDocument/2006/relationships/notesSlide" Target="../notesSlides/notesSlide42.xml"/><Relationship Id="rId1" Type="http://schemas.openxmlformats.org/officeDocument/2006/relationships/slideLayout" Target="../slideLayouts/slideLayout49.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gif"/><Relationship Id="rId4" Type="http://schemas.openxmlformats.org/officeDocument/2006/relationships/image" Target="../media/image61.png"/><Relationship Id="rId9" Type="http://schemas.openxmlformats.org/officeDocument/2006/relationships/image" Target="../media/image64.gif"/></Relationships>
</file>

<file path=ppt/slides/_rels/slide43.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audio" Target="../media/audio120.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sch</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24 / </a:t>
            </a:r>
            <a:r>
              <a:rPr lang="en-GB" sz="1400">
                <a:solidFill>
                  <a:prstClr val="white"/>
                </a:solidFill>
                <a:latin typeface="Century Gothic" panose="020B0502020202020204" pitchFamily="34" charset="0"/>
              </a:rPr>
              <a:t>07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14" name="TextBox 13"/>
          <p:cNvSpPr txBox="1"/>
          <p:nvPr/>
        </p:nvSpPr>
        <p:spPr>
          <a:xfrm>
            <a:off x="387008" y="2372929"/>
            <a:ext cx="11456126" cy="1138773"/>
          </a:xfrm>
          <a:prstGeom prst="rect">
            <a:avLst/>
          </a:prstGeom>
          <a:noFill/>
        </p:spPr>
        <p:txBody>
          <a:bodyPr wrap="square" rtlCol="0">
            <a:spAutoFit/>
          </a:bodyPr>
          <a:lstStyle/>
          <a:p>
            <a:pPr algn="ctr"/>
            <a:r>
              <a:rPr lang="de-DE" sz="3400" dirty="0">
                <a:solidFill>
                  <a:schemeClr val="accent1">
                    <a:lumMod val="50000"/>
                  </a:schemeClr>
                </a:solidFill>
                <a:latin typeface="Century Gothic" panose="020B0502020202020204" pitchFamily="34" charset="0"/>
              </a:rPr>
              <a:t>Ein Stachelschwein, ein Stachelschwein, </a:t>
            </a:r>
          </a:p>
          <a:p>
            <a:pPr algn="ctr"/>
            <a:r>
              <a:rPr lang="de-DE" sz="3400" dirty="0">
                <a:solidFill>
                  <a:schemeClr val="accent1">
                    <a:lumMod val="50000"/>
                  </a:schemeClr>
                </a:solidFill>
                <a:latin typeface="Century Gothic" panose="020B0502020202020204" pitchFamily="34" charset="0"/>
              </a:rPr>
              <a:t>das muss ein Schwein mit Stacheln sein!</a:t>
            </a:r>
          </a:p>
        </p:txBody>
      </p:sp>
      <p:pic>
        <p:nvPicPr>
          <p:cNvPr id="2050" name="Picture 2" descr="Porcupine Draw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45" y="4234452"/>
            <a:ext cx="2008489" cy="1541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g 16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3327" y="4234451"/>
            <a:ext cx="1818860" cy="142477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6" name="Stachelschwei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7" name="Stachelschwei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4;p26">
            <a:hlinkClick r:id="" action="ppaction://noaction" highlightClick="1">
              <a:snd r:embed="rId8" name="Stachelschwei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9" name="Stachelschwei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3101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 4</a:t>
            </a:r>
          </a:p>
        </p:txBody>
      </p:sp>
    </p:spTree>
    <p:extLst>
      <p:ext uri="{BB962C8B-B14F-4D97-AF65-F5344CB8AC3E}">
        <p14:creationId xmlns:p14="http://schemas.microsoft.com/office/powerpoint/2010/main" val="87354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71987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Samstagnachmittag</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und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schläft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träumt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von …</a:t>
            </a:r>
          </a:p>
        </p:txBody>
      </p:sp>
      <p:pic>
        <p:nvPicPr>
          <p:cNvPr id="5" name="Picture 4" descr="A close up of a logo&#10;&#10;Description automatically generated">
            <a:extLst>
              <a:ext uri="{FF2B5EF4-FFF2-40B4-BE49-F238E27FC236}">
                <a16:creationId xmlns:a16="http://schemas.microsoft.com/office/drawing/2014/main" id="{50EDFB67-D217-4F70-93E6-3B358D690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40" y="2532582"/>
            <a:ext cx="2881460" cy="2912970"/>
          </a:xfrm>
          <a:prstGeom prst="rect">
            <a:avLst/>
          </a:prstGeom>
        </p:spPr>
      </p:pic>
      <p:sp>
        <p:nvSpPr>
          <p:cNvPr id="7" name="TextBox 6">
            <a:extLst>
              <a:ext uri="{FF2B5EF4-FFF2-40B4-BE49-F238E27FC236}">
                <a16:creationId xmlns:a16="http://schemas.microsoft.com/office/drawing/2014/main" id="{CA246430-0D23-43DF-9BCB-F5B74C9D352D}"/>
              </a:ext>
            </a:extLst>
          </p:cNvPr>
          <p:cNvSpPr txBox="1"/>
          <p:nvPr/>
        </p:nvSpPr>
        <p:spPr>
          <a:xfrm>
            <a:off x="5197616" y="3140242"/>
            <a:ext cx="6103957" cy="175432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Kir</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endPar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Kir</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ch</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3074" name="Picture 2" descr="Digital Clock 12:30 Clip Art">
            <a:extLst>
              <a:ext uri="{FF2B5EF4-FFF2-40B4-BE49-F238E27FC236}">
                <a16:creationId xmlns:a16="http://schemas.microsoft.com/office/drawing/2014/main" id="{F1A623FC-F871-4237-B5C6-CEEAA4B4D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84" y="5151217"/>
            <a:ext cx="2247698" cy="8466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ar Clip Art">
            <a:extLst>
              <a:ext uri="{FF2B5EF4-FFF2-40B4-BE49-F238E27FC236}">
                <a16:creationId xmlns:a16="http://schemas.microsoft.com/office/drawing/2014/main" id="{B2E5552F-EE93-4471-B3AF-D60AF7BAF3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0372" y="3114087"/>
            <a:ext cx="687668" cy="7788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urch Clip Art">
            <a:extLst>
              <a:ext uri="{FF2B5EF4-FFF2-40B4-BE49-F238E27FC236}">
                <a16:creationId xmlns:a16="http://schemas.microsoft.com/office/drawing/2014/main" id="{393E6CBD-EDCC-49E8-9CA9-D982CB6188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8348" y="4267969"/>
            <a:ext cx="505857" cy="702975"/>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045AF0E7-702C-4D7C-9322-F69BB6BF7F2B}"/>
              </a:ext>
            </a:extLst>
          </p:cNvPr>
          <p:cNvSpPr/>
          <p:nvPr/>
        </p:nvSpPr>
        <p:spPr>
          <a:xfrm rot="584006">
            <a:off x="4133112" y="2163974"/>
            <a:ext cx="6632153" cy="3908381"/>
          </a:xfrm>
          <a:prstGeom prst="cloudCallout">
            <a:avLst>
              <a:gd name="adj1" fmla="val -69981"/>
              <a:gd name="adj2" fmla="val -11802"/>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85196C44-6C86-49A0-92D6-596132C5766F}"/>
              </a:ext>
            </a:extLst>
          </p:cNvPr>
          <p:cNvSpPr/>
          <p:nvPr/>
        </p:nvSpPr>
        <p:spPr>
          <a:xfrm>
            <a:off x="9262198" y="4342472"/>
            <a:ext cx="505857" cy="7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4" name="Picture 6" descr="Church Clip Art">
            <a:extLst>
              <a:ext uri="{FF2B5EF4-FFF2-40B4-BE49-F238E27FC236}">
                <a16:creationId xmlns:a16="http://schemas.microsoft.com/office/drawing/2014/main" id="{AF99B4EF-7DCE-4407-A430-BF6537DC22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65111" y="4267969"/>
            <a:ext cx="505857" cy="70297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141A814-1343-4D3D-BDD8-1B8BF402B58E}"/>
              </a:ext>
            </a:extLst>
          </p:cNvPr>
          <p:cNvSpPr/>
          <p:nvPr/>
        </p:nvSpPr>
        <p:spPr>
          <a:xfrm>
            <a:off x="4938139" y="3114087"/>
            <a:ext cx="3233504"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Action Button: Custom 16">
            <a:hlinkClick r:id="" action="ppaction://noaction" highlightClick="1">
              <a:snd r:embed="rId8" name="Kirsch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069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3 Slides 34-35</a:t>
            </a:r>
          </a:p>
        </p:txBody>
      </p:sp>
    </p:spTree>
    <p:extLst>
      <p:ext uri="{BB962C8B-B14F-4D97-AF65-F5344CB8AC3E}">
        <p14:creationId xmlns:p14="http://schemas.microsoft.com/office/powerpoint/2010/main" val="3231751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460395" y="1627800"/>
            <a:ext cx="3043005"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ulfach</a:t>
            </a:r>
            <a:endParaRPr lang="en-GB" sz="4400" dirty="0">
              <a:solidFill>
                <a:schemeClr val="accent1">
                  <a:lumMod val="50000"/>
                </a:schemeClr>
              </a:solidFill>
              <a:latin typeface="Century Gothic" panose="020B0502020202020204" pitchFamily="34" charset="0"/>
            </a:endParaRPr>
          </a:p>
        </p:txBody>
      </p:sp>
      <p:sp>
        <p:nvSpPr>
          <p:cNvPr id="46" name="TextBox 45"/>
          <p:cNvSpPr txBox="1"/>
          <p:nvPr/>
        </p:nvSpPr>
        <p:spPr>
          <a:xfrm>
            <a:off x="1460395" y="2487390"/>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ehen</a:t>
            </a:r>
            <a:endParaRPr lang="en-GB" sz="4400" dirty="0">
              <a:solidFill>
                <a:schemeClr val="accent1">
                  <a:lumMod val="50000"/>
                </a:schemeClr>
              </a:solidFill>
              <a:latin typeface="Century Gothic" panose="020B0502020202020204" pitchFamily="34" charset="0"/>
            </a:endParaRPr>
          </a:p>
        </p:txBody>
      </p:sp>
      <p:sp>
        <p:nvSpPr>
          <p:cNvPr id="47" name="TextBox 46"/>
          <p:cNvSpPr txBox="1"/>
          <p:nvPr/>
        </p:nvSpPr>
        <p:spPr>
          <a:xfrm>
            <a:off x="1460395" y="3431416"/>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ück</a:t>
            </a:r>
            <a:endParaRPr lang="en-GB" sz="4400" dirty="0">
              <a:solidFill>
                <a:schemeClr val="accent1">
                  <a:lumMod val="50000"/>
                </a:schemeClr>
              </a:solidFill>
              <a:latin typeface="Century Gothic" panose="020B0502020202020204" pitchFamily="34" charset="0"/>
            </a:endParaRPr>
          </a:p>
        </p:txBody>
      </p:sp>
      <p:sp>
        <p:nvSpPr>
          <p:cNvPr id="48" name="TextBox 47"/>
          <p:cNvSpPr txBox="1"/>
          <p:nvPr/>
        </p:nvSpPr>
        <p:spPr>
          <a:xfrm>
            <a:off x="1460395" y="4253490"/>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reiben</a:t>
            </a:r>
            <a:endParaRPr lang="en-GB" sz="4400" dirty="0">
              <a:solidFill>
                <a:schemeClr val="accent1">
                  <a:lumMod val="50000"/>
                </a:schemeClr>
              </a:solidFill>
              <a:latin typeface="Century Gothic" panose="020B0502020202020204" pitchFamily="34" charset="0"/>
            </a:endParaRPr>
          </a:p>
        </p:txBody>
      </p:sp>
      <p:sp>
        <p:nvSpPr>
          <p:cNvPr id="49" name="TextBox 48"/>
          <p:cNvSpPr txBox="1"/>
          <p:nvPr/>
        </p:nvSpPr>
        <p:spPr>
          <a:xfrm>
            <a:off x="7721283" y="4276047"/>
            <a:ext cx="3147937"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Gut</a:t>
            </a:r>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ein</a:t>
            </a:r>
            <a:endParaRPr lang="en-GB" sz="4400" dirty="0">
              <a:solidFill>
                <a:schemeClr val="accent1">
                  <a:lumMod val="50000"/>
                </a:schemeClr>
              </a:solidFill>
              <a:latin typeface="Century Gothic" panose="020B0502020202020204" pitchFamily="34" charset="0"/>
            </a:endParaRPr>
          </a:p>
        </p:txBody>
      </p:sp>
      <p:sp>
        <p:nvSpPr>
          <p:cNvPr id="50" name="TextBox 49"/>
          <p:cNvSpPr txBox="1"/>
          <p:nvPr/>
        </p:nvSpPr>
        <p:spPr>
          <a:xfrm>
            <a:off x="7723932" y="1627799"/>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reng</a:t>
            </a:r>
            <a:endParaRPr lang="en-GB" sz="4400" dirty="0">
              <a:solidFill>
                <a:schemeClr val="accent1">
                  <a:lumMod val="50000"/>
                </a:schemeClr>
              </a:solidFill>
              <a:latin typeface="Century Gothic" panose="020B0502020202020204" pitchFamily="34" charset="0"/>
            </a:endParaRPr>
          </a:p>
        </p:txBody>
      </p:sp>
      <p:sp>
        <p:nvSpPr>
          <p:cNvPr id="53" name="TextBox 52"/>
          <p:cNvSpPr txBox="1"/>
          <p:nvPr/>
        </p:nvSpPr>
        <p:spPr>
          <a:xfrm>
            <a:off x="7723932" y="2494718"/>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Ge</a:t>
            </a:r>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enk</a:t>
            </a:r>
            <a:endParaRPr lang="en-GB" sz="4400" dirty="0">
              <a:solidFill>
                <a:schemeClr val="accent1">
                  <a:lumMod val="50000"/>
                </a:schemeClr>
              </a:solidFill>
              <a:latin typeface="Century Gothic" panose="020B0502020202020204" pitchFamily="34" charset="0"/>
            </a:endParaRPr>
          </a:p>
        </p:txBody>
      </p:sp>
      <p:sp>
        <p:nvSpPr>
          <p:cNvPr id="55" name="TextBox 54"/>
          <p:cNvSpPr txBox="1"/>
          <p:nvPr/>
        </p:nvSpPr>
        <p:spPr>
          <a:xfrm>
            <a:off x="7723932" y="3413283"/>
            <a:ext cx="3846054" cy="769441"/>
          </a:xfrm>
          <a:prstGeom prst="rect">
            <a:avLst/>
          </a:prstGeom>
          <a:noFill/>
        </p:spPr>
        <p:txBody>
          <a:bodyPr wrap="square" rtlCol="0">
            <a:spAutoFit/>
          </a:bodyPr>
          <a:lstStyle/>
          <a:p>
            <a:r>
              <a:rPr lang="en-GB" sz="4400" dirty="0">
                <a:solidFill>
                  <a:schemeClr val="accent1">
                    <a:lumMod val="50000"/>
                  </a:schemeClr>
                </a:solidFill>
                <a:latin typeface="Century Gothic" panose="020B0502020202020204" pitchFamily="34" charset="0"/>
              </a:rPr>
              <a:t>Deut</a:t>
            </a:r>
            <a:r>
              <a:rPr lang="en-GB" sz="4400" b="1" dirty="0">
                <a:solidFill>
                  <a:srgbClr val="DAA520"/>
                </a:solidFill>
                <a:latin typeface="Century Gothic" panose="020B0502020202020204" pitchFamily="34" charset="0"/>
              </a:rPr>
              <a:t>sch</a:t>
            </a:r>
          </a:p>
        </p:txBody>
      </p:sp>
      <p:sp>
        <p:nvSpPr>
          <p:cNvPr id="31" name="Google Shape;539;p39">
            <a:hlinkClick r:id="" action="ppaction://noaction">
              <a:snd r:embed="rId3" name="Schulfach.wav"/>
            </a:hlinkClick>
          </p:cNvPr>
          <p:cNvSpPr/>
          <p:nvPr/>
        </p:nvSpPr>
        <p:spPr>
          <a:xfrm>
            <a:off x="758525" y="1781437"/>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33" name="Google Shape;539;p39">
            <a:hlinkClick r:id="" action="ppaction://noaction">
              <a:snd r:embed="rId4" name="stehen.wav"/>
            </a:hlinkClick>
          </p:cNvPr>
          <p:cNvSpPr/>
          <p:nvPr/>
        </p:nvSpPr>
        <p:spPr>
          <a:xfrm>
            <a:off x="758525" y="2661898"/>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panose="020B0502020202020204" pitchFamily="34" charset="0"/>
              </a:rPr>
              <a:t>2</a:t>
            </a:r>
            <a:endParaRPr sz="2400" b="1">
              <a:solidFill>
                <a:srgbClr val="FFFFFF"/>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758525" y="356609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36" name="Google Shape;539;p39">
            <a:hlinkClick r:id="" action="ppaction://noaction">
              <a:snd r:embed="rId6" name="schreiben.wav"/>
            </a:hlinkClick>
          </p:cNvPr>
          <p:cNvSpPr/>
          <p:nvPr/>
        </p:nvSpPr>
        <p:spPr>
          <a:xfrm>
            <a:off x="761357"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37" name="Google Shape;539;p39">
            <a:hlinkClick r:id="" action="ppaction://noaction">
              <a:snd r:embed="rId7" name="streng.wav"/>
            </a:hlinkClick>
          </p:cNvPr>
          <p:cNvSpPr/>
          <p:nvPr/>
        </p:nvSpPr>
        <p:spPr>
          <a:xfrm>
            <a:off x="7051163" y="1778521"/>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6</a:t>
            </a:r>
            <a:endParaRPr dirty="0">
              <a:latin typeface="Century Gothic" panose="020B0502020202020204" pitchFamily="34" charset="0"/>
            </a:endParaRPr>
          </a:p>
        </p:txBody>
      </p:sp>
      <p:sp>
        <p:nvSpPr>
          <p:cNvPr id="38" name="Google Shape;539;p39">
            <a:hlinkClick r:id="" action="ppaction://noaction">
              <a:snd r:embed="rId8" name="Geschenk.wav"/>
            </a:hlinkClick>
          </p:cNvPr>
          <p:cNvSpPr/>
          <p:nvPr/>
        </p:nvSpPr>
        <p:spPr>
          <a:xfrm>
            <a:off x="7051163" y="2657392"/>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7</a:t>
            </a:r>
            <a:endParaRPr dirty="0">
              <a:latin typeface="Century Gothic" panose="020B0502020202020204" pitchFamily="34" charset="0"/>
            </a:endParaRPr>
          </a:p>
        </p:txBody>
      </p:sp>
      <p:sp>
        <p:nvSpPr>
          <p:cNvPr id="39" name="Google Shape;539;p39">
            <a:hlinkClick r:id="" action="ppaction://noaction">
              <a:snd r:embed="rId9" name="Deutsch.wav"/>
            </a:hlinkClick>
          </p:cNvPr>
          <p:cNvSpPr/>
          <p:nvPr/>
        </p:nvSpPr>
        <p:spPr>
          <a:xfrm>
            <a:off x="7051163" y="3570280"/>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8</a:t>
            </a:r>
            <a:endParaRPr dirty="0">
              <a:latin typeface="Century Gothic" panose="020B0502020202020204" pitchFamily="34" charset="0"/>
            </a:endParaRPr>
          </a:p>
        </p:txBody>
      </p:sp>
      <p:sp>
        <p:nvSpPr>
          <p:cNvPr id="40" name="Google Shape;539;p39">
            <a:hlinkClick r:id="" action="ppaction://noaction">
              <a:snd r:embed="rId10" name="Gutschein.wav"/>
            </a:hlinkClick>
          </p:cNvPr>
          <p:cNvSpPr/>
          <p:nvPr/>
        </p:nvSpPr>
        <p:spPr>
          <a:xfrm>
            <a:off x="7051163"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9</a:t>
            </a:r>
            <a:endParaRPr dirty="0">
              <a:latin typeface="Century Gothic" panose="020B0502020202020204" pitchFamily="34" charset="0"/>
            </a:endParaRPr>
          </a:p>
        </p:txBody>
      </p:sp>
      <p:sp>
        <p:nvSpPr>
          <p:cNvPr id="4" name="Title 3"/>
          <p:cNvSpPr>
            <a:spLocks noGrp="1"/>
          </p:cNvSpPr>
          <p:nvPr>
            <p:ph type="title"/>
          </p:nvPr>
        </p:nvSpPr>
        <p:spPr/>
        <p:txBody>
          <a:bodyPr/>
          <a:lstStyle/>
          <a:p>
            <a:pPr algn="ctr"/>
            <a:r>
              <a:rPr lang="en-GB" b="1" dirty="0">
                <a:solidFill>
                  <a:srgbClr val="DAA520"/>
                </a:solidFill>
                <a:latin typeface="Century Gothic" panose="020B0502020202020204" pitchFamily="34" charset="0"/>
              </a:rPr>
              <a:t>SCH </a:t>
            </a:r>
            <a:r>
              <a:rPr lang="en-GB" b="1" dirty="0" err="1">
                <a:solidFill>
                  <a:srgbClr val="DAA520"/>
                </a:solidFill>
                <a:latin typeface="Century Gothic" panose="020B0502020202020204" pitchFamily="34" charset="0"/>
              </a:rPr>
              <a:t>oder</a:t>
            </a:r>
            <a:r>
              <a:rPr lang="en-GB" b="1" dirty="0">
                <a:solidFill>
                  <a:srgbClr val="DAA520"/>
                </a:solidFill>
                <a:latin typeface="Century Gothic" panose="020B0502020202020204" pitchFamily="34" charset="0"/>
              </a:rPr>
              <a:t> ST?</a:t>
            </a:r>
            <a:br>
              <a:rPr lang="en-GB" b="1" dirty="0">
                <a:solidFill>
                  <a:srgbClr val="DAA520"/>
                </a:solidFill>
                <a:latin typeface="Century Gothic" panose="020B0502020202020204" pitchFamily="34" charset="0"/>
              </a:rPr>
            </a:br>
            <a:endParaRPr lang="en-GB" dirty="0">
              <a:solidFill>
                <a:srgbClr val="DAA520"/>
              </a:solidFill>
            </a:endParaRPr>
          </a:p>
        </p:txBody>
      </p:sp>
      <p:sp>
        <p:nvSpPr>
          <p:cNvPr id="29" name="Google Shape;539;p39">
            <a:hlinkClick r:id="" action="ppaction://noaction">
              <a:snd r:embed="rId11" name="Fleisch.wav"/>
            </a:hlinkClick>
          </p:cNvPr>
          <p:cNvSpPr/>
          <p:nvPr/>
        </p:nvSpPr>
        <p:spPr>
          <a:xfrm>
            <a:off x="758525"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5</a:t>
            </a:r>
            <a:endParaRPr dirty="0">
              <a:latin typeface="Century Gothic" panose="020B0502020202020204" pitchFamily="34" charset="0"/>
            </a:endParaRPr>
          </a:p>
        </p:txBody>
      </p:sp>
      <p:sp>
        <p:nvSpPr>
          <p:cNvPr id="42" name="Google Shape;539;p39">
            <a:hlinkClick r:id="" action="ppaction://noaction">
              <a:snd r:embed="rId12" name="Kunst.wav"/>
            </a:hlinkClick>
          </p:cNvPr>
          <p:cNvSpPr/>
          <p:nvPr/>
        </p:nvSpPr>
        <p:spPr>
          <a:xfrm>
            <a:off x="7051163"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000" b="1" dirty="0">
                <a:solidFill>
                  <a:srgbClr val="FFFFFF"/>
                </a:solidFill>
                <a:latin typeface="Century Gothic"/>
                <a:sym typeface="Century Gothic"/>
              </a:rPr>
              <a:t>10</a:t>
            </a:r>
            <a:endParaRPr sz="1200" dirty="0">
              <a:latin typeface="Century Gothic" panose="020B0502020202020204" pitchFamily="34" charset="0"/>
            </a:endParaRPr>
          </a:p>
        </p:txBody>
      </p:sp>
      <p:sp>
        <p:nvSpPr>
          <p:cNvPr id="44" name="TextBox 43"/>
          <p:cNvSpPr txBox="1"/>
          <p:nvPr/>
        </p:nvSpPr>
        <p:spPr>
          <a:xfrm>
            <a:off x="1458819" y="5185253"/>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Flei</a:t>
            </a:r>
            <a:r>
              <a:rPr lang="en-GB" sz="4400" b="1" dirty="0" err="1">
                <a:solidFill>
                  <a:srgbClr val="DAA520"/>
                </a:solidFill>
                <a:latin typeface="Century Gothic" panose="020B0502020202020204" pitchFamily="34" charset="0"/>
              </a:rPr>
              <a:t>sch</a:t>
            </a:r>
            <a:endParaRPr lang="en-GB" sz="4400" b="1" dirty="0">
              <a:solidFill>
                <a:srgbClr val="DAA520"/>
              </a:solidFill>
              <a:latin typeface="Century Gothic" panose="020B0502020202020204" pitchFamily="34" charset="0"/>
            </a:endParaRPr>
          </a:p>
        </p:txBody>
      </p:sp>
      <p:sp>
        <p:nvSpPr>
          <p:cNvPr id="57" name="TextBox 56"/>
          <p:cNvSpPr txBox="1"/>
          <p:nvPr/>
        </p:nvSpPr>
        <p:spPr>
          <a:xfrm>
            <a:off x="7723932" y="5186623"/>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Kun</a:t>
            </a:r>
            <a:r>
              <a:rPr lang="en-GB" sz="4400" b="1" dirty="0" err="1">
                <a:solidFill>
                  <a:srgbClr val="DAA520"/>
                </a:solidFill>
                <a:latin typeface="Century Gothic" panose="020B0502020202020204" pitchFamily="34" charset="0"/>
              </a:rPr>
              <a:t>st</a:t>
            </a:r>
            <a:endParaRPr lang="en-GB" sz="4400" b="1" dirty="0">
              <a:solidFill>
                <a:srgbClr val="DAA520"/>
              </a:solidFill>
              <a:latin typeface="Century Gothic" panose="020B0502020202020204" pitchFamily="34" charset="0"/>
            </a:endParaRPr>
          </a:p>
        </p:txBody>
      </p:sp>
      <p:grpSp>
        <p:nvGrpSpPr>
          <p:cNvPr id="7" name="Group 6"/>
          <p:cNvGrpSpPr/>
          <p:nvPr/>
        </p:nvGrpSpPr>
        <p:grpSpPr>
          <a:xfrm>
            <a:off x="1547906" y="1578467"/>
            <a:ext cx="986747" cy="892081"/>
            <a:chOff x="1547906" y="1578467"/>
            <a:chExt cx="986747" cy="892081"/>
          </a:xfrm>
        </p:grpSpPr>
        <p:sp>
          <p:nvSpPr>
            <p:cNvPr id="5" name="Rectangle 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 name="Rectangle 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43" name="Group 42"/>
          <p:cNvGrpSpPr/>
          <p:nvPr/>
        </p:nvGrpSpPr>
        <p:grpSpPr>
          <a:xfrm>
            <a:off x="1547906" y="2433284"/>
            <a:ext cx="424325" cy="892081"/>
            <a:chOff x="1547906" y="1578467"/>
            <a:chExt cx="986747" cy="892081"/>
          </a:xfrm>
        </p:grpSpPr>
        <p:sp>
          <p:nvSpPr>
            <p:cNvPr id="56" name="Rectangle 5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8" name="Rectangle 57"/>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59" name="Group 58"/>
          <p:cNvGrpSpPr/>
          <p:nvPr/>
        </p:nvGrpSpPr>
        <p:grpSpPr>
          <a:xfrm>
            <a:off x="1552406" y="3383966"/>
            <a:ext cx="470032" cy="892081"/>
            <a:chOff x="1547906" y="1578467"/>
            <a:chExt cx="986747" cy="892081"/>
          </a:xfrm>
        </p:grpSpPr>
        <p:sp>
          <p:nvSpPr>
            <p:cNvPr id="60" name="Rectangle 59"/>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1" name="Rectangle 6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2" name="Group 61"/>
          <p:cNvGrpSpPr/>
          <p:nvPr/>
        </p:nvGrpSpPr>
        <p:grpSpPr>
          <a:xfrm>
            <a:off x="1547906" y="4206632"/>
            <a:ext cx="943952" cy="892081"/>
            <a:chOff x="1547906" y="1578467"/>
            <a:chExt cx="986747" cy="892081"/>
          </a:xfrm>
        </p:grpSpPr>
        <p:sp>
          <p:nvSpPr>
            <p:cNvPr id="63" name="Rectangle 62"/>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4" name="Rectangle 6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5" name="Group 64"/>
          <p:cNvGrpSpPr/>
          <p:nvPr/>
        </p:nvGrpSpPr>
        <p:grpSpPr>
          <a:xfrm>
            <a:off x="2406320" y="5136762"/>
            <a:ext cx="939308" cy="892081"/>
            <a:chOff x="1547906" y="1578467"/>
            <a:chExt cx="986747" cy="892081"/>
          </a:xfrm>
        </p:grpSpPr>
        <p:sp>
          <p:nvSpPr>
            <p:cNvPr id="66" name="Rectangle 6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7" name="Rectangle 66"/>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1" name="Group 70"/>
          <p:cNvGrpSpPr/>
          <p:nvPr/>
        </p:nvGrpSpPr>
        <p:grpSpPr>
          <a:xfrm>
            <a:off x="7817449" y="1578467"/>
            <a:ext cx="412151" cy="892081"/>
            <a:chOff x="1547906" y="1578467"/>
            <a:chExt cx="986747" cy="892081"/>
          </a:xfrm>
        </p:grpSpPr>
        <p:sp>
          <p:nvSpPr>
            <p:cNvPr id="72" name="Rectangle 71"/>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3" name="Rectangle 72"/>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4" name="Group 73"/>
          <p:cNvGrpSpPr/>
          <p:nvPr/>
        </p:nvGrpSpPr>
        <p:grpSpPr>
          <a:xfrm>
            <a:off x="8662602" y="2439786"/>
            <a:ext cx="942408" cy="892081"/>
            <a:chOff x="1547906" y="1578467"/>
            <a:chExt cx="986747" cy="892081"/>
          </a:xfrm>
        </p:grpSpPr>
        <p:sp>
          <p:nvSpPr>
            <p:cNvPr id="75" name="Rectangle 7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6" name="Rectangle 7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7" name="Group 76"/>
          <p:cNvGrpSpPr/>
          <p:nvPr/>
        </p:nvGrpSpPr>
        <p:grpSpPr>
          <a:xfrm>
            <a:off x="9122376" y="3357998"/>
            <a:ext cx="939834" cy="892081"/>
            <a:chOff x="1547906" y="1578467"/>
            <a:chExt cx="986747" cy="892081"/>
          </a:xfrm>
        </p:grpSpPr>
        <p:sp>
          <p:nvSpPr>
            <p:cNvPr id="78" name="Rectangle 77"/>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9" name="Rectangle 78"/>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80" name="Group 79"/>
          <p:cNvGrpSpPr/>
          <p:nvPr/>
        </p:nvGrpSpPr>
        <p:grpSpPr>
          <a:xfrm>
            <a:off x="8832681" y="4224583"/>
            <a:ext cx="936159" cy="892081"/>
            <a:chOff x="1547906" y="1578467"/>
            <a:chExt cx="986747" cy="892081"/>
          </a:xfrm>
        </p:grpSpPr>
        <p:sp>
          <p:nvSpPr>
            <p:cNvPr id="81" name="Rectangle 80"/>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2" name="Rectangle 81"/>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83" name="Group 82"/>
          <p:cNvGrpSpPr/>
          <p:nvPr/>
        </p:nvGrpSpPr>
        <p:grpSpPr>
          <a:xfrm>
            <a:off x="8825061" y="5129142"/>
            <a:ext cx="418000" cy="892081"/>
            <a:chOff x="1547906" y="1578467"/>
            <a:chExt cx="986747" cy="892081"/>
          </a:xfrm>
        </p:grpSpPr>
        <p:sp>
          <p:nvSpPr>
            <p:cNvPr id="84" name="Rectangle 8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5" name="Rectangle 84"/>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69" name="Rounded Rectangle 11">
            <a:extLst>
              <a:ext uri="{FF2B5EF4-FFF2-40B4-BE49-F238E27FC236}">
                <a16:creationId xmlns:a16="http://schemas.microsoft.com/office/drawing/2014/main" id="{483D7EB9-C2AA-4190-98DE-925F861600E9}"/>
              </a:ext>
            </a:extLst>
          </p:cNvPr>
          <p:cNvSpPr/>
          <p:nvPr/>
        </p:nvSpPr>
        <p:spPr>
          <a:xfrm>
            <a:off x="9498842" y="247046"/>
            <a:ext cx="2458485"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28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460395" y="1627800"/>
            <a:ext cx="3043005"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ulfach</a:t>
            </a:r>
            <a:endParaRPr lang="en-GB" sz="4400" dirty="0">
              <a:solidFill>
                <a:srgbClr val="5B9BD5">
                  <a:lumMod val="50000"/>
                </a:srgbClr>
              </a:solidFill>
              <a:latin typeface="Century Gothic" panose="020B0502020202020204" pitchFamily="34" charset="0"/>
            </a:endParaRPr>
          </a:p>
        </p:txBody>
      </p:sp>
      <p:sp>
        <p:nvSpPr>
          <p:cNvPr id="46" name="TextBox 45"/>
          <p:cNvSpPr txBox="1"/>
          <p:nvPr/>
        </p:nvSpPr>
        <p:spPr>
          <a:xfrm>
            <a:off x="1460395" y="2487390"/>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ehen</a:t>
            </a:r>
            <a:endParaRPr lang="en-GB" sz="4400" dirty="0">
              <a:solidFill>
                <a:srgbClr val="5B9BD5">
                  <a:lumMod val="50000"/>
                </a:srgbClr>
              </a:solidFill>
              <a:latin typeface="Century Gothic" panose="020B0502020202020204" pitchFamily="34" charset="0"/>
            </a:endParaRPr>
          </a:p>
        </p:txBody>
      </p:sp>
      <p:sp>
        <p:nvSpPr>
          <p:cNvPr id="47" name="TextBox 46"/>
          <p:cNvSpPr txBox="1"/>
          <p:nvPr/>
        </p:nvSpPr>
        <p:spPr>
          <a:xfrm>
            <a:off x="1460395" y="3431416"/>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ück</a:t>
            </a:r>
            <a:endParaRPr lang="en-GB" sz="4400" dirty="0">
              <a:solidFill>
                <a:srgbClr val="5B9BD5">
                  <a:lumMod val="50000"/>
                </a:srgbClr>
              </a:solidFill>
              <a:latin typeface="Century Gothic" panose="020B0502020202020204" pitchFamily="34" charset="0"/>
            </a:endParaRPr>
          </a:p>
        </p:txBody>
      </p:sp>
      <p:sp>
        <p:nvSpPr>
          <p:cNvPr id="48" name="TextBox 47"/>
          <p:cNvSpPr txBox="1"/>
          <p:nvPr/>
        </p:nvSpPr>
        <p:spPr>
          <a:xfrm>
            <a:off x="1460395" y="4253490"/>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reiben</a:t>
            </a:r>
            <a:endParaRPr lang="en-GB" sz="4400" dirty="0">
              <a:solidFill>
                <a:srgbClr val="5B9BD5">
                  <a:lumMod val="50000"/>
                </a:srgbClr>
              </a:solidFill>
              <a:latin typeface="Century Gothic" panose="020B0502020202020204" pitchFamily="34" charset="0"/>
            </a:endParaRPr>
          </a:p>
        </p:txBody>
      </p:sp>
      <p:sp>
        <p:nvSpPr>
          <p:cNvPr id="49" name="TextBox 48"/>
          <p:cNvSpPr txBox="1"/>
          <p:nvPr/>
        </p:nvSpPr>
        <p:spPr>
          <a:xfrm>
            <a:off x="7721283" y="4276047"/>
            <a:ext cx="3147937"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Gut</a:t>
            </a:r>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ein</a:t>
            </a:r>
            <a:endParaRPr lang="en-GB" sz="4400" dirty="0">
              <a:solidFill>
                <a:srgbClr val="5B9BD5">
                  <a:lumMod val="50000"/>
                </a:srgbClr>
              </a:solidFill>
              <a:latin typeface="Century Gothic" panose="020B0502020202020204" pitchFamily="34" charset="0"/>
            </a:endParaRPr>
          </a:p>
        </p:txBody>
      </p:sp>
      <p:sp>
        <p:nvSpPr>
          <p:cNvPr id="50" name="TextBox 49"/>
          <p:cNvSpPr txBox="1"/>
          <p:nvPr/>
        </p:nvSpPr>
        <p:spPr>
          <a:xfrm>
            <a:off x="7723932" y="1627799"/>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reng</a:t>
            </a:r>
            <a:endParaRPr lang="en-GB" sz="4400" dirty="0">
              <a:solidFill>
                <a:srgbClr val="5B9BD5">
                  <a:lumMod val="50000"/>
                </a:srgbClr>
              </a:solidFill>
              <a:latin typeface="Century Gothic" panose="020B0502020202020204" pitchFamily="34" charset="0"/>
            </a:endParaRPr>
          </a:p>
        </p:txBody>
      </p:sp>
      <p:sp>
        <p:nvSpPr>
          <p:cNvPr id="53" name="TextBox 52"/>
          <p:cNvSpPr txBox="1"/>
          <p:nvPr/>
        </p:nvSpPr>
        <p:spPr>
          <a:xfrm>
            <a:off x="7723932" y="2494718"/>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Ge</a:t>
            </a:r>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enk</a:t>
            </a:r>
            <a:endParaRPr lang="en-GB" sz="4400" dirty="0">
              <a:solidFill>
                <a:srgbClr val="5B9BD5">
                  <a:lumMod val="50000"/>
                </a:srgbClr>
              </a:solidFill>
              <a:latin typeface="Century Gothic" panose="020B0502020202020204" pitchFamily="34" charset="0"/>
            </a:endParaRPr>
          </a:p>
        </p:txBody>
      </p:sp>
      <p:sp>
        <p:nvSpPr>
          <p:cNvPr id="55" name="TextBox 54"/>
          <p:cNvSpPr txBox="1"/>
          <p:nvPr/>
        </p:nvSpPr>
        <p:spPr>
          <a:xfrm>
            <a:off x="7723932" y="3413283"/>
            <a:ext cx="3846054" cy="769441"/>
          </a:xfrm>
          <a:prstGeom prst="rect">
            <a:avLst/>
          </a:prstGeom>
          <a:noFill/>
        </p:spPr>
        <p:txBody>
          <a:bodyPr wrap="square" rtlCol="0">
            <a:spAutoFit/>
          </a:bodyPr>
          <a:lstStyle/>
          <a:p>
            <a:r>
              <a:rPr lang="en-GB" sz="4400" dirty="0">
                <a:solidFill>
                  <a:srgbClr val="5B9BD5">
                    <a:lumMod val="50000"/>
                  </a:srgbClr>
                </a:solidFill>
                <a:latin typeface="Century Gothic" panose="020B0502020202020204" pitchFamily="34" charset="0"/>
              </a:rPr>
              <a:t>Deut</a:t>
            </a:r>
            <a:r>
              <a:rPr lang="en-GB" sz="4400" b="1" dirty="0">
                <a:solidFill>
                  <a:srgbClr val="DAA520"/>
                </a:solidFill>
                <a:latin typeface="Century Gothic" panose="020B0502020202020204" pitchFamily="34" charset="0"/>
              </a:rPr>
              <a:t>sch</a:t>
            </a:r>
          </a:p>
        </p:txBody>
      </p:sp>
      <p:sp>
        <p:nvSpPr>
          <p:cNvPr id="31" name="Google Shape;539;p39">
            <a:hlinkClick r:id="" action="ppaction://noaction">
              <a:snd r:embed="rId3" name="Schulfach.wav"/>
            </a:hlinkClick>
          </p:cNvPr>
          <p:cNvSpPr/>
          <p:nvPr/>
        </p:nvSpPr>
        <p:spPr>
          <a:xfrm>
            <a:off x="758525" y="1781437"/>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33" name="Google Shape;539;p39">
            <a:hlinkClick r:id="" action="ppaction://noaction">
              <a:snd r:embed="rId4" name="stehen.wav"/>
            </a:hlinkClick>
          </p:cNvPr>
          <p:cNvSpPr/>
          <p:nvPr/>
        </p:nvSpPr>
        <p:spPr>
          <a:xfrm>
            <a:off x="758525" y="2661898"/>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panose="020B0502020202020204" pitchFamily="34" charset="0"/>
              </a:rPr>
              <a:t>2</a:t>
            </a:r>
            <a:endParaRPr sz="2400" b="1">
              <a:solidFill>
                <a:srgbClr val="FFFFFF"/>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758525" y="356609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36" name="Google Shape;539;p39">
            <a:hlinkClick r:id="" action="ppaction://noaction">
              <a:snd r:embed="rId6" name="schreiben.wav"/>
            </a:hlinkClick>
          </p:cNvPr>
          <p:cNvSpPr/>
          <p:nvPr/>
        </p:nvSpPr>
        <p:spPr>
          <a:xfrm>
            <a:off x="761357"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37" name="Google Shape;539;p39">
            <a:hlinkClick r:id="" action="ppaction://noaction">
              <a:snd r:embed="rId7" name="streng.wav"/>
            </a:hlinkClick>
          </p:cNvPr>
          <p:cNvSpPr/>
          <p:nvPr/>
        </p:nvSpPr>
        <p:spPr>
          <a:xfrm>
            <a:off x="7051163" y="1778521"/>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6</a:t>
            </a:r>
            <a:endParaRPr dirty="0">
              <a:latin typeface="Century Gothic" panose="020B0502020202020204" pitchFamily="34" charset="0"/>
            </a:endParaRPr>
          </a:p>
        </p:txBody>
      </p:sp>
      <p:sp>
        <p:nvSpPr>
          <p:cNvPr id="38" name="Google Shape;539;p39">
            <a:hlinkClick r:id="" action="ppaction://noaction">
              <a:snd r:embed="rId8" name="Geschenk.wav"/>
            </a:hlinkClick>
          </p:cNvPr>
          <p:cNvSpPr/>
          <p:nvPr/>
        </p:nvSpPr>
        <p:spPr>
          <a:xfrm>
            <a:off x="7051163" y="2657392"/>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7</a:t>
            </a:r>
            <a:endParaRPr dirty="0">
              <a:latin typeface="Century Gothic" panose="020B0502020202020204" pitchFamily="34" charset="0"/>
            </a:endParaRPr>
          </a:p>
        </p:txBody>
      </p:sp>
      <p:sp>
        <p:nvSpPr>
          <p:cNvPr id="39" name="Google Shape;539;p39">
            <a:hlinkClick r:id="" action="ppaction://noaction">
              <a:snd r:embed="rId9" name="Deutsch.wav"/>
            </a:hlinkClick>
          </p:cNvPr>
          <p:cNvSpPr/>
          <p:nvPr/>
        </p:nvSpPr>
        <p:spPr>
          <a:xfrm>
            <a:off x="7051163" y="3570280"/>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8</a:t>
            </a:r>
            <a:endParaRPr dirty="0">
              <a:latin typeface="Century Gothic" panose="020B0502020202020204" pitchFamily="34" charset="0"/>
            </a:endParaRPr>
          </a:p>
        </p:txBody>
      </p:sp>
      <p:sp>
        <p:nvSpPr>
          <p:cNvPr id="40" name="Google Shape;539;p39">
            <a:hlinkClick r:id="" action="ppaction://noaction">
              <a:snd r:embed="rId10" name="Gutschein.wav"/>
            </a:hlinkClick>
          </p:cNvPr>
          <p:cNvSpPr/>
          <p:nvPr/>
        </p:nvSpPr>
        <p:spPr>
          <a:xfrm>
            <a:off x="7051163"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9</a:t>
            </a:r>
            <a:endParaRPr dirty="0">
              <a:latin typeface="Century Gothic" panose="020B0502020202020204" pitchFamily="34" charset="0"/>
            </a:endParaRPr>
          </a:p>
        </p:txBody>
      </p:sp>
      <p:sp>
        <p:nvSpPr>
          <p:cNvPr id="4" name="Title 3"/>
          <p:cNvSpPr>
            <a:spLocks noGrp="1"/>
          </p:cNvSpPr>
          <p:nvPr>
            <p:ph type="title"/>
          </p:nvPr>
        </p:nvSpPr>
        <p:spPr/>
        <p:txBody>
          <a:bodyPr/>
          <a:lstStyle/>
          <a:p>
            <a:pPr algn="ctr"/>
            <a:r>
              <a:rPr lang="en-GB" b="1" dirty="0">
                <a:solidFill>
                  <a:srgbClr val="DAA520"/>
                </a:solidFill>
                <a:latin typeface="Century Gothic" panose="020B0502020202020204" pitchFamily="34" charset="0"/>
              </a:rPr>
              <a:t>SCH </a:t>
            </a:r>
            <a:r>
              <a:rPr lang="en-GB" b="1" dirty="0" err="1">
                <a:solidFill>
                  <a:srgbClr val="DAA520"/>
                </a:solidFill>
                <a:latin typeface="Century Gothic" panose="020B0502020202020204" pitchFamily="34" charset="0"/>
              </a:rPr>
              <a:t>oder</a:t>
            </a:r>
            <a:r>
              <a:rPr lang="en-GB" b="1" dirty="0">
                <a:solidFill>
                  <a:srgbClr val="DAA520"/>
                </a:solidFill>
                <a:latin typeface="Century Gothic" panose="020B0502020202020204" pitchFamily="34" charset="0"/>
              </a:rPr>
              <a:t> ST?</a:t>
            </a:r>
            <a:br>
              <a:rPr lang="en-GB" b="1" dirty="0">
                <a:solidFill>
                  <a:srgbClr val="DAA520"/>
                </a:solidFill>
                <a:latin typeface="Century Gothic" panose="020B0502020202020204" pitchFamily="34" charset="0"/>
              </a:rPr>
            </a:br>
            <a:endParaRPr lang="en-GB" dirty="0">
              <a:solidFill>
                <a:srgbClr val="DAA520"/>
              </a:solidFill>
            </a:endParaRPr>
          </a:p>
        </p:txBody>
      </p:sp>
      <p:sp>
        <p:nvSpPr>
          <p:cNvPr id="29" name="Google Shape;539;p39">
            <a:hlinkClick r:id="" action="ppaction://noaction">
              <a:snd r:embed="rId11" name="Fleisch.wav"/>
            </a:hlinkClick>
          </p:cNvPr>
          <p:cNvSpPr/>
          <p:nvPr/>
        </p:nvSpPr>
        <p:spPr>
          <a:xfrm>
            <a:off x="758525"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5</a:t>
            </a:r>
            <a:endParaRPr dirty="0">
              <a:latin typeface="Century Gothic" panose="020B0502020202020204" pitchFamily="34" charset="0"/>
            </a:endParaRPr>
          </a:p>
        </p:txBody>
      </p:sp>
      <p:sp>
        <p:nvSpPr>
          <p:cNvPr id="42" name="Google Shape;539;p39">
            <a:hlinkClick r:id="" action="ppaction://noaction">
              <a:snd r:embed="rId12" name="Kunst.wav"/>
            </a:hlinkClick>
          </p:cNvPr>
          <p:cNvSpPr/>
          <p:nvPr/>
        </p:nvSpPr>
        <p:spPr>
          <a:xfrm>
            <a:off x="7051163"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000" b="1" dirty="0">
                <a:solidFill>
                  <a:srgbClr val="FFFFFF"/>
                </a:solidFill>
                <a:latin typeface="Century Gothic"/>
                <a:sym typeface="Century Gothic"/>
              </a:rPr>
              <a:t>10</a:t>
            </a:r>
            <a:endParaRPr sz="1200" dirty="0">
              <a:latin typeface="Century Gothic" panose="020B0502020202020204" pitchFamily="34" charset="0"/>
            </a:endParaRPr>
          </a:p>
        </p:txBody>
      </p:sp>
      <p:sp>
        <p:nvSpPr>
          <p:cNvPr id="44" name="TextBox 43"/>
          <p:cNvSpPr txBox="1"/>
          <p:nvPr/>
        </p:nvSpPr>
        <p:spPr>
          <a:xfrm>
            <a:off x="1458819" y="5185253"/>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Flei</a:t>
            </a:r>
            <a:r>
              <a:rPr lang="en-GB" sz="4400" b="1" dirty="0" err="1">
                <a:solidFill>
                  <a:srgbClr val="DAA520"/>
                </a:solidFill>
                <a:latin typeface="Century Gothic" panose="020B0502020202020204" pitchFamily="34" charset="0"/>
              </a:rPr>
              <a:t>sch</a:t>
            </a:r>
            <a:endParaRPr lang="en-GB" sz="4400" b="1" dirty="0">
              <a:solidFill>
                <a:srgbClr val="DAA520"/>
              </a:solidFill>
              <a:latin typeface="Century Gothic" panose="020B0502020202020204" pitchFamily="34" charset="0"/>
            </a:endParaRPr>
          </a:p>
        </p:txBody>
      </p:sp>
      <p:sp>
        <p:nvSpPr>
          <p:cNvPr id="57" name="TextBox 56"/>
          <p:cNvSpPr txBox="1"/>
          <p:nvPr/>
        </p:nvSpPr>
        <p:spPr>
          <a:xfrm>
            <a:off x="7723932" y="5186623"/>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Kun</a:t>
            </a:r>
            <a:r>
              <a:rPr lang="en-GB" sz="4400" b="1" dirty="0" err="1">
                <a:solidFill>
                  <a:srgbClr val="DAA520"/>
                </a:solidFill>
                <a:latin typeface="Century Gothic" panose="020B0502020202020204" pitchFamily="34" charset="0"/>
              </a:rPr>
              <a:t>st</a:t>
            </a:r>
            <a:endParaRPr lang="en-GB" sz="4400" b="1" dirty="0">
              <a:solidFill>
                <a:srgbClr val="DAA520"/>
              </a:solidFill>
              <a:latin typeface="Century Gothic" panose="020B0502020202020204" pitchFamily="34" charset="0"/>
            </a:endParaRPr>
          </a:p>
        </p:txBody>
      </p:sp>
      <p:grpSp>
        <p:nvGrpSpPr>
          <p:cNvPr id="7" name="Group 6"/>
          <p:cNvGrpSpPr/>
          <p:nvPr/>
        </p:nvGrpSpPr>
        <p:grpSpPr>
          <a:xfrm>
            <a:off x="1547906" y="1578467"/>
            <a:ext cx="2714812" cy="892081"/>
            <a:chOff x="1547906" y="1578467"/>
            <a:chExt cx="986747" cy="892081"/>
          </a:xfrm>
        </p:grpSpPr>
        <p:sp>
          <p:nvSpPr>
            <p:cNvPr id="5" name="Rectangle 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 name="Rectangle 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43" name="Group 42"/>
          <p:cNvGrpSpPr/>
          <p:nvPr/>
        </p:nvGrpSpPr>
        <p:grpSpPr>
          <a:xfrm>
            <a:off x="1547906" y="2433284"/>
            <a:ext cx="1797722" cy="892081"/>
            <a:chOff x="1547906" y="1578467"/>
            <a:chExt cx="986747" cy="892081"/>
          </a:xfrm>
        </p:grpSpPr>
        <p:sp>
          <p:nvSpPr>
            <p:cNvPr id="56" name="Rectangle 5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58" name="Rectangle 57"/>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59" name="Group 58"/>
          <p:cNvGrpSpPr/>
          <p:nvPr/>
        </p:nvGrpSpPr>
        <p:grpSpPr>
          <a:xfrm>
            <a:off x="1552405" y="3383966"/>
            <a:ext cx="1486629" cy="892081"/>
            <a:chOff x="1547906" y="1578467"/>
            <a:chExt cx="986747" cy="892081"/>
          </a:xfrm>
        </p:grpSpPr>
        <p:sp>
          <p:nvSpPr>
            <p:cNvPr id="60" name="Rectangle 59"/>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1" name="Rectangle 6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62" name="Group 61"/>
          <p:cNvGrpSpPr/>
          <p:nvPr/>
        </p:nvGrpSpPr>
        <p:grpSpPr>
          <a:xfrm>
            <a:off x="1547906" y="4206632"/>
            <a:ext cx="2664000" cy="892081"/>
            <a:chOff x="1547906" y="1578467"/>
            <a:chExt cx="986747" cy="892081"/>
          </a:xfrm>
        </p:grpSpPr>
        <p:sp>
          <p:nvSpPr>
            <p:cNvPr id="63" name="Rectangle 62"/>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4" name="Rectangle 6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65" name="Group 64"/>
          <p:cNvGrpSpPr/>
          <p:nvPr/>
        </p:nvGrpSpPr>
        <p:grpSpPr>
          <a:xfrm>
            <a:off x="1547906" y="5136762"/>
            <a:ext cx="1797722" cy="892081"/>
            <a:chOff x="1547906" y="1578467"/>
            <a:chExt cx="986747" cy="892081"/>
          </a:xfrm>
        </p:grpSpPr>
        <p:sp>
          <p:nvSpPr>
            <p:cNvPr id="66" name="Rectangle 6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7" name="Rectangle 66"/>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71" name="Group 70"/>
          <p:cNvGrpSpPr/>
          <p:nvPr/>
        </p:nvGrpSpPr>
        <p:grpSpPr>
          <a:xfrm>
            <a:off x="7817449" y="1578467"/>
            <a:ext cx="1656000" cy="892081"/>
            <a:chOff x="1547906" y="1578467"/>
            <a:chExt cx="986747" cy="892081"/>
          </a:xfrm>
        </p:grpSpPr>
        <p:sp>
          <p:nvSpPr>
            <p:cNvPr id="72" name="Rectangle 71"/>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73" name="Rectangle 72"/>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74" name="Group 73"/>
          <p:cNvGrpSpPr/>
          <p:nvPr/>
        </p:nvGrpSpPr>
        <p:grpSpPr>
          <a:xfrm>
            <a:off x="7817449" y="2439786"/>
            <a:ext cx="2808000" cy="892081"/>
            <a:chOff x="1547906" y="1578467"/>
            <a:chExt cx="986747" cy="892081"/>
          </a:xfrm>
        </p:grpSpPr>
        <p:sp>
          <p:nvSpPr>
            <p:cNvPr id="75" name="Rectangle 7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76" name="Rectangle 7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77" name="Group 76"/>
          <p:cNvGrpSpPr/>
          <p:nvPr/>
        </p:nvGrpSpPr>
        <p:grpSpPr>
          <a:xfrm>
            <a:off x="7817449" y="3357998"/>
            <a:ext cx="2244761" cy="892081"/>
            <a:chOff x="1547906" y="1578467"/>
            <a:chExt cx="986747" cy="892081"/>
          </a:xfrm>
        </p:grpSpPr>
        <p:sp>
          <p:nvSpPr>
            <p:cNvPr id="78" name="Rectangle 77"/>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79" name="Rectangle 78"/>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80" name="Group 79"/>
          <p:cNvGrpSpPr/>
          <p:nvPr/>
        </p:nvGrpSpPr>
        <p:grpSpPr>
          <a:xfrm>
            <a:off x="7817449" y="4224583"/>
            <a:ext cx="2808000" cy="892081"/>
            <a:chOff x="1547906" y="1578467"/>
            <a:chExt cx="986747" cy="892081"/>
          </a:xfrm>
        </p:grpSpPr>
        <p:sp>
          <p:nvSpPr>
            <p:cNvPr id="81" name="Rectangle 80"/>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82" name="Rectangle 81"/>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83" name="Group 82"/>
          <p:cNvGrpSpPr/>
          <p:nvPr/>
        </p:nvGrpSpPr>
        <p:grpSpPr>
          <a:xfrm>
            <a:off x="7817449" y="5129142"/>
            <a:ext cx="1425612" cy="892081"/>
            <a:chOff x="1547906" y="1578467"/>
            <a:chExt cx="986747" cy="892081"/>
          </a:xfrm>
        </p:grpSpPr>
        <p:sp>
          <p:nvSpPr>
            <p:cNvPr id="84" name="Rectangle 8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85" name="Rectangle 84"/>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sp>
        <p:nvSpPr>
          <p:cNvPr id="54" name="Rounded Rectangle 11">
            <a:extLst>
              <a:ext uri="{FF2B5EF4-FFF2-40B4-BE49-F238E27FC236}">
                <a16:creationId xmlns:a16="http://schemas.microsoft.com/office/drawing/2014/main" id="{483D7EB9-C2AA-4190-98DE-925F861600E9}"/>
              </a:ext>
            </a:extLst>
          </p:cNvPr>
          <p:cNvSpPr/>
          <p:nvPr/>
        </p:nvSpPr>
        <p:spPr>
          <a:xfrm>
            <a:off x="9498842" y="247046"/>
            <a:ext cx="2458485"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20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4 Slides 2-3</a:t>
            </a:r>
          </a:p>
        </p:txBody>
      </p:sp>
    </p:spTree>
    <p:extLst>
      <p:ext uri="{BB962C8B-B14F-4D97-AF65-F5344CB8AC3E}">
        <p14:creationId xmlns:p14="http://schemas.microsoft.com/office/powerpoint/2010/main" val="117167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10" name="Picture 9">
            <a:extLst>
              <a:ext uri="{FF2B5EF4-FFF2-40B4-BE49-F238E27FC236}">
                <a16:creationId xmlns:a16="http://schemas.microsoft.com/office/drawing/2014/main" id="{3D33DA90-4C4A-43BD-9772-151AD1042898}"/>
              </a:ext>
            </a:extLst>
          </p:cNvPr>
          <p:cNvPicPr>
            <a:picLocks noChangeAspect="1"/>
          </p:cNvPicPr>
          <p:nvPr/>
        </p:nvPicPr>
        <p:blipFill>
          <a:blip r:embed="rId4"/>
          <a:stretch>
            <a:fillRect/>
          </a:stretch>
        </p:blipFill>
        <p:spPr>
          <a:xfrm>
            <a:off x="20954" y="1171208"/>
            <a:ext cx="2947297" cy="1768378"/>
          </a:xfrm>
          <a:prstGeom prst="rect">
            <a:avLst/>
          </a:prstGeom>
        </p:spPr>
      </p:pic>
      <p:pic>
        <p:nvPicPr>
          <p:cNvPr id="1026" name="Picture 2" descr="Chinese Border Guards Install Spy App On Tourist Phones - Report ...">
            <a:extLst>
              <a:ext uri="{FF2B5EF4-FFF2-40B4-BE49-F238E27FC236}">
                <a16:creationId xmlns:a16="http://schemas.microsoft.com/office/drawing/2014/main" id="{44EC251B-A5AA-4B71-84D4-AF07B6D2E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7" y="3834370"/>
            <a:ext cx="1694544" cy="125305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307437"/>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2" name="TextBox 1">
            <a:extLst>
              <a:ext uri="{FF2B5EF4-FFF2-40B4-BE49-F238E27FC236}">
                <a16:creationId xmlns:a16="http://schemas.microsoft.com/office/drawing/2014/main" id="{6B19C333-C8E9-2344-87F1-57BDC0DA4253}"/>
              </a:ext>
            </a:extLst>
          </p:cNvPr>
          <p:cNvSpPr txBox="1"/>
          <p:nvPr/>
        </p:nvSpPr>
        <p:spPr>
          <a:xfrm>
            <a:off x="3365451" y="1520623"/>
            <a:ext cx="1717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ach</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54A17BEB-2BF7-6F4A-B745-2614D301BBE7}"/>
              </a:ext>
            </a:extLst>
          </p:cNvPr>
          <p:cNvSpPr txBox="1"/>
          <p:nvPr/>
        </p:nvSpPr>
        <p:spPr>
          <a:xfrm>
            <a:off x="9118118" y="3704883"/>
            <a:ext cx="20774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arade</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989957E-56F8-1040-A829-051D821C48DF}"/>
              </a:ext>
            </a:extLst>
          </p:cNvPr>
          <p:cNvSpPr txBox="1"/>
          <p:nvPr/>
        </p:nvSpPr>
        <p:spPr>
          <a:xfrm>
            <a:off x="768277" y="5594195"/>
            <a:ext cx="21704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Men</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sch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ärgere</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Dich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nicht</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F29E13FD-DAA5-7043-9DB9-8AD08D17E2FD}"/>
              </a:ext>
            </a:extLst>
          </p:cNvPr>
          <p:cNvSpPr txBox="1"/>
          <p:nvPr/>
        </p:nvSpPr>
        <p:spPr>
          <a:xfrm>
            <a:off x="8088864" y="5653405"/>
            <a:ext cx="29626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ere</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ein-Papier</a:t>
            </a:r>
          </a:p>
        </p:txBody>
      </p:sp>
      <p:sp>
        <p:nvSpPr>
          <p:cNvPr id="9" name="TextBox 8">
            <a:extLst>
              <a:ext uri="{FF2B5EF4-FFF2-40B4-BE49-F238E27FC236}">
                <a16:creationId xmlns:a16="http://schemas.microsoft.com/office/drawing/2014/main" id="{32F7F8E2-3DB8-D443-9562-B434A43F3B68}"/>
              </a:ext>
            </a:extLst>
          </p:cNvPr>
          <p:cNvSpPr txBox="1"/>
          <p:nvPr/>
        </p:nvSpPr>
        <p:spPr>
          <a:xfrm>
            <a:off x="2031366" y="4266988"/>
            <a:ext cx="1191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Sp</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itzeln</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F19777D-011F-6341-9712-B9BE4A46D085}"/>
              </a:ext>
            </a:extLst>
          </p:cNvPr>
          <p:cNvSpPr txBox="1"/>
          <p:nvPr/>
        </p:nvSpPr>
        <p:spPr>
          <a:xfrm>
            <a:off x="8798990" y="969480"/>
            <a:ext cx="1484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Kein</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a:t>
            </a:r>
          </a:p>
        </p:txBody>
      </p:sp>
      <p:sp>
        <p:nvSpPr>
          <p:cNvPr id="12" name="TextBox 11">
            <a:extLst>
              <a:ext uri="{FF2B5EF4-FFF2-40B4-BE49-F238E27FC236}">
                <a16:creationId xmlns:a16="http://schemas.microsoft.com/office/drawing/2014/main" id="{8ECE8C8D-7BE6-AD4A-BB43-E11E7EB133D7}"/>
              </a:ext>
            </a:extLst>
          </p:cNvPr>
          <p:cNvSpPr txBox="1"/>
          <p:nvPr/>
        </p:nvSpPr>
        <p:spPr>
          <a:xfrm>
            <a:off x="7578309" y="2195514"/>
            <a:ext cx="2052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Brett</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sp</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iel</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69632F1-D479-9C42-A156-8023B3A9314F}"/>
              </a:ext>
            </a:extLst>
          </p:cNvPr>
          <p:cNvSpPr txBox="1"/>
          <p:nvPr/>
        </p:nvSpPr>
        <p:spPr>
          <a:xfrm>
            <a:off x="749225" y="2973457"/>
            <a:ext cx="2659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adt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Land -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Fluss</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3" descr="number 1">
            <a:hlinkClick r:id="" action="ppaction://noaction" highlightClick="1">
              <a:snd r:embed="rId6" name="1.wav"/>
            </a:hlinkClick>
            <a:extLst>
              <a:ext uri="{FF2B5EF4-FFF2-40B4-BE49-F238E27FC236}">
                <a16:creationId xmlns:a16="http://schemas.microsoft.com/office/drawing/2014/main" id="{8D07334B-6663-A947-824F-4C238BAD1DB9}"/>
              </a:ext>
            </a:extLst>
          </p:cNvPr>
          <p:cNvSpPr/>
          <p:nvPr/>
        </p:nvSpPr>
        <p:spPr>
          <a:xfrm>
            <a:off x="2786676" y="150856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14" descr="number 2">
            <a:hlinkClick r:id="" action="ppaction://noaction" highlightClick="1">
              <a:snd r:embed="rId7" name="2.wav"/>
            </a:hlinkClick>
            <a:extLst>
              <a:ext uri="{FF2B5EF4-FFF2-40B4-BE49-F238E27FC236}">
                <a16:creationId xmlns:a16="http://schemas.microsoft.com/office/drawing/2014/main" id="{B6AB3F4B-F9E5-4E46-BB00-CBCD431141F8}"/>
              </a:ext>
            </a:extLst>
          </p:cNvPr>
          <p:cNvSpPr/>
          <p:nvPr/>
        </p:nvSpPr>
        <p:spPr>
          <a:xfrm>
            <a:off x="146161" y="296139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15" descr="number 3">
            <a:hlinkClick r:id="" action="ppaction://noaction" highlightClick="1">
              <a:snd r:embed="rId8" name="3.wav"/>
            </a:hlinkClick>
            <a:extLst>
              <a:ext uri="{FF2B5EF4-FFF2-40B4-BE49-F238E27FC236}">
                <a16:creationId xmlns:a16="http://schemas.microsoft.com/office/drawing/2014/main" id="{003FA8DA-64F1-0A4E-A49B-8A87AB9625DB}"/>
              </a:ext>
            </a:extLst>
          </p:cNvPr>
          <p:cNvSpPr/>
          <p:nvPr/>
        </p:nvSpPr>
        <p:spPr>
          <a:xfrm>
            <a:off x="1442559" y="4255639"/>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16" descr="number 4">
            <a:hlinkClick r:id="" action="ppaction://noaction" highlightClick="1">
              <a:snd r:embed="rId9" name="4.wav"/>
            </a:hlinkClick>
            <a:extLst>
              <a:ext uri="{FF2B5EF4-FFF2-40B4-BE49-F238E27FC236}">
                <a16:creationId xmlns:a16="http://schemas.microsoft.com/office/drawing/2014/main" id="{8FD84E60-EE18-B74A-9E1F-F83F4B0406B2}"/>
              </a:ext>
            </a:extLst>
          </p:cNvPr>
          <p:cNvSpPr/>
          <p:nvPr/>
        </p:nvSpPr>
        <p:spPr>
          <a:xfrm>
            <a:off x="187927" y="5585279"/>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17" descr="number 5">
            <a:hlinkClick r:id="" action="ppaction://noaction" highlightClick="1">
              <a:snd r:embed="rId10" name="5.wav"/>
            </a:hlinkClick>
            <a:extLst>
              <a:ext uri="{FF2B5EF4-FFF2-40B4-BE49-F238E27FC236}">
                <a16:creationId xmlns:a16="http://schemas.microsoft.com/office/drawing/2014/main" id="{5FB934FB-6436-7C4B-9C66-55902FA4D250}"/>
              </a:ext>
            </a:extLst>
          </p:cNvPr>
          <p:cNvSpPr/>
          <p:nvPr/>
        </p:nvSpPr>
        <p:spPr>
          <a:xfrm>
            <a:off x="8218639" y="96481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 name="Action Button: Custom 18" descr="number 6">
            <a:hlinkClick r:id="" action="ppaction://noaction" highlightClick="1">
              <a:snd r:embed="rId11" name="6.wav"/>
            </a:hlinkClick>
            <a:extLst>
              <a:ext uri="{FF2B5EF4-FFF2-40B4-BE49-F238E27FC236}">
                <a16:creationId xmlns:a16="http://schemas.microsoft.com/office/drawing/2014/main" id="{6E42DB22-1A44-B141-8CD8-43A77B10160B}"/>
              </a:ext>
            </a:extLst>
          </p:cNvPr>
          <p:cNvSpPr/>
          <p:nvPr/>
        </p:nvSpPr>
        <p:spPr>
          <a:xfrm>
            <a:off x="7018027" y="218714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0" name="Action Button: Custom 19" descr="number 7">
            <a:hlinkClick r:id="" action="ppaction://noaction" highlightClick="1">
              <a:snd r:embed="rId12" name="7.wav"/>
            </a:hlinkClick>
            <a:extLst>
              <a:ext uri="{FF2B5EF4-FFF2-40B4-BE49-F238E27FC236}">
                <a16:creationId xmlns:a16="http://schemas.microsoft.com/office/drawing/2014/main" id="{ADFBE6D8-AFE8-5540-BBBA-C09E44F875C7}"/>
              </a:ext>
            </a:extLst>
          </p:cNvPr>
          <p:cNvSpPr/>
          <p:nvPr/>
        </p:nvSpPr>
        <p:spPr>
          <a:xfrm>
            <a:off x="8537765" y="369282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1" name="Action Button: Custom 20" descr="number 8">
            <a:hlinkClick r:id="" action="ppaction://noaction" highlightClick="1">
              <a:snd r:embed="rId13" name="8.wav"/>
            </a:hlinkClick>
            <a:extLst>
              <a:ext uri="{FF2B5EF4-FFF2-40B4-BE49-F238E27FC236}">
                <a16:creationId xmlns:a16="http://schemas.microsoft.com/office/drawing/2014/main" id="{BC404092-629D-954F-8D7E-923521342A5E}"/>
              </a:ext>
            </a:extLst>
          </p:cNvPr>
          <p:cNvSpPr/>
          <p:nvPr/>
        </p:nvSpPr>
        <p:spPr>
          <a:xfrm>
            <a:off x="7508511" y="56413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028" name="Picture 4" descr="Frustration | Photo of pop-o-matic Frustration board game, (… | Flickr">
            <a:extLst>
              <a:ext uri="{FF2B5EF4-FFF2-40B4-BE49-F238E27FC236}">
                <a16:creationId xmlns:a16="http://schemas.microsoft.com/office/drawing/2014/main" id="{9B2EA3F1-8516-4A57-BE19-7836D22DBCB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58051" y="4818922"/>
            <a:ext cx="2040266" cy="1532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ying Cards, Poker, Casino, Gambling, Cards, Ace">
            <a:extLst>
              <a:ext uri="{FF2B5EF4-FFF2-40B4-BE49-F238E27FC236}">
                <a16:creationId xmlns:a16="http://schemas.microsoft.com/office/drawing/2014/main" id="{4AA39D4C-B268-4A54-B5CC-F8848EEB7B5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52883">
            <a:off x="6532380" y="691945"/>
            <a:ext cx="1350289" cy="14213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5 sci-fi themed boardgames for Christmas… | JAMIE SAWYER">
            <a:extLst>
              <a:ext uri="{FF2B5EF4-FFF2-40B4-BE49-F238E27FC236}">
                <a16:creationId xmlns:a16="http://schemas.microsoft.com/office/drawing/2014/main" id="{7C0B15E8-23D0-4922-9D96-6A8BD50F33A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6953" y="1852504"/>
            <a:ext cx="1819075" cy="121150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a:extLst>
              <a:ext uri="{FF2B5EF4-FFF2-40B4-BE49-F238E27FC236}">
                <a16:creationId xmlns:a16="http://schemas.microsoft.com/office/drawing/2014/main" id="{AE1C3821-68CF-4F62-9D4F-723302FAD98D}"/>
              </a:ext>
            </a:extLst>
          </p:cNvPr>
          <p:cNvPicPr>
            <a:picLocks noChangeAspect="1"/>
          </p:cNvPicPr>
          <p:nvPr/>
        </p:nvPicPr>
        <p:blipFill>
          <a:blip r:embed="rId17"/>
          <a:stretch>
            <a:fillRect/>
          </a:stretch>
        </p:blipFill>
        <p:spPr>
          <a:xfrm>
            <a:off x="6258569" y="3185348"/>
            <a:ext cx="2074186" cy="1555640"/>
          </a:xfrm>
          <a:prstGeom prst="rect">
            <a:avLst/>
          </a:prstGeom>
        </p:spPr>
      </p:pic>
      <p:pic>
        <p:nvPicPr>
          <p:cNvPr id="1036" name="Picture 12" descr="Rock-Paper-Scissors, Game, Roshambo">
            <a:extLst>
              <a:ext uri="{FF2B5EF4-FFF2-40B4-BE49-F238E27FC236}">
                <a16:creationId xmlns:a16="http://schemas.microsoft.com/office/drawing/2014/main" id="{1DA7030F-CF47-44B3-BD8A-288E64FBD75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8326493">
            <a:off x="10299223" y="4635713"/>
            <a:ext cx="1522948" cy="15041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a:extLst>
              <a:ext uri="{FF2B5EF4-FFF2-40B4-BE49-F238E27FC236}">
                <a16:creationId xmlns:a16="http://schemas.microsoft.com/office/drawing/2014/main" id="{FFF8ABB3-61F5-4433-BA4F-BFE1BDEB68DB}"/>
              </a:ext>
            </a:extLst>
          </p:cNvPr>
          <p:cNvPicPr>
            <a:picLocks noChangeAspect="1"/>
          </p:cNvPicPr>
          <p:nvPr/>
        </p:nvPicPr>
        <p:blipFill>
          <a:blip r:embed="rId19"/>
          <a:stretch>
            <a:fillRect/>
          </a:stretch>
        </p:blipFill>
        <p:spPr>
          <a:xfrm>
            <a:off x="3548239" y="2496058"/>
            <a:ext cx="1864657" cy="1864657"/>
          </a:xfrm>
          <a:prstGeom prst="rect">
            <a:avLst/>
          </a:prstGeom>
        </p:spPr>
      </p:pic>
      <p:grpSp>
        <p:nvGrpSpPr>
          <p:cNvPr id="1029" name="Group 1028"/>
          <p:cNvGrpSpPr/>
          <p:nvPr/>
        </p:nvGrpSpPr>
        <p:grpSpPr>
          <a:xfrm>
            <a:off x="3966690" y="1581614"/>
            <a:ext cx="457201" cy="284139"/>
            <a:chOff x="3966690" y="1226766"/>
            <a:chExt cx="457201" cy="284139"/>
          </a:xfrm>
        </p:grpSpPr>
        <p:sp>
          <p:nvSpPr>
            <p:cNvPr id="24" name="Rectangle 23"/>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4" name="Rectangle 1023"/>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1" name="Group 40"/>
          <p:cNvGrpSpPr/>
          <p:nvPr/>
        </p:nvGrpSpPr>
        <p:grpSpPr>
          <a:xfrm>
            <a:off x="739368" y="3035453"/>
            <a:ext cx="312996" cy="284139"/>
            <a:chOff x="3966690" y="1226766"/>
            <a:chExt cx="457201" cy="284139"/>
          </a:xfrm>
        </p:grpSpPr>
        <p:sp>
          <p:nvSpPr>
            <p:cNvPr id="42" name="Rectangle 41"/>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4" name="Group 43"/>
          <p:cNvGrpSpPr/>
          <p:nvPr/>
        </p:nvGrpSpPr>
        <p:grpSpPr>
          <a:xfrm>
            <a:off x="2005887" y="4354823"/>
            <a:ext cx="399846" cy="284139"/>
            <a:chOff x="3966690" y="1226766"/>
            <a:chExt cx="457201" cy="284139"/>
          </a:xfrm>
        </p:grpSpPr>
        <p:sp>
          <p:nvSpPr>
            <p:cNvPr id="45" name="Rectangle 44"/>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7" name="Group 46"/>
          <p:cNvGrpSpPr/>
          <p:nvPr/>
        </p:nvGrpSpPr>
        <p:grpSpPr>
          <a:xfrm>
            <a:off x="1408777" y="5664835"/>
            <a:ext cx="428045" cy="284139"/>
            <a:chOff x="3966690" y="1226766"/>
            <a:chExt cx="457201" cy="284139"/>
          </a:xfrm>
        </p:grpSpPr>
        <p:sp>
          <p:nvSpPr>
            <p:cNvPr id="48" name="Rectangle 47"/>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0" name="Group 49"/>
          <p:cNvGrpSpPr/>
          <p:nvPr/>
        </p:nvGrpSpPr>
        <p:grpSpPr>
          <a:xfrm>
            <a:off x="9573645" y="1038741"/>
            <a:ext cx="231457" cy="284139"/>
            <a:chOff x="3966690" y="1226766"/>
            <a:chExt cx="457201" cy="284139"/>
          </a:xfrm>
        </p:grpSpPr>
        <p:sp>
          <p:nvSpPr>
            <p:cNvPr id="51" name="Rectangle 50"/>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3" name="Group 52"/>
          <p:cNvGrpSpPr/>
          <p:nvPr/>
        </p:nvGrpSpPr>
        <p:grpSpPr>
          <a:xfrm>
            <a:off x="8730053" y="2257553"/>
            <a:ext cx="299555" cy="321697"/>
            <a:chOff x="3966690" y="1226766"/>
            <a:chExt cx="457201" cy="321697"/>
          </a:xfrm>
        </p:grpSpPr>
        <p:sp>
          <p:nvSpPr>
            <p:cNvPr id="54" name="Rectangle 53"/>
            <p:cNvSpPr/>
            <p:nvPr/>
          </p:nvSpPr>
          <p:spPr>
            <a:xfrm>
              <a:off x="3966692" y="1226766"/>
              <a:ext cx="457199" cy="32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6" name="Group 55"/>
          <p:cNvGrpSpPr/>
          <p:nvPr/>
        </p:nvGrpSpPr>
        <p:grpSpPr>
          <a:xfrm>
            <a:off x="9641422" y="3774565"/>
            <a:ext cx="457201" cy="284139"/>
            <a:chOff x="3966690" y="1226766"/>
            <a:chExt cx="457201" cy="284139"/>
          </a:xfrm>
        </p:grpSpPr>
        <p:sp>
          <p:nvSpPr>
            <p:cNvPr id="57" name="Rectangle 56"/>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9" name="Group 58"/>
          <p:cNvGrpSpPr/>
          <p:nvPr/>
        </p:nvGrpSpPr>
        <p:grpSpPr>
          <a:xfrm>
            <a:off x="8164364" y="5739335"/>
            <a:ext cx="457201" cy="284139"/>
            <a:chOff x="3966690" y="1226766"/>
            <a:chExt cx="457201" cy="284139"/>
          </a:xfrm>
        </p:grpSpPr>
        <p:sp>
          <p:nvSpPr>
            <p:cNvPr id="60" name="Rectangle 59"/>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9114035" y="5740145"/>
            <a:ext cx="216000" cy="284139"/>
            <a:chOff x="3966690" y="1226766"/>
            <a:chExt cx="457201" cy="284139"/>
          </a:xfrm>
        </p:grpSpPr>
        <p:sp>
          <p:nvSpPr>
            <p:cNvPr id="63" name="Rectangle 62"/>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44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3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0692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21" name="Action Button: Custom 20" descr="number 1">
            <a:hlinkClick r:id="" action="ppaction://noaction" highlightClick="1">
              <a:snd r:embed="rId4" name="1.wav"/>
            </a:hlinkClick>
            <a:extLst>
              <a:ext uri="{FF2B5EF4-FFF2-40B4-BE49-F238E27FC236}">
                <a16:creationId xmlns:a16="http://schemas.microsoft.com/office/drawing/2014/main" id="{2877C4DD-000C-FB45-A888-3E61340C8D0E}"/>
              </a:ext>
            </a:extLst>
          </p:cNvPr>
          <p:cNvSpPr/>
          <p:nvPr/>
        </p:nvSpPr>
        <p:spPr>
          <a:xfrm>
            <a:off x="129619" y="167299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22" name="Action Button: Custom 21" descr="number 2">
            <a:hlinkClick r:id="" action="ppaction://noaction" highlightClick="1">
              <a:snd r:embed="rId5" name="2.wav"/>
            </a:hlinkClick>
            <a:extLst>
              <a:ext uri="{FF2B5EF4-FFF2-40B4-BE49-F238E27FC236}">
                <a16:creationId xmlns:a16="http://schemas.microsoft.com/office/drawing/2014/main" id="{50B921ED-5314-8845-9FA1-20505830E9FB}"/>
              </a:ext>
            </a:extLst>
          </p:cNvPr>
          <p:cNvSpPr/>
          <p:nvPr/>
        </p:nvSpPr>
        <p:spPr>
          <a:xfrm>
            <a:off x="128045" y="224689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23" name="Action Button: Custom 22" descr="number 3">
            <a:hlinkClick r:id="" action="ppaction://noaction" highlightClick="1">
              <a:snd r:embed="rId6" name="3.wav"/>
            </a:hlinkClick>
            <a:extLst>
              <a:ext uri="{FF2B5EF4-FFF2-40B4-BE49-F238E27FC236}">
                <a16:creationId xmlns:a16="http://schemas.microsoft.com/office/drawing/2014/main" id="{03E9ACD8-C7D7-6E43-96A8-02C765042FF5}"/>
              </a:ext>
            </a:extLst>
          </p:cNvPr>
          <p:cNvSpPr/>
          <p:nvPr/>
        </p:nvSpPr>
        <p:spPr>
          <a:xfrm>
            <a:off x="128044" y="282079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24" name="Action Button: Custom 23" descr="number 4">
            <a:hlinkClick r:id="" action="ppaction://noaction" highlightClick="1">
              <a:snd r:embed="rId7" name="4.wav"/>
            </a:hlinkClick>
            <a:extLst>
              <a:ext uri="{FF2B5EF4-FFF2-40B4-BE49-F238E27FC236}">
                <a16:creationId xmlns:a16="http://schemas.microsoft.com/office/drawing/2014/main" id="{CBDEC96D-4001-FA40-A882-6351C7ABE775}"/>
              </a:ext>
            </a:extLst>
          </p:cNvPr>
          <p:cNvSpPr/>
          <p:nvPr/>
        </p:nvSpPr>
        <p:spPr>
          <a:xfrm>
            <a:off x="128044" y="339469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25" name="Action Button: Custom 24" descr="number 5">
            <a:hlinkClick r:id="" action="ppaction://noaction" highlightClick="1">
              <a:snd r:embed="rId8" name="5.wav"/>
            </a:hlinkClick>
            <a:extLst>
              <a:ext uri="{FF2B5EF4-FFF2-40B4-BE49-F238E27FC236}">
                <a16:creationId xmlns:a16="http://schemas.microsoft.com/office/drawing/2014/main" id="{257DE548-A54F-EA4B-A983-01DAAB1B5191}"/>
              </a:ext>
            </a:extLst>
          </p:cNvPr>
          <p:cNvSpPr/>
          <p:nvPr/>
        </p:nvSpPr>
        <p:spPr>
          <a:xfrm>
            <a:off x="128043" y="396859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5</a:t>
            </a:r>
          </a:p>
        </p:txBody>
      </p:sp>
      <p:sp>
        <p:nvSpPr>
          <p:cNvPr id="26" name="Action Button: Custom 25" descr="number 6">
            <a:hlinkClick r:id="" action="ppaction://noaction" highlightClick="1">
              <a:snd r:embed="rId9" name="6.wav"/>
            </a:hlinkClick>
            <a:extLst>
              <a:ext uri="{FF2B5EF4-FFF2-40B4-BE49-F238E27FC236}">
                <a16:creationId xmlns:a16="http://schemas.microsoft.com/office/drawing/2014/main" id="{FB1279E1-BDF2-E24B-9BDF-84C076330469}"/>
              </a:ext>
            </a:extLst>
          </p:cNvPr>
          <p:cNvSpPr/>
          <p:nvPr/>
        </p:nvSpPr>
        <p:spPr>
          <a:xfrm>
            <a:off x="128041" y="454005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6</a:t>
            </a:r>
          </a:p>
        </p:txBody>
      </p:sp>
      <p:sp>
        <p:nvSpPr>
          <p:cNvPr id="10" name="TextBox 9">
            <a:extLst>
              <a:ext uri="{FF2B5EF4-FFF2-40B4-BE49-F238E27FC236}">
                <a16:creationId xmlns:a16="http://schemas.microsoft.com/office/drawing/2014/main" id="{7BE45D8C-0ED3-FD4E-BEF8-55DECAD3536D}"/>
              </a:ext>
            </a:extLst>
          </p:cNvPr>
          <p:cNvSpPr txBox="1"/>
          <p:nvPr/>
        </p:nvSpPr>
        <p:spPr>
          <a:xfrm>
            <a:off x="990600" y="1685062"/>
            <a:ext cx="8364790" cy="400110"/>
          </a:xfrm>
          <a:prstGeom prst="rect">
            <a:avLst/>
          </a:prstGeom>
          <a:noFill/>
        </p:spPr>
        <p:txBody>
          <a:bodyPr wrap="none" rtlCol="0">
            <a:spAutoFit/>
          </a:bodyPr>
          <a:lstStyle/>
          <a:p>
            <a:r>
              <a:rPr lang="en-US" sz="2000" dirty="0" err="1">
                <a:solidFill>
                  <a:schemeClr val="accent5">
                    <a:lumMod val="50000"/>
                  </a:schemeClr>
                </a:solidFill>
                <a:latin typeface="Century Gothic" panose="020B0502020202020204" pitchFamily="34" charset="0"/>
              </a:rPr>
              <a:t>Gesellschaftsspiele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wie</a:t>
            </a:r>
            <a:r>
              <a:rPr lang="en-US" sz="2000" dirty="0">
                <a:solidFill>
                  <a:schemeClr val="accent5">
                    <a:lumMod val="50000"/>
                  </a:schemeClr>
                </a:solidFill>
                <a:latin typeface="Century Gothic" panose="020B0502020202020204" pitchFamily="34" charset="0"/>
              </a:rPr>
              <a:t> Mensch-</a:t>
            </a:r>
            <a:r>
              <a:rPr lang="en-US" sz="2000" dirty="0" err="1">
                <a:solidFill>
                  <a:schemeClr val="accent5">
                    <a:lumMod val="50000"/>
                  </a:schemeClr>
                </a:solidFill>
                <a:latin typeface="Century Gothic" panose="020B0502020202020204" pitchFamily="34" charset="0"/>
              </a:rPr>
              <a:t>ärgere</a:t>
            </a:r>
            <a:r>
              <a:rPr lang="en-US" sz="2000" dirty="0">
                <a:solidFill>
                  <a:schemeClr val="accent5">
                    <a:lumMod val="50000"/>
                  </a:schemeClr>
                </a:solidFill>
                <a:latin typeface="Century Gothic" panose="020B0502020202020204" pitchFamily="34" charset="0"/>
              </a:rPr>
              <a:t>-Dich-</a:t>
            </a:r>
            <a:r>
              <a:rPr lang="en-US" sz="2000" dirty="0" err="1">
                <a:solidFill>
                  <a:schemeClr val="accent5">
                    <a:lumMod val="50000"/>
                  </a:schemeClr>
                </a:solidFill>
                <a:latin typeface="Century Gothic" panose="020B0502020202020204" pitchFamily="34" charset="0"/>
              </a:rPr>
              <a:t>nicht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machen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Spaß</a:t>
            </a:r>
            <a:r>
              <a:rPr lang="en-US" sz="2000" dirty="0">
                <a:solidFill>
                  <a:schemeClr val="accent5">
                    <a:lumMod val="50000"/>
                  </a:schemeClr>
                </a:solidFill>
                <a:latin typeface="Century Gothic" panose="020B0502020202020204" pitchFamily="34" charset="0"/>
              </a:rPr>
              <a:t>*.</a:t>
            </a:r>
          </a:p>
        </p:txBody>
      </p:sp>
      <p:sp>
        <p:nvSpPr>
          <p:cNvPr id="27" name="TextBox 26">
            <a:extLst>
              <a:ext uri="{FF2B5EF4-FFF2-40B4-BE49-F238E27FC236}">
                <a16:creationId xmlns:a16="http://schemas.microsoft.com/office/drawing/2014/main" id="{62AC13F4-BE05-5E47-B9CD-80AE9370692E}"/>
              </a:ext>
            </a:extLst>
          </p:cNvPr>
          <p:cNvSpPr txBox="1"/>
          <p:nvPr/>
        </p:nvSpPr>
        <p:spPr>
          <a:xfrm>
            <a:off x="990600" y="2258960"/>
            <a:ext cx="8470589" cy="400110"/>
          </a:xfrm>
          <a:prstGeom prst="rect">
            <a:avLst/>
          </a:prstGeom>
          <a:noFill/>
        </p:spPr>
        <p:txBody>
          <a:bodyPr wrap="none" rtlCol="0">
            <a:spAutoFit/>
          </a:bodyPr>
          <a:lstStyle/>
          <a:p>
            <a:r>
              <a:rPr lang="en-US" sz="2000" dirty="0">
                <a:solidFill>
                  <a:schemeClr val="accent5">
                    <a:lumMod val="50000"/>
                  </a:schemeClr>
                </a:solidFill>
                <a:latin typeface="Century Gothic" panose="020B0502020202020204" pitchFamily="34" charset="0"/>
              </a:rPr>
              <a:t>Bei </a:t>
            </a:r>
            <a:r>
              <a:rPr lang="en-US" sz="2000" dirty="0" err="1">
                <a:solidFill>
                  <a:schemeClr val="accent5">
                    <a:lumMod val="50000"/>
                  </a:schemeClr>
                </a:solidFill>
                <a:latin typeface="Century Gothic" panose="020B0502020202020204" pitchFamily="34" charset="0"/>
              </a:rPr>
              <a:t>Scharaden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darf</a:t>
            </a:r>
            <a:r>
              <a:rPr lang="en-US" sz="2000" dirty="0">
                <a:solidFill>
                  <a:schemeClr val="accent5">
                    <a:lumMod val="50000"/>
                  </a:schemeClr>
                </a:solidFill>
                <a:latin typeface="Century Gothic" panose="020B0502020202020204" pitchFamily="34" charset="0"/>
              </a:rPr>
              <a:t> man </a:t>
            </a:r>
            <a:r>
              <a:rPr lang="en-US" sz="2000" dirty="0" err="1">
                <a:solidFill>
                  <a:schemeClr val="accent5">
                    <a:lumMod val="50000"/>
                  </a:schemeClr>
                </a:solidFill>
                <a:latin typeface="Century Gothic" panose="020B0502020202020204" pitchFamily="34" charset="0"/>
              </a:rPr>
              <a:t>nicht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sprechen</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auch</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nicht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schreiben</a:t>
            </a:r>
            <a:r>
              <a:rPr lang="en-US" sz="2000" dirty="0">
                <a:solidFill>
                  <a:schemeClr val="accent5">
                    <a:lumMod val="50000"/>
                  </a:schemeClr>
                </a:solidFill>
                <a:latin typeface="Century Gothic" panose="020B0502020202020204" pitchFamily="34" charset="0"/>
              </a:rPr>
              <a:t>.</a:t>
            </a:r>
          </a:p>
        </p:txBody>
      </p:sp>
      <p:sp>
        <p:nvSpPr>
          <p:cNvPr id="29" name="TextBox 28">
            <a:extLst>
              <a:ext uri="{FF2B5EF4-FFF2-40B4-BE49-F238E27FC236}">
                <a16:creationId xmlns:a16="http://schemas.microsoft.com/office/drawing/2014/main" id="{AA1C93B5-DFF5-8245-95DD-30269DE5A6D1}"/>
              </a:ext>
            </a:extLst>
          </p:cNvPr>
          <p:cNvSpPr txBox="1"/>
          <p:nvPr/>
        </p:nvSpPr>
        <p:spPr>
          <a:xfrm>
            <a:off x="990600" y="2832858"/>
            <a:ext cx="6032421" cy="400110"/>
          </a:xfrm>
          <a:prstGeom prst="rect">
            <a:avLst/>
          </a:prstGeom>
          <a:noFill/>
        </p:spPr>
        <p:txBody>
          <a:bodyPr wrap="none" rtlCol="0">
            <a:spAutoFit/>
          </a:bodyPr>
          <a:lstStyle/>
          <a:p>
            <a:r>
              <a:rPr lang="en-US" sz="2000" dirty="0" err="1">
                <a:solidFill>
                  <a:schemeClr val="accent5">
                    <a:lumMod val="50000"/>
                  </a:schemeClr>
                </a:solidFill>
                <a:latin typeface="Century Gothic" panose="020B0502020202020204" pitchFamily="34" charset="0"/>
              </a:rPr>
              <a:t>Meine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Geschwister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spielen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Schere</a:t>
            </a:r>
            <a:r>
              <a:rPr lang="en-US" sz="2000" dirty="0">
                <a:solidFill>
                  <a:schemeClr val="accent5">
                    <a:lumMod val="50000"/>
                  </a:schemeClr>
                </a:solidFill>
                <a:latin typeface="Century Gothic" panose="020B0502020202020204" pitchFamily="34" charset="0"/>
              </a:rPr>
              <a:t>-Stein-Papier.</a:t>
            </a:r>
          </a:p>
        </p:txBody>
      </p:sp>
      <p:sp>
        <p:nvSpPr>
          <p:cNvPr id="31" name="TextBox 30">
            <a:extLst>
              <a:ext uri="{FF2B5EF4-FFF2-40B4-BE49-F238E27FC236}">
                <a16:creationId xmlns:a16="http://schemas.microsoft.com/office/drawing/2014/main" id="{FCB2A517-E280-3341-83C6-3CAE53DD8E81}"/>
              </a:ext>
            </a:extLst>
          </p:cNvPr>
          <p:cNvSpPr txBox="1"/>
          <p:nvPr/>
        </p:nvSpPr>
        <p:spPr>
          <a:xfrm>
            <a:off x="990599" y="3394693"/>
            <a:ext cx="5186035" cy="400110"/>
          </a:xfrm>
          <a:prstGeom prst="rect">
            <a:avLst/>
          </a:prstGeom>
          <a:noFill/>
        </p:spPr>
        <p:txBody>
          <a:bodyPr wrap="none" rtlCol="0">
            <a:spAutoFit/>
          </a:bodyPr>
          <a:lstStyle/>
          <a:p>
            <a:r>
              <a:rPr lang="en-US" sz="2000" dirty="0">
                <a:solidFill>
                  <a:schemeClr val="accent5">
                    <a:lumMod val="50000"/>
                  </a:schemeClr>
                </a:solidFill>
                <a:latin typeface="Century Gothic" panose="020B0502020202020204" pitchFamily="34" charset="0"/>
              </a:rPr>
              <a:t>Seine </a:t>
            </a:r>
            <a:r>
              <a:rPr lang="en-US" sz="2000" dirty="0" err="1">
                <a:solidFill>
                  <a:schemeClr val="accent5">
                    <a:lumMod val="50000"/>
                  </a:schemeClr>
                </a:solidFill>
                <a:latin typeface="Century Gothic" panose="020B0502020202020204" pitchFamily="34" charset="0"/>
              </a:rPr>
              <a:t>Schwester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versteht</a:t>
            </a:r>
            <a:r>
              <a:rPr lang="en-US" sz="2000" dirty="0">
                <a:solidFill>
                  <a:schemeClr val="accent5">
                    <a:lumMod val="50000"/>
                  </a:schemeClr>
                </a:solidFill>
                <a:latin typeface="Century Gothic" panose="020B0502020202020204" pitchFamily="34" charset="0"/>
              </a:rPr>
              <a:t> Sport </a:t>
            </a:r>
            <a:r>
              <a:rPr lang="en-US" sz="2000" dirty="0" err="1">
                <a:solidFill>
                  <a:schemeClr val="accent5">
                    <a:lumMod val="50000"/>
                  </a:schemeClr>
                </a:solidFill>
                <a:latin typeface="Century Gothic" panose="020B0502020202020204" pitchFamily="34" charset="0"/>
              </a:rPr>
              <a:t>ganz</a:t>
            </a:r>
            <a:r>
              <a:rPr lang="en-US" sz="2000" dirty="0">
                <a:solidFill>
                  <a:schemeClr val="accent5">
                    <a:lumMod val="50000"/>
                  </a:schemeClr>
                </a:solidFill>
                <a:latin typeface="Century Gothic" panose="020B0502020202020204" pitchFamily="34" charset="0"/>
              </a:rPr>
              <a:t> gut.</a:t>
            </a:r>
          </a:p>
        </p:txBody>
      </p:sp>
      <p:sp>
        <p:nvSpPr>
          <p:cNvPr id="32" name="TextBox 31">
            <a:extLst>
              <a:ext uri="{FF2B5EF4-FFF2-40B4-BE49-F238E27FC236}">
                <a16:creationId xmlns:a16="http://schemas.microsoft.com/office/drawing/2014/main" id="{77C9A66B-104F-8642-8662-D888C84544F4}"/>
              </a:ext>
            </a:extLst>
          </p:cNvPr>
          <p:cNvSpPr txBox="1"/>
          <p:nvPr/>
        </p:nvSpPr>
        <p:spPr>
          <a:xfrm>
            <a:off x="987394" y="3980654"/>
            <a:ext cx="6835526" cy="400110"/>
          </a:xfrm>
          <a:prstGeom prst="rect">
            <a:avLst/>
          </a:prstGeom>
          <a:noFill/>
        </p:spPr>
        <p:txBody>
          <a:bodyPr wrap="none" rtlCol="0">
            <a:spAutoFit/>
          </a:bodyPr>
          <a:lstStyle/>
          <a:p>
            <a:r>
              <a:rPr lang="en-US" sz="2000" dirty="0" err="1">
                <a:solidFill>
                  <a:schemeClr val="accent5">
                    <a:lumMod val="50000"/>
                  </a:schemeClr>
                </a:solidFill>
                <a:latin typeface="Century Gothic" panose="020B0502020202020204" pitchFamily="34" charset="0"/>
              </a:rPr>
              <a:t>Schachfiguren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sind</a:t>
            </a:r>
            <a:r>
              <a:rPr lang="en-US" sz="2000" dirty="0">
                <a:solidFill>
                  <a:schemeClr val="accent5">
                    <a:lumMod val="50000"/>
                  </a:schemeClr>
                </a:solidFill>
                <a:latin typeface="Century Gothic" panose="020B0502020202020204" pitchFamily="34" charset="0"/>
              </a:rPr>
              <a:t> schwarz und </a:t>
            </a:r>
            <a:r>
              <a:rPr lang="en-US" sz="2000" dirty="0" err="1">
                <a:solidFill>
                  <a:schemeClr val="accent5">
                    <a:lumMod val="50000"/>
                  </a:schemeClr>
                </a:solidFill>
                <a:latin typeface="Century Gothic" panose="020B0502020202020204" pitchFamily="34" charset="0"/>
              </a:rPr>
              <a:t>weiß</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sehr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schön</a:t>
            </a:r>
            <a:r>
              <a:rPr lang="en-US" sz="2000" dirty="0">
                <a:solidFill>
                  <a:schemeClr val="accent5">
                    <a:lumMod val="50000"/>
                  </a:schemeClr>
                </a:solidFill>
                <a:latin typeface="Century Gothic" panose="020B0502020202020204" pitchFamily="34" charset="0"/>
              </a:rPr>
              <a:t>.</a:t>
            </a:r>
          </a:p>
        </p:txBody>
      </p:sp>
      <p:sp>
        <p:nvSpPr>
          <p:cNvPr id="33" name="TextBox 32">
            <a:extLst>
              <a:ext uri="{FF2B5EF4-FFF2-40B4-BE49-F238E27FC236}">
                <a16:creationId xmlns:a16="http://schemas.microsoft.com/office/drawing/2014/main" id="{169B367D-D051-A348-AAA8-A12FC2C05ED5}"/>
              </a:ext>
            </a:extLst>
          </p:cNvPr>
          <p:cNvSpPr txBox="1"/>
          <p:nvPr/>
        </p:nvSpPr>
        <p:spPr>
          <a:xfrm>
            <a:off x="987393" y="4573408"/>
            <a:ext cx="5891356" cy="400110"/>
          </a:xfrm>
          <a:prstGeom prst="rect">
            <a:avLst/>
          </a:prstGeom>
          <a:noFill/>
        </p:spPr>
        <p:txBody>
          <a:bodyPr wrap="none" rtlCol="0">
            <a:spAutoFit/>
          </a:bodyPr>
          <a:lstStyle/>
          <a:p>
            <a:r>
              <a:rPr lang="en-US" sz="2000" dirty="0">
                <a:solidFill>
                  <a:schemeClr val="accent5">
                    <a:lumMod val="50000"/>
                  </a:schemeClr>
                </a:solidFill>
                <a:latin typeface="Century Gothic" panose="020B0502020202020204" pitchFamily="34" charset="0"/>
              </a:rPr>
              <a:t>Die </a:t>
            </a:r>
            <a:r>
              <a:rPr lang="en-US" sz="2000" dirty="0" err="1">
                <a:solidFill>
                  <a:schemeClr val="accent5">
                    <a:lumMod val="50000"/>
                  </a:schemeClr>
                </a:solidFill>
                <a:latin typeface="Century Gothic" panose="020B0502020202020204" pitchFamily="34" charset="0"/>
              </a:rPr>
              <a:t>Mitspieler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sind</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bestimmt</a:t>
            </a:r>
            <a:r>
              <a:rPr lang="en-US" sz="2000" dirty="0">
                <a:solidFill>
                  <a:schemeClr val="accent5">
                    <a:lumMod val="50000"/>
                  </a:schemeClr>
                </a:solidFill>
                <a:latin typeface="Century Gothic" panose="020B0502020202020204" pitchFamily="34" charset="0"/>
              </a:rPr>
              <a:t>* schnell und stark.</a:t>
            </a:r>
          </a:p>
        </p:txBody>
      </p:sp>
      <p:sp>
        <p:nvSpPr>
          <p:cNvPr id="2" name="TextBox 1"/>
          <p:cNvSpPr txBox="1"/>
          <p:nvPr/>
        </p:nvSpPr>
        <p:spPr>
          <a:xfrm>
            <a:off x="5463069" y="5849576"/>
            <a:ext cx="5986249" cy="400110"/>
          </a:xfrm>
          <a:prstGeom prst="rect">
            <a:avLst/>
          </a:prstGeom>
          <a:noFill/>
          <a:ln>
            <a:solidFill>
              <a:schemeClr val="accent1">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Spaß</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machen</a:t>
            </a:r>
            <a:r>
              <a:rPr lang="en-GB" sz="2000" dirty="0">
                <a:solidFill>
                  <a:schemeClr val="accent1">
                    <a:lumMod val="50000"/>
                  </a:schemeClr>
                </a:solidFill>
                <a:latin typeface="Century Gothic" panose="020B0502020202020204" pitchFamily="34" charset="0"/>
              </a:rPr>
              <a:t> - to be fun *</a:t>
            </a:r>
            <a:r>
              <a:rPr lang="en-GB" sz="2000" dirty="0" err="1">
                <a:solidFill>
                  <a:schemeClr val="accent1">
                    <a:lumMod val="50000"/>
                  </a:schemeClr>
                </a:solidFill>
                <a:latin typeface="Century Gothic" panose="020B0502020202020204" pitchFamily="34" charset="0"/>
              </a:rPr>
              <a:t>bestimmt</a:t>
            </a:r>
            <a:r>
              <a:rPr lang="en-GB" sz="2000" dirty="0">
                <a:solidFill>
                  <a:schemeClr val="accent1">
                    <a:lumMod val="50000"/>
                  </a:schemeClr>
                </a:solidFill>
                <a:latin typeface="Century Gothic" panose="020B0502020202020204" pitchFamily="34" charset="0"/>
              </a:rPr>
              <a:t> - certainly</a:t>
            </a: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555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9"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3; </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a:t>
            </a:r>
          </a:p>
        </p:txBody>
      </p:sp>
    </p:spTree>
    <p:extLst>
      <p:ext uri="{BB962C8B-B14F-4D97-AF65-F5344CB8AC3E}">
        <p14:creationId xmlns:p14="http://schemas.microsoft.com/office/powerpoint/2010/main" val="162026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3 Slides 2-7; 31-32</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Altnau</a:t>
            </a:r>
            <a:endParaRPr lang="en-GB" sz="2000" dirty="0">
              <a:solidFill>
                <a:schemeClr val="accent1">
                  <a:lumMod val="50000"/>
                </a:schemeClr>
              </a:solidFill>
              <a:latin typeface="Century Gothic" panose="020B0502020202020204" pitchFamily="34" charset="0"/>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Bregenz</a:t>
            </a:r>
            <a:endParaRPr lang="en-GB" sz="2000" dirty="0">
              <a:solidFill>
                <a:schemeClr val="accent1">
                  <a:lumMod val="50000"/>
                </a:schemeClr>
              </a:solidFill>
              <a:latin typeface="Century Gothic" panose="020B0502020202020204" pitchFamily="34" charset="0"/>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Reichenau</a:t>
            </a:r>
            <a:endParaRPr lang="en-GB" sz="2000" dirty="0">
              <a:solidFill>
                <a:schemeClr val="accent1">
                  <a:lumMod val="50000"/>
                </a:schemeClr>
              </a:solidFill>
              <a:latin typeface="Century Gothic" panose="020B0502020202020204" pitchFamily="34" charset="0"/>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Stein am </a:t>
            </a:r>
            <a:r>
              <a:rPr lang="en-GB" sz="2000" dirty="0" err="1">
                <a:solidFill>
                  <a:schemeClr val="accent1">
                    <a:lumMod val="50000"/>
                  </a:schemeClr>
                </a:solidFill>
                <a:latin typeface="Century Gothic" panose="020B0502020202020204" pitchFamily="34" charset="0"/>
              </a:rPr>
              <a:t>Rhein</a:t>
            </a:r>
            <a:endParaRPr lang="en-GB" sz="2000" dirty="0">
              <a:solidFill>
                <a:schemeClr val="accent1">
                  <a:lumMod val="50000"/>
                </a:schemeClr>
              </a:solidFill>
              <a:latin typeface="Century Gothic" panose="020B0502020202020204" pitchFamily="34" charset="0"/>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T1.1Week 2 Slides 2-9</a:t>
            </a:r>
          </a:p>
        </p:txBody>
      </p:sp>
    </p:spTree>
    <p:extLst>
      <p:ext uri="{BB962C8B-B14F-4D97-AF65-F5344CB8AC3E}">
        <p14:creationId xmlns:p14="http://schemas.microsoft.com/office/powerpoint/2010/main" val="4179211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74315"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78250" y="2146221"/>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Frei</a:t>
            </a:r>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adt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loss.</a:t>
            </a:r>
          </a:p>
        </p:txBody>
      </p:sp>
      <p:sp>
        <p:nvSpPr>
          <p:cNvPr id="23" name="Action Button: Custom 22">
            <a:hlinkClick r:id="" action="ppaction://noaction" highlightClick="1">
              <a:snd r:embed="rId4" name="8.1.1.2_phonetik_1.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a:t>
            </a:r>
          </a:p>
        </p:txBody>
      </p:sp>
      <p:pic>
        <p:nvPicPr>
          <p:cNvPr id="1026" name="Picture 2" descr="File:Schloss Freistadt.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115" y="1218026"/>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332115" y="6047433"/>
            <a:ext cx="6400800"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Hjanko</a:t>
            </a:r>
          </a:p>
        </p:txBody>
      </p:sp>
      <p:graphicFrame>
        <p:nvGraphicFramePr>
          <p:cNvPr id="4" name="Table 3"/>
          <p:cNvGraphicFramePr>
            <a:graphicFrameLocks noGrp="1"/>
          </p:cNvGraphicFramePr>
          <p:nvPr/>
        </p:nvGraphicFramePr>
        <p:xfrm>
          <a:off x="1111775" y="34469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8" name="Straight Connector 17"/>
          <p:cNvCxnSpPr/>
          <p:nvPr/>
        </p:nvCxnSpPr>
        <p:spPr>
          <a:xfrm>
            <a:off x="2362186" y="40224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9103" y="40224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98441"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98441" y="2111798"/>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Mürzzu</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lag hat ein Winter</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ortmuseum.</a:t>
            </a:r>
          </a:p>
        </p:txBody>
      </p:sp>
      <p:sp>
        <p:nvSpPr>
          <p:cNvPr id="51" name="Action Button: Custom 50">
            <a:hlinkClick r:id="" action="ppaction://noaction" highlightClick="1">
              <a:snd r:embed="rId4" name="8.1.1.2_phonetik_2.wav"/>
            </a:hlinkClick>
          </p:cNvPr>
          <p:cNvSpPr/>
          <p:nvPr/>
        </p:nvSpPr>
        <p:spPr>
          <a:xfrm>
            <a:off x="320691" y="127022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2</a:t>
            </a:r>
            <a:endParaRPr lang="en-GB" sz="2400" b="1" dirty="0">
              <a:solidFill>
                <a:prstClr val="white"/>
              </a:solidFill>
              <a:latin typeface="Century Gothic" panose="020B0502020202020204" pitchFamily="34" charset="0"/>
            </a:endParaRPr>
          </a:p>
        </p:txBody>
      </p:sp>
      <p:pic>
        <p:nvPicPr>
          <p:cNvPr id="2050" name="Picture 2" descr="https://upload.wikimedia.org/wikipedia/commons/3/34/Muerzzuschl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5125" y="1270226"/>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55125" y="5577909"/>
            <a:ext cx="3657601"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Mikegr</a:t>
            </a:r>
          </a:p>
        </p:txBody>
      </p:sp>
      <p:graphicFrame>
        <p:nvGraphicFramePr>
          <p:cNvPr id="14" name="Table 13"/>
          <p:cNvGraphicFramePr>
            <a:graphicFrameLocks noGrp="1"/>
          </p:cNvGraphicFramePr>
          <p:nvPr/>
        </p:nvGraphicFramePr>
        <p:xfrm>
          <a:off x="1096174" y="34395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5" name="Straight Connector 14"/>
          <p:cNvCxnSpPr/>
          <p:nvPr/>
        </p:nvCxnSpPr>
        <p:spPr>
          <a:xfrm>
            <a:off x="1276800" y="40150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9414" y="40150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3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5497" y="436131"/>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140807" y="2255886"/>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runs kann man viel </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 machen.</a:t>
            </a:r>
          </a:p>
        </p:txBody>
      </p:sp>
      <p:sp>
        <p:nvSpPr>
          <p:cNvPr id="23" name="Action Button: Custom 22">
            <a:hlinkClick r:id="" action="ppaction://noaction" highlightClick="1">
              <a:snd r:embed="rId4" name="8.1.1.2_phonetik_3.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graphicFrame>
        <p:nvGraphicFramePr>
          <p:cNvPr id="4" name="Table 3"/>
          <p:cNvGraphicFramePr>
            <a:graphicFrameLocks noGrp="1"/>
          </p:cNvGraphicFramePr>
          <p:nvPr/>
        </p:nvGraphicFramePr>
        <p:xfrm>
          <a:off x="1077485" y="3425947"/>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5" name="Picture 2" descr="hochjoch, schruns, montafon, vorarlberg, austria, distant view, vision, alpine, blue white, panor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860" y="1708126"/>
            <a:ext cx="5634038" cy="375808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1280517"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7833"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1377" y="417879"/>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05024" y="2348072"/>
            <a:ext cx="6884147" cy="461665"/>
          </a:xfrm>
          <a:prstGeom prst="rect">
            <a:avLst/>
          </a:prstGeom>
          <a:noFill/>
        </p:spPr>
        <p:txBody>
          <a:bodyPr wrap="square" rtlCol="0">
            <a:spAutoFit/>
          </a:bodyPr>
          <a:lstStyle/>
          <a:p>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ein am Rhein ist histori</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4.wav"/>
            </a:hlinkClick>
          </p:cNvPr>
          <p:cNvSpPr/>
          <p:nvPr/>
        </p:nvSpPr>
        <p:spPr>
          <a:xfrm>
            <a:off x="352537" y="131326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4</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97280" y="3474525"/>
          <a:ext cx="2861936" cy="1017465"/>
        </p:xfrm>
        <a:graphic>
          <a:graphicData uri="http://schemas.openxmlformats.org/drawingml/2006/table">
            <a:tbl>
              <a:tblPr firstRow="1" bandRow="1">
                <a:tableStyleId>{5C22544A-7EE6-4342-B048-85BDC9FD1C3A}</a:tableStyleId>
              </a:tblPr>
              <a:tblGrid>
                <a:gridCol w="1085810">
                  <a:extLst>
                    <a:ext uri="{9D8B030D-6E8A-4147-A177-3AD203B41FA5}">
                      <a16:colId xmlns:a16="http://schemas.microsoft.com/office/drawing/2014/main" val="1247584366"/>
                    </a:ext>
                  </a:extLst>
                </a:gridCol>
                <a:gridCol w="888063">
                  <a:extLst>
                    <a:ext uri="{9D8B030D-6E8A-4147-A177-3AD203B41FA5}">
                      <a16:colId xmlns:a16="http://schemas.microsoft.com/office/drawing/2014/main" val="1443539444"/>
                    </a:ext>
                  </a:extLst>
                </a:gridCol>
                <a:gridCol w="888063">
                  <a:extLst>
                    <a:ext uri="{9D8B030D-6E8A-4147-A177-3AD203B41FA5}">
                      <a16:colId xmlns:a16="http://schemas.microsoft.com/office/drawing/2014/main" val="4159753349"/>
                    </a:ext>
                  </a:extLst>
                </a:gridCol>
              </a:tblGrid>
              <a:tr h="560265">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04837">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30" name="Picture 6" descr="aerial, photography, city, river, daytime, stein am rhein, old town, switzerland, roofs, rh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720" y="1495927"/>
            <a:ext cx="5634038" cy="422862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2417942" y="403560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48690" y="404420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50518" y="41331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393677" y="2148490"/>
            <a:ext cx="6724185"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affhausen ist sehr </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ön!</a:t>
            </a:r>
          </a:p>
        </p:txBody>
      </p:sp>
      <p:sp>
        <p:nvSpPr>
          <p:cNvPr id="23" name="Action Button: Custom 22">
            <a:hlinkClick r:id="" action="ppaction://noaction" highlightClick="1">
              <a:snd r:embed="rId4" name="8.1.1.2_phonetik_5.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5</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nvGraphicFramePr>
        <p:xfrm>
          <a:off x="1043195" y="3411019"/>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26" name="Picture 2" descr="File:1 schaffhausen 2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502209"/>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35758" y="5684289"/>
            <a:ext cx="3834648"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7" name="Straight Connector 16"/>
          <p:cNvCxnSpPr/>
          <p:nvPr/>
        </p:nvCxnSpPr>
        <p:spPr>
          <a:xfrm>
            <a:off x="1191307"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21766"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49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8216"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20691" y="2344664"/>
            <a:ext cx="6884147"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lieren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wimmbad.</a:t>
            </a:r>
          </a:p>
        </p:txBody>
      </p:sp>
      <p:sp>
        <p:nvSpPr>
          <p:cNvPr id="51" name="Action Button: Custom 50">
            <a:hlinkClick r:id="" action="ppaction://noaction" highlightClick="1">
              <a:snd r:embed="rId4" name="8.1.1.2_phonetik_6.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6</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73399" y="3487128"/>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7" name="Straight Connector 16"/>
          <p:cNvCxnSpPr/>
          <p:nvPr/>
        </p:nvCxnSpPr>
        <p:spPr>
          <a:xfrm>
            <a:off x="12916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40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433" y="1481204"/>
            <a:ext cx="6096000" cy="4094480"/>
          </a:xfrm>
          <a:prstGeom prst="rect">
            <a:avLst/>
          </a:prstGeom>
        </p:spPr>
      </p:pic>
    </p:spTree>
    <p:extLst>
      <p:ext uri="{BB962C8B-B14F-4D97-AF65-F5344CB8AC3E}">
        <p14:creationId xmlns:p14="http://schemas.microsoft.com/office/powerpoint/2010/main" val="266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66817" y="412692"/>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36896" y="2345200"/>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Alt</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ätten </a:t>
            </a:r>
            <a:r>
              <a:rPr lang="en-GB" sz="2400">
                <a:solidFill>
                  <a:schemeClr val="accent2"/>
                </a:solidFill>
                <a:latin typeface="Century Gothic" panose="020B0502020202020204" pitchFamily="34" charset="0"/>
              </a:rPr>
              <a:t>sp</a:t>
            </a:r>
            <a:r>
              <a:rPr lang="en-GB" sz="2400">
                <a:solidFill>
                  <a:srgbClr val="104F75"/>
                </a:solidFill>
                <a:latin typeface="Century Gothic" panose="020B0502020202020204" pitchFamily="34" charset="0"/>
              </a:rPr>
              <a:t>richt man Deut</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23" name="Action Button: Custom 22">
            <a:hlinkClick r:id="" action="ppaction://noaction" highlightClick="1">
              <a:snd r:embed="rId4" name="8.1.1.2_phonetik_7.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7</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nvGraphicFramePr>
        <p:xfrm>
          <a:off x="1066055" y="3462353"/>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sp>
        <p:nvSpPr>
          <p:cNvPr id="15" name="Rectangle 14"/>
          <p:cNvSpPr/>
          <p:nvPr/>
        </p:nvSpPr>
        <p:spPr>
          <a:xfrm>
            <a:off x="4827926" y="6001228"/>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5"/>
              </a:rPr>
              <a:t>Creative Commons</a:t>
            </a:r>
            <a:r>
              <a:rPr lang="en-GB" sz="800">
                <a:solidFill>
                  <a:srgbClr val="104F75"/>
                </a:solidFill>
                <a:latin typeface="Century Gothic" panose="020B0502020202020204" pitchFamily="34" charset="0"/>
              </a:rPr>
              <a:t>m Author:</a:t>
            </a:r>
            <a:r>
              <a:rPr lang="en-GB" sz="800" u="sng">
                <a:latin typeface="Century Gothic" panose="020B0502020202020204" pitchFamily="34" charset="0"/>
              </a:rPr>
              <a:t> </a:t>
            </a:r>
            <a:r>
              <a:rPr lang="en-GB" sz="800">
                <a:latin typeface="Century Gothic" panose="020B0502020202020204" pitchFamily="34" charset="0"/>
                <a:hlinkClick r:id="rId6" tooltip="User:Roland Zumbuehl"/>
              </a:rPr>
              <a:t>Roland Zumbuehl</a:t>
            </a:r>
            <a:endParaRPr lang="en-GB" sz="800">
              <a:solidFill>
                <a:srgbClr val="104F75"/>
              </a:solidFill>
              <a:latin typeface="Century Gothic" panose="020B0502020202020204" pitchFamily="34" charset="0"/>
            </a:endParaRPr>
          </a:p>
        </p:txBody>
      </p:sp>
      <p:pic>
        <p:nvPicPr>
          <p:cNvPr id="2056" name="Picture 8" descr="File:Altstaetten-S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525" y="1272316"/>
            <a:ext cx="6604000" cy="439991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428010" y="403299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0783" y="4032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6887" y="4037857"/>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0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pic>
        <p:nvPicPr>
          <p:cNvPr id="4" name="Picture 3" descr="boy writ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342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chrei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2821"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658632" y="2156691"/>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Hall</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att is sehr touristi</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8.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8</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96259" y="3395485"/>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2052" name="Picture 4" descr="File:1 hallstatt aust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221285"/>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835758" y="5417506"/>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6" name="Straight Connector 15"/>
          <p:cNvCxnSpPr/>
          <p:nvPr/>
        </p:nvCxnSpPr>
        <p:spPr>
          <a:xfrm>
            <a:off x="2429092"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66010"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T2.1Week 6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4-5; 17 </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05078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83790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96928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897570"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895204" y="135087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1605631"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822422"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12</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1580943"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1580943"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797734"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10743976" y="553812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10634306"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2" name="Table 15">
            <a:extLst>
              <a:ext uri="{FF2B5EF4-FFF2-40B4-BE49-F238E27FC236}">
                <a16:creationId xmlns:a16="http://schemas.microsoft.com/office/drawing/2014/main" id="{2028457C-6C4C-4FDD-BC4F-E1887D8F5D62}"/>
              </a:ext>
            </a:extLst>
          </p:cNvPr>
          <p:cNvGraphicFramePr>
            <a:graphicFrameLocks noGrp="1"/>
          </p:cNvGraphicFramePr>
          <p:nvPr/>
        </p:nvGraphicFramePr>
        <p:xfrm>
          <a:off x="631068" y="2266901"/>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300766">
                  <a:extLst>
                    <a:ext uri="{9D8B030D-6E8A-4147-A177-3AD203B41FA5}">
                      <a16:colId xmlns:a16="http://schemas.microsoft.com/office/drawing/2014/main" val="3223209108"/>
                    </a:ext>
                  </a:extLst>
                </a:gridCol>
                <a:gridCol w="1796569">
                  <a:extLst>
                    <a:ext uri="{9D8B030D-6E8A-4147-A177-3AD203B41FA5}">
                      <a16:colId xmlns:a16="http://schemas.microsoft.com/office/drawing/2014/main" val="2658732482"/>
                    </a:ext>
                  </a:extLst>
                </a:gridCol>
                <a:gridCol w="1440275">
                  <a:extLst>
                    <a:ext uri="{9D8B030D-6E8A-4147-A177-3AD203B41FA5}">
                      <a16:colId xmlns:a16="http://schemas.microsoft.com/office/drawing/2014/main" val="1394974367"/>
                    </a:ext>
                  </a:extLst>
                </a:gridCol>
                <a:gridCol w="1440275">
                  <a:extLst>
                    <a:ext uri="{9D8B030D-6E8A-4147-A177-3AD203B41FA5}">
                      <a16:colId xmlns:a16="http://schemas.microsoft.com/office/drawing/2014/main" val="894483815"/>
                    </a:ext>
                  </a:extLst>
                </a:gridCol>
                <a:gridCol w="1440275">
                  <a:extLst>
                    <a:ext uri="{9D8B030D-6E8A-4147-A177-3AD203B41FA5}">
                      <a16:colId xmlns:a16="http://schemas.microsoft.com/office/drawing/2014/main" val="1556912340"/>
                    </a:ext>
                  </a:extLst>
                </a:gridCol>
                <a:gridCol w="1440275">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wirklich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sportlich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musikalisch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monatlich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praktisch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historisch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kritisch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18" name="Action Button: Custom 16">
            <a:hlinkClick r:id="" action="ppaction://noaction" highlightClick="1">
              <a:snd r:embed="rId5" name="4. 1. wirklich.wav"/>
            </a:hlinkClick>
            <a:extLst>
              <a:ext uri="{FF2B5EF4-FFF2-40B4-BE49-F238E27FC236}">
                <a16:creationId xmlns:a16="http://schemas.microsoft.com/office/drawing/2014/main" id="{1762DD1F-BE31-48F8-A4C3-3D8D022A237B}"/>
              </a:ext>
            </a:extLst>
          </p:cNvPr>
          <p:cNvSpPr/>
          <p:nvPr/>
        </p:nvSpPr>
        <p:spPr>
          <a:xfrm>
            <a:off x="128751" y="2502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4. 2. politisch.wav"/>
            </a:hlinkClick>
            <a:extLst>
              <a:ext uri="{FF2B5EF4-FFF2-40B4-BE49-F238E27FC236}">
                <a16:creationId xmlns:a16="http://schemas.microsoft.com/office/drawing/2014/main" id="{FB34BC1D-FCE3-4DA9-B410-DC32BC728322}"/>
              </a:ext>
            </a:extLst>
          </p:cNvPr>
          <p:cNvSpPr/>
          <p:nvPr/>
        </p:nvSpPr>
        <p:spPr>
          <a:xfrm>
            <a:off x="128751" y="45284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20" name="Table 15">
            <a:extLst>
              <a:ext uri="{FF2B5EF4-FFF2-40B4-BE49-F238E27FC236}">
                <a16:creationId xmlns:a16="http://schemas.microsoft.com/office/drawing/2014/main" id="{5B76A9CB-7EA1-4CE5-BCFC-925D69CE653E}"/>
              </a:ext>
            </a:extLst>
          </p:cNvPr>
          <p:cNvGraphicFramePr>
            <a:graphicFrameLocks noGrp="1"/>
          </p:cNvGraphicFramePr>
          <p:nvPr/>
        </p:nvGraphicFramePr>
        <p:xfrm>
          <a:off x="631068" y="4300346"/>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442434">
                  <a:extLst>
                    <a:ext uri="{9D8B030D-6E8A-4147-A177-3AD203B41FA5}">
                      <a16:colId xmlns:a16="http://schemas.microsoft.com/office/drawing/2014/main" val="3223209108"/>
                    </a:ext>
                  </a:extLst>
                </a:gridCol>
                <a:gridCol w="1326523">
                  <a:extLst>
                    <a:ext uri="{9D8B030D-6E8A-4147-A177-3AD203B41FA5}">
                      <a16:colId xmlns:a16="http://schemas.microsoft.com/office/drawing/2014/main" val="2658732482"/>
                    </a:ext>
                  </a:extLst>
                </a:gridCol>
                <a:gridCol w="1416677">
                  <a:extLst>
                    <a:ext uri="{9D8B030D-6E8A-4147-A177-3AD203B41FA5}">
                      <a16:colId xmlns:a16="http://schemas.microsoft.com/office/drawing/2014/main" val="1394974367"/>
                    </a:ext>
                  </a:extLst>
                </a:gridCol>
                <a:gridCol w="1326523">
                  <a:extLst>
                    <a:ext uri="{9D8B030D-6E8A-4147-A177-3AD203B41FA5}">
                      <a16:colId xmlns:a16="http://schemas.microsoft.com/office/drawing/2014/main" val="894483815"/>
                    </a:ext>
                  </a:extLst>
                </a:gridCol>
                <a:gridCol w="1519708">
                  <a:extLst>
                    <a:ext uri="{9D8B030D-6E8A-4147-A177-3AD203B41FA5}">
                      <a16:colId xmlns:a16="http://schemas.microsoft.com/office/drawing/2014/main" val="1556912340"/>
                    </a:ext>
                  </a:extLst>
                </a:gridCol>
                <a:gridCol w="1826570">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politisch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technisch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komisch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glücklich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ähnlich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katholisch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wöchentlich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21" name="TextBox 20">
            <a:extLst>
              <a:ext uri="{FF2B5EF4-FFF2-40B4-BE49-F238E27FC236}">
                <a16:creationId xmlns:a16="http://schemas.microsoft.com/office/drawing/2014/main" id="{E7AC0793-11A9-4679-9795-B15807A7E108}"/>
              </a:ext>
            </a:extLst>
          </p:cNvPr>
          <p:cNvSpPr txBox="1"/>
          <p:nvPr/>
        </p:nvSpPr>
        <p:spPr>
          <a:xfrm>
            <a:off x="180000" y="3429387"/>
            <a:ext cx="80809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p>
        </p:txBody>
      </p:sp>
      <p:pic>
        <p:nvPicPr>
          <p:cNvPr id="27" name="Picture 26" descr="A picture containing clock&#10;&#10;Description automatically generated">
            <a:extLst>
              <a:ext uri="{FF2B5EF4-FFF2-40B4-BE49-F238E27FC236}">
                <a16:creationId xmlns:a16="http://schemas.microsoft.com/office/drawing/2014/main" id="{05AB4B4B-39A4-4B36-8646-0E3AEE042620}"/>
              </a:ext>
            </a:extLst>
          </p:cNvPr>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38033" y="95237"/>
            <a:ext cx="1733997" cy="1145621"/>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2000"/>
                                        <p:tgtEl>
                                          <p:spTgt spid="7"/>
                                        </p:tgtEl>
                                      </p:cBhvr>
                                    </p:animEffect>
                                    <p:set>
                                      <p:cBhvr>
                                        <p:cTn id="7" dur="1" fill="hold">
                                          <p:stCondLst>
                                            <p:cond delay="1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63184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59734" y="1733764"/>
            <a:ext cx="10081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897570"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895204" y="135087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1605631"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822422"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8</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1580943"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1580943"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797734"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10743976" y="553812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10634306"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2" name="Table 15">
            <a:extLst>
              <a:ext uri="{FF2B5EF4-FFF2-40B4-BE49-F238E27FC236}">
                <a16:creationId xmlns:a16="http://schemas.microsoft.com/office/drawing/2014/main" id="{2028457C-6C4C-4FDD-BC4F-E1887D8F5D62}"/>
              </a:ext>
            </a:extLst>
          </p:cNvPr>
          <p:cNvGraphicFramePr>
            <a:graphicFrameLocks noGrp="1"/>
          </p:cNvGraphicFramePr>
          <p:nvPr/>
        </p:nvGraphicFramePr>
        <p:xfrm>
          <a:off x="631068" y="2266901"/>
          <a:ext cx="10081925" cy="829018"/>
        </p:xfrm>
        <a:graphic>
          <a:graphicData uri="http://schemas.openxmlformats.org/drawingml/2006/table">
            <a:tbl>
              <a:tblPr firstRow="1" bandRow="1">
                <a:tableStyleId>{5940675A-B579-460E-94D1-54222C63F5DA}</a:tableStyleId>
              </a:tblPr>
              <a:tblGrid>
                <a:gridCol w="1352278">
                  <a:extLst>
                    <a:ext uri="{9D8B030D-6E8A-4147-A177-3AD203B41FA5}">
                      <a16:colId xmlns:a16="http://schemas.microsoft.com/office/drawing/2014/main" val="387153340"/>
                    </a:ext>
                  </a:extLst>
                </a:gridCol>
                <a:gridCol w="1493950">
                  <a:extLst>
                    <a:ext uri="{9D8B030D-6E8A-4147-A177-3AD203B41FA5}">
                      <a16:colId xmlns:a16="http://schemas.microsoft.com/office/drawing/2014/main" val="3223209108"/>
                    </a:ext>
                  </a:extLst>
                </a:gridCol>
                <a:gridCol w="1275008">
                  <a:extLst>
                    <a:ext uri="{9D8B030D-6E8A-4147-A177-3AD203B41FA5}">
                      <a16:colId xmlns:a16="http://schemas.microsoft.com/office/drawing/2014/main" val="2658732482"/>
                    </a:ext>
                  </a:extLst>
                </a:gridCol>
                <a:gridCol w="1249251">
                  <a:extLst>
                    <a:ext uri="{9D8B030D-6E8A-4147-A177-3AD203B41FA5}">
                      <a16:colId xmlns:a16="http://schemas.microsoft.com/office/drawing/2014/main" val="1394974367"/>
                    </a:ext>
                  </a:extLst>
                </a:gridCol>
                <a:gridCol w="1970468">
                  <a:extLst>
                    <a:ext uri="{9D8B030D-6E8A-4147-A177-3AD203B41FA5}">
                      <a16:colId xmlns:a16="http://schemas.microsoft.com/office/drawing/2014/main" val="894483815"/>
                    </a:ext>
                  </a:extLst>
                </a:gridCol>
                <a:gridCol w="1352281">
                  <a:extLst>
                    <a:ext uri="{9D8B030D-6E8A-4147-A177-3AD203B41FA5}">
                      <a16:colId xmlns:a16="http://schemas.microsoft.com/office/drawing/2014/main" val="1556912340"/>
                    </a:ext>
                  </a:extLst>
                </a:gridCol>
                <a:gridCol w="1388689">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elektrisch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biologisch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möglich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jährlich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demokratisch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natürlich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chemisch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18" name="Action Button: Custom 16">
            <a:hlinkClick r:id="" action="ppaction://noaction" highlightClick="1">
              <a:snd r:embed="rId5" name="5. 3. elektrisch.wav"/>
            </a:hlinkClick>
            <a:extLst>
              <a:ext uri="{FF2B5EF4-FFF2-40B4-BE49-F238E27FC236}">
                <a16:creationId xmlns:a16="http://schemas.microsoft.com/office/drawing/2014/main" id="{1762DD1F-BE31-48F8-A4C3-3D8D022A237B}"/>
              </a:ext>
            </a:extLst>
          </p:cNvPr>
          <p:cNvSpPr/>
          <p:nvPr/>
        </p:nvSpPr>
        <p:spPr>
          <a:xfrm>
            <a:off x="128751" y="2502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5. 4. russich.wav"/>
            </a:hlinkClick>
            <a:extLst>
              <a:ext uri="{FF2B5EF4-FFF2-40B4-BE49-F238E27FC236}">
                <a16:creationId xmlns:a16="http://schemas.microsoft.com/office/drawing/2014/main" id="{FB34BC1D-FCE3-4DA9-B410-DC32BC728322}"/>
              </a:ext>
            </a:extLst>
          </p:cNvPr>
          <p:cNvSpPr/>
          <p:nvPr/>
        </p:nvSpPr>
        <p:spPr>
          <a:xfrm>
            <a:off x="159734" y="44665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20" name="Table 15">
            <a:extLst>
              <a:ext uri="{FF2B5EF4-FFF2-40B4-BE49-F238E27FC236}">
                <a16:creationId xmlns:a16="http://schemas.microsoft.com/office/drawing/2014/main" id="{5B76A9CB-7EA1-4CE5-BCFC-925D69CE653E}"/>
              </a:ext>
            </a:extLst>
          </p:cNvPr>
          <p:cNvGraphicFramePr>
            <a:graphicFrameLocks noGrp="1"/>
          </p:cNvGraphicFramePr>
          <p:nvPr/>
        </p:nvGraphicFramePr>
        <p:xfrm>
          <a:off x="662051" y="4238463"/>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184856">
                  <a:extLst>
                    <a:ext uri="{9D8B030D-6E8A-4147-A177-3AD203B41FA5}">
                      <a16:colId xmlns:a16="http://schemas.microsoft.com/office/drawing/2014/main" val="3223209108"/>
                    </a:ext>
                  </a:extLst>
                </a:gridCol>
                <a:gridCol w="1906073">
                  <a:extLst>
                    <a:ext uri="{9D8B030D-6E8A-4147-A177-3AD203B41FA5}">
                      <a16:colId xmlns:a16="http://schemas.microsoft.com/office/drawing/2014/main" val="2658732482"/>
                    </a:ext>
                  </a:extLst>
                </a:gridCol>
                <a:gridCol w="1352282">
                  <a:extLst>
                    <a:ext uri="{9D8B030D-6E8A-4147-A177-3AD203B41FA5}">
                      <a16:colId xmlns:a16="http://schemas.microsoft.com/office/drawing/2014/main" val="1394974367"/>
                    </a:ext>
                  </a:extLst>
                </a:gridCol>
                <a:gridCol w="1558344">
                  <a:extLst>
                    <a:ext uri="{9D8B030D-6E8A-4147-A177-3AD203B41FA5}">
                      <a16:colId xmlns:a16="http://schemas.microsoft.com/office/drawing/2014/main" val="894483815"/>
                    </a:ext>
                  </a:extLst>
                </a:gridCol>
                <a:gridCol w="1468191">
                  <a:extLst>
                    <a:ext uri="{9D8B030D-6E8A-4147-A177-3AD203B41FA5}">
                      <a16:colId xmlns:a16="http://schemas.microsoft.com/office/drawing/2014/main" val="1556912340"/>
                    </a:ext>
                  </a:extLst>
                </a:gridCol>
                <a:gridCol w="1388689">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russisch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täglich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amerikanisch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plötzlich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freundlich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statistisch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literarisch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21" name="TextBox 20">
            <a:extLst>
              <a:ext uri="{FF2B5EF4-FFF2-40B4-BE49-F238E27FC236}">
                <a16:creationId xmlns:a16="http://schemas.microsoft.com/office/drawing/2014/main" id="{7F3A73E5-0C8A-4E2C-A08C-D8BCD33ACD56}"/>
              </a:ext>
            </a:extLst>
          </p:cNvPr>
          <p:cNvSpPr txBox="1"/>
          <p:nvPr/>
        </p:nvSpPr>
        <p:spPr>
          <a:xfrm>
            <a:off x="179999" y="3754561"/>
            <a:ext cx="10081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2" name="Picture 21" descr="A picture containing clock&#10;&#10;Description automatically generated">
            <a:extLst>
              <a:ext uri="{FF2B5EF4-FFF2-40B4-BE49-F238E27FC236}">
                <a16:creationId xmlns:a16="http://schemas.microsoft.com/office/drawing/2014/main" id="{A6BEEF36-50F1-4EE0-94C2-3F92361ACAF1}"/>
              </a:ext>
            </a:extLst>
          </p:cNvPr>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38033" y="95237"/>
            <a:ext cx="1733997" cy="1145621"/>
          </a:xfrm>
          <a:prstGeom prst="rect">
            <a:avLst/>
          </a:prstGeom>
        </p:spPr>
      </p:pic>
      <p:sp>
        <p:nvSpPr>
          <p:cNvPr id="11" name="Speech Bubble: Rectangle with Corners Rounded 10">
            <a:extLst>
              <a:ext uri="{FF2B5EF4-FFF2-40B4-BE49-F238E27FC236}">
                <a16:creationId xmlns:a16="http://schemas.microsoft.com/office/drawing/2014/main" id="{6E8B52C8-F696-496F-9B3F-D06E3D167DA3}"/>
              </a:ext>
            </a:extLst>
          </p:cNvPr>
          <p:cNvSpPr/>
          <p:nvPr/>
        </p:nvSpPr>
        <p:spPr>
          <a:xfrm>
            <a:off x="6236403" y="141721"/>
            <a:ext cx="3449782" cy="1226106"/>
          </a:xfrm>
          <a:prstGeom prst="wedgeRoundRectCallout">
            <a:avLst>
              <a:gd name="adj1" fmla="val 67418"/>
              <a:gd name="adj2" fmla="val 10430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audio has the Austrian pronunciation of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chemisch</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How would a German typically say it?</a:t>
            </a:r>
          </a:p>
        </p:txBody>
      </p:sp>
    </p:spTree>
    <p:extLst>
      <p:ext uri="{BB962C8B-B14F-4D97-AF65-F5344CB8AC3E}">
        <p14:creationId xmlns:p14="http://schemas.microsoft.com/office/powerpoint/2010/main" val="186200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8000"/>
                                        <p:tgtEl>
                                          <p:spTgt spid="7"/>
                                        </p:tgtEl>
                                      </p:cBhvr>
                                    </p:animEffect>
                                    <p:set>
                                      <p:cBhvr>
                                        <p:cTn id="12" dur="1" fill="hold">
                                          <p:stCondLst>
                                            <p:cond delay="7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0670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91650" y="247046"/>
            <a:ext cx="2567550"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961945" y="60753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5" name="17. 1.wav"/>
            </a:hlinkClick>
            <a:extLst>
              <a:ext uri="{FF2B5EF4-FFF2-40B4-BE49-F238E27FC236}">
                <a16:creationId xmlns:a16="http://schemas.microsoft.com/office/drawing/2014/main" id="{1A7230D7-3692-4A97-BB78-946166060B07}"/>
              </a:ext>
            </a:extLst>
          </p:cNvPr>
          <p:cNvSpPr/>
          <p:nvPr/>
        </p:nvSpPr>
        <p:spPr>
          <a:xfrm>
            <a:off x="404895" y="17163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6" name="17. 2.wav"/>
            </a:hlinkClick>
            <a:extLst>
              <a:ext uri="{FF2B5EF4-FFF2-40B4-BE49-F238E27FC236}">
                <a16:creationId xmlns:a16="http://schemas.microsoft.com/office/drawing/2014/main" id="{4973A675-18D0-49FC-BD66-8A153081A0CC}"/>
              </a:ext>
            </a:extLst>
          </p:cNvPr>
          <p:cNvSpPr/>
          <p:nvPr/>
        </p:nvSpPr>
        <p:spPr>
          <a:xfrm>
            <a:off x="357382" y="35532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7" name="17. 3.wav"/>
            </a:hlinkClick>
            <a:extLst>
              <a:ext uri="{FF2B5EF4-FFF2-40B4-BE49-F238E27FC236}">
                <a16:creationId xmlns:a16="http://schemas.microsoft.com/office/drawing/2014/main" id="{1D457CE1-52F3-4C45-970A-AB7E5F54000A}"/>
              </a:ext>
            </a:extLst>
          </p:cNvPr>
          <p:cNvSpPr/>
          <p:nvPr/>
        </p:nvSpPr>
        <p:spPr>
          <a:xfrm>
            <a:off x="401412" y="50784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8" name="17. 4.wav"/>
            </a:hlinkClick>
            <a:extLst>
              <a:ext uri="{FF2B5EF4-FFF2-40B4-BE49-F238E27FC236}">
                <a16:creationId xmlns:a16="http://schemas.microsoft.com/office/drawing/2014/main" id="{03E2CD64-CA95-47A9-A528-4B062F05FB45}"/>
              </a:ext>
            </a:extLst>
          </p:cNvPr>
          <p:cNvSpPr/>
          <p:nvPr/>
        </p:nvSpPr>
        <p:spPr>
          <a:xfrm>
            <a:off x="6145380" y="19729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9" name="17. 5.wav"/>
            </a:hlinkClick>
            <a:extLst>
              <a:ext uri="{FF2B5EF4-FFF2-40B4-BE49-F238E27FC236}">
                <a16:creationId xmlns:a16="http://schemas.microsoft.com/office/drawing/2014/main" id="{4C2B81CD-3566-4BB0-815B-2F7770C4DECE}"/>
              </a:ext>
            </a:extLst>
          </p:cNvPr>
          <p:cNvSpPr/>
          <p:nvPr/>
        </p:nvSpPr>
        <p:spPr>
          <a:xfrm>
            <a:off x="6158012" y="34927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17. 6.wav"/>
            </a:hlinkClick>
            <a:extLst>
              <a:ext uri="{FF2B5EF4-FFF2-40B4-BE49-F238E27FC236}">
                <a16:creationId xmlns:a16="http://schemas.microsoft.com/office/drawing/2014/main" id="{47323102-6228-4594-B345-608E8C3E5057}"/>
              </a:ext>
            </a:extLst>
          </p:cNvPr>
          <p:cNvSpPr/>
          <p:nvPr/>
        </p:nvSpPr>
        <p:spPr>
          <a:xfrm>
            <a:off x="6158012" y="50784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2" name="Table 14">
            <a:extLst>
              <a:ext uri="{FF2B5EF4-FFF2-40B4-BE49-F238E27FC236}">
                <a16:creationId xmlns:a16="http://schemas.microsoft.com/office/drawing/2014/main" id="{98500209-58F4-47F0-AC5F-281DB2C955DD}"/>
              </a:ext>
            </a:extLst>
          </p:cNvPr>
          <p:cNvGraphicFramePr>
            <a:graphicFrameLocks noGrp="1"/>
          </p:cNvGraphicFramePr>
          <p:nvPr/>
        </p:nvGraphicFramePr>
        <p:xfrm>
          <a:off x="1052493" y="1315388"/>
          <a:ext cx="4691398" cy="4748529"/>
        </p:xfrm>
        <a:graphic>
          <a:graphicData uri="http://schemas.openxmlformats.org/drawingml/2006/table">
            <a:tbl>
              <a:tblPr firstRow="1" bandRow="1">
                <a:tableStyleId>{ED083AE6-46FA-4A59-8FB0-9F97EB10719F}</a:tableStyleId>
              </a:tblPr>
              <a:tblGrid>
                <a:gridCol w="2345699">
                  <a:extLst>
                    <a:ext uri="{9D8B030D-6E8A-4147-A177-3AD203B41FA5}">
                      <a16:colId xmlns:a16="http://schemas.microsoft.com/office/drawing/2014/main" val="3822860148"/>
                    </a:ext>
                  </a:extLst>
                </a:gridCol>
                <a:gridCol w="2345699">
                  <a:extLst>
                    <a:ext uri="{9D8B030D-6E8A-4147-A177-3AD203B41FA5}">
                      <a16:colId xmlns:a16="http://schemas.microsoft.com/office/drawing/2014/main" val="2559699958"/>
                    </a:ext>
                  </a:extLst>
                </a:gridCol>
              </a:tblGrid>
              <a:tr h="1582843">
                <a:tc>
                  <a:txBody>
                    <a:bodyPr/>
                    <a:lstStyle/>
                    <a:p>
                      <a:endParaRPr lang="en-GB" dirty="0"/>
                    </a:p>
                  </a:txBody>
                  <a:tcPr/>
                </a:tc>
                <a:tc>
                  <a:txBody>
                    <a:bodyPr/>
                    <a:lstStyle/>
                    <a:p>
                      <a:endParaRPr lang="en-GB"/>
                    </a:p>
                  </a:txBody>
                  <a:tcPr/>
                </a:tc>
                <a:extLst>
                  <a:ext uri="{0D108BD9-81ED-4DB2-BD59-A6C34878D82A}">
                    <a16:rowId xmlns:a16="http://schemas.microsoft.com/office/drawing/2014/main" val="2150761824"/>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6842230"/>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09516561"/>
                  </a:ext>
                </a:extLst>
              </a:tr>
            </a:tbl>
          </a:graphicData>
        </a:graphic>
      </p:graphicFrame>
      <p:sp>
        <p:nvSpPr>
          <p:cNvPr id="16" name="TextBox 15">
            <a:extLst>
              <a:ext uri="{FF2B5EF4-FFF2-40B4-BE49-F238E27FC236}">
                <a16:creationId xmlns:a16="http://schemas.microsoft.com/office/drawing/2014/main" id="{6B1A2FF3-3F6F-4347-AEF0-51E8ED129093}"/>
              </a:ext>
            </a:extLst>
          </p:cNvPr>
          <p:cNvSpPr txBox="1"/>
          <p:nvPr/>
        </p:nvSpPr>
        <p:spPr>
          <a:xfrm>
            <a:off x="1274810" y="2060458"/>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712573C-6407-4A5C-8997-0B66C8180C0E}"/>
              </a:ext>
            </a:extLst>
          </p:cNvPr>
          <p:cNvSpPr txBox="1"/>
          <p:nvPr/>
        </p:nvSpPr>
        <p:spPr>
          <a:xfrm>
            <a:off x="3344227" y="201551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9" name="Table 14">
            <a:extLst>
              <a:ext uri="{FF2B5EF4-FFF2-40B4-BE49-F238E27FC236}">
                <a16:creationId xmlns:a16="http://schemas.microsoft.com/office/drawing/2014/main" id="{65563926-6031-4A5B-AE08-87DBD6D87A35}"/>
              </a:ext>
            </a:extLst>
          </p:cNvPr>
          <p:cNvGraphicFramePr>
            <a:graphicFrameLocks noGrp="1"/>
          </p:cNvGraphicFramePr>
          <p:nvPr/>
        </p:nvGraphicFramePr>
        <p:xfrm>
          <a:off x="6853123" y="1315387"/>
          <a:ext cx="4691398" cy="4748529"/>
        </p:xfrm>
        <a:graphic>
          <a:graphicData uri="http://schemas.openxmlformats.org/drawingml/2006/table">
            <a:tbl>
              <a:tblPr firstRow="1" bandRow="1">
                <a:tableStyleId>{ED083AE6-46FA-4A59-8FB0-9F97EB10719F}</a:tableStyleId>
              </a:tblPr>
              <a:tblGrid>
                <a:gridCol w="2345699">
                  <a:extLst>
                    <a:ext uri="{9D8B030D-6E8A-4147-A177-3AD203B41FA5}">
                      <a16:colId xmlns:a16="http://schemas.microsoft.com/office/drawing/2014/main" val="3822860148"/>
                    </a:ext>
                  </a:extLst>
                </a:gridCol>
                <a:gridCol w="2345699">
                  <a:extLst>
                    <a:ext uri="{9D8B030D-6E8A-4147-A177-3AD203B41FA5}">
                      <a16:colId xmlns:a16="http://schemas.microsoft.com/office/drawing/2014/main" val="2559699958"/>
                    </a:ext>
                  </a:extLst>
                </a:gridCol>
              </a:tblGrid>
              <a:tr h="1582843">
                <a:tc>
                  <a:txBody>
                    <a:bodyPr/>
                    <a:lstStyle/>
                    <a:p>
                      <a:endParaRPr lang="en-GB" dirty="0"/>
                    </a:p>
                  </a:txBody>
                  <a:tcPr/>
                </a:tc>
                <a:tc>
                  <a:txBody>
                    <a:bodyPr/>
                    <a:lstStyle/>
                    <a:p>
                      <a:endParaRPr lang="en-GB"/>
                    </a:p>
                  </a:txBody>
                  <a:tcPr/>
                </a:tc>
                <a:extLst>
                  <a:ext uri="{0D108BD9-81ED-4DB2-BD59-A6C34878D82A}">
                    <a16:rowId xmlns:a16="http://schemas.microsoft.com/office/drawing/2014/main" val="2150761824"/>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6842230"/>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09516561"/>
                  </a:ext>
                </a:extLst>
              </a:tr>
            </a:tbl>
          </a:graphicData>
        </a:graphic>
      </p:graphicFrame>
      <p:sp>
        <p:nvSpPr>
          <p:cNvPr id="20" name="TextBox 19">
            <a:extLst>
              <a:ext uri="{FF2B5EF4-FFF2-40B4-BE49-F238E27FC236}">
                <a16:creationId xmlns:a16="http://schemas.microsoft.com/office/drawing/2014/main" id="{1D847F10-E651-4FE5-B5DC-12974CB4AB4A}"/>
              </a:ext>
            </a:extLst>
          </p:cNvPr>
          <p:cNvSpPr txBox="1"/>
          <p:nvPr/>
        </p:nvSpPr>
        <p:spPr>
          <a:xfrm>
            <a:off x="3693872" y="2096966"/>
            <a:ext cx="80031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22" name="TextBox 21">
            <a:extLst>
              <a:ext uri="{FF2B5EF4-FFF2-40B4-BE49-F238E27FC236}">
                <a16:creationId xmlns:a16="http://schemas.microsoft.com/office/drawing/2014/main" id="{B930C2E7-DBC2-43C0-A469-A860A5057F28}"/>
              </a:ext>
            </a:extLst>
          </p:cNvPr>
          <p:cNvSpPr txBox="1"/>
          <p:nvPr/>
        </p:nvSpPr>
        <p:spPr>
          <a:xfrm>
            <a:off x="1447091" y="2137449"/>
            <a:ext cx="80031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24" name="Picture 23" descr="A close up of a logo&#10;&#10;Description automatically generated">
            <a:extLst>
              <a:ext uri="{FF2B5EF4-FFF2-40B4-BE49-F238E27FC236}">
                <a16:creationId xmlns:a16="http://schemas.microsoft.com/office/drawing/2014/main" id="{E90F5F3D-042F-46D3-B05E-98EE439E77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2394" y="1411145"/>
            <a:ext cx="767822" cy="665749"/>
          </a:xfrm>
          <a:prstGeom prst="rect">
            <a:avLst/>
          </a:prstGeom>
        </p:spPr>
      </p:pic>
      <p:pic>
        <p:nvPicPr>
          <p:cNvPr id="26" name="Picture 25" descr="A picture containing toy&#10;&#10;Description automatically generated">
            <a:extLst>
              <a:ext uri="{FF2B5EF4-FFF2-40B4-BE49-F238E27FC236}">
                <a16:creationId xmlns:a16="http://schemas.microsoft.com/office/drawing/2014/main" id="{71CD78EF-C9C7-41A2-93A6-7848F30F0B6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240880" y="1373284"/>
            <a:ext cx="667426" cy="820921"/>
          </a:xfrm>
          <a:prstGeom prst="rect">
            <a:avLst/>
          </a:prstGeom>
        </p:spPr>
      </p:pic>
      <p:sp>
        <p:nvSpPr>
          <p:cNvPr id="27" name="TextBox 26">
            <a:extLst>
              <a:ext uri="{FF2B5EF4-FFF2-40B4-BE49-F238E27FC236}">
                <a16:creationId xmlns:a16="http://schemas.microsoft.com/office/drawing/2014/main" id="{803DD5E1-6E96-4E0E-BE8C-63C8DE6A5BD5}"/>
              </a:ext>
            </a:extLst>
          </p:cNvPr>
          <p:cNvSpPr txBox="1"/>
          <p:nvPr/>
        </p:nvSpPr>
        <p:spPr>
          <a:xfrm>
            <a:off x="3350702" y="2420094"/>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wield]</a:t>
            </a:r>
          </a:p>
        </p:txBody>
      </p:sp>
      <p:sp>
        <p:nvSpPr>
          <p:cNvPr id="28" name="TextBox 27">
            <a:extLst>
              <a:ext uri="{FF2B5EF4-FFF2-40B4-BE49-F238E27FC236}">
                <a16:creationId xmlns:a16="http://schemas.microsoft.com/office/drawing/2014/main" id="{F22A5B3A-0B2B-4FB9-BB70-1E4FD5F4DE54}"/>
              </a:ext>
            </a:extLst>
          </p:cNvPr>
          <p:cNvSpPr txBox="1"/>
          <p:nvPr/>
        </p:nvSpPr>
        <p:spPr>
          <a:xfrm>
            <a:off x="1097698" y="2430782"/>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force]</a:t>
            </a:r>
          </a:p>
        </p:txBody>
      </p:sp>
      <p:sp>
        <p:nvSpPr>
          <p:cNvPr id="25" name="TextBox 24">
            <a:extLst>
              <a:ext uri="{FF2B5EF4-FFF2-40B4-BE49-F238E27FC236}">
                <a16:creationId xmlns:a16="http://schemas.microsoft.com/office/drawing/2014/main" id="{DA5B0183-BD02-8E48-95BC-2C2F7F763D18}"/>
              </a:ext>
            </a:extLst>
          </p:cNvPr>
          <p:cNvSpPr txBox="1"/>
          <p:nvPr/>
        </p:nvSpPr>
        <p:spPr>
          <a:xfrm>
            <a:off x="982022" y="4075030"/>
            <a:ext cx="25159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[force/coercion]</a:t>
            </a:r>
          </a:p>
        </p:txBody>
      </p:sp>
      <p:sp>
        <p:nvSpPr>
          <p:cNvPr id="30" name="TextBox 29">
            <a:extLst>
              <a:ext uri="{FF2B5EF4-FFF2-40B4-BE49-F238E27FC236}">
                <a16:creationId xmlns:a16="http://schemas.microsoft.com/office/drawing/2014/main" id="{D067DB9D-F12D-754E-A185-B9B393072564}"/>
              </a:ext>
            </a:extLst>
          </p:cNvPr>
          <p:cNvSpPr txBox="1"/>
          <p:nvPr/>
        </p:nvSpPr>
        <p:spPr>
          <a:xfrm>
            <a:off x="1082210" y="5614292"/>
            <a:ext cx="22846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 grass]</a:t>
            </a:r>
          </a:p>
        </p:txBody>
      </p:sp>
      <p:sp>
        <p:nvSpPr>
          <p:cNvPr id="31" name="TextBox 30">
            <a:extLst>
              <a:ext uri="{FF2B5EF4-FFF2-40B4-BE49-F238E27FC236}">
                <a16:creationId xmlns:a16="http://schemas.microsoft.com/office/drawing/2014/main" id="{7018469E-FF3C-0744-9A58-53AE415E7992}"/>
              </a:ext>
            </a:extLst>
          </p:cNvPr>
          <p:cNvSpPr txBox="1"/>
          <p:nvPr/>
        </p:nvSpPr>
        <p:spPr>
          <a:xfrm>
            <a:off x="3459267" y="396233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[swung]</a:t>
            </a:r>
          </a:p>
        </p:txBody>
      </p:sp>
      <p:sp>
        <p:nvSpPr>
          <p:cNvPr id="32" name="TextBox 31">
            <a:extLst>
              <a:ext uri="{FF2B5EF4-FFF2-40B4-BE49-F238E27FC236}">
                <a16:creationId xmlns:a16="http://schemas.microsoft.com/office/drawing/2014/main" id="{D9DE541C-668E-604E-B42A-B2F3DEEF90B3}"/>
              </a:ext>
            </a:extLst>
          </p:cNvPr>
          <p:cNvSpPr txBox="1"/>
          <p:nvPr/>
        </p:nvSpPr>
        <p:spPr>
          <a:xfrm>
            <a:off x="3459267" y="5573706"/>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[pivoting]</a:t>
            </a:r>
          </a:p>
        </p:txBody>
      </p:sp>
      <p:sp>
        <p:nvSpPr>
          <p:cNvPr id="33" name="TextBox 32">
            <a:extLst>
              <a:ext uri="{FF2B5EF4-FFF2-40B4-BE49-F238E27FC236}">
                <a16:creationId xmlns:a16="http://schemas.microsoft.com/office/drawing/2014/main" id="{81369DD2-48E2-7E49-985F-72AD9FB8E575}"/>
              </a:ext>
            </a:extLst>
          </p:cNvPr>
          <p:cNvSpPr txBox="1"/>
          <p:nvPr/>
        </p:nvSpPr>
        <p:spPr>
          <a:xfrm>
            <a:off x="6749427" y="237157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[schwa]</a:t>
            </a:r>
          </a:p>
        </p:txBody>
      </p:sp>
      <p:sp>
        <p:nvSpPr>
          <p:cNvPr id="34" name="TextBox 33">
            <a:extLst>
              <a:ext uri="{FF2B5EF4-FFF2-40B4-BE49-F238E27FC236}">
                <a16:creationId xmlns:a16="http://schemas.microsoft.com/office/drawing/2014/main" id="{333BE2B0-F125-3D46-9486-F25B1701EEB1}"/>
              </a:ext>
            </a:extLst>
          </p:cNvPr>
          <p:cNvSpPr txBox="1"/>
          <p:nvPr/>
        </p:nvSpPr>
        <p:spPr>
          <a:xfrm>
            <a:off x="9137747" y="231944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[indeed]</a:t>
            </a:r>
          </a:p>
        </p:txBody>
      </p:sp>
      <p:sp>
        <p:nvSpPr>
          <p:cNvPr id="35" name="TextBox 34">
            <a:extLst>
              <a:ext uri="{FF2B5EF4-FFF2-40B4-BE49-F238E27FC236}">
                <a16:creationId xmlns:a16="http://schemas.microsoft.com/office/drawing/2014/main" id="{AD52BA0D-6BA1-1441-9859-FAEC6A4248EA}"/>
              </a:ext>
            </a:extLst>
          </p:cNvPr>
          <p:cNvSpPr txBox="1"/>
          <p:nvPr/>
        </p:nvSpPr>
        <p:spPr>
          <a:xfrm>
            <a:off x="6727125" y="3982550"/>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[dwarf]</a:t>
            </a:r>
          </a:p>
        </p:txBody>
      </p:sp>
      <p:sp>
        <p:nvSpPr>
          <p:cNvPr id="36" name="TextBox 35">
            <a:extLst>
              <a:ext uri="{FF2B5EF4-FFF2-40B4-BE49-F238E27FC236}">
                <a16:creationId xmlns:a16="http://schemas.microsoft.com/office/drawing/2014/main" id="{714D01EE-AC58-CD44-9D49-27DC64098193}"/>
              </a:ext>
            </a:extLst>
          </p:cNvPr>
          <p:cNvSpPr txBox="1"/>
          <p:nvPr/>
        </p:nvSpPr>
        <p:spPr>
          <a:xfrm>
            <a:off x="9189684" y="567454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doubt]</a:t>
            </a:r>
          </a:p>
        </p:txBody>
      </p:sp>
      <p:sp>
        <p:nvSpPr>
          <p:cNvPr id="37" name="TextBox 36">
            <a:extLst>
              <a:ext uri="{FF2B5EF4-FFF2-40B4-BE49-F238E27FC236}">
                <a16:creationId xmlns:a16="http://schemas.microsoft.com/office/drawing/2014/main" id="{C87F0CB0-F17E-8743-859F-93714A0F58AF}"/>
              </a:ext>
            </a:extLst>
          </p:cNvPr>
          <p:cNvSpPr txBox="1"/>
          <p:nvPr/>
        </p:nvSpPr>
        <p:spPr>
          <a:xfrm>
            <a:off x="6867122" y="562728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ramble]</a:t>
            </a:r>
          </a:p>
        </p:txBody>
      </p:sp>
      <p:sp>
        <p:nvSpPr>
          <p:cNvPr id="38" name="TextBox 37">
            <a:extLst>
              <a:ext uri="{FF2B5EF4-FFF2-40B4-BE49-F238E27FC236}">
                <a16:creationId xmlns:a16="http://schemas.microsoft.com/office/drawing/2014/main" id="{978C9352-C6F3-F54B-8479-C4BD3A6F877E}"/>
              </a:ext>
            </a:extLst>
          </p:cNvPr>
          <p:cNvSpPr txBox="1"/>
          <p:nvPr/>
        </p:nvSpPr>
        <p:spPr>
          <a:xfrm>
            <a:off x="9210048" y="3930240"/>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[sword]</a:t>
            </a:r>
          </a:p>
        </p:txBody>
      </p:sp>
      <p:sp>
        <p:nvSpPr>
          <p:cNvPr id="39" name="TextBox 38">
            <a:extLst>
              <a:ext uri="{FF2B5EF4-FFF2-40B4-BE49-F238E27FC236}">
                <a16:creationId xmlns:a16="http://schemas.microsoft.com/office/drawing/2014/main" id="{C1961464-1FE6-1340-BA4C-EA5AEAD512C5}"/>
              </a:ext>
            </a:extLst>
          </p:cNvPr>
          <p:cNvSpPr txBox="1"/>
          <p:nvPr/>
        </p:nvSpPr>
        <p:spPr>
          <a:xfrm>
            <a:off x="3482548" y="3558311"/>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a:t>
            </a:r>
          </a:p>
        </p:txBody>
      </p:sp>
      <p:sp>
        <p:nvSpPr>
          <p:cNvPr id="40" name="TextBox 39">
            <a:extLst>
              <a:ext uri="{FF2B5EF4-FFF2-40B4-BE49-F238E27FC236}">
                <a16:creationId xmlns:a16="http://schemas.microsoft.com/office/drawing/2014/main" id="{5C17C360-7E56-7349-A97E-87C8B21C5B45}"/>
              </a:ext>
            </a:extLst>
          </p:cNvPr>
          <p:cNvSpPr txBox="1"/>
          <p:nvPr/>
        </p:nvSpPr>
        <p:spPr>
          <a:xfrm>
            <a:off x="3364288" y="5212236"/>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enken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A2A931B1-CD7C-0B41-B72A-7E7DF7C01918}"/>
              </a:ext>
            </a:extLst>
          </p:cNvPr>
          <p:cNvSpPr txBox="1"/>
          <p:nvPr/>
        </p:nvSpPr>
        <p:spPr>
          <a:xfrm>
            <a:off x="6800300" y="200078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2" name="TextBox 41">
            <a:extLst>
              <a:ext uri="{FF2B5EF4-FFF2-40B4-BE49-F238E27FC236}">
                <a16:creationId xmlns:a16="http://schemas.microsoft.com/office/drawing/2014/main" id="{E2675B04-2EBF-164F-B84F-6CA58F671BCE}"/>
              </a:ext>
            </a:extLst>
          </p:cNvPr>
          <p:cNvSpPr txBox="1"/>
          <p:nvPr/>
        </p:nvSpPr>
        <p:spPr>
          <a:xfrm>
            <a:off x="9140383" y="354434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9E6A4F9-B239-0349-9454-35A039FFB903}"/>
              </a:ext>
            </a:extLst>
          </p:cNvPr>
          <p:cNvSpPr txBox="1"/>
          <p:nvPr/>
        </p:nvSpPr>
        <p:spPr>
          <a:xfrm>
            <a:off x="6867122" y="5336522"/>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eifen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B46093C-B4A7-464E-90B6-E1338730310F}"/>
              </a:ext>
            </a:extLst>
          </p:cNvPr>
          <p:cNvSpPr txBox="1"/>
          <p:nvPr/>
        </p:nvSpPr>
        <p:spPr>
          <a:xfrm>
            <a:off x="1024410" y="3624725"/>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a:t>
            </a:r>
          </a:p>
        </p:txBody>
      </p:sp>
      <p:sp>
        <p:nvSpPr>
          <p:cNvPr id="45" name="TextBox 44">
            <a:extLst>
              <a:ext uri="{FF2B5EF4-FFF2-40B4-BE49-F238E27FC236}">
                <a16:creationId xmlns:a16="http://schemas.microsoft.com/office/drawing/2014/main" id="{B24E14EB-391C-9446-B75D-11867FD365BD}"/>
              </a:ext>
            </a:extLst>
          </p:cNvPr>
          <p:cNvSpPr txBox="1"/>
          <p:nvPr/>
        </p:nvSpPr>
        <p:spPr>
          <a:xfrm>
            <a:off x="974217" y="5217628"/>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enken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27AFC300-618B-F145-AC6C-14B45D7E3B0B}"/>
              </a:ext>
            </a:extLst>
          </p:cNvPr>
          <p:cNvSpPr txBox="1"/>
          <p:nvPr/>
        </p:nvSpPr>
        <p:spPr>
          <a:xfrm>
            <a:off x="9046829" y="194864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EFD8A512-AB21-484E-B114-47AF8837496B}"/>
              </a:ext>
            </a:extLst>
          </p:cNvPr>
          <p:cNvSpPr txBox="1"/>
          <p:nvPr/>
        </p:nvSpPr>
        <p:spPr>
          <a:xfrm>
            <a:off x="6713672" y="368201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erg</a:t>
            </a:r>
          </a:p>
        </p:txBody>
      </p:sp>
      <p:sp>
        <p:nvSpPr>
          <p:cNvPr id="48" name="TextBox 47">
            <a:extLst>
              <a:ext uri="{FF2B5EF4-FFF2-40B4-BE49-F238E27FC236}">
                <a16:creationId xmlns:a16="http://schemas.microsoft.com/office/drawing/2014/main" id="{63487B9A-EBF7-C949-A136-515E941BDA2F}"/>
              </a:ext>
            </a:extLst>
          </p:cNvPr>
          <p:cNvSpPr txBox="1"/>
          <p:nvPr/>
        </p:nvSpPr>
        <p:spPr>
          <a:xfrm>
            <a:off x="9164585" y="529823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eifeln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1726A1A-E30E-534A-B990-7B47FB6B5130}"/>
              </a:ext>
            </a:extLst>
          </p:cNvPr>
          <p:cNvSpPr txBox="1"/>
          <p:nvPr/>
        </p:nvSpPr>
        <p:spPr>
          <a:xfrm>
            <a:off x="7720173" y="1182806"/>
            <a:ext cx="52770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black"/>
                </a:solidFill>
                <a:effectLst/>
                <a:uLnTx/>
                <a:uFillTx/>
                <a:latin typeface="Century Gothic" panose="020F0302020204030204"/>
                <a:ea typeface="+mn-ea"/>
                <a:cs typeface="+mn-cs"/>
              </a:rPr>
              <a:t>ə</a:t>
            </a:r>
            <a:endParaRPr kumimoji="0" lang="en-GB" sz="4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8" name="Graphic 17" descr="Sword">
            <a:extLst>
              <a:ext uri="{FF2B5EF4-FFF2-40B4-BE49-F238E27FC236}">
                <a16:creationId xmlns:a16="http://schemas.microsoft.com/office/drawing/2014/main" id="{F190782F-8CE6-B649-8F84-7C2461E40AC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89065" y="2951080"/>
            <a:ext cx="612801" cy="612801"/>
          </a:xfrm>
          <a:prstGeom prst="rect">
            <a:avLst/>
          </a:prstGeom>
        </p:spPr>
      </p:pic>
      <p:pic>
        <p:nvPicPr>
          <p:cNvPr id="49" name="Picture 48">
            <a:extLst>
              <a:ext uri="{FF2B5EF4-FFF2-40B4-BE49-F238E27FC236}">
                <a16:creationId xmlns:a16="http://schemas.microsoft.com/office/drawing/2014/main" id="{5A60D9D5-3815-954F-A997-C5079F382FC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044103" y="4579810"/>
            <a:ext cx="887299" cy="815028"/>
          </a:xfrm>
          <a:prstGeom prst="rect">
            <a:avLst/>
          </a:prstGeom>
        </p:spPr>
      </p:pic>
      <p:pic>
        <p:nvPicPr>
          <p:cNvPr id="50" name="Graphic 49" descr="Hike">
            <a:extLst>
              <a:ext uri="{FF2B5EF4-FFF2-40B4-BE49-F238E27FC236}">
                <a16:creationId xmlns:a16="http://schemas.microsoft.com/office/drawing/2014/main" id="{0863E252-77DB-5F4E-B5FA-C698A8C7E2E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56133" y="4564992"/>
            <a:ext cx="914400" cy="914400"/>
          </a:xfrm>
          <a:prstGeom prst="rect">
            <a:avLst/>
          </a:prstGeom>
        </p:spPr>
      </p:pic>
      <p:pic>
        <p:nvPicPr>
          <p:cNvPr id="54" name="Picture 53" descr="A close up of a logo&#10;&#10;Description automatically generated">
            <a:extLst>
              <a:ext uri="{FF2B5EF4-FFF2-40B4-BE49-F238E27FC236}">
                <a16:creationId xmlns:a16="http://schemas.microsoft.com/office/drawing/2014/main" id="{F4199308-FF41-F04D-87D6-6D5AAF921C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7777" y="3044696"/>
            <a:ext cx="767822" cy="665749"/>
          </a:xfrm>
          <a:prstGeom prst="rect">
            <a:avLst/>
          </a:prstGeom>
        </p:spPr>
      </p:pic>
      <p:pic>
        <p:nvPicPr>
          <p:cNvPr id="56" name="Picture 55" descr="A close up of a logo&#10;&#10;Description automatically generated">
            <a:extLst>
              <a:ext uri="{FF2B5EF4-FFF2-40B4-BE49-F238E27FC236}">
                <a16:creationId xmlns:a16="http://schemas.microsoft.com/office/drawing/2014/main" id="{9E2AEA2C-42A1-B340-A2B3-3D0D941810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16629" y="3024367"/>
            <a:ext cx="459123" cy="638780"/>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DA230373-7BE5-0245-92F7-B0FDFFD415E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62498" y="2976638"/>
            <a:ext cx="729554" cy="845860"/>
          </a:xfrm>
          <a:prstGeom prst="rect">
            <a:avLst/>
          </a:prstGeom>
        </p:spPr>
      </p:pic>
      <p:sp>
        <p:nvSpPr>
          <p:cNvPr id="21" name="TextBox 20">
            <a:extLst>
              <a:ext uri="{FF2B5EF4-FFF2-40B4-BE49-F238E27FC236}">
                <a16:creationId xmlns:a16="http://schemas.microsoft.com/office/drawing/2014/main" id="{CF322E11-268E-4DFE-A63E-41D70EF40C9B}"/>
              </a:ext>
            </a:extLst>
          </p:cNvPr>
          <p:cNvSpPr txBox="1"/>
          <p:nvPr/>
        </p:nvSpPr>
        <p:spPr>
          <a:xfrm>
            <a:off x="1421759" y="3745624"/>
            <a:ext cx="712024"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0" name="TextBox 59">
            <a:extLst>
              <a:ext uri="{FF2B5EF4-FFF2-40B4-BE49-F238E27FC236}">
                <a16:creationId xmlns:a16="http://schemas.microsoft.com/office/drawing/2014/main" id="{7BE88253-9FCD-114B-83EF-C162B02F4C65}"/>
              </a:ext>
            </a:extLst>
          </p:cNvPr>
          <p:cNvSpPr txBox="1"/>
          <p:nvPr/>
        </p:nvSpPr>
        <p:spPr>
          <a:xfrm>
            <a:off x="3908559" y="3608738"/>
            <a:ext cx="845292"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1" name="TextBox 60">
            <a:extLst>
              <a:ext uri="{FF2B5EF4-FFF2-40B4-BE49-F238E27FC236}">
                <a16:creationId xmlns:a16="http://schemas.microsoft.com/office/drawing/2014/main" id="{64342A7E-8847-2244-961B-C4A9A0BACE91}"/>
              </a:ext>
            </a:extLst>
          </p:cNvPr>
          <p:cNvSpPr txBox="1"/>
          <p:nvPr/>
        </p:nvSpPr>
        <p:spPr>
          <a:xfrm>
            <a:off x="7033393" y="3778613"/>
            <a:ext cx="845292"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2" name="TextBox 61">
            <a:extLst>
              <a:ext uri="{FF2B5EF4-FFF2-40B4-BE49-F238E27FC236}">
                <a16:creationId xmlns:a16="http://schemas.microsoft.com/office/drawing/2014/main" id="{4FF06782-2881-9549-9228-88AB00DA8BB9}"/>
              </a:ext>
            </a:extLst>
          </p:cNvPr>
          <p:cNvSpPr txBox="1"/>
          <p:nvPr/>
        </p:nvSpPr>
        <p:spPr>
          <a:xfrm>
            <a:off x="9684882" y="3659100"/>
            <a:ext cx="845292" cy="307777"/>
          </a:xfrm>
          <a:prstGeom prst="rect">
            <a:avLst/>
          </a:prstGeom>
          <a:solidFill>
            <a:srgbClr val="FBF0D5"/>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3" name="TextBox 62">
            <a:extLst>
              <a:ext uri="{FF2B5EF4-FFF2-40B4-BE49-F238E27FC236}">
                <a16:creationId xmlns:a16="http://schemas.microsoft.com/office/drawing/2014/main" id="{9A021047-5E96-6149-B2D9-27DE0B5047CD}"/>
              </a:ext>
            </a:extLst>
          </p:cNvPr>
          <p:cNvSpPr txBox="1"/>
          <p:nvPr/>
        </p:nvSpPr>
        <p:spPr>
          <a:xfrm>
            <a:off x="1324038" y="5315458"/>
            <a:ext cx="59361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4" name="TextBox 63">
            <a:extLst>
              <a:ext uri="{FF2B5EF4-FFF2-40B4-BE49-F238E27FC236}">
                <a16:creationId xmlns:a16="http://schemas.microsoft.com/office/drawing/2014/main" id="{41237158-B8C2-C342-AEF5-B066F94E1936}"/>
              </a:ext>
            </a:extLst>
          </p:cNvPr>
          <p:cNvSpPr txBox="1"/>
          <p:nvPr/>
        </p:nvSpPr>
        <p:spPr>
          <a:xfrm>
            <a:off x="3666020" y="5315460"/>
            <a:ext cx="814177"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sp>
        <p:nvSpPr>
          <p:cNvPr id="65" name="TextBox 64">
            <a:extLst>
              <a:ext uri="{FF2B5EF4-FFF2-40B4-BE49-F238E27FC236}">
                <a16:creationId xmlns:a16="http://schemas.microsoft.com/office/drawing/2014/main" id="{9DE16FDC-32E6-AC47-8DDA-48A5FC845A3D}"/>
              </a:ext>
            </a:extLst>
          </p:cNvPr>
          <p:cNvSpPr txBox="1"/>
          <p:nvPr/>
        </p:nvSpPr>
        <p:spPr>
          <a:xfrm>
            <a:off x="7394170" y="2101600"/>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6" name="TextBox 65">
            <a:extLst>
              <a:ext uri="{FF2B5EF4-FFF2-40B4-BE49-F238E27FC236}">
                <a16:creationId xmlns:a16="http://schemas.microsoft.com/office/drawing/2014/main" id="{B0DCC7EE-C9F6-C54D-AF6D-85A0C5AB3E53}"/>
              </a:ext>
            </a:extLst>
          </p:cNvPr>
          <p:cNvSpPr txBox="1"/>
          <p:nvPr/>
        </p:nvSpPr>
        <p:spPr>
          <a:xfrm>
            <a:off x="9398292" y="2051774"/>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7" name="TextBox 66">
            <a:extLst>
              <a:ext uri="{FF2B5EF4-FFF2-40B4-BE49-F238E27FC236}">
                <a16:creationId xmlns:a16="http://schemas.microsoft.com/office/drawing/2014/main" id="{2D8AEFA4-621B-A047-9D83-E631F7774A11}"/>
              </a:ext>
            </a:extLst>
          </p:cNvPr>
          <p:cNvSpPr txBox="1"/>
          <p:nvPr/>
        </p:nvSpPr>
        <p:spPr>
          <a:xfrm>
            <a:off x="9271649" y="5398798"/>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8" name="TextBox 67">
            <a:extLst>
              <a:ext uri="{FF2B5EF4-FFF2-40B4-BE49-F238E27FC236}">
                <a16:creationId xmlns:a16="http://schemas.microsoft.com/office/drawing/2014/main" id="{FED5F9FE-3246-CF42-B8EE-32540384F729}"/>
              </a:ext>
            </a:extLst>
          </p:cNvPr>
          <p:cNvSpPr txBox="1"/>
          <p:nvPr/>
        </p:nvSpPr>
        <p:spPr>
          <a:xfrm>
            <a:off x="7200924" y="5414642"/>
            <a:ext cx="88228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69" name="TextBox 68">
            <a:extLst>
              <a:ext uri="{FF2B5EF4-FFF2-40B4-BE49-F238E27FC236}">
                <a16:creationId xmlns:a16="http://schemas.microsoft.com/office/drawing/2014/main" id="{B5EE3DE9-FBD6-3142-959D-A343FC61B91F}"/>
              </a:ext>
            </a:extLst>
          </p:cNvPr>
          <p:cNvSpPr txBox="1"/>
          <p:nvPr/>
        </p:nvSpPr>
        <p:spPr>
          <a:xfrm>
            <a:off x="9137747" y="148955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[indeed]</a:t>
            </a:r>
          </a:p>
        </p:txBody>
      </p:sp>
      <p:pic>
        <p:nvPicPr>
          <p:cNvPr id="15" name="Picture 14" descr="A close up of a plant&#10;&#10;Description automatically generated">
            <a:extLst>
              <a:ext uri="{FF2B5EF4-FFF2-40B4-BE49-F238E27FC236}">
                <a16:creationId xmlns:a16="http://schemas.microsoft.com/office/drawing/2014/main" id="{4136AAF8-B37B-4492-A5CE-B34203E81A4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24224" y="4582885"/>
            <a:ext cx="600670" cy="648278"/>
          </a:xfrm>
          <a:prstGeom prst="rect">
            <a:avLst/>
          </a:prstGeom>
        </p:spPr>
      </p:pic>
    </p:spTree>
    <p:extLst>
      <p:ext uri="{BB962C8B-B14F-4D97-AF65-F5344CB8AC3E}">
        <p14:creationId xmlns:p14="http://schemas.microsoft.com/office/powerpoint/2010/main" val="7653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0" presetClass="exit" presetSubtype="0" fill="hold" grpId="0"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0" presetClass="exit" presetSubtype="0" fill="hold" grpId="0" nodeType="withEffect">
                                  <p:stCondLst>
                                    <p:cond delay="0"/>
                                  </p:stCondLst>
                                  <p:childTnLst>
                                    <p:animEffect transition="out" filter="fade">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0" presetClass="exit" presetSubtype="0" fill="hold" grpId="0" nodeType="withEffect">
                                  <p:stCondLst>
                                    <p:cond delay="0"/>
                                  </p:stCondLst>
                                  <p:childTnLst>
                                    <p:animEffect transition="out" filter="fade">
                                      <p:cBhvr>
                                        <p:cTn id="47" dur="500"/>
                                        <p:tgtEl>
                                          <p:spTgt spid="65"/>
                                        </p:tgtEl>
                                      </p:cBhvr>
                                    </p:animEffect>
                                    <p:set>
                                      <p:cBhvr>
                                        <p:cTn id="48" dur="1" fill="hold">
                                          <p:stCondLst>
                                            <p:cond delay="499"/>
                                          </p:stCondLst>
                                        </p:cTn>
                                        <p:tgtEl>
                                          <p:spTgt spid="6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0" presetClass="exit" presetSubtype="0" fill="hold" grpId="0" nodeType="withEffect">
                                  <p:stCondLst>
                                    <p:cond delay="0"/>
                                  </p:stCondLst>
                                  <p:childTnLst>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1" presetClass="exit"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par>
                                <p:cTn id="66" presetID="1" presetClass="exit" presetSubtype="0" fill="hold" grpId="0" nodeType="withEffect">
                                  <p:stCondLst>
                                    <p:cond delay="0"/>
                                  </p:stCondLst>
                                  <p:childTnLst>
                                    <p:set>
                                      <p:cBhvr>
                                        <p:cTn id="67" dur="1" fill="hold">
                                          <p:stCondLst>
                                            <p:cond delay="0"/>
                                          </p:stCondLst>
                                        </p:cTn>
                                        <p:tgtEl>
                                          <p:spTgt spid="6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par>
                                <p:cTn id="72" presetID="10" presetClass="exit" presetSubtype="0" fill="hold" grpId="0" nodeType="withEffect">
                                  <p:stCondLst>
                                    <p:cond delay="0"/>
                                  </p:stCondLst>
                                  <p:childTnLst>
                                    <p:animEffect transition="out" filter="fade">
                                      <p:cBhvr>
                                        <p:cTn id="73" dur="500"/>
                                        <p:tgtEl>
                                          <p:spTgt spid="68"/>
                                        </p:tgtEl>
                                      </p:cBhvr>
                                    </p:animEffect>
                                    <p:set>
                                      <p:cBhvr>
                                        <p:cTn id="74" dur="1" fill="hold">
                                          <p:stCondLst>
                                            <p:cond delay="499"/>
                                          </p:stCondLst>
                                        </p:cTn>
                                        <p:tgtEl>
                                          <p:spTgt spid="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0" presetClass="exit" presetSubtype="0" fill="hold" grpId="0" nodeType="withEffect">
                                  <p:stCondLst>
                                    <p:cond delay="0"/>
                                  </p:stCondLst>
                                  <p:childTnLst>
                                    <p:animEffect transition="out" filter="fade">
                                      <p:cBhvr>
                                        <p:cTn id="80" dur="500"/>
                                        <p:tgtEl>
                                          <p:spTgt spid="67"/>
                                        </p:tgtEl>
                                      </p:cBhvr>
                                    </p:animEffect>
                                    <p:set>
                                      <p:cBhvr>
                                        <p:cTn id="81"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7" grpId="0"/>
      <p:bldP spid="28" grpId="0"/>
      <p:bldP spid="25" grpId="0"/>
      <p:bldP spid="30" grpId="0"/>
      <p:bldP spid="31" grpId="0"/>
      <p:bldP spid="32" grpId="0"/>
      <p:bldP spid="33" grpId="0"/>
      <p:bldP spid="34" grpId="0"/>
      <p:bldP spid="35" grpId="0"/>
      <p:bldP spid="36" grpId="0"/>
      <p:bldP spid="37" grpId="0"/>
      <p:bldP spid="38" grpId="0"/>
      <p:bldP spid="21"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3 Slides 2</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15; 16</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6988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608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1024" y="1163991"/>
            <a:ext cx="111341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start of words, German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pronounced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always pronounced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78C85DC1-C388-4308-B428-AB7450B274D3}"/>
              </a:ext>
            </a:extLst>
          </p:cNvPr>
          <p:cNvSpPr txBox="1"/>
          <p:nvPr/>
        </p:nvSpPr>
        <p:spPr>
          <a:xfrm>
            <a:off x="121024" y="2016715"/>
            <a:ext cx="11134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98D991A4-1B4E-4613-B076-23515019E9A7}"/>
              </a:ext>
            </a:extLst>
          </p:cNvPr>
          <p:cNvGraphicFramePr>
            <a:graphicFrameLocks noGrp="1"/>
          </p:cNvGraphicFramePr>
          <p:nvPr/>
        </p:nvGraphicFramePr>
        <p:xfrm>
          <a:off x="1872544" y="2500106"/>
          <a:ext cx="8952338" cy="375277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211235913"/>
                    </a:ext>
                  </a:extLst>
                </a:gridCol>
                <a:gridCol w="2709333">
                  <a:extLst>
                    <a:ext uri="{9D8B030D-6E8A-4147-A177-3AD203B41FA5}">
                      <a16:colId xmlns:a16="http://schemas.microsoft.com/office/drawing/2014/main" val="3944345118"/>
                    </a:ext>
                  </a:extLst>
                </a:gridCol>
                <a:gridCol w="3533672">
                  <a:extLst>
                    <a:ext uri="{9D8B030D-6E8A-4147-A177-3AD203B41FA5}">
                      <a16:colId xmlns:a16="http://schemas.microsoft.com/office/drawing/2014/main" val="3471054140"/>
                    </a:ext>
                  </a:extLst>
                </a:gridCol>
              </a:tblGrid>
              <a:tr h="1250925">
                <a:tc>
                  <a:txBody>
                    <a:bodyPr/>
                    <a:lstStyle/>
                    <a:p>
                      <a:r>
                        <a:rPr lang="en-GB" sz="2400" b="1" dirty="0">
                          <a:solidFill>
                            <a:schemeClr val="accent5">
                              <a:lumMod val="50000"/>
                            </a:schemeClr>
                          </a:solidFill>
                        </a:rPr>
                        <a:t>1</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2</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3</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867191910"/>
                  </a:ext>
                </a:extLst>
              </a:tr>
              <a:tr h="1250925">
                <a:tc>
                  <a:txBody>
                    <a:bodyPr/>
                    <a:lstStyle/>
                    <a:p>
                      <a:r>
                        <a:rPr lang="en-GB" sz="2400" b="1" dirty="0">
                          <a:solidFill>
                            <a:schemeClr val="accent5">
                              <a:lumMod val="50000"/>
                            </a:schemeClr>
                          </a:solidFill>
                        </a:rPr>
                        <a:t>4</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5</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6</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965141922"/>
                  </a:ext>
                </a:extLst>
              </a:tr>
              <a:tr h="1250925">
                <a:tc>
                  <a:txBody>
                    <a:bodyPr/>
                    <a:lstStyle/>
                    <a:p>
                      <a:r>
                        <a:rPr lang="en-GB" sz="2400" b="1" dirty="0">
                          <a:solidFill>
                            <a:schemeClr val="accent5">
                              <a:lumMod val="50000"/>
                            </a:schemeClr>
                          </a:solidFill>
                        </a:rPr>
                        <a:t>7</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8</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9</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548634560"/>
                  </a:ext>
                </a:extLst>
              </a:tr>
            </a:tbl>
          </a:graphicData>
        </a:graphic>
      </p:graphicFrame>
      <p:sp>
        <p:nvSpPr>
          <p:cNvPr id="11" name="TextBox 10">
            <a:extLst>
              <a:ext uri="{FF2B5EF4-FFF2-40B4-BE49-F238E27FC236}">
                <a16:creationId xmlns:a16="http://schemas.microsoft.com/office/drawing/2014/main" id="{F698DA8A-9E9B-4A63-9B8D-D94EA5D33F66}"/>
              </a:ext>
            </a:extLst>
          </p:cNvPr>
          <p:cNvSpPr txBox="1"/>
          <p:nvPr/>
        </p:nvSpPr>
        <p:spPr>
          <a:xfrm>
            <a:off x="2020462"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a:t>
            </a:r>
          </a:p>
        </p:txBody>
      </p:sp>
      <p:sp>
        <p:nvSpPr>
          <p:cNvPr id="9" name="TextBox 8">
            <a:extLst>
              <a:ext uri="{FF2B5EF4-FFF2-40B4-BE49-F238E27FC236}">
                <a16:creationId xmlns:a16="http://schemas.microsoft.com/office/drawing/2014/main" id="{C0B80D6A-53D8-4374-A2B2-751D18620271}"/>
              </a:ext>
            </a:extLst>
          </p:cNvPr>
          <p:cNvSpPr txBox="1"/>
          <p:nvPr/>
        </p:nvSpPr>
        <p:spPr>
          <a:xfrm>
            <a:off x="2433918" y="3174949"/>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4" name="TextBox 13">
            <a:extLst>
              <a:ext uri="{FF2B5EF4-FFF2-40B4-BE49-F238E27FC236}">
                <a16:creationId xmlns:a16="http://schemas.microsoft.com/office/drawing/2014/main" id="{4423533D-426A-4AE2-B922-42480AD2206D}"/>
              </a:ext>
            </a:extLst>
          </p:cNvPr>
          <p:cNvSpPr txBox="1"/>
          <p:nvPr/>
        </p:nvSpPr>
        <p:spPr>
          <a:xfrm>
            <a:off x="4669533"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Stier</a:t>
            </a:r>
          </a:p>
        </p:txBody>
      </p:sp>
      <p:sp>
        <p:nvSpPr>
          <p:cNvPr id="15" name="TextBox 14">
            <a:extLst>
              <a:ext uri="{FF2B5EF4-FFF2-40B4-BE49-F238E27FC236}">
                <a16:creationId xmlns:a16="http://schemas.microsoft.com/office/drawing/2014/main" id="{780E49EA-3303-4DEE-8086-D82E6A2F7534}"/>
              </a:ext>
            </a:extLst>
          </p:cNvPr>
          <p:cNvSpPr txBox="1"/>
          <p:nvPr/>
        </p:nvSpPr>
        <p:spPr>
          <a:xfrm>
            <a:off x="5230907" y="3174949"/>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284B985D-033B-440C-9A9C-3466CF61BC2C}"/>
              </a:ext>
            </a:extLst>
          </p:cNvPr>
          <p:cNvSpPr txBox="1"/>
          <p:nvPr/>
        </p:nvSpPr>
        <p:spPr>
          <a:xfrm>
            <a:off x="7326585"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Schlange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46A62EBC-33EF-427A-800E-8443C1D00EA4}"/>
              </a:ext>
            </a:extLst>
          </p:cNvPr>
          <p:cNvSpPr txBox="1"/>
          <p:nvPr/>
        </p:nvSpPr>
        <p:spPr>
          <a:xfrm>
            <a:off x="7785849" y="3189118"/>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8" name="TextBox 17">
            <a:extLst>
              <a:ext uri="{FF2B5EF4-FFF2-40B4-BE49-F238E27FC236}">
                <a16:creationId xmlns:a16="http://schemas.microsoft.com/office/drawing/2014/main" id="{2436FF5D-5FFF-414E-B1BC-29BFB6D4B075}"/>
              </a:ext>
            </a:extLst>
          </p:cNvPr>
          <p:cNvSpPr txBox="1"/>
          <p:nvPr/>
        </p:nvSpPr>
        <p:spPr>
          <a:xfrm>
            <a:off x="2031902" y="4509151"/>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Specht</a:t>
            </a:r>
          </a:p>
        </p:txBody>
      </p:sp>
      <p:sp>
        <p:nvSpPr>
          <p:cNvPr id="19" name="TextBox 18">
            <a:extLst>
              <a:ext uri="{FF2B5EF4-FFF2-40B4-BE49-F238E27FC236}">
                <a16:creationId xmlns:a16="http://schemas.microsoft.com/office/drawing/2014/main" id="{A6A87975-2717-4641-BAA2-2F4262885397}"/>
              </a:ext>
            </a:extLst>
          </p:cNvPr>
          <p:cNvSpPr txBox="1"/>
          <p:nvPr/>
        </p:nvSpPr>
        <p:spPr>
          <a:xfrm>
            <a:off x="4680973" y="449570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Stinktier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45A52AF-6F9F-4C88-AFC8-F1B75E074442}"/>
              </a:ext>
            </a:extLst>
          </p:cNvPr>
          <p:cNvSpPr txBox="1"/>
          <p:nvPr/>
        </p:nvSpPr>
        <p:spPr>
          <a:xfrm>
            <a:off x="7338025" y="449570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49223D9-7640-461A-9454-D446C52FB4E0}"/>
              </a:ext>
            </a:extLst>
          </p:cNvPr>
          <p:cNvSpPr txBox="1"/>
          <p:nvPr/>
        </p:nvSpPr>
        <p:spPr>
          <a:xfrm>
            <a:off x="2024945" y="575537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Schildkröte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4BCDFB1-DC66-43AB-8F91-8B369BC08C80}"/>
              </a:ext>
            </a:extLst>
          </p:cNvPr>
          <p:cNvSpPr txBox="1"/>
          <p:nvPr/>
        </p:nvSpPr>
        <p:spPr>
          <a:xfrm>
            <a:off x="4674016" y="575537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Schnabeltier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2296078-CEF5-4805-837F-C3CE03EF1143}"/>
              </a:ext>
            </a:extLst>
          </p:cNvPr>
          <p:cNvSpPr txBox="1"/>
          <p:nvPr/>
        </p:nvSpPr>
        <p:spPr>
          <a:xfrm>
            <a:off x="7658351" y="5742518"/>
            <a:ext cx="31038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Stachel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E6988E2-6AE5-4926-9385-D32C02D705BD}"/>
              </a:ext>
            </a:extLst>
          </p:cNvPr>
          <p:cNvSpPr txBox="1"/>
          <p:nvPr/>
        </p:nvSpPr>
        <p:spPr>
          <a:xfrm>
            <a:off x="2474259" y="4456084"/>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8" name="TextBox 27">
            <a:extLst>
              <a:ext uri="{FF2B5EF4-FFF2-40B4-BE49-F238E27FC236}">
                <a16:creationId xmlns:a16="http://schemas.microsoft.com/office/drawing/2014/main" id="{72765701-4CFB-4D28-995C-CCC56C18C61C}"/>
              </a:ext>
            </a:extLst>
          </p:cNvPr>
          <p:cNvSpPr txBox="1"/>
          <p:nvPr/>
        </p:nvSpPr>
        <p:spPr>
          <a:xfrm>
            <a:off x="4939232" y="4429650"/>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9" name="TextBox 28">
            <a:extLst>
              <a:ext uri="{FF2B5EF4-FFF2-40B4-BE49-F238E27FC236}">
                <a16:creationId xmlns:a16="http://schemas.microsoft.com/office/drawing/2014/main" id="{A7EB382F-73D7-439C-BFAE-239488B741D7}"/>
              </a:ext>
            </a:extLst>
          </p:cNvPr>
          <p:cNvSpPr txBox="1"/>
          <p:nvPr/>
        </p:nvSpPr>
        <p:spPr>
          <a:xfrm>
            <a:off x="7932230" y="4448657"/>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0" name="TextBox 29">
            <a:extLst>
              <a:ext uri="{FF2B5EF4-FFF2-40B4-BE49-F238E27FC236}">
                <a16:creationId xmlns:a16="http://schemas.microsoft.com/office/drawing/2014/main" id="{590489F2-003B-4903-A90B-AEA51D24495A}"/>
              </a:ext>
            </a:extLst>
          </p:cNvPr>
          <p:cNvSpPr txBox="1"/>
          <p:nvPr/>
        </p:nvSpPr>
        <p:spPr>
          <a:xfrm>
            <a:off x="2311487" y="5690152"/>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TextBox 30">
            <a:extLst>
              <a:ext uri="{FF2B5EF4-FFF2-40B4-BE49-F238E27FC236}">
                <a16:creationId xmlns:a16="http://schemas.microsoft.com/office/drawing/2014/main" id="{8D5D3ACA-0232-404C-B096-00B1ABB2D15F}"/>
              </a:ext>
            </a:extLst>
          </p:cNvPr>
          <p:cNvSpPr txBox="1"/>
          <p:nvPr/>
        </p:nvSpPr>
        <p:spPr>
          <a:xfrm>
            <a:off x="4845481" y="5675873"/>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2" name="TextBox 31">
            <a:extLst>
              <a:ext uri="{FF2B5EF4-FFF2-40B4-BE49-F238E27FC236}">
                <a16:creationId xmlns:a16="http://schemas.microsoft.com/office/drawing/2014/main" id="{58F0029A-D9E2-4908-8486-DC03468AD929}"/>
              </a:ext>
            </a:extLst>
          </p:cNvPr>
          <p:cNvSpPr txBox="1"/>
          <p:nvPr/>
        </p:nvSpPr>
        <p:spPr>
          <a:xfrm>
            <a:off x="7375534" y="5690152"/>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3" name="TextBox 32">
            <a:extLst>
              <a:ext uri="{FF2B5EF4-FFF2-40B4-BE49-F238E27FC236}">
                <a16:creationId xmlns:a16="http://schemas.microsoft.com/office/drawing/2014/main" id="{C5EA755F-BE8A-49E5-BF4A-3DFADA54D1D0}"/>
              </a:ext>
            </a:extLst>
          </p:cNvPr>
          <p:cNvSpPr txBox="1"/>
          <p:nvPr/>
        </p:nvSpPr>
        <p:spPr>
          <a:xfrm>
            <a:off x="9067650" y="5675873"/>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35" name="Picture 34" descr="A picture containing book, text&#10;&#10;Description automatically generated">
            <a:extLst>
              <a:ext uri="{FF2B5EF4-FFF2-40B4-BE49-F238E27FC236}">
                <a16:creationId xmlns:a16="http://schemas.microsoft.com/office/drawing/2014/main" id="{4701C815-F449-488C-97BA-EB8BE58C85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36778" y="2474393"/>
            <a:ext cx="1503017" cy="918660"/>
          </a:xfrm>
          <a:prstGeom prst="rect">
            <a:avLst/>
          </a:prstGeom>
        </p:spPr>
      </p:pic>
      <p:pic>
        <p:nvPicPr>
          <p:cNvPr id="37" name="Picture 36" descr="A close up of a logo&#10;&#10;Description automatically generated">
            <a:extLst>
              <a:ext uri="{FF2B5EF4-FFF2-40B4-BE49-F238E27FC236}">
                <a16:creationId xmlns:a16="http://schemas.microsoft.com/office/drawing/2014/main" id="{DE82759C-90EB-4002-A407-E398CA317A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5184" y="3967632"/>
            <a:ext cx="429329" cy="683509"/>
          </a:xfrm>
          <a:prstGeom prst="rect">
            <a:avLst/>
          </a:prstGeom>
        </p:spPr>
      </p:pic>
      <p:pic>
        <p:nvPicPr>
          <p:cNvPr id="41" name="Picture 40" descr="A close up of a bird&#10;&#10;Description automatically generated">
            <a:extLst>
              <a:ext uri="{FF2B5EF4-FFF2-40B4-BE49-F238E27FC236}">
                <a16:creationId xmlns:a16="http://schemas.microsoft.com/office/drawing/2014/main" id="{C9FB2E72-1F93-4305-8768-27CB9191D9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0347" y="3778983"/>
            <a:ext cx="1066703" cy="1066703"/>
          </a:xfrm>
          <a:prstGeom prst="rect">
            <a:avLst/>
          </a:prstGeom>
        </p:spPr>
      </p:pic>
      <p:pic>
        <p:nvPicPr>
          <p:cNvPr id="43" name="Picture 42" descr="A drawing of a face&#10;&#10;Description automatically generated">
            <a:extLst>
              <a:ext uri="{FF2B5EF4-FFF2-40B4-BE49-F238E27FC236}">
                <a16:creationId xmlns:a16="http://schemas.microsoft.com/office/drawing/2014/main" id="{24DC4F61-9372-44F1-A26A-205F17FB02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2893" y="2700096"/>
            <a:ext cx="982292" cy="675326"/>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F0683DC6-148E-4926-A91C-35F66217FA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5036" y="5139125"/>
            <a:ext cx="1089030" cy="657261"/>
          </a:xfrm>
          <a:prstGeom prst="rect">
            <a:avLst/>
          </a:prstGeom>
        </p:spPr>
      </p:pic>
      <p:pic>
        <p:nvPicPr>
          <p:cNvPr id="47" name="Picture 46" descr="A picture containing dark, looking, sitting, fireworks&#10;&#10;Description automatically generated">
            <a:extLst>
              <a:ext uri="{FF2B5EF4-FFF2-40B4-BE49-F238E27FC236}">
                <a16:creationId xmlns:a16="http://schemas.microsoft.com/office/drawing/2014/main" id="{A01EBA4F-5395-402D-9CC9-E4A6A1FCA2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8137" y="3892804"/>
            <a:ext cx="723919" cy="718263"/>
          </a:xfrm>
          <a:prstGeom prst="rect">
            <a:avLst/>
          </a:prstGeom>
        </p:spPr>
      </p:pic>
      <p:pic>
        <p:nvPicPr>
          <p:cNvPr id="49" name="Picture 48" descr="A close up of a logo&#10;&#10;Description automatically generated">
            <a:extLst>
              <a:ext uri="{FF2B5EF4-FFF2-40B4-BE49-F238E27FC236}">
                <a16:creationId xmlns:a16="http://schemas.microsoft.com/office/drawing/2014/main" id="{EE1006A2-C4D4-4963-B457-1BBCED481D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8794" y="5034266"/>
            <a:ext cx="1749820" cy="874910"/>
          </a:xfrm>
          <a:prstGeom prst="rect">
            <a:avLst/>
          </a:prstGeom>
        </p:spPr>
      </p:pic>
      <p:pic>
        <p:nvPicPr>
          <p:cNvPr id="51" name="Picture 50" descr="A close up of a logo&#10;&#10;Description automatically generated">
            <a:extLst>
              <a:ext uri="{FF2B5EF4-FFF2-40B4-BE49-F238E27FC236}">
                <a16:creationId xmlns:a16="http://schemas.microsoft.com/office/drawing/2014/main" id="{FF9B4EA7-0B54-43A3-B4AE-B8206CAFA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0347" y="5083612"/>
            <a:ext cx="1367902" cy="801505"/>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F1620B36-E5EF-4E7F-8316-683CD8FF3B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8208" y="2568599"/>
            <a:ext cx="1170899" cy="806823"/>
          </a:xfrm>
          <a:prstGeom prst="rect">
            <a:avLst/>
          </a:prstGeom>
        </p:spPr>
      </p:pic>
      <p:sp>
        <p:nvSpPr>
          <p:cNvPr id="54" name="Action Button: Custom 16">
            <a:hlinkClick r:id="" action="ppaction://noaction" highlightClick="1">
              <a:snd r:embed="rId14" name="2. 1. Schnecke.wav"/>
            </a:hlinkClick>
            <a:extLst>
              <a:ext uri="{FF2B5EF4-FFF2-40B4-BE49-F238E27FC236}">
                <a16:creationId xmlns:a16="http://schemas.microsoft.com/office/drawing/2014/main" id="{F877FE86-3FAF-40E1-BD3C-FFA1CF631DBE}"/>
              </a:ext>
            </a:extLst>
          </p:cNvPr>
          <p:cNvSpPr/>
          <p:nvPr/>
        </p:nvSpPr>
        <p:spPr>
          <a:xfrm>
            <a:off x="1923057" y="2537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5" name="Action Button: Custom 16">
            <a:hlinkClick r:id="" action="ppaction://noaction" highlightClick="1">
              <a:snd r:embed="rId15" name="2. 2. Stier.wav"/>
            </a:hlinkClick>
            <a:extLst>
              <a:ext uri="{FF2B5EF4-FFF2-40B4-BE49-F238E27FC236}">
                <a16:creationId xmlns:a16="http://schemas.microsoft.com/office/drawing/2014/main" id="{F3209932-9B70-47E0-8E30-6CE30CE61D60}"/>
              </a:ext>
            </a:extLst>
          </p:cNvPr>
          <p:cNvSpPr/>
          <p:nvPr/>
        </p:nvSpPr>
        <p:spPr>
          <a:xfrm>
            <a:off x="4680973" y="25528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6" name="Action Button: Custom 16">
            <a:hlinkClick r:id="" action="ppaction://noaction" highlightClick="1">
              <a:snd r:embed="rId16" name="2. 3. Schlange.wav"/>
            </a:hlinkClick>
            <a:extLst>
              <a:ext uri="{FF2B5EF4-FFF2-40B4-BE49-F238E27FC236}">
                <a16:creationId xmlns:a16="http://schemas.microsoft.com/office/drawing/2014/main" id="{939336EB-64CD-4B1A-86E3-5D31119BEA5F}"/>
              </a:ext>
            </a:extLst>
          </p:cNvPr>
          <p:cNvSpPr/>
          <p:nvPr/>
        </p:nvSpPr>
        <p:spPr>
          <a:xfrm>
            <a:off x="7338569" y="25385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7" name="Action Button: Custom 16">
            <a:hlinkClick r:id="" action="ppaction://noaction" highlightClick="1">
              <a:snd r:embed="rId17" name="2. 4. Specht.wav"/>
            </a:hlinkClick>
            <a:extLst>
              <a:ext uri="{FF2B5EF4-FFF2-40B4-BE49-F238E27FC236}">
                <a16:creationId xmlns:a16="http://schemas.microsoft.com/office/drawing/2014/main" id="{DDB1E85C-0626-4AB6-8842-154274CC77E5}"/>
              </a:ext>
            </a:extLst>
          </p:cNvPr>
          <p:cNvSpPr/>
          <p:nvPr/>
        </p:nvSpPr>
        <p:spPr>
          <a:xfrm>
            <a:off x="1915487" y="37861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Action Button: Custom 16">
            <a:hlinkClick r:id="" action="ppaction://noaction" highlightClick="1">
              <a:snd r:embed="rId18" name="2. 5. Stinktier.wav"/>
            </a:hlinkClick>
            <a:extLst>
              <a:ext uri="{FF2B5EF4-FFF2-40B4-BE49-F238E27FC236}">
                <a16:creationId xmlns:a16="http://schemas.microsoft.com/office/drawing/2014/main" id="{4859F5B5-CE73-4487-9FD7-492EEA58640C}"/>
              </a:ext>
            </a:extLst>
          </p:cNvPr>
          <p:cNvSpPr/>
          <p:nvPr/>
        </p:nvSpPr>
        <p:spPr>
          <a:xfrm>
            <a:off x="4624489" y="38071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9" name="Action Button: Custom 16">
            <a:hlinkClick r:id="" action="ppaction://noaction" highlightClick="1">
              <a:snd r:embed="rId19" name="2. 6. Spatz.wav"/>
            </a:hlinkClick>
            <a:extLst>
              <a:ext uri="{FF2B5EF4-FFF2-40B4-BE49-F238E27FC236}">
                <a16:creationId xmlns:a16="http://schemas.microsoft.com/office/drawing/2014/main" id="{5C8F113D-3E84-4FCF-A1DB-3BDBEE118633}"/>
              </a:ext>
            </a:extLst>
          </p:cNvPr>
          <p:cNvSpPr/>
          <p:nvPr/>
        </p:nvSpPr>
        <p:spPr>
          <a:xfrm>
            <a:off x="7333491" y="37925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0" name="Action Button: Custom 16">
            <a:hlinkClick r:id="" action="ppaction://noaction" highlightClick="1">
              <a:snd r:embed="rId20" name="2. 7. Schildkröte.wav"/>
            </a:hlinkClick>
            <a:extLst>
              <a:ext uri="{FF2B5EF4-FFF2-40B4-BE49-F238E27FC236}">
                <a16:creationId xmlns:a16="http://schemas.microsoft.com/office/drawing/2014/main" id="{42819B95-B374-4F85-B4CF-1F97EB654C14}"/>
              </a:ext>
            </a:extLst>
          </p:cNvPr>
          <p:cNvSpPr/>
          <p:nvPr/>
        </p:nvSpPr>
        <p:spPr>
          <a:xfrm>
            <a:off x="1916989" y="50548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Action Button: Custom 16">
            <a:hlinkClick r:id="" action="ppaction://noaction" highlightClick="1">
              <a:snd r:embed="rId21" name="2. 8. Schnabeltier.wav"/>
            </a:hlinkClick>
            <a:extLst>
              <a:ext uri="{FF2B5EF4-FFF2-40B4-BE49-F238E27FC236}">
                <a16:creationId xmlns:a16="http://schemas.microsoft.com/office/drawing/2014/main" id="{CBA496B4-7D28-40EF-B3D9-8E3CC467013E}"/>
              </a:ext>
            </a:extLst>
          </p:cNvPr>
          <p:cNvSpPr/>
          <p:nvPr/>
        </p:nvSpPr>
        <p:spPr>
          <a:xfrm>
            <a:off x="4621397" y="50473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Action Button: Custom 16">
            <a:hlinkClick r:id="" action="ppaction://noaction" highlightClick="1">
              <a:snd r:embed="rId22" name="2. 9. Stachelschwein.wav"/>
            </a:hlinkClick>
            <a:extLst>
              <a:ext uri="{FF2B5EF4-FFF2-40B4-BE49-F238E27FC236}">
                <a16:creationId xmlns:a16="http://schemas.microsoft.com/office/drawing/2014/main" id="{93B0265B-F723-4AB2-8476-D614106F56DF}"/>
              </a:ext>
            </a:extLst>
          </p:cNvPr>
          <p:cNvSpPr/>
          <p:nvPr/>
        </p:nvSpPr>
        <p:spPr>
          <a:xfrm>
            <a:off x="7333491" y="50394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30888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27" grpId="0" animBg="1"/>
      <p:bldP spid="28" grpId="0" animBg="1"/>
      <p:bldP spid="29" grpId="0" animBg="1"/>
      <p:bldP spid="30" grpId="0" animBg="1"/>
      <p:bldP spid="31" grpId="0" animBg="1"/>
      <p:bldP spid="32"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683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06318" y="247046"/>
            <a:ext cx="17510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hlinkClick r:id="" action="ppaction://noaction">
              <a:snd r:embed="rId5" name="15. A. 1. Männchen.wav"/>
            </a:hlinkClick>
            <a:extLst>
              <a:ext uri="{FF2B5EF4-FFF2-40B4-BE49-F238E27FC236}">
                <a16:creationId xmlns:a16="http://schemas.microsoft.com/office/drawing/2014/main" id="{464FDC10-2B71-430C-9A2A-A0EF9DCCAC8E}"/>
              </a:ext>
            </a:extLst>
          </p:cNvPr>
          <p:cNvSpPr/>
          <p:nvPr/>
        </p:nvSpPr>
        <p:spPr>
          <a:xfrm>
            <a:off x="340963" y="125976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Männchen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 name="Rectangle: Rounded Corners 6">
            <a:hlinkClick r:id="" action="ppaction://noaction">
              <a:snd r:embed="rId6" name="15. B. 1. Menschen.wav"/>
            </a:hlinkClick>
            <a:extLst>
              <a:ext uri="{FF2B5EF4-FFF2-40B4-BE49-F238E27FC236}">
                <a16:creationId xmlns:a16="http://schemas.microsoft.com/office/drawing/2014/main" id="{5ED8DA59-A4CC-4253-A0DA-B64C1D05183B}"/>
              </a:ext>
            </a:extLst>
          </p:cNvPr>
          <p:cNvSpPr/>
          <p:nvPr/>
        </p:nvSpPr>
        <p:spPr>
          <a:xfrm>
            <a:off x="6227736" y="125138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Menschen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E6882FA9-8571-43E4-9A1F-AF25CC024D53}"/>
              </a:ext>
            </a:extLst>
          </p:cNvPr>
          <p:cNvSpPr txBox="1"/>
          <p:nvPr/>
        </p:nvSpPr>
        <p:spPr>
          <a:xfrm>
            <a:off x="2146735" y="423108"/>
            <a:ext cx="1048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9" name="TextBox 8">
            <a:extLst>
              <a:ext uri="{FF2B5EF4-FFF2-40B4-BE49-F238E27FC236}">
                <a16:creationId xmlns:a16="http://schemas.microsoft.com/office/drawing/2014/main" id="{542D6DA9-B15C-48E9-9B11-A8C223E8BF86}"/>
              </a:ext>
            </a:extLst>
          </p:cNvPr>
          <p:cNvSpPr txBox="1"/>
          <p:nvPr/>
        </p:nvSpPr>
        <p:spPr>
          <a:xfrm>
            <a:off x="7922721" y="420392"/>
            <a:ext cx="1048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10" name="Rectangle: Rounded Corners 9">
            <a:hlinkClick r:id="" action="ppaction://noaction">
              <a:snd r:embed="rId7" name="15. A. 2. schon.wav"/>
            </a:hlinkClick>
            <a:extLst>
              <a:ext uri="{FF2B5EF4-FFF2-40B4-BE49-F238E27FC236}">
                <a16:creationId xmlns:a16="http://schemas.microsoft.com/office/drawing/2014/main" id="{A241E31C-12BB-4626-BD15-B0782B9F07CC}"/>
              </a:ext>
            </a:extLst>
          </p:cNvPr>
          <p:cNvSpPr/>
          <p:nvPr/>
        </p:nvSpPr>
        <p:spPr>
          <a:xfrm>
            <a:off x="340963" y="19412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2. Ich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schon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gemacht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1" name="Rectangle: Rounded Corners 10">
            <a:hlinkClick r:id="" action="ppaction://noaction">
              <a:snd r:embed="rId8" name="15. B. 2. schön.wav"/>
            </a:hlinkClick>
            <a:extLst>
              <a:ext uri="{FF2B5EF4-FFF2-40B4-BE49-F238E27FC236}">
                <a16:creationId xmlns:a16="http://schemas.microsoft.com/office/drawing/2014/main" id="{5EEBCE5B-8449-4178-AA79-94DAEDE32D22}"/>
              </a:ext>
            </a:extLst>
          </p:cNvPr>
          <p:cNvSpPr/>
          <p:nvPr/>
        </p:nvSpPr>
        <p:spPr>
          <a:xfrm>
            <a:off x="6227736" y="193285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2. Ich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schön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gemacht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2" name="Rectangle: Rounded Corners 11">
            <a:hlinkClick r:id="" action="ppaction://noaction">
              <a:snd r:embed="rId9" name="15. A. 3. Kirsche.wav"/>
            </a:hlinkClick>
            <a:extLst>
              <a:ext uri="{FF2B5EF4-FFF2-40B4-BE49-F238E27FC236}">
                <a16:creationId xmlns:a16="http://schemas.microsoft.com/office/drawing/2014/main" id="{4A4AAC42-899B-4D11-B804-B66EA14B34B1}"/>
              </a:ext>
            </a:extLst>
          </p:cNvPr>
          <p:cNvSpPr/>
          <p:nvPr/>
        </p:nvSpPr>
        <p:spPr>
          <a:xfrm>
            <a:off x="340963" y="263108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3. Sie hat die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Kirsche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fotografiert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3" name="Rectangle: Rounded Corners 12">
            <a:hlinkClick r:id="" action="ppaction://noaction">
              <a:snd r:embed="rId10" name="15. B. 3. Kirche.wav"/>
            </a:hlinkClick>
            <a:extLst>
              <a:ext uri="{FF2B5EF4-FFF2-40B4-BE49-F238E27FC236}">
                <a16:creationId xmlns:a16="http://schemas.microsoft.com/office/drawing/2014/main" id="{F54FE158-2845-4239-9C3A-06A7C20F6AA1}"/>
              </a:ext>
            </a:extLst>
          </p:cNvPr>
          <p:cNvSpPr/>
          <p:nvPr/>
        </p:nvSpPr>
        <p:spPr>
          <a:xfrm>
            <a:off x="6227736" y="262270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3. Sie hat die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Kirche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fotografiert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4" name="Rectangle: Rounded Corners 13">
            <a:hlinkClick r:id="" action="ppaction://noaction">
              <a:snd r:embed="rId11" name="15. A. 4. wasch wach.wav"/>
            </a:hlinkClick>
            <a:extLst>
              <a:ext uri="{FF2B5EF4-FFF2-40B4-BE49-F238E27FC236}">
                <a16:creationId xmlns:a16="http://schemas.microsoft.com/office/drawing/2014/main" id="{2011D781-7791-4647-87C4-7148CDB1BCE3}"/>
              </a:ext>
            </a:extLst>
          </p:cNvPr>
          <p:cNvSpPr/>
          <p:nvPr/>
        </p:nvSpPr>
        <p:spPr>
          <a:xfrm>
            <a:off x="340963" y="33209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schneller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Wachsen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Rectangle: Rounded Corners 14">
            <a:hlinkClick r:id="" action="ppaction://noaction">
              <a:snd r:embed="rId12" name="15. B. 4. wach wasch.wav"/>
            </a:hlinkClick>
            <a:extLst>
              <a:ext uri="{FF2B5EF4-FFF2-40B4-BE49-F238E27FC236}">
                <a16:creationId xmlns:a16="http://schemas.microsoft.com/office/drawing/2014/main" id="{58723930-9A9E-4C60-A349-D2CE23D34FEB}"/>
              </a:ext>
            </a:extLst>
          </p:cNvPr>
          <p:cNvSpPr/>
          <p:nvPr/>
        </p:nvSpPr>
        <p:spPr>
          <a:xfrm>
            <a:off x="6227736" y="33209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Wachsen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schneller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Waschen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Rectangle: Rounded Corners 15">
            <a:hlinkClick r:id="" action="ppaction://noaction">
              <a:snd r:embed="rId13" name="15. A. 5. schä schell.wav"/>
            </a:hlinkClick>
            <a:extLst>
              <a:ext uri="{FF2B5EF4-FFF2-40B4-BE49-F238E27FC236}">
                <a16:creationId xmlns:a16="http://schemas.microsoft.com/office/drawing/2014/main" id="{CA8F9AEF-FF21-4745-B11D-7C63FB956FCE}"/>
              </a:ext>
            </a:extLst>
          </p:cNvPr>
          <p:cNvSpPr/>
          <p:nvPr/>
        </p:nvSpPr>
        <p:spPr>
          <a:xfrm>
            <a:off x="340963" y="400184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Schälen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schellen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Rounded Corners 16">
            <a:hlinkClick r:id="" action="ppaction://noaction">
              <a:snd r:embed="rId14" name="15. B. 5. schell schä.wav"/>
            </a:hlinkClick>
            <a:extLst>
              <a:ext uri="{FF2B5EF4-FFF2-40B4-BE49-F238E27FC236}">
                <a16:creationId xmlns:a16="http://schemas.microsoft.com/office/drawing/2014/main" id="{43D7A2EE-83E6-4650-9FB7-4CDAD546A41D}"/>
              </a:ext>
            </a:extLst>
          </p:cNvPr>
          <p:cNvSpPr/>
          <p:nvPr/>
        </p:nvSpPr>
        <p:spPr>
          <a:xfrm>
            <a:off x="6227736" y="400184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Schellen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schälen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Rectangle: Rounded Corners 17">
            <a:hlinkClick r:id="" action="ppaction://noaction">
              <a:snd r:embed="rId15" name="15. A. 6. zeich zeig.wav"/>
            </a:hlinkClick>
            <a:extLst>
              <a:ext uri="{FF2B5EF4-FFF2-40B4-BE49-F238E27FC236}">
                <a16:creationId xmlns:a16="http://schemas.microsoft.com/office/drawing/2014/main" id="{25CB777B-4FF8-46A1-ABC3-2F56626B4123}"/>
              </a:ext>
            </a:extLst>
          </p:cNvPr>
          <p:cNvSpPr/>
          <p:nvPr/>
        </p:nvSpPr>
        <p:spPr>
          <a:xfrm>
            <a:off x="340963" y="470901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Zeichnen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Rectangle: Rounded Corners 18">
            <a:hlinkClick r:id="" action="ppaction://noaction">
              <a:snd r:embed="rId16" name="15. B. 6. zeig zeich.wav"/>
            </a:hlinkClick>
            <a:extLst>
              <a:ext uri="{FF2B5EF4-FFF2-40B4-BE49-F238E27FC236}">
                <a16:creationId xmlns:a16="http://schemas.microsoft.com/office/drawing/2014/main" id="{DA91EE5A-380B-42E5-B7F2-CAAD8F017536}"/>
              </a:ext>
            </a:extLst>
          </p:cNvPr>
          <p:cNvSpPr/>
          <p:nvPr/>
        </p:nvSpPr>
        <p:spPr>
          <a:xfrm>
            <a:off x="6227736" y="470901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Zeichnen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Rounded Rectangular Callout 11">
            <a:extLst>
              <a:ext uri="{FF2B5EF4-FFF2-40B4-BE49-F238E27FC236}">
                <a16:creationId xmlns:a16="http://schemas.microsoft.com/office/drawing/2014/main" id="{7B629953-1EFC-4232-B6F3-688594D25808}"/>
              </a:ext>
            </a:extLst>
          </p:cNvPr>
          <p:cNvSpPr/>
          <p:nvPr/>
        </p:nvSpPr>
        <p:spPr>
          <a:xfrm>
            <a:off x="50403" y="5411256"/>
            <a:ext cx="3527166" cy="705643"/>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Männchen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little man</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Kirsche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cherry</a:t>
            </a:r>
          </a:p>
        </p:txBody>
      </p:sp>
      <p:sp>
        <p:nvSpPr>
          <p:cNvPr id="21" name="Rounded Rectangular Callout 11">
            <a:extLst>
              <a:ext uri="{FF2B5EF4-FFF2-40B4-BE49-F238E27FC236}">
                <a16:creationId xmlns:a16="http://schemas.microsoft.com/office/drawing/2014/main" id="{EBB40564-675D-45CF-A2A5-8F46BD8AB828}"/>
              </a:ext>
            </a:extLst>
          </p:cNvPr>
          <p:cNvSpPr/>
          <p:nvPr/>
        </p:nvSpPr>
        <p:spPr>
          <a:xfrm>
            <a:off x="3696376" y="5411256"/>
            <a:ext cx="2622773"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waschen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wash</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wachsen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grow</a:t>
            </a:r>
          </a:p>
        </p:txBody>
      </p:sp>
      <p:sp>
        <p:nvSpPr>
          <p:cNvPr id="22" name="Rounded Rectangular Callout 11">
            <a:extLst>
              <a:ext uri="{FF2B5EF4-FFF2-40B4-BE49-F238E27FC236}">
                <a16:creationId xmlns:a16="http://schemas.microsoft.com/office/drawing/2014/main" id="{DBEA2E4E-B722-4914-AF81-DB95BA5A0742}"/>
              </a:ext>
            </a:extLst>
          </p:cNvPr>
          <p:cNvSpPr/>
          <p:nvPr/>
        </p:nvSpPr>
        <p:spPr>
          <a:xfrm>
            <a:off x="6437957" y="5411256"/>
            <a:ext cx="2746709"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schälen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peel</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schellen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ring</a:t>
            </a:r>
          </a:p>
        </p:txBody>
      </p:sp>
      <p:sp>
        <p:nvSpPr>
          <p:cNvPr id="23" name="Rounded Rectangular Callout 11">
            <a:extLst>
              <a:ext uri="{FF2B5EF4-FFF2-40B4-BE49-F238E27FC236}">
                <a16:creationId xmlns:a16="http://schemas.microsoft.com/office/drawing/2014/main" id="{6B3753BE-1420-4AF7-96AA-7639E0FA2EAB}"/>
              </a:ext>
            </a:extLst>
          </p:cNvPr>
          <p:cNvSpPr/>
          <p:nvPr/>
        </p:nvSpPr>
        <p:spPr>
          <a:xfrm>
            <a:off x="9394888" y="5411256"/>
            <a:ext cx="2746709"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zeichnen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draw</a:t>
            </a:r>
          </a:p>
        </p:txBody>
      </p:sp>
    </p:spTree>
    <p:extLst>
      <p:ext uri="{BB962C8B-B14F-4D97-AF65-F5344CB8AC3E}">
        <p14:creationId xmlns:p14="http://schemas.microsoft.com/office/powerpoint/2010/main" val="4052498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extLst>
              <a:ext uri="{FF2B5EF4-FFF2-40B4-BE49-F238E27FC236}">
                <a16:creationId xmlns:a16="http://schemas.microsoft.com/office/drawing/2014/main" id="{FCF3C6B6-AE41-AB42-BB74-8273B0888DBA}"/>
              </a:ext>
            </a:extLst>
          </p:cNvPr>
          <p:cNvSpPr txBox="1"/>
          <p:nvPr/>
        </p:nvSpPr>
        <p:spPr>
          <a:xfrm>
            <a:off x="1334573" y="1566685"/>
            <a:ext cx="5708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Spitzer spitzt Stifte spielend spitz.</a:t>
            </a:r>
          </a:p>
        </p:txBody>
      </p:sp>
      <p:sp>
        <p:nvSpPr>
          <p:cNvPr id="16" name="TextBox 15">
            <a:extLst>
              <a:ext uri="{FF2B5EF4-FFF2-40B4-BE49-F238E27FC236}">
                <a16:creationId xmlns:a16="http://schemas.microsoft.com/office/drawing/2014/main" id="{2B20E64D-3DC6-0E4E-851A-BEA9CD99DB23}"/>
              </a:ext>
            </a:extLst>
          </p:cNvPr>
          <p:cNvSpPr txBox="1"/>
          <p:nvPr/>
        </p:nvSpPr>
        <p:spPr>
          <a:xfrm>
            <a:off x="702660" y="3141103"/>
            <a:ext cx="932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Schnecken erschrecken, wenn sie an Schnecken schlecken.</a:t>
            </a:r>
          </a:p>
        </p:txBody>
      </p:sp>
      <p:sp>
        <p:nvSpPr>
          <p:cNvPr id="18" name="TextBox 17">
            <a:extLst>
              <a:ext uri="{FF2B5EF4-FFF2-40B4-BE49-F238E27FC236}">
                <a16:creationId xmlns:a16="http://schemas.microsoft.com/office/drawing/2014/main" id="{931820FF-95CD-A54B-A0D3-489DCB0B862E}"/>
              </a:ext>
            </a:extLst>
          </p:cNvPr>
          <p:cNvSpPr txBox="1"/>
          <p:nvPr/>
        </p:nvSpPr>
        <p:spPr>
          <a:xfrm>
            <a:off x="1321593" y="4558150"/>
            <a:ext cx="57038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Schneiders Schere schneidet scharf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scharf schneidet Schneiders Schere.</a:t>
            </a:r>
          </a:p>
        </p:txBody>
      </p:sp>
      <p:sp>
        <p:nvSpPr>
          <p:cNvPr id="19" name="TextBox 18">
            <a:extLst>
              <a:ext uri="{FF2B5EF4-FFF2-40B4-BE49-F238E27FC236}">
                <a16:creationId xmlns:a16="http://schemas.microsoft.com/office/drawing/2014/main" id="{1D2B0D26-6A6D-484D-A1CF-9E4EEDA6BDE6}"/>
              </a:ext>
            </a:extLst>
          </p:cNvPr>
          <p:cNvSpPr txBox="1"/>
          <p:nvPr/>
        </p:nvSpPr>
        <p:spPr>
          <a:xfrm>
            <a:off x="1324797" y="5376195"/>
            <a:ext cx="6923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Schneider’s scissors cut sharply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sharply (is how) Schneider’s scissors cut</a:t>
            </a:r>
          </a:p>
        </p:txBody>
      </p:sp>
      <p:sp>
        <p:nvSpPr>
          <p:cNvPr id="20" name="TextBox 19">
            <a:extLst>
              <a:ext uri="{FF2B5EF4-FFF2-40B4-BE49-F238E27FC236}">
                <a16:creationId xmlns:a16="http://schemas.microsoft.com/office/drawing/2014/main" id="{3F670544-079D-E74A-B67B-5FF9113B3058}"/>
              </a:ext>
            </a:extLst>
          </p:cNvPr>
          <p:cNvSpPr txBox="1"/>
          <p:nvPr/>
        </p:nvSpPr>
        <p:spPr>
          <a:xfrm>
            <a:off x="1334573" y="2044650"/>
            <a:ext cx="61526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sharpener sharpens pencils effortlessly sharp.</a:t>
            </a:r>
          </a:p>
        </p:txBody>
      </p:sp>
      <p:sp>
        <p:nvSpPr>
          <p:cNvPr id="21" name="TextBox 20">
            <a:extLst>
              <a:ext uri="{FF2B5EF4-FFF2-40B4-BE49-F238E27FC236}">
                <a16:creationId xmlns:a16="http://schemas.microsoft.com/office/drawing/2014/main" id="{48A991B2-68BF-A448-ACAB-E63B32CE6961}"/>
              </a:ext>
            </a:extLst>
          </p:cNvPr>
          <p:cNvSpPr txBox="1"/>
          <p:nvPr/>
        </p:nvSpPr>
        <p:spPr>
          <a:xfrm>
            <a:off x="717417" y="3588135"/>
            <a:ext cx="50722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Snails are startled, when they lick snails.</a:t>
            </a:r>
          </a:p>
        </p:txBody>
      </p:sp>
      <p:pic>
        <p:nvPicPr>
          <p:cNvPr id="23" name="Picture 22" descr="A close up of a logo&#10;&#10;Description automatically generated">
            <a:extLst>
              <a:ext uri="{FF2B5EF4-FFF2-40B4-BE49-F238E27FC236}">
                <a16:creationId xmlns:a16="http://schemas.microsoft.com/office/drawing/2014/main" id="{4ADCE5EF-A2FF-F245-B14D-41A21DB4E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1632" y="3606090"/>
            <a:ext cx="1113404" cy="1113404"/>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9CB3BE75-8764-8845-BA92-5970C715C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03504">
            <a:off x="8297875" y="2086952"/>
            <a:ext cx="1140930" cy="570465"/>
          </a:xfrm>
          <a:prstGeom prst="rect">
            <a:avLst/>
          </a:prstGeom>
        </p:spPr>
      </p:pic>
      <p:pic>
        <p:nvPicPr>
          <p:cNvPr id="27" name="Picture 26" descr="A picture containing schematic&#10;&#10;Description automatically generated">
            <a:extLst>
              <a:ext uri="{FF2B5EF4-FFF2-40B4-BE49-F238E27FC236}">
                <a16:creationId xmlns:a16="http://schemas.microsoft.com/office/drawing/2014/main" id="{DCB5D45E-EA14-5C47-BA4C-5AC6DFE9B1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37179" y="1352453"/>
            <a:ext cx="588062" cy="730268"/>
          </a:xfrm>
          <a:prstGeom prst="rect">
            <a:avLst/>
          </a:prstGeom>
        </p:spPr>
      </p:pic>
      <p:pic>
        <p:nvPicPr>
          <p:cNvPr id="29" name="Picture 28" descr="A pair of scissors&#10;&#10;Description automatically generated">
            <a:extLst>
              <a:ext uri="{FF2B5EF4-FFF2-40B4-BE49-F238E27FC236}">
                <a16:creationId xmlns:a16="http://schemas.microsoft.com/office/drawing/2014/main" id="{730564EF-EDE1-C448-B6D0-1B6EEC0929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9037" y="5083527"/>
            <a:ext cx="1467551" cy="765878"/>
          </a:xfrm>
          <a:prstGeom prst="rect">
            <a:avLst/>
          </a:prstGeom>
        </p:spPr>
      </p:pic>
      <p:sp>
        <p:nvSpPr>
          <p:cNvPr id="30" name="Action Button: Custom 16">
            <a:hlinkClick r:id="" action="ppaction://noaction" highlightClick="1">
              <a:snd r:embed="rId9" name="16. 1.wav"/>
            </a:hlinkClick>
            <a:extLst>
              <a:ext uri="{FF2B5EF4-FFF2-40B4-BE49-F238E27FC236}">
                <a16:creationId xmlns:a16="http://schemas.microsoft.com/office/drawing/2014/main" id="{2540D8A9-FDA0-0E48-B1BC-FF785372A8AD}"/>
              </a:ext>
            </a:extLst>
          </p:cNvPr>
          <p:cNvSpPr/>
          <p:nvPr/>
        </p:nvSpPr>
        <p:spPr>
          <a:xfrm>
            <a:off x="790616" y="18493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10" name="16. 2.wav"/>
            </a:hlinkClick>
            <a:extLst>
              <a:ext uri="{FF2B5EF4-FFF2-40B4-BE49-F238E27FC236}">
                <a16:creationId xmlns:a16="http://schemas.microsoft.com/office/drawing/2014/main" id="{2874007F-9E3E-734E-8C55-04E515D925A2}"/>
              </a:ext>
            </a:extLst>
          </p:cNvPr>
          <p:cNvSpPr/>
          <p:nvPr/>
        </p:nvSpPr>
        <p:spPr>
          <a:xfrm>
            <a:off x="139206" y="33205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11" name="16. 3.wav"/>
            </a:hlinkClick>
            <a:extLst>
              <a:ext uri="{FF2B5EF4-FFF2-40B4-BE49-F238E27FC236}">
                <a16:creationId xmlns:a16="http://schemas.microsoft.com/office/drawing/2014/main" id="{57DE17EF-A01A-D74D-9170-A6BEA59C1D6B}"/>
              </a:ext>
            </a:extLst>
          </p:cNvPr>
          <p:cNvSpPr/>
          <p:nvPr/>
        </p:nvSpPr>
        <p:spPr>
          <a:xfrm>
            <a:off x="790616" y="51781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1322028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7"/>
                                        </p:tgtEl>
                                      </p:cBhvr>
                                    </p:animEffect>
                                    <p:set>
                                      <p:cBhvr>
                                        <p:cTn id="7"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T3.2 Week 4 Slide 2</a:t>
            </a:r>
          </a:p>
        </p:txBody>
      </p:sp>
    </p:spTree>
    <p:extLst>
      <p:ext uri="{BB962C8B-B14F-4D97-AF65-F5344CB8AC3E}">
        <p14:creationId xmlns:p14="http://schemas.microsoft.com/office/powerpoint/2010/main" val="2701301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305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grass, night&#10;&#10;Description automatically generated">
            <a:extLst>
              <a:ext uri="{FF2B5EF4-FFF2-40B4-BE49-F238E27FC236}">
                <a16:creationId xmlns:a16="http://schemas.microsoft.com/office/drawing/2014/main" id="{7BCAA3E4-96D8-D645-B0EE-CCFBACDE9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02247" y="247047"/>
            <a:ext cx="2255080" cy="37086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hlinkClick r:id="" action="ppaction://noaction">
              <a:snd r:embed="rId5" name="8.3.2.4 Slide 2 durch.wav"/>
            </a:hlinkClick>
            <a:extLst>
              <a:ext uri="{FF2B5EF4-FFF2-40B4-BE49-F238E27FC236}">
                <a16:creationId xmlns:a16="http://schemas.microsoft.com/office/drawing/2014/main" id="{E5DF4BAE-62E5-484F-B54D-8A8E255E65C0}"/>
              </a:ext>
            </a:extLst>
          </p:cNvPr>
          <p:cNvSpPr txBox="1"/>
          <p:nvPr/>
        </p:nvSpPr>
        <p:spPr>
          <a:xfrm>
            <a:off x="3294451" y="4235858"/>
            <a:ext cx="1104238"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hlinkClick r:id="" action="ppaction://noaction">
              <a:snd r:embed="rId6" name="8.3.2.4 Slide 2 Nacht.wav"/>
            </a:hlinkClick>
            <a:extLst>
              <a:ext uri="{FF2B5EF4-FFF2-40B4-BE49-F238E27FC236}">
                <a16:creationId xmlns:a16="http://schemas.microsoft.com/office/drawing/2014/main" id="{D3DC6984-CF30-7C44-A21D-1E13653AC61A}"/>
              </a:ext>
            </a:extLst>
          </p:cNvPr>
          <p:cNvSpPr txBox="1"/>
          <p:nvPr/>
        </p:nvSpPr>
        <p:spPr>
          <a:xfrm>
            <a:off x="6955872" y="3172998"/>
            <a:ext cx="115585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Nacht</a:t>
            </a:r>
          </a:p>
        </p:txBody>
      </p:sp>
      <p:sp>
        <p:nvSpPr>
          <p:cNvPr id="8" name="TextBox 7">
            <a:hlinkClick r:id="" action="ppaction://noaction">
              <a:snd r:embed="rId7" name="8.3.2.4 Slide 2 sicher.wav"/>
            </a:hlinkClick>
            <a:extLst>
              <a:ext uri="{FF2B5EF4-FFF2-40B4-BE49-F238E27FC236}">
                <a16:creationId xmlns:a16="http://schemas.microsoft.com/office/drawing/2014/main" id="{7982E86C-2693-CA4F-8308-931D04738C4B}"/>
              </a:ext>
            </a:extLst>
          </p:cNvPr>
          <p:cNvSpPr txBox="1"/>
          <p:nvPr/>
        </p:nvSpPr>
        <p:spPr>
          <a:xfrm>
            <a:off x="5091878" y="1584551"/>
            <a:ext cx="1110898"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hlinkClick r:id="" action="ppaction://noaction">
              <a:snd r:embed="rId8" name="8.3.2.4 Slide 2 gesicht.wav"/>
            </a:hlinkClick>
            <a:extLst>
              <a:ext uri="{FF2B5EF4-FFF2-40B4-BE49-F238E27FC236}">
                <a16:creationId xmlns:a16="http://schemas.microsoft.com/office/drawing/2014/main" id="{86EAE01D-2D0B-5643-B39D-22C25D490AA7}"/>
              </a:ext>
            </a:extLst>
          </p:cNvPr>
          <p:cNvSpPr txBox="1"/>
          <p:nvPr/>
        </p:nvSpPr>
        <p:spPr>
          <a:xfrm>
            <a:off x="7826585" y="1977770"/>
            <a:ext cx="136282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hlinkClick r:id="" action="ppaction://noaction">
              <a:snd r:embed="rId9" name="8.3.2.4 Slide 2 nicht.wav"/>
            </a:hlinkClick>
            <a:extLst>
              <a:ext uri="{FF2B5EF4-FFF2-40B4-BE49-F238E27FC236}">
                <a16:creationId xmlns:a16="http://schemas.microsoft.com/office/drawing/2014/main" id="{488B9BE4-C269-704A-96E8-A4BE7AE01501}"/>
              </a:ext>
            </a:extLst>
          </p:cNvPr>
          <p:cNvSpPr txBox="1"/>
          <p:nvPr/>
        </p:nvSpPr>
        <p:spPr>
          <a:xfrm>
            <a:off x="8740239" y="4251366"/>
            <a:ext cx="968315"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10" name="8.3.2.4 Slide 2 schweif.wav"/>
            </a:hlinkClick>
            <a:extLst>
              <a:ext uri="{FF2B5EF4-FFF2-40B4-BE49-F238E27FC236}">
                <a16:creationId xmlns:a16="http://schemas.microsoft.com/office/drawing/2014/main" id="{CC7958B8-781D-1C4A-A0B2-CB0C0CE43FF8}"/>
              </a:ext>
            </a:extLst>
          </p:cNvPr>
          <p:cNvSpPr txBox="1"/>
          <p:nvPr/>
        </p:nvSpPr>
        <p:spPr>
          <a:xfrm>
            <a:off x="5482082" y="5233828"/>
            <a:ext cx="150798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Schweif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11" name="8.3.2.4 Slide 2 schone.wav"/>
            </a:hlinkClick>
            <a:extLst>
              <a:ext uri="{FF2B5EF4-FFF2-40B4-BE49-F238E27FC236}">
                <a16:creationId xmlns:a16="http://schemas.microsoft.com/office/drawing/2014/main" id="{602AE7A2-59D3-7F47-9453-8164E22B9334}"/>
              </a:ext>
            </a:extLst>
          </p:cNvPr>
          <p:cNvSpPr txBox="1"/>
          <p:nvPr/>
        </p:nvSpPr>
        <p:spPr>
          <a:xfrm>
            <a:off x="1862959" y="2917609"/>
            <a:ext cx="133068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12" name="8.3.2.4 Slide 2 ich.wav"/>
            </a:hlinkClick>
            <a:extLst>
              <a:ext uri="{FF2B5EF4-FFF2-40B4-BE49-F238E27FC236}">
                <a16:creationId xmlns:a16="http://schemas.microsoft.com/office/drawing/2014/main" id="{0BEDC4DC-C777-484A-B39F-043450F5BA7C}"/>
              </a:ext>
            </a:extLst>
          </p:cNvPr>
          <p:cNvSpPr txBox="1"/>
          <p:nvPr/>
        </p:nvSpPr>
        <p:spPr>
          <a:xfrm>
            <a:off x="1546766" y="4506755"/>
            <a:ext cx="68324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4" name="TextBox 13">
            <a:hlinkClick r:id="" action="ppaction://noaction">
              <a:snd r:embed="rId13" name="8.3.2.4 Slide 2 manch.wav"/>
            </a:hlinkClick>
            <a:extLst>
              <a:ext uri="{FF2B5EF4-FFF2-40B4-BE49-F238E27FC236}">
                <a16:creationId xmlns:a16="http://schemas.microsoft.com/office/drawing/2014/main" id="{D3BDF485-A689-B947-A0EB-4E2BD0D834F9}"/>
              </a:ext>
            </a:extLst>
          </p:cNvPr>
          <p:cNvSpPr txBox="1"/>
          <p:nvPr/>
        </p:nvSpPr>
        <p:spPr>
          <a:xfrm>
            <a:off x="3562436" y="5401871"/>
            <a:ext cx="1412312"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hlinkClick r:id="" action="ppaction://noaction">
              <a:snd r:embed="rId14" name="8.3.2.4 Slide 2 verspricht.wav"/>
            </a:hlinkClick>
            <a:extLst>
              <a:ext uri="{FF2B5EF4-FFF2-40B4-BE49-F238E27FC236}">
                <a16:creationId xmlns:a16="http://schemas.microsoft.com/office/drawing/2014/main" id="{76D45B81-D76F-D248-9161-EA3DF2FF155A}"/>
              </a:ext>
            </a:extLst>
          </p:cNvPr>
          <p:cNvSpPr txBox="1"/>
          <p:nvPr/>
        </p:nvSpPr>
        <p:spPr>
          <a:xfrm>
            <a:off x="6427246" y="4251366"/>
            <a:ext cx="1684481"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5" name="8.3.2.4 Slide 2 schon.wav"/>
            </a:hlinkClick>
            <a:extLst>
              <a:ext uri="{FF2B5EF4-FFF2-40B4-BE49-F238E27FC236}">
                <a16:creationId xmlns:a16="http://schemas.microsoft.com/office/drawing/2014/main" id="{53BF9870-5358-2840-9DEE-7F314482F22A}"/>
              </a:ext>
            </a:extLst>
          </p:cNvPr>
          <p:cNvSpPr txBox="1"/>
          <p:nvPr/>
        </p:nvSpPr>
        <p:spPr>
          <a:xfrm>
            <a:off x="7269486" y="1073773"/>
            <a:ext cx="1122553"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6" name="8.3.2.4 Slide 2 Tochter.wav"/>
            </a:hlinkClick>
            <a:extLst>
              <a:ext uri="{FF2B5EF4-FFF2-40B4-BE49-F238E27FC236}">
                <a16:creationId xmlns:a16="http://schemas.microsoft.com/office/drawing/2014/main" id="{DBCDD95F-13A2-EF4D-B58C-8C12593C87B0}"/>
              </a:ext>
            </a:extLst>
          </p:cNvPr>
          <p:cNvSpPr txBox="1"/>
          <p:nvPr/>
        </p:nvSpPr>
        <p:spPr>
          <a:xfrm>
            <a:off x="10280410" y="3740588"/>
            <a:ext cx="133973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Töchter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7" name="8.3.2.4 Slide 2 nachtlichen.wav"/>
            </a:hlinkClick>
            <a:extLst>
              <a:ext uri="{FF2B5EF4-FFF2-40B4-BE49-F238E27FC236}">
                <a16:creationId xmlns:a16="http://schemas.microsoft.com/office/drawing/2014/main" id="{FCF9E8FD-2676-4F48-8E75-9A737E5DCEA7}"/>
              </a:ext>
            </a:extLst>
          </p:cNvPr>
          <p:cNvSpPr txBox="1"/>
          <p:nvPr/>
        </p:nvSpPr>
        <p:spPr>
          <a:xfrm>
            <a:off x="9702247" y="5423008"/>
            <a:ext cx="200689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nächtlichen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8" name="8.3.2.4 Slide 2 dich.wav"/>
            </a:hlinkClick>
            <a:extLst>
              <a:ext uri="{FF2B5EF4-FFF2-40B4-BE49-F238E27FC236}">
                <a16:creationId xmlns:a16="http://schemas.microsoft.com/office/drawing/2014/main" id="{B87C8142-D9DA-5044-80BC-EF2FC8AE843F}"/>
              </a:ext>
            </a:extLst>
          </p:cNvPr>
          <p:cNvSpPr txBox="1"/>
          <p:nvPr/>
        </p:nvSpPr>
        <p:spPr>
          <a:xfrm>
            <a:off x="752463" y="5551805"/>
            <a:ext cx="89244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a:t>
            </a:r>
          </a:p>
        </p:txBody>
      </p:sp>
      <p:sp>
        <p:nvSpPr>
          <p:cNvPr id="20" name="TextBox 19">
            <a:hlinkClick r:id="" action="ppaction://noaction">
              <a:snd r:embed="rId19" name="8.3.2.4 Slide 2 scheinen.wav"/>
            </a:hlinkClick>
            <a:extLst>
              <a:ext uri="{FF2B5EF4-FFF2-40B4-BE49-F238E27FC236}">
                <a16:creationId xmlns:a16="http://schemas.microsoft.com/office/drawing/2014/main" id="{74423437-2D30-9246-AA40-2CFB1F4BA7BF}"/>
              </a:ext>
            </a:extLst>
          </p:cNvPr>
          <p:cNvSpPr txBox="1"/>
          <p:nvPr/>
        </p:nvSpPr>
        <p:spPr>
          <a:xfrm>
            <a:off x="1097280" y="1905466"/>
            <a:ext cx="1582212"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scheinen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20" name="8.3.2.4 Slide 2 mich.wav"/>
            </a:hlinkClick>
            <a:extLst>
              <a:ext uri="{FF2B5EF4-FFF2-40B4-BE49-F238E27FC236}">
                <a16:creationId xmlns:a16="http://schemas.microsoft.com/office/drawing/2014/main" id="{3F7FA633-84C9-F441-B86A-030D5DC0DBA4}"/>
              </a:ext>
            </a:extLst>
          </p:cNvPr>
          <p:cNvSpPr txBox="1"/>
          <p:nvPr/>
        </p:nvSpPr>
        <p:spPr>
          <a:xfrm>
            <a:off x="3730752" y="1999488"/>
            <a:ext cx="973356"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21" name="8.3.2.4 Slide 2 brauch.wav"/>
            </a:hlinkClick>
            <a:extLst>
              <a:ext uri="{FF2B5EF4-FFF2-40B4-BE49-F238E27FC236}">
                <a16:creationId xmlns:a16="http://schemas.microsoft.com/office/drawing/2014/main" id="{C7088A9C-D2E7-E34A-B354-07D930EE3FB6}"/>
              </a:ext>
            </a:extLst>
          </p:cNvPr>
          <p:cNvSpPr txBox="1"/>
          <p:nvPr/>
        </p:nvSpPr>
        <p:spPr>
          <a:xfrm>
            <a:off x="4882086" y="3153800"/>
            <a:ext cx="132069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22" name="8.3.2.4 Slide 2 geschwind.wav"/>
            </a:hlinkClick>
            <a:extLst>
              <a:ext uri="{FF2B5EF4-FFF2-40B4-BE49-F238E27FC236}">
                <a16:creationId xmlns:a16="http://schemas.microsoft.com/office/drawing/2014/main" id="{D51F414D-375F-C140-A508-5804D006FA97}"/>
              </a:ext>
            </a:extLst>
          </p:cNvPr>
          <p:cNvSpPr txBox="1"/>
          <p:nvPr/>
        </p:nvSpPr>
        <p:spPr>
          <a:xfrm>
            <a:off x="9702247" y="1179603"/>
            <a:ext cx="1982379"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geschwind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hlinkClick r:id="" action="ppaction://noaction">
              <a:snd r:embed="rId23" name="8.3.2.4 Slide 2 achzende.wav"/>
            </a:hlinkClick>
            <a:extLst>
              <a:ext uri="{FF2B5EF4-FFF2-40B4-BE49-F238E27FC236}">
                <a16:creationId xmlns:a16="http://schemas.microsoft.com/office/drawing/2014/main" id="{904597AA-0EE4-514D-B2CD-928A3DCD1D21}"/>
              </a:ext>
            </a:extLst>
          </p:cNvPr>
          <p:cNvSpPr txBox="1"/>
          <p:nvPr/>
        </p:nvSpPr>
        <p:spPr>
          <a:xfrm>
            <a:off x="9456316" y="2668119"/>
            <a:ext cx="1745449"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ächzende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4" name="8.3.2.4 Slide 2 erreicht.wav"/>
            </a:hlinkClick>
            <a:extLst>
              <a:ext uri="{FF2B5EF4-FFF2-40B4-BE49-F238E27FC236}">
                <a16:creationId xmlns:a16="http://schemas.microsoft.com/office/drawing/2014/main" id="{D4B62524-E216-1C4B-BA65-123175929E5F}"/>
              </a:ext>
            </a:extLst>
          </p:cNvPr>
          <p:cNvSpPr txBox="1"/>
          <p:nvPr/>
        </p:nvSpPr>
        <p:spPr>
          <a:xfrm>
            <a:off x="7431137" y="5892872"/>
            <a:ext cx="136117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Speech Bubble: Rectangle with Corners Rounded 17">
            <a:extLst>
              <a:ext uri="{FF2B5EF4-FFF2-40B4-BE49-F238E27FC236}">
                <a16:creationId xmlns:a16="http://schemas.microsoft.com/office/drawing/2014/main" id="{FF8A7C4C-BE35-4F9B-816D-FDDF2175F024}"/>
              </a:ext>
            </a:extLst>
          </p:cNvPr>
          <p:cNvSpPr/>
          <p:nvPr/>
        </p:nvSpPr>
        <p:spPr>
          <a:xfrm>
            <a:off x="2643280" y="294041"/>
            <a:ext cx="2838802" cy="813367"/>
          </a:xfrm>
          <a:prstGeom prst="wedgeRoundRectCallout">
            <a:avLst>
              <a:gd name="adj1" fmla="val 47039"/>
              <a:gd name="adj2" fmla="val 3043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Schweif – tail </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geschwind - quickly</a:t>
            </a:r>
            <a:endParaRPr kumimoji="0" lang="de-DE"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89813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sp</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[8]</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a:t>
            </a:r>
            <a:r>
              <a:rPr lang="en-US" sz="5400" dirty="0">
                <a:solidFill>
                  <a:srgbClr val="4472C4">
                    <a:lumMod val="50000"/>
                  </a:srgbClr>
                </a:solidFill>
                <a:latin typeface="Century Gothic" panose="020F0302020204030204"/>
              </a:rPr>
              <a:t>2</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Slides 2; 17</a:t>
            </a:r>
          </a:p>
        </p:txBody>
      </p:sp>
    </p:spTree>
    <p:extLst>
      <p:ext uri="{BB962C8B-B14F-4D97-AF65-F5344CB8AC3E}">
        <p14:creationId xmlns:p14="http://schemas.microsoft.com/office/powerpoint/2010/main" val="298902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33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62971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299568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282839" y="539101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5680533" y="560854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741483"/>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53988" y="3126470"/>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253716" y="5492299"/>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5818455" y="5672859"/>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3306910" cy="407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17C17ED-5275-45E1-968F-98EDF5E760EE}"/>
              </a:ext>
            </a:extLst>
          </p:cNvPr>
          <p:cNvSpPr txBox="1"/>
          <p:nvPr/>
        </p:nvSpPr>
        <p:spPr>
          <a:xfrm>
            <a:off x="2764759" y="2483266"/>
            <a:ext cx="2649722" cy="400110"/>
          </a:xfrm>
          <a:prstGeom prst="rect">
            <a:avLst/>
          </a:prstGeom>
          <a:noFill/>
        </p:spPr>
        <p:txBody>
          <a:bodyPr wrap="square" rtlCol="0">
            <a:spAutoFit/>
          </a:bodyPr>
          <a:lstStyle/>
          <a:p>
            <a:pPr algn="l"/>
            <a:r>
              <a:rPr lang="en-GB" sz="2000" dirty="0" err="1">
                <a:solidFill>
                  <a:schemeClr val="accent5">
                    <a:lumMod val="50000"/>
                  </a:schemeClr>
                </a:solidFill>
              </a:rPr>
              <a:t>Markranstädt</a:t>
            </a:r>
            <a:endParaRPr lang="en-GB" sz="2000" dirty="0">
              <a:solidFill>
                <a:schemeClr val="accent5">
                  <a:lumMod val="50000"/>
                </a:schemeClr>
              </a:solidFill>
            </a:endParaRPr>
          </a:p>
        </p:txBody>
      </p:sp>
      <p:sp>
        <p:nvSpPr>
          <p:cNvPr id="72" name="TextBox 71">
            <a:extLst>
              <a:ext uri="{FF2B5EF4-FFF2-40B4-BE49-F238E27FC236}">
                <a16:creationId xmlns:a16="http://schemas.microsoft.com/office/drawing/2014/main" id="{70206965-8609-4A61-8B7A-7312C36BFB04}"/>
              </a:ext>
            </a:extLst>
          </p:cNvPr>
          <p:cNvSpPr txBox="1"/>
          <p:nvPr/>
        </p:nvSpPr>
        <p:spPr>
          <a:xfrm>
            <a:off x="8641242" y="2867149"/>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Schönberg</a:t>
            </a:r>
            <a:endParaRPr lang="en-GB" sz="2000" dirty="0">
              <a:solidFill>
                <a:schemeClr val="accent5">
                  <a:lumMod val="50000"/>
                </a:schemeClr>
              </a:solidFill>
            </a:endParaRPr>
          </a:p>
        </p:txBody>
      </p:sp>
      <p:sp>
        <p:nvSpPr>
          <p:cNvPr id="73" name="TextBox 72">
            <a:extLst>
              <a:ext uri="{FF2B5EF4-FFF2-40B4-BE49-F238E27FC236}">
                <a16:creationId xmlns:a16="http://schemas.microsoft.com/office/drawing/2014/main" id="{09560AF9-6FE9-4621-A90A-35EED23F4F82}"/>
              </a:ext>
            </a:extLst>
          </p:cNvPr>
          <p:cNvSpPr txBox="1"/>
          <p:nvPr/>
        </p:nvSpPr>
        <p:spPr>
          <a:xfrm>
            <a:off x="2986136" y="3216546"/>
            <a:ext cx="2649722" cy="400110"/>
          </a:xfrm>
          <a:prstGeom prst="rect">
            <a:avLst/>
          </a:prstGeom>
          <a:noFill/>
        </p:spPr>
        <p:txBody>
          <a:bodyPr wrap="square" rtlCol="0">
            <a:spAutoFit/>
          </a:bodyPr>
          <a:lstStyle/>
          <a:p>
            <a:pPr algn="l"/>
            <a:r>
              <a:rPr lang="en-GB" sz="2000" dirty="0" err="1">
                <a:solidFill>
                  <a:schemeClr val="accent5">
                    <a:lumMod val="50000"/>
                  </a:schemeClr>
                </a:solidFill>
              </a:rPr>
              <a:t>Sprötau</a:t>
            </a:r>
            <a:endParaRPr lang="en-GB" sz="2000" dirty="0">
              <a:solidFill>
                <a:schemeClr val="accent5">
                  <a:lumMod val="50000"/>
                </a:schemeClr>
              </a:solidFill>
            </a:endParaRPr>
          </a:p>
        </p:txBody>
      </p:sp>
      <p:sp>
        <p:nvSpPr>
          <p:cNvPr id="74" name="TextBox 73">
            <a:extLst>
              <a:ext uri="{FF2B5EF4-FFF2-40B4-BE49-F238E27FC236}">
                <a16:creationId xmlns:a16="http://schemas.microsoft.com/office/drawing/2014/main" id="{47DF2F77-C0F6-4503-8BC2-1BE2874927AC}"/>
              </a:ext>
            </a:extLst>
          </p:cNvPr>
          <p:cNvSpPr txBox="1"/>
          <p:nvPr/>
        </p:nvSpPr>
        <p:spPr>
          <a:xfrm>
            <a:off x="8192488" y="3646808"/>
            <a:ext cx="2649722" cy="400110"/>
          </a:xfrm>
          <a:prstGeom prst="rect">
            <a:avLst/>
          </a:prstGeom>
          <a:noFill/>
        </p:spPr>
        <p:txBody>
          <a:bodyPr wrap="square" rtlCol="0">
            <a:spAutoFit/>
          </a:bodyPr>
          <a:lstStyle/>
          <a:p>
            <a:pPr algn="l"/>
            <a:r>
              <a:rPr lang="en-GB" sz="2000" dirty="0" err="1">
                <a:solidFill>
                  <a:schemeClr val="accent5">
                    <a:lumMod val="50000"/>
                  </a:schemeClr>
                </a:solidFill>
              </a:rPr>
              <a:t>Eberstedt</a:t>
            </a:r>
            <a:endParaRPr lang="en-GB" sz="2000" dirty="0">
              <a:solidFill>
                <a:schemeClr val="accent5">
                  <a:lumMod val="50000"/>
                </a:schemeClr>
              </a:solidFill>
            </a:endParaRPr>
          </a:p>
        </p:txBody>
      </p:sp>
      <p:sp>
        <p:nvSpPr>
          <p:cNvPr id="75" name="TextBox 74">
            <a:extLst>
              <a:ext uri="{FF2B5EF4-FFF2-40B4-BE49-F238E27FC236}">
                <a16:creationId xmlns:a16="http://schemas.microsoft.com/office/drawing/2014/main" id="{A76BA1BD-090F-4BD8-9021-B032665AD9C4}"/>
              </a:ext>
            </a:extLst>
          </p:cNvPr>
          <p:cNvSpPr txBox="1"/>
          <p:nvPr/>
        </p:nvSpPr>
        <p:spPr>
          <a:xfrm>
            <a:off x="2764759" y="3989225"/>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Springstille</a:t>
            </a:r>
            <a:endParaRPr lang="en-GB" sz="2000" dirty="0">
              <a:solidFill>
                <a:schemeClr val="accent5">
                  <a:lumMod val="50000"/>
                </a:schemeClr>
              </a:solidFill>
            </a:endParaRPr>
          </a:p>
        </p:txBody>
      </p:sp>
      <p:sp>
        <p:nvSpPr>
          <p:cNvPr id="76" name="TextBox 75">
            <a:extLst>
              <a:ext uri="{FF2B5EF4-FFF2-40B4-BE49-F238E27FC236}">
                <a16:creationId xmlns:a16="http://schemas.microsoft.com/office/drawing/2014/main" id="{61C14DCF-DB91-4E3D-B8C2-C721B4F5561D}"/>
              </a:ext>
            </a:extLst>
          </p:cNvPr>
          <p:cNvSpPr txBox="1"/>
          <p:nvPr/>
        </p:nvSpPr>
        <p:spPr>
          <a:xfrm>
            <a:off x="8579585" y="4256926"/>
            <a:ext cx="2649722" cy="400110"/>
          </a:xfrm>
          <a:prstGeom prst="rect">
            <a:avLst/>
          </a:prstGeom>
          <a:noFill/>
        </p:spPr>
        <p:txBody>
          <a:bodyPr wrap="square" rtlCol="0">
            <a:spAutoFit/>
          </a:bodyPr>
          <a:lstStyle/>
          <a:p>
            <a:pPr algn="l"/>
            <a:r>
              <a:rPr lang="en-GB" sz="2000" dirty="0" err="1">
                <a:solidFill>
                  <a:schemeClr val="accent5">
                    <a:lumMod val="50000"/>
                  </a:schemeClr>
                </a:solidFill>
              </a:rPr>
              <a:t>Steindorf</a:t>
            </a:r>
            <a:endParaRPr lang="en-GB" sz="2000" dirty="0">
              <a:solidFill>
                <a:schemeClr val="accent5">
                  <a:lumMod val="50000"/>
                </a:schemeClr>
              </a:solidFill>
            </a:endParaRPr>
          </a:p>
        </p:txBody>
      </p:sp>
      <p:sp>
        <p:nvSpPr>
          <p:cNvPr id="77" name="TextBox 76">
            <a:extLst>
              <a:ext uri="{FF2B5EF4-FFF2-40B4-BE49-F238E27FC236}">
                <a16:creationId xmlns:a16="http://schemas.microsoft.com/office/drawing/2014/main" id="{ACA353FC-2A93-4087-B0F5-85D933D6C0AA}"/>
              </a:ext>
            </a:extLst>
          </p:cNvPr>
          <p:cNvSpPr txBox="1"/>
          <p:nvPr/>
        </p:nvSpPr>
        <p:spPr>
          <a:xfrm>
            <a:off x="2979437" y="4506200"/>
            <a:ext cx="2649722" cy="400110"/>
          </a:xfrm>
          <a:prstGeom prst="rect">
            <a:avLst/>
          </a:prstGeom>
          <a:noFill/>
        </p:spPr>
        <p:txBody>
          <a:bodyPr wrap="square" rtlCol="0">
            <a:spAutoFit/>
          </a:bodyPr>
          <a:lstStyle/>
          <a:p>
            <a:pPr algn="l"/>
            <a:r>
              <a:rPr lang="en-GB" sz="2000" dirty="0" err="1">
                <a:solidFill>
                  <a:schemeClr val="accent5">
                    <a:lumMod val="50000"/>
                  </a:schemeClr>
                </a:solidFill>
              </a:rPr>
              <a:t>Schwifting</a:t>
            </a:r>
            <a:endParaRPr lang="en-GB" sz="2000" dirty="0">
              <a:solidFill>
                <a:schemeClr val="accent5">
                  <a:lumMod val="50000"/>
                </a:schemeClr>
              </a:solidFill>
            </a:endParaRPr>
          </a:p>
        </p:txBody>
      </p:sp>
      <p:sp>
        <p:nvSpPr>
          <p:cNvPr id="78" name="TextBox 77">
            <a:extLst>
              <a:ext uri="{FF2B5EF4-FFF2-40B4-BE49-F238E27FC236}">
                <a16:creationId xmlns:a16="http://schemas.microsoft.com/office/drawing/2014/main" id="{13682FB8-D3BF-4847-B1AA-9E95D239D434}"/>
              </a:ext>
            </a:extLst>
          </p:cNvPr>
          <p:cNvSpPr txBox="1"/>
          <p:nvPr/>
        </p:nvSpPr>
        <p:spPr>
          <a:xfrm>
            <a:off x="9498166" y="4831955"/>
            <a:ext cx="2649722" cy="400110"/>
          </a:xfrm>
          <a:prstGeom prst="rect">
            <a:avLst/>
          </a:prstGeom>
          <a:noFill/>
        </p:spPr>
        <p:txBody>
          <a:bodyPr wrap="square" rtlCol="0">
            <a:spAutoFit/>
          </a:bodyPr>
          <a:lstStyle/>
          <a:p>
            <a:pPr algn="l"/>
            <a:r>
              <a:rPr lang="en-GB" sz="2000" dirty="0" err="1">
                <a:solidFill>
                  <a:schemeClr val="accent5">
                    <a:lumMod val="50000"/>
                  </a:schemeClr>
                </a:solidFill>
              </a:rPr>
              <a:t>Spitzingsee</a:t>
            </a:r>
            <a:endParaRPr lang="en-GB" sz="2000" dirty="0">
              <a:solidFill>
                <a:schemeClr val="accent5">
                  <a:lumMod val="50000"/>
                </a:schemeClr>
              </a:solidFill>
            </a:endParaRPr>
          </a:p>
        </p:txBody>
      </p:sp>
      <p:sp>
        <p:nvSpPr>
          <p:cNvPr id="79" name="TextBox 78">
            <a:extLst>
              <a:ext uri="{FF2B5EF4-FFF2-40B4-BE49-F238E27FC236}">
                <a16:creationId xmlns:a16="http://schemas.microsoft.com/office/drawing/2014/main" id="{8D81702B-34C2-4578-941E-1BD24E9EB034}"/>
              </a:ext>
            </a:extLst>
          </p:cNvPr>
          <p:cNvSpPr txBox="1"/>
          <p:nvPr/>
        </p:nvSpPr>
        <p:spPr>
          <a:xfrm>
            <a:off x="3078806" y="5239830"/>
            <a:ext cx="2649722" cy="400110"/>
          </a:xfrm>
          <a:prstGeom prst="rect">
            <a:avLst/>
          </a:prstGeom>
          <a:noFill/>
        </p:spPr>
        <p:txBody>
          <a:bodyPr wrap="square" rtlCol="0">
            <a:spAutoFit/>
          </a:bodyPr>
          <a:lstStyle/>
          <a:p>
            <a:pPr algn="l"/>
            <a:r>
              <a:rPr lang="en-GB" sz="2000" dirty="0" err="1">
                <a:solidFill>
                  <a:schemeClr val="accent5">
                    <a:lumMod val="50000"/>
                  </a:schemeClr>
                </a:solidFill>
              </a:rPr>
              <a:t>Bildstein</a:t>
            </a:r>
            <a:endParaRPr lang="en-GB" sz="2000" dirty="0">
              <a:solidFill>
                <a:schemeClr val="accent5">
                  <a:lumMod val="50000"/>
                </a:schemeClr>
              </a:solidFill>
            </a:endParaRPr>
          </a:p>
        </p:txBody>
      </p:sp>
      <p:sp>
        <p:nvSpPr>
          <p:cNvPr id="80" name="TextBox 79">
            <a:extLst>
              <a:ext uri="{FF2B5EF4-FFF2-40B4-BE49-F238E27FC236}">
                <a16:creationId xmlns:a16="http://schemas.microsoft.com/office/drawing/2014/main" id="{46FFB85A-D6E5-47A3-8AA9-056F8FC524B8}"/>
              </a:ext>
            </a:extLst>
          </p:cNvPr>
          <p:cNvSpPr txBox="1"/>
          <p:nvPr/>
        </p:nvSpPr>
        <p:spPr>
          <a:xfrm>
            <a:off x="8673292" y="5417595"/>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Schwarzach</a:t>
            </a:r>
            <a:endParaRPr lang="en-GB" sz="2000" dirty="0">
              <a:solidFill>
                <a:schemeClr val="accent5">
                  <a:lumMod val="50000"/>
                </a:schemeClr>
              </a:solidFill>
            </a:endParaRPr>
          </a:p>
        </p:txBody>
      </p:sp>
      <p:sp>
        <p:nvSpPr>
          <p:cNvPr id="81" name="TextBox 80">
            <a:extLst>
              <a:ext uri="{FF2B5EF4-FFF2-40B4-BE49-F238E27FC236}">
                <a16:creationId xmlns:a16="http://schemas.microsoft.com/office/drawing/2014/main" id="{B0FD3634-74CC-4EBD-8268-10B2DC67E3E9}"/>
              </a:ext>
            </a:extLst>
          </p:cNvPr>
          <p:cNvSpPr txBox="1"/>
          <p:nvPr/>
        </p:nvSpPr>
        <p:spPr>
          <a:xfrm>
            <a:off x="2076276" y="5773405"/>
            <a:ext cx="2649722" cy="400110"/>
          </a:xfrm>
          <a:prstGeom prst="rect">
            <a:avLst/>
          </a:prstGeom>
          <a:noFill/>
        </p:spPr>
        <p:txBody>
          <a:bodyPr wrap="square" rtlCol="0">
            <a:spAutoFit/>
          </a:bodyPr>
          <a:lstStyle/>
          <a:p>
            <a:pPr algn="l"/>
            <a:r>
              <a:rPr lang="en-GB" sz="2000" dirty="0" err="1">
                <a:solidFill>
                  <a:schemeClr val="accent5">
                    <a:lumMod val="50000"/>
                  </a:schemeClr>
                </a:solidFill>
              </a:rPr>
              <a:t>Schaan</a:t>
            </a:r>
            <a:endParaRPr lang="en-GB" sz="2000" dirty="0">
              <a:solidFill>
                <a:schemeClr val="accent5">
                  <a:lumMod val="50000"/>
                </a:schemeClr>
              </a:solidFill>
            </a:endParaRPr>
          </a:p>
        </p:txBody>
      </p:sp>
      <p:sp>
        <p:nvSpPr>
          <p:cNvPr id="83" name="TextBox 82">
            <a:extLst>
              <a:ext uri="{FF2B5EF4-FFF2-40B4-BE49-F238E27FC236}">
                <a16:creationId xmlns:a16="http://schemas.microsoft.com/office/drawing/2014/main" id="{DED71C22-E899-4754-9408-119333B3278E}"/>
              </a:ext>
            </a:extLst>
          </p:cNvPr>
          <p:cNvSpPr txBox="1"/>
          <p:nvPr/>
        </p:nvSpPr>
        <p:spPr>
          <a:xfrm>
            <a:off x="8616518" y="5981184"/>
            <a:ext cx="2649722" cy="400110"/>
          </a:xfrm>
          <a:prstGeom prst="rect">
            <a:avLst/>
          </a:prstGeom>
          <a:noFill/>
        </p:spPr>
        <p:txBody>
          <a:bodyPr wrap="square" rtlCol="0">
            <a:spAutoFit/>
          </a:bodyPr>
          <a:lstStyle/>
          <a:p>
            <a:pPr algn="l"/>
            <a:r>
              <a:rPr lang="en-GB" sz="2000" dirty="0" err="1">
                <a:solidFill>
                  <a:schemeClr val="accent5">
                    <a:lumMod val="50000"/>
                  </a:schemeClr>
                </a:solidFill>
              </a:rPr>
              <a:t>Stig</a:t>
            </a:r>
            <a:endParaRPr lang="en-GB" sz="2000" dirty="0">
              <a:solidFill>
                <a:schemeClr val="accent5">
                  <a:lumMod val="50000"/>
                </a:schemeClr>
              </a:solidFill>
            </a:endParaRPr>
          </a:p>
        </p:txBody>
      </p:sp>
      <p:sp>
        <p:nvSpPr>
          <p:cNvPr id="67" name="TextBox 66">
            <a:extLst>
              <a:ext uri="{FF2B5EF4-FFF2-40B4-BE49-F238E27FC236}">
                <a16:creationId xmlns:a16="http://schemas.microsoft.com/office/drawing/2014/main" id="{A3078BDB-883A-4FF9-92D0-E37760589AAF}"/>
              </a:ext>
            </a:extLst>
          </p:cNvPr>
          <p:cNvSpPr txBox="1"/>
          <p:nvPr/>
        </p:nvSpPr>
        <p:spPr>
          <a:xfrm>
            <a:off x="2564112" y="2509974"/>
            <a:ext cx="2104403" cy="400110"/>
          </a:xfrm>
          <a:prstGeom prst="rect">
            <a:avLst/>
          </a:prstGeom>
          <a:solidFill>
            <a:schemeClr val="bg1"/>
          </a:solidFill>
        </p:spPr>
        <p:txBody>
          <a:bodyPr wrap="square" rtlCol="0">
            <a:spAutoFit/>
          </a:bodyPr>
          <a:lstStyle/>
          <a:p>
            <a:pPr algn="l"/>
            <a:r>
              <a:rPr lang="en-GB" sz="2000" dirty="0" err="1">
                <a:solidFill>
                  <a:srgbClr val="115076"/>
                </a:solidFill>
              </a:rPr>
              <a:t>Markran</a:t>
            </a:r>
            <a:r>
              <a:rPr lang="en-GB" sz="2000" dirty="0">
                <a:solidFill>
                  <a:srgbClr val="115076"/>
                </a:solidFill>
              </a:rPr>
              <a:t>___</a:t>
            </a:r>
            <a:r>
              <a:rPr lang="en-GB" sz="2000" dirty="0" err="1">
                <a:solidFill>
                  <a:srgbClr val="115076"/>
                </a:solidFill>
              </a:rPr>
              <a:t>ädt</a:t>
            </a:r>
            <a:endParaRPr lang="en-GB" sz="2000" dirty="0">
              <a:solidFill>
                <a:srgbClr val="115076"/>
              </a:solidFill>
            </a:endParaRPr>
          </a:p>
        </p:txBody>
      </p:sp>
      <p:sp>
        <p:nvSpPr>
          <p:cNvPr id="85" name="TextBox 84">
            <a:extLst>
              <a:ext uri="{FF2B5EF4-FFF2-40B4-BE49-F238E27FC236}">
                <a16:creationId xmlns:a16="http://schemas.microsoft.com/office/drawing/2014/main" id="{D0416673-6D4F-4DDB-9AE0-43D3EFA0A001}"/>
              </a:ext>
            </a:extLst>
          </p:cNvPr>
          <p:cNvSpPr txBox="1"/>
          <p:nvPr/>
        </p:nvSpPr>
        <p:spPr>
          <a:xfrm>
            <a:off x="8718624" y="2921051"/>
            <a:ext cx="2104403"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önberg</a:t>
            </a:r>
            <a:endParaRPr lang="en-GB" sz="2000" dirty="0">
              <a:solidFill>
                <a:srgbClr val="115076"/>
              </a:solidFill>
            </a:endParaRPr>
          </a:p>
        </p:txBody>
      </p:sp>
      <p:sp>
        <p:nvSpPr>
          <p:cNvPr id="86" name="TextBox 85">
            <a:extLst>
              <a:ext uri="{FF2B5EF4-FFF2-40B4-BE49-F238E27FC236}">
                <a16:creationId xmlns:a16="http://schemas.microsoft.com/office/drawing/2014/main" id="{92788C0C-5E2E-4AB8-BF4D-996C9C96D8F9}"/>
              </a:ext>
            </a:extLst>
          </p:cNvPr>
          <p:cNvSpPr txBox="1"/>
          <p:nvPr/>
        </p:nvSpPr>
        <p:spPr>
          <a:xfrm>
            <a:off x="2817795" y="3267259"/>
            <a:ext cx="127134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rötau</a:t>
            </a:r>
            <a:endParaRPr lang="en-GB" sz="2000" dirty="0">
              <a:solidFill>
                <a:srgbClr val="115076"/>
              </a:solidFill>
            </a:endParaRPr>
          </a:p>
        </p:txBody>
      </p:sp>
      <p:sp>
        <p:nvSpPr>
          <p:cNvPr id="87" name="TextBox 86">
            <a:extLst>
              <a:ext uri="{FF2B5EF4-FFF2-40B4-BE49-F238E27FC236}">
                <a16:creationId xmlns:a16="http://schemas.microsoft.com/office/drawing/2014/main" id="{645E3D08-7A87-455E-B8B0-59E58E63446E}"/>
              </a:ext>
            </a:extLst>
          </p:cNvPr>
          <p:cNvSpPr txBox="1"/>
          <p:nvPr/>
        </p:nvSpPr>
        <p:spPr>
          <a:xfrm>
            <a:off x="8192488" y="3654121"/>
            <a:ext cx="1887522" cy="400110"/>
          </a:xfrm>
          <a:prstGeom prst="rect">
            <a:avLst/>
          </a:prstGeom>
          <a:solidFill>
            <a:schemeClr val="bg1"/>
          </a:solidFill>
        </p:spPr>
        <p:txBody>
          <a:bodyPr wrap="square" rtlCol="0">
            <a:spAutoFit/>
          </a:bodyPr>
          <a:lstStyle/>
          <a:p>
            <a:pPr algn="l"/>
            <a:r>
              <a:rPr lang="en-GB" sz="2000" dirty="0">
                <a:solidFill>
                  <a:srgbClr val="115076"/>
                </a:solidFill>
              </a:rPr>
              <a:t>Eber___</a:t>
            </a:r>
            <a:r>
              <a:rPr lang="en-GB" sz="2000" dirty="0" err="1">
                <a:solidFill>
                  <a:srgbClr val="115076"/>
                </a:solidFill>
              </a:rPr>
              <a:t>edt</a:t>
            </a:r>
            <a:endParaRPr lang="en-GB" sz="2000" dirty="0">
              <a:solidFill>
                <a:srgbClr val="115076"/>
              </a:solidFill>
            </a:endParaRPr>
          </a:p>
        </p:txBody>
      </p:sp>
      <p:sp>
        <p:nvSpPr>
          <p:cNvPr id="88" name="TextBox 87">
            <a:extLst>
              <a:ext uri="{FF2B5EF4-FFF2-40B4-BE49-F238E27FC236}">
                <a16:creationId xmlns:a16="http://schemas.microsoft.com/office/drawing/2014/main" id="{EA1FA741-D18F-4A2D-981D-97734F9B07E1}"/>
              </a:ext>
            </a:extLst>
          </p:cNvPr>
          <p:cNvSpPr txBox="1"/>
          <p:nvPr/>
        </p:nvSpPr>
        <p:spPr>
          <a:xfrm>
            <a:off x="2489381" y="4035112"/>
            <a:ext cx="1850821" cy="400110"/>
          </a:xfrm>
          <a:prstGeom prst="rect">
            <a:avLst/>
          </a:prstGeom>
          <a:solidFill>
            <a:schemeClr val="bg1"/>
          </a:solidFill>
        </p:spPr>
        <p:txBody>
          <a:bodyPr wrap="square" rtlCol="0">
            <a:spAutoFit/>
          </a:bodyPr>
          <a:lstStyle/>
          <a:p>
            <a:pPr algn="l"/>
            <a:r>
              <a:rPr lang="en-GB" sz="2000" dirty="0">
                <a:solidFill>
                  <a:srgbClr val="115076"/>
                </a:solidFill>
              </a:rPr>
              <a:t>___ring___</a:t>
            </a:r>
            <a:r>
              <a:rPr lang="en-GB" sz="2000" dirty="0" err="1">
                <a:solidFill>
                  <a:srgbClr val="115076"/>
                </a:solidFill>
              </a:rPr>
              <a:t>ille</a:t>
            </a:r>
            <a:endParaRPr lang="en-GB" sz="2000" dirty="0">
              <a:solidFill>
                <a:srgbClr val="115076"/>
              </a:solidFill>
            </a:endParaRPr>
          </a:p>
        </p:txBody>
      </p:sp>
      <p:sp>
        <p:nvSpPr>
          <p:cNvPr id="89" name="TextBox 88">
            <a:extLst>
              <a:ext uri="{FF2B5EF4-FFF2-40B4-BE49-F238E27FC236}">
                <a16:creationId xmlns:a16="http://schemas.microsoft.com/office/drawing/2014/main" id="{93A2283F-3BD4-4B9D-B074-052818E0E037}"/>
              </a:ext>
            </a:extLst>
          </p:cNvPr>
          <p:cNvSpPr txBox="1"/>
          <p:nvPr/>
        </p:nvSpPr>
        <p:spPr>
          <a:xfrm>
            <a:off x="8616518" y="4289413"/>
            <a:ext cx="1887522"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eindorf</a:t>
            </a:r>
            <a:endParaRPr lang="en-GB" sz="2000" dirty="0">
              <a:solidFill>
                <a:srgbClr val="115076"/>
              </a:solidFill>
            </a:endParaRPr>
          </a:p>
        </p:txBody>
      </p:sp>
      <p:sp>
        <p:nvSpPr>
          <p:cNvPr id="90" name="TextBox 89">
            <a:extLst>
              <a:ext uri="{FF2B5EF4-FFF2-40B4-BE49-F238E27FC236}">
                <a16:creationId xmlns:a16="http://schemas.microsoft.com/office/drawing/2014/main" id="{7D1D93E4-AF05-403C-B29B-C0F6DAA34CBB}"/>
              </a:ext>
            </a:extLst>
          </p:cNvPr>
          <p:cNvSpPr txBox="1"/>
          <p:nvPr/>
        </p:nvSpPr>
        <p:spPr>
          <a:xfrm>
            <a:off x="2781063" y="4554729"/>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wifting</a:t>
            </a:r>
            <a:endParaRPr lang="en-GB" sz="2000" dirty="0">
              <a:solidFill>
                <a:srgbClr val="115076"/>
              </a:solidFill>
            </a:endParaRPr>
          </a:p>
        </p:txBody>
      </p:sp>
      <p:sp>
        <p:nvSpPr>
          <p:cNvPr id="91" name="TextBox 90">
            <a:extLst>
              <a:ext uri="{FF2B5EF4-FFF2-40B4-BE49-F238E27FC236}">
                <a16:creationId xmlns:a16="http://schemas.microsoft.com/office/drawing/2014/main" id="{29F243B8-357E-413F-B5C3-C1FEBE7C9DA7}"/>
              </a:ext>
            </a:extLst>
          </p:cNvPr>
          <p:cNvSpPr txBox="1"/>
          <p:nvPr/>
        </p:nvSpPr>
        <p:spPr>
          <a:xfrm>
            <a:off x="9537763" y="4820515"/>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itzingsee</a:t>
            </a:r>
            <a:endParaRPr lang="en-GB" sz="2000" dirty="0">
              <a:solidFill>
                <a:srgbClr val="115076"/>
              </a:solidFill>
            </a:endParaRPr>
          </a:p>
        </p:txBody>
      </p:sp>
      <p:sp>
        <p:nvSpPr>
          <p:cNvPr id="92" name="TextBox 91">
            <a:extLst>
              <a:ext uri="{FF2B5EF4-FFF2-40B4-BE49-F238E27FC236}">
                <a16:creationId xmlns:a16="http://schemas.microsoft.com/office/drawing/2014/main" id="{D23DEEEF-6F11-4900-932C-98D9CF73903E}"/>
              </a:ext>
            </a:extLst>
          </p:cNvPr>
          <p:cNvSpPr txBox="1"/>
          <p:nvPr/>
        </p:nvSpPr>
        <p:spPr>
          <a:xfrm>
            <a:off x="2695492" y="5231625"/>
            <a:ext cx="1615505" cy="400110"/>
          </a:xfrm>
          <a:prstGeom prst="rect">
            <a:avLst/>
          </a:prstGeom>
          <a:solidFill>
            <a:schemeClr val="bg1"/>
          </a:solidFill>
        </p:spPr>
        <p:txBody>
          <a:bodyPr wrap="square" rtlCol="0">
            <a:spAutoFit/>
          </a:bodyPr>
          <a:lstStyle/>
          <a:p>
            <a:pPr algn="l"/>
            <a:r>
              <a:rPr lang="en-GB" sz="2000" dirty="0">
                <a:solidFill>
                  <a:srgbClr val="115076"/>
                </a:solidFill>
              </a:rPr>
              <a:t>Bild___</a:t>
            </a:r>
            <a:r>
              <a:rPr lang="en-GB" sz="2000" dirty="0" err="1">
                <a:solidFill>
                  <a:srgbClr val="115076"/>
                </a:solidFill>
              </a:rPr>
              <a:t>ein</a:t>
            </a:r>
            <a:endParaRPr lang="en-GB" sz="2000" dirty="0">
              <a:solidFill>
                <a:srgbClr val="115076"/>
              </a:solidFill>
            </a:endParaRPr>
          </a:p>
        </p:txBody>
      </p:sp>
      <p:sp>
        <p:nvSpPr>
          <p:cNvPr id="93" name="TextBox 92">
            <a:extLst>
              <a:ext uri="{FF2B5EF4-FFF2-40B4-BE49-F238E27FC236}">
                <a16:creationId xmlns:a16="http://schemas.microsoft.com/office/drawing/2014/main" id="{91CC4B5C-3D7F-4E4E-8353-90E61BC4C8C0}"/>
              </a:ext>
            </a:extLst>
          </p:cNvPr>
          <p:cNvSpPr txBox="1"/>
          <p:nvPr/>
        </p:nvSpPr>
        <p:spPr>
          <a:xfrm>
            <a:off x="8704746" y="5371916"/>
            <a:ext cx="1764996"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warzach</a:t>
            </a:r>
            <a:endParaRPr lang="en-GB" sz="2000" dirty="0">
              <a:solidFill>
                <a:srgbClr val="115076"/>
              </a:solidFill>
            </a:endParaRPr>
          </a:p>
        </p:txBody>
      </p:sp>
      <p:sp>
        <p:nvSpPr>
          <p:cNvPr id="95" name="TextBox 94">
            <a:extLst>
              <a:ext uri="{FF2B5EF4-FFF2-40B4-BE49-F238E27FC236}">
                <a16:creationId xmlns:a16="http://schemas.microsoft.com/office/drawing/2014/main" id="{FD94ADCD-9424-4753-B0D0-5AB79793DCD6}"/>
              </a:ext>
            </a:extLst>
          </p:cNvPr>
          <p:cNvSpPr txBox="1"/>
          <p:nvPr/>
        </p:nvSpPr>
        <p:spPr>
          <a:xfrm>
            <a:off x="1960382" y="5835965"/>
            <a:ext cx="1222849" cy="400109"/>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aan</a:t>
            </a:r>
            <a:endParaRPr lang="en-GB" sz="2000" dirty="0">
              <a:solidFill>
                <a:srgbClr val="115076"/>
              </a:solidFill>
            </a:endParaRPr>
          </a:p>
        </p:txBody>
      </p:sp>
      <p:sp>
        <p:nvSpPr>
          <p:cNvPr id="96" name="TextBox 95">
            <a:extLst>
              <a:ext uri="{FF2B5EF4-FFF2-40B4-BE49-F238E27FC236}">
                <a16:creationId xmlns:a16="http://schemas.microsoft.com/office/drawing/2014/main" id="{17E0B9B7-813A-4AE8-A7C1-00FD51853771}"/>
              </a:ext>
            </a:extLst>
          </p:cNvPr>
          <p:cNvSpPr txBox="1"/>
          <p:nvPr/>
        </p:nvSpPr>
        <p:spPr>
          <a:xfrm>
            <a:off x="8673253" y="5926120"/>
            <a:ext cx="1222849"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ig</a:t>
            </a:r>
            <a:endParaRPr lang="en-GB" sz="2000" dirty="0">
              <a:solidFill>
                <a:srgbClr val="115076"/>
              </a:solidFill>
            </a:endParaRPr>
          </a:p>
        </p:txBody>
      </p:sp>
      <p:sp>
        <p:nvSpPr>
          <p:cNvPr id="97" name="Action Button: Custom 16">
            <a:hlinkClick r:id="" action="ppaction://noaction" highlightClick="1">
              <a:snd r:embed="rId7" name="1.wav"/>
            </a:hlinkClick>
            <a:extLst>
              <a:ext uri="{FF2B5EF4-FFF2-40B4-BE49-F238E27FC236}">
                <a16:creationId xmlns:a16="http://schemas.microsoft.com/office/drawing/2014/main" id="{4A722902-F573-47E4-9A38-7DEA69023EA7}"/>
              </a:ext>
            </a:extLst>
          </p:cNvPr>
          <p:cNvSpPr/>
          <p:nvPr/>
        </p:nvSpPr>
        <p:spPr>
          <a:xfrm>
            <a:off x="1988704" y="25043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8" name="Action Button: Custom 16">
            <a:hlinkClick r:id="" action="ppaction://noaction" highlightClick="1">
              <a:snd r:embed="rId7" name="1.wav"/>
            </a:hlinkClick>
            <a:extLst>
              <a:ext uri="{FF2B5EF4-FFF2-40B4-BE49-F238E27FC236}">
                <a16:creationId xmlns:a16="http://schemas.microsoft.com/office/drawing/2014/main" id="{43AE0AA7-2D28-41E5-8DF1-1D8E8D78136E}"/>
              </a:ext>
            </a:extLst>
          </p:cNvPr>
          <p:cNvSpPr/>
          <p:nvPr/>
        </p:nvSpPr>
        <p:spPr>
          <a:xfrm>
            <a:off x="10272781" y="29632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9" name="Action Button: Custom 16">
            <a:hlinkClick r:id="" action="ppaction://noaction" highlightClick="1">
              <a:snd r:embed="rId7" name="1.wav"/>
            </a:hlinkClick>
            <a:extLst>
              <a:ext uri="{FF2B5EF4-FFF2-40B4-BE49-F238E27FC236}">
                <a16:creationId xmlns:a16="http://schemas.microsoft.com/office/drawing/2014/main" id="{0B083AF4-BA5F-47B5-B305-33DEC56B1933}"/>
              </a:ext>
            </a:extLst>
          </p:cNvPr>
          <p:cNvSpPr/>
          <p:nvPr/>
        </p:nvSpPr>
        <p:spPr>
          <a:xfrm>
            <a:off x="2331138" y="33120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0" name="Action Button: Custom 16">
            <a:hlinkClick r:id="" action="ppaction://noaction" highlightClick="1">
              <a:snd r:embed="rId7" name="1.wav"/>
            </a:hlinkClick>
            <a:extLst>
              <a:ext uri="{FF2B5EF4-FFF2-40B4-BE49-F238E27FC236}">
                <a16:creationId xmlns:a16="http://schemas.microsoft.com/office/drawing/2014/main" id="{26CE8888-838F-4FC9-91B6-771339566E18}"/>
              </a:ext>
            </a:extLst>
          </p:cNvPr>
          <p:cNvSpPr/>
          <p:nvPr/>
        </p:nvSpPr>
        <p:spPr>
          <a:xfrm>
            <a:off x="9860862" y="36571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1" name="Action Button: Custom 16">
            <a:hlinkClick r:id="" action="ppaction://noaction" highlightClick="1">
              <a:snd r:embed="rId7" name="1.wav"/>
            </a:hlinkClick>
            <a:extLst>
              <a:ext uri="{FF2B5EF4-FFF2-40B4-BE49-F238E27FC236}">
                <a16:creationId xmlns:a16="http://schemas.microsoft.com/office/drawing/2014/main" id="{1D6F4331-8447-45B6-8455-9BC8C6DB3AEC}"/>
              </a:ext>
            </a:extLst>
          </p:cNvPr>
          <p:cNvSpPr/>
          <p:nvPr/>
        </p:nvSpPr>
        <p:spPr>
          <a:xfrm>
            <a:off x="2080754" y="40617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2" name="Action Button: Custom 16">
            <a:hlinkClick r:id="" action="ppaction://noaction" highlightClick="1">
              <a:snd r:embed="rId7" name="1.wav"/>
            </a:hlinkClick>
            <a:extLst>
              <a:ext uri="{FF2B5EF4-FFF2-40B4-BE49-F238E27FC236}">
                <a16:creationId xmlns:a16="http://schemas.microsoft.com/office/drawing/2014/main" id="{EEED347E-2B1E-4C8E-96A8-E0B6F4B7BDAF}"/>
              </a:ext>
            </a:extLst>
          </p:cNvPr>
          <p:cNvSpPr/>
          <p:nvPr/>
        </p:nvSpPr>
        <p:spPr>
          <a:xfrm>
            <a:off x="10204246" y="43169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3" name="Action Button: Custom 16">
            <a:hlinkClick r:id="" action="ppaction://noaction" highlightClick="1">
              <a:snd r:embed="rId7" name="1.wav"/>
            </a:hlinkClick>
            <a:extLst>
              <a:ext uri="{FF2B5EF4-FFF2-40B4-BE49-F238E27FC236}">
                <a16:creationId xmlns:a16="http://schemas.microsoft.com/office/drawing/2014/main" id="{78CF7AE8-8AB5-4BE3-8421-5B573E7BBD7D}"/>
              </a:ext>
            </a:extLst>
          </p:cNvPr>
          <p:cNvSpPr/>
          <p:nvPr/>
        </p:nvSpPr>
        <p:spPr>
          <a:xfrm>
            <a:off x="2295819" y="46293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4" name="Action Button: Custom 16">
            <a:hlinkClick r:id="" action="ppaction://noaction" highlightClick="1">
              <a:snd r:embed="rId7" name="1.wav"/>
            </a:hlinkClick>
            <a:extLst>
              <a:ext uri="{FF2B5EF4-FFF2-40B4-BE49-F238E27FC236}">
                <a16:creationId xmlns:a16="http://schemas.microsoft.com/office/drawing/2014/main" id="{E987B7E9-E937-4161-85DD-03638129E166}"/>
              </a:ext>
            </a:extLst>
          </p:cNvPr>
          <p:cNvSpPr/>
          <p:nvPr/>
        </p:nvSpPr>
        <p:spPr>
          <a:xfrm>
            <a:off x="11175358" y="48205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5" name="Action Button: Custom 16">
            <a:hlinkClick r:id="" action="ppaction://noaction" highlightClick="1">
              <a:snd r:embed="rId7" name="1.wav"/>
            </a:hlinkClick>
            <a:extLst>
              <a:ext uri="{FF2B5EF4-FFF2-40B4-BE49-F238E27FC236}">
                <a16:creationId xmlns:a16="http://schemas.microsoft.com/office/drawing/2014/main" id="{4FE7492F-DE8A-4C71-93D8-0889E146574C}"/>
              </a:ext>
            </a:extLst>
          </p:cNvPr>
          <p:cNvSpPr/>
          <p:nvPr/>
        </p:nvSpPr>
        <p:spPr>
          <a:xfrm>
            <a:off x="2309494" y="52206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6" name="Action Button: Custom 16">
            <a:hlinkClick r:id="" action="ppaction://noaction" highlightClick="1">
              <a:snd r:embed="rId7" name="1.wav"/>
            </a:hlinkClick>
            <a:extLst>
              <a:ext uri="{FF2B5EF4-FFF2-40B4-BE49-F238E27FC236}">
                <a16:creationId xmlns:a16="http://schemas.microsoft.com/office/drawing/2014/main" id="{164878DE-1B8B-4103-BD06-A70D1CA46E62}"/>
              </a:ext>
            </a:extLst>
          </p:cNvPr>
          <p:cNvSpPr/>
          <p:nvPr/>
        </p:nvSpPr>
        <p:spPr>
          <a:xfrm>
            <a:off x="10338109" y="5406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7" name="Action Button: Custom 16">
            <a:hlinkClick r:id="" action="ppaction://noaction" highlightClick="1">
              <a:snd r:embed="rId7" name="1.wav"/>
            </a:hlinkClick>
            <a:extLst>
              <a:ext uri="{FF2B5EF4-FFF2-40B4-BE49-F238E27FC236}">
                <a16:creationId xmlns:a16="http://schemas.microsoft.com/office/drawing/2014/main" id="{4D512664-DE3D-44BA-B5D5-64BF626A3ADA}"/>
              </a:ext>
            </a:extLst>
          </p:cNvPr>
          <p:cNvSpPr/>
          <p:nvPr/>
        </p:nvSpPr>
        <p:spPr>
          <a:xfrm>
            <a:off x="1457026" y="58949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Action Button: Custom 16">
            <a:hlinkClick r:id="" action="ppaction://noaction" highlightClick="1">
              <a:snd r:embed="rId7" name="1.wav"/>
            </a:hlinkClick>
            <a:extLst>
              <a:ext uri="{FF2B5EF4-FFF2-40B4-BE49-F238E27FC236}">
                <a16:creationId xmlns:a16="http://schemas.microsoft.com/office/drawing/2014/main" id="{A7242697-FC05-4BA7-A462-AC952B8E5480}"/>
              </a:ext>
            </a:extLst>
          </p:cNvPr>
          <p:cNvSpPr/>
          <p:nvPr/>
        </p:nvSpPr>
        <p:spPr>
          <a:xfrm>
            <a:off x="9498166" y="59041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D5E098FD-2BC0-4AF6-8400-F5B854DF02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9339" y="892498"/>
            <a:ext cx="1568645" cy="1601014"/>
          </a:xfrm>
          <a:prstGeom prst="rect">
            <a:avLst/>
          </a:prstGeom>
        </p:spPr>
      </p:pic>
      <p:pic>
        <p:nvPicPr>
          <p:cNvPr id="20" name="Picture 19" descr="A cartoon of a child&#10;&#10;Description automatically generated with low confidence">
            <a:extLst>
              <a:ext uri="{FF2B5EF4-FFF2-40B4-BE49-F238E27FC236}">
                <a16:creationId xmlns:a16="http://schemas.microsoft.com/office/drawing/2014/main" id="{76260763-5E72-4C91-99DD-464C2EF6F0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3615" y="892728"/>
            <a:ext cx="1667323" cy="1604405"/>
          </a:xfrm>
          <a:prstGeom prst="rect">
            <a:avLst/>
          </a:prstGeom>
        </p:spPr>
      </p:pic>
      <p:pic>
        <p:nvPicPr>
          <p:cNvPr id="8" name="Picture 7" descr="Logo&#10;&#10;Description automatically generated">
            <a:extLst>
              <a:ext uri="{FF2B5EF4-FFF2-40B4-BE49-F238E27FC236}">
                <a16:creationId xmlns:a16="http://schemas.microsoft.com/office/drawing/2014/main" id="{FEE0A901-292B-42F8-83EF-7D28934D3D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1683"/>
          <a:stretch/>
        </p:blipFill>
        <p:spPr>
          <a:xfrm>
            <a:off x="168068" y="1032075"/>
            <a:ext cx="1941647" cy="2584581"/>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5"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9969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Wo </a:t>
            </a:r>
            <a:r>
              <a:rPr lang="en-US" sz="2400" dirty="0" err="1">
                <a:solidFill>
                  <a:schemeClr val="accent5">
                    <a:lumMod val="50000"/>
                  </a:schemeClr>
                </a:solidFill>
              </a:rPr>
              <a:t>ist</a:t>
            </a:r>
            <a:r>
              <a:rPr lang="en-US" sz="2400" dirty="0">
                <a:solidFill>
                  <a:schemeClr val="accent5">
                    <a:lumMod val="50000"/>
                  </a:schemeClr>
                </a:solidFill>
              </a:rPr>
              <a:t> Wolf?</a:t>
            </a: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70385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FCCDEA1-5EEF-4D80-BEF3-A77748156049}"/>
              </a:ext>
            </a:extLst>
          </p:cNvPr>
          <p:cNvSpPr/>
          <p:nvPr/>
        </p:nvSpPr>
        <p:spPr>
          <a:xfrm>
            <a:off x="6621848" y="248596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30574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468190" y="53168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6224232" y="554675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62DD5DC-75C6-4B7D-A732-72DE41479934}"/>
              </a:ext>
            </a:extLst>
          </p:cNvPr>
          <p:cNvSpPr/>
          <p:nvPr/>
        </p:nvSpPr>
        <p:spPr>
          <a:xfrm>
            <a:off x="5896880" y="564106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CE3372A-EF2E-40CA-A8CF-A22D0FB2F83B}"/>
              </a:ext>
            </a:extLst>
          </p:cNvPr>
          <p:cNvSpPr/>
          <p:nvPr/>
        </p:nvSpPr>
        <p:spPr>
          <a:xfrm>
            <a:off x="5594383" y="580892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95B70E96-9300-48F2-99D5-E865C2994B60}"/>
              </a:ext>
            </a:extLst>
          </p:cNvPr>
          <p:cNvCxnSpPr>
            <a:cxnSpLocks/>
          </p:cNvCxnSpPr>
          <p:nvPr/>
        </p:nvCxnSpPr>
        <p:spPr>
          <a:xfrm>
            <a:off x="6785383" y="26230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8279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33460" y="316081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451426" y="5418158"/>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6386871" y="5648145"/>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AEB453-4B47-445B-B529-3CDC3E3CC923}"/>
              </a:ext>
            </a:extLst>
          </p:cNvPr>
          <p:cNvCxnSpPr>
            <a:cxnSpLocks/>
          </p:cNvCxnSpPr>
          <p:nvPr/>
        </p:nvCxnSpPr>
        <p:spPr>
          <a:xfrm>
            <a:off x="3910476" y="5704457"/>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941FB8-897F-47B3-961B-7ECAD18B88EF}"/>
              </a:ext>
            </a:extLst>
          </p:cNvPr>
          <p:cNvCxnSpPr>
            <a:cxnSpLocks/>
          </p:cNvCxnSpPr>
          <p:nvPr/>
        </p:nvCxnSpPr>
        <p:spPr>
          <a:xfrm>
            <a:off x="5761361" y="5955703"/>
            <a:ext cx="2879881" cy="231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5160739" cy="1829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B3222-439E-4946-8D7C-D81E2BE87A92}"/>
              </a:ext>
            </a:extLst>
          </p:cNvPr>
          <p:cNvSpPr txBox="1"/>
          <p:nvPr/>
        </p:nvSpPr>
        <p:spPr>
          <a:xfrm>
            <a:off x="8768451" y="2365652"/>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Schöneberg</a:t>
            </a:r>
            <a:endParaRPr lang="en-GB" sz="2000" dirty="0">
              <a:solidFill>
                <a:schemeClr val="accent5">
                  <a:lumMod val="50000"/>
                </a:schemeClr>
              </a:solidFill>
            </a:endParaRPr>
          </a:p>
        </p:txBody>
      </p:sp>
      <p:sp>
        <p:nvSpPr>
          <p:cNvPr id="42" name="TextBox 41">
            <a:extLst>
              <a:ext uri="{FF2B5EF4-FFF2-40B4-BE49-F238E27FC236}">
                <a16:creationId xmlns:a16="http://schemas.microsoft.com/office/drawing/2014/main" id="{FD9E2574-E492-4080-A671-F1F6170716EA}"/>
              </a:ext>
            </a:extLst>
          </p:cNvPr>
          <p:cNvSpPr txBox="1"/>
          <p:nvPr/>
        </p:nvSpPr>
        <p:spPr>
          <a:xfrm>
            <a:off x="8681614" y="2937737"/>
            <a:ext cx="2649722" cy="400110"/>
          </a:xfrm>
          <a:prstGeom prst="rect">
            <a:avLst/>
          </a:prstGeom>
          <a:noFill/>
        </p:spPr>
        <p:txBody>
          <a:bodyPr wrap="square" rtlCol="0">
            <a:spAutoFit/>
          </a:bodyPr>
          <a:lstStyle/>
          <a:p>
            <a:pPr algn="l"/>
            <a:r>
              <a:rPr lang="en-GB" sz="2000" dirty="0" err="1">
                <a:solidFill>
                  <a:schemeClr val="accent5">
                    <a:lumMod val="50000"/>
                  </a:schemeClr>
                </a:solidFill>
              </a:rPr>
              <a:t>Spreewald</a:t>
            </a:r>
            <a:endParaRPr lang="en-GB" sz="2400" dirty="0">
              <a:solidFill>
                <a:schemeClr val="accent5">
                  <a:lumMod val="50000"/>
                </a:schemeClr>
              </a:solidFill>
            </a:endParaRPr>
          </a:p>
        </p:txBody>
      </p:sp>
      <p:sp>
        <p:nvSpPr>
          <p:cNvPr id="43" name="TextBox 42">
            <a:extLst>
              <a:ext uri="{FF2B5EF4-FFF2-40B4-BE49-F238E27FC236}">
                <a16:creationId xmlns:a16="http://schemas.microsoft.com/office/drawing/2014/main" id="{DCFC720D-19C3-4AB5-9A68-A9C8D2B7EB98}"/>
              </a:ext>
            </a:extLst>
          </p:cNvPr>
          <p:cNvSpPr txBox="1"/>
          <p:nvPr/>
        </p:nvSpPr>
        <p:spPr>
          <a:xfrm>
            <a:off x="2608493" y="5437549"/>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Springen</a:t>
            </a:r>
            <a:endParaRPr lang="en-GB" sz="2400" dirty="0">
              <a:solidFill>
                <a:schemeClr val="accent5">
                  <a:lumMod val="50000"/>
                </a:schemeClr>
              </a:solidFill>
            </a:endParaRPr>
          </a:p>
        </p:txBody>
      </p:sp>
      <p:sp>
        <p:nvSpPr>
          <p:cNvPr id="49" name="TextBox 48">
            <a:extLst>
              <a:ext uri="{FF2B5EF4-FFF2-40B4-BE49-F238E27FC236}">
                <a16:creationId xmlns:a16="http://schemas.microsoft.com/office/drawing/2014/main" id="{4BF51C19-250F-4DBC-97E1-ACB0E8807602}"/>
              </a:ext>
            </a:extLst>
          </p:cNvPr>
          <p:cNvSpPr txBox="1"/>
          <p:nvPr/>
        </p:nvSpPr>
        <p:spPr>
          <a:xfrm>
            <a:off x="2972759" y="4539223"/>
            <a:ext cx="2649722" cy="400110"/>
          </a:xfrm>
          <a:prstGeom prst="rect">
            <a:avLst/>
          </a:prstGeom>
          <a:noFill/>
        </p:spPr>
        <p:txBody>
          <a:bodyPr wrap="square" rtlCol="0">
            <a:spAutoFit/>
          </a:bodyPr>
          <a:lstStyle/>
          <a:p>
            <a:pPr algn="l"/>
            <a:r>
              <a:rPr lang="en-GB" sz="2000" dirty="0">
                <a:solidFill>
                  <a:schemeClr val="accent5">
                    <a:lumMod val="50000"/>
                  </a:schemeClr>
                </a:solidFill>
              </a:rPr>
              <a:t>Ingolstadt</a:t>
            </a:r>
            <a:endParaRPr lang="en-GB" sz="2400" dirty="0">
              <a:solidFill>
                <a:schemeClr val="accent5">
                  <a:lumMod val="50000"/>
                </a:schemeClr>
              </a:solidFill>
            </a:endParaRPr>
          </a:p>
        </p:txBody>
      </p:sp>
      <p:sp>
        <p:nvSpPr>
          <p:cNvPr id="50" name="TextBox 49">
            <a:extLst>
              <a:ext uri="{FF2B5EF4-FFF2-40B4-BE49-F238E27FC236}">
                <a16:creationId xmlns:a16="http://schemas.microsoft.com/office/drawing/2014/main" id="{55413538-9384-4F7A-93A2-D186BC7D2966}"/>
              </a:ext>
            </a:extLst>
          </p:cNvPr>
          <p:cNvSpPr txBox="1"/>
          <p:nvPr/>
        </p:nvSpPr>
        <p:spPr>
          <a:xfrm>
            <a:off x="2894077" y="3264559"/>
            <a:ext cx="2649722" cy="400110"/>
          </a:xfrm>
          <a:prstGeom prst="rect">
            <a:avLst/>
          </a:prstGeom>
          <a:noFill/>
        </p:spPr>
        <p:txBody>
          <a:bodyPr wrap="square" rtlCol="0">
            <a:spAutoFit/>
          </a:bodyPr>
          <a:lstStyle/>
          <a:p>
            <a:pPr algn="l"/>
            <a:r>
              <a:rPr lang="en-GB" sz="2000" dirty="0" err="1">
                <a:solidFill>
                  <a:schemeClr val="accent5">
                    <a:lumMod val="50000"/>
                  </a:schemeClr>
                </a:solidFill>
              </a:rPr>
              <a:t>Spergau</a:t>
            </a:r>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9CA80A02-774E-4CC3-9D83-B83B3035284E}"/>
              </a:ext>
            </a:extLst>
          </p:cNvPr>
          <p:cNvSpPr txBox="1"/>
          <p:nvPr/>
        </p:nvSpPr>
        <p:spPr>
          <a:xfrm>
            <a:off x="3072786" y="2590620"/>
            <a:ext cx="2649722" cy="400110"/>
          </a:xfrm>
          <a:prstGeom prst="rect">
            <a:avLst/>
          </a:prstGeom>
          <a:noFill/>
        </p:spPr>
        <p:txBody>
          <a:bodyPr wrap="square" rtlCol="0">
            <a:spAutoFit/>
          </a:bodyPr>
          <a:lstStyle/>
          <a:p>
            <a:pPr algn="l"/>
            <a:r>
              <a:rPr lang="en-GB" sz="2000" dirty="0" err="1">
                <a:solidFill>
                  <a:schemeClr val="accent5">
                    <a:lumMod val="50000"/>
                  </a:schemeClr>
                </a:solidFill>
              </a:rPr>
              <a:t>Steglitz</a:t>
            </a:r>
            <a:endParaRPr lang="en-GB" sz="2000" dirty="0">
              <a:solidFill>
                <a:schemeClr val="accent5">
                  <a:lumMod val="50000"/>
                </a:schemeClr>
              </a:solidFill>
            </a:endParaRPr>
          </a:p>
        </p:txBody>
      </p:sp>
      <p:sp>
        <p:nvSpPr>
          <p:cNvPr id="52" name="TextBox 51">
            <a:extLst>
              <a:ext uri="{FF2B5EF4-FFF2-40B4-BE49-F238E27FC236}">
                <a16:creationId xmlns:a16="http://schemas.microsoft.com/office/drawing/2014/main" id="{D5B811AF-8B35-4B25-A0A5-1F010134B2C1}"/>
              </a:ext>
            </a:extLst>
          </p:cNvPr>
          <p:cNvSpPr txBox="1"/>
          <p:nvPr/>
        </p:nvSpPr>
        <p:spPr>
          <a:xfrm>
            <a:off x="2148502" y="3999197"/>
            <a:ext cx="2649722" cy="400110"/>
          </a:xfrm>
          <a:prstGeom prst="rect">
            <a:avLst/>
          </a:prstGeom>
          <a:noFill/>
        </p:spPr>
        <p:txBody>
          <a:bodyPr wrap="square" rtlCol="0">
            <a:spAutoFit/>
          </a:bodyPr>
          <a:lstStyle/>
          <a:p>
            <a:pPr algn="l"/>
            <a:r>
              <a:rPr lang="en-GB" sz="2000" dirty="0" err="1">
                <a:solidFill>
                  <a:schemeClr val="accent5">
                    <a:lumMod val="50000"/>
                  </a:schemeClr>
                </a:solidFill>
              </a:rPr>
              <a:t>Bechstedtstraß</a:t>
            </a:r>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83AE91B5-E5AC-4C8F-89F7-FFCCC831C496}"/>
              </a:ext>
            </a:extLst>
          </p:cNvPr>
          <p:cNvSpPr txBox="1"/>
          <p:nvPr/>
        </p:nvSpPr>
        <p:spPr>
          <a:xfrm>
            <a:off x="9479958" y="4830757"/>
            <a:ext cx="2649722" cy="400110"/>
          </a:xfrm>
          <a:prstGeom prst="rect">
            <a:avLst/>
          </a:prstGeom>
          <a:noFill/>
        </p:spPr>
        <p:txBody>
          <a:bodyPr wrap="square" rtlCol="0">
            <a:spAutoFit/>
          </a:bodyPr>
          <a:lstStyle/>
          <a:p>
            <a:pPr algn="l"/>
            <a:r>
              <a:rPr lang="en-GB" sz="2000" dirty="0" err="1">
                <a:solidFill>
                  <a:schemeClr val="accent5">
                    <a:lumMod val="50000"/>
                  </a:schemeClr>
                </a:solidFill>
              </a:rPr>
              <a:t>Spullersee</a:t>
            </a:r>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34C5EE1E-BD81-41BE-9787-0CE2DC30167F}"/>
              </a:ext>
            </a:extLst>
          </p:cNvPr>
          <p:cNvSpPr txBox="1"/>
          <p:nvPr/>
        </p:nvSpPr>
        <p:spPr>
          <a:xfrm>
            <a:off x="8080325" y="3607725"/>
            <a:ext cx="2649722" cy="400110"/>
          </a:xfrm>
          <a:prstGeom prst="rect">
            <a:avLst/>
          </a:prstGeom>
          <a:noFill/>
        </p:spPr>
        <p:txBody>
          <a:bodyPr wrap="square" rtlCol="0">
            <a:spAutoFit/>
          </a:bodyPr>
          <a:lstStyle/>
          <a:p>
            <a:pPr algn="l"/>
            <a:r>
              <a:rPr lang="en-GB" sz="2000" dirty="0" err="1">
                <a:solidFill>
                  <a:schemeClr val="accent5">
                    <a:lumMod val="50000"/>
                  </a:schemeClr>
                </a:solidFill>
              </a:rPr>
              <a:t>Schmiedehausen</a:t>
            </a:r>
            <a:endParaRPr lang="en-GB" sz="2400" dirty="0">
              <a:solidFill>
                <a:schemeClr val="accent5">
                  <a:lumMod val="50000"/>
                </a:schemeClr>
              </a:solidFill>
            </a:endParaRPr>
          </a:p>
        </p:txBody>
      </p:sp>
      <p:sp>
        <p:nvSpPr>
          <p:cNvPr id="55" name="TextBox 54">
            <a:extLst>
              <a:ext uri="{FF2B5EF4-FFF2-40B4-BE49-F238E27FC236}">
                <a16:creationId xmlns:a16="http://schemas.microsoft.com/office/drawing/2014/main" id="{2B2FB3EF-E88B-46D5-BAE6-729B8A949E22}"/>
              </a:ext>
            </a:extLst>
          </p:cNvPr>
          <p:cNvSpPr txBox="1"/>
          <p:nvPr/>
        </p:nvSpPr>
        <p:spPr>
          <a:xfrm>
            <a:off x="8405081" y="4194594"/>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Schwarzburg</a:t>
            </a:r>
            <a:endParaRPr lang="en-GB" sz="2400" dirty="0">
              <a:solidFill>
                <a:schemeClr val="accent5">
                  <a:lumMod val="50000"/>
                </a:schemeClr>
              </a:solidFill>
            </a:endParaRPr>
          </a:p>
        </p:txBody>
      </p:sp>
      <p:sp>
        <p:nvSpPr>
          <p:cNvPr id="56" name="TextBox 55">
            <a:extLst>
              <a:ext uri="{FF2B5EF4-FFF2-40B4-BE49-F238E27FC236}">
                <a16:creationId xmlns:a16="http://schemas.microsoft.com/office/drawing/2014/main" id="{D1815BBC-FABC-4F4D-9E2C-BBF40FE67F65}"/>
              </a:ext>
            </a:extLst>
          </p:cNvPr>
          <p:cNvSpPr txBox="1"/>
          <p:nvPr/>
        </p:nvSpPr>
        <p:spPr>
          <a:xfrm>
            <a:off x="3207260" y="5083139"/>
            <a:ext cx="2649722" cy="400110"/>
          </a:xfrm>
          <a:prstGeom prst="rect">
            <a:avLst/>
          </a:prstGeom>
          <a:noFill/>
        </p:spPr>
        <p:txBody>
          <a:bodyPr wrap="square" rtlCol="0">
            <a:spAutoFit/>
          </a:bodyPr>
          <a:lstStyle/>
          <a:p>
            <a:pPr algn="l"/>
            <a:r>
              <a:rPr lang="en-GB" sz="2000" dirty="0" err="1">
                <a:solidFill>
                  <a:schemeClr val="accent5">
                    <a:lumMod val="50000"/>
                  </a:schemeClr>
                </a:solidFill>
              </a:rPr>
              <a:t>Stegen</a:t>
            </a:r>
            <a:endParaRPr lang="en-GB" sz="2400" dirty="0">
              <a:solidFill>
                <a:schemeClr val="accent5">
                  <a:lumMod val="50000"/>
                </a:schemeClr>
              </a:solidFill>
            </a:endParaRPr>
          </a:p>
        </p:txBody>
      </p:sp>
      <p:sp>
        <p:nvSpPr>
          <p:cNvPr id="57" name="TextBox 56">
            <a:extLst>
              <a:ext uri="{FF2B5EF4-FFF2-40B4-BE49-F238E27FC236}">
                <a16:creationId xmlns:a16="http://schemas.microsoft.com/office/drawing/2014/main" id="{3FD91D6B-68DA-4852-8F3C-1B5A084A9183}"/>
              </a:ext>
            </a:extLst>
          </p:cNvPr>
          <p:cNvSpPr txBox="1"/>
          <p:nvPr/>
        </p:nvSpPr>
        <p:spPr>
          <a:xfrm>
            <a:off x="9169223" y="5389362"/>
            <a:ext cx="2649722" cy="400110"/>
          </a:xfrm>
          <a:prstGeom prst="rect">
            <a:avLst/>
          </a:prstGeom>
          <a:noFill/>
        </p:spPr>
        <p:txBody>
          <a:bodyPr wrap="square" rtlCol="0">
            <a:spAutoFit/>
          </a:bodyPr>
          <a:lstStyle/>
          <a:p>
            <a:pPr algn="l"/>
            <a:r>
              <a:rPr lang="en-GB" sz="2000" dirty="0" err="1">
                <a:solidFill>
                  <a:schemeClr val="accent5">
                    <a:lumMod val="50000"/>
                  </a:schemeClr>
                </a:solidFill>
              </a:rPr>
              <a:t>Schauner</a:t>
            </a:r>
            <a:endParaRPr lang="en-GB" sz="2400" dirty="0">
              <a:solidFill>
                <a:schemeClr val="accent5">
                  <a:lumMod val="50000"/>
                </a:schemeClr>
              </a:solidFill>
            </a:endParaRPr>
          </a:p>
        </p:txBody>
      </p:sp>
      <p:sp>
        <p:nvSpPr>
          <p:cNvPr id="58" name="TextBox 57">
            <a:extLst>
              <a:ext uri="{FF2B5EF4-FFF2-40B4-BE49-F238E27FC236}">
                <a16:creationId xmlns:a16="http://schemas.microsoft.com/office/drawing/2014/main" id="{EF4A3D45-C259-468D-BF7A-A33DB49BEFD7}"/>
              </a:ext>
            </a:extLst>
          </p:cNvPr>
          <p:cNvSpPr txBox="1"/>
          <p:nvPr/>
        </p:nvSpPr>
        <p:spPr>
          <a:xfrm>
            <a:off x="8596706" y="5713389"/>
            <a:ext cx="2649722" cy="400110"/>
          </a:xfrm>
          <a:prstGeom prst="rect">
            <a:avLst/>
          </a:prstGeom>
          <a:noFill/>
        </p:spPr>
        <p:txBody>
          <a:bodyPr wrap="square" rtlCol="0">
            <a:spAutoFit/>
          </a:bodyPr>
          <a:lstStyle/>
          <a:p>
            <a:pPr algn="l"/>
            <a:r>
              <a:rPr lang="en-GB" sz="2000" dirty="0" err="1">
                <a:solidFill>
                  <a:schemeClr val="accent5">
                    <a:lumMod val="50000"/>
                  </a:schemeClr>
                </a:solidFill>
              </a:rPr>
              <a:t>Schlins</a:t>
            </a:r>
            <a:endParaRPr lang="en-GB" sz="2400" dirty="0">
              <a:solidFill>
                <a:schemeClr val="accent5">
                  <a:lumMod val="50000"/>
                </a:schemeClr>
              </a:solidFill>
            </a:endParaRPr>
          </a:p>
        </p:txBody>
      </p:sp>
      <p:sp>
        <p:nvSpPr>
          <p:cNvPr id="59" name="TextBox 58">
            <a:extLst>
              <a:ext uri="{FF2B5EF4-FFF2-40B4-BE49-F238E27FC236}">
                <a16:creationId xmlns:a16="http://schemas.microsoft.com/office/drawing/2014/main" id="{C0B4BB63-DE01-4847-B5F6-E491A16C5BE7}"/>
              </a:ext>
            </a:extLst>
          </p:cNvPr>
          <p:cNvSpPr txBox="1"/>
          <p:nvPr/>
        </p:nvSpPr>
        <p:spPr>
          <a:xfrm>
            <a:off x="1422739" y="5788742"/>
            <a:ext cx="2649722" cy="400110"/>
          </a:xfrm>
          <a:prstGeom prst="rect">
            <a:avLst/>
          </a:prstGeom>
          <a:noFill/>
        </p:spPr>
        <p:txBody>
          <a:bodyPr wrap="square" rtlCol="0">
            <a:spAutoFit/>
          </a:bodyPr>
          <a:lstStyle/>
          <a:p>
            <a:pPr algn="l"/>
            <a:r>
              <a:rPr lang="en-GB" sz="2000" dirty="0">
                <a:solidFill>
                  <a:schemeClr val="accent5">
                    <a:lumMod val="50000"/>
                  </a:schemeClr>
                </a:solidFill>
              </a:rPr>
              <a:t>Schellenberg</a:t>
            </a:r>
            <a:endParaRPr lang="en-GB" sz="2400" dirty="0">
              <a:solidFill>
                <a:schemeClr val="accent5">
                  <a:lumMod val="50000"/>
                </a:schemeClr>
              </a:solidFill>
            </a:endParaRPr>
          </a:p>
        </p:txBody>
      </p:sp>
      <p:sp>
        <p:nvSpPr>
          <p:cNvPr id="60" name="TextBox 59">
            <a:extLst>
              <a:ext uri="{FF2B5EF4-FFF2-40B4-BE49-F238E27FC236}">
                <a16:creationId xmlns:a16="http://schemas.microsoft.com/office/drawing/2014/main" id="{76A1FBA8-430F-4A01-894F-589C39475313}"/>
              </a:ext>
            </a:extLst>
          </p:cNvPr>
          <p:cNvSpPr txBox="1"/>
          <p:nvPr/>
        </p:nvSpPr>
        <p:spPr>
          <a:xfrm>
            <a:off x="10568224" y="5974776"/>
            <a:ext cx="2649722" cy="400110"/>
          </a:xfrm>
          <a:prstGeom prst="rect">
            <a:avLst/>
          </a:prstGeom>
          <a:noFill/>
        </p:spPr>
        <p:txBody>
          <a:bodyPr wrap="square" rtlCol="0">
            <a:spAutoFit/>
          </a:bodyPr>
          <a:lstStyle/>
          <a:p>
            <a:pPr algn="l"/>
            <a:r>
              <a:rPr lang="en-GB" sz="2000" dirty="0">
                <a:solidFill>
                  <a:schemeClr val="accent5">
                    <a:lumMod val="50000"/>
                  </a:schemeClr>
                </a:solidFill>
              </a:rPr>
              <a:t>Steg</a:t>
            </a:r>
            <a:endParaRPr lang="en-GB" sz="2400" dirty="0">
              <a:solidFill>
                <a:schemeClr val="accent5">
                  <a:lumMod val="50000"/>
                </a:schemeClr>
              </a:solidFill>
            </a:endParaRPr>
          </a:p>
        </p:txBody>
      </p:sp>
      <p:pic>
        <p:nvPicPr>
          <p:cNvPr id="1032" name="Picture 8" descr="Windrose, Direction, Compass, Navigate, Navigation">
            <a:extLst>
              <a:ext uri="{FF2B5EF4-FFF2-40B4-BE49-F238E27FC236}">
                <a16:creationId xmlns:a16="http://schemas.microsoft.com/office/drawing/2014/main" id="{82D4557C-FAD3-48D6-BBAB-D1EBB537E4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7058" y="340776"/>
            <a:ext cx="1700675" cy="163701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25189F51-A136-40F4-AC59-082E0F6D6888}"/>
              </a:ext>
            </a:extLst>
          </p:cNvPr>
          <p:cNvSpPr txBox="1"/>
          <p:nvPr/>
        </p:nvSpPr>
        <p:spPr>
          <a:xfrm>
            <a:off x="7768167" y="47342"/>
            <a:ext cx="2649722" cy="400110"/>
          </a:xfrm>
          <a:prstGeom prst="rect">
            <a:avLst/>
          </a:prstGeom>
          <a:noFill/>
        </p:spPr>
        <p:txBody>
          <a:bodyPr wrap="square" rtlCol="0">
            <a:spAutoFit/>
          </a:bodyPr>
          <a:lstStyle/>
          <a:p>
            <a:pPr algn="l"/>
            <a:r>
              <a:rPr lang="en-GB" sz="2000" b="1" dirty="0">
                <a:solidFill>
                  <a:schemeClr val="accent5">
                    <a:lumMod val="50000"/>
                  </a:schemeClr>
                </a:solidFill>
              </a:rPr>
              <a:t>Nord</a:t>
            </a:r>
          </a:p>
        </p:txBody>
      </p:sp>
      <p:sp>
        <p:nvSpPr>
          <p:cNvPr id="63" name="TextBox 62">
            <a:extLst>
              <a:ext uri="{FF2B5EF4-FFF2-40B4-BE49-F238E27FC236}">
                <a16:creationId xmlns:a16="http://schemas.microsoft.com/office/drawing/2014/main" id="{6D2C64A5-0267-430A-A591-5BFB23956141}"/>
              </a:ext>
            </a:extLst>
          </p:cNvPr>
          <p:cNvSpPr txBox="1"/>
          <p:nvPr/>
        </p:nvSpPr>
        <p:spPr>
          <a:xfrm>
            <a:off x="9093028" y="940231"/>
            <a:ext cx="2649722" cy="400110"/>
          </a:xfrm>
          <a:prstGeom prst="rect">
            <a:avLst/>
          </a:prstGeom>
          <a:noFill/>
        </p:spPr>
        <p:txBody>
          <a:bodyPr wrap="square" rtlCol="0">
            <a:spAutoFit/>
          </a:bodyPr>
          <a:lstStyle/>
          <a:p>
            <a:pPr algn="l"/>
            <a:r>
              <a:rPr lang="en-GB" sz="2000" b="1" dirty="0">
                <a:solidFill>
                  <a:schemeClr val="accent5">
                    <a:lumMod val="50000"/>
                  </a:schemeClr>
                </a:solidFill>
              </a:rPr>
              <a:t>Ost</a:t>
            </a:r>
          </a:p>
        </p:txBody>
      </p:sp>
      <p:sp>
        <p:nvSpPr>
          <p:cNvPr id="64" name="TextBox 63">
            <a:extLst>
              <a:ext uri="{FF2B5EF4-FFF2-40B4-BE49-F238E27FC236}">
                <a16:creationId xmlns:a16="http://schemas.microsoft.com/office/drawing/2014/main" id="{BC37B1D8-E80B-4044-8A3A-ADF673B00D26}"/>
              </a:ext>
            </a:extLst>
          </p:cNvPr>
          <p:cNvSpPr txBox="1"/>
          <p:nvPr/>
        </p:nvSpPr>
        <p:spPr>
          <a:xfrm>
            <a:off x="6713424" y="1011405"/>
            <a:ext cx="2649722" cy="400110"/>
          </a:xfrm>
          <a:prstGeom prst="rect">
            <a:avLst/>
          </a:prstGeom>
          <a:noFill/>
        </p:spPr>
        <p:txBody>
          <a:bodyPr wrap="square" rtlCol="0">
            <a:spAutoFit/>
          </a:bodyPr>
          <a:lstStyle/>
          <a:p>
            <a:pPr algn="l"/>
            <a:r>
              <a:rPr lang="en-GB" sz="2000" b="1" dirty="0">
                <a:solidFill>
                  <a:schemeClr val="accent5">
                    <a:lumMod val="50000"/>
                  </a:schemeClr>
                </a:solidFill>
              </a:rPr>
              <a:t>Süd</a:t>
            </a:r>
          </a:p>
        </p:txBody>
      </p:sp>
      <p:sp>
        <p:nvSpPr>
          <p:cNvPr id="65" name="TextBox 64">
            <a:extLst>
              <a:ext uri="{FF2B5EF4-FFF2-40B4-BE49-F238E27FC236}">
                <a16:creationId xmlns:a16="http://schemas.microsoft.com/office/drawing/2014/main" id="{6B652BEF-6292-4B35-A555-139AE5CDE032}"/>
              </a:ext>
            </a:extLst>
          </p:cNvPr>
          <p:cNvSpPr txBox="1"/>
          <p:nvPr/>
        </p:nvSpPr>
        <p:spPr>
          <a:xfrm>
            <a:off x="7844362" y="1887466"/>
            <a:ext cx="2649722" cy="400110"/>
          </a:xfrm>
          <a:prstGeom prst="rect">
            <a:avLst/>
          </a:prstGeom>
          <a:noFill/>
        </p:spPr>
        <p:txBody>
          <a:bodyPr wrap="square" rtlCol="0">
            <a:spAutoFit/>
          </a:bodyPr>
          <a:lstStyle/>
          <a:p>
            <a:pPr algn="l"/>
            <a:r>
              <a:rPr lang="en-GB" sz="2000" b="1" dirty="0">
                <a:solidFill>
                  <a:schemeClr val="accent5">
                    <a:lumMod val="50000"/>
                  </a:schemeClr>
                </a:solidFill>
              </a:rPr>
              <a:t>West</a:t>
            </a:r>
          </a:p>
        </p:txBody>
      </p:sp>
      <p:pic>
        <p:nvPicPr>
          <p:cNvPr id="47" name="Picture 46" descr="A picture containing text, vector graphics&#10;&#10;Description automatically generated">
            <a:extLst>
              <a:ext uri="{FF2B5EF4-FFF2-40B4-BE49-F238E27FC236}">
                <a16:creationId xmlns:a16="http://schemas.microsoft.com/office/drawing/2014/main" id="{C0770275-AB33-44C4-9D97-4B8CE5C124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517" y="1800090"/>
            <a:ext cx="2049468" cy="1972129"/>
          </a:xfrm>
          <a:prstGeom prst="rect">
            <a:avLst/>
          </a:prstGeom>
        </p:spPr>
      </p:pic>
      <p:sp>
        <p:nvSpPr>
          <p:cNvPr id="61" name="Action Button: Custom 16">
            <a:hlinkClick r:id="" action="ppaction://noaction" highlightClick="1">
              <a:snd r:embed="rId9" name="1.wav"/>
            </a:hlinkClick>
            <a:extLst>
              <a:ext uri="{FF2B5EF4-FFF2-40B4-BE49-F238E27FC236}">
                <a16:creationId xmlns:a16="http://schemas.microsoft.com/office/drawing/2014/main" id="{B8BBB3B4-0C2C-4463-A5FC-3AF159957C44}"/>
              </a:ext>
            </a:extLst>
          </p:cNvPr>
          <p:cNvSpPr/>
          <p:nvPr/>
        </p:nvSpPr>
        <p:spPr>
          <a:xfrm>
            <a:off x="10448288" y="24024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6" name="Action Button: Custom 16">
            <a:hlinkClick r:id="" action="ppaction://noaction" highlightClick="1">
              <a:snd r:embed="rId9" name="1.wav"/>
            </a:hlinkClick>
            <a:extLst>
              <a:ext uri="{FF2B5EF4-FFF2-40B4-BE49-F238E27FC236}">
                <a16:creationId xmlns:a16="http://schemas.microsoft.com/office/drawing/2014/main" id="{A6A28398-4F90-46CA-836C-9BA2A4EF6094}"/>
              </a:ext>
            </a:extLst>
          </p:cNvPr>
          <p:cNvSpPr/>
          <p:nvPr/>
        </p:nvSpPr>
        <p:spPr>
          <a:xfrm>
            <a:off x="2592811" y="26127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7" name="Action Button: Custom 16">
            <a:hlinkClick r:id="" action="ppaction://noaction" highlightClick="1">
              <a:snd r:embed="rId9" name="1.wav"/>
            </a:hlinkClick>
            <a:extLst>
              <a:ext uri="{FF2B5EF4-FFF2-40B4-BE49-F238E27FC236}">
                <a16:creationId xmlns:a16="http://schemas.microsoft.com/office/drawing/2014/main" id="{B0E7FD52-E642-4CD7-A725-D6BAD2B1FBCD}"/>
              </a:ext>
            </a:extLst>
          </p:cNvPr>
          <p:cNvSpPr/>
          <p:nvPr/>
        </p:nvSpPr>
        <p:spPr>
          <a:xfrm>
            <a:off x="10297123" y="29485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Action Button: Custom 16">
            <a:hlinkClick r:id="" action="ppaction://noaction" highlightClick="1">
              <a:snd r:embed="rId9" name="1.wav"/>
            </a:hlinkClick>
            <a:extLst>
              <a:ext uri="{FF2B5EF4-FFF2-40B4-BE49-F238E27FC236}">
                <a16:creationId xmlns:a16="http://schemas.microsoft.com/office/drawing/2014/main" id="{8817F62F-EFF1-4850-8A5D-2766227A3C76}"/>
              </a:ext>
            </a:extLst>
          </p:cNvPr>
          <p:cNvSpPr/>
          <p:nvPr/>
        </p:nvSpPr>
        <p:spPr>
          <a:xfrm>
            <a:off x="2489359" y="32524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9" name="Action Button: Custom 16">
            <a:hlinkClick r:id="" action="ppaction://noaction" highlightClick="1">
              <a:snd r:embed="rId9" name="1.wav"/>
            </a:hlinkClick>
            <a:extLst>
              <a:ext uri="{FF2B5EF4-FFF2-40B4-BE49-F238E27FC236}">
                <a16:creationId xmlns:a16="http://schemas.microsoft.com/office/drawing/2014/main" id="{8B434B81-59A7-46CB-82D6-F4E843A228B0}"/>
              </a:ext>
            </a:extLst>
          </p:cNvPr>
          <p:cNvSpPr/>
          <p:nvPr/>
        </p:nvSpPr>
        <p:spPr>
          <a:xfrm>
            <a:off x="10452169" y="36121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0" name="Action Button: Custom 16">
            <a:hlinkClick r:id="" action="ppaction://noaction" highlightClick="1">
              <a:snd r:embed="rId9" name="1.wav"/>
            </a:hlinkClick>
            <a:extLst>
              <a:ext uri="{FF2B5EF4-FFF2-40B4-BE49-F238E27FC236}">
                <a16:creationId xmlns:a16="http://schemas.microsoft.com/office/drawing/2014/main" id="{06D00365-2CD9-45D1-A631-FA1BC04D316B}"/>
              </a:ext>
            </a:extLst>
          </p:cNvPr>
          <p:cNvSpPr/>
          <p:nvPr/>
        </p:nvSpPr>
        <p:spPr>
          <a:xfrm>
            <a:off x="1739875" y="40156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1" name="Action Button: Custom 16">
            <a:hlinkClick r:id="" action="ppaction://noaction" highlightClick="1">
              <a:snd r:embed="rId9" name="1.wav"/>
            </a:hlinkClick>
            <a:extLst>
              <a:ext uri="{FF2B5EF4-FFF2-40B4-BE49-F238E27FC236}">
                <a16:creationId xmlns:a16="http://schemas.microsoft.com/office/drawing/2014/main" id="{BAB4190E-245C-44E3-88D5-5C22E21BDEF6}"/>
              </a:ext>
            </a:extLst>
          </p:cNvPr>
          <p:cNvSpPr/>
          <p:nvPr/>
        </p:nvSpPr>
        <p:spPr>
          <a:xfrm>
            <a:off x="10220928" y="42146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2" name="Action Button: Custom 16">
            <a:hlinkClick r:id="" action="ppaction://noaction" highlightClick="1">
              <a:snd r:embed="rId9" name="1.wav"/>
            </a:hlinkClick>
            <a:extLst>
              <a:ext uri="{FF2B5EF4-FFF2-40B4-BE49-F238E27FC236}">
                <a16:creationId xmlns:a16="http://schemas.microsoft.com/office/drawing/2014/main" id="{B6ADA9C8-4555-46D9-BD12-0164DC2B5554}"/>
              </a:ext>
            </a:extLst>
          </p:cNvPr>
          <p:cNvSpPr/>
          <p:nvPr/>
        </p:nvSpPr>
        <p:spPr>
          <a:xfrm>
            <a:off x="2576896" y="45780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3" name="Action Button: Custom 16">
            <a:hlinkClick r:id="" action="ppaction://noaction" highlightClick="1">
              <a:snd r:embed="rId9" name="1.wav"/>
            </a:hlinkClick>
            <a:extLst>
              <a:ext uri="{FF2B5EF4-FFF2-40B4-BE49-F238E27FC236}">
                <a16:creationId xmlns:a16="http://schemas.microsoft.com/office/drawing/2014/main" id="{D15E9D18-74BF-4D6E-87F0-6241339D5A12}"/>
              </a:ext>
            </a:extLst>
          </p:cNvPr>
          <p:cNvSpPr/>
          <p:nvPr/>
        </p:nvSpPr>
        <p:spPr>
          <a:xfrm>
            <a:off x="10857842" y="47876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4" name="Action Button: Custom 16">
            <a:hlinkClick r:id="" action="ppaction://noaction" highlightClick="1">
              <a:snd r:embed="rId9" name="1.wav"/>
            </a:hlinkClick>
            <a:extLst>
              <a:ext uri="{FF2B5EF4-FFF2-40B4-BE49-F238E27FC236}">
                <a16:creationId xmlns:a16="http://schemas.microsoft.com/office/drawing/2014/main" id="{76E564A1-193E-4369-976A-BBD216969CDB}"/>
              </a:ext>
            </a:extLst>
          </p:cNvPr>
          <p:cNvSpPr/>
          <p:nvPr/>
        </p:nvSpPr>
        <p:spPr>
          <a:xfrm>
            <a:off x="2828348" y="50776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Action Button: Custom 16">
            <a:hlinkClick r:id="" action="ppaction://noaction" highlightClick="1">
              <a:snd r:embed="rId9" name="1.wav"/>
            </a:hlinkClick>
            <a:extLst>
              <a:ext uri="{FF2B5EF4-FFF2-40B4-BE49-F238E27FC236}">
                <a16:creationId xmlns:a16="http://schemas.microsoft.com/office/drawing/2014/main" id="{72B89041-7753-4CF2-95A1-A0D0C97087F7}"/>
              </a:ext>
            </a:extLst>
          </p:cNvPr>
          <p:cNvSpPr/>
          <p:nvPr/>
        </p:nvSpPr>
        <p:spPr>
          <a:xfrm>
            <a:off x="10612754" y="53217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6" name="Action Button: Custom 16">
            <a:hlinkClick r:id="" action="ppaction://noaction" highlightClick="1">
              <a:snd r:embed="rId9" name="1.wav"/>
            </a:hlinkClick>
            <a:extLst>
              <a:ext uri="{FF2B5EF4-FFF2-40B4-BE49-F238E27FC236}">
                <a16:creationId xmlns:a16="http://schemas.microsoft.com/office/drawing/2014/main" id="{E44D55D8-9AE1-485E-BD14-B64969586CF3}"/>
              </a:ext>
            </a:extLst>
          </p:cNvPr>
          <p:cNvSpPr/>
          <p:nvPr/>
        </p:nvSpPr>
        <p:spPr>
          <a:xfrm>
            <a:off x="2210960" y="5433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7" name="Action Button: Custom 16">
            <a:hlinkClick r:id="" action="ppaction://noaction" highlightClick="1">
              <a:snd r:embed="rId9" name="1.wav"/>
            </a:hlinkClick>
            <a:extLst>
              <a:ext uri="{FF2B5EF4-FFF2-40B4-BE49-F238E27FC236}">
                <a16:creationId xmlns:a16="http://schemas.microsoft.com/office/drawing/2014/main" id="{B8209C31-A466-4EB0-9DB9-0F14639EB7C9}"/>
              </a:ext>
            </a:extLst>
          </p:cNvPr>
          <p:cNvSpPr/>
          <p:nvPr/>
        </p:nvSpPr>
        <p:spPr>
          <a:xfrm>
            <a:off x="9601675" y="57331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78" name="Action Button: Custom 16">
            <a:hlinkClick r:id="" action="ppaction://noaction" highlightClick="1">
              <a:snd r:embed="rId9" name="1.wav"/>
            </a:hlinkClick>
            <a:extLst>
              <a:ext uri="{FF2B5EF4-FFF2-40B4-BE49-F238E27FC236}">
                <a16:creationId xmlns:a16="http://schemas.microsoft.com/office/drawing/2014/main" id="{580FDBCE-D3D1-44F7-A053-89793A642BD0}"/>
              </a:ext>
            </a:extLst>
          </p:cNvPr>
          <p:cNvSpPr/>
          <p:nvPr/>
        </p:nvSpPr>
        <p:spPr>
          <a:xfrm>
            <a:off x="1061065" y="57767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79" name="Action Button: Custom 16">
            <a:hlinkClick r:id="" action="ppaction://noaction" highlightClick="1">
              <a:snd r:embed="rId9" name="1.wav"/>
            </a:hlinkClick>
            <a:extLst>
              <a:ext uri="{FF2B5EF4-FFF2-40B4-BE49-F238E27FC236}">
                <a16:creationId xmlns:a16="http://schemas.microsoft.com/office/drawing/2014/main" id="{AA4AE2A5-FCBB-43B0-A2DD-80B5F4C416CE}"/>
              </a:ext>
            </a:extLst>
          </p:cNvPr>
          <p:cNvSpPr/>
          <p:nvPr/>
        </p:nvSpPr>
        <p:spPr>
          <a:xfrm>
            <a:off x="11251764" y="59408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Tree>
    <p:extLst>
      <p:ext uri="{BB962C8B-B14F-4D97-AF65-F5344CB8AC3E}">
        <p14:creationId xmlns:p14="http://schemas.microsoft.com/office/powerpoint/2010/main" val="20662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pic>
        <p:nvPicPr>
          <p:cNvPr id="4" name="Picture 3" descr="boy writ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41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4CEFDE4-87B4-9A4E-8B48-743B141F7FE6}"/>
              </a:ext>
            </a:extLst>
          </p:cNvPr>
          <p:cNvSpPr>
            <a:spLocks noGrp="1"/>
          </p:cNvSpPr>
          <p:nvPr>
            <p:ph type="title"/>
          </p:nvPr>
        </p:nvSpPr>
        <p:spPr>
          <a:xfrm>
            <a:off x="4425295" y="-7401"/>
            <a:ext cx="3332368" cy="1612742"/>
          </a:xfrm>
        </p:spPr>
        <p:txBody>
          <a:bodyPr>
            <a:noAutofit/>
          </a:bodyPr>
          <a:lstStyle/>
          <a:p>
            <a:pPr algn="ctr"/>
            <a:r>
              <a:rPr lang="en-GB" sz="12000"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sch</a:t>
            </a:r>
            <a:r>
              <a:rPr lang="en-GB" sz="6600" dirty="0" err="1">
                <a:solidFill>
                  <a:srgbClr val="002060"/>
                </a:solidFill>
                <a:latin typeface="Century Gothic" panose="020B0502020202020204" pitchFamily="34" charset="0"/>
              </a:rPr>
              <a:t>reiben</a:t>
            </a:r>
            <a:endParaRPr lang="en-GB" sz="6600" dirty="0">
              <a:solidFill>
                <a:srgbClr val="002060"/>
              </a:solidFill>
              <a:latin typeface="Century Gothic" panose="020B0502020202020204" pitchFamily="34" charset="0"/>
            </a:endParaRPr>
          </a:p>
        </p:txBody>
      </p:sp>
      <p:sp>
        <p:nvSpPr>
          <p:cNvPr id="5" name="Rectangle 4"/>
          <p:cNvSpPr/>
          <p:nvPr/>
        </p:nvSpPr>
        <p:spPr>
          <a:xfrm>
            <a:off x="1079234" y="429400"/>
            <a:ext cx="215155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fal</a:t>
            </a:r>
            <a:r>
              <a:rPr lang="en-GB" sz="5400" dirty="0" err="1">
                <a:solidFill>
                  <a:srgbClr val="FFCC00"/>
                </a:solidFill>
                <a:latin typeface="Century Gothic" panose="020B0502020202020204" pitchFamily="34" charset="0"/>
              </a:rPr>
              <a:t>sch</a:t>
            </a:r>
            <a:endParaRPr lang="en-GB" sz="5400" dirty="0">
              <a:solidFill>
                <a:srgbClr val="002060"/>
              </a:solidFill>
              <a:latin typeface="Century Gothic" panose="020B0502020202020204" pitchFamily="34" charset="0"/>
            </a:endParaRPr>
          </a:p>
        </p:txBody>
      </p:sp>
      <p:sp>
        <p:nvSpPr>
          <p:cNvPr id="6" name="Rectangle 5"/>
          <p:cNvSpPr/>
          <p:nvPr/>
        </p:nvSpPr>
        <p:spPr>
          <a:xfrm>
            <a:off x="570686" y="3764614"/>
            <a:ext cx="320312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zwi</a:t>
            </a: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7" name="Rectangle 6"/>
          <p:cNvSpPr/>
          <p:nvPr/>
        </p:nvSpPr>
        <p:spPr>
          <a:xfrm>
            <a:off x="8755109" y="3512144"/>
            <a:ext cx="2874506"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warz</a:t>
            </a:r>
            <a:endParaRPr lang="en-GB" sz="5400" i="1" dirty="0">
              <a:solidFill>
                <a:srgbClr val="002060"/>
              </a:solidFill>
              <a:latin typeface="Century Gothic" panose="020B0502020202020204" pitchFamily="34" charset="0"/>
            </a:endParaRPr>
          </a:p>
        </p:txBody>
      </p:sp>
      <p:sp>
        <p:nvSpPr>
          <p:cNvPr id="8" name="Rectangle 7"/>
          <p:cNvSpPr/>
          <p:nvPr/>
        </p:nvSpPr>
        <p:spPr>
          <a:xfrm>
            <a:off x="4745462" y="4435474"/>
            <a:ext cx="28312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Men</a:t>
            </a:r>
            <a:r>
              <a:rPr lang="en-GB" sz="5400" dirty="0">
                <a:solidFill>
                  <a:srgbClr val="FFCC00"/>
                </a:solidFill>
                <a:latin typeface="Century Gothic" panose="020B0502020202020204" pitchFamily="34" charset="0"/>
              </a:rPr>
              <a:t>sch</a:t>
            </a:r>
          </a:p>
        </p:txBody>
      </p:sp>
      <p:sp>
        <p:nvSpPr>
          <p:cNvPr id="9" name="Rectangle 8"/>
          <p:cNvSpPr/>
          <p:nvPr/>
        </p:nvSpPr>
        <p:spPr>
          <a:xfrm>
            <a:off x="8878821" y="479209"/>
            <a:ext cx="2470548"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nell</a:t>
            </a:r>
            <a:endParaRPr lang="en-GB" sz="5400" dirty="0">
              <a:solidFill>
                <a:srgbClr val="002060"/>
              </a:solidFill>
              <a:latin typeface="Century Gothic" panose="020B0502020202020204" pitchFamily="34" charset="0"/>
            </a:endParaRPr>
          </a:p>
        </p:txBody>
      </p:sp>
      <p:pic>
        <p:nvPicPr>
          <p:cNvPr id="10" name="Picture 9" descr="boy writ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pic>
        <p:nvPicPr>
          <p:cNvPr id="2" name="Picture 1" descr="black spla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25051" y="4512848"/>
            <a:ext cx="1534621" cy="1452775"/>
          </a:xfrm>
          <a:prstGeom prst="rect">
            <a:avLst/>
          </a:prstGeom>
        </p:spPr>
      </p:pic>
      <p:pic>
        <p:nvPicPr>
          <p:cNvPr id="3" name="Picture 2" descr="red cros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0879" y="1420190"/>
            <a:ext cx="1554992" cy="1628650"/>
          </a:xfrm>
          <a:prstGeom prst="rect">
            <a:avLst/>
          </a:prstGeom>
        </p:spPr>
      </p:pic>
      <p:pic>
        <p:nvPicPr>
          <p:cNvPr id="11" name="Picture 10" descr="evoling from monkeys to humanki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2095" y="5239236"/>
            <a:ext cx="1777852" cy="986708"/>
          </a:xfrm>
          <a:prstGeom prst="rect">
            <a:avLst/>
          </a:prstGeom>
        </p:spPr>
      </p:pic>
      <p:grpSp>
        <p:nvGrpSpPr>
          <p:cNvPr id="19" name="Group 18" descr="black dot between two red squares"/>
          <p:cNvGrpSpPr/>
          <p:nvPr/>
        </p:nvGrpSpPr>
        <p:grpSpPr>
          <a:xfrm>
            <a:off x="1432133" y="4828622"/>
            <a:ext cx="1322468" cy="903968"/>
            <a:chOff x="1432133" y="4828622"/>
            <a:chExt cx="1322468" cy="903968"/>
          </a:xfrm>
        </p:grpSpPr>
        <p:sp>
          <p:nvSpPr>
            <p:cNvPr id="12" name="Flowchart: Process 11"/>
            <p:cNvSpPr/>
            <p:nvPr/>
          </p:nvSpPr>
          <p:spPr>
            <a:xfrm>
              <a:off x="1432133" y="4828622"/>
              <a:ext cx="494243" cy="90396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Flowchart: Process 12"/>
            <p:cNvSpPr/>
            <p:nvPr/>
          </p:nvSpPr>
          <p:spPr>
            <a:xfrm>
              <a:off x="2260358" y="4828622"/>
              <a:ext cx="494243" cy="90396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p:cNvSpPr/>
            <p:nvPr/>
          </p:nvSpPr>
          <p:spPr>
            <a:xfrm>
              <a:off x="1967092" y="5140078"/>
              <a:ext cx="252549" cy="2810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15" name="TextBox 14"/>
          <p:cNvSpPr txBox="1"/>
          <p:nvPr/>
        </p:nvSpPr>
        <p:spPr>
          <a:xfrm>
            <a:off x="9430468" y="1205231"/>
            <a:ext cx="13672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[fast]</a:t>
            </a:r>
          </a:p>
        </p:txBody>
      </p:sp>
      <p:pic>
        <p:nvPicPr>
          <p:cNvPr id="16" name="Picture 15" descr="person moving fas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8955" y="1770210"/>
            <a:ext cx="1693677" cy="1171460"/>
          </a:xfrm>
          <a:prstGeom prst="rect">
            <a:avLst/>
          </a:prstGeom>
        </p:spPr>
      </p:pic>
    </p:spTree>
    <p:extLst>
      <p:ext uri="{BB962C8B-B14F-4D97-AF65-F5344CB8AC3E}">
        <p14:creationId xmlns:p14="http://schemas.microsoft.com/office/powerpoint/2010/main" val="182596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alsch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falsch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chnel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chnell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zwischen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zwischen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Mensch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Mensch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schwarz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schwar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D44E-B66F-4840-ABEF-B7D9B2B1CC96}"/>
              </a:ext>
            </a:extLst>
          </p:cNvPr>
          <p:cNvSpPr>
            <a:spLocks noGrp="1"/>
          </p:cNvSpPr>
          <p:nvPr>
            <p:ph type="title"/>
          </p:nvPr>
        </p:nvSpPr>
        <p:spPr>
          <a:xfrm>
            <a:off x="4377055" y="-105866"/>
            <a:ext cx="3428848" cy="1802820"/>
          </a:xfrm>
        </p:spPr>
        <p:txBody>
          <a:bodyPr>
            <a:noAutofit/>
          </a:bodyPr>
          <a:lstStyle/>
          <a:p>
            <a:pPr algn="ctr"/>
            <a:r>
              <a:rPr lang="en-GB" sz="12000"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sch</a:t>
            </a:r>
            <a:r>
              <a:rPr lang="en-GB" sz="6600" dirty="0" err="1">
                <a:solidFill>
                  <a:srgbClr val="002060"/>
                </a:solidFill>
                <a:latin typeface="Century Gothic" panose="020B0502020202020204" pitchFamily="34" charset="0"/>
              </a:rPr>
              <a:t>reiben</a:t>
            </a:r>
            <a:endParaRPr lang="en-GB" sz="6600" dirty="0">
              <a:solidFill>
                <a:srgbClr val="002060"/>
              </a:solidFill>
              <a:latin typeface="Century Gothic" panose="020B0502020202020204" pitchFamily="34" charset="0"/>
            </a:endParaRPr>
          </a:p>
        </p:txBody>
      </p:sp>
      <p:sp>
        <p:nvSpPr>
          <p:cNvPr id="5" name="Rectangle 4"/>
          <p:cNvSpPr/>
          <p:nvPr/>
        </p:nvSpPr>
        <p:spPr>
          <a:xfrm>
            <a:off x="1079234" y="429400"/>
            <a:ext cx="215155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fal</a:t>
            </a:r>
            <a:r>
              <a:rPr lang="en-GB" sz="5400" dirty="0" err="1">
                <a:solidFill>
                  <a:srgbClr val="FFCC00"/>
                </a:solidFill>
                <a:latin typeface="Century Gothic" panose="020B0502020202020204" pitchFamily="34" charset="0"/>
              </a:rPr>
              <a:t>sch</a:t>
            </a:r>
            <a:endParaRPr lang="en-GB" sz="5400" dirty="0">
              <a:solidFill>
                <a:srgbClr val="002060"/>
              </a:solidFill>
              <a:latin typeface="Century Gothic" panose="020B0502020202020204" pitchFamily="34" charset="0"/>
            </a:endParaRPr>
          </a:p>
        </p:txBody>
      </p:sp>
      <p:sp>
        <p:nvSpPr>
          <p:cNvPr id="6" name="Rectangle 5"/>
          <p:cNvSpPr/>
          <p:nvPr/>
        </p:nvSpPr>
        <p:spPr>
          <a:xfrm>
            <a:off x="570686" y="3764614"/>
            <a:ext cx="320312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zwi</a:t>
            </a: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7" name="Rectangle 6"/>
          <p:cNvSpPr/>
          <p:nvPr/>
        </p:nvSpPr>
        <p:spPr>
          <a:xfrm>
            <a:off x="8755109" y="3512144"/>
            <a:ext cx="2874506"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warz</a:t>
            </a:r>
            <a:endParaRPr lang="en-GB" sz="5400" i="1" dirty="0">
              <a:solidFill>
                <a:srgbClr val="002060"/>
              </a:solidFill>
              <a:latin typeface="Century Gothic" panose="020B0502020202020204" pitchFamily="34" charset="0"/>
            </a:endParaRPr>
          </a:p>
        </p:txBody>
      </p:sp>
      <p:sp>
        <p:nvSpPr>
          <p:cNvPr id="8" name="Rectangle 7"/>
          <p:cNvSpPr/>
          <p:nvPr/>
        </p:nvSpPr>
        <p:spPr>
          <a:xfrm>
            <a:off x="4745462" y="4435474"/>
            <a:ext cx="28312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Men</a:t>
            </a:r>
            <a:r>
              <a:rPr lang="en-GB" sz="5400" dirty="0">
                <a:solidFill>
                  <a:srgbClr val="FFCC00"/>
                </a:solidFill>
                <a:latin typeface="Century Gothic" panose="020B0502020202020204" pitchFamily="34" charset="0"/>
              </a:rPr>
              <a:t>sch</a:t>
            </a:r>
          </a:p>
        </p:txBody>
      </p:sp>
      <p:sp>
        <p:nvSpPr>
          <p:cNvPr id="9" name="Rectangle 8"/>
          <p:cNvSpPr/>
          <p:nvPr/>
        </p:nvSpPr>
        <p:spPr>
          <a:xfrm>
            <a:off x="8878821" y="479209"/>
            <a:ext cx="2470548"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nell</a:t>
            </a:r>
            <a:endParaRPr lang="en-GB" sz="5400" dirty="0">
              <a:solidFill>
                <a:srgbClr val="002060"/>
              </a:solidFill>
              <a:latin typeface="Century Gothic" panose="020B0502020202020204" pitchFamily="34" charset="0"/>
            </a:endParaRPr>
          </a:p>
        </p:txBody>
      </p:sp>
      <p:pic>
        <p:nvPicPr>
          <p:cNvPr id="10" name="Picture 9" descr="boy writ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spTree>
    <p:extLst>
      <p:ext uri="{BB962C8B-B14F-4D97-AF65-F5344CB8AC3E}">
        <p14:creationId xmlns:p14="http://schemas.microsoft.com/office/powerpoint/2010/main" val="3093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alsch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chne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zwis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Mens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chwar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6694-E4D4-0643-93A7-BC85E7F34871}"/>
              </a:ext>
            </a:extLst>
          </p:cNvPr>
          <p:cNvSpPr>
            <a:spLocks noGrp="1"/>
          </p:cNvSpPr>
          <p:nvPr>
            <p:ph type="title"/>
          </p:nvPr>
        </p:nvSpPr>
        <p:spPr>
          <a:xfrm>
            <a:off x="4593184" y="13384"/>
            <a:ext cx="2991720" cy="1594272"/>
          </a:xfrm>
        </p:spPr>
        <p:txBody>
          <a:bodyPr>
            <a:noAutofit/>
          </a:bodyPr>
          <a:lstStyle/>
          <a:p>
            <a:pPr algn="ctr"/>
            <a:r>
              <a:rPr lang="en-GB" sz="12000"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79234" y="429400"/>
            <a:ext cx="215155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70686" y="3764614"/>
            <a:ext cx="320312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zwi</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55109" y="3512144"/>
            <a:ext cx="287450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warz</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745462" y="4435474"/>
            <a:ext cx="28312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Men</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sch</a:t>
            </a:r>
          </a:p>
        </p:txBody>
      </p:sp>
      <p:sp>
        <p:nvSpPr>
          <p:cNvPr id="9" name="Rectangle 8"/>
          <p:cNvSpPr/>
          <p:nvPr/>
        </p:nvSpPr>
        <p:spPr>
          <a:xfrm>
            <a:off x="8878821" y="479209"/>
            <a:ext cx="247054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nell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rit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spTree>
    <p:extLst>
      <p:ext uri="{BB962C8B-B14F-4D97-AF65-F5344CB8AC3E}">
        <p14:creationId xmlns:p14="http://schemas.microsoft.com/office/powerpoint/2010/main" val="90719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14" name="TextBox 13"/>
          <p:cNvSpPr txBox="1"/>
          <p:nvPr/>
        </p:nvSpPr>
        <p:spPr>
          <a:xfrm>
            <a:off x="1364304" y="2432697"/>
            <a:ext cx="9653463" cy="1138773"/>
          </a:xfrm>
          <a:prstGeom prst="rect">
            <a:avLst/>
          </a:prstGeom>
          <a:noFill/>
        </p:spPr>
        <p:txBody>
          <a:bodyPr wrap="square" rtlCol="0">
            <a:spAutoFit/>
          </a:bodyPr>
          <a:lstStyle/>
          <a:p>
            <a:pPr algn="ctr"/>
            <a:r>
              <a:rPr lang="en-GB" sz="3400" dirty="0" err="1">
                <a:solidFill>
                  <a:schemeClr val="accent1">
                    <a:lumMod val="50000"/>
                  </a:schemeClr>
                </a:solidFill>
                <a:latin typeface="Century Gothic" panose="020B0502020202020204" pitchFamily="34" charset="0"/>
              </a:rPr>
              <a:t>Sieben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spanische</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Spinnen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schauen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ein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spanisches</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Fußballspiel</a:t>
            </a:r>
            <a:r>
              <a:rPr lang="en-GB" sz="3400" dirty="0">
                <a:solidFill>
                  <a:schemeClr val="accent1">
                    <a:lumMod val="50000"/>
                  </a:schemeClr>
                </a:solidFill>
                <a:latin typeface="Century Gothic" panose="020B0502020202020204" pitchFamily="34" charset="0"/>
              </a:rPr>
              <a:t> an!</a:t>
            </a:r>
          </a:p>
        </p:txBody>
      </p:sp>
      <p:pic>
        <p:nvPicPr>
          <p:cNvPr id="1026"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54664" y="4602997"/>
            <a:ext cx="1513873" cy="11656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23" y="4602997"/>
            <a:ext cx="1513872" cy="116568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5" name="Spinne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6" name="Spinne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4;p26">
            <a:hlinkClick r:id="" action="ppaction://noaction" highlightClick="1">
              <a:snd r:embed="rId7" name="Spinne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8" name="Spinne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4619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5357</Words>
  <Application>Microsoft Macintosh PowerPoint</Application>
  <PresentationFormat>Widescreen</PresentationFormat>
  <Paragraphs>900</Paragraphs>
  <Slides>43</Slides>
  <Notes>43</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43</vt:i4>
      </vt:variant>
    </vt:vector>
  </HeadingPairs>
  <TitlesOfParts>
    <vt:vector size="52" baseType="lpstr">
      <vt:lpstr>Arial</vt:lpstr>
      <vt:lpstr>Calibri</vt:lpstr>
      <vt:lpstr>Century Gothic</vt:lpstr>
      <vt:lpstr>Tw Cen MT</vt:lpstr>
      <vt:lpstr>Office Theme</vt:lpstr>
      <vt:lpstr>1_Office Theme</vt:lpstr>
      <vt:lpstr>2_Office Theme</vt:lpstr>
      <vt:lpstr>3_Office Theme</vt:lpstr>
      <vt:lpstr>4_Office Theme</vt:lpstr>
      <vt:lpstr>German phonics collection</vt:lpstr>
      <vt:lpstr>[sch]</vt:lpstr>
      <vt:lpstr>sch </vt:lpstr>
      <vt:lpstr>sch </vt:lpstr>
      <vt:lpstr>sch </vt:lpstr>
      <vt:lpstr>sch</vt:lpstr>
      <vt:lpstr>sch</vt:lpstr>
      <vt:lpstr>sch</vt:lpstr>
      <vt:lpstr>Zungenbrecher!</vt:lpstr>
      <vt:lpstr>Zungenbrecher!</vt:lpstr>
      <vt:lpstr>[sch]</vt:lpstr>
      <vt:lpstr>Samstagnachmittag</vt:lpstr>
      <vt:lpstr>[sch]</vt:lpstr>
      <vt:lpstr>SCH oder ST? </vt:lpstr>
      <vt:lpstr>SCH oder ST? </vt:lpstr>
      <vt:lpstr>[sch]</vt:lpstr>
      <vt:lpstr>Phonetik</vt:lpstr>
      <vt:lpstr>Phonetik</vt:lpstr>
      <vt:lpstr>[sch]</vt:lpstr>
      <vt:lpstr>Phonetik - der Bodensee [1/2]</vt:lpstr>
      <vt:lpstr>Wie heißt die Band?</vt:lpstr>
      <vt:lpstr>[sch]</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vt:lpstr>
      <vt:lpstr>Phonetik [1/2]</vt:lpstr>
      <vt:lpstr>Phonetik [2/2]</vt:lpstr>
      <vt:lpstr>Phonetik</vt:lpstr>
      <vt:lpstr>[sch]</vt:lpstr>
      <vt:lpstr>Phonetik</vt:lpstr>
      <vt:lpstr>Phonetik</vt:lpstr>
      <vt:lpstr>Phonetik</vt:lpstr>
      <vt:lpstr>[sch]</vt:lpstr>
      <vt:lpstr>Phonetik</vt:lpstr>
      <vt:lpstr>[sp]</vt:lpstr>
      <vt:lpstr>[sch] [sp [st]</vt:lpstr>
      <vt:lpstr>[sch] [sp [st]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4</cp:revision>
  <dcterms:created xsi:type="dcterms:W3CDTF">2021-02-12T13:16:32Z</dcterms:created>
  <dcterms:modified xsi:type="dcterms:W3CDTF">2022-07-14T15:07:05Z</dcterms:modified>
</cp:coreProperties>
</file>