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9" r:id="rId3"/>
    <p:sldId id="282" r:id="rId4"/>
    <p:sldId id="601" r:id="rId5"/>
    <p:sldId id="602" r:id="rId6"/>
    <p:sldId id="603" r:id="rId7"/>
    <p:sldId id="605" r:id="rId8"/>
    <p:sldId id="606" r:id="rId9"/>
    <p:sldId id="284" r:id="rId10"/>
    <p:sldId id="607" r:id="rId11"/>
    <p:sldId id="608" r:id="rId12"/>
    <p:sldId id="60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7860D7-9808-4194-831B-39C330439E15}" v="1" dt="2021-02-17T10:57:26.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22" d="100"/>
          <a:sy n="122" d="100"/>
        </p:scale>
        <p:origin x="248"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8E3F0CE9-4026-448F-B7E2-BFBA6A61C4D3}" type="datetimeFigureOut">
              <a:rPr lang="en-GB" smtClean="0"/>
              <a:pPr/>
              <a:t>14/07/2022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56FEC80B-A9DD-49CC-9964-1F8E9FB2D97C}" type="slidenum">
              <a:rPr lang="en-GB" smtClean="0"/>
              <a:pPr/>
              <a:t>‹#›</a:t>
            </a:fld>
            <a:endParaRPr lang="en-GB" dirty="0"/>
          </a:p>
        </p:txBody>
      </p:sp>
    </p:spTree>
    <p:extLst>
      <p:ext uri="{BB962C8B-B14F-4D97-AF65-F5344CB8AC3E}">
        <p14:creationId xmlns:p14="http://schemas.microsoft.com/office/powerpoint/2010/main" val="4205843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 minute</a:t>
            </a:r>
            <a:br>
              <a:rPr lang="en-GB" dirty="0"/>
            </a:br>
            <a:br>
              <a:rPr lang="en-GB" b="1" dirty="0"/>
            </a:br>
            <a:r>
              <a:rPr lang="en-GB" b="1" dirty="0"/>
              <a:t>Aim: </a:t>
            </a:r>
            <a:r>
              <a:rPr lang="en-GB" dirty="0"/>
              <a:t>to recap the different sound and physiology involved in the final [g] sound in German, comparing it to the initial and mid-word sound. This prepares for the pronunciation task on the next slide.</a:t>
            </a:r>
          </a:p>
          <a:p>
            <a:endParaRPr lang="en-GB" b="1" dirty="0"/>
          </a:p>
          <a:p>
            <a:r>
              <a:rPr lang="en-GB" b="1" dirty="0"/>
              <a:t>Procedure:</a:t>
            </a:r>
            <a:br>
              <a:rPr lang="en-GB" dirty="0"/>
            </a:br>
            <a:r>
              <a:rPr lang="en-GB" dirty="0"/>
              <a:t>1. Students listen to each word.</a:t>
            </a:r>
          </a:p>
          <a:p>
            <a:r>
              <a:rPr lang="en-GB" dirty="0"/>
              <a:t>2. They then touch their vocal chords and say the words again, hearing the difference between the two sounds, and feeling the difference between the voiced and unvoiced [g] sounds.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Flugzeug</a:t>
            </a:r>
            <a:br>
              <a:rPr lang="en-GB" dirty="0"/>
            </a:br>
            <a:r>
              <a:rPr lang="en-GB" dirty="0" err="1"/>
              <a:t>Flugzeuge</a:t>
            </a:r>
            <a:br>
              <a:rPr lang="en-GB" dirty="0"/>
            </a:br>
            <a:br>
              <a:rPr lang="en-GB" dirty="0"/>
            </a:br>
            <a:br>
              <a:rPr lang="en-GB" dirty="0"/>
            </a:br>
            <a:r>
              <a:rPr lang="en-GB" b="1" baseline="0" dirty="0"/>
              <a:t>Word frequency (1 is the most frequent word in German): </a:t>
            </a:r>
            <a:br>
              <a:rPr lang="en-GB" b="1" baseline="0" dirty="0"/>
            </a:br>
            <a:r>
              <a:rPr lang="en-GB" b="0" baseline="0" dirty="0" err="1"/>
              <a:t>Flugzeug</a:t>
            </a:r>
            <a:r>
              <a:rPr lang="en-GB" b="0" baseline="0" dirty="0"/>
              <a:t> [1776]</a:t>
            </a:r>
            <a:br>
              <a:rPr lang="en-GB" b="0"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8498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a:t>
            </a:r>
            <a:r>
              <a:rPr lang="en-GB" dirty="0"/>
              <a:t>practise pronunciation of two [g] sounds in German, consolidate knowledge of plural rule 1, and recall some known vocabulary. Picture prompts and/or English gloss are provided to support word recognition.</a:t>
            </a:r>
            <a:br>
              <a:rPr lang="en-GB" dirty="0"/>
            </a:br>
            <a:br>
              <a:rPr lang="en-GB" dirty="0"/>
            </a:br>
            <a:r>
              <a:rPr lang="en-GB" b="1" dirty="0"/>
              <a:t>Procedure:</a:t>
            </a:r>
            <a:br>
              <a:rPr lang="en-GB" dirty="0"/>
            </a:br>
            <a:r>
              <a:rPr lang="en-GB" dirty="0"/>
              <a:t>Students work in pairs to pronounce the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Fahrzeug</a:t>
            </a:r>
            <a:r>
              <a:rPr lang="en-GB" dirty="0"/>
              <a:t>, </a:t>
            </a:r>
            <a:r>
              <a:rPr lang="en-GB" dirty="0" err="1"/>
              <a:t>Fahrzeuge</a:t>
            </a:r>
            <a:br>
              <a:rPr lang="en-GB" dirty="0"/>
            </a:br>
            <a:br>
              <a:rPr lang="en-GB" dirty="0"/>
            </a:br>
            <a:r>
              <a:rPr lang="en-GB" b="1" baseline="0" dirty="0"/>
              <a:t>Word frequency (1 is the most frequent word in German): </a:t>
            </a:r>
            <a:br>
              <a:rPr lang="en-GB" b="1" baseline="0" dirty="0"/>
            </a:br>
            <a:r>
              <a:rPr lang="en-GB" b="0" baseline="0" dirty="0" err="1"/>
              <a:t>Fahrzeug</a:t>
            </a:r>
            <a:r>
              <a:rPr lang="en-GB" b="0" baseline="0" dirty="0"/>
              <a:t> [1721] </a:t>
            </a:r>
            <a:r>
              <a:rPr lang="en-GB" b="0" baseline="0" dirty="0" err="1"/>
              <a:t>Feuerzeug</a:t>
            </a:r>
            <a:r>
              <a:rPr lang="en-GB" b="0" baseline="0" dirty="0"/>
              <a:t> {&gt;5009] </a:t>
            </a:r>
            <a:r>
              <a:rPr lang="en-GB" b="0" baseline="0" dirty="0" err="1"/>
              <a:t>Schlagzeug</a:t>
            </a:r>
            <a:r>
              <a:rPr lang="en-GB" b="0" baseline="0" dirty="0"/>
              <a:t> [&gt;5009] </a:t>
            </a:r>
            <a:r>
              <a:rPr lang="en-GB" b="0" baseline="0" dirty="0" err="1"/>
              <a:t>Spielzeug</a:t>
            </a:r>
            <a:r>
              <a:rPr lang="en-GB" b="0" baseline="0" dirty="0"/>
              <a:t> [&gt;5009] </a:t>
            </a:r>
            <a:r>
              <a:rPr lang="en-GB" b="0" baseline="0" dirty="0" err="1"/>
              <a:t>Werkzeug</a:t>
            </a:r>
            <a:r>
              <a:rPr lang="en-GB" b="0" baseline="0" dirty="0"/>
              <a:t> [3681]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2678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English has two pronunciations for ‘g’ where German has one.</a:t>
            </a:r>
            <a:endParaRPr lang="en-GB" b="1" dirty="0"/>
          </a:p>
          <a:p>
            <a:endParaRPr lang="en-GB" b="1" dirty="0"/>
          </a:p>
          <a:p>
            <a:r>
              <a:rPr lang="en-GB" b="1" dirty="0"/>
              <a:t>Timing: </a:t>
            </a:r>
            <a:r>
              <a:rPr lang="en-GB" dirty="0"/>
              <a:t>2 minutes</a:t>
            </a:r>
            <a:br>
              <a:rPr lang="en-GB" dirty="0"/>
            </a:br>
            <a:br>
              <a:rPr lang="en-GB" b="1" dirty="0"/>
            </a:br>
            <a:r>
              <a:rPr lang="en-GB" b="1" dirty="0"/>
              <a:t>Aim: </a:t>
            </a:r>
            <a:r>
              <a:rPr lang="en-GB" dirty="0"/>
              <a:t>This activity highlights similarities and differences in the English and German pronunciation of the SSC [g], using cognates and near-cognates which have not been previously taught. The activity aims to show that while the pronunciation of this SSC changes in English, it is consistent in German. </a:t>
            </a:r>
            <a:br>
              <a:rPr lang="en-GB" dirty="0"/>
            </a:br>
            <a:br>
              <a:rPr lang="en-GB" dirty="0"/>
            </a:br>
            <a:r>
              <a:rPr lang="en-GB" b="1" dirty="0"/>
              <a:t>Procedure:</a:t>
            </a:r>
            <a:br>
              <a:rPr lang="en-GB" dirty="0"/>
            </a:br>
            <a:r>
              <a:rPr lang="en-GB" dirty="0"/>
              <a:t>1. Students say the words aloud in German, (following the rule that [g] at the start or in the middle of words sounds like ‘g’ in ‘go’) </a:t>
            </a:r>
          </a:p>
          <a:p>
            <a:r>
              <a:rPr lang="en-GB" dirty="0"/>
              <a:t>2. They compare how the words sound with the pronunciation of their English equivalents.</a:t>
            </a:r>
          </a:p>
          <a:p>
            <a:r>
              <a:rPr lang="en-GB" dirty="0"/>
              <a:t>3. They note down for each whether the [g] sound is the same as in English or different.</a:t>
            </a:r>
          </a:p>
          <a:p>
            <a:r>
              <a:rPr lang="en-GB" dirty="0"/>
              <a:t>4. Click to listen and check the German pronunciation.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Beginn</a:t>
            </a:r>
            <a:br>
              <a:rPr lang="en-GB" dirty="0"/>
            </a:br>
            <a:r>
              <a:rPr lang="en-GB" dirty="0" err="1"/>
              <a:t>Energie</a:t>
            </a:r>
            <a:br>
              <a:rPr lang="en-GB" dirty="0"/>
            </a:br>
            <a:r>
              <a:rPr lang="en-GB" dirty="0"/>
              <a:t>Organisation</a:t>
            </a:r>
            <a:br>
              <a:rPr lang="en-GB" dirty="0"/>
            </a:br>
            <a:r>
              <a:rPr lang="en-GB" dirty="0"/>
              <a:t>Generation</a:t>
            </a:r>
            <a:br>
              <a:rPr lang="en-GB" dirty="0"/>
            </a:br>
            <a:r>
              <a:rPr lang="en-GB" dirty="0"/>
              <a:t>Region</a:t>
            </a:r>
            <a:br>
              <a:rPr lang="en-GB" dirty="0"/>
            </a:br>
            <a:r>
              <a:rPr lang="en-GB" dirty="0"/>
              <a:t>Gruppe</a:t>
            </a:r>
            <a:br>
              <a:rPr lang="en-GB" dirty="0"/>
            </a:br>
            <a:r>
              <a:rPr lang="en-GB" dirty="0"/>
              <a:t>Integration</a:t>
            </a:r>
            <a:br>
              <a:rPr lang="en-GB" dirty="0"/>
            </a:br>
            <a:r>
              <a:rPr lang="en-GB" dirty="0" err="1"/>
              <a:t>Strategie</a:t>
            </a:r>
            <a:br>
              <a:rPr lang="en-GB" dirty="0"/>
            </a:br>
            <a:br>
              <a:rPr lang="en-GB" dirty="0"/>
            </a:br>
            <a:br>
              <a:rPr lang="en-GB" dirty="0"/>
            </a:br>
            <a:r>
              <a:rPr lang="en-GB" b="1" baseline="0" dirty="0"/>
              <a:t>Word frequency (1 is the most frequent word in German): </a:t>
            </a:r>
            <a:br>
              <a:rPr lang="en-GB" b="1" baseline="0" dirty="0"/>
            </a:br>
            <a:r>
              <a:rPr lang="en-GB" b="0" baseline="0" dirty="0" err="1"/>
              <a:t>Beginn</a:t>
            </a:r>
            <a:r>
              <a:rPr lang="en-GB" b="0" baseline="0" dirty="0"/>
              <a:t> [845] </a:t>
            </a:r>
            <a:r>
              <a:rPr lang="en-GB" b="0" baseline="0" dirty="0" err="1"/>
              <a:t>Energie</a:t>
            </a:r>
            <a:r>
              <a:rPr lang="en-GB" b="0" baseline="0" dirty="0"/>
              <a:t> [455] Organisation [1114] Generation [1153] Region [803] Gruppe [369] Integration [1282] </a:t>
            </a:r>
            <a:r>
              <a:rPr lang="en-GB" b="0" baseline="0" dirty="0" err="1"/>
              <a:t>Strategie</a:t>
            </a:r>
            <a:r>
              <a:rPr lang="en-GB" b="0" baseline="0" dirty="0"/>
              <a:t> [1477]</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 minute</a:t>
            </a:r>
            <a:br>
              <a:rPr lang="en-GB" dirty="0"/>
            </a:br>
            <a:br>
              <a:rPr lang="en-GB" b="1" dirty="0"/>
            </a:br>
            <a:r>
              <a:rPr lang="en-GB" b="1" dirty="0"/>
              <a:t>Aim: </a:t>
            </a:r>
            <a:r>
              <a:rPr lang="en-GB" dirty="0"/>
              <a:t>To explain the different sound and physiology involved in the final [g] sound in German, comparing it to the initial and mid-word sound. This prepares for the pronunciation task on the next slide.</a:t>
            </a:r>
          </a:p>
          <a:p>
            <a:endParaRPr lang="en-GB" b="1" dirty="0"/>
          </a:p>
          <a:p>
            <a:r>
              <a:rPr lang="en-GB" b="1" dirty="0"/>
              <a:t>Procedure:</a:t>
            </a:r>
            <a:br>
              <a:rPr lang="en-GB" dirty="0"/>
            </a:br>
            <a:r>
              <a:rPr lang="en-GB" dirty="0"/>
              <a:t>1. Students listen to each word.</a:t>
            </a:r>
          </a:p>
          <a:p>
            <a:r>
              <a:rPr lang="en-GB" dirty="0"/>
              <a:t>2. They then touch their vocal chords and say the words again, hearing the difference between the two sounds, and feeling the difference between the voiced and unvoiced [g] sounds.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Berg</a:t>
            </a:r>
            <a:br>
              <a:rPr lang="en-GB" dirty="0"/>
            </a:br>
            <a:r>
              <a:rPr lang="en-GB" dirty="0"/>
              <a:t>Berge</a:t>
            </a:r>
            <a:br>
              <a:rPr lang="en-GB" dirty="0"/>
            </a:br>
            <a:br>
              <a:rPr lang="en-GB" dirty="0"/>
            </a:br>
            <a:br>
              <a:rPr lang="en-GB" dirty="0"/>
            </a:br>
            <a:r>
              <a:rPr lang="en-GB" b="1" baseline="0" dirty="0"/>
              <a:t>Word frequency (1 is the most frequent word in German): </a:t>
            </a:r>
            <a:br>
              <a:rPr lang="en-GB" b="1" baseline="0" dirty="0"/>
            </a:br>
            <a:r>
              <a:rPr lang="en-GB" b="0" baseline="0" dirty="0"/>
              <a:t>Berg [934]</a:t>
            </a:r>
            <a:br>
              <a:rPr lang="en-GB" b="0"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8498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a:t>
            </a:r>
            <a:br>
              <a:rPr lang="en-GB" dirty="0"/>
            </a:br>
            <a:br>
              <a:rPr lang="en-GB" b="1" dirty="0"/>
            </a:br>
            <a:r>
              <a:rPr lang="en-GB" b="1" dirty="0"/>
              <a:t>Aim: </a:t>
            </a:r>
            <a:r>
              <a:rPr lang="en-GB" dirty="0"/>
              <a:t>To practise pronunciation of two [g] sounds in German, consolidate knowledge of plural rule 1, and recall some known vocabulary. Picture prompts and/or English gloss are provided to support word recognition.</a:t>
            </a:r>
            <a:br>
              <a:rPr lang="en-GB" dirty="0"/>
            </a:br>
            <a:br>
              <a:rPr lang="en-GB" dirty="0"/>
            </a:br>
            <a:r>
              <a:rPr lang="en-GB" b="1" dirty="0"/>
              <a:t>Procedure:</a:t>
            </a:r>
            <a:br>
              <a:rPr lang="en-GB" dirty="0"/>
            </a:br>
            <a:r>
              <a:rPr lang="en-GB" dirty="0"/>
              <a:t>1. Students work in pairs to pronounce / recall the words.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Tag, </a:t>
            </a:r>
            <a:r>
              <a:rPr lang="en-GB" dirty="0" err="1"/>
              <a:t>Tage</a:t>
            </a:r>
            <a:br>
              <a:rPr lang="en-GB" dirty="0"/>
            </a:br>
            <a:r>
              <a:rPr lang="en-GB" dirty="0"/>
              <a:t>Zug, </a:t>
            </a:r>
            <a:r>
              <a:rPr lang="en-GB" dirty="0" err="1"/>
              <a:t>Züge</a:t>
            </a:r>
            <a:br>
              <a:rPr lang="en-GB" dirty="0"/>
            </a:br>
            <a:r>
              <a:rPr lang="en-GB" dirty="0" err="1"/>
              <a:t>Flug</a:t>
            </a:r>
            <a:r>
              <a:rPr lang="en-GB" dirty="0"/>
              <a:t>, </a:t>
            </a:r>
            <a:r>
              <a:rPr lang="en-GB" dirty="0" err="1"/>
              <a:t>Flüge</a:t>
            </a:r>
            <a:br>
              <a:rPr lang="en-GB" dirty="0"/>
            </a:br>
            <a:r>
              <a:rPr lang="en-GB" dirty="0"/>
              <a:t>Burg, </a:t>
            </a:r>
            <a:r>
              <a:rPr lang="en-GB" dirty="0" err="1"/>
              <a:t>Burgen</a:t>
            </a:r>
            <a:br>
              <a:rPr lang="en-GB" dirty="0"/>
            </a:br>
            <a:r>
              <a:rPr lang="en-GB" dirty="0" err="1"/>
              <a:t>Spielzeug</a:t>
            </a:r>
            <a:r>
              <a:rPr lang="en-GB" dirty="0"/>
              <a:t>, </a:t>
            </a:r>
            <a:r>
              <a:rPr lang="en-GB" dirty="0" err="1"/>
              <a:t>Spielzeuge</a:t>
            </a:r>
            <a:br>
              <a:rPr lang="en-GB" dirty="0"/>
            </a:br>
            <a:r>
              <a:rPr lang="en-GB" dirty="0" err="1"/>
              <a:t>Geburtstag</a:t>
            </a:r>
            <a:r>
              <a:rPr lang="en-GB" dirty="0"/>
              <a:t>, </a:t>
            </a:r>
            <a:r>
              <a:rPr lang="en-GB" dirty="0" err="1"/>
              <a:t>Geburtstage</a:t>
            </a:r>
            <a:br>
              <a:rPr lang="en-GB" dirty="0"/>
            </a:br>
            <a:r>
              <a:rPr lang="en-GB" dirty="0" err="1"/>
              <a:t>Ausflug</a:t>
            </a:r>
            <a:r>
              <a:rPr lang="en-GB" dirty="0"/>
              <a:t>, </a:t>
            </a:r>
            <a:r>
              <a:rPr lang="en-GB" dirty="0" err="1"/>
              <a:t>Ausflüge</a:t>
            </a:r>
            <a:br>
              <a:rPr lang="en-GB" dirty="0"/>
            </a:br>
            <a:r>
              <a:rPr lang="en-GB" dirty="0" err="1"/>
              <a:t>Fahrzeug</a:t>
            </a:r>
            <a:r>
              <a:rPr lang="en-GB" dirty="0"/>
              <a:t>, </a:t>
            </a:r>
            <a:r>
              <a:rPr lang="en-GB" dirty="0" err="1"/>
              <a:t>Fahrzeuge</a:t>
            </a:r>
            <a:br>
              <a:rPr lang="en-GB" dirty="0"/>
            </a:br>
            <a:br>
              <a:rPr lang="en-GB" dirty="0"/>
            </a:br>
            <a:r>
              <a:rPr lang="en-GB" b="1" baseline="0" dirty="0"/>
              <a:t>Word frequency (1 is the most frequent word in German): </a:t>
            </a:r>
            <a:br>
              <a:rPr lang="en-GB" b="1" baseline="0" dirty="0"/>
            </a:br>
            <a:r>
              <a:rPr lang="en-GB" b="0" baseline="0" dirty="0" err="1"/>
              <a:t>Beginn</a:t>
            </a:r>
            <a:r>
              <a:rPr lang="en-GB" b="0" baseline="0" dirty="0"/>
              <a:t> [845] </a:t>
            </a:r>
            <a:r>
              <a:rPr lang="en-GB" b="0" baseline="0" dirty="0" err="1"/>
              <a:t>Energie</a:t>
            </a:r>
            <a:r>
              <a:rPr lang="en-GB" b="0" baseline="0" dirty="0"/>
              <a:t> [455] Organisation [1114] Generation [1153] Region [803] Gruppe [369] Integration [1282] </a:t>
            </a:r>
            <a:r>
              <a:rPr lang="en-GB" b="0" baseline="0" dirty="0" err="1"/>
              <a:t>Strategie</a:t>
            </a:r>
            <a:r>
              <a:rPr lang="en-GB" b="0" baseline="0" dirty="0"/>
              <a:t> [1477]</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2678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30 seconds</a:t>
            </a:r>
            <a:br>
              <a:rPr lang="en-GB" b="1" dirty="0"/>
            </a:br>
            <a:r>
              <a:rPr lang="en-GB" b="1" dirty="0"/>
              <a:t>Aim: </a:t>
            </a:r>
            <a:r>
              <a:rPr lang="en-GB" b="0" dirty="0"/>
              <a:t>To explain the difference between [-</a:t>
            </a:r>
            <a:r>
              <a:rPr lang="en-GB" b="0" dirty="0" err="1"/>
              <a:t>ig</a:t>
            </a:r>
            <a:r>
              <a:rPr lang="en-GB" b="0" dirty="0"/>
              <a:t>] and [-</a:t>
            </a:r>
            <a:r>
              <a:rPr lang="en-GB" b="0" dirty="0" err="1"/>
              <a:t>ig</a:t>
            </a:r>
            <a:r>
              <a:rPr lang="en-GB" b="0" dirty="0"/>
              <a:t>-] and prepare students for the next practice task.</a:t>
            </a:r>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0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br>
              <a:rPr lang="en-GB" dirty="0"/>
            </a:br>
            <a:br>
              <a:rPr lang="en-GB" b="1" dirty="0"/>
            </a:br>
            <a:r>
              <a:rPr lang="en-GB" b="1" dirty="0"/>
              <a:t>Aim: </a:t>
            </a:r>
            <a:r>
              <a:rPr lang="en-GB" b="0" dirty="0"/>
              <a:t>Practise</a:t>
            </a:r>
            <a:r>
              <a:rPr lang="en-GB" b="0" baseline="0" dirty="0"/>
              <a:t> the different forms of [-</a:t>
            </a:r>
            <a:r>
              <a:rPr lang="en-GB" b="0" baseline="0" dirty="0" err="1"/>
              <a:t>ig</a:t>
            </a:r>
            <a:r>
              <a:rPr lang="en-GB" b="0" baseline="0" dirty="0"/>
              <a:t>] and recall adjective endings (R1 – nominative) with indefinite articles, together with revisited vocabulary from Y7.</a:t>
            </a:r>
            <a:br>
              <a:rPr lang="en-GB" dirty="0"/>
            </a:br>
            <a:br>
              <a:rPr lang="en-GB" dirty="0"/>
            </a:br>
            <a:r>
              <a:rPr lang="en-GB" b="1" dirty="0"/>
              <a:t>Procedure:</a:t>
            </a:r>
            <a:br>
              <a:rPr lang="en-GB" dirty="0"/>
            </a:br>
            <a:r>
              <a:rPr lang="en-GB" dirty="0"/>
              <a:t>1. Students</a:t>
            </a:r>
            <a:r>
              <a:rPr lang="en-GB" baseline="0" dirty="0"/>
              <a:t> partner up and take turns to pronounce the words. First they pronounce the adjectives on their own, and then the phrases, inserting the adjective with the correct ending (which changes the sound of the [g]).  The images appear to remind students that the [-</a:t>
            </a:r>
            <a:r>
              <a:rPr lang="en-GB" baseline="0" dirty="0" err="1"/>
              <a:t>ig</a:t>
            </a:r>
            <a:r>
              <a:rPr lang="en-GB" baseline="0" dirty="0"/>
              <a:t>] in adjectives alone are unvoiced (do not use the vocal chords) but the [-</a:t>
            </a:r>
            <a:r>
              <a:rPr lang="en-GB" baseline="0" dirty="0" err="1"/>
              <a:t>ig</a:t>
            </a:r>
            <a:r>
              <a:rPr lang="en-GB" baseline="0" dirty="0"/>
              <a:t>-] within a word, i.e. once there is an adjective ending as occurs with prenominal adjectives, the sound of the [g] changes to a voiced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aseline="0" dirty="0"/>
            </a:br>
            <a:r>
              <a:rPr lang="en-GB" baseline="0" dirty="0" err="1"/>
              <a:t>eine</a:t>
            </a:r>
            <a:r>
              <a:rPr lang="en-GB" baseline="0" dirty="0"/>
              <a:t> </a:t>
            </a:r>
            <a:r>
              <a:rPr lang="en-GB" baseline="0" dirty="0" err="1"/>
              <a:t>richtige</a:t>
            </a:r>
            <a:r>
              <a:rPr lang="en-GB" baseline="0" dirty="0"/>
              <a:t> </a:t>
            </a:r>
            <a:r>
              <a:rPr lang="en-GB" baseline="0" dirty="0" err="1"/>
              <a:t>Idee</a:t>
            </a:r>
            <a:br>
              <a:rPr lang="en-GB" baseline="0" dirty="0"/>
            </a:br>
            <a:r>
              <a:rPr lang="en-GB" baseline="0" dirty="0" err="1"/>
              <a:t>ein</a:t>
            </a:r>
            <a:r>
              <a:rPr lang="en-GB" baseline="0" dirty="0"/>
              <a:t> </a:t>
            </a:r>
            <a:r>
              <a:rPr lang="en-GB" baseline="0" dirty="0" err="1"/>
              <a:t>wichtiges</a:t>
            </a:r>
            <a:r>
              <a:rPr lang="en-GB" baseline="0" dirty="0"/>
              <a:t> </a:t>
            </a:r>
            <a:r>
              <a:rPr lang="en-GB" baseline="0" dirty="0" err="1"/>
              <a:t>Ziel</a:t>
            </a:r>
            <a:br>
              <a:rPr lang="en-GB" baseline="0" dirty="0"/>
            </a:br>
            <a:r>
              <a:rPr lang="en-GB" baseline="0" dirty="0" err="1"/>
              <a:t>ein</a:t>
            </a:r>
            <a:r>
              <a:rPr lang="en-GB" baseline="0" dirty="0"/>
              <a:t> </a:t>
            </a:r>
            <a:r>
              <a:rPr lang="en-GB" baseline="0" dirty="0" err="1"/>
              <a:t>schwieriges</a:t>
            </a:r>
            <a:r>
              <a:rPr lang="en-GB" baseline="0" dirty="0"/>
              <a:t> Spiel</a:t>
            </a:r>
            <a:br>
              <a:rPr lang="en-GB" baseline="0" dirty="0"/>
            </a:br>
            <a:r>
              <a:rPr lang="en-GB" baseline="0" dirty="0" err="1"/>
              <a:t>eine</a:t>
            </a:r>
            <a:r>
              <a:rPr lang="en-GB" baseline="0" dirty="0"/>
              <a:t> </a:t>
            </a:r>
            <a:r>
              <a:rPr lang="en-GB" baseline="0" dirty="0" err="1"/>
              <a:t>freiwillige</a:t>
            </a:r>
            <a:r>
              <a:rPr lang="en-GB" baseline="0" dirty="0"/>
              <a:t> Person</a:t>
            </a:r>
            <a:br>
              <a:rPr lang="en-GB" baseline="0" dirty="0"/>
            </a:br>
            <a:r>
              <a:rPr lang="en-GB" baseline="0" dirty="0" err="1"/>
              <a:t>ein</a:t>
            </a:r>
            <a:r>
              <a:rPr lang="en-GB" baseline="0" dirty="0"/>
              <a:t> </a:t>
            </a:r>
            <a:r>
              <a:rPr lang="en-GB" baseline="0" dirty="0" err="1"/>
              <a:t>ruhiger</a:t>
            </a:r>
            <a:r>
              <a:rPr lang="en-GB" baseline="0" dirty="0"/>
              <a:t> Platz</a:t>
            </a:r>
            <a:br>
              <a:rPr lang="en-GB" baseline="0" dirty="0"/>
            </a:br>
            <a:r>
              <a:rPr lang="en-GB" baseline="0" dirty="0" err="1"/>
              <a:t>ein</a:t>
            </a:r>
            <a:r>
              <a:rPr lang="en-GB" baseline="0" dirty="0"/>
              <a:t> </a:t>
            </a:r>
            <a:r>
              <a:rPr lang="en-GB" baseline="0" dirty="0" err="1"/>
              <a:t>langweiliger</a:t>
            </a:r>
            <a:r>
              <a:rPr lang="en-GB" baseline="0" dirty="0"/>
              <a:t> Mann</a:t>
            </a:r>
            <a:br>
              <a:rPr lang="en-GB" baseline="0" dirty="0"/>
            </a:br>
            <a:r>
              <a:rPr lang="en-GB" baseline="0" dirty="0" err="1"/>
              <a:t>eine</a:t>
            </a:r>
            <a:r>
              <a:rPr lang="en-GB" baseline="0" dirty="0"/>
              <a:t> </a:t>
            </a:r>
            <a:r>
              <a:rPr lang="en-GB" baseline="0" dirty="0" err="1"/>
              <a:t>traurige</a:t>
            </a:r>
            <a:r>
              <a:rPr lang="en-GB" baseline="0" dirty="0"/>
              <a:t> Frau</a:t>
            </a:r>
            <a:br>
              <a:rPr lang="en-GB" baseline="0" dirty="0"/>
            </a:br>
            <a:r>
              <a:rPr lang="en-GB" baseline="0" dirty="0" err="1"/>
              <a:t>ein</a:t>
            </a:r>
            <a:r>
              <a:rPr lang="en-GB" baseline="0" dirty="0"/>
              <a:t> </a:t>
            </a:r>
            <a:r>
              <a:rPr lang="en-GB" baseline="0" dirty="0" err="1"/>
              <a:t>riesiges</a:t>
            </a:r>
            <a:r>
              <a:rPr lang="en-GB" baseline="0" dirty="0"/>
              <a:t> </a:t>
            </a:r>
            <a:r>
              <a:rPr lang="en-GB" baseline="0" dirty="0" err="1"/>
              <a:t>Stück</a:t>
            </a:r>
            <a:br>
              <a:rPr lang="en-GB" dirty="0"/>
            </a:br>
            <a:br>
              <a:rPr lang="en-GB" dirty="0"/>
            </a:br>
            <a:r>
              <a:rPr lang="en-GB" b="1" baseline="0" dirty="0"/>
              <a:t>Word frequency (1 is the most frequent word in German): </a:t>
            </a:r>
            <a:br>
              <a:rPr lang="en-GB" baseline="0" dirty="0"/>
            </a:br>
            <a:r>
              <a:rPr lang="de-DE" sz="1200" u="none" strike="noStrike" kern="1200" cap="none" dirty="0">
                <a:solidFill>
                  <a:schemeClr val="tx1"/>
                </a:solidFill>
                <a:effectLst/>
                <a:ea typeface="Calibri"/>
                <a:cs typeface="Calibri"/>
                <a:sym typeface="Calibri"/>
              </a:rPr>
              <a:t>Platz [344], Stück [417]  Spiel [500] Ziel [325] richtig [211] freiwillig [1718] wichtig [177] schwierig [471] langweilig [2921] ruhig [905] traurig [1871]</a:t>
            </a:r>
            <a:endParaRPr lang="en-GB" b="0" dirty="0"/>
          </a:p>
          <a:p>
            <a:endParaRPr lang="en-GB" baseline="0" dirty="0"/>
          </a:p>
          <a:p>
            <a:r>
              <a:rPr lang="en-GB" baseline="0" dirty="0"/>
              <a:t>riesig [1075]</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4008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3 minutes</a:t>
            </a:r>
            <a:br>
              <a:rPr lang="en-GB" b="0" dirty="0"/>
            </a:br>
            <a:br>
              <a:rPr lang="en-GB" b="1" dirty="0"/>
            </a:br>
            <a:r>
              <a:rPr lang="en-GB" b="1" dirty="0"/>
              <a:t>Aim: </a:t>
            </a:r>
            <a:r>
              <a:rPr lang="en-GB" dirty="0"/>
              <a:t>to remind students of the similarities and differences in the English and German pronunciation of the SSC [g], using cognates and near-cognates, most of which have not been previously taught. The activity aims to show that while the pronunciation of this SSC changes in English, it is consistent in German. </a:t>
            </a:r>
            <a:br>
              <a:rPr lang="en-GB" dirty="0"/>
            </a:br>
            <a:br>
              <a:rPr lang="en-GB" dirty="0"/>
            </a:br>
            <a:r>
              <a:rPr lang="en-GB" b="1" dirty="0"/>
              <a:t>Procedure:</a:t>
            </a:r>
            <a:br>
              <a:rPr lang="en-GB" dirty="0"/>
            </a:br>
            <a:r>
              <a:rPr lang="en-GB" dirty="0"/>
              <a:t>1. Students say the words aloud in German, (following the rule that [g] at the start or in the middle of words sounds like ‘g’ in ‘go’) </a:t>
            </a:r>
          </a:p>
          <a:p>
            <a:r>
              <a:rPr lang="en-GB" dirty="0"/>
              <a:t>2. They compare how the words sound with the pronunciation of their English equivalents.</a:t>
            </a:r>
          </a:p>
          <a:p>
            <a:r>
              <a:rPr lang="en-GB" dirty="0"/>
              <a:t>3. They note down for each whether the [g] sound is the same as in English or different.</a:t>
            </a:r>
          </a:p>
          <a:p>
            <a:r>
              <a:rPr lang="en-GB" dirty="0"/>
              <a:t>4. Click to listen and check the German pronunciation.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digital</a:t>
            </a:r>
            <a:br>
              <a:rPr lang="en-GB" dirty="0"/>
            </a:br>
            <a:r>
              <a:rPr lang="en-GB" dirty="0"/>
              <a:t>Original</a:t>
            </a:r>
            <a:br>
              <a:rPr lang="en-GB" dirty="0"/>
            </a:br>
            <a:r>
              <a:rPr lang="en-GB" dirty="0"/>
              <a:t>Migration</a:t>
            </a:r>
            <a:br>
              <a:rPr lang="en-GB" dirty="0"/>
            </a:br>
            <a:r>
              <a:rPr lang="en-GB" dirty="0" err="1"/>
              <a:t>religiös</a:t>
            </a:r>
            <a:br>
              <a:rPr lang="en-GB" dirty="0"/>
            </a:br>
            <a:r>
              <a:rPr lang="en-GB" dirty="0"/>
              <a:t>Signal</a:t>
            </a:r>
            <a:br>
              <a:rPr lang="en-GB" dirty="0"/>
            </a:br>
            <a:r>
              <a:rPr lang="en-GB" dirty="0" err="1"/>
              <a:t>organisch</a:t>
            </a:r>
            <a:br>
              <a:rPr lang="en-GB" dirty="0"/>
            </a:br>
            <a:r>
              <a:rPr lang="en-GB" dirty="0"/>
              <a:t>intelligent</a:t>
            </a:r>
            <a:br>
              <a:rPr lang="en-GB" dirty="0"/>
            </a:br>
            <a:r>
              <a:rPr lang="en-GB" dirty="0" err="1"/>
              <a:t>Figur</a:t>
            </a:r>
            <a:br>
              <a:rPr lang="en-GB" dirty="0"/>
            </a:br>
            <a:br>
              <a:rPr lang="en-GB" dirty="0"/>
            </a:br>
            <a:br>
              <a:rPr lang="en-GB" dirty="0"/>
            </a:br>
            <a:r>
              <a:rPr lang="en-GB" b="1" baseline="0" dirty="0"/>
              <a:t>Word frequency (1 is the most frequent word in German): </a:t>
            </a:r>
            <a:br>
              <a:rPr lang="en-GB" b="1" baseline="0" dirty="0"/>
            </a:br>
            <a:r>
              <a:rPr lang="en-GB" b="0" baseline="0" dirty="0">
                <a:solidFill>
                  <a:srgbClr val="FF0000"/>
                </a:solidFill>
                <a:sym typeface="Wingdings" panose="05000000000000000000" pitchFamily="2" charset="2"/>
              </a:rPr>
              <a:t>digital [1291] </a:t>
            </a:r>
            <a:r>
              <a:rPr lang="en-GB" b="0" baseline="0" dirty="0" err="1">
                <a:solidFill>
                  <a:srgbClr val="FF0000"/>
                </a:solidFill>
                <a:sym typeface="Wingdings" panose="05000000000000000000" pitchFamily="2" charset="2"/>
              </a:rPr>
              <a:t>Figur</a:t>
            </a:r>
            <a:r>
              <a:rPr lang="en-GB" b="0" baseline="0" dirty="0">
                <a:solidFill>
                  <a:srgbClr val="FF0000"/>
                </a:solidFill>
                <a:sym typeface="Wingdings" panose="05000000000000000000" pitchFamily="2" charset="2"/>
              </a:rPr>
              <a:t> [1285] intelligent [3121] Migration [4123] </a:t>
            </a:r>
            <a:r>
              <a:rPr lang="en-GB" b="0" baseline="0" dirty="0" err="1">
                <a:solidFill>
                  <a:srgbClr val="FF0000"/>
                </a:solidFill>
                <a:sym typeface="Wingdings" panose="05000000000000000000" pitchFamily="2" charset="2"/>
              </a:rPr>
              <a:t>organisch</a:t>
            </a:r>
            <a:r>
              <a:rPr lang="en-GB" b="0" baseline="0" dirty="0">
                <a:solidFill>
                  <a:srgbClr val="FF0000"/>
                </a:solidFill>
                <a:sym typeface="Wingdings" panose="05000000000000000000" pitchFamily="2" charset="2"/>
              </a:rPr>
              <a:t> [1096]  original [4279] </a:t>
            </a:r>
            <a:r>
              <a:rPr lang="en-GB" dirty="0" err="1"/>
              <a:t>religiös</a:t>
            </a:r>
            <a:r>
              <a:rPr lang="en-GB" dirty="0"/>
              <a:t> [1977] Signal [1545]</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509D-968D-44CA-B7A2-3DCAA76205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9BBFAF-94C4-4EED-9263-FB9EAA497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B14D3D-EB3F-421D-9229-BF0D31A1655E}"/>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5" name="Footer Placeholder 4">
            <a:extLst>
              <a:ext uri="{FF2B5EF4-FFF2-40B4-BE49-F238E27FC236}">
                <a16:creationId xmlns:a16="http://schemas.microsoft.com/office/drawing/2014/main" id="{B08091E1-587E-495A-A422-91987276B6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CF2ECF-4162-45AF-9BAF-7DCF44E8087C}"/>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35954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7D313-75FC-4FF6-86CC-A32C1E423E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EE00E5-2D3C-422A-BA74-E404C8F685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897B38-6203-4910-9A19-AC965D63824C}"/>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5" name="Footer Placeholder 4">
            <a:extLst>
              <a:ext uri="{FF2B5EF4-FFF2-40B4-BE49-F238E27FC236}">
                <a16:creationId xmlns:a16="http://schemas.microsoft.com/office/drawing/2014/main" id="{04EA13DC-E909-494C-B5F4-468DF4591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66FA0-7997-41D2-AA8A-820DB88FA76C}"/>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1608096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28D967-3D99-465F-B03E-717FD0A099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AE4E90-2006-4282-8F46-01E7E45002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046564-4FF0-4ED1-9882-AD2D54DAC7EA}"/>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5" name="Footer Placeholder 4">
            <a:extLst>
              <a:ext uri="{FF2B5EF4-FFF2-40B4-BE49-F238E27FC236}">
                <a16:creationId xmlns:a16="http://schemas.microsoft.com/office/drawing/2014/main" id="{CC659ABF-F071-4672-9C8E-C5C702DC96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A29377-6B1D-4723-8656-8C6A94D785C0}"/>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262095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812751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526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3666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265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105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0236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259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0567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3C56-2614-43CE-8AA9-070CF4B535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EE2FC4-5D48-48B5-9512-043B2C8E0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53B994-F5EC-42B1-927C-F6AEA618830D}"/>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5" name="Footer Placeholder 4">
            <a:extLst>
              <a:ext uri="{FF2B5EF4-FFF2-40B4-BE49-F238E27FC236}">
                <a16:creationId xmlns:a16="http://schemas.microsoft.com/office/drawing/2014/main" id="{3648D3A0-05F1-400A-89C5-94FD9BBB5C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F2602C-D2D8-4B55-8438-CE5FE2BC8474}"/>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1251631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90451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36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0184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64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42D4-BB06-4BA1-B6FD-66DD266604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82979B-B577-42A4-A373-AD8F9EE2E2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AB1D47-4E11-45FD-A1AC-1D6B573172A0}"/>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5" name="Footer Placeholder 4">
            <a:extLst>
              <a:ext uri="{FF2B5EF4-FFF2-40B4-BE49-F238E27FC236}">
                <a16:creationId xmlns:a16="http://schemas.microsoft.com/office/drawing/2014/main" id="{A2D74545-0E0B-4855-91C7-CFF2AD2E09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03B816-D6A1-46F7-AC21-125A029E0CC4}"/>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135993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02ABA-297F-4EC1-9DAF-23FE8189A0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0AE8E-AE0A-4AD3-92BD-9499661AE6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A7AD69-2CC6-4544-B4B2-6D3CC4ADAA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E83780-82D7-4D5B-B54A-73C122A8E8A4}"/>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6" name="Footer Placeholder 5">
            <a:extLst>
              <a:ext uri="{FF2B5EF4-FFF2-40B4-BE49-F238E27FC236}">
                <a16:creationId xmlns:a16="http://schemas.microsoft.com/office/drawing/2014/main" id="{580076C7-78CF-458B-B16C-8585A2BD8B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8BAED8-9269-42E8-9E1D-BC50745D3AB1}"/>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189926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4BDD-24FA-42E7-80AF-260A3883F3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C67ED4-6B70-4334-A487-906C624D93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8CF5E-8FEB-4818-A17E-3FC7C26858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DAFB64-71F3-4BF2-A7E0-88466102C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26B7D4-892D-4359-A539-14BC1CE59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14F5326-5CF8-4EB0-92BB-FB72D71E4ADA}"/>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8" name="Footer Placeholder 7">
            <a:extLst>
              <a:ext uri="{FF2B5EF4-FFF2-40B4-BE49-F238E27FC236}">
                <a16:creationId xmlns:a16="http://schemas.microsoft.com/office/drawing/2014/main" id="{7D54C5B0-DED0-4D8F-8180-55C70C47105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F7F80D0-65F1-460C-A30A-AEBC5828A780}"/>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200019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A3DB2-7AA0-4754-A072-768F7D123EF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75E637-D7DD-4CDE-9AD9-3E20C90E5383}"/>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4" name="Footer Placeholder 3">
            <a:extLst>
              <a:ext uri="{FF2B5EF4-FFF2-40B4-BE49-F238E27FC236}">
                <a16:creationId xmlns:a16="http://schemas.microsoft.com/office/drawing/2014/main" id="{612CD76C-5CAE-4E12-B640-D9C82656DE3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534FF3-9CAB-425D-983C-17B96E968CD9}"/>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326503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1B9E2B-B86C-480D-A430-4EB5CDD04CF7}"/>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3" name="Footer Placeholder 2">
            <a:extLst>
              <a:ext uri="{FF2B5EF4-FFF2-40B4-BE49-F238E27FC236}">
                <a16:creationId xmlns:a16="http://schemas.microsoft.com/office/drawing/2014/main" id="{1D5E0FCD-E335-46E6-BC12-C400F9C9DB8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F89FFA2-EC4E-452E-9174-B35695584C76}"/>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140901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7BB99-1857-4E0C-9EFF-B3EB3068D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5D8DF9-3C78-4716-BBC9-95F94C3559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007ADA-2BFA-4510-A26F-FD5D993BFD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AF6F46-AEDA-41D0-B008-8712CC8A1BF4}"/>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6" name="Footer Placeholder 5">
            <a:extLst>
              <a:ext uri="{FF2B5EF4-FFF2-40B4-BE49-F238E27FC236}">
                <a16:creationId xmlns:a16="http://schemas.microsoft.com/office/drawing/2014/main" id="{BD603A7A-C077-442C-B7F7-BC35AC559D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4114DD-F35C-49EE-8CF8-40F1D89B1074}"/>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194328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79BF-868F-4002-9059-CAD4E7262C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5BBC2B-3C1B-4257-B0BD-3BB3F2A834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B30B31-E588-4635-AF22-26F0A50EF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07397A-28E5-4EF7-BEC5-45A573BB031A}"/>
              </a:ext>
            </a:extLst>
          </p:cNvPr>
          <p:cNvSpPr>
            <a:spLocks noGrp="1"/>
          </p:cNvSpPr>
          <p:nvPr>
            <p:ph type="dt" sz="half" idx="10"/>
          </p:nvPr>
        </p:nvSpPr>
        <p:spPr/>
        <p:txBody>
          <a:bodyPr/>
          <a:lstStyle/>
          <a:p>
            <a:fld id="{8E755112-2AC5-4ABD-BE79-301754CD198D}" type="datetimeFigureOut">
              <a:rPr lang="en-GB" smtClean="0"/>
              <a:t>14/07/2022</a:t>
            </a:fld>
            <a:endParaRPr lang="en-GB"/>
          </a:p>
        </p:txBody>
      </p:sp>
      <p:sp>
        <p:nvSpPr>
          <p:cNvPr id="6" name="Footer Placeholder 5">
            <a:extLst>
              <a:ext uri="{FF2B5EF4-FFF2-40B4-BE49-F238E27FC236}">
                <a16:creationId xmlns:a16="http://schemas.microsoft.com/office/drawing/2014/main" id="{EDC523B1-603C-4A4F-9932-F1552869D6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2799B3-E421-472D-9353-9114905A6AB7}"/>
              </a:ext>
            </a:extLst>
          </p:cNvPr>
          <p:cNvSpPr>
            <a:spLocks noGrp="1"/>
          </p:cNvSpPr>
          <p:nvPr>
            <p:ph type="sldNum" sz="quarter" idx="12"/>
          </p:nvPr>
        </p:nvSpPr>
        <p:spPr/>
        <p:txBody>
          <a:bodyPr/>
          <a:lstStyle/>
          <a:p>
            <a:fld id="{63BFF1B7-D934-4176-A41E-2644C9D43603}" type="slidenum">
              <a:rPr lang="en-GB" smtClean="0"/>
              <a:t>‹#›</a:t>
            </a:fld>
            <a:endParaRPr lang="en-GB"/>
          </a:p>
        </p:txBody>
      </p:sp>
    </p:spTree>
    <p:extLst>
      <p:ext uri="{BB962C8B-B14F-4D97-AF65-F5344CB8AC3E}">
        <p14:creationId xmlns:p14="http://schemas.microsoft.com/office/powerpoint/2010/main" val="3280111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3CE51-67ED-47E2-ABD5-0F8F45B76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47EB735-4D88-4F4C-AFE0-F9D762DECD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E719905-5E90-43BE-812D-12A11C527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8E755112-2AC5-4ABD-BE79-301754CD198D}" type="datetimeFigureOut">
              <a:rPr lang="en-GB" smtClean="0"/>
              <a:pPr/>
              <a:t>14/07/2022</a:t>
            </a:fld>
            <a:endParaRPr lang="en-GB" dirty="0"/>
          </a:p>
        </p:txBody>
      </p:sp>
      <p:sp>
        <p:nvSpPr>
          <p:cNvPr id="5" name="Footer Placeholder 4">
            <a:extLst>
              <a:ext uri="{FF2B5EF4-FFF2-40B4-BE49-F238E27FC236}">
                <a16:creationId xmlns:a16="http://schemas.microsoft.com/office/drawing/2014/main" id="{9E2993C9-3138-4D4C-BC2D-29E343363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E2F16A1C-61E0-4AAE-9735-2F7BF9F21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63BFF1B7-D934-4176-A41E-2644C9D43603}" type="slidenum">
              <a:rPr lang="en-GB" smtClean="0"/>
              <a:pPr/>
              <a:t>‹#›</a:t>
            </a:fld>
            <a:endParaRPr lang="en-GB" dirty="0"/>
          </a:p>
        </p:txBody>
      </p:sp>
    </p:spTree>
    <p:extLst>
      <p:ext uri="{BB962C8B-B14F-4D97-AF65-F5344CB8AC3E}">
        <p14:creationId xmlns:p14="http://schemas.microsoft.com/office/powerpoint/2010/main" val="1256608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9445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audio" Target="../media/audio37.wav"/><Relationship Id="rId4" Type="http://schemas.openxmlformats.org/officeDocument/2006/relationships/audio" Target="../media/audio36.wav"/></Relationships>
</file>

<file path=ppt/slides/_rels/slide11.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audio" Target="../media/audio40.wav"/><Relationship Id="rId12" Type="http://schemas.openxmlformats.org/officeDocument/2006/relationships/image" Target="../media/image5.png"/><Relationship Id="rId17" Type="http://schemas.openxmlformats.org/officeDocument/2006/relationships/image" Target="../media/image17.png"/><Relationship Id="rId2" Type="http://schemas.openxmlformats.org/officeDocument/2006/relationships/notesSlide" Target="../notesSlides/notesSlide11.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image" Target="../media/image10.png"/><Relationship Id="rId5" Type="http://schemas.openxmlformats.org/officeDocument/2006/relationships/audio" Target="../media/audio38.wav"/><Relationship Id="rId15" Type="http://schemas.openxmlformats.org/officeDocument/2006/relationships/image" Target="../media/image15.png"/><Relationship Id="rId10" Type="http://schemas.openxmlformats.org/officeDocument/2006/relationships/audio" Target="../media/audio43.wav"/><Relationship Id="rId4" Type="http://schemas.openxmlformats.org/officeDocument/2006/relationships/image" Target="../media/image3.png"/><Relationship Id="rId9" Type="http://schemas.openxmlformats.org/officeDocument/2006/relationships/audio" Target="../media/audio42.wav"/><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1.jp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4.png"/><Relationship Id="rId10" Type="http://schemas.openxmlformats.org/officeDocument/2006/relationships/audio" Target="../media/audio5.wav"/><Relationship Id="rId4" Type="http://schemas.openxmlformats.org/officeDocument/2006/relationships/image" Target="../media/image3.png"/><Relationship Id="rId9" Type="http://schemas.openxmlformats.org/officeDocument/2006/relationships/audio" Target="../media/audio4.wav"/><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audio" Target="../media/audio9.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image" Target="../media/image3.png"/><Relationship Id="rId9" Type="http://schemas.openxmlformats.org/officeDocument/2006/relationships/audio" Target="../media/audio14.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audio" Target="../media/audio19.wav"/><Relationship Id="rId4"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3.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audio" Target="../media/audio24.wav"/><Relationship Id="rId5" Type="http://schemas.openxmlformats.org/officeDocument/2006/relationships/image" Target="../media/image10.png"/><Relationship Id="rId10" Type="http://schemas.openxmlformats.org/officeDocument/2006/relationships/audio" Target="../media/audio23.wav"/><Relationship Id="rId4" Type="http://schemas.openxmlformats.org/officeDocument/2006/relationships/image" Target="../media/image9.png"/><Relationship Id="rId9" Type="http://schemas.openxmlformats.org/officeDocument/2006/relationships/audio" Target="../media/audio22.wav"/><Relationship Id="rId14" Type="http://schemas.openxmlformats.org/officeDocument/2006/relationships/audio" Target="../media/audio27.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image" Target="../media/image4.png"/><Relationship Id="rId9" Type="http://schemas.openxmlformats.org/officeDocument/2006/relationships/audio" Target="../media/audio3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[g] and [-g]</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 / 02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that when you say the German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a word, your vocal chords vibrate. </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74114" y="1927884"/>
            <a:ext cx="118832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when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is the final sound in the word, it sounds more like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and you don’t use your vocal chords.</a:t>
            </a:r>
          </a:p>
        </p:txBody>
      </p:sp>
      <p:sp>
        <p:nvSpPr>
          <p:cNvPr id="32" name="TextBox 31">
            <a:extLst>
              <a:ext uri="{FF2B5EF4-FFF2-40B4-BE49-F238E27FC236}">
                <a16:creationId xmlns:a16="http://schemas.microsoft.com/office/drawing/2014/main" id="{74FA8A65-E109-4591-BA14-5E3EE568FE37}"/>
              </a:ext>
            </a:extLst>
          </p:cNvPr>
          <p:cNvSpPr txBox="1"/>
          <p:nvPr/>
        </p:nvSpPr>
        <p:spPr>
          <a:xfrm>
            <a:off x="102726" y="2659621"/>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Compare:</a:t>
            </a:r>
          </a:p>
        </p:txBody>
      </p:sp>
      <p:sp>
        <p:nvSpPr>
          <p:cNvPr id="36" name="TextBox 35">
            <a:hlinkClick r:id="" action="ppaction://noaction">
              <a:snd r:embed="rId4" name="9.3.1.5 slide 3 1.wav"/>
            </a:hlinkClick>
            <a:extLst>
              <a:ext uri="{FF2B5EF4-FFF2-40B4-BE49-F238E27FC236}">
                <a16:creationId xmlns:a16="http://schemas.microsoft.com/office/drawing/2014/main" id="{B3B95BD7-9CB3-4A28-86E6-4E4577AFD1DB}"/>
              </a:ext>
            </a:extLst>
          </p:cNvPr>
          <p:cNvSpPr txBox="1"/>
          <p:nvPr/>
        </p:nvSpPr>
        <p:spPr>
          <a:xfrm>
            <a:off x="2922181" y="2710543"/>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Flugzeu</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hlinkClick r:id="" action="ppaction://noaction">
              <a:snd r:embed="rId5" name="9.3.1.5 slide 3 2.wav"/>
            </a:hlinkClick>
            <a:extLst>
              <a:ext uri="{FF2B5EF4-FFF2-40B4-BE49-F238E27FC236}">
                <a16:creationId xmlns:a16="http://schemas.microsoft.com/office/drawing/2014/main" id="{00B35126-026B-49E2-9141-6E9FC7374219}"/>
              </a:ext>
            </a:extLst>
          </p:cNvPr>
          <p:cNvSpPr txBox="1"/>
          <p:nvPr/>
        </p:nvSpPr>
        <p:spPr>
          <a:xfrm>
            <a:off x="7933438" y="2659621"/>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Flugzeu</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3674390-2D92-4397-BB6C-EFAAD65186DD}"/>
              </a:ext>
            </a:extLst>
          </p:cNvPr>
          <p:cNvSpPr txBox="1"/>
          <p:nvPr/>
        </p:nvSpPr>
        <p:spPr>
          <a:xfrm>
            <a:off x="103030" y="3288423"/>
            <a:ext cx="2524259" cy="2349579"/>
          </a:xfrm>
          <a:prstGeom prst="wedgeRoundRectCallout">
            <a:avLst>
              <a:gd name="adj1" fmla="val 65679"/>
              <a:gd name="adj2" fmla="val -21386"/>
              <a:gd name="adj3" fmla="val 16667"/>
            </a:avLst>
          </a:prstGeom>
          <a:solidFill>
            <a:srgbClr val="115076"/>
          </a:solidFill>
          <a:ln>
            <a:solidFill>
              <a:srgbClr val="DAA520"/>
            </a:solidFill>
          </a:ln>
        </p:spPr>
        <p:txBody>
          <a:bodyPr wrap="square" rtlCol="0">
            <a:spAutoFit/>
          </a:bodyPr>
          <a:lstStyle/>
          <a:p>
            <a:pPr lvl="0"/>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suffix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zeug</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often means –thing(s)</a:t>
            </a:r>
            <a:r>
              <a:rPr kumimoji="0" lang="en-GB" sz="22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in English.  E.g., </a:t>
            </a:r>
            <a:r>
              <a:rPr kumimoji="0" lang="en-GB" sz="22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Flugzeug</a:t>
            </a:r>
            <a:r>
              <a:rPr kumimoji="0" lang="en-GB" sz="22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2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flying thing!</a:t>
            </a:r>
            <a:endParaRPr kumimoji="0" lang="en-GB" sz="22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030" name="Picture 6" descr="Aeroplane, Plane, Air, Airplane, Aircraft, Travel">
            <a:hlinkClick r:id="" action="ppaction://noaction">
              <a:snd r:embed="rId4" name="9.3.1.5 slide 3 1.wav"/>
            </a:hlinkClick>
            <a:extLst>
              <a:ext uri="{FF2B5EF4-FFF2-40B4-BE49-F238E27FC236}">
                <a16:creationId xmlns:a16="http://schemas.microsoft.com/office/drawing/2014/main" id="{33E62063-0ECD-4AF6-9E9C-244C98AD7B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1625" y="3429000"/>
            <a:ext cx="1811186" cy="9055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eroplane, Plane, Air, Airplane, Aircraft, Travel">
            <a:hlinkClick r:id="" action="ppaction://noaction">
              <a:snd r:embed="rId5" name="9.3.1.5 slide 3 2.wav"/>
            </a:hlinkClick>
            <a:extLst>
              <a:ext uri="{FF2B5EF4-FFF2-40B4-BE49-F238E27FC236}">
                <a16:creationId xmlns:a16="http://schemas.microsoft.com/office/drawing/2014/main" id="{3C82A6C4-EE58-4F17-81D1-6FC51607C4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6850" y="3675159"/>
            <a:ext cx="1717235" cy="8586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Aeroplane, Plane, Air, Airplane, Aircraft, Travel">
            <a:hlinkClick r:id="" action="ppaction://noaction">
              <a:snd r:embed="rId5" name="9.3.1.5 slide 3 2.wav"/>
            </a:hlinkClick>
            <a:extLst>
              <a:ext uri="{FF2B5EF4-FFF2-40B4-BE49-F238E27FC236}">
                <a16:creationId xmlns:a16="http://schemas.microsoft.com/office/drawing/2014/main" id="{8D4240BC-E7E0-9144-BFDD-2806478960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0927" y="3399663"/>
            <a:ext cx="1717235" cy="858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26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6" grpId="0"/>
      <p:bldP spid="37"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drawing&#10;&#10;Description automatically generated">
            <a:extLst>
              <a:ext uri="{FF2B5EF4-FFF2-40B4-BE49-F238E27FC236}">
                <a16:creationId xmlns:a16="http://schemas.microsoft.com/office/drawing/2014/main" id="{E00F64E7-0559-4F7C-8396-7D5E3222AEB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886" y="4169146"/>
            <a:ext cx="1745395" cy="174539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713873" y="512116"/>
            <a:ext cx="3232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2" name="Table 31">
            <a:extLst>
              <a:ext uri="{FF2B5EF4-FFF2-40B4-BE49-F238E27FC236}">
                <a16:creationId xmlns:a16="http://schemas.microsoft.com/office/drawing/2014/main" id="{904F81B3-C70F-4EF2-9A1E-665971C29F9D}"/>
              </a:ext>
            </a:extLst>
          </p:cNvPr>
          <p:cNvGraphicFramePr>
            <a:graphicFrameLocks noGrp="1"/>
          </p:cNvGraphicFramePr>
          <p:nvPr/>
        </p:nvGraphicFramePr>
        <p:xfrm>
          <a:off x="2377440" y="1659254"/>
          <a:ext cx="9506346" cy="3999989"/>
        </p:xfrm>
        <a:graphic>
          <a:graphicData uri="http://schemas.openxmlformats.org/drawingml/2006/table">
            <a:tbl>
              <a:tblPr firstRow="1" bandRow="1">
                <a:tableStyleId>{00A15C55-8517-42AA-B614-E9B94910E393}</a:tableStyleId>
              </a:tblPr>
              <a:tblGrid>
                <a:gridCol w="619918">
                  <a:extLst>
                    <a:ext uri="{9D8B030D-6E8A-4147-A177-3AD203B41FA5}">
                      <a16:colId xmlns:a16="http://schemas.microsoft.com/office/drawing/2014/main" val="2607353726"/>
                    </a:ext>
                  </a:extLst>
                </a:gridCol>
                <a:gridCol w="2124536">
                  <a:extLst>
                    <a:ext uri="{9D8B030D-6E8A-4147-A177-3AD203B41FA5}">
                      <a16:colId xmlns:a16="http://schemas.microsoft.com/office/drawing/2014/main" val="1600817978"/>
                    </a:ext>
                  </a:extLst>
                </a:gridCol>
                <a:gridCol w="2253964">
                  <a:extLst>
                    <a:ext uri="{9D8B030D-6E8A-4147-A177-3AD203B41FA5}">
                      <a16:colId xmlns:a16="http://schemas.microsoft.com/office/drawing/2014/main" val="4128092149"/>
                    </a:ext>
                  </a:extLst>
                </a:gridCol>
                <a:gridCol w="2253964">
                  <a:extLst>
                    <a:ext uri="{9D8B030D-6E8A-4147-A177-3AD203B41FA5}">
                      <a16:colId xmlns:a16="http://schemas.microsoft.com/office/drawing/2014/main" val="3244769117"/>
                    </a:ext>
                  </a:extLst>
                </a:gridCol>
                <a:gridCol w="2253964">
                  <a:extLst>
                    <a:ext uri="{9D8B030D-6E8A-4147-A177-3AD203B41FA5}">
                      <a16:colId xmlns:a16="http://schemas.microsoft.com/office/drawing/2014/main" val="4239158931"/>
                    </a:ext>
                  </a:extLst>
                </a:gridCol>
              </a:tblGrid>
              <a:tr h="571427">
                <a:tc>
                  <a:txBody>
                    <a:bodyPr/>
                    <a:lstStyle/>
                    <a:p>
                      <a:endParaRPr lang="en-GB" b="0" i="0" dirty="0">
                        <a:latin typeface="Century Gothic" panose="020B0502020202020204" pitchFamily="34" charset="0"/>
                      </a:endParaRPr>
                    </a:p>
                  </a:txBody>
                  <a:tcPr>
                    <a:noFill/>
                  </a:tcPr>
                </a:tc>
                <a:tc>
                  <a:txBody>
                    <a:bodyPr/>
                    <a:lstStyle/>
                    <a:p>
                      <a:pPr algn="ctr"/>
                      <a:r>
                        <a:rPr lang="en-GB" sz="2000" b="0" i="0" dirty="0">
                          <a:latin typeface="Century Gothic" panose="020B0502020202020204" pitchFamily="34" charset="0"/>
                        </a:rPr>
                        <a:t>Singular</a:t>
                      </a:r>
                    </a:p>
                  </a:txBody>
                  <a:tcPr anchor="ct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Plural</a:t>
                      </a:r>
                      <a:endParaRPr lang="en-GB" sz="2000" b="0" i="0" dirty="0">
                        <a:latin typeface="Century Gothic" panose="020B0502020202020204" pitchFamily="34" charset="0"/>
                      </a:endParaRPr>
                    </a:p>
                  </a:txBody>
                  <a:tcPr anchor="ct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latin typeface="Century Gothic" panose="020B0502020202020204" pitchFamily="34" charset="0"/>
                        </a:rPr>
                        <a:t>Was</a:t>
                      </a:r>
                      <a:endParaRPr lang="en-GB" sz="2000" b="0" i="0" dirty="0">
                        <a:latin typeface="Century Gothic" panose="020B0502020202020204" pitchFamily="34" charset="0"/>
                      </a:endParaRPr>
                    </a:p>
                  </a:txBody>
                  <a:tcPr anchor="ct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err="1">
                          <a:latin typeface="Century Gothic" panose="020B0502020202020204" pitchFamily="34" charset="0"/>
                        </a:rPr>
                        <a:t>Englisch</a:t>
                      </a:r>
                      <a:endParaRPr lang="en-GB" sz="2000" b="0" i="0" dirty="0">
                        <a:latin typeface="Century Gothic" panose="020B0502020202020204" pitchFamily="34" charset="0"/>
                      </a:endParaRPr>
                    </a:p>
                  </a:txBody>
                  <a:tcPr anchor="ctr">
                    <a:solidFill>
                      <a:srgbClr val="DAA520"/>
                    </a:solidFill>
                  </a:tcPr>
                </a:tc>
                <a:extLst>
                  <a:ext uri="{0D108BD9-81ED-4DB2-BD59-A6C34878D82A}">
                    <a16:rowId xmlns:a16="http://schemas.microsoft.com/office/drawing/2014/main" val="1153431983"/>
                  </a:ext>
                </a:extLst>
              </a:tr>
              <a:tr h="57142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algn="ctr"/>
                      <a:r>
                        <a:rPr lang="en-GB" sz="2000" b="0" i="0" dirty="0" err="1">
                          <a:solidFill>
                            <a:srgbClr val="115076"/>
                          </a:solidFill>
                          <a:latin typeface="Century Gothic" panose="020B0502020202020204" pitchFamily="34" charset="0"/>
                        </a:rPr>
                        <a:t>Fahrzeug</a:t>
                      </a:r>
                      <a:endParaRPr lang="en-GB" sz="2000" b="0" i="0" dirty="0">
                        <a:solidFill>
                          <a:srgbClr val="115076"/>
                        </a:solidFill>
                        <a:latin typeface="Century Gothic" panose="020B0502020202020204" pitchFamily="34" charset="0"/>
                      </a:endParaRPr>
                    </a:p>
                  </a:txBody>
                  <a:tcPr anchor="ctr"/>
                </a:tc>
                <a:tc>
                  <a:txBody>
                    <a:bodyPr/>
                    <a:lstStyle/>
                    <a:p>
                      <a:pPr algn="ctr"/>
                      <a:r>
                        <a:rPr lang="en-GB" sz="2000" b="0" i="0" dirty="0" err="1">
                          <a:solidFill>
                            <a:srgbClr val="115076"/>
                          </a:solidFill>
                          <a:latin typeface="Century Gothic" panose="020B0502020202020204" pitchFamily="34" charset="0"/>
                        </a:rPr>
                        <a:t>Fahrzeuge</a:t>
                      </a:r>
                      <a:endParaRPr lang="en-GB" sz="2000" b="0" i="0" dirty="0">
                        <a:solidFill>
                          <a:srgbClr val="115076"/>
                        </a:solidFill>
                        <a:latin typeface="Century Gothic" panose="020B0502020202020204" pitchFamily="34" charset="0"/>
                      </a:endParaRPr>
                    </a:p>
                  </a:txBody>
                  <a:tcPr anchor="ctr"/>
                </a:tc>
                <a:tc>
                  <a:txBody>
                    <a:bodyPr/>
                    <a:lstStyle/>
                    <a:p>
                      <a:pPr algn="ctr"/>
                      <a:endParaRPr lang="en-GB" sz="2000" b="0" i="0" dirty="0">
                        <a:solidFill>
                          <a:srgbClr val="115076"/>
                        </a:solidFill>
                        <a:latin typeface="Century Gothic" panose="020B0502020202020204" pitchFamily="34" charset="0"/>
                      </a:endParaRPr>
                    </a:p>
                  </a:txBody>
                  <a:tcPr anchor="ctr"/>
                </a:tc>
                <a:tc>
                  <a:txBody>
                    <a:bodyPr/>
                    <a:lstStyle/>
                    <a:p>
                      <a:pPr algn="ctr"/>
                      <a:r>
                        <a:rPr lang="en-US" sz="2000" b="0" i="0" dirty="0">
                          <a:solidFill>
                            <a:srgbClr val="115076"/>
                          </a:solidFill>
                          <a:latin typeface="Century Gothic" panose="020B0502020202020204" pitchFamily="34" charset="0"/>
                        </a:rPr>
                        <a:t>vehicle</a:t>
                      </a:r>
                      <a:endParaRPr lang="en-GB" sz="20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171492714"/>
                  </a:ext>
                </a:extLst>
              </a:tr>
              <a:tr h="57142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algn="ctr"/>
                      <a:r>
                        <a:rPr lang="en-GB" sz="2000" b="0" i="0" dirty="0" err="1">
                          <a:solidFill>
                            <a:srgbClr val="115076"/>
                          </a:solidFill>
                          <a:latin typeface="Century Gothic" panose="020B0502020202020204" pitchFamily="34" charset="0"/>
                        </a:rPr>
                        <a:t>Spielzeug</a:t>
                      </a:r>
                      <a:endParaRPr lang="en-GB" sz="2000" b="0" i="0" dirty="0">
                        <a:solidFill>
                          <a:srgbClr val="115076"/>
                        </a:solidFill>
                        <a:latin typeface="Century Gothic" panose="020B0502020202020204" pitchFamily="34" charset="0"/>
                      </a:endParaRPr>
                    </a:p>
                  </a:txBody>
                  <a:tcPr anchor="ctr"/>
                </a:tc>
                <a:tc>
                  <a:txBody>
                    <a:bodyPr/>
                    <a:lstStyle/>
                    <a:p>
                      <a:pPr algn="ctr"/>
                      <a:r>
                        <a:rPr lang="en-GB" sz="2000" b="0" i="0" dirty="0" err="1">
                          <a:solidFill>
                            <a:srgbClr val="115076"/>
                          </a:solidFill>
                          <a:latin typeface="Century Gothic" panose="020B0502020202020204" pitchFamily="34" charset="0"/>
                        </a:rPr>
                        <a:t>Spielzeuge</a:t>
                      </a:r>
                      <a:endParaRPr lang="en-GB" sz="2000" b="0" i="0" dirty="0">
                        <a:solidFill>
                          <a:srgbClr val="115076"/>
                        </a:solidFill>
                        <a:latin typeface="Century Gothic" panose="020B0502020202020204" pitchFamily="34" charset="0"/>
                      </a:endParaRPr>
                    </a:p>
                  </a:txBody>
                  <a:tcPr anchor="ctr"/>
                </a:tc>
                <a:tc>
                  <a:txBody>
                    <a:bodyPr/>
                    <a:lstStyle/>
                    <a:p>
                      <a:pPr algn="ctr"/>
                      <a:endParaRPr lang="en-GB" sz="2000" b="0" i="0" dirty="0">
                        <a:solidFill>
                          <a:srgbClr val="115076"/>
                        </a:solidFill>
                        <a:latin typeface="Century Gothic" panose="020B0502020202020204" pitchFamily="34" charset="0"/>
                      </a:endParaRPr>
                    </a:p>
                  </a:txBody>
                  <a:tcPr anchor="ctr"/>
                </a:tc>
                <a:tc>
                  <a:txBody>
                    <a:bodyPr/>
                    <a:lstStyle/>
                    <a:p>
                      <a:pPr algn="ctr"/>
                      <a:r>
                        <a:rPr lang="en-US" sz="2000" b="0" i="0" dirty="0">
                          <a:solidFill>
                            <a:srgbClr val="115076"/>
                          </a:solidFill>
                          <a:latin typeface="Century Gothic" panose="020B0502020202020204" pitchFamily="34" charset="0"/>
                        </a:rPr>
                        <a:t>toy</a:t>
                      </a:r>
                      <a:endParaRPr lang="en-GB" sz="20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961458278"/>
                  </a:ext>
                </a:extLst>
              </a:tr>
              <a:tr h="57142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algn="ctr"/>
                      <a:r>
                        <a:rPr lang="en-GB" sz="2000" b="0" i="0" dirty="0" err="1">
                          <a:solidFill>
                            <a:srgbClr val="115076"/>
                          </a:solidFill>
                          <a:latin typeface="Century Gothic" panose="020B0502020202020204" pitchFamily="34" charset="0"/>
                        </a:rPr>
                        <a:t>Werkzeug</a:t>
                      </a:r>
                      <a:endParaRPr lang="en-GB" sz="2000" b="0" i="0" dirty="0">
                        <a:solidFill>
                          <a:srgbClr val="115076"/>
                        </a:solidFill>
                        <a:latin typeface="Century Gothic" panose="020B0502020202020204" pitchFamily="34" charset="0"/>
                      </a:endParaRPr>
                    </a:p>
                  </a:txBody>
                  <a:tcPr anchor="ctr"/>
                </a:tc>
                <a:tc>
                  <a:txBody>
                    <a:bodyPr/>
                    <a:lstStyle/>
                    <a:p>
                      <a:pPr algn="ctr"/>
                      <a:r>
                        <a:rPr lang="en-GB" sz="2000" b="0" i="0" dirty="0" err="1">
                          <a:solidFill>
                            <a:srgbClr val="115076"/>
                          </a:solidFill>
                          <a:latin typeface="Century Gothic" panose="020B0502020202020204" pitchFamily="34" charset="0"/>
                        </a:rPr>
                        <a:t>Werkzeuge</a:t>
                      </a:r>
                      <a:endParaRPr lang="en-GB" sz="2000" b="0" i="0" dirty="0">
                        <a:solidFill>
                          <a:srgbClr val="115076"/>
                        </a:solidFill>
                        <a:latin typeface="Century Gothic" panose="020B0502020202020204" pitchFamily="34" charset="0"/>
                      </a:endParaRPr>
                    </a:p>
                  </a:txBody>
                  <a:tcPr anchor="ctr"/>
                </a:tc>
                <a:tc>
                  <a:txBody>
                    <a:bodyPr/>
                    <a:lstStyle/>
                    <a:p>
                      <a:pPr algn="ctr"/>
                      <a:endParaRPr lang="en-GB" sz="2000" b="0" i="0" dirty="0">
                        <a:solidFill>
                          <a:srgbClr val="115076"/>
                        </a:solidFill>
                        <a:latin typeface="Century Gothic" panose="020B0502020202020204" pitchFamily="34" charset="0"/>
                      </a:endParaRPr>
                    </a:p>
                  </a:txBody>
                  <a:tcPr anchor="ctr"/>
                </a:tc>
                <a:tc>
                  <a:txBody>
                    <a:bodyPr/>
                    <a:lstStyle/>
                    <a:p>
                      <a:pPr algn="ctr"/>
                      <a:r>
                        <a:rPr lang="en-US" sz="2000" b="0" i="0" dirty="0">
                          <a:solidFill>
                            <a:srgbClr val="115076"/>
                          </a:solidFill>
                          <a:latin typeface="Century Gothic" panose="020B0502020202020204" pitchFamily="34" charset="0"/>
                        </a:rPr>
                        <a:t>tool</a:t>
                      </a:r>
                      <a:endParaRPr lang="en-GB" sz="20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189313960"/>
                  </a:ext>
                </a:extLst>
              </a:tr>
              <a:tr h="57142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algn="ctr"/>
                      <a:r>
                        <a:rPr lang="en-GB" sz="2000" b="0" i="0" dirty="0" err="1">
                          <a:solidFill>
                            <a:srgbClr val="115076"/>
                          </a:solidFill>
                          <a:latin typeface="Century Gothic" panose="020B0502020202020204" pitchFamily="34" charset="0"/>
                        </a:rPr>
                        <a:t>Schlagzeug</a:t>
                      </a:r>
                      <a:endParaRPr lang="en-GB" sz="2000" b="0" i="0" dirty="0">
                        <a:solidFill>
                          <a:srgbClr val="115076"/>
                        </a:solidFill>
                        <a:latin typeface="Century Gothic" panose="020B0502020202020204" pitchFamily="34" charset="0"/>
                      </a:endParaRPr>
                    </a:p>
                  </a:txBody>
                  <a:tcPr anchor="ctr"/>
                </a:tc>
                <a:tc>
                  <a:txBody>
                    <a:bodyPr/>
                    <a:lstStyle/>
                    <a:p>
                      <a:pPr algn="ctr"/>
                      <a:r>
                        <a:rPr lang="en-GB" sz="2000" b="0" i="0" dirty="0" err="1">
                          <a:solidFill>
                            <a:srgbClr val="115076"/>
                          </a:solidFill>
                          <a:latin typeface="Century Gothic" panose="020B0502020202020204" pitchFamily="34" charset="0"/>
                        </a:rPr>
                        <a:t>Schlagzeuge</a:t>
                      </a:r>
                      <a:endParaRPr lang="en-GB" sz="2000" b="0" i="0" dirty="0">
                        <a:solidFill>
                          <a:srgbClr val="115076"/>
                        </a:solidFill>
                        <a:latin typeface="Century Gothic" panose="020B0502020202020204" pitchFamily="34" charset="0"/>
                      </a:endParaRPr>
                    </a:p>
                  </a:txBody>
                  <a:tcPr anchor="ctr"/>
                </a:tc>
                <a:tc>
                  <a:txBody>
                    <a:bodyPr/>
                    <a:lstStyle/>
                    <a:p>
                      <a:pPr algn="ctr"/>
                      <a:endParaRPr lang="en-GB" sz="2000" b="0" i="0" dirty="0">
                        <a:solidFill>
                          <a:srgbClr val="115076"/>
                        </a:solidFill>
                        <a:latin typeface="Century Gothic" panose="020B0502020202020204" pitchFamily="34" charset="0"/>
                      </a:endParaRPr>
                    </a:p>
                  </a:txBody>
                  <a:tcPr anchor="ctr"/>
                </a:tc>
                <a:tc>
                  <a:txBody>
                    <a:bodyPr/>
                    <a:lstStyle/>
                    <a:p>
                      <a:pPr algn="ctr"/>
                      <a:r>
                        <a:rPr lang="en-US" sz="2000" b="0" i="0" dirty="0">
                          <a:solidFill>
                            <a:srgbClr val="115076"/>
                          </a:solidFill>
                          <a:latin typeface="Century Gothic" panose="020B0502020202020204" pitchFamily="34" charset="0"/>
                        </a:rPr>
                        <a:t>drums</a:t>
                      </a:r>
                      <a:endParaRPr lang="en-GB" sz="20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344197191"/>
                  </a:ext>
                </a:extLst>
              </a:tr>
              <a:tr h="57142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algn="ctr"/>
                      <a:r>
                        <a:rPr lang="en-GB" sz="2000" b="0" i="0" dirty="0" err="1">
                          <a:solidFill>
                            <a:srgbClr val="115076"/>
                          </a:solidFill>
                          <a:latin typeface="Century Gothic" panose="020B0502020202020204" pitchFamily="34" charset="0"/>
                        </a:rPr>
                        <a:t>Feuerzeug</a:t>
                      </a:r>
                      <a:endParaRPr lang="en-GB" sz="2000" b="0" i="0" dirty="0">
                        <a:solidFill>
                          <a:srgbClr val="115076"/>
                        </a:solidFill>
                        <a:latin typeface="Century Gothic" panose="020B0502020202020204" pitchFamily="34" charset="0"/>
                      </a:endParaRPr>
                    </a:p>
                  </a:txBody>
                  <a:tcPr anchor="ctr"/>
                </a:tc>
                <a:tc>
                  <a:txBody>
                    <a:bodyPr/>
                    <a:lstStyle/>
                    <a:p>
                      <a:pPr algn="ctr"/>
                      <a:r>
                        <a:rPr lang="en-GB" sz="2000" b="0" i="0" dirty="0" err="1">
                          <a:solidFill>
                            <a:srgbClr val="115076"/>
                          </a:solidFill>
                          <a:latin typeface="Century Gothic" panose="020B0502020202020204" pitchFamily="34" charset="0"/>
                        </a:rPr>
                        <a:t>Feuerzeuge</a:t>
                      </a:r>
                      <a:endParaRPr lang="en-GB" sz="2000" b="0" i="0" dirty="0">
                        <a:solidFill>
                          <a:srgbClr val="115076"/>
                        </a:solidFill>
                        <a:latin typeface="Century Gothic" panose="020B0502020202020204" pitchFamily="34" charset="0"/>
                      </a:endParaRPr>
                    </a:p>
                  </a:txBody>
                  <a:tcPr anchor="ctr"/>
                </a:tc>
                <a:tc>
                  <a:txBody>
                    <a:bodyPr/>
                    <a:lstStyle/>
                    <a:p>
                      <a:pPr algn="ctr"/>
                      <a:endParaRPr lang="en-GB" sz="2000" b="0" i="0" dirty="0">
                        <a:solidFill>
                          <a:srgbClr val="115076"/>
                        </a:solidFill>
                        <a:latin typeface="Century Gothic" panose="020B0502020202020204" pitchFamily="34" charset="0"/>
                      </a:endParaRPr>
                    </a:p>
                  </a:txBody>
                  <a:tcPr anchor="ctr"/>
                </a:tc>
                <a:tc>
                  <a:txBody>
                    <a:bodyPr/>
                    <a:lstStyle/>
                    <a:p>
                      <a:pPr algn="ctr"/>
                      <a:r>
                        <a:rPr lang="en-US" sz="2000" b="0" i="0" dirty="0">
                          <a:solidFill>
                            <a:srgbClr val="115076"/>
                          </a:solidFill>
                          <a:latin typeface="Century Gothic" panose="020B0502020202020204" pitchFamily="34" charset="0"/>
                        </a:rPr>
                        <a:t>lighter</a:t>
                      </a:r>
                      <a:endParaRPr lang="en-GB" sz="20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972389626"/>
                  </a:ext>
                </a:extLst>
              </a:tr>
              <a:tr h="57142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err="1">
                          <a:solidFill>
                            <a:srgbClr val="115076"/>
                          </a:solidFill>
                          <a:latin typeface="Century Gothic" panose="020B0502020202020204" pitchFamily="34" charset="0"/>
                        </a:rPr>
                        <a:t>Flugzeug</a:t>
                      </a:r>
                      <a:endParaRPr lang="en-GB" sz="2000" b="0" i="0" dirty="0">
                        <a:solidFill>
                          <a:srgbClr val="115076"/>
                        </a:solidFill>
                        <a:latin typeface="Century Gothic" panose="020B0502020202020204" pitchFamily="34" charset="0"/>
                      </a:endParaRPr>
                    </a:p>
                  </a:txBody>
                  <a:tcPr anchor="ctr"/>
                </a:tc>
                <a:tc>
                  <a:txBody>
                    <a:bodyPr/>
                    <a:lstStyle/>
                    <a:p>
                      <a:pPr algn="ctr"/>
                      <a:r>
                        <a:rPr lang="en-GB" sz="2000" b="0" i="0" dirty="0" err="1">
                          <a:solidFill>
                            <a:srgbClr val="115076"/>
                          </a:solidFill>
                          <a:latin typeface="Century Gothic" panose="020B0502020202020204" pitchFamily="34" charset="0"/>
                        </a:rPr>
                        <a:t>Flugzeuge</a:t>
                      </a:r>
                      <a:endParaRPr lang="en-GB" sz="2000" b="0" i="0" dirty="0">
                        <a:solidFill>
                          <a:srgbClr val="115076"/>
                        </a:solidFill>
                        <a:latin typeface="Century Gothic" panose="020B0502020202020204" pitchFamily="34" charset="0"/>
                      </a:endParaRPr>
                    </a:p>
                  </a:txBody>
                  <a:tcPr anchor="ctr"/>
                </a:tc>
                <a:tc>
                  <a:txBody>
                    <a:bodyPr/>
                    <a:lstStyle/>
                    <a:p>
                      <a:pPr algn="ctr"/>
                      <a:endParaRPr lang="en-GB" sz="2000" b="0" i="0" dirty="0">
                        <a:solidFill>
                          <a:srgbClr val="115076"/>
                        </a:solidFill>
                        <a:latin typeface="Century Gothic" panose="020B0502020202020204" pitchFamily="34" charset="0"/>
                      </a:endParaRPr>
                    </a:p>
                  </a:txBody>
                  <a:tcPr anchor="ctr"/>
                </a:tc>
                <a:tc>
                  <a:txBody>
                    <a:bodyPr/>
                    <a:lstStyle/>
                    <a:p>
                      <a:pPr algn="ctr"/>
                      <a:r>
                        <a:rPr lang="en-US" sz="2000" b="0" i="0" dirty="0">
                          <a:solidFill>
                            <a:srgbClr val="115076"/>
                          </a:solidFill>
                          <a:latin typeface="Century Gothic" panose="020B0502020202020204" pitchFamily="34" charset="0"/>
                        </a:rPr>
                        <a:t>plane</a:t>
                      </a:r>
                      <a:endParaRPr lang="en-GB" sz="20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664931564"/>
                  </a:ext>
                </a:extLst>
              </a:tr>
            </a:tbl>
          </a:graphicData>
        </a:graphic>
      </p:graphicFrame>
      <p:sp>
        <p:nvSpPr>
          <p:cNvPr id="33" name="Action Button: Custom 16">
            <a:hlinkClick r:id="" action="ppaction://noaction" highlightClick="1">
              <a:snd r:embed="rId5" name="9.3.1.5 slide 4 1.wav"/>
            </a:hlinkClick>
            <a:extLst>
              <a:ext uri="{FF2B5EF4-FFF2-40B4-BE49-F238E27FC236}">
                <a16:creationId xmlns:a16="http://schemas.microsoft.com/office/drawing/2014/main" id="{AD6D9AC5-6770-43EA-B420-AC497FFFC2FC}"/>
              </a:ext>
            </a:extLst>
          </p:cNvPr>
          <p:cNvSpPr/>
          <p:nvPr/>
        </p:nvSpPr>
        <p:spPr>
          <a:xfrm>
            <a:off x="2497874" y="2334793"/>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6" name="9.3.1.5 slide 4 2.wav"/>
            </a:hlinkClick>
            <a:extLst>
              <a:ext uri="{FF2B5EF4-FFF2-40B4-BE49-F238E27FC236}">
                <a16:creationId xmlns:a16="http://schemas.microsoft.com/office/drawing/2014/main" id="{5902BCDF-694D-43DF-94F1-9E4021572D6C}"/>
              </a:ext>
            </a:extLst>
          </p:cNvPr>
          <p:cNvSpPr/>
          <p:nvPr/>
        </p:nvSpPr>
        <p:spPr>
          <a:xfrm>
            <a:off x="2497874" y="2952638"/>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TextBox 35" descr="text box hiding answer">
            <a:extLst>
              <a:ext uri="{FF2B5EF4-FFF2-40B4-BE49-F238E27FC236}">
                <a16:creationId xmlns:a16="http://schemas.microsoft.com/office/drawing/2014/main" id="{1825307D-FF5E-4A36-ACB1-01096E6BDBA8}"/>
              </a:ext>
            </a:extLst>
          </p:cNvPr>
          <p:cNvSpPr txBox="1"/>
          <p:nvPr/>
        </p:nvSpPr>
        <p:spPr>
          <a:xfrm>
            <a:off x="5472260" y="2940784"/>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37" name="Action Button: Custom 16">
            <a:hlinkClick r:id="" action="ppaction://noaction" highlightClick="1">
              <a:snd r:embed="rId7" name="9.3.1.5 slide 4 3.wav"/>
            </a:hlinkClick>
            <a:extLst>
              <a:ext uri="{FF2B5EF4-FFF2-40B4-BE49-F238E27FC236}">
                <a16:creationId xmlns:a16="http://schemas.microsoft.com/office/drawing/2014/main" id="{6F29A69A-2E03-43C3-8693-3612B2A56B08}"/>
              </a:ext>
            </a:extLst>
          </p:cNvPr>
          <p:cNvSpPr/>
          <p:nvPr/>
        </p:nvSpPr>
        <p:spPr>
          <a:xfrm>
            <a:off x="2493176" y="3453264"/>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8" name="9.3.1.5 slide 4 4.wav"/>
            </a:hlinkClick>
            <a:extLst>
              <a:ext uri="{FF2B5EF4-FFF2-40B4-BE49-F238E27FC236}">
                <a16:creationId xmlns:a16="http://schemas.microsoft.com/office/drawing/2014/main" id="{FF8ED268-6CEC-40A9-9D2D-3A94604CD22A}"/>
              </a:ext>
            </a:extLst>
          </p:cNvPr>
          <p:cNvSpPr/>
          <p:nvPr/>
        </p:nvSpPr>
        <p:spPr>
          <a:xfrm>
            <a:off x="2497874" y="4045010"/>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9" name="9.3.1.5 slide 4 5.wav"/>
            </a:hlinkClick>
            <a:extLst>
              <a:ext uri="{FF2B5EF4-FFF2-40B4-BE49-F238E27FC236}">
                <a16:creationId xmlns:a16="http://schemas.microsoft.com/office/drawing/2014/main" id="{1A76D409-CAE3-4B07-B176-77140011BF84}"/>
              </a:ext>
            </a:extLst>
          </p:cNvPr>
          <p:cNvSpPr/>
          <p:nvPr/>
        </p:nvSpPr>
        <p:spPr>
          <a:xfrm>
            <a:off x="2497874" y="4645773"/>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10" name="9.3.1.5 slide 4 6.wav"/>
            </a:hlinkClick>
            <a:extLst>
              <a:ext uri="{FF2B5EF4-FFF2-40B4-BE49-F238E27FC236}">
                <a16:creationId xmlns:a16="http://schemas.microsoft.com/office/drawing/2014/main" id="{74527331-55D5-47DA-B371-72695C983080}"/>
              </a:ext>
            </a:extLst>
          </p:cNvPr>
          <p:cNvSpPr/>
          <p:nvPr/>
        </p:nvSpPr>
        <p:spPr>
          <a:xfrm>
            <a:off x="2497874" y="5209067"/>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TextBox 48" descr="text box hiding answer">
            <a:extLst>
              <a:ext uri="{FF2B5EF4-FFF2-40B4-BE49-F238E27FC236}">
                <a16:creationId xmlns:a16="http://schemas.microsoft.com/office/drawing/2014/main" id="{F5C2FE36-567D-4907-B203-E6564DA1FD6F}"/>
              </a:ext>
            </a:extLst>
          </p:cNvPr>
          <p:cNvSpPr txBox="1"/>
          <p:nvPr/>
        </p:nvSpPr>
        <p:spPr>
          <a:xfrm>
            <a:off x="3155000" y="2376878"/>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57" name="TextBox 56" descr="text box hiding answer">
            <a:extLst>
              <a:ext uri="{FF2B5EF4-FFF2-40B4-BE49-F238E27FC236}">
                <a16:creationId xmlns:a16="http://schemas.microsoft.com/office/drawing/2014/main" id="{E47E8700-AFCB-425A-8990-18E77C28BFEC}"/>
              </a:ext>
            </a:extLst>
          </p:cNvPr>
          <p:cNvSpPr txBox="1"/>
          <p:nvPr/>
        </p:nvSpPr>
        <p:spPr>
          <a:xfrm>
            <a:off x="3224120" y="3484391"/>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58" name="TextBox 57" descr="text box hiding answer">
            <a:extLst>
              <a:ext uri="{FF2B5EF4-FFF2-40B4-BE49-F238E27FC236}">
                <a16:creationId xmlns:a16="http://schemas.microsoft.com/office/drawing/2014/main" id="{081E4B13-A397-45B3-AD6A-4CDFDBE6D9B9}"/>
              </a:ext>
            </a:extLst>
          </p:cNvPr>
          <p:cNvSpPr txBox="1"/>
          <p:nvPr/>
        </p:nvSpPr>
        <p:spPr>
          <a:xfrm>
            <a:off x="3306834" y="4120850"/>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60" name="TextBox 59" descr="text box hiding answer">
            <a:extLst>
              <a:ext uri="{FF2B5EF4-FFF2-40B4-BE49-F238E27FC236}">
                <a16:creationId xmlns:a16="http://schemas.microsoft.com/office/drawing/2014/main" id="{38C76E7A-5121-4952-86DE-93B36D4796E8}"/>
              </a:ext>
            </a:extLst>
          </p:cNvPr>
          <p:cNvSpPr txBox="1"/>
          <p:nvPr/>
        </p:nvSpPr>
        <p:spPr>
          <a:xfrm>
            <a:off x="5372617" y="4699040"/>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61" name="TextBox 60" descr="text box hiding answer">
            <a:extLst>
              <a:ext uri="{FF2B5EF4-FFF2-40B4-BE49-F238E27FC236}">
                <a16:creationId xmlns:a16="http://schemas.microsoft.com/office/drawing/2014/main" id="{A182307D-DBC1-4649-8C69-5A8473D505AB}"/>
              </a:ext>
            </a:extLst>
          </p:cNvPr>
          <p:cNvSpPr txBox="1"/>
          <p:nvPr/>
        </p:nvSpPr>
        <p:spPr>
          <a:xfrm>
            <a:off x="5472260" y="5239029"/>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pic>
        <p:nvPicPr>
          <p:cNvPr id="27" name="Picture 26" descr="A picture containing drawing&#10;&#10;Description automatically generated">
            <a:extLst>
              <a:ext uri="{FF2B5EF4-FFF2-40B4-BE49-F238E27FC236}">
                <a16:creationId xmlns:a16="http://schemas.microsoft.com/office/drawing/2014/main" id="{5BAF34E7-B7A0-4369-8E00-3DDBEB03D88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00" y="1658070"/>
            <a:ext cx="1745395" cy="1745395"/>
          </a:xfrm>
          <a:prstGeom prst="rect">
            <a:avLst/>
          </a:prstGeom>
        </p:spPr>
      </p:pic>
      <p:pic>
        <p:nvPicPr>
          <p:cNvPr id="28" name="Picture 27" descr="A picture containing light&#10;&#10;Description automatically generated">
            <a:extLst>
              <a:ext uri="{FF2B5EF4-FFF2-40B4-BE49-F238E27FC236}">
                <a16:creationId xmlns:a16="http://schemas.microsoft.com/office/drawing/2014/main" id="{2DA78FAA-240D-47DF-9F92-8CC6BEE165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5902" y="2989099"/>
            <a:ext cx="290214" cy="330974"/>
          </a:xfrm>
          <a:prstGeom prst="rect">
            <a:avLst/>
          </a:prstGeom>
        </p:spPr>
      </p:pic>
      <p:pic>
        <p:nvPicPr>
          <p:cNvPr id="29" name="Picture 28" descr="green checkmark">
            <a:extLst>
              <a:ext uri="{FF2B5EF4-FFF2-40B4-BE49-F238E27FC236}">
                <a16:creationId xmlns:a16="http://schemas.microsoft.com/office/drawing/2014/main" id="{27F09D16-6591-479D-9C2C-7DF1374964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45050" y="5292338"/>
            <a:ext cx="422131" cy="439720"/>
          </a:xfrm>
          <a:prstGeom prst="rect">
            <a:avLst/>
          </a:prstGeom>
        </p:spPr>
      </p:pic>
      <p:sp>
        <p:nvSpPr>
          <p:cNvPr id="6" name="TextBox 5">
            <a:extLst>
              <a:ext uri="{FF2B5EF4-FFF2-40B4-BE49-F238E27FC236}">
                <a16:creationId xmlns:a16="http://schemas.microsoft.com/office/drawing/2014/main" id="{0F2A6E26-7A09-41AB-AD6E-8D47BE957C85}"/>
              </a:ext>
            </a:extLst>
          </p:cNvPr>
          <p:cNvSpPr txBox="1"/>
          <p:nvPr/>
        </p:nvSpPr>
        <p:spPr>
          <a:xfrm>
            <a:off x="571992" y="1427237"/>
            <a:ext cx="1848508"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Singular</a:t>
            </a:r>
          </a:p>
        </p:txBody>
      </p:sp>
      <p:sp>
        <p:nvSpPr>
          <p:cNvPr id="31" name="TextBox 30">
            <a:extLst>
              <a:ext uri="{FF2B5EF4-FFF2-40B4-BE49-F238E27FC236}">
                <a16:creationId xmlns:a16="http://schemas.microsoft.com/office/drawing/2014/main" id="{45D2EA0A-C33A-41F9-A564-C4D2890AC738}"/>
              </a:ext>
            </a:extLst>
          </p:cNvPr>
          <p:cNvSpPr txBox="1"/>
          <p:nvPr/>
        </p:nvSpPr>
        <p:spPr>
          <a:xfrm>
            <a:off x="726873" y="3897544"/>
            <a:ext cx="1848508"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Plural</a:t>
            </a:r>
          </a:p>
        </p:txBody>
      </p:sp>
      <p:pic>
        <p:nvPicPr>
          <p:cNvPr id="2050" name="Picture 2" descr="Transportation, Vehicles, Airplanes, Ships, Trains">
            <a:extLst>
              <a:ext uri="{FF2B5EF4-FFF2-40B4-BE49-F238E27FC236}">
                <a16:creationId xmlns:a16="http://schemas.microsoft.com/office/drawing/2014/main" id="{EBF82841-5E5C-4C3D-BC63-42E2C69DE6C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08427" y="2120434"/>
            <a:ext cx="822944" cy="82066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descr="text box hiding answer">
            <a:extLst>
              <a:ext uri="{FF2B5EF4-FFF2-40B4-BE49-F238E27FC236}">
                <a16:creationId xmlns:a16="http://schemas.microsoft.com/office/drawing/2014/main" id="{A6D6E306-7D8D-451F-A16A-5C4315E65C8D}"/>
              </a:ext>
            </a:extLst>
          </p:cNvPr>
          <p:cNvSpPr txBox="1"/>
          <p:nvPr/>
        </p:nvSpPr>
        <p:spPr>
          <a:xfrm>
            <a:off x="9954456" y="2412457"/>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pic>
        <p:nvPicPr>
          <p:cNvPr id="2052" name="Picture 4" descr="Rocker, Rocking Horse, Horse, Toy, Childhood, Children">
            <a:extLst>
              <a:ext uri="{FF2B5EF4-FFF2-40B4-BE49-F238E27FC236}">
                <a16:creationId xmlns:a16="http://schemas.microsoft.com/office/drawing/2014/main" id="{9E827B02-027E-4857-BE23-E638D9B6B10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59811" y="2648648"/>
            <a:ext cx="775205" cy="74024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descr="text box hiding answer">
            <a:extLst>
              <a:ext uri="{FF2B5EF4-FFF2-40B4-BE49-F238E27FC236}">
                <a16:creationId xmlns:a16="http://schemas.microsoft.com/office/drawing/2014/main" id="{D3A8BE8E-6300-4804-B026-FAE662F6B5E1}"/>
              </a:ext>
            </a:extLst>
          </p:cNvPr>
          <p:cNvSpPr txBox="1"/>
          <p:nvPr/>
        </p:nvSpPr>
        <p:spPr>
          <a:xfrm>
            <a:off x="10016477" y="2902636"/>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pic>
        <p:nvPicPr>
          <p:cNvPr id="2054" name="Picture 6" descr="Power Drill, Drill Hammer, Drill, Electric Drill">
            <a:extLst>
              <a:ext uri="{FF2B5EF4-FFF2-40B4-BE49-F238E27FC236}">
                <a16:creationId xmlns:a16="http://schemas.microsoft.com/office/drawing/2014/main" id="{1CC443B6-B64B-49B3-AE5C-6B9E6FEAA20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28965" y="3433400"/>
            <a:ext cx="822944" cy="57606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descr="text box hiding answer">
            <a:extLst>
              <a:ext uri="{FF2B5EF4-FFF2-40B4-BE49-F238E27FC236}">
                <a16:creationId xmlns:a16="http://schemas.microsoft.com/office/drawing/2014/main" id="{E94CA0CB-5542-42FB-B678-A5182436CC48}"/>
              </a:ext>
            </a:extLst>
          </p:cNvPr>
          <p:cNvSpPr txBox="1"/>
          <p:nvPr/>
        </p:nvSpPr>
        <p:spPr>
          <a:xfrm>
            <a:off x="9837304" y="3496290"/>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pic>
        <p:nvPicPr>
          <p:cNvPr id="2056" name="Picture 8" descr="Drums, Set, Drum Set, Instruments, Musical Instruments">
            <a:extLst>
              <a:ext uri="{FF2B5EF4-FFF2-40B4-BE49-F238E27FC236}">
                <a16:creationId xmlns:a16="http://schemas.microsoft.com/office/drawing/2014/main" id="{802D27F0-383A-4778-9094-139304D82A7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90386" y="3833063"/>
            <a:ext cx="773053" cy="72568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text box hiding answer">
            <a:extLst>
              <a:ext uri="{FF2B5EF4-FFF2-40B4-BE49-F238E27FC236}">
                <a16:creationId xmlns:a16="http://schemas.microsoft.com/office/drawing/2014/main" id="{82F80B82-AA91-4E9E-B5E2-61C24944AC5B}"/>
              </a:ext>
            </a:extLst>
          </p:cNvPr>
          <p:cNvSpPr txBox="1"/>
          <p:nvPr/>
        </p:nvSpPr>
        <p:spPr>
          <a:xfrm>
            <a:off x="10071610" y="4111972"/>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pic>
        <p:nvPicPr>
          <p:cNvPr id="2058" name="Picture 10" descr="Light, Icon, Lighter">
            <a:extLst>
              <a:ext uri="{FF2B5EF4-FFF2-40B4-BE49-F238E27FC236}">
                <a16:creationId xmlns:a16="http://schemas.microsoft.com/office/drawing/2014/main" id="{177E9B8C-EC14-4BD9-BD94-C8B4BF88872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7821850" y="4327149"/>
            <a:ext cx="340100" cy="6802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descr="text box hiding answer">
            <a:extLst>
              <a:ext uri="{FF2B5EF4-FFF2-40B4-BE49-F238E27FC236}">
                <a16:creationId xmlns:a16="http://schemas.microsoft.com/office/drawing/2014/main" id="{B013670F-4D35-4D85-9ED4-6513B06170CF}"/>
              </a:ext>
            </a:extLst>
          </p:cNvPr>
          <p:cNvSpPr txBox="1"/>
          <p:nvPr/>
        </p:nvSpPr>
        <p:spPr>
          <a:xfrm>
            <a:off x="9858905" y="4661450"/>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pic>
        <p:nvPicPr>
          <p:cNvPr id="46" name="Picture 6" descr="Aeroplane, Plane, Air, Airplane, Aircraft, Travel">
            <a:extLst>
              <a:ext uri="{FF2B5EF4-FFF2-40B4-BE49-F238E27FC236}">
                <a16:creationId xmlns:a16="http://schemas.microsoft.com/office/drawing/2014/main" id="{B47E8B51-A77F-42F1-A728-D02B25F0BB3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59600" y="4950359"/>
            <a:ext cx="1451361" cy="72568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descr="text box hiding answer">
            <a:extLst>
              <a:ext uri="{FF2B5EF4-FFF2-40B4-BE49-F238E27FC236}">
                <a16:creationId xmlns:a16="http://schemas.microsoft.com/office/drawing/2014/main" id="{D04AE151-A0C2-40C2-8C6D-52378A8FFE78}"/>
              </a:ext>
            </a:extLst>
          </p:cNvPr>
          <p:cNvSpPr txBox="1"/>
          <p:nvPr/>
        </p:nvSpPr>
        <p:spPr>
          <a:xfrm>
            <a:off x="9983503" y="5209067"/>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Tree>
    <p:extLst>
      <p:ext uri="{BB962C8B-B14F-4D97-AF65-F5344CB8AC3E}">
        <p14:creationId xmlns:p14="http://schemas.microsoft.com/office/powerpoint/2010/main" val="36293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9" grpId="0" animBg="1"/>
      <p:bldP spid="57" grpId="0" animBg="1"/>
      <p:bldP spid="58" grpId="0" animBg="1"/>
      <p:bldP spid="60" grpId="0" animBg="1"/>
      <p:bldP spid="61" grpId="0" animBg="1"/>
      <p:bldP spid="34" grpId="0" animBg="1"/>
      <p:bldP spid="38" grpId="0" animBg="1"/>
      <p:bldP spid="40" grpId="0" animBg="1"/>
      <p:bldP spid="42" grpId="0" animBg="1"/>
      <p:bldP spid="44"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dirty="0">
                <a:solidFill>
                  <a:prstClr val="white"/>
                </a:solidFill>
              </a:rPr>
              <a:t>[g] and [-g]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6 Slides 2-4; 24-25</a:t>
            </a:r>
          </a:p>
        </p:txBody>
      </p:sp>
    </p:spTree>
    <p:extLst>
      <p:ext uri="{BB962C8B-B14F-4D97-AF65-F5344CB8AC3E}">
        <p14:creationId xmlns:p14="http://schemas.microsoft.com/office/powerpoint/2010/main" val="215717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German [g] is usually pronounced like the ‘g’ in English ‘go’, including in words that are similar to English words.</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19745" y="1887244"/>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Wie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DED8A97B-1C04-492F-B7B3-F205AFD22CA8}"/>
              </a:ext>
            </a:extLst>
          </p:cNvPr>
          <p:cNvGraphicFramePr>
            <a:graphicFrameLocks noGrp="1"/>
          </p:cNvGraphicFramePr>
          <p:nvPr/>
        </p:nvGraphicFramePr>
        <p:xfrm>
          <a:off x="206062" y="2759093"/>
          <a:ext cx="575685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Be</a:t>
                      </a:r>
                      <a:r>
                        <a:rPr lang="en-GB" sz="2800" b="1" dirty="0" err="1">
                          <a:solidFill>
                            <a:srgbClr val="115076"/>
                          </a:solidFill>
                        </a:rPr>
                        <a:t>g</a:t>
                      </a:r>
                      <a:r>
                        <a:rPr lang="en-GB" sz="2800" dirty="0" err="1">
                          <a:solidFill>
                            <a:srgbClr val="115076"/>
                          </a:solidFill>
                        </a:rPr>
                        <a:t>inn</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Ener</a:t>
                      </a:r>
                      <a:r>
                        <a:rPr lang="en-GB" sz="2800" b="1" dirty="0" err="1">
                          <a:solidFill>
                            <a:srgbClr val="115076"/>
                          </a:solidFill>
                        </a:rPr>
                        <a:t>g</a:t>
                      </a:r>
                      <a:r>
                        <a:rPr lang="en-GB" sz="2800" dirty="0" err="1">
                          <a:solidFill>
                            <a:srgbClr val="115076"/>
                          </a:solidFill>
                        </a:rPr>
                        <a:t>ie</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Or</a:t>
                      </a:r>
                      <a:r>
                        <a:rPr lang="en-GB" sz="2800" b="1" dirty="0">
                          <a:solidFill>
                            <a:srgbClr val="115076"/>
                          </a:solidFill>
                        </a:rPr>
                        <a:t>g</a:t>
                      </a:r>
                      <a:r>
                        <a:rPr lang="en-GB" sz="2800" dirty="0">
                          <a:solidFill>
                            <a:srgbClr val="115076"/>
                          </a:solidFill>
                        </a:rPr>
                        <a:t>anisation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1" dirty="0">
                          <a:solidFill>
                            <a:srgbClr val="115076"/>
                          </a:solidFill>
                        </a:rPr>
                        <a:t>G</a:t>
                      </a:r>
                      <a:r>
                        <a:rPr lang="en-GB" sz="2800" dirty="0">
                          <a:solidFill>
                            <a:srgbClr val="115076"/>
                          </a:solidFill>
                        </a:rPr>
                        <a:t>eneration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975ACACD-8D4D-443D-A026-A71872ECDD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5258" y="2391117"/>
            <a:ext cx="517045" cy="307642"/>
          </a:xfrm>
          <a:prstGeom prst="rect">
            <a:avLst/>
          </a:prstGeom>
        </p:spPr>
      </p:pic>
      <p:graphicFrame>
        <p:nvGraphicFramePr>
          <p:cNvPr id="11" name="Table 7">
            <a:extLst>
              <a:ext uri="{FF2B5EF4-FFF2-40B4-BE49-F238E27FC236}">
                <a16:creationId xmlns:a16="http://schemas.microsoft.com/office/drawing/2014/main" id="{4F563FE5-F9C0-43A8-9F90-8E9640365F75}"/>
              </a:ext>
            </a:extLst>
          </p:cNvPr>
          <p:cNvGraphicFramePr>
            <a:graphicFrameLocks noGrp="1"/>
          </p:cNvGraphicFramePr>
          <p:nvPr/>
        </p:nvGraphicFramePr>
        <p:xfrm>
          <a:off x="6246100" y="2759093"/>
          <a:ext cx="5756857" cy="3415582"/>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Re</a:t>
                      </a:r>
                      <a:r>
                        <a:rPr lang="en-GB" sz="2800" b="1" dirty="0">
                          <a:solidFill>
                            <a:srgbClr val="115076"/>
                          </a:solidFill>
                        </a:rPr>
                        <a:t>g</a:t>
                      </a:r>
                      <a:r>
                        <a:rPr lang="en-GB" sz="2800" dirty="0">
                          <a:solidFill>
                            <a:srgbClr val="115076"/>
                          </a:solidFill>
                        </a:rPr>
                        <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115076"/>
                          </a:solidFill>
                        </a:rPr>
                        <a:t>G</a:t>
                      </a:r>
                      <a:r>
                        <a:rPr lang="en-GB" sz="2800" dirty="0">
                          <a:solidFill>
                            <a:srgbClr val="115076"/>
                          </a:solidFill>
                        </a:rPr>
                        <a:t>ruppe</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Inte</a:t>
                      </a:r>
                      <a:r>
                        <a:rPr lang="en-GB" sz="2800" b="1" dirty="0">
                          <a:solidFill>
                            <a:srgbClr val="115076"/>
                          </a:solidFill>
                        </a:rPr>
                        <a:t>g</a:t>
                      </a:r>
                      <a:r>
                        <a:rPr lang="en-GB" sz="2800" dirty="0">
                          <a:solidFill>
                            <a:srgbClr val="115076"/>
                          </a:solidFill>
                        </a:rPr>
                        <a:t>ration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Strate</a:t>
                      </a:r>
                      <a:r>
                        <a:rPr lang="en-GB" sz="2800" b="1" dirty="0" err="1">
                          <a:solidFill>
                            <a:srgbClr val="115076"/>
                          </a:solidFill>
                        </a:rPr>
                        <a:t>g</a:t>
                      </a:r>
                      <a:r>
                        <a:rPr lang="en-GB" sz="2800" b="0" dirty="0" err="1">
                          <a:solidFill>
                            <a:srgbClr val="115076"/>
                          </a:solidFill>
                        </a:rPr>
                        <a:t>ie</a:t>
                      </a:r>
                      <a:endParaRPr lang="en-GB" sz="2800" b="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Rectangle 11">
            <a:extLst>
              <a:ext uri="{FF2B5EF4-FFF2-40B4-BE49-F238E27FC236}">
                <a16:creationId xmlns:a16="http://schemas.microsoft.com/office/drawing/2014/main" id="{5E5DA81E-92C0-45D3-A87D-960784487242}"/>
              </a:ext>
            </a:extLst>
          </p:cNvPr>
          <p:cNvSpPr/>
          <p:nvPr/>
        </p:nvSpPr>
        <p:spPr>
          <a:xfrm>
            <a:off x="500847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7261872-B428-4F11-B9C3-80076FCC594B}"/>
              </a:ext>
            </a:extLst>
          </p:cNvPr>
          <p:cNvSpPr/>
          <p:nvPr/>
        </p:nvSpPr>
        <p:spPr>
          <a:xfrm>
            <a:off x="1105096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B33B48AA-88A3-4896-8E70-A7D701596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65" y="2398191"/>
            <a:ext cx="517045" cy="307642"/>
          </a:xfrm>
          <a:prstGeom prst="rect">
            <a:avLst/>
          </a:prstGeom>
        </p:spPr>
      </p:pic>
      <p:sp>
        <p:nvSpPr>
          <p:cNvPr id="15" name="Action Button: Custom 16">
            <a:hlinkClick r:id="" action="ppaction://noaction" highlightClick="1">
              <a:snd r:embed="rId6" name="2. 1. Beginn.wav"/>
            </a:hlinkClick>
            <a:extLst>
              <a:ext uri="{FF2B5EF4-FFF2-40B4-BE49-F238E27FC236}">
                <a16:creationId xmlns:a16="http://schemas.microsoft.com/office/drawing/2014/main" id="{C648CC6D-222B-4705-9484-938C15700194}"/>
              </a:ext>
            </a:extLst>
          </p:cNvPr>
          <p:cNvSpPr/>
          <p:nvPr/>
        </p:nvSpPr>
        <p:spPr>
          <a:xfrm>
            <a:off x="493109" y="354260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7" name="2. 2. Energie.wav"/>
            </a:hlinkClick>
            <a:extLst>
              <a:ext uri="{FF2B5EF4-FFF2-40B4-BE49-F238E27FC236}">
                <a16:creationId xmlns:a16="http://schemas.microsoft.com/office/drawing/2014/main" id="{49D1E242-9E40-4F7E-8722-24C0FA025177}"/>
              </a:ext>
            </a:extLst>
          </p:cNvPr>
          <p:cNvSpPr/>
          <p:nvPr/>
        </p:nvSpPr>
        <p:spPr>
          <a:xfrm>
            <a:off x="491031" y="42191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8" name="2. 3. Organisation.wav"/>
            </a:hlinkClick>
            <a:extLst>
              <a:ext uri="{FF2B5EF4-FFF2-40B4-BE49-F238E27FC236}">
                <a16:creationId xmlns:a16="http://schemas.microsoft.com/office/drawing/2014/main" id="{D76A0062-823B-4866-AEB3-3868D2F16D31}"/>
              </a:ext>
            </a:extLst>
          </p:cNvPr>
          <p:cNvSpPr/>
          <p:nvPr/>
        </p:nvSpPr>
        <p:spPr>
          <a:xfrm>
            <a:off x="491031" y="49336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9" name="2. 4. Generation.wav"/>
            </a:hlinkClick>
            <a:extLst>
              <a:ext uri="{FF2B5EF4-FFF2-40B4-BE49-F238E27FC236}">
                <a16:creationId xmlns:a16="http://schemas.microsoft.com/office/drawing/2014/main" id="{7D810F59-2C47-457C-9E8A-A507B4B64D9E}"/>
              </a:ext>
            </a:extLst>
          </p:cNvPr>
          <p:cNvSpPr/>
          <p:nvPr/>
        </p:nvSpPr>
        <p:spPr>
          <a:xfrm>
            <a:off x="491031" y="5666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0" name="2. 5. Region.wav"/>
            </a:hlinkClick>
            <a:extLst>
              <a:ext uri="{FF2B5EF4-FFF2-40B4-BE49-F238E27FC236}">
                <a16:creationId xmlns:a16="http://schemas.microsoft.com/office/drawing/2014/main" id="{69FDF964-76F4-40AB-BDEC-B7A28ACC5200}"/>
              </a:ext>
            </a:extLst>
          </p:cNvPr>
          <p:cNvSpPr/>
          <p:nvPr/>
        </p:nvSpPr>
        <p:spPr>
          <a:xfrm>
            <a:off x="6544101" y="35235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11" name="2. 6. Gruppe.wav"/>
            </a:hlinkClick>
            <a:extLst>
              <a:ext uri="{FF2B5EF4-FFF2-40B4-BE49-F238E27FC236}">
                <a16:creationId xmlns:a16="http://schemas.microsoft.com/office/drawing/2014/main" id="{F8CD38A3-F4BF-4826-85E0-47719A32200A}"/>
              </a:ext>
            </a:extLst>
          </p:cNvPr>
          <p:cNvSpPr/>
          <p:nvPr/>
        </p:nvSpPr>
        <p:spPr>
          <a:xfrm>
            <a:off x="6544101" y="42073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12" name="2. 7. Integration.wav"/>
            </a:hlinkClick>
            <a:extLst>
              <a:ext uri="{FF2B5EF4-FFF2-40B4-BE49-F238E27FC236}">
                <a16:creationId xmlns:a16="http://schemas.microsoft.com/office/drawing/2014/main" id="{DCE462D0-301B-4300-91C3-A4E0E2B12B83}"/>
              </a:ext>
            </a:extLst>
          </p:cNvPr>
          <p:cNvSpPr/>
          <p:nvPr/>
        </p:nvSpPr>
        <p:spPr>
          <a:xfrm>
            <a:off x="6544101" y="49304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13" name="2. 8. Strategie.wav"/>
            </a:hlinkClick>
            <a:extLst>
              <a:ext uri="{FF2B5EF4-FFF2-40B4-BE49-F238E27FC236}">
                <a16:creationId xmlns:a16="http://schemas.microsoft.com/office/drawing/2014/main" id="{339D33B3-014E-438D-873F-082477E27812}"/>
              </a:ext>
            </a:extLst>
          </p:cNvPr>
          <p:cNvSpPr/>
          <p:nvPr/>
        </p:nvSpPr>
        <p:spPr>
          <a:xfrm>
            <a:off x="6542489" y="5653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B92FD027-6682-45E0-A1C1-077794B9F7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30172" y="3497946"/>
            <a:ext cx="422131" cy="439720"/>
          </a:xfrm>
          <a:prstGeom prst="rect">
            <a:avLst/>
          </a:prstGeom>
        </p:spPr>
      </p:pic>
      <p:pic>
        <p:nvPicPr>
          <p:cNvPr id="24" name="Picture 23" descr="green checkmark">
            <a:extLst>
              <a:ext uri="{FF2B5EF4-FFF2-40B4-BE49-F238E27FC236}">
                <a16:creationId xmlns:a16="http://schemas.microsoft.com/office/drawing/2014/main" id="{9931499D-CBD1-4001-B51D-1557D7F82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5749" y="4207324"/>
            <a:ext cx="422131" cy="439720"/>
          </a:xfrm>
          <a:prstGeom prst="rect">
            <a:avLst/>
          </a:prstGeom>
        </p:spPr>
      </p:pic>
      <p:pic>
        <p:nvPicPr>
          <p:cNvPr id="26" name="Picture 25" descr="green checkmark">
            <a:extLst>
              <a:ext uri="{FF2B5EF4-FFF2-40B4-BE49-F238E27FC236}">
                <a16:creationId xmlns:a16="http://schemas.microsoft.com/office/drawing/2014/main" id="{E59611C8-9D51-4140-9837-2776C9E47F9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7044" y="4944781"/>
            <a:ext cx="422131" cy="439720"/>
          </a:xfrm>
          <a:prstGeom prst="rect">
            <a:avLst/>
          </a:prstGeom>
        </p:spPr>
      </p:pic>
      <p:pic>
        <p:nvPicPr>
          <p:cNvPr id="27" name="Picture 26" descr="green checkmark">
            <a:extLst>
              <a:ext uri="{FF2B5EF4-FFF2-40B4-BE49-F238E27FC236}">
                <a16:creationId xmlns:a16="http://schemas.microsoft.com/office/drawing/2014/main" id="{3608CC5B-D51D-42BF-9A90-3FA4800801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0429" y="5609832"/>
            <a:ext cx="422131" cy="439720"/>
          </a:xfrm>
          <a:prstGeom prst="rect">
            <a:avLst/>
          </a:prstGeom>
        </p:spPr>
      </p:pic>
      <p:pic>
        <p:nvPicPr>
          <p:cNvPr id="28" name="Picture 27" descr="green checkmark">
            <a:extLst>
              <a:ext uri="{FF2B5EF4-FFF2-40B4-BE49-F238E27FC236}">
                <a16:creationId xmlns:a16="http://schemas.microsoft.com/office/drawing/2014/main" id="{F6925C5A-B33D-49A7-94A2-E884CF830A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57825" y="3542604"/>
            <a:ext cx="422131" cy="439720"/>
          </a:xfrm>
          <a:prstGeom prst="rect">
            <a:avLst/>
          </a:prstGeom>
        </p:spPr>
      </p:pic>
      <p:pic>
        <p:nvPicPr>
          <p:cNvPr id="29" name="Picture 28" descr="green checkmark">
            <a:extLst>
              <a:ext uri="{FF2B5EF4-FFF2-40B4-BE49-F238E27FC236}">
                <a16:creationId xmlns:a16="http://schemas.microsoft.com/office/drawing/2014/main" id="{87A97C2E-5846-4A20-B27B-5F6FB7F799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1637" y="4163604"/>
            <a:ext cx="422131" cy="439720"/>
          </a:xfrm>
          <a:prstGeom prst="rect">
            <a:avLst/>
          </a:prstGeom>
        </p:spPr>
      </p:pic>
      <p:pic>
        <p:nvPicPr>
          <p:cNvPr id="30" name="Picture 29" descr="green checkmark">
            <a:extLst>
              <a:ext uri="{FF2B5EF4-FFF2-40B4-BE49-F238E27FC236}">
                <a16:creationId xmlns:a16="http://schemas.microsoft.com/office/drawing/2014/main" id="{7E280914-9076-4DB5-93A5-52F0CB81E9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1636" y="4855203"/>
            <a:ext cx="422131" cy="439720"/>
          </a:xfrm>
          <a:prstGeom prst="rect">
            <a:avLst/>
          </a:prstGeom>
        </p:spPr>
      </p:pic>
      <p:pic>
        <p:nvPicPr>
          <p:cNvPr id="31" name="Picture 30" descr="green checkmark">
            <a:extLst>
              <a:ext uri="{FF2B5EF4-FFF2-40B4-BE49-F238E27FC236}">
                <a16:creationId xmlns:a16="http://schemas.microsoft.com/office/drawing/2014/main" id="{7064B674-F831-41F5-A39E-1E028293A18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57825" y="5606590"/>
            <a:ext cx="422131" cy="439720"/>
          </a:xfrm>
          <a:prstGeom prst="rect">
            <a:avLst/>
          </a:prstGeom>
        </p:spPr>
      </p:pic>
    </p:spTree>
    <p:extLst>
      <p:ext uri="{BB962C8B-B14F-4D97-AF65-F5344CB8AC3E}">
        <p14:creationId xmlns:p14="http://schemas.microsoft.com/office/powerpoint/2010/main" val="23441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When you say the German [g] 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a word, your vocal chords vibrate. </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54394" y="1711355"/>
            <a:ext cx="118832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when [g] is the final sound in the word, it sounds more like ‘k’, and you don’t use your vocal chords.</a:t>
            </a:r>
          </a:p>
        </p:txBody>
      </p:sp>
      <p:sp>
        <p:nvSpPr>
          <p:cNvPr id="32" name="TextBox 31">
            <a:extLst>
              <a:ext uri="{FF2B5EF4-FFF2-40B4-BE49-F238E27FC236}">
                <a16:creationId xmlns:a16="http://schemas.microsoft.com/office/drawing/2014/main" id="{74FA8A65-E109-4591-BA14-5E3EE568FE37}"/>
              </a:ext>
            </a:extLst>
          </p:cNvPr>
          <p:cNvSpPr txBox="1"/>
          <p:nvPr/>
        </p:nvSpPr>
        <p:spPr>
          <a:xfrm>
            <a:off x="154394" y="2510488"/>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Compare:</a:t>
            </a:r>
          </a:p>
        </p:txBody>
      </p:sp>
      <p:pic>
        <p:nvPicPr>
          <p:cNvPr id="9" name="Picture 8" descr="A close up of a sign&#10;&#10;Description automatically generated">
            <a:hlinkClick r:id="" action="ppaction://noaction">
              <a:snd r:embed="rId5" name="4. 2. Berg.wav"/>
            </a:hlinkClick>
            <a:extLst>
              <a:ext uri="{FF2B5EF4-FFF2-40B4-BE49-F238E27FC236}">
                <a16:creationId xmlns:a16="http://schemas.microsoft.com/office/drawing/2014/main" id="{BD0E9786-6F45-4A30-9BE8-96ABCBCBDD9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577729" y="3204589"/>
            <a:ext cx="2954887" cy="3013750"/>
          </a:xfrm>
          <a:prstGeom prst="rect">
            <a:avLst/>
          </a:prstGeom>
        </p:spPr>
      </p:pic>
      <p:pic>
        <p:nvPicPr>
          <p:cNvPr id="35" name="Picture 34" descr="A close up of a logo&#10;&#10;Description automatically generated">
            <a:hlinkClick r:id="" action="ppaction://noaction">
              <a:snd r:embed="rId5" name="4. 2. Berg.wav"/>
            </a:hlinkClick>
            <a:extLst>
              <a:ext uri="{FF2B5EF4-FFF2-40B4-BE49-F238E27FC236}">
                <a16:creationId xmlns:a16="http://schemas.microsoft.com/office/drawing/2014/main" id="{371B6DD3-56BA-42E9-AEF3-C4053E42E6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7265" y="2723264"/>
            <a:ext cx="3473302" cy="3473302"/>
          </a:xfrm>
          <a:prstGeom prst="rect">
            <a:avLst/>
          </a:prstGeom>
        </p:spPr>
      </p:pic>
      <p:sp>
        <p:nvSpPr>
          <p:cNvPr id="36" name="TextBox 35">
            <a:extLst>
              <a:ext uri="{FF2B5EF4-FFF2-40B4-BE49-F238E27FC236}">
                <a16:creationId xmlns:a16="http://schemas.microsoft.com/office/drawing/2014/main" id="{B3B95BD7-9CB3-4A28-86E6-4E4577AFD1DB}"/>
              </a:ext>
            </a:extLst>
          </p:cNvPr>
          <p:cNvSpPr txBox="1"/>
          <p:nvPr/>
        </p:nvSpPr>
        <p:spPr>
          <a:xfrm>
            <a:off x="2922181" y="2710543"/>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37" name="TextBox 36">
            <a:extLst>
              <a:ext uri="{FF2B5EF4-FFF2-40B4-BE49-F238E27FC236}">
                <a16:creationId xmlns:a16="http://schemas.microsoft.com/office/drawing/2014/main" id="{00B35126-026B-49E2-9141-6E9FC7374219}"/>
              </a:ext>
            </a:extLst>
          </p:cNvPr>
          <p:cNvSpPr txBox="1"/>
          <p:nvPr/>
        </p:nvSpPr>
        <p:spPr>
          <a:xfrm>
            <a:off x="7933438" y="2659621"/>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Tree>
    <p:extLst>
      <p:ext uri="{BB962C8B-B14F-4D97-AF65-F5344CB8AC3E}">
        <p14:creationId xmlns:p14="http://schemas.microsoft.com/office/powerpoint/2010/main" val="8943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713873" y="512116"/>
            <a:ext cx="3232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2" name="Table 31">
            <a:extLst>
              <a:ext uri="{FF2B5EF4-FFF2-40B4-BE49-F238E27FC236}">
                <a16:creationId xmlns:a16="http://schemas.microsoft.com/office/drawing/2014/main" id="{904F81B3-C70F-4EF2-9A1E-665971C29F9D}"/>
              </a:ext>
            </a:extLst>
          </p:cNvPr>
          <p:cNvGraphicFramePr>
            <a:graphicFrameLocks noGrp="1"/>
          </p:cNvGraphicFramePr>
          <p:nvPr/>
        </p:nvGraphicFramePr>
        <p:xfrm>
          <a:off x="2450980" y="1001890"/>
          <a:ext cx="8662497" cy="5142843"/>
        </p:xfrm>
        <a:graphic>
          <a:graphicData uri="http://schemas.openxmlformats.org/drawingml/2006/table">
            <a:tbl>
              <a:tblPr firstRow="1" bandRow="1">
                <a:tableStyleId>{00A15C55-8517-42AA-B614-E9B94910E393}</a:tableStyleId>
              </a:tblPr>
              <a:tblGrid>
                <a:gridCol w="838305">
                  <a:extLst>
                    <a:ext uri="{9D8B030D-6E8A-4147-A177-3AD203B41FA5}">
                      <a16:colId xmlns:a16="http://schemas.microsoft.com/office/drawing/2014/main" val="2607353726"/>
                    </a:ext>
                  </a:extLst>
                </a:gridCol>
                <a:gridCol w="3680707">
                  <a:extLst>
                    <a:ext uri="{9D8B030D-6E8A-4147-A177-3AD203B41FA5}">
                      <a16:colId xmlns:a16="http://schemas.microsoft.com/office/drawing/2014/main" val="1600817978"/>
                    </a:ext>
                  </a:extLst>
                </a:gridCol>
                <a:gridCol w="4143485">
                  <a:extLst>
                    <a:ext uri="{9D8B030D-6E8A-4147-A177-3AD203B41FA5}">
                      <a16:colId xmlns:a16="http://schemas.microsoft.com/office/drawing/2014/main" val="4128092149"/>
                    </a:ext>
                  </a:extLst>
                </a:gridCol>
              </a:tblGrid>
              <a:tr h="571427">
                <a:tc>
                  <a:txBody>
                    <a:bodyPr/>
                    <a:lstStyle/>
                    <a:p>
                      <a:endParaRPr lang="en-GB" dirty="0"/>
                    </a:p>
                  </a:txBody>
                  <a:tcPr>
                    <a:noFill/>
                  </a:tcPr>
                </a:tc>
                <a:tc>
                  <a:txBody>
                    <a:bodyPr/>
                    <a:lstStyle/>
                    <a:p>
                      <a:pPr algn="ctr"/>
                      <a:r>
                        <a:rPr lang="en-GB" sz="2000" dirty="0"/>
                        <a:t>Singular</a:t>
                      </a:r>
                    </a:p>
                  </a:txBody>
                  <a:tcPr anchor="ct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Plural</a:t>
                      </a:r>
                      <a:endParaRPr lang="en-GB" sz="2000" b="0" dirty="0"/>
                    </a:p>
                  </a:txBody>
                  <a:tcPr anchor="ctr">
                    <a:solidFill>
                      <a:srgbClr val="DAA520"/>
                    </a:solidFill>
                  </a:tcPr>
                </a:tc>
                <a:extLst>
                  <a:ext uri="{0D108BD9-81ED-4DB2-BD59-A6C34878D82A}">
                    <a16:rowId xmlns:a16="http://schemas.microsoft.com/office/drawing/2014/main" val="1153431983"/>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a:solidFill>
                            <a:srgbClr val="115076"/>
                          </a:solidFill>
                        </a:rPr>
                        <a:t>Tag</a:t>
                      </a:r>
                    </a:p>
                  </a:txBody>
                  <a:tcPr anchor="ctr"/>
                </a:tc>
                <a:tc>
                  <a:txBody>
                    <a:bodyPr/>
                    <a:lstStyle/>
                    <a:p>
                      <a:pPr algn="ctr"/>
                      <a:r>
                        <a:rPr lang="en-GB" sz="2000" dirty="0" err="1">
                          <a:solidFill>
                            <a:srgbClr val="115076"/>
                          </a:solidFill>
                        </a:rPr>
                        <a:t>Tage</a:t>
                      </a:r>
                      <a:endParaRPr lang="en-GB" sz="2000" dirty="0">
                        <a:solidFill>
                          <a:srgbClr val="115076"/>
                        </a:solidFill>
                      </a:endParaRPr>
                    </a:p>
                  </a:txBody>
                  <a:tcPr anchor="ctr"/>
                </a:tc>
                <a:extLst>
                  <a:ext uri="{0D108BD9-81ED-4DB2-BD59-A6C34878D82A}">
                    <a16:rowId xmlns:a16="http://schemas.microsoft.com/office/drawing/2014/main" val="1171492714"/>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a:solidFill>
                            <a:srgbClr val="115076"/>
                          </a:solidFill>
                        </a:rPr>
                        <a:t>Zug</a:t>
                      </a:r>
                    </a:p>
                  </a:txBody>
                  <a:tcPr anchor="ctr"/>
                </a:tc>
                <a:tc>
                  <a:txBody>
                    <a:bodyPr/>
                    <a:lstStyle/>
                    <a:p>
                      <a:pPr algn="ctr"/>
                      <a:r>
                        <a:rPr lang="en-GB" sz="2000" dirty="0" err="1">
                          <a:solidFill>
                            <a:srgbClr val="115076"/>
                          </a:solidFill>
                        </a:rPr>
                        <a:t>Züge</a:t>
                      </a:r>
                      <a:endParaRPr lang="en-GB" sz="2000" dirty="0">
                        <a:solidFill>
                          <a:srgbClr val="115076"/>
                        </a:solidFill>
                      </a:endParaRPr>
                    </a:p>
                  </a:txBody>
                  <a:tcPr anchor="ctr"/>
                </a:tc>
                <a:extLst>
                  <a:ext uri="{0D108BD9-81ED-4DB2-BD59-A6C34878D82A}">
                    <a16:rowId xmlns:a16="http://schemas.microsoft.com/office/drawing/2014/main" val="1961458278"/>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Flug</a:t>
                      </a:r>
                      <a:endParaRPr lang="en-GB" sz="2000" dirty="0">
                        <a:solidFill>
                          <a:srgbClr val="115076"/>
                        </a:solidFill>
                      </a:endParaRPr>
                    </a:p>
                  </a:txBody>
                  <a:tcPr anchor="ctr"/>
                </a:tc>
                <a:tc>
                  <a:txBody>
                    <a:bodyPr/>
                    <a:lstStyle/>
                    <a:p>
                      <a:pPr algn="ctr"/>
                      <a:r>
                        <a:rPr lang="en-GB" sz="2000" dirty="0" err="1">
                          <a:solidFill>
                            <a:srgbClr val="115076"/>
                          </a:solidFill>
                        </a:rPr>
                        <a:t>Flüge</a:t>
                      </a:r>
                      <a:endParaRPr lang="en-GB" sz="2000" dirty="0">
                        <a:solidFill>
                          <a:srgbClr val="115076"/>
                        </a:solidFill>
                      </a:endParaRPr>
                    </a:p>
                  </a:txBody>
                  <a:tcPr anchor="ctr"/>
                </a:tc>
                <a:extLst>
                  <a:ext uri="{0D108BD9-81ED-4DB2-BD59-A6C34878D82A}">
                    <a16:rowId xmlns:a16="http://schemas.microsoft.com/office/drawing/2014/main" val="2189313960"/>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a:solidFill>
                            <a:srgbClr val="115076"/>
                          </a:solidFill>
                        </a:rPr>
                        <a:t>Burg</a:t>
                      </a:r>
                    </a:p>
                  </a:txBody>
                  <a:tcPr anchor="ctr"/>
                </a:tc>
                <a:tc>
                  <a:txBody>
                    <a:bodyPr/>
                    <a:lstStyle/>
                    <a:p>
                      <a:pPr algn="ctr"/>
                      <a:r>
                        <a:rPr lang="en-GB" sz="2000" dirty="0" err="1">
                          <a:solidFill>
                            <a:srgbClr val="115076"/>
                          </a:solidFill>
                        </a:rPr>
                        <a:t>Burgen</a:t>
                      </a:r>
                      <a:endParaRPr lang="en-GB" sz="2000" dirty="0">
                        <a:solidFill>
                          <a:srgbClr val="115076"/>
                        </a:solidFill>
                      </a:endParaRPr>
                    </a:p>
                  </a:txBody>
                  <a:tcPr anchor="ctr"/>
                </a:tc>
                <a:extLst>
                  <a:ext uri="{0D108BD9-81ED-4DB2-BD59-A6C34878D82A}">
                    <a16:rowId xmlns:a16="http://schemas.microsoft.com/office/drawing/2014/main" val="2344197191"/>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Spielzeug</a:t>
                      </a:r>
                      <a:endParaRPr lang="en-GB" sz="2000" dirty="0">
                        <a:solidFill>
                          <a:srgbClr val="115076"/>
                        </a:solidFill>
                      </a:endParaRPr>
                    </a:p>
                  </a:txBody>
                  <a:tcPr anchor="ctr"/>
                </a:tc>
                <a:tc>
                  <a:txBody>
                    <a:bodyPr/>
                    <a:lstStyle/>
                    <a:p>
                      <a:pPr algn="ctr"/>
                      <a:r>
                        <a:rPr lang="en-GB" sz="2000" dirty="0" err="1">
                          <a:solidFill>
                            <a:srgbClr val="115076"/>
                          </a:solidFill>
                        </a:rPr>
                        <a:t>Spielzeuge</a:t>
                      </a:r>
                      <a:endParaRPr lang="en-GB" sz="2000" dirty="0">
                        <a:solidFill>
                          <a:srgbClr val="115076"/>
                        </a:solidFill>
                      </a:endParaRPr>
                    </a:p>
                  </a:txBody>
                  <a:tcPr anchor="ctr"/>
                </a:tc>
                <a:extLst>
                  <a:ext uri="{0D108BD9-81ED-4DB2-BD59-A6C34878D82A}">
                    <a16:rowId xmlns:a16="http://schemas.microsoft.com/office/drawing/2014/main" val="1972389626"/>
                  </a:ext>
                </a:extLst>
              </a:tr>
              <a:tr h="571427">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Geburtstag</a:t>
                      </a:r>
                      <a:endParaRPr lang="en-GB" sz="2000" dirty="0">
                        <a:solidFill>
                          <a:srgbClr val="115076"/>
                        </a:solidFill>
                      </a:endParaRPr>
                    </a:p>
                  </a:txBody>
                  <a:tcPr anchor="ctr"/>
                </a:tc>
                <a:tc>
                  <a:txBody>
                    <a:bodyPr/>
                    <a:lstStyle/>
                    <a:p>
                      <a:pPr algn="ctr"/>
                      <a:r>
                        <a:rPr lang="en-GB" sz="2000" dirty="0" err="1">
                          <a:solidFill>
                            <a:srgbClr val="115076"/>
                          </a:solidFill>
                        </a:rPr>
                        <a:t>Geburtstage</a:t>
                      </a:r>
                      <a:endParaRPr lang="en-GB" sz="2000" dirty="0">
                        <a:solidFill>
                          <a:srgbClr val="115076"/>
                        </a:solidFill>
                      </a:endParaRPr>
                    </a:p>
                  </a:txBody>
                  <a:tcPr anchor="ctr"/>
                </a:tc>
                <a:extLst>
                  <a:ext uri="{0D108BD9-81ED-4DB2-BD59-A6C34878D82A}">
                    <a16:rowId xmlns:a16="http://schemas.microsoft.com/office/drawing/2014/main" val="664931564"/>
                  </a:ext>
                </a:extLst>
              </a:tr>
              <a:tr h="571427">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Ausflug</a:t>
                      </a:r>
                      <a:endParaRPr lang="en-GB" sz="2000" dirty="0">
                        <a:solidFill>
                          <a:srgbClr val="115076"/>
                        </a:solidFill>
                      </a:endParaRPr>
                    </a:p>
                  </a:txBody>
                  <a:tcPr anchor="ctr"/>
                </a:tc>
                <a:tc>
                  <a:txBody>
                    <a:bodyPr/>
                    <a:lstStyle/>
                    <a:p>
                      <a:pPr algn="ctr"/>
                      <a:r>
                        <a:rPr lang="en-GB" sz="2000" dirty="0" err="1">
                          <a:solidFill>
                            <a:srgbClr val="115076"/>
                          </a:solidFill>
                        </a:rPr>
                        <a:t>Ausflüge</a:t>
                      </a:r>
                      <a:endParaRPr lang="en-GB" sz="2000" dirty="0">
                        <a:solidFill>
                          <a:srgbClr val="115076"/>
                        </a:solidFill>
                      </a:endParaRPr>
                    </a:p>
                  </a:txBody>
                  <a:tcPr anchor="ctr"/>
                </a:tc>
                <a:extLst>
                  <a:ext uri="{0D108BD9-81ED-4DB2-BD59-A6C34878D82A}">
                    <a16:rowId xmlns:a16="http://schemas.microsoft.com/office/drawing/2014/main" val="2371851735"/>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Fahrzeug</a:t>
                      </a:r>
                      <a:endParaRPr lang="en-GB" sz="2000" dirty="0">
                        <a:solidFill>
                          <a:srgbClr val="115076"/>
                        </a:solidFill>
                      </a:endParaRPr>
                    </a:p>
                  </a:txBody>
                  <a:tcPr anchor="ctr"/>
                </a:tc>
                <a:tc>
                  <a:txBody>
                    <a:bodyPr/>
                    <a:lstStyle/>
                    <a:p>
                      <a:pPr algn="ctr"/>
                      <a:r>
                        <a:rPr lang="en-GB" sz="2000" dirty="0" err="1">
                          <a:solidFill>
                            <a:srgbClr val="115076"/>
                          </a:solidFill>
                        </a:rPr>
                        <a:t>Fahrzeuge</a:t>
                      </a:r>
                      <a:endParaRPr lang="en-GB" sz="2000" dirty="0">
                        <a:solidFill>
                          <a:srgbClr val="115076"/>
                        </a:solidFill>
                      </a:endParaRPr>
                    </a:p>
                  </a:txBody>
                  <a:tcPr anchor="ctr"/>
                </a:tc>
                <a:extLst>
                  <a:ext uri="{0D108BD9-81ED-4DB2-BD59-A6C34878D82A}">
                    <a16:rowId xmlns:a16="http://schemas.microsoft.com/office/drawing/2014/main" val="1736239533"/>
                  </a:ext>
                </a:extLst>
              </a:tr>
            </a:tbl>
          </a:graphicData>
        </a:graphic>
      </p:graphicFrame>
      <p:sp>
        <p:nvSpPr>
          <p:cNvPr id="33" name="Action Button: Custom 16">
            <a:hlinkClick r:id="" action="ppaction://noaction" highlightClick="1">
              <a:snd r:embed="rId5" name="4. 1. Tag.wav"/>
            </a:hlinkClick>
            <a:extLst>
              <a:ext uri="{FF2B5EF4-FFF2-40B4-BE49-F238E27FC236}">
                <a16:creationId xmlns:a16="http://schemas.microsoft.com/office/drawing/2014/main" id="{AD6D9AC5-6770-43EA-B420-AC497FFFC2FC}"/>
              </a:ext>
            </a:extLst>
          </p:cNvPr>
          <p:cNvSpPr/>
          <p:nvPr/>
        </p:nvSpPr>
        <p:spPr>
          <a:xfrm>
            <a:off x="2657520" y="1641077"/>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6" name="4. 5. Zug.wav"/>
            </a:hlinkClick>
            <a:extLst>
              <a:ext uri="{FF2B5EF4-FFF2-40B4-BE49-F238E27FC236}">
                <a16:creationId xmlns:a16="http://schemas.microsoft.com/office/drawing/2014/main" id="{5902BCDF-694D-43DF-94F1-9E4021572D6C}"/>
              </a:ext>
            </a:extLst>
          </p:cNvPr>
          <p:cNvSpPr/>
          <p:nvPr/>
        </p:nvSpPr>
        <p:spPr>
          <a:xfrm>
            <a:off x="2657520" y="2216963"/>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TextBox 35" descr="text box hiding answer">
            <a:extLst>
              <a:ext uri="{FF2B5EF4-FFF2-40B4-BE49-F238E27FC236}">
                <a16:creationId xmlns:a16="http://schemas.microsoft.com/office/drawing/2014/main" id="{1825307D-FF5E-4A36-ACB1-01096E6BDBA8}"/>
              </a:ext>
            </a:extLst>
          </p:cNvPr>
          <p:cNvSpPr txBox="1"/>
          <p:nvPr/>
        </p:nvSpPr>
        <p:spPr>
          <a:xfrm>
            <a:off x="8361501" y="2305762"/>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37" name="Action Button: Custom 16">
            <a:hlinkClick r:id="" action="ppaction://noaction" highlightClick="1">
              <a:snd r:embed="rId7" name="4. 3. Flug.wav"/>
            </a:hlinkClick>
            <a:extLst>
              <a:ext uri="{FF2B5EF4-FFF2-40B4-BE49-F238E27FC236}">
                <a16:creationId xmlns:a16="http://schemas.microsoft.com/office/drawing/2014/main" id="{6F29A69A-2E03-43C3-8693-3612B2A56B08}"/>
              </a:ext>
            </a:extLst>
          </p:cNvPr>
          <p:cNvSpPr/>
          <p:nvPr/>
        </p:nvSpPr>
        <p:spPr>
          <a:xfrm>
            <a:off x="2648898" y="2790777"/>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8" name="4. 4. Burg.wav"/>
            </a:hlinkClick>
            <a:extLst>
              <a:ext uri="{FF2B5EF4-FFF2-40B4-BE49-F238E27FC236}">
                <a16:creationId xmlns:a16="http://schemas.microsoft.com/office/drawing/2014/main" id="{FF8ED268-6CEC-40A9-9D2D-3A94604CD22A}"/>
              </a:ext>
            </a:extLst>
          </p:cNvPr>
          <p:cNvSpPr/>
          <p:nvPr/>
        </p:nvSpPr>
        <p:spPr>
          <a:xfrm>
            <a:off x="2644076" y="3375412"/>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9" name="4. 7. Spielzeug.wav"/>
            </a:hlinkClick>
            <a:extLst>
              <a:ext uri="{FF2B5EF4-FFF2-40B4-BE49-F238E27FC236}">
                <a16:creationId xmlns:a16="http://schemas.microsoft.com/office/drawing/2014/main" id="{1A76D409-CAE3-4B07-B176-77140011BF84}"/>
              </a:ext>
            </a:extLst>
          </p:cNvPr>
          <p:cNvSpPr/>
          <p:nvPr/>
        </p:nvSpPr>
        <p:spPr>
          <a:xfrm>
            <a:off x="2632353" y="3909337"/>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10" name="4. whoknows. Geburtstag.wav"/>
            </a:hlinkClick>
            <a:extLst>
              <a:ext uri="{FF2B5EF4-FFF2-40B4-BE49-F238E27FC236}">
                <a16:creationId xmlns:a16="http://schemas.microsoft.com/office/drawing/2014/main" id="{74527331-55D5-47DA-B371-72695C983080}"/>
              </a:ext>
            </a:extLst>
          </p:cNvPr>
          <p:cNvSpPr/>
          <p:nvPr/>
        </p:nvSpPr>
        <p:spPr>
          <a:xfrm>
            <a:off x="2631491" y="4489479"/>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Action Button: Custom 16">
            <a:hlinkClick r:id="" action="ppaction://noaction" highlightClick="1">
              <a:snd r:embed="rId11" name="4. 6. Ausflug.wav"/>
            </a:hlinkClick>
            <a:extLst>
              <a:ext uri="{FF2B5EF4-FFF2-40B4-BE49-F238E27FC236}">
                <a16:creationId xmlns:a16="http://schemas.microsoft.com/office/drawing/2014/main" id="{1BEE00CD-4AB6-4CE1-9910-0707B1F54143}"/>
              </a:ext>
            </a:extLst>
          </p:cNvPr>
          <p:cNvSpPr/>
          <p:nvPr/>
        </p:nvSpPr>
        <p:spPr>
          <a:xfrm>
            <a:off x="2608712" y="5069256"/>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12" name="4. 8. Fahrzeug.wav"/>
            </a:hlinkClick>
            <a:extLst>
              <a:ext uri="{FF2B5EF4-FFF2-40B4-BE49-F238E27FC236}">
                <a16:creationId xmlns:a16="http://schemas.microsoft.com/office/drawing/2014/main" id="{64D94CBA-43FD-4390-BF7F-171BA608CEF1}"/>
              </a:ext>
            </a:extLst>
          </p:cNvPr>
          <p:cNvSpPr/>
          <p:nvPr/>
        </p:nvSpPr>
        <p:spPr>
          <a:xfrm>
            <a:off x="2608712" y="5630842"/>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9" name="TextBox 48" descr="text box hiding answer">
            <a:extLst>
              <a:ext uri="{FF2B5EF4-FFF2-40B4-BE49-F238E27FC236}">
                <a16:creationId xmlns:a16="http://schemas.microsoft.com/office/drawing/2014/main" id="{F5C2FE36-567D-4907-B203-E6564DA1FD6F}"/>
              </a:ext>
            </a:extLst>
          </p:cNvPr>
          <p:cNvSpPr txBox="1"/>
          <p:nvPr/>
        </p:nvSpPr>
        <p:spPr>
          <a:xfrm>
            <a:off x="4290015" y="1710722"/>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57" name="TextBox 56" descr="text box hiding answer">
            <a:extLst>
              <a:ext uri="{FF2B5EF4-FFF2-40B4-BE49-F238E27FC236}">
                <a16:creationId xmlns:a16="http://schemas.microsoft.com/office/drawing/2014/main" id="{E47E8700-AFCB-425A-8990-18E77C28BFEC}"/>
              </a:ext>
            </a:extLst>
          </p:cNvPr>
          <p:cNvSpPr txBox="1"/>
          <p:nvPr/>
        </p:nvSpPr>
        <p:spPr>
          <a:xfrm>
            <a:off x="4283565" y="2861288"/>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58" name="TextBox 57" descr="text box hiding answer">
            <a:extLst>
              <a:ext uri="{FF2B5EF4-FFF2-40B4-BE49-F238E27FC236}">
                <a16:creationId xmlns:a16="http://schemas.microsoft.com/office/drawing/2014/main" id="{081E4B13-A397-45B3-AD6A-4CDFDBE6D9B9}"/>
              </a:ext>
            </a:extLst>
          </p:cNvPr>
          <p:cNvSpPr txBox="1"/>
          <p:nvPr/>
        </p:nvSpPr>
        <p:spPr>
          <a:xfrm>
            <a:off x="4375640" y="3427635"/>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60" name="TextBox 59" descr="text box hiding answer">
            <a:extLst>
              <a:ext uri="{FF2B5EF4-FFF2-40B4-BE49-F238E27FC236}">
                <a16:creationId xmlns:a16="http://schemas.microsoft.com/office/drawing/2014/main" id="{38C76E7A-5121-4952-86DE-93B36D4796E8}"/>
              </a:ext>
            </a:extLst>
          </p:cNvPr>
          <p:cNvSpPr txBox="1"/>
          <p:nvPr/>
        </p:nvSpPr>
        <p:spPr>
          <a:xfrm>
            <a:off x="4258486" y="3993982"/>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61" name="TextBox 60" descr="text box hiding answer">
            <a:extLst>
              <a:ext uri="{FF2B5EF4-FFF2-40B4-BE49-F238E27FC236}">
                <a16:creationId xmlns:a16="http://schemas.microsoft.com/office/drawing/2014/main" id="{A182307D-DBC1-4649-8C69-5A8473D505AB}"/>
              </a:ext>
            </a:extLst>
          </p:cNvPr>
          <p:cNvSpPr txBox="1"/>
          <p:nvPr/>
        </p:nvSpPr>
        <p:spPr>
          <a:xfrm>
            <a:off x="4407167" y="4566946"/>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62" name="TextBox 61" descr="text box hiding answer">
            <a:extLst>
              <a:ext uri="{FF2B5EF4-FFF2-40B4-BE49-F238E27FC236}">
                <a16:creationId xmlns:a16="http://schemas.microsoft.com/office/drawing/2014/main" id="{2B80B337-BAD8-4094-807D-B8226065E4FD}"/>
              </a:ext>
            </a:extLst>
          </p:cNvPr>
          <p:cNvSpPr txBox="1"/>
          <p:nvPr/>
        </p:nvSpPr>
        <p:spPr>
          <a:xfrm>
            <a:off x="4320495" y="5130037"/>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63" name="TextBox 62" descr="text box hiding answer">
            <a:extLst>
              <a:ext uri="{FF2B5EF4-FFF2-40B4-BE49-F238E27FC236}">
                <a16:creationId xmlns:a16="http://schemas.microsoft.com/office/drawing/2014/main" id="{91A8252A-434B-4CC3-B9F7-04E62A7A1A49}"/>
              </a:ext>
            </a:extLst>
          </p:cNvPr>
          <p:cNvSpPr txBox="1"/>
          <p:nvPr/>
        </p:nvSpPr>
        <p:spPr>
          <a:xfrm>
            <a:off x="4394216" y="5757888"/>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pic>
        <p:nvPicPr>
          <p:cNvPr id="25" name="Picture 24" descr="A picture containing drawing&#10;&#10;Description automatically generated">
            <a:extLst>
              <a:ext uri="{FF2B5EF4-FFF2-40B4-BE49-F238E27FC236}">
                <a16:creationId xmlns:a16="http://schemas.microsoft.com/office/drawing/2014/main" id="{CCE571E9-8A02-4FA4-B902-5DD6EFD532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566" y="1192100"/>
            <a:ext cx="2481188" cy="2481188"/>
          </a:xfrm>
          <a:prstGeom prst="rect">
            <a:avLst/>
          </a:prstGeom>
        </p:spPr>
      </p:pic>
      <p:cxnSp>
        <p:nvCxnSpPr>
          <p:cNvPr id="65" name="Straight Arrow Connector 64">
            <a:extLst>
              <a:ext uri="{FF2B5EF4-FFF2-40B4-BE49-F238E27FC236}">
                <a16:creationId xmlns:a16="http://schemas.microsoft.com/office/drawing/2014/main" id="{2D893CEF-D6D2-4B7D-A5B6-7CE1ADC04219}"/>
              </a:ext>
            </a:extLst>
          </p:cNvPr>
          <p:cNvCxnSpPr/>
          <p:nvPr/>
        </p:nvCxnSpPr>
        <p:spPr>
          <a:xfrm>
            <a:off x="548640" y="3169065"/>
            <a:ext cx="751572" cy="0"/>
          </a:xfrm>
          <a:prstGeom prst="straightConnector1">
            <a:avLst/>
          </a:prstGeom>
          <a:ln w="762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6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9" grpId="0" animBg="1"/>
      <p:bldP spid="57" grpId="0" animBg="1"/>
      <p:bldP spid="58" grpId="0" animBg="1"/>
      <p:bldP spid="60" grpId="0" animBg="1"/>
      <p:bldP spid="61" grpId="0" animBg="1"/>
      <p:bldP spid="62" grpId="0" animBg="1"/>
      <p:bldP spid="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64608" cy="869950"/>
          </a:xfrm>
          <a:prstGeom prst="rect">
            <a:avLst/>
          </a:prstGeom>
        </p:spPr>
      </p:pic>
      <p:sp>
        <p:nvSpPr>
          <p:cNvPr id="4" name="Title 3"/>
          <p:cNvSpPr>
            <a:spLocks noGrp="1"/>
          </p:cNvSpPr>
          <p:nvPr>
            <p:ph type="title"/>
          </p:nvPr>
        </p:nvSpPr>
        <p:spPr>
          <a:xfrm>
            <a:off x="0" y="294041"/>
            <a:ext cx="4407408" cy="707849"/>
          </a:xfrm>
        </p:spPr>
        <p:txBody>
          <a:bodyPr>
            <a:normAutofit fontScale="90000"/>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   [2/3]</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826496" y="247046"/>
            <a:ext cx="1130830" cy="331565"/>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523880" y="-905173"/>
            <a:ext cx="5563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DA513925-9E82-4ADE-A8AE-4C778A0AF688}"/>
              </a:ext>
            </a:extLst>
          </p:cNvPr>
          <p:cNvSpPr txBox="1"/>
          <p:nvPr/>
        </p:nvSpPr>
        <p:spPr>
          <a:xfrm>
            <a:off x="154394" y="1275658"/>
            <a:ext cx="1228674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German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usually occurs at the end of a word.  </a:t>
            </a:r>
            <a:b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Whether you pronounce it with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ch</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 [k] you don’t use your vocal chords.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A918565-5465-43E4-B12F-95CF9B877B20}"/>
              </a:ext>
            </a:extLst>
          </p:cNvPr>
          <p:cNvSpPr txBox="1"/>
          <p:nvPr/>
        </p:nvSpPr>
        <p:spPr>
          <a:xfrm>
            <a:off x="154394" y="3926801"/>
            <a:ext cx="118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Compare:</a:t>
            </a:r>
          </a:p>
        </p:txBody>
      </p:sp>
      <p:sp>
        <p:nvSpPr>
          <p:cNvPr id="28" name="TextBox 27">
            <a:extLst>
              <a:ext uri="{FF2B5EF4-FFF2-40B4-BE49-F238E27FC236}">
                <a16:creationId xmlns:a16="http://schemas.microsoft.com/office/drawing/2014/main" id="{BCE01F29-9897-49C8-B0F7-14560BF9B44B}"/>
              </a:ext>
            </a:extLst>
          </p:cNvPr>
          <p:cNvSpPr txBox="1"/>
          <p:nvPr/>
        </p:nvSpPr>
        <p:spPr>
          <a:xfrm>
            <a:off x="2892732" y="4162781"/>
            <a:ext cx="2911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C1D4CC43-AFB1-4DC1-9C63-0D66E6125FD7}"/>
              </a:ext>
            </a:extLst>
          </p:cNvPr>
          <p:cNvSpPr txBox="1"/>
          <p:nvPr/>
        </p:nvSpPr>
        <p:spPr>
          <a:xfrm>
            <a:off x="154393" y="2859845"/>
            <a:ext cx="1180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However, adding additional letters to adjectives ending in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changes its sound to a voiced [g].</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0D812631-E821-449E-A5AB-DB60243184B6}"/>
              </a:ext>
            </a:extLst>
          </p:cNvPr>
          <p:cNvSpPr txBox="1"/>
          <p:nvPr/>
        </p:nvSpPr>
        <p:spPr>
          <a:xfrm>
            <a:off x="2512584" y="5147068"/>
            <a:ext cx="6229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Antwort</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1" name="Rectangle 10">
            <a:hlinkClick r:id="" action="ppaction://noaction">
              <a:snd r:embed="rId4" name="24. 1-louder.wav"/>
            </a:hlinkClick>
            <a:extLst>
              <a:ext uri="{FF2B5EF4-FFF2-40B4-BE49-F238E27FC236}">
                <a16:creationId xmlns:a16="http://schemas.microsoft.com/office/drawing/2014/main" id="{EA8F66A8-7232-4B27-B071-D62969913EE7}"/>
              </a:ext>
            </a:extLst>
          </p:cNvPr>
          <p:cNvSpPr/>
          <p:nvPr/>
        </p:nvSpPr>
        <p:spPr>
          <a:xfrm>
            <a:off x="2460732" y="4175593"/>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Rectangle 11">
            <a:hlinkClick r:id="" action="ppaction://noaction">
              <a:snd r:embed="rId5" name="24. 2.wav"/>
            </a:hlinkClick>
            <a:extLst>
              <a:ext uri="{FF2B5EF4-FFF2-40B4-BE49-F238E27FC236}">
                <a16:creationId xmlns:a16="http://schemas.microsoft.com/office/drawing/2014/main" id="{3837BC17-ED18-4F2B-A6BF-E523F1AFD1E1}"/>
              </a:ext>
            </a:extLst>
          </p:cNvPr>
          <p:cNvSpPr/>
          <p:nvPr/>
        </p:nvSpPr>
        <p:spPr>
          <a:xfrm>
            <a:off x="2460732" y="5192678"/>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1798929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64608" cy="869950"/>
          </a:xfrm>
          <a:prstGeom prst="rect">
            <a:avLst/>
          </a:prstGeom>
        </p:spPr>
      </p:pic>
      <p:sp>
        <p:nvSpPr>
          <p:cNvPr id="4" name="Title 3"/>
          <p:cNvSpPr>
            <a:spLocks noGrp="1"/>
          </p:cNvSpPr>
          <p:nvPr>
            <p:ph type="title"/>
          </p:nvPr>
        </p:nvSpPr>
        <p:spPr>
          <a:xfrm>
            <a:off x="0" y="294041"/>
            <a:ext cx="4517136" cy="707849"/>
          </a:xfrm>
        </p:spPr>
        <p:txBody>
          <a:bodyPr>
            <a:normAutofit fontScale="90000"/>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   [3/3]</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0522" y="1216685"/>
            <a:ext cx="2981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2" name="Table 4">
            <a:extLst>
              <a:ext uri="{FF2B5EF4-FFF2-40B4-BE49-F238E27FC236}">
                <a16:creationId xmlns:a16="http://schemas.microsoft.com/office/drawing/2014/main" id="{141A7815-01D1-4654-BD2F-44CA0C63BB57}"/>
              </a:ext>
            </a:extLst>
          </p:cNvPr>
          <p:cNvGraphicFramePr>
            <a:graphicFrameLocks noGrp="1"/>
          </p:cNvGraphicFramePr>
          <p:nvPr/>
        </p:nvGraphicFramePr>
        <p:xfrm>
          <a:off x="2577614" y="1645724"/>
          <a:ext cx="9379712" cy="4634816"/>
        </p:xfrm>
        <a:graphic>
          <a:graphicData uri="http://schemas.openxmlformats.org/drawingml/2006/table">
            <a:tbl>
              <a:tblPr firstRow="1" bandRow="1">
                <a:tableStyleId>{ED083AE6-46FA-4A59-8FB0-9F97EB10719F}</a:tableStyleId>
              </a:tblPr>
              <a:tblGrid>
                <a:gridCol w="1826768">
                  <a:extLst>
                    <a:ext uri="{9D8B030D-6E8A-4147-A177-3AD203B41FA5}">
                      <a16:colId xmlns:a16="http://schemas.microsoft.com/office/drawing/2014/main" val="206030106"/>
                    </a:ext>
                  </a:extLst>
                </a:gridCol>
                <a:gridCol w="4578040">
                  <a:extLst>
                    <a:ext uri="{9D8B030D-6E8A-4147-A177-3AD203B41FA5}">
                      <a16:colId xmlns:a16="http://schemas.microsoft.com/office/drawing/2014/main" val="1903605837"/>
                    </a:ext>
                  </a:extLst>
                </a:gridCol>
                <a:gridCol w="2974904">
                  <a:extLst>
                    <a:ext uri="{9D8B030D-6E8A-4147-A177-3AD203B41FA5}">
                      <a16:colId xmlns:a16="http://schemas.microsoft.com/office/drawing/2014/main" val="1921284546"/>
                    </a:ext>
                  </a:extLst>
                </a:gridCol>
              </a:tblGrid>
              <a:tr h="579352">
                <a:tc>
                  <a:txBody>
                    <a:bodyPr/>
                    <a:lstStyle/>
                    <a:p>
                      <a:pPr algn="ctr"/>
                      <a:r>
                        <a:rPr lang="en-GB" sz="2400" b="0" dirty="0" err="1">
                          <a:solidFill>
                            <a:srgbClr val="115076"/>
                          </a:solidFill>
                          <a:latin typeface="Century Gothic" panose="020B0502020202020204" pitchFamily="34" charset="0"/>
                        </a:rPr>
                        <a:t>richtig</a:t>
                      </a:r>
                      <a:endParaRPr lang="en-GB" sz="2400" b="0" dirty="0">
                        <a:solidFill>
                          <a:srgbClr val="115076"/>
                        </a:solidFill>
                        <a:latin typeface="Century Gothic" panose="020B0502020202020204" pitchFamily="34" charset="0"/>
                      </a:endParaRPr>
                    </a:p>
                  </a:txBody>
                  <a:tcPr anchor="ctr"/>
                </a:tc>
                <a:tc>
                  <a:txBody>
                    <a:bodyPr/>
                    <a:lstStyle/>
                    <a:p>
                      <a:pPr algn="ctr"/>
                      <a:r>
                        <a:rPr lang="en-GB" sz="2400" b="0" dirty="0" err="1">
                          <a:solidFill>
                            <a:srgbClr val="115076"/>
                          </a:solidFill>
                          <a:latin typeface="Century Gothic" panose="020B0502020202020204" pitchFamily="34" charset="0"/>
                        </a:rPr>
                        <a:t>eine</a:t>
                      </a:r>
                      <a:r>
                        <a:rPr lang="en-GB" sz="2400" b="0" dirty="0">
                          <a:solidFill>
                            <a:srgbClr val="115076"/>
                          </a:solidFill>
                          <a:latin typeface="Century Gothic" panose="020B0502020202020204" pitchFamily="34" charset="0"/>
                        </a:rPr>
                        <a:t>   </a:t>
                      </a:r>
                      <a:r>
                        <a:rPr lang="en-GB" sz="2400" b="0" dirty="0" err="1">
                          <a:solidFill>
                            <a:srgbClr val="115076"/>
                          </a:solidFill>
                          <a:latin typeface="Century Gothic" panose="020B0502020202020204" pitchFamily="34" charset="0"/>
                        </a:rPr>
                        <a:t>richtige</a:t>
                      </a:r>
                      <a:r>
                        <a:rPr lang="en-GB" sz="2400" b="0" dirty="0">
                          <a:solidFill>
                            <a:srgbClr val="115076"/>
                          </a:solidFill>
                          <a:latin typeface="Century Gothic" panose="020B0502020202020204" pitchFamily="34" charset="0"/>
                        </a:rPr>
                        <a:t>   </a:t>
                      </a:r>
                      <a:r>
                        <a:rPr lang="en-GB" sz="2400" b="0" dirty="0" err="1">
                          <a:solidFill>
                            <a:srgbClr val="115076"/>
                          </a:solidFill>
                          <a:latin typeface="Century Gothic" panose="020B0502020202020204" pitchFamily="34" charset="0"/>
                        </a:rPr>
                        <a:t>Idee</a:t>
                      </a:r>
                      <a:endParaRPr lang="en-GB" sz="2400" b="0" dirty="0">
                        <a:solidFill>
                          <a:srgbClr val="115076"/>
                        </a:solidFill>
                        <a:latin typeface="Century Gothic" panose="020B0502020202020204" pitchFamily="34" charset="0"/>
                      </a:endParaRPr>
                    </a:p>
                  </a:txBody>
                  <a:tcPr anchor="ctr"/>
                </a:tc>
                <a:tc>
                  <a:txBody>
                    <a:bodyPr/>
                    <a:lstStyle/>
                    <a:p>
                      <a:pPr algn="l"/>
                      <a:r>
                        <a:rPr lang="en-GB" sz="2400" b="0" dirty="0">
                          <a:solidFill>
                            <a:srgbClr val="115076"/>
                          </a:solidFill>
                          <a:latin typeface="Century Gothic" panose="020B0502020202020204" pitchFamily="34" charset="0"/>
                        </a:rPr>
                        <a:t>a right idea</a:t>
                      </a:r>
                    </a:p>
                  </a:txBody>
                  <a:tcPr anchor="ctr"/>
                </a:tc>
                <a:extLst>
                  <a:ext uri="{0D108BD9-81ED-4DB2-BD59-A6C34878D82A}">
                    <a16:rowId xmlns:a16="http://schemas.microsoft.com/office/drawing/2014/main" val="4148953824"/>
                  </a:ext>
                </a:extLst>
              </a:tr>
              <a:tr h="579352">
                <a:tc>
                  <a:txBody>
                    <a:bodyPr/>
                    <a:lstStyle/>
                    <a:p>
                      <a:pPr algn="ctr"/>
                      <a:r>
                        <a:rPr lang="en-GB" sz="2400" dirty="0" err="1">
                          <a:solidFill>
                            <a:srgbClr val="115076"/>
                          </a:solidFill>
                          <a:latin typeface="Century Gothic" panose="020B0502020202020204" pitchFamily="34" charset="0"/>
                        </a:rPr>
                        <a:t>wichtig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wichtiges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Ziel</a:t>
                      </a:r>
                      <a:endParaRPr lang="en-GB" sz="2400" dirty="0">
                        <a:solidFill>
                          <a:srgbClr val="115076"/>
                        </a:solidFill>
                        <a:latin typeface="Century Gothic" panose="020B0502020202020204" pitchFamily="34" charset="0"/>
                      </a:endParaRPr>
                    </a:p>
                  </a:txBody>
                  <a:tcPr anchor="ctr"/>
                </a:tc>
                <a:tc>
                  <a:txBody>
                    <a:bodyPr/>
                    <a:lstStyle/>
                    <a:p>
                      <a:pPr algn="l"/>
                      <a:r>
                        <a:rPr lang="en-GB" sz="2400" dirty="0">
                          <a:solidFill>
                            <a:srgbClr val="115076"/>
                          </a:solidFill>
                          <a:latin typeface="Century Gothic" panose="020B0502020202020204" pitchFamily="34" charset="0"/>
                        </a:rPr>
                        <a:t>an important goal</a:t>
                      </a:r>
                    </a:p>
                  </a:txBody>
                  <a:tcPr anchor="ctr"/>
                </a:tc>
                <a:extLst>
                  <a:ext uri="{0D108BD9-81ED-4DB2-BD59-A6C34878D82A}">
                    <a16:rowId xmlns:a16="http://schemas.microsoft.com/office/drawing/2014/main" val="3185382835"/>
                  </a:ext>
                </a:extLst>
              </a:tr>
              <a:tr h="579352">
                <a:tc>
                  <a:txBody>
                    <a:bodyPr/>
                    <a:lstStyle/>
                    <a:p>
                      <a:pPr algn="ctr"/>
                      <a:r>
                        <a:rPr lang="en-GB" sz="2400" dirty="0" err="1">
                          <a:solidFill>
                            <a:srgbClr val="115076"/>
                          </a:solidFill>
                          <a:latin typeface="Century Gothic" panose="020B0502020202020204" pitchFamily="34" charset="0"/>
                        </a:rPr>
                        <a:t>schwierig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schwieriges</a:t>
                      </a:r>
                      <a:r>
                        <a:rPr lang="en-GB" sz="2400" dirty="0">
                          <a:solidFill>
                            <a:srgbClr val="115076"/>
                          </a:solidFill>
                          <a:latin typeface="Century Gothic" panose="020B0502020202020204" pitchFamily="34" charset="0"/>
                        </a:rPr>
                        <a:t>   Spiel</a:t>
                      </a:r>
                    </a:p>
                  </a:txBody>
                  <a:tcPr anchor="ctr"/>
                </a:tc>
                <a:tc>
                  <a:txBody>
                    <a:bodyPr/>
                    <a:lstStyle/>
                    <a:p>
                      <a:pPr algn="l"/>
                      <a:r>
                        <a:rPr lang="en-GB" sz="2400" dirty="0">
                          <a:solidFill>
                            <a:srgbClr val="115076"/>
                          </a:solidFill>
                          <a:latin typeface="Century Gothic" panose="020B0502020202020204" pitchFamily="34" charset="0"/>
                        </a:rPr>
                        <a:t>a difficult game</a:t>
                      </a:r>
                    </a:p>
                  </a:txBody>
                  <a:tcPr anchor="ctr"/>
                </a:tc>
                <a:extLst>
                  <a:ext uri="{0D108BD9-81ED-4DB2-BD59-A6C34878D82A}">
                    <a16:rowId xmlns:a16="http://schemas.microsoft.com/office/drawing/2014/main" val="3397180613"/>
                  </a:ext>
                </a:extLst>
              </a:tr>
              <a:tr h="579352">
                <a:tc>
                  <a:txBody>
                    <a:bodyPr/>
                    <a:lstStyle/>
                    <a:p>
                      <a:pPr algn="ctr"/>
                      <a:r>
                        <a:rPr lang="en-GB" sz="2400" dirty="0" err="1">
                          <a:solidFill>
                            <a:srgbClr val="115076"/>
                          </a:solidFill>
                          <a:latin typeface="Century Gothic" panose="020B0502020202020204" pitchFamily="34" charset="0"/>
                        </a:rPr>
                        <a:t>freiwillig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freiwillige</a:t>
                      </a:r>
                      <a:r>
                        <a:rPr lang="en-GB" sz="2400" dirty="0">
                          <a:solidFill>
                            <a:srgbClr val="115076"/>
                          </a:solidFill>
                          <a:latin typeface="Century Gothic" panose="020B0502020202020204" pitchFamily="34" charset="0"/>
                        </a:rPr>
                        <a:t>   Person</a:t>
                      </a:r>
                    </a:p>
                  </a:txBody>
                  <a:tcPr anchor="ctr"/>
                </a:tc>
                <a:tc>
                  <a:txBody>
                    <a:bodyPr/>
                    <a:lstStyle/>
                    <a:p>
                      <a:pPr algn="l"/>
                      <a:r>
                        <a:rPr lang="en-GB" sz="2400" dirty="0">
                          <a:solidFill>
                            <a:srgbClr val="115076"/>
                          </a:solidFill>
                          <a:latin typeface="Century Gothic" panose="020B0502020202020204" pitchFamily="34" charset="0"/>
                        </a:rPr>
                        <a:t>a willing person</a:t>
                      </a:r>
                    </a:p>
                  </a:txBody>
                  <a:tcPr anchor="ctr"/>
                </a:tc>
                <a:extLst>
                  <a:ext uri="{0D108BD9-81ED-4DB2-BD59-A6C34878D82A}">
                    <a16:rowId xmlns:a16="http://schemas.microsoft.com/office/drawing/2014/main" val="1551537840"/>
                  </a:ext>
                </a:extLst>
              </a:tr>
              <a:tr h="579352">
                <a:tc>
                  <a:txBody>
                    <a:bodyPr/>
                    <a:lstStyle/>
                    <a:p>
                      <a:pPr algn="ctr"/>
                      <a:r>
                        <a:rPr lang="en-GB" sz="2400" dirty="0" err="1">
                          <a:solidFill>
                            <a:srgbClr val="115076"/>
                          </a:solidFill>
                          <a:latin typeface="Century Gothic" panose="020B0502020202020204" pitchFamily="34" charset="0"/>
                        </a:rPr>
                        <a:t>ruhig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ruhiger</a:t>
                      </a:r>
                      <a:r>
                        <a:rPr lang="en-GB" sz="2400" dirty="0">
                          <a:solidFill>
                            <a:srgbClr val="115076"/>
                          </a:solidFill>
                          <a:latin typeface="Century Gothic" panose="020B0502020202020204" pitchFamily="34" charset="0"/>
                        </a:rPr>
                        <a:t>   Platz</a:t>
                      </a:r>
                    </a:p>
                  </a:txBody>
                  <a:tcPr anchor="ctr"/>
                </a:tc>
                <a:tc>
                  <a:txBody>
                    <a:bodyPr/>
                    <a:lstStyle/>
                    <a:p>
                      <a:pPr algn="l"/>
                      <a:r>
                        <a:rPr lang="en-GB" sz="2400" dirty="0">
                          <a:solidFill>
                            <a:srgbClr val="115076"/>
                          </a:solidFill>
                          <a:latin typeface="Century Gothic" panose="020B0502020202020204" pitchFamily="34" charset="0"/>
                        </a:rPr>
                        <a:t>a quiet square</a:t>
                      </a:r>
                    </a:p>
                  </a:txBody>
                  <a:tcPr anchor="ctr"/>
                </a:tc>
                <a:extLst>
                  <a:ext uri="{0D108BD9-81ED-4DB2-BD59-A6C34878D82A}">
                    <a16:rowId xmlns:a16="http://schemas.microsoft.com/office/drawing/2014/main" val="3696467524"/>
                  </a:ext>
                </a:extLst>
              </a:tr>
              <a:tr h="579352">
                <a:tc>
                  <a:txBody>
                    <a:bodyPr/>
                    <a:lstStyle/>
                    <a:p>
                      <a:pPr algn="ctr"/>
                      <a:r>
                        <a:rPr lang="en-GB" sz="2400" dirty="0" err="1">
                          <a:solidFill>
                            <a:srgbClr val="115076"/>
                          </a:solidFill>
                          <a:latin typeface="Century Gothic" panose="020B0502020202020204" pitchFamily="34" charset="0"/>
                        </a:rPr>
                        <a:t>langweilig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langweiliger</a:t>
                      </a:r>
                      <a:r>
                        <a:rPr lang="en-GB" sz="2400" dirty="0">
                          <a:solidFill>
                            <a:srgbClr val="115076"/>
                          </a:solidFill>
                          <a:latin typeface="Century Gothic" panose="020B0502020202020204" pitchFamily="34" charset="0"/>
                        </a:rPr>
                        <a:t>   Mann</a:t>
                      </a:r>
                    </a:p>
                  </a:txBody>
                  <a:tcPr anchor="ctr"/>
                </a:tc>
                <a:tc>
                  <a:txBody>
                    <a:bodyPr/>
                    <a:lstStyle/>
                    <a:p>
                      <a:pPr algn="l"/>
                      <a:r>
                        <a:rPr lang="en-GB" sz="2400" dirty="0">
                          <a:solidFill>
                            <a:srgbClr val="115076"/>
                          </a:solidFill>
                          <a:latin typeface="Century Gothic" panose="020B0502020202020204" pitchFamily="34" charset="0"/>
                        </a:rPr>
                        <a:t>a boring man</a:t>
                      </a:r>
                    </a:p>
                  </a:txBody>
                  <a:tcPr anchor="ctr"/>
                </a:tc>
                <a:extLst>
                  <a:ext uri="{0D108BD9-81ED-4DB2-BD59-A6C34878D82A}">
                    <a16:rowId xmlns:a16="http://schemas.microsoft.com/office/drawing/2014/main" val="4071124986"/>
                  </a:ext>
                </a:extLst>
              </a:tr>
              <a:tr h="579352">
                <a:tc>
                  <a:txBody>
                    <a:bodyPr/>
                    <a:lstStyle/>
                    <a:p>
                      <a:pPr algn="ctr"/>
                      <a:r>
                        <a:rPr lang="en-GB" sz="2400" dirty="0" err="1">
                          <a:solidFill>
                            <a:srgbClr val="115076"/>
                          </a:solidFill>
                          <a:latin typeface="Century Gothic" panose="020B0502020202020204" pitchFamily="34" charset="0"/>
                        </a:rPr>
                        <a:t>traurig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traurige</a:t>
                      </a:r>
                      <a:r>
                        <a:rPr lang="en-GB" sz="2400" dirty="0">
                          <a:solidFill>
                            <a:srgbClr val="115076"/>
                          </a:solidFill>
                          <a:latin typeface="Century Gothic" panose="020B0502020202020204" pitchFamily="34" charset="0"/>
                        </a:rPr>
                        <a:t>   Frau</a:t>
                      </a:r>
                    </a:p>
                  </a:txBody>
                  <a:tcPr anchor="ctr"/>
                </a:tc>
                <a:tc>
                  <a:txBody>
                    <a:bodyPr/>
                    <a:lstStyle/>
                    <a:p>
                      <a:pPr algn="l"/>
                      <a:r>
                        <a:rPr lang="en-GB" sz="2400" dirty="0">
                          <a:solidFill>
                            <a:srgbClr val="115076"/>
                          </a:solidFill>
                          <a:latin typeface="Century Gothic" panose="020B0502020202020204" pitchFamily="34" charset="0"/>
                        </a:rPr>
                        <a:t>a sad woman</a:t>
                      </a:r>
                    </a:p>
                  </a:txBody>
                  <a:tcPr anchor="ctr"/>
                </a:tc>
                <a:extLst>
                  <a:ext uri="{0D108BD9-81ED-4DB2-BD59-A6C34878D82A}">
                    <a16:rowId xmlns:a16="http://schemas.microsoft.com/office/drawing/2014/main" val="2645651364"/>
                  </a:ext>
                </a:extLst>
              </a:tr>
              <a:tr h="579352">
                <a:tc>
                  <a:txBody>
                    <a:bodyPr/>
                    <a:lstStyle/>
                    <a:p>
                      <a:pPr algn="ctr"/>
                      <a:r>
                        <a:rPr lang="en-GB" sz="2400" dirty="0">
                          <a:solidFill>
                            <a:srgbClr val="115076"/>
                          </a:solidFill>
                          <a:latin typeface="Century Gothic" panose="020B0502020202020204" pitchFamily="34" charset="0"/>
                        </a:rPr>
                        <a:t>riesig</a:t>
                      </a: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riesiges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Stück</a:t>
                      </a:r>
                      <a:endParaRPr lang="en-GB" sz="2400" dirty="0">
                        <a:solidFill>
                          <a:srgbClr val="115076"/>
                        </a:solidFill>
                        <a:latin typeface="Century Gothic" panose="020B0502020202020204" pitchFamily="34" charset="0"/>
                      </a:endParaRPr>
                    </a:p>
                  </a:txBody>
                  <a:tcPr anchor="ctr"/>
                </a:tc>
                <a:tc>
                  <a:txBody>
                    <a:bodyPr/>
                    <a:lstStyle/>
                    <a:p>
                      <a:pPr algn="l"/>
                      <a:r>
                        <a:rPr lang="en-GB" sz="2400" dirty="0">
                          <a:solidFill>
                            <a:srgbClr val="115076"/>
                          </a:solidFill>
                          <a:latin typeface="Century Gothic" panose="020B0502020202020204" pitchFamily="34" charset="0"/>
                        </a:rPr>
                        <a:t>a huge piece</a:t>
                      </a:r>
                    </a:p>
                  </a:txBody>
                  <a:tcPr anchor="ctr"/>
                </a:tc>
                <a:extLst>
                  <a:ext uri="{0D108BD9-81ED-4DB2-BD59-A6C34878D82A}">
                    <a16:rowId xmlns:a16="http://schemas.microsoft.com/office/drawing/2014/main" val="3504804717"/>
                  </a:ext>
                </a:extLst>
              </a:tr>
            </a:tbl>
          </a:graphicData>
        </a:graphic>
      </p:graphicFrame>
      <p:sp>
        <p:nvSpPr>
          <p:cNvPr id="6" name="Rectangle 5">
            <a:extLst>
              <a:ext uri="{FF2B5EF4-FFF2-40B4-BE49-F238E27FC236}">
                <a16:creationId xmlns:a16="http://schemas.microsoft.com/office/drawing/2014/main" id="{D269E8AA-71C1-4484-814D-7A6852345E1B}"/>
              </a:ext>
            </a:extLst>
          </p:cNvPr>
          <p:cNvSpPr/>
          <p:nvPr/>
        </p:nvSpPr>
        <p:spPr>
          <a:xfrm>
            <a:off x="5955813" y="1692720"/>
            <a:ext cx="1428751"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4" name="Rectangle 13">
            <a:extLst>
              <a:ext uri="{FF2B5EF4-FFF2-40B4-BE49-F238E27FC236}">
                <a16:creationId xmlns:a16="http://schemas.microsoft.com/office/drawing/2014/main" id="{17F411E1-51AE-4A34-AB5D-D1EA68FC1233}"/>
              </a:ext>
            </a:extLst>
          </p:cNvPr>
          <p:cNvSpPr/>
          <p:nvPr/>
        </p:nvSpPr>
        <p:spPr>
          <a:xfrm>
            <a:off x="5927238" y="2276297"/>
            <a:ext cx="1428751"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5" name="Rectangle 14">
            <a:extLst>
              <a:ext uri="{FF2B5EF4-FFF2-40B4-BE49-F238E27FC236}">
                <a16:creationId xmlns:a16="http://schemas.microsoft.com/office/drawing/2014/main" id="{BFEDD6AC-A7B3-4A06-89AF-D92BDD755786}"/>
              </a:ext>
            </a:extLst>
          </p:cNvPr>
          <p:cNvSpPr/>
          <p:nvPr/>
        </p:nvSpPr>
        <p:spPr>
          <a:xfrm>
            <a:off x="5755789" y="3403053"/>
            <a:ext cx="1600200"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6" name="Rectangle 15">
            <a:extLst>
              <a:ext uri="{FF2B5EF4-FFF2-40B4-BE49-F238E27FC236}">
                <a16:creationId xmlns:a16="http://schemas.microsoft.com/office/drawing/2014/main" id="{C36AC304-4105-4591-9442-295139491360}"/>
              </a:ext>
            </a:extLst>
          </p:cNvPr>
          <p:cNvSpPr/>
          <p:nvPr/>
        </p:nvSpPr>
        <p:spPr>
          <a:xfrm>
            <a:off x="5631964" y="2859874"/>
            <a:ext cx="1885949"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7" name="Rectangle 16">
            <a:extLst>
              <a:ext uri="{FF2B5EF4-FFF2-40B4-BE49-F238E27FC236}">
                <a16:creationId xmlns:a16="http://schemas.microsoft.com/office/drawing/2014/main" id="{A007746F-4E8F-4A55-9249-68C67235C398}"/>
              </a:ext>
            </a:extLst>
          </p:cNvPr>
          <p:cNvSpPr/>
          <p:nvPr/>
        </p:nvSpPr>
        <p:spPr>
          <a:xfrm>
            <a:off x="5953019" y="3985936"/>
            <a:ext cx="1314451"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8" name="Rectangle 17">
            <a:extLst>
              <a:ext uri="{FF2B5EF4-FFF2-40B4-BE49-F238E27FC236}">
                <a16:creationId xmlns:a16="http://schemas.microsoft.com/office/drawing/2014/main" id="{8CF38729-A92F-41BC-A021-81CCB8DB37BF}"/>
              </a:ext>
            </a:extLst>
          </p:cNvPr>
          <p:cNvSpPr/>
          <p:nvPr/>
        </p:nvSpPr>
        <p:spPr>
          <a:xfrm>
            <a:off x="5521728" y="4573856"/>
            <a:ext cx="1996185"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9" name="Rectangle 18">
            <a:extLst>
              <a:ext uri="{FF2B5EF4-FFF2-40B4-BE49-F238E27FC236}">
                <a16:creationId xmlns:a16="http://schemas.microsoft.com/office/drawing/2014/main" id="{1238DD24-83B3-49CE-8DEC-3C1BCD4A19D1}"/>
              </a:ext>
            </a:extLst>
          </p:cNvPr>
          <p:cNvSpPr/>
          <p:nvPr/>
        </p:nvSpPr>
        <p:spPr>
          <a:xfrm>
            <a:off x="5984387" y="5133303"/>
            <a:ext cx="1314451"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20" name="Rectangle 19">
            <a:extLst>
              <a:ext uri="{FF2B5EF4-FFF2-40B4-BE49-F238E27FC236}">
                <a16:creationId xmlns:a16="http://schemas.microsoft.com/office/drawing/2014/main" id="{BFF628CE-4408-4270-AEA2-836822A34285}"/>
              </a:ext>
            </a:extLst>
          </p:cNvPr>
          <p:cNvSpPr/>
          <p:nvPr/>
        </p:nvSpPr>
        <p:spPr>
          <a:xfrm>
            <a:off x="5831989" y="5723864"/>
            <a:ext cx="1314452"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cxnSp>
        <p:nvCxnSpPr>
          <p:cNvPr id="10" name="Straight Arrow Connector 9">
            <a:extLst>
              <a:ext uri="{FF2B5EF4-FFF2-40B4-BE49-F238E27FC236}">
                <a16:creationId xmlns:a16="http://schemas.microsoft.com/office/drawing/2014/main" id="{87CC5F60-C7A6-4150-830C-831C1ED0F4CC}"/>
              </a:ext>
            </a:extLst>
          </p:cNvPr>
          <p:cNvCxnSpPr>
            <a:cxnSpLocks/>
          </p:cNvCxnSpPr>
          <p:nvPr/>
        </p:nvCxnSpPr>
        <p:spPr>
          <a:xfrm>
            <a:off x="3466343" y="1216685"/>
            <a:ext cx="0" cy="40918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0396FC-974B-43EC-BF35-5C59FDCEEE7A}"/>
              </a:ext>
            </a:extLst>
          </p:cNvPr>
          <p:cNvSpPr txBox="1"/>
          <p:nvPr/>
        </p:nvSpPr>
        <p:spPr>
          <a:xfrm>
            <a:off x="5160568" y="753532"/>
            <a:ext cx="55638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Satzteile</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auf Deutsch.</a:t>
            </a:r>
          </a:p>
        </p:txBody>
      </p:sp>
      <p:cxnSp>
        <p:nvCxnSpPr>
          <p:cNvPr id="29" name="Straight Arrow Connector 28">
            <a:extLst>
              <a:ext uri="{FF2B5EF4-FFF2-40B4-BE49-F238E27FC236}">
                <a16:creationId xmlns:a16="http://schemas.microsoft.com/office/drawing/2014/main" id="{281E9521-2C8A-4A54-BE29-A396EBBADD5B}"/>
              </a:ext>
            </a:extLst>
          </p:cNvPr>
          <p:cNvCxnSpPr>
            <a:cxnSpLocks/>
          </p:cNvCxnSpPr>
          <p:nvPr/>
        </p:nvCxnSpPr>
        <p:spPr>
          <a:xfrm>
            <a:off x="6583705" y="1216684"/>
            <a:ext cx="0" cy="40918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cture containing drawing&#10;&#10;Description automatically generated">
            <a:extLst>
              <a:ext uri="{FF2B5EF4-FFF2-40B4-BE49-F238E27FC236}">
                <a16:creationId xmlns:a16="http://schemas.microsoft.com/office/drawing/2014/main" id="{14817B93-055D-4F5E-A85C-D12671C7059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00" y="1658070"/>
            <a:ext cx="1745395" cy="1745395"/>
          </a:xfrm>
          <a:prstGeom prst="rect">
            <a:avLst/>
          </a:prstGeom>
        </p:spPr>
      </p:pic>
      <p:sp>
        <p:nvSpPr>
          <p:cNvPr id="34" name="TextBox 33">
            <a:extLst>
              <a:ext uri="{FF2B5EF4-FFF2-40B4-BE49-F238E27FC236}">
                <a16:creationId xmlns:a16="http://schemas.microsoft.com/office/drawing/2014/main" id="{8DBDDE1B-A4ED-4EC1-872E-E88715B4D54C}"/>
              </a:ext>
            </a:extLst>
          </p:cNvPr>
          <p:cNvSpPr txBox="1"/>
          <p:nvPr/>
        </p:nvSpPr>
        <p:spPr>
          <a:xfrm>
            <a:off x="2462741" y="2152919"/>
            <a:ext cx="2094526" cy="3679686"/>
          </a:xfrm>
          <a:prstGeom prst="wedgeRoundRectCallout">
            <a:avLst>
              <a:gd name="adj1" fmla="val 70430"/>
              <a:gd name="adj2" fmla="val -22024"/>
              <a:gd name="adj3" fmla="val 16667"/>
            </a:avLst>
          </a:prstGeom>
          <a:solidFill>
            <a:srgbClr val="115076"/>
          </a:solidFill>
          <a:ln>
            <a:solidFill>
              <a:srgbClr val="DAA520"/>
            </a:solidFill>
          </a:ln>
        </p:spPr>
        <p:txBody>
          <a:bodyPr wrap="square" rtlCol="0">
            <a:spAutoFit/>
          </a:bodyPr>
          <a:lstStyle/>
          <a:p>
            <a:pPr lvl="0"/>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adjective ending depends on the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case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 the noun</a:t>
            </a:r>
            <a:r>
              <a:rPr lang="en-GB" sz="2200" dirty="0">
                <a:solidFill>
                  <a:prstClr val="white"/>
                </a:solidFill>
                <a:latin typeface="Century Gothic" panose="020B0502020202020204" pitchFamily="34" charset="0"/>
              </a:rPr>
              <a:t>. (Here, R1-nominative) </a:t>
            </a:r>
            <a:endParaRPr kumimoji="0" lang="en-GB" sz="22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27" name="Picture 26" descr="A picture containing light&#10;&#10;Description automatically generated">
            <a:extLst>
              <a:ext uri="{FF2B5EF4-FFF2-40B4-BE49-F238E27FC236}">
                <a16:creationId xmlns:a16="http://schemas.microsoft.com/office/drawing/2014/main" id="{5260D972-0DEB-4E66-9649-6DC752561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902" y="2989099"/>
            <a:ext cx="290214" cy="330974"/>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B51148A9-FDE0-4F22-8314-8C0AFA8E59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886" y="3633152"/>
            <a:ext cx="1745395" cy="1745395"/>
          </a:xfrm>
          <a:prstGeom prst="rect">
            <a:avLst/>
          </a:prstGeom>
        </p:spPr>
      </p:pic>
      <p:pic>
        <p:nvPicPr>
          <p:cNvPr id="36" name="Picture 35" descr="green checkmark">
            <a:extLst>
              <a:ext uri="{FF2B5EF4-FFF2-40B4-BE49-F238E27FC236}">
                <a16:creationId xmlns:a16="http://schemas.microsoft.com/office/drawing/2014/main" id="{3094260D-4190-422C-AEAF-0B6F714267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5050" y="4756344"/>
            <a:ext cx="422131" cy="439720"/>
          </a:xfrm>
          <a:prstGeom prst="rect">
            <a:avLst/>
          </a:prstGeom>
        </p:spPr>
      </p:pic>
      <p:sp>
        <p:nvSpPr>
          <p:cNvPr id="23" name="Action Button: Custom 16">
            <a:hlinkClick r:id="" action="ppaction://noaction" highlightClick="1">
              <a:snd r:embed="rId7" name="25. 1.wav"/>
            </a:hlinkClick>
            <a:extLst>
              <a:ext uri="{FF2B5EF4-FFF2-40B4-BE49-F238E27FC236}">
                <a16:creationId xmlns:a16="http://schemas.microsoft.com/office/drawing/2014/main" id="{3B418770-1E72-B240-9307-3BBF955557C6}"/>
              </a:ext>
            </a:extLst>
          </p:cNvPr>
          <p:cNvSpPr/>
          <p:nvPr/>
        </p:nvSpPr>
        <p:spPr>
          <a:xfrm>
            <a:off x="1892660" y="227629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8" name="25. 2.wav"/>
            </a:hlinkClick>
            <a:extLst>
              <a:ext uri="{FF2B5EF4-FFF2-40B4-BE49-F238E27FC236}">
                <a16:creationId xmlns:a16="http://schemas.microsoft.com/office/drawing/2014/main" id="{F18D09F0-0D24-5B4F-A26E-132DCCD8073A}"/>
              </a:ext>
            </a:extLst>
          </p:cNvPr>
          <p:cNvSpPr/>
          <p:nvPr/>
        </p:nvSpPr>
        <p:spPr>
          <a:xfrm>
            <a:off x="1892660" y="27489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9" name="25. 3.wav"/>
            </a:hlinkClick>
            <a:extLst>
              <a:ext uri="{FF2B5EF4-FFF2-40B4-BE49-F238E27FC236}">
                <a16:creationId xmlns:a16="http://schemas.microsoft.com/office/drawing/2014/main" id="{747EFDEF-0DCF-DB44-BBF0-27990DDE521B}"/>
              </a:ext>
            </a:extLst>
          </p:cNvPr>
          <p:cNvSpPr/>
          <p:nvPr/>
        </p:nvSpPr>
        <p:spPr>
          <a:xfrm>
            <a:off x="1890582" y="32596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27">
            <a:hlinkClick r:id="" action="ppaction://noaction" highlightClick="1">
              <a:snd r:embed="rId10" name="25. 4.wav"/>
            </a:hlinkClick>
            <a:extLst>
              <a:ext uri="{FF2B5EF4-FFF2-40B4-BE49-F238E27FC236}">
                <a16:creationId xmlns:a16="http://schemas.microsoft.com/office/drawing/2014/main" id="{408DED6B-8D00-7843-820C-3A35CED50594}"/>
              </a:ext>
            </a:extLst>
          </p:cNvPr>
          <p:cNvSpPr/>
          <p:nvPr/>
        </p:nvSpPr>
        <p:spPr>
          <a:xfrm>
            <a:off x="1890582" y="374178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11" name="25. 5.wav"/>
            </a:hlinkClick>
            <a:extLst>
              <a:ext uri="{FF2B5EF4-FFF2-40B4-BE49-F238E27FC236}">
                <a16:creationId xmlns:a16="http://schemas.microsoft.com/office/drawing/2014/main" id="{25121CCC-82F7-F14F-B30E-8A5AD31BE634}"/>
              </a:ext>
            </a:extLst>
          </p:cNvPr>
          <p:cNvSpPr/>
          <p:nvPr/>
        </p:nvSpPr>
        <p:spPr>
          <a:xfrm>
            <a:off x="1890582" y="425932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12" name="25. 6.wav"/>
            </a:hlinkClick>
            <a:extLst>
              <a:ext uri="{FF2B5EF4-FFF2-40B4-BE49-F238E27FC236}">
                <a16:creationId xmlns:a16="http://schemas.microsoft.com/office/drawing/2014/main" id="{DA5FAA28-0FFE-FD44-82BD-8BEA8CA05A2D}"/>
              </a:ext>
            </a:extLst>
          </p:cNvPr>
          <p:cNvSpPr/>
          <p:nvPr/>
        </p:nvSpPr>
        <p:spPr>
          <a:xfrm>
            <a:off x="1895376" y="47452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3" name="Action Button: Custom 16">
            <a:hlinkClick r:id="" action="ppaction://noaction" highlightClick="1">
              <a:snd r:embed="rId13" name="25. 7.wav"/>
            </a:hlinkClick>
            <a:extLst>
              <a:ext uri="{FF2B5EF4-FFF2-40B4-BE49-F238E27FC236}">
                <a16:creationId xmlns:a16="http://schemas.microsoft.com/office/drawing/2014/main" id="{B941CF18-9FF3-084E-9E12-F82721CE7509}"/>
              </a:ext>
            </a:extLst>
          </p:cNvPr>
          <p:cNvSpPr/>
          <p:nvPr/>
        </p:nvSpPr>
        <p:spPr>
          <a:xfrm>
            <a:off x="1900776" y="52516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4" name="25. 8.wav"/>
            </a:hlinkClick>
            <a:extLst>
              <a:ext uri="{FF2B5EF4-FFF2-40B4-BE49-F238E27FC236}">
                <a16:creationId xmlns:a16="http://schemas.microsoft.com/office/drawing/2014/main" id="{13F9AB66-2DAB-A849-89C4-7AF59987F5A8}"/>
              </a:ext>
            </a:extLst>
          </p:cNvPr>
          <p:cNvSpPr/>
          <p:nvPr/>
        </p:nvSpPr>
        <p:spPr>
          <a:xfrm>
            <a:off x="1890582" y="573875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23159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14" grpId="0" animBg="1"/>
      <p:bldP spid="15" grpId="0" animBg="1"/>
      <p:bldP spid="16" grpId="0" animBg="1"/>
      <p:bldP spid="17" grpId="0" animBg="1"/>
      <p:bldP spid="18" grpId="0" animBg="1"/>
      <p:bldP spid="19" grpId="0" animBg="1"/>
      <p:bldP spid="20" grpId="0" animBg="1"/>
      <p:bldP spid="24" grpId="0"/>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dirty="0">
                <a:solidFill>
                  <a:prstClr val="white"/>
                </a:solidFill>
              </a:rPr>
              <a:t>[g] and [-g]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
        <p:nvSpPr>
          <p:cNvPr id="8" name="TextBox 7">
            <a:extLst>
              <a:ext uri="{FF2B5EF4-FFF2-40B4-BE49-F238E27FC236}">
                <a16:creationId xmlns:a16="http://schemas.microsoft.com/office/drawing/2014/main" id="{B57511D6-45F2-48E5-2A10-045F1B6329E5}"/>
              </a:ext>
            </a:extLst>
          </p:cNvPr>
          <p:cNvSpPr txBox="1"/>
          <p:nvPr/>
        </p:nvSpPr>
        <p:spPr>
          <a:xfrm>
            <a:off x="994410" y="4787384"/>
            <a:ext cx="1025271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5 Slides 2-4</a:t>
            </a:r>
          </a:p>
        </p:txBody>
      </p:sp>
    </p:spTree>
    <p:extLst>
      <p:ext uri="{BB962C8B-B14F-4D97-AF65-F5344CB8AC3E}">
        <p14:creationId xmlns:p14="http://schemas.microsoft.com/office/powerpoint/2010/main" val="87354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that 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German [g] is usually pronounced like the ‘g’ in English ‘go’, including in words that are written in a similar way to English words.</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19745" y="1930673"/>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Wie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DED8A97B-1C04-492F-B7B3-F205AFD22CA8}"/>
              </a:ext>
            </a:extLst>
          </p:cNvPr>
          <p:cNvGraphicFramePr>
            <a:graphicFrameLocks noGrp="1"/>
          </p:cNvGraphicFramePr>
          <p:nvPr/>
        </p:nvGraphicFramePr>
        <p:xfrm>
          <a:off x="206062" y="2759093"/>
          <a:ext cx="575685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di</a:t>
                      </a:r>
                      <a:r>
                        <a:rPr lang="en-GB" sz="2800" b="1" dirty="0">
                          <a:solidFill>
                            <a:srgbClr val="115076"/>
                          </a:solidFill>
                        </a:rPr>
                        <a:t>g</a:t>
                      </a:r>
                      <a:r>
                        <a:rPr lang="en-GB" sz="2800" dirty="0">
                          <a:solidFill>
                            <a:srgbClr val="115076"/>
                          </a:solidFill>
                        </a:rPr>
                        <a:t>ital</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115076"/>
                          </a:solidFill>
                          <a:latin typeface="Century Gothic" panose="020B0502020202020204" pitchFamily="34" charset="0"/>
                        </a:rPr>
                        <a:t>Ori</a:t>
                      </a:r>
                      <a:r>
                        <a:rPr lang="en-GB" sz="2800" b="1" dirty="0">
                          <a:solidFill>
                            <a:srgbClr val="115076"/>
                          </a:solidFill>
                        </a:rPr>
                        <a:t>g</a:t>
                      </a:r>
                      <a:r>
                        <a:rPr lang="en-GB" sz="2800" dirty="0">
                          <a:solidFill>
                            <a:srgbClr val="115076"/>
                          </a:solidFill>
                        </a:rPr>
                        <a:t>inal</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Mi</a:t>
                      </a:r>
                      <a:r>
                        <a:rPr lang="en-GB" sz="2800" b="1" dirty="0">
                          <a:solidFill>
                            <a:srgbClr val="115076"/>
                          </a:solidFill>
                        </a:rPr>
                        <a:t>g</a:t>
                      </a:r>
                      <a:r>
                        <a:rPr lang="en-GB" sz="2800" b="0" dirty="0">
                          <a:solidFill>
                            <a:srgbClr val="115076"/>
                          </a:solidFill>
                        </a:rPr>
                        <a:t>r</a:t>
                      </a:r>
                      <a:r>
                        <a:rPr lang="en-GB" sz="2800" dirty="0">
                          <a:solidFill>
                            <a:srgbClr val="115076"/>
                          </a:solidFill>
                        </a:rPr>
                        <a:t>ation</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reli</a:t>
                      </a:r>
                      <a:r>
                        <a:rPr lang="en-GB" sz="2800" b="1" dirty="0" err="1">
                          <a:solidFill>
                            <a:srgbClr val="115076"/>
                          </a:solidFill>
                        </a:rPr>
                        <a:t>g</a:t>
                      </a:r>
                      <a:r>
                        <a:rPr lang="en-GB" sz="2800" b="0" dirty="0" err="1">
                          <a:solidFill>
                            <a:srgbClr val="115076"/>
                          </a:solidFill>
                        </a:rPr>
                        <a:t>iös</a:t>
                      </a:r>
                      <a:endParaRPr lang="en-GB" sz="2800" b="0"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978537893"/>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975ACACD-8D4D-443D-A026-A71872ECD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5258" y="2391117"/>
            <a:ext cx="517045" cy="307642"/>
          </a:xfrm>
          <a:prstGeom prst="rect">
            <a:avLst/>
          </a:prstGeom>
        </p:spPr>
      </p:pic>
      <p:graphicFrame>
        <p:nvGraphicFramePr>
          <p:cNvPr id="11" name="Table 7">
            <a:extLst>
              <a:ext uri="{FF2B5EF4-FFF2-40B4-BE49-F238E27FC236}">
                <a16:creationId xmlns:a16="http://schemas.microsoft.com/office/drawing/2014/main" id="{4F563FE5-F9C0-43A8-9F90-8E9640365F75}"/>
              </a:ext>
            </a:extLst>
          </p:cNvPr>
          <p:cNvGraphicFramePr>
            <a:graphicFrameLocks noGrp="1"/>
          </p:cNvGraphicFramePr>
          <p:nvPr/>
        </p:nvGraphicFramePr>
        <p:xfrm>
          <a:off x="6246100" y="2759093"/>
          <a:ext cx="5756857" cy="3415582"/>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Si</a:t>
                      </a:r>
                      <a:r>
                        <a:rPr lang="en-GB" sz="2800" b="1" dirty="0">
                          <a:solidFill>
                            <a:srgbClr val="115076"/>
                          </a:solidFill>
                        </a:rPr>
                        <a:t>g</a:t>
                      </a:r>
                      <a:r>
                        <a:rPr lang="en-GB" sz="2800" dirty="0">
                          <a:solidFill>
                            <a:srgbClr val="115076"/>
                          </a:solidFill>
                        </a:rPr>
                        <a:t>nal</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err="1">
                          <a:solidFill>
                            <a:srgbClr val="115076"/>
                          </a:solidFill>
                          <a:latin typeface="Century Gothic" panose="020B0502020202020204" pitchFamily="34" charset="0"/>
                        </a:rPr>
                        <a:t>or</a:t>
                      </a:r>
                      <a:r>
                        <a:rPr lang="en-GB" sz="2800" b="1" dirty="0" err="1">
                          <a:solidFill>
                            <a:srgbClr val="115076"/>
                          </a:solidFill>
                        </a:rPr>
                        <a:t>g</a:t>
                      </a:r>
                      <a:r>
                        <a:rPr lang="en-GB" sz="2800" b="0" dirty="0" err="1">
                          <a:solidFill>
                            <a:srgbClr val="115076"/>
                          </a:solidFill>
                        </a:rPr>
                        <a:t>anisch</a:t>
                      </a:r>
                      <a:endParaRPr lang="en-GB" sz="2800" b="0"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intelli</a:t>
                      </a:r>
                      <a:r>
                        <a:rPr lang="en-GB" sz="2800" b="1" dirty="0">
                          <a:solidFill>
                            <a:srgbClr val="115076"/>
                          </a:solidFill>
                        </a:rPr>
                        <a:t>g</a:t>
                      </a:r>
                      <a:r>
                        <a:rPr lang="en-GB" sz="2800" dirty="0">
                          <a:solidFill>
                            <a:srgbClr val="115076"/>
                          </a:solidFill>
                        </a:rPr>
                        <a:t>ent</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Fi</a:t>
                      </a:r>
                      <a:r>
                        <a:rPr lang="en-GB" sz="2800" b="1" dirty="0" err="1">
                          <a:solidFill>
                            <a:srgbClr val="115076"/>
                          </a:solidFill>
                        </a:rPr>
                        <a:t>g</a:t>
                      </a:r>
                      <a:r>
                        <a:rPr lang="en-GB" sz="2800" b="0" dirty="0" err="1">
                          <a:solidFill>
                            <a:srgbClr val="115076"/>
                          </a:solidFill>
                        </a:rPr>
                        <a:t>ur</a:t>
                      </a:r>
                      <a:endParaRPr lang="en-GB" sz="2800" b="0"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978537893"/>
                  </a:ext>
                </a:extLst>
              </a:tr>
            </a:tbl>
          </a:graphicData>
        </a:graphic>
      </p:graphicFrame>
      <p:sp>
        <p:nvSpPr>
          <p:cNvPr id="12" name="Rectangle 11">
            <a:extLst>
              <a:ext uri="{FF2B5EF4-FFF2-40B4-BE49-F238E27FC236}">
                <a16:creationId xmlns:a16="http://schemas.microsoft.com/office/drawing/2014/main" id="{5E5DA81E-92C0-45D3-A87D-960784487242}"/>
              </a:ext>
            </a:extLst>
          </p:cNvPr>
          <p:cNvSpPr/>
          <p:nvPr/>
        </p:nvSpPr>
        <p:spPr>
          <a:xfrm>
            <a:off x="500847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7261872-B428-4F11-B9C3-80076FCC594B}"/>
              </a:ext>
            </a:extLst>
          </p:cNvPr>
          <p:cNvSpPr/>
          <p:nvPr/>
        </p:nvSpPr>
        <p:spPr>
          <a:xfrm>
            <a:off x="1105096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B33B48AA-88A3-4896-8E70-A7D7015965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65" y="2398191"/>
            <a:ext cx="517045" cy="307642"/>
          </a:xfrm>
          <a:prstGeom prst="rect">
            <a:avLst/>
          </a:prstGeom>
        </p:spPr>
      </p:pic>
      <p:sp>
        <p:nvSpPr>
          <p:cNvPr id="15" name="Action Button: Custom 16">
            <a:hlinkClick r:id="" action="ppaction://noaction" highlightClick="1">
              <a:snd r:embed="rId5" name="9.3.1.5 slide 2 1.wav"/>
            </a:hlinkClick>
            <a:extLst>
              <a:ext uri="{FF2B5EF4-FFF2-40B4-BE49-F238E27FC236}">
                <a16:creationId xmlns:a16="http://schemas.microsoft.com/office/drawing/2014/main" id="{C648CC6D-222B-4705-9484-938C15700194}"/>
              </a:ext>
            </a:extLst>
          </p:cNvPr>
          <p:cNvSpPr/>
          <p:nvPr/>
        </p:nvSpPr>
        <p:spPr>
          <a:xfrm>
            <a:off x="493109" y="354260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6" name="9.3.1.5 slide 2 2.wav"/>
            </a:hlinkClick>
            <a:extLst>
              <a:ext uri="{FF2B5EF4-FFF2-40B4-BE49-F238E27FC236}">
                <a16:creationId xmlns:a16="http://schemas.microsoft.com/office/drawing/2014/main" id="{49D1E242-9E40-4F7E-8722-24C0FA025177}"/>
              </a:ext>
            </a:extLst>
          </p:cNvPr>
          <p:cNvSpPr/>
          <p:nvPr/>
        </p:nvSpPr>
        <p:spPr>
          <a:xfrm>
            <a:off x="491031" y="42191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7" name="9.3.1.5 slide 2 3.wav"/>
            </a:hlinkClick>
            <a:extLst>
              <a:ext uri="{FF2B5EF4-FFF2-40B4-BE49-F238E27FC236}">
                <a16:creationId xmlns:a16="http://schemas.microsoft.com/office/drawing/2014/main" id="{D76A0062-823B-4866-AEB3-3868D2F16D31}"/>
              </a:ext>
            </a:extLst>
          </p:cNvPr>
          <p:cNvSpPr/>
          <p:nvPr/>
        </p:nvSpPr>
        <p:spPr>
          <a:xfrm>
            <a:off x="491031" y="49336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8" name="9.3.1.5 slide 2 4.wav"/>
            </a:hlinkClick>
            <a:extLst>
              <a:ext uri="{FF2B5EF4-FFF2-40B4-BE49-F238E27FC236}">
                <a16:creationId xmlns:a16="http://schemas.microsoft.com/office/drawing/2014/main" id="{7D810F59-2C47-457C-9E8A-A507B4B64D9E}"/>
              </a:ext>
            </a:extLst>
          </p:cNvPr>
          <p:cNvSpPr/>
          <p:nvPr/>
        </p:nvSpPr>
        <p:spPr>
          <a:xfrm>
            <a:off x="491031" y="5666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9" name="9.3.1.5 slide 2 5.wav"/>
            </a:hlinkClick>
            <a:extLst>
              <a:ext uri="{FF2B5EF4-FFF2-40B4-BE49-F238E27FC236}">
                <a16:creationId xmlns:a16="http://schemas.microsoft.com/office/drawing/2014/main" id="{69FDF964-76F4-40AB-BDEC-B7A28ACC5200}"/>
              </a:ext>
            </a:extLst>
          </p:cNvPr>
          <p:cNvSpPr/>
          <p:nvPr/>
        </p:nvSpPr>
        <p:spPr>
          <a:xfrm>
            <a:off x="6544101" y="35235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10" name="9.3.1.5 slide 2 6.wav"/>
            </a:hlinkClick>
            <a:extLst>
              <a:ext uri="{FF2B5EF4-FFF2-40B4-BE49-F238E27FC236}">
                <a16:creationId xmlns:a16="http://schemas.microsoft.com/office/drawing/2014/main" id="{F8CD38A3-F4BF-4826-85E0-47719A32200A}"/>
              </a:ext>
            </a:extLst>
          </p:cNvPr>
          <p:cNvSpPr/>
          <p:nvPr/>
        </p:nvSpPr>
        <p:spPr>
          <a:xfrm>
            <a:off x="6544101" y="42073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11" name="9.3.1.5 slide 2 7.wav"/>
            </a:hlinkClick>
            <a:extLst>
              <a:ext uri="{FF2B5EF4-FFF2-40B4-BE49-F238E27FC236}">
                <a16:creationId xmlns:a16="http://schemas.microsoft.com/office/drawing/2014/main" id="{DCE462D0-301B-4300-91C3-A4E0E2B12B83}"/>
              </a:ext>
            </a:extLst>
          </p:cNvPr>
          <p:cNvSpPr/>
          <p:nvPr/>
        </p:nvSpPr>
        <p:spPr>
          <a:xfrm>
            <a:off x="6544101" y="49304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12" name="9.3.1.5 slide 2 8.wav"/>
            </a:hlinkClick>
            <a:extLst>
              <a:ext uri="{FF2B5EF4-FFF2-40B4-BE49-F238E27FC236}">
                <a16:creationId xmlns:a16="http://schemas.microsoft.com/office/drawing/2014/main" id="{339D33B3-014E-438D-873F-082477E27812}"/>
              </a:ext>
            </a:extLst>
          </p:cNvPr>
          <p:cNvSpPr/>
          <p:nvPr/>
        </p:nvSpPr>
        <p:spPr>
          <a:xfrm>
            <a:off x="6542489" y="5653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B92FD027-6682-45E0-A1C1-077794B9F7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56603" y="3479853"/>
            <a:ext cx="422131" cy="439720"/>
          </a:xfrm>
          <a:prstGeom prst="rect">
            <a:avLst/>
          </a:prstGeom>
        </p:spPr>
      </p:pic>
      <p:pic>
        <p:nvPicPr>
          <p:cNvPr id="24" name="Picture 23" descr="green checkmark">
            <a:extLst>
              <a:ext uri="{FF2B5EF4-FFF2-40B4-BE49-F238E27FC236}">
                <a16:creationId xmlns:a16="http://schemas.microsoft.com/office/drawing/2014/main" id="{9931499D-CBD1-4001-B51D-1557D7F822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75749" y="4207324"/>
            <a:ext cx="422131" cy="439720"/>
          </a:xfrm>
          <a:prstGeom prst="rect">
            <a:avLst/>
          </a:prstGeom>
        </p:spPr>
      </p:pic>
      <p:pic>
        <p:nvPicPr>
          <p:cNvPr id="26" name="Picture 25" descr="green checkmark">
            <a:extLst>
              <a:ext uri="{FF2B5EF4-FFF2-40B4-BE49-F238E27FC236}">
                <a16:creationId xmlns:a16="http://schemas.microsoft.com/office/drawing/2014/main" id="{E59611C8-9D51-4140-9837-2776C9E47F9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8433" y="4886718"/>
            <a:ext cx="422131" cy="439720"/>
          </a:xfrm>
          <a:prstGeom prst="rect">
            <a:avLst/>
          </a:prstGeom>
        </p:spPr>
      </p:pic>
      <p:pic>
        <p:nvPicPr>
          <p:cNvPr id="27" name="Picture 26" descr="green checkmark">
            <a:extLst>
              <a:ext uri="{FF2B5EF4-FFF2-40B4-BE49-F238E27FC236}">
                <a16:creationId xmlns:a16="http://schemas.microsoft.com/office/drawing/2014/main" id="{3608CC5B-D51D-42BF-9A90-3FA4800801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75749" y="5598910"/>
            <a:ext cx="422131" cy="439720"/>
          </a:xfrm>
          <a:prstGeom prst="rect">
            <a:avLst/>
          </a:prstGeom>
        </p:spPr>
      </p:pic>
      <p:pic>
        <p:nvPicPr>
          <p:cNvPr id="28" name="Picture 27" descr="green checkmark">
            <a:extLst>
              <a:ext uri="{FF2B5EF4-FFF2-40B4-BE49-F238E27FC236}">
                <a16:creationId xmlns:a16="http://schemas.microsoft.com/office/drawing/2014/main" id="{F6925C5A-B33D-49A7-94A2-E884CF830A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72621" y="3529304"/>
            <a:ext cx="422131" cy="439720"/>
          </a:xfrm>
          <a:prstGeom prst="rect">
            <a:avLst/>
          </a:prstGeom>
        </p:spPr>
      </p:pic>
      <p:pic>
        <p:nvPicPr>
          <p:cNvPr id="29" name="Picture 28" descr="green checkmark">
            <a:extLst>
              <a:ext uri="{FF2B5EF4-FFF2-40B4-BE49-F238E27FC236}">
                <a16:creationId xmlns:a16="http://schemas.microsoft.com/office/drawing/2014/main" id="{87A97C2E-5846-4A20-B27B-5F6FB7F799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1637" y="4163604"/>
            <a:ext cx="422131" cy="439720"/>
          </a:xfrm>
          <a:prstGeom prst="rect">
            <a:avLst/>
          </a:prstGeom>
        </p:spPr>
      </p:pic>
      <p:pic>
        <p:nvPicPr>
          <p:cNvPr id="30" name="Picture 29" descr="green checkmark">
            <a:extLst>
              <a:ext uri="{FF2B5EF4-FFF2-40B4-BE49-F238E27FC236}">
                <a16:creationId xmlns:a16="http://schemas.microsoft.com/office/drawing/2014/main" id="{7E280914-9076-4DB5-93A5-52F0CB81E9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28943" y="4908578"/>
            <a:ext cx="422131" cy="439720"/>
          </a:xfrm>
          <a:prstGeom prst="rect">
            <a:avLst/>
          </a:prstGeom>
        </p:spPr>
      </p:pic>
      <p:pic>
        <p:nvPicPr>
          <p:cNvPr id="31" name="Picture 30" descr="green checkmark">
            <a:extLst>
              <a:ext uri="{FF2B5EF4-FFF2-40B4-BE49-F238E27FC236}">
                <a16:creationId xmlns:a16="http://schemas.microsoft.com/office/drawing/2014/main" id="{7064B674-F831-41F5-A39E-1E028293A18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72620" y="5589119"/>
            <a:ext cx="422131" cy="439720"/>
          </a:xfrm>
          <a:prstGeom prst="rect">
            <a:avLst/>
          </a:prstGeom>
        </p:spPr>
      </p:pic>
    </p:spTree>
    <p:extLst>
      <p:ext uri="{BB962C8B-B14F-4D97-AF65-F5344CB8AC3E}">
        <p14:creationId xmlns:p14="http://schemas.microsoft.com/office/powerpoint/2010/main" val="107875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2088</Words>
  <Application>Microsoft Macintosh PowerPoint</Application>
  <PresentationFormat>Widescreen</PresentationFormat>
  <Paragraphs>270</Paragraphs>
  <Slides>11</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Century Gothic</vt:lpstr>
      <vt:lpstr>Tw Cen MT</vt:lpstr>
      <vt:lpstr>Office Theme</vt:lpstr>
      <vt:lpstr>1_Office Theme</vt:lpstr>
      <vt:lpstr>German phonics collection</vt:lpstr>
      <vt:lpstr>[g] and [-g]</vt:lpstr>
      <vt:lpstr>Phonetik</vt:lpstr>
      <vt:lpstr>Phonetik</vt:lpstr>
      <vt:lpstr>Phonetik</vt:lpstr>
      <vt:lpstr>Phonetik [–ig]   [2/3]</vt:lpstr>
      <vt:lpstr>Phonetik [–ig]   [3/3]</vt:lpstr>
      <vt:lpstr>[g] and [-g]</vt:lpstr>
      <vt:lpstr>Phonetik</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2</cp:revision>
  <dcterms:created xsi:type="dcterms:W3CDTF">2021-02-17T10:48:20Z</dcterms:created>
  <dcterms:modified xsi:type="dcterms:W3CDTF">2022-07-14T15:21:40Z</dcterms:modified>
</cp:coreProperties>
</file>