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4" autoAdjust="0"/>
    <p:restoredTop sz="86401"/>
  </p:normalViewPr>
  <p:slideViewPr>
    <p:cSldViewPr snapToGrid="0" showGuides="1">
      <p:cViewPr varScale="1">
        <p:scale>
          <a:sx n="91" d="100"/>
          <a:sy n="91" d="100"/>
        </p:scale>
        <p:origin x="200" y="5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80094-24DB-4CE8-9036-F80D387FD9F5}" type="datetimeFigureOut">
              <a:rPr lang="en-GB" smtClean="0"/>
              <a:t>20/01/2020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0CF5C-8FA9-4204-831C-461DBD257149}" type="slidenum">
              <a:rPr lang="en-GB" smtClean="0"/>
              <a:t>‹#›</a:t>
            </a:fld>
            <a:endParaRPr lang="en-GB"/>
          </a:p>
        </p:txBody>
      </p:sp>
    </p:spTree>
    <p:extLst>
      <p:ext uri="{BB962C8B-B14F-4D97-AF65-F5344CB8AC3E}">
        <p14:creationId xmlns:p14="http://schemas.microsoft.com/office/powerpoint/2010/main" val="9706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744755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065741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766040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429867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197785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 to lesson: First response to a noun = </a:t>
            </a:r>
            <a:r>
              <a:rPr lang="en-US" dirty="0" err="1"/>
              <a:t>Ist</a:t>
            </a:r>
            <a:r>
              <a:rPr lang="en-US" dirty="0"/>
              <a:t> es der, die </a:t>
            </a:r>
            <a:r>
              <a:rPr lang="en-US" dirty="0" err="1"/>
              <a:t>oder</a:t>
            </a:r>
            <a:r>
              <a:rPr lang="en-US" dirty="0"/>
              <a:t> das? (Incidental teaching of '</a:t>
            </a:r>
            <a:r>
              <a:rPr lang="en-US" dirty="0" err="1"/>
              <a:t>oder</a:t>
            </a:r>
            <a:r>
              <a:rPr lang="en-US" dirty="0"/>
              <a:t>' - it will come back as phonics cluster word later.)</a:t>
            </a:r>
          </a:p>
          <a:p>
            <a:endParaRPr lang="en-US" dirty="0"/>
          </a:p>
          <a:p>
            <a:r>
              <a:rPr lang="en-US" dirty="0"/>
              <a:t>Ensure that students also recall the word meanings</a:t>
            </a:r>
            <a:r>
              <a:rPr lang="en-US" baseline="0" dirty="0"/>
              <a:t> (as well as the gender).  Eliciting the English is probably the quickest, simplest and clearest, here.</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50960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878618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why they think some of the cluster words have capital letters? Do they know any other words like this?</a:t>
            </a:r>
          </a:p>
          <a:p>
            <a:r>
              <a:rPr lang="en-US" dirty="0"/>
              <a:t>What is missing from these cluster words? (Answer: der, die, das)</a:t>
            </a:r>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484802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After bringing up the der / die / das, try to elicit nouns from students – clearly</a:t>
            </a:r>
            <a:r>
              <a:rPr lang="en-GB" baseline="0" dirty="0"/>
              <a:t> they know two possibilities for ‘die’ and ‘das’ so they could get it right and wrong – i.e. guess a possibly correct word, but get the noun wrong.  It’s important for teachers to draw out the importance of prediction based on gender.  Depending on the class, it might be interesting for students to know that native speakers of languages with gender begin to predict what is going to be talked about as soon as the gender word is said – i.e. if there are two objects in view and just the word for ‘the’ is said, it is already clear what is being talked about.  This classification of nouns by gender serves to speed up identification (fractions of a second, but still interesting and important!)  </a:t>
            </a:r>
          </a:p>
          <a:p>
            <a:br>
              <a:rPr lang="en-GB" baseline="0" dirty="0"/>
            </a:br>
            <a:r>
              <a:rPr lang="en-GB" dirty="0"/>
              <a:t>The key point for teachers to emphasise is that students need to learn nouns with their gender from the first encounter and practise recalling them frequently.</a:t>
            </a:r>
            <a:br>
              <a:rPr lang="en-GB" dirty="0"/>
            </a:br>
            <a:br>
              <a:rPr lang="en-GB" dirty="0"/>
            </a:br>
            <a:r>
              <a:rPr lang="en-GB" dirty="0"/>
              <a:t>The next slide models</a:t>
            </a:r>
            <a:r>
              <a:rPr lang="en-GB" baseline="0" dirty="0"/>
              <a:t> the effect of gender knowledge, by asking students to either point or turn their heads towards the correct object, in response to only hearing the word for ‘the’.  This is another practice activity for learning the genders of nouns from this week.</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346886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Classify into der, die, or das</a:t>
            </a:r>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47878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a:t>
            </a:r>
            <a:r>
              <a:rPr lang="en-US" baseline="0" dirty="0"/>
              <a:t> for students to pronounce all the words aloud in pairs again.</a:t>
            </a:r>
            <a:br>
              <a:rPr lang="en-US" baseline="0" dirty="0"/>
            </a:br>
            <a:r>
              <a:rPr lang="en-US" baseline="0" dirty="0"/>
              <a:t>Teacher to remind students that every noun is written with a capital letter in German.  That’s important for the next task!</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333829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a:t>
            </a:r>
            <a:r>
              <a:rPr lang="en-US" baseline="0" dirty="0"/>
              <a:t> allowing, students could be required to read the words aloud again, taking turns, but in alphabetical order this time.</a:t>
            </a:r>
            <a:br>
              <a:rPr lang="en-US" baseline="0" dirty="0"/>
            </a:br>
            <a:r>
              <a:rPr lang="en-US" baseline="0" dirty="0"/>
              <a:t>This slows down their attentional resources and may just help them focus on the detail of the spelling a little better.</a:t>
            </a:r>
            <a:br>
              <a:rPr lang="en-US" baseline="0" dirty="0"/>
            </a:br>
            <a:r>
              <a:rPr lang="en-US" baseline="0" dirty="0"/>
              <a:t>They will be trying to write the words from memory in the next task.</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959122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write the word either in their</a:t>
            </a:r>
            <a:r>
              <a:rPr lang="en-US" baseline="0" dirty="0"/>
              <a:t> exercise books OR on mini whiteboards.  There are advantages to both of these – sometimes it is ‘time’ that decides!</a:t>
            </a:r>
            <a:br>
              <a:rPr lang="en-US" baseline="0" dirty="0"/>
            </a:br>
            <a:r>
              <a:rPr lang="en-US" baseline="0" dirty="0"/>
              <a:t>There are 6 items in the task.</a:t>
            </a:r>
          </a:p>
          <a:p>
            <a:endParaRPr lang="en-US" baseline="0" dirty="0"/>
          </a:p>
          <a:p>
            <a:r>
              <a:rPr lang="en-GB" dirty="0"/>
              <a:t>The pictures are labelled</a:t>
            </a:r>
            <a:r>
              <a:rPr lang="en-GB" baseline="0" dirty="0"/>
              <a:t> A or B for differentiation purposes.  Students</a:t>
            </a:r>
            <a:r>
              <a:rPr lang="en-GB" dirty="0"/>
              <a:t> can identify which item/picture completes the sentence (write down A / B), and then try to write the missing noun down in German (remembering the capital letter of course!) There might be some who recognise which item it should be but can't remember the noun / spelling. They are still able to engage in the activity and be rewarded for recognising the gender, even if they can't recall the noun completely correctly.</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429486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88492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3593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64024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38466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4105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55434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0215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52320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7314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20957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3633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2535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8488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7576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79142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886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6806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123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723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0023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03723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0593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87122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4284596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solidFill>
                  <a:prstClr val="black">
                    <a:tint val="75000"/>
                  </a:prstClr>
                </a:solidFill>
              </a:rPr>
              <a:pPr/>
              <a:t>20/01/2020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3901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15.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9.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6.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10" name="Rectangle 9">
                <a:extLst>
                  <a:ext uri="{C183D7F6-B498-43B3-948B-1728B52AA6E4}">
                    <adec:decorative xmlns:adec="http://schemas.microsoft.com/office/drawing/2017/decorative"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2" name="Title 1">
            <a:extLst>
              <a:ext uri="{FF2B5EF4-FFF2-40B4-BE49-F238E27FC236}">
                <a16:creationId xmlns:a16="http://schemas.microsoft.com/office/drawing/2014/main" id="{16523271-2662-084F-9684-6AEBCCC2B9E3}"/>
              </a:ext>
            </a:extLst>
          </p:cNvPr>
          <p:cNvSpPr>
            <a:spLocks noGrp="1"/>
          </p:cNvSpPr>
          <p:nvPr>
            <p:ph type="ctrTitle"/>
          </p:nvPr>
        </p:nvSpPr>
        <p:spPr>
          <a:xfrm>
            <a:off x="172596" y="1953953"/>
            <a:ext cx="9144000" cy="894779"/>
          </a:xfrm>
        </p:spPr>
        <p:txBody>
          <a:bodyPr/>
          <a:lstStyle/>
          <a:p>
            <a:pPr lvl="0" algn="l">
              <a:lnSpc>
                <a:spcPct val="100000"/>
              </a:lnSpc>
              <a:spcBef>
                <a:spcPts val="0"/>
              </a:spcBef>
            </a:pPr>
            <a:r>
              <a:rPr lang="en-GB" sz="4000" b="1" dirty="0">
                <a:solidFill>
                  <a:prstClr val="white"/>
                </a:solidFill>
                <a:latin typeface="Century Gothic" panose="020B0502020202020204" pitchFamily="34" charset="0"/>
                <a:ea typeface="+mn-ea"/>
                <a:cs typeface="+mn-cs"/>
              </a:rPr>
              <a:t>Grammar</a:t>
            </a:r>
            <a:endParaRPr lang="en-US" dirty="0"/>
          </a:p>
        </p:txBody>
      </p:sp>
      <p:sp>
        <p:nvSpPr>
          <p:cNvPr id="6" name="Subtitle 5">
            <a:extLst>
              <a:ext uri="{FF2B5EF4-FFF2-40B4-BE49-F238E27FC236}">
                <a16:creationId xmlns:a16="http://schemas.microsoft.com/office/drawing/2014/main" id="{E9EA1430-5959-D841-A022-9618BF178F2D}"/>
              </a:ext>
            </a:extLst>
          </p:cNvPr>
          <p:cNvSpPr>
            <a:spLocks noGrp="1"/>
          </p:cNvSpPr>
          <p:nvPr>
            <p:ph type="subTitle" idx="1"/>
          </p:nvPr>
        </p:nvSpPr>
        <p:spPr>
          <a:xfrm>
            <a:off x="172596" y="2848732"/>
            <a:ext cx="9144000" cy="1655762"/>
          </a:xfrm>
        </p:spPr>
        <p:txBody>
          <a:bodyPr/>
          <a:lstStyle/>
          <a:p>
            <a:pPr lvl="0" algn="l">
              <a:lnSpc>
                <a:spcPct val="100000"/>
              </a:lnSpc>
              <a:spcBef>
                <a:spcPts val="0"/>
              </a:spcBef>
            </a:pPr>
            <a:r>
              <a:rPr lang="en-GB" sz="3200" dirty="0">
                <a:solidFill>
                  <a:prstClr val="white"/>
                </a:solidFill>
                <a:latin typeface="Century Gothic" panose="020B0502020202020204" pitchFamily="34" charset="0"/>
              </a:rPr>
              <a:t>Definite articles: the words for ‘the’</a:t>
            </a:r>
            <a:endParaRPr lang="en-US"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168926" y="5295812"/>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a:defRPr/>
            </a:pPr>
            <a:r>
              <a:rPr lang="en-GB" sz="1800" b="1" dirty="0">
                <a:solidFill>
                  <a:prstClr val="white"/>
                </a:solidFill>
                <a:latin typeface="Century Gothic" panose="020B0502020202020204" pitchFamily="34" charset="0"/>
              </a:rPr>
              <a:t>Y7 German </a:t>
            </a:r>
          </a:p>
          <a:p>
            <a:pPr>
              <a:defRPr/>
            </a:pPr>
            <a:r>
              <a:rPr lang="en-GB" sz="1800" dirty="0">
                <a:solidFill>
                  <a:prstClr val="white"/>
                </a:solidFill>
                <a:latin typeface="Century Gothic" panose="020B0502020202020204" pitchFamily="34" charset="0"/>
              </a:rPr>
              <a:t>Term 1.1 - Week 1</a:t>
            </a:r>
          </a:p>
        </p:txBody>
      </p:sp>
      <p:sp>
        <p:nvSpPr>
          <p:cNvPr id="13" name="Title 3">
            <a:extLst>
              <a:ext uri="{FF2B5EF4-FFF2-40B4-BE49-F238E27FC236}">
                <a16:creationId xmlns:a16="http://schemas.microsoft.com/office/drawing/2014/main" id="{CECD60A5-F0F3-684D-A486-E09017C8A782}"/>
              </a:ext>
            </a:extLst>
          </p:cNvPr>
          <p:cNvSpPr txBox="1">
            <a:spLocks/>
          </p:cNvSpPr>
          <p:nvPr/>
        </p:nvSpPr>
        <p:spPr>
          <a:xfrm>
            <a:off x="168926" y="6152332"/>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a:defRPr/>
            </a:pPr>
            <a:r>
              <a:rPr lang="en-GB" sz="1400" dirty="0">
                <a:solidFill>
                  <a:prstClr val="white"/>
                </a:solidFill>
                <a:latin typeface="Century Gothic" panose="020B0502020202020204" pitchFamily="34" charset="0"/>
              </a:rPr>
              <a:t>Author name(s): Inge </a:t>
            </a:r>
            <a:r>
              <a:rPr lang="en-GB" sz="1400" dirty="0" err="1">
                <a:solidFill>
                  <a:prstClr val="white"/>
                </a:solidFill>
                <a:latin typeface="Century Gothic" panose="020B0502020202020204" pitchFamily="34" charset="0"/>
              </a:rPr>
              <a:t>Alferink</a:t>
            </a:r>
            <a:r>
              <a:rPr lang="en-GB" sz="1400" dirty="0">
                <a:solidFill>
                  <a:prstClr val="white"/>
                </a:solidFill>
                <a:latin typeface="Century Gothic" panose="020B0502020202020204" pitchFamily="34" charset="0"/>
              </a:rPr>
              <a:t> &amp; Rachel Hawkes </a:t>
            </a:r>
          </a:p>
          <a:p>
            <a:pPr>
              <a:defRPr/>
            </a:pPr>
            <a:endParaRPr lang="en-GB" sz="1600" dirty="0">
              <a:solidFill>
                <a:prstClr val="white"/>
              </a:solidFill>
              <a:latin typeface="Century Gothic" panose="020B0502020202020204" pitchFamily="34" charset="0"/>
            </a:endParaRPr>
          </a:p>
          <a:p>
            <a:pPr>
              <a:defRPr/>
            </a:pPr>
            <a:r>
              <a:rPr lang="en-GB" sz="1400" dirty="0">
                <a:solidFill>
                  <a:prstClr val="white"/>
                </a:solidFill>
                <a:latin typeface="Century Gothic" panose="020B0502020202020204" pitchFamily="34" charset="0"/>
              </a:rPr>
              <a:t>Date updated</a:t>
            </a:r>
            <a:r>
              <a:rPr lang="en-GB" sz="1400">
                <a:solidFill>
                  <a:prstClr val="white"/>
                </a:solidFill>
                <a:latin typeface="Century Gothic" panose="020B0502020202020204" pitchFamily="34" charset="0"/>
              </a:rPr>
              <a:t>: 20/01/20</a:t>
            </a:r>
            <a:endParaRPr lang="en-GB" sz="1400" dirty="0">
              <a:solidFill>
                <a:prstClr val="white"/>
              </a:solidFill>
              <a:latin typeface="Century Gothic" panose="020B0502020202020204" pitchFamily="34" charset="0"/>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23079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8F4DC969-FFBA-4940-A9E1-D37BCEE15F70}"/>
              </a:ext>
            </a:extLst>
          </p:cNvPr>
          <p:cNvSpPr txBox="1">
            <a:spLocks/>
          </p:cNvSpPr>
          <p:nvPr/>
        </p:nvSpPr>
        <p:spPr>
          <a:xfrm>
            <a:off x="300038" y="338225"/>
            <a:ext cx="3745089" cy="70784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prstClr val="white"/>
              </a:solidFill>
            </a:endParaRPr>
          </a:p>
        </p:txBody>
      </p:sp>
      <p:sp>
        <p:nvSpPr>
          <p:cNvPr id="12" name="TextBox 11">
            <a:extLst>
              <a:ext uri="{FF2B5EF4-FFF2-40B4-BE49-F238E27FC236}">
                <a16:creationId xmlns:a16="http://schemas.microsoft.com/office/drawing/2014/main" id="{5A9896AE-9956-094C-BA22-E10CE3B3926A}"/>
              </a:ext>
            </a:extLst>
          </p:cNvPr>
          <p:cNvSpPr txBox="1"/>
          <p:nvPr/>
        </p:nvSpPr>
        <p:spPr>
          <a:xfrm>
            <a:off x="3921071" y="2309247"/>
            <a:ext cx="184731" cy="369332"/>
          </a:xfrm>
          <a:prstGeom prst="rect">
            <a:avLst/>
          </a:prstGeom>
          <a:noFill/>
        </p:spPr>
        <p:txBody>
          <a:bodyPr wrap="none" rtlCol="0">
            <a:spAutoFit/>
          </a:bodyPr>
          <a:lstStyle/>
          <a:p>
            <a:endParaRPr lang="en-US" dirty="0">
              <a:solidFill>
                <a:prstClr val="black"/>
              </a:solidFill>
            </a:endParaRPr>
          </a:p>
        </p:txBody>
      </p:sp>
      <p:sp>
        <p:nvSpPr>
          <p:cNvPr id="21" name="Rectangle 20">
            <a:extLst>
              <a:ext uri="{FF2B5EF4-FFF2-40B4-BE49-F238E27FC236}">
                <a16:creationId xmlns:a16="http://schemas.microsoft.com/office/drawing/2014/main" id="{9A78F330-EB29-EC4B-BA0B-8290A1B03A97}"/>
              </a:ext>
            </a:extLst>
          </p:cNvPr>
          <p:cNvSpPr/>
          <p:nvPr/>
        </p:nvSpPr>
        <p:spPr>
          <a:xfrm>
            <a:off x="300038" y="1656481"/>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5.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das			       ?</a:t>
            </a:r>
            <a:endParaRPr lang="en-US" sz="3600" dirty="0">
              <a:solidFill>
                <a:srgbClr val="115076"/>
              </a:solidFill>
            </a:endParaRPr>
          </a:p>
        </p:txBody>
      </p:sp>
      <p:sp>
        <p:nvSpPr>
          <p:cNvPr id="24" name="Explosion 2 23">
            <a:extLst>
              <a:ext uri="{FF2B5EF4-FFF2-40B4-BE49-F238E27FC236}">
                <a16:creationId xmlns:a16="http://schemas.microsoft.com/office/drawing/2014/main" id="{25481E3F-4CE1-504B-91A6-52D153CD7F31}"/>
              </a:ext>
            </a:extLst>
          </p:cNvPr>
          <p:cNvSpPr/>
          <p:nvPr/>
        </p:nvSpPr>
        <p:spPr>
          <a:xfrm rot="1125366">
            <a:off x="3018898" y="889295"/>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a:extLst>
              <a:ext uri="{FF2B5EF4-FFF2-40B4-BE49-F238E27FC236}">
                <a16:creationId xmlns:a16="http://schemas.microsoft.com/office/drawing/2014/main" id="{226002D9-110B-F943-B101-A4C21D4430F0}"/>
              </a:ext>
            </a:extLst>
          </p:cNvPr>
          <p:cNvSpPr/>
          <p:nvPr/>
        </p:nvSpPr>
        <p:spPr>
          <a:xfrm>
            <a:off x="300038" y="4555188"/>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6.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der  		        ?</a:t>
            </a:r>
            <a:endParaRPr lang="en-US" sz="3600" dirty="0">
              <a:solidFill>
                <a:srgbClr val="115076"/>
              </a:solidFill>
            </a:endParaRPr>
          </a:p>
        </p:txBody>
      </p:sp>
      <p:sp>
        <p:nvSpPr>
          <p:cNvPr id="28" name="Explosion 2 27">
            <a:extLst>
              <a:ext uri="{FF2B5EF4-FFF2-40B4-BE49-F238E27FC236}">
                <a16:creationId xmlns:a16="http://schemas.microsoft.com/office/drawing/2014/main" id="{225103C1-7D46-7741-AEC4-8C0FE3C475A6}"/>
              </a:ext>
            </a:extLst>
          </p:cNvPr>
          <p:cNvSpPr/>
          <p:nvPr/>
        </p:nvSpPr>
        <p:spPr>
          <a:xfrm rot="1125366">
            <a:off x="2979810" y="3760346"/>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a:extLst>
              <a:ext uri="{FF2B5EF4-FFF2-40B4-BE49-F238E27FC236}">
                <a16:creationId xmlns:a16="http://schemas.microsoft.com/office/drawing/2014/main" id="{C4DFE398-1CBD-1341-873B-7E78A928CC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1433" y="4029206"/>
            <a:ext cx="2464876" cy="1670638"/>
          </a:xfrm>
          <a:prstGeom prst="rect">
            <a:avLst/>
          </a:prstGeom>
        </p:spPr>
      </p:pic>
      <p:pic>
        <p:nvPicPr>
          <p:cNvPr id="17" name="Picture 16">
            <a:extLst>
              <a:ext uri="{FF2B5EF4-FFF2-40B4-BE49-F238E27FC236}">
                <a16:creationId xmlns:a16="http://schemas.microsoft.com/office/drawing/2014/main" id="{4880A70D-60AD-C842-ADB3-091CA445F5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5728" y="1373849"/>
            <a:ext cx="1197230" cy="1203277"/>
          </a:xfrm>
          <a:prstGeom prst="rect">
            <a:avLst/>
          </a:prstGeom>
        </p:spPr>
      </p:pic>
      <p:pic>
        <p:nvPicPr>
          <p:cNvPr id="18" name="Picture 17">
            <a:extLst>
              <a:ext uri="{FF2B5EF4-FFF2-40B4-BE49-F238E27FC236}">
                <a16:creationId xmlns:a16="http://schemas.microsoft.com/office/drawing/2014/main" id="{E11A945E-6D04-DC42-997F-D4292DFF80A3}"/>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175963" y="1046074"/>
            <a:ext cx="2595385" cy="1873003"/>
          </a:xfrm>
          <a:prstGeom prst="rect">
            <a:avLst/>
          </a:prstGeom>
        </p:spPr>
      </p:pic>
      <p:pic>
        <p:nvPicPr>
          <p:cNvPr id="19" name="Picture 18">
            <a:extLst>
              <a:ext uri="{FF2B5EF4-FFF2-40B4-BE49-F238E27FC236}">
                <a16:creationId xmlns:a16="http://schemas.microsoft.com/office/drawing/2014/main" id="{22F5A5FE-BF50-AE49-9608-89681C52AE26}"/>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225415" y="3740877"/>
            <a:ext cx="877855" cy="1864663"/>
          </a:xfrm>
          <a:prstGeom prst="rect">
            <a:avLst/>
          </a:prstGeom>
        </p:spPr>
      </p:pic>
      <p:sp>
        <p:nvSpPr>
          <p:cNvPr id="13" name="TextBox 12"/>
          <p:cNvSpPr txBox="1"/>
          <p:nvPr/>
        </p:nvSpPr>
        <p:spPr>
          <a:xfrm>
            <a:off x="6742978"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A</a:t>
            </a:r>
          </a:p>
        </p:txBody>
      </p:sp>
      <p:sp>
        <p:nvSpPr>
          <p:cNvPr id="14" name="TextBox 13"/>
          <p:cNvSpPr txBox="1"/>
          <p:nvPr/>
        </p:nvSpPr>
        <p:spPr>
          <a:xfrm>
            <a:off x="9911770"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B</a:t>
            </a:r>
          </a:p>
        </p:txBody>
      </p:sp>
    </p:spTree>
    <p:extLst>
      <p:ext uri="{BB962C8B-B14F-4D97-AF65-F5344CB8AC3E}">
        <p14:creationId xmlns:p14="http://schemas.microsoft.com/office/powerpoint/2010/main" val="373819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animBg="1"/>
      <p:bldP spid="27" grpId="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4CA6FC-E75B-7F46-9DE4-133DC2DBBE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5565"/>
            <a:ext cx="6807200" cy="869950"/>
          </a:xfrm>
          <a:prstGeom prst="rect">
            <a:avLst/>
          </a:prstGeom>
        </p:spPr>
      </p:pic>
      <p:sp>
        <p:nvSpPr>
          <p:cNvPr id="4" name="Title 3">
            <a:extLst>
              <a:ext uri="{FF2B5EF4-FFF2-40B4-BE49-F238E27FC236}">
                <a16:creationId xmlns:a16="http://schemas.microsoft.com/office/drawing/2014/main" id="{5347DDED-1EC6-FE46-9BFC-647551942865}"/>
              </a:ext>
            </a:extLst>
          </p:cNvPr>
          <p:cNvSpPr>
            <a:spLocks noGrp="1"/>
          </p:cNvSpPr>
          <p:nvPr>
            <p:ph type="title"/>
          </p:nvPr>
        </p:nvSpPr>
        <p:spPr>
          <a:xfrm>
            <a:off x="159871" y="143625"/>
            <a:ext cx="2627950" cy="636426"/>
          </a:xfrm>
        </p:spPr>
        <p:txBody>
          <a:bodyPr>
            <a:normAutofit/>
          </a:bodyPr>
          <a:lstStyle/>
          <a:p>
            <a:r>
              <a:rPr lang="en-US" sz="3600" b="1" dirty="0" err="1">
                <a:solidFill>
                  <a:prstClr val="white"/>
                </a:solidFill>
              </a:rPr>
              <a:t>Antworten</a:t>
            </a:r>
            <a:endParaRPr lang="en-US" sz="3600"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9384" y="3765854"/>
            <a:ext cx="2649779" cy="1984574"/>
          </a:xfrm>
          <a:prstGeom prst="rect">
            <a:avLst/>
          </a:prstGeom>
        </p:spPr>
      </p:pic>
      <p:sp>
        <p:nvSpPr>
          <p:cNvPr id="12" name="TextBox 11">
            <a:extLst>
              <a:ext uri="{FF2B5EF4-FFF2-40B4-BE49-F238E27FC236}">
                <a16:creationId xmlns:a16="http://schemas.microsoft.com/office/drawing/2014/main" id="{5A9896AE-9956-094C-BA22-E10CE3B3926A}"/>
              </a:ext>
            </a:extLst>
          </p:cNvPr>
          <p:cNvSpPr txBox="1"/>
          <p:nvPr/>
        </p:nvSpPr>
        <p:spPr>
          <a:xfrm>
            <a:off x="3921071" y="2309247"/>
            <a:ext cx="184731" cy="369332"/>
          </a:xfrm>
          <a:prstGeom prst="rect">
            <a:avLst/>
          </a:prstGeom>
          <a:noFill/>
        </p:spPr>
        <p:txBody>
          <a:bodyPr wrap="none" rtlCol="0">
            <a:spAutoFit/>
          </a:bodyPr>
          <a:lstStyle/>
          <a:p>
            <a:endParaRPr lang="en-US" dirty="0">
              <a:solidFill>
                <a:prstClr val="black"/>
              </a:solidFill>
            </a:endParaRPr>
          </a:p>
        </p:txBody>
      </p:sp>
      <p:sp>
        <p:nvSpPr>
          <p:cNvPr id="21" name="Rectangle 20">
            <a:extLst>
              <a:ext uri="{FF2B5EF4-FFF2-40B4-BE49-F238E27FC236}">
                <a16:creationId xmlns:a16="http://schemas.microsoft.com/office/drawing/2014/main" id="{9A78F330-EB29-EC4B-BA0B-8290A1B03A97}"/>
              </a:ext>
            </a:extLst>
          </p:cNvPr>
          <p:cNvSpPr/>
          <p:nvPr/>
        </p:nvSpPr>
        <p:spPr>
          <a:xfrm>
            <a:off x="300038" y="1656481"/>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1.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die </a:t>
            </a:r>
            <a:r>
              <a:rPr lang="es-ES" sz="3600" b="1" dirty="0" err="1">
                <a:solidFill>
                  <a:srgbClr val="115076"/>
                </a:solidFill>
                <a:latin typeface="Century Gothic" panose="020B0502020202020204" pitchFamily="34" charset="0"/>
                <a:cs typeface="Calibri" panose="020F0502020204030204" pitchFamily="34" charset="0"/>
              </a:rPr>
              <a:t>Flasche</a:t>
            </a:r>
            <a:r>
              <a:rPr lang="es-ES" sz="3600" b="1" dirty="0">
                <a:solidFill>
                  <a:srgbClr val="115076"/>
                </a:solidFill>
                <a:latin typeface="Century Gothic" panose="020B0502020202020204" pitchFamily="34" charset="0"/>
                <a:cs typeface="Calibri" panose="020F0502020204030204" pitchFamily="34" charset="0"/>
              </a:rPr>
              <a:t>	?		       ?</a:t>
            </a:r>
            <a:endParaRPr lang="en-US" sz="3600" dirty="0">
              <a:solidFill>
                <a:srgbClr val="115076"/>
              </a:solidFill>
            </a:endParaRPr>
          </a:p>
        </p:txBody>
      </p:sp>
      <p:sp>
        <p:nvSpPr>
          <p:cNvPr id="24" name="Explosion 2 23">
            <a:extLst>
              <a:ext uri="{FF2B5EF4-FFF2-40B4-BE49-F238E27FC236}">
                <a16:creationId xmlns:a16="http://schemas.microsoft.com/office/drawing/2014/main" id="{25481E3F-4CE1-504B-91A6-52D153CD7F31}"/>
              </a:ext>
            </a:extLst>
          </p:cNvPr>
          <p:cNvSpPr/>
          <p:nvPr/>
        </p:nvSpPr>
        <p:spPr>
          <a:xfrm rot="1125366">
            <a:off x="2855320" y="875465"/>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5" name="Picture 24">
            <a:extLst>
              <a:ext uri="{FF2B5EF4-FFF2-40B4-BE49-F238E27FC236}">
                <a16:creationId xmlns:a16="http://schemas.microsoft.com/office/drawing/2014/main" id="{E00E1510-6284-2F49-A361-ED15B55B6CC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48752"/>
          <a:stretch/>
        </p:blipFill>
        <p:spPr>
          <a:xfrm>
            <a:off x="6778256" y="931443"/>
            <a:ext cx="1611422" cy="2096404"/>
          </a:xfrm>
          <a:prstGeom prst="rect">
            <a:avLst/>
          </a:prstGeom>
        </p:spPr>
      </p:pic>
      <p:pic>
        <p:nvPicPr>
          <p:cNvPr id="26" name="Picture 25">
            <a:extLst>
              <a:ext uri="{FF2B5EF4-FFF2-40B4-BE49-F238E27FC236}">
                <a16:creationId xmlns:a16="http://schemas.microsoft.com/office/drawing/2014/main" id="{2858B43D-222E-154F-B973-9F42A515B2F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16272" y="1180027"/>
            <a:ext cx="1611421" cy="1619560"/>
          </a:xfrm>
          <a:prstGeom prst="rect">
            <a:avLst/>
          </a:prstGeom>
        </p:spPr>
      </p:pic>
      <p:sp>
        <p:nvSpPr>
          <p:cNvPr id="27" name="Rectangle 26">
            <a:extLst>
              <a:ext uri="{FF2B5EF4-FFF2-40B4-BE49-F238E27FC236}">
                <a16:creationId xmlns:a16="http://schemas.microsoft.com/office/drawing/2014/main" id="{226002D9-110B-F943-B101-A4C21D4430F0}"/>
              </a:ext>
            </a:extLst>
          </p:cNvPr>
          <p:cNvSpPr/>
          <p:nvPr/>
        </p:nvSpPr>
        <p:spPr>
          <a:xfrm>
            <a:off x="300038" y="4555188"/>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2.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das </a:t>
            </a:r>
            <a:r>
              <a:rPr lang="es-ES" sz="3600" b="1" dirty="0" err="1">
                <a:solidFill>
                  <a:srgbClr val="115076"/>
                </a:solidFill>
                <a:latin typeface="Century Gothic" panose="020B0502020202020204" pitchFamily="34" charset="0"/>
                <a:cs typeface="Calibri" panose="020F0502020204030204" pitchFamily="34" charset="0"/>
              </a:rPr>
              <a:t>Fenster</a:t>
            </a:r>
            <a:r>
              <a:rPr lang="es-ES" sz="3600" b="1" dirty="0">
                <a:solidFill>
                  <a:srgbClr val="115076"/>
                </a:solidFill>
                <a:latin typeface="Century Gothic" panose="020B0502020202020204" pitchFamily="34" charset="0"/>
                <a:cs typeface="Calibri" panose="020F0502020204030204" pitchFamily="34" charset="0"/>
              </a:rPr>
              <a:t>	?     </a:t>
            </a:r>
            <a:endParaRPr lang="en-US" sz="3600" dirty="0">
              <a:solidFill>
                <a:srgbClr val="115076"/>
              </a:solidFill>
            </a:endParaRPr>
          </a:p>
        </p:txBody>
      </p:sp>
      <p:sp>
        <p:nvSpPr>
          <p:cNvPr id="28" name="Explosion 2 27">
            <a:extLst>
              <a:ext uri="{FF2B5EF4-FFF2-40B4-BE49-F238E27FC236}">
                <a16:creationId xmlns:a16="http://schemas.microsoft.com/office/drawing/2014/main" id="{225103C1-7D46-7741-AEC4-8C0FE3C475A6}"/>
              </a:ext>
            </a:extLst>
          </p:cNvPr>
          <p:cNvSpPr/>
          <p:nvPr/>
        </p:nvSpPr>
        <p:spPr>
          <a:xfrm rot="1125366">
            <a:off x="2979810" y="3760346"/>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30" name="Picture 29">
            <a:extLst>
              <a:ext uri="{FF2B5EF4-FFF2-40B4-BE49-F238E27FC236}">
                <a16:creationId xmlns:a16="http://schemas.microsoft.com/office/drawing/2014/main" id="{CE6A944C-42FC-E542-8061-89E3D5CD5578}"/>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853407" y="3825810"/>
            <a:ext cx="877855" cy="1864663"/>
          </a:xfrm>
          <a:prstGeom prst="rect">
            <a:avLst/>
          </a:prstGeom>
        </p:spPr>
      </p:pic>
      <p:sp>
        <p:nvSpPr>
          <p:cNvPr id="2" name="TextBox 1">
            <a:extLst>
              <a:ext uri="{FF2B5EF4-FFF2-40B4-BE49-F238E27FC236}">
                <a16:creationId xmlns:a16="http://schemas.microsoft.com/office/drawing/2014/main" id="{65249163-0BE8-5840-9684-FC7E656FC9FB}"/>
              </a:ext>
            </a:extLst>
          </p:cNvPr>
          <p:cNvSpPr txBox="1"/>
          <p:nvPr/>
        </p:nvSpPr>
        <p:spPr>
          <a:xfrm>
            <a:off x="159871" y="89416"/>
            <a:ext cx="2529860" cy="646331"/>
          </a:xfrm>
          <a:prstGeom prst="rect">
            <a:avLst/>
          </a:prstGeom>
          <a:noFill/>
        </p:spPr>
        <p:txBody>
          <a:bodyPr wrap="none" rtlCol="0">
            <a:spAutoFit/>
          </a:bodyPr>
          <a:lstStyle/>
          <a:p>
            <a:r>
              <a:rPr lang="en-US" sz="3600" b="1" dirty="0" err="1">
                <a:solidFill>
                  <a:prstClr val="white"/>
                </a:solidFill>
                <a:latin typeface="Century Gothic" panose="020B0502020202020204" pitchFamily="34" charset="0"/>
              </a:rPr>
              <a:t>Antworten</a:t>
            </a:r>
            <a:endParaRPr lang="en-US" sz="3600" b="1" dirty="0">
              <a:solidFill>
                <a:prstClr val="white"/>
              </a:solidFill>
              <a:latin typeface="Century Gothic" panose="020B0502020202020204" pitchFamily="34" charset="0"/>
            </a:endParaRPr>
          </a:p>
        </p:txBody>
      </p:sp>
      <p:sp>
        <p:nvSpPr>
          <p:cNvPr id="3" name="Oval 2">
            <a:extLst>
              <a:ext uri="{FF2B5EF4-FFF2-40B4-BE49-F238E27FC236}">
                <a16:creationId xmlns:a16="http://schemas.microsoft.com/office/drawing/2014/main" id="{31B0424E-A951-5F4B-9BA6-397494A077F1}"/>
              </a:ext>
            </a:extLst>
          </p:cNvPr>
          <p:cNvSpPr/>
          <p:nvPr/>
        </p:nvSpPr>
        <p:spPr>
          <a:xfrm>
            <a:off x="6113636" y="1046074"/>
            <a:ext cx="3021715" cy="217692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Oval 14">
            <a:extLst>
              <a:ext uri="{FF2B5EF4-FFF2-40B4-BE49-F238E27FC236}">
                <a16:creationId xmlns:a16="http://schemas.microsoft.com/office/drawing/2014/main" id="{4CCF233A-5072-9343-B414-42B8E1D67DF1}"/>
              </a:ext>
            </a:extLst>
          </p:cNvPr>
          <p:cNvSpPr/>
          <p:nvPr/>
        </p:nvSpPr>
        <p:spPr>
          <a:xfrm>
            <a:off x="6203593" y="3789888"/>
            <a:ext cx="3021715" cy="217692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p:cNvSpPr txBox="1"/>
          <p:nvPr/>
        </p:nvSpPr>
        <p:spPr>
          <a:xfrm>
            <a:off x="6742978"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A</a:t>
            </a:r>
          </a:p>
        </p:txBody>
      </p:sp>
      <p:sp>
        <p:nvSpPr>
          <p:cNvPr id="18" name="TextBox 17"/>
          <p:cNvSpPr txBox="1"/>
          <p:nvPr/>
        </p:nvSpPr>
        <p:spPr>
          <a:xfrm>
            <a:off x="9911770"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B</a:t>
            </a:r>
          </a:p>
        </p:txBody>
      </p:sp>
    </p:spTree>
    <p:extLst>
      <p:ext uri="{BB962C8B-B14F-4D97-AF65-F5344CB8AC3E}">
        <p14:creationId xmlns:p14="http://schemas.microsoft.com/office/powerpoint/2010/main" val="427936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animBg="1"/>
      <p:bldP spid="3"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4CA6FC-E75B-7F46-9DE4-133DC2DBBE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4874"/>
            <a:ext cx="6807200" cy="869950"/>
          </a:xfrm>
          <a:prstGeom prst="rect">
            <a:avLst/>
          </a:prstGeom>
        </p:spPr>
      </p:pic>
      <p:sp>
        <p:nvSpPr>
          <p:cNvPr id="2" name="Title 1">
            <a:extLst>
              <a:ext uri="{FF2B5EF4-FFF2-40B4-BE49-F238E27FC236}">
                <a16:creationId xmlns:a16="http://schemas.microsoft.com/office/drawing/2014/main" id="{BFF305B1-581D-7147-84D5-057990F10ECB}"/>
              </a:ext>
            </a:extLst>
          </p:cNvPr>
          <p:cNvSpPr>
            <a:spLocks noGrp="1"/>
          </p:cNvSpPr>
          <p:nvPr>
            <p:ph type="title"/>
          </p:nvPr>
        </p:nvSpPr>
        <p:spPr>
          <a:xfrm>
            <a:off x="153069" y="141845"/>
            <a:ext cx="2669303" cy="728131"/>
          </a:xfrm>
        </p:spPr>
        <p:txBody>
          <a:bodyPr>
            <a:normAutofit/>
          </a:bodyPr>
          <a:lstStyle/>
          <a:p>
            <a:r>
              <a:rPr lang="en-US" sz="3600" b="1" dirty="0" err="1">
                <a:solidFill>
                  <a:prstClr val="white"/>
                </a:solidFill>
              </a:rPr>
              <a:t>Antworten</a:t>
            </a:r>
            <a:endParaRPr lang="en-US" sz="3600" dirty="0"/>
          </a:p>
        </p:txBody>
      </p:sp>
      <p:sp>
        <p:nvSpPr>
          <p:cNvPr id="12" name="TextBox 11">
            <a:extLst>
              <a:ext uri="{FF2B5EF4-FFF2-40B4-BE49-F238E27FC236}">
                <a16:creationId xmlns:a16="http://schemas.microsoft.com/office/drawing/2014/main" id="{5A9896AE-9956-094C-BA22-E10CE3B3926A}"/>
              </a:ext>
            </a:extLst>
          </p:cNvPr>
          <p:cNvSpPr txBox="1"/>
          <p:nvPr/>
        </p:nvSpPr>
        <p:spPr>
          <a:xfrm>
            <a:off x="3921071" y="2309247"/>
            <a:ext cx="184731" cy="369332"/>
          </a:xfrm>
          <a:prstGeom prst="rect">
            <a:avLst/>
          </a:prstGeom>
          <a:noFill/>
        </p:spPr>
        <p:txBody>
          <a:bodyPr wrap="none" rtlCol="0">
            <a:spAutoFit/>
          </a:bodyPr>
          <a:lstStyle/>
          <a:p>
            <a:endParaRPr lang="en-US" dirty="0">
              <a:solidFill>
                <a:prstClr val="black"/>
              </a:solidFill>
            </a:endParaRPr>
          </a:p>
        </p:txBody>
      </p:sp>
      <p:sp>
        <p:nvSpPr>
          <p:cNvPr id="21" name="Rectangle 20">
            <a:extLst>
              <a:ext uri="{FF2B5EF4-FFF2-40B4-BE49-F238E27FC236}">
                <a16:creationId xmlns:a16="http://schemas.microsoft.com/office/drawing/2014/main" id="{9A78F330-EB29-EC4B-BA0B-8290A1B03A97}"/>
              </a:ext>
            </a:extLst>
          </p:cNvPr>
          <p:cNvSpPr/>
          <p:nvPr/>
        </p:nvSpPr>
        <p:spPr>
          <a:xfrm>
            <a:off x="300038" y="1656481"/>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3.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der </a:t>
            </a:r>
            <a:r>
              <a:rPr lang="es-ES" sz="3600" b="1" dirty="0" err="1">
                <a:solidFill>
                  <a:srgbClr val="115076"/>
                </a:solidFill>
                <a:latin typeface="Century Gothic" panose="020B0502020202020204" pitchFamily="34" charset="0"/>
                <a:cs typeface="Calibri" panose="020F0502020204030204" pitchFamily="34" charset="0"/>
              </a:rPr>
              <a:t>Tisch</a:t>
            </a:r>
            <a:r>
              <a:rPr lang="es-ES" sz="3600" b="1" dirty="0">
                <a:solidFill>
                  <a:srgbClr val="115076"/>
                </a:solidFill>
                <a:latin typeface="Century Gothic" panose="020B0502020202020204" pitchFamily="34" charset="0"/>
                <a:cs typeface="Calibri" panose="020F0502020204030204" pitchFamily="34" charset="0"/>
              </a:rPr>
              <a:t>?	</a:t>
            </a:r>
            <a:endParaRPr lang="en-US" sz="3600" dirty="0">
              <a:solidFill>
                <a:srgbClr val="115076"/>
              </a:solidFill>
            </a:endParaRPr>
          </a:p>
        </p:txBody>
      </p:sp>
      <p:sp>
        <p:nvSpPr>
          <p:cNvPr id="24" name="Explosion 2 23">
            <a:extLst>
              <a:ext uri="{FF2B5EF4-FFF2-40B4-BE49-F238E27FC236}">
                <a16:creationId xmlns:a16="http://schemas.microsoft.com/office/drawing/2014/main" id="{25481E3F-4CE1-504B-91A6-52D153CD7F31}"/>
              </a:ext>
            </a:extLst>
          </p:cNvPr>
          <p:cNvSpPr/>
          <p:nvPr/>
        </p:nvSpPr>
        <p:spPr>
          <a:xfrm rot="1125366">
            <a:off x="2895834" y="903591"/>
            <a:ext cx="3090058" cy="2192204"/>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a:extLst>
              <a:ext uri="{FF2B5EF4-FFF2-40B4-BE49-F238E27FC236}">
                <a16:creationId xmlns:a16="http://schemas.microsoft.com/office/drawing/2014/main" id="{226002D9-110B-F943-B101-A4C21D4430F0}"/>
              </a:ext>
            </a:extLst>
          </p:cNvPr>
          <p:cNvSpPr/>
          <p:nvPr/>
        </p:nvSpPr>
        <p:spPr>
          <a:xfrm>
            <a:off x="300038" y="4555188"/>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4.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die </a:t>
            </a:r>
            <a:r>
              <a:rPr lang="es-ES" sz="3600" b="1" dirty="0" err="1">
                <a:solidFill>
                  <a:srgbClr val="115076"/>
                </a:solidFill>
                <a:latin typeface="Century Gothic" panose="020B0502020202020204" pitchFamily="34" charset="0"/>
                <a:cs typeface="Calibri" panose="020F0502020204030204" pitchFamily="34" charset="0"/>
              </a:rPr>
              <a:t>Tafel</a:t>
            </a:r>
            <a:r>
              <a:rPr lang="es-ES" sz="3600" b="1" dirty="0">
                <a:solidFill>
                  <a:srgbClr val="115076"/>
                </a:solidFill>
                <a:latin typeface="Century Gothic" panose="020B0502020202020204" pitchFamily="34" charset="0"/>
                <a:cs typeface="Calibri" panose="020F0502020204030204" pitchFamily="34" charset="0"/>
              </a:rPr>
              <a:t>?	      </a:t>
            </a:r>
            <a:endParaRPr lang="en-US" sz="3600" dirty="0">
              <a:solidFill>
                <a:srgbClr val="115076"/>
              </a:solidFill>
            </a:endParaRPr>
          </a:p>
        </p:txBody>
      </p:sp>
      <p:sp>
        <p:nvSpPr>
          <p:cNvPr id="28" name="Explosion 2 27">
            <a:extLst>
              <a:ext uri="{FF2B5EF4-FFF2-40B4-BE49-F238E27FC236}">
                <a16:creationId xmlns:a16="http://schemas.microsoft.com/office/drawing/2014/main" id="{225103C1-7D46-7741-AEC4-8C0FE3C475A6}"/>
              </a:ext>
            </a:extLst>
          </p:cNvPr>
          <p:cNvSpPr/>
          <p:nvPr/>
        </p:nvSpPr>
        <p:spPr>
          <a:xfrm rot="1125366">
            <a:off x="2831381" y="3760345"/>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12">
            <a:extLst>
              <a:ext uri="{FF2B5EF4-FFF2-40B4-BE49-F238E27FC236}">
                <a16:creationId xmlns:a16="http://schemas.microsoft.com/office/drawing/2014/main" id="{6AF15DD1-DDA4-9643-8E57-C6E8985FE9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8762" y="1428925"/>
            <a:ext cx="2061929" cy="1249654"/>
          </a:xfrm>
          <a:prstGeom prst="rect">
            <a:avLst/>
          </a:prstGeom>
        </p:spPr>
      </p:pic>
      <p:pic>
        <p:nvPicPr>
          <p:cNvPr id="15" name="Picture 14">
            <a:extLst>
              <a:ext uri="{FF2B5EF4-FFF2-40B4-BE49-F238E27FC236}">
                <a16:creationId xmlns:a16="http://schemas.microsoft.com/office/drawing/2014/main" id="{C4DFE398-1CBD-1341-873B-7E78A928CC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91433" y="4029206"/>
            <a:ext cx="2464876" cy="1670638"/>
          </a:xfrm>
          <a:prstGeom prst="rect">
            <a:avLst/>
          </a:prstGeom>
        </p:spPr>
      </p:pic>
      <p:sp>
        <p:nvSpPr>
          <p:cNvPr id="17" name="TextBox 16">
            <a:extLst>
              <a:ext uri="{FF2B5EF4-FFF2-40B4-BE49-F238E27FC236}">
                <a16:creationId xmlns:a16="http://schemas.microsoft.com/office/drawing/2014/main" id="{21251C9F-22CF-D042-B6D3-A7CFB2F67FA3}"/>
              </a:ext>
            </a:extLst>
          </p:cNvPr>
          <p:cNvSpPr txBox="1"/>
          <p:nvPr/>
        </p:nvSpPr>
        <p:spPr>
          <a:xfrm>
            <a:off x="153069" y="141845"/>
            <a:ext cx="2529860" cy="646331"/>
          </a:xfrm>
          <a:prstGeom prst="rect">
            <a:avLst/>
          </a:prstGeom>
          <a:noFill/>
        </p:spPr>
        <p:txBody>
          <a:bodyPr wrap="none" rtlCol="0">
            <a:spAutoFit/>
          </a:bodyPr>
          <a:lstStyle/>
          <a:p>
            <a:r>
              <a:rPr lang="en-US" sz="3600" b="1" dirty="0" err="1">
                <a:solidFill>
                  <a:prstClr val="white"/>
                </a:solidFill>
                <a:latin typeface="Century Gothic" panose="020B0502020202020204" pitchFamily="34" charset="0"/>
              </a:rPr>
              <a:t>Antworten</a:t>
            </a:r>
            <a:endParaRPr lang="en-US" sz="3600" b="1" dirty="0">
              <a:solidFill>
                <a:prstClr val="white"/>
              </a:solidFill>
              <a:latin typeface="Century Gothic" panose="020B0502020202020204" pitchFamily="34" charset="0"/>
            </a:endParaRPr>
          </a:p>
        </p:txBody>
      </p:sp>
      <p:sp>
        <p:nvSpPr>
          <p:cNvPr id="18" name="Oval 17">
            <a:extLst>
              <a:ext uri="{FF2B5EF4-FFF2-40B4-BE49-F238E27FC236}">
                <a16:creationId xmlns:a16="http://schemas.microsoft.com/office/drawing/2014/main" id="{2FA71665-C95C-174C-B563-DA2DEF0853AC}"/>
              </a:ext>
            </a:extLst>
          </p:cNvPr>
          <p:cNvSpPr/>
          <p:nvPr/>
        </p:nvSpPr>
        <p:spPr>
          <a:xfrm>
            <a:off x="9087196" y="861486"/>
            <a:ext cx="3021715" cy="217692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Oval 18">
            <a:extLst>
              <a:ext uri="{FF2B5EF4-FFF2-40B4-BE49-F238E27FC236}">
                <a16:creationId xmlns:a16="http://schemas.microsoft.com/office/drawing/2014/main" id="{D82366EF-10AF-1840-9045-6931E5E36BE9}"/>
              </a:ext>
            </a:extLst>
          </p:cNvPr>
          <p:cNvSpPr/>
          <p:nvPr/>
        </p:nvSpPr>
        <p:spPr>
          <a:xfrm>
            <a:off x="9170285" y="3713009"/>
            <a:ext cx="3021715" cy="217692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09384" y="3765854"/>
            <a:ext cx="2649779" cy="1984574"/>
          </a:xfrm>
          <a:prstGeom prst="rect">
            <a:avLst/>
          </a:prstGeom>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63555" y="1046074"/>
            <a:ext cx="1384915" cy="1854279"/>
          </a:xfrm>
          <a:prstGeom prst="rect">
            <a:avLst/>
          </a:prstGeom>
        </p:spPr>
      </p:pic>
      <p:sp>
        <p:nvSpPr>
          <p:cNvPr id="16" name="TextBox 15"/>
          <p:cNvSpPr txBox="1"/>
          <p:nvPr/>
        </p:nvSpPr>
        <p:spPr>
          <a:xfrm>
            <a:off x="6742978"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A</a:t>
            </a:r>
          </a:p>
        </p:txBody>
      </p:sp>
      <p:sp>
        <p:nvSpPr>
          <p:cNvPr id="23" name="TextBox 22"/>
          <p:cNvSpPr txBox="1"/>
          <p:nvPr/>
        </p:nvSpPr>
        <p:spPr>
          <a:xfrm>
            <a:off x="9911770"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B</a:t>
            </a:r>
          </a:p>
        </p:txBody>
      </p:sp>
    </p:spTree>
    <p:extLst>
      <p:ext uri="{BB962C8B-B14F-4D97-AF65-F5344CB8AC3E}">
        <p14:creationId xmlns:p14="http://schemas.microsoft.com/office/powerpoint/2010/main" val="134580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4CA6FC-E75B-7F46-9DE4-133DC2DBBE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5886"/>
            <a:ext cx="6807200" cy="869950"/>
          </a:xfrm>
          <a:prstGeom prst="rect">
            <a:avLst/>
          </a:prstGeom>
        </p:spPr>
      </p:pic>
      <p:sp>
        <p:nvSpPr>
          <p:cNvPr id="2" name="Title 1">
            <a:extLst>
              <a:ext uri="{FF2B5EF4-FFF2-40B4-BE49-F238E27FC236}">
                <a16:creationId xmlns:a16="http://schemas.microsoft.com/office/drawing/2014/main" id="{923CD12F-4F94-D145-B50A-D150E0FD2D35}"/>
              </a:ext>
            </a:extLst>
          </p:cNvPr>
          <p:cNvSpPr>
            <a:spLocks noGrp="1"/>
          </p:cNvSpPr>
          <p:nvPr>
            <p:ph type="title"/>
          </p:nvPr>
        </p:nvSpPr>
        <p:spPr>
          <a:xfrm>
            <a:off x="82087" y="125788"/>
            <a:ext cx="2527855" cy="765102"/>
          </a:xfrm>
        </p:spPr>
        <p:txBody>
          <a:bodyPr>
            <a:normAutofit/>
          </a:bodyPr>
          <a:lstStyle/>
          <a:p>
            <a:r>
              <a:rPr lang="en-US" sz="3600" b="1" dirty="0" err="1">
                <a:solidFill>
                  <a:prstClr val="white"/>
                </a:solidFill>
              </a:rPr>
              <a:t>Antworten</a:t>
            </a:r>
            <a:endParaRPr lang="en-US" sz="3600" dirty="0"/>
          </a:p>
        </p:txBody>
      </p:sp>
      <p:sp>
        <p:nvSpPr>
          <p:cNvPr id="12" name="TextBox 11">
            <a:extLst>
              <a:ext uri="{FF2B5EF4-FFF2-40B4-BE49-F238E27FC236}">
                <a16:creationId xmlns:a16="http://schemas.microsoft.com/office/drawing/2014/main" id="{5A9896AE-9956-094C-BA22-E10CE3B3926A}"/>
              </a:ext>
            </a:extLst>
          </p:cNvPr>
          <p:cNvSpPr txBox="1"/>
          <p:nvPr/>
        </p:nvSpPr>
        <p:spPr>
          <a:xfrm>
            <a:off x="3921071" y="2309247"/>
            <a:ext cx="184731" cy="369332"/>
          </a:xfrm>
          <a:prstGeom prst="rect">
            <a:avLst/>
          </a:prstGeom>
          <a:noFill/>
        </p:spPr>
        <p:txBody>
          <a:bodyPr wrap="none" rtlCol="0">
            <a:spAutoFit/>
          </a:bodyPr>
          <a:lstStyle/>
          <a:p>
            <a:endParaRPr lang="en-US" dirty="0">
              <a:solidFill>
                <a:prstClr val="black"/>
              </a:solidFill>
            </a:endParaRPr>
          </a:p>
        </p:txBody>
      </p:sp>
      <p:sp>
        <p:nvSpPr>
          <p:cNvPr id="21" name="Rectangle 20">
            <a:extLst>
              <a:ext uri="{FF2B5EF4-FFF2-40B4-BE49-F238E27FC236}">
                <a16:creationId xmlns:a16="http://schemas.microsoft.com/office/drawing/2014/main" id="{9A78F330-EB29-EC4B-BA0B-8290A1B03A97}"/>
              </a:ext>
            </a:extLst>
          </p:cNvPr>
          <p:cNvSpPr/>
          <p:nvPr/>
        </p:nvSpPr>
        <p:spPr>
          <a:xfrm>
            <a:off x="300038" y="1656481"/>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5.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das </a:t>
            </a:r>
            <a:r>
              <a:rPr lang="es-ES" sz="3600" b="1" dirty="0" err="1">
                <a:solidFill>
                  <a:srgbClr val="115076"/>
                </a:solidFill>
                <a:latin typeface="Century Gothic" panose="020B0502020202020204" pitchFamily="34" charset="0"/>
                <a:cs typeface="Calibri" panose="020F0502020204030204" pitchFamily="34" charset="0"/>
              </a:rPr>
              <a:t>Paar</a:t>
            </a:r>
            <a:r>
              <a:rPr lang="es-ES" sz="3600" b="1" dirty="0">
                <a:solidFill>
                  <a:srgbClr val="115076"/>
                </a:solidFill>
                <a:latin typeface="Century Gothic" panose="020B0502020202020204" pitchFamily="34" charset="0"/>
                <a:cs typeface="Calibri" panose="020F0502020204030204" pitchFamily="34" charset="0"/>
              </a:rPr>
              <a:t>	?		       ?</a:t>
            </a:r>
            <a:endParaRPr lang="en-US" sz="3600" dirty="0">
              <a:solidFill>
                <a:srgbClr val="115076"/>
              </a:solidFill>
            </a:endParaRPr>
          </a:p>
        </p:txBody>
      </p:sp>
      <p:sp>
        <p:nvSpPr>
          <p:cNvPr id="24" name="Explosion 2 23">
            <a:extLst>
              <a:ext uri="{FF2B5EF4-FFF2-40B4-BE49-F238E27FC236}">
                <a16:creationId xmlns:a16="http://schemas.microsoft.com/office/drawing/2014/main" id="{25481E3F-4CE1-504B-91A6-52D153CD7F31}"/>
              </a:ext>
            </a:extLst>
          </p:cNvPr>
          <p:cNvSpPr/>
          <p:nvPr/>
        </p:nvSpPr>
        <p:spPr>
          <a:xfrm rot="1125366">
            <a:off x="2939198" y="882803"/>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a:extLst>
              <a:ext uri="{FF2B5EF4-FFF2-40B4-BE49-F238E27FC236}">
                <a16:creationId xmlns:a16="http://schemas.microsoft.com/office/drawing/2014/main" id="{226002D9-110B-F943-B101-A4C21D4430F0}"/>
              </a:ext>
            </a:extLst>
          </p:cNvPr>
          <p:cNvSpPr/>
          <p:nvPr/>
        </p:nvSpPr>
        <p:spPr>
          <a:xfrm>
            <a:off x="300038" y="4555188"/>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6.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der Mann  	?</a:t>
            </a:r>
            <a:endParaRPr lang="en-US" sz="3600" dirty="0">
              <a:solidFill>
                <a:srgbClr val="115076"/>
              </a:solidFill>
            </a:endParaRPr>
          </a:p>
        </p:txBody>
      </p:sp>
      <p:sp>
        <p:nvSpPr>
          <p:cNvPr id="28" name="Explosion 2 27">
            <a:extLst>
              <a:ext uri="{FF2B5EF4-FFF2-40B4-BE49-F238E27FC236}">
                <a16:creationId xmlns:a16="http://schemas.microsoft.com/office/drawing/2014/main" id="{225103C1-7D46-7741-AEC4-8C0FE3C475A6}"/>
              </a:ext>
            </a:extLst>
          </p:cNvPr>
          <p:cNvSpPr/>
          <p:nvPr/>
        </p:nvSpPr>
        <p:spPr>
          <a:xfrm rot="1125366">
            <a:off x="2898586" y="3760346"/>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a:extLst>
              <a:ext uri="{FF2B5EF4-FFF2-40B4-BE49-F238E27FC236}">
                <a16:creationId xmlns:a16="http://schemas.microsoft.com/office/drawing/2014/main" id="{C4DFE398-1CBD-1341-873B-7E78A928CC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1433" y="4029206"/>
            <a:ext cx="2464876" cy="1670638"/>
          </a:xfrm>
          <a:prstGeom prst="rect">
            <a:avLst/>
          </a:prstGeom>
        </p:spPr>
      </p:pic>
      <p:pic>
        <p:nvPicPr>
          <p:cNvPr id="17" name="Picture 16">
            <a:extLst>
              <a:ext uri="{FF2B5EF4-FFF2-40B4-BE49-F238E27FC236}">
                <a16:creationId xmlns:a16="http://schemas.microsoft.com/office/drawing/2014/main" id="{4880A70D-60AD-C842-ADB3-091CA445F5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65728" y="1373849"/>
            <a:ext cx="1197230" cy="1203277"/>
          </a:xfrm>
          <a:prstGeom prst="rect">
            <a:avLst/>
          </a:prstGeom>
        </p:spPr>
      </p:pic>
      <p:pic>
        <p:nvPicPr>
          <p:cNvPr id="18" name="Picture 17">
            <a:extLst>
              <a:ext uri="{FF2B5EF4-FFF2-40B4-BE49-F238E27FC236}">
                <a16:creationId xmlns:a16="http://schemas.microsoft.com/office/drawing/2014/main" id="{E11A945E-6D04-DC42-997F-D4292DFF80A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175963" y="1046074"/>
            <a:ext cx="2595385" cy="1873003"/>
          </a:xfrm>
          <a:prstGeom prst="rect">
            <a:avLst/>
          </a:prstGeom>
        </p:spPr>
      </p:pic>
      <p:pic>
        <p:nvPicPr>
          <p:cNvPr id="19" name="Picture 18">
            <a:extLst>
              <a:ext uri="{FF2B5EF4-FFF2-40B4-BE49-F238E27FC236}">
                <a16:creationId xmlns:a16="http://schemas.microsoft.com/office/drawing/2014/main" id="{22F5A5FE-BF50-AE49-9608-89681C52AE26}"/>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225415" y="3740877"/>
            <a:ext cx="877855" cy="1864663"/>
          </a:xfrm>
          <a:prstGeom prst="rect">
            <a:avLst/>
          </a:prstGeom>
        </p:spPr>
      </p:pic>
      <p:sp>
        <p:nvSpPr>
          <p:cNvPr id="14" name="Oval 13">
            <a:extLst>
              <a:ext uri="{FF2B5EF4-FFF2-40B4-BE49-F238E27FC236}">
                <a16:creationId xmlns:a16="http://schemas.microsoft.com/office/drawing/2014/main" id="{104845A8-4B1D-764F-87D8-0E819F88197D}"/>
              </a:ext>
            </a:extLst>
          </p:cNvPr>
          <p:cNvSpPr/>
          <p:nvPr/>
        </p:nvSpPr>
        <p:spPr>
          <a:xfrm>
            <a:off x="6113636" y="1046074"/>
            <a:ext cx="3021715" cy="217692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Oval 15">
            <a:extLst>
              <a:ext uri="{FF2B5EF4-FFF2-40B4-BE49-F238E27FC236}">
                <a16:creationId xmlns:a16="http://schemas.microsoft.com/office/drawing/2014/main" id="{25213F03-B65A-1048-8184-ABAD4BC3434A}"/>
              </a:ext>
            </a:extLst>
          </p:cNvPr>
          <p:cNvSpPr/>
          <p:nvPr/>
        </p:nvSpPr>
        <p:spPr>
          <a:xfrm>
            <a:off x="6291677" y="3564543"/>
            <a:ext cx="3021715" cy="217692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p:cNvSpPr txBox="1"/>
          <p:nvPr/>
        </p:nvSpPr>
        <p:spPr>
          <a:xfrm>
            <a:off x="6742978"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A</a:t>
            </a:r>
          </a:p>
        </p:txBody>
      </p:sp>
      <p:sp>
        <p:nvSpPr>
          <p:cNvPr id="22" name="TextBox 21"/>
          <p:cNvSpPr txBox="1"/>
          <p:nvPr/>
        </p:nvSpPr>
        <p:spPr>
          <a:xfrm>
            <a:off x="9911770"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B</a:t>
            </a:r>
          </a:p>
        </p:txBody>
      </p:sp>
    </p:spTree>
    <p:extLst>
      <p:ext uri="{BB962C8B-B14F-4D97-AF65-F5344CB8AC3E}">
        <p14:creationId xmlns:p14="http://schemas.microsoft.com/office/powerpoint/2010/main" val="388999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animBg="1"/>
      <p:bldP spid="1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734CE97-55B6-6A46-AB6D-8B1F0E317D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1118"/>
            <a:ext cx="6807200" cy="869950"/>
          </a:xfrm>
          <a:prstGeom prst="rect">
            <a:avLst/>
          </a:prstGeom>
        </p:spPr>
      </p:pic>
      <p:sp>
        <p:nvSpPr>
          <p:cNvPr id="2" name="Title 1">
            <a:extLst>
              <a:ext uri="{FF2B5EF4-FFF2-40B4-BE49-F238E27FC236}">
                <a16:creationId xmlns:a16="http://schemas.microsoft.com/office/drawing/2014/main" id="{1BC1A75B-2021-594F-A586-E89A343F8647}"/>
              </a:ext>
            </a:extLst>
          </p:cNvPr>
          <p:cNvSpPr>
            <a:spLocks noGrp="1"/>
          </p:cNvSpPr>
          <p:nvPr>
            <p:ph type="title"/>
          </p:nvPr>
        </p:nvSpPr>
        <p:spPr>
          <a:xfrm>
            <a:off x="102313" y="0"/>
            <a:ext cx="4832556" cy="1182701"/>
          </a:xfrm>
        </p:spPr>
        <p:txBody>
          <a:bodyPr>
            <a:normAutofit/>
          </a:bodyPr>
          <a:lstStyle/>
          <a:p>
            <a:r>
              <a:rPr lang="en-GB" sz="3600" b="1" dirty="0">
                <a:solidFill>
                  <a:prstClr val="white"/>
                </a:solidFill>
              </a:rPr>
              <a:t>der, die, </a:t>
            </a:r>
            <a:r>
              <a:rPr lang="en-GB" sz="3600" b="1" dirty="0" err="1">
                <a:solidFill>
                  <a:prstClr val="white"/>
                </a:solidFill>
              </a:rPr>
              <a:t>oder</a:t>
            </a:r>
            <a:r>
              <a:rPr lang="en-GB" sz="3600" b="1" dirty="0">
                <a:solidFill>
                  <a:prstClr val="white"/>
                </a:solidFill>
              </a:rPr>
              <a:t> das?</a:t>
            </a:r>
            <a:endParaRPr lang="en-US" sz="3600" dirty="0"/>
          </a:p>
        </p:txBody>
      </p:sp>
      <p:sp>
        <p:nvSpPr>
          <p:cNvPr id="11" name="Rectangle 10">
            <a:extLst>
              <a:ext uri="{FF2B5EF4-FFF2-40B4-BE49-F238E27FC236}">
                <a16:creationId xmlns:a16="http://schemas.microsoft.com/office/drawing/2014/main" id="{A3C205B9-DD21-414B-BDB3-CB4289735F30}"/>
              </a:ext>
            </a:extLst>
          </p:cNvPr>
          <p:cNvSpPr/>
          <p:nvPr/>
        </p:nvSpPr>
        <p:spPr>
          <a:xfrm>
            <a:off x="292886" y="1445791"/>
            <a:ext cx="4009431" cy="923330"/>
          </a:xfrm>
          <a:prstGeom prst="rect">
            <a:avLst/>
          </a:prstGeom>
        </p:spPr>
        <p:txBody>
          <a:bodyPr wrap="square">
            <a:spAutoFit/>
          </a:bodyPr>
          <a:lstStyle/>
          <a:p>
            <a:r>
              <a:rPr lang="es-ES" sz="5400" b="1" dirty="0">
                <a:solidFill>
                  <a:srgbClr val="DAA520"/>
                </a:solidFill>
                <a:latin typeface="Century Gothic" panose="020B0502020202020204" pitchFamily="34" charset="0"/>
                <a:cs typeface="Calibri" panose="020F0502020204030204" pitchFamily="34" charset="0"/>
              </a:rPr>
              <a:t>die</a:t>
            </a:r>
            <a:r>
              <a:rPr lang="es-ES" sz="5400" dirty="0">
                <a:solidFill>
                  <a:srgbClr val="115076"/>
                </a:solidFill>
                <a:latin typeface="Century Gothic" panose="020B0502020202020204" pitchFamily="34" charset="0"/>
                <a:cs typeface="Calibri" panose="020F0502020204030204" pitchFamily="34" charset="0"/>
              </a:rPr>
              <a:t> </a:t>
            </a:r>
            <a:r>
              <a:rPr lang="es-ES" sz="5400" dirty="0" err="1">
                <a:solidFill>
                  <a:srgbClr val="115076"/>
                </a:solidFill>
                <a:latin typeface="Century Gothic" panose="020B0502020202020204" pitchFamily="34" charset="0"/>
                <a:cs typeface="Calibri" panose="020F0502020204030204" pitchFamily="34" charset="0"/>
              </a:rPr>
              <a:t>Flasche</a:t>
            </a:r>
            <a:endParaRPr lang="en-US" dirty="0">
              <a:solidFill>
                <a:srgbClr val="115076"/>
              </a:solidFill>
            </a:endParaRPr>
          </a:p>
        </p:txBody>
      </p:sp>
      <p:sp>
        <p:nvSpPr>
          <p:cNvPr id="12" name="Rectangle 11">
            <a:extLst>
              <a:ext uri="{FF2B5EF4-FFF2-40B4-BE49-F238E27FC236}">
                <a16:creationId xmlns:a16="http://schemas.microsoft.com/office/drawing/2014/main" id="{AD0B6F0A-C362-1641-96A9-8DC8B63CD16F}"/>
              </a:ext>
            </a:extLst>
          </p:cNvPr>
          <p:cNvSpPr/>
          <p:nvPr/>
        </p:nvSpPr>
        <p:spPr>
          <a:xfrm>
            <a:off x="130891" y="1625774"/>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a:extLst>
              <a:ext uri="{FF2B5EF4-FFF2-40B4-BE49-F238E27FC236}">
                <a16:creationId xmlns:a16="http://schemas.microsoft.com/office/drawing/2014/main" id="{7B6775F1-BE00-D447-87FB-280130859E2A}"/>
              </a:ext>
            </a:extLst>
          </p:cNvPr>
          <p:cNvSpPr/>
          <p:nvPr/>
        </p:nvSpPr>
        <p:spPr>
          <a:xfrm>
            <a:off x="292886" y="2650646"/>
            <a:ext cx="2997937" cy="923330"/>
          </a:xfrm>
          <a:prstGeom prst="rect">
            <a:avLst/>
          </a:prstGeom>
        </p:spPr>
        <p:txBody>
          <a:bodyPr wrap="none">
            <a:spAutoFit/>
          </a:bodyPr>
          <a:lstStyle/>
          <a:p>
            <a:r>
              <a:rPr lang="es-ES" sz="5400" b="1" dirty="0">
                <a:solidFill>
                  <a:srgbClr val="DAA520"/>
                </a:solidFill>
                <a:latin typeface="Century Gothic" panose="020B0502020202020204" pitchFamily="34" charset="0"/>
                <a:cs typeface="Calibri" panose="020F0502020204030204" pitchFamily="34" charset="0"/>
              </a:rPr>
              <a:t>die</a:t>
            </a:r>
            <a:r>
              <a:rPr lang="es-ES" sz="5400" dirty="0">
                <a:solidFill>
                  <a:srgbClr val="115076"/>
                </a:solidFill>
                <a:latin typeface="Century Gothic" panose="020B0502020202020204" pitchFamily="34" charset="0"/>
                <a:cs typeface="Calibri" panose="020F0502020204030204" pitchFamily="34" charset="0"/>
              </a:rPr>
              <a:t> </a:t>
            </a:r>
            <a:r>
              <a:rPr lang="es-ES" sz="5400" dirty="0" err="1">
                <a:solidFill>
                  <a:srgbClr val="115076"/>
                </a:solidFill>
                <a:latin typeface="Century Gothic" panose="020B0502020202020204" pitchFamily="34" charset="0"/>
                <a:cs typeface="Calibri" panose="020F0502020204030204" pitchFamily="34" charset="0"/>
              </a:rPr>
              <a:t>Tafel</a:t>
            </a:r>
            <a:endParaRPr lang="en-US" dirty="0">
              <a:solidFill>
                <a:srgbClr val="115076"/>
              </a:solidFill>
            </a:endParaRPr>
          </a:p>
        </p:txBody>
      </p:sp>
      <p:sp>
        <p:nvSpPr>
          <p:cNvPr id="14" name="Rectangle 13">
            <a:extLst>
              <a:ext uri="{FF2B5EF4-FFF2-40B4-BE49-F238E27FC236}">
                <a16:creationId xmlns:a16="http://schemas.microsoft.com/office/drawing/2014/main" id="{400EA9E1-D891-4E4A-95FB-FBA21F5571D6}"/>
              </a:ext>
            </a:extLst>
          </p:cNvPr>
          <p:cNvSpPr/>
          <p:nvPr/>
        </p:nvSpPr>
        <p:spPr>
          <a:xfrm>
            <a:off x="127565" y="2811699"/>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a:extLst>
              <a:ext uri="{FF2B5EF4-FFF2-40B4-BE49-F238E27FC236}">
                <a16:creationId xmlns:a16="http://schemas.microsoft.com/office/drawing/2014/main" id="{22FDC800-5A25-D948-BA6E-09F49A688902}"/>
              </a:ext>
            </a:extLst>
          </p:cNvPr>
          <p:cNvSpPr/>
          <p:nvPr/>
        </p:nvSpPr>
        <p:spPr>
          <a:xfrm>
            <a:off x="6850310" y="2295336"/>
            <a:ext cx="3121367" cy="923330"/>
          </a:xfrm>
          <a:prstGeom prst="rect">
            <a:avLst/>
          </a:prstGeom>
        </p:spPr>
        <p:txBody>
          <a:bodyPr wrap="none">
            <a:spAutoFit/>
          </a:bodyPr>
          <a:lstStyle/>
          <a:p>
            <a:r>
              <a:rPr lang="es-ES" sz="5400" b="1" dirty="0">
                <a:solidFill>
                  <a:srgbClr val="DAA520"/>
                </a:solidFill>
                <a:latin typeface="Century Gothic" panose="020B0502020202020204" pitchFamily="34" charset="0"/>
                <a:cs typeface="Calibri" panose="020F0502020204030204" pitchFamily="34" charset="0"/>
              </a:rPr>
              <a:t>der</a:t>
            </a:r>
            <a:r>
              <a:rPr lang="es-ES" sz="5400" dirty="0">
                <a:solidFill>
                  <a:srgbClr val="115076"/>
                </a:solidFill>
                <a:latin typeface="Century Gothic" panose="020B0502020202020204" pitchFamily="34" charset="0"/>
                <a:cs typeface="Calibri" panose="020F0502020204030204" pitchFamily="34" charset="0"/>
              </a:rPr>
              <a:t> </a:t>
            </a:r>
            <a:r>
              <a:rPr lang="es-ES" sz="5400" dirty="0" err="1">
                <a:solidFill>
                  <a:srgbClr val="115076"/>
                </a:solidFill>
                <a:latin typeface="Century Gothic" panose="020B0502020202020204" pitchFamily="34" charset="0"/>
                <a:cs typeface="Calibri" panose="020F0502020204030204" pitchFamily="34" charset="0"/>
              </a:rPr>
              <a:t>Tisch</a:t>
            </a:r>
            <a:endParaRPr lang="en-US" dirty="0">
              <a:solidFill>
                <a:srgbClr val="115076"/>
              </a:solidFill>
            </a:endParaRPr>
          </a:p>
        </p:txBody>
      </p:sp>
      <p:sp>
        <p:nvSpPr>
          <p:cNvPr id="16" name="Rectangle 15">
            <a:extLst>
              <a:ext uri="{FF2B5EF4-FFF2-40B4-BE49-F238E27FC236}">
                <a16:creationId xmlns:a16="http://schemas.microsoft.com/office/drawing/2014/main" id="{87C3CDC3-9338-6943-A418-231A9A91E1C3}"/>
              </a:ext>
            </a:extLst>
          </p:cNvPr>
          <p:cNvSpPr/>
          <p:nvPr/>
        </p:nvSpPr>
        <p:spPr>
          <a:xfrm>
            <a:off x="6742113" y="2475319"/>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a:extLst>
              <a:ext uri="{FF2B5EF4-FFF2-40B4-BE49-F238E27FC236}">
                <a16:creationId xmlns:a16="http://schemas.microsoft.com/office/drawing/2014/main" id="{26DBD1C6-2893-0344-B67E-67C5876DD6B7}"/>
              </a:ext>
            </a:extLst>
          </p:cNvPr>
          <p:cNvSpPr/>
          <p:nvPr/>
        </p:nvSpPr>
        <p:spPr>
          <a:xfrm>
            <a:off x="6807200" y="3324612"/>
            <a:ext cx="2969083" cy="923330"/>
          </a:xfrm>
          <a:prstGeom prst="rect">
            <a:avLst/>
          </a:prstGeom>
        </p:spPr>
        <p:txBody>
          <a:bodyPr wrap="none">
            <a:spAutoFit/>
          </a:bodyPr>
          <a:lstStyle/>
          <a:p>
            <a:r>
              <a:rPr lang="es-ES" sz="5400" b="1" dirty="0">
                <a:solidFill>
                  <a:srgbClr val="DAA520"/>
                </a:solidFill>
                <a:latin typeface="Century Gothic" panose="020B0502020202020204" pitchFamily="34" charset="0"/>
                <a:cs typeface="Calibri" panose="020F0502020204030204" pitchFamily="34" charset="0"/>
              </a:rPr>
              <a:t>das</a:t>
            </a:r>
            <a:r>
              <a:rPr lang="es-ES" sz="5400" dirty="0">
                <a:solidFill>
                  <a:srgbClr val="115076"/>
                </a:solidFill>
                <a:latin typeface="Century Gothic" panose="020B0502020202020204" pitchFamily="34" charset="0"/>
                <a:cs typeface="Calibri" panose="020F0502020204030204" pitchFamily="34" charset="0"/>
              </a:rPr>
              <a:t> </a:t>
            </a:r>
            <a:r>
              <a:rPr lang="es-ES" sz="5400" dirty="0" err="1">
                <a:solidFill>
                  <a:srgbClr val="115076"/>
                </a:solidFill>
                <a:latin typeface="Century Gothic" panose="020B0502020202020204" pitchFamily="34" charset="0"/>
                <a:cs typeface="Calibri" panose="020F0502020204030204" pitchFamily="34" charset="0"/>
              </a:rPr>
              <a:t>Heft</a:t>
            </a:r>
            <a:endParaRPr lang="en-US" dirty="0">
              <a:solidFill>
                <a:srgbClr val="115076"/>
              </a:solidFill>
            </a:endParaRPr>
          </a:p>
        </p:txBody>
      </p:sp>
      <p:sp>
        <p:nvSpPr>
          <p:cNvPr id="18" name="Rectangle 17">
            <a:extLst>
              <a:ext uri="{FF2B5EF4-FFF2-40B4-BE49-F238E27FC236}">
                <a16:creationId xmlns:a16="http://schemas.microsoft.com/office/drawing/2014/main" id="{3CEE2AE9-442A-E84D-9D76-97071D301867}"/>
              </a:ext>
            </a:extLst>
          </p:cNvPr>
          <p:cNvSpPr/>
          <p:nvPr/>
        </p:nvSpPr>
        <p:spPr>
          <a:xfrm>
            <a:off x="6850310" y="3488640"/>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a:extLst>
              <a:ext uri="{FF2B5EF4-FFF2-40B4-BE49-F238E27FC236}">
                <a16:creationId xmlns:a16="http://schemas.microsoft.com/office/drawing/2014/main" id="{C4439DCA-6338-064D-A8C1-50D3718D0589}"/>
              </a:ext>
            </a:extLst>
          </p:cNvPr>
          <p:cNvSpPr/>
          <p:nvPr/>
        </p:nvSpPr>
        <p:spPr>
          <a:xfrm>
            <a:off x="127565" y="3803430"/>
            <a:ext cx="3966150" cy="923330"/>
          </a:xfrm>
          <a:prstGeom prst="rect">
            <a:avLst/>
          </a:prstGeom>
        </p:spPr>
        <p:txBody>
          <a:bodyPr wrap="none">
            <a:spAutoFit/>
          </a:bodyPr>
          <a:lstStyle/>
          <a:p>
            <a:r>
              <a:rPr lang="es-ES" sz="5400" b="1" dirty="0">
                <a:solidFill>
                  <a:srgbClr val="DAA520"/>
                </a:solidFill>
                <a:latin typeface="Century Gothic" panose="020B0502020202020204" pitchFamily="34" charset="0"/>
                <a:cs typeface="Calibri" panose="020F0502020204030204" pitchFamily="34" charset="0"/>
              </a:rPr>
              <a:t>das</a:t>
            </a:r>
            <a:r>
              <a:rPr lang="es-ES" sz="5400" dirty="0">
                <a:solidFill>
                  <a:srgbClr val="115076"/>
                </a:solidFill>
                <a:latin typeface="Century Gothic" panose="020B0502020202020204" pitchFamily="34" charset="0"/>
                <a:cs typeface="Calibri" panose="020F0502020204030204" pitchFamily="34" charset="0"/>
              </a:rPr>
              <a:t> </a:t>
            </a:r>
            <a:r>
              <a:rPr lang="es-ES" sz="5400" dirty="0" err="1">
                <a:solidFill>
                  <a:srgbClr val="115076"/>
                </a:solidFill>
                <a:latin typeface="Century Gothic" panose="020B0502020202020204" pitchFamily="34" charset="0"/>
                <a:cs typeface="Calibri" panose="020F0502020204030204" pitchFamily="34" charset="0"/>
              </a:rPr>
              <a:t>Fenster</a:t>
            </a:r>
            <a:endParaRPr lang="en-US" dirty="0">
              <a:solidFill>
                <a:srgbClr val="115076"/>
              </a:solidFill>
            </a:endParaRPr>
          </a:p>
        </p:txBody>
      </p:sp>
      <p:sp>
        <p:nvSpPr>
          <p:cNvPr id="20" name="Rectangle 19">
            <a:extLst>
              <a:ext uri="{FF2B5EF4-FFF2-40B4-BE49-F238E27FC236}">
                <a16:creationId xmlns:a16="http://schemas.microsoft.com/office/drawing/2014/main" id="{BF46CBE6-0578-9040-BAD5-7E2DB8AC9420}"/>
              </a:ext>
            </a:extLst>
          </p:cNvPr>
          <p:cNvSpPr/>
          <p:nvPr/>
        </p:nvSpPr>
        <p:spPr>
          <a:xfrm>
            <a:off x="-21740" y="3979893"/>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0">
            <a:extLst>
              <a:ext uri="{FF2B5EF4-FFF2-40B4-BE49-F238E27FC236}">
                <a16:creationId xmlns:a16="http://schemas.microsoft.com/office/drawing/2014/main" id="{68385A86-90F2-F54D-B34A-34E967C470AB}"/>
              </a:ext>
            </a:extLst>
          </p:cNvPr>
          <p:cNvSpPr/>
          <p:nvPr/>
        </p:nvSpPr>
        <p:spPr>
          <a:xfrm>
            <a:off x="6761098" y="4291831"/>
            <a:ext cx="3158237" cy="923330"/>
          </a:xfrm>
          <a:prstGeom prst="rect">
            <a:avLst/>
          </a:prstGeom>
        </p:spPr>
        <p:txBody>
          <a:bodyPr wrap="none">
            <a:spAutoFit/>
          </a:bodyPr>
          <a:lstStyle/>
          <a:p>
            <a:pPr algn="ctr"/>
            <a:r>
              <a:rPr lang="en-GB" sz="5400" b="1" dirty="0">
                <a:solidFill>
                  <a:srgbClr val="DAA520"/>
                </a:solidFill>
                <a:latin typeface="Century Gothic" panose="020B0502020202020204" pitchFamily="34" charset="0"/>
              </a:rPr>
              <a:t>das</a:t>
            </a:r>
            <a:r>
              <a:rPr lang="en-GB" sz="5400" dirty="0">
                <a:solidFill>
                  <a:srgbClr val="115076"/>
                </a:solidFill>
                <a:latin typeface="Century Gothic" panose="020B0502020202020204" pitchFamily="34" charset="0"/>
              </a:rPr>
              <a:t> </a:t>
            </a:r>
            <a:r>
              <a:rPr lang="en-GB" sz="5400" dirty="0" err="1">
                <a:solidFill>
                  <a:srgbClr val="115076"/>
                </a:solidFill>
                <a:latin typeface="Century Gothic" panose="020B0502020202020204" pitchFamily="34" charset="0"/>
              </a:rPr>
              <a:t>Paar</a:t>
            </a:r>
            <a:endParaRPr lang="en-GB" sz="5400" dirty="0">
              <a:solidFill>
                <a:srgbClr val="115076"/>
              </a:solidFill>
              <a:latin typeface="Century Gothic" panose="020B0502020202020204" pitchFamily="34" charset="0"/>
            </a:endParaRPr>
          </a:p>
        </p:txBody>
      </p:sp>
      <p:sp>
        <p:nvSpPr>
          <p:cNvPr id="22" name="Rectangle 21">
            <a:extLst>
              <a:ext uri="{FF2B5EF4-FFF2-40B4-BE49-F238E27FC236}">
                <a16:creationId xmlns:a16="http://schemas.microsoft.com/office/drawing/2014/main" id="{8CD9AAED-E912-BC4F-8605-722187D72C60}"/>
              </a:ext>
            </a:extLst>
          </p:cNvPr>
          <p:cNvSpPr/>
          <p:nvPr/>
        </p:nvSpPr>
        <p:spPr>
          <a:xfrm>
            <a:off x="6709335" y="4463338"/>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ectangle 22">
            <a:extLst>
              <a:ext uri="{FF2B5EF4-FFF2-40B4-BE49-F238E27FC236}">
                <a16:creationId xmlns:a16="http://schemas.microsoft.com/office/drawing/2014/main" id="{9FFC504F-BD4D-6B4B-A6C2-968B8A79C0EA}"/>
              </a:ext>
            </a:extLst>
          </p:cNvPr>
          <p:cNvSpPr/>
          <p:nvPr/>
        </p:nvSpPr>
        <p:spPr>
          <a:xfrm>
            <a:off x="292886" y="4977646"/>
            <a:ext cx="3448380" cy="923330"/>
          </a:xfrm>
          <a:prstGeom prst="rect">
            <a:avLst/>
          </a:prstGeom>
        </p:spPr>
        <p:txBody>
          <a:bodyPr wrap="none">
            <a:spAutoFit/>
          </a:bodyPr>
          <a:lstStyle/>
          <a:p>
            <a:pPr algn="ctr"/>
            <a:r>
              <a:rPr lang="en-GB" sz="5400" b="1" dirty="0">
                <a:solidFill>
                  <a:srgbClr val="DAA520"/>
                </a:solidFill>
                <a:latin typeface="Century Gothic" panose="020B0502020202020204" pitchFamily="34" charset="0"/>
              </a:rPr>
              <a:t>die</a:t>
            </a:r>
            <a:r>
              <a:rPr lang="en-GB" sz="5400" dirty="0">
                <a:solidFill>
                  <a:srgbClr val="115076"/>
                </a:solidFill>
                <a:latin typeface="Century Gothic" panose="020B0502020202020204" pitchFamily="34" charset="0"/>
              </a:rPr>
              <a:t> </a:t>
            </a:r>
            <a:r>
              <a:rPr lang="en-GB" sz="5400" dirty="0" err="1">
                <a:solidFill>
                  <a:srgbClr val="115076"/>
                </a:solidFill>
                <a:latin typeface="Century Gothic" panose="020B0502020202020204" pitchFamily="34" charset="0"/>
              </a:rPr>
              <a:t>Klasse</a:t>
            </a:r>
            <a:endParaRPr lang="en-GB" sz="5400" dirty="0">
              <a:solidFill>
                <a:srgbClr val="115076"/>
              </a:solidFill>
              <a:latin typeface="Century Gothic" panose="020B0502020202020204" pitchFamily="34" charset="0"/>
            </a:endParaRPr>
          </a:p>
        </p:txBody>
      </p:sp>
      <p:sp>
        <p:nvSpPr>
          <p:cNvPr id="24" name="Rectangle 23">
            <a:extLst>
              <a:ext uri="{FF2B5EF4-FFF2-40B4-BE49-F238E27FC236}">
                <a16:creationId xmlns:a16="http://schemas.microsoft.com/office/drawing/2014/main" id="{BE6E82F4-D9BA-3142-AE1C-8D16716C4ACE}"/>
              </a:ext>
            </a:extLst>
          </p:cNvPr>
          <p:cNvSpPr/>
          <p:nvPr/>
        </p:nvSpPr>
        <p:spPr>
          <a:xfrm>
            <a:off x="102313" y="5157629"/>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ectangle 24">
            <a:extLst>
              <a:ext uri="{FF2B5EF4-FFF2-40B4-BE49-F238E27FC236}">
                <a16:creationId xmlns:a16="http://schemas.microsoft.com/office/drawing/2014/main" id="{53F797C6-0A18-EA4A-B190-F66E439CA077}"/>
              </a:ext>
            </a:extLst>
          </p:cNvPr>
          <p:cNvSpPr/>
          <p:nvPr/>
        </p:nvSpPr>
        <p:spPr>
          <a:xfrm>
            <a:off x="6850310" y="5340470"/>
            <a:ext cx="2744662" cy="923330"/>
          </a:xfrm>
          <a:prstGeom prst="rect">
            <a:avLst/>
          </a:prstGeom>
        </p:spPr>
        <p:txBody>
          <a:bodyPr wrap="none">
            <a:spAutoFit/>
          </a:bodyPr>
          <a:lstStyle/>
          <a:p>
            <a:pPr algn="ctr"/>
            <a:r>
              <a:rPr lang="en-GB" sz="5400" b="1" dirty="0">
                <a:solidFill>
                  <a:srgbClr val="DAA520"/>
                </a:solidFill>
                <a:latin typeface="Century Gothic" panose="020B0502020202020204" pitchFamily="34" charset="0"/>
              </a:rPr>
              <a:t>der</a:t>
            </a:r>
            <a:r>
              <a:rPr lang="en-GB" sz="5400" dirty="0">
                <a:solidFill>
                  <a:srgbClr val="002060"/>
                </a:solidFill>
                <a:latin typeface="Century Gothic" panose="020B0502020202020204" pitchFamily="34" charset="0"/>
              </a:rPr>
              <a:t> </a:t>
            </a:r>
            <a:r>
              <a:rPr lang="en-GB" sz="5400" dirty="0">
                <a:solidFill>
                  <a:srgbClr val="115076"/>
                </a:solidFill>
                <a:latin typeface="Century Gothic" panose="020B0502020202020204" pitchFamily="34" charset="0"/>
              </a:rPr>
              <a:t>Tag</a:t>
            </a:r>
          </a:p>
        </p:txBody>
      </p:sp>
      <p:sp>
        <p:nvSpPr>
          <p:cNvPr id="26" name="Rectangle 25">
            <a:extLst>
              <a:ext uri="{FF2B5EF4-FFF2-40B4-BE49-F238E27FC236}">
                <a16:creationId xmlns:a16="http://schemas.microsoft.com/office/drawing/2014/main" id="{964C0C8D-7481-0748-BB87-0403B5112816}"/>
              </a:ext>
            </a:extLst>
          </p:cNvPr>
          <p:cNvSpPr/>
          <p:nvPr/>
        </p:nvSpPr>
        <p:spPr>
          <a:xfrm>
            <a:off x="6709334" y="5537857"/>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a:extLst>
              <a:ext uri="{FF2B5EF4-FFF2-40B4-BE49-F238E27FC236}">
                <a16:creationId xmlns:a16="http://schemas.microsoft.com/office/drawing/2014/main" id="{31E26ED7-7E9C-FD4F-9D59-26FCC817D47F}"/>
              </a:ext>
            </a:extLst>
          </p:cNvPr>
          <p:cNvSpPr/>
          <p:nvPr/>
        </p:nvSpPr>
        <p:spPr>
          <a:xfrm>
            <a:off x="6850310" y="1338898"/>
            <a:ext cx="3462807" cy="923330"/>
          </a:xfrm>
          <a:prstGeom prst="rect">
            <a:avLst/>
          </a:prstGeom>
        </p:spPr>
        <p:txBody>
          <a:bodyPr wrap="none">
            <a:spAutoFit/>
          </a:bodyPr>
          <a:lstStyle/>
          <a:p>
            <a:r>
              <a:rPr lang="es-ES" sz="5400" b="1" dirty="0">
                <a:solidFill>
                  <a:srgbClr val="DAA520"/>
                </a:solidFill>
                <a:latin typeface="Century Gothic" panose="020B0502020202020204" pitchFamily="34" charset="0"/>
                <a:cs typeface="Calibri" panose="020F0502020204030204" pitchFamily="34" charset="0"/>
              </a:rPr>
              <a:t>der</a:t>
            </a:r>
            <a:r>
              <a:rPr lang="es-ES" sz="5400" dirty="0">
                <a:solidFill>
                  <a:srgbClr val="115076"/>
                </a:solidFill>
                <a:latin typeface="Century Gothic" panose="020B0502020202020204" pitchFamily="34" charset="0"/>
                <a:cs typeface="Calibri" panose="020F0502020204030204" pitchFamily="34" charset="0"/>
              </a:rPr>
              <a:t> Mann</a:t>
            </a:r>
            <a:endParaRPr lang="en-US" dirty="0">
              <a:solidFill>
                <a:srgbClr val="115076"/>
              </a:solidFill>
            </a:endParaRPr>
          </a:p>
        </p:txBody>
      </p:sp>
      <p:sp>
        <p:nvSpPr>
          <p:cNvPr id="28" name="Rectangle 27">
            <a:extLst>
              <a:ext uri="{FF2B5EF4-FFF2-40B4-BE49-F238E27FC236}">
                <a16:creationId xmlns:a16="http://schemas.microsoft.com/office/drawing/2014/main" id="{DA441FD6-7D45-724C-89C7-21FB9F0FD9BB}"/>
              </a:ext>
            </a:extLst>
          </p:cNvPr>
          <p:cNvSpPr/>
          <p:nvPr/>
        </p:nvSpPr>
        <p:spPr>
          <a:xfrm>
            <a:off x="6550047" y="1486008"/>
            <a:ext cx="1489907" cy="563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8295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animBg="1"/>
      <p:bldP spid="25" grpId="0"/>
      <p:bldP spid="26" grpId="0" animBg="1"/>
      <p:bldP spid="27" grpId="0"/>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FF03D73-BFB7-B84B-A569-5EF1F7AB3E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2" name="Title 1">
            <a:extLst>
              <a:ext uri="{FF2B5EF4-FFF2-40B4-BE49-F238E27FC236}">
                <a16:creationId xmlns:a16="http://schemas.microsoft.com/office/drawing/2014/main" id="{B6A500C3-A524-1E4B-8245-E08E4FFBAD7E}"/>
              </a:ext>
            </a:extLst>
          </p:cNvPr>
          <p:cNvSpPr>
            <a:spLocks noGrp="1"/>
          </p:cNvSpPr>
          <p:nvPr>
            <p:ph type="title"/>
          </p:nvPr>
        </p:nvSpPr>
        <p:spPr>
          <a:xfrm>
            <a:off x="300038" y="190177"/>
            <a:ext cx="2200422" cy="890008"/>
          </a:xfrm>
        </p:spPr>
        <p:txBody>
          <a:bodyPr>
            <a:normAutofit/>
          </a:bodyPr>
          <a:lstStyle/>
          <a:p>
            <a:r>
              <a:rPr lang="en-GB" sz="3600" b="1" dirty="0">
                <a:solidFill>
                  <a:prstClr val="white"/>
                </a:solidFill>
              </a:rPr>
              <a:t>Nouns</a:t>
            </a:r>
            <a:endParaRPr lang="en-US" sz="3600" dirty="0"/>
          </a:p>
        </p:txBody>
      </p:sp>
      <p:sp>
        <p:nvSpPr>
          <p:cNvPr id="8" name="TextBox 7">
            <a:extLst>
              <a:ext uri="{FF2B5EF4-FFF2-40B4-BE49-F238E27FC236}">
                <a16:creationId xmlns:a16="http://schemas.microsoft.com/office/drawing/2014/main" id="{B861323D-30BF-B740-8825-0383CF978A83}"/>
              </a:ext>
            </a:extLst>
          </p:cNvPr>
          <p:cNvSpPr txBox="1"/>
          <p:nvPr/>
        </p:nvSpPr>
        <p:spPr>
          <a:xfrm>
            <a:off x="300038" y="1347158"/>
            <a:ext cx="11016608" cy="1077218"/>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All German nouns start with a capital letter, wherever they are in the sentence.</a:t>
            </a:r>
          </a:p>
        </p:txBody>
      </p:sp>
      <p:sp>
        <p:nvSpPr>
          <p:cNvPr id="9" name="Rectangle 8">
            <a:extLst>
              <a:ext uri="{FF2B5EF4-FFF2-40B4-BE49-F238E27FC236}">
                <a16:creationId xmlns:a16="http://schemas.microsoft.com/office/drawing/2014/main" id="{C903956C-4A48-A943-9378-D6DBAEEE4287}"/>
              </a:ext>
            </a:extLst>
          </p:cNvPr>
          <p:cNvSpPr/>
          <p:nvPr/>
        </p:nvSpPr>
        <p:spPr>
          <a:xfrm>
            <a:off x="335996" y="2563360"/>
            <a:ext cx="10925562" cy="1077218"/>
          </a:xfrm>
          <a:prstGeom prst="rect">
            <a:avLst/>
          </a:prstGeom>
        </p:spPr>
        <p:txBody>
          <a:bodyPr wrap="square">
            <a:spAutoFit/>
          </a:bodyPr>
          <a:lstStyle/>
          <a:p>
            <a:r>
              <a:rPr lang="en-GB" sz="3200" dirty="0">
                <a:solidFill>
                  <a:srgbClr val="002060"/>
                </a:solidFill>
                <a:latin typeface="Century Gothic" panose="020B0502020202020204" pitchFamily="34" charset="0"/>
              </a:rPr>
              <a:t>For example:</a:t>
            </a:r>
            <a:br>
              <a:rPr lang="en-GB" sz="3200" dirty="0">
                <a:solidFill>
                  <a:srgbClr val="002060"/>
                </a:solidFill>
                <a:latin typeface="Century Gothic" panose="020B0502020202020204" pitchFamily="34" charset="0"/>
              </a:rPr>
            </a:br>
            <a:r>
              <a:rPr lang="en-GB" sz="3200" dirty="0">
                <a:solidFill>
                  <a:srgbClr val="002060"/>
                </a:solidFill>
                <a:latin typeface="Century Gothic" panose="020B0502020202020204" pitchFamily="34" charset="0"/>
              </a:rPr>
              <a:t>Der </a:t>
            </a:r>
            <a:r>
              <a:rPr lang="en-GB" sz="3200" b="1" dirty="0">
                <a:solidFill>
                  <a:srgbClr val="DAA520"/>
                </a:solidFill>
                <a:latin typeface="Century Gothic" panose="020B0502020202020204" pitchFamily="34" charset="0"/>
              </a:rPr>
              <a:t>T</a:t>
            </a:r>
            <a:r>
              <a:rPr lang="en-GB" sz="3200" dirty="0">
                <a:solidFill>
                  <a:srgbClr val="002060"/>
                </a:solidFill>
                <a:latin typeface="Century Gothic" panose="020B0502020202020204" pitchFamily="34" charset="0"/>
              </a:rPr>
              <a:t>ag </a:t>
            </a:r>
            <a:r>
              <a:rPr lang="en-GB" sz="3200" dirty="0" err="1">
                <a:solidFill>
                  <a:srgbClr val="002060"/>
                </a:solidFill>
                <a:latin typeface="Century Gothic" panose="020B0502020202020204" pitchFamily="34" charset="0"/>
              </a:rPr>
              <a:t>ist</a:t>
            </a:r>
            <a:r>
              <a:rPr lang="en-GB" sz="3200" dirty="0">
                <a:solidFill>
                  <a:srgbClr val="002060"/>
                </a:solidFill>
                <a:latin typeface="Century Gothic" panose="020B0502020202020204" pitchFamily="34" charset="0"/>
              </a:rPr>
              <a:t> </a:t>
            </a:r>
            <a:r>
              <a:rPr lang="en-GB" sz="3200" dirty="0" err="1">
                <a:solidFill>
                  <a:srgbClr val="002060"/>
                </a:solidFill>
                <a:latin typeface="Century Gothic" panose="020B0502020202020204" pitchFamily="34" charset="0"/>
              </a:rPr>
              <a:t>kalt</a:t>
            </a:r>
            <a:r>
              <a:rPr lang="en-GB" sz="3200" dirty="0">
                <a:solidFill>
                  <a:srgbClr val="002060"/>
                </a:solidFill>
                <a:latin typeface="Century Gothic" panose="020B0502020202020204" pitchFamily="34" charset="0"/>
              </a:rPr>
              <a:t>.</a:t>
            </a:r>
            <a:endParaRPr lang="en-GB" sz="3200" dirty="0">
              <a:solidFill>
                <a:prstClr val="black"/>
              </a:solidFill>
              <a:latin typeface="Century Gothic" panose="020B0502020202020204" pitchFamily="34" charset="0"/>
            </a:endParaRPr>
          </a:p>
        </p:txBody>
      </p:sp>
      <p:sp>
        <p:nvSpPr>
          <p:cNvPr id="13" name="TextBox 12">
            <a:extLst>
              <a:ext uri="{FF2B5EF4-FFF2-40B4-BE49-F238E27FC236}">
                <a16:creationId xmlns:a16="http://schemas.microsoft.com/office/drawing/2014/main" id="{AD850DC3-5C8F-5149-A3AB-A9C84911E7C9}"/>
              </a:ext>
            </a:extLst>
          </p:cNvPr>
          <p:cNvSpPr txBox="1"/>
          <p:nvPr/>
        </p:nvSpPr>
        <p:spPr>
          <a:xfrm>
            <a:off x="300038" y="4006453"/>
            <a:ext cx="11016608" cy="584775"/>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Which nouns do this in English?</a:t>
            </a:r>
          </a:p>
        </p:txBody>
      </p:sp>
      <p:sp>
        <p:nvSpPr>
          <p:cNvPr id="14" name="Rectangle 13">
            <a:extLst>
              <a:ext uri="{FF2B5EF4-FFF2-40B4-BE49-F238E27FC236}">
                <a16:creationId xmlns:a16="http://schemas.microsoft.com/office/drawing/2014/main" id="{DC642EA5-FEF1-AF40-8FF4-F47AEC67AEB0}"/>
              </a:ext>
            </a:extLst>
          </p:cNvPr>
          <p:cNvSpPr/>
          <p:nvPr/>
        </p:nvSpPr>
        <p:spPr>
          <a:xfrm>
            <a:off x="335996" y="4760318"/>
            <a:ext cx="11287044" cy="584775"/>
          </a:xfrm>
          <a:prstGeom prst="rect">
            <a:avLst/>
          </a:prstGeom>
        </p:spPr>
        <p:txBody>
          <a:bodyPr wrap="square">
            <a:spAutoFit/>
          </a:bodyPr>
          <a:lstStyle/>
          <a:p>
            <a:r>
              <a:rPr lang="en-GB" sz="3200" dirty="0">
                <a:solidFill>
                  <a:srgbClr val="002060"/>
                </a:solidFill>
                <a:latin typeface="Century Gothic" panose="020B0502020202020204" pitchFamily="34" charset="0"/>
              </a:rPr>
              <a:t>Proper nouns, e.g. London, September, Monday, Emily.</a:t>
            </a:r>
            <a:endParaRPr lang="en-GB" sz="32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89993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284292" y="2127903"/>
            <a:ext cx="3802879" cy="2350092"/>
          </a:xfrm>
          <a:prstGeom prst="roundRect">
            <a:avLst/>
          </a:prstGeom>
          <a:solidFill>
            <a:schemeClr val="bg1"/>
          </a:solidFill>
          <a:ln w="571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sz="8800" dirty="0" err="1">
                <a:solidFill>
                  <a:srgbClr val="002060"/>
                </a:solidFill>
                <a:latin typeface="Century Gothic" panose="020B0502020202020204" pitchFamily="34" charset="0"/>
              </a:rPr>
              <a:t>k</a:t>
            </a:r>
            <a:r>
              <a:rPr lang="en-GB" sz="8800" dirty="0" err="1">
                <a:solidFill>
                  <a:srgbClr val="FFCC00"/>
                </a:solidFill>
                <a:latin typeface="Century Gothic" panose="020B0502020202020204" pitchFamily="34" charset="0"/>
              </a:rPr>
              <a:t>a</a:t>
            </a:r>
            <a:r>
              <a:rPr lang="en-GB" sz="8800" dirty="0" err="1">
                <a:solidFill>
                  <a:srgbClr val="002060"/>
                </a:solidFill>
                <a:latin typeface="Century Gothic" panose="020B0502020202020204" pitchFamily="34" charset="0"/>
              </a:rPr>
              <a:t>lt</a:t>
            </a:r>
            <a:endParaRPr lang="en-GB" sz="8800" dirty="0">
              <a:solidFill>
                <a:srgbClr val="002060"/>
              </a:solidFill>
              <a:latin typeface="Century Gothic" panose="020B0502020202020204" pitchFamily="34" charset="0"/>
            </a:endParaRPr>
          </a:p>
        </p:txBody>
      </p:sp>
      <p:sp>
        <p:nvSpPr>
          <p:cNvPr id="5" name="Rectangle 4"/>
          <p:cNvSpPr/>
          <p:nvPr/>
        </p:nvSpPr>
        <p:spPr>
          <a:xfrm>
            <a:off x="4824684" y="577650"/>
            <a:ext cx="2137125" cy="923330"/>
          </a:xfrm>
          <a:prstGeom prst="rect">
            <a:avLst/>
          </a:prstGeom>
        </p:spPr>
        <p:txBody>
          <a:bodyPr wrap="none">
            <a:spAutoFit/>
          </a:bodyPr>
          <a:lstStyle/>
          <a:p>
            <a:pPr algn="ctr"/>
            <a:r>
              <a:rPr lang="en-GB" sz="5400" dirty="0">
                <a:solidFill>
                  <a:srgbClr val="002060"/>
                </a:solidFill>
                <a:latin typeface="Century Gothic" panose="020B0502020202020204" pitchFamily="34" charset="0"/>
              </a:rPr>
              <a:t>M</a:t>
            </a:r>
            <a:r>
              <a:rPr lang="en-GB" sz="5400" dirty="0">
                <a:solidFill>
                  <a:srgbClr val="FFCC00"/>
                </a:solidFill>
                <a:latin typeface="Century Gothic" panose="020B0502020202020204" pitchFamily="34" charset="0"/>
              </a:rPr>
              <a:t>a</a:t>
            </a:r>
            <a:r>
              <a:rPr lang="en-GB" sz="5400" dirty="0">
                <a:solidFill>
                  <a:srgbClr val="002060"/>
                </a:solidFill>
                <a:latin typeface="Century Gothic" panose="020B0502020202020204" pitchFamily="34" charset="0"/>
              </a:rPr>
              <a:t>nn</a:t>
            </a:r>
          </a:p>
        </p:txBody>
      </p:sp>
      <p:sp>
        <p:nvSpPr>
          <p:cNvPr id="6" name="Rectangle 5"/>
          <p:cNvSpPr/>
          <p:nvPr/>
        </p:nvSpPr>
        <p:spPr>
          <a:xfrm>
            <a:off x="9032552" y="4739166"/>
            <a:ext cx="1765227" cy="923330"/>
          </a:xfrm>
          <a:prstGeom prst="rect">
            <a:avLst/>
          </a:prstGeom>
        </p:spPr>
        <p:txBody>
          <a:bodyPr wrap="none">
            <a:spAutoFit/>
          </a:bodyPr>
          <a:lstStyle/>
          <a:p>
            <a:pPr algn="ctr"/>
            <a:r>
              <a:rPr lang="en-GB" sz="5400" dirty="0" err="1">
                <a:solidFill>
                  <a:srgbClr val="002060"/>
                </a:solidFill>
                <a:latin typeface="Century Gothic" panose="020B0502020202020204" pitchFamily="34" charset="0"/>
              </a:rPr>
              <a:t>G</a:t>
            </a:r>
            <a:r>
              <a:rPr lang="en-GB" sz="5400" dirty="0" err="1">
                <a:solidFill>
                  <a:srgbClr val="FFCC00"/>
                </a:solidFill>
                <a:latin typeface="Century Gothic" panose="020B0502020202020204" pitchFamily="34" charset="0"/>
              </a:rPr>
              <a:t>a</a:t>
            </a:r>
            <a:r>
              <a:rPr lang="en-GB" sz="5400" dirty="0" err="1">
                <a:solidFill>
                  <a:srgbClr val="002060"/>
                </a:solidFill>
                <a:latin typeface="Century Gothic" panose="020B0502020202020204" pitchFamily="34" charset="0"/>
              </a:rPr>
              <a:t>st</a:t>
            </a:r>
            <a:endParaRPr lang="en-GB" sz="5400" dirty="0">
              <a:solidFill>
                <a:srgbClr val="002060"/>
              </a:solidFill>
              <a:latin typeface="Century Gothic" panose="020B0502020202020204" pitchFamily="34" charset="0"/>
            </a:endParaRPr>
          </a:p>
        </p:txBody>
      </p:sp>
      <p:sp>
        <p:nvSpPr>
          <p:cNvPr id="7" name="Rectangle 6"/>
          <p:cNvSpPr/>
          <p:nvPr/>
        </p:nvSpPr>
        <p:spPr>
          <a:xfrm>
            <a:off x="9010238" y="1941015"/>
            <a:ext cx="2351926" cy="923330"/>
          </a:xfrm>
          <a:prstGeom prst="rect">
            <a:avLst/>
          </a:prstGeom>
        </p:spPr>
        <p:txBody>
          <a:bodyPr wrap="none">
            <a:spAutoFit/>
          </a:bodyPr>
          <a:lstStyle/>
          <a:p>
            <a:pPr algn="ctr"/>
            <a:r>
              <a:rPr lang="en-GB" sz="5400" dirty="0" err="1">
                <a:solidFill>
                  <a:srgbClr val="002060"/>
                </a:solidFill>
                <a:latin typeface="Century Gothic" panose="020B0502020202020204" pitchFamily="34" charset="0"/>
              </a:rPr>
              <a:t>d</a:t>
            </a:r>
            <a:r>
              <a:rPr lang="en-GB" sz="5400" dirty="0" err="1">
                <a:solidFill>
                  <a:srgbClr val="FFCC00"/>
                </a:solidFill>
                <a:latin typeface="Century Gothic" panose="020B0502020202020204" pitchFamily="34" charset="0"/>
              </a:rPr>
              <a:t>a</a:t>
            </a:r>
            <a:r>
              <a:rPr lang="en-GB" sz="5400" dirty="0" err="1">
                <a:solidFill>
                  <a:srgbClr val="002060"/>
                </a:solidFill>
                <a:latin typeface="Century Gothic" panose="020B0502020202020204" pitchFamily="34" charset="0"/>
              </a:rPr>
              <a:t>nke</a:t>
            </a:r>
            <a:endParaRPr lang="en-GB" sz="5400" dirty="0">
              <a:solidFill>
                <a:srgbClr val="002060"/>
              </a:solidFill>
              <a:latin typeface="Century Gothic" panose="020B0502020202020204" pitchFamily="34" charset="0"/>
            </a:endParaRPr>
          </a:p>
        </p:txBody>
      </p:sp>
      <p:sp>
        <p:nvSpPr>
          <p:cNvPr id="8" name="Rectangle 7"/>
          <p:cNvSpPr/>
          <p:nvPr/>
        </p:nvSpPr>
        <p:spPr>
          <a:xfrm>
            <a:off x="1977276" y="5494956"/>
            <a:ext cx="2193229" cy="923330"/>
          </a:xfrm>
          <a:prstGeom prst="rect">
            <a:avLst/>
          </a:prstGeom>
        </p:spPr>
        <p:txBody>
          <a:bodyPr wrap="none">
            <a:spAutoFit/>
          </a:bodyPr>
          <a:lstStyle/>
          <a:p>
            <a:pPr algn="ctr"/>
            <a:r>
              <a:rPr lang="en-GB" sz="5400" dirty="0" err="1">
                <a:solidFill>
                  <a:srgbClr val="002060"/>
                </a:solidFill>
                <a:latin typeface="Century Gothic" panose="020B0502020202020204" pitchFamily="34" charset="0"/>
              </a:rPr>
              <a:t>Kl</a:t>
            </a:r>
            <a:r>
              <a:rPr lang="en-GB" sz="5400" dirty="0" err="1">
                <a:solidFill>
                  <a:srgbClr val="FFCC00"/>
                </a:solidFill>
                <a:latin typeface="Century Gothic" panose="020B0502020202020204" pitchFamily="34" charset="0"/>
              </a:rPr>
              <a:t>a</a:t>
            </a:r>
            <a:r>
              <a:rPr lang="en-GB" sz="5400" dirty="0" err="1">
                <a:solidFill>
                  <a:srgbClr val="002060"/>
                </a:solidFill>
                <a:latin typeface="Century Gothic" panose="020B0502020202020204" pitchFamily="34" charset="0"/>
              </a:rPr>
              <a:t>sse</a:t>
            </a:r>
            <a:endParaRPr lang="en-GB" sz="5400" dirty="0">
              <a:solidFill>
                <a:srgbClr val="002060"/>
              </a:solidFill>
              <a:latin typeface="Century Gothic" panose="020B0502020202020204" pitchFamily="34" charset="0"/>
            </a:endParaRPr>
          </a:p>
        </p:txBody>
      </p:sp>
      <p:sp>
        <p:nvSpPr>
          <p:cNvPr id="9" name="Rectangle 8"/>
          <p:cNvSpPr/>
          <p:nvPr/>
        </p:nvSpPr>
        <p:spPr>
          <a:xfrm>
            <a:off x="1256101" y="439714"/>
            <a:ext cx="1683474" cy="923330"/>
          </a:xfrm>
          <a:prstGeom prst="rect">
            <a:avLst/>
          </a:prstGeom>
        </p:spPr>
        <p:txBody>
          <a:bodyPr wrap="none">
            <a:spAutoFit/>
          </a:bodyPr>
          <a:lstStyle/>
          <a:p>
            <a:pPr algn="ctr"/>
            <a:r>
              <a:rPr lang="en-GB" sz="5400" dirty="0" err="1">
                <a:solidFill>
                  <a:srgbClr val="002060"/>
                </a:solidFill>
                <a:latin typeface="Century Gothic" panose="020B0502020202020204" pitchFamily="34" charset="0"/>
              </a:rPr>
              <a:t>l</a:t>
            </a:r>
            <a:r>
              <a:rPr lang="en-GB" sz="5400" dirty="0" err="1">
                <a:solidFill>
                  <a:srgbClr val="FFCC00"/>
                </a:solidFill>
                <a:latin typeface="Century Gothic" panose="020B0502020202020204" pitchFamily="34" charset="0"/>
              </a:rPr>
              <a:t>a</a:t>
            </a:r>
            <a:r>
              <a:rPr lang="en-GB" sz="5400" dirty="0" err="1">
                <a:solidFill>
                  <a:srgbClr val="002060"/>
                </a:solidFill>
                <a:latin typeface="Century Gothic" panose="020B0502020202020204" pitchFamily="34" charset="0"/>
              </a:rPr>
              <a:t>ng</a:t>
            </a:r>
            <a:endParaRPr lang="en-GB" sz="5400" dirty="0">
              <a:solidFill>
                <a:srgbClr val="002060"/>
              </a:solidFill>
              <a:latin typeface="Century Gothic" panose="020B0502020202020204" pitchFamily="34" charset="0"/>
            </a:endParaRPr>
          </a:p>
        </p:txBody>
      </p:sp>
      <p:pic>
        <p:nvPicPr>
          <p:cNvPr id="2" name="Picture 1"/>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119942" y="4221422"/>
            <a:ext cx="2079014" cy="150035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873" y="1414211"/>
            <a:ext cx="1166092" cy="2825165"/>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77391" y="1195504"/>
            <a:ext cx="1020147" cy="1032170"/>
          </a:xfrm>
          <a:prstGeom prst="rect">
            <a:avLst/>
          </a:prstGeom>
        </p:spPr>
      </p:pic>
      <p:pic>
        <p:nvPicPr>
          <p:cNvPr id="20" name="Picture 19"/>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38689" y="76352"/>
            <a:ext cx="877855" cy="1864663"/>
          </a:xfrm>
          <a:prstGeom prst="rect">
            <a:avLst/>
          </a:prstGeom>
        </p:spPr>
      </p:pic>
      <p:sp>
        <p:nvSpPr>
          <p:cNvPr id="21" name="TextBox 20"/>
          <p:cNvSpPr txBox="1"/>
          <p:nvPr/>
        </p:nvSpPr>
        <p:spPr>
          <a:xfrm>
            <a:off x="8338061" y="5462579"/>
            <a:ext cx="3254188" cy="523220"/>
          </a:xfrm>
          <a:prstGeom prst="rect">
            <a:avLst/>
          </a:prstGeom>
          <a:noFill/>
        </p:spPr>
        <p:txBody>
          <a:bodyPr wrap="square" rtlCol="0">
            <a:spAutoFit/>
          </a:bodyPr>
          <a:lstStyle/>
          <a:p>
            <a:pPr algn="ctr"/>
            <a:r>
              <a:rPr lang="en-GB" sz="2800" dirty="0">
                <a:solidFill>
                  <a:srgbClr val="002060"/>
                </a:solidFill>
              </a:rPr>
              <a:t>[guest]</a:t>
            </a:r>
          </a:p>
        </p:txBody>
      </p:sp>
      <p:pic>
        <p:nvPicPr>
          <p:cNvPr id="22" name="Picture 21"/>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72649" y="2235032"/>
            <a:ext cx="826163" cy="1295796"/>
          </a:xfrm>
          <a:prstGeom prst="rect">
            <a:avLst/>
          </a:prstGeom>
        </p:spPr>
      </p:pic>
      <p:cxnSp>
        <p:nvCxnSpPr>
          <p:cNvPr id="11" name="Straight Arrow Connector 10"/>
          <p:cNvCxnSpPr/>
          <p:nvPr/>
        </p:nvCxnSpPr>
        <p:spPr>
          <a:xfrm>
            <a:off x="2292844" y="1414211"/>
            <a:ext cx="0" cy="2825165"/>
          </a:xfrm>
          <a:prstGeom prst="straightConnector1">
            <a:avLst/>
          </a:prstGeom>
          <a:ln w="571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1632974" y="2240606"/>
            <a:ext cx="1643077" cy="369332"/>
          </a:xfrm>
          <a:prstGeom prst="rect">
            <a:avLst/>
          </a:prstGeom>
          <a:noFill/>
        </p:spPr>
        <p:txBody>
          <a:bodyPr wrap="square" rtlCol="0">
            <a:spAutoFit/>
          </a:bodyPr>
          <a:lstStyle/>
          <a:p>
            <a:r>
              <a:rPr lang="en-GB" dirty="0">
                <a:solidFill>
                  <a:srgbClr val="002060"/>
                </a:solidFill>
              </a:rPr>
              <a:t>6 Meter</a:t>
            </a:r>
          </a:p>
        </p:txBody>
      </p:sp>
    </p:spTree>
    <p:extLst>
      <p:ext uri="{BB962C8B-B14F-4D97-AF65-F5344CB8AC3E}">
        <p14:creationId xmlns:p14="http://schemas.microsoft.com/office/powerpoint/2010/main" val="125466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4CA6FC-E75B-7F46-9DE4-133DC2DBBE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2" name="Title 1">
            <a:extLst>
              <a:ext uri="{FF2B5EF4-FFF2-40B4-BE49-F238E27FC236}">
                <a16:creationId xmlns:a16="http://schemas.microsoft.com/office/drawing/2014/main" id="{4F1051DA-9762-7648-9700-5EB0B75B8D37}"/>
              </a:ext>
            </a:extLst>
          </p:cNvPr>
          <p:cNvSpPr>
            <a:spLocks noGrp="1"/>
          </p:cNvSpPr>
          <p:nvPr>
            <p:ph type="title"/>
          </p:nvPr>
        </p:nvSpPr>
        <p:spPr>
          <a:xfrm>
            <a:off x="266349" y="237826"/>
            <a:ext cx="10515600" cy="753283"/>
          </a:xfrm>
        </p:spPr>
        <p:txBody>
          <a:bodyPr>
            <a:normAutofit/>
          </a:bodyPr>
          <a:lstStyle/>
          <a:p>
            <a:r>
              <a:rPr lang="en-GB" sz="3300" b="1" dirty="0">
                <a:solidFill>
                  <a:prstClr val="white"/>
                </a:solidFill>
              </a:rPr>
              <a:t>der, die, und das</a:t>
            </a:r>
            <a:endParaRPr lang="en-US" sz="3300" dirty="0"/>
          </a:p>
        </p:txBody>
      </p:sp>
      <p:sp>
        <p:nvSpPr>
          <p:cNvPr id="3" name="Content Placeholder 2"/>
          <p:cNvSpPr>
            <a:spLocks noGrp="1"/>
          </p:cNvSpPr>
          <p:nvPr>
            <p:ph idx="4294967295"/>
          </p:nvPr>
        </p:nvSpPr>
        <p:spPr>
          <a:xfrm>
            <a:off x="0" y="1501775"/>
            <a:ext cx="10515600" cy="757238"/>
          </a:xfrm>
        </p:spPr>
        <p:txBody>
          <a:bodyPr>
            <a:normAutofit/>
          </a:bodyPr>
          <a:lstStyle/>
          <a:p>
            <a:pPr marL="0" indent="0">
              <a:buNone/>
            </a:pPr>
            <a:r>
              <a:rPr lang="en-GB" dirty="0"/>
              <a:t>German has three words for </a:t>
            </a:r>
            <a:r>
              <a:rPr lang="en-GB" b="1" i="1" dirty="0"/>
              <a:t>the</a:t>
            </a:r>
            <a:r>
              <a:rPr lang="en-GB" dirty="0"/>
              <a:t>:</a:t>
            </a:r>
            <a:endParaRPr lang="en-GB" dirty="0">
              <a:solidFill>
                <a:srgbClr val="DAA520"/>
              </a:solidFill>
            </a:endParaRPr>
          </a:p>
        </p:txBody>
      </p:sp>
      <p:sp>
        <p:nvSpPr>
          <p:cNvPr id="7" name="TextBox 6">
            <a:extLst>
              <a:ext uri="{FF2B5EF4-FFF2-40B4-BE49-F238E27FC236}">
                <a16:creationId xmlns:a16="http://schemas.microsoft.com/office/drawing/2014/main" id="{7EC4D6FE-C75B-6E41-AAEB-176D9914E118}"/>
              </a:ext>
            </a:extLst>
          </p:cNvPr>
          <p:cNvSpPr txBox="1"/>
          <p:nvPr/>
        </p:nvSpPr>
        <p:spPr>
          <a:xfrm>
            <a:off x="729795" y="3653190"/>
            <a:ext cx="10102516" cy="867930"/>
          </a:xfrm>
          <a:prstGeom prst="rect">
            <a:avLst/>
          </a:prstGeom>
          <a:noFill/>
        </p:spPr>
        <p:txBody>
          <a:bodyPr wrap="square" rtlCol="0">
            <a:spAutoFit/>
          </a:bodyPr>
          <a:lstStyle/>
          <a:p>
            <a:pPr>
              <a:lnSpc>
                <a:spcPct val="90000"/>
              </a:lnSpc>
              <a:spcBef>
                <a:spcPts val="1000"/>
              </a:spcBef>
            </a:pPr>
            <a:r>
              <a:rPr lang="en-GB" sz="2800" dirty="0">
                <a:solidFill>
                  <a:srgbClr val="4472C4">
                    <a:lumMod val="50000"/>
                  </a:srgbClr>
                </a:solidFill>
                <a:latin typeface="Century Gothic" panose="020B0502020202020204" pitchFamily="34" charset="0"/>
              </a:rPr>
              <a:t>English speakers might find this tricky because English only uses </a:t>
            </a:r>
            <a:r>
              <a:rPr lang="en-GB" sz="2800" i="1" dirty="0">
                <a:solidFill>
                  <a:srgbClr val="4472C4">
                    <a:lumMod val="50000"/>
                  </a:srgbClr>
                </a:solidFill>
                <a:latin typeface="Century Gothic" panose="020B0502020202020204" pitchFamily="34" charset="0"/>
              </a:rPr>
              <a:t>the</a:t>
            </a:r>
            <a:r>
              <a:rPr lang="en-GB" sz="2800" dirty="0">
                <a:solidFill>
                  <a:srgbClr val="4472C4">
                    <a:lumMod val="50000"/>
                  </a:srgbClr>
                </a:solidFill>
                <a:latin typeface="Century Gothic" panose="020B0502020202020204" pitchFamily="34" charset="0"/>
              </a:rPr>
              <a:t>.</a:t>
            </a:r>
          </a:p>
        </p:txBody>
      </p:sp>
      <p:sp>
        <p:nvSpPr>
          <p:cNvPr id="8" name="Rectangle 7">
            <a:extLst>
              <a:ext uri="{FF2B5EF4-FFF2-40B4-BE49-F238E27FC236}">
                <a16:creationId xmlns:a16="http://schemas.microsoft.com/office/drawing/2014/main" id="{BBB131D2-78D7-D843-8ACB-C58CD885DC62}"/>
              </a:ext>
            </a:extLst>
          </p:cNvPr>
          <p:cNvSpPr/>
          <p:nvPr/>
        </p:nvSpPr>
        <p:spPr>
          <a:xfrm>
            <a:off x="703235" y="4785925"/>
            <a:ext cx="10785529" cy="954107"/>
          </a:xfrm>
          <a:prstGeom prst="rect">
            <a:avLst/>
          </a:prstGeom>
        </p:spPr>
        <p:txBody>
          <a:bodyPr wrap="square">
            <a:spAutoFit/>
          </a:bodyPr>
          <a:lstStyle/>
          <a:p>
            <a:r>
              <a:rPr lang="en-GB" sz="2800" b="1" dirty="0">
                <a:solidFill>
                  <a:srgbClr val="4472C4">
                    <a:lumMod val="50000"/>
                  </a:srgbClr>
                </a:solidFill>
                <a:latin typeface="Century Gothic" panose="020B0502020202020204" pitchFamily="34" charset="0"/>
              </a:rPr>
              <a:t>Every noun </a:t>
            </a:r>
            <a:r>
              <a:rPr lang="en-GB" sz="2800" dirty="0">
                <a:solidFill>
                  <a:srgbClr val="4472C4">
                    <a:lumMod val="50000"/>
                  </a:srgbClr>
                </a:solidFill>
                <a:latin typeface="Century Gothic" panose="020B0502020202020204" pitchFamily="34" charset="0"/>
              </a:rPr>
              <a:t>has a gender, but grammatical gender is </a:t>
            </a:r>
            <a:r>
              <a:rPr lang="en-GB" sz="2800" b="1" i="1" dirty="0">
                <a:solidFill>
                  <a:srgbClr val="4472C4">
                    <a:lumMod val="50000"/>
                  </a:srgbClr>
                </a:solidFill>
                <a:latin typeface="Century Gothic" panose="020B0502020202020204" pitchFamily="34" charset="0"/>
              </a:rPr>
              <a:t>not</a:t>
            </a:r>
            <a:r>
              <a:rPr lang="en-GB" sz="2800" dirty="0">
                <a:solidFill>
                  <a:srgbClr val="4472C4">
                    <a:lumMod val="50000"/>
                  </a:srgbClr>
                </a:solidFill>
                <a:latin typeface="Century Gothic" panose="020B0502020202020204" pitchFamily="34" charset="0"/>
              </a:rPr>
              <a:t> the same as biological gender, as you have seen.</a:t>
            </a:r>
            <a:endParaRPr lang="en-US" dirty="0">
              <a:solidFill>
                <a:prstClr val="black"/>
              </a:solidFill>
            </a:endParaRPr>
          </a:p>
        </p:txBody>
      </p:sp>
      <p:sp>
        <p:nvSpPr>
          <p:cNvPr id="9" name="TextBox 8">
            <a:extLst>
              <a:ext uri="{FF2B5EF4-FFF2-40B4-BE49-F238E27FC236}">
                <a16:creationId xmlns:a16="http://schemas.microsoft.com/office/drawing/2014/main" id="{DF0B2478-5E2D-9841-AE50-D1B8879AABB3}"/>
              </a:ext>
            </a:extLst>
          </p:cNvPr>
          <p:cNvSpPr txBox="1"/>
          <p:nvPr/>
        </p:nvSpPr>
        <p:spPr>
          <a:xfrm>
            <a:off x="7277682" y="2764219"/>
            <a:ext cx="907621" cy="584775"/>
          </a:xfrm>
          <a:prstGeom prst="rect">
            <a:avLst/>
          </a:prstGeom>
          <a:noFill/>
        </p:spPr>
        <p:txBody>
          <a:bodyPr wrap="none" rtlCol="0">
            <a:spAutoFit/>
          </a:bodyPr>
          <a:lstStyle/>
          <a:p>
            <a:r>
              <a:rPr lang="en-US" sz="3200" b="1" dirty="0">
                <a:solidFill>
                  <a:srgbClr val="DAA520"/>
                </a:solidFill>
                <a:latin typeface="Century Gothic" panose="020B0502020202020204" pitchFamily="34" charset="0"/>
              </a:rPr>
              <a:t>das</a:t>
            </a:r>
            <a:endParaRPr lang="en-US" sz="3200" dirty="0">
              <a:solidFill>
                <a:srgbClr val="115076"/>
              </a:solidFill>
              <a:latin typeface="Century Gothic" panose="020B0502020202020204" pitchFamily="34" charset="0"/>
            </a:endParaRPr>
          </a:p>
        </p:txBody>
      </p:sp>
      <p:sp>
        <p:nvSpPr>
          <p:cNvPr id="10" name="TextBox 9">
            <a:extLst>
              <a:ext uri="{FF2B5EF4-FFF2-40B4-BE49-F238E27FC236}">
                <a16:creationId xmlns:a16="http://schemas.microsoft.com/office/drawing/2014/main" id="{73836983-EA0E-6D4B-823A-165D57A234E0}"/>
              </a:ext>
            </a:extLst>
          </p:cNvPr>
          <p:cNvSpPr txBox="1"/>
          <p:nvPr/>
        </p:nvSpPr>
        <p:spPr>
          <a:xfrm>
            <a:off x="4045127" y="2764360"/>
            <a:ext cx="816249" cy="584775"/>
          </a:xfrm>
          <a:prstGeom prst="rect">
            <a:avLst/>
          </a:prstGeom>
          <a:noFill/>
        </p:spPr>
        <p:txBody>
          <a:bodyPr wrap="none" rtlCol="0">
            <a:spAutoFit/>
          </a:bodyPr>
          <a:lstStyle/>
          <a:p>
            <a:r>
              <a:rPr lang="en-US" sz="3200" b="1" dirty="0">
                <a:solidFill>
                  <a:srgbClr val="DAA520"/>
                </a:solidFill>
                <a:latin typeface="Century Gothic" panose="020B0502020202020204" pitchFamily="34" charset="0"/>
              </a:rPr>
              <a:t>die</a:t>
            </a:r>
            <a:endParaRPr lang="en-US" sz="3200" dirty="0">
              <a:solidFill>
                <a:srgbClr val="115076"/>
              </a:solidFill>
              <a:latin typeface="Century Gothic" panose="020B0502020202020204" pitchFamily="34" charset="0"/>
            </a:endParaRPr>
          </a:p>
        </p:txBody>
      </p:sp>
      <p:sp>
        <p:nvSpPr>
          <p:cNvPr id="11" name="TextBox 10">
            <a:extLst>
              <a:ext uri="{FF2B5EF4-FFF2-40B4-BE49-F238E27FC236}">
                <a16:creationId xmlns:a16="http://schemas.microsoft.com/office/drawing/2014/main" id="{0B331FA3-21EE-2B4D-A7F9-944D0417E790}"/>
              </a:ext>
            </a:extLst>
          </p:cNvPr>
          <p:cNvSpPr txBox="1"/>
          <p:nvPr/>
        </p:nvSpPr>
        <p:spPr>
          <a:xfrm>
            <a:off x="1120583" y="2764220"/>
            <a:ext cx="849913" cy="584775"/>
          </a:xfrm>
          <a:prstGeom prst="rect">
            <a:avLst/>
          </a:prstGeom>
          <a:noFill/>
        </p:spPr>
        <p:txBody>
          <a:bodyPr wrap="none" rtlCol="0">
            <a:spAutoFit/>
          </a:bodyPr>
          <a:lstStyle/>
          <a:p>
            <a:r>
              <a:rPr lang="en-US" sz="3200" b="1" dirty="0">
                <a:solidFill>
                  <a:srgbClr val="DAA520"/>
                </a:solidFill>
                <a:latin typeface="Century Gothic" panose="020B0502020202020204" pitchFamily="34" charset="0"/>
              </a:rPr>
              <a:t>der</a:t>
            </a:r>
            <a:endParaRPr lang="en-US" sz="3200" dirty="0">
              <a:solidFill>
                <a:srgbClr val="115076"/>
              </a:solidFill>
              <a:latin typeface="Century Gothic" panose="020B0502020202020204" pitchFamily="34" charset="0"/>
            </a:endParaRPr>
          </a:p>
        </p:txBody>
      </p:sp>
      <p:sp>
        <p:nvSpPr>
          <p:cNvPr id="13" name="TextBox 12">
            <a:extLst>
              <a:ext uri="{FF2B5EF4-FFF2-40B4-BE49-F238E27FC236}">
                <a16:creationId xmlns:a16="http://schemas.microsoft.com/office/drawing/2014/main" id="{1908E545-7541-5643-8EE2-7AB9E76534DA}"/>
              </a:ext>
            </a:extLst>
          </p:cNvPr>
          <p:cNvSpPr txBox="1"/>
          <p:nvPr/>
        </p:nvSpPr>
        <p:spPr>
          <a:xfrm>
            <a:off x="7277682" y="2024864"/>
            <a:ext cx="1479892" cy="584775"/>
          </a:xfrm>
          <a:prstGeom prst="rect">
            <a:avLst/>
          </a:prstGeom>
          <a:noFill/>
        </p:spPr>
        <p:txBody>
          <a:bodyPr wrap="none" rtlCol="0">
            <a:spAutoFit/>
          </a:bodyPr>
          <a:lstStyle/>
          <a:p>
            <a:r>
              <a:rPr lang="en-US" sz="3200" b="1" dirty="0">
                <a:solidFill>
                  <a:srgbClr val="115076"/>
                </a:solidFill>
                <a:latin typeface="Century Gothic" panose="020B0502020202020204" pitchFamily="34" charset="0"/>
              </a:rPr>
              <a:t>neuter</a:t>
            </a:r>
          </a:p>
        </p:txBody>
      </p:sp>
      <p:sp>
        <p:nvSpPr>
          <p:cNvPr id="14" name="TextBox 13">
            <a:extLst>
              <a:ext uri="{FF2B5EF4-FFF2-40B4-BE49-F238E27FC236}">
                <a16:creationId xmlns:a16="http://schemas.microsoft.com/office/drawing/2014/main" id="{503B5CC2-793C-ED41-8404-69FAF576D2BB}"/>
              </a:ext>
            </a:extLst>
          </p:cNvPr>
          <p:cNvSpPr txBox="1"/>
          <p:nvPr/>
        </p:nvSpPr>
        <p:spPr>
          <a:xfrm>
            <a:off x="1120583" y="2022595"/>
            <a:ext cx="2238113" cy="584775"/>
          </a:xfrm>
          <a:prstGeom prst="rect">
            <a:avLst/>
          </a:prstGeom>
          <a:noFill/>
        </p:spPr>
        <p:txBody>
          <a:bodyPr wrap="none" rtlCol="0">
            <a:spAutoFit/>
          </a:bodyPr>
          <a:lstStyle/>
          <a:p>
            <a:r>
              <a:rPr lang="en-US" sz="3200" b="1" dirty="0">
                <a:solidFill>
                  <a:srgbClr val="115076"/>
                </a:solidFill>
                <a:latin typeface="Century Gothic" panose="020B0502020202020204" pitchFamily="34" charset="0"/>
              </a:rPr>
              <a:t>masculine</a:t>
            </a:r>
          </a:p>
        </p:txBody>
      </p:sp>
      <p:sp>
        <p:nvSpPr>
          <p:cNvPr id="15" name="TextBox 14">
            <a:extLst>
              <a:ext uri="{FF2B5EF4-FFF2-40B4-BE49-F238E27FC236}">
                <a16:creationId xmlns:a16="http://schemas.microsoft.com/office/drawing/2014/main" id="{EAF2BE74-B0B6-AA45-979B-036E930DE414}"/>
              </a:ext>
            </a:extLst>
          </p:cNvPr>
          <p:cNvSpPr txBox="1"/>
          <p:nvPr/>
        </p:nvSpPr>
        <p:spPr>
          <a:xfrm>
            <a:off x="4045127" y="2020956"/>
            <a:ext cx="1893467" cy="584775"/>
          </a:xfrm>
          <a:prstGeom prst="rect">
            <a:avLst/>
          </a:prstGeom>
          <a:noFill/>
        </p:spPr>
        <p:txBody>
          <a:bodyPr wrap="none" rtlCol="0">
            <a:spAutoFit/>
          </a:bodyPr>
          <a:lstStyle/>
          <a:p>
            <a:r>
              <a:rPr lang="en-US" sz="3200" b="1" dirty="0">
                <a:solidFill>
                  <a:srgbClr val="115076"/>
                </a:solidFill>
                <a:latin typeface="Century Gothic" panose="020B0502020202020204" pitchFamily="34" charset="0"/>
              </a:rPr>
              <a:t>feminine</a:t>
            </a:r>
          </a:p>
        </p:txBody>
      </p:sp>
      <p:sp>
        <p:nvSpPr>
          <p:cNvPr id="16" name="TextBox 15">
            <a:extLst>
              <a:ext uri="{FF2B5EF4-FFF2-40B4-BE49-F238E27FC236}">
                <a16:creationId xmlns:a16="http://schemas.microsoft.com/office/drawing/2014/main" id="{61CFBD48-3016-684F-B62B-1963494DD7B0}"/>
              </a:ext>
            </a:extLst>
          </p:cNvPr>
          <p:cNvSpPr txBox="1"/>
          <p:nvPr/>
        </p:nvSpPr>
        <p:spPr>
          <a:xfrm>
            <a:off x="1120583" y="2769679"/>
            <a:ext cx="1899879" cy="584775"/>
          </a:xfrm>
          <a:prstGeom prst="rect">
            <a:avLst/>
          </a:prstGeom>
          <a:noFill/>
        </p:spPr>
        <p:txBody>
          <a:bodyPr wrap="none" rtlCol="0">
            <a:spAutoFit/>
          </a:bodyPr>
          <a:lstStyle/>
          <a:p>
            <a:r>
              <a:rPr lang="en-US" sz="3200" b="1" dirty="0">
                <a:solidFill>
                  <a:srgbClr val="DAA520"/>
                </a:solidFill>
                <a:latin typeface="Century Gothic" panose="020B0502020202020204" pitchFamily="34" charset="0"/>
              </a:rPr>
              <a:t>der</a:t>
            </a:r>
            <a:r>
              <a:rPr lang="en-US" sz="3200" dirty="0">
                <a:solidFill>
                  <a:srgbClr val="115076"/>
                </a:solidFill>
                <a:latin typeface="Century Gothic" panose="020B0502020202020204" pitchFamily="34" charset="0"/>
              </a:rPr>
              <a:t> Tisch</a:t>
            </a:r>
          </a:p>
        </p:txBody>
      </p:sp>
      <p:sp>
        <p:nvSpPr>
          <p:cNvPr id="17" name="TextBox 16">
            <a:extLst>
              <a:ext uri="{FF2B5EF4-FFF2-40B4-BE49-F238E27FC236}">
                <a16:creationId xmlns:a16="http://schemas.microsoft.com/office/drawing/2014/main" id="{00C3D582-5ED0-DE44-9A5C-B10E028D13D2}"/>
              </a:ext>
            </a:extLst>
          </p:cNvPr>
          <p:cNvSpPr txBox="1"/>
          <p:nvPr/>
        </p:nvSpPr>
        <p:spPr>
          <a:xfrm>
            <a:off x="4045127" y="2759588"/>
            <a:ext cx="2432076" cy="584775"/>
          </a:xfrm>
          <a:prstGeom prst="rect">
            <a:avLst/>
          </a:prstGeom>
          <a:noFill/>
        </p:spPr>
        <p:txBody>
          <a:bodyPr wrap="none" rtlCol="0">
            <a:spAutoFit/>
          </a:bodyPr>
          <a:lstStyle/>
          <a:p>
            <a:r>
              <a:rPr lang="en-US" sz="3200" b="1" dirty="0">
                <a:solidFill>
                  <a:srgbClr val="DAA520"/>
                </a:solidFill>
                <a:latin typeface="Century Gothic" panose="020B0502020202020204" pitchFamily="34" charset="0"/>
              </a:rPr>
              <a:t>die</a:t>
            </a:r>
            <a:r>
              <a:rPr lang="en-US" sz="3200" dirty="0">
                <a:solidFill>
                  <a:srgbClr val="115076"/>
                </a:solidFill>
                <a:latin typeface="Century Gothic" panose="020B0502020202020204" pitchFamily="34" charset="0"/>
              </a:rPr>
              <a:t> </a:t>
            </a:r>
            <a:r>
              <a:rPr lang="en-US" sz="3200" dirty="0" err="1">
                <a:solidFill>
                  <a:srgbClr val="115076"/>
                </a:solidFill>
                <a:latin typeface="Century Gothic" panose="020B0502020202020204" pitchFamily="34" charset="0"/>
              </a:rPr>
              <a:t>Flasche</a:t>
            </a:r>
            <a:endParaRPr lang="en-US" sz="3200" dirty="0">
              <a:solidFill>
                <a:srgbClr val="115076"/>
              </a:solidFill>
              <a:latin typeface="Century Gothic" panose="020B0502020202020204" pitchFamily="34" charset="0"/>
            </a:endParaRPr>
          </a:p>
        </p:txBody>
      </p:sp>
      <p:sp>
        <p:nvSpPr>
          <p:cNvPr id="18" name="TextBox 17">
            <a:extLst>
              <a:ext uri="{FF2B5EF4-FFF2-40B4-BE49-F238E27FC236}">
                <a16:creationId xmlns:a16="http://schemas.microsoft.com/office/drawing/2014/main" id="{1910836A-A558-4044-95B7-8A556E7DE7F6}"/>
              </a:ext>
            </a:extLst>
          </p:cNvPr>
          <p:cNvSpPr txBox="1"/>
          <p:nvPr/>
        </p:nvSpPr>
        <p:spPr>
          <a:xfrm>
            <a:off x="7277682" y="2759587"/>
            <a:ext cx="2420856" cy="584775"/>
          </a:xfrm>
          <a:prstGeom prst="rect">
            <a:avLst/>
          </a:prstGeom>
          <a:noFill/>
        </p:spPr>
        <p:txBody>
          <a:bodyPr wrap="none" rtlCol="0">
            <a:spAutoFit/>
          </a:bodyPr>
          <a:lstStyle/>
          <a:p>
            <a:r>
              <a:rPr lang="en-US" sz="3200" b="1" dirty="0">
                <a:solidFill>
                  <a:srgbClr val="DAA520"/>
                </a:solidFill>
                <a:latin typeface="Century Gothic" panose="020B0502020202020204" pitchFamily="34" charset="0"/>
              </a:rPr>
              <a:t>das</a:t>
            </a:r>
            <a:r>
              <a:rPr lang="en-US" sz="3200" b="1" dirty="0">
                <a:solidFill>
                  <a:srgbClr val="115076"/>
                </a:solidFill>
                <a:latin typeface="Century Gothic" panose="020B0502020202020204" pitchFamily="34" charset="0"/>
              </a:rPr>
              <a:t> </a:t>
            </a:r>
            <a:r>
              <a:rPr lang="en-US" sz="3200" dirty="0">
                <a:solidFill>
                  <a:srgbClr val="115076"/>
                </a:solidFill>
                <a:latin typeface="Century Gothic" panose="020B0502020202020204" pitchFamily="34" charset="0"/>
              </a:rPr>
              <a:t>Fenster</a:t>
            </a:r>
          </a:p>
        </p:txBody>
      </p:sp>
    </p:spTree>
    <p:extLst>
      <p:ext uri="{BB962C8B-B14F-4D97-AF65-F5344CB8AC3E}">
        <p14:creationId xmlns:p14="http://schemas.microsoft.com/office/powerpoint/2010/main" val="246697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P spid="10" grpId="0"/>
      <p:bldP spid="11" grpId="0"/>
      <p:bldP spid="13" grpId="0"/>
      <p:bldP spid="14"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3C00935-258B-4C4A-BBDB-2A71C666A18A}"/>
              </a:ext>
            </a:extLst>
          </p:cNvPr>
          <p:cNvSpPr/>
          <p:nvPr/>
        </p:nvSpPr>
        <p:spPr>
          <a:xfrm>
            <a:off x="292886" y="1445791"/>
            <a:ext cx="4009431" cy="923330"/>
          </a:xfrm>
          <a:prstGeom prst="rect">
            <a:avLst/>
          </a:prstGeom>
        </p:spPr>
        <p:txBody>
          <a:bodyPr wrap="square">
            <a:spAutoFit/>
          </a:bodyPr>
          <a:lstStyle/>
          <a:p>
            <a:r>
              <a:rPr lang="es-ES" sz="5400" dirty="0" err="1">
                <a:solidFill>
                  <a:srgbClr val="115076"/>
                </a:solidFill>
                <a:latin typeface="Century Gothic" panose="020B0502020202020204" pitchFamily="34" charset="0"/>
                <a:cs typeface="Calibri" panose="020F0502020204030204" pitchFamily="34" charset="0"/>
              </a:rPr>
              <a:t>Flasche</a:t>
            </a:r>
            <a:endParaRPr lang="en-US" dirty="0">
              <a:solidFill>
                <a:srgbClr val="115076"/>
              </a:solidFill>
            </a:endParaRPr>
          </a:p>
        </p:txBody>
      </p:sp>
      <p:sp>
        <p:nvSpPr>
          <p:cNvPr id="9" name="Rectangle 8">
            <a:extLst>
              <a:ext uri="{FF2B5EF4-FFF2-40B4-BE49-F238E27FC236}">
                <a16:creationId xmlns:a16="http://schemas.microsoft.com/office/drawing/2014/main" id="{AF450325-AD2D-2D4C-8F12-C0492B2BDBA5}"/>
              </a:ext>
            </a:extLst>
          </p:cNvPr>
          <p:cNvSpPr/>
          <p:nvPr/>
        </p:nvSpPr>
        <p:spPr>
          <a:xfrm>
            <a:off x="4701791" y="3233738"/>
            <a:ext cx="1758815" cy="923330"/>
          </a:xfrm>
          <a:prstGeom prst="rect">
            <a:avLst/>
          </a:prstGeom>
        </p:spPr>
        <p:txBody>
          <a:bodyPr wrap="none">
            <a:spAutoFit/>
          </a:bodyPr>
          <a:lstStyle/>
          <a:p>
            <a:r>
              <a:rPr lang="es-ES" sz="5400" dirty="0" err="1">
                <a:solidFill>
                  <a:srgbClr val="115076"/>
                </a:solidFill>
                <a:latin typeface="Century Gothic" panose="020B0502020202020204" pitchFamily="34" charset="0"/>
                <a:cs typeface="Calibri" panose="020F0502020204030204" pitchFamily="34" charset="0"/>
              </a:rPr>
              <a:t>Tafel</a:t>
            </a:r>
            <a:endParaRPr lang="en-US" dirty="0">
              <a:solidFill>
                <a:srgbClr val="115076"/>
              </a:solidFill>
            </a:endParaRPr>
          </a:p>
        </p:txBody>
      </p:sp>
      <p:sp>
        <p:nvSpPr>
          <p:cNvPr id="10" name="Rectangle 9">
            <a:extLst>
              <a:ext uri="{FF2B5EF4-FFF2-40B4-BE49-F238E27FC236}">
                <a16:creationId xmlns:a16="http://schemas.microsoft.com/office/drawing/2014/main" id="{BA70EF17-DE6E-4E4E-BB0D-9864762ABC89}"/>
              </a:ext>
            </a:extLst>
          </p:cNvPr>
          <p:cNvSpPr/>
          <p:nvPr/>
        </p:nvSpPr>
        <p:spPr>
          <a:xfrm>
            <a:off x="2116943" y="2701482"/>
            <a:ext cx="1755609" cy="923330"/>
          </a:xfrm>
          <a:prstGeom prst="rect">
            <a:avLst/>
          </a:prstGeom>
        </p:spPr>
        <p:txBody>
          <a:bodyPr wrap="none">
            <a:spAutoFit/>
          </a:bodyPr>
          <a:lstStyle/>
          <a:p>
            <a:r>
              <a:rPr lang="es-ES" sz="5400" dirty="0" err="1">
                <a:solidFill>
                  <a:srgbClr val="115076"/>
                </a:solidFill>
                <a:latin typeface="Century Gothic" panose="020B0502020202020204" pitchFamily="34" charset="0"/>
                <a:cs typeface="Calibri" panose="020F0502020204030204" pitchFamily="34" charset="0"/>
              </a:rPr>
              <a:t>Tisch</a:t>
            </a:r>
            <a:endParaRPr lang="en-US" dirty="0">
              <a:solidFill>
                <a:srgbClr val="115076"/>
              </a:solidFill>
            </a:endParaRPr>
          </a:p>
        </p:txBody>
      </p:sp>
      <p:sp>
        <p:nvSpPr>
          <p:cNvPr id="11" name="Rectangle 10">
            <a:extLst>
              <a:ext uri="{FF2B5EF4-FFF2-40B4-BE49-F238E27FC236}">
                <a16:creationId xmlns:a16="http://schemas.microsoft.com/office/drawing/2014/main" id="{63A47582-28B0-7B43-8EC4-211858A9A2A4}"/>
              </a:ext>
            </a:extLst>
          </p:cNvPr>
          <p:cNvSpPr/>
          <p:nvPr/>
        </p:nvSpPr>
        <p:spPr>
          <a:xfrm>
            <a:off x="2882607" y="4950544"/>
            <a:ext cx="1560042" cy="923330"/>
          </a:xfrm>
          <a:prstGeom prst="rect">
            <a:avLst/>
          </a:prstGeom>
        </p:spPr>
        <p:txBody>
          <a:bodyPr wrap="none">
            <a:spAutoFit/>
          </a:bodyPr>
          <a:lstStyle/>
          <a:p>
            <a:r>
              <a:rPr lang="es-ES" sz="5400" dirty="0" err="1">
                <a:solidFill>
                  <a:srgbClr val="115076"/>
                </a:solidFill>
                <a:latin typeface="Century Gothic" panose="020B0502020202020204" pitchFamily="34" charset="0"/>
                <a:cs typeface="Calibri" panose="020F0502020204030204" pitchFamily="34" charset="0"/>
              </a:rPr>
              <a:t>Heft</a:t>
            </a:r>
            <a:endParaRPr lang="en-US" dirty="0">
              <a:solidFill>
                <a:srgbClr val="115076"/>
              </a:solidFill>
            </a:endParaRPr>
          </a:p>
        </p:txBody>
      </p:sp>
      <p:sp>
        <p:nvSpPr>
          <p:cNvPr id="12" name="Rectangle 11">
            <a:extLst>
              <a:ext uri="{FF2B5EF4-FFF2-40B4-BE49-F238E27FC236}">
                <a16:creationId xmlns:a16="http://schemas.microsoft.com/office/drawing/2014/main" id="{C23E9F4E-B754-6B44-A4D2-6D807796D2EB}"/>
              </a:ext>
            </a:extLst>
          </p:cNvPr>
          <p:cNvSpPr/>
          <p:nvPr/>
        </p:nvSpPr>
        <p:spPr>
          <a:xfrm>
            <a:off x="9101003" y="412005"/>
            <a:ext cx="2553904" cy="923330"/>
          </a:xfrm>
          <a:prstGeom prst="rect">
            <a:avLst/>
          </a:prstGeom>
        </p:spPr>
        <p:txBody>
          <a:bodyPr wrap="none">
            <a:spAutoFit/>
          </a:bodyPr>
          <a:lstStyle/>
          <a:p>
            <a:r>
              <a:rPr lang="es-ES" sz="5400" dirty="0" err="1">
                <a:solidFill>
                  <a:srgbClr val="115076"/>
                </a:solidFill>
                <a:latin typeface="Century Gothic" panose="020B0502020202020204" pitchFamily="34" charset="0"/>
                <a:cs typeface="Calibri" panose="020F0502020204030204" pitchFamily="34" charset="0"/>
              </a:rPr>
              <a:t>Fenster</a:t>
            </a:r>
            <a:endParaRPr lang="en-US" dirty="0">
              <a:solidFill>
                <a:srgbClr val="115076"/>
              </a:solidFill>
            </a:endParaRPr>
          </a:p>
        </p:txBody>
      </p:sp>
      <p:sp>
        <p:nvSpPr>
          <p:cNvPr id="13" name="Rectangle 12">
            <a:extLst>
              <a:ext uri="{FF2B5EF4-FFF2-40B4-BE49-F238E27FC236}">
                <a16:creationId xmlns:a16="http://schemas.microsoft.com/office/drawing/2014/main" id="{F7630E1F-1DCF-4A40-9203-C2B8E7CB7740}"/>
              </a:ext>
            </a:extLst>
          </p:cNvPr>
          <p:cNvSpPr/>
          <p:nvPr/>
        </p:nvSpPr>
        <p:spPr>
          <a:xfrm>
            <a:off x="5221401" y="4703203"/>
            <a:ext cx="1749197" cy="923330"/>
          </a:xfrm>
          <a:prstGeom prst="rect">
            <a:avLst/>
          </a:prstGeom>
        </p:spPr>
        <p:txBody>
          <a:bodyPr wrap="none">
            <a:spAutoFit/>
          </a:bodyPr>
          <a:lstStyle/>
          <a:p>
            <a:pPr algn="ctr"/>
            <a:r>
              <a:rPr lang="en-GB" sz="5400" dirty="0" err="1">
                <a:solidFill>
                  <a:srgbClr val="115076"/>
                </a:solidFill>
                <a:latin typeface="Century Gothic" panose="020B0502020202020204" pitchFamily="34" charset="0"/>
              </a:rPr>
              <a:t>Paar</a:t>
            </a:r>
            <a:endParaRPr lang="en-GB" sz="5400" dirty="0">
              <a:solidFill>
                <a:srgbClr val="115076"/>
              </a:solidFill>
              <a:latin typeface="Century Gothic" panose="020B0502020202020204" pitchFamily="34" charset="0"/>
            </a:endParaRPr>
          </a:p>
        </p:txBody>
      </p:sp>
      <p:sp>
        <p:nvSpPr>
          <p:cNvPr id="14" name="Rectangle 13">
            <a:extLst>
              <a:ext uri="{FF2B5EF4-FFF2-40B4-BE49-F238E27FC236}">
                <a16:creationId xmlns:a16="http://schemas.microsoft.com/office/drawing/2014/main" id="{9BE7D6FC-D749-FC47-A385-0402B037E80E}"/>
              </a:ext>
            </a:extLst>
          </p:cNvPr>
          <p:cNvSpPr/>
          <p:nvPr/>
        </p:nvSpPr>
        <p:spPr>
          <a:xfrm>
            <a:off x="439198" y="3779873"/>
            <a:ext cx="2193229" cy="923330"/>
          </a:xfrm>
          <a:prstGeom prst="rect">
            <a:avLst/>
          </a:prstGeom>
        </p:spPr>
        <p:txBody>
          <a:bodyPr wrap="none">
            <a:spAutoFit/>
          </a:bodyPr>
          <a:lstStyle/>
          <a:p>
            <a:pPr algn="ctr"/>
            <a:r>
              <a:rPr lang="en-GB" sz="5400" dirty="0" err="1">
                <a:solidFill>
                  <a:srgbClr val="115076"/>
                </a:solidFill>
                <a:latin typeface="Century Gothic" panose="020B0502020202020204" pitchFamily="34" charset="0"/>
              </a:rPr>
              <a:t>Klasse</a:t>
            </a:r>
            <a:endParaRPr lang="en-GB" sz="5400" dirty="0">
              <a:solidFill>
                <a:srgbClr val="115076"/>
              </a:solidFill>
              <a:latin typeface="Century Gothic" panose="020B0502020202020204" pitchFamily="34" charset="0"/>
            </a:endParaRPr>
          </a:p>
        </p:txBody>
      </p:sp>
      <p:sp>
        <p:nvSpPr>
          <p:cNvPr id="15" name="Rectangle 14">
            <a:extLst>
              <a:ext uri="{FF2B5EF4-FFF2-40B4-BE49-F238E27FC236}">
                <a16:creationId xmlns:a16="http://schemas.microsoft.com/office/drawing/2014/main" id="{87CC18D2-EEC0-954D-A857-93BC7D902C9F}"/>
              </a:ext>
            </a:extLst>
          </p:cNvPr>
          <p:cNvSpPr/>
          <p:nvPr/>
        </p:nvSpPr>
        <p:spPr>
          <a:xfrm>
            <a:off x="7636094" y="5323231"/>
            <a:ext cx="1418978" cy="923330"/>
          </a:xfrm>
          <a:prstGeom prst="rect">
            <a:avLst/>
          </a:prstGeom>
        </p:spPr>
        <p:txBody>
          <a:bodyPr wrap="none">
            <a:spAutoFit/>
          </a:bodyPr>
          <a:lstStyle/>
          <a:p>
            <a:pPr algn="ctr"/>
            <a:r>
              <a:rPr lang="en-GB" sz="5400" dirty="0">
                <a:solidFill>
                  <a:srgbClr val="115076"/>
                </a:solidFill>
                <a:latin typeface="Century Gothic" panose="020B0502020202020204" pitchFamily="34" charset="0"/>
              </a:rPr>
              <a:t>Tag</a:t>
            </a:r>
          </a:p>
        </p:txBody>
      </p:sp>
      <p:sp>
        <p:nvSpPr>
          <p:cNvPr id="16" name="Rectangle 15">
            <a:extLst>
              <a:ext uri="{FF2B5EF4-FFF2-40B4-BE49-F238E27FC236}">
                <a16:creationId xmlns:a16="http://schemas.microsoft.com/office/drawing/2014/main" id="{93CDAAC3-8BD5-AD4D-8B11-748F14595C42}"/>
              </a:ext>
            </a:extLst>
          </p:cNvPr>
          <p:cNvSpPr/>
          <p:nvPr/>
        </p:nvSpPr>
        <p:spPr>
          <a:xfrm>
            <a:off x="9309393" y="4027214"/>
            <a:ext cx="2137124" cy="923330"/>
          </a:xfrm>
          <a:prstGeom prst="rect">
            <a:avLst/>
          </a:prstGeom>
        </p:spPr>
        <p:txBody>
          <a:bodyPr wrap="none">
            <a:spAutoFit/>
          </a:bodyPr>
          <a:lstStyle/>
          <a:p>
            <a:r>
              <a:rPr lang="es-ES" sz="5400" dirty="0">
                <a:solidFill>
                  <a:srgbClr val="115076"/>
                </a:solidFill>
                <a:latin typeface="Century Gothic" panose="020B0502020202020204" pitchFamily="34" charset="0"/>
                <a:cs typeface="Calibri" panose="020F0502020204030204" pitchFamily="34" charset="0"/>
              </a:rPr>
              <a:t>Mann</a:t>
            </a:r>
            <a:endParaRPr lang="en-US" dirty="0">
              <a:solidFill>
                <a:srgbClr val="115076"/>
              </a:solidFill>
            </a:endParaRPr>
          </a:p>
        </p:txBody>
      </p:sp>
      <p:sp>
        <p:nvSpPr>
          <p:cNvPr id="17" name="Rectangle 16">
            <a:extLst>
              <a:ext uri="{FF2B5EF4-FFF2-40B4-BE49-F238E27FC236}">
                <a16:creationId xmlns:a16="http://schemas.microsoft.com/office/drawing/2014/main" id="{75ED5DED-6FEB-104B-8218-EE90CD7B147A}"/>
              </a:ext>
            </a:extLst>
          </p:cNvPr>
          <p:cNvSpPr/>
          <p:nvPr/>
        </p:nvSpPr>
        <p:spPr>
          <a:xfrm>
            <a:off x="7289845" y="1907456"/>
            <a:ext cx="1765227" cy="923330"/>
          </a:xfrm>
          <a:prstGeom prst="rect">
            <a:avLst/>
          </a:prstGeom>
        </p:spPr>
        <p:txBody>
          <a:bodyPr wrap="none">
            <a:spAutoFit/>
          </a:bodyPr>
          <a:lstStyle/>
          <a:p>
            <a:pPr algn="ctr"/>
            <a:r>
              <a:rPr lang="en-GB" sz="5400" dirty="0">
                <a:solidFill>
                  <a:srgbClr val="115076"/>
                </a:solidFill>
                <a:latin typeface="Century Gothic" panose="020B0502020202020204" pitchFamily="34" charset="0"/>
              </a:rPr>
              <a:t>Gast</a:t>
            </a:r>
          </a:p>
        </p:txBody>
      </p:sp>
      <p:sp>
        <p:nvSpPr>
          <p:cNvPr id="18" name="Rectangle 17">
            <a:extLst>
              <a:ext uri="{FF2B5EF4-FFF2-40B4-BE49-F238E27FC236}">
                <a16:creationId xmlns:a16="http://schemas.microsoft.com/office/drawing/2014/main" id="{31556B23-DEF9-DE46-8ED2-54B62530798B}"/>
              </a:ext>
            </a:extLst>
          </p:cNvPr>
          <p:cNvSpPr/>
          <p:nvPr/>
        </p:nvSpPr>
        <p:spPr>
          <a:xfrm>
            <a:off x="3215958" y="247282"/>
            <a:ext cx="4009431" cy="923330"/>
          </a:xfrm>
          <a:prstGeom prst="rect">
            <a:avLst/>
          </a:prstGeom>
        </p:spPr>
        <p:txBody>
          <a:bodyPr wrap="square">
            <a:spAutoFit/>
          </a:bodyPr>
          <a:lstStyle/>
          <a:p>
            <a:r>
              <a:rPr lang="es-ES" sz="5400" b="1" dirty="0" err="1">
                <a:solidFill>
                  <a:srgbClr val="0066FF"/>
                </a:solidFill>
                <a:latin typeface="Century Gothic" panose="020B0502020202020204" pitchFamily="34" charset="0"/>
                <a:cs typeface="Calibri" panose="020F0502020204030204" pitchFamily="34" charset="0"/>
              </a:rPr>
              <a:t>masculine</a:t>
            </a:r>
            <a:endParaRPr lang="en-US" b="1" dirty="0">
              <a:solidFill>
                <a:srgbClr val="0066FF"/>
              </a:solidFill>
            </a:endParaRPr>
          </a:p>
        </p:txBody>
      </p:sp>
      <p:sp>
        <p:nvSpPr>
          <p:cNvPr id="20" name="Rectangle 19">
            <a:extLst>
              <a:ext uri="{FF2B5EF4-FFF2-40B4-BE49-F238E27FC236}">
                <a16:creationId xmlns:a16="http://schemas.microsoft.com/office/drawing/2014/main" id="{05A18949-0027-9B4F-A0A0-5F508DF6170F}"/>
              </a:ext>
            </a:extLst>
          </p:cNvPr>
          <p:cNvSpPr/>
          <p:nvPr/>
        </p:nvSpPr>
        <p:spPr>
          <a:xfrm>
            <a:off x="3215957" y="284924"/>
            <a:ext cx="4009431" cy="923330"/>
          </a:xfrm>
          <a:prstGeom prst="rect">
            <a:avLst/>
          </a:prstGeom>
          <a:solidFill>
            <a:schemeClr val="bg1"/>
          </a:solidFill>
        </p:spPr>
        <p:txBody>
          <a:bodyPr wrap="square">
            <a:spAutoFit/>
          </a:bodyPr>
          <a:lstStyle/>
          <a:p>
            <a:r>
              <a:rPr lang="es-ES" sz="5400" b="1" dirty="0" err="1">
                <a:solidFill>
                  <a:srgbClr val="FF6600"/>
                </a:solidFill>
                <a:latin typeface="Century Gothic" panose="020B0502020202020204" pitchFamily="34" charset="0"/>
                <a:cs typeface="Calibri" panose="020F0502020204030204" pitchFamily="34" charset="0"/>
              </a:rPr>
              <a:t>feminine</a:t>
            </a:r>
            <a:endParaRPr lang="en-US" b="1" dirty="0">
              <a:solidFill>
                <a:srgbClr val="FF6600"/>
              </a:solidFill>
            </a:endParaRPr>
          </a:p>
        </p:txBody>
      </p:sp>
      <p:sp>
        <p:nvSpPr>
          <p:cNvPr id="21" name="Rectangle 20">
            <a:extLst>
              <a:ext uri="{FF2B5EF4-FFF2-40B4-BE49-F238E27FC236}">
                <a16:creationId xmlns:a16="http://schemas.microsoft.com/office/drawing/2014/main" id="{6A493A57-B256-E64B-A6E0-A5D242265D5B}"/>
              </a:ext>
            </a:extLst>
          </p:cNvPr>
          <p:cNvSpPr/>
          <p:nvPr/>
        </p:nvSpPr>
        <p:spPr>
          <a:xfrm>
            <a:off x="3280414" y="328599"/>
            <a:ext cx="4009431" cy="923330"/>
          </a:xfrm>
          <a:prstGeom prst="rect">
            <a:avLst/>
          </a:prstGeom>
          <a:solidFill>
            <a:schemeClr val="bg1"/>
          </a:solidFill>
        </p:spPr>
        <p:txBody>
          <a:bodyPr wrap="square">
            <a:spAutoFit/>
          </a:bodyPr>
          <a:lstStyle/>
          <a:p>
            <a:r>
              <a:rPr lang="es-ES" sz="5400" b="1" dirty="0" err="1">
                <a:solidFill>
                  <a:srgbClr val="00B050"/>
                </a:solidFill>
                <a:latin typeface="Century Gothic" panose="020B0502020202020204" pitchFamily="34" charset="0"/>
                <a:cs typeface="Calibri" panose="020F0502020204030204" pitchFamily="34" charset="0"/>
              </a:rPr>
              <a:t>neuter</a:t>
            </a:r>
            <a:endParaRPr lang="en-US" b="1" dirty="0">
              <a:solidFill>
                <a:srgbClr val="00B050"/>
              </a:solidFill>
            </a:endParaRPr>
          </a:p>
        </p:txBody>
      </p:sp>
    </p:spTree>
    <p:extLst>
      <p:ext uri="{BB962C8B-B14F-4D97-AF65-F5344CB8AC3E}">
        <p14:creationId xmlns:p14="http://schemas.microsoft.com/office/powerpoint/2010/main" val="230422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mph" presetSubtype="0" fill="hold" grpId="0" nodeType="clickEffect">
                                  <p:stCondLst>
                                    <p:cond delay="0"/>
                                  </p:stCondLst>
                                  <p:iterate type="lt">
                                    <p:tmPct val="4000"/>
                                  </p:iterate>
                                  <p:childTnLst>
                                    <p:set>
                                      <p:cBhvr override="childStyle">
                                        <p:cTn id="10" dur="1000" fill="hold"/>
                                        <p:tgtEl>
                                          <p:spTgt spid="16"/>
                                        </p:tgtEl>
                                        <p:attrNameLst>
                                          <p:attrName>style.color</p:attrName>
                                        </p:attrNameLst>
                                      </p:cBhvr>
                                      <p:to>
                                        <p:clrVal>
                                          <a:srgbClr val="0066FF"/>
                                        </p:clrVal>
                                      </p:to>
                                    </p:set>
                                    <p:set>
                                      <p:cBhvr>
                                        <p:cTn id="11" dur="1000" fill="hold"/>
                                        <p:tgtEl>
                                          <p:spTgt spid="16"/>
                                        </p:tgtEl>
                                        <p:attrNameLst>
                                          <p:attrName>fillcolor</p:attrName>
                                        </p:attrNameLst>
                                      </p:cBhvr>
                                      <p:to>
                                        <p:clrVal>
                                          <a:srgbClr val="0066FF"/>
                                        </p:clrVal>
                                      </p:to>
                                    </p:set>
                                    <p:set>
                                      <p:cBhvr>
                                        <p:cTn id="12" dur="1000" fill="hold"/>
                                        <p:tgtEl>
                                          <p:spTgt spid="16"/>
                                        </p:tgtEl>
                                        <p:attrNameLst>
                                          <p:attrName>fill.type</p:attrName>
                                        </p:attrNameLst>
                                      </p:cBhvr>
                                      <p:to>
                                        <p:strVal val="solid"/>
                                      </p:to>
                                    </p:set>
                                  </p:childTnLst>
                                </p:cTn>
                              </p:par>
                              <p:par>
                                <p:cTn id="13" presetID="16" presetClass="emph" presetSubtype="0" fill="hold" grpId="0" nodeType="withEffect">
                                  <p:stCondLst>
                                    <p:cond delay="0"/>
                                  </p:stCondLst>
                                  <p:iterate type="lt">
                                    <p:tmPct val="4000"/>
                                  </p:iterate>
                                  <p:childTnLst>
                                    <p:set>
                                      <p:cBhvr override="childStyle">
                                        <p:cTn id="14" dur="1000" fill="hold"/>
                                        <p:tgtEl>
                                          <p:spTgt spid="10"/>
                                        </p:tgtEl>
                                        <p:attrNameLst>
                                          <p:attrName>style.color</p:attrName>
                                        </p:attrNameLst>
                                      </p:cBhvr>
                                      <p:to>
                                        <p:clrVal>
                                          <a:srgbClr val="0066FF"/>
                                        </p:clrVal>
                                      </p:to>
                                    </p:set>
                                    <p:set>
                                      <p:cBhvr>
                                        <p:cTn id="15" dur="1000" fill="hold"/>
                                        <p:tgtEl>
                                          <p:spTgt spid="10"/>
                                        </p:tgtEl>
                                        <p:attrNameLst>
                                          <p:attrName>fillcolor</p:attrName>
                                        </p:attrNameLst>
                                      </p:cBhvr>
                                      <p:to>
                                        <p:clrVal>
                                          <a:srgbClr val="0066FF"/>
                                        </p:clrVal>
                                      </p:to>
                                    </p:set>
                                    <p:set>
                                      <p:cBhvr>
                                        <p:cTn id="16" dur="1000" fill="hold"/>
                                        <p:tgtEl>
                                          <p:spTgt spid="10"/>
                                        </p:tgtEl>
                                        <p:attrNameLst>
                                          <p:attrName>fill.type</p:attrName>
                                        </p:attrNameLst>
                                      </p:cBhvr>
                                      <p:to>
                                        <p:strVal val="solid"/>
                                      </p:to>
                                    </p:set>
                                  </p:childTnLst>
                                </p:cTn>
                              </p:par>
                              <p:par>
                                <p:cTn id="17" presetID="16" presetClass="emph" presetSubtype="0" fill="hold" grpId="0" nodeType="withEffect">
                                  <p:stCondLst>
                                    <p:cond delay="0"/>
                                  </p:stCondLst>
                                  <p:iterate type="lt">
                                    <p:tmPct val="4000"/>
                                  </p:iterate>
                                  <p:childTnLst>
                                    <p:set>
                                      <p:cBhvr override="childStyle">
                                        <p:cTn id="18" dur="1000" fill="hold"/>
                                        <p:tgtEl>
                                          <p:spTgt spid="17"/>
                                        </p:tgtEl>
                                        <p:attrNameLst>
                                          <p:attrName>style.color</p:attrName>
                                        </p:attrNameLst>
                                      </p:cBhvr>
                                      <p:to>
                                        <p:clrVal>
                                          <a:srgbClr val="0066FF"/>
                                        </p:clrVal>
                                      </p:to>
                                    </p:set>
                                    <p:set>
                                      <p:cBhvr>
                                        <p:cTn id="19" dur="1000" fill="hold"/>
                                        <p:tgtEl>
                                          <p:spTgt spid="17"/>
                                        </p:tgtEl>
                                        <p:attrNameLst>
                                          <p:attrName>fillcolor</p:attrName>
                                        </p:attrNameLst>
                                      </p:cBhvr>
                                      <p:to>
                                        <p:clrVal>
                                          <a:srgbClr val="0066FF"/>
                                        </p:clrVal>
                                      </p:to>
                                    </p:set>
                                    <p:set>
                                      <p:cBhvr>
                                        <p:cTn id="20" dur="1000" fill="hold"/>
                                        <p:tgtEl>
                                          <p:spTgt spid="17"/>
                                        </p:tgtEl>
                                        <p:attrNameLst>
                                          <p:attrName>fill.type</p:attrName>
                                        </p:attrNameLst>
                                      </p:cBhvr>
                                      <p:to>
                                        <p:strVal val="solid"/>
                                      </p:to>
                                    </p:set>
                                  </p:childTnLst>
                                </p:cTn>
                              </p:par>
                              <p:par>
                                <p:cTn id="21" presetID="16" presetClass="emph" presetSubtype="0" fill="hold" grpId="0" nodeType="withEffect">
                                  <p:stCondLst>
                                    <p:cond delay="0"/>
                                  </p:stCondLst>
                                  <p:iterate type="lt">
                                    <p:tmPct val="4000"/>
                                  </p:iterate>
                                  <p:childTnLst>
                                    <p:set>
                                      <p:cBhvr override="childStyle">
                                        <p:cTn id="22" dur="1000" fill="hold"/>
                                        <p:tgtEl>
                                          <p:spTgt spid="15"/>
                                        </p:tgtEl>
                                        <p:attrNameLst>
                                          <p:attrName>style.color</p:attrName>
                                        </p:attrNameLst>
                                      </p:cBhvr>
                                      <p:to>
                                        <p:clrVal>
                                          <a:srgbClr val="0066FF"/>
                                        </p:clrVal>
                                      </p:to>
                                    </p:set>
                                    <p:set>
                                      <p:cBhvr>
                                        <p:cTn id="23" dur="1000" fill="hold"/>
                                        <p:tgtEl>
                                          <p:spTgt spid="15"/>
                                        </p:tgtEl>
                                        <p:attrNameLst>
                                          <p:attrName>fillcolor</p:attrName>
                                        </p:attrNameLst>
                                      </p:cBhvr>
                                      <p:to>
                                        <p:clrVal>
                                          <a:srgbClr val="0066FF"/>
                                        </p:clrVal>
                                      </p:to>
                                    </p:set>
                                    <p:set>
                                      <p:cBhvr>
                                        <p:cTn id="24" dur="1000" fill="hold"/>
                                        <p:tgtEl>
                                          <p:spTgt spid="15"/>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6" presetClass="emph" presetSubtype="0" fill="hold" grpId="0" nodeType="clickEffect">
                                  <p:stCondLst>
                                    <p:cond delay="0"/>
                                  </p:stCondLst>
                                  <p:iterate type="lt">
                                    <p:tmPct val="4000"/>
                                  </p:iterate>
                                  <p:childTnLst>
                                    <p:set>
                                      <p:cBhvr override="childStyle">
                                        <p:cTn id="32" dur="500" fill="hold"/>
                                        <p:tgtEl>
                                          <p:spTgt spid="9"/>
                                        </p:tgtEl>
                                        <p:attrNameLst>
                                          <p:attrName>style.color</p:attrName>
                                        </p:attrNameLst>
                                      </p:cBhvr>
                                      <p:to>
                                        <p:clrVal>
                                          <a:srgbClr val="FF6600"/>
                                        </p:clrVal>
                                      </p:to>
                                    </p:set>
                                    <p:set>
                                      <p:cBhvr>
                                        <p:cTn id="33" dur="500" fill="hold"/>
                                        <p:tgtEl>
                                          <p:spTgt spid="9"/>
                                        </p:tgtEl>
                                        <p:attrNameLst>
                                          <p:attrName>fillcolor</p:attrName>
                                        </p:attrNameLst>
                                      </p:cBhvr>
                                      <p:to>
                                        <p:clrVal>
                                          <a:srgbClr val="FF6600"/>
                                        </p:clrVal>
                                      </p:to>
                                    </p:set>
                                    <p:set>
                                      <p:cBhvr>
                                        <p:cTn id="34" dur="500" fill="hold"/>
                                        <p:tgtEl>
                                          <p:spTgt spid="9"/>
                                        </p:tgtEl>
                                        <p:attrNameLst>
                                          <p:attrName>fill.type</p:attrName>
                                        </p:attrNameLst>
                                      </p:cBhvr>
                                      <p:to>
                                        <p:strVal val="solid"/>
                                      </p:to>
                                    </p:set>
                                  </p:childTnLst>
                                </p:cTn>
                              </p:par>
                              <p:par>
                                <p:cTn id="35" presetID="16" presetClass="emph" presetSubtype="0" fill="hold" grpId="0" nodeType="withEffect">
                                  <p:stCondLst>
                                    <p:cond delay="0"/>
                                  </p:stCondLst>
                                  <p:iterate type="lt">
                                    <p:tmPct val="4000"/>
                                  </p:iterate>
                                  <p:childTnLst>
                                    <p:set>
                                      <p:cBhvr override="childStyle">
                                        <p:cTn id="36" dur="500" fill="hold"/>
                                        <p:tgtEl>
                                          <p:spTgt spid="14"/>
                                        </p:tgtEl>
                                        <p:attrNameLst>
                                          <p:attrName>style.color</p:attrName>
                                        </p:attrNameLst>
                                      </p:cBhvr>
                                      <p:to>
                                        <p:clrVal>
                                          <a:srgbClr val="FF6600"/>
                                        </p:clrVal>
                                      </p:to>
                                    </p:set>
                                    <p:set>
                                      <p:cBhvr>
                                        <p:cTn id="37" dur="500" fill="hold"/>
                                        <p:tgtEl>
                                          <p:spTgt spid="14"/>
                                        </p:tgtEl>
                                        <p:attrNameLst>
                                          <p:attrName>fillcolor</p:attrName>
                                        </p:attrNameLst>
                                      </p:cBhvr>
                                      <p:to>
                                        <p:clrVal>
                                          <a:srgbClr val="FF6600"/>
                                        </p:clrVal>
                                      </p:to>
                                    </p:set>
                                    <p:set>
                                      <p:cBhvr>
                                        <p:cTn id="38" dur="500" fill="hold"/>
                                        <p:tgtEl>
                                          <p:spTgt spid="14"/>
                                        </p:tgtEl>
                                        <p:attrNameLst>
                                          <p:attrName>fill.type</p:attrName>
                                        </p:attrNameLst>
                                      </p:cBhvr>
                                      <p:to>
                                        <p:strVal val="solid"/>
                                      </p:to>
                                    </p:set>
                                  </p:childTnLst>
                                </p:cTn>
                              </p:par>
                              <p:par>
                                <p:cTn id="39" presetID="16" presetClass="emph" presetSubtype="0" fill="hold" grpId="0" nodeType="withEffect">
                                  <p:stCondLst>
                                    <p:cond delay="0"/>
                                  </p:stCondLst>
                                  <p:iterate type="lt">
                                    <p:tmPct val="4000"/>
                                  </p:iterate>
                                  <p:childTnLst>
                                    <p:set>
                                      <p:cBhvr override="childStyle">
                                        <p:cTn id="40" dur="500" fill="hold"/>
                                        <p:tgtEl>
                                          <p:spTgt spid="6"/>
                                        </p:tgtEl>
                                        <p:attrNameLst>
                                          <p:attrName>style.color</p:attrName>
                                        </p:attrNameLst>
                                      </p:cBhvr>
                                      <p:to>
                                        <p:clrVal>
                                          <a:srgbClr val="FF6600"/>
                                        </p:clrVal>
                                      </p:to>
                                    </p:set>
                                    <p:set>
                                      <p:cBhvr>
                                        <p:cTn id="41" dur="500" fill="hold"/>
                                        <p:tgtEl>
                                          <p:spTgt spid="6"/>
                                        </p:tgtEl>
                                        <p:attrNameLst>
                                          <p:attrName>fillcolor</p:attrName>
                                        </p:attrNameLst>
                                      </p:cBhvr>
                                      <p:to>
                                        <p:clrVal>
                                          <a:srgbClr val="FF6600"/>
                                        </p:clrVal>
                                      </p:to>
                                    </p:set>
                                    <p:set>
                                      <p:cBhvr>
                                        <p:cTn id="42" dur="500" fill="hold"/>
                                        <p:tgtEl>
                                          <p:spTgt spid="6"/>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6" presetClass="emph" presetSubtype="0" fill="hold" grpId="0" nodeType="clickEffect">
                                  <p:stCondLst>
                                    <p:cond delay="0"/>
                                  </p:stCondLst>
                                  <p:iterate type="lt">
                                    <p:tmPct val="4000"/>
                                  </p:iterate>
                                  <p:childTnLst>
                                    <p:set>
                                      <p:cBhvr override="childStyle">
                                        <p:cTn id="50" dur="500" fill="hold"/>
                                        <p:tgtEl>
                                          <p:spTgt spid="13"/>
                                        </p:tgtEl>
                                        <p:attrNameLst>
                                          <p:attrName>style.color</p:attrName>
                                        </p:attrNameLst>
                                      </p:cBhvr>
                                      <p:to>
                                        <p:clrVal>
                                          <a:srgbClr val="008F00"/>
                                        </p:clrVal>
                                      </p:to>
                                    </p:set>
                                    <p:set>
                                      <p:cBhvr>
                                        <p:cTn id="51" dur="500" fill="hold"/>
                                        <p:tgtEl>
                                          <p:spTgt spid="13"/>
                                        </p:tgtEl>
                                        <p:attrNameLst>
                                          <p:attrName>fillcolor</p:attrName>
                                        </p:attrNameLst>
                                      </p:cBhvr>
                                      <p:to>
                                        <p:clrVal>
                                          <a:srgbClr val="008F00"/>
                                        </p:clrVal>
                                      </p:to>
                                    </p:set>
                                    <p:set>
                                      <p:cBhvr>
                                        <p:cTn id="52" dur="500" fill="hold"/>
                                        <p:tgtEl>
                                          <p:spTgt spid="13"/>
                                        </p:tgtEl>
                                        <p:attrNameLst>
                                          <p:attrName>fill.type</p:attrName>
                                        </p:attrNameLst>
                                      </p:cBhvr>
                                      <p:to>
                                        <p:strVal val="solid"/>
                                      </p:to>
                                    </p:set>
                                  </p:childTnLst>
                                </p:cTn>
                              </p:par>
                              <p:par>
                                <p:cTn id="53" presetID="16" presetClass="emph" presetSubtype="0" fill="hold" grpId="0" nodeType="withEffect">
                                  <p:stCondLst>
                                    <p:cond delay="0"/>
                                  </p:stCondLst>
                                  <p:iterate type="lt">
                                    <p:tmPct val="4000"/>
                                  </p:iterate>
                                  <p:childTnLst>
                                    <p:set>
                                      <p:cBhvr override="childStyle">
                                        <p:cTn id="54" dur="500" fill="hold"/>
                                        <p:tgtEl>
                                          <p:spTgt spid="12"/>
                                        </p:tgtEl>
                                        <p:attrNameLst>
                                          <p:attrName>style.color</p:attrName>
                                        </p:attrNameLst>
                                      </p:cBhvr>
                                      <p:to>
                                        <p:clrVal>
                                          <a:srgbClr val="008F00"/>
                                        </p:clrVal>
                                      </p:to>
                                    </p:set>
                                    <p:set>
                                      <p:cBhvr>
                                        <p:cTn id="55" dur="500" fill="hold"/>
                                        <p:tgtEl>
                                          <p:spTgt spid="12"/>
                                        </p:tgtEl>
                                        <p:attrNameLst>
                                          <p:attrName>fillcolor</p:attrName>
                                        </p:attrNameLst>
                                      </p:cBhvr>
                                      <p:to>
                                        <p:clrVal>
                                          <a:srgbClr val="008F00"/>
                                        </p:clrVal>
                                      </p:to>
                                    </p:set>
                                    <p:set>
                                      <p:cBhvr>
                                        <p:cTn id="56" dur="500" fill="hold"/>
                                        <p:tgtEl>
                                          <p:spTgt spid="12"/>
                                        </p:tgtEl>
                                        <p:attrNameLst>
                                          <p:attrName>fill.type</p:attrName>
                                        </p:attrNameLst>
                                      </p:cBhvr>
                                      <p:to>
                                        <p:strVal val="solid"/>
                                      </p:to>
                                    </p:set>
                                  </p:childTnLst>
                                </p:cTn>
                              </p:par>
                              <p:par>
                                <p:cTn id="57" presetID="16" presetClass="emph" presetSubtype="0" fill="hold" grpId="0" nodeType="withEffect">
                                  <p:stCondLst>
                                    <p:cond delay="0"/>
                                  </p:stCondLst>
                                  <p:iterate type="lt">
                                    <p:tmPct val="4000"/>
                                  </p:iterate>
                                  <p:childTnLst>
                                    <p:set>
                                      <p:cBhvr override="childStyle">
                                        <p:cTn id="58" dur="500" fill="hold"/>
                                        <p:tgtEl>
                                          <p:spTgt spid="11"/>
                                        </p:tgtEl>
                                        <p:attrNameLst>
                                          <p:attrName>style.color</p:attrName>
                                        </p:attrNameLst>
                                      </p:cBhvr>
                                      <p:to>
                                        <p:clrVal>
                                          <a:srgbClr val="008F00"/>
                                        </p:clrVal>
                                      </p:to>
                                    </p:set>
                                    <p:set>
                                      <p:cBhvr>
                                        <p:cTn id="59" dur="500" fill="hold"/>
                                        <p:tgtEl>
                                          <p:spTgt spid="11"/>
                                        </p:tgtEl>
                                        <p:attrNameLst>
                                          <p:attrName>fillcolor</p:attrName>
                                        </p:attrNameLst>
                                      </p:cBhvr>
                                      <p:to>
                                        <p:clrVal>
                                          <a:srgbClr val="008F00"/>
                                        </p:clrVal>
                                      </p:to>
                                    </p:set>
                                    <p:set>
                                      <p:cBhvr>
                                        <p:cTn id="60"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5" grpId="0"/>
      <p:bldP spid="16" grpId="0"/>
      <p:bldP spid="17" grpId="0"/>
      <p:bldP spid="18" grpId="0"/>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3C00935-258B-4C4A-BBDB-2A71C666A18A}"/>
              </a:ext>
            </a:extLst>
          </p:cNvPr>
          <p:cNvSpPr/>
          <p:nvPr/>
        </p:nvSpPr>
        <p:spPr>
          <a:xfrm>
            <a:off x="3281488" y="1550173"/>
            <a:ext cx="4009431" cy="830997"/>
          </a:xfrm>
          <a:prstGeom prst="rect">
            <a:avLst/>
          </a:prstGeom>
        </p:spPr>
        <p:txBody>
          <a:bodyPr wrap="square">
            <a:spAutoFit/>
          </a:bodyPr>
          <a:lstStyle/>
          <a:p>
            <a:r>
              <a:rPr lang="es-ES" sz="4800" dirty="0">
                <a:solidFill>
                  <a:srgbClr val="FF6600"/>
                </a:solidFill>
                <a:latin typeface="Century Gothic" panose="020B0502020202020204" pitchFamily="34" charset="0"/>
                <a:cs typeface="Calibri" panose="020F0502020204030204" pitchFamily="34" charset="0"/>
              </a:rPr>
              <a:t>die </a:t>
            </a:r>
            <a:r>
              <a:rPr lang="es-ES" sz="4800" dirty="0" err="1">
                <a:solidFill>
                  <a:srgbClr val="FF6600"/>
                </a:solidFill>
                <a:latin typeface="Century Gothic" panose="020B0502020202020204" pitchFamily="34" charset="0"/>
                <a:cs typeface="Calibri" panose="020F0502020204030204" pitchFamily="34" charset="0"/>
              </a:rPr>
              <a:t>Flasche</a:t>
            </a:r>
            <a:endParaRPr lang="en-US" sz="4800" dirty="0">
              <a:solidFill>
                <a:srgbClr val="FF6600"/>
              </a:solidFill>
            </a:endParaRPr>
          </a:p>
        </p:txBody>
      </p:sp>
      <p:sp>
        <p:nvSpPr>
          <p:cNvPr id="9" name="Rectangle 8">
            <a:extLst>
              <a:ext uri="{FF2B5EF4-FFF2-40B4-BE49-F238E27FC236}">
                <a16:creationId xmlns:a16="http://schemas.microsoft.com/office/drawing/2014/main" id="{AF450325-AD2D-2D4C-8F12-C0492B2BDBA5}"/>
              </a:ext>
            </a:extLst>
          </p:cNvPr>
          <p:cNvSpPr/>
          <p:nvPr/>
        </p:nvSpPr>
        <p:spPr>
          <a:xfrm>
            <a:off x="3281488" y="3852127"/>
            <a:ext cx="2701381" cy="830997"/>
          </a:xfrm>
          <a:prstGeom prst="rect">
            <a:avLst/>
          </a:prstGeom>
        </p:spPr>
        <p:txBody>
          <a:bodyPr wrap="none">
            <a:spAutoFit/>
          </a:bodyPr>
          <a:lstStyle/>
          <a:p>
            <a:r>
              <a:rPr lang="es-ES" sz="4800" dirty="0">
                <a:solidFill>
                  <a:srgbClr val="FF6600"/>
                </a:solidFill>
                <a:latin typeface="Century Gothic" panose="020B0502020202020204" pitchFamily="34" charset="0"/>
                <a:cs typeface="Calibri" panose="020F0502020204030204" pitchFamily="34" charset="0"/>
              </a:rPr>
              <a:t>die </a:t>
            </a:r>
            <a:r>
              <a:rPr lang="es-ES" sz="4800" dirty="0" err="1">
                <a:solidFill>
                  <a:srgbClr val="FF6600"/>
                </a:solidFill>
                <a:latin typeface="Century Gothic" panose="020B0502020202020204" pitchFamily="34" charset="0"/>
                <a:cs typeface="Calibri" panose="020F0502020204030204" pitchFamily="34" charset="0"/>
              </a:rPr>
              <a:t>Tafel</a:t>
            </a:r>
            <a:endParaRPr lang="en-US" sz="4800" dirty="0">
              <a:solidFill>
                <a:srgbClr val="FF6600"/>
              </a:solidFill>
            </a:endParaRPr>
          </a:p>
        </p:txBody>
      </p:sp>
      <p:sp>
        <p:nvSpPr>
          <p:cNvPr id="10" name="Rectangle 9">
            <a:extLst>
              <a:ext uri="{FF2B5EF4-FFF2-40B4-BE49-F238E27FC236}">
                <a16:creationId xmlns:a16="http://schemas.microsoft.com/office/drawing/2014/main" id="{BA70EF17-DE6E-4E4E-BB0D-9864762ABC89}"/>
              </a:ext>
            </a:extLst>
          </p:cNvPr>
          <p:cNvSpPr/>
          <p:nvPr/>
        </p:nvSpPr>
        <p:spPr>
          <a:xfrm>
            <a:off x="67794" y="2598003"/>
            <a:ext cx="2760692" cy="830997"/>
          </a:xfrm>
          <a:prstGeom prst="rect">
            <a:avLst/>
          </a:prstGeom>
        </p:spPr>
        <p:txBody>
          <a:bodyPr wrap="none">
            <a:spAutoFit/>
          </a:bodyPr>
          <a:lstStyle/>
          <a:p>
            <a:r>
              <a:rPr lang="es-ES" sz="4800" dirty="0">
                <a:solidFill>
                  <a:srgbClr val="0066FF"/>
                </a:solidFill>
                <a:latin typeface="Century Gothic" panose="020B0502020202020204" pitchFamily="34" charset="0"/>
                <a:cs typeface="Calibri" panose="020F0502020204030204" pitchFamily="34" charset="0"/>
              </a:rPr>
              <a:t>der </a:t>
            </a:r>
            <a:r>
              <a:rPr lang="es-ES" sz="4800" dirty="0" err="1">
                <a:solidFill>
                  <a:srgbClr val="0066FF"/>
                </a:solidFill>
                <a:latin typeface="Century Gothic" panose="020B0502020202020204" pitchFamily="34" charset="0"/>
                <a:cs typeface="Calibri" panose="020F0502020204030204" pitchFamily="34" charset="0"/>
              </a:rPr>
              <a:t>Tisch</a:t>
            </a:r>
            <a:endParaRPr lang="en-US" sz="4800" dirty="0">
              <a:solidFill>
                <a:srgbClr val="0066FF"/>
              </a:solidFill>
            </a:endParaRPr>
          </a:p>
        </p:txBody>
      </p:sp>
      <p:sp>
        <p:nvSpPr>
          <p:cNvPr id="11" name="Rectangle 10">
            <a:extLst>
              <a:ext uri="{FF2B5EF4-FFF2-40B4-BE49-F238E27FC236}">
                <a16:creationId xmlns:a16="http://schemas.microsoft.com/office/drawing/2014/main" id="{63A47582-28B0-7B43-8EC4-211858A9A2A4}"/>
              </a:ext>
            </a:extLst>
          </p:cNvPr>
          <p:cNvSpPr/>
          <p:nvPr/>
        </p:nvSpPr>
        <p:spPr>
          <a:xfrm>
            <a:off x="6848657" y="2754096"/>
            <a:ext cx="2658100" cy="830997"/>
          </a:xfrm>
          <a:prstGeom prst="rect">
            <a:avLst/>
          </a:prstGeom>
        </p:spPr>
        <p:txBody>
          <a:bodyPr wrap="none">
            <a:spAutoFit/>
          </a:bodyPr>
          <a:lstStyle/>
          <a:p>
            <a:r>
              <a:rPr lang="es-ES" sz="4800" dirty="0">
                <a:solidFill>
                  <a:srgbClr val="00B050"/>
                </a:solidFill>
                <a:latin typeface="Century Gothic" panose="020B0502020202020204" pitchFamily="34" charset="0"/>
                <a:cs typeface="Calibri" panose="020F0502020204030204" pitchFamily="34" charset="0"/>
              </a:rPr>
              <a:t>das </a:t>
            </a:r>
            <a:r>
              <a:rPr lang="es-ES" sz="4800" dirty="0" err="1">
                <a:solidFill>
                  <a:srgbClr val="00B050"/>
                </a:solidFill>
                <a:latin typeface="Century Gothic" panose="020B0502020202020204" pitchFamily="34" charset="0"/>
                <a:cs typeface="Calibri" panose="020F0502020204030204" pitchFamily="34" charset="0"/>
              </a:rPr>
              <a:t>Heft</a:t>
            </a:r>
            <a:endParaRPr lang="en-US" sz="4800" dirty="0">
              <a:solidFill>
                <a:srgbClr val="00B050"/>
              </a:solidFill>
            </a:endParaRPr>
          </a:p>
        </p:txBody>
      </p:sp>
      <p:sp>
        <p:nvSpPr>
          <p:cNvPr id="12" name="Rectangle 11">
            <a:extLst>
              <a:ext uri="{FF2B5EF4-FFF2-40B4-BE49-F238E27FC236}">
                <a16:creationId xmlns:a16="http://schemas.microsoft.com/office/drawing/2014/main" id="{C23E9F4E-B754-6B44-A4D2-6D807796D2EB}"/>
              </a:ext>
            </a:extLst>
          </p:cNvPr>
          <p:cNvSpPr/>
          <p:nvPr/>
        </p:nvSpPr>
        <p:spPr>
          <a:xfrm>
            <a:off x="6848657" y="3892768"/>
            <a:ext cx="3542958" cy="830997"/>
          </a:xfrm>
          <a:prstGeom prst="rect">
            <a:avLst/>
          </a:prstGeom>
        </p:spPr>
        <p:txBody>
          <a:bodyPr wrap="none">
            <a:spAutoFit/>
          </a:bodyPr>
          <a:lstStyle/>
          <a:p>
            <a:r>
              <a:rPr lang="es-ES" sz="4800" dirty="0">
                <a:solidFill>
                  <a:srgbClr val="00B050"/>
                </a:solidFill>
                <a:latin typeface="Century Gothic" panose="020B0502020202020204" pitchFamily="34" charset="0"/>
                <a:cs typeface="Calibri" panose="020F0502020204030204" pitchFamily="34" charset="0"/>
              </a:rPr>
              <a:t>das </a:t>
            </a:r>
            <a:r>
              <a:rPr lang="es-ES" sz="4800" dirty="0" err="1">
                <a:solidFill>
                  <a:srgbClr val="00B050"/>
                </a:solidFill>
                <a:latin typeface="Century Gothic" panose="020B0502020202020204" pitchFamily="34" charset="0"/>
                <a:cs typeface="Calibri" panose="020F0502020204030204" pitchFamily="34" charset="0"/>
              </a:rPr>
              <a:t>Fenster</a:t>
            </a:r>
            <a:endParaRPr lang="en-US" sz="4800" dirty="0">
              <a:solidFill>
                <a:srgbClr val="00B050"/>
              </a:solidFill>
            </a:endParaRPr>
          </a:p>
        </p:txBody>
      </p:sp>
      <p:sp>
        <p:nvSpPr>
          <p:cNvPr id="13" name="Rectangle 12">
            <a:extLst>
              <a:ext uri="{FF2B5EF4-FFF2-40B4-BE49-F238E27FC236}">
                <a16:creationId xmlns:a16="http://schemas.microsoft.com/office/drawing/2014/main" id="{F7630E1F-1DCF-4A40-9203-C2B8E7CB7740}"/>
              </a:ext>
            </a:extLst>
          </p:cNvPr>
          <p:cNvSpPr/>
          <p:nvPr/>
        </p:nvSpPr>
        <p:spPr>
          <a:xfrm>
            <a:off x="6848657" y="1541993"/>
            <a:ext cx="2824811" cy="830997"/>
          </a:xfrm>
          <a:prstGeom prst="rect">
            <a:avLst/>
          </a:prstGeom>
        </p:spPr>
        <p:txBody>
          <a:bodyPr wrap="none">
            <a:spAutoFit/>
          </a:bodyPr>
          <a:lstStyle/>
          <a:p>
            <a:pPr algn="ctr"/>
            <a:r>
              <a:rPr lang="en-GB" sz="4800" dirty="0">
                <a:solidFill>
                  <a:srgbClr val="00B050"/>
                </a:solidFill>
                <a:latin typeface="Century Gothic" panose="020B0502020202020204" pitchFamily="34" charset="0"/>
              </a:rPr>
              <a:t>das </a:t>
            </a:r>
            <a:r>
              <a:rPr lang="en-GB" sz="4800" dirty="0" err="1">
                <a:solidFill>
                  <a:srgbClr val="00B050"/>
                </a:solidFill>
                <a:latin typeface="Century Gothic" panose="020B0502020202020204" pitchFamily="34" charset="0"/>
              </a:rPr>
              <a:t>Paar</a:t>
            </a:r>
            <a:endParaRPr lang="en-GB" sz="4800" dirty="0">
              <a:solidFill>
                <a:srgbClr val="00B050"/>
              </a:solidFill>
              <a:latin typeface="Century Gothic" panose="020B0502020202020204" pitchFamily="34" charset="0"/>
            </a:endParaRPr>
          </a:p>
        </p:txBody>
      </p:sp>
      <p:sp>
        <p:nvSpPr>
          <p:cNvPr id="14" name="Rectangle 13">
            <a:extLst>
              <a:ext uri="{FF2B5EF4-FFF2-40B4-BE49-F238E27FC236}">
                <a16:creationId xmlns:a16="http://schemas.microsoft.com/office/drawing/2014/main" id="{9BE7D6FC-D749-FC47-A385-0402B037E80E}"/>
              </a:ext>
            </a:extLst>
          </p:cNvPr>
          <p:cNvSpPr/>
          <p:nvPr/>
        </p:nvSpPr>
        <p:spPr>
          <a:xfrm>
            <a:off x="3272923" y="2713455"/>
            <a:ext cx="3086101" cy="830997"/>
          </a:xfrm>
          <a:prstGeom prst="rect">
            <a:avLst/>
          </a:prstGeom>
        </p:spPr>
        <p:txBody>
          <a:bodyPr wrap="none">
            <a:spAutoFit/>
          </a:bodyPr>
          <a:lstStyle/>
          <a:p>
            <a:pPr algn="ctr"/>
            <a:r>
              <a:rPr lang="en-GB" sz="4800" dirty="0">
                <a:solidFill>
                  <a:srgbClr val="FF6600"/>
                </a:solidFill>
                <a:latin typeface="Century Gothic" panose="020B0502020202020204" pitchFamily="34" charset="0"/>
              </a:rPr>
              <a:t>die </a:t>
            </a:r>
            <a:r>
              <a:rPr lang="en-GB" sz="4800" dirty="0" err="1">
                <a:solidFill>
                  <a:srgbClr val="FF6600"/>
                </a:solidFill>
                <a:latin typeface="Century Gothic" panose="020B0502020202020204" pitchFamily="34" charset="0"/>
              </a:rPr>
              <a:t>Klasse</a:t>
            </a:r>
            <a:endParaRPr lang="en-GB" sz="4800" dirty="0">
              <a:solidFill>
                <a:srgbClr val="FF6600"/>
              </a:solidFill>
              <a:latin typeface="Century Gothic" panose="020B0502020202020204" pitchFamily="34" charset="0"/>
            </a:endParaRPr>
          </a:p>
        </p:txBody>
      </p:sp>
      <p:sp>
        <p:nvSpPr>
          <p:cNvPr id="15" name="Rectangle 14">
            <a:extLst>
              <a:ext uri="{FF2B5EF4-FFF2-40B4-BE49-F238E27FC236}">
                <a16:creationId xmlns:a16="http://schemas.microsoft.com/office/drawing/2014/main" id="{87CC18D2-EEC0-954D-A857-93BC7D902C9F}"/>
              </a:ext>
            </a:extLst>
          </p:cNvPr>
          <p:cNvSpPr/>
          <p:nvPr/>
        </p:nvSpPr>
        <p:spPr>
          <a:xfrm>
            <a:off x="66453" y="3826614"/>
            <a:ext cx="2459327" cy="830997"/>
          </a:xfrm>
          <a:prstGeom prst="rect">
            <a:avLst/>
          </a:prstGeom>
        </p:spPr>
        <p:txBody>
          <a:bodyPr wrap="none">
            <a:spAutoFit/>
          </a:bodyPr>
          <a:lstStyle/>
          <a:p>
            <a:pPr algn="ctr"/>
            <a:r>
              <a:rPr lang="en-GB" sz="4800" dirty="0">
                <a:solidFill>
                  <a:srgbClr val="0066FF"/>
                </a:solidFill>
                <a:latin typeface="Century Gothic" panose="020B0502020202020204" pitchFamily="34" charset="0"/>
              </a:rPr>
              <a:t>der Tag</a:t>
            </a:r>
          </a:p>
        </p:txBody>
      </p:sp>
      <p:sp>
        <p:nvSpPr>
          <p:cNvPr id="16" name="Rectangle 15">
            <a:extLst>
              <a:ext uri="{FF2B5EF4-FFF2-40B4-BE49-F238E27FC236}">
                <a16:creationId xmlns:a16="http://schemas.microsoft.com/office/drawing/2014/main" id="{93CDAAC3-8BD5-AD4D-8B11-748F14595C42}"/>
              </a:ext>
            </a:extLst>
          </p:cNvPr>
          <p:cNvSpPr/>
          <p:nvPr/>
        </p:nvSpPr>
        <p:spPr>
          <a:xfrm>
            <a:off x="66453" y="5051578"/>
            <a:ext cx="3098925" cy="830997"/>
          </a:xfrm>
          <a:prstGeom prst="rect">
            <a:avLst/>
          </a:prstGeom>
        </p:spPr>
        <p:txBody>
          <a:bodyPr wrap="none">
            <a:spAutoFit/>
          </a:bodyPr>
          <a:lstStyle/>
          <a:p>
            <a:r>
              <a:rPr lang="es-ES" sz="4800" dirty="0">
                <a:solidFill>
                  <a:srgbClr val="0066FF"/>
                </a:solidFill>
                <a:latin typeface="Century Gothic" panose="020B0502020202020204" pitchFamily="34" charset="0"/>
                <a:cs typeface="Calibri" panose="020F0502020204030204" pitchFamily="34" charset="0"/>
              </a:rPr>
              <a:t>der Mann</a:t>
            </a:r>
            <a:endParaRPr lang="en-US" sz="4800" dirty="0">
              <a:solidFill>
                <a:srgbClr val="0066FF"/>
              </a:solidFill>
            </a:endParaRPr>
          </a:p>
        </p:txBody>
      </p:sp>
      <p:sp>
        <p:nvSpPr>
          <p:cNvPr id="17" name="Rectangle 16">
            <a:extLst>
              <a:ext uri="{FF2B5EF4-FFF2-40B4-BE49-F238E27FC236}">
                <a16:creationId xmlns:a16="http://schemas.microsoft.com/office/drawing/2014/main" id="{75ED5DED-6FEB-104B-8218-EE90CD7B147A}"/>
              </a:ext>
            </a:extLst>
          </p:cNvPr>
          <p:cNvSpPr/>
          <p:nvPr/>
        </p:nvSpPr>
        <p:spPr>
          <a:xfrm>
            <a:off x="67794" y="1466971"/>
            <a:ext cx="2767104" cy="830997"/>
          </a:xfrm>
          <a:prstGeom prst="rect">
            <a:avLst/>
          </a:prstGeom>
        </p:spPr>
        <p:txBody>
          <a:bodyPr wrap="none">
            <a:spAutoFit/>
          </a:bodyPr>
          <a:lstStyle/>
          <a:p>
            <a:pPr algn="ctr"/>
            <a:r>
              <a:rPr lang="en-GB" sz="4800" dirty="0">
                <a:solidFill>
                  <a:srgbClr val="0066FF"/>
                </a:solidFill>
                <a:latin typeface="Century Gothic" panose="020B0502020202020204" pitchFamily="34" charset="0"/>
              </a:rPr>
              <a:t>der Gast</a:t>
            </a:r>
          </a:p>
        </p:txBody>
      </p:sp>
      <p:sp>
        <p:nvSpPr>
          <p:cNvPr id="18" name="Rectangle 17">
            <a:extLst>
              <a:ext uri="{FF2B5EF4-FFF2-40B4-BE49-F238E27FC236}">
                <a16:creationId xmlns:a16="http://schemas.microsoft.com/office/drawing/2014/main" id="{31556B23-DEF9-DE46-8ED2-54B62530798B}"/>
              </a:ext>
            </a:extLst>
          </p:cNvPr>
          <p:cNvSpPr/>
          <p:nvPr/>
        </p:nvSpPr>
        <p:spPr>
          <a:xfrm>
            <a:off x="67794" y="308137"/>
            <a:ext cx="4009431" cy="830997"/>
          </a:xfrm>
          <a:prstGeom prst="rect">
            <a:avLst/>
          </a:prstGeom>
        </p:spPr>
        <p:txBody>
          <a:bodyPr wrap="square">
            <a:spAutoFit/>
          </a:bodyPr>
          <a:lstStyle/>
          <a:p>
            <a:r>
              <a:rPr lang="es-ES" sz="4800" b="1" dirty="0" err="1">
                <a:solidFill>
                  <a:srgbClr val="0066FF"/>
                </a:solidFill>
                <a:latin typeface="Century Gothic" panose="020B0502020202020204" pitchFamily="34" charset="0"/>
                <a:cs typeface="Calibri" panose="020F0502020204030204" pitchFamily="34" charset="0"/>
              </a:rPr>
              <a:t>masculine</a:t>
            </a:r>
            <a:endParaRPr lang="en-US" sz="4800" b="1" dirty="0">
              <a:solidFill>
                <a:srgbClr val="0066FF"/>
              </a:solidFill>
            </a:endParaRPr>
          </a:p>
        </p:txBody>
      </p:sp>
      <p:sp>
        <p:nvSpPr>
          <p:cNvPr id="20" name="Rectangle 19">
            <a:extLst>
              <a:ext uri="{FF2B5EF4-FFF2-40B4-BE49-F238E27FC236}">
                <a16:creationId xmlns:a16="http://schemas.microsoft.com/office/drawing/2014/main" id="{05A18949-0027-9B4F-A0A0-5F508DF6170F}"/>
              </a:ext>
            </a:extLst>
          </p:cNvPr>
          <p:cNvSpPr/>
          <p:nvPr/>
        </p:nvSpPr>
        <p:spPr>
          <a:xfrm>
            <a:off x="3165378" y="323386"/>
            <a:ext cx="4009431" cy="830997"/>
          </a:xfrm>
          <a:prstGeom prst="rect">
            <a:avLst/>
          </a:prstGeom>
          <a:solidFill>
            <a:schemeClr val="bg1"/>
          </a:solidFill>
        </p:spPr>
        <p:txBody>
          <a:bodyPr wrap="square">
            <a:spAutoFit/>
          </a:bodyPr>
          <a:lstStyle/>
          <a:p>
            <a:pPr algn="ctr"/>
            <a:r>
              <a:rPr lang="es-ES" sz="4800" b="1" dirty="0" err="1">
                <a:solidFill>
                  <a:srgbClr val="FF6600"/>
                </a:solidFill>
                <a:latin typeface="Century Gothic" panose="020B0502020202020204" pitchFamily="34" charset="0"/>
                <a:cs typeface="Calibri" panose="020F0502020204030204" pitchFamily="34" charset="0"/>
              </a:rPr>
              <a:t>feminine</a:t>
            </a:r>
            <a:endParaRPr lang="en-US" sz="4800" b="1" dirty="0">
              <a:solidFill>
                <a:srgbClr val="FF6600"/>
              </a:solidFill>
            </a:endParaRPr>
          </a:p>
        </p:txBody>
      </p:sp>
      <p:sp>
        <p:nvSpPr>
          <p:cNvPr id="21" name="Rectangle 20">
            <a:extLst>
              <a:ext uri="{FF2B5EF4-FFF2-40B4-BE49-F238E27FC236}">
                <a16:creationId xmlns:a16="http://schemas.microsoft.com/office/drawing/2014/main" id="{6A493A57-B256-E64B-A6E0-A5D242265D5B}"/>
              </a:ext>
            </a:extLst>
          </p:cNvPr>
          <p:cNvSpPr/>
          <p:nvPr/>
        </p:nvSpPr>
        <p:spPr>
          <a:xfrm>
            <a:off x="7174809" y="346250"/>
            <a:ext cx="2553905" cy="830997"/>
          </a:xfrm>
          <a:prstGeom prst="rect">
            <a:avLst/>
          </a:prstGeom>
          <a:solidFill>
            <a:schemeClr val="bg1"/>
          </a:solidFill>
        </p:spPr>
        <p:txBody>
          <a:bodyPr wrap="square">
            <a:spAutoFit/>
          </a:bodyPr>
          <a:lstStyle/>
          <a:p>
            <a:pPr algn="ctr"/>
            <a:r>
              <a:rPr lang="es-ES" sz="4800" b="1" dirty="0" err="1">
                <a:solidFill>
                  <a:srgbClr val="00B050"/>
                </a:solidFill>
                <a:latin typeface="Century Gothic" panose="020B0502020202020204" pitchFamily="34" charset="0"/>
                <a:cs typeface="Calibri" panose="020F0502020204030204" pitchFamily="34" charset="0"/>
              </a:rPr>
              <a:t>neuter</a:t>
            </a:r>
            <a:endParaRPr lang="en-US" sz="4800" b="1" dirty="0">
              <a:solidFill>
                <a:srgbClr val="00B050"/>
              </a:solidFill>
            </a:endParaRPr>
          </a:p>
        </p:txBody>
      </p:sp>
      <p:pic>
        <p:nvPicPr>
          <p:cNvPr id="19" name="Picture 7"/>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10409820" y="118673"/>
            <a:ext cx="896536" cy="67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45482" y="187159"/>
            <a:ext cx="551646" cy="535097"/>
          </a:xfrm>
          <a:prstGeom prst="rect">
            <a:avLst/>
          </a:prstGeom>
        </p:spPr>
      </p:pic>
      <p:sp>
        <p:nvSpPr>
          <p:cNvPr id="23" name="Rectangle 3"/>
          <p:cNvSpPr>
            <a:spLocks noChangeArrowheads="1"/>
          </p:cNvSpPr>
          <p:nvPr/>
        </p:nvSpPr>
        <p:spPr bwMode="auto">
          <a:xfrm>
            <a:off x="10490214" y="1122974"/>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24" name="Line 4"/>
          <p:cNvSpPr>
            <a:spLocks noChangeShapeType="1"/>
          </p:cNvSpPr>
          <p:nvPr/>
        </p:nvSpPr>
        <p:spPr bwMode="auto">
          <a:xfrm>
            <a:off x="11175953" y="1111548"/>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25" name="Line 7"/>
          <p:cNvSpPr>
            <a:spLocks noChangeShapeType="1"/>
          </p:cNvSpPr>
          <p:nvPr/>
        </p:nvSpPr>
        <p:spPr bwMode="auto">
          <a:xfrm>
            <a:off x="11200641" y="1111548"/>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26" name="Text Box 10"/>
          <p:cNvSpPr txBox="1">
            <a:spLocks noChangeArrowheads="1"/>
          </p:cNvSpPr>
          <p:nvPr/>
        </p:nvSpPr>
        <p:spPr bwMode="auto">
          <a:xfrm>
            <a:off x="11175953" y="3095450"/>
            <a:ext cx="1439862" cy="307777"/>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400" b="1" dirty="0" err="1">
                <a:solidFill>
                  <a:srgbClr val="5B9BD5">
                    <a:lumMod val="50000"/>
                  </a:srgbClr>
                </a:solidFill>
                <a:latin typeface="Century Gothic" panose="020B0502020202020204" pitchFamily="34" charset="0"/>
              </a:rPr>
              <a:t>Sekunden</a:t>
            </a:r>
            <a:endParaRPr lang="en-GB" sz="1400" b="1" dirty="0">
              <a:solidFill>
                <a:srgbClr val="5B9BD5">
                  <a:lumMod val="50000"/>
                </a:srgbClr>
              </a:solidFill>
              <a:latin typeface="Century Gothic" panose="020B0502020202020204" pitchFamily="34" charset="0"/>
            </a:endParaRPr>
          </a:p>
        </p:txBody>
      </p:sp>
      <p:sp>
        <p:nvSpPr>
          <p:cNvPr id="27" name="Text Box 12"/>
          <p:cNvSpPr txBox="1">
            <a:spLocks noChangeArrowheads="1"/>
          </p:cNvSpPr>
          <p:nvPr/>
        </p:nvSpPr>
        <p:spPr bwMode="auto">
          <a:xfrm>
            <a:off x="11417432" y="953697"/>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28" name="Text Box 14"/>
          <p:cNvSpPr txBox="1">
            <a:spLocks noChangeArrowheads="1"/>
          </p:cNvSpPr>
          <p:nvPr/>
        </p:nvSpPr>
        <p:spPr bwMode="auto">
          <a:xfrm>
            <a:off x="11392744" y="5087279"/>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29" name="AutoShape 11">
            <a:hlinkClick r:id="" action="ppaction://noaction" highlightClick="1"/>
          </p:cNvPr>
          <p:cNvSpPr>
            <a:spLocks noChangeArrowheads="1"/>
          </p:cNvSpPr>
          <p:nvPr/>
        </p:nvSpPr>
        <p:spPr bwMode="auto">
          <a:xfrm>
            <a:off x="10229316" y="5498227"/>
            <a:ext cx="1058732" cy="382082"/>
          </a:xfrm>
          <a:prstGeom prst="actionButtonBlank">
            <a:avLst/>
          </a:prstGeom>
          <a:solidFill>
            <a:schemeClr val="accent2"/>
          </a:solidFill>
          <a:ln>
            <a:solidFill>
              <a:schemeClr val="accent2">
                <a:lumMod val="50000"/>
              </a:schemeClr>
            </a:solidFill>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a:solidFill>
                  <a:prstClr val="white"/>
                </a:solidFill>
                <a:latin typeface="Century Gothic" panose="020B0502020202020204" pitchFamily="34" charset="0"/>
              </a:rPr>
              <a:t>ANFANG</a:t>
            </a:r>
          </a:p>
        </p:txBody>
      </p:sp>
    </p:spTree>
    <p:extLst>
      <p:ext uri="{BB962C8B-B14F-4D97-AF65-F5344CB8AC3E}">
        <p14:creationId xmlns:p14="http://schemas.microsoft.com/office/powerpoint/2010/main" val="207269907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23"/>
                                        </p:tgtEl>
                                      </p:cBhvr>
                                    </p:animEffect>
                                    <p:set>
                                      <p:cBhvr>
                                        <p:cTn id="7" dur="1" fill="hold">
                                          <p:stCondLst>
                                            <p:cond delay="589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3C00935-258B-4C4A-BBDB-2A71C666A18A}"/>
              </a:ext>
            </a:extLst>
          </p:cNvPr>
          <p:cNvSpPr/>
          <p:nvPr/>
        </p:nvSpPr>
        <p:spPr>
          <a:xfrm>
            <a:off x="3281488" y="1550173"/>
            <a:ext cx="4009431" cy="830997"/>
          </a:xfrm>
          <a:prstGeom prst="rect">
            <a:avLst/>
          </a:prstGeom>
        </p:spPr>
        <p:txBody>
          <a:bodyPr wrap="square">
            <a:spAutoFit/>
          </a:bodyPr>
          <a:lstStyle/>
          <a:p>
            <a:r>
              <a:rPr lang="es-ES" sz="4800" dirty="0">
                <a:solidFill>
                  <a:srgbClr val="FF6600"/>
                </a:solidFill>
                <a:latin typeface="Century Gothic" panose="020B0502020202020204" pitchFamily="34" charset="0"/>
                <a:cs typeface="Calibri" panose="020F0502020204030204" pitchFamily="34" charset="0"/>
              </a:rPr>
              <a:t>die </a:t>
            </a:r>
            <a:r>
              <a:rPr lang="es-ES" sz="4800" dirty="0" err="1">
                <a:solidFill>
                  <a:srgbClr val="FF6600"/>
                </a:solidFill>
                <a:latin typeface="Century Gothic" panose="020B0502020202020204" pitchFamily="34" charset="0"/>
                <a:cs typeface="Calibri" panose="020F0502020204030204" pitchFamily="34" charset="0"/>
              </a:rPr>
              <a:t>Flasche</a:t>
            </a:r>
            <a:endParaRPr lang="en-US" sz="4800" dirty="0">
              <a:solidFill>
                <a:srgbClr val="FF6600"/>
              </a:solidFill>
            </a:endParaRPr>
          </a:p>
        </p:txBody>
      </p:sp>
      <p:sp>
        <p:nvSpPr>
          <p:cNvPr id="9" name="Rectangle 8">
            <a:extLst>
              <a:ext uri="{FF2B5EF4-FFF2-40B4-BE49-F238E27FC236}">
                <a16:creationId xmlns:a16="http://schemas.microsoft.com/office/drawing/2014/main" id="{AF450325-AD2D-2D4C-8F12-C0492B2BDBA5}"/>
              </a:ext>
            </a:extLst>
          </p:cNvPr>
          <p:cNvSpPr/>
          <p:nvPr/>
        </p:nvSpPr>
        <p:spPr>
          <a:xfrm>
            <a:off x="3281488" y="3852127"/>
            <a:ext cx="2701381" cy="830997"/>
          </a:xfrm>
          <a:prstGeom prst="rect">
            <a:avLst/>
          </a:prstGeom>
        </p:spPr>
        <p:txBody>
          <a:bodyPr wrap="none">
            <a:spAutoFit/>
          </a:bodyPr>
          <a:lstStyle/>
          <a:p>
            <a:r>
              <a:rPr lang="es-ES" sz="4800" dirty="0">
                <a:solidFill>
                  <a:srgbClr val="FF6600"/>
                </a:solidFill>
                <a:latin typeface="Century Gothic" panose="020B0502020202020204" pitchFamily="34" charset="0"/>
                <a:cs typeface="Calibri" panose="020F0502020204030204" pitchFamily="34" charset="0"/>
              </a:rPr>
              <a:t>die </a:t>
            </a:r>
            <a:r>
              <a:rPr lang="es-ES" sz="4800" dirty="0" err="1">
                <a:solidFill>
                  <a:srgbClr val="FF6600"/>
                </a:solidFill>
                <a:latin typeface="Century Gothic" panose="020B0502020202020204" pitchFamily="34" charset="0"/>
                <a:cs typeface="Calibri" panose="020F0502020204030204" pitchFamily="34" charset="0"/>
              </a:rPr>
              <a:t>Tafel</a:t>
            </a:r>
            <a:endParaRPr lang="en-US" sz="4800" dirty="0">
              <a:solidFill>
                <a:srgbClr val="FF6600"/>
              </a:solidFill>
            </a:endParaRPr>
          </a:p>
        </p:txBody>
      </p:sp>
      <p:sp>
        <p:nvSpPr>
          <p:cNvPr id="10" name="Rectangle 9">
            <a:extLst>
              <a:ext uri="{FF2B5EF4-FFF2-40B4-BE49-F238E27FC236}">
                <a16:creationId xmlns:a16="http://schemas.microsoft.com/office/drawing/2014/main" id="{BA70EF17-DE6E-4E4E-BB0D-9864762ABC89}"/>
              </a:ext>
            </a:extLst>
          </p:cNvPr>
          <p:cNvSpPr/>
          <p:nvPr/>
        </p:nvSpPr>
        <p:spPr>
          <a:xfrm>
            <a:off x="67794" y="2598003"/>
            <a:ext cx="2760692" cy="830997"/>
          </a:xfrm>
          <a:prstGeom prst="rect">
            <a:avLst/>
          </a:prstGeom>
        </p:spPr>
        <p:txBody>
          <a:bodyPr wrap="none">
            <a:spAutoFit/>
          </a:bodyPr>
          <a:lstStyle/>
          <a:p>
            <a:r>
              <a:rPr lang="es-ES" sz="4800" dirty="0">
                <a:solidFill>
                  <a:srgbClr val="0066FF"/>
                </a:solidFill>
                <a:latin typeface="Century Gothic" panose="020B0502020202020204" pitchFamily="34" charset="0"/>
                <a:cs typeface="Calibri" panose="020F0502020204030204" pitchFamily="34" charset="0"/>
              </a:rPr>
              <a:t>der </a:t>
            </a:r>
            <a:r>
              <a:rPr lang="es-ES" sz="4800" dirty="0" err="1">
                <a:solidFill>
                  <a:srgbClr val="0066FF"/>
                </a:solidFill>
                <a:latin typeface="Century Gothic" panose="020B0502020202020204" pitchFamily="34" charset="0"/>
                <a:cs typeface="Calibri" panose="020F0502020204030204" pitchFamily="34" charset="0"/>
              </a:rPr>
              <a:t>Tisch</a:t>
            </a:r>
            <a:endParaRPr lang="en-US" sz="4800" dirty="0">
              <a:solidFill>
                <a:srgbClr val="0066FF"/>
              </a:solidFill>
            </a:endParaRPr>
          </a:p>
        </p:txBody>
      </p:sp>
      <p:sp>
        <p:nvSpPr>
          <p:cNvPr id="11" name="Rectangle 10">
            <a:extLst>
              <a:ext uri="{FF2B5EF4-FFF2-40B4-BE49-F238E27FC236}">
                <a16:creationId xmlns:a16="http://schemas.microsoft.com/office/drawing/2014/main" id="{63A47582-28B0-7B43-8EC4-211858A9A2A4}"/>
              </a:ext>
            </a:extLst>
          </p:cNvPr>
          <p:cNvSpPr/>
          <p:nvPr/>
        </p:nvSpPr>
        <p:spPr>
          <a:xfrm>
            <a:off x="6848657" y="2754096"/>
            <a:ext cx="2658100" cy="830997"/>
          </a:xfrm>
          <a:prstGeom prst="rect">
            <a:avLst/>
          </a:prstGeom>
        </p:spPr>
        <p:txBody>
          <a:bodyPr wrap="none">
            <a:spAutoFit/>
          </a:bodyPr>
          <a:lstStyle/>
          <a:p>
            <a:r>
              <a:rPr lang="es-ES" sz="4800" dirty="0">
                <a:solidFill>
                  <a:srgbClr val="00B050"/>
                </a:solidFill>
                <a:latin typeface="Century Gothic" panose="020B0502020202020204" pitchFamily="34" charset="0"/>
                <a:cs typeface="Calibri" panose="020F0502020204030204" pitchFamily="34" charset="0"/>
              </a:rPr>
              <a:t>das </a:t>
            </a:r>
            <a:r>
              <a:rPr lang="es-ES" sz="4800" dirty="0" err="1">
                <a:solidFill>
                  <a:srgbClr val="00B050"/>
                </a:solidFill>
                <a:latin typeface="Century Gothic" panose="020B0502020202020204" pitchFamily="34" charset="0"/>
                <a:cs typeface="Calibri" panose="020F0502020204030204" pitchFamily="34" charset="0"/>
              </a:rPr>
              <a:t>Heft</a:t>
            </a:r>
            <a:endParaRPr lang="en-US" sz="4800" dirty="0">
              <a:solidFill>
                <a:srgbClr val="00B050"/>
              </a:solidFill>
            </a:endParaRPr>
          </a:p>
        </p:txBody>
      </p:sp>
      <p:sp>
        <p:nvSpPr>
          <p:cNvPr id="12" name="Rectangle 11">
            <a:extLst>
              <a:ext uri="{FF2B5EF4-FFF2-40B4-BE49-F238E27FC236}">
                <a16:creationId xmlns:a16="http://schemas.microsoft.com/office/drawing/2014/main" id="{C23E9F4E-B754-6B44-A4D2-6D807796D2EB}"/>
              </a:ext>
            </a:extLst>
          </p:cNvPr>
          <p:cNvSpPr/>
          <p:nvPr/>
        </p:nvSpPr>
        <p:spPr>
          <a:xfrm>
            <a:off x="6848657" y="3892768"/>
            <a:ext cx="3542958" cy="830997"/>
          </a:xfrm>
          <a:prstGeom prst="rect">
            <a:avLst/>
          </a:prstGeom>
        </p:spPr>
        <p:txBody>
          <a:bodyPr wrap="none">
            <a:spAutoFit/>
          </a:bodyPr>
          <a:lstStyle/>
          <a:p>
            <a:r>
              <a:rPr lang="es-ES" sz="4800" dirty="0">
                <a:solidFill>
                  <a:srgbClr val="00B050"/>
                </a:solidFill>
                <a:latin typeface="Century Gothic" panose="020B0502020202020204" pitchFamily="34" charset="0"/>
                <a:cs typeface="Calibri" panose="020F0502020204030204" pitchFamily="34" charset="0"/>
              </a:rPr>
              <a:t>das </a:t>
            </a:r>
            <a:r>
              <a:rPr lang="es-ES" sz="4800" dirty="0" err="1">
                <a:solidFill>
                  <a:srgbClr val="00B050"/>
                </a:solidFill>
                <a:latin typeface="Century Gothic" panose="020B0502020202020204" pitchFamily="34" charset="0"/>
                <a:cs typeface="Calibri" panose="020F0502020204030204" pitchFamily="34" charset="0"/>
              </a:rPr>
              <a:t>Fenster</a:t>
            </a:r>
            <a:endParaRPr lang="en-US" sz="4800" dirty="0">
              <a:solidFill>
                <a:srgbClr val="00B050"/>
              </a:solidFill>
            </a:endParaRPr>
          </a:p>
        </p:txBody>
      </p:sp>
      <p:sp>
        <p:nvSpPr>
          <p:cNvPr id="13" name="Rectangle 12">
            <a:extLst>
              <a:ext uri="{FF2B5EF4-FFF2-40B4-BE49-F238E27FC236}">
                <a16:creationId xmlns:a16="http://schemas.microsoft.com/office/drawing/2014/main" id="{F7630E1F-1DCF-4A40-9203-C2B8E7CB7740}"/>
              </a:ext>
            </a:extLst>
          </p:cNvPr>
          <p:cNvSpPr/>
          <p:nvPr/>
        </p:nvSpPr>
        <p:spPr>
          <a:xfrm>
            <a:off x="6848657" y="1541993"/>
            <a:ext cx="2824811" cy="830997"/>
          </a:xfrm>
          <a:prstGeom prst="rect">
            <a:avLst/>
          </a:prstGeom>
        </p:spPr>
        <p:txBody>
          <a:bodyPr wrap="none">
            <a:spAutoFit/>
          </a:bodyPr>
          <a:lstStyle/>
          <a:p>
            <a:pPr algn="ctr"/>
            <a:r>
              <a:rPr lang="en-GB" sz="4800" dirty="0">
                <a:solidFill>
                  <a:srgbClr val="00B050"/>
                </a:solidFill>
                <a:latin typeface="Century Gothic" panose="020B0502020202020204" pitchFamily="34" charset="0"/>
              </a:rPr>
              <a:t>das </a:t>
            </a:r>
            <a:r>
              <a:rPr lang="en-GB" sz="4800" dirty="0" err="1">
                <a:solidFill>
                  <a:srgbClr val="00B050"/>
                </a:solidFill>
                <a:latin typeface="Century Gothic" panose="020B0502020202020204" pitchFamily="34" charset="0"/>
              </a:rPr>
              <a:t>Paar</a:t>
            </a:r>
            <a:endParaRPr lang="en-GB" sz="4800" dirty="0">
              <a:solidFill>
                <a:srgbClr val="00B050"/>
              </a:solidFill>
              <a:latin typeface="Century Gothic" panose="020B0502020202020204" pitchFamily="34" charset="0"/>
            </a:endParaRPr>
          </a:p>
        </p:txBody>
      </p:sp>
      <p:sp>
        <p:nvSpPr>
          <p:cNvPr id="14" name="Rectangle 13">
            <a:extLst>
              <a:ext uri="{FF2B5EF4-FFF2-40B4-BE49-F238E27FC236}">
                <a16:creationId xmlns:a16="http://schemas.microsoft.com/office/drawing/2014/main" id="{9BE7D6FC-D749-FC47-A385-0402B037E80E}"/>
              </a:ext>
            </a:extLst>
          </p:cNvPr>
          <p:cNvSpPr/>
          <p:nvPr/>
        </p:nvSpPr>
        <p:spPr>
          <a:xfrm>
            <a:off x="3272923" y="2713455"/>
            <a:ext cx="3086101" cy="830997"/>
          </a:xfrm>
          <a:prstGeom prst="rect">
            <a:avLst/>
          </a:prstGeom>
        </p:spPr>
        <p:txBody>
          <a:bodyPr wrap="none">
            <a:spAutoFit/>
          </a:bodyPr>
          <a:lstStyle/>
          <a:p>
            <a:pPr algn="ctr"/>
            <a:r>
              <a:rPr lang="en-GB" sz="4800" dirty="0">
                <a:solidFill>
                  <a:srgbClr val="FF6600"/>
                </a:solidFill>
                <a:latin typeface="Century Gothic" panose="020B0502020202020204" pitchFamily="34" charset="0"/>
              </a:rPr>
              <a:t>die </a:t>
            </a:r>
            <a:r>
              <a:rPr lang="en-GB" sz="4800" dirty="0" err="1">
                <a:solidFill>
                  <a:srgbClr val="FF6600"/>
                </a:solidFill>
                <a:latin typeface="Century Gothic" panose="020B0502020202020204" pitchFamily="34" charset="0"/>
              </a:rPr>
              <a:t>Klasse</a:t>
            </a:r>
            <a:endParaRPr lang="en-GB" sz="4800" dirty="0">
              <a:solidFill>
                <a:srgbClr val="FF6600"/>
              </a:solidFill>
              <a:latin typeface="Century Gothic" panose="020B0502020202020204" pitchFamily="34" charset="0"/>
            </a:endParaRPr>
          </a:p>
        </p:txBody>
      </p:sp>
      <p:sp>
        <p:nvSpPr>
          <p:cNvPr id="15" name="Rectangle 14">
            <a:extLst>
              <a:ext uri="{FF2B5EF4-FFF2-40B4-BE49-F238E27FC236}">
                <a16:creationId xmlns:a16="http://schemas.microsoft.com/office/drawing/2014/main" id="{87CC18D2-EEC0-954D-A857-93BC7D902C9F}"/>
              </a:ext>
            </a:extLst>
          </p:cNvPr>
          <p:cNvSpPr/>
          <p:nvPr/>
        </p:nvSpPr>
        <p:spPr>
          <a:xfrm>
            <a:off x="66453" y="3826614"/>
            <a:ext cx="2459327" cy="830997"/>
          </a:xfrm>
          <a:prstGeom prst="rect">
            <a:avLst/>
          </a:prstGeom>
        </p:spPr>
        <p:txBody>
          <a:bodyPr wrap="none">
            <a:spAutoFit/>
          </a:bodyPr>
          <a:lstStyle/>
          <a:p>
            <a:pPr algn="ctr"/>
            <a:r>
              <a:rPr lang="en-GB" sz="4800" dirty="0">
                <a:solidFill>
                  <a:srgbClr val="0066FF"/>
                </a:solidFill>
                <a:latin typeface="Century Gothic" panose="020B0502020202020204" pitchFamily="34" charset="0"/>
              </a:rPr>
              <a:t>der Tag</a:t>
            </a:r>
          </a:p>
        </p:txBody>
      </p:sp>
      <p:sp>
        <p:nvSpPr>
          <p:cNvPr id="16" name="Rectangle 15">
            <a:extLst>
              <a:ext uri="{FF2B5EF4-FFF2-40B4-BE49-F238E27FC236}">
                <a16:creationId xmlns:a16="http://schemas.microsoft.com/office/drawing/2014/main" id="{93CDAAC3-8BD5-AD4D-8B11-748F14595C42}"/>
              </a:ext>
            </a:extLst>
          </p:cNvPr>
          <p:cNvSpPr/>
          <p:nvPr/>
        </p:nvSpPr>
        <p:spPr>
          <a:xfrm>
            <a:off x="66453" y="5051578"/>
            <a:ext cx="3098925" cy="830997"/>
          </a:xfrm>
          <a:prstGeom prst="rect">
            <a:avLst/>
          </a:prstGeom>
        </p:spPr>
        <p:txBody>
          <a:bodyPr wrap="none">
            <a:spAutoFit/>
          </a:bodyPr>
          <a:lstStyle/>
          <a:p>
            <a:r>
              <a:rPr lang="es-ES" sz="4800" dirty="0">
                <a:solidFill>
                  <a:srgbClr val="0066FF"/>
                </a:solidFill>
                <a:latin typeface="Century Gothic" panose="020B0502020202020204" pitchFamily="34" charset="0"/>
                <a:cs typeface="Calibri" panose="020F0502020204030204" pitchFamily="34" charset="0"/>
              </a:rPr>
              <a:t>der Mann</a:t>
            </a:r>
            <a:endParaRPr lang="en-US" sz="4800" dirty="0">
              <a:solidFill>
                <a:srgbClr val="0066FF"/>
              </a:solidFill>
            </a:endParaRPr>
          </a:p>
        </p:txBody>
      </p:sp>
      <p:sp>
        <p:nvSpPr>
          <p:cNvPr id="17" name="Rectangle 16">
            <a:extLst>
              <a:ext uri="{FF2B5EF4-FFF2-40B4-BE49-F238E27FC236}">
                <a16:creationId xmlns:a16="http://schemas.microsoft.com/office/drawing/2014/main" id="{75ED5DED-6FEB-104B-8218-EE90CD7B147A}"/>
              </a:ext>
            </a:extLst>
          </p:cNvPr>
          <p:cNvSpPr/>
          <p:nvPr/>
        </p:nvSpPr>
        <p:spPr>
          <a:xfrm>
            <a:off x="67794" y="1466971"/>
            <a:ext cx="2767104" cy="830997"/>
          </a:xfrm>
          <a:prstGeom prst="rect">
            <a:avLst/>
          </a:prstGeom>
        </p:spPr>
        <p:txBody>
          <a:bodyPr wrap="none">
            <a:spAutoFit/>
          </a:bodyPr>
          <a:lstStyle/>
          <a:p>
            <a:pPr algn="ctr"/>
            <a:r>
              <a:rPr lang="en-GB" sz="4800" dirty="0">
                <a:solidFill>
                  <a:srgbClr val="0066FF"/>
                </a:solidFill>
                <a:latin typeface="Century Gothic" panose="020B0502020202020204" pitchFamily="34" charset="0"/>
              </a:rPr>
              <a:t>der Gast</a:t>
            </a:r>
          </a:p>
        </p:txBody>
      </p:sp>
      <p:sp>
        <p:nvSpPr>
          <p:cNvPr id="18" name="Rectangle 17">
            <a:extLst>
              <a:ext uri="{FF2B5EF4-FFF2-40B4-BE49-F238E27FC236}">
                <a16:creationId xmlns:a16="http://schemas.microsoft.com/office/drawing/2014/main" id="{31556B23-DEF9-DE46-8ED2-54B62530798B}"/>
              </a:ext>
            </a:extLst>
          </p:cNvPr>
          <p:cNvSpPr/>
          <p:nvPr/>
        </p:nvSpPr>
        <p:spPr>
          <a:xfrm>
            <a:off x="67794" y="308137"/>
            <a:ext cx="4009431" cy="830997"/>
          </a:xfrm>
          <a:prstGeom prst="rect">
            <a:avLst/>
          </a:prstGeom>
        </p:spPr>
        <p:txBody>
          <a:bodyPr wrap="square">
            <a:spAutoFit/>
          </a:bodyPr>
          <a:lstStyle/>
          <a:p>
            <a:r>
              <a:rPr lang="es-ES" sz="4800" b="1" dirty="0" err="1">
                <a:solidFill>
                  <a:srgbClr val="0066FF"/>
                </a:solidFill>
                <a:latin typeface="Century Gothic" panose="020B0502020202020204" pitchFamily="34" charset="0"/>
                <a:cs typeface="Calibri" panose="020F0502020204030204" pitchFamily="34" charset="0"/>
              </a:rPr>
              <a:t>masculine</a:t>
            </a:r>
            <a:endParaRPr lang="en-US" sz="4800" b="1" dirty="0">
              <a:solidFill>
                <a:srgbClr val="0066FF"/>
              </a:solidFill>
            </a:endParaRPr>
          </a:p>
        </p:txBody>
      </p:sp>
      <p:sp>
        <p:nvSpPr>
          <p:cNvPr id="20" name="Rectangle 19">
            <a:extLst>
              <a:ext uri="{FF2B5EF4-FFF2-40B4-BE49-F238E27FC236}">
                <a16:creationId xmlns:a16="http://schemas.microsoft.com/office/drawing/2014/main" id="{05A18949-0027-9B4F-A0A0-5F508DF6170F}"/>
              </a:ext>
            </a:extLst>
          </p:cNvPr>
          <p:cNvSpPr/>
          <p:nvPr/>
        </p:nvSpPr>
        <p:spPr>
          <a:xfrm>
            <a:off x="3165378" y="323386"/>
            <a:ext cx="4009431" cy="830997"/>
          </a:xfrm>
          <a:prstGeom prst="rect">
            <a:avLst/>
          </a:prstGeom>
          <a:solidFill>
            <a:schemeClr val="bg1"/>
          </a:solidFill>
        </p:spPr>
        <p:txBody>
          <a:bodyPr wrap="square">
            <a:spAutoFit/>
          </a:bodyPr>
          <a:lstStyle/>
          <a:p>
            <a:pPr algn="ctr"/>
            <a:r>
              <a:rPr lang="es-ES" sz="4800" b="1" dirty="0" err="1">
                <a:solidFill>
                  <a:srgbClr val="FF6600"/>
                </a:solidFill>
                <a:latin typeface="Century Gothic" panose="020B0502020202020204" pitchFamily="34" charset="0"/>
                <a:cs typeface="Calibri" panose="020F0502020204030204" pitchFamily="34" charset="0"/>
              </a:rPr>
              <a:t>feminine</a:t>
            </a:r>
            <a:endParaRPr lang="en-US" sz="4800" b="1" dirty="0">
              <a:solidFill>
                <a:srgbClr val="FF6600"/>
              </a:solidFill>
            </a:endParaRPr>
          </a:p>
        </p:txBody>
      </p:sp>
      <p:sp>
        <p:nvSpPr>
          <p:cNvPr id="21" name="Rectangle 20">
            <a:extLst>
              <a:ext uri="{FF2B5EF4-FFF2-40B4-BE49-F238E27FC236}">
                <a16:creationId xmlns:a16="http://schemas.microsoft.com/office/drawing/2014/main" id="{6A493A57-B256-E64B-A6E0-A5D242265D5B}"/>
              </a:ext>
            </a:extLst>
          </p:cNvPr>
          <p:cNvSpPr/>
          <p:nvPr/>
        </p:nvSpPr>
        <p:spPr>
          <a:xfrm>
            <a:off x="7174809" y="346250"/>
            <a:ext cx="2553905" cy="830997"/>
          </a:xfrm>
          <a:prstGeom prst="rect">
            <a:avLst/>
          </a:prstGeom>
          <a:solidFill>
            <a:schemeClr val="bg1"/>
          </a:solidFill>
        </p:spPr>
        <p:txBody>
          <a:bodyPr wrap="square">
            <a:spAutoFit/>
          </a:bodyPr>
          <a:lstStyle/>
          <a:p>
            <a:pPr algn="ctr"/>
            <a:r>
              <a:rPr lang="es-ES" sz="4800" b="1" dirty="0" err="1">
                <a:solidFill>
                  <a:srgbClr val="00B050"/>
                </a:solidFill>
                <a:latin typeface="Century Gothic" panose="020B0502020202020204" pitchFamily="34" charset="0"/>
                <a:cs typeface="Calibri" panose="020F0502020204030204" pitchFamily="34" charset="0"/>
              </a:rPr>
              <a:t>neuter</a:t>
            </a:r>
            <a:endParaRPr lang="en-US" sz="4800" b="1" dirty="0">
              <a:solidFill>
                <a:srgbClr val="00B050"/>
              </a:solidFill>
            </a:endParaRPr>
          </a:p>
        </p:txBody>
      </p:sp>
      <p:sp>
        <p:nvSpPr>
          <p:cNvPr id="23" name="Rectangle 3"/>
          <p:cNvSpPr>
            <a:spLocks noChangeArrowheads="1"/>
          </p:cNvSpPr>
          <p:nvPr/>
        </p:nvSpPr>
        <p:spPr bwMode="auto">
          <a:xfrm>
            <a:off x="10490214" y="1122974"/>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24" name="Line 4"/>
          <p:cNvSpPr>
            <a:spLocks noChangeShapeType="1"/>
          </p:cNvSpPr>
          <p:nvPr/>
        </p:nvSpPr>
        <p:spPr bwMode="auto">
          <a:xfrm>
            <a:off x="11175953" y="1111548"/>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25" name="Line 7"/>
          <p:cNvSpPr>
            <a:spLocks noChangeShapeType="1"/>
          </p:cNvSpPr>
          <p:nvPr/>
        </p:nvSpPr>
        <p:spPr bwMode="auto">
          <a:xfrm>
            <a:off x="11200641" y="1111548"/>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26" name="Text Box 10"/>
          <p:cNvSpPr txBox="1">
            <a:spLocks noChangeArrowheads="1"/>
          </p:cNvSpPr>
          <p:nvPr/>
        </p:nvSpPr>
        <p:spPr bwMode="auto">
          <a:xfrm>
            <a:off x="11175953" y="3095450"/>
            <a:ext cx="1439862" cy="307777"/>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400" b="1" dirty="0" err="1">
                <a:solidFill>
                  <a:srgbClr val="5B9BD5">
                    <a:lumMod val="50000"/>
                  </a:srgbClr>
                </a:solidFill>
                <a:latin typeface="Century Gothic" panose="020B0502020202020204" pitchFamily="34" charset="0"/>
              </a:rPr>
              <a:t>Sekunden</a:t>
            </a:r>
            <a:endParaRPr lang="en-GB" sz="1400" b="1" dirty="0">
              <a:solidFill>
                <a:srgbClr val="5B9BD5">
                  <a:lumMod val="50000"/>
                </a:srgbClr>
              </a:solidFill>
              <a:latin typeface="Century Gothic" panose="020B0502020202020204" pitchFamily="34" charset="0"/>
            </a:endParaRPr>
          </a:p>
        </p:txBody>
      </p:sp>
      <p:sp>
        <p:nvSpPr>
          <p:cNvPr id="27" name="Text Box 12"/>
          <p:cNvSpPr txBox="1">
            <a:spLocks noChangeArrowheads="1"/>
          </p:cNvSpPr>
          <p:nvPr/>
        </p:nvSpPr>
        <p:spPr bwMode="auto">
          <a:xfrm>
            <a:off x="11417432" y="953697"/>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28" name="Text Box 14"/>
          <p:cNvSpPr txBox="1">
            <a:spLocks noChangeArrowheads="1"/>
          </p:cNvSpPr>
          <p:nvPr/>
        </p:nvSpPr>
        <p:spPr bwMode="auto">
          <a:xfrm>
            <a:off x="11392744" y="5087279"/>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29" name="AutoShape 11">
            <a:hlinkClick r:id="" action="ppaction://noaction" highlightClick="1"/>
          </p:cNvPr>
          <p:cNvSpPr>
            <a:spLocks noChangeArrowheads="1"/>
          </p:cNvSpPr>
          <p:nvPr/>
        </p:nvSpPr>
        <p:spPr bwMode="auto">
          <a:xfrm>
            <a:off x="10229316" y="5498227"/>
            <a:ext cx="1058732" cy="382082"/>
          </a:xfrm>
          <a:prstGeom prst="actionButtonBlank">
            <a:avLst/>
          </a:prstGeom>
          <a:solidFill>
            <a:schemeClr val="accent2"/>
          </a:solidFill>
          <a:ln>
            <a:solidFill>
              <a:schemeClr val="accent2">
                <a:lumMod val="50000"/>
              </a:schemeClr>
            </a:solidFill>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a:solidFill>
                  <a:prstClr val="white"/>
                </a:solidFill>
                <a:latin typeface="Century Gothic" panose="020B0502020202020204" pitchFamily="34" charset="0"/>
              </a:rPr>
              <a:t>ANFANG</a:t>
            </a:r>
          </a:p>
        </p:txBody>
      </p:sp>
      <p:pic>
        <p:nvPicPr>
          <p:cNvPr id="30" name="Picture 7"/>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172390" y="117936"/>
            <a:ext cx="804751" cy="889697"/>
          </a:xfrm>
          <a:prstGeom prst="rect">
            <a:avLst/>
          </a:prstGeom>
        </p:spPr>
      </p:pic>
    </p:spTree>
    <p:extLst>
      <p:ext uri="{BB962C8B-B14F-4D97-AF65-F5344CB8AC3E}">
        <p14:creationId xmlns:p14="http://schemas.microsoft.com/office/powerpoint/2010/main" val="16922782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23"/>
                                        </p:tgtEl>
                                      </p:cBhvr>
                                    </p:animEffect>
                                    <p:set>
                                      <p:cBhvr>
                                        <p:cTn id="7" dur="1" fill="hold">
                                          <p:stCondLst>
                                            <p:cond delay="589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8F4DC969-FFBA-4940-A9E1-D37BCEE15F70}"/>
              </a:ext>
            </a:extLst>
          </p:cNvPr>
          <p:cNvSpPr txBox="1">
            <a:spLocks/>
          </p:cNvSpPr>
          <p:nvPr/>
        </p:nvSpPr>
        <p:spPr>
          <a:xfrm>
            <a:off x="300038" y="338225"/>
            <a:ext cx="3745089" cy="70784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prstClr val="white"/>
              </a:solidFill>
            </a:endParaRPr>
          </a:p>
        </p:txBody>
      </p:sp>
      <p:sp>
        <p:nvSpPr>
          <p:cNvPr id="12" name="TextBox 11">
            <a:extLst>
              <a:ext uri="{FF2B5EF4-FFF2-40B4-BE49-F238E27FC236}">
                <a16:creationId xmlns:a16="http://schemas.microsoft.com/office/drawing/2014/main" id="{5A9896AE-9956-094C-BA22-E10CE3B3926A}"/>
              </a:ext>
            </a:extLst>
          </p:cNvPr>
          <p:cNvSpPr txBox="1"/>
          <p:nvPr/>
        </p:nvSpPr>
        <p:spPr>
          <a:xfrm>
            <a:off x="3921071" y="2309247"/>
            <a:ext cx="184731" cy="369332"/>
          </a:xfrm>
          <a:prstGeom prst="rect">
            <a:avLst/>
          </a:prstGeom>
          <a:noFill/>
        </p:spPr>
        <p:txBody>
          <a:bodyPr wrap="none" rtlCol="0">
            <a:spAutoFit/>
          </a:bodyPr>
          <a:lstStyle/>
          <a:p>
            <a:endParaRPr lang="en-US" dirty="0">
              <a:solidFill>
                <a:prstClr val="black"/>
              </a:solidFill>
            </a:endParaRPr>
          </a:p>
        </p:txBody>
      </p:sp>
      <p:sp>
        <p:nvSpPr>
          <p:cNvPr id="21" name="Rectangle 20">
            <a:extLst>
              <a:ext uri="{FF2B5EF4-FFF2-40B4-BE49-F238E27FC236}">
                <a16:creationId xmlns:a16="http://schemas.microsoft.com/office/drawing/2014/main" id="{9A78F330-EB29-EC4B-BA0B-8290A1B03A97}"/>
              </a:ext>
            </a:extLst>
          </p:cNvPr>
          <p:cNvSpPr/>
          <p:nvPr/>
        </p:nvSpPr>
        <p:spPr>
          <a:xfrm>
            <a:off x="300038" y="1656481"/>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1.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die			       ?</a:t>
            </a:r>
            <a:endParaRPr lang="en-US" sz="3600" dirty="0">
              <a:solidFill>
                <a:srgbClr val="115076"/>
              </a:solidFill>
            </a:endParaRPr>
          </a:p>
        </p:txBody>
      </p:sp>
      <p:sp>
        <p:nvSpPr>
          <p:cNvPr id="24" name="Explosion 2 23">
            <a:extLst>
              <a:ext uri="{FF2B5EF4-FFF2-40B4-BE49-F238E27FC236}">
                <a16:creationId xmlns:a16="http://schemas.microsoft.com/office/drawing/2014/main" id="{25481E3F-4CE1-504B-91A6-52D153CD7F31}"/>
              </a:ext>
            </a:extLst>
          </p:cNvPr>
          <p:cNvSpPr/>
          <p:nvPr/>
        </p:nvSpPr>
        <p:spPr>
          <a:xfrm rot="1125366">
            <a:off x="2962172" y="885628"/>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5" name="Picture 24">
            <a:extLst>
              <a:ext uri="{FF2B5EF4-FFF2-40B4-BE49-F238E27FC236}">
                <a16:creationId xmlns:a16="http://schemas.microsoft.com/office/drawing/2014/main" id="{E00E1510-6284-2F49-A361-ED15B55B6CC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48752"/>
          <a:stretch/>
        </p:blipFill>
        <p:spPr>
          <a:xfrm>
            <a:off x="6778256" y="931443"/>
            <a:ext cx="1611422" cy="2096404"/>
          </a:xfrm>
          <a:prstGeom prst="rect">
            <a:avLst/>
          </a:prstGeom>
        </p:spPr>
      </p:pic>
      <p:pic>
        <p:nvPicPr>
          <p:cNvPr id="26" name="Picture 25">
            <a:extLst>
              <a:ext uri="{FF2B5EF4-FFF2-40B4-BE49-F238E27FC236}">
                <a16:creationId xmlns:a16="http://schemas.microsoft.com/office/drawing/2014/main" id="{2858B43D-222E-154F-B973-9F42A515B2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16272" y="1180027"/>
            <a:ext cx="1611421" cy="1619560"/>
          </a:xfrm>
          <a:prstGeom prst="rect">
            <a:avLst/>
          </a:prstGeom>
        </p:spPr>
      </p:pic>
      <p:sp>
        <p:nvSpPr>
          <p:cNvPr id="27" name="Rectangle 26">
            <a:extLst>
              <a:ext uri="{FF2B5EF4-FFF2-40B4-BE49-F238E27FC236}">
                <a16:creationId xmlns:a16="http://schemas.microsoft.com/office/drawing/2014/main" id="{226002D9-110B-F943-B101-A4C21D4430F0}"/>
              </a:ext>
            </a:extLst>
          </p:cNvPr>
          <p:cNvSpPr/>
          <p:nvPr/>
        </p:nvSpPr>
        <p:spPr>
          <a:xfrm>
            <a:off x="300038" y="4555188"/>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2.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das			       ?</a:t>
            </a:r>
            <a:endParaRPr lang="en-US" sz="3600" dirty="0">
              <a:solidFill>
                <a:srgbClr val="115076"/>
              </a:solidFill>
            </a:endParaRPr>
          </a:p>
        </p:txBody>
      </p:sp>
      <p:sp>
        <p:nvSpPr>
          <p:cNvPr id="28" name="Explosion 2 27">
            <a:extLst>
              <a:ext uri="{FF2B5EF4-FFF2-40B4-BE49-F238E27FC236}">
                <a16:creationId xmlns:a16="http://schemas.microsoft.com/office/drawing/2014/main" id="{225103C1-7D46-7741-AEC4-8C0FE3C475A6}"/>
              </a:ext>
            </a:extLst>
          </p:cNvPr>
          <p:cNvSpPr/>
          <p:nvPr/>
        </p:nvSpPr>
        <p:spPr>
          <a:xfrm rot="1125366">
            <a:off x="2979810" y="3760346"/>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30" name="Picture 29">
            <a:extLst>
              <a:ext uri="{FF2B5EF4-FFF2-40B4-BE49-F238E27FC236}">
                <a16:creationId xmlns:a16="http://schemas.microsoft.com/office/drawing/2014/main" id="{CE6A944C-42FC-E542-8061-89E3D5CD5578}"/>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853407" y="3825810"/>
            <a:ext cx="877855" cy="1864663"/>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09384" y="3765854"/>
            <a:ext cx="2649779" cy="1984574"/>
          </a:xfrm>
          <a:prstGeom prst="rect">
            <a:avLst/>
          </a:prstGeom>
        </p:spPr>
      </p:pic>
      <p:sp>
        <p:nvSpPr>
          <p:cNvPr id="2" name="TextBox 1"/>
          <p:cNvSpPr txBox="1"/>
          <p:nvPr/>
        </p:nvSpPr>
        <p:spPr>
          <a:xfrm>
            <a:off x="6742978"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A</a:t>
            </a:r>
          </a:p>
        </p:txBody>
      </p:sp>
      <p:sp>
        <p:nvSpPr>
          <p:cNvPr id="14" name="TextBox 13"/>
          <p:cNvSpPr txBox="1"/>
          <p:nvPr/>
        </p:nvSpPr>
        <p:spPr>
          <a:xfrm>
            <a:off x="9440829"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B</a:t>
            </a:r>
          </a:p>
        </p:txBody>
      </p:sp>
    </p:spTree>
    <p:extLst>
      <p:ext uri="{BB962C8B-B14F-4D97-AF65-F5344CB8AC3E}">
        <p14:creationId xmlns:p14="http://schemas.microsoft.com/office/powerpoint/2010/main" val="355055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animBg="1"/>
      <p:bldP spid="27" grpId="0"/>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8F4DC969-FFBA-4940-A9E1-D37BCEE15F70}"/>
              </a:ext>
            </a:extLst>
          </p:cNvPr>
          <p:cNvSpPr txBox="1">
            <a:spLocks/>
          </p:cNvSpPr>
          <p:nvPr/>
        </p:nvSpPr>
        <p:spPr>
          <a:xfrm>
            <a:off x="300038" y="338225"/>
            <a:ext cx="3745089" cy="70784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prstClr val="white"/>
              </a:solidFill>
            </a:endParaRPr>
          </a:p>
        </p:txBody>
      </p:sp>
      <p:sp>
        <p:nvSpPr>
          <p:cNvPr id="12" name="TextBox 11">
            <a:extLst>
              <a:ext uri="{FF2B5EF4-FFF2-40B4-BE49-F238E27FC236}">
                <a16:creationId xmlns:a16="http://schemas.microsoft.com/office/drawing/2014/main" id="{5A9896AE-9956-094C-BA22-E10CE3B3926A}"/>
              </a:ext>
            </a:extLst>
          </p:cNvPr>
          <p:cNvSpPr txBox="1"/>
          <p:nvPr/>
        </p:nvSpPr>
        <p:spPr>
          <a:xfrm>
            <a:off x="3921071" y="2309247"/>
            <a:ext cx="184731" cy="369332"/>
          </a:xfrm>
          <a:prstGeom prst="rect">
            <a:avLst/>
          </a:prstGeom>
          <a:noFill/>
        </p:spPr>
        <p:txBody>
          <a:bodyPr wrap="none" rtlCol="0">
            <a:spAutoFit/>
          </a:bodyPr>
          <a:lstStyle/>
          <a:p>
            <a:endParaRPr lang="en-US" dirty="0">
              <a:solidFill>
                <a:prstClr val="black"/>
              </a:solidFill>
            </a:endParaRPr>
          </a:p>
        </p:txBody>
      </p:sp>
      <p:sp>
        <p:nvSpPr>
          <p:cNvPr id="21" name="Rectangle 20">
            <a:extLst>
              <a:ext uri="{FF2B5EF4-FFF2-40B4-BE49-F238E27FC236}">
                <a16:creationId xmlns:a16="http://schemas.microsoft.com/office/drawing/2014/main" id="{9A78F330-EB29-EC4B-BA0B-8290A1B03A97}"/>
              </a:ext>
            </a:extLst>
          </p:cNvPr>
          <p:cNvSpPr/>
          <p:nvPr/>
        </p:nvSpPr>
        <p:spPr>
          <a:xfrm>
            <a:off x="300038" y="1656481"/>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3.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der			       ?</a:t>
            </a:r>
            <a:endParaRPr lang="en-US" sz="3600" dirty="0">
              <a:solidFill>
                <a:srgbClr val="115076"/>
              </a:solidFill>
            </a:endParaRPr>
          </a:p>
        </p:txBody>
      </p:sp>
      <p:sp>
        <p:nvSpPr>
          <p:cNvPr id="24" name="Explosion 2 23">
            <a:extLst>
              <a:ext uri="{FF2B5EF4-FFF2-40B4-BE49-F238E27FC236}">
                <a16:creationId xmlns:a16="http://schemas.microsoft.com/office/drawing/2014/main" id="{25481E3F-4CE1-504B-91A6-52D153CD7F31}"/>
              </a:ext>
            </a:extLst>
          </p:cNvPr>
          <p:cNvSpPr/>
          <p:nvPr/>
        </p:nvSpPr>
        <p:spPr>
          <a:xfrm rot="1125366">
            <a:off x="2962172" y="885628"/>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a:extLst>
              <a:ext uri="{FF2B5EF4-FFF2-40B4-BE49-F238E27FC236}">
                <a16:creationId xmlns:a16="http://schemas.microsoft.com/office/drawing/2014/main" id="{226002D9-110B-F943-B101-A4C21D4430F0}"/>
              </a:ext>
            </a:extLst>
          </p:cNvPr>
          <p:cNvSpPr/>
          <p:nvPr/>
        </p:nvSpPr>
        <p:spPr>
          <a:xfrm>
            <a:off x="300038" y="4555188"/>
            <a:ext cx="8214129" cy="646331"/>
          </a:xfrm>
          <a:prstGeom prst="rect">
            <a:avLst/>
          </a:prstGeom>
        </p:spPr>
        <p:txBody>
          <a:bodyPr wrap="square">
            <a:spAutoFit/>
          </a:bodyPr>
          <a:lstStyle/>
          <a:p>
            <a:r>
              <a:rPr lang="es-ES" sz="3600" dirty="0">
                <a:solidFill>
                  <a:srgbClr val="115076"/>
                </a:solidFill>
                <a:latin typeface="Century Gothic" panose="020B0502020202020204" pitchFamily="34" charset="0"/>
                <a:cs typeface="Calibri" panose="020F0502020204030204" pitchFamily="34" charset="0"/>
              </a:rPr>
              <a:t>4. </a:t>
            </a:r>
            <a:r>
              <a:rPr lang="es-ES" sz="3600" dirty="0" err="1">
                <a:solidFill>
                  <a:srgbClr val="115076"/>
                </a:solidFill>
                <a:latin typeface="Century Gothic" panose="020B0502020202020204" pitchFamily="34" charset="0"/>
                <a:cs typeface="Calibri" panose="020F0502020204030204" pitchFamily="34" charset="0"/>
              </a:rPr>
              <a:t>Wo</a:t>
            </a:r>
            <a:r>
              <a:rPr lang="es-ES" sz="3600" dirty="0">
                <a:solidFill>
                  <a:srgbClr val="115076"/>
                </a:solidFill>
                <a:latin typeface="Century Gothic" panose="020B0502020202020204" pitchFamily="34" charset="0"/>
                <a:cs typeface="Calibri" panose="020F0502020204030204" pitchFamily="34" charset="0"/>
              </a:rPr>
              <a:t> </a:t>
            </a:r>
            <a:r>
              <a:rPr lang="es-ES" sz="3600" dirty="0" err="1">
                <a:solidFill>
                  <a:srgbClr val="115076"/>
                </a:solidFill>
                <a:latin typeface="Century Gothic" panose="020B0502020202020204" pitchFamily="34" charset="0"/>
                <a:cs typeface="Calibri" panose="020F0502020204030204" pitchFamily="34" charset="0"/>
              </a:rPr>
              <a:t>ist</a:t>
            </a:r>
            <a:r>
              <a:rPr lang="es-ES" sz="3600" dirty="0">
                <a:solidFill>
                  <a:srgbClr val="115076"/>
                </a:solidFill>
                <a:latin typeface="Century Gothic" panose="020B0502020202020204" pitchFamily="34" charset="0"/>
                <a:cs typeface="Calibri" panose="020F0502020204030204" pitchFamily="34" charset="0"/>
              </a:rPr>
              <a:t> </a:t>
            </a:r>
            <a:r>
              <a:rPr lang="es-ES" sz="3600" b="1" dirty="0">
                <a:solidFill>
                  <a:srgbClr val="115076"/>
                </a:solidFill>
                <a:latin typeface="Century Gothic" panose="020B0502020202020204" pitchFamily="34" charset="0"/>
                <a:cs typeface="Calibri" panose="020F0502020204030204" pitchFamily="34" charset="0"/>
              </a:rPr>
              <a:t>die  		        ?</a:t>
            </a:r>
            <a:endParaRPr lang="en-US" sz="3600" dirty="0">
              <a:solidFill>
                <a:srgbClr val="115076"/>
              </a:solidFill>
            </a:endParaRPr>
          </a:p>
        </p:txBody>
      </p:sp>
      <p:sp>
        <p:nvSpPr>
          <p:cNvPr id="28" name="Explosion 2 27">
            <a:extLst>
              <a:ext uri="{FF2B5EF4-FFF2-40B4-BE49-F238E27FC236}">
                <a16:creationId xmlns:a16="http://schemas.microsoft.com/office/drawing/2014/main" id="{225103C1-7D46-7741-AEC4-8C0FE3C475A6}"/>
              </a:ext>
            </a:extLst>
          </p:cNvPr>
          <p:cNvSpPr/>
          <p:nvPr/>
        </p:nvSpPr>
        <p:spPr>
          <a:xfrm rot="1125366">
            <a:off x="2979810" y="3760346"/>
            <a:ext cx="2854583" cy="2208358"/>
          </a:xfrm>
          <a:prstGeom prst="irregularSeal2">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12">
            <a:extLst>
              <a:ext uri="{FF2B5EF4-FFF2-40B4-BE49-F238E27FC236}">
                <a16:creationId xmlns:a16="http://schemas.microsoft.com/office/drawing/2014/main" id="{6AF15DD1-DDA4-9643-8E57-C6E8985FE9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8762" y="1428925"/>
            <a:ext cx="2061929" cy="1249654"/>
          </a:xfrm>
          <a:prstGeom prst="rect">
            <a:avLst/>
          </a:prstGeom>
        </p:spPr>
      </p:pic>
      <p:pic>
        <p:nvPicPr>
          <p:cNvPr id="15" name="Picture 14">
            <a:extLst>
              <a:ext uri="{FF2B5EF4-FFF2-40B4-BE49-F238E27FC236}">
                <a16:creationId xmlns:a16="http://schemas.microsoft.com/office/drawing/2014/main" id="{C4DFE398-1CBD-1341-873B-7E78A928CC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1433" y="4029206"/>
            <a:ext cx="2464876" cy="1670638"/>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77645" y="3715270"/>
            <a:ext cx="2649779" cy="19845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3555" y="1046074"/>
            <a:ext cx="1384915" cy="1854279"/>
          </a:xfrm>
          <a:prstGeom prst="rect">
            <a:avLst/>
          </a:prstGeom>
        </p:spPr>
      </p:pic>
      <p:sp>
        <p:nvSpPr>
          <p:cNvPr id="14" name="TextBox 13"/>
          <p:cNvSpPr txBox="1"/>
          <p:nvPr/>
        </p:nvSpPr>
        <p:spPr>
          <a:xfrm>
            <a:off x="6742978"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A</a:t>
            </a:r>
          </a:p>
        </p:txBody>
      </p:sp>
      <p:sp>
        <p:nvSpPr>
          <p:cNvPr id="16" name="TextBox 15"/>
          <p:cNvSpPr txBox="1"/>
          <p:nvPr/>
        </p:nvSpPr>
        <p:spPr>
          <a:xfrm>
            <a:off x="9911770" y="-28497"/>
            <a:ext cx="1735911" cy="1107996"/>
          </a:xfrm>
          <a:prstGeom prst="rect">
            <a:avLst/>
          </a:prstGeom>
          <a:noFill/>
        </p:spPr>
        <p:txBody>
          <a:bodyPr wrap="square" rtlCol="0">
            <a:spAutoFit/>
          </a:bodyPr>
          <a:lstStyle/>
          <a:p>
            <a:pPr algn="ctr"/>
            <a:r>
              <a:rPr lang="en-GB" sz="6600" b="1" dirty="0">
                <a:solidFill>
                  <a:srgbClr val="4472C4">
                    <a:lumMod val="50000"/>
                  </a:srgbClr>
                </a:solidFill>
                <a:latin typeface="Century Gothic" panose="020B0502020202020204" pitchFamily="34" charset="0"/>
              </a:rPr>
              <a:t>B</a:t>
            </a:r>
          </a:p>
        </p:txBody>
      </p:sp>
    </p:spTree>
    <p:extLst>
      <p:ext uri="{BB962C8B-B14F-4D97-AF65-F5344CB8AC3E}">
        <p14:creationId xmlns:p14="http://schemas.microsoft.com/office/powerpoint/2010/main" val="398632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animBg="1"/>
      <p:bldP spid="27" grpId="0"/>
      <p:bldP spid="28"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_template.pptx" id="{99FA4C50-84AC-4433-BF07-FE6B7343DAD0}" vid="{39147C7E-68DD-47C5-8118-3F179FB41A4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680</Words>
  <Application>Microsoft Macintosh PowerPoint</Application>
  <PresentationFormat>Widescreen</PresentationFormat>
  <Paragraphs>146</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Century Gothic</vt:lpstr>
      <vt:lpstr>Tw Cen MT</vt:lpstr>
      <vt:lpstr>1_Office Theme</vt:lpstr>
      <vt:lpstr>2_Office Theme</vt:lpstr>
      <vt:lpstr>Grammar</vt:lpstr>
      <vt:lpstr>Nouns</vt:lpstr>
      <vt:lpstr>PowerPoint Presentation</vt:lpstr>
      <vt:lpstr>der, die, und das</vt:lpstr>
      <vt:lpstr>PowerPoint Presentation</vt:lpstr>
      <vt:lpstr>PowerPoint Presentation</vt:lpstr>
      <vt:lpstr>PowerPoint Presentation</vt:lpstr>
      <vt:lpstr>PowerPoint Presentation</vt:lpstr>
      <vt:lpstr>PowerPoint Presentation</vt:lpstr>
      <vt:lpstr>PowerPoint Presentation</vt:lpstr>
      <vt:lpstr>Antworten</vt:lpstr>
      <vt:lpstr>Antworten</vt:lpstr>
      <vt:lpstr>Antworten</vt:lpstr>
      <vt:lpstr>der, die, oder das?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dc:title>
  <dc:creator>Rachel Hawkes</dc:creator>
  <cp:lastModifiedBy>Helen Thomas</cp:lastModifiedBy>
  <cp:revision>3</cp:revision>
  <dcterms:created xsi:type="dcterms:W3CDTF">2019-12-01T18:42:57Z</dcterms:created>
  <dcterms:modified xsi:type="dcterms:W3CDTF">2020-01-20T11:16:23Z</dcterms:modified>
</cp:coreProperties>
</file>