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7"/>
  </p:notesMasterIdLst>
  <p:sldIdLst>
    <p:sldId id="575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72AE1-4001-4855-88D2-BA754FBA578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2FCA5-D760-49B1-BCFF-47A9C073A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Students use the English and German prompts to construct and say aloud the tongue twister within the five seconds.</a:t>
            </a:r>
          </a:p>
          <a:p>
            <a:r>
              <a:rPr lang="en-GB" dirty="0"/>
              <a:t>2. Click the blue text box to hear it pronounced.</a:t>
            </a:r>
          </a:p>
          <a:p>
            <a:r>
              <a:rPr lang="en-GB" dirty="0"/>
              <a:t>3. Follow the same procedure for the next two slides.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Transcript:</a:t>
            </a:r>
            <a:br>
              <a:rPr lang="en-GB" dirty="0"/>
            </a:br>
            <a:r>
              <a:rPr lang="en-GB" sz="1200" b="0" dirty="0" err="1">
                <a:solidFill>
                  <a:schemeClr val="bg1"/>
                </a:solidFill>
              </a:rPr>
              <a:t>Fünf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gute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Schüler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müssen</a:t>
            </a:r>
            <a:r>
              <a:rPr lang="en-GB" sz="1200" b="0" dirty="0">
                <a:solidFill>
                  <a:schemeClr val="bg1"/>
                </a:solidFill>
              </a:rPr>
              <a:t> Kunst in der </a:t>
            </a:r>
            <a:r>
              <a:rPr lang="en-GB" sz="1200" b="0" dirty="0" err="1">
                <a:solidFill>
                  <a:schemeClr val="bg1"/>
                </a:solidFill>
              </a:rPr>
              <a:t>Küche</a:t>
            </a:r>
            <a:r>
              <a:rPr lang="en-GB" sz="1200" b="0" dirty="0">
                <a:solidFill>
                  <a:schemeClr val="bg1"/>
                </a:solidFill>
              </a:rPr>
              <a:t> </a:t>
            </a:r>
            <a:r>
              <a:rPr lang="en-GB" sz="1200" b="0" dirty="0" err="1">
                <a:solidFill>
                  <a:schemeClr val="bg1"/>
                </a:solidFill>
              </a:rPr>
              <a:t>üben</a:t>
            </a:r>
            <a:r>
              <a:rPr lang="en-GB" sz="1200" b="0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of unknown words and cognates (1 is the most frequent word in German): </a:t>
            </a:r>
            <a:br>
              <a:rPr lang="en-GB" baseline="0" dirty="0"/>
            </a:br>
            <a:r>
              <a:rPr lang="en-GB" baseline="0" dirty="0" err="1"/>
              <a:t>üben</a:t>
            </a:r>
            <a:r>
              <a:rPr lang="en-GB" baseline="0" dirty="0"/>
              <a:t> [1928]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85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4142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8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4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535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62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7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0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08469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4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01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46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427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1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09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32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183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69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6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136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585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710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48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36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8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5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57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7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301836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8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111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6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2846439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Phonetik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872869" y="247046"/>
            <a:ext cx="2084457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3ED6EF-5B20-1940-AFD2-EAA625B3F063}"/>
              </a:ext>
            </a:extLst>
          </p:cNvPr>
          <p:cNvSpPr txBox="1"/>
          <p:nvPr/>
        </p:nvSpPr>
        <p:spPr>
          <a:xfrm>
            <a:off x="339214" y="1278013"/>
            <a:ext cx="556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Sag die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Zungenbrecher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2" descr="rectangle that moves down the slide to show the 60 second timer">
            <a:extLst>
              <a:ext uri="{FF2B5EF4-FFF2-40B4-BE49-F238E27FC236}">
                <a16:creationId xmlns:a16="http://schemas.microsoft.com/office/drawing/2014/main" id="{1602C629-4653-48D5-AF83-0CE1B5EFF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959" y="1332886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3" descr="rectangle for timer">
            <a:extLst>
              <a:ext uri="{FF2B5EF4-FFF2-40B4-BE49-F238E27FC236}">
                <a16:creationId xmlns:a16="http://schemas.microsoft.com/office/drawing/2014/main" id="{B3DA2B9B-9F69-45DD-87FC-96861967F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9593" y="1332884"/>
            <a:ext cx="503528" cy="41562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Line 7" descr="top line for timer, 60 seconds">
            <a:extLst>
              <a:ext uri="{FF2B5EF4-FFF2-40B4-BE49-F238E27FC236}">
                <a16:creationId xmlns:a16="http://schemas.microsoft.com/office/drawing/2014/main" id="{EDB7D1D6-8C8C-4B35-926B-3A176777F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0020" y="1321458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C665AA53-3F6F-4509-95FE-603BC10F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6811" y="1163607"/>
            <a:ext cx="4318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15</a:t>
            </a:r>
          </a:p>
        </p:txBody>
      </p:sp>
      <p:sp>
        <p:nvSpPr>
          <p:cNvPr id="8" name="Line 4" descr="line to show the length of 60 seconds">
            <a:extLst>
              <a:ext uri="{FF2B5EF4-FFF2-40B4-BE49-F238E27FC236}">
                <a16:creationId xmlns:a16="http://schemas.microsoft.com/office/drawing/2014/main" id="{165C7D05-9312-495D-9247-5B67D39A7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332" y="1321458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8F88F33A-F1A8-403F-938C-85915B780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332" y="3305360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Sekunden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10" name="Line 9" descr="bottom line for timer, 0 seconds">
            <a:extLst>
              <a:ext uri="{FF2B5EF4-FFF2-40B4-BE49-F238E27FC236}">
                <a16:creationId xmlns:a16="http://schemas.microsoft.com/office/drawing/2014/main" id="{D3A50385-7330-4CE7-B891-A69568163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332" y="5477717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667AF0D-75C5-4D04-8C9E-B17562F08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123" y="5297189"/>
            <a:ext cx="73417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4" name="Rectangle 13" descr="box to hide timer as it goes off the page">
            <a:extLst>
              <a:ext uri="{FF2B5EF4-FFF2-40B4-BE49-F238E27FC236}">
                <a16:creationId xmlns:a16="http://schemas.microsoft.com/office/drawing/2014/main" id="{80BB973F-93FA-4A26-B850-9E1862347B2F}"/>
              </a:ext>
            </a:extLst>
          </p:cNvPr>
          <p:cNvSpPr/>
          <p:nvPr/>
        </p:nvSpPr>
        <p:spPr>
          <a:xfrm>
            <a:off x="9958365" y="5520139"/>
            <a:ext cx="745068" cy="76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E64676-F267-4A32-92AE-3A1905ACA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8695" y="5708137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LOS!</a:t>
            </a:r>
          </a:p>
        </p:txBody>
      </p:sp>
      <p:sp>
        <p:nvSpPr>
          <p:cNvPr id="2" name="Rectangle: Rounded Corners 1">
            <a:hlinkClick r:id="" action="ppaction://noaction">
              <a:snd r:embed="rId5" name="3. fünf.normal.wav"/>
            </a:hlinkClick>
            <a:extLst>
              <a:ext uri="{FF2B5EF4-FFF2-40B4-BE49-F238E27FC236}">
                <a16:creationId xmlns:a16="http://schemas.microsoft.com/office/drawing/2014/main" id="{72BEEE7E-DE8A-49D1-9392-C3684BC124F1}"/>
              </a:ext>
            </a:extLst>
          </p:cNvPr>
          <p:cNvSpPr/>
          <p:nvPr/>
        </p:nvSpPr>
        <p:spPr>
          <a:xfrm>
            <a:off x="339214" y="1757665"/>
            <a:ext cx="8450826" cy="602077"/>
          </a:xfrm>
          <a:prstGeom prst="roundRect">
            <a:avLst/>
          </a:prstGeom>
          <a:solidFill>
            <a:srgbClr val="104F75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E114DF-F99F-4245-A9D6-DD4FF18C8D53}"/>
              </a:ext>
            </a:extLst>
          </p:cNvPr>
          <p:cNvSpPr txBox="1"/>
          <p:nvPr/>
        </p:nvSpPr>
        <p:spPr>
          <a:xfrm>
            <a:off x="700832" y="2364207"/>
            <a:ext cx="808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Five good pupils must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practise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art in the kitchen.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980C3F-28C4-4CE7-9B75-7CC0EE485528}"/>
              </a:ext>
            </a:extLst>
          </p:cNvPr>
          <p:cNvSpPr txBox="1"/>
          <p:nvPr/>
        </p:nvSpPr>
        <p:spPr>
          <a:xfrm>
            <a:off x="8888263" y="1740653"/>
            <a:ext cx="73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[u]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967732-F07B-495A-A8E8-130205DEC5F3}"/>
              </a:ext>
            </a:extLst>
          </p:cNvPr>
          <p:cNvSpPr txBox="1"/>
          <p:nvPr/>
        </p:nvSpPr>
        <p:spPr>
          <a:xfrm>
            <a:off x="9415431" y="1740652"/>
            <a:ext cx="73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[ü]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A44839-B9EF-492D-851A-4BDFFC25FEFF}"/>
              </a:ext>
            </a:extLst>
          </p:cNvPr>
          <p:cNvSpPr/>
          <p:nvPr/>
        </p:nvSpPr>
        <p:spPr>
          <a:xfrm rot="21090162">
            <a:off x="725616" y="3939971"/>
            <a:ext cx="1342103" cy="461665"/>
          </a:xfrm>
          <a:prstGeom prst="rect">
            <a:avLst/>
          </a:prstGeom>
          <a:solidFill>
            <a:srgbClr val="FFF4E7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Kunst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47657-FF21-480A-B8ED-0C0B713401A0}"/>
              </a:ext>
            </a:extLst>
          </p:cNvPr>
          <p:cNvSpPr/>
          <p:nvPr/>
        </p:nvSpPr>
        <p:spPr>
          <a:xfrm rot="459876">
            <a:off x="8031123" y="2948118"/>
            <a:ext cx="1342103" cy="461665"/>
          </a:xfrm>
          <a:prstGeom prst="rect">
            <a:avLst/>
          </a:prstGeom>
          <a:solidFill>
            <a:srgbClr val="FFF4E7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üben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D2ECB-5F2E-429E-925D-8E1FC6F39A2F}"/>
              </a:ext>
            </a:extLst>
          </p:cNvPr>
          <p:cNvSpPr/>
          <p:nvPr/>
        </p:nvSpPr>
        <p:spPr>
          <a:xfrm rot="459876">
            <a:off x="4735133" y="4917362"/>
            <a:ext cx="1342103" cy="461665"/>
          </a:xfrm>
          <a:prstGeom prst="rect">
            <a:avLst/>
          </a:prstGeom>
          <a:solidFill>
            <a:srgbClr val="FFF4E7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gute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A8F605-C969-409D-AF5F-36C6313AA371}"/>
              </a:ext>
            </a:extLst>
          </p:cNvPr>
          <p:cNvSpPr/>
          <p:nvPr/>
        </p:nvSpPr>
        <p:spPr>
          <a:xfrm rot="459876">
            <a:off x="3502871" y="3525536"/>
            <a:ext cx="2120811" cy="461665"/>
          </a:xfrm>
          <a:prstGeom prst="rect">
            <a:avLst/>
          </a:prstGeom>
          <a:solidFill>
            <a:srgbClr val="FFF4E7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der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Küche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1A9CC9-054B-4B21-B09A-654C2DB4EAC1}"/>
              </a:ext>
            </a:extLst>
          </p:cNvPr>
          <p:cNvSpPr/>
          <p:nvPr/>
        </p:nvSpPr>
        <p:spPr>
          <a:xfrm rot="459876">
            <a:off x="1543151" y="4940040"/>
            <a:ext cx="1342103" cy="461665"/>
          </a:xfrm>
          <a:prstGeom prst="rect">
            <a:avLst/>
          </a:prstGeom>
          <a:solidFill>
            <a:srgbClr val="FFF4E7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müssen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7D823C-366E-47CE-9C5F-FF1FB541E135}"/>
              </a:ext>
            </a:extLst>
          </p:cNvPr>
          <p:cNvSpPr/>
          <p:nvPr/>
        </p:nvSpPr>
        <p:spPr>
          <a:xfrm rot="21227371">
            <a:off x="7335298" y="5159033"/>
            <a:ext cx="1342103" cy="461665"/>
          </a:xfrm>
          <a:prstGeom prst="rect">
            <a:avLst/>
          </a:prstGeom>
          <a:solidFill>
            <a:srgbClr val="FFF4E7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Schüler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BFBA1A-E148-4BBF-B185-94E406A6D15A}"/>
              </a:ext>
            </a:extLst>
          </p:cNvPr>
          <p:cNvSpPr/>
          <p:nvPr/>
        </p:nvSpPr>
        <p:spPr>
          <a:xfrm rot="459876">
            <a:off x="6935696" y="4055693"/>
            <a:ext cx="1342103" cy="461665"/>
          </a:xfrm>
          <a:prstGeom prst="rect">
            <a:avLst/>
          </a:prstGeom>
          <a:solidFill>
            <a:srgbClr val="FFF4E7"/>
          </a:solidFill>
          <a:ln>
            <a:solidFill>
              <a:srgbClr val="104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fünf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0119D4-3937-481C-BCD2-7CAC1F5D50E0}"/>
              </a:ext>
            </a:extLst>
          </p:cNvPr>
          <p:cNvSpPr txBox="1"/>
          <p:nvPr/>
        </p:nvSpPr>
        <p:spPr>
          <a:xfrm>
            <a:off x="698873" y="1834562"/>
            <a:ext cx="774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Fünf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gute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Schüler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müssen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Kunst in der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Küche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üben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7CC62444-9947-4489-9985-DD8B65BE33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46" y="116602"/>
            <a:ext cx="1211717" cy="1132853"/>
          </a:xfrm>
          <a:prstGeom prst="rect">
            <a:avLst/>
          </a:prstGeom>
        </p:spPr>
      </p:pic>
      <p:sp>
        <p:nvSpPr>
          <p:cNvPr id="35" name="Action Button: Custom 16">
            <a:hlinkClick r:id="" action="ppaction://noaction" highlightClick="1">
              <a:snd r:embed="rId7" name="3. fünf.slow.wav"/>
            </a:hlinkClick>
            <a:extLst>
              <a:ext uri="{FF2B5EF4-FFF2-40B4-BE49-F238E27FC236}">
                <a16:creationId xmlns:a16="http://schemas.microsoft.com/office/drawing/2014/main" id="{23D61421-1F5E-41F3-B6E8-71463BE7F8C7}"/>
              </a:ext>
            </a:extLst>
          </p:cNvPr>
          <p:cNvSpPr/>
          <p:nvPr/>
        </p:nvSpPr>
        <p:spPr>
          <a:xfrm>
            <a:off x="339214" y="5691939"/>
            <a:ext cx="1456478" cy="372475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langsamer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Phonétique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68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1_Office Theme</vt:lpstr>
      <vt:lpstr>2_Office Theme</vt:lpstr>
      <vt:lpstr>3_Office Theme</vt:lpstr>
      <vt:lpstr>Phonetik</vt:lpstr>
      <vt:lpstr>Fonética</vt:lpstr>
      <vt:lpstr>Phonétique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Phonetik</dc:title>
  <dc:creator>Jenny Hopper</dc:creator>
  <cp:lastModifiedBy>Jenny Hopper</cp:lastModifiedBy>
  <cp:revision>1</cp:revision>
  <dcterms:created xsi:type="dcterms:W3CDTF">2021-02-18T21:10:50Z</dcterms:created>
  <dcterms:modified xsi:type="dcterms:W3CDTF">2021-02-18T21:11:44Z</dcterms:modified>
</cp:coreProperties>
</file>