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ivdWOBglMKambgyhDbYDOJJ0Ws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Timing: </a:t>
            </a:r>
            <a:r>
              <a:rPr b="0" lang="en-GB"/>
              <a:t>1 minute for practice + 1 minute for saying them out loud</a:t>
            </a:r>
            <a:br>
              <a:rPr lang="en-GB"/>
            </a:br>
            <a:br>
              <a:rPr b="1" lang="en-GB"/>
            </a:br>
            <a:r>
              <a:rPr b="1" lang="en-GB"/>
              <a:t>Aim: </a:t>
            </a:r>
            <a:r>
              <a:rPr b="0" lang="en-GB"/>
              <a:t>To practise SSCs in unfamiliar word context. The time limit helps automatization.</a:t>
            </a:r>
            <a:br>
              <a:rPr lang="en-GB"/>
            </a:br>
            <a:br>
              <a:rPr lang="en-GB"/>
            </a:br>
            <a:r>
              <a:rPr b="1" lang="en-GB"/>
              <a:t>Procedure:</a:t>
            </a:r>
            <a:br>
              <a:rPr lang="en-GB"/>
            </a:br>
            <a:r>
              <a:rPr lang="en-GB"/>
              <a:t>1. Students take 60 seconds to practise saying the words out loud to themselves. Click LOS! to start the timer.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</a:t>
            </a:r>
            <a:r>
              <a:rPr b="0" i="0" lang="en-GB" sz="12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 teacher clicks and each word flashes a couple of times before disappearing. Students have to pronounce the word (in chorus) – teacher checks pronunciation this week (as Covid prevents circulating round the class currently).</a:t>
            </a:r>
            <a:endParaRPr b="0" i="0" sz="1200" u="none" cap="none" strike="noStrike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/>
            </a:br>
            <a:br>
              <a:rPr lang="en-GB"/>
            </a:br>
            <a:r>
              <a:rPr b="1" lang="en-GB"/>
              <a:t>Word frequency (1 is the most frequent word in German): </a:t>
            </a:r>
            <a:br>
              <a:rPr lang="en-GB"/>
            </a:br>
            <a:r>
              <a:rPr lang="en-GB"/>
              <a:t>Schiene [&gt;5000], weich [1836], Stein [1404], biegen [2986], Teich [&gt;5000], fliehen [2824], Reis [&gt;5000], schleichen [4008], Leiter [1321], Frieden[1478], beißen [&gt;5000], Wiege [&gt;5000], Kiesel [&gt;5000], Sieg [1246], Scheitel [&gt;5000], Fliege [&gt;5000]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/>
            </a:br>
            <a:r>
              <a:rPr i="1" lang="en-GB"/>
              <a:t>Source:  Jones, R.L. &amp; Tschirner, E. (2019). A frequency dictionary of German: core vocabulary for learners. Routledge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133" name="Google Shape;13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Timing: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Aim: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Procedure: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Transcript: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/>
              <a:t>Word frequency (1 is the most frequent word in Spanish): </a:t>
            </a:r>
            <a:br>
              <a:rPr lang="en-GB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Source: Davies, M. &amp; Davies, K. (2018</a:t>
            </a:r>
            <a:r>
              <a:rPr i="1" lang="en-GB"/>
              <a:t>). A frequency dictionary of Spanish: Core vocabulary for learners </a:t>
            </a:r>
            <a:r>
              <a:rPr lang="en-GB"/>
              <a:t>(2nd ed.). Routledge: London</a:t>
            </a:r>
            <a:endParaRPr b="1" sz="1200"/>
          </a:p>
        </p:txBody>
      </p:sp>
      <p:sp>
        <p:nvSpPr>
          <p:cNvPr id="199" name="Google Shape;1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Timing: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Aim: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Procedure: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/>
              <a:t>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Transcript: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/>
              <a:t>Word frequency (1 is the most frequent word in French): </a:t>
            </a:r>
            <a:br>
              <a:rPr lang="en-GB"/>
            </a:b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</a:pPr>
            <a:r>
              <a:rPr b="0" i="0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Source: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Londsale, D., &amp; Le Bras, Y.  (2009). </a:t>
            </a:r>
            <a:r>
              <a:rPr i="1"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Frequency Dictionary of French: Core vocabulary for learners </a:t>
            </a:r>
            <a:r>
              <a:rPr lang="en-GB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London: Routledge.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8" name="Google Shape;2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24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0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Hawkes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1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2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4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34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2" name="Google Shape;112;p34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>
                <a:solidFill>
                  <a:srgbClr val="1F386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7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9" name="Google Shape;119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8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9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0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40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13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13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17"/>
          <p:cNvSpPr txBox="1"/>
          <p:nvPr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Rachel Hawkes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12.jp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3.png"/><Relationship Id="rId13" Type="http://schemas.openxmlformats.org/officeDocument/2006/relationships/image" Target="../media/image15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5" Type="http://schemas.openxmlformats.org/officeDocument/2006/relationships/image" Target="../media/image16.jpg"/><Relationship Id="rId14" Type="http://schemas.openxmlformats.org/officeDocument/2006/relationships/image" Target="../media/image7.png"/><Relationship Id="rId17" Type="http://schemas.openxmlformats.org/officeDocument/2006/relationships/image" Target="../media/image21.png"/><Relationship Id="rId16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18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rectangle" id="135" name="Google Shape;1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4041"/>
            <a:ext cx="68072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>
            <p:ph type="title"/>
          </p:nvPr>
        </p:nvSpPr>
        <p:spPr>
          <a:xfrm>
            <a:off x="0" y="294041"/>
            <a:ext cx="3745089" cy="70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lt1"/>
                </a:solidFill>
              </a:rPr>
              <a:t>Phonetik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9872869" y="247046"/>
            <a:ext cx="2084457" cy="400919"/>
          </a:xfrm>
          <a:prstGeom prst="roundRect">
            <a:avLst>
              <a:gd fmla="val 16667" name="adj"/>
            </a:avLst>
          </a:prstGeom>
          <a:solidFill>
            <a:srgbClr val="DAA520"/>
          </a:solidFill>
          <a:ln cap="flat" cmpd="sng" w="12700">
            <a:solidFill>
              <a:srgbClr val="1150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lesen / sprechen</a:t>
            </a:r>
            <a:endParaRPr b="1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 that moves down the slide to show the 60 second timer" id="138" name="Google Shape;138;p1"/>
          <p:cNvSpPr/>
          <p:nvPr/>
        </p:nvSpPr>
        <p:spPr>
          <a:xfrm>
            <a:off x="10111959" y="1332886"/>
            <a:ext cx="502131" cy="4156257"/>
          </a:xfrm>
          <a:prstGeom prst="rect">
            <a:avLst/>
          </a:prstGeom>
          <a:solidFill>
            <a:srgbClr val="CC00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rectangle for timer" id="139" name="Google Shape;139;p1"/>
          <p:cNvSpPr/>
          <p:nvPr/>
        </p:nvSpPr>
        <p:spPr>
          <a:xfrm>
            <a:off x="10109593" y="1332884"/>
            <a:ext cx="503528" cy="415625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02456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chemeClr val="lt1">
                <a:alpha val="62745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descr="top line for timer, 60 seconds" id="140" name="Google Shape;140;p1"/>
          <p:cNvCxnSpPr/>
          <p:nvPr/>
        </p:nvCxnSpPr>
        <p:spPr>
          <a:xfrm>
            <a:off x="10795332" y="1321458"/>
            <a:ext cx="241479" cy="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1"/>
          <p:cNvSpPr txBox="1"/>
          <p:nvPr/>
        </p:nvSpPr>
        <p:spPr>
          <a:xfrm>
            <a:off x="11036811" y="1163607"/>
            <a:ext cx="4318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entury Gothic"/>
              <a:buNone/>
            </a:pPr>
            <a:r>
              <a:rPr b="1" i="0" lang="en-GB" sz="16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/>
          </a:p>
        </p:txBody>
      </p:sp>
      <p:cxnSp>
        <p:nvCxnSpPr>
          <p:cNvPr descr="line to show the length of 60 seconds" id="142" name="Google Shape;142;p1"/>
          <p:cNvCxnSpPr/>
          <p:nvPr/>
        </p:nvCxnSpPr>
        <p:spPr>
          <a:xfrm>
            <a:off x="10795332" y="1321458"/>
            <a:ext cx="0" cy="4156259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1"/>
          <p:cNvSpPr txBox="1"/>
          <p:nvPr/>
        </p:nvSpPr>
        <p:spPr>
          <a:xfrm>
            <a:off x="10795332" y="3305360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Sekunden</a:t>
            </a:r>
            <a:endParaRPr b="1" i="0" sz="1800" u="none" cap="none" strike="noStrik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descr="bottom line for timer, 0 seconds" id="144" name="Google Shape;144;p1"/>
          <p:cNvCxnSpPr/>
          <p:nvPr/>
        </p:nvCxnSpPr>
        <p:spPr>
          <a:xfrm>
            <a:off x="10795332" y="5477717"/>
            <a:ext cx="216791" cy="0"/>
          </a:xfrm>
          <a:prstGeom prst="straightConnector1">
            <a:avLst/>
          </a:prstGeom>
          <a:noFill/>
          <a:ln cap="flat" cmpd="sng" w="28575">
            <a:solidFill>
              <a:srgbClr val="1E4E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" name="Google Shape;145;p1"/>
          <p:cNvSpPr txBox="1"/>
          <p:nvPr/>
        </p:nvSpPr>
        <p:spPr>
          <a:xfrm>
            <a:off x="11012123" y="5297189"/>
            <a:ext cx="73417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600"/>
              <a:buFont typeface="Century Gothic"/>
              <a:buNone/>
            </a:pPr>
            <a:r>
              <a:rPr b="1" i="0" lang="en-GB" sz="1600" u="none" cap="none" strike="noStrik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/>
          </a:p>
        </p:txBody>
      </p:sp>
      <p:sp>
        <p:nvSpPr>
          <p:cNvPr descr="box to hide timer as it goes off the page" id="146" name="Google Shape;146;p1"/>
          <p:cNvSpPr/>
          <p:nvPr/>
        </p:nvSpPr>
        <p:spPr>
          <a:xfrm>
            <a:off x="9958365" y="5520139"/>
            <a:ext cx="745068" cy="76587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9848695" y="5708137"/>
            <a:ext cx="1058732" cy="38208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LOS!</a:t>
            </a:r>
            <a:endParaRPr/>
          </a:p>
        </p:txBody>
      </p:sp>
      <p:grpSp>
        <p:nvGrpSpPr>
          <p:cNvPr id="148" name="Google Shape;148;p1"/>
          <p:cNvGrpSpPr/>
          <p:nvPr/>
        </p:nvGrpSpPr>
        <p:grpSpPr>
          <a:xfrm>
            <a:off x="262897" y="3452054"/>
            <a:ext cx="1842935" cy="678796"/>
            <a:chOff x="6807200" y="1332884"/>
            <a:chExt cx="1842935" cy="678796"/>
          </a:xfrm>
        </p:grpSpPr>
        <p:sp>
          <p:nvSpPr>
            <p:cNvPr id="149" name="Google Shape;149;p1"/>
            <p:cNvSpPr/>
            <p:nvPr/>
          </p:nvSpPr>
          <p:spPr>
            <a:xfrm>
              <a:off x="6807200" y="13328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Leiter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[ladder]</a:t>
              </a:r>
              <a:endParaRPr/>
            </a:p>
          </p:txBody>
        </p:sp>
        <p:pic>
          <p:nvPicPr>
            <p:cNvPr descr="A close up of a logo&#10;&#10;Description automatically generated" id="150" name="Google Shape;15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8241197" y="1332884"/>
              <a:ext cx="327911" cy="6558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1" name="Google Shape;151;p1"/>
          <p:cNvSpPr/>
          <p:nvPr/>
        </p:nvSpPr>
        <p:spPr>
          <a:xfrm>
            <a:off x="6807199" y="1332884"/>
            <a:ext cx="1842935" cy="678796"/>
          </a:xfrm>
          <a:prstGeom prst="roundRect">
            <a:avLst>
              <a:gd fmla="val 16667" name="adj"/>
            </a:avLst>
          </a:prstGeom>
          <a:solidFill>
            <a:srgbClr val="FFF4E7"/>
          </a:solidFill>
          <a:ln cap="flat" cmpd="sng" w="12700">
            <a:solidFill>
              <a:srgbClr val="1E37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2000"/>
              <a:buFont typeface="Century Gothic"/>
              <a:buNone/>
            </a:pPr>
            <a:r>
              <a:rPr b="1" i="0" lang="en-GB" sz="2000" u="none" cap="none" strike="noStrik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biegen</a:t>
            </a:r>
            <a:br>
              <a:rPr b="1" i="0" lang="en-GB" sz="2000" u="none" cap="none" strike="noStrik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en-GB" sz="2000" u="none" cap="none" strike="noStrike">
                <a:solidFill>
                  <a:srgbClr val="11507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[bend]</a:t>
            </a:r>
            <a:endParaRPr/>
          </a:p>
        </p:txBody>
      </p:sp>
      <p:grpSp>
        <p:nvGrpSpPr>
          <p:cNvPr id="152" name="Google Shape;152;p1"/>
          <p:cNvGrpSpPr/>
          <p:nvPr/>
        </p:nvGrpSpPr>
        <p:grpSpPr>
          <a:xfrm>
            <a:off x="6807200" y="4521797"/>
            <a:ext cx="1842935" cy="678796"/>
            <a:chOff x="6807200" y="4521797"/>
            <a:chExt cx="1842935" cy="678796"/>
          </a:xfrm>
        </p:grpSpPr>
        <p:sp>
          <p:nvSpPr>
            <p:cNvPr id="153" name="Google Shape;153;p1"/>
            <p:cNvSpPr/>
            <p:nvPr/>
          </p:nvSpPr>
          <p:spPr>
            <a:xfrm>
              <a:off x="6807200" y="4521797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Fliege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[fly]</a:t>
              </a:r>
              <a:endParaRPr/>
            </a:p>
          </p:txBody>
        </p:sp>
        <p:pic>
          <p:nvPicPr>
            <p:cNvPr descr="A close up of a logo&#10;&#10;Description automatically generated" id="154" name="Google Shape;15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7683" y="4588586"/>
              <a:ext cx="680979" cy="568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1"/>
          <p:cNvGrpSpPr/>
          <p:nvPr/>
        </p:nvGrpSpPr>
        <p:grpSpPr>
          <a:xfrm>
            <a:off x="4565328" y="3466484"/>
            <a:ext cx="1842935" cy="678796"/>
            <a:chOff x="4565328" y="3466484"/>
            <a:chExt cx="1842935" cy="678796"/>
          </a:xfrm>
        </p:grpSpPr>
        <p:sp>
          <p:nvSpPr>
            <p:cNvPr id="156" name="Google Shape;156;p1"/>
            <p:cNvSpPr/>
            <p:nvPr/>
          </p:nvSpPr>
          <p:spPr>
            <a:xfrm>
              <a:off x="4565328" y="34664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beißen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[to bite]</a:t>
              </a:r>
              <a:endParaRPr/>
            </a:p>
          </p:txBody>
        </p:sp>
        <p:pic>
          <p:nvPicPr>
            <p:cNvPr descr="A picture containing food, light&#10;&#10;Description automatically generated" id="157" name="Google Shape;157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807162" y="3663205"/>
              <a:ext cx="380749" cy="4446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1"/>
          <p:cNvGrpSpPr/>
          <p:nvPr/>
        </p:nvGrpSpPr>
        <p:grpSpPr>
          <a:xfrm>
            <a:off x="2409065" y="4533284"/>
            <a:ext cx="1842935" cy="678796"/>
            <a:chOff x="2409065" y="4533284"/>
            <a:chExt cx="1842935" cy="678796"/>
          </a:xfrm>
        </p:grpSpPr>
        <p:sp>
          <p:nvSpPr>
            <p:cNvPr id="159" name="Google Shape;159;p1"/>
            <p:cNvSpPr/>
            <p:nvPr/>
          </p:nvSpPr>
          <p:spPr>
            <a:xfrm>
              <a:off x="2409065" y="45332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Sieg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[victory]</a:t>
              </a:r>
              <a:endParaRPr/>
            </a:p>
          </p:txBody>
        </p:sp>
        <p:pic>
          <p:nvPicPr>
            <p:cNvPr descr="A close up of a logo&#10;&#10;Description automatically generated" id="160" name="Google Shape;160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562053" y="4653264"/>
              <a:ext cx="497329" cy="5358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Google Shape;161;p1"/>
          <p:cNvGrpSpPr/>
          <p:nvPr/>
        </p:nvGrpSpPr>
        <p:grpSpPr>
          <a:xfrm>
            <a:off x="6807200" y="2399684"/>
            <a:ext cx="1842935" cy="742612"/>
            <a:chOff x="6807200" y="2399684"/>
            <a:chExt cx="1842935" cy="742612"/>
          </a:xfrm>
        </p:grpSpPr>
        <p:sp>
          <p:nvSpPr>
            <p:cNvPr id="162" name="Google Shape;162;p1"/>
            <p:cNvSpPr/>
            <p:nvPr/>
          </p:nvSpPr>
          <p:spPr>
            <a:xfrm>
              <a:off x="6807200" y="23996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schleichen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[slink]</a:t>
              </a:r>
              <a:endParaRPr/>
            </a:p>
          </p:txBody>
        </p:sp>
        <p:pic>
          <p:nvPicPr>
            <p:cNvPr descr="A close up of a logo&#10;&#10;Description automatically generated" id="163" name="Google Shape;163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720208" y="2694332"/>
              <a:ext cx="895927" cy="4479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" name="Google Shape;164;p1"/>
          <p:cNvGrpSpPr/>
          <p:nvPr/>
        </p:nvGrpSpPr>
        <p:grpSpPr>
          <a:xfrm>
            <a:off x="2409064" y="2376710"/>
            <a:ext cx="1842935" cy="678796"/>
            <a:chOff x="2409064" y="2376710"/>
            <a:chExt cx="1842935" cy="678796"/>
          </a:xfrm>
        </p:grpSpPr>
        <p:sp>
          <p:nvSpPr>
            <p:cNvPr id="165" name="Google Shape;165;p1"/>
            <p:cNvSpPr/>
            <p:nvPr/>
          </p:nvSpPr>
          <p:spPr>
            <a:xfrm>
              <a:off x="2409064" y="2376710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fliehen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[to flee]</a:t>
              </a:r>
              <a:endParaRPr/>
            </a:p>
          </p:txBody>
        </p:sp>
        <p:pic>
          <p:nvPicPr>
            <p:cNvPr descr="A close up of a mans face&#10;&#10;Description automatically generated" id="166" name="Google Shape;166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567045" y="2458509"/>
              <a:ext cx="640413" cy="5503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7" name="Google Shape;167;p1"/>
          <p:cNvGrpSpPr/>
          <p:nvPr/>
        </p:nvGrpSpPr>
        <p:grpSpPr>
          <a:xfrm>
            <a:off x="6791968" y="3460740"/>
            <a:ext cx="1842935" cy="678796"/>
            <a:chOff x="6791968" y="3460740"/>
            <a:chExt cx="1842935" cy="678796"/>
          </a:xfrm>
        </p:grpSpPr>
        <p:sp>
          <p:nvSpPr>
            <p:cNvPr id="168" name="Google Shape;168;p1"/>
            <p:cNvSpPr/>
            <p:nvPr/>
          </p:nvSpPr>
          <p:spPr>
            <a:xfrm>
              <a:off x="6791968" y="3460740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Wiege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[crib]</a:t>
              </a:r>
              <a:endParaRPr/>
            </a:p>
          </p:txBody>
        </p:sp>
        <p:pic>
          <p:nvPicPr>
            <p:cNvPr descr="A picture containing table&#10;&#10;Description automatically generated" id="169" name="Google Shape;169;p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733274" y="3506768"/>
              <a:ext cx="812800" cy="5867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1"/>
          <p:cNvGrpSpPr/>
          <p:nvPr/>
        </p:nvGrpSpPr>
        <p:grpSpPr>
          <a:xfrm>
            <a:off x="2409066" y="3466484"/>
            <a:ext cx="1842935" cy="678796"/>
            <a:chOff x="2409066" y="3466484"/>
            <a:chExt cx="1842935" cy="678796"/>
          </a:xfrm>
        </p:grpSpPr>
        <p:sp>
          <p:nvSpPr>
            <p:cNvPr id="171" name="Google Shape;171;p1"/>
            <p:cNvSpPr/>
            <p:nvPr/>
          </p:nvSpPr>
          <p:spPr>
            <a:xfrm>
              <a:off x="2409066" y="34664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Frieden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[peace]</a:t>
              </a:r>
              <a:endParaRPr/>
            </a:p>
          </p:txBody>
        </p:sp>
        <p:pic>
          <p:nvPicPr>
            <p:cNvPr descr="A close up of a logo&#10;&#10;Description automatically generated" id="172" name="Google Shape;172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 flipH="1">
              <a:off x="3484263" y="3622389"/>
              <a:ext cx="743328" cy="3562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1"/>
          <p:cNvGrpSpPr/>
          <p:nvPr/>
        </p:nvGrpSpPr>
        <p:grpSpPr>
          <a:xfrm>
            <a:off x="309418" y="2399684"/>
            <a:ext cx="1842935" cy="678796"/>
            <a:chOff x="309418" y="2399684"/>
            <a:chExt cx="1842935" cy="678796"/>
          </a:xfrm>
        </p:grpSpPr>
        <p:sp>
          <p:nvSpPr>
            <p:cNvPr id="174" name="Google Shape;174;p1"/>
            <p:cNvSpPr/>
            <p:nvPr/>
          </p:nvSpPr>
          <p:spPr>
            <a:xfrm>
              <a:off x="309418" y="23996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Teich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[pond]</a:t>
              </a:r>
              <a:endParaRPr/>
            </a:p>
          </p:txBody>
        </p:sp>
        <p:pic>
          <p:nvPicPr>
            <p:cNvPr id="175" name="Google Shape;175;p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404037" y="2454289"/>
              <a:ext cx="655248" cy="5201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1"/>
          <p:cNvGrpSpPr/>
          <p:nvPr/>
        </p:nvGrpSpPr>
        <p:grpSpPr>
          <a:xfrm>
            <a:off x="4559875" y="2402532"/>
            <a:ext cx="1842935" cy="678796"/>
            <a:chOff x="4559875" y="2402532"/>
            <a:chExt cx="1842935" cy="678796"/>
          </a:xfrm>
        </p:grpSpPr>
        <p:sp>
          <p:nvSpPr>
            <p:cNvPr id="177" name="Google Shape;177;p1"/>
            <p:cNvSpPr/>
            <p:nvPr/>
          </p:nvSpPr>
          <p:spPr>
            <a:xfrm>
              <a:off x="4559875" y="2402532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Reis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[rice]</a:t>
              </a:r>
              <a:endParaRPr/>
            </a:p>
          </p:txBody>
        </p:sp>
        <p:pic>
          <p:nvPicPr>
            <p:cNvPr descr="A picture containing clock&#10;&#10;Description automatically generated" id="178" name="Google Shape;178;p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562770" y="2424914"/>
              <a:ext cx="697980" cy="5649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9" name="Google Shape;179;p1"/>
          <p:cNvGrpSpPr/>
          <p:nvPr/>
        </p:nvGrpSpPr>
        <p:grpSpPr>
          <a:xfrm>
            <a:off x="4559875" y="1332884"/>
            <a:ext cx="1852092" cy="678796"/>
            <a:chOff x="4559875" y="1332884"/>
            <a:chExt cx="1852092" cy="678796"/>
          </a:xfrm>
        </p:grpSpPr>
        <p:sp>
          <p:nvSpPr>
            <p:cNvPr id="180" name="Google Shape;180;p1"/>
            <p:cNvSpPr/>
            <p:nvPr/>
          </p:nvSpPr>
          <p:spPr>
            <a:xfrm>
              <a:off x="4559875" y="13328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Stein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[stone]</a:t>
              </a:r>
              <a:endParaRPr/>
            </a:p>
          </p:txBody>
        </p:sp>
        <p:pic>
          <p:nvPicPr>
            <p:cNvPr descr="A picture containing computer&#10;&#10;Description automatically generated" id="181" name="Google Shape;181;p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5583105" y="1423733"/>
              <a:ext cx="828862" cy="4662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" name="Google Shape;182;p1"/>
          <p:cNvGrpSpPr/>
          <p:nvPr/>
        </p:nvGrpSpPr>
        <p:grpSpPr>
          <a:xfrm>
            <a:off x="309418" y="4533284"/>
            <a:ext cx="1842935" cy="678796"/>
            <a:chOff x="309418" y="4533284"/>
            <a:chExt cx="1842935" cy="678796"/>
          </a:xfrm>
        </p:grpSpPr>
        <p:sp>
          <p:nvSpPr>
            <p:cNvPr id="183" name="Google Shape;183;p1"/>
            <p:cNvSpPr/>
            <p:nvPr/>
          </p:nvSpPr>
          <p:spPr>
            <a:xfrm>
              <a:off x="309418" y="45332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Kiesel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[pebble]</a:t>
              </a:r>
              <a:endParaRPr/>
            </a:p>
          </p:txBody>
        </p:sp>
        <p:pic>
          <p:nvPicPr>
            <p:cNvPr descr="A close up of a rock&#10;&#10;Description automatically generated" id="184" name="Google Shape;184;p1"/>
            <p:cNvPicPr preferRelativeResize="0"/>
            <p:nvPr/>
          </p:nvPicPr>
          <p:blipFill rotWithShape="1">
            <a:blip r:embed="rId15">
              <a:alphaModFix/>
            </a:blip>
            <a:srcRect b="0" l="34277" r="0" t="0"/>
            <a:stretch/>
          </p:blipFill>
          <p:spPr>
            <a:xfrm>
              <a:off x="1512674" y="4577641"/>
              <a:ext cx="570929" cy="579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5" name="Google Shape;185;p1"/>
          <p:cNvGrpSpPr/>
          <p:nvPr/>
        </p:nvGrpSpPr>
        <p:grpSpPr>
          <a:xfrm>
            <a:off x="4565328" y="4533284"/>
            <a:ext cx="1842935" cy="678796"/>
            <a:chOff x="4565328" y="4533284"/>
            <a:chExt cx="1842935" cy="678796"/>
          </a:xfrm>
        </p:grpSpPr>
        <p:sp>
          <p:nvSpPr>
            <p:cNvPr id="186" name="Google Shape;186;p1"/>
            <p:cNvSpPr/>
            <p:nvPr/>
          </p:nvSpPr>
          <p:spPr>
            <a:xfrm>
              <a:off x="4565328" y="45332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Scheitel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[parting]</a:t>
              </a:r>
              <a:endParaRPr/>
            </a:p>
          </p:txBody>
        </p:sp>
        <p:pic>
          <p:nvPicPr>
            <p:cNvPr descr="A picture containing shirt&#10;&#10;Description automatically generated" id="187" name="Google Shape;187;p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5886235" y="4746061"/>
              <a:ext cx="408433" cy="4430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"/>
            <p:cNvSpPr/>
            <p:nvPr/>
          </p:nvSpPr>
          <p:spPr>
            <a:xfrm>
              <a:off x="6014835" y="4562855"/>
              <a:ext cx="116137" cy="183911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89" name="Google Shape;189;p1"/>
          <p:cNvGrpSpPr/>
          <p:nvPr/>
        </p:nvGrpSpPr>
        <p:grpSpPr>
          <a:xfrm>
            <a:off x="309417" y="1347314"/>
            <a:ext cx="1842935" cy="678796"/>
            <a:chOff x="309417" y="1347314"/>
            <a:chExt cx="1842935" cy="678796"/>
          </a:xfrm>
        </p:grpSpPr>
        <p:sp>
          <p:nvSpPr>
            <p:cNvPr id="190" name="Google Shape;190;p1"/>
            <p:cNvSpPr/>
            <p:nvPr/>
          </p:nvSpPr>
          <p:spPr>
            <a:xfrm>
              <a:off x="309417" y="134731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Schiene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[rail]</a:t>
              </a:r>
              <a:endParaRPr/>
            </a:p>
          </p:txBody>
        </p:sp>
        <p:pic>
          <p:nvPicPr>
            <p:cNvPr id="191" name="Google Shape;191;p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485443" y="1566425"/>
              <a:ext cx="598160" cy="3987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"/>
          <p:cNvGrpSpPr/>
          <p:nvPr/>
        </p:nvGrpSpPr>
        <p:grpSpPr>
          <a:xfrm>
            <a:off x="2414678" y="1332884"/>
            <a:ext cx="1842935" cy="678796"/>
            <a:chOff x="2414678" y="1332884"/>
            <a:chExt cx="1842935" cy="678796"/>
          </a:xfrm>
        </p:grpSpPr>
        <p:sp>
          <p:nvSpPr>
            <p:cNvPr id="193" name="Google Shape;193;p1"/>
            <p:cNvSpPr/>
            <p:nvPr/>
          </p:nvSpPr>
          <p:spPr>
            <a:xfrm>
              <a:off x="2414678" y="1332884"/>
              <a:ext cx="1842935" cy="678796"/>
            </a:xfrm>
            <a:prstGeom prst="roundRect">
              <a:avLst>
                <a:gd fmla="val 16667" name="adj"/>
              </a:avLst>
            </a:prstGeom>
            <a:solidFill>
              <a:srgbClr val="FFF4E7"/>
            </a:solidFill>
            <a:ln cap="flat" cmpd="sng" w="12700">
              <a:solidFill>
                <a:srgbClr val="1E376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15076"/>
                </a:buClr>
                <a:buSzPts val="2000"/>
                <a:buFont typeface="Century Gothic"/>
                <a:buNone/>
              </a:pPr>
              <a: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weich</a:t>
              </a:r>
              <a:br>
                <a:rPr b="1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b="0" i="0" lang="en-GB" sz="2000" u="none" cap="none" strike="noStrike">
                  <a:solidFill>
                    <a:srgbClr val="11507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[soft]</a:t>
              </a:r>
              <a:endParaRPr/>
            </a:p>
          </p:txBody>
        </p:sp>
        <p:pic>
          <p:nvPicPr>
            <p:cNvPr id="194" name="Google Shape;194;p1"/>
            <p:cNvPicPr preferRelativeResize="0"/>
            <p:nvPr/>
          </p:nvPicPr>
          <p:blipFill rotWithShape="1">
            <a:blip r:embed="rId18">
              <a:alphaModFix/>
            </a:blip>
            <a:srcRect b="15118" l="8014" r="16578" t="15882"/>
            <a:stretch/>
          </p:blipFill>
          <p:spPr>
            <a:xfrm>
              <a:off x="3351853" y="1389900"/>
              <a:ext cx="803633" cy="55151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1"/>
          <p:cNvSpPr/>
          <p:nvPr/>
        </p:nvSpPr>
        <p:spPr>
          <a:xfrm>
            <a:off x="8103476" y="1502161"/>
            <a:ext cx="383748" cy="38780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rectangle" id="201" name="Google Shape;2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96863"/>
            <a:ext cx="6649156" cy="8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"/>
          <p:cNvSpPr txBox="1"/>
          <p:nvPr>
            <p:ph type="title"/>
          </p:nvPr>
        </p:nvSpPr>
        <p:spPr>
          <a:xfrm>
            <a:off x="82286" y="0"/>
            <a:ext cx="648458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lt1"/>
                </a:solidFill>
              </a:rPr>
              <a:t>Fonética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9359900" y="258166"/>
            <a:ext cx="2568243" cy="400919"/>
          </a:xfrm>
          <a:prstGeom prst="roundRect">
            <a:avLst>
              <a:gd fmla="val 16667" name="adj"/>
            </a:avLst>
          </a:prstGeom>
          <a:solidFill>
            <a:srgbClr val="F66400"/>
          </a:solidFill>
          <a:ln cap="flat" cmpd="sng" w="12700">
            <a:solidFill>
              <a:srgbClr val="1150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 / escribir</a:t>
            </a:r>
            <a:endParaRPr b="1" i="0" sz="2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"/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b="0" i="0" lang="en-GB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rectangle" id="210" name="Google Shape;2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296864"/>
            <a:ext cx="6457246" cy="867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"/>
          <p:cNvSpPr txBox="1"/>
          <p:nvPr>
            <p:ph type="title"/>
          </p:nvPr>
        </p:nvSpPr>
        <p:spPr>
          <a:xfrm>
            <a:off x="0" y="296864"/>
            <a:ext cx="5265384" cy="707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en-GB" sz="3600">
                <a:solidFill>
                  <a:schemeClr val="lt1"/>
                </a:solidFill>
              </a:rPr>
              <a:t>Phonétique</a:t>
            </a:r>
            <a:endParaRPr b="1" sz="3600">
              <a:solidFill>
                <a:schemeClr val="lt1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0277475" y="249869"/>
            <a:ext cx="1632445" cy="400919"/>
          </a:xfrm>
          <a:prstGeom prst="roundRect">
            <a:avLst>
              <a:gd fmla="val 16667" name="adj"/>
            </a:avLst>
          </a:prstGeom>
          <a:solidFill>
            <a:srgbClr val="105076"/>
          </a:solidFill>
          <a:ln cap="flat" cmpd="sng" w="12700">
            <a:solidFill>
              <a:srgbClr val="10507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GB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écouter</a:t>
            </a:r>
            <a:endParaRPr b="1" i="0" sz="20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b="0" i="0" lang="en-GB" sz="2400" u="none" cap="none" strike="noStrik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2021-02-18T20:45:54Z</dcterms:created>
  <dc:creator>Jenny Hopper</dc:creator>
</cp:coreProperties>
</file>