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21" r:id="rId2"/>
    <p:sldId id="324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420ED-F021-4376-8CC6-57338897DED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4C576-3492-456A-AAAE-D3C2D2578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2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Phonics practice activity</a:t>
            </a:r>
          </a:p>
          <a:p>
            <a:endParaRPr lang="en-US" b="1" dirty="0"/>
          </a:p>
          <a:p>
            <a:r>
              <a:rPr lang="en-US" b="1" dirty="0"/>
              <a:t>Timing: </a:t>
            </a:r>
            <a:r>
              <a:rPr lang="en-US" b="0" dirty="0"/>
              <a:t>6</a:t>
            </a:r>
            <a:r>
              <a:rPr lang="en-US" b="0" baseline="0" dirty="0"/>
              <a:t> minutes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</a:t>
            </a:r>
            <a:r>
              <a:rPr lang="en-US" b="0" baseline="0" dirty="0"/>
              <a:t> practise mapping sound to spelling with SSC [j]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 Click on the blue action button to play the audio.</a:t>
            </a:r>
          </a:p>
          <a:p>
            <a:r>
              <a:rPr lang="en-US" b="0" dirty="0"/>
              <a:t>2. Students write each sentence</a:t>
            </a:r>
            <a:r>
              <a:rPr lang="en-US" b="0" baseline="0" dirty="0"/>
              <a:t> in Spanish.</a:t>
            </a:r>
            <a:endParaRPr lang="en-US" b="0" dirty="0"/>
          </a:p>
          <a:p>
            <a:r>
              <a:rPr lang="en-US" b="0" dirty="0"/>
              <a:t>3. Students translate each sentence into English</a:t>
            </a:r>
            <a:r>
              <a:rPr lang="en-US" b="0" baseline="0" dirty="0"/>
              <a:t> (in writing or orally)</a:t>
            </a:r>
            <a:endParaRPr lang="en-US" b="0" dirty="0"/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200" dirty="0">
                <a:solidFill>
                  <a:srgbClr val="002060"/>
                </a:solidFill>
                <a:latin typeface="+mj-lt"/>
                <a:ea typeface="Century Gothic"/>
                <a:cs typeface="Century Gothic"/>
                <a:sym typeface="Century Gothic"/>
              </a:rPr>
              <a:t>No hay clase en julio.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>
                <a:solidFill>
                  <a:srgbClr val="002060"/>
                </a:solidFill>
                <a:latin typeface="+mj-lt"/>
                <a:ea typeface="Century Gothic"/>
                <a:cs typeface="Century Gothic"/>
                <a:sym typeface="Century Gothic"/>
              </a:rPr>
              <a:t>La </a:t>
            </a:r>
            <a:r>
              <a:rPr lang="en-GB" sz="1200" dirty="0" err="1">
                <a:solidFill>
                  <a:srgbClr val="002060"/>
                </a:solidFill>
                <a:latin typeface="+mj-lt"/>
                <a:ea typeface="Century Gothic"/>
                <a:cs typeface="Century Gothic"/>
                <a:sym typeface="Century Gothic"/>
              </a:rPr>
              <a:t>cámara</a:t>
            </a:r>
            <a:r>
              <a:rPr lang="en-GB" sz="1200" dirty="0">
                <a:solidFill>
                  <a:srgbClr val="002060"/>
                </a:solidFill>
                <a:latin typeface="+mj-lt"/>
                <a:ea typeface="Century Gothic"/>
                <a:cs typeface="Century Gothic"/>
                <a:sym typeface="Century Gothic"/>
              </a:rPr>
              <a:t> es </a:t>
            </a:r>
            <a:r>
              <a:rPr lang="en-GB" sz="1200" dirty="0" err="1">
                <a:solidFill>
                  <a:srgbClr val="002060"/>
                </a:solidFill>
                <a:latin typeface="+mj-lt"/>
                <a:ea typeface="Century Gothic"/>
                <a:cs typeface="Century Gothic"/>
                <a:sym typeface="Century Gothic"/>
              </a:rPr>
              <a:t>roja</a:t>
            </a:r>
            <a:r>
              <a:rPr lang="en-GB" sz="1200" dirty="0">
                <a:solidFill>
                  <a:srgbClr val="002060"/>
                </a:solidFill>
                <a:latin typeface="+mj-lt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err="1">
                <a:solidFill>
                  <a:srgbClr val="002060"/>
                </a:solidFill>
                <a:latin typeface="+mj-lt"/>
                <a:ea typeface="Century Gothic"/>
                <a:cs typeface="Century Gothic"/>
                <a:sym typeface="Century Gothic"/>
              </a:rPr>
              <a:t>Quiero</a:t>
            </a:r>
            <a:r>
              <a:rPr lang="en-GB" sz="1200" dirty="0">
                <a:solidFill>
                  <a:srgbClr val="002060"/>
                </a:solidFill>
                <a:latin typeface="+mj-lt"/>
                <a:ea typeface="Century Gothic"/>
                <a:cs typeface="Century Gothic"/>
                <a:sym typeface="Century Gothic"/>
              </a:rPr>
              <a:t> un </a:t>
            </a:r>
            <a:r>
              <a:rPr lang="en-GB" sz="1200" dirty="0" err="1">
                <a:solidFill>
                  <a:srgbClr val="002060"/>
                </a:solidFill>
                <a:latin typeface="+mj-lt"/>
                <a:ea typeface="Century Gothic"/>
                <a:cs typeface="Century Gothic"/>
                <a:sym typeface="Century Gothic"/>
              </a:rPr>
              <a:t>ejemplo</a:t>
            </a:r>
            <a:r>
              <a:rPr lang="en-GB" sz="1200" dirty="0">
                <a:solidFill>
                  <a:srgbClr val="002060"/>
                </a:solidFill>
                <a:latin typeface="+mj-lt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200" dirty="0">
                <a:solidFill>
                  <a:srgbClr val="002060"/>
                </a:solidFill>
                <a:latin typeface="+mj-lt"/>
                <a:ea typeface="Century Gothic"/>
                <a:cs typeface="Century Gothic"/>
                <a:sym typeface="Century Gothic"/>
              </a:rPr>
              <a:t> ¿Inglaterra o España? España es mejor.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200" dirty="0">
                <a:solidFill>
                  <a:srgbClr val="002060"/>
                </a:solidFill>
                <a:latin typeface="+mj-lt"/>
                <a:ea typeface="Century Gothic"/>
                <a:cs typeface="Century Gothic"/>
                <a:sym typeface="Century Gothic"/>
              </a:rPr>
              <a:t>Es mejor dejar la bolsa en casa.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err="1">
                <a:solidFill>
                  <a:srgbClr val="002060"/>
                </a:solidFill>
                <a:latin typeface="+mj-lt"/>
                <a:ea typeface="Century Gothic"/>
                <a:cs typeface="Century Gothic"/>
                <a:sym typeface="Century Gothic"/>
              </a:rPr>
              <a:t>Tienes</a:t>
            </a:r>
            <a:r>
              <a:rPr lang="en-GB" sz="1200" dirty="0">
                <a:solidFill>
                  <a:srgbClr val="002060"/>
                </a:solidFill>
                <a:latin typeface="+mj-lt"/>
                <a:ea typeface="Century Gothic"/>
                <a:cs typeface="Century Gothic"/>
                <a:sym typeface="Century Gothic"/>
              </a:rPr>
              <a:t> dos </a:t>
            </a:r>
            <a:r>
              <a:rPr lang="en-GB" sz="1200" dirty="0" err="1">
                <a:solidFill>
                  <a:srgbClr val="002060"/>
                </a:solidFill>
                <a:latin typeface="+mj-lt"/>
                <a:ea typeface="Century Gothic"/>
                <a:cs typeface="Century Gothic"/>
                <a:sym typeface="Century Gothic"/>
              </a:rPr>
              <a:t>ojos</a:t>
            </a:r>
            <a:r>
              <a:rPr lang="en-GB" sz="1200" dirty="0">
                <a:solidFill>
                  <a:srgbClr val="002060"/>
                </a:solidFill>
                <a:latin typeface="+mj-lt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Spanish): </a:t>
            </a:r>
            <a:br>
              <a:rPr lang="en-GB" baseline="0" dirty="0"/>
            </a:br>
            <a:r>
              <a:rPr lang="en-GB" b="0" baseline="0" dirty="0" err="1"/>
              <a:t>ojo</a:t>
            </a:r>
            <a:r>
              <a:rPr lang="en-GB" b="0" baseline="0" dirty="0"/>
              <a:t> [169]; </a:t>
            </a:r>
            <a:r>
              <a:rPr lang="en-GB" b="0" baseline="0" dirty="0" err="1"/>
              <a:t>julio</a:t>
            </a:r>
            <a:r>
              <a:rPr lang="en-GB" b="0" baseline="0" dirty="0"/>
              <a:t> [659]; </a:t>
            </a:r>
            <a:r>
              <a:rPr lang="en-GB" b="0" baseline="0" dirty="0" err="1"/>
              <a:t>rojo</a:t>
            </a:r>
            <a:r>
              <a:rPr lang="en-GB" b="0" baseline="0" dirty="0"/>
              <a:t> [534]; </a:t>
            </a:r>
            <a:r>
              <a:rPr lang="en-GB" b="0" baseline="0" dirty="0" err="1"/>
              <a:t>dejar</a:t>
            </a:r>
            <a:r>
              <a:rPr lang="en-GB" b="0" baseline="0" dirty="0"/>
              <a:t> [86]; </a:t>
            </a:r>
            <a:r>
              <a:rPr lang="en-GB" b="0" baseline="0" dirty="0" err="1"/>
              <a:t>ejemplo</a:t>
            </a:r>
            <a:r>
              <a:rPr lang="en-GB" b="0" baseline="0" dirty="0"/>
              <a:t> [187]; </a:t>
            </a:r>
            <a:r>
              <a:rPr lang="en-GB" b="0" baseline="0" dirty="0" err="1"/>
              <a:t>mejor</a:t>
            </a:r>
            <a:r>
              <a:rPr lang="en-GB" b="0" baseline="0" dirty="0"/>
              <a:t> [116]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1" baseline="0" dirty="0"/>
              <a:t>).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36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Vocabulario</a:t>
            </a:r>
          </a:p>
          <a:p>
            <a:r>
              <a:rPr lang="en-GB" b="1" dirty="0"/>
              <a:t>Timing: </a:t>
            </a:r>
            <a:r>
              <a:rPr lang="en-GB" b="0" dirty="0"/>
              <a:t>1-4 minutes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reactivate and strengthen vocabulary knowledge.  </a:t>
            </a:r>
            <a:br>
              <a:rPr lang="en-GB" b="0" dirty="0"/>
            </a:br>
            <a:br>
              <a:rPr lang="en-GB" b="0" dirty="0"/>
            </a:br>
            <a:r>
              <a:rPr lang="en-GB" b="1" dirty="0"/>
              <a:t>Procedure:</a:t>
            </a:r>
            <a:br>
              <a:rPr lang="en-GB" b="1" dirty="0"/>
            </a:br>
            <a:r>
              <a:rPr lang="en-GB" b="1" dirty="0"/>
              <a:t>Round 1: </a:t>
            </a:r>
            <a:r>
              <a:rPr lang="en-GB" b="0" dirty="0"/>
              <a:t>Look at the Spanish, recall the English meanings, saying them aloud. [1 minute]</a:t>
            </a:r>
            <a:br>
              <a:rPr lang="en-GB" b="0" dirty="0"/>
            </a:br>
            <a:r>
              <a:rPr lang="en-GB" b="1" dirty="0"/>
              <a:t>Round 2: </a:t>
            </a:r>
            <a:r>
              <a:rPr lang="en-GB" b="0" dirty="0"/>
              <a:t>Look at the English, recall the Spanish meanings, saying them aloud. [1 minute]</a:t>
            </a:r>
            <a:br>
              <a:rPr lang="en-GB" b="0" dirty="0"/>
            </a:br>
            <a:r>
              <a:rPr lang="en-GB" b="0" dirty="0"/>
              <a:t>Repeat for two further minutes, to speed up recall.</a:t>
            </a:r>
            <a:endParaRPr lang="en-US" b="0" dirty="0"/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Spanish): </a:t>
            </a:r>
            <a:br>
              <a:rPr lang="en-GB" baseline="0" dirty="0"/>
            </a:br>
            <a:r>
              <a:rPr lang="es-ES" baseline="0" dirty="0"/>
              <a:t>pueblo [244]; equipo [373]; trabajo [152]; edificio [857]; plato [1808]; familia [233]; película [543]; vista [408]; isla [810]; grande [66]; interesante [616]; de [2]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0" baseline="0" dirty="0"/>
              <a:t>)</a:t>
            </a:r>
            <a:r>
              <a:rPr lang="es-ES" i="1" baseline="0" dirty="0"/>
              <a:t>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  <a:endParaRPr lang="en-GB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36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</a:t>
            </a:r>
          </a:p>
          <a:p>
            <a:r>
              <a:rPr lang="en-GB" dirty="0"/>
              <a:t>2.</a:t>
            </a:r>
          </a:p>
          <a:p>
            <a:r>
              <a:rPr lang="en-GB" dirty="0"/>
              <a:t>3.</a:t>
            </a:r>
          </a:p>
          <a:p>
            <a:r>
              <a:rPr lang="en-GB" dirty="0"/>
              <a:t>4.</a:t>
            </a:r>
          </a:p>
          <a:p>
            <a:r>
              <a:rPr lang="en-GB" dirty="0"/>
              <a:t>5.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Transcript: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52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French):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7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8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7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6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5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90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3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6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6DACE-91D4-F84C-BC79-BE1BB5A5CA8D}"/>
              </a:ext>
            </a:extLst>
          </p:cNvPr>
          <p:cNvSpPr txBox="1"/>
          <p:nvPr userDrawn="1"/>
        </p:nvSpPr>
        <p:spPr>
          <a:xfrm>
            <a:off x="838200" y="1923393"/>
            <a:ext cx="603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4685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17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70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55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B177A-FB9B-624B-90F1-42CB20E9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6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Fonética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316DD52-7894-4A75-969C-CA0645DA2978}"/>
              </a:ext>
            </a:extLst>
          </p:cNvPr>
          <p:cNvSpPr/>
          <p:nvPr/>
        </p:nvSpPr>
        <p:spPr>
          <a:xfrm>
            <a:off x="9359900" y="258166"/>
            <a:ext cx="2568243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Google Shape;92;p5" descr="Table for exercises">
            <a:extLst>
              <a:ext uri="{FF2B5EF4-FFF2-40B4-BE49-F238E27FC236}">
                <a16:creationId xmlns:a16="http://schemas.microsoft.com/office/drawing/2014/main" id="{D42FCDF6-424C-46B0-ACC4-5160860AB740}"/>
              </a:ext>
            </a:extLst>
          </p:cNvPr>
          <p:cNvGraphicFramePr/>
          <p:nvPr/>
        </p:nvGraphicFramePr>
        <p:xfrm>
          <a:off x="142262" y="1696113"/>
          <a:ext cx="6451458" cy="3896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82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Google Shape;95;p5">
            <a:hlinkClick r:id="" action="ppaction://noaction">
              <a:snd r:embed="rId4" name="no hay clase en julio.wav"/>
            </a:hlinkClick>
            <a:extLst>
              <a:ext uri="{FF2B5EF4-FFF2-40B4-BE49-F238E27FC236}">
                <a16:creationId xmlns:a16="http://schemas.microsoft.com/office/drawing/2014/main" id="{77BA0CCA-F1CD-4E9D-8478-92EEAE28B3E8}"/>
              </a:ext>
            </a:extLst>
          </p:cNvPr>
          <p:cNvSpPr/>
          <p:nvPr/>
        </p:nvSpPr>
        <p:spPr>
          <a:xfrm>
            <a:off x="270825" y="2313901"/>
            <a:ext cx="583765" cy="45292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15076"/>
          </a:solidFill>
          <a:ln w="28575" cap="flat" cmpd="sng">
            <a:solidFill>
              <a:srgbClr val="EE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Google Shape;96;p5">
            <a:extLst>
              <a:ext uri="{FF2B5EF4-FFF2-40B4-BE49-F238E27FC236}">
                <a16:creationId xmlns:a16="http://schemas.microsoft.com/office/drawing/2014/main" id="{22989CD4-3DC6-4EB9-AC3B-CDFD54094D09}"/>
              </a:ext>
            </a:extLst>
          </p:cNvPr>
          <p:cNvSpPr txBox="1"/>
          <p:nvPr/>
        </p:nvSpPr>
        <p:spPr>
          <a:xfrm>
            <a:off x="983150" y="2286528"/>
            <a:ext cx="488093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No hay clase en julio.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96;p5">
            <a:extLst>
              <a:ext uri="{FF2B5EF4-FFF2-40B4-BE49-F238E27FC236}">
                <a16:creationId xmlns:a16="http://schemas.microsoft.com/office/drawing/2014/main" id="{E3B045E3-4F0B-4A69-984F-7D97A6DB8DA4}"/>
              </a:ext>
            </a:extLst>
          </p:cNvPr>
          <p:cNvSpPr txBox="1"/>
          <p:nvPr/>
        </p:nvSpPr>
        <p:spPr>
          <a:xfrm>
            <a:off x="6777804" y="2327589"/>
            <a:ext cx="347012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There isn’t class in July.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98;p5">
            <a:hlinkClick r:id="" action="ppaction://noaction">
              <a:snd r:embed="rId5" name="la camara es roja.wav"/>
            </a:hlinkClick>
            <a:extLst>
              <a:ext uri="{FF2B5EF4-FFF2-40B4-BE49-F238E27FC236}">
                <a16:creationId xmlns:a16="http://schemas.microsoft.com/office/drawing/2014/main" id="{628B1DB0-A86C-4ED4-A573-F9E95377AC6E}"/>
              </a:ext>
            </a:extLst>
          </p:cNvPr>
          <p:cNvSpPr/>
          <p:nvPr/>
        </p:nvSpPr>
        <p:spPr>
          <a:xfrm>
            <a:off x="270825" y="2862711"/>
            <a:ext cx="583765" cy="45292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15076"/>
          </a:solidFill>
          <a:ln w="28575" cap="flat" cmpd="sng">
            <a:solidFill>
              <a:srgbClr val="EE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Google Shape;99;p5">
            <a:extLst>
              <a:ext uri="{FF2B5EF4-FFF2-40B4-BE49-F238E27FC236}">
                <a16:creationId xmlns:a16="http://schemas.microsoft.com/office/drawing/2014/main" id="{E4668AE0-C316-42F4-BB1E-CBDB3EBADC81}"/>
              </a:ext>
            </a:extLst>
          </p:cNvPr>
          <p:cNvSpPr txBox="1"/>
          <p:nvPr/>
        </p:nvSpPr>
        <p:spPr>
          <a:xfrm>
            <a:off x="1302420" y="2827269"/>
            <a:ext cx="488093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01;p5">
            <a:hlinkClick r:id="" action="ppaction://noaction">
              <a:snd r:embed="rId6" name="quiero un ejemplo.wav"/>
            </a:hlinkClick>
            <a:extLst>
              <a:ext uri="{FF2B5EF4-FFF2-40B4-BE49-F238E27FC236}">
                <a16:creationId xmlns:a16="http://schemas.microsoft.com/office/drawing/2014/main" id="{D7F6FB4B-24B3-4F70-BA3F-2D75283BEA0D}"/>
              </a:ext>
            </a:extLst>
          </p:cNvPr>
          <p:cNvSpPr/>
          <p:nvPr/>
        </p:nvSpPr>
        <p:spPr>
          <a:xfrm>
            <a:off x="270824" y="3440212"/>
            <a:ext cx="583765" cy="45292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15076"/>
          </a:solidFill>
          <a:ln w="28575" cap="flat" cmpd="sng">
            <a:solidFill>
              <a:srgbClr val="EE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Google Shape;102;p5">
            <a:extLst>
              <a:ext uri="{FF2B5EF4-FFF2-40B4-BE49-F238E27FC236}">
                <a16:creationId xmlns:a16="http://schemas.microsoft.com/office/drawing/2014/main" id="{33F9BF23-CD63-4715-A30D-A8B71CC95F17}"/>
              </a:ext>
            </a:extLst>
          </p:cNvPr>
          <p:cNvSpPr txBox="1"/>
          <p:nvPr/>
        </p:nvSpPr>
        <p:spPr>
          <a:xfrm>
            <a:off x="1044256" y="3418502"/>
            <a:ext cx="475871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Quiero un ejemplo.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04;p5">
            <a:hlinkClick r:id="" action="ppaction://noaction">
              <a:snd r:embed="rId7" name="Inglaterra o España_ España es mejor.wav"/>
            </a:hlinkClick>
            <a:extLst>
              <a:ext uri="{FF2B5EF4-FFF2-40B4-BE49-F238E27FC236}">
                <a16:creationId xmlns:a16="http://schemas.microsoft.com/office/drawing/2014/main" id="{4948E6FB-7597-4124-810F-17AF87EFD113}"/>
              </a:ext>
            </a:extLst>
          </p:cNvPr>
          <p:cNvSpPr/>
          <p:nvPr/>
        </p:nvSpPr>
        <p:spPr>
          <a:xfrm>
            <a:off x="270823" y="3995430"/>
            <a:ext cx="583765" cy="45292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15076"/>
          </a:solidFill>
          <a:ln w="28575" cap="flat" cmpd="sng">
            <a:solidFill>
              <a:srgbClr val="EE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Google Shape;105;p5">
            <a:extLst>
              <a:ext uri="{FF2B5EF4-FFF2-40B4-BE49-F238E27FC236}">
                <a16:creationId xmlns:a16="http://schemas.microsoft.com/office/drawing/2014/main" id="{20D751A7-DC67-4086-99CC-60C23E72D0CA}"/>
              </a:ext>
            </a:extLst>
          </p:cNvPr>
          <p:cNvSpPr txBox="1"/>
          <p:nvPr/>
        </p:nvSpPr>
        <p:spPr>
          <a:xfrm>
            <a:off x="938218" y="3976842"/>
            <a:ext cx="630729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 ¿Inglaterra o España? España es mejor.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07;p5">
            <a:hlinkClick r:id="" action="ppaction://noaction">
              <a:snd r:embed="rId8" name="es mejor dejar la bolsa en casa.wav"/>
            </a:hlinkClick>
            <a:extLst>
              <a:ext uri="{FF2B5EF4-FFF2-40B4-BE49-F238E27FC236}">
                <a16:creationId xmlns:a16="http://schemas.microsoft.com/office/drawing/2014/main" id="{1D1CA475-127E-460E-9BBD-901E4259FCAA}"/>
              </a:ext>
            </a:extLst>
          </p:cNvPr>
          <p:cNvSpPr/>
          <p:nvPr/>
        </p:nvSpPr>
        <p:spPr>
          <a:xfrm>
            <a:off x="270823" y="4569448"/>
            <a:ext cx="583765" cy="45292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15076"/>
          </a:solidFill>
          <a:ln w="28575" cap="flat" cmpd="sng">
            <a:solidFill>
              <a:srgbClr val="EE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Google Shape;108;p5">
            <a:extLst>
              <a:ext uri="{FF2B5EF4-FFF2-40B4-BE49-F238E27FC236}">
                <a16:creationId xmlns:a16="http://schemas.microsoft.com/office/drawing/2014/main" id="{5EAB6A02-11CA-4C0E-8000-DF39EABE798A}"/>
              </a:ext>
            </a:extLst>
          </p:cNvPr>
          <p:cNvSpPr txBox="1"/>
          <p:nvPr/>
        </p:nvSpPr>
        <p:spPr>
          <a:xfrm>
            <a:off x="1361270" y="4521629"/>
            <a:ext cx="471948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10;p5">
            <a:hlinkClick r:id="" action="ppaction://noaction">
              <a:snd r:embed="rId9" name="tienes dos ojos.wav"/>
            </a:hlinkClick>
            <a:extLst>
              <a:ext uri="{FF2B5EF4-FFF2-40B4-BE49-F238E27FC236}">
                <a16:creationId xmlns:a16="http://schemas.microsoft.com/office/drawing/2014/main" id="{4627DB8D-5AEE-4AAA-9017-5486D28A1E87}"/>
              </a:ext>
            </a:extLst>
          </p:cNvPr>
          <p:cNvSpPr/>
          <p:nvPr/>
        </p:nvSpPr>
        <p:spPr>
          <a:xfrm>
            <a:off x="270822" y="5105866"/>
            <a:ext cx="583765" cy="45292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15076"/>
          </a:solidFill>
          <a:ln w="28575" cap="flat" cmpd="sng">
            <a:solidFill>
              <a:srgbClr val="EE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Google Shape;111;p5">
            <a:extLst>
              <a:ext uri="{FF2B5EF4-FFF2-40B4-BE49-F238E27FC236}">
                <a16:creationId xmlns:a16="http://schemas.microsoft.com/office/drawing/2014/main" id="{264C6EE1-07B5-4E7B-B450-A9E437B48DD5}"/>
              </a:ext>
            </a:extLst>
          </p:cNvPr>
          <p:cNvSpPr txBox="1"/>
          <p:nvPr/>
        </p:nvSpPr>
        <p:spPr>
          <a:xfrm>
            <a:off x="1341653" y="5092899"/>
            <a:ext cx="471948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96;p5">
            <a:extLst>
              <a:ext uri="{FF2B5EF4-FFF2-40B4-BE49-F238E27FC236}">
                <a16:creationId xmlns:a16="http://schemas.microsoft.com/office/drawing/2014/main" id="{48ECE242-0385-4E14-AA73-92997CF855F3}"/>
              </a:ext>
            </a:extLst>
          </p:cNvPr>
          <p:cNvSpPr txBox="1"/>
          <p:nvPr/>
        </p:nvSpPr>
        <p:spPr>
          <a:xfrm>
            <a:off x="983150" y="2862083"/>
            <a:ext cx="488093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La cámara es roja.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105;p5">
            <a:extLst>
              <a:ext uri="{FF2B5EF4-FFF2-40B4-BE49-F238E27FC236}">
                <a16:creationId xmlns:a16="http://schemas.microsoft.com/office/drawing/2014/main" id="{75A7777C-EC51-4E78-A9BD-79D25C687906}"/>
              </a:ext>
            </a:extLst>
          </p:cNvPr>
          <p:cNvSpPr txBox="1"/>
          <p:nvPr/>
        </p:nvSpPr>
        <p:spPr>
          <a:xfrm>
            <a:off x="1044257" y="4568706"/>
            <a:ext cx="539680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Es mejor dejar la bolsa en casa.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105;p5">
            <a:extLst>
              <a:ext uri="{FF2B5EF4-FFF2-40B4-BE49-F238E27FC236}">
                <a16:creationId xmlns:a16="http://schemas.microsoft.com/office/drawing/2014/main" id="{468E3A0A-6DD2-46EC-8C86-B96DA2339A98}"/>
              </a:ext>
            </a:extLst>
          </p:cNvPr>
          <p:cNvSpPr txBox="1"/>
          <p:nvPr/>
        </p:nvSpPr>
        <p:spPr>
          <a:xfrm>
            <a:off x="1044256" y="5093523"/>
            <a:ext cx="250392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Tienes dos ojos.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4" name="Google Shape;92;p5" descr="Table for exercises">
            <a:extLst>
              <a:ext uri="{FF2B5EF4-FFF2-40B4-BE49-F238E27FC236}">
                <a16:creationId xmlns:a16="http://schemas.microsoft.com/office/drawing/2014/main" id="{476ADCE6-BEDE-4945-A3CC-5B0067D7AAD6}"/>
              </a:ext>
            </a:extLst>
          </p:cNvPr>
          <p:cNvGraphicFramePr/>
          <p:nvPr/>
        </p:nvGraphicFramePr>
        <p:xfrm>
          <a:off x="6777803" y="1696113"/>
          <a:ext cx="5060541" cy="3896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060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Google Shape;96;p5">
            <a:extLst>
              <a:ext uri="{FF2B5EF4-FFF2-40B4-BE49-F238E27FC236}">
                <a16:creationId xmlns:a16="http://schemas.microsoft.com/office/drawing/2014/main" id="{6A1F2853-DA1C-4A51-BF96-CEE0004C9F80}"/>
              </a:ext>
            </a:extLst>
          </p:cNvPr>
          <p:cNvSpPr txBox="1"/>
          <p:nvPr/>
        </p:nvSpPr>
        <p:spPr>
          <a:xfrm>
            <a:off x="6777804" y="2891296"/>
            <a:ext cx="290522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The camera is red.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102;p5">
            <a:extLst>
              <a:ext uri="{FF2B5EF4-FFF2-40B4-BE49-F238E27FC236}">
                <a16:creationId xmlns:a16="http://schemas.microsoft.com/office/drawing/2014/main" id="{4AFBEB27-8CEF-49AF-AB76-786DBBE989A7}"/>
              </a:ext>
            </a:extLst>
          </p:cNvPr>
          <p:cNvSpPr txBox="1"/>
          <p:nvPr/>
        </p:nvSpPr>
        <p:spPr>
          <a:xfrm>
            <a:off x="6777803" y="3479836"/>
            <a:ext cx="347013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I want an example.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105;p5">
            <a:extLst>
              <a:ext uri="{FF2B5EF4-FFF2-40B4-BE49-F238E27FC236}">
                <a16:creationId xmlns:a16="http://schemas.microsoft.com/office/drawing/2014/main" id="{D8AA3990-9BA2-4064-AF6E-40F1B3B99228}"/>
              </a:ext>
            </a:extLst>
          </p:cNvPr>
          <p:cNvSpPr txBox="1"/>
          <p:nvPr/>
        </p:nvSpPr>
        <p:spPr>
          <a:xfrm>
            <a:off x="6677350" y="4004382"/>
            <a:ext cx="485074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 England or Spain? Spain is better!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105;p5">
            <a:extLst>
              <a:ext uri="{FF2B5EF4-FFF2-40B4-BE49-F238E27FC236}">
                <a16:creationId xmlns:a16="http://schemas.microsoft.com/office/drawing/2014/main" id="{8567FA4A-3B0C-4082-B48E-5A03BE495DB7}"/>
              </a:ext>
            </a:extLst>
          </p:cNvPr>
          <p:cNvSpPr txBox="1"/>
          <p:nvPr/>
        </p:nvSpPr>
        <p:spPr>
          <a:xfrm>
            <a:off x="6738456" y="4537298"/>
            <a:ext cx="518968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It’s better to leave the bag at home.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105;p5">
            <a:extLst>
              <a:ext uri="{FF2B5EF4-FFF2-40B4-BE49-F238E27FC236}">
                <a16:creationId xmlns:a16="http://schemas.microsoft.com/office/drawing/2014/main" id="{4112878F-0E8F-49FB-AFF9-788818F7E509}"/>
              </a:ext>
            </a:extLst>
          </p:cNvPr>
          <p:cNvSpPr txBox="1"/>
          <p:nvPr/>
        </p:nvSpPr>
        <p:spPr>
          <a:xfrm>
            <a:off x="6784376" y="5105866"/>
            <a:ext cx="318582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You have two eyes.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119;p5">
            <a:extLst>
              <a:ext uri="{FF2B5EF4-FFF2-40B4-BE49-F238E27FC236}">
                <a16:creationId xmlns:a16="http://schemas.microsoft.com/office/drawing/2014/main" id="{3E5F5D4F-4898-499B-B123-3C6295DE23E8}"/>
              </a:ext>
            </a:extLst>
          </p:cNvPr>
          <p:cNvSpPr txBox="1">
            <a:spLocks/>
          </p:cNvSpPr>
          <p:nvPr/>
        </p:nvSpPr>
        <p:spPr>
          <a:xfrm>
            <a:off x="7118736" y="1716005"/>
            <a:ext cx="3967969" cy="4894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Century Gothic"/>
              <a:buNone/>
              <a:tabLst/>
              <a:defRPr/>
            </a:pPr>
            <a:r>
              <a:rPr kumimoji="0" lang="es-ES" sz="2160" b="1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¿Cómo se dice en inglés?</a:t>
            </a:r>
            <a:endParaRPr kumimoji="0" lang="es-ES" sz="3959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31" name="Google Shape;119;p5">
            <a:extLst>
              <a:ext uri="{FF2B5EF4-FFF2-40B4-BE49-F238E27FC236}">
                <a16:creationId xmlns:a16="http://schemas.microsoft.com/office/drawing/2014/main" id="{D2C2F3DD-4E93-431D-BE57-FBACAA5AC620}"/>
              </a:ext>
            </a:extLst>
          </p:cNvPr>
          <p:cNvSpPr txBox="1">
            <a:spLocks/>
          </p:cNvSpPr>
          <p:nvPr/>
        </p:nvSpPr>
        <p:spPr>
          <a:xfrm>
            <a:off x="1038673" y="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Century Gothic"/>
              <a:buNone/>
              <a:tabLst/>
              <a:defRPr/>
            </a:pPr>
            <a:r>
              <a:rPr kumimoji="0" lang="es-ES" sz="2160" b="1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F0302020204030204"/>
                <a:ea typeface="Century Gothic"/>
                <a:cs typeface="Century Gothic"/>
                <a:sym typeface="Century Gothic"/>
              </a:rPr>
              <a:t>Escucha. Escribe la frase en español.</a:t>
            </a:r>
            <a:endParaRPr kumimoji="0" lang="es-ES" sz="3959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06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6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Vocabulario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316DD52-7894-4A75-969C-CA0645DA2978}"/>
              </a:ext>
            </a:extLst>
          </p:cNvPr>
          <p:cNvSpPr/>
          <p:nvPr/>
        </p:nvSpPr>
        <p:spPr>
          <a:xfrm>
            <a:off x="10883900" y="258166"/>
            <a:ext cx="1044243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hablar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ED7FCE-1CF6-4773-9763-E134E93C49FC}"/>
              </a:ext>
            </a:extLst>
          </p:cNvPr>
          <p:cNvGraphicFramePr>
            <a:graphicFrameLocks noGrp="1"/>
          </p:cNvGraphicFramePr>
          <p:nvPr/>
        </p:nvGraphicFramePr>
        <p:xfrm>
          <a:off x="6347673" y="762358"/>
          <a:ext cx="5364480" cy="5622305"/>
        </p:xfrm>
        <a:graphic>
          <a:graphicData uri="http://schemas.openxmlformats.org/drawingml/2006/table">
            <a:tbl>
              <a:tblPr firstRow="1" firstCol="1" bandRow="1"/>
              <a:tblGrid>
                <a:gridCol w="45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Español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Inglés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el pueblo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town, village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el equipo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team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trabajo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job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edificio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building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GB" sz="2000" kern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plato</a:t>
                      </a:r>
                      <a:endParaRPr lang="en-GB" sz="2000" kern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plate, dish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la familia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family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la película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film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la vista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view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la isla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island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grande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big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564653"/>
                  </a:ext>
                </a:extLst>
              </a:tr>
              <a:tr h="432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i="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interesante</a:t>
                      </a:r>
                      <a:endParaRPr lang="en-GB" sz="2000" i="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interesting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i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170579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A78435BA-E30C-4CF0-AA80-2E03BFF4A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460" y="1367482"/>
            <a:ext cx="502131" cy="4156257"/>
          </a:xfrm>
          <a:prstGeom prst="rect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ysClr val="window" lastClr="FFFFFF"/>
            </a:extrusionClr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D79E385-5118-408B-8B94-D983ACFB3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094" y="1367480"/>
            <a:ext cx="503528" cy="4156259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ysClr val="window" lastClr="FFFFFF">
                <a:alpha val="63000"/>
              </a:sys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F9CF198B-F044-4185-A286-1864A8768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9833" y="1356054"/>
            <a:ext cx="0" cy="4156259"/>
          </a:xfrm>
          <a:prstGeom prst="line">
            <a:avLst/>
          </a:prstGeom>
          <a:noFill/>
          <a:ln w="28575">
            <a:solidFill>
              <a:srgbClr val="5B9BD5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00058B7E-BCBA-474E-848D-9A56921C0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4521" y="1356054"/>
            <a:ext cx="216791" cy="0"/>
          </a:xfrm>
          <a:prstGeom prst="line">
            <a:avLst/>
          </a:prstGeom>
          <a:noFill/>
          <a:ln w="28575">
            <a:solidFill>
              <a:srgbClr val="5B9BD5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6926C0C1-CB99-4FA8-9907-4E03232DE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9833" y="5512313"/>
            <a:ext cx="216791" cy="0"/>
          </a:xfrm>
          <a:prstGeom prst="line">
            <a:avLst/>
          </a:prstGeom>
          <a:noFill/>
          <a:ln w="28575">
            <a:solidFill>
              <a:srgbClr val="5B9BD5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69E30889-16AD-44CA-AA82-E1723BE87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8" y="2945789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Segundos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36067054-AE94-4B7A-A211-FD1C812E9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312" y="1198203"/>
            <a:ext cx="4318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60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2A827846-1542-4662-922E-7D3278E63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624" y="5331785"/>
            <a:ext cx="73417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0</a:t>
            </a:r>
          </a:p>
        </p:txBody>
      </p:sp>
      <p:sp>
        <p:nvSpPr>
          <p:cNvPr id="16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3DC4322-915A-4799-B82B-826B6F8DB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196" y="5742733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INICIO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930083" y="1229353"/>
            <a:ext cx="1472952" cy="5101547"/>
            <a:chOff x="6930083" y="1229353"/>
            <a:chExt cx="1472952" cy="5101547"/>
          </a:xfrm>
        </p:grpSpPr>
        <p:sp>
          <p:nvSpPr>
            <p:cNvPr id="30" name="Rectangle 29"/>
            <p:cNvSpPr/>
            <p:nvPr/>
          </p:nvSpPr>
          <p:spPr>
            <a:xfrm>
              <a:off x="6930083" y="1229353"/>
              <a:ext cx="1462556" cy="337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30084" y="1665891"/>
              <a:ext cx="1462556" cy="349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930084" y="2084170"/>
              <a:ext cx="1462556" cy="341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30084" y="2545438"/>
              <a:ext cx="1462556" cy="30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930084" y="2961914"/>
              <a:ext cx="1462556" cy="33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930084" y="3370128"/>
              <a:ext cx="1462556" cy="355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30084" y="3809858"/>
              <a:ext cx="1462556" cy="357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930083" y="4244416"/>
              <a:ext cx="1462556" cy="362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930084" y="4675995"/>
              <a:ext cx="1462556" cy="35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930083" y="5125470"/>
              <a:ext cx="1462556" cy="33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40479" y="5563305"/>
              <a:ext cx="1462556" cy="33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30083" y="5999412"/>
              <a:ext cx="1462556" cy="33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915775" y="1243465"/>
            <a:ext cx="2438775" cy="5087435"/>
            <a:chOff x="8915775" y="1243465"/>
            <a:chExt cx="2438775" cy="5087435"/>
          </a:xfrm>
        </p:grpSpPr>
        <p:sp>
          <p:nvSpPr>
            <p:cNvPr id="18" name="Rectangle 17"/>
            <p:cNvSpPr/>
            <p:nvPr/>
          </p:nvSpPr>
          <p:spPr>
            <a:xfrm>
              <a:off x="8915775" y="1243465"/>
              <a:ext cx="2379501" cy="337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15776" y="1680003"/>
              <a:ext cx="2379501" cy="349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915776" y="2098282"/>
              <a:ext cx="2379501" cy="341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15776" y="2559550"/>
              <a:ext cx="2379501" cy="30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15776" y="2976026"/>
              <a:ext cx="2379501" cy="33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915776" y="3384240"/>
              <a:ext cx="2379501" cy="355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915776" y="3823970"/>
              <a:ext cx="2379501" cy="357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915775" y="4258528"/>
              <a:ext cx="2379501" cy="362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5776" y="4690107"/>
              <a:ext cx="2379501" cy="35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915775" y="5139582"/>
              <a:ext cx="2379501" cy="33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32689" y="5577417"/>
              <a:ext cx="2379501" cy="33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975049" y="5999412"/>
              <a:ext cx="2379501" cy="33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Phonetik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1007969" y="247046"/>
            <a:ext cx="949358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45552-F64E-5344-BB61-2B43714A9308}"/>
              </a:ext>
            </a:extLst>
          </p:cNvPr>
          <p:cNvSpPr txBox="1"/>
          <p:nvPr/>
        </p:nvSpPr>
        <p:spPr>
          <a:xfrm>
            <a:off x="180000" y="1296000"/>
            <a:ext cx="556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0786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Phonétique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FB09667E-50A2-4099-B9F5-10D9728BF65D}"/>
              </a:ext>
            </a:extLst>
          </p:cNvPr>
          <p:cNvSpPr/>
          <p:nvPr/>
        </p:nvSpPr>
        <p:spPr>
          <a:xfrm>
            <a:off x="10277475" y="249869"/>
            <a:ext cx="1632445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1188-B433-5A4A-A669-78C0EE9B8445}"/>
              </a:ext>
            </a:extLst>
          </p:cNvPr>
          <p:cNvSpPr txBox="1"/>
          <p:nvPr/>
        </p:nvSpPr>
        <p:spPr>
          <a:xfrm>
            <a:off x="180000" y="1296000"/>
            <a:ext cx="1119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71135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panish_skeleton_template" id="{C3BD2417-7D2D-5349-B565-4C54594803A4}" vid="{176CC6A6-DC07-2249-B76E-D4D3571CA0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Widescreen</PresentationFormat>
  <Paragraphs>127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Tw Cen MT</vt:lpstr>
      <vt:lpstr>1_Office Theme</vt:lpstr>
      <vt:lpstr>Fonética</vt:lpstr>
      <vt:lpstr>Vocabulario</vt:lpstr>
      <vt:lpstr>Phonetik</vt:lpstr>
      <vt:lpstr>Phonétique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Fonética</dc:title>
  <dc:creator>Jenny Hopper</dc:creator>
  <cp:lastModifiedBy>Jenny Hopper</cp:lastModifiedBy>
  <cp:revision>1</cp:revision>
  <dcterms:created xsi:type="dcterms:W3CDTF">2021-02-27T08:23:35Z</dcterms:created>
  <dcterms:modified xsi:type="dcterms:W3CDTF">2021-02-27T08:24:32Z</dcterms:modified>
</cp:coreProperties>
</file>