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7"/>
  </p:notesMasterIdLst>
  <p:sldIdLst>
    <p:sldId id="749" r:id="rId4"/>
    <p:sldId id="257"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50" autoAdjust="0"/>
  </p:normalViewPr>
  <p:slideViewPr>
    <p:cSldViewPr snapToGrid="0">
      <p:cViewPr varScale="1">
        <p:scale>
          <a:sx n="68" d="100"/>
          <a:sy n="68" d="100"/>
        </p:scale>
        <p:origin x="616"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376361-9BDB-46DD-95D4-272CC4B6A73B}" type="datetimeFigureOut">
              <a:rPr lang="en-US" smtClean="0"/>
              <a:t>2/18/2021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CB64D-8648-46B3-B833-6769C381D75F}" type="slidenum">
              <a:rPr lang="en-US" smtClean="0"/>
              <a:t>‹#›</a:t>
            </a:fld>
            <a:endParaRPr lang="en-US"/>
          </a:p>
        </p:txBody>
      </p:sp>
    </p:spTree>
    <p:extLst>
      <p:ext uri="{BB962C8B-B14F-4D97-AF65-F5344CB8AC3E}">
        <p14:creationId xmlns:p14="http://schemas.microsoft.com/office/powerpoint/2010/main" val="194151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Timing: 3 minutes</a:t>
            </a:r>
            <a:br>
              <a:rPr lang="en-GB" dirty="0"/>
            </a:br>
            <a:br>
              <a:rPr lang="en-GB" b="1" dirty="0"/>
            </a:br>
            <a:r>
              <a:rPr lang="en-GB" b="1" dirty="0"/>
              <a:t>Aim: </a:t>
            </a:r>
            <a:r>
              <a:rPr lang="en-GB" b="0" dirty="0"/>
              <a:t>To revisit SSC [</a:t>
            </a:r>
            <a:r>
              <a:rPr lang="en-GB" b="0" dirty="0" err="1"/>
              <a:t>ei</a:t>
            </a:r>
            <a:r>
              <a:rPr lang="en-GB" b="0" dirty="0"/>
              <a:t>] and [</a:t>
            </a:r>
            <a:r>
              <a:rPr lang="en-GB" b="0" dirty="0" err="1"/>
              <a:t>ie</a:t>
            </a:r>
            <a:r>
              <a:rPr lang="en-GB" b="0" dirty="0"/>
              <a:t>] in a read aloud task.</a:t>
            </a:r>
            <a:br>
              <a:rPr lang="en-GB" b="0" dirty="0"/>
            </a:br>
            <a:br>
              <a:rPr lang="en-GB" b="0" dirty="0"/>
            </a:br>
            <a:r>
              <a:rPr lang="en-GB" b="1" dirty="0"/>
              <a:t>Procedure:</a:t>
            </a:r>
            <a:br>
              <a:rPr lang="en-GB" dirty="0"/>
            </a:br>
            <a:r>
              <a:rPr lang="en-GB" dirty="0"/>
              <a:t>1. Partner A writes down 5 of the words on the slide.</a:t>
            </a:r>
            <a:br>
              <a:rPr lang="en-GB" dirty="0"/>
            </a:br>
            <a:r>
              <a:rPr lang="en-GB" dirty="0"/>
              <a:t>2. Partner B, without seeing A’s list, says all the words on the slide as quickly as possible, trying to match all of Partner A’s list before the 40 seconds is up.</a:t>
            </a:r>
            <a:br>
              <a:rPr lang="en-GB" dirty="0"/>
            </a:br>
            <a:r>
              <a:rPr lang="en-GB" dirty="0"/>
              <a:t>Note: Partner A should listen very carefully to B’s pronunciation. S/he doesn’t need to cross a word off if the [</a:t>
            </a:r>
            <a:r>
              <a:rPr lang="en-GB" dirty="0" err="1"/>
              <a:t>ei</a:t>
            </a:r>
            <a:r>
              <a:rPr lang="en-GB" dirty="0"/>
              <a:t>] and [</a:t>
            </a:r>
            <a:r>
              <a:rPr lang="en-GB" dirty="0" err="1"/>
              <a:t>ie</a:t>
            </a:r>
            <a:r>
              <a:rPr lang="en-GB" dirty="0"/>
              <a:t>] are pronounced wrongly!</a:t>
            </a:r>
            <a:br>
              <a:rPr lang="en-GB" dirty="0"/>
            </a:br>
            <a:r>
              <a:rPr lang="en-GB" dirty="0"/>
              <a:t>3. Swap roles.</a:t>
            </a:r>
            <a:br>
              <a:rPr lang="en-GB" dirty="0"/>
            </a:br>
            <a:r>
              <a:rPr lang="en-GB" dirty="0"/>
              <a:t>4. Note: this activity can be repeated a couple of times.</a:t>
            </a:r>
            <a:endParaRPr lang="en-GB" i="1"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of cognates and unknown words (1 is the most frequent word in German): </a:t>
            </a:r>
            <a:br>
              <a:rPr lang="en-GB" baseline="0" dirty="0"/>
            </a:br>
            <a:r>
              <a:rPr lang="en-GB" baseline="0" dirty="0" err="1"/>
              <a:t>Allergie</a:t>
            </a:r>
            <a:r>
              <a:rPr lang="en-GB" baseline="0" dirty="0"/>
              <a:t> [&gt;5009] </a:t>
            </a:r>
            <a:r>
              <a:rPr lang="en-GB" baseline="0" dirty="0" err="1"/>
              <a:t>Bein</a:t>
            </a:r>
            <a:r>
              <a:rPr lang="en-GB" baseline="0" dirty="0"/>
              <a:t> [884] </a:t>
            </a:r>
            <a:r>
              <a:rPr lang="en-GB" baseline="0" dirty="0" err="1"/>
              <a:t>Biene</a:t>
            </a:r>
            <a:r>
              <a:rPr lang="en-GB" baseline="0" dirty="0"/>
              <a:t> [&gt;5009] </a:t>
            </a:r>
            <a:r>
              <a:rPr lang="en-GB" baseline="0" dirty="0" err="1"/>
              <a:t>Fieber</a:t>
            </a:r>
            <a:r>
              <a:rPr lang="en-GB" baseline="0" dirty="0"/>
              <a:t> [4774] </a:t>
            </a:r>
            <a:r>
              <a:rPr lang="en-GB" baseline="0" dirty="0" err="1"/>
              <a:t>Fliege</a:t>
            </a:r>
            <a:r>
              <a:rPr lang="en-GB" baseline="0" dirty="0"/>
              <a:t> [3994] </a:t>
            </a:r>
            <a:r>
              <a:rPr lang="en-GB" baseline="0" dirty="0" err="1"/>
              <a:t>Freiheit</a:t>
            </a:r>
            <a:r>
              <a:rPr lang="en-GB" baseline="0" dirty="0"/>
              <a:t> [814] Frieden [1696] </a:t>
            </a:r>
            <a:r>
              <a:rPr lang="en-GB" baseline="0" dirty="0" err="1"/>
              <a:t>Geige</a:t>
            </a:r>
            <a:r>
              <a:rPr lang="en-GB" baseline="0" dirty="0"/>
              <a:t> [&gt;5009] </a:t>
            </a:r>
            <a:r>
              <a:rPr lang="en-GB" baseline="0" dirty="0" err="1"/>
              <a:t>Haifisch</a:t>
            </a:r>
            <a:r>
              <a:rPr lang="en-GB" baseline="0" dirty="0"/>
              <a:t> [&gt;5009] </a:t>
            </a:r>
            <a:r>
              <a:rPr lang="en-GB" baseline="0" dirty="0" err="1"/>
              <a:t>Leib</a:t>
            </a:r>
            <a:r>
              <a:rPr lang="en-GB" baseline="0" dirty="0"/>
              <a:t> [3274] Liebe [844] </a:t>
            </a:r>
            <a:r>
              <a:rPr lang="en-GB" baseline="0" dirty="0" err="1"/>
              <a:t>Schwein</a:t>
            </a:r>
            <a:r>
              <a:rPr lang="en-GB" baseline="0" dirty="0"/>
              <a:t> [2975] Wein [1736] Wiese [2963] </a:t>
            </a:r>
            <a:r>
              <a:rPr lang="en-GB" baseline="0" dirty="0" err="1"/>
              <a:t>Ziege</a:t>
            </a:r>
            <a:r>
              <a:rPr lang="en-GB" baseline="0" dirty="0"/>
              <a:t> [&gt;5009]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Jones, R.L. &amp; </a:t>
            </a:r>
            <a:r>
              <a:rPr lang="en-GB" i="1" dirty="0" err="1"/>
              <a:t>Tschirner</a:t>
            </a:r>
            <a:r>
              <a:rPr lang="en-GB" i="1" dirty="0"/>
              <a:t>, E. (2019). A frequency dictionary of German: core vocabulary for learners. Routledge</a:t>
            </a:r>
          </a:p>
          <a:p>
            <a:br>
              <a:rPr lang="en-GB" dirty="0"/>
            </a:br>
            <a:endParaRPr lang="en-GB" dirty="0"/>
          </a:p>
          <a:p>
            <a:br>
              <a:rPr lang="en-GB" dirty="0"/>
            </a:br>
            <a:br>
              <a:rPr lang="en-GB" dirty="0"/>
            </a:b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2543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Timing:</a:t>
            </a:r>
          </a:p>
          <a:p>
            <a:endParaRPr lang="en-US" b="1" dirty="0"/>
          </a:p>
          <a:p>
            <a:r>
              <a:rPr lang="en-US" b="1" dirty="0"/>
              <a:t>Aim:</a:t>
            </a:r>
          </a:p>
          <a:p>
            <a:endParaRPr lang="en-US" b="1" dirty="0"/>
          </a:p>
          <a:p>
            <a:r>
              <a:rPr lang="en-US" b="1" dirty="0"/>
              <a:t>Procedure:</a:t>
            </a:r>
          </a:p>
          <a:p>
            <a:r>
              <a:rPr lang="en-US" b="0" dirty="0"/>
              <a:t>1.</a:t>
            </a:r>
          </a:p>
          <a:p>
            <a:r>
              <a:rPr lang="en-US" b="0" dirty="0"/>
              <a:t>2.</a:t>
            </a:r>
          </a:p>
          <a:p>
            <a:r>
              <a:rPr lang="en-US" b="0" dirty="0"/>
              <a:t>3.</a:t>
            </a:r>
          </a:p>
          <a:p>
            <a:r>
              <a:rPr lang="en-US" b="0" dirty="0"/>
              <a:t>4.</a:t>
            </a:r>
          </a:p>
          <a:p>
            <a:r>
              <a:rPr lang="en-US" b="0" dirty="0"/>
              <a:t>5.</a:t>
            </a:r>
          </a:p>
          <a:p>
            <a:endParaRPr lang="en-US" b="0" dirty="0"/>
          </a:p>
          <a:p>
            <a:r>
              <a:rPr lang="en-US" b="1" dirty="0"/>
              <a:t>Transcript: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1128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Timing:</a:t>
            </a:r>
          </a:p>
          <a:p>
            <a:endParaRPr lang="en-US" b="1" dirty="0"/>
          </a:p>
          <a:p>
            <a:r>
              <a:rPr lang="en-US" b="1" dirty="0"/>
              <a:t>Aim:</a:t>
            </a:r>
          </a:p>
          <a:p>
            <a:endParaRPr lang="en-US" b="1" dirty="0"/>
          </a:p>
          <a:p>
            <a:r>
              <a:rPr lang="en-US" b="1" dirty="0"/>
              <a:t>Procedure:</a:t>
            </a:r>
          </a:p>
          <a:p>
            <a:r>
              <a:rPr lang="en-US" b="0" dirty="0"/>
              <a:t>1.</a:t>
            </a:r>
          </a:p>
          <a:p>
            <a:r>
              <a:rPr lang="en-US" b="0" dirty="0"/>
              <a:t>2.</a:t>
            </a:r>
          </a:p>
          <a:p>
            <a:r>
              <a:rPr lang="en-US" b="0" dirty="0"/>
              <a:t>3.</a:t>
            </a:r>
          </a:p>
          <a:p>
            <a:r>
              <a:rPr lang="en-US" b="0" dirty="0"/>
              <a:t>4.</a:t>
            </a:r>
          </a:p>
          <a:p>
            <a:r>
              <a:rPr lang="en-US" b="0" dirty="0"/>
              <a:t>5.</a:t>
            </a:r>
          </a:p>
          <a:p>
            <a:endParaRPr lang="en-US" b="0" dirty="0"/>
          </a:p>
          <a:p>
            <a:r>
              <a:rPr lang="en-US" b="1" dirty="0"/>
              <a:t>Transcript: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French): </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Century Gothic" panose="020B0502020202020204" pitchFamily="34" charset="0"/>
                <a:ea typeface="+mn-ea"/>
                <a:cs typeface="+mn-cs"/>
              </a:rPr>
              <a:t>Source: </a:t>
            </a:r>
            <a:r>
              <a:rPr lang="en-GB" sz="1200" kern="1200" dirty="0" err="1">
                <a:solidFill>
                  <a:schemeClr val="tx1"/>
                </a:solidFill>
                <a:effectLst/>
                <a:latin typeface="Century Gothic" panose="020B0502020202020204" pitchFamily="34" charset="0"/>
                <a:ea typeface="+mn-ea"/>
                <a:cs typeface="+mn-cs"/>
              </a:rPr>
              <a:t>Londsale</a:t>
            </a:r>
            <a:r>
              <a:rPr lang="en-GB" sz="1200" kern="1200" dirty="0">
                <a:solidFill>
                  <a:schemeClr val="tx1"/>
                </a:solidFill>
                <a:effectLst/>
                <a:latin typeface="Century Gothic" panose="020B0502020202020204" pitchFamily="34" charset="0"/>
                <a:ea typeface="+mn-ea"/>
                <a:cs typeface="+mn-cs"/>
              </a:rPr>
              <a:t>, D., &amp; Le Bras, Y.  (2009). </a:t>
            </a:r>
            <a:r>
              <a:rPr lang="en-GB" sz="1200" i="1" kern="1200" dirty="0">
                <a:solidFill>
                  <a:schemeClr val="tx1"/>
                </a:solidFill>
                <a:effectLst/>
                <a:latin typeface="Century Gothic" panose="020B0502020202020204" pitchFamily="34" charset="0"/>
                <a:ea typeface="+mn-ea"/>
                <a:cs typeface="+mn-cs"/>
              </a:rPr>
              <a:t>A Frequency Dictionary of French: Core vocabulary for learners </a:t>
            </a:r>
            <a:r>
              <a:rPr lang="en-GB" sz="1200" kern="1200" dirty="0">
                <a:solidFill>
                  <a:schemeClr val="tx1"/>
                </a:solidFill>
                <a:effectLst/>
                <a:latin typeface="Century Gothic" panose="020B0502020202020204" pitchFamily="34" charset="0"/>
                <a:ea typeface="+mn-ea"/>
                <a:cs typeface="+mn-cs"/>
              </a:rPr>
              <a:t>London: Routledge.</a:t>
            </a:r>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957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296698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273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1746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737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84166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8365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298993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6284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87699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Box 2">
            <a:extLst>
              <a:ext uri="{FF2B5EF4-FFF2-40B4-BE49-F238E27FC236}">
                <a16:creationId xmlns:a16="http://schemas.microsoft.com/office/drawing/2014/main" id="{A586DACE-91D4-F84C-BC79-BE1BB5A5CA8D}"/>
              </a:ext>
            </a:extLst>
          </p:cNvPr>
          <p:cNvSpPr txBox="1"/>
          <p:nvPr userDrawn="1"/>
        </p:nvSpPr>
        <p:spPr>
          <a:xfrm>
            <a:off x="838200" y="1923393"/>
            <a:ext cx="6035566" cy="461665"/>
          </a:xfrm>
          <a:prstGeom prst="rect">
            <a:avLst/>
          </a:prstGeom>
          <a:noFill/>
        </p:spPr>
        <p:txBody>
          <a:bodyPr wrap="square" rtlCol="0">
            <a:spAutoFit/>
          </a:bodyPr>
          <a:lstStyle/>
          <a:p>
            <a:r>
              <a:rPr lang="en-US" sz="2400" dirty="0">
                <a:solidFill>
                  <a:schemeClr val="accent5">
                    <a:lumMod val="50000"/>
                  </a:schemeClr>
                </a:solidFill>
              </a:rPr>
              <a:t>Text</a:t>
            </a:r>
          </a:p>
        </p:txBody>
      </p:sp>
    </p:spTree>
    <p:extLst>
      <p:ext uri="{BB962C8B-B14F-4D97-AF65-F5344CB8AC3E}">
        <p14:creationId xmlns:p14="http://schemas.microsoft.com/office/powerpoint/2010/main" val="2239501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131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3580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2175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17531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48793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5767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310234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49368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759211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9691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0193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2575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90056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2839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485388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495867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048744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103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899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870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1104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650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763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Box 4"/>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8714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16539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a:extLst>
              <a:ext uri="{FF2B5EF4-FFF2-40B4-BE49-F238E27FC236}">
                <a16:creationId xmlns:a16="http://schemas.microsoft.com/office/drawing/2014/main" id="{2C4B177A-FB9B-624B-90F1-42CB20E9E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82618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834120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1.jpg"/><Relationship Id="rId21" Type="http://schemas.openxmlformats.org/officeDocument/2006/relationships/image" Target="../media/image21.png"/><Relationship Id="rId7" Type="http://schemas.openxmlformats.org/officeDocument/2006/relationships/image" Target="../media/image7.jpe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81250"/>
            <a:ext cx="2619632" cy="869950"/>
          </a:xfrm>
          <a:prstGeom prst="rect">
            <a:avLst/>
          </a:prstGeom>
        </p:spPr>
      </p:pic>
      <p:sp>
        <p:nvSpPr>
          <p:cNvPr id="4" name="Title 3"/>
          <p:cNvSpPr>
            <a:spLocks noGrp="1"/>
          </p:cNvSpPr>
          <p:nvPr>
            <p:ph type="title"/>
          </p:nvPr>
        </p:nvSpPr>
        <p:spPr>
          <a:xfrm>
            <a:off x="0" y="229476"/>
            <a:ext cx="3745089" cy="707849"/>
          </a:xfrm>
        </p:spPr>
        <p:txBody>
          <a:bodyPr>
            <a:normAutofit/>
          </a:bodyPr>
          <a:lstStyle/>
          <a:p>
            <a:r>
              <a:rPr lang="en-GB" sz="3600" b="1" dirty="0" err="1">
                <a:solidFill>
                  <a:schemeClr val="bg1"/>
                </a:solidFill>
              </a:rPr>
              <a:t>Phonetik</a:t>
            </a:r>
            <a:endParaRPr lang="en-GB" sz="3600" b="1" dirty="0">
              <a:solidFill>
                <a:schemeClr val="bg1"/>
              </a:solidFill>
            </a:endParaRPr>
          </a:p>
        </p:txBody>
      </p:sp>
      <p:sp>
        <p:nvSpPr>
          <p:cNvPr id="5" name="Rounded Rectangle 11">
            <a:extLst>
              <a:ext uri="{FF2B5EF4-FFF2-40B4-BE49-F238E27FC236}">
                <a16:creationId xmlns:a16="http://schemas.microsoft.com/office/drawing/2014/main" id="{483D7EB9-C2AA-4190-98DE-925F861600E9}"/>
              </a:ext>
            </a:extLst>
          </p:cNvPr>
          <p:cNvSpPr/>
          <p:nvPr/>
        </p:nvSpPr>
        <p:spPr>
          <a:xfrm>
            <a:off x="9872869" y="247046"/>
            <a:ext cx="2084457"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lesen</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sprechen</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7" name="TextBox 16">
            <a:extLst>
              <a:ext uri="{FF2B5EF4-FFF2-40B4-BE49-F238E27FC236}">
                <a16:creationId xmlns:a16="http://schemas.microsoft.com/office/drawing/2014/main" id="{C13ED6EF-5B20-1940-AFD2-EAA625B3F063}"/>
              </a:ext>
            </a:extLst>
          </p:cNvPr>
          <p:cNvSpPr txBox="1"/>
          <p:nvPr/>
        </p:nvSpPr>
        <p:spPr>
          <a:xfrm>
            <a:off x="2736244" y="39651"/>
            <a:ext cx="556389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Partner A: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Schreib</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fünf</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Wörter</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p>
        </p:txBody>
      </p:sp>
      <p:sp>
        <p:nvSpPr>
          <p:cNvPr id="6" name="Rectangle 2" descr="rectangle that moves down the slide to show the 60 second timer">
            <a:extLst>
              <a:ext uri="{FF2B5EF4-FFF2-40B4-BE49-F238E27FC236}">
                <a16:creationId xmlns:a16="http://schemas.microsoft.com/office/drawing/2014/main" id="{1602C629-4653-48D5-AF83-0CE1B5EFFE99}"/>
              </a:ext>
            </a:extLst>
          </p:cNvPr>
          <p:cNvSpPr>
            <a:spLocks noChangeArrowheads="1"/>
          </p:cNvSpPr>
          <p:nvPr/>
        </p:nvSpPr>
        <p:spPr bwMode="auto">
          <a:xfrm>
            <a:off x="10111959" y="1332886"/>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F0302020204030204"/>
              <a:ea typeface="+mn-ea"/>
              <a:cs typeface="+mn-cs"/>
            </a:endParaRPr>
          </a:p>
        </p:txBody>
      </p:sp>
      <p:sp>
        <p:nvSpPr>
          <p:cNvPr id="7" name="Rectangle 3" descr="rectangle for timer">
            <a:extLst>
              <a:ext uri="{FF2B5EF4-FFF2-40B4-BE49-F238E27FC236}">
                <a16:creationId xmlns:a16="http://schemas.microsoft.com/office/drawing/2014/main" id="{B3DA2B9B-9F69-45DD-87FC-96861967F202}"/>
              </a:ext>
            </a:extLst>
          </p:cNvPr>
          <p:cNvSpPr>
            <a:spLocks noChangeArrowheads="1"/>
          </p:cNvSpPr>
          <p:nvPr/>
        </p:nvSpPr>
        <p:spPr bwMode="auto">
          <a:xfrm>
            <a:off x="10097001" y="1320420"/>
            <a:ext cx="503528" cy="4156259"/>
          </a:xfrm>
          <a:prstGeom prst="rect">
            <a:avLst/>
          </a:prstGeom>
          <a:solidFill>
            <a:schemeClr val="accent4">
              <a:lumMod val="60000"/>
              <a:lumOff val="40000"/>
            </a:schemeClr>
          </a:solidFill>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F0302020204030204"/>
              <a:ea typeface="+mn-ea"/>
              <a:cs typeface="+mn-cs"/>
            </a:endParaRPr>
          </a:p>
        </p:txBody>
      </p:sp>
      <p:sp>
        <p:nvSpPr>
          <p:cNvPr id="9" name="Line 7" descr="top line for timer, 60 seconds">
            <a:extLst>
              <a:ext uri="{FF2B5EF4-FFF2-40B4-BE49-F238E27FC236}">
                <a16:creationId xmlns:a16="http://schemas.microsoft.com/office/drawing/2014/main" id="{EDB7D1D6-8C8C-4B35-926B-3A176777F68E}"/>
              </a:ext>
            </a:extLst>
          </p:cNvPr>
          <p:cNvSpPr>
            <a:spLocks noChangeShapeType="1"/>
          </p:cNvSpPr>
          <p:nvPr/>
        </p:nvSpPr>
        <p:spPr bwMode="auto">
          <a:xfrm>
            <a:off x="10820020" y="1321458"/>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F0302020204030204"/>
              <a:ea typeface="+mn-ea"/>
              <a:cs typeface="+mn-cs"/>
            </a:endParaRPr>
          </a:p>
        </p:txBody>
      </p:sp>
      <p:sp>
        <p:nvSpPr>
          <p:cNvPr id="12" name="Text Box 12">
            <a:extLst>
              <a:ext uri="{FF2B5EF4-FFF2-40B4-BE49-F238E27FC236}">
                <a16:creationId xmlns:a16="http://schemas.microsoft.com/office/drawing/2014/main" id="{C665AA53-3F6F-4509-95FE-603BC10F332A}"/>
              </a:ext>
            </a:extLst>
          </p:cNvPr>
          <p:cNvSpPr txBox="1">
            <a:spLocks noChangeArrowheads="1"/>
          </p:cNvSpPr>
          <p:nvPr/>
        </p:nvSpPr>
        <p:spPr bwMode="auto">
          <a:xfrm>
            <a:off x="11036811" y="1163607"/>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10</a:t>
            </a:r>
          </a:p>
        </p:txBody>
      </p:sp>
      <p:sp>
        <p:nvSpPr>
          <p:cNvPr id="8" name="Line 4" descr="line to show the length of 60 seconds">
            <a:extLst>
              <a:ext uri="{FF2B5EF4-FFF2-40B4-BE49-F238E27FC236}">
                <a16:creationId xmlns:a16="http://schemas.microsoft.com/office/drawing/2014/main" id="{165C7D05-9312-495D-9247-5B67D39A7F83}"/>
              </a:ext>
            </a:extLst>
          </p:cNvPr>
          <p:cNvSpPr>
            <a:spLocks noChangeShapeType="1"/>
          </p:cNvSpPr>
          <p:nvPr/>
        </p:nvSpPr>
        <p:spPr bwMode="auto">
          <a:xfrm>
            <a:off x="10795332" y="1321458"/>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F0302020204030204"/>
              <a:ea typeface="+mn-ea"/>
              <a:cs typeface="+mn-cs"/>
            </a:endParaRPr>
          </a:p>
        </p:txBody>
      </p:sp>
      <p:sp>
        <p:nvSpPr>
          <p:cNvPr id="11" name="Text Box 10">
            <a:extLst>
              <a:ext uri="{FF2B5EF4-FFF2-40B4-BE49-F238E27FC236}">
                <a16:creationId xmlns:a16="http://schemas.microsoft.com/office/drawing/2014/main" id="{8F88F33A-F1A8-403F-938C-85915B780B90}"/>
              </a:ext>
            </a:extLst>
          </p:cNvPr>
          <p:cNvSpPr txBox="1">
            <a:spLocks noChangeArrowheads="1"/>
          </p:cNvSpPr>
          <p:nvPr/>
        </p:nvSpPr>
        <p:spPr bwMode="auto">
          <a:xfrm>
            <a:off x="10795332" y="3305360"/>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Sekunden</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10" name="Line 9" descr="bottom line for timer, 0 seconds">
            <a:extLst>
              <a:ext uri="{FF2B5EF4-FFF2-40B4-BE49-F238E27FC236}">
                <a16:creationId xmlns:a16="http://schemas.microsoft.com/office/drawing/2014/main" id="{D3A50385-7330-4CE7-B891-A69568163B5F}"/>
              </a:ext>
            </a:extLst>
          </p:cNvPr>
          <p:cNvSpPr>
            <a:spLocks noChangeShapeType="1"/>
          </p:cNvSpPr>
          <p:nvPr/>
        </p:nvSpPr>
        <p:spPr bwMode="auto">
          <a:xfrm>
            <a:off x="10795332" y="5477717"/>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F0302020204030204"/>
              <a:ea typeface="+mn-ea"/>
              <a:cs typeface="+mn-cs"/>
            </a:endParaRPr>
          </a:p>
        </p:txBody>
      </p:sp>
      <p:sp>
        <p:nvSpPr>
          <p:cNvPr id="13" name="Text Box 14">
            <a:extLst>
              <a:ext uri="{FF2B5EF4-FFF2-40B4-BE49-F238E27FC236}">
                <a16:creationId xmlns:a16="http://schemas.microsoft.com/office/drawing/2014/main" id="{1667AF0D-75C5-4D04-8C9E-B17562F08AAF}"/>
              </a:ext>
            </a:extLst>
          </p:cNvPr>
          <p:cNvSpPr txBox="1">
            <a:spLocks noChangeArrowheads="1"/>
          </p:cNvSpPr>
          <p:nvPr/>
        </p:nvSpPr>
        <p:spPr bwMode="auto">
          <a:xfrm>
            <a:off x="11012123" y="5297189"/>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sp>
        <p:nvSpPr>
          <p:cNvPr id="14" name="Rectangle 13" descr="box to hide timer as it goes off the page">
            <a:extLst>
              <a:ext uri="{FF2B5EF4-FFF2-40B4-BE49-F238E27FC236}">
                <a16:creationId xmlns:a16="http://schemas.microsoft.com/office/drawing/2014/main" id="{80BB973F-93FA-4A26-B850-9E1862347B2F}"/>
              </a:ext>
            </a:extLst>
          </p:cNvPr>
          <p:cNvSpPr/>
          <p:nvPr/>
        </p:nvSpPr>
        <p:spPr>
          <a:xfrm>
            <a:off x="9958365" y="5520139"/>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5" name="AutoShape 11">
            <a:hlinkClick r:id="" action="ppaction://noaction" highlightClick="1"/>
            <a:extLst>
              <a:ext uri="{FF2B5EF4-FFF2-40B4-BE49-F238E27FC236}">
                <a16:creationId xmlns:a16="http://schemas.microsoft.com/office/drawing/2014/main" id="{CFE64676-F267-4A32-92AE-3A1905ACA1C1}"/>
              </a:ext>
            </a:extLst>
          </p:cNvPr>
          <p:cNvSpPr>
            <a:spLocks noChangeArrowheads="1"/>
          </p:cNvSpPr>
          <p:nvPr/>
        </p:nvSpPr>
        <p:spPr bwMode="auto">
          <a:xfrm>
            <a:off x="9848695" y="5708137"/>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F0302020204030204"/>
                <a:ea typeface="+mn-ea"/>
                <a:cs typeface="+mn-cs"/>
              </a:rPr>
              <a:t>LOS!</a:t>
            </a:r>
          </a:p>
        </p:txBody>
      </p:sp>
      <p:pic>
        <p:nvPicPr>
          <p:cNvPr id="25" name="Picture 24" descr="Icon&#10;&#10;Description automatically generated">
            <a:extLst>
              <a:ext uri="{FF2B5EF4-FFF2-40B4-BE49-F238E27FC236}">
                <a16:creationId xmlns:a16="http://schemas.microsoft.com/office/drawing/2014/main" id="{9E88FD5B-55E0-44DF-849A-EF182ECFF1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58190" y="94680"/>
            <a:ext cx="1373141" cy="907210"/>
          </a:xfrm>
          <a:prstGeom prst="rect">
            <a:avLst/>
          </a:prstGeom>
        </p:spPr>
      </p:pic>
      <p:sp>
        <p:nvSpPr>
          <p:cNvPr id="27" name="TextBox 26">
            <a:extLst>
              <a:ext uri="{FF2B5EF4-FFF2-40B4-BE49-F238E27FC236}">
                <a16:creationId xmlns:a16="http://schemas.microsoft.com/office/drawing/2014/main" id="{203FB901-F0C2-4318-BBF9-AA5B9F4EE285}"/>
              </a:ext>
            </a:extLst>
          </p:cNvPr>
          <p:cNvSpPr txBox="1"/>
          <p:nvPr/>
        </p:nvSpPr>
        <p:spPr>
          <a:xfrm>
            <a:off x="2736244" y="399140"/>
            <a:ext cx="556389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Du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sollst</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sie</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nicht</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zeigen</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p>
        </p:txBody>
      </p:sp>
      <p:sp>
        <p:nvSpPr>
          <p:cNvPr id="28" name="TextBox 27">
            <a:extLst>
              <a:ext uri="{FF2B5EF4-FFF2-40B4-BE49-F238E27FC236}">
                <a16:creationId xmlns:a16="http://schemas.microsoft.com/office/drawing/2014/main" id="{C936C1E8-1327-429D-96AE-B6A32CDC3BE7}"/>
              </a:ext>
            </a:extLst>
          </p:cNvPr>
          <p:cNvSpPr txBox="1"/>
          <p:nvPr/>
        </p:nvSpPr>
        <p:spPr>
          <a:xfrm>
            <a:off x="2736244" y="707425"/>
            <a:ext cx="556389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Partner B: Sag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alle</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Wörter</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p>
        </p:txBody>
      </p:sp>
      <p:sp>
        <p:nvSpPr>
          <p:cNvPr id="29" name="TextBox 28">
            <a:extLst>
              <a:ext uri="{FF2B5EF4-FFF2-40B4-BE49-F238E27FC236}">
                <a16:creationId xmlns:a16="http://schemas.microsoft.com/office/drawing/2014/main" id="{7C2E1B91-0B0C-45F0-85A4-F25318E9FAE9}"/>
              </a:ext>
            </a:extLst>
          </p:cNvPr>
          <p:cNvSpPr txBox="1"/>
          <p:nvPr/>
        </p:nvSpPr>
        <p:spPr>
          <a:xfrm>
            <a:off x="2736244" y="1102051"/>
            <a:ext cx="662734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Versuch</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die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fünf</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Wörter</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zu</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000" b="0"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sagen</a:t>
            </a:r>
            <a:r>
              <a:rPr kumimoji="0" lang="en-US" sz="20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p>
        </p:txBody>
      </p:sp>
      <p:grpSp>
        <p:nvGrpSpPr>
          <p:cNvPr id="18" name="Group 17">
            <a:extLst>
              <a:ext uri="{FF2B5EF4-FFF2-40B4-BE49-F238E27FC236}">
                <a16:creationId xmlns:a16="http://schemas.microsoft.com/office/drawing/2014/main" id="{EC74CC42-BFB3-49EC-A7D5-3378CAC8D409}"/>
              </a:ext>
            </a:extLst>
          </p:cNvPr>
          <p:cNvGrpSpPr/>
          <p:nvPr/>
        </p:nvGrpSpPr>
        <p:grpSpPr>
          <a:xfrm>
            <a:off x="298616" y="2391525"/>
            <a:ext cx="1941534" cy="970033"/>
            <a:chOff x="17668" y="1973345"/>
            <a:chExt cx="1941534" cy="970033"/>
          </a:xfrm>
        </p:grpSpPr>
        <p:pic>
          <p:nvPicPr>
            <p:cNvPr id="30" name="Picture 29" descr="Icon&#10;&#10;Description automatically generated">
              <a:extLst>
                <a:ext uri="{FF2B5EF4-FFF2-40B4-BE49-F238E27FC236}">
                  <a16:creationId xmlns:a16="http://schemas.microsoft.com/office/drawing/2014/main" id="{EFEC1EE2-E3CE-4459-9CEE-EAA34104220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7812" y="1973345"/>
              <a:ext cx="663549" cy="684954"/>
            </a:xfrm>
            <a:prstGeom prst="rect">
              <a:avLst/>
            </a:prstGeom>
          </p:spPr>
        </p:pic>
        <p:sp>
          <p:nvSpPr>
            <p:cNvPr id="2" name="TextBox 1">
              <a:extLst>
                <a:ext uri="{FF2B5EF4-FFF2-40B4-BE49-F238E27FC236}">
                  <a16:creationId xmlns:a16="http://schemas.microsoft.com/office/drawing/2014/main" id="{20F61940-628A-4145-B9DC-677962B4F927}"/>
                </a:ext>
              </a:extLst>
            </p:cNvPr>
            <p:cNvSpPr txBox="1"/>
            <p:nvPr/>
          </p:nvSpPr>
          <p:spPr>
            <a:xfrm>
              <a:off x="17668" y="2543268"/>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Fliege</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grpSp>
      <p:grpSp>
        <p:nvGrpSpPr>
          <p:cNvPr id="22" name="Group 21">
            <a:extLst>
              <a:ext uri="{FF2B5EF4-FFF2-40B4-BE49-F238E27FC236}">
                <a16:creationId xmlns:a16="http://schemas.microsoft.com/office/drawing/2014/main" id="{575ED657-F1C1-4227-B96F-0EF41F7AA633}"/>
              </a:ext>
            </a:extLst>
          </p:cNvPr>
          <p:cNvGrpSpPr/>
          <p:nvPr/>
        </p:nvGrpSpPr>
        <p:grpSpPr>
          <a:xfrm>
            <a:off x="1720412" y="2839645"/>
            <a:ext cx="1941534" cy="1034534"/>
            <a:chOff x="1472636" y="2388493"/>
            <a:chExt cx="1941534" cy="1034534"/>
          </a:xfrm>
        </p:grpSpPr>
        <p:pic>
          <p:nvPicPr>
            <p:cNvPr id="31" name="Picture 30" descr="man escaping from jail">
              <a:extLst>
                <a:ext uri="{FF2B5EF4-FFF2-40B4-BE49-F238E27FC236}">
                  <a16:creationId xmlns:a16="http://schemas.microsoft.com/office/drawing/2014/main" id="{0198383B-188C-4C2E-A067-5BE90E869478}"/>
                </a:ext>
              </a:extLst>
            </p:cNvPr>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64678" y="2388493"/>
              <a:ext cx="814454" cy="729290"/>
            </a:xfrm>
            <a:prstGeom prst="rect">
              <a:avLst/>
            </a:prstGeom>
          </p:spPr>
        </p:pic>
        <p:sp>
          <p:nvSpPr>
            <p:cNvPr id="32" name="TextBox 31">
              <a:extLst>
                <a:ext uri="{FF2B5EF4-FFF2-40B4-BE49-F238E27FC236}">
                  <a16:creationId xmlns:a16="http://schemas.microsoft.com/office/drawing/2014/main" id="{55874C17-C5A1-433F-97C0-AC767D35F698}"/>
                </a:ext>
              </a:extLst>
            </p:cNvPr>
            <p:cNvSpPr txBox="1"/>
            <p:nvPr/>
          </p:nvSpPr>
          <p:spPr>
            <a:xfrm>
              <a:off x="1472636" y="3022917"/>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Freiheit</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grpSp>
      <p:sp>
        <p:nvSpPr>
          <p:cNvPr id="34" name="TextBox 33">
            <a:extLst>
              <a:ext uri="{FF2B5EF4-FFF2-40B4-BE49-F238E27FC236}">
                <a16:creationId xmlns:a16="http://schemas.microsoft.com/office/drawing/2014/main" id="{28552D58-68A7-4A90-9DCC-447BEC976A75}"/>
              </a:ext>
            </a:extLst>
          </p:cNvPr>
          <p:cNvSpPr txBox="1"/>
          <p:nvPr/>
        </p:nvSpPr>
        <p:spPr>
          <a:xfrm>
            <a:off x="529348" y="5066356"/>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Leiber</a:t>
            </a: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p>
        </p:txBody>
      </p:sp>
      <p:grpSp>
        <p:nvGrpSpPr>
          <p:cNvPr id="51" name="Group 50">
            <a:extLst>
              <a:ext uri="{FF2B5EF4-FFF2-40B4-BE49-F238E27FC236}">
                <a16:creationId xmlns:a16="http://schemas.microsoft.com/office/drawing/2014/main" id="{BC02CEA9-BD17-4FEB-8A79-6738AED6716F}"/>
              </a:ext>
            </a:extLst>
          </p:cNvPr>
          <p:cNvGrpSpPr/>
          <p:nvPr/>
        </p:nvGrpSpPr>
        <p:grpSpPr>
          <a:xfrm>
            <a:off x="7974225" y="4790770"/>
            <a:ext cx="1941534" cy="979176"/>
            <a:chOff x="7974225" y="4790770"/>
            <a:chExt cx="1941534" cy="979176"/>
          </a:xfrm>
        </p:grpSpPr>
        <p:pic>
          <p:nvPicPr>
            <p:cNvPr id="37" name="Picture 36">
              <a:extLst>
                <a:ext uri="{FF2B5EF4-FFF2-40B4-BE49-F238E27FC236}">
                  <a16:creationId xmlns:a16="http://schemas.microsoft.com/office/drawing/2014/main" id="{D8768C05-034C-4D12-9ED6-D04BDB14423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45145" y="4790770"/>
              <a:ext cx="1209608" cy="604804"/>
            </a:xfrm>
            <a:prstGeom prst="rect">
              <a:avLst/>
            </a:prstGeom>
          </p:spPr>
        </p:pic>
        <p:sp>
          <p:nvSpPr>
            <p:cNvPr id="38" name="TextBox 37">
              <a:extLst>
                <a:ext uri="{FF2B5EF4-FFF2-40B4-BE49-F238E27FC236}">
                  <a16:creationId xmlns:a16="http://schemas.microsoft.com/office/drawing/2014/main" id="{930E65CE-4AA3-406F-846D-311858629543}"/>
                </a:ext>
              </a:extLst>
            </p:cNvPr>
            <p:cNvSpPr txBox="1"/>
            <p:nvPr/>
          </p:nvSpPr>
          <p:spPr>
            <a:xfrm>
              <a:off x="7974225" y="5369836"/>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Haifisch</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grpSp>
      <p:grpSp>
        <p:nvGrpSpPr>
          <p:cNvPr id="50" name="Group 49">
            <a:extLst>
              <a:ext uri="{FF2B5EF4-FFF2-40B4-BE49-F238E27FC236}">
                <a16:creationId xmlns:a16="http://schemas.microsoft.com/office/drawing/2014/main" id="{7C757BA5-8446-41EB-A387-B5180F4F0DA5}"/>
              </a:ext>
            </a:extLst>
          </p:cNvPr>
          <p:cNvGrpSpPr/>
          <p:nvPr/>
        </p:nvGrpSpPr>
        <p:grpSpPr>
          <a:xfrm>
            <a:off x="6773253" y="2242769"/>
            <a:ext cx="2753650" cy="1011605"/>
            <a:chOff x="3659372" y="4360061"/>
            <a:chExt cx="2753650" cy="1011605"/>
          </a:xfrm>
        </p:grpSpPr>
        <p:sp>
          <p:nvSpPr>
            <p:cNvPr id="33" name="TextBox 32">
              <a:extLst>
                <a:ext uri="{FF2B5EF4-FFF2-40B4-BE49-F238E27FC236}">
                  <a16:creationId xmlns:a16="http://schemas.microsoft.com/office/drawing/2014/main" id="{26AB275A-7C30-415B-B345-04AF8A2A3B0F}"/>
                </a:ext>
              </a:extLst>
            </p:cNvPr>
            <p:cNvSpPr txBox="1"/>
            <p:nvPr/>
          </p:nvSpPr>
          <p:spPr>
            <a:xfrm>
              <a:off x="3659372" y="4971556"/>
              <a:ext cx="27536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das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Schwein</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39" name="Picture 4" descr="Pig 16 Clip Art">
              <a:extLst>
                <a:ext uri="{FF2B5EF4-FFF2-40B4-BE49-F238E27FC236}">
                  <a16:creationId xmlns:a16="http://schemas.microsoft.com/office/drawing/2014/main" id="{FC15A9E0-3EB9-4950-938F-0F035BBC9C9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22130" y="4360061"/>
              <a:ext cx="822664" cy="64442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a:extLst>
              <a:ext uri="{FF2B5EF4-FFF2-40B4-BE49-F238E27FC236}">
                <a16:creationId xmlns:a16="http://schemas.microsoft.com/office/drawing/2014/main" id="{AB69A3CE-E4DB-4FAC-9AEF-93F405168EA0}"/>
              </a:ext>
            </a:extLst>
          </p:cNvPr>
          <p:cNvGrpSpPr/>
          <p:nvPr/>
        </p:nvGrpSpPr>
        <p:grpSpPr>
          <a:xfrm>
            <a:off x="5473105" y="3195779"/>
            <a:ext cx="1941534" cy="1250603"/>
            <a:chOff x="4886191" y="3469387"/>
            <a:chExt cx="1941534" cy="1250603"/>
          </a:xfrm>
        </p:grpSpPr>
        <p:pic>
          <p:nvPicPr>
            <p:cNvPr id="1026" name="Picture 2" descr="Violin, Music, Musical Instrument, String Instrument">
              <a:extLst>
                <a:ext uri="{FF2B5EF4-FFF2-40B4-BE49-F238E27FC236}">
                  <a16:creationId xmlns:a16="http://schemas.microsoft.com/office/drawing/2014/main" id="{8F91CDC7-ACFD-4AA1-880E-5D549CF9857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38031" y="3469387"/>
              <a:ext cx="953302" cy="993310"/>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5155E20D-4E7C-418F-8730-B6A44DFB205B}"/>
                </a:ext>
              </a:extLst>
            </p:cNvPr>
            <p:cNvSpPr txBox="1"/>
            <p:nvPr/>
          </p:nvSpPr>
          <p:spPr>
            <a:xfrm>
              <a:off x="4886191" y="4319880"/>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Geige</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grpSp>
      <p:grpSp>
        <p:nvGrpSpPr>
          <p:cNvPr id="16" name="Group 15">
            <a:extLst>
              <a:ext uri="{FF2B5EF4-FFF2-40B4-BE49-F238E27FC236}">
                <a16:creationId xmlns:a16="http://schemas.microsoft.com/office/drawing/2014/main" id="{2A62056F-21BA-43BD-BA4E-39E90793720D}"/>
              </a:ext>
            </a:extLst>
          </p:cNvPr>
          <p:cNvGrpSpPr/>
          <p:nvPr/>
        </p:nvGrpSpPr>
        <p:grpSpPr>
          <a:xfrm>
            <a:off x="7951861" y="1243535"/>
            <a:ext cx="1973122" cy="972655"/>
            <a:chOff x="15696" y="881037"/>
            <a:chExt cx="1973122" cy="972655"/>
          </a:xfrm>
        </p:grpSpPr>
        <p:sp>
          <p:nvSpPr>
            <p:cNvPr id="45" name="TextBox 44">
              <a:extLst>
                <a:ext uri="{FF2B5EF4-FFF2-40B4-BE49-F238E27FC236}">
                  <a16:creationId xmlns:a16="http://schemas.microsoft.com/office/drawing/2014/main" id="{15C55353-1534-4AA9-AE1D-1BBBE0855863}"/>
                </a:ext>
              </a:extLst>
            </p:cNvPr>
            <p:cNvSpPr txBox="1"/>
            <p:nvPr/>
          </p:nvSpPr>
          <p:spPr>
            <a:xfrm>
              <a:off x="47284" y="1453582"/>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Wiese</a:t>
              </a:r>
            </a:p>
          </p:txBody>
        </p:sp>
        <p:pic>
          <p:nvPicPr>
            <p:cNvPr id="1028" name="Picture 4" descr="Grass, Meadow, Green, Agriculture">
              <a:extLst>
                <a:ext uri="{FF2B5EF4-FFF2-40B4-BE49-F238E27FC236}">
                  <a16:creationId xmlns:a16="http://schemas.microsoft.com/office/drawing/2014/main" id="{7D601AE9-CD41-45A2-BCE6-D253CD1C2B53}"/>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696" y="881037"/>
              <a:ext cx="1838756" cy="7400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815F6061-6261-48E1-8B13-B3A235EA04C4}"/>
              </a:ext>
            </a:extLst>
          </p:cNvPr>
          <p:cNvGrpSpPr/>
          <p:nvPr/>
        </p:nvGrpSpPr>
        <p:grpSpPr>
          <a:xfrm>
            <a:off x="1028947" y="1227696"/>
            <a:ext cx="1941534" cy="1049954"/>
            <a:chOff x="1850980" y="1186082"/>
            <a:chExt cx="1941534" cy="1049954"/>
          </a:xfrm>
        </p:grpSpPr>
        <p:sp>
          <p:nvSpPr>
            <p:cNvPr id="46" name="TextBox 45">
              <a:extLst>
                <a:ext uri="{FF2B5EF4-FFF2-40B4-BE49-F238E27FC236}">
                  <a16:creationId xmlns:a16="http://schemas.microsoft.com/office/drawing/2014/main" id="{9C18B1D8-1F76-4092-BCF5-D4ECCC1961A2}"/>
                </a:ext>
              </a:extLst>
            </p:cNvPr>
            <p:cNvSpPr txBox="1"/>
            <p:nvPr/>
          </p:nvSpPr>
          <p:spPr>
            <a:xfrm>
              <a:off x="1850980" y="1835926"/>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Ziege</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1030" name="Picture 6" descr="Goat, Drawing, Animal">
              <a:extLst>
                <a:ext uri="{FF2B5EF4-FFF2-40B4-BE49-F238E27FC236}">
                  <a16:creationId xmlns:a16="http://schemas.microsoft.com/office/drawing/2014/main" id="{8396159A-1FE0-4CCD-9F8A-53652D8707F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53648" y="1186082"/>
              <a:ext cx="779511" cy="7677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a:extLst>
              <a:ext uri="{FF2B5EF4-FFF2-40B4-BE49-F238E27FC236}">
                <a16:creationId xmlns:a16="http://schemas.microsoft.com/office/drawing/2014/main" id="{7A2D67F7-53DB-4061-9C41-542B76CF3BB3}"/>
              </a:ext>
            </a:extLst>
          </p:cNvPr>
          <p:cNvGrpSpPr/>
          <p:nvPr/>
        </p:nvGrpSpPr>
        <p:grpSpPr>
          <a:xfrm>
            <a:off x="2850819" y="1729863"/>
            <a:ext cx="1941534" cy="1018709"/>
            <a:chOff x="3008321" y="2258966"/>
            <a:chExt cx="1941534" cy="1018709"/>
          </a:xfrm>
        </p:grpSpPr>
        <p:sp>
          <p:nvSpPr>
            <p:cNvPr id="41" name="TextBox 40">
              <a:extLst>
                <a:ext uri="{FF2B5EF4-FFF2-40B4-BE49-F238E27FC236}">
                  <a16:creationId xmlns:a16="http://schemas.microsoft.com/office/drawing/2014/main" id="{05B6FB4C-4288-4911-8754-ED4A040D5DF7}"/>
                </a:ext>
              </a:extLst>
            </p:cNvPr>
            <p:cNvSpPr txBox="1"/>
            <p:nvPr/>
          </p:nvSpPr>
          <p:spPr>
            <a:xfrm>
              <a:off x="3008321" y="2877565"/>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das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Fieber</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1032" name="Picture 8" descr="Fever, Sick, Thermometer, Woman, Bed, Ill, Medicine">
              <a:extLst>
                <a:ext uri="{FF2B5EF4-FFF2-40B4-BE49-F238E27FC236}">
                  <a16:creationId xmlns:a16="http://schemas.microsoft.com/office/drawing/2014/main" id="{6EB9FAAC-9C74-46AA-ADBA-810A5F9E7D08}"/>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34102" y="2258966"/>
              <a:ext cx="1106210" cy="63837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Group 23">
            <a:extLst>
              <a:ext uri="{FF2B5EF4-FFF2-40B4-BE49-F238E27FC236}">
                <a16:creationId xmlns:a16="http://schemas.microsoft.com/office/drawing/2014/main" id="{9DCB0AC9-C4C2-467F-BEEB-B6CBCB39DC54}"/>
              </a:ext>
            </a:extLst>
          </p:cNvPr>
          <p:cNvGrpSpPr/>
          <p:nvPr/>
        </p:nvGrpSpPr>
        <p:grpSpPr>
          <a:xfrm>
            <a:off x="3475232" y="4149647"/>
            <a:ext cx="1941534" cy="985493"/>
            <a:chOff x="52185" y="3188827"/>
            <a:chExt cx="1941534" cy="985493"/>
          </a:xfrm>
        </p:grpSpPr>
        <p:sp>
          <p:nvSpPr>
            <p:cNvPr id="48" name="TextBox 47">
              <a:extLst>
                <a:ext uri="{FF2B5EF4-FFF2-40B4-BE49-F238E27FC236}">
                  <a16:creationId xmlns:a16="http://schemas.microsoft.com/office/drawing/2014/main" id="{C3FFC625-7D31-4097-A709-948A745BEA0E}"/>
                </a:ext>
              </a:extLst>
            </p:cNvPr>
            <p:cNvSpPr txBox="1"/>
            <p:nvPr/>
          </p:nvSpPr>
          <p:spPr>
            <a:xfrm>
              <a:off x="52185" y="3774210"/>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Beine</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1034" name="Picture 10" descr="Leg, Foot, Toes, Knee, Ankle, Heel, Right, Bend, Human">
              <a:extLst>
                <a:ext uri="{FF2B5EF4-FFF2-40B4-BE49-F238E27FC236}">
                  <a16:creationId xmlns:a16="http://schemas.microsoft.com/office/drawing/2014/main" id="{D9EE3C5D-4A10-4A70-8D7E-BE03C5C038A4}"/>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2348" y="3188827"/>
              <a:ext cx="300020" cy="646186"/>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0" descr="Leg, Foot, Toes, Knee, Ankle, Heel, Right, Bend, Human">
              <a:extLst>
                <a:ext uri="{FF2B5EF4-FFF2-40B4-BE49-F238E27FC236}">
                  <a16:creationId xmlns:a16="http://schemas.microsoft.com/office/drawing/2014/main" id="{F05567AB-78A1-49ED-8D1E-C26B8AFADF9D}"/>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7161" y="3202980"/>
              <a:ext cx="300020" cy="6461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5">
            <a:extLst>
              <a:ext uri="{FF2B5EF4-FFF2-40B4-BE49-F238E27FC236}">
                <a16:creationId xmlns:a16="http://schemas.microsoft.com/office/drawing/2014/main" id="{57DD9A04-DB7A-480A-B612-F7BB010CFD7A}"/>
              </a:ext>
            </a:extLst>
          </p:cNvPr>
          <p:cNvGrpSpPr/>
          <p:nvPr/>
        </p:nvGrpSpPr>
        <p:grpSpPr>
          <a:xfrm>
            <a:off x="5187005" y="1808176"/>
            <a:ext cx="1941534" cy="906055"/>
            <a:chOff x="5182650" y="1124280"/>
            <a:chExt cx="1941534" cy="906055"/>
          </a:xfrm>
        </p:grpSpPr>
        <p:sp>
          <p:nvSpPr>
            <p:cNvPr id="40" name="TextBox 39">
              <a:extLst>
                <a:ext uri="{FF2B5EF4-FFF2-40B4-BE49-F238E27FC236}">
                  <a16:creationId xmlns:a16="http://schemas.microsoft.com/office/drawing/2014/main" id="{DBCA9BBF-2E85-417E-B0B9-650EB393CEEE}"/>
                </a:ext>
              </a:extLst>
            </p:cNvPr>
            <p:cNvSpPr txBox="1"/>
            <p:nvPr/>
          </p:nvSpPr>
          <p:spPr>
            <a:xfrm>
              <a:off x="5182650" y="1630225"/>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Liebe</a:t>
              </a:r>
            </a:p>
          </p:txBody>
        </p:sp>
        <p:pic>
          <p:nvPicPr>
            <p:cNvPr id="1036" name="Picture 12" descr="Hearts, Valentine, Love, Romance, Holiday, Celebration">
              <a:extLst>
                <a:ext uri="{FF2B5EF4-FFF2-40B4-BE49-F238E27FC236}">
                  <a16:creationId xmlns:a16="http://schemas.microsoft.com/office/drawing/2014/main" id="{E3EBE7F9-1593-4536-BCC2-BF9C4A8123AD}"/>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468183" y="1124280"/>
              <a:ext cx="813070" cy="52764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9" name="Group 48">
            <a:extLst>
              <a:ext uri="{FF2B5EF4-FFF2-40B4-BE49-F238E27FC236}">
                <a16:creationId xmlns:a16="http://schemas.microsoft.com/office/drawing/2014/main" id="{D30F4659-3A28-4076-BEAF-500CAC20847F}"/>
              </a:ext>
            </a:extLst>
          </p:cNvPr>
          <p:cNvGrpSpPr/>
          <p:nvPr/>
        </p:nvGrpSpPr>
        <p:grpSpPr>
          <a:xfrm>
            <a:off x="3828320" y="2941807"/>
            <a:ext cx="1941534" cy="938413"/>
            <a:chOff x="2975540" y="3422714"/>
            <a:chExt cx="1941534" cy="938413"/>
          </a:xfrm>
        </p:grpSpPr>
        <p:sp>
          <p:nvSpPr>
            <p:cNvPr id="42" name="TextBox 41">
              <a:extLst>
                <a:ext uri="{FF2B5EF4-FFF2-40B4-BE49-F238E27FC236}">
                  <a16:creationId xmlns:a16="http://schemas.microsoft.com/office/drawing/2014/main" id="{7C039BA5-6EC3-43A7-BA76-556603432259}"/>
                </a:ext>
              </a:extLst>
            </p:cNvPr>
            <p:cNvSpPr txBox="1"/>
            <p:nvPr/>
          </p:nvSpPr>
          <p:spPr>
            <a:xfrm>
              <a:off x="2975540" y="3961017"/>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Zeit</a:t>
              </a:r>
            </a:p>
          </p:txBody>
        </p:sp>
        <p:pic>
          <p:nvPicPr>
            <p:cNvPr id="1038" name="Picture 14" descr="Clock, Time, Hour, Watch, Countdown">
              <a:extLst>
                <a:ext uri="{FF2B5EF4-FFF2-40B4-BE49-F238E27FC236}">
                  <a16:creationId xmlns:a16="http://schemas.microsoft.com/office/drawing/2014/main" id="{162024E1-86B6-48E7-8BD9-E6FF935C1009}"/>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207199" y="3422714"/>
              <a:ext cx="591714" cy="5917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6" name="Group 55">
            <a:extLst>
              <a:ext uri="{FF2B5EF4-FFF2-40B4-BE49-F238E27FC236}">
                <a16:creationId xmlns:a16="http://schemas.microsoft.com/office/drawing/2014/main" id="{288E7835-8D4F-4EAB-A798-F3AF38556121}"/>
              </a:ext>
            </a:extLst>
          </p:cNvPr>
          <p:cNvGrpSpPr/>
          <p:nvPr/>
        </p:nvGrpSpPr>
        <p:grpSpPr>
          <a:xfrm>
            <a:off x="6652958" y="4720106"/>
            <a:ext cx="1586154" cy="1458502"/>
            <a:chOff x="6541440" y="4732947"/>
            <a:chExt cx="1586154" cy="1458502"/>
          </a:xfrm>
        </p:grpSpPr>
        <p:sp>
          <p:nvSpPr>
            <p:cNvPr id="44" name="TextBox 43">
              <a:extLst>
                <a:ext uri="{FF2B5EF4-FFF2-40B4-BE49-F238E27FC236}">
                  <a16:creationId xmlns:a16="http://schemas.microsoft.com/office/drawing/2014/main" id="{C74A130A-756F-4543-84FD-5C79418813E4}"/>
                </a:ext>
              </a:extLst>
            </p:cNvPr>
            <p:cNvSpPr txBox="1"/>
            <p:nvPr/>
          </p:nvSpPr>
          <p:spPr>
            <a:xfrm>
              <a:off x="6541440" y="5791339"/>
              <a:ext cx="15861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Wein</a:t>
              </a:r>
            </a:p>
          </p:txBody>
        </p:sp>
        <p:pic>
          <p:nvPicPr>
            <p:cNvPr id="1040" name="Picture 16" descr="Wine, Drink, Bottle, Beverage, Alcohol, Alcoholic Drink">
              <a:extLst>
                <a:ext uri="{FF2B5EF4-FFF2-40B4-BE49-F238E27FC236}">
                  <a16:creationId xmlns:a16="http://schemas.microsoft.com/office/drawing/2014/main" id="{CB7DB1EA-1D0F-440A-B909-8F842871290D}"/>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877861" y="4732947"/>
              <a:ext cx="564242" cy="112848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3" name="Group 52">
            <a:extLst>
              <a:ext uri="{FF2B5EF4-FFF2-40B4-BE49-F238E27FC236}">
                <a16:creationId xmlns:a16="http://schemas.microsoft.com/office/drawing/2014/main" id="{1FC17FDC-6D89-4D5E-8FDB-78DF5387B7AB}"/>
              </a:ext>
            </a:extLst>
          </p:cNvPr>
          <p:cNvGrpSpPr/>
          <p:nvPr/>
        </p:nvGrpSpPr>
        <p:grpSpPr>
          <a:xfrm>
            <a:off x="4797049" y="5156249"/>
            <a:ext cx="1941534" cy="1022359"/>
            <a:chOff x="4503896" y="5219162"/>
            <a:chExt cx="1941534" cy="1022359"/>
          </a:xfrm>
        </p:grpSpPr>
        <p:sp>
          <p:nvSpPr>
            <p:cNvPr id="35" name="TextBox 34">
              <a:extLst>
                <a:ext uri="{FF2B5EF4-FFF2-40B4-BE49-F238E27FC236}">
                  <a16:creationId xmlns:a16="http://schemas.microsoft.com/office/drawing/2014/main" id="{1217AF6D-1E43-497D-8D6E-07CBDB062CC2}"/>
                </a:ext>
              </a:extLst>
            </p:cNvPr>
            <p:cNvSpPr txBox="1"/>
            <p:nvPr/>
          </p:nvSpPr>
          <p:spPr>
            <a:xfrm>
              <a:off x="4503896" y="5841411"/>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Frieden</a:t>
              </a:r>
            </a:p>
          </p:txBody>
        </p:sp>
        <p:pic>
          <p:nvPicPr>
            <p:cNvPr id="1044" name="Picture 20" descr="Dove, Peace, Flying, Olive Branch, Symbol, Wings, Bird">
              <a:extLst>
                <a:ext uri="{FF2B5EF4-FFF2-40B4-BE49-F238E27FC236}">
                  <a16:creationId xmlns:a16="http://schemas.microsoft.com/office/drawing/2014/main" id="{FD48D6AA-F4B1-4A52-835C-D013AE2C0AB5}"/>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896959" y="5219162"/>
              <a:ext cx="625955" cy="7677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4" name="Group 53">
            <a:extLst>
              <a:ext uri="{FF2B5EF4-FFF2-40B4-BE49-F238E27FC236}">
                <a16:creationId xmlns:a16="http://schemas.microsoft.com/office/drawing/2014/main" id="{F4C9FD69-DE3F-40DD-95DE-F1C2E0C1D10B}"/>
              </a:ext>
            </a:extLst>
          </p:cNvPr>
          <p:cNvGrpSpPr/>
          <p:nvPr/>
        </p:nvGrpSpPr>
        <p:grpSpPr>
          <a:xfrm>
            <a:off x="8398877" y="3305360"/>
            <a:ext cx="1941534" cy="1085956"/>
            <a:chOff x="2507527" y="4807813"/>
            <a:chExt cx="1941534" cy="1085956"/>
          </a:xfrm>
        </p:grpSpPr>
        <p:sp>
          <p:nvSpPr>
            <p:cNvPr id="43" name="TextBox 42">
              <a:extLst>
                <a:ext uri="{FF2B5EF4-FFF2-40B4-BE49-F238E27FC236}">
                  <a16:creationId xmlns:a16="http://schemas.microsoft.com/office/drawing/2014/main" id="{571AAE24-A1E3-4B5C-99C6-E0C40A488038}"/>
                </a:ext>
              </a:extLst>
            </p:cNvPr>
            <p:cNvSpPr txBox="1"/>
            <p:nvPr/>
          </p:nvSpPr>
          <p:spPr>
            <a:xfrm>
              <a:off x="2507527" y="5493659"/>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Allergie</a:t>
              </a:r>
              <a:endPar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1046" name="Picture 22" descr="Peanut, Allergy, Food, Allergen, Reaction, Sign, Icon">
              <a:extLst>
                <a:ext uri="{FF2B5EF4-FFF2-40B4-BE49-F238E27FC236}">
                  <a16:creationId xmlns:a16="http://schemas.microsoft.com/office/drawing/2014/main" id="{209E10AC-44E2-495A-A209-0E9E64C41580}"/>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779156" y="4807813"/>
              <a:ext cx="758626" cy="75862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5" name="Group 54">
            <a:extLst>
              <a:ext uri="{FF2B5EF4-FFF2-40B4-BE49-F238E27FC236}">
                <a16:creationId xmlns:a16="http://schemas.microsoft.com/office/drawing/2014/main" id="{2196E404-8E7F-4225-91B1-97280FCBC7D3}"/>
              </a:ext>
            </a:extLst>
          </p:cNvPr>
          <p:cNvGrpSpPr/>
          <p:nvPr/>
        </p:nvGrpSpPr>
        <p:grpSpPr>
          <a:xfrm>
            <a:off x="2952816" y="5310481"/>
            <a:ext cx="1941534" cy="840094"/>
            <a:chOff x="3139044" y="5520910"/>
            <a:chExt cx="1941534" cy="840094"/>
          </a:xfrm>
        </p:grpSpPr>
        <p:sp>
          <p:nvSpPr>
            <p:cNvPr id="66" name="TextBox 65">
              <a:extLst>
                <a:ext uri="{FF2B5EF4-FFF2-40B4-BE49-F238E27FC236}">
                  <a16:creationId xmlns:a16="http://schemas.microsoft.com/office/drawing/2014/main" id="{58CE99C1-F12F-4862-B0D7-1D2DE39E1B6F}"/>
                </a:ext>
              </a:extLst>
            </p:cNvPr>
            <p:cNvSpPr txBox="1"/>
            <p:nvPr/>
          </p:nvSpPr>
          <p:spPr>
            <a:xfrm>
              <a:off x="3139044" y="5960894"/>
              <a:ext cx="194153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Biene</a:t>
              </a:r>
              <a:endParaRPr kumimoji="0" lang="en-GB" sz="20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1048" name="Picture 24" descr="Bee, Bi, Cartoon, Honey, Insect, Pollinate, Sting">
              <a:extLst>
                <a:ext uri="{FF2B5EF4-FFF2-40B4-BE49-F238E27FC236}">
                  <a16:creationId xmlns:a16="http://schemas.microsoft.com/office/drawing/2014/main" id="{A92B076D-EDAC-4BD7-AEAD-CC815015D47A}"/>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506172" y="5520910"/>
              <a:ext cx="709635" cy="505615"/>
            </a:xfrm>
            <a:prstGeom prst="rect">
              <a:avLst/>
            </a:prstGeom>
            <a:noFill/>
            <a:extLst>
              <a:ext uri="{909E8E84-426E-40DD-AFC4-6F175D3DCCD1}">
                <a14:hiddenFill xmlns:a14="http://schemas.microsoft.com/office/drawing/2010/main">
                  <a:solidFill>
                    <a:srgbClr val="FFFFFF"/>
                  </a:solidFill>
                </a14:hiddenFill>
              </a:ext>
            </a:extLst>
          </p:spPr>
        </p:pic>
      </p:grpSp>
      <p:sp>
        <p:nvSpPr>
          <p:cNvPr id="69" name="Speech Bubble: Rectangle with Corners Rounded 68">
            <a:extLst>
              <a:ext uri="{FF2B5EF4-FFF2-40B4-BE49-F238E27FC236}">
                <a16:creationId xmlns:a16="http://schemas.microsoft.com/office/drawing/2014/main" id="{F83239C0-FC8E-425F-8301-D3476B2B0E7B}"/>
              </a:ext>
            </a:extLst>
          </p:cNvPr>
          <p:cNvSpPr/>
          <p:nvPr/>
        </p:nvSpPr>
        <p:spPr>
          <a:xfrm>
            <a:off x="23348" y="5671918"/>
            <a:ext cx="2622273" cy="555706"/>
          </a:xfrm>
          <a:prstGeom prst="wedgeRoundRectCallout">
            <a:avLst>
              <a:gd name="adj1" fmla="val -49402"/>
              <a:gd name="adj2" fmla="val 37498"/>
              <a:gd name="adj3" fmla="val 16667"/>
            </a:avLst>
          </a:prstGeom>
          <a:solidFill>
            <a:srgbClr val="115076"/>
          </a:solidFill>
          <a:ln>
            <a:solidFill>
              <a:srgbClr val="DAA52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entury Gothic" panose="020F0302020204030204"/>
                <a:ea typeface="+mn-ea"/>
                <a:cs typeface="+mn-cs"/>
              </a:rPr>
              <a:t>die </a:t>
            </a:r>
            <a:r>
              <a:rPr kumimoji="0" lang="en-GB" sz="2000" b="0" i="0" u="none" strike="noStrike" kern="1200" cap="none" spc="0" normalizeH="0" baseline="0" noProof="0" dirty="0" err="1">
                <a:ln>
                  <a:noFill/>
                </a:ln>
                <a:solidFill>
                  <a:prstClr val="white"/>
                </a:solidFill>
                <a:effectLst/>
                <a:uLnTx/>
                <a:uFillTx/>
                <a:latin typeface="Century Gothic" panose="020F0302020204030204"/>
                <a:ea typeface="+mn-ea"/>
                <a:cs typeface="+mn-cs"/>
              </a:rPr>
              <a:t>Leiber</a:t>
            </a:r>
            <a:r>
              <a:rPr kumimoji="0" lang="en-GB" sz="2000" b="0" i="0" u="none" strike="noStrike" kern="1200" cap="none" spc="0" normalizeH="0" baseline="0" noProof="0" dirty="0">
                <a:ln>
                  <a:noFill/>
                </a:ln>
                <a:solidFill>
                  <a:prstClr val="white"/>
                </a:solidFill>
                <a:effectLst/>
                <a:uLnTx/>
                <a:uFillTx/>
                <a:latin typeface="Century Gothic" panose="020F0302020204030204"/>
                <a:ea typeface="+mn-ea"/>
                <a:cs typeface="+mn-cs"/>
              </a:rPr>
              <a:t> – bodies</a:t>
            </a:r>
            <a:endPar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pic>
        <p:nvPicPr>
          <p:cNvPr id="57" name="Picture 56" descr="A picture containing silhouette&#10;&#10;Description automatically generated">
            <a:extLst>
              <a:ext uri="{FF2B5EF4-FFF2-40B4-BE49-F238E27FC236}">
                <a16:creationId xmlns:a16="http://schemas.microsoft.com/office/drawing/2014/main" id="{FFE32138-A90A-4E3D-8C57-AFC332EC7E04}"/>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957887" y="3539508"/>
            <a:ext cx="1061551" cy="1866463"/>
          </a:xfrm>
          <a:prstGeom prst="rect">
            <a:avLst/>
          </a:prstGeom>
        </p:spPr>
      </p:pic>
      <p:pic>
        <p:nvPicPr>
          <p:cNvPr id="71" name="Picture 70" descr="A picture containing silhouette&#10;&#10;Description automatically generated">
            <a:extLst>
              <a:ext uri="{FF2B5EF4-FFF2-40B4-BE49-F238E27FC236}">
                <a16:creationId xmlns:a16="http://schemas.microsoft.com/office/drawing/2014/main" id="{4734E0E4-8DD6-4696-86A0-2C35D5E6F33F}"/>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62661" y="3522325"/>
            <a:ext cx="1061551" cy="1866463"/>
          </a:xfrm>
          <a:prstGeom prst="rect">
            <a:avLst/>
          </a:prstGeom>
        </p:spPr>
      </p:pic>
    </p:spTree>
    <p:extLst>
      <p:ext uri="{BB962C8B-B14F-4D97-AF65-F5344CB8AC3E}">
        <p14:creationId xmlns:p14="http://schemas.microsoft.com/office/powerpoint/2010/main" val="66087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5" restart="whenNotActive" fill="hold" evtFilter="cancelBubble" nodeType="interactiveSeq">
                <p:stCondLst>
                  <p:cond evt="onClick" delay="0">
                    <p:tgtEl>
                      <p:spTgt spid="15"/>
                    </p:tgtEl>
                  </p:cond>
                </p:stCondLst>
                <p:endSync evt="end" delay="0">
                  <p:rtn val="all"/>
                </p:endSync>
                <p:childTnLst>
                  <p:par>
                    <p:cTn id="26" fill="hold">
                      <p:stCondLst>
                        <p:cond delay="0"/>
                      </p:stCondLst>
                      <p:childTnLst>
                        <p:par>
                          <p:cTn id="27" fill="hold">
                            <p:stCondLst>
                              <p:cond delay="0"/>
                            </p:stCondLst>
                            <p:childTnLst>
                              <p:par>
                                <p:cTn id="28" presetID="12" presetClass="exit" presetSubtype="4" fill="hold" nodeType="afterEffect">
                                  <p:stCondLst>
                                    <p:cond delay="0"/>
                                  </p:stCondLst>
                                  <p:childTnLst>
                                    <p:animEffect transition="out" filter="slide(fromBottom)">
                                      <p:cBhvr>
                                        <p:cTn id="29" dur="10000"/>
                                        <p:tgtEl>
                                          <p:spTgt spid="7"/>
                                        </p:tgtEl>
                                      </p:cBhvr>
                                    </p:animEffect>
                                    <p:set>
                                      <p:cBhvr>
                                        <p:cTn id="30" dur="1" fill="hold">
                                          <p:stCondLst>
                                            <p:cond delay="9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6" grpId="0" animBg="1"/>
      <p:bldP spid="7" grpId="0" animBg="1"/>
      <p:bldP spid="9" grpId="0" animBg="1"/>
      <p:bldP spid="12" grpId="0"/>
      <p:bldP spid="8" grpId="0" animBg="1"/>
      <p:bldP spid="11" grpId="0"/>
      <p:bldP spid="10" grpId="0" animBg="1"/>
      <p:bldP spid="13" grpId="0"/>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rPr>
              <a:t>Fonética</a:t>
            </a:r>
            <a:endParaRPr lang="en-GB" sz="3600" b="1" dirty="0">
              <a:solidFill>
                <a:schemeClr val="bg1"/>
              </a:solidFill>
            </a:endParaRPr>
          </a:p>
        </p:txBody>
      </p:sp>
      <p:sp>
        <p:nvSpPr>
          <p:cNvPr id="4" name="Rounded Rectangle 11">
            <a:extLst>
              <a:ext uri="{FF2B5EF4-FFF2-40B4-BE49-F238E27FC236}">
                <a16:creationId xmlns:a16="http://schemas.microsoft.com/office/drawing/2014/main" id="{A316DD52-7894-4A75-969C-CA0645DA2978}"/>
              </a:ext>
            </a:extLst>
          </p:cNvPr>
          <p:cNvSpPr/>
          <p:nvPr/>
        </p:nvSpPr>
        <p:spPr>
          <a:xfrm>
            <a:off x="9359900" y="258166"/>
            <a:ext cx="25682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escuchar</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EF8CDABB-FE34-9B40-A7AC-9470E22856BF}"/>
              </a:ext>
            </a:extLst>
          </p:cNvPr>
          <p:cNvSpPr txBox="1"/>
          <p:nvPr/>
        </p:nvSpPr>
        <p:spPr>
          <a:xfrm>
            <a:off x="180000" y="1296000"/>
            <a:ext cx="54716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Text</a:t>
            </a:r>
          </a:p>
        </p:txBody>
      </p:sp>
    </p:spTree>
    <p:extLst>
      <p:ext uri="{BB962C8B-B14F-4D97-AF65-F5344CB8AC3E}">
        <p14:creationId xmlns:p14="http://schemas.microsoft.com/office/powerpoint/2010/main" val="58929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0" y="296864"/>
            <a:ext cx="5265384" cy="707849"/>
          </a:xfrm>
        </p:spPr>
        <p:txBody>
          <a:bodyPr>
            <a:normAutofit/>
          </a:bodyPr>
          <a:lstStyle/>
          <a:p>
            <a:r>
              <a:rPr lang="en-GB" sz="3600" b="1" dirty="0" err="1">
                <a:solidFill>
                  <a:schemeClr val="bg1"/>
                </a:solidFill>
              </a:rPr>
              <a:t>Phonétique</a:t>
            </a:r>
            <a:endParaRPr lang="en-GB" sz="3600" b="1" dirty="0">
              <a:solidFill>
                <a:schemeClr val="bg1"/>
              </a:solidFill>
            </a:endParaRPr>
          </a:p>
        </p:txBody>
      </p:sp>
      <p:sp>
        <p:nvSpPr>
          <p:cNvPr id="7" name="Rounded Rectangle 46">
            <a:extLst>
              <a:ext uri="{FF2B5EF4-FFF2-40B4-BE49-F238E27FC236}">
                <a16:creationId xmlns:a16="http://schemas.microsoft.com/office/drawing/2014/main" id="{FB09667E-50A2-4099-B9F5-10D9728BF65D}"/>
              </a:ext>
            </a:extLst>
          </p:cNvPr>
          <p:cNvSpPr/>
          <p:nvPr/>
        </p:nvSpPr>
        <p:spPr>
          <a:xfrm>
            <a:off x="10277475" y="249869"/>
            <a:ext cx="1632445"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écouter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F3E11188-B433-5A4A-A669-78C0EE9B8445}"/>
              </a:ext>
            </a:extLst>
          </p:cNvPr>
          <p:cNvSpPr txBox="1"/>
          <p:nvPr/>
        </p:nvSpPr>
        <p:spPr>
          <a:xfrm>
            <a:off x="180000" y="1296000"/>
            <a:ext cx="1119808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Text</a:t>
            </a:r>
          </a:p>
        </p:txBody>
      </p:sp>
    </p:spTree>
    <p:extLst>
      <p:ext uri="{BB962C8B-B14F-4D97-AF65-F5344CB8AC3E}">
        <p14:creationId xmlns:p14="http://schemas.microsoft.com/office/powerpoint/2010/main" val="298711355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German_skeleton_template" id="{30C56D54-E4FF-5F4C-8EF5-67F0472108E4}" vid="{58D9219D-8935-764C-8920-A4625BC50721}"/>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14F064CD-3073-5648-9E13-7A2904DB6E77}" vid="{867742E5-2587-084B-8BD5-7DA6ADC8FE5B}"/>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2" id="{47E36F7B-8A25-CA40-9FA5-8DCBF1A6ECFD}" vid="{914B3A9D-F764-B046-97B8-E880776F946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454</Words>
  <Application>Microsoft Office PowerPoint</Application>
  <PresentationFormat>Widescreen</PresentationFormat>
  <Paragraphs>72</Paragraphs>
  <Slides>3</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Century Gothic</vt:lpstr>
      <vt:lpstr>1_Office Theme</vt:lpstr>
      <vt:lpstr>2_Office Theme</vt:lpstr>
      <vt:lpstr>3_Office Theme</vt:lpstr>
      <vt:lpstr>Phonetik</vt:lpstr>
      <vt:lpstr>Fonética</vt:lpstr>
      <vt:lpstr>Phonétique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Phonetik</dc:title>
  <dc:creator>Jenny Hopper</dc:creator>
  <cp:lastModifiedBy>Jenny Hopper</cp:lastModifiedBy>
  <cp:revision>1</cp:revision>
  <dcterms:created xsi:type="dcterms:W3CDTF">2021-02-18T21:42:08Z</dcterms:created>
  <dcterms:modified xsi:type="dcterms:W3CDTF">2021-02-18T21:44:27Z</dcterms:modified>
</cp:coreProperties>
</file>