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</p:sldMasterIdLst>
  <p:notesMasterIdLst>
    <p:notesMasterId r:id="rId8"/>
  </p:notesMasterIdLst>
  <p:sldIdLst>
    <p:sldId id="505" r:id="rId4"/>
    <p:sldId id="546" r:id="rId5"/>
    <p:sldId id="257" r:id="rId6"/>
    <p:sldId id="25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D0AB40-49DC-4EC4-95CA-3E21F6FA2C48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0D4C14-AD26-4E68-A537-6530E2E3A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587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DO NOT DISPLAY THIS SLIDE</a:t>
            </a:r>
            <a:br>
              <a:rPr lang="en-GB" b="1" dirty="0"/>
            </a:br>
            <a:r>
              <a:rPr lang="en-GB" b="1" dirty="0"/>
              <a:t>Printable version is provided.</a:t>
            </a:r>
          </a:p>
          <a:p>
            <a:endParaRPr lang="en-GB" b="1" dirty="0"/>
          </a:p>
          <a:p>
            <a:r>
              <a:rPr lang="en-GB" b="1" dirty="0"/>
              <a:t>Timing: 5 minutes </a:t>
            </a:r>
            <a:r>
              <a:rPr lang="en-GB" b="0" dirty="0"/>
              <a:t>[2 slides].</a:t>
            </a:r>
            <a:endParaRPr lang="en-GB" b="1" dirty="0"/>
          </a:p>
          <a:p>
            <a:br>
              <a:rPr lang="en-GB" b="1" dirty="0"/>
            </a:br>
            <a:r>
              <a:rPr lang="en-GB" b="1" dirty="0"/>
              <a:t>Aim: </a:t>
            </a:r>
            <a:r>
              <a:rPr lang="en-GB" b="0" dirty="0"/>
              <a:t>Fluency development.</a:t>
            </a:r>
            <a:br>
              <a:rPr lang="en-GB" dirty="0"/>
            </a:br>
            <a:br>
              <a:rPr lang="en-GB" dirty="0"/>
            </a:br>
            <a:r>
              <a:rPr lang="en-GB" b="1" dirty="0"/>
              <a:t>Procedure:</a:t>
            </a:r>
            <a:br>
              <a:rPr lang="en-GB" dirty="0"/>
            </a:br>
            <a:r>
              <a:rPr lang="en-GB" dirty="0"/>
              <a:t>1. Students work in pairs.</a:t>
            </a:r>
          </a:p>
          <a:p>
            <a:r>
              <a:rPr lang="en-GB" dirty="0"/>
              <a:t>2. Partner A reads a sentence containing a mixture of known and unknown words.</a:t>
            </a:r>
          </a:p>
          <a:p>
            <a:r>
              <a:rPr lang="en-GB" dirty="0"/>
              <a:t>3. Partner B tallies the number of [</a:t>
            </a:r>
            <a:r>
              <a:rPr lang="en-GB" dirty="0" err="1"/>
              <a:t>eu</a:t>
            </a:r>
            <a:r>
              <a:rPr lang="en-GB" dirty="0"/>
              <a:t>/</a:t>
            </a:r>
            <a:r>
              <a:rPr lang="en-GB" dirty="0" err="1"/>
              <a:t>äu</a:t>
            </a:r>
            <a:r>
              <a:rPr lang="en-GB" dirty="0"/>
              <a:t>] SSCs they hear. Hence there is a joint responsibility to get the answer right.</a:t>
            </a:r>
          </a:p>
          <a:p>
            <a:r>
              <a:rPr lang="en-GB" dirty="0"/>
              <a:t>4. Native speaker recordings are provided on the following slides. Students can use these to check their tallies.</a:t>
            </a:r>
          </a:p>
          <a:p>
            <a:r>
              <a:rPr lang="en-GB" dirty="0"/>
              <a:t>5. Answers and translations are also provided on the following slide.</a:t>
            </a:r>
          </a:p>
          <a:p>
            <a:endParaRPr lang="en-GB" dirty="0"/>
          </a:p>
          <a:p>
            <a:r>
              <a:rPr lang="en-GB" b="1" baseline="0" dirty="0"/>
              <a:t>Word frequency of unknown words used (1 is the most frequent word in German): </a:t>
            </a:r>
            <a:br>
              <a:rPr lang="en-GB" baseline="0" dirty="0"/>
            </a:br>
            <a:r>
              <a:rPr lang="en-GB" baseline="0" dirty="0" err="1"/>
              <a:t>träumen</a:t>
            </a:r>
            <a:r>
              <a:rPr lang="en-GB" baseline="0" dirty="0"/>
              <a:t> [1793], </a:t>
            </a:r>
            <a:r>
              <a:rPr lang="en-GB" baseline="0" dirty="0" err="1"/>
              <a:t>einstürzend</a:t>
            </a:r>
            <a:r>
              <a:rPr lang="en-GB" baseline="0" dirty="0"/>
              <a:t> [&gt;5000], </a:t>
            </a:r>
            <a:r>
              <a:rPr lang="en-GB" baseline="0" dirty="0" err="1"/>
              <a:t>Gebäude</a:t>
            </a:r>
            <a:r>
              <a:rPr lang="en-GB" baseline="0" dirty="0"/>
              <a:t> [1386], </a:t>
            </a:r>
            <a:r>
              <a:rPr lang="en-GB" baseline="0" dirty="0" err="1"/>
              <a:t>Verkäufer</a:t>
            </a:r>
            <a:r>
              <a:rPr lang="en-GB" baseline="0" dirty="0"/>
              <a:t> [2374], </a:t>
            </a:r>
            <a:r>
              <a:rPr lang="en-GB" baseline="0" dirty="0" err="1"/>
              <a:t>enttäuschen</a:t>
            </a:r>
            <a:r>
              <a:rPr lang="en-GB" baseline="0" dirty="0"/>
              <a:t> [2042], </a:t>
            </a:r>
            <a:r>
              <a:rPr lang="en-GB" baseline="0" dirty="0" err="1"/>
              <a:t>Diebstahl</a:t>
            </a:r>
            <a:r>
              <a:rPr lang="en-GB" baseline="0" dirty="0"/>
              <a:t> [&gt;5000], </a:t>
            </a:r>
            <a:r>
              <a:rPr lang="en-GB" baseline="0" dirty="0" err="1"/>
              <a:t>wenn</a:t>
            </a:r>
            <a:r>
              <a:rPr lang="en-GB" baseline="0" dirty="0"/>
              <a:t> [42], </a:t>
            </a:r>
            <a:r>
              <a:rPr lang="en-GB" baseline="0" dirty="0" err="1"/>
              <a:t>Zeug</a:t>
            </a:r>
            <a:r>
              <a:rPr lang="en-GB" baseline="0" dirty="0"/>
              <a:t> [3069], Richter [2286]. </a:t>
            </a:r>
            <a:r>
              <a:rPr lang="en-GB" baseline="0" dirty="0" err="1"/>
              <a:t>Täuschen</a:t>
            </a:r>
            <a:r>
              <a:rPr lang="en-GB" baseline="0" dirty="0"/>
              <a:t> [3613], </a:t>
            </a:r>
            <a:r>
              <a:rPr lang="en-GB" baseline="0" dirty="0" err="1"/>
              <a:t>Europäer</a:t>
            </a:r>
            <a:r>
              <a:rPr lang="en-GB" baseline="0" dirty="0"/>
              <a:t> [2750], </a:t>
            </a:r>
            <a:r>
              <a:rPr lang="en-GB" baseline="0" dirty="0" err="1"/>
              <a:t>Gefängnis</a:t>
            </a:r>
            <a:r>
              <a:rPr lang="en-GB" baseline="0" dirty="0"/>
              <a:t> [2523], Fräulein [3265], </a:t>
            </a:r>
            <a:r>
              <a:rPr lang="en-GB" baseline="0" dirty="0" err="1"/>
              <a:t>seufen</a:t>
            </a:r>
            <a:r>
              <a:rPr lang="en-GB" baseline="0" dirty="0"/>
              <a:t> [&gt;5000], </a:t>
            </a:r>
            <a:r>
              <a:rPr lang="en-GB" baseline="0" dirty="0" err="1"/>
              <a:t>weg</a:t>
            </a:r>
            <a:r>
              <a:rPr lang="en-GB" baseline="0" dirty="0"/>
              <a:t> [965], </a:t>
            </a:r>
            <a:r>
              <a:rPr lang="en-GB" baseline="0" dirty="0" err="1"/>
              <a:t>heutzutage</a:t>
            </a:r>
            <a:r>
              <a:rPr lang="en-GB" baseline="0" dirty="0"/>
              <a:t> [3356], </a:t>
            </a:r>
            <a:r>
              <a:rPr lang="en-GB" baseline="0" dirty="0" err="1"/>
              <a:t>erscheinen</a:t>
            </a:r>
            <a:r>
              <a:rPr lang="en-GB" baseline="0" dirty="0"/>
              <a:t> [408]</a:t>
            </a:r>
            <a:br>
              <a:rPr lang="en-GB" baseline="0" dirty="0"/>
            </a:br>
            <a:r>
              <a:rPr lang="en-GB" i="1" dirty="0"/>
              <a:t>Source:  Jones, R.L. &amp; </a:t>
            </a:r>
            <a:r>
              <a:rPr lang="en-GB" i="1" dirty="0" err="1"/>
              <a:t>Tschirner</a:t>
            </a:r>
            <a:r>
              <a:rPr lang="en-GB" i="1" dirty="0"/>
              <a:t>, E. (2019). A frequency dictionary of German: core vocabulary for learners. Routledge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9044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Answers for the activity on the previous slide.</a:t>
            </a:r>
          </a:p>
          <a:p>
            <a:br>
              <a:rPr lang="en-GB" dirty="0"/>
            </a:br>
            <a:r>
              <a:rPr lang="en-GB" b="1" dirty="0"/>
              <a:t>Procedure:</a:t>
            </a:r>
            <a:br>
              <a:rPr lang="en-GB" dirty="0"/>
            </a:br>
            <a:r>
              <a:rPr lang="en-GB" dirty="0"/>
              <a:t>1. Click numbers to hear sentence pronounced by native speaker.</a:t>
            </a:r>
          </a:p>
          <a:p>
            <a:r>
              <a:rPr lang="en-GB" dirty="0"/>
              <a:t>2. Click to reveal transcript with highlighted SSCs.</a:t>
            </a:r>
          </a:p>
          <a:p>
            <a:r>
              <a:rPr lang="en-GB" dirty="0"/>
              <a:t>3. Click again to reveal translation of sentence.</a:t>
            </a:r>
          </a:p>
          <a:p>
            <a:pPr algn="l"/>
            <a:endParaRPr lang="en-GB" dirty="0"/>
          </a:p>
          <a:p>
            <a:pPr marL="0" marR="0" indent="0" algn="l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b="1" dirty="0"/>
              <a:t>Transcript:</a:t>
            </a:r>
            <a:br>
              <a:rPr lang="en-GB" dirty="0"/>
            </a:br>
            <a:r>
              <a:rPr lang="en-GB" dirty="0"/>
              <a:t>1. </a:t>
            </a:r>
            <a:r>
              <a:rPr lang="de-DE" sz="1800" b="0" i="0" u="none" strike="noStrike" kern="1200" dirty="0">
                <a:solidFill>
                  <a:srgbClr val="203864"/>
                </a:solidFill>
                <a:effectLst/>
                <a:latin typeface="Century Gothic" panose="020B0502020202020204" pitchFamily="34" charset="0"/>
              </a:rPr>
              <a:t>Er tr</a:t>
            </a:r>
            <a:r>
              <a:rPr lang="de-DE" sz="1800" b="1" i="0" u="none" strike="noStrike" kern="1200" dirty="0">
                <a:solidFill>
                  <a:srgbClr val="203864"/>
                </a:solidFill>
                <a:effectLst/>
                <a:latin typeface="Century Gothic" panose="020B0502020202020204" pitchFamily="34" charset="0"/>
              </a:rPr>
              <a:t>äu</a:t>
            </a:r>
            <a:r>
              <a:rPr lang="de-DE" sz="1800" b="0" i="0" u="none" strike="noStrike" kern="1200" dirty="0">
                <a:solidFill>
                  <a:srgbClr val="203864"/>
                </a:solidFill>
                <a:effectLst/>
                <a:latin typeface="Century Gothic" panose="020B0502020202020204" pitchFamily="34" charset="0"/>
              </a:rPr>
              <a:t>mt von einstürzenden Geb</a:t>
            </a:r>
            <a:r>
              <a:rPr lang="de-DE" sz="1800" b="1" i="0" u="none" strike="noStrike" kern="1200" dirty="0">
                <a:solidFill>
                  <a:srgbClr val="203864"/>
                </a:solidFill>
                <a:effectLst/>
                <a:latin typeface="Century Gothic" panose="020B0502020202020204" pitchFamily="34" charset="0"/>
              </a:rPr>
              <a:t>äu</a:t>
            </a:r>
            <a:r>
              <a:rPr lang="de-DE" sz="1800" b="0" i="0" u="none" strike="noStrike" kern="1200" dirty="0">
                <a:solidFill>
                  <a:srgbClr val="203864"/>
                </a:solidFill>
                <a:effectLst/>
                <a:latin typeface="Century Gothic" panose="020B0502020202020204" pitchFamily="34" charset="0"/>
              </a:rPr>
              <a:t>den.</a:t>
            </a:r>
            <a:endParaRPr lang="en-GB" sz="1800" b="0" i="0" u="none" strike="noStrike" kern="1200" spc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indent="0" algn="l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800" b="0" i="0" u="none" strike="noStrike" kern="1200" spc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2. </a:t>
            </a:r>
            <a:r>
              <a:rPr lang="de-DE" sz="1800" b="0" i="0" u="none" strike="noStrike" kern="1200" spc="0" baseline="0" dirty="0">
                <a:ln>
                  <a:noFill/>
                </a:ln>
                <a:solidFill>
                  <a:srgbClr val="203864"/>
                </a:solidFill>
                <a:effectLst/>
                <a:latin typeface="Century Gothic" panose="020B0502020202020204" pitchFamily="34" charset="0"/>
              </a:rPr>
              <a:t>Der Verk</a:t>
            </a:r>
            <a:r>
              <a:rPr lang="de-DE" sz="1800" b="1" i="0" u="none" strike="noStrike" kern="1200" spc="0" baseline="0" dirty="0">
                <a:ln>
                  <a:noFill/>
                </a:ln>
                <a:solidFill>
                  <a:srgbClr val="203864"/>
                </a:solidFill>
                <a:effectLst/>
                <a:latin typeface="Century Gothic" panose="020B0502020202020204" pitchFamily="34" charset="0"/>
              </a:rPr>
              <a:t>äu</a:t>
            </a:r>
            <a:r>
              <a:rPr lang="de-DE" sz="1800" b="0" i="0" u="none" strike="noStrike" kern="1200" spc="0" baseline="0" dirty="0">
                <a:ln>
                  <a:noFill/>
                </a:ln>
                <a:solidFill>
                  <a:srgbClr val="203864"/>
                </a:solidFill>
                <a:effectLst/>
                <a:latin typeface="Century Gothic" panose="020B0502020202020204" pitchFamily="34" charset="0"/>
              </a:rPr>
              <a:t>fer ist über die h</a:t>
            </a:r>
            <a:r>
              <a:rPr lang="de-DE" sz="1800" b="1" i="0" u="none" strike="noStrike" kern="1200" spc="0" baseline="0" dirty="0">
                <a:ln>
                  <a:noFill/>
                </a:ln>
                <a:solidFill>
                  <a:srgbClr val="203864"/>
                </a:solidFill>
                <a:effectLst/>
                <a:latin typeface="Century Gothic" panose="020B0502020202020204" pitchFamily="34" charset="0"/>
              </a:rPr>
              <a:t>äu</a:t>
            </a:r>
            <a:r>
              <a:rPr lang="de-DE" sz="1800" b="0" i="0" u="none" strike="noStrike" kern="1200" spc="0" baseline="0" dirty="0">
                <a:ln>
                  <a:noFill/>
                </a:ln>
                <a:solidFill>
                  <a:srgbClr val="203864"/>
                </a:solidFill>
                <a:effectLst/>
                <a:latin typeface="Century Gothic" panose="020B0502020202020204" pitchFamily="34" charset="0"/>
              </a:rPr>
              <a:t>figen Diebstähle entt</a:t>
            </a:r>
            <a:r>
              <a:rPr lang="de-DE" sz="1800" b="1" i="0" u="none" strike="noStrike" kern="1200" spc="0" baseline="0" dirty="0">
                <a:ln>
                  <a:noFill/>
                </a:ln>
                <a:solidFill>
                  <a:srgbClr val="203864"/>
                </a:solidFill>
                <a:effectLst/>
                <a:latin typeface="Century Gothic" panose="020B0502020202020204" pitchFamily="34" charset="0"/>
              </a:rPr>
              <a:t>äu</a:t>
            </a:r>
            <a:r>
              <a:rPr lang="de-DE" sz="1800" b="0" i="0" u="none" strike="noStrike" kern="1200" spc="0" baseline="0" dirty="0">
                <a:ln>
                  <a:noFill/>
                </a:ln>
                <a:solidFill>
                  <a:srgbClr val="203864"/>
                </a:solidFill>
                <a:effectLst/>
                <a:latin typeface="Century Gothic" panose="020B0502020202020204" pitchFamily="34" charset="0"/>
              </a:rPr>
              <a:t>scht.</a:t>
            </a:r>
            <a:endParaRPr lang="en-GB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800" b="0" i="0" u="none" strike="noStrike" kern="1200" dirty="0">
                <a:solidFill>
                  <a:srgbClr val="203864"/>
                </a:solidFill>
                <a:effectLst/>
                <a:latin typeface="Century Gothic" panose="020B0502020202020204" pitchFamily="34" charset="0"/>
              </a:rPr>
              <a:t>3. </a:t>
            </a:r>
            <a:r>
              <a:rPr lang="en-US" sz="1800" dirty="0">
                <a:solidFill>
                  <a:srgbClr val="4472C4">
                    <a:lumMod val="50000"/>
                  </a:srgbClr>
                </a:solidFill>
                <a:latin typeface="Century Gothic" panose="020F0302020204030204"/>
              </a:rPr>
              <a:t>D</a:t>
            </a:r>
            <a:r>
              <a:rPr lang="de-DE" sz="1800" dirty="0">
                <a:solidFill>
                  <a:srgbClr val="4472C4">
                    <a:lumMod val="50000"/>
                  </a:srgbClr>
                </a:solidFill>
                <a:latin typeface="Century Gothic" panose="020F0302020204030204"/>
              </a:rPr>
              <a:t>er </a:t>
            </a:r>
            <a:r>
              <a:rPr lang="de-DE" sz="1800" b="1" dirty="0">
                <a:solidFill>
                  <a:srgbClr val="4472C4">
                    <a:lumMod val="50000"/>
                  </a:srgbClr>
                </a:solidFill>
                <a:latin typeface="Century Gothic" panose="020F0302020204030204"/>
              </a:rPr>
              <a:t>eu</a:t>
            </a:r>
            <a:r>
              <a:rPr lang="de-DE" sz="1800" dirty="0">
                <a:solidFill>
                  <a:srgbClr val="4472C4">
                    <a:lumMod val="50000"/>
                  </a:srgbClr>
                </a:solidFill>
                <a:latin typeface="Century Gothic" panose="020F0302020204030204"/>
              </a:rPr>
              <a:t>ropäische Z</a:t>
            </a:r>
            <a:r>
              <a:rPr lang="de-DE" sz="1800" b="1" dirty="0">
                <a:solidFill>
                  <a:srgbClr val="4472C4">
                    <a:lumMod val="50000"/>
                  </a:srgbClr>
                </a:solidFill>
                <a:latin typeface="Century Gothic" panose="020F0302020204030204"/>
              </a:rPr>
              <a:t>eu</a:t>
            </a:r>
            <a:r>
              <a:rPr lang="de-DE" sz="1800" dirty="0">
                <a:solidFill>
                  <a:srgbClr val="4472C4">
                    <a:lumMod val="50000"/>
                  </a:srgbClr>
                </a:solidFill>
                <a:latin typeface="Century Gothic" panose="020F0302020204030204"/>
              </a:rPr>
              <a:t>ge t</a:t>
            </a:r>
            <a:r>
              <a:rPr lang="de-DE" sz="1800" b="1" dirty="0">
                <a:solidFill>
                  <a:srgbClr val="4472C4">
                    <a:lumMod val="50000"/>
                  </a:srgbClr>
                </a:solidFill>
                <a:latin typeface="Century Gothic" panose="020F0302020204030204"/>
              </a:rPr>
              <a:t>äu</a:t>
            </a:r>
            <a:r>
              <a:rPr lang="de-DE" sz="1800" dirty="0">
                <a:solidFill>
                  <a:srgbClr val="4472C4">
                    <a:lumMod val="50000"/>
                  </a:srgbClr>
                </a:solidFill>
                <a:latin typeface="Century Gothic" panose="020F0302020204030204"/>
              </a:rPr>
              <a:t>scht den Richter und kommt ins Gefängnis.</a:t>
            </a:r>
            <a:endParaRPr kumimoji="0" lang="en-US" sz="1800" b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0" marR="0" indent="0" algn="l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de-DE" sz="1800" b="0" i="0" u="none" strike="noStrike" kern="1200" dirty="0">
                <a:solidFill>
                  <a:srgbClr val="203864"/>
                </a:solidFill>
                <a:effectLst/>
                <a:latin typeface="Century Gothic" panose="020B0502020202020204" pitchFamily="34" charset="0"/>
              </a:rPr>
              <a:t>4. Das Fr</a:t>
            </a:r>
            <a:r>
              <a:rPr lang="de-DE" sz="1800" b="1" i="0" u="none" strike="noStrike" kern="1200" dirty="0">
                <a:solidFill>
                  <a:srgbClr val="203864"/>
                </a:solidFill>
                <a:effectLst/>
                <a:latin typeface="Century Gothic" panose="020B0502020202020204" pitchFamily="34" charset="0"/>
              </a:rPr>
              <a:t>äu</a:t>
            </a:r>
            <a:r>
              <a:rPr lang="de-DE" sz="1800" b="0" i="0" u="none" strike="noStrike" kern="1200" dirty="0">
                <a:solidFill>
                  <a:srgbClr val="203864"/>
                </a:solidFill>
                <a:effectLst/>
                <a:latin typeface="Century Gothic" panose="020B0502020202020204" pitchFamily="34" charset="0"/>
              </a:rPr>
              <a:t>lein s</a:t>
            </a:r>
            <a:r>
              <a:rPr lang="de-DE" sz="1800" b="1" i="0" u="none" strike="noStrike" kern="1200" dirty="0">
                <a:solidFill>
                  <a:srgbClr val="203864"/>
                </a:solidFill>
                <a:effectLst/>
                <a:latin typeface="Century Gothic" panose="020B0502020202020204" pitchFamily="34" charset="0"/>
              </a:rPr>
              <a:t>eu</a:t>
            </a:r>
            <a:r>
              <a:rPr lang="de-DE" sz="1800" b="0" i="0" u="none" strike="noStrike" kern="1200" dirty="0">
                <a:solidFill>
                  <a:srgbClr val="203864"/>
                </a:solidFill>
                <a:effectLst/>
                <a:latin typeface="Century Gothic" panose="020B0502020202020204" pitchFamily="34" charset="0"/>
              </a:rPr>
              <a:t>fzt, denn das ganze Z</a:t>
            </a:r>
            <a:r>
              <a:rPr lang="de-DE" sz="1800" b="1" i="0" u="none" strike="noStrike" kern="1200" dirty="0">
                <a:solidFill>
                  <a:srgbClr val="203864"/>
                </a:solidFill>
                <a:effectLst/>
                <a:latin typeface="Century Gothic" panose="020B0502020202020204" pitchFamily="34" charset="0"/>
              </a:rPr>
              <a:t>eu</a:t>
            </a:r>
            <a:r>
              <a:rPr lang="de-DE" sz="1800" b="0" i="0" u="none" strike="noStrike" kern="1200" dirty="0">
                <a:solidFill>
                  <a:srgbClr val="203864"/>
                </a:solidFill>
                <a:effectLst/>
                <a:latin typeface="Century Gothic" panose="020B0502020202020204" pitchFamily="34" charset="0"/>
              </a:rPr>
              <a:t>g ist weg.</a:t>
            </a:r>
            <a:endParaRPr lang="en-GB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marR="0" indent="0" algn="l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de-DE" sz="1800" b="0" i="0" u="none" strike="noStrike" kern="1200" dirty="0">
                <a:solidFill>
                  <a:srgbClr val="203864"/>
                </a:solidFill>
                <a:effectLst/>
                <a:latin typeface="Century Gothic" panose="020B0502020202020204" pitchFamily="34" charset="0"/>
              </a:rPr>
              <a:t>5. H</a:t>
            </a:r>
            <a:r>
              <a:rPr lang="de-DE" sz="1800" b="1" i="0" u="none" strike="noStrike" kern="1200" dirty="0">
                <a:solidFill>
                  <a:srgbClr val="203864"/>
                </a:solidFill>
                <a:effectLst/>
                <a:latin typeface="Century Gothic" panose="020B0502020202020204" pitchFamily="34" charset="0"/>
              </a:rPr>
              <a:t>eu</a:t>
            </a:r>
            <a:r>
              <a:rPr lang="de-DE" sz="1800" b="0" i="0" u="none" strike="noStrike" kern="1200" dirty="0">
                <a:solidFill>
                  <a:srgbClr val="203864"/>
                </a:solidFill>
                <a:effectLst/>
                <a:latin typeface="Century Gothic" panose="020B0502020202020204" pitchFamily="34" charset="0"/>
              </a:rPr>
              <a:t>tzutage werden viele L</a:t>
            </a:r>
            <a:r>
              <a:rPr lang="de-DE" sz="1800" b="1" i="0" u="none" strike="noStrike" kern="1200" dirty="0">
                <a:solidFill>
                  <a:srgbClr val="203864"/>
                </a:solidFill>
                <a:effectLst/>
                <a:latin typeface="Century Gothic" panose="020B0502020202020204" pitchFamily="34" charset="0"/>
              </a:rPr>
              <a:t>eu</a:t>
            </a:r>
            <a:r>
              <a:rPr lang="de-DE" sz="1800" b="0" i="0" u="none" strike="noStrike" kern="1200" dirty="0">
                <a:solidFill>
                  <a:srgbClr val="203864"/>
                </a:solidFill>
                <a:effectLst/>
                <a:latin typeface="Century Gothic" panose="020B0502020202020204" pitchFamily="34" charset="0"/>
              </a:rPr>
              <a:t>te n</a:t>
            </a:r>
            <a:r>
              <a:rPr lang="de-DE" sz="1800" b="1" i="0" u="none" strike="noStrike" kern="1200" dirty="0">
                <a:solidFill>
                  <a:srgbClr val="203864"/>
                </a:solidFill>
                <a:effectLst/>
                <a:latin typeface="Century Gothic" panose="020B0502020202020204" pitchFamily="34" charset="0"/>
              </a:rPr>
              <a:t>eu</a:t>
            </a:r>
            <a:r>
              <a:rPr lang="de-DE" sz="1800" b="0" i="0" u="none" strike="noStrike" kern="1200" dirty="0">
                <a:solidFill>
                  <a:srgbClr val="203864"/>
                </a:solidFill>
                <a:effectLst/>
                <a:latin typeface="Century Gothic" panose="020B0502020202020204" pitchFamily="34" charset="0"/>
              </a:rPr>
              <a:t>nzig Jahre alt.</a:t>
            </a:r>
            <a:endParaRPr lang="en-GB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marR="0" indent="0" algn="l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de-DE" sz="1800" b="0" i="0" u="none" strike="noStrike" kern="1200" dirty="0">
                <a:solidFill>
                  <a:srgbClr val="203864"/>
                </a:solidFill>
                <a:effectLst/>
                <a:latin typeface="Century Gothic" panose="020B0502020202020204" pitchFamily="34" charset="0"/>
              </a:rPr>
              <a:t>6. Man hat vor Kurzem ein n</a:t>
            </a:r>
            <a:r>
              <a:rPr lang="de-DE" sz="1800" b="1" i="0" u="none" strike="noStrike" kern="1200" dirty="0">
                <a:solidFill>
                  <a:srgbClr val="203864"/>
                </a:solidFill>
                <a:effectLst/>
                <a:latin typeface="Century Gothic" panose="020B0502020202020204" pitchFamily="34" charset="0"/>
              </a:rPr>
              <a:t>eu</a:t>
            </a:r>
            <a:r>
              <a:rPr lang="de-DE" sz="1800" b="0" i="0" u="none" strike="noStrike" kern="1200" dirty="0">
                <a:solidFill>
                  <a:srgbClr val="203864"/>
                </a:solidFill>
                <a:effectLst/>
                <a:latin typeface="Century Gothic" panose="020B0502020202020204" pitchFamily="34" charset="0"/>
              </a:rPr>
              <a:t>es Geb</a:t>
            </a:r>
            <a:r>
              <a:rPr lang="de-DE" sz="1800" b="1" i="0" u="none" strike="noStrike" kern="1200" dirty="0">
                <a:solidFill>
                  <a:srgbClr val="203864"/>
                </a:solidFill>
                <a:effectLst/>
                <a:latin typeface="Century Gothic" panose="020B0502020202020204" pitchFamily="34" charset="0"/>
              </a:rPr>
              <a:t>äu</a:t>
            </a:r>
            <a:r>
              <a:rPr lang="de-DE" sz="1800" b="0" i="0" u="none" strike="noStrike" kern="1200" dirty="0">
                <a:solidFill>
                  <a:srgbClr val="203864"/>
                </a:solidFill>
                <a:effectLst/>
                <a:latin typeface="Century Gothic" panose="020B0502020202020204" pitchFamily="34" charset="0"/>
              </a:rPr>
              <a:t>de gebaut.</a:t>
            </a:r>
            <a:endParaRPr lang="en-GB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GB" dirty="0"/>
            </a:br>
            <a:r>
              <a:rPr lang="en-GB" b="1" baseline="0" dirty="0"/>
              <a:t>Word frequency of unknown words used (1 is the most frequent word in German): </a:t>
            </a:r>
            <a:br>
              <a:rPr lang="en-GB" baseline="0" dirty="0"/>
            </a:br>
            <a:r>
              <a:rPr lang="en-GB" baseline="0" dirty="0" err="1"/>
              <a:t>träumen</a:t>
            </a:r>
            <a:r>
              <a:rPr lang="en-GB" baseline="0" dirty="0"/>
              <a:t> [1793], </a:t>
            </a:r>
            <a:r>
              <a:rPr lang="en-GB" baseline="0" dirty="0" err="1"/>
              <a:t>einstürzend</a:t>
            </a:r>
            <a:r>
              <a:rPr lang="en-GB" baseline="0" dirty="0"/>
              <a:t> [&gt;5000], </a:t>
            </a:r>
            <a:r>
              <a:rPr lang="en-GB" baseline="0" dirty="0" err="1"/>
              <a:t>Gebäude</a:t>
            </a:r>
            <a:r>
              <a:rPr lang="en-GB" baseline="0" dirty="0"/>
              <a:t> [1386], </a:t>
            </a:r>
            <a:r>
              <a:rPr lang="en-GB" baseline="0" dirty="0" err="1"/>
              <a:t>Verkäufer</a:t>
            </a:r>
            <a:r>
              <a:rPr lang="en-GB" baseline="0" dirty="0"/>
              <a:t> [2374], </a:t>
            </a:r>
            <a:r>
              <a:rPr lang="en-GB" baseline="0" dirty="0" err="1"/>
              <a:t>enttäuschen</a:t>
            </a:r>
            <a:r>
              <a:rPr lang="en-GB" baseline="0" dirty="0"/>
              <a:t> [2042], </a:t>
            </a:r>
            <a:r>
              <a:rPr lang="en-GB" baseline="0" dirty="0" err="1"/>
              <a:t>Diebstahl</a:t>
            </a:r>
            <a:r>
              <a:rPr lang="en-GB" baseline="0" dirty="0"/>
              <a:t> [&gt;5000], </a:t>
            </a:r>
            <a:r>
              <a:rPr lang="en-GB" baseline="0" dirty="0" err="1"/>
              <a:t>wenn</a:t>
            </a:r>
            <a:r>
              <a:rPr lang="en-GB" baseline="0" dirty="0"/>
              <a:t> [42], </a:t>
            </a:r>
            <a:r>
              <a:rPr lang="en-GB" baseline="0" dirty="0" err="1"/>
              <a:t>Zeug</a:t>
            </a:r>
            <a:r>
              <a:rPr lang="en-GB" baseline="0" dirty="0"/>
              <a:t> [3069], Richter [2286]. </a:t>
            </a:r>
            <a:r>
              <a:rPr lang="en-GB" baseline="0" dirty="0" err="1"/>
              <a:t>Täuschen</a:t>
            </a:r>
            <a:r>
              <a:rPr lang="en-GB" baseline="0" dirty="0"/>
              <a:t> [3613], </a:t>
            </a:r>
            <a:r>
              <a:rPr lang="en-GB" baseline="0" dirty="0" err="1"/>
              <a:t>Europäer</a:t>
            </a:r>
            <a:r>
              <a:rPr lang="en-GB" baseline="0" dirty="0"/>
              <a:t> [2750], </a:t>
            </a:r>
            <a:r>
              <a:rPr lang="en-GB" baseline="0" dirty="0" err="1"/>
              <a:t>Gefängnis</a:t>
            </a:r>
            <a:r>
              <a:rPr lang="en-GB" baseline="0" dirty="0"/>
              <a:t> [2523], Fräulein [3265], </a:t>
            </a:r>
            <a:r>
              <a:rPr lang="en-GB" baseline="0" dirty="0" err="1"/>
              <a:t>seufen</a:t>
            </a:r>
            <a:r>
              <a:rPr lang="en-GB" baseline="0" dirty="0"/>
              <a:t> [&gt;5000], </a:t>
            </a:r>
            <a:r>
              <a:rPr lang="en-GB" baseline="0" dirty="0" err="1"/>
              <a:t>weg</a:t>
            </a:r>
            <a:r>
              <a:rPr lang="en-GB" baseline="0" dirty="0"/>
              <a:t> [965], </a:t>
            </a:r>
            <a:r>
              <a:rPr lang="en-GB" baseline="0" dirty="0" err="1"/>
              <a:t>heutzutage</a:t>
            </a:r>
            <a:r>
              <a:rPr lang="en-GB" baseline="0" dirty="0"/>
              <a:t> [3356], </a:t>
            </a:r>
            <a:r>
              <a:rPr lang="en-GB" baseline="0" dirty="0" err="1"/>
              <a:t>erscheinen</a:t>
            </a:r>
            <a:r>
              <a:rPr lang="en-GB" baseline="0" dirty="0"/>
              <a:t> [408]</a:t>
            </a:r>
            <a:br>
              <a:rPr lang="en-GB" baseline="0" dirty="0"/>
            </a:br>
            <a:r>
              <a:rPr lang="en-GB" i="1" dirty="0"/>
              <a:t>Source:  Jones, R.L. &amp; </a:t>
            </a:r>
            <a:r>
              <a:rPr lang="en-GB" i="1" dirty="0" err="1"/>
              <a:t>Tschirner</a:t>
            </a:r>
            <a:r>
              <a:rPr lang="en-GB" i="1" dirty="0"/>
              <a:t>, E. (2019). A frequency dictionary of German: core vocabulary for learners. Routledge</a:t>
            </a:r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0191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Timing:</a:t>
            </a:r>
          </a:p>
          <a:p>
            <a:endParaRPr lang="en-US" b="1" dirty="0"/>
          </a:p>
          <a:p>
            <a:r>
              <a:rPr lang="en-US" b="1" dirty="0"/>
              <a:t>Aim:</a:t>
            </a:r>
          </a:p>
          <a:p>
            <a:endParaRPr lang="en-US" b="1" dirty="0"/>
          </a:p>
          <a:p>
            <a:r>
              <a:rPr lang="en-US" b="1" dirty="0"/>
              <a:t>Procedure:</a:t>
            </a:r>
          </a:p>
          <a:p>
            <a:r>
              <a:rPr lang="en-US" b="0" dirty="0"/>
              <a:t>1.</a:t>
            </a:r>
          </a:p>
          <a:p>
            <a:r>
              <a:rPr lang="en-US" b="0" dirty="0"/>
              <a:t>2.</a:t>
            </a:r>
          </a:p>
          <a:p>
            <a:r>
              <a:rPr lang="en-US" b="0" dirty="0"/>
              <a:t>3.</a:t>
            </a:r>
          </a:p>
          <a:p>
            <a:r>
              <a:rPr lang="en-US" b="0" dirty="0"/>
              <a:t>4.</a:t>
            </a:r>
          </a:p>
          <a:p>
            <a:r>
              <a:rPr lang="en-US" b="0" dirty="0"/>
              <a:t>5.</a:t>
            </a:r>
          </a:p>
          <a:p>
            <a:endParaRPr lang="en-US" b="0" dirty="0"/>
          </a:p>
          <a:p>
            <a:r>
              <a:rPr lang="en-US" b="1" dirty="0"/>
              <a:t>Transcript:</a:t>
            </a:r>
          </a:p>
          <a:p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baseline="0" dirty="0"/>
              <a:t>Word frequency (1 is the most frequent word in Spanish): </a:t>
            </a:r>
            <a:br>
              <a:rPr lang="en-GB" baseline="0" dirty="0"/>
            </a:br>
            <a:endParaRPr lang="en-GB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err="1"/>
              <a:t>Source</a:t>
            </a:r>
            <a:r>
              <a:rPr lang="es-ES" dirty="0"/>
              <a:t>:</a:t>
            </a:r>
            <a:r>
              <a:rPr lang="es-ES" baseline="0" dirty="0"/>
              <a:t> Davies, M. &amp; Davies, K. (2018</a:t>
            </a:r>
            <a:r>
              <a:rPr lang="es-ES" i="1" baseline="0" dirty="0"/>
              <a:t>). A </a:t>
            </a:r>
            <a:r>
              <a:rPr lang="es-ES" i="1" baseline="0" dirty="0" err="1"/>
              <a:t>frequency</a:t>
            </a:r>
            <a:r>
              <a:rPr lang="es-ES" i="1" baseline="0" dirty="0"/>
              <a:t> </a:t>
            </a:r>
            <a:r>
              <a:rPr lang="es-ES" i="1" baseline="0" dirty="0" err="1"/>
              <a:t>dictionary</a:t>
            </a:r>
            <a:r>
              <a:rPr lang="es-ES" i="1" baseline="0" dirty="0"/>
              <a:t> </a:t>
            </a:r>
            <a:r>
              <a:rPr lang="es-ES" i="1" baseline="0" dirty="0" err="1"/>
              <a:t>of</a:t>
            </a:r>
            <a:r>
              <a:rPr lang="es-ES" i="1" baseline="0" dirty="0"/>
              <a:t> </a:t>
            </a:r>
            <a:r>
              <a:rPr lang="es-ES" i="1" baseline="0" dirty="0" err="1"/>
              <a:t>Spanish</a:t>
            </a:r>
            <a:r>
              <a:rPr lang="es-ES" i="1" baseline="0" dirty="0"/>
              <a:t>: Core </a:t>
            </a:r>
            <a:r>
              <a:rPr lang="es-ES" i="1" baseline="0" dirty="0" err="1"/>
              <a:t>vocabulary</a:t>
            </a:r>
            <a:r>
              <a:rPr lang="es-ES" i="1" baseline="0" dirty="0"/>
              <a:t> </a:t>
            </a:r>
            <a:r>
              <a:rPr lang="es-ES" i="1" baseline="0" dirty="0" err="1"/>
              <a:t>for</a:t>
            </a:r>
            <a:r>
              <a:rPr lang="es-ES" i="1" baseline="0" dirty="0"/>
              <a:t> </a:t>
            </a:r>
            <a:r>
              <a:rPr lang="es-ES" i="1" baseline="0" dirty="0" err="1"/>
              <a:t>learners</a:t>
            </a:r>
            <a:r>
              <a:rPr lang="es-ES" i="1" baseline="0" dirty="0"/>
              <a:t> </a:t>
            </a:r>
            <a:r>
              <a:rPr lang="es-ES" baseline="0" dirty="0"/>
              <a:t>(2nd ed.). Routledge: London</a:t>
            </a:r>
            <a:endParaRPr lang="en-GB" sz="1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1128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Timing:</a:t>
            </a:r>
          </a:p>
          <a:p>
            <a:endParaRPr lang="en-US" b="1" dirty="0"/>
          </a:p>
          <a:p>
            <a:r>
              <a:rPr lang="en-US" b="1" dirty="0"/>
              <a:t>Aim:</a:t>
            </a:r>
          </a:p>
          <a:p>
            <a:endParaRPr lang="en-US" b="1" dirty="0"/>
          </a:p>
          <a:p>
            <a:r>
              <a:rPr lang="en-US" b="1" dirty="0"/>
              <a:t>Procedure:</a:t>
            </a:r>
          </a:p>
          <a:p>
            <a:r>
              <a:rPr lang="en-US" b="0" dirty="0"/>
              <a:t>1.</a:t>
            </a:r>
          </a:p>
          <a:p>
            <a:r>
              <a:rPr lang="en-US" b="0" dirty="0"/>
              <a:t>2.</a:t>
            </a:r>
          </a:p>
          <a:p>
            <a:r>
              <a:rPr lang="en-US" b="0" dirty="0"/>
              <a:t>3.</a:t>
            </a:r>
          </a:p>
          <a:p>
            <a:r>
              <a:rPr lang="en-US" b="0" dirty="0"/>
              <a:t>4.</a:t>
            </a:r>
          </a:p>
          <a:p>
            <a:r>
              <a:rPr lang="en-US" b="0" dirty="0"/>
              <a:t>5.</a:t>
            </a:r>
          </a:p>
          <a:p>
            <a:endParaRPr lang="en-US" b="0" dirty="0"/>
          </a:p>
          <a:p>
            <a:r>
              <a:rPr lang="en-US" b="1" dirty="0"/>
              <a:t>Transcript:</a:t>
            </a:r>
          </a:p>
          <a:p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baseline="0" dirty="0"/>
              <a:t>Word frequency (1 is the most frequent word in French): </a:t>
            </a:r>
            <a:br>
              <a:rPr lang="en-GB" baseline="0" dirty="0"/>
            </a:br>
            <a:endParaRPr lang="en-GB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Source: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Londsale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, D., &amp; Le Bras, Y.  (2009). 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A Frequency Dictionary of French: Core vocabulary for learners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London: Routledge.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212F4-EB5A-464B-92EC-DACFCB1CC2C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9577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8240891" y="6494075"/>
            <a:ext cx="19868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Rachel Hawkes</a:t>
            </a:r>
          </a:p>
        </p:txBody>
      </p:sp>
    </p:spTree>
    <p:extLst>
      <p:ext uri="{BB962C8B-B14F-4D97-AF65-F5344CB8AC3E}">
        <p14:creationId xmlns:p14="http://schemas.microsoft.com/office/powerpoint/2010/main" val="21535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578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077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9215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643634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23894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10876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3597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4969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86DACE-91D4-F84C-BC79-BE1BB5A5CA8D}"/>
              </a:ext>
            </a:extLst>
          </p:cNvPr>
          <p:cNvSpPr txBox="1"/>
          <p:nvPr userDrawn="1"/>
        </p:nvSpPr>
        <p:spPr>
          <a:xfrm>
            <a:off x="838200" y="1923393"/>
            <a:ext cx="6035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8005140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9648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8630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74802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19857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0130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2341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7368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776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03424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993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8167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499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50081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41059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688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83689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7393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408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885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442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992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3300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6882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8240891" y="6494075"/>
            <a:ext cx="19868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Rachel Hawkes</a:t>
            </a:r>
          </a:p>
        </p:txBody>
      </p:sp>
    </p:spTree>
    <p:extLst>
      <p:ext uri="{BB962C8B-B14F-4D97-AF65-F5344CB8AC3E}">
        <p14:creationId xmlns:p14="http://schemas.microsoft.com/office/powerpoint/2010/main" val="810448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813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4B177A-FB9B-624B-90F1-42CB20E9EC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5202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246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image" Target="../media/image4.png"/><Relationship Id="rId7" Type="http://schemas.openxmlformats.org/officeDocument/2006/relationships/audio" Target="../media/audio4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audio" Target="../media/audio6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rectangl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41"/>
            <a:ext cx="2362198" cy="86995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94041"/>
            <a:ext cx="3745089" cy="707849"/>
          </a:xfrm>
        </p:spPr>
        <p:txBody>
          <a:bodyPr>
            <a:normAutofit/>
          </a:bodyPr>
          <a:lstStyle/>
          <a:p>
            <a:r>
              <a:rPr lang="en-GB" sz="3600" b="1" dirty="0" err="1">
                <a:solidFill>
                  <a:schemeClr val="bg1"/>
                </a:solidFill>
              </a:rPr>
              <a:t>Phonetik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5" name="Rounded Rectangle 11">
            <a:extLst>
              <a:ext uri="{FF2B5EF4-FFF2-40B4-BE49-F238E27FC236}">
                <a16:creationId xmlns:a16="http://schemas.microsoft.com/office/drawing/2014/main" id="{483D7EB9-C2AA-4190-98DE-925F861600E9}"/>
              </a:ext>
            </a:extLst>
          </p:cNvPr>
          <p:cNvSpPr/>
          <p:nvPr/>
        </p:nvSpPr>
        <p:spPr>
          <a:xfrm>
            <a:off x="9872869" y="247046"/>
            <a:ext cx="2084457" cy="400919"/>
          </a:xfrm>
          <a:prstGeom prst="roundRect">
            <a:avLst/>
          </a:prstGeom>
          <a:solidFill>
            <a:srgbClr val="DAA520"/>
          </a:solidFill>
          <a:ln>
            <a:solidFill>
              <a:srgbClr val="11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lesen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/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sprechen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13ED6EF-5B20-1940-AFD2-EAA625B3F063}"/>
              </a:ext>
            </a:extLst>
          </p:cNvPr>
          <p:cNvSpPr txBox="1"/>
          <p:nvPr/>
        </p:nvSpPr>
        <p:spPr>
          <a:xfrm>
            <a:off x="246104" y="1251146"/>
            <a:ext cx="556389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Partner A’s Sentences: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1. Er träumt von einstürzenden </a:t>
            </a:r>
            <a:b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</a:b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   Gebäuden.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2. 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Der Verkäufer ist über die </a:t>
            </a:r>
            <a:b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</a:b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   häufigen Diebstähle enttäuscht.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3. D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er europäische Zeuge täuscht</a:t>
            </a:r>
            <a:b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</a:b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   den Richter, und kommt ins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   Gefängnis.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FC17461-689D-4D34-B0BB-88FB065CB4DD}"/>
              </a:ext>
            </a:extLst>
          </p:cNvPr>
          <p:cNvSpPr txBox="1"/>
          <p:nvPr/>
        </p:nvSpPr>
        <p:spPr>
          <a:xfrm>
            <a:off x="6502022" y="3429000"/>
            <a:ext cx="54143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Partner B’s Sentences: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4. 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Das Fräulein seufzt, denn das </a:t>
            </a:r>
            <a:b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</a:b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   ganze Zeug ist weg.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5.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Heutzutage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werden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viele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Leute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  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neunzig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Jahre alt.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6. Man hat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vor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Kurzem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ein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neues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Gebäude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gebaut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.</a:t>
            </a:r>
          </a:p>
        </p:txBody>
      </p:sp>
      <p:graphicFrame>
        <p:nvGraphicFramePr>
          <p:cNvPr id="2" name="Table 17">
            <a:extLst>
              <a:ext uri="{FF2B5EF4-FFF2-40B4-BE49-F238E27FC236}">
                <a16:creationId xmlns:a16="http://schemas.microsoft.com/office/drawing/2014/main" id="{B7F24A44-0C4F-42A2-8DA6-9D78A558D601}"/>
              </a:ext>
            </a:extLst>
          </p:cNvPr>
          <p:cNvGraphicFramePr>
            <a:graphicFrameLocks noGrp="1"/>
          </p:cNvGraphicFramePr>
          <p:nvPr/>
        </p:nvGraphicFramePr>
        <p:xfrm>
          <a:off x="275654" y="4430143"/>
          <a:ext cx="3924300" cy="152190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28650">
                  <a:extLst>
                    <a:ext uri="{9D8B030D-6E8A-4147-A177-3AD203B41FA5}">
                      <a16:colId xmlns:a16="http://schemas.microsoft.com/office/drawing/2014/main" val="2088159977"/>
                    </a:ext>
                  </a:extLst>
                </a:gridCol>
                <a:gridCol w="3295650">
                  <a:extLst>
                    <a:ext uri="{9D8B030D-6E8A-4147-A177-3AD203B41FA5}">
                      <a16:colId xmlns:a16="http://schemas.microsoft.com/office/drawing/2014/main" val="987258107"/>
                    </a:ext>
                  </a:extLst>
                </a:gridCol>
              </a:tblGrid>
              <a:tr h="421898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DAA52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Tally</a:t>
                      </a:r>
                      <a:r>
                        <a:rPr lang="fr-FR" dirty="0"/>
                        <a:t> of [eu] [</a:t>
                      </a:r>
                      <a:r>
                        <a:rPr lang="fr-FR" dirty="0" err="1"/>
                        <a:t>äu</a:t>
                      </a:r>
                      <a:r>
                        <a:rPr lang="fr-FR" dirty="0"/>
                        <a:t>] </a:t>
                      </a:r>
                      <a:r>
                        <a:rPr lang="fr-FR" dirty="0" err="1"/>
                        <a:t>heard</a:t>
                      </a:r>
                      <a:endParaRPr lang="fr-FR" dirty="0"/>
                    </a:p>
                  </a:txBody>
                  <a:tcPr anchor="ctr">
                    <a:solidFill>
                      <a:srgbClr val="DAA52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9541182"/>
                  </a:ext>
                </a:extLst>
              </a:tr>
              <a:tr h="368484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115076"/>
                          </a:solidFill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rgbClr val="115076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34180216"/>
                  </a:ext>
                </a:extLst>
              </a:tr>
              <a:tr h="336429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115076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rgbClr val="115076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202973"/>
                  </a:ext>
                </a:extLst>
              </a:tr>
              <a:tr h="299400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115076"/>
                          </a:solidFill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rgbClr val="115076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2568670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221BEED4-4ADC-4EEF-A87A-64FC39218208}"/>
              </a:ext>
            </a:extLst>
          </p:cNvPr>
          <p:cNvGraphicFramePr>
            <a:graphicFrameLocks noGrp="1"/>
          </p:cNvGraphicFramePr>
          <p:nvPr/>
        </p:nvGraphicFramePr>
        <p:xfrm>
          <a:off x="6502021" y="1251146"/>
          <a:ext cx="3924300" cy="1463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28650">
                  <a:extLst>
                    <a:ext uri="{9D8B030D-6E8A-4147-A177-3AD203B41FA5}">
                      <a16:colId xmlns:a16="http://schemas.microsoft.com/office/drawing/2014/main" val="2088159977"/>
                    </a:ext>
                  </a:extLst>
                </a:gridCol>
                <a:gridCol w="3295650">
                  <a:extLst>
                    <a:ext uri="{9D8B030D-6E8A-4147-A177-3AD203B41FA5}">
                      <a16:colId xmlns:a16="http://schemas.microsoft.com/office/drawing/2014/main" val="987258107"/>
                    </a:ext>
                  </a:extLst>
                </a:gridCol>
              </a:tblGrid>
              <a:tr h="320626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DAA52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Tally</a:t>
                      </a:r>
                      <a:r>
                        <a:rPr lang="fr-FR" dirty="0"/>
                        <a:t> of [eu] [</a:t>
                      </a:r>
                      <a:r>
                        <a:rPr lang="fr-FR" dirty="0" err="1"/>
                        <a:t>äu</a:t>
                      </a:r>
                      <a:r>
                        <a:rPr lang="fr-FR" dirty="0"/>
                        <a:t>] </a:t>
                      </a:r>
                      <a:r>
                        <a:rPr lang="fr-FR" dirty="0" err="1"/>
                        <a:t>heard</a:t>
                      </a:r>
                      <a:endParaRPr lang="fr-FR" dirty="0"/>
                    </a:p>
                  </a:txBody>
                  <a:tcPr anchor="ctr">
                    <a:solidFill>
                      <a:srgbClr val="DAA52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9541182"/>
                  </a:ext>
                </a:extLst>
              </a:tr>
              <a:tr h="320626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115076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rgbClr val="115076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34180216"/>
                  </a:ext>
                </a:extLst>
              </a:tr>
              <a:tr h="320626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115076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rgbClr val="115076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202973"/>
                  </a:ext>
                </a:extLst>
              </a:tr>
              <a:tr h="320626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115076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rgbClr val="115076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2568670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CD026E8-C1F9-488F-9382-CE6F9986D044}"/>
              </a:ext>
            </a:extLst>
          </p:cNvPr>
          <p:cNvCxnSpPr/>
          <p:nvPr/>
        </p:nvCxnSpPr>
        <p:spPr>
          <a:xfrm>
            <a:off x="6040670" y="1163991"/>
            <a:ext cx="0" cy="5068367"/>
          </a:xfrm>
          <a:prstGeom prst="line">
            <a:avLst/>
          </a:prstGeom>
          <a:ln>
            <a:solidFill>
              <a:srgbClr val="DAA52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8001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7">
            <a:extLst>
              <a:ext uri="{FF2B5EF4-FFF2-40B4-BE49-F238E27FC236}">
                <a16:creationId xmlns:a16="http://schemas.microsoft.com/office/drawing/2014/main" id="{B7F24A44-0C4F-42A2-8DA6-9D78A558D601}"/>
              </a:ext>
            </a:extLst>
          </p:cNvPr>
          <p:cNvGraphicFramePr>
            <a:graphicFrameLocks noGrp="1"/>
          </p:cNvGraphicFramePr>
          <p:nvPr/>
        </p:nvGraphicFramePr>
        <p:xfrm>
          <a:off x="342900" y="1163991"/>
          <a:ext cx="11125200" cy="480515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99930">
                  <a:extLst>
                    <a:ext uri="{9D8B030D-6E8A-4147-A177-3AD203B41FA5}">
                      <a16:colId xmlns:a16="http://schemas.microsoft.com/office/drawing/2014/main" val="2088159977"/>
                    </a:ext>
                  </a:extLst>
                </a:gridCol>
                <a:gridCol w="5162635">
                  <a:extLst>
                    <a:ext uri="{9D8B030D-6E8A-4147-A177-3AD203B41FA5}">
                      <a16:colId xmlns:a16="http://schemas.microsoft.com/office/drawing/2014/main" val="987258107"/>
                    </a:ext>
                  </a:extLst>
                </a:gridCol>
                <a:gridCol w="5162635">
                  <a:extLst>
                    <a:ext uri="{9D8B030D-6E8A-4147-A177-3AD203B41FA5}">
                      <a16:colId xmlns:a16="http://schemas.microsoft.com/office/drawing/2014/main" val="114674273"/>
                    </a:ext>
                  </a:extLst>
                </a:gridCol>
              </a:tblGrid>
              <a:tr h="485155">
                <a:tc>
                  <a:txBody>
                    <a:bodyPr/>
                    <a:lstStyle/>
                    <a:p>
                      <a:pPr algn="ctr"/>
                      <a:endParaRPr lang="fr-FR" sz="2000" dirty="0"/>
                    </a:p>
                  </a:txBody>
                  <a:tcPr anchor="ctr">
                    <a:solidFill>
                      <a:srgbClr val="DAA52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/>
                    </a:p>
                  </a:txBody>
                  <a:tcPr anchor="ctr">
                    <a:solidFill>
                      <a:srgbClr val="DAA52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/>
                    </a:p>
                  </a:txBody>
                  <a:tcPr anchor="ctr">
                    <a:solidFill>
                      <a:srgbClr val="DAA52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954118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solidFill>
                          <a:srgbClr val="11507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Er tr</a:t>
                      </a:r>
                      <a:r>
                        <a:rPr lang="de-DE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äu</a:t>
                      </a:r>
                      <a:r>
                        <a:rPr lang="de-DE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mt von einstürzenden Geb</a:t>
                      </a:r>
                      <a:r>
                        <a:rPr lang="de-DE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äu</a:t>
                      </a:r>
                      <a:r>
                        <a:rPr lang="de-DE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den.</a:t>
                      </a:r>
                      <a:endParaRPr lang="en-US" sz="2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He </a:t>
                      </a:r>
                      <a:r>
                        <a:rPr lang="fr-FR" sz="20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dreams</a:t>
                      </a:r>
                      <a:r>
                        <a:rPr lang="fr-FR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of </a:t>
                      </a:r>
                      <a:r>
                        <a:rPr lang="fr-FR" sz="20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falling</a:t>
                      </a:r>
                      <a:r>
                        <a:rPr lang="fr-FR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buildings.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3418021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solidFill>
                          <a:srgbClr val="11507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Der Verk</a:t>
                      </a:r>
                      <a:r>
                        <a:rPr kumimoji="0" lang="de-DE" sz="20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äu</a:t>
                      </a:r>
                      <a:r>
                        <a:rPr kumimoji="0" lang="de-DE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fer ist über die h</a:t>
                      </a:r>
                      <a:r>
                        <a:rPr kumimoji="0" lang="de-DE" sz="20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äu</a:t>
                      </a:r>
                      <a:r>
                        <a:rPr kumimoji="0" lang="de-DE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figen Diebstähle entt</a:t>
                      </a:r>
                      <a:r>
                        <a:rPr kumimoji="0" lang="de-DE" sz="20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äu</a:t>
                      </a:r>
                      <a:r>
                        <a:rPr kumimoji="0" lang="de-DE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scht.</a:t>
                      </a:r>
                      <a:endParaRPr kumimoji="0" lang="en-US" sz="2000" b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The </a:t>
                      </a:r>
                      <a:r>
                        <a:rPr lang="fr-FR" sz="20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salesman</a:t>
                      </a:r>
                      <a:r>
                        <a:rPr lang="fr-FR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fr-FR" sz="20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is</a:t>
                      </a:r>
                      <a:r>
                        <a:rPr lang="fr-FR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fr-FR" sz="20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disappointed</a:t>
                      </a:r>
                      <a:r>
                        <a:rPr lang="fr-FR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by the </a:t>
                      </a:r>
                      <a:r>
                        <a:rPr lang="fr-FR" sz="20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frequent</a:t>
                      </a:r>
                      <a:r>
                        <a:rPr lang="fr-FR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fr-FR" sz="20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thefts</a:t>
                      </a:r>
                      <a:r>
                        <a:rPr lang="fr-FR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202973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solidFill>
                          <a:srgbClr val="11507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er </a:t>
                      </a:r>
                      <a:r>
                        <a:rPr kumimoji="0" lang="de-DE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eu</a:t>
                      </a: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ropäische Z</a:t>
                      </a:r>
                      <a:r>
                        <a:rPr kumimoji="0" lang="de-DE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eu</a:t>
                      </a: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ge t</a:t>
                      </a:r>
                      <a:r>
                        <a:rPr kumimoji="0" lang="de-DE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äu</a:t>
                      </a: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scht den Richter und kommt ins Gefängnis.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472C4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The </a:t>
                      </a:r>
                      <a:r>
                        <a:rPr lang="fr-FR" sz="20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European</a:t>
                      </a:r>
                      <a:r>
                        <a:rPr lang="fr-FR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fr-FR" sz="20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witness</a:t>
                      </a:r>
                      <a:r>
                        <a:rPr lang="fr-FR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fr-FR" sz="20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deceives</a:t>
                      </a:r>
                      <a:r>
                        <a:rPr lang="fr-FR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the </a:t>
                      </a:r>
                      <a:r>
                        <a:rPr lang="fr-FR" sz="20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judge</a:t>
                      </a:r>
                      <a:r>
                        <a:rPr lang="fr-FR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and </a:t>
                      </a:r>
                      <a:r>
                        <a:rPr lang="fr-FR" sz="20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goes</a:t>
                      </a:r>
                      <a:r>
                        <a:rPr lang="fr-FR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to prison.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256867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solidFill>
                          <a:srgbClr val="11507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Das Fr</a:t>
                      </a:r>
                      <a:r>
                        <a:rPr lang="de-DE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äu</a:t>
                      </a:r>
                      <a:r>
                        <a:rPr lang="de-DE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lein s</a:t>
                      </a:r>
                      <a:r>
                        <a:rPr lang="de-DE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eu</a:t>
                      </a:r>
                      <a:r>
                        <a:rPr lang="de-DE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fzt, denn das ganze Z</a:t>
                      </a:r>
                      <a:r>
                        <a:rPr lang="de-DE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eu</a:t>
                      </a:r>
                      <a:r>
                        <a:rPr lang="de-DE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g ist weg.</a:t>
                      </a:r>
                      <a:endParaRPr lang="en-US" sz="2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The </a:t>
                      </a:r>
                      <a:r>
                        <a:rPr lang="fr-FR" sz="20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young</a:t>
                      </a:r>
                      <a:r>
                        <a:rPr lang="fr-FR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lady </a:t>
                      </a:r>
                      <a:r>
                        <a:rPr lang="fr-FR" sz="20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is</a:t>
                      </a:r>
                      <a:r>
                        <a:rPr lang="fr-FR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fr-FR" sz="20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sighing</a:t>
                      </a:r>
                      <a:r>
                        <a:rPr lang="fr-FR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fr-FR" sz="20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because</a:t>
                      </a:r>
                      <a:r>
                        <a:rPr lang="fr-FR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all the </a:t>
                      </a:r>
                      <a:r>
                        <a:rPr lang="fr-FR" sz="20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stuff</a:t>
                      </a:r>
                      <a:r>
                        <a:rPr lang="fr-FR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fr-FR" sz="20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is</a:t>
                      </a:r>
                      <a:r>
                        <a:rPr lang="fr-FR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gone.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947419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solidFill>
                          <a:srgbClr val="11507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H</a:t>
                      </a:r>
                      <a:r>
                        <a:rPr lang="de-DE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eu</a:t>
                      </a:r>
                      <a:r>
                        <a:rPr lang="de-DE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tzutage werden viele L</a:t>
                      </a:r>
                      <a:r>
                        <a:rPr lang="de-DE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eu</a:t>
                      </a:r>
                      <a:r>
                        <a:rPr lang="de-DE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te n</a:t>
                      </a:r>
                      <a:r>
                        <a:rPr lang="de-DE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eu</a:t>
                      </a:r>
                      <a:r>
                        <a:rPr lang="de-DE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nzig Jahre alt.</a:t>
                      </a:r>
                      <a:endParaRPr kumimoji="0" lang="en-US" sz="2000" b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0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Nowadays</a:t>
                      </a:r>
                      <a:r>
                        <a:rPr lang="fr-FR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a lot of people live to </a:t>
                      </a:r>
                      <a:r>
                        <a:rPr lang="fr-FR" sz="20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be</a:t>
                      </a:r>
                      <a:r>
                        <a:rPr lang="fr-FR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fr-FR" sz="20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ninety</a:t>
                      </a:r>
                      <a:r>
                        <a:rPr lang="fr-FR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71451808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solidFill>
                          <a:srgbClr val="11507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Ein n</a:t>
                      </a:r>
                      <a:r>
                        <a:rPr lang="de-DE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eu</a:t>
                      </a:r>
                      <a:r>
                        <a:rPr lang="de-DE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es Geb</a:t>
                      </a:r>
                      <a:r>
                        <a:rPr lang="de-DE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äu</a:t>
                      </a:r>
                      <a:r>
                        <a:rPr lang="de-DE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de ist vor kurzer Zeit erschienen.</a:t>
                      </a:r>
                      <a:endParaRPr kumimoji="0" lang="en-US" sz="2000" b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A new building has </a:t>
                      </a:r>
                      <a:r>
                        <a:rPr lang="fr-FR" sz="20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recently</a:t>
                      </a:r>
                      <a:r>
                        <a:rPr lang="fr-FR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fr-FR" sz="20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appeared</a:t>
                      </a:r>
                      <a:r>
                        <a:rPr lang="fr-FR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9200664"/>
                  </a:ext>
                </a:extLst>
              </a:tr>
            </a:tbl>
          </a:graphicData>
        </a:graphic>
      </p:graphicFrame>
      <p:pic>
        <p:nvPicPr>
          <p:cNvPr id="3" name="Picture 2" descr="background rectangl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41"/>
            <a:ext cx="2419350" cy="86995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94041"/>
            <a:ext cx="3745089" cy="707849"/>
          </a:xfrm>
        </p:spPr>
        <p:txBody>
          <a:bodyPr>
            <a:normAutofit/>
          </a:bodyPr>
          <a:lstStyle/>
          <a:p>
            <a:r>
              <a:rPr lang="en-GB" sz="3600" b="1" dirty="0" err="1">
                <a:solidFill>
                  <a:schemeClr val="bg1"/>
                </a:solidFill>
              </a:rPr>
              <a:t>Phonetik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5" name="Rounded Rectangle 11">
            <a:extLst>
              <a:ext uri="{FF2B5EF4-FFF2-40B4-BE49-F238E27FC236}">
                <a16:creationId xmlns:a16="http://schemas.microsoft.com/office/drawing/2014/main" id="{483D7EB9-C2AA-4190-98DE-925F861600E9}"/>
              </a:ext>
            </a:extLst>
          </p:cNvPr>
          <p:cNvSpPr/>
          <p:nvPr/>
        </p:nvSpPr>
        <p:spPr>
          <a:xfrm>
            <a:off x="9872869" y="247046"/>
            <a:ext cx="2084457" cy="400919"/>
          </a:xfrm>
          <a:prstGeom prst="roundRect">
            <a:avLst/>
          </a:prstGeom>
          <a:solidFill>
            <a:srgbClr val="DAA520"/>
          </a:solidFill>
          <a:ln>
            <a:solidFill>
              <a:srgbClr val="11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lesen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/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sprechen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>
            <a:hlinkClick r:id="" action="ppaction://noaction">
              <a:snd r:embed="rId4" name="8-3-1-5 Slide 32 1.wav"/>
            </a:hlinkClick>
            <a:extLst>
              <a:ext uri="{FF2B5EF4-FFF2-40B4-BE49-F238E27FC236}">
                <a16:creationId xmlns:a16="http://schemas.microsoft.com/office/drawing/2014/main" id="{FD0AB200-BBA2-4368-810D-639424ACF16F}"/>
              </a:ext>
            </a:extLst>
          </p:cNvPr>
          <p:cNvSpPr/>
          <p:nvPr/>
        </p:nvSpPr>
        <p:spPr>
          <a:xfrm>
            <a:off x="485775" y="1737359"/>
            <a:ext cx="476250" cy="476250"/>
          </a:xfrm>
          <a:prstGeom prst="rect">
            <a:avLst/>
          </a:prstGeom>
          <a:solidFill>
            <a:srgbClr val="115076"/>
          </a:solidFill>
          <a:ln>
            <a:solidFill>
              <a:srgbClr val="DAA52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1</a:t>
            </a:r>
          </a:p>
        </p:txBody>
      </p:sp>
      <p:sp>
        <p:nvSpPr>
          <p:cNvPr id="10" name="Rectangle 9">
            <a:hlinkClick r:id="" action="ppaction://noaction">
              <a:snd r:embed="rId5" name="8-3-1-5 Slide 32 2.wav"/>
            </a:hlinkClick>
            <a:extLst>
              <a:ext uri="{FF2B5EF4-FFF2-40B4-BE49-F238E27FC236}">
                <a16:creationId xmlns:a16="http://schemas.microsoft.com/office/drawing/2014/main" id="{DA395E2C-A93A-4E7F-B4C9-643F1033E69B}"/>
              </a:ext>
            </a:extLst>
          </p:cNvPr>
          <p:cNvSpPr/>
          <p:nvPr/>
        </p:nvSpPr>
        <p:spPr>
          <a:xfrm>
            <a:off x="485775" y="2463800"/>
            <a:ext cx="476250" cy="476250"/>
          </a:xfrm>
          <a:prstGeom prst="rect">
            <a:avLst/>
          </a:prstGeom>
          <a:solidFill>
            <a:srgbClr val="115076"/>
          </a:solidFill>
          <a:ln>
            <a:solidFill>
              <a:srgbClr val="DAA52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2</a:t>
            </a:r>
          </a:p>
        </p:txBody>
      </p:sp>
      <p:sp>
        <p:nvSpPr>
          <p:cNvPr id="11" name="Rectangle 10">
            <a:hlinkClick r:id="" action="ppaction://noaction">
              <a:snd r:embed="rId6" name="8-3-1-5 Slide 32 3.wav"/>
            </a:hlinkClick>
            <a:extLst>
              <a:ext uri="{FF2B5EF4-FFF2-40B4-BE49-F238E27FC236}">
                <a16:creationId xmlns:a16="http://schemas.microsoft.com/office/drawing/2014/main" id="{011C26FB-60F0-4103-9249-BDE3087B1AF5}"/>
              </a:ext>
            </a:extLst>
          </p:cNvPr>
          <p:cNvSpPr/>
          <p:nvPr/>
        </p:nvSpPr>
        <p:spPr>
          <a:xfrm>
            <a:off x="485775" y="3190241"/>
            <a:ext cx="476250" cy="476250"/>
          </a:xfrm>
          <a:prstGeom prst="rect">
            <a:avLst/>
          </a:prstGeom>
          <a:solidFill>
            <a:srgbClr val="115076"/>
          </a:solidFill>
          <a:ln>
            <a:solidFill>
              <a:srgbClr val="DAA52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3</a:t>
            </a:r>
          </a:p>
        </p:txBody>
      </p:sp>
      <p:sp>
        <p:nvSpPr>
          <p:cNvPr id="12" name="Rectangle 11">
            <a:hlinkClick r:id="" action="ppaction://noaction">
              <a:snd r:embed="rId7" name="8-3-1-5 Slide 32 4.wav"/>
            </a:hlinkClick>
            <a:extLst>
              <a:ext uri="{FF2B5EF4-FFF2-40B4-BE49-F238E27FC236}">
                <a16:creationId xmlns:a16="http://schemas.microsoft.com/office/drawing/2014/main" id="{F3E22B9D-9BB8-4C38-9ECC-5840EFED3CCA}"/>
              </a:ext>
            </a:extLst>
          </p:cNvPr>
          <p:cNvSpPr/>
          <p:nvPr/>
        </p:nvSpPr>
        <p:spPr>
          <a:xfrm>
            <a:off x="485775" y="3886065"/>
            <a:ext cx="476250" cy="476250"/>
          </a:xfrm>
          <a:prstGeom prst="rect">
            <a:avLst/>
          </a:prstGeom>
          <a:solidFill>
            <a:srgbClr val="115076"/>
          </a:solidFill>
          <a:ln>
            <a:solidFill>
              <a:srgbClr val="DAA52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4</a:t>
            </a:r>
          </a:p>
        </p:txBody>
      </p:sp>
      <p:sp>
        <p:nvSpPr>
          <p:cNvPr id="13" name="Rectangle 12">
            <a:hlinkClick r:id="" action="ppaction://noaction">
              <a:snd r:embed="rId8" name="8-3-1-5 Slide 32 5.wav"/>
            </a:hlinkClick>
            <a:extLst>
              <a:ext uri="{FF2B5EF4-FFF2-40B4-BE49-F238E27FC236}">
                <a16:creationId xmlns:a16="http://schemas.microsoft.com/office/drawing/2014/main" id="{758381C7-C665-478C-B931-840B1B25469E}"/>
              </a:ext>
            </a:extLst>
          </p:cNvPr>
          <p:cNvSpPr/>
          <p:nvPr/>
        </p:nvSpPr>
        <p:spPr>
          <a:xfrm>
            <a:off x="485775" y="4612788"/>
            <a:ext cx="476250" cy="476250"/>
          </a:xfrm>
          <a:prstGeom prst="rect">
            <a:avLst/>
          </a:prstGeom>
          <a:solidFill>
            <a:srgbClr val="115076"/>
          </a:solidFill>
          <a:ln>
            <a:solidFill>
              <a:srgbClr val="DAA52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5</a:t>
            </a:r>
          </a:p>
        </p:txBody>
      </p:sp>
      <p:sp>
        <p:nvSpPr>
          <p:cNvPr id="14" name="Rectangle 13">
            <a:hlinkClick r:id="" action="ppaction://noaction">
              <a:snd r:embed="rId9" name="8-3-1-5 Slide 32 6.wav"/>
            </a:hlinkClick>
            <a:extLst>
              <a:ext uri="{FF2B5EF4-FFF2-40B4-BE49-F238E27FC236}">
                <a16:creationId xmlns:a16="http://schemas.microsoft.com/office/drawing/2014/main" id="{05165EE5-A09F-4C39-B141-37295E12C702}"/>
              </a:ext>
            </a:extLst>
          </p:cNvPr>
          <p:cNvSpPr/>
          <p:nvPr/>
        </p:nvSpPr>
        <p:spPr>
          <a:xfrm>
            <a:off x="485775" y="5339511"/>
            <a:ext cx="476250" cy="476250"/>
          </a:xfrm>
          <a:prstGeom prst="rect">
            <a:avLst/>
          </a:prstGeom>
          <a:solidFill>
            <a:srgbClr val="115076"/>
          </a:solidFill>
          <a:ln>
            <a:solidFill>
              <a:srgbClr val="DAA52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6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D220A8-190D-4D33-BAFD-DA0014BEDA50}"/>
              </a:ext>
            </a:extLst>
          </p:cNvPr>
          <p:cNvSpPr/>
          <p:nvPr/>
        </p:nvSpPr>
        <p:spPr>
          <a:xfrm>
            <a:off x="1176467" y="1707984"/>
            <a:ext cx="5057775" cy="481198"/>
          </a:xfrm>
          <a:prstGeom prst="rect">
            <a:avLst/>
          </a:prstGeom>
          <a:solidFill>
            <a:srgbClr val="FFE8CB"/>
          </a:solidFill>
          <a:ln>
            <a:solidFill>
              <a:srgbClr val="FFE8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1BB83F9-61F4-42A1-88F3-2A19409C9815}"/>
              </a:ext>
            </a:extLst>
          </p:cNvPr>
          <p:cNvSpPr/>
          <p:nvPr/>
        </p:nvSpPr>
        <p:spPr>
          <a:xfrm>
            <a:off x="6367463" y="1793342"/>
            <a:ext cx="4648200" cy="481198"/>
          </a:xfrm>
          <a:prstGeom prst="rect">
            <a:avLst/>
          </a:prstGeom>
          <a:solidFill>
            <a:srgbClr val="FFE8CB"/>
          </a:solidFill>
          <a:ln>
            <a:solidFill>
              <a:srgbClr val="FFE8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E6E1B22-1D0F-44CF-BAD3-073D326966B1}"/>
              </a:ext>
            </a:extLst>
          </p:cNvPr>
          <p:cNvSpPr/>
          <p:nvPr/>
        </p:nvSpPr>
        <p:spPr>
          <a:xfrm>
            <a:off x="1209674" y="2391378"/>
            <a:ext cx="5057775" cy="688694"/>
          </a:xfrm>
          <a:prstGeom prst="rect">
            <a:avLst/>
          </a:prstGeom>
          <a:solidFill>
            <a:srgbClr val="FFF4E7"/>
          </a:solidFill>
          <a:ln>
            <a:solidFill>
              <a:srgbClr val="FFF4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03134D2-553F-4225-B9F9-CF693E4FEBC9}"/>
              </a:ext>
            </a:extLst>
          </p:cNvPr>
          <p:cNvSpPr/>
          <p:nvPr/>
        </p:nvSpPr>
        <p:spPr>
          <a:xfrm>
            <a:off x="6367463" y="2391378"/>
            <a:ext cx="4648200" cy="688694"/>
          </a:xfrm>
          <a:prstGeom prst="rect">
            <a:avLst/>
          </a:prstGeom>
          <a:solidFill>
            <a:srgbClr val="FFF4E7"/>
          </a:solidFill>
          <a:ln>
            <a:solidFill>
              <a:srgbClr val="FFF4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4C062CE-8681-4C96-9A1E-25411DCAD091}"/>
              </a:ext>
            </a:extLst>
          </p:cNvPr>
          <p:cNvSpPr/>
          <p:nvPr/>
        </p:nvSpPr>
        <p:spPr>
          <a:xfrm>
            <a:off x="1104900" y="3099120"/>
            <a:ext cx="5057775" cy="688693"/>
          </a:xfrm>
          <a:prstGeom prst="rect">
            <a:avLst/>
          </a:prstGeom>
          <a:solidFill>
            <a:srgbClr val="FFE8CB"/>
          </a:solidFill>
          <a:ln>
            <a:solidFill>
              <a:srgbClr val="FFE8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08481E2-BF29-45A1-A5F2-3A98F39A9754}"/>
              </a:ext>
            </a:extLst>
          </p:cNvPr>
          <p:cNvSpPr/>
          <p:nvPr/>
        </p:nvSpPr>
        <p:spPr>
          <a:xfrm>
            <a:off x="6367463" y="3109125"/>
            <a:ext cx="4648200" cy="688693"/>
          </a:xfrm>
          <a:prstGeom prst="rect">
            <a:avLst/>
          </a:prstGeom>
          <a:solidFill>
            <a:srgbClr val="FFE8CB"/>
          </a:solidFill>
          <a:ln>
            <a:solidFill>
              <a:srgbClr val="FFE8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E54562F-C02A-449E-83E0-79736A9C157F}"/>
              </a:ext>
            </a:extLst>
          </p:cNvPr>
          <p:cNvSpPr/>
          <p:nvPr/>
        </p:nvSpPr>
        <p:spPr>
          <a:xfrm>
            <a:off x="1147762" y="3806861"/>
            <a:ext cx="5057775" cy="688694"/>
          </a:xfrm>
          <a:prstGeom prst="rect">
            <a:avLst/>
          </a:prstGeom>
          <a:solidFill>
            <a:srgbClr val="FFF4E7"/>
          </a:solidFill>
          <a:ln>
            <a:solidFill>
              <a:srgbClr val="FFF4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2F869DB-9D74-461D-8886-C62B75432E31}"/>
              </a:ext>
            </a:extLst>
          </p:cNvPr>
          <p:cNvSpPr/>
          <p:nvPr/>
        </p:nvSpPr>
        <p:spPr>
          <a:xfrm>
            <a:off x="6400801" y="3835916"/>
            <a:ext cx="5057775" cy="688694"/>
          </a:xfrm>
          <a:prstGeom prst="rect">
            <a:avLst/>
          </a:prstGeom>
          <a:solidFill>
            <a:srgbClr val="FFF4E7"/>
          </a:solidFill>
          <a:ln>
            <a:solidFill>
              <a:srgbClr val="FFF4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043E6C7-57F3-4D7B-8387-946C0AD20895}"/>
              </a:ext>
            </a:extLst>
          </p:cNvPr>
          <p:cNvSpPr/>
          <p:nvPr/>
        </p:nvSpPr>
        <p:spPr>
          <a:xfrm>
            <a:off x="1147763" y="4546379"/>
            <a:ext cx="5057775" cy="688693"/>
          </a:xfrm>
          <a:prstGeom prst="rect">
            <a:avLst/>
          </a:prstGeom>
          <a:solidFill>
            <a:srgbClr val="FFE8CB"/>
          </a:solidFill>
          <a:ln>
            <a:solidFill>
              <a:srgbClr val="FFE8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18DB051-F1B8-4C55-8667-64FF86352AE5}"/>
              </a:ext>
            </a:extLst>
          </p:cNvPr>
          <p:cNvSpPr/>
          <p:nvPr/>
        </p:nvSpPr>
        <p:spPr>
          <a:xfrm>
            <a:off x="6391277" y="4524608"/>
            <a:ext cx="4648200" cy="688693"/>
          </a:xfrm>
          <a:prstGeom prst="rect">
            <a:avLst/>
          </a:prstGeom>
          <a:solidFill>
            <a:srgbClr val="FFE8CB"/>
          </a:solidFill>
          <a:ln>
            <a:solidFill>
              <a:srgbClr val="FFE8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E0BEFDD-FC01-4106-AEE8-3A78523809A5}"/>
              </a:ext>
            </a:extLst>
          </p:cNvPr>
          <p:cNvSpPr/>
          <p:nvPr/>
        </p:nvSpPr>
        <p:spPr>
          <a:xfrm>
            <a:off x="1004887" y="5246876"/>
            <a:ext cx="5057775" cy="688694"/>
          </a:xfrm>
          <a:prstGeom prst="rect">
            <a:avLst/>
          </a:prstGeom>
          <a:solidFill>
            <a:srgbClr val="FFF4E7"/>
          </a:solidFill>
          <a:ln>
            <a:solidFill>
              <a:srgbClr val="FFF4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EC29EBB-82F7-4243-BEFA-341D350BCB14}"/>
              </a:ext>
            </a:extLst>
          </p:cNvPr>
          <p:cNvSpPr/>
          <p:nvPr/>
        </p:nvSpPr>
        <p:spPr>
          <a:xfrm>
            <a:off x="6367463" y="5246876"/>
            <a:ext cx="5057775" cy="688694"/>
          </a:xfrm>
          <a:prstGeom prst="rect">
            <a:avLst/>
          </a:prstGeom>
          <a:solidFill>
            <a:srgbClr val="FFF4E7"/>
          </a:solidFill>
          <a:ln>
            <a:solidFill>
              <a:srgbClr val="FFF4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9760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 animBg="1"/>
      <p:bldP spid="20" grpId="0" animBg="1"/>
      <p:bldP spid="21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rectangl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863"/>
            <a:ext cx="6649156" cy="8671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86" y="0"/>
            <a:ext cx="6484584" cy="1325563"/>
          </a:xfrm>
        </p:spPr>
        <p:txBody>
          <a:bodyPr>
            <a:normAutofit/>
          </a:bodyPr>
          <a:lstStyle/>
          <a:p>
            <a:r>
              <a:rPr lang="en-GB" sz="3600" b="1" dirty="0" err="1">
                <a:solidFill>
                  <a:schemeClr val="bg1"/>
                </a:solidFill>
              </a:rPr>
              <a:t>Fonética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4" name="Rounded Rectangle 11">
            <a:extLst>
              <a:ext uri="{FF2B5EF4-FFF2-40B4-BE49-F238E27FC236}">
                <a16:creationId xmlns:a16="http://schemas.microsoft.com/office/drawing/2014/main" id="{A316DD52-7894-4A75-969C-CA0645DA2978}"/>
              </a:ext>
            </a:extLst>
          </p:cNvPr>
          <p:cNvSpPr/>
          <p:nvPr/>
        </p:nvSpPr>
        <p:spPr>
          <a:xfrm>
            <a:off x="9359900" y="258166"/>
            <a:ext cx="2568243" cy="400919"/>
          </a:xfrm>
          <a:prstGeom prst="roundRect">
            <a:avLst/>
          </a:prstGeom>
          <a:solidFill>
            <a:srgbClr val="F66400"/>
          </a:solidFill>
          <a:ln>
            <a:solidFill>
              <a:srgbClr val="11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escuchar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/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escribir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8CDABB-FE34-9B40-A7AC-9470E22856BF}"/>
              </a:ext>
            </a:extLst>
          </p:cNvPr>
          <p:cNvSpPr txBox="1"/>
          <p:nvPr/>
        </p:nvSpPr>
        <p:spPr>
          <a:xfrm>
            <a:off x="180000" y="1296000"/>
            <a:ext cx="5471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589296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rectangl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96864"/>
            <a:ext cx="6457246" cy="86712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96864"/>
            <a:ext cx="5265384" cy="707849"/>
          </a:xfrm>
        </p:spPr>
        <p:txBody>
          <a:bodyPr>
            <a:normAutofit/>
          </a:bodyPr>
          <a:lstStyle/>
          <a:p>
            <a:r>
              <a:rPr lang="en-GB" sz="3600" b="1" dirty="0" err="1">
                <a:solidFill>
                  <a:schemeClr val="bg1"/>
                </a:solidFill>
              </a:rPr>
              <a:t>Phonétique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7" name="Rounded Rectangle 46">
            <a:extLst>
              <a:ext uri="{FF2B5EF4-FFF2-40B4-BE49-F238E27FC236}">
                <a16:creationId xmlns:a16="http://schemas.microsoft.com/office/drawing/2014/main" id="{FB09667E-50A2-4099-B9F5-10D9728BF65D}"/>
              </a:ext>
            </a:extLst>
          </p:cNvPr>
          <p:cNvSpPr/>
          <p:nvPr/>
        </p:nvSpPr>
        <p:spPr>
          <a:xfrm>
            <a:off x="10277475" y="249869"/>
            <a:ext cx="1632445" cy="400919"/>
          </a:xfrm>
          <a:prstGeom prst="roundRect">
            <a:avLst/>
          </a:prstGeom>
          <a:solidFill>
            <a:srgbClr val="105076"/>
          </a:solidFill>
          <a:ln>
            <a:solidFill>
              <a:srgbClr val="10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écouter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E11188-B433-5A4A-A669-78C0EE9B8445}"/>
              </a:ext>
            </a:extLst>
          </p:cNvPr>
          <p:cNvSpPr txBox="1"/>
          <p:nvPr/>
        </p:nvSpPr>
        <p:spPr>
          <a:xfrm>
            <a:off x="180000" y="1296000"/>
            <a:ext cx="11198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987113554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400" dirty="0">
            <a:solidFill>
              <a:schemeClr val="accent5">
                <a:lumMod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German_skeleton_template" id="{AA952BBC-ACA2-3542-94B6-99D1100DCE48}" vid="{9600BB7D-2A88-524B-9D90-210FB0DF92A0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400" dirty="0" smtClean="0">
            <a:solidFill>
              <a:schemeClr val="accent5">
                <a:lumMod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4F064CD-3073-5648-9E13-7A2904DB6E77}" vid="{867742E5-2587-084B-8BD5-7DA6ADC8FE5B}"/>
    </a:ext>
  </a:extLst>
</a:theme>
</file>

<file path=ppt/theme/theme3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400" dirty="0">
            <a:solidFill>
              <a:schemeClr val="accent5">
                <a:lumMod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47E36F7B-8A25-CA40-9FA5-8DCBF1A6ECFD}" vid="{914B3A9D-F764-B046-97B8-E880776F9464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831</Words>
  <Application>Microsoft Office PowerPoint</Application>
  <PresentationFormat>Widescreen</PresentationFormat>
  <Paragraphs>102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Century Gothic</vt:lpstr>
      <vt:lpstr>2_Office Theme</vt:lpstr>
      <vt:lpstr>1_Office Theme</vt:lpstr>
      <vt:lpstr>3_Office Theme</vt:lpstr>
      <vt:lpstr>Phonetik</vt:lpstr>
      <vt:lpstr>Phonetik</vt:lpstr>
      <vt:lpstr>Fonética</vt:lpstr>
      <vt:lpstr>Phonétique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Phonetik</dc:title>
  <dc:creator>Jenny Hopper</dc:creator>
  <cp:lastModifiedBy>Jenny Hopper</cp:lastModifiedBy>
  <cp:revision>1</cp:revision>
  <dcterms:created xsi:type="dcterms:W3CDTF">2021-02-18T21:32:39Z</dcterms:created>
  <dcterms:modified xsi:type="dcterms:W3CDTF">2021-02-18T21:33:56Z</dcterms:modified>
</cp:coreProperties>
</file>