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8" r:id="rId3"/>
  </p:sldMasterIdLst>
  <p:notesMasterIdLst>
    <p:notesMasterId r:id="rId7"/>
  </p:notesMasterIdLst>
  <p:sldIdLst>
    <p:sldId id="313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58250" autoAdjust="0"/>
  </p:normalViewPr>
  <p:slideViewPr>
    <p:cSldViewPr snapToGrid="0">
      <p:cViewPr varScale="1">
        <p:scale>
          <a:sx n="42" d="100"/>
          <a:sy n="42" d="100"/>
        </p:scale>
        <p:origin x="852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E391F-1A5F-482B-B755-8DEC60E2B86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B0B7F-F697-4710-BF86-5B60A0755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27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Timing: </a:t>
            </a:r>
            <a:r>
              <a:rPr lang="en-GB" b="0" dirty="0"/>
              <a:t>5 minutes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differentiating between the two German SSC [v] and [w] in the spoken modality, which is tricky because of the pronunciation crossover between English [f] and German [v] and English [v] and German [w].</a:t>
            </a:r>
            <a:br>
              <a:rPr lang="en-GB" b="0" dirty="0"/>
            </a:br>
            <a:br>
              <a:rPr lang="en-GB" b="0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Write 1-6.</a:t>
            </a:r>
          </a:p>
          <a:p>
            <a:r>
              <a:rPr lang="en-GB" dirty="0"/>
              <a:t>2. Listen</a:t>
            </a:r>
            <a:r>
              <a:rPr lang="en-GB" baseline="0" dirty="0"/>
              <a:t> to the words (click on audio buttons) and tick the appropriate column, according to whether you hear [v], [w] or both.</a:t>
            </a:r>
            <a:endParaRPr lang="en-GB" dirty="0"/>
          </a:p>
          <a:p>
            <a:r>
              <a:rPr lang="en-GB" dirty="0"/>
              <a:t>3. Click on the mouse to</a:t>
            </a:r>
            <a:r>
              <a:rPr lang="en-GB" baseline="0" dirty="0"/>
              <a:t> reveal the correct tick and also the words themselves (together with their English meanings).</a:t>
            </a:r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Transcript:</a:t>
            </a:r>
            <a:br>
              <a:rPr lang="en-GB" dirty="0"/>
            </a:br>
            <a:r>
              <a:rPr lang="en-GB" dirty="0"/>
              <a:t>1. </a:t>
            </a:r>
            <a:r>
              <a:rPr lang="en-GB" dirty="0" err="1"/>
              <a:t>voll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</a:t>
            </a:r>
            <a:r>
              <a:rPr lang="en-GB" dirty="0" err="1"/>
              <a:t>Wettbewerb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</a:t>
            </a:r>
            <a:r>
              <a:rPr lang="en-GB" dirty="0" err="1"/>
              <a:t>Verantwortung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4. </a:t>
            </a:r>
            <a:r>
              <a:rPr lang="en-GB" dirty="0" err="1"/>
              <a:t>wunderbar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5. </a:t>
            </a:r>
            <a:r>
              <a:rPr lang="en-GB" dirty="0" err="1"/>
              <a:t>verweisen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6. </a:t>
            </a:r>
            <a:r>
              <a:rPr lang="en-GB" dirty="0" err="1"/>
              <a:t>relativ</a:t>
            </a:r>
            <a:br>
              <a:rPr lang="en-GB" dirty="0"/>
            </a:br>
            <a:br>
              <a:rPr lang="en-GB" dirty="0"/>
            </a:br>
            <a:r>
              <a:rPr lang="en-GB" b="1" baseline="0" dirty="0"/>
              <a:t>Word frequency (1 is the most frequent word in German): </a:t>
            </a:r>
            <a:br>
              <a:rPr lang="en-GB" baseline="0" dirty="0"/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[388]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Wettbewerb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[1493]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Verantwortung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[1104]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wunderbar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[1604]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verweisen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[1670]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[571] 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i="1" dirty="0"/>
              <a:t>Source:  Jones, R.L. &amp; </a:t>
            </a:r>
            <a:r>
              <a:rPr lang="en-GB" i="1" dirty="0" err="1"/>
              <a:t>Tschirner</a:t>
            </a:r>
            <a:r>
              <a:rPr lang="en-GB" i="1" dirty="0"/>
              <a:t>, E. (2006). A frequency dictionary of German: core vocabulary for learners. Routledge</a:t>
            </a:r>
          </a:p>
          <a:p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10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</a:t>
            </a:r>
          </a:p>
          <a:p>
            <a:endParaRPr lang="en-US" b="1" dirty="0"/>
          </a:p>
          <a:p>
            <a:r>
              <a:rPr lang="en-US" b="1" dirty="0"/>
              <a:t>Aim:</a:t>
            </a: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</a:t>
            </a:r>
          </a:p>
          <a:p>
            <a:r>
              <a:rPr lang="en-US" b="0" dirty="0"/>
              <a:t>2.</a:t>
            </a:r>
          </a:p>
          <a:p>
            <a:r>
              <a:rPr lang="en-US" b="0" dirty="0"/>
              <a:t>3.</a:t>
            </a:r>
          </a:p>
          <a:p>
            <a:r>
              <a:rPr lang="en-US" b="0" dirty="0"/>
              <a:t>4.</a:t>
            </a:r>
          </a:p>
          <a:p>
            <a:r>
              <a:rPr lang="en-US" b="0" dirty="0"/>
              <a:t>5.</a:t>
            </a:r>
          </a:p>
          <a:p>
            <a:endParaRPr lang="en-US" b="0" dirty="0"/>
          </a:p>
          <a:p>
            <a:r>
              <a:rPr lang="en-US" b="1" dirty="0"/>
              <a:t>Transcript: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(1 is the most frequent word in Spanish): </a:t>
            </a:r>
            <a:br>
              <a:rPr lang="en-GB" baseline="0" dirty="0"/>
            </a:b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Source</a:t>
            </a:r>
            <a:r>
              <a:rPr lang="es-ES" dirty="0"/>
              <a:t>:</a:t>
            </a:r>
            <a:r>
              <a:rPr lang="es-ES" baseline="0" dirty="0"/>
              <a:t> Davies, M. &amp; Davies, K. (2018</a:t>
            </a:r>
            <a:r>
              <a:rPr lang="es-ES" i="1" baseline="0" dirty="0"/>
              <a:t>). A </a:t>
            </a:r>
            <a:r>
              <a:rPr lang="es-ES" i="1" baseline="0" dirty="0" err="1"/>
              <a:t>frequency</a:t>
            </a:r>
            <a:r>
              <a:rPr lang="es-ES" i="1" baseline="0" dirty="0"/>
              <a:t> </a:t>
            </a:r>
            <a:r>
              <a:rPr lang="es-ES" i="1" baseline="0" dirty="0" err="1"/>
              <a:t>dictionary</a:t>
            </a:r>
            <a:r>
              <a:rPr lang="es-ES" i="1" baseline="0" dirty="0"/>
              <a:t> </a:t>
            </a:r>
            <a:r>
              <a:rPr lang="es-ES" i="1" baseline="0" dirty="0" err="1"/>
              <a:t>of</a:t>
            </a:r>
            <a:r>
              <a:rPr lang="es-ES" i="1" baseline="0" dirty="0"/>
              <a:t> </a:t>
            </a:r>
            <a:r>
              <a:rPr lang="es-ES" i="1" baseline="0" dirty="0" err="1"/>
              <a:t>Spanish</a:t>
            </a:r>
            <a:r>
              <a:rPr lang="es-ES" i="1" baseline="0" dirty="0"/>
              <a:t>: Core </a:t>
            </a:r>
            <a:r>
              <a:rPr lang="es-ES" i="1" baseline="0" dirty="0" err="1"/>
              <a:t>vocabulary</a:t>
            </a:r>
            <a:r>
              <a:rPr lang="es-ES" i="1" baseline="0" dirty="0"/>
              <a:t> </a:t>
            </a:r>
            <a:r>
              <a:rPr lang="es-ES" i="1" baseline="0" dirty="0" err="1"/>
              <a:t>for</a:t>
            </a:r>
            <a:r>
              <a:rPr lang="es-ES" i="1" baseline="0" dirty="0"/>
              <a:t> </a:t>
            </a:r>
            <a:r>
              <a:rPr lang="es-ES" i="1" baseline="0" dirty="0" err="1"/>
              <a:t>learners</a:t>
            </a:r>
            <a:r>
              <a:rPr lang="es-ES" i="1" baseline="0" dirty="0"/>
              <a:t> </a:t>
            </a:r>
            <a:r>
              <a:rPr lang="es-ES" baseline="0" dirty="0"/>
              <a:t>(2nd ed.). Routledge: London</a:t>
            </a: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128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</a:t>
            </a:r>
          </a:p>
          <a:p>
            <a:endParaRPr lang="en-US" b="1" dirty="0"/>
          </a:p>
          <a:p>
            <a:r>
              <a:rPr lang="en-US" b="1" dirty="0"/>
              <a:t>Aim:</a:t>
            </a: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</a:t>
            </a:r>
          </a:p>
          <a:p>
            <a:r>
              <a:rPr lang="en-US" b="0" dirty="0"/>
              <a:t>2.</a:t>
            </a:r>
          </a:p>
          <a:p>
            <a:r>
              <a:rPr lang="en-US" b="0" dirty="0"/>
              <a:t>3.</a:t>
            </a:r>
          </a:p>
          <a:p>
            <a:r>
              <a:rPr lang="en-US" b="0" dirty="0"/>
              <a:t>4.</a:t>
            </a:r>
          </a:p>
          <a:p>
            <a:r>
              <a:rPr lang="en-US" b="0" dirty="0"/>
              <a:t>5.</a:t>
            </a:r>
          </a:p>
          <a:p>
            <a:endParaRPr lang="en-US" b="0" dirty="0"/>
          </a:p>
          <a:p>
            <a:r>
              <a:rPr lang="en-US" b="1" dirty="0"/>
              <a:t>Transcript: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(1 is the most frequent word in French): </a:t>
            </a:r>
            <a:br>
              <a:rPr lang="en-GB" baseline="0" dirty="0"/>
            </a:b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Source: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57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377004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6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19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868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093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812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683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38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51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6DACE-91D4-F84C-BC79-BE1BB5A5CA8D}"/>
              </a:ext>
            </a:extLst>
          </p:cNvPr>
          <p:cNvSpPr txBox="1"/>
          <p:nvPr userDrawn="1"/>
        </p:nvSpPr>
        <p:spPr>
          <a:xfrm>
            <a:off x="838200" y="1923393"/>
            <a:ext cx="603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153666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52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273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832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981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627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42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22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70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89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02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28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5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67686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031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59428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570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1638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7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01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3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85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211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40180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B177A-FB9B-624B-90F1-42CB20E9E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858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3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audio" Target="../media/audio6.wav"/><Relationship Id="rId5" Type="http://schemas.openxmlformats.org/officeDocument/2006/relationships/audio" Target="../media/audio1.wav"/><Relationship Id="rId10" Type="http://schemas.openxmlformats.org/officeDocument/2006/relationships/audio" Target="../media/audio5.wav"/><Relationship Id="rId4" Type="http://schemas.openxmlformats.org/officeDocument/2006/relationships/image" Target="../media/image4.png"/><Relationship Id="rId9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6">
            <a:extLst>
              <a:ext uri="{FF2B5EF4-FFF2-40B4-BE49-F238E27FC236}">
                <a16:creationId xmlns:a16="http://schemas.microsoft.com/office/drawing/2014/main" id="{41025C73-B7BE-47D4-9096-0617A6507B52}"/>
              </a:ext>
            </a:extLst>
          </p:cNvPr>
          <p:cNvGraphicFramePr>
            <a:graphicFrameLocks noGrp="1"/>
          </p:cNvGraphicFramePr>
          <p:nvPr/>
        </p:nvGraphicFramePr>
        <p:xfrm>
          <a:off x="1769166" y="2064434"/>
          <a:ext cx="9293701" cy="35615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83031">
                  <a:extLst>
                    <a:ext uri="{9D8B030D-6E8A-4147-A177-3AD203B41FA5}">
                      <a16:colId xmlns:a16="http://schemas.microsoft.com/office/drawing/2014/main" val="2607353726"/>
                    </a:ext>
                  </a:extLst>
                </a:gridCol>
                <a:gridCol w="4867803">
                  <a:extLst>
                    <a:ext uri="{9D8B030D-6E8A-4147-A177-3AD203B41FA5}">
                      <a16:colId xmlns:a16="http://schemas.microsoft.com/office/drawing/2014/main" val="1600817978"/>
                    </a:ext>
                  </a:extLst>
                </a:gridCol>
                <a:gridCol w="1680572">
                  <a:extLst>
                    <a:ext uri="{9D8B030D-6E8A-4147-A177-3AD203B41FA5}">
                      <a16:colId xmlns:a16="http://schemas.microsoft.com/office/drawing/2014/main" val="4128092149"/>
                    </a:ext>
                  </a:extLst>
                </a:gridCol>
                <a:gridCol w="1762295">
                  <a:extLst>
                    <a:ext uri="{9D8B030D-6E8A-4147-A177-3AD203B41FA5}">
                      <a16:colId xmlns:a16="http://schemas.microsoft.com/office/drawing/2014/main" val="2609792770"/>
                    </a:ext>
                  </a:extLst>
                </a:gridCol>
              </a:tblGrid>
              <a:tr h="497067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[V]</a:t>
                      </a:r>
                      <a:endParaRPr lang="en-GB" sz="32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[W]</a:t>
                      </a:r>
                      <a:endParaRPr lang="en-GB" sz="32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431983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voll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[full]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492714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Wettbewerb</a:t>
                      </a:r>
                      <a:r>
                        <a:rPr lang="en-GB" sz="2400" b="0" baseline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[</a:t>
                      </a:r>
                      <a:r>
                        <a:rPr lang="en-GB" sz="2400" b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competition]</a:t>
                      </a:r>
                      <a:endParaRPr lang="en-GB" sz="24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458278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Ver</a:t>
                      </a:r>
                      <a:r>
                        <a:rPr lang="en-GB" sz="2400" b="0" baseline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antwortung [responsibility]</a:t>
                      </a:r>
                      <a:endParaRPr lang="en-GB" sz="24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313960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wunderbar [wonderful]</a:t>
                      </a:r>
                      <a:endParaRPr lang="en-GB" sz="24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197191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verweisen [to refer, expel]</a:t>
                      </a:r>
                      <a:endParaRPr lang="en-GB" sz="24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389626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relativ [relative]</a:t>
                      </a:r>
                      <a:endParaRPr lang="en-GB" sz="24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931564"/>
                  </a:ext>
                </a:extLst>
              </a:tr>
            </a:tbl>
          </a:graphicData>
        </a:graphic>
      </p:graphicFrame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3745089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Phonetik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9727095" y="247046"/>
            <a:ext cx="2230231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hören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schreiben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50899D-8A70-334E-8FB4-7B4C2291EFCB}"/>
              </a:ext>
            </a:extLst>
          </p:cNvPr>
          <p:cNvSpPr txBox="1"/>
          <p:nvPr/>
        </p:nvSpPr>
        <p:spPr>
          <a:xfrm>
            <a:off x="247973" y="1348353"/>
            <a:ext cx="556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Hörst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du [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]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oder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[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]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oder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beide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?</a:t>
            </a:r>
          </a:p>
        </p:txBody>
      </p:sp>
      <p:sp>
        <p:nvSpPr>
          <p:cNvPr id="37" name="Action Button: Custom 16">
            <a:hlinkClick r:id="" action="ppaction://noaction" highlightClick="1">
              <a:snd r:embed="rId5" name="S4_voll.wav"/>
            </a:hlinkClick>
            <a:extLst>
              <a:ext uri="{FF2B5EF4-FFF2-40B4-BE49-F238E27FC236}">
                <a16:creationId xmlns:a16="http://schemas.microsoft.com/office/drawing/2014/main" id="{C00BECFD-D258-4DBE-A35E-7D8FE9567C85}"/>
              </a:ext>
            </a:extLst>
          </p:cNvPr>
          <p:cNvSpPr/>
          <p:nvPr/>
        </p:nvSpPr>
        <p:spPr>
          <a:xfrm>
            <a:off x="1999127" y="2700869"/>
            <a:ext cx="393922" cy="357939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8" name="TextBox 37" descr="text box hiding answer">
            <a:extLst>
              <a:ext uri="{FF2B5EF4-FFF2-40B4-BE49-F238E27FC236}">
                <a16:creationId xmlns:a16="http://schemas.microsoft.com/office/drawing/2014/main" id="{21DAAB4C-DB11-48F6-9D7C-A622958A04F9}"/>
              </a:ext>
            </a:extLst>
          </p:cNvPr>
          <p:cNvSpPr txBox="1"/>
          <p:nvPr/>
        </p:nvSpPr>
        <p:spPr>
          <a:xfrm>
            <a:off x="2780905" y="2783642"/>
            <a:ext cx="2496809" cy="304660"/>
          </a:xfrm>
          <a:prstGeom prst="rect">
            <a:avLst/>
          </a:prstGeom>
          <a:solidFill>
            <a:srgbClr val="FFE8CB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0" name="Action Button: Custom 16">
            <a:hlinkClick r:id="" action="ppaction://noaction" highlightClick="1">
              <a:snd r:embed="rId6" name="S4_Wettbewerb.wav"/>
            </a:hlinkClick>
            <a:extLst>
              <a:ext uri="{FF2B5EF4-FFF2-40B4-BE49-F238E27FC236}">
                <a16:creationId xmlns:a16="http://schemas.microsoft.com/office/drawing/2014/main" id="{E0F32214-3EC8-46A0-92D2-8EB69176A6D5}"/>
              </a:ext>
            </a:extLst>
          </p:cNvPr>
          <p:cNvSpPr/>
          <p:nvPr/>
        </p:nvSpPr>
        <p:spPr>
          <a:xfrm>
            <a:off x="1999127" y="3173503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1" name="TextBox 40" descr="text box hiding answer">
            <a:extLst>
              <a:ext uri="{FF2B5EF4-FFF2-40B4-BE49-F238E27FC236}">
                <a16:creationId xmlns:a16="http://schemas.microsoft.com/office/drawing/2014/main" id="{4CDD652A-586B-499E-91B4-DFE9ACFCCE9F}"/>
              </a:ext>
            </a:extLst>
          </p:cNvPr>
          <p:cNvSpPr txBox="1"/>
          <p:nvPr/>
        </p:nvSpPr>
        <p:spPr>
          <a:xfrm>
            <a:off x="2782706" y="3218144"/>
            <a:ext cx="4024493" cy="360720"/>
          </a:xfrm>
          <a:prstGeom prst="rect">
            <a:avLst/>
          </a:prstGeom>
          <a:solidFill>
            <a:srgbClr val="FFF4E7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42" name="Picture 41" descr="green checkmark">
            <a:extLst>
              <a:ext uri="{FF2B5EF4-FFF2-40B4-BE49-F238E27FC236}">
                <a16:creationId xmlns:a16="http://schemas.microsoft.com/office/drawing/2014/main" id="{A7125EFC-B925-4698-A057-73D63C14A7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20" y="3287078"/>
            <a:ext cx="271128" cy="282425"/>
          </a:xfrm>
          <a:prstGeom prst="rect">
            <a:avLst/>
          </a:prstGeom>
        </p:spPr>
      </p:pic>
      <p:sp>
        <p:nvSpPr>
          <p:cNvPr id="43" name="Action Button: Custom 16">
            <a:hlinkClick r:id="" action="ppaction://noaction" highlightClick="1">
              <a:snd r:embed="rId8" name="S4_Verantwortung.wav"/>
            </a:hlinkClick>
            <a:extLst>
              <a:ext uri="{FF2B5EF4-FFF2-40B4-BE49-F238E27FC236}">
                <a16:creationId xmlns:a16="http://schemas.microsoft.com/office/drawing/2014/main" id="{646B7CC5-8C81-4BC8-90A9-E7EF92F760D4}"/>
              </a:ext>
            </a:extLst>
          </p:cNvPr>
          <p:cNvSpPr/>
          <p:nvPr/>
        </p:nvSpPr>
        <p:spPr>
          <a:xfrm>
            <a:off x="1997049" y="3684198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4" name="TextBox 43" descr="text box hiding answer">
            <a:extLst>
              <a:ext uri="{FF2B5EF4-FFF2-40B4-BE49-F238E27FC236}">
                <a16:creationId xmlns:a16="http://schemas.microsoft.com/office/drawing/2014/main" id="{C9FBD3E0-77AF-45D6-8820-8DF07E222EEC}"/>
              </a:ext>
            </a:extLst>
          </p:cNvPr>
          <p:cNvSpPr txBox="1"/>
          <p:nvPr/>
        </p:nvSpPr>
        <p:spPr>
          <a:xfrm>
            <a:off x="2838329" y="3757959"/>
            <a:ext cx="4370790" cy="322239"/>
          </a:xfrm>
          <a:prstGeom prst="rect">
            <a:avLst/>
          </a:prstGeom>
          <a:solidFill>
            <a:srgbClr val="FFE8CB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45" name="Picture 44" descr="green checkmark">
            <a:extLst>
              <a:ext uri="{FF2B5EF4-FFF2-40B4-BE49-F238E27FC236}">
                <a16:creationId xmlns:a16="http://schemas.microsoft.com/office/drawing/2014/main" id="{8651316D-5DB3-447F-A769-0815C4E73E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911" y="3773123"/>
            <a:ext cx="347726" cy="294294"/>
          </a:xfrm>
          <a:prstGeom prst="rect">
            <a:avLst/>
          </a:prstGeom>
        </p:spPr>
      </p:pic>
      <p:sp>
        <p:nvSpPr>
          <p:cNvPr id="46" name="Action Button: Custom 16">
            <a:hlinkClick r:id="" action="ppaction://noaction" highlightClick="1">
              <a:snd r:embed="rId9" name="S4_wunderbar.wav"/>
            </a:hlinkClick>
            <a:extLst>
              <a:ext uri="{FF2B5EF4-FFF2-40B4-BE49-F238E27FC236}">
                <a16:creationId xmlns:a16="http://schemas.microsoft.com/office/drawing/2014/main" id="{0AB7BB6C-2588-4670-9D51-3A365F04F05F}"/>
              </a:ext>
            </a:extLst>
          </p:cNvPr>
          <p:cNvSpPr/>
          <p:nvPr/>
        </p:nvSpPr>
        <p:spPr>
          <a:xfrm>
            <a:off x="1997049" y="4166361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7" name="TextBox 46" descr="text box hiding answer">
            <a:extLst>
              <a:ext uri="{FF2B5EF4-FFF2-40B4-BE49-F238E27FC236}">
                <a16:creationId xmlns:a16="http://schemas.microsoft.com/office/drawing/2014/main" id="{436B5475-CD58-4716-9C1A-FA56ED5196B0}"/>
              </a:ext>
            </a:extLst>
          </p:cNvPr>
          <p:cNvSpPr txBox="1"/>
          <p:nvPr/>
        </p:nvSpPr>
        <p:spPr>
          <a:xfrm>
            <a:off x="2782707" y="4239937"/>
            <a:ext cx="3516493" cy="322422"/>
          </a:xfrm>
          <a:prstGeom prst="rect">
            <a:avLst/>
          </a:prstGeom>
          <a:solidFill>
            <a:srgbClr val="FFF4E7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48" name="Picture 47" descr="green checkmark">
            <a:extLst>
              <a:ext uri="{FF2B5EF4-FFF2-40B4-BE49-F238E27FC236}">
                <a16:creationId xmlns:a16="http://schemas.microsoft.com/office/drawing/2014/main" id="{7EC953E2-BF7D-4424-AF0D-CD7B025913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468" y="4248712"/>
            <a:ext cx="282522" cy="294294"/>
          </a:xfrm>
          <a:prstGeom prst="rect">
            <a:avLst/>
          </a:prstGeom>
        </p:spPr>
      </p:pic>
      <p:sp>
        <p:nvSpPr>
          <p:cNvPr id="49" name="Action Button: Custom 16">
            <a:hlinkClick r:id="" action="ppaction://noaction" highlightClick="1">
              <a:snd r:embed="rId10" name="S4_verweisen.wav"/>
            </a:hlinkClick>
            <a:extLst>
              <a:ext uri="{FF2B5EF4-FFF2-40B4-BE49-F238E27FC236}">
                <a16:creationId xmlns:a16="http://schemas.microsoft.com/office/drawing/2014/main" id="{67E77AD9-F506-469F-A86E-EB4DCAB14C19}"/>
              </a:ext>
            </a:extLst>
          </p:cNvPr>
          <p:cNvSpPr/>
          <p:nvPr/>
        </p:nvSpPr>
        <p:spPr>
          <a:xfrm>
            <a:off x="1997049" y="4683899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50" name="TextBox 49" descr="text box hiding answer">
            <a:extLst>
              <a:ext uri="{FF2B5EF4-FFF2-40B4-BE49-F238E27FC236}">
                <a16:creationId xmlns:a16="http://schemas.microsoft.com/office/drawing/2014/main" id="{9E3C67B4-123D-412F-A073-E15493BAF826}"/>
              </a:ext>
            </a:extLst>
          </p:cNvPr>
          <p:cNvSpPr txBox="1"/>
          <p:nvPr/>
        </p:nvSpPr>
        <p:spPr>
          <a:xfrm>
            <a:off x="2780905" y="4749855"/>
            <a:ext cx="3977395" cy="359836"/>
          </a:xfrm>
          <a:prstGeom prst="rect">
            <a:avLst/>
          </a:prstGeom>
          <a:solidFill>
            <a:srgbClr val="FFE8CB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51" name="Picture 50" descr="green checkmark">
            <a:extLst>
              <a:ext uri="{FF2B5EF4-FFF2-40B4-BE49-F238E27FC236}">
                <a16:creationId xmlns:a16="http://schemas.microsoft.com/office/drawing/2014/main" id="{B3674199-DE82-4187-9AC7-D5141E4C31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58" y="4668988"/>
            <a:ext cx="282522" cy="294294"/>
          </a:xfrm>
          <a:prstGeom prst="rect">
            <a:avLst/>
          </a:prstGeom>
        </p:spPr>
      </p:pic>
      <p:sp>
        <p:nvSpPr>
          <p:cNvPr id="52" name="Action Button: Custom 16">
            <a:hlinkClick r:id="" action="ppaction://noaction" highlightClick="1">
              <a:snd r:embed="rId11" name="S4_relativ.wav"/>
            </a:hlinkClick>
            <a:extLst>
              <a:ext uri="{FF2B5EF4-FFF2-40B4-BE49-F238E27FC236}">
                <a16:creationId xmlns:a16="http://schemas.microsoft.com/office/drawing/2014/main" id="{42087534-5B70-4B2C-85D4-F519E6F445EF}"/>
              </a:ext>
            </a:extLst>
          </p:cNvPr>
          <p:cNvSpPr/>
          <p:nvPr/>
        </p:nvSpPr>
        <p:spPr>
          <a:xfrm>
            <a:off x="1981965" y="5169825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53" name="TextBox 52" descr="text box hiding answer">
            <a:extLst>
              <a:ext uri="{FF2B5EF4-FFF2-40B4-BE49-F238E27FC236}">
                <a16:creationId xmlns:a16="http://schemas.microsoft.com/office/drawing/2014/main" id="{30F55025-8241-4CE7-A0F1-23E1BF2549DD}"/>
              </a:ext>
            </a:extLst>
          </p:cNvPr>
          <p:cNvSpPr txBox="1"/>
          <p:nvPr/>
        </p:nvSpPr>
        <p:spPr>
          <a:xfrm>
            <a:off x="2848478" y="5266477"/>
            <a:ext cx="2581292" cy="327655"/>
          </a:xfrm>
          <a:prstGeom prst="rect">
            <a:avLst/>
          </a:prstGeom>
          <a:solidFill>
            <a:srgbClr val="FFF4E7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54" name="Picture 53" descr="green checkmark">
            <a:extLst>
              <a:ext uri="{FF2B5EF4-FFF2-40B4-BE49-F238E27FC236}">
                <a16:creationId xmlns:a16="http://schemas.microsoft.com/office/drawing/2014/main" id="{09EA5F10-49C9-4586-B40F-2E1E47790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58" y="5176269"/>
            <a:ext cx="282522" cy="242398"/>
          </a:xfrm>
          <a:prstGeom prst="rect">
            <a:avLst/>
          </a:prstGeom>
        </p:spPr>
      </p:pic>
      <p:pic>
        <p:nvPicPr>
          <p:cNvPr id="64" name="Picture 63" descr="green checkmark">
            <a:extLst>
              <a:ext uri="{FF2B5EF4-FFF2-40B4-BE49-F238E27FC236}">
                <a16:creationId xmlns:a16="http://schemas.microsoft.com/office/drawing/2014/main" id="{A7125EFC-B925-4698-A057-73D63C14A7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677" y="3285442"/>
            <a:ext cx="271128" cy="282425"/>
          </a:xfrm>
          <a:prstGeom prst="rect">
            <a:avLst/>
          </a:prstGeom>
        </p:spPr>
      </p:pic>
      <p:pic>
        <p:nvPicPr>
          <p:cNvPr id="66" name="Picture 65" descr="green checkmark">
            <a:extLst>
              <a:ext uri="{FF2B5EF4-FFF2-40B4-BE49-F238E27FC236}">
                <a16:creationId xmlns:a16="http://schemas.microsoft.com/office/drawing/2014/main" id="{B3674199-DE82-4187-9AC7-D5141E4C31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940" y="4719787"/>
            <a:ext cx="282522" cy="294294"/>
          </a:xfrm>
          <a:prstGeom prst="rect">
            <a:avLst/>
          </a:prstGeom>
        </p:spPr>
      </p:pic>
      <p:pic>
        <p:nvPicPr>
          <p:cNvPr id="67" name="Picture 66" descr="green checkmark">
            <a:extLst>
              <a:ext uri="{FF2B5EF4-FFF2-40B4-BE49-F238E27FC236}">
                <a16:creationId xmlns:a16="http://schemas.microsoft.com/office/drawing/2014/main" id="{A7125EFC-B925-4698-A057-73D63C14A7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341" y="2726639"/>
            <a:ext cx="271128" cy="282425"/>
          </a:xfrm>
          <a:prstGeom prst="rect">
            <a:avLst/>
          </a:prstGeom>
        </p:spPr>
      </p:pic>
      <p:pic>
        <p:nvPicPr>
          <p:cNvPr id="68" name="Picture 67" descr="green checkmark">
            <a:extLst>
              <a:ext uri="{FF2B5EF4-FFF2-40B4-BE49-F238E27FC236}">
                <a16:creationId xmlns:a16="http://schemas.microsoft.com/office/drawing/2014/main" id="{8651316D-5DB3-447F-A769-0815C4E73E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25" y="3744899"/>
            <a:ext cx="347726" cy="29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6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4" grpId="0" animBg="1"/>
      <p:bldP spid="47" grpId="0" animBg="1"/>
      <p:bldP spid="50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86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Fonética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A316DD52-7894-4A75-969C-CA0645DA2978}"/>
              </a:ext>
            </a:extLst>
          </p:cNvPr>
          <p:cNvSpPr/>
          <p:nvPr/>
        </p:nvSpPr>
        <p:spPr>
          <a:xfrm>
            <a:off x="9359900" y="258166"/>
            <a:ext cx="2568243" cy="400919"/>
          </a:xfrm>
          <a:prstGeom prst="roundRect">
            <a:avLst/>
          </a:prstGeom>
          <a:solidFill>
            <a:srgbClr val="F6640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escribir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8CDABB-FE34-9B40-A7AC-9470E22856BF}"/>
              </a:ext>
            </a:extLst>
          </p:cNvPr>
          <p:cNvSpPr txBox="1"/>
          <p:nvPr/>
        </p:nvSpPr>
        <p:spPr>
          <a:xfrm>
            <a:off x="180000" y="1296000"/>
            <a:ext cx="5471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89296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6864"/>
            <a:ext cx="5265384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Phonétique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46">
            <a:extLst>
              <a:ext uri="{FF2B5EF4-FFF2-40B4-BE49-F238E27FC236}">
                <a16:creationId xmlns:a16="http://schemas.microsoft.com/office/drawing/2014/main" id="{FB09667E-50A2-4099-B9F5-10D9728BF65D}"/>
              </a:ext>
            </a:extLst>
          </p:cNvPr>
          <p:cNvSpPr/>
          <p:nvPr/>
        </p:nvSpPr>
        <p:spPr>
          <a:xfrm>
            <a:off x="10277475" y="249869"/>
            <a:ext cx="1632445" cy="400919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écouter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11188-B433-5A4A-A669-78C0EE9B8445}"/>
              </a:ext>
            </a:extLst>
          </p:cNvPr>
          <p:cNvSpPr txBox="1"/>
          <p:nvPr/>
        </p:nvSpPr>
        <p:spPr>
          <a:xfrm>
            <a:off x="180000" y="1296000"/>
            <a:ext cx="1119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871135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ED67C606-AF9C-7242-AF89-7E0EA20FADA6}" vid="{57BDA786-453C-1140-BFAB-14CE2D2BCFCB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4F064CD-3073-5648-9E13-7A2904DB6E77}" vid="{867742E5-2587-084B-8BD5-7DA6ADC8FE5B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47E36F7B-8A25-CA40-9FA5-8DCBF1A6ECFD}" vid="{914B3A9D-F764-B046-97B8-E880776F946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Widescreen</PresentationFormat>
  <Paragraphs>67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1_Office Theme</vt:lpstr>
      <vt:lpstr>2_Office Theme</vt:lpstr>
      <vt:lpstr>4_Office Theme</vt:lpstr>
      <vt:lpstr>Phonetik</vt:lpstr>
      <vt:lpstr>Fonética</vt:lpstr>
      <vt:lpstr>Phonétique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Hopper</dc:creator>
  <cp:lastModifiedBy>Jenny Hopper</cp:lastModifiedBy>
  <cp:revision>3</cp:revision>
  <dcterms:created xsi:type="dcterms:W3CDTF">2021-01-26T19:32:04Z</dcterms:created>
  <dcterms:modified xsi:type="dcterms:W3CDTF">2021-02-27T08:56:46Z</dcterms:modified>
</cp:coreProperties>
</file>