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7"/>
  </p:notesMasterIdLst>
  <p:sldIdLst>
    <p:sldId id="564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C726B-6487-4BCD-98EC-F26E8D56A2A6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7D42-3FE5-4977-9D30-2F01C125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</a:t>
            </a:r>
            <a:r>
              <a:rPr lang="en-GB" b="0" dirty="0"/>
              <a:t>5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in productive oral modality the SSC [a] and [ä], with unfamiliar [1-4] and familiar [5-8] plurals.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In pairs. One person pronounces the one of the pair of words that is on the slide. The other person pronounces the unwritten one of the pair.</a:t>
            </a:r>
          </a:p>
          <a:p>
            <a:r>
              <a:rPr lang="en-GB" dirty="0"/>
              <a:t>2. When finished, reveal the missed text and click on the audio to hear both singular and plural forms.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Transcript:</a:t>
            </a:r>
          </a:p>
          <a:p>
            <a:r>
              <a:rPr lang="en-GB" dirty="0"/>
              <a:t>1. Wald – </a:t>
            </a:r>
            <a:r>
              <a:rPr lang="en-GB" dirty="0" err="1"/>
              <a:t>Wälder</a:t>
            </a:r>
            <a:endParaRPr lang="en-GB" dirty="0"/>
          </a:p>
          <a:p>
            <a:r>
              <a:rPr lang="en-GB" dirty="0"/>
              <a:t>2. Kraft - </a:t>
            </a:r>
            <a:r>
              <a:rPr lang="en-GB" dirty="0" err="1"/>
              <a:t>Kräfter</a:t>
            </a:r>
            <a:endParaRPr lang="en-GB" dirty="0"/>
          </a:p>
          <a:p>
            <a:r>
              <a:rPr lang="en-GB" dirty="0"/>
              <a:t>3. </a:t>
            </a:r>
            <a:r>
              <a:rPr lang="en-GB" dirty="0" err="1"/>
              <a:t>Apfel</a:t>
            </a:r>
            <a:r>
              <a:rPr lang="en-GB" dirty="0"/>
              <a:t> – </a:t>
            </a:r>
            <a:r>
              <a:rPr lang="en-GB" dirty="0" err="1"/>
              <a:t>Äpfel</a:t>
            </a:r>
            <a:r>
              <a:rPr lang="en-GB" dirty="0"/>
              <a:t>  </a:t>
            </a:r>
          </a:p>
          <a:p>
            <a:r>
              <a:rPr lang="en-GB" dirty="0"/>
              <a:t>4. Angst</a:t>
            </a:r>
            <a:r>
              <a:rPr lang="en-GB" baseline="0" dirty="0"/>
              <a:t> - </a:t>
            </a:r>
            <a:r>
              <a:rPr lang="en-GB" baseline="0" dirty="0" err="1"/>
              <a:t>Ängst</a:t>
            </a:r>
            <a:endParaRPr lang="en-GB" dirty="0"/>
          </a:p>
          <a:p>
            <a:r>
              <a:rPr lang="en-GB" dirty="0"/>
              <a:t>5. </a:t>
            </a:r>
            <a:r>
              <a:rPr lang="en-GB" dirty="0" err="1"/>
              <a:t>Markt</a:t>
            </a:r>
            <a:r>
              <a:rPr lang="en-GB" dirty="0"/>
              <a:t> - </a:t>
            </a:r>
            <a:r>
              <a:rPr lang="en-GB" dirty="0" err="1"/>
              <a:t>Märkte</a:t>
            </a:r>
            <a:endParaRPr lang="en-GB" dirty="0"/>
          </a:p>
          <a:p>
            <a:r>
              <a:rPr lang="en-GB" dirty="0"/>
              <a:t>6. </a:t>
            </a:r>
            <a:r>
              <a:rPr lang="en-GB" dirty="0" err="1"/>
              <a:t>Gast</a:t>
            </a:r>
            <a:r>
              <a:rPr lang="en-GB" dirty="0"/>
              <a:t> – </a:t>
            </a:r>
            <a:r>
              <a:rPr lang="en-GB" dirty="0" err="1"/>
              <a:t>Gäste</a:t>
            </a:r>
            <a:endParaRPr lang="en-GB" dirty="0"/>
          </a:p>
          <a:p>
            <a:r>
              <a:rPr lang="en-GB" dirty="0"/>
              <a:t>7. </a:t>
            </a:r>
            <a:r>
              <a:rPr lang="en-GB" dirty="0" err="1"/>
              <a:t>Nacht</a:t>
            </a:r>
            <a:r>
              <a:rPr lang="en-GB" baseline="0" dirty="0"/>
              <a:t> – </a:t>
            </a:r>
            <a:r>
              <a:rPr lang="en-GB" baseline="0" dirty="0" err="1"/>
              <a:t>Nächte</a:t>
            </a:r>
            <a:endParaRPr lang="en-GB" baseline="0" dirty="0"/>
          </a:p>
          <a:p>
            <a:r>
              <a:rPr lang="en-GB" baseline="0" dirty="0"/>
              <a:t>8. </a:t>
            </a:r>
            <a:r>
              <a:rPr lang="en-GB" baseline="0" dirty="0" err="1"/>
              <a:t>Fach</a:t>
            </a:r>
            <a:r>
              <a:rPr lang="en-GB" baseline="0" dirty="0"/>
              <a:t> - </a:t>
            </a:r>
            <a:r>
              <a:rPr lang="en-GB" baseline="0" dirty="0" err="1"/>
              <a:t>Fächer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baseline="0" dirty="0"/>
              <a:t>Wald [1028], Kraft [458], </a:t>
            </a:r>
            <a:r>
              <a:rPr lang="en-GB" baseline="0" dirty="0" err="1"/>
              <a:t>Apfel</a:t>
            </a:r>
            <a:r>
              <a:rPr lang="en-GB" baseline="0" dirty="0"/>
              <a:t> [3490], Angst [392], </a:t>
            </a:r>
            <a:r>
              <a:rPr lang="en-GB" baseline="0" dirty="0" err="1"/>
              <a:t>Markt</a:t>
            </a:r>
            <a:r>
              <a:rPr lang="en-GB" baseline="0" dirty="0"/>
              <a:t> [476], </a:t>
            </a:r>
            <a:r>
              <a:rPr lang="en-GB" baseline="0" dirty="0" err="1"/>
              <a:t>Gast</a:t>
            </a:r>
            <a:r>
              <a:rPr lang="en-GB" baseline="0" dirty="0"/>
              <a:t> [576], </a:t>
            </a:r>
            <a:r>
              <a:rPr lang="en-GB" baseline="0" dirty="0" err="1"/>
              <a:t>Nacht</a:t>
            </a:r>
            <a:r>
              <a:rPr lang="en-GB" baseline="0" dirty="0"/>
              <a:t> [325], </a:t>
            </a:r>
            <a:r>
              <a:rPr lang="en-GB" baseline="0" dirty="0" err="1"/>
              <a:t>Fach</a:t>
            </a:r>
            <a:r>
              <a:rPr lang="en-GB" baseline="0" dirty="0"/>
              <a:t> [1731]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(2006).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4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12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35301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6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9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506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2124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745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90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35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78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10382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42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94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778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955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37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34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55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4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167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12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0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28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455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75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077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18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1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9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1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6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08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413904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9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7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3.wav"/><Relationship Id="rId18" Type="http://schemas.openxmlformats.org/officeDocument/2006/relationships/audio" Target="../media/audio8.wav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12" Type="http://schemas.openxmlformats.org/officeDocument/2006/relationships/audio" Target="../media/audio2.wav"/><Relationship Id="rId17" Type="http://schemas.openxmlformats.org/officeDocument/2006/relationships/audio" Target="../media/audio7.wav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audio" Target="../media/audio5.wav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Phonetik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872869" y="247046"/>
            <a:ext cx="2084457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3ED6EF-5B20-1940-AFD2-EAA625B3F063}"/>
              </a:ext>
            </a:extLst>
          </p:cNvPr>
          <p:cNvSpPr txBox="1"/>
          <p:nvPr/>
        </p:nvSpPr>
        <p:spPr>
          <a:xfrm>
            <a:off x="115831" y="1163991"/>
            <a:ext cx="556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Sag die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Wörter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" name="Table 15">
            <a:extLst>
              <a:ext uri="{FF2B5EF4-FFF2-40B4-BE49-F238E27FC236}">
                <a16:creationId xmlns:a16="http://schemas.microsoft.com/office/drawing/2014/main" id="{9FD12A4C-613C-4506-AD44-2AFE2A247223}"/>
              </a:ext>
            </a:extLst>
          </p:cNvPr>
          <p:cNvGraphicFramePr>
            <a:graphicFrameLocks noGrp="1"/>
          </p:cNvGraphicFramePr>
          <p:nvPr/>
        </p:nvGraphicFramePr>
        <p:xfrm>
          <a:off x="2787097" y="1163991"/>
          <a:ext cx="8127999" cy="510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998">
                  <a:extLst>
                    <a:ext uri="{9D8B030D-6E8A-4147-A177-3AD203B41FA5}">
                      <a16:colId xmlns:a16="http://schemas.microsoft.com/office/drawing/2014/main" val="1421192044"/>
                    </a:ext>
                  </a:extLst>
                </a:gridCol>
                <a:gridCol w="3625516">
                  <a:extLst>
                    <a:ext uri="{9D8B030D-6E8A-4147-A177-3AD203B41FA5}">
                      <a16:colId xmlns:a16="http://schemas.microsoft.com/office/drawing/2014/main" val="2806736357"/>
                    </a:ext>
                  </a:extLst>
                </a:gridCol>
                <a:gridCol w="3824485">
                  <a:extLst>
                    <a:ext uri="{9D8B030D-6E8A-4147-A177-3AD203B41FA5}">
                      <a16:colId xmlns:a16="http://schemas.microsoft.com/office/drawing/2014/main" val="1837165621"/>
                    </a:ext>
                  </a:extLst>
                </a:gridCol>
              </a:tblGrid>
              <a:tr h="567608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  <a:latin typeface="+mn-lt"/>
                        </a:rPr>
                        <a:t>Singular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  <a:latin typeface="+mn-lt"/>
                        </a:rPr>
                        <a:t>Plural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366006"/>
                  </a:ext>
                </a:extLst>
              </a:tr>
              <a:tr h="56760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115076"/>
                          </a:solidFill>
                          <a:latin typeface="+mn-lt"/>
                        </a:rPr>
                        <a:t>Wald (m)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115076"/>
                          </a:solidFill>
                          <a:latin typeface="+mn-lt"/>
                        </a:rPr>
                        <a:t>Wälder</a:t>
                      </a:r>
                      <a:endParaRPr lang="en-GB" sz="2400" dirty="0">
                        <a:solidFill>
                          <a:srgbClr val="11507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510901"/>
                  </a:ext>
                </a:extLst>
              </a:tr>
              <a:tr h="56760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115076"/>
                          </a:solidFill>
                          <a:latin typeface="+mn-lt"/>
                        </a:rPr>
                        <a:t>Kraft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115076"/>
                          </a:solidFill>
                          <a:latin typeface="+mn-lt"/>
                        </a:rPr>
                        <a:t>Kräfte</a:t>
                      </a:r>
                      <a:endParaRPr lang="en-GB" sz="2400" dirty="0">
                        <a:solidFill>
                          <a:srgbClr val="11507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460464"/>
                  </a:ext>
                </a:extLst>
              </a:tr>
              <a:tr h="56760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115076"/>
                          </a:solidFill>
                          <a:latin typeface="+mn-lt"/>
                        </a:rPr>
                        <a:t>Apfel</a:t>
                      </a:r>
                      <a:endParaRPr lang="en-GB" sz="2400" dirty="0">
                        <a:solidFill>
                          <a:srgbClr val="11507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115076"/>
                          </a:solidFill>
                          <a:latin typeface="+mn-lt"/>
                        </a:rPr>
                        <a:t>Äpfel</a:t>
                      </a:r>
                      <a:endParaRPr lang="en-GB" sz="2400" dirty="0">
                        <a:solidFill>
                          <a:srgbClr val="11507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284205"/>
                  </a:ext>
                </a:extLst>
              </a:tr>
              <a:tr h="56760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115076"/>
                          </a:solidFill>
                          <a:latin typeface="+mn-lt"/>
                        </a:rPr>
                        <a:t>Angst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115076"/>
                          </a:solidFill>
                          <a:latin typeface="+mn-lt"/>
                        </a:rPr>
                        <a:t>Ängste</a:t>
                      </a:r>
                      <a:endParaRPr lang="en-GB" sz="2400" dirty="0">
                        <a:solidFill>
                          <a:srgbClr val="11507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092236"/>
                  </a:ext>
                </a:extLst>
              </a:tr>
              <a:tr h="56760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115076"/>
                          </a:solidFill>
                          <a:latin typeface="+mn-lt"/>
                        </a:rPr>
                        <a:t>   </a:t>
                      </a:r>
                      <a:r>
                        <a:rPr lang="en-GB" sz="2400" dirty="0" err="1">
                          <a:solidFill>
                            <a:srgbClr val="115076"/>
                          </a:solidFill>
                          <a:latin typeface="+mn-lt"/>
                        </a:rPr>
                        <a:t>Markt</a:t>
                      </a:r>
                      <a:r>
                        <a:rPr lang="en-GB" sz="2400" dirty="0">
                          <a:solidFill>
                            <a:srgbClr val="115076"/>
                          </a:solidFill>
                          <a:latin typeface="+mn-lt"/>
                        </a:rPr>
                        <a:t> (m)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115076"/>
                          </a:solidFill>
                          <a:latin typeface="+mn-lt"/>
                        </a:rPr>
                        <a:t>Märkte</a:t>
                      </a:r>
                      <a:endParaRPr lang="en-GB" sz="2400" dirty="0">
                        <a:solidFill>
                          <a:srgbClr val="11507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074418"/>
                  </a:ext>
                </a:extLst>
              </a:tr>
              <a:tr h="56760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115076"/>
                          </a:solidFill>
                          <a:latin typeface="+mn-lt"/>
                        </a:rPr>
                        <a:t>Gast (m)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115076"/>
                          </a:solidFill>
                          <a:latin typeface="+mn-lt"/>
                        </a:rPr>
                        <a:t>Gäste</a:t>
                      </a:r>
                      <a:endParaRPr lang="en-GB" sz="2400" dirty="0">
                        <a:solidFill>
                          <a:srgbClr val="11507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664634"/>
                  </a:ext>
                </a:extLst>
              </a:tr>
              <a:tr h="56760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115076"/>
                          </a:solidFill>
                          <a:latin typeface="+mn-lt"/>
                        </a:rPr>
                        <a:t>Nacht (f)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115076"/>
                          </a:solidFill>
                          <a:latin typeface="+mn-lt"/>
                        </a:rPr>
                        <a:t>Nächte</a:t>
                      </a:r>
                      <a:endParaRPr lang="en-GB" sz="2400" dirty="0">
                        <a:solidFill>
                          <a:srgbClr val="11507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40810"/>
                  </a:ext>
                </a:extLst>
              </a:tr>
              <a:tr h="56760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115076"/>
                          </a:solidFill>
                          <a:latin typeface="+mn-lt"/>
                        </a:rPr>
                        <a:t>Fach</a:t>
                      </a:r>
                      <a:r>
                        <a:rPr lang="en-GB" sz="2400" dirty="0">
                          <a:solidFill>
                            <a:srgbClr val="115076"/>
                          </a:solidFill>
                          <a:latin typeface="+mn-lt"/>
                        </a:rPr>
                        <a:t> (</a:t>
                      </a:r>
                      <a:r>
                        <a:rPr lang="en-GB" sz="2400" dirty="0" err="1">
                          <a:solidFill>
                            <a:srgbClr val="115076"/>
                          </a:solidFill>
                          <a:latin typeface="+mn-lt"/>
                        </a:rPr>
                        <a:t>nt</a:t>
                      </a:r>
                      <a:r>
                        <a:rPr lang="en-GB" sz="2400" dirty="0">
                          <a:solidFill>
                            <a:srgbClr val="115076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115076"/>
                          </a:solidFill>
                          <a:latin typeface="+mn-lt"/>
                        </a:rPr>
                        <a:t>Fächer</a:t>
                      </a:r>
                      <a:endParaRPr lang="en-GB" sz="2400" dirty="0">
                        <a:solidFill>
                          <a:srgbClr val="11507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44866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131CCD77-D42D-4644-87F7-950FF0F0D3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63" y="1774143"/>
            <a:ext cx="620076" cy="4744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ED80F1-C189-42A9-9396-10D457D58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1" y="1774144"/>
            <a:ext cx="620076" cy="4744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49292A-D81D-4B1C-B050-C887DBE91C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71" y="1780536"/>
            <a:ext cx="620076" cy="47444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9DB3A1F-1B0B-4695-9AC1-BCAA6396E289}"/>
              </a:ext>
            </a:extLst>
          </p:cNvPr>
          <p:cNvSpPr/>
          <p:nvPr/>
        </p:nvSpPr>
        <p:spPr>
          <a:xfrm>
            <a:off x="4512236" y="1786926"/>
            <a:ext cx="165733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_________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DB3A1F-1B0B-4695-9AC1-BCAA6396E289}"/>
              </a:ext>
            </a:extLst>
          </p:cNvPr>
          <p:cNvSpPr/>
          <p:nvPr/>
        </p:nvSpPr>
        <p:spPr>
          <a:xfrm>
            <a:off x="4512236" y="2338260"/>
            <a:ext cx="165733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_________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DB3A1F-1B0B-4695-9AC1-BCAA6396E289}"/>
              </a:ext>
            </a:extLst>
          </p:cNvPr>
          <p:cNvSpPr/>
          <p:nvPr/>
        </p:nvSpPr>
        <p:spPr>
          <a:xfrm>
            <a:off x="4512235" y="2887708"/>
            <a:ext cx="165733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_________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DB3A1F-1B0B-4695-9AC1-BCAA6396E289}"/>
              </a:ext>
            </a:extLst>
          </p:cNvPr>
          <p:cNvSpPr/>
          <p:nvPr/>
        </p:nvSpPr>
        <p:spPr>
          <a:xfrm>
            <a:off x="4506774" y="3462029"/>
            <a:ext cx="165733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_________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DB3A1F-1B0B-4695-9AC1-BCAA6396E289}"/>
              </a:ext>
            </a:extLst>
          </p:cNvPr>
          <p:cNvSpPr/>
          <p:nvPr/>
        </p:nvSpPr>
        <p:spPr>
          <a:xfrm>
            <a:off x="8436355" y="4058620"/>
            <a:ext cx="165733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_________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DB3A1F-1B0B-4695-9AC1-BCAA6396E289}"/>
              </a:ext>
            </a:extLst>
          </p:cNvPr>
          <p:cNvSpPr/>
          <p:nvPr/>
        </p:nvSpPr>
        <p:spPr>
          <a:xfrm>
            <a:off x="8317175" y="4655091"/>
            <a:ext cx="165733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_________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DB3A1F-1B0B-4695-9AC1-BCAA6396E289}"/>
              </a:ext>
            </a:extLst>
          </p:cNvPr>
          <p:cNvSpPr/>
          <p:nvPr/>
        </p:nvSpPr>
        <p:spPr>
          <a:xfrm>
            <a:off x="8175256" y="5165541"/>
            <a:ext cx="165733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_________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DB3A1F-1B0B-4695-9AC1-BCAA6396E289}"/>
              </a:ext>
            </a:extLst>
          </p:cNvPr>
          <p:cNvSpPr/>
          <p:nvPr/>
        </p:nvSpPr>
        <p:spPr>
          <a:xfrm>
            <a:off x="8415201" y="5775153"/>
            <a:ext cx="165733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7242" y="2376767"/>
            <a:ext cx="116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[power]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4691" y="2369037"/>
            <a:ext cx="136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[powers]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84" y="2815384"/>
            <a:ext cx="448631" cy="6211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85" y="2828811"/>
            <a:ext cx="448631" cy="6211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25" y="2822112"/>
            <a:ext cx="448631" cy="6211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659507" y="3524349"/>
            <a:ext cx="116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[fear]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2398" y="3559210"/>
            <a:ext cx="116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[fears]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56" y="3929794"/>
            <a:ext cx="980661" cy="652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10" y="3963077"/>
            <a:ext cx="980661" cy="6527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66" y="3983146"/>
            <a:ext cx="980661" cy="65275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35562" y="4655091"/>
            <a:ext cx="116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[guest]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75733" y="4677384"/>
            <a:ext cx="116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[guests]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50569" y="5243747"/>
            <a:ext cx="116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[night]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95284" y="5243747"/>
            <a:ext cx="116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[nights]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5797" r="53997" b="51594"/>
          <a:stretch/>
        </p:blipFill>
        <p:spPr>
          <a:xfrm>
            <a:off x="3788232" y="5647615"/>
            <a:ext cx="521708" cy="71673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745810" y="5755563"/>
            <a:ext cx="1690545" cy="580705"/>
            <a:chOff x="1183303" y="1471451"/>
            <a:chExt cx="9612500" cy="30791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9" t="5217" r="5663" b="50146"/>
            <a:stretch/>
          </p:blipFill>
          <p:spPr>
            <a:xfrm>
              <a:off x="1183303" y="1489305"/>
              <a:ext cx="4750905" cy="306125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" t="52174" r="4914" b="3478"/>
            <a:stretch/>
          </p:blipFill>
          <p:spPr>
            <a:xfrm>
              <a:off x="6025020" y="1471451"/>
              <a:ext cx="4770783" cy="3041375"/>
            </a:xfrm>
            <a:prstGeom prst="rect">
              <a:avLst/>
            </a:prstGeom>
          </p:spPr>
        </p:pic>
      </p:grpSp>
      <p:sp>
        <p:nvSpPr>
          <p:cNvPr id="37" name="Action Button: Custom 16">
            <a:hlinkClick r:id="" action="ppaction://noaction" highlightClick="1">
              <a:snd r:embed="rId11" name="15. 1. Wald.wav"/>
            </a:hlinkClick>
            <a:extLst>
              <a:ext uri="{FF2B5EF4-FFF2-40B4-BE49-F238E27FC236}">
                <a16:creationId xmlns:a16="http://schemas.microsoft.com/office/drawing/2014/main" id="{3B418770-1E72-B240-9307-3BBF955557C6}"/>
              </a:ext>
            </a:extLst>
          </p:cNvPr>
          <p:cNvSpPr/>
          <p:nvPr/>
        </p:nvSpPr>
        <p:spPr>
          <a:xfrm>
            <a:off x="2933505" y="1834359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8" name="Action Button: Custom 16">
            <a:hlinkClick r:id="" action="ppaction://noaction" highlightClick="1">
              <a:snd r:embed="rId12" name="15. 2. Kraft.wav"/>
            </a:hlinkClick>
            <a:extLst>
              <a:ext uri="{FF2B5EF4-FFF2-40B4-BE49-F238E27FC236}">
                <a16:creationId xmlns:a16="http://schemas.microsoft.com/office/drawing/2014/main" id="{F18D09F0-0D24-5B4F-A26E-132DCCD8073A}"/>
              </a:ext>
            </a:extLst>
          </p:cNvPr>
          <p:cNvSpPr/>
          <p:nvPr/>
        </p:nvSpPr>
        <p:spPr>
          <a:xfrm>
            <a:off x="2931427" y="2365881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9" name="Action Button: Custom 16">
            <a:hlinkClick r:id="" action="ppaction://noaction" highlightClick="1">
              <a:snd r:embed="rId13" name="15. 3. Apfel.wav"/>
            </a:hlinkClick>
            <a:extLst>
              <a:ext uri="{FF2B5EF4-FFF2-40B4-BE49-F238E27FC236}">
                <a16:creationId xmlns:a16="http://schemas.microsoft.com/office/drawing/2014/main" id="{747EFDEF-0DCF-DB44-BBF0-27990DDE521B}"/>
              </a:ext>
            </a:extLst>
          </p:cNvPr>
          <p:cNvSpPr/>
          <p:nvPr/>
        </p:nvSpPr>
        <p:spPr>
          <a:xfrm>
            <a:off x="2931016" y="2934703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0" name="Action Button: Custom 39">
            <a:hlinkClick r:id="" action="ppaction://noaction" highlightClick="1">
              <a:snd r:embed="rId14" name="15. 4. Angst.wav"/>
            </a:hlinkClick>
            <a:extLst>
              <a:ext uri="{FF2B5EF4-FFF2-40B4-BE49-F238E27FC236}">
                <a16:creationId xmlns:a16="http://schemas.microsoft.com/office/drawing/2014/main" id="{408DED6B-8D00-7843-820C-3A35CED50594}"/>
              </a:ext>
            </a:extLst>
          </p:cNvPr>
          <p:cNvSpPr/>
          <p:nvPr/>
        </p:nvSpPr>
        <p:spPr>
          <a:xfrm>
            <a:off x="2931016" y="3517854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1" name="Action Button: Custom 16">
            <a:hlinkClick r:id="" action="ppaction://noaction" highlightClick="1">
              <a:snd r:embed="rId15" name="15. 5. Markt.wav"/>
            </a:hlinkClick>
            <a:extLst>
              <a:ext uri="{FF2B5EF4-FFF2-40B4-BE49-F238E27FC236}">
                <a16:creationId xmlns:a16="http://schemas.microsoft.com/office/drawing/2014/main" id="{25121CCC-82F7-F14F-B30E-8A5AD31BE634}"/>
              </a:ext>
            </a:extLst>
          </p:cNvPr>
          <p:cNvSpPr/>
          <p:nvPr/>
        </p:nvSpPr>
        <p:spPr>
          <a:xfrm>
            <a:off x="2931016" y="4071761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2" name="Action Button: Custom 16">
            <a:hlinkClick r:id="" action="ppaction://noaction" highlightClick="1">
              <a:snd r:embed="rId16" name="15. 6. Gast.wav"/>
            </a:hlinkClick>
            <a:extLst>
              <a:ext uri="{FF2B5EF4-FFF2-40B4-BE49-F238E27FC236}">
                <a16:creationId xmlns:a16="http://schemas.microsoft.com/office/drawing/2014/main" id="{DA5FAA28-0FFE-FD44-82BD-8BEA8CA05A2D}"/>
              </a:ext>
            </a:extLst>
          </p:cNvPr>
          <p:cNvSpPr/>
          <p:nvPr/>
        </p:nvSpPr>
        <p:spPr>
          <a:xfrm>
            <a:off x="2931016" y="4681494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3" name="Action Button: Custom 16">
            <a:hlinkClick r:id="" action="ppaction://noaction" highlightClick="1">
              <a:snd r:embed="rId17" name="15. 7. Nacht.wav"/>
            </a:hlinkClick>
            <a:extLst>
              <a:ext uri="{FF2B5EF4-FFF2-40B4-BE49-F238E27FC236}">
                <a16:creationId xmlns:a16="http://schemas.microsoft.com/office/drawing/2014/main" id="{B941CF18-9FF3-084E-9E12-F82721CE7509}"/>
              </a:ext>
            </a:extLst>
          </p:cNvPr>
          <p:cNvSpPr/>
          <p:nvPr/>
        </p:nvSpPr>
        <p:spPr>
          <a:xfrm>
            <a:off x="2931016" y="5220846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4" name="Action Button: Custom 16">
            <a:hlinkClick r:id="" action="ppaction://noaction" highlightClick="1">
              <a:snd r:embed="rId18" name="15. 8. Fach.wav"/>
            </a:hlinkClick>
            <a:extLst>
              <a:ext uri="{FF2B5EF4-FFF2-40B4-BE49-F238E27FC236}">
                <a16:creationId xmlns:a16="http://schemas.microsoft.com/office/drawing/2014/main" id="{13F9AB66-2DAB-A849-89C4-7AF59987F5A8}"/>
              </a:ext>
            </a:extLst>
          </p:cNvPr>
          <p:cNvSpPr/>
          <p:nvPr/>
        </p:nvSpPr>
        <p:spPr>
          <a:xfrm>
            <a:off x="2931427" y="5775153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083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Fonética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9359900" y="258166"/>
            <a:ext cx="2568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DABB-FE34-9B40-A7AC-9470E22856BF}"/>
              </a:ext>
            </a:extLst>
          </p:cNvPr>
          <p:cNvSpPr txBox="1"/>
          <p:nvPr/>
        </p:nvSpPr>
        <p:spPr>
          <a:xfrm>
            <a:off x="180000" y="1296000"/>
            <a:ext cx="54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929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Phonétique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FB09667E-50A2-4099-B9F5-10D9728BF65D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1188-B433-5A4A-A669-78C0EE9B8445}"/>
              </a:ext>
            </a:extLst>
          </p:cNvPr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30C56D54-E4FF-5F4C-8EF5-67F0472108E4}" vid="{58D9219D-8935-764C-8920-A4625BC50721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439</Words>
  <Application>Microsoft Office PowerPoint</Application>
  <PresentationFormat>Widescreen</PresentationFormat>
  <Paragraphs>107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1_Office Theme</vt:lpstr>
      <vt:lpstr>2_Office Theme</vt:lpstr>
      <vt:lpstr>3_Office Theme</vt:lpstr>
      <vt:lpstr>Phonetik</vt:lpstr>
      <vt:lpstr>Fonética</vt:lpstr>
      <vt:lpstr>Phonétique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Phonetik</dc:title>
  <dc:creator>Jenny Hopper</dc:creator>
  <cp:lastModifiedBy>Jenny Hopper</cp:lastModifiedBy>
  <cp:revision>2</cp:revision>
  <dcterms:created xsi:type="dcterms:W3CDTF">2021-01-26T19:50:29Z</dcterms:created>
  <dcterms:modified xsi:type="dcterms:W3CDTF">2021-02-27T08:51:58Z</dcterms:modified>
</cp:coreProperties>
</file>