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7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 id="277" r:id="rId22"/>
    <p:sldId id="278" r:id="rId23"/>
    <p:sldId id="279" r:id="rId24"/>
    <p:sldId id="280" r:id="rId25"/>
    <p:sldId id="281" r:id="rId26"/>
    <p:sldId id="282"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930" autoAdjust="0"/>
  </p:normalViewPr>
  <p:slideViewPr>
    <p:cSldViewPr snapToGrid="0">
      <p:cViewPr varScale="1">
        <p:scale>
          <a:sx n="87" d="100"/>
          <a:sy n="87" d="100"/>
        </p:scale>
        <p:origin x="14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0725E-169E-48CE-B381-A81091F011FB}" type="datetimeFigureOut">
              <a:rPr lang="en-GB" smtClean="0"/>
              <a:t>27/11/2019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68944C-F01A-49F3-B9D1-3C9940D6BD57}" type="slidenum">
              <a:rPr lang="en-GB" smtClean="0"/>
              <a:t>‹#›</a:t>
            </a:fld>
            <a:endParaRPr lang="en-GB"/>
          </a:p>
        </p:txBody>
      </p:sp>
    </p:spTree>
    <p:extLst>
      <p:ext uri="{BB962C8B-B14F-4D97-AF65-F5344CB8AC3E}">
        <p14:creationId xmlns:p14="http://schemas.microsoft.com/office/powerpoint/2010/main" val="899752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230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973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608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448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90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follow-up pair work activity builds on the teaching points from the</a:t>
            </a:r>
            <a:r>
              <a:rPr lang="en-GB" baseline="0" dirty="0" smtClean="0"/>
              <a:t> previous sequence, now in a speaking/listening production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meaning of the near-cognate ‘identifica’ should be clear to students, even though this hasn’t yet appeared in the NCELP </a:t>
            </a:r>
            <a:r>
              <a:rPr lang="en-GB" baseline="0" dirty="0" err="1" smtClean="0"/>
              <a:t>SoW.</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next slides for task instructions.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82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slide can be used</a:t>
            </a:r>
            <a:r>
              <a:rPr lang="en-GB" baseline="0" dirty="0" smtClean="0"/>
              <a:t> to model the instructions of the pair work.  It shows how the students need to think carefully about the definite article (singular/plural). They will also need to think about the verb (</a:t>
            </a:r>
            <a:r>
              <a:rPr lang="en-GB" baseline="0" dirty="0" err="1" smtClean="0"/>
              <a:t>es</a:t>
            </a:r>
            <a:r>
              <a:rPr lang="en-GB" baseline="0" dirty="0" smtClean="0"/>
              <a:t>/son) and adjective agreement.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In </a:t>
            </a:r>
            <a:r>
              <a:rPr lang="en-GB" baseline="0" dirty="0" smtClean="0"/>
              <a:t>order that students focus as much as possible on the definite article, the sentences have been pared down in complexity. The verb choice is only between </a:t>
            </a:r>
            <a:r>
              <a:rPr lang="en-GB" baseline="0" dirty="0" err="1" smtClean="0"/>
              <a:t>es</a:t>
            </a:r>
            <a:r>
              <a:rPr lang="en-GB" baseline="0" dirty="0" smtClean="0"/>
              <a:t>/son and the adjective agreement has been kept simple by only including adjectives ending in –e.  Use this slide to model these features with the students, to help them to think about all the parts of the sentence.  In-class teacher circulation will be necessary to listen to students and correct as necessary, keeping in mind that accuracy of the definite article is the main goal.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Refer to the Word</a:t>
            </a:r>
            <a:r>
              <a:rPr lang="en-GB" b="1" baseline="0" dirty="0" smtClean="0"/>
              <a:t> doc uploaded with this resource</a:t>
            </a:r>
            <a:r>
              <a:rPr lang="en-GB" b="1" dirty="0" smtClean="0"/>
              <a:t> for printable </a:t>
            </a:r>
            <a:r>
              <a:rPr lang="en-GB" b="1" baseline="0" dirty="0" smtClean="0"/>
              <a:t>speaking cards and listening grids.</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388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Do not display during the activity. Refer to the Word</a:t>
            </a:r>
            <a:r>
              <a:rPr lang="en-GB" b="1" baseline="0" dirty="0" smtClean="0"/>
              <a:t> doc uploaded with this resource</a:t>
            </a:r>
            <a:r>
              <a:rPr lang="en-GB" b="1" dirty="0" smtClean="0"/>
              <a:t> for printable </a:t>
            </a:r>
            <a:r>
              <a:rPr lang="en-GB" b="1" baseline="0" dirty="0" smtClean="0"/>
              <a:t>speaking cards and listening grids.</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Partner A translates their sentences 1- 6</a:t>
            </a:r>
            <a:r>
              <a:rPr lang="en-GB" baseline="0" dirty="0" smtClean="0"/>
              <a:t> into Spanish whilst Partner B listens and writes down in English what their partner has told them, </a:t>
            </a:r>
            <a:r>
              <a:rPr lang="en-GB" b="1" baseline="0" dirty="0" smtClean="0"/>
              <a:t>below</a:t>
            </a:r>
            <a:r>
              <a:rPr lang="en-GB" baseline="0" dirty="0" smtClean="0"/>
              <a:t> the </a:t>
            </a:r>
            <a:r>
              <a:rPr lang="en-GB" b="0" i="0" baseline="0" dirty="0" smtClean="0"/>
              <a:t>correct</a:t>
            </a:r>
            <a:r>
              <a:rPr lang="en-GB" b="1" i="1" baseline="0" dirty="0" smtClean="0"/>
              <a:t> </a:t>
            </a:r>
            <a:r>
              <a:rPr lang="en-GB" baseline="0" dirty="0" smtClean="0"/>
              <a:t>image.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err="1" smtClean="0"/>
              <a:t>E.g</a:t>
            </a:r>
            <a:endParaRPr lang="en-GB" baseline="0" dirty="0" smtClean="0"/>
          </a:p>
          <a:p>
            <a:r>
              <a:rPr lang="en-GB" baseline="0" dirty="0" smtClean="0"/>
              <a:t>Partner A says: ‘El pueblo es grande.’</a:t>
            </a:r>
          </a:p>
          <a:p>
            <a:r>
              <a:rPr lang="en-GB" baseline="0" dirty="0" smtClean="0"/>
              <a:t>Partner B finds the picture of one village (singular) and writes in English </a:t>
            </a:r>
            <a:r>
              <a:rPr lang="en-GB" b="1" baseline="0" dirty="0" smtClean="0"/>
              <a:t>below </a:t>
            </a:r>
            <a:r>
              <a:rPr lang="en-GB" b="0" baseline="0" dirty="0" smtClean="0"/>
              <a:t>the picture </a:t>
            </a:r>
            <a:r>
              <a:rPr lang="en-GB" baseline="0" dirty="0" smtClean="0"/>
              <a:t>‘is big’.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62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Do not display during the activity. Refer to the Word</a:t>
            </a:r>
            <a:r>
              <a:rPr lang="en-GB" b="1" baseline="0" dirty="0" smtClean="0"/>
              <a:t> doc uploaded with this resource</a:t>
            </a:r>
            <a:r>
              <a:rPr lang="en-GB" b="1" dirty="0" smtClean="0"/>
              <a:t> for printable </a:t>
            </a:r>
            <a:r>
              <a:rPr lang="en-GB" b="1" baseline="0" dirty="0" smtClean="0"/>
              <a:t>speaking cards and listening grids.</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Partner B translates their sentences 1- 6</a:t>
            </a:r>
            <a:r>
              <a:rPr lang="en-GB" baseline="0" dirty="0" smtClean="0"/>
              <a:t> into Spanish whilst Partner A listens and writes down in English what their partner has told them, </a:t>
            </a:r>
            <a:r>
              <a:rPr lang="en-GB" b="1" baseline="0" dirty="0" smtClean="0"/>
              <a:t>below</a:t>
            </a:r>
            <a:r>
              <a:rPr lang="en-GB" baseline="0" dirty="0" smtClean="0"/>
              <a:t> the </a:t>
            </a:r>
            <a:r>
              <a:rPr lang="en-GB" b="0" i="0" baseline="0" dirty="0" smtClean="0"/>
              <a:t>correct</a:t>
            </a:r>
            <a:r>
              <a:rPr lang="en-GB" b="1" i="1" baseline="0" dirty="0" smtClean="0"/>
              <a:t> </a:t>
            </a:r>
            <a:r>
              <a:rPr lang="en-GB" baseline="0" dirty="0" smtClean="0"/>
              <a:t>image.  </a:t>
            </a:r>
          </a:p>
          <a:p>
            <a:endParaRPr lang="en-GB" baseline="0" dirty="0"/>
          </a:p>
          <a:p>
            <a:r>
              <a:rPr lang="en-GB" baseline="0" dirty="0" err="1"/>
              <a:t>E.g</a:t>
            </a:r>
            <a:endParaRPr lang="en-GB" baseline="0" dirty="0"/>
          </a:p>
          <a:p>
            <a:r>
              <a:rPr lang="en-GB" baseline="0" dirty="0"/>
              <a:t>Partner </a:t>
            </a:r>
            <a:r>
              <a:rPr lang="en-GB" baseline="0" dirty="0" smtClean="0"/>
              <a:t>B </a:t>
            </a:r>
            <a:r>
              <a:rPr lang="en-GB" baseline="0" dirty="0"/>
              <a:t>says: ‘</a:t>
            </a:r>
            <a:r>
              <a:rPr lang="en-GB" baseline="0" dirty="0" smtClean="0"/>
              <a:t>La familia es grande.’</a:t>
            </a:r>
            <a:endParaRPr lang="en-GB" baseline="0" dirty="0"/>
          </a:p>
          <a:p>
            <a:r>
              <a:rPr lang="en-GB" baseline="0" dirty="0"/>
              <a:t>Partner </a:t>
            </a:r>
            <a:r>
              <a:rPr lang="en-GB" baseline="0" dirty="0" smtClean="0"/>
              <a:t>A </a:t>
            </a:r>
            <a:r>
              <a:rPr lang="en-GB" baseline="0" dirty="0"/>
              <a:t>finds the picture of one </a:t>
            </a:r>
            <a:r>
              <a:rPr lang="en-GB" baseline="0" dirty="0" smtClean="0"/>
              <a:t>family </a:t>
            </a:r>
            <a:r>
              <a:rPr lang="en-GB" baseline="0" dirty="0"/>
              <a:t>(singular) and writes in English </a:t>
            </a:r>
            <a:r>
              <a:rPr lang="en-GB" b="1" baseline="0" dirty="0" smtClean="0"/>
              <a:t>below </a:t>
            </a:r>
            <a:r>
              <a:rPr lang="en-GB" b="0" baseline="0" dirty="0"/>
              <a:t>the picture </a:t>
            </a:r>
            <a:r>
              <a:rPr lang="en-GB" baseline="0" dirty="0" smtClean="0"/>
              <a:t>‘is big’.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396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At the end, both partners can use their English notes to write full Spanish sentences.</a:t>
            </a:r>
            <a:r>
              <a:rPr lang="en-GB" sz="1200" kern="1200" baseline="0" dirty="0" smtClean="0">
                <a:solidFill>
                  <a:schemeClr val="tx1"/>
                </a:solidFill>
                <a:effectLst/>
                <a:latin typeface="+mn-lt"/>
                <a:ea typeface="+mn-ea"/>
                <a:cs typeface="+mn-cs"/>
              </a:rPr>
              <a:t> They should </a:t>
            </a:r>
            <a:r>
              <a:rPr lang="en-GB" sz="1200" kern="1200" dirty="0" smtClean="0">
                <a:solidFill>
                  <a:schemeClr val="tx1"/>
                </a:solidFill>
                <a:effectLst/>
                <a:latin typeface="+mn-lt"/>
                <a:ea typeface="+mn-ea"/>
                <a:cs typeface="+mn-cs"/>
              </a:rPr>
              <a:t>compare with their partner’s original prompt</a:t>
            </a:r>
            <a:r>
              <a:rPr lang="en-GB" sz="1200" kern="1200" baseline="0" dirty="0" smtClean="0">
                <a:solidFill>
                  <a:schemeClr val="tx1"/>
                </a:solidFill>
                <a:effectLst/>
                <a:latin typeface="+mn-lt"/>
                <a:ea typeface="+mn-ea"/>
                <a:cs typeface="+mn-cs"/>
              </a:rPr>
              <a:t> cards to check that they are correct.</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Students can just write these sentences in their exercise books (the completed grids with Spanish sentences here as just for illustrative purposes).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53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014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686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Although the verb</a:t>
            </a:r>
            <a:r>
              <a:rPr lang="en-GB" baseline="0" dirty="0" smtClean="0"/>
              <a:t> and/or adjective agreement could alert students to whether a singular/plural noun is needed, students will likely refer to the definite article to inform their choice for the noun, since this this is less cognitively demanding, </a:t>
            </a:r>
            <a:endParaRPr lang="en-GB" dirty="0" smtClean="0"/>
          </a:p>
          <a:p>
            <a:endParaRPr lang="en-GB" dirty="0" smtClean="0"/>
          </a:p>
          <a:p>
            <a:r>
              <a:rPr lang="en-GB" dirty="0" smtClean="0"/>
              <a:t>Teachers could ask students to then translate the sentences.  The additional vocabulary</a:t>
            </a:r>
            <a:r>
              <a:rPr lang="en-GB" baseline="0" dirty="0" smtClean="0"/>
              <a:t> used here has already been seen by students either in the vocab sets for previous weeks or as source/cluster words.    </a:t>
            </a:r>
          </a:p>
          <a:p>
            <a:endParaRPr lang="en-GB" baseline="0" dirty="0" smtClean="0"/>
          </a:p>
        </p:txBody>
      </p:sp>
      <p:sp>
        <p:nvSpPr>
          <p:cNvPr id="4" name="Slide Number Placeholder 3"/>
          <p:cNvSpPr>
            <a:spLocks noGrp="1"/>
          </p:cNvSpPr>
          <p:nvPr>
            <p:ph type="sldNum" sz="quarter" idx="10"/>
          </p:nvPr>
        </p:nvSpPr>
        <p:spPr/>
        <p:txBody>
          <a:bodyPr/>
          <a:lstStyle/>
          <a:p>
            <a:fld id="{4D900F22-05E3-4090-AB4F-1271C4E54041}" type="slidenum">
              <a:rPr lang="en-GB" smtClean="0"/>
              <a:t>20</a:t>
            </a:fld>
            <a:endParaRPr lang="en-GB"/>
          </a:p>
        </p:txBody>
      </p:sp>
    </p:spTree>
    <p:extLst>
      <p:ext uri="{BB962C8B-B14F-4D97-AF65-F5344CB8AC3E}">
        <p14:creationId xmlns:p14="http://schemas.microsoft.com/office/powerpoint/2010/main" val="3833581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4D900F22-05E3-4090-AB4F-1271C4E54041}" type="slidenum">
              <a:rPr lang="en-GB" smtClean="0"/>
              <a:t>21</a:t>
            </a:fld>
            <a:endParaRPr lang="en-GB"/>
          </a:p>
        </p:txBody>
      </p:sp>
    </p:spTree>
    <p:extLst>
      <p:ext uri="{BB962C8B-B14F-4D97-AF65-F5344CB8AC3E}">
        <p14:creationId xmlns:p14="http://schemas.microsoft.com/office/powerpoint/2010/main" val="1113320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The word ‘vacaciones’ hasn’t yet been taught,</a:t>
            </a:r>
            <a:r>
              <a:rPr lang="en-GB" b="0" baseline="0" dirty="0" smtClean="0"/>
              <a:t> but should be recognisable as a cognate. </a:t>
            </a:r>
          </a:p>
          <a:p>
            <a:endParaRPr lang="en-GB" b="1" dirty="0" smtClean="0"/>
          </a:p>
          <a:p>
            <a:r>
              <a:rPr lang="en-GB" b="1" dirty="0" smtClean="0"/>
              <a:t>TRANSCRIPT</a:t>
            </a:r>
            <a:r>
              <a:rPr lang="en-GB" b="0" dirty="0" smtClean="0"/>
              <a:t> </a:t>
            </a:r>
            <a:r>
              <a:rPr lang="en-GB" b="1" dirty="0" smtClean="0"/>
              <a:t>[obscured noun in</a:t>
            </a:r>
            <a:r>
              <a:rPr lang="en-GB" b="1" baseline="0" dirty="0" smtClean="0"/>
              <a:t> brackets]</a:t>
            </a:r>
            <a:endParaRPr lang="en-GB" b="1" dirty="0" smtClean="0"/>
          </a:p>
          <a:p>
            <a:pPr marL="228600" indent="-228600">
              <a:buAutoNum type="arabicParenR"/>
            </a:pPr>
            <a:r>
              <a:rPr lang="es-ES" dirty="0" smtClean="0"/>
              <a:t>La [familia] habla mucho de España</a:t>
            </a:r>
          </a:p>
          <a:p>
            <a:pPr marL="228600" indent="-228600">
              <a:buAutoNum type="arabicParenR"/>
            </a:pPr>
            <a:r>
              <a:rPr lang="es-ES" dirty="0" smtClean="0"/>
              <a:t>Las [islas] son muy tranquilas.</a:t>
            </a:r>
          </a:p>
          <a:p>
            <a:pPr marL="228600" indent="-228600">
              <a:buAutoNum type="arabicParenR"/>
            </a:pPr>
            <a:r>
              <a:rPr lang="es-ES" dirty="0" smtClean="0"/>
              <a:t>La [película] tiene música de Granada.</a:t>
            </a:r>
          </a:p>
          <a:p>
            <a:pPr marL="228600" indent="-228600">
              <a:buAutoNum type="arabicParenR"/>
            </a:pPr>
            <a:r>
              <a:rPr lang="es-ES" dirty="0" smtClean="0"/>
              <a:t>Las [vistas] son bonitas.</a:t>
            </a:r>
          </a:p>
          <a:p>
            <a:pPr marL="228600" indent="-228600">
              <a:buAutoNum type="arabicParenR"/>
            </a:pPr>
            <a:r>
              <a:rPr lang="es-ES" dirty="0" smtClean="0"/>
              <a:t>El [equipo] de Barcelona es famoso.</a:t>
            </a:r>
          </a:p>
          <a:p>
            <a:pPr marL="228600" indent="-228600">
              <a:buAutoNum type="arabicParenR"/>
            </a:pPr>
            <a:r>
              <a:rPr lang="es-ES" dirty="0" smtClean="0"/>
              <a:t>El [pueblo] está lejos.</a:t>
            </a:r>
          </a:p>
          <a:p>
            <a:pPr marL="228600" indent="-228600">
              <a:buAutoNum type="arabicParenR"/>
            </a:pPr>
            <a:r>
              <a:rPr lang="es-ES" dirty="0" smtClean="0"/>
              <a:t>Los [platos] no son caros.</a:t>
            </a:r>
          </a:p>
          <a:p>
            <a:pPr marL="228600" indent="-228600">
              <a:buAutoNum type="arabicParenR"/>
            </a:pPr>
            <a:r>
              <a:rPr lang="es-ES" dirty="0" smtClean="0"/>
              <a:t>Los [trabajos] no son malos.</a:t>
            </a:r>
          </a:p>
          <a:p>
            <a:pPr marL="228600" indent="-228600">
              <a:buAutoNum type="arabicParen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Task: </a:t>
            </a:r>
            <a:r>
              <a:rPr lang="en-GB" b="0" baseline="0" dirty="0" smtClean="0"/>
              <a:t>This is a two-part task. Students first listen out for the definite article to decide whether the noun is singular or plural. Then, they listen again and write the Spanish (i.e., transcription). This should help them to begin to associate singular definite article and plural definite article with the singular and plural forms of the verb (</a:t>
            </a:r>
            <a:r>
              <a:rPr lang="en-GB" b="0" baseline="0" dirty="0" err="1" smtClean="0"/>
              <a:t>ser</a:t>
            </a:r>
            <a:r>
              <a:rPr lang="en-GB" b="0" baseline="0" dirty="0" smtClean="0"/>
              <a:t>) and adjective.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Students haven’t yet seen ‘de vacaciones’ but should be able to understand the meaning given its similarity to English. </a:t>
            </a:r>
            <a:r>
              <a:rPr lang="en-GB" sz="1200" kern="1200" dirty="0" smtClean="0">
                <a:solidFill>
                  <a:schemeClr val="tx1"/>
                </a:solidFill>
                <a:effectLst/>
                <a:latin typeface="+mn-lt"/>
                <a:ea typeface="+mn-ea"/>
                <a:cs typeface="+mn-cs"/>
              </a:rPr>
              <a:t>Ensure the meaning of ‘para’ is also clear.</a:t>
            </a:r>
            <a:endParaRPr lang="en-GB" b="0" baseline="0" dirty="0" smtClean="0"/>
          </a:p>
          <a:p>
            <a:pPr marL="0" indent="0">
              <a:buNone/>
            </a:pPr>
            <a:endParaRPr lang="en-GB" baseline="0" dirty="0" smtClean="0"/>
          </a:p>
          <a:p>
            <a:pPr marL="0" indent="0">
              <a:buNone/>
            </a:pPr>
            <a:endParaRPr lang="en-GB" dirty="0"/>
          </a:p>
        </p:txBody>
      </p:sp>
      <p:sp>
        <p:nvSpPr>
          <p:cNvPr id="4" name="Slide Number Placeholder 3"/>
          <p:cNvSpPr>
            <a:spLocks noGrp="1"/>
          </p:cNvSpPr>
          <p:nvPr>
            <p:ph type="sldNum" sz="quarter" idx="10"/>
          </p:nvPr>
        </p:nvSpPr>
        <p:spPr/>
        <p:txBody>
          <a:bodyPr/>
          <a:lstStyle/>
          <a:p>
            <a:fld id="{4D900F22-05E3-4090-AB4F-1271C4E54041}" type="slidenum">
              <a:rPr lang="en-GB" smtClean="0"/>
              <a:t>22</a:t>
            </a:fld>
            <a:endParaRPr lang="en-GB"/>
          </a:p>
        </p:txBody>
      </p:sp>
    </p:spTree>
    <p:extLst>
      <p:ext uri="{BB962C8B-B14F-4D97-AF65-F5344CB8AC3E}">
        <p14:creationId xmlns:p14="http://schemas.microsoft.com/office/powerpoint/2010/main" val="1500194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follow-up pair work activity builds on the teaching points from the</a:t>
            </a:r>
            <a:r>
              <a:rPr lang="en-GB" baseline="0" dirty="0" smtClean="0"/>
              <a:t> previous sequence, now in a production task.  Teachers could use this slide to model the requirements for the pair work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Custom animation works through one example.  Teachers could also work through the other examples on this slide so the class by asking what would be said/written for the other three.</a:t>
            </a:r>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575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Do not display during</a:t>
            </a:r>
            <a:r>
              <a:rPr lang="en-GB" b="1" baseline="0" dirty="0" smtClean="0"/>
              <a:t> activity. </a:t>
            </a:r>
            <a:r>
              <a:rPr lang="en-GB" b="1" dirty="0" smtClean="0"/>
              <a:t>Refer to the Word</a:t>
            </a:r>
            <a:r>
              <a:rPr lang="en-GB" b="1" baseline="0" dirty="0" smtClean="0"/>
              <a:t> doc uploaded with this resource</a:t>
            </a:r>
            <a:r>
              <a:rPr lang="en-GB" b="1" dirty="0" smtClean="0"/>
              <a:t> for printable </a:t>
            </a:r>
            <a:r>
              <a:rPr lang="en-GB" b="1" baseline="0" dirty="0" smtClean="0"/>
              <a:t>speaking cards and listening grids.</a:t>
            </a:r>
            <a:endParaRPr lang="en-GB" b="1" dirty="0" smtClean="0"/>
          </a:p>
          <a:p>
            <a:endParaRPr lang="en-GB" dirty="0" smtClean="0"/>
          </a:p>
          <a:p>
            <a:r>
              <a:rPr lang="en-GB" dirty="0" smtClean="0"/>
              <a:t>Partner A will choose</a:t>
            </a:r>
            <a:r>
              <a:rPr lang="en-GB" baseline="0" dirty="0" smtClean="0"/>
              <a:t> either </a:t>
            </a:r>
            <a:r>
              <a:rPr lang="en-GB" i="1" baseline="0" dirty="0" smtClean="0"/>
              <a:t>es</a:t>
            </a:r>
            <a:r>
              <a:rPr lang="en-GB" baseline="0" dirty="0" smtClean="0"/>
              <a:t> or </a:t>
            </a:r>
            <a:r>
              <a:rPr lang="en-GB" i="1" baseline="0" dirty="0" smtClean="0"/>
              <a:t>son</a:t>
            </a:r>
            <a:r>
              <a:rPr lang="en-GB" baseline="0" dirty="0" smtClean="0"/>
              <a:t> to start his/her sentence (depending on the adjective given).  Partner B will listen carefully to the adjective ending to ascertain the noun, write down the English underneath the correct picture </a:t>
            </a:r>
            <a:endParaRPr lang="en-GB" dirty="0" smtClean="0"/>
          </a:p>
          <a:p>
            <a:r>
              <a:rPr lang="en-GB" dirty="0" smtClean="0"/>
              <a:t>Answers:</a:t>
            </a:r>
          </a:p>
          <a:p>
            <a:r>
              <a:rPr lang="en-GB" dirty="0" smtClean="0"/>
              <a:t>es </a:t>
            </a:r>
            <a:r>
              <a:rPr lang="en-GB" dirty="0" err="1" smtClean="0"/>
              <a:t>bonita</a:t>
            </a:r>
            <a:r>
              <a:rPr lang="en-GB" dirty="0" smtClean="0"/>
              <a:t> [La </a:t>
            </a:r>
            <a:r>
              <a:rPr lang="en-GB" dirty="0" err="1" smtClean="0"/>
              <a:t>isla</a:t>
            </a:r>
            <a:r>
              <a:rPr lang="en-GB" dirty="0" smtClean="0"/>
              <a:t>]</a:t>
            </a:r>
          </a:p>
          <a:p>
            <a:r>
              <a:rPr lang="en-GB" dirty="0" smtClean="0"/>
              <a:t>es</a:t>
            </a:r>
            <a:r>
              <a:rPr lang="en-GB" baseline="0" dirty="0" smtClean="0"/>
              <a:t> </a:t>
            </a:r>
            <a:r>
              <a:rPr lang="en-GB" baseline="0" dirty="0" err="1" smtClean="0"/>
              <a:t>antiguo</a:t>
            </a:r>
            <a:r>
              <a:rPr lang="en-GB" baseline="0" dirty="0" smtClean="0"/>
              <a:t> [</a:t>
            </a:r>
            <a:r>
              <a:rPr lang="en-GB" dirty="0" smtClean="0"/>
              <a:t>El </a:t>
            </a:r>
            <a:r>
              <a:rPr lang="en-GB" dirty="0" err="1" smtClean="0"/>
              <a:t>edificio</a:t>
            </a:r>
            <a:r>
              <a:rPr lang="en-GB" dirty="0" smtClean="0"/>
              <a:t>]</a:t>
            </a:r>
            <a:endParaRPr lang="en-GB" baseline="0" dirty="0" smtClean="0"/>
          </a:p>
          <a:p>
            <a:r>
              <a:rPr lang="en-GB" baseline="0" dirty="0" smtClean="0"/>
              <a:t>son </a:t>
            </a:r>
            <a:r>
              <a:rPr lang="en-GB" baseline="0" dirty="0" err="1" smtClean="0"/>
              <a:t>tranquilos</a:t>
            </a:r>
            <a:r>
              <a:rPr lang="en-GB" baseline="0" dirty="0" smtClean="0"/>
              <a:t> [Los pueblos] </a:t>
            </a:r>
          </a:p>
          <a:p>
            <a:r>
              <a:rPr lang="en-GB" baseline="0" dirty="0" smtClean="0"/>
              <a:t>son </a:t>
            </a:r>
            <a:r>
              <a:rPr lang="en-GB" baseline="0" dirty="0" err="1" smtClean="0"/>
              <a:t>feas</a:t>
            </a:r>
            <a:r>
              <a:rPr lang="en-GB" baseline="0" dirty="0" smtClean="0"/>
              <a:t> [Las vistas]</a:t>
            </a:r>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This is Partner A’s worksheet.  </a:t>
            </a:r>
          </a:p>
          <a:p>
            <a:r>
              <a:rPr lang="en-GB" dirty="0" smtClean="0"/>
              <a:t>Partner B will choose</a:t>
            </a:r>
            <a:r>
              <a:rPr lang="en-GB" baseline="0" dirty="0" smtClean="0"/>
              <a:t> either </a:t>
            </a:r>
            <a:r>
              <a:rPr lang="en-GB" i="1" baseline="0" dirty="0" smtClean="0"/>
              <a:t>es</a:t>
            </a:r>
            <a:r>
              <a:rPr lang="en-GB" baseline="0" dirty="0" smtClean="0"/>
              <a:t> or </a:t>
            </a:r>
            <a:r>
              <a:rPr lang="en-GB" i="1" baseline="0" dirty="0" smtClean="0"/>
              <a:t>son</a:t>
            </a:r>
            <a:r>
              <a:rPr lang="en-GB" baseline="0" dirty="0" smtClean="0"/>
              <a:t> to start his/her sentence (depending on the adjective given).  Partner A will listen carefully to the adjective ending to ascertain the noun, write down the English underneath the correct picture and tell the noun in Spanish, with the article to his/her partner, who will write it down in English under the adjective.</a:t>
            </a:r>
          </a:p>
          <a:p>
            <a:endParaRPr lang="en-GB" baseline="0" dirty="0" smtClean="0"/>
          </a:p>
          <a:p>
            <a:r>
              <a:rPr lang="en-GB" baseline="0" dirty="0" smtClean="0"/>
              <a:t>E.g.</a:t>
            </a:r>
          </a:p>
          <a:p>
            <a:r>
              <a:rPr lang="en-GB" baseline="0" dirty="0" smtClean="0"/>
              <a:t>Partner B will start by saying one of his/her selection of 4 adjectives with either </a:t>
            </a:r>
            <a:r>
              <a:rPr lang="en-GB" baseline="0" dirty="0" err="1" smtClean="0"/>
              <a:t>es</a:t>
            </a:r>
            <a:r>
              <a:rPr lang="en-GB" baseline="0" dirty="0" smtClean="0"/>
              <a:t>/son e.g. ‘son </a:t>
            </a:r>
            <a:r>
              <a:rPr lang="en-GB" baseline="0" dirty="0" err="1" smtClean="0"/>
              <a:t>bonitas</a:t>
            </a:r>
            <a:r>
              <a:rPr lang="en-GB" baseline="0" dirty="0" smtClean="0"/>
              <a:t>’</a:t>
            </a:r>
          </a:p>
          <a:p>
            <a:r>
              <a:rPr lang="en-GB" baseline="0" dirty="0" smtClean="0"/>
              <a:t>Partner A will look at his/her first set of pictures, locate the answer and tell it to his/her partner , which in this example is ‘las vistas’</a:t>
            </a:r>
          </a:p>
          <a:p>
            <a:r>
              <a:rPr lang="en-GB" baseline="0" dirty="0" smtClean="0"/>
              <a:t>Partner A will write the English underneath the picture ‘pretty’ whilst Partner B writes ‘the views’ in the space underneath ‘</a:t>
            </a:r>
            <a:r>
              <a:rPr lang="en-GB" baseline="0" dirty="0" err="1" smtClean="0"/>
              <a:t>bonitas</a:t>
            </a:r>
            <a:r>
              <a:rPr lang="en-GB" baseline="0" dirty="0" smtClean="0"/>
              <a:t>’ on his/her worksheet</a:t>
            </a:r>
          </a:p>
          <a:p>
            <a:r>
              <a:rPr lang="en-GB" baseline="0" dirty="0" smtClean="0"/>
              <a:t>Partner B repeats this for the four other adjectives in his/her set.</a:t>
            </a:r>
          </a:p>
          <a:p>
            <a:r>
              <a:rPr lang="en-GB" baseline="0" dirty="0" smtClean="0"/>
              <a:t>Partners then swap roles.</a:t>
            </a:r>
          </a:p>
          <a:p>
            <a:endParaRPr lang="en-GB" baseline="0" dirty="0" smtClean="0"/>
          </a:p>
          <a:p>
            <a:r>
              <a:rPr lang="en-GB" baseline="0" dirty="0" smtClean="0"/>
              <a:t>Each partner can have two goes at speaking given that there are two sets of cards.</a:t>
            </a:r>
            <a:endParaRPr lang="en-GB" dirty="0" smtClean="0"/>
          </a:p>
          <a:p>
            <a:endParaRPr lang="en-GB" dirty="0" smtClean="0"/>
          </a:p>
          <a:p>
            <a:r>
              <a:rPr lang="en-GB" b="1" dirty="0" smtClean="0"/>
              <a:t>NB</a:t>
            </a:r>
          </a:p>
          <a:p>
            <a:r>
              <a:rPr lang="en-GB" b="1" dirty="0" smtClean="0"/>
              <a:t>Remember the adjectives on Partner</a:t>
            </a:r>
            <a:r>
              <a:rPr lang="en-GB" b="1" baseline="0" dirty="0" smtClean="0"/>
              <a:t> A’s sheet DO NOT relate to the pictures on Partner A’s sheet.  Partner A has to listen for the adjective, then uses the adjectives on his/her worksheet to tell to his/her partner.</a:t>
            </a:r>
            <a:endParaRPr lang="en-GB" b="1" dirty="0" smtClean="0"/>
          </a:p>
        </p:txBody>
      </p:sp>
      <p:sp>
        <p:nvSpPr>
          <p:cNvPr id="4" name="Slide Number Placeholder 3"/>
          <p:cNvSpPr>
            <a:spLocks noGrp="1"/>
          </p:cNvSpPr>
          <p:nvPr>
            <p:ph type="sldNum" sz="quarter" idx="10"/>
          </p:nvPr>
        </p:nvSpPr>
        <p:spPr/>
        <p:txBody>
          <a:bodyPr/>
          <a:lstStyle/>
          <a:p>
            <a:fld id="{4D900F22-05E3-4090-AB4F-1271C4E54041}" type="slidenum">
              <a:rPr lang="en-GB" smtClean="0"/>
              <a:t>24</a:t>
            </a:fld>
            <a:endParaRPr lang="en-GB"/>
          </a:p>
        </p:txBody>
      </p:sp>
    </p:spTree>
    <p:extLst>
      <p:ext uri="{BB962C8B-B14F-4D97-AF65-F5344CB8AC3E}">
        <p14:creationId xmlns:p14="http://schemas.microsoft.com/office/powerpoint/2010/main" val="925208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Do not display during</a:t>
            </a:r>
            <a:r>
              <a:rPr lang="en-GB" b="1" baseline="0" dirty="0" smtClean="0"/>
              <a:t> activity. </a:t>
            </a:r>
            <a:r>
              <a:rPr lang="en-GB" b="1" dirty="0" smtClean="0"/>
              <a:t>Refer to the Word</a:t>
            </a:r>
            <a:r>
              <a:rPr lang="en-GB" b="1" baseline="0" dirty="0" smtClean="0"/>
              <a:t> doc uploaded with this resource</a:t>
            </a:r>
            <a:r>
              <a:rPr lang="en-GB" b="1" dirty="0" smtClean="0"/>
              <a:t> for printable </a:t>
            </a:r>
            <a:r>
              <a:rPr lang="en-GB" b="1" baseline="0" dirty="0" smtClean="0"/>
              <a:t>speaking cards and listening grids.</a:t>
            </a:r>
            <a:endParaRPr lang="en-GB" b="1" dirty="0" smtClean="0"/>
          </a:p>
          <a:p>
            <a:endParaRPr lang="en-GB" dirty="0" smtClean="0"/>
          </a:p>
          <a:p>
            <a:r>
              <a:rPr lang="en-GB" dirty="0" smtClean="0"/>
              <a:t>Partner A will choose</a:t>
            </a:r>
            <a:r>
              <a:rPr lang="en-GB" baseline="0" dirty="0" smtClean="0"/>
              <a:t> either </a:t>
            </a:r>
            <a:r>
              <a:rPr lang="en-GB" i="1" baseline="0" dirty="0" smtClean="0"/>
              <a:t>es</a:t>
            </a:r>
            <a:r>
              <a:rPr lang="en-GB" baseline="0" dirty="0" smtClean="0"/>
              <a:t> or </a:t>
            </a:r>
            <a:r>
              <a:rPr lang="en-GB" i="1" baseline="0" dirty="0" smtClean="0"/>
              <a:t>son</a:t>
            </a:r>
            <a:r>
              <a:rPr lang="en-GB" baseline="0" dirty="0" smtClean="0"/>
              <a:t> to start his/her sentence (depending on the adjective given).  Partner B will listen carefully to the adjective ending to ascertain the noun, write down the English underneath the correct picture.</a:t>
            </a:r>
            <a:endParaRPr lang="en-GB" dirty="0" smtClean="0"/>
          </a:p>
          <a:p>
            <a:r>
              <a:rPr lang="en-GB" dirty="0" smtClean="0"/>
              <a:t>Answers:</a:t>
            </a:r>
          </a:p>
          <a:p>
            <a:r>
              <a:rPr lang="en-GB" dirty="0" smtClean="0"/>
              <a:t>son </a:t>
            </a:r>
            <a:r>
              <a:rPr lang="en-GB" dirty="0" err="1" smtClean="0"/>
              <a:t>simpáticas</a:t>
            </a:r>
            <a:r>
              <a:rPr lang="en-GB" dirty="0" smtClean="0"/>
              <a:t> [Las </a:t>
            </a:r>
            <a:r>
              <a:rPr lang="en-GB" dirty="0" err="1" smtClean="0"/>
              <a:t>familias</a:t>
            </a:r>
            <a:r>
              <a:rPr lang="en-GB" dirty="0" smtClean="0"/>
              <a:t> ]</a:t>
            </a:r>
          </a:p>
          <a:p>
            <a:r>
              <a:rPr lang="en-GB" dirty="0" smtClean="0"/>
              <a:t>son </a:t>
            </a:r>
            <a:r>
              <a:rPr lang="en-GB" dirty="0" err="1" smtClean="0"/>
              <a:t>caros</a:t>
            </a:r>
            <a:r>
              <a:rPr lang="en-GB" dirty="0" smtClean="0"/>
              <a:t> [Los </a:t>
            </a:r>
            <a:r>
              <a:rPr lang="en-GB" dirty="0" err="1" smtClean="0"/>
              <a:t>platos</a:t>
            </a:r>
            <a:r>
              <a:rPr lang="en-GB" dirty="0" smtClean="0"/>
              <a:t>]</a:t>
            </a:r>
          </a:p>
          <a:p>
            <a:r>
              <a:rPr lang="en-GB" dirty="0" smtClean="0"/>
              <a:t>es </a:t>
            </a:r>
            <a:r>
              <a:rPr lang="en-GB" dirty="0" err="1" smtClean="0"/>
              <a:t>buena</a:t>
            </a:r>
            <a:r>
              <a:rPr lang="en-GB" dirty="0" smtClean="0"/>
              <a:t> [La película]</a:t>
            </a:r>
          </a:p>
          <a:p>
            <a:r>
              <a:rPr lang="en-GB" dirty="0" smtClean="0"/>
              <a:t>es pequeño [El equipo]</a:t>
            </a:r>
          </a:p>
          <a:p>
            <a:endParaRPr lang="en-GB" dirty="0"/>
          </a:p>
        </p:txBody>
      </p:sp>
      <p:sp>
        <p:nvSpPr>
          <p:cNvPr id="4" name="Slide Number Placeholder 3"/>
          <p:cNvSpPr>
            <a:spLocks noGrp="1"/>
          </p:cNvSpPr>
          <p:nvPr>
            <p:ph type="sldNum" sz="quarter" idx="10"/>
          </p:nvPr>
        </p:nvSpPr>
        <p:spPr/>
        <p:txBody>
          <a:bodyPr/>
          <a:lstStyle/>
          <a:p>
            <a:fld id="{4D900F22-05E3-4090-AB4F-1271C4E54041}" type="slidenum">
              <a:rPr lang="en-GB" smtClean="0"/>
              <a:t>25</a:t>
            </a:fld>
            <a:endParaRPr lang="en-GB"/>
          </a:p>
        </p:txBody>
      </p:sp>
    </p:spTree>
    <p:extLst>
      <p:ext uri="{BB962C8B-B14F-4D97-AF65-F5344CB8AC3E}">
        <p14:creationId xmlns:p14="http://schemas.microsoft.com/office/powerpoint/2010/main" val="2922618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Do not display during</a:t>
            </a:r>
            <a:r>
              <a:rPr lang="en-GB" b="1" baseline="0" dirty="0" smtClean="0"/>
              <a:t> activity. </a:t>
            </a:r>
            <a:r>
              <a:rPr lang="en-GB" b="1" dirty="0" smtClean="0"/>
              <a:t>Refer to the Word</a:t>
            </a:r>
            <a:r>
              <a:rPr lang="en-GB" b="1" baseline="0" dirty="0" smtClean="0"/>
              <a:t> doc uploaded with this resource</a:t>
            </a:r>
            <a:r>
              <a:rPr lang="en-GB" b="1" dirty="0" smtClean="0"/>
              <a:t> for printable </a:t>
            </a:r>
            <a:r>
              <a:rPr lang="en-GB" b="1" baseline="0" dirty="0" smtClean="0"/>
              <a:t>speaking cards and listening grids.</a:t>
            </a:r>
            <a:endParaRPr lang="en-GB" b="1" dirty="0" smtClean="0"/>
          </a:p>
          <a:p>
            <a:endParaRPr lang="en-GB" dirty="0" smtClean="0"/>
          </a:p>
          <a:p>
            <a:r>
              <a:rPr lang="en-GB" dirty="0" smtClean="0"/>
              <a:t>Partner B will choose</a:t>
            </a:r>
            <a:r>
              <a:rPr lang="en-GB" baseline="0" dirty="0" smtClean="0"/>
              <a:t> either </a:t>
            </a:r>
            <a:r>
              <a:rPr lang="en-GB" i="1" baseline="0" dirty="0" smtClean="0"/>
              <a:t>es</a:t>
            </a:r>
            <a:r>
              <a:rPr lang="en-GB" baseline="0" dirty="0" smtClean="0"/>
              <a:t> or </a:t>
            </a:r>
            <a:r>
              <a:rPr lang="en-GB" i="1" baseline="0" dirty="0" smtClean="0"/>
              <a:t>son</a:t>
            </a:r>
            <a:r>
              <a:rPr lang="en-GB" baseline="0" dirty="0" smtClean="0"/>
              <a:t> to start his/her sentence (depending on the adjective given).  Partner A will listen carefully to the adjective ending to ascertain the noun, write down the English underneath the correct picture.</a:t>
            </a:r>
            <a:endParaRPr lang="en-GB" dirty="0" smtClean="0"/>
          </a:p>
          <a:p>
            <a:r>
              <a:rPr lang="en-GB" dirty="0" smtClean="0"/>
              <a:t>Answers</a:t>
            </a:r>
            <a:r>
              <a:rPr lang="en-GB" baseline="0" dirty="0" smtClean="0"/>
              <a:t>:</a:t>
            </a:r>
            <a:endParaRPr lang="en-GB" dirty="0" smtClean="0"/>
          </a:p>
          <a:p>
            <a:r>
              <a:rPr lang="en-GB" dirty="0" smtClean="0"/>
              <a:t>son </a:t>
            </a:r>
            <a:r>
              <a:rPr lang="en-GB" dirty="0" err="1" smtClean="0"/>
              <a:t>blancos</a:t>
            </a:r>
            <a:r>
              <a:rPr lang="en-GB" dirty="0" smtClean="0"/>
              <a:t> [Los </a:t>
            </a:r>
            <a:r>
              <a:rPr lang="en-GB" dirty="0" err="1" smtClean="0"/>
              <a:t>edificios</a:t>
            </a:r>
            <a:r>
              <a:rPr lang="en-GB" dirty="0" smtClean="0"/>
              <a:t>]</a:t>
            </a:r>
          </a:p>
          <a:p>
            <a:r>
              <a:rPr lang="en-GB" dirty="0" smtClean="0"/>
              <a:t>es </a:t>
            </a:r>
            <a:r>
              <a:rPr lang="en-GB" dirty="0" err="1" smtClean="0"/>
              <a:t>nervioso</a:t>
            </a:r>
            <a:r>
              <a:rPr lang="en-GB" dirty="0" smtClean="0"/>
              <a:t> [El equipo ]</a:t>
            </a:r>
          </a:p>
          <a:p>
            <a:r>
              <a:rPr lang="en-GB" dirty="0" smtClean="0"/>
              <a:t>es simpática [La familia ]</a:t>
            </a:r>
          </a:p>
          <a:p>
            <a:r>
              <a:rPr lang="en-GB" dirty="0" smtClean="0"/>
              <a:t>son </a:t>
            </a:r>
            <a:r>
              <a:rPr lang="en-GB" dirty="0" err="1" smtClean="0"/>
              <a:t>bonitas</a:t>
            </a:r>
            <a:r>
              <a:rPr lang="en-GB" dirty="0" smtClean="0"/>
              <a:t> [Las vistas]</a:t>
            </a:r>
          </a:p>
          <a:p>
            <a:endParaRPr lang="en-GB" dirty="0"/>
          </a:p>
        </p:txBody>
      </p:sp>
      <p:sp>
        <p:nvSpPr>
          <p:cNvPr id="4" name="Slide Number Placeholder 3"/>
          <p:cNvSpPr>
            <a:spLocks noGrp="1"/>
          </p:cNvSpPr>
          <p:nvPr>
            <p:ph type="sldNum" sz="quarter" idx="10"/>
          </p:nvPr>
        </p:nvSpPr>
        <p:spPr/>
        <p:txBody>
          <a:bodyPr/>
          <a:lstStyle/>
          <a:p>
            <a:fld id="{4D900F22-05E3-4090-AB4F-1271C4E54041}" type="slidenum">
              <a:rPr lang="en-GB" smtClean="0"/>
              <a:t>26</a:t>
            </a:fld>
            <a:endParaRPr lang="en-GB"/>
          </a:p>
        </p:txBody>
      </p:sp>
    </p:spTree>
    <p:extLst>
      <p:ext uri="{BB962C8B-B14F-4D97-AF65-F5344CB8AC3E}">
        <p14:creationId xmlns:p14="http://schemas.microsoft.com/office/powerpoint/2010/main" val="263388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Do not display during</a:t>
            </a:r>
            <a:r>
              <a:rPr lang="en-GB" b="1" baseline="0" dirty="0" smtClean="0"/>
              <a:t> activity. </a:t>
            </a:r>
            <a:r>
              <a:rPr lang="en-GB" b="1" dirty="0" smtClean="0"/>
              <a:t>Refer to the Word</a:t>
            </a:r>
            <a:r>
              <a:rPr lang="en-GB" b="1" baseline="0" dirty="0" smtClean="0"/>
              <a:t> doc uploaded with this resource</a:t>
            </a:r>
            <a:r>
              <a:rPr lang="en-GB" b="1" dirty="0" smtClean="0"/>
              <a:t> for printable </a:t>
            </a:r>
            <a:r>
              <a:rPr lang="en-GB" b="1" baseline="0" dirty="0" smtClean="0"/>
              <a:t>speaking cards and listening grids.</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Partner B will choose</a:t>
            </a:r>
            <a:r>
              <a:rPr lang="en-GB" baseline="0" dirty="0" smtClean="0"/>
              <a:t> either </a:t>
            </a:r>
            <a:r>
              <a:rPr lang="en-GB" i="1" baseline="0" dirty="0" smtClean="0"/>
              <a:t>es</a:t>
            </a:r>
            <a:r>
              <a:rPr lang="en-GB" baseline="0" dirty="0" smtClean="0"/>
              <a:t> or </a:t>
            </a:r>
            <a:r>
              <a:rPr lang="en-GB" i="1" baseline="0" dirty="0" smtClean="0"/>
              <a:t>son</a:t>
            </a:r>
            <a:r>
              <a:rPr lang="en-GB" baseline="0" dirty="0" smtClean="0"/>
              <a:t> to start his/her sentence (depending on the adjective given).  Partner A will listen carefully to the adjective ending to ascertain the noun, write down the English underneath the correct picture.</a:t>
            </a:r>
          </a:p>
          <a:p>
            <a:r>
              <a:rPr lang="en-GB" baseline="0" dirty="0" smtClean="0"/>
              <a:t>Answers:</a:t>
            </a:r>
          </a:p>
          <a:p>
            <a:r>
              <a:rPr lang="en-GB" baseline="0" dirty="0" smtClean="0"/>
              <a:t>son </a:t>
            </a:r>
            <a:r>
              <a:rPr lang="en-GB" baseline="0" dirty="0" err="1" smtClean="0"/>
              <a:t>baratos</a:t>
            </a:r>
            <a:r>
              <a:rPr lang="en-GB" baseline="0" dirty="0" smtClean="0"/>
              <a:t> [Los </a:t>
            </a:r>
            <a:r>
              <a:rPr lang="en-GB" baseline="0" dirty="0" err="1" smtClean="0"/>
              <a:t>platos</a:t>
            </a:r>
            <a:r>
              <a:rPr lang="en-GB" baseline="0" dirty="0" smtClean="0"/>
              <a:t>] </a:t>
            </a:r>
          </a:p>
          <a:p>
            <a:r>
              <a:rPr lang="en-GB" baseline="0" dirty="0" smtClean="0"/>
              <a:t>son famosas [Las islas]</a:t>
            </a:r>
          </a:p>
          <a:p>
            <a:r>
              <a:rPr lang="en-GB" baseline="0" dirty="0" smtClean="0"/>
              <a:t>es antigua [La película ]</a:t>
            </a:r>
          </a:p>
          <a:p>
            <a:r>
              <a:rPr lang="en-GB" baseline="0" dirty="0" smtClean="0"/>
              <a:t>es </a:t>
            </a:r>
            <a:r>
              <a:rPr lang="en-GB" baseline="0" dirty="0" err="1" smtClean="0"/>
              <a:t>tranquilo</a:t>
            </a:r>
            <a:r>
              <a:rPr lang="en-GB" baseline="0" dirty="0" smtClean="0"/>
              <a:t> [El pueblo ]</a:t>
            </a:r>
            <a:endParaRPr lang="en-GB" dirty="0" smtClean="0"/>
          </a:p>
          <a:p>
            <a:endParaRPr lang="en-GB" dirty="0"/>
          </a:p>
        </p:txBody>
      </p:sp>
      <p:sp>
        <p:nvSpPr>
          <p:cNvPr id="4" name="Slide Number Placeholder 3"/>
          <p:cNvSpPr>
            <a:spLocks noGrp="1"/>
          </p:cNvSpPr>
          <p:nvPr>
            <p:ph type="sldNum" sz="quarter" idx="10"/>
          </p:nvPr>
        </p:nvSpPr>
        <p:spPr/>
        <p:txBody>
          <a:bodyPr/>
          <a:lstStyle/>
          <a:p>
            <a:fld id="{4D900F22-05E3-4090-AB4F-1271C4E54041}" type="slidenum">
              <a:rPr lang="en-GB" smtClean="0"/>
              <a:t>27</a:t>
            </a:fld>
            <a:endParaRPr lang="en-GB"/>
          </a:p>
        </p:txBody>
      </p:sp>
    </p:spTree>
    <p:extLst>
      <p:ext uri="{BB962C8B-B14F-4D97-AF65-F5344CB8AC3E}">
        <p14:creationId xmlns:p14="http://schemas.microsoft.com/office/powerpoint/2010/main" val="2547500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a:t>
            </a:r>
            <a:r>
              <a:rPr lang="en-GB" baseline="0" dirty="0" smtClean="0"/>
              <a:t> starting this activity, we suggest that the teacher collects the prompt cards used in the speaking/listening activity, as these have the Spanish adjectives. Ideally, students should be able to recall the Spanish translation of the English adjectives here.</a:t>
            </a:r>
            <a:endParaRPr lang="en-GB" dirty="0"/>
          </a:p>
        </p:txBody>
      </p:sp>
      <p:sp>
        <p:nvSpPr>
          <p:cNvPr id="4" name="Slide Number Placeholder 3"/>
          <p:cNvSpPr>
            <a:spLocks noGrp="1"/>
          </p:cNvSpPr>
          <p:nvPr>
            <p:ph type="sldNum" sz="quarter" idx="10"/>
          </p:nvPr>
        </p:nvSpPr>
        <p:spPr/>
        <p:txBody>
          <a:bodyPr/>
          <a:lstStyle/>
          <a:p>
            <a:fld id="{4D900F22-05E3-4090-AB4F-1271C4E54041}" type="slidenum">
              <a:rPr lang="en-GB" smtClean="0"/>
              <a:t>28</a:t>
            </a:fld>
            <a:endParaRPr lang="en-GB"/>
          </a:p>
        </p:txBody>
      </p:sp>
    </p:spTree>
    <p:extLst>
      <p:ext uri="{BB962C8B-B14F-4D97-AF65-F5344CB8AC3E}">
        <p14:creationId xmlns:p14="http://schemas.microsoft.com/office/powerpoint/2010/main" val="2778308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Prompts</a:t>
            </a:r>
            <a:r>
              <a:rPr lang="en-GB" baseline="0" dirty="0" smtClean="0"/>
              <a:t> were taken from each of the sets of cards that students just used for speaking/listening.</a:t>
            </a:r>
            <a:endParaRPr lang="en-GB" dirty="0"/>
          </a:p>
        </p:txBody>
      </p:sp>
      <p:sp>
        <p:nvSpPr>
          <p:cNvPr id="4" name="Slide Number Placeholder 3"/>
          <p:cNvSpPr>
            <a:spLocks noGrp="1"/>
          </p:cNvSpPr>
          <p:nvPr>
            <p:ph type="sldNum" sz="quarter" idx="10"/>
          </p:nvPr>
        </p:nvSpPr>
        <p:spPr/>
        <p:txBody>
          <a:bodyPr/>
          <a:lstStyle/>
          <a:p>
            <a:fld id="{4D900F22-05E3-4090-AB4F-1271C4E54041}" type="slidenum">
              <a:rPr lang="en-GB" smtClean="0"/>
              <a:t>29</a:t>
            </a:fld>
            <a:endParaRPr lang="en-GB"/>
          </a:p>
        </p:txBody>
      </p:sp>
    </p:spTree>
    <p:extLst>
      <p:ext uri="{BB962C8B-B14F-4D97-AF65-F5344CB8AC3E}">
        <p14:creationId xmlns:p14="http://schemas.microsoft.com/office/powerpoint/2010/main" val="112690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Note.</a:t>
            </a:r>
            <a:r>
              <a:rPr lang="en-GB" b="1" baseline="0" dirty="0" smtClean="0"/>
              <a:t> </a:t>
            </a:r>
            <a:r>
              <a:rPr lang="en-GB" sz="1200" b="0" kern="1200" baseline="0" dirty="0" smtClean="0">
                <a:solidFill>
                  <a:schemeClr val="tx1"/>
                </a:solidFill>
                <a:effectLst/>
                <a:latin typeface="+mn-lt"/>
                <a:ea typeface="+mn-ea"/>
                <a:cs typeface="+mn-cs"/>
              </a:rPr>
              <a:t>T</a:t>
            </a:r>
            <a:r>
              <a:rPr lang="en-GB" sz="1200" kern="1200" dirty="0" smtClean="0">
                <a:solidFill>
                  <a:schemeClr val="tx1"/>
                </a:solidFill>
                <a:effectLst/>
                <a:latin typeface="+mn-lt"/>
                <a:ea typeface="+mn-ea"/>
                <a:cs typeface="+mn-cs"/>
              </a:rPr>
              <a:t>eachers may want to break the listening down into two stages, noting the gender of the noun they hear first, then going back to work out which noun it must be (they won’t need to listen again for that stage).</a:t>
            </a:r>
            <a:r>
              <a:rPr lang="en-GB" sz="1200" kern="1200" baseline="0" dirty="0" smtClean="0">
                <a:solidFill>
                  <a:schemeClr val="tx1"/>
                </a:solidFill>
                <a:effectLst/>
                <a:latin typeface="+mn-lt"/>
                <a:ea typeface="+mn-ea"/>
                <a:cs typeface="+mn-cs"/>
              </a:rPr>
              <a:t> O</a:t>
            </a:r>
            <a:r>
              <a:rPr lang="en-GB" sz="1200" kern="1200" dirty="0" smtClean="0">
                <a:solidFill>
                  <a:schemeClr val="tx1"/>
                </a:solidFill>
                <a:effectLst/>
                <a:latin typeface="+mn-lt"/>
                <a:ea typeface="+mn-ea"/>
                <a:cs typeface="+mn-cs"/>
              </a:rPr>
              <a:t>ther classes will be able to manage to identify the gender and match it to the correct noun picture in one stage.</a:t>
            </a:r>
          </a:p>
          <a:p>
            <a:endParaRPr lang="en-GB" b="1" dirty="0" smtClean="0"/>
          </a:p>
          <a:p>
            <a:r>
              <a:rPr lang="en-GB" b="1" dirty="0" smtClean="0"/>
              <a:t>TRANSCRIPT</a:t>
            </a:r>
          </a:p>
          <a:p>
            <a:pPr marL="0" indent="0">
              <a:buNone/>
            </a:pPr>
            <a:r>
              <a:rPr lang="es-ES" dirty="0" smtClean="0"/>
              <a:t>1)</a:t>
            </a:r>
            <a:r>
              <a:rPr lang="es-ES" baseline="0" dirty="0" smtClean="0"/>
              <a:t> </a:t>
            </a:r>
            <a:r>
              <a:rPr lang="es-ES" dirty="0" smtClean="0"/>
              <a:t>Las [películas] son buenas.</a:t>
            </a:r>
          </a:p>
          <a:p>
            <a:pPr marL="0" indent="0">
              <a:buNone/>
            </a:pPr>
            <a:r>
              <a:rPr lang="es-ES" dirty="0" smtClean="0"/>
              <a:t>2)</a:t>
            </a:r>
            <a:r>
              <a:rPr lang="es-ES" baseline="0" dirty="0" smtClean="0"/>
              <a:t> </a:t>
            </a:r>
            <a:r>
              <a:rPr lang="es-ES" dirty="0" smtClean="0"/>
              <a:t>Los [edificios] son grandes.</a:t>
            </a:r>
          </a:p>
          <a:p>
            <a:pPr marL="0" indent="0">
              <a:buNone/>
            </a:pPr>
            <a:r>
              <a:rPr lang="es-ES" dirty="0" smtClean="0"/>
              <a:t>3)</a:t>
            </a:r>
            <a:r>
              <a:rPr lang="es-ES" baseline="0" dirty="0" smtClean="0"/>
              <a:t> </a:t>
            </a:r>
            <a:r>
              <a:rPr lang="es-ES" dirty="0" smtClean="0"/>
              <a:t>Las [familias] son alegres.</a:t>
            </a:r>
          </a:p>
          <a:p>
            <a:pPr marL="0" indent="0">
              <a:buNone/>
            </a:pPr>
            <a:r>
              <a:rPr lang="es-ES" dirty="0" smtClean="0"/>
              <a:t>4)</a:t>
            </a:r>
            <a:r>
              <a:rPr lang="es-ES" baseline="0" dirty="0" smtClean="0"/>
              <a:t> </a:t>
            </a:r>
            <a:r>
              <a:rPr lang="es-ES" dirty="0" smtClean="0"/>
              <a:t>Los [trabajos] son importantes.</a:t>
            </a:r>
          </a:p>
          <a:p>
            <a:pPr marL="0" indent="0">
              <a:buNone/>
            </a:pPr>
            <a:r>
              <a:rPr lang="es-ES" dirty="0" smtClean="0"/>
              <a:t>5)</a:t>
            </a:r>
            <a:r>
              <a:rPr lang="es-ES" baseline="0" dirty="0" smtClean="0"/>
              <a:t> </a:t>
            </a:r>
            <a:r>
              <a:rPr lang="es-ES" dirty="0" smtClean="0"/>
              <a:t>Los [pueblos] son caros.</a:t>
            </a:r>
          </a:p>
          <a:p>
            <a:pPr marL="0" indent="0">
              <a:buNone/>
            </a:pPr>
            <a:r>
              <a:rPr lang="es-ES" dirty="0" smtClean="0"/>
              <a:t>6)</a:t>
            </a:r>
            <a:r>
              <a:rPr lang="es-ES" baseline="0" dirty="0" smtClean="0"/>
              <a:t> </a:t>
            </a:r>
            <a:r>
              <a:rPr lang="es-ES" dirty="0" smtClean="0"/>
              <a:t>Los [equipos] son famosos.</a:t>
            </a:r>
          </a:p>
          <a:p>
            <a:pPr marL="0" indent="0">
              <a:buNone/>
            </a:pPr>
            <a:r>
              <a:rPr lang="es-ES" dirty="0" smtClean="0"/>
              <a:t>7)</a:t>
            </a:r>
            <a:r>
              <a:rPr lang="es-ES" baseline="0" dirty="0" smtClean="0"/>
              <a:t> </a:t>
            </a:r>
            <a:r>
              <a:rPr lang="es-ES" dirty="0" smtClean="0"/>
              <a:t>Las [vistas] son interesantes.</a:t>
            </a:r>
          </a:p>
          <a:p>
            <a:pPr marL="0" indent="0">
              <a:buNone/>
            </a:pPr>
            <a:r>
              <a:rPr lang="es-ES" dirty="0" smtClean="0"/>
              <a:t>8)</a:t>
            </a:r>
            <a:r>
              <a:rPr lang="es-ES" baseline="0" dirty="0" smtClean="0"/>
              <a:t> </a:t>
            </a:r>
            <a:r>
              <a:rPr lang="es-ES" dirty="0" smtClean="0"/>
              <a:t>Las [islas] son bonitas.</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755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a:t>
            </a:r>
            <a:r>
              <a:rPr lang="en-GB" baseline="0" dirty="0" smtClean="0"/>
              <a:t> more challenging</a:t>
            </a:r>
            <a:r>
              <a:rPr lang="en-GB" dirty="0" smtClean="0"/>
              <a:t> activity</a:t>
            </a:r>
            <a:r>
              <a:rPr lang="en-GB" baseline="0" dirty="0" smtClean="0"/>
              <a:t> to make students reflect on number and adjective agreement, students now have the chance to construct some of their own beginnings to sentences to match up with the selection of sentence endings that appear on this slide (with more challenging adjective agreement rules).</a:t>
            </a:r>
          </a:p>
          <a:p>
            <a:r>
              <a:rPr lang="en-GB" baseline="0" dirty="0" smtClean="0"/>
              <a:t>This will bring together their previous learning on el/la and the learning from this lesson on </a:t>
            </a:r>
            <a:r>
              <a:rPr lang="en-GB" baseline="0" dirty="0" err="1" smtClean="0"/>
              <a:t>los</a:t>
            </a:r>
            <a:r>
              <a:rPr lang="en-GB" baseline="0" dirty="0" smtClean="0"/>
              <a:t>/las plus revisit singular and plural and adjective agreement for adjectives ending in -o.</a:t>
            </a:r>
          </a:p>
          <a:p>
            <a:r>
              <a:rPr lang="en-GB" baseline="0" dirty="0" smtClean="0"/>
              <a:t>The vocabulary is wide ranging and as such offers an opportunity to revisit a range of previously learnt vocabulary.</a:t>
            </a:r>
            <a:endParaRPr lang="en-GB" dirty="0"/>
          </a:p>
        </p:txBody>
      </p:sp>
      <p:sp>
        <p:nvSpPr>
          <p:cNvPr id="4" name="Slide Number Placeholder 3"/>
          <p:cNvSpPr>
            <a:spLocks noGrp="1"/>
          </p:cNvSpPr>
          <p:nvPr>
            <p:ph type="sldNum" sz="quarter" idx="10"/>
          </p:nvPr>
        </p:nvSpPr>
        <p:spPr/>
        <p:txBody>
          <a:bodyPr/>
          <a:lstStyle/>
          <a:p>
            <a:fld id="{4D900F22-05E3-4090-AB4F-1271C4E54041}" type="slidenum">
              <a:rPr lang="en-GB" smtClean="0"/>
              <a:t>30</a:t>
            </a:fld>
            <a:endParaRPr lang="en-GB"/>
          </a:p>
        </p:txBody>
      </p:sp>
    </p:spTree>
    <p:extLst>
      <p:ext uri="{BB962C8B-B14F-4D97-AF65-F5344CB8AC3E}">
        <p14:creationId xmlns:p14="http://schemas.microsoft.com/office/powerpoint/2010/main" val="321464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‘Genial’ in Term 2.1, Week 2 vocabulary set. It is included here to vary the adjectives.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536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 speedy two-part choral</a:t>
            </a:r>
            <a:r>
              <a:rPr lang="en-GB" baseline="0" dirty="0" smtClean="0"/>
              <a:t>-repetition/mini whiteboard </a:t>
            </a:r>
            <a:r>
              <a:rPr lang="en-GB" dirty="0" smtClean="0"/>
              <a:t>plenary</a:t>
            </a:r>
            <a:r>
              <a:rPr lang="en-GB" baseline="0" dirty="0" smtClean="0"/>
              <a:t> style activity to practise all four words for </a:t>
            </a:r>
            <a:r>
              <a:rPr lang="en-GB" i="1" baseline="0" dirty="0" smtClean="0"/>
              <a:t>the</a:t>
            </a:r>
            <a:r>
              <a:rPr lang="en-GB" i="0" baseline="0" dirty="0" smtClean="0"/>
              <a:t> plus whether students can then produce the correct verb (</a:t>
            </a:r>
            <a:r>
              <a:rPr lang="en-GB" i="0" baseline="0" dirty="0" err="1" smtClean="0"/>
              <a:t>es</a:t>
            </a:r>
            <a:r>
              <a:rPr lang="en-GB" i="0" baseline="0" dirty="0" smtClean="0"/>
              <a:t>/son) and apply correct adjective agreement of adjectives ending in-e.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smtClean="0"/>
              <a:t>Use this first slide to model the instructions to the students.  (Explain the choice of </a:t>
            </a:r>
            <a:r>
              <a:rPr lang="en-GB" i="0" baseline="0" dirty="0" err="1" smtClean="0"/>
              <a:t>es</a:t>
            </a:r>
            <a:r>
              <a:rPr lang="en-GB" i="0" baseline="0" dirty="0" smtClean="0"/>
              <a:t>/son plus one of </a:t>
            </a:r>
            <a:r>
              <a:rPr lang="en-GB" i="0" baseline="0" dirty="0" err="1" smtClean="0"/>
              <a:t>grande</a:t>
            </a:r>
            <a:r>
              <a:rPr lang="en-GB" i="0" baseline="0" dirty="0" smtClean="0"/>
              <a:t>/</a:t>
            </a:r>
            <a:r>
              <a:rPr lang="en-GB" i="0" baseline="0" dirty="0" err="1" smtClean="0"/>
              <a:t>interesante</a:t>
            </a:r>
            <a:r>
              <a:rPr lang="en-GB" i="0" baseline="0" dirty="0" smtClean="0"/>
              <a:t>/</a:t>
            </a:r>
            <a:r>
              <a:rPr lang="en-GB" i="0" baseline="0" dirty="0" err="1" smtClean="0"/>
              <a:t>alegre</a:t>
            </a:r>
            <a:r>
              <a:rPr lang="en-GB" i="0" baseline="0" dirty="0" smtClean="0"/>
              <a:t>/</a:t>
            </a:r>
            <a:r>
              <a:rPr lang="en-GB" i="0" baseline="0" dirty="0" err="1" smtClean="0"/>
              <a:t>importante</a:t>
            </a:r>
            <a:r>
              <a:rPr lang="en-GB" i="0" baseline="0" dirty="0" smtClean="0"/>
              <a:t> with correct number marking on the adjective.)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60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442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51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900F22-05E3-4090-AB4F-1271C4E540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831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1489C13-DAA8-4DE4-9A6E-24D989E8ACBF}" type="datetimeFigureOut">
              <a:rPr lang="en-GB" smtClean="0"/>
              <a:t>27/11/2019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352898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489C13-DAA8-4DE4-9A6E-24D989E8ACBF}" type="datetimeFigureOut">
              <a:rPr lang="en-GB" smtClean="0"/>
              <a:t>27/11/2019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288197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489C13-DAA8-4DE4-9A6E-24D989E8ACBF}" type="datetimeFigureOut">
              <a:rPr lang="en-GB" smtClean="0"/>
              <a:t>27/11/2019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3069725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0104006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554276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40829658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68104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66342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368353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27/11/2019</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926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27/11/2019</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439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489C13-DAA8-4DE4-9A6E-24D989E8ACBF}" type="datetimeFigureOut">
              <a:rPr lang="en-GB" smtClean="0"/>
              <a:t>27/11/2019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1473419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27/11/2019</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52418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27/11/2019</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4670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27/11/2019</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154735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489C13-DAA8-4DE4-9A6E-24D989E8ACBF}" type="datetimeFigureOut">
              <a:rPr lang="en-GB" smtClean="0"/>
              <a:t>27/11/2019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423574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1489C13-DAA8-4DE4-9A6E-24D989E8ACBF}" type="datetimeFigureOut">
              <a:rPr lang="en-GB" smtClean="0"/>
              <a:t>27/11/2019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195176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1489C13-DAA8-4DE4-9A6E-24D989E8ACBF}" type="datetimeFigureOut">
              <a:rPr lang="en-GB" smtClean="0"/>
              <a:t>27/11/2019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2406720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1489C13-DAA8-4DE4-9A6E-24D989E8ACBF}" type="datetimeFigureOut">
              <a:rPr lang="en-GB" smtClean="0"/>
              <a:t>27/11/2019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4067227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89C13-DAA8-4DE4-9A6E-24D989E8ACBF}" type="datetimeFigureOut">
              <a:rPr lang="en-GB" smtClean="0"/>
              <a:t>27/11/2019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1809231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489C13-DAA8-4DE4-9A6E-24D989E8ACBF}" type="datetimeFigureOut">
              <a:rPr lang="en-GB" smtClean="0"/>
              <a:t>27/11/2019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32917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489C13-DAA8-4DE4-9A6E-24D989E8ACBF}" type="datetimeFigureOut">
              <a:rPr lang="en-GB" smtClean="0"/>
              <a:t>27/11/2019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7A3A5F-3669-4E0E-948B-6A60B06D40FB}" type="slidenum">
              <a:rPr lang="en-GB" smtClean="0"/>
              <a:t>‹#›</a:t>
            </a:fld>
            <a:endParaRPr lang="en-GB"/>
          </a:p>
        </p:txBody>
      </p:sp>
    </p:spTree>
    <p:extLst>
      <p:ext uri="{BB962C8B-B14F-4D97-AF65-F5344CB8AC3E}">
        <p14:creationId xmlns:p14="http://schemas.microsoft.com/office/powerpoint/2010/main" val="167443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89C13-DAA8-4DE4-9A6E-24D989E8ACBF}" type="datetimeFigureOut">
              <a:rPr lang="en-GB" smtClean="0"/>
              <a:t>27/11/2019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A3A5F-3669-4E0E-948B-6A60B06D40FB}" type="slidenum">
              <a:rPr lang="en-GB" smtClean="0"/>
              <a:t>‹#›</a:t>
            </a:fld>
            <a:endParaRPr lang="en-GB"/>
          </a:p>
        </p:txBody>
      </p:sp>
    </p:spTree>
    <p:extLst>
      <p:ext uri="{BB962C8B-B14F-4D97-AF65-F5344CB8AC3E}">
        <p14:creationId xmlns:p14="http://schemas.microsoft.com/office/powerpoint/2010/main" val="3261715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smtClean="0">
                <a:solidFill>
                  <a:srgbClr val="002060"/>
                </a:solidFill>
                <a:latin typeface="Tw Cen MT" panose="020B0602020104020603" pitchFamily="34" charset="0"/>
              </a:rPr>
              <a:t>Material</a:t>
            </a:r>
            <a:r>
              <a:rPr lang="en-GB" sz="1100" dirty="0" smtClean="0">
                <a:solidFill>
                  <a:srgbClr val="002060"/>
                </a:solidFill>
                <a:latin typeface="Arial" panose="020B0604020202020204" pitchFamily="34" charset="0"/>
              </a:rPr>
              <a:t> </a:t>
            </a:r>
            <a:r>
              <a:rPr lang="en-GB" sz="1100" dirty="0" smtClean="0">
                <a:solidFill>
                  <a:srgbClr val="002060"/>
                </a:solidFill>
                <a:latin typeface="Tw Cen MT" panose="020B0602020104020603" pitchFamily="34" charset="0"/>
              </a:rPr>
              <a:t>licensed as </a:t>
            </a:r>
            <a:r>
              <a:rPr lang="en-GB" sz="1100" b="1" u="sng" dirty="0" smtClean="0">
                <a:solidFill>
                  <a:srgbClr val="FFFFFF"/>
                </a:solidFill>
                <a:latin typeface="Tw Cen MT" panose="020B0602020104020603" pitchFamily="34" charset="0"/>
                <a:hlinkClick r:id="rId16"/>
              </a:rPr>
              <a:t>CC BY-NC-SA 4.0</a:t>
            </a:r>
            <a:r>
              <a:rPr lang="en-GB" sz="1100" dirty="0" smtClean="0">
                <a:latin typeface="Tw Cen MT" panose="020B0602020104020603" pitchFamily="34" charset="0"/>
              </a:rPr>
              <a:t/>
            </a:r>
            <a:br>
              <a:rPr lang="en-GB" sz="1100" dirty="0" smtClean="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smtClean="0">
                <a:solidFill>
                  <a:srgbClr val="002060"/>
                </a:solidFill>
              </a:rPr>
              <a:t>Nick Avery</a:t>
            </a:r>
            <a:endParaRPr lang="en-GB" sz="1100" dirty="0">
              <a:solidFill>
                <a:srgbClr val="002060"/>
              </a:solidFill>
            </a:endParaRPr>
          </a:p>
        </p:txBody>
      </p:sp>
    </p:spTree>
    <p:extLst>
      <p:ext uri="{BB962C8B-B14F-4D97-AF65-F5344CB8AC3E}">
        <p14:creationId xmlns:p14="http://schemas.microsoft.com/office/powerpoint/2010/main" val="3961047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2.pn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15.jpg"/><Relationship Id="rId5" Type="http://schemas.openxmlformats.org/officeDocument/2006/relationships/image" Target="../media/image38.png"/><Relationship Id="rId10" Type="http://schemas.openxmlformats.org/officeDocument/2006/relationships/image" Target="../media/image26.png"/><Relationship Id="rId4" Type="http://schemas.openxmlformats.org/officeDocument/2006/relationships/image" Target="../media/image37.jpe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9.wav"/><Relationship Id="rId7" Type="http://schemas.openxmlformats.org/officeDocument/2006/relationships/audio" Target="../media/audio12.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1.wav"/><Relationship Id="rId11" Type="http://schemas.openxmlformats.org/officeDocument/2006/relationships/image" Target="../media/image10.jpeg"/><Relationship Id="rId5" Type="http://schemas.openxmlformats.org/officeDocument/2006/relationships/audio" Target="../media/audio11.wav"/><Relationship Id="rId10" Type="http://schemas.openxmlformats.org/officeDocument/2006/relationships/audio" Target="../media/audio15.wav"/><Relationship Id="rId4" Type="http://schemas.openxmlformats.org/officeDocument/2006/relationships/audio" Target="../media/audio10.wav"/><Relationship Id="rId9" Type="http://schemas.openxmlformats.org/officeDocument/2006/relationships/audio" Target="../media/audio14.wav"/></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jp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51.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49.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6.jpe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51.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8.png"/><Relationship Id="rId12"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36.jpe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wav"/><Relationship Id="rId18" Type="http://schemas.openxmlformats.org/officeDocument/2006/relationships/audio" Target="../media/audio6.wav"/><Relationship Id="rId3" Type="http://schemas.openxmlformats.org/officeDocument/2006/relationships/image" Target="../media/image6.png"/><Relationship Id="rId21" Type="http://schemas.openxmlformats.org/officeDocument/2006/relationships/image" Target="../media/image16.png"/><Relationship Id="rId7" Type="http://schemas.openxmlformats.org/officeDocument/2006/relationships/image" Target="../media/image10.jpeg"/><Relationship Id="rId12" Type="http://schemas.openxmlformats.org/officeDocument/2006/relationships/image" Target="../media/image15.jpg"/><Relationship Id="rId17" Type="http://schemas.openxmlformats.org/officeDocument/2006/relationships/audio" Target="../media/audio5.wav"/><Relationship Id="rId2" Type="http://schemas.openxmlformats.org/officeDocument/2006/relationships/notesSlide" Target="../notesSlides/notesSlide3.xml"/><Relationship Id="rId16" Type="http://schemas.openxmlformats.org/officeDocument/2006/relationships/audio" Target="../media/audio4.wav"/><Relationship Id="rId20" Type="http://schemas.openxmlformats.org/officeDocument/2006/relationships/audio" Target="../media/audio8.wav"/><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audio" Target="../media/audio3.wav"/><Relationship Id="rId10" Type="http://schemas.openxmlformats.org/officeDocument/2006/relationships/image" Target="../media/image13.png"/><Relationship Id="rId19" Type="http://schemas.openxmlformats.org/officeDocument/2006/relationships/audio" Target="../media/audio7.wav"/><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extBox 15"/>
          <p:cNvSpPr txBox="1"/>
          <p:nvPr/>
        </p:nvSpPr>
        <p:spPr>
          <a:xfrm>
            <a:off x="101379" y="2610191"/>
            <a:ext cx="7310074" cy="523220"/>
          </a:xfrm>
          <a:prstGeom prst="rect">
            <a:avLst/>
          </a:prstGeom>
          <a:noFill/>
        </p:spPr>
        <p:txBody>
          <a:bodyPr wrap="square" rtlCol="0">
            <a:spAutoFit/>
          </a:bodyPr>
          <a:lstStyle/>
          <a:p>
            <a:pPr lvl="0">
              <a:defRPr/>
            </a:pPr>
            <a:r>
              <a:rPr lang="en-GB" sz="2800" dirty="0">
                <a:solidFill>
                  <a:prstClr val="white"/>
                </a:solidFill>
                <a:latin typeface="Century Gothic" panose="020B0502020202020204" pitchFamily="34" charset="0"/>
              </a:rPr>
              <a:t>Using </a:t>
            </a:r>
            <a:r>
              <a:rPr lang="en-GB" sz="2800" dirty="0" smtClean="0">
                <a:solidFill>
                  <a:prstClr val="white"/>
                </a:solidFill>
                <a:latin typeface="Century Gothic" panose="020B0502020202020204" pitchFamily="34" charset="0"/>
              </a:rPr>
              <a:t>the </a:t>
            </a:r>
            <a:r>
              <a:rPr lang="en-GB" sz="2800" dirty="0">
                <a:solidFill>
                  <a:prstClr val="white"/>
                </a:solidFill>
                <a:latin typeface="Century Gothic" panose="020B0502020202020204" pitchFamily="34" charset="0"/>
              </a:rPr>
              <a:t>definite articles </a:t>
            </a: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los</a:t>
            </a: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and ‘las’</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52293" y="6179811"/>
            <a:ext cx="37620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prstClr val="white"/>
                </a:solidFill>
                <a:latin typeface="Century Gothic" panose="020B0502020202020204" pitchFamily="34" charset="0"/>
              </a:rPr>
              <a:t>Victoria Hobson</a:t>
            </a:r>
            <a:r>
              <a:rPr kumimoji="0" lang="en-GB" sz="16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&amp; Nick</a:t>
            </a:r>
            <a:r>
              <a:rPr kumimoji="0" lang="en-GB" sz="1600" b="0" i="0" u="none" strike="noStrike" kern="1200" cap="none" spc="0" normalizeH="0" noProof="0" dirty="0" smtClean="0">
                <a:ln>
                  <a:noFill/>
                </a:ln>
                <a:solidFill>
                  <a:prstClr val="white"/>
                </a:solidFill>
                <a:effectLst/>
                <a:uLnTx/>
                <a:uFillTx/>
                <a:latin typeface="Century Gothic" panose="020B0502020202020204" pitchFamily="34" charset="0"/>
                <a:ea typeface="+mn-ea"/>
                <a:cs typeface="+mn-cs"/>
              </a:rPr>
              <a:t> Avery</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p:cNvSpPr txBox="1"/>
          <p:nvPr/>
        </p:nvSpPr>
        <p:spPr>
          <a:xfrm>
            <a:off x="52293" y="1902305"/>
            <a:ext cx="94690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Describing</a:t>
            </a:r>
            <a:r>
              <a:rPr kumimoji="0" lang="en-GB" sz="4000" b="1" i="0" u="none" strike="noStrike" kern="1200" cap="none" spc="0" normalizeH="0" noProof="0" dirty="0" smtClean="0">
                <a:ln>
                  <a:noFill/>
                </a:ln>
                <a:solidFill>
                  <a:prstClr val="white"/>
                </a:solidFill>
                <a:effectLst/>
                <a:uLnTx/>
                <a:uFillTx/>
                <a:latin typeface="Century Gothic" panose="020B0502020202020204" pitchFamily="34" charset="0"/>
                <a:ea typeface="+mn-ea"/>
                <a:cs typeface="+mn-cs"/>
              </a:rPr>
              <a:t> a place</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52293" y="6519446"/>
            <a:ext cx="37620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smtClean="0">
                <a:solidFill>
                  <a:prstClr val="white"/>
                </a:solidFill>
                <a:latin typeface="Century Gothic" panose="020B0502020202020204" pitchFamily="34" charset="0"/>
              </a:rPr>
              <a:t>Dated updated: 25/11/2019</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35172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53434" y="77634"/>
            <a:ext cx="236147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382468" y="3348296"/>
            <a:ext cx="10041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película</a:t>
            </a:r>
          </a:p>
        </p:txBody>
      </p:sp>
      <p:sp>
        <p:nvSpPr>
          <p:cNvPr id="9" name="TextBox 8"/>
          <p:cNvSpPr txBox="1"/>
          <p:nvPr/>
        </p:nvSpPr>
        <p:spPr>
          <a:xfrm>
            <a:off x="1937940" y="3348296"/>
            <a:ext cx="69467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t>
            </a:r>
            <a:r>
              <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sp>
        <p:nvSpPr>
          <p:cNvPr id="12" name="TextBox 11"/>
          <p:cNvSpPr txBox="1"/>
          <p:nvPr/>
        </p:nvSpPr>
        <p:spPr>
          <a:xfrm>
            <a:off x="153155" y="4769440"/>
            <a:ext cx="124996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es</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teresante</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658239" y="4769440"/>
            <a:ext cx="1312745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  in__________</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241" y="1173771"/>
            <a:ext cx="2448245" cy="2138134"/>
          </a:xfrm>
          <a:prstGeom prst="rect">
            <a:avLst/>
          </a:prstGeom>
        </p:spPr>
      </p:pic>
      <p:sp>
        <p:nvSpPr>
          <p:cNvPr id="11" name="Title 1"/>
          <p:cNvSpPr>
            <a:spLocks noGrp="1"/>
          </p:cNvSpPr>
          <p:nvPr>
            <p:ph type="title"/>
          </p:nvPr>
        </p:nvSpPr>
        <p:spPr>
          <a:xfrm>
            <a:off x="9816504" y="-57029"/>
            <a:ext cx="2033954" cy="678816"/>
          </a:xfrm>
        </p:spPr>
        <p:txBody>
          <a:bodyPr>
            <a:normAutofit fontScale="90000"/>
          </a:bodyPr>
          <a:lstStyle/>
          <a:p>
            <a:pPr lvl="0">
              <a:lnSpc>
                <a:spcPct val="100000"/>
              </a:lnSpc>
              <a:spcBef>
                <a:spcPts val="0"/>
              </a:spcBef>
            </a:pPr>
            <a:r>
              <a:rPr lang="en-GB" sz="2000" b="1" dirty="0" err="1">
                <a:solidFill>
                  <a:prstClr val="white"/>
                </a:solidFill>
                <a:latin typeface="Century Gothic" panose="020B0502020202020204" pitchFamily="34" charset="0"/>
                <a:ea typeface="+mn-ea"/>
                <a:cs typeface="+mn-cs"/>
              </a:rPr>
              <a:t>hablar</a:t>
            </a:r>
            <a:r>
              <a:rPr lang="en-GB" sz="2000" b="1" dirty="0">
                <a:solidFill>
                  <a:prstClr val="white"/>
                </a:solidFill>
                <a:latin typeface="Century Gothic" panose="020B0502020202020204" pitchFamily="34" charset="0"/>
                <a:ea typeface="+mn-ea"/>
                <a:cs typeface="+mn-cs"/>
              </a:rPr>
              <a:t> / </a:t>
            </a:r>
            <a:r>
              <a:rPr lang="en-GB" sz="2000" b="1" dirty="0" err="1" smtClean="0">
                <a:solidFill>
                  <a:prstClr val="white"/>
                </a:solidFill>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89531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53434" y="77634"/>
            <a:ext cx="236147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382468" y="3348296"/>
            <a:ext cx="10041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pueblos</a:t>
            </a:r>
          </a:p>
        </p:txBody>
      </p:sp>
      <p:sp>
        <p:nvSpPr>
          <p:cNvPr id="9" name="TextBox 8"/>
          <p:cNvSpPr txBox="1"/>
          <p:nvPr/>
        </p:nvSpPr>
        <p:spPr>
          <a:xfrm>
            <a:off x="1811132" y="3348296"/>
            <a:ext cx="69467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Los</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312101" y="4763680"/>
            <a:ext cx="124996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son</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rande</a:t>
            </a:r>
            <a:r>
              <a:rPr kumimoji="0" lang="en-GB" sz="9600" b="0" i="0" u="none" strike="noStrike" kern="1200" cap="none" spc="0" normalizeH="0" baseline="0" noProof="0" dirty="0" err="1" smtClean="0">
                <a:ln>
                  <a:noFill/>
                </a:ln>
                <a:solidFill>
                  <a:srgbClr val="FF6600"/>
                </a:solidFill>
                <a:effectLst/>
                <a:uLnTx/>
                <a:uFillTx/>
                <a:latin typeface="Century Gothic" panose="020B0502020202020204" pitchFamily="34" charset="0"/>
                <a:ea typeface="+mn-ea"/>
                <a:cs typeface="+mn-cs"/>
              </a:rPr>
              <a:t>s</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312101" y="4772480"/>
            <a:ext cx="117884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____  g________</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0" name="Group 9"/>
          <p:cNvGrpSpPr/>
          <p:nvPr/>
        </p:nvGrpSpPr>
        <p:grpSpPr>
          <a:xfrm>
            <a:off x="3135020" y="1383974"/>
            <a:ext cx="6364286" cy="1964322"/>
            <a:chOff x="2681474" y="1756335"/>
            <a:chExt cx="6364286" cy="1964322"/>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905" t="14819" b="13045"/>
            <a:stretch/>
          </p:blipFill>
          <p:spPr>
            <a:xfrm>
              <a:off x="2681474" y="1756335"/>
              <a:ext cx="3182143" cy="196432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8905" t="14819" b="13045"/>
            <a:stretch/>
          </p:blipFill>
          <p:spPr>
            <a:xfrm>
              <a:off x="5863617" y="1756335"/>
              <a:ext cx="3182143" cy="1964322"/>
            </a:xfrm>
            <a:prstGeom prst="rect">
              <a:avLst/>
            </a:prstGeom>
          </p:spPr>
        </p:pic>
      </p:grpSp>
      <p:sp>
        <p:nvSpPr>
          <p:cNvPr id="14" name="Title 1"/>
          <p:cNvSpPr>
            <a:spLocks noGrp="1"/>
          </p:cNvSpPr>
          <p:nvPr>
            <p:ph type="title"/>
          </p:nvPr>
        </p:nvSpPr>
        <p:spPr>
          <a:xfrm>
            <a:off x="9816504" y="-57029"/>
            <a:ext cx="2033954" cy="678816"/>
          </a:xfrm>
        </p:spPr>
        <p:txBody>
          <a:bodyPr>
            <a:normAutofit fontScale="90000"/>
          </a:bodyPr>
          <a:lstStyle/>
          <a:p>
            <a:pPr lvl="0">
              <a:lnSpc>
                <a:spcPct val="100000"/>
              </a:lnSpc>
              <a:spcBef>
                <a:spcPts val="0"/>
              </a:spcBef>
            </a:pPr>
            <a:r>
              <a:rPr lang="en-GB" sz="2000" b="1" dirty="0" err="1">
                <a:solidFill>
                  <a:prstClr val="white"/>
                </a:solidFill>
                <a:latin typeface="Century Gothic" panose="020B0502020202020204" pitchFamily="34" charset="0"/>
                <a:ea typeface="+mn-ea"/>
                <a:cs typeface="+mn-cs"/>
              </a:rPr>
              <a:t>hablar</a:t>
            </a:r>
            <a:r>
              <a:rPr lang="en-GB" sz="2000" b="1" dirty="0">
                <a:solidFill>
                  <a:prstClr val="white"/>
                </a:solidFill>
                <a:latin typeface="Century Gothic" panose="020B0502020202020204" pitchFamily="34" charset="0"/>
                <a:ea typeface="+mn-ea"/>
                <a:cs typeface="+mn-cs"/>
              </a:rPr>
              <a:t> / </a:t>
            </a:r>
            <a:r>
              <a:rPr lang="en-GB" sz="2000" b="1" dirty="0" err="1" smtClean="0">
                <a:solidFill>
                  <a:prstClr val="white"/>
                </a:solidFill>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225101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53434" y="77634"/>
            <a:ext cx="236147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382468" y="3348296"/>
            <a:ext cx="10041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equipo</a:t>
            </a:r>
          </a:p>
        </p:txBody>
      </p:sp>
      <p:sp>
        <p:nvSpPr>
          <p:cNvPr id="9" name="TextBox 8"/>
          <p:cNvSpPr txBox="1"/>
          <p:nvPr/>
        </p:nvSpPr>
        <p:spPr>
          <a:xfrm>
            <a:off x="1937940" y="3348296"/>
            <a:ext cx="69467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El</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312101" y="4763680"/>
            <a:ext cx="124996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es</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portante</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266354" y="4763680"/>
            <a:ext cx="117884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im</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________</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665" y="719530"/>
            <a:ext cx="3267273" cy="3267273"/>
          </a:xfrm>
          <a:prstGeom prst="rect">
            <a:avLst/>
          </a:prstGeom>
        </p:spPr>
      </p:pic>
      <p:sp>
        <p:nvSpPr>
          <p:cNvPr id="10" name="Title 1"/>
          <p:cNvSpPr>
            <a:spLocks noGrp="1"/>
          </p:cNvSpPr>
          <p:nvPr>
            <p:ph type="title"/>
          </p:nvPr>
        </p:nvSpPr>
        <p:spPr>
          <a:xfrm>
            <a:off x="9816504" y="-57029"/>
            <a:ext cx="2033954" cy="678816"/>
          </a:xfrm>
        </p:spPr>
        <p:txBody>
          <a:bodyPr>
            <a:normAutofit fontScale="90000"/>
          </a:bodyPr>
          <a:lstStyle/>
          <a:p>
            <a:pPr lvl="0">
              <a:lnSpc>
                <a:spcPct val="100000"/>
              </a:lnSpc>
              <a:spcBef>
                <a:spcPts val="0"/>
              </a:spcBef>
            </a:pPr>
            <a:r>
              <a:rPr lang="en-GB" sz="2000" b="1" dirty="0" err="1">
                <a:solidFill>
                  <a:prstClr val="white"/>
                </a:solidFill>
                <a:latin typeface="Century Gothic" panose="020B0502020202020204" pitchFamily="34" charset="0"/>
                <a:ea typeface="+mn-ea"/>
                <a:cs typeface="+mn-cs"/>
              </a:rPr>
              <a:t>hablar</a:t>
            </a:r>
            <a:r>
              <a:rPr lang="en-GB" sz="2000" b="1" dirty="0">
                <a:solidFill>
                  <a:prstClr val="white"/>
                </a:solidFill>
                <a:latin typeface="Century Gothic" panose="020B0502020202020204" pitchFamily="34" charset="0"/>
                <a:ea typeface="+mn-ea"/>
                <a:cs typeface="+mn-cs"/>
              </a:rPr>
              <a:t> / </a:t>
            </a:r>
            <a:r>
              <a:rPr lang="en-GB" sz="2000" b="1" dirty="0" err="1" smtClean="0">
                <a:solidFill>
                  <a:prstClr val="white"/>
                </a:solidFill>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377125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53434" y="77634"/>
            <a:ext cx="236147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382468" y="3348296"/>
            <a:ext cx="10041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platos</a:t>
            </a:r>
            <a:endPar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1694100" y="3348296"/>
            <a:ext cx="69467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Los</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153155" y="4769440"/>
            <a:ext cx="124996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son</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teresante</a:t>
            </a:r>
            <a:r>
              <a:rPr kumimoji="0" lang="en-GB" sz="9600" b="0" i="0" u="none" strike="noStrike" kern="1200" cap="none" spc="0" normalizeH="0" baseline="0" noProof="0" dirty="0" err="1" smtClean="0">
                <a:ln>
                  <a:noFill/>
                </a:ln>
                <a:solidFill>
                  <a:srgbClr val="FF6600"/>
                </a:solidFill>
                <a:effectLst/>
                <a:uLnTx/>
                <a:uFillTx/>
                <a:latin typeface="Century Gothic" panose="020B0502020202020204" pitchFamily="34" charset="0"/>
                <a:ea typeface="+mn-ea"/>
                <a:cs typeface="+mn-cs"/>
              </a:rPr>
              <a:t>s</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976068" y="4781825"/>
            <a:ext cx="117884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in__________</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4" name="Group 13"/>
          <p:cNvGrpSpPr/>
          <p:nvPr/>
        </p:nvGrpSpPr>
        <p:grpSpPr>
          <a:xfrm>
            <a:off x="2621280" y="-245118"/>
            <a:ext cx="6019530" cy="3915764"/>
            <a:chOff x="3489706" y="352028"/>
            <a:chExt cx="6278388" cy="4093512"/>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193" y="352028"/>
              <a:ext cx="2905738" cy="279757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9706" y="1021583"/>
              <a:ext cx="2905738" cy="2797572"/>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8768" y="1500098"/>
              <a:ext cx="3059326" cy="2945442"/>
            </a:xfrm>
            <a:prstGeom prst="rect">
              <a:avLst/>
            </a:prstGeom>
          </p:spPr>
        </p:pic>
      </p:grpSp>
      <p:sp>
        <p:nvSpPr>
          <p:cNvPr id="11" name="Title 1"/>
          <p:cNvSpPr>
            <a:spLocks noGrp="1"/>
          </p:cNvSpPr>
          <p:nvPr>
            <p:ph type="title"/>
          </p:nvPr>
        </p:nvSpPr>
        <p:spPr>
          <a:xfrm>
            <a:off x="9816504" y="-57029"/>
            <a:ext cx="2033954" cy="678816"/>
          </a:xfrm>
        </p:spPr>
        <p:txBody>
          <a:bodyPr>
            <a:normAutofit fontScale="90000"/>
          </a:bodyPr>
          <a:lstStyle/>
          <a:p>
            <a:pPr lvl="0">
              <a:lnSpc>
                <a:spcPct val="100000"/>
              </a:lnSpc>
              <a:spcBef>
                <a:spcPts val="0"/>
              </a:spcBef>
            </a:pPr>
            <a:r>
              <a:rPr lang="en-GB" sz="2000" b="1" dirty="0" err="1">
                <a:solidFill>
                  <a:prstClr val="white"/>
                </a:solidFill>
                <a:latin typeface="Century Gothic" panose="020B0502020202020204" pitchFamily="34" charset="0"/>
                <a:ea typeface="+mn-ea"/>
                <a:cs typeface="+mn-cs"/>
              </a:rPr>
              <a:t>hablar</a:t>
            </a:r>
            <a:r>
              <a:rPr lang="en-GB" sz="2000" b="1" dirty="0">
                <a:solidFill>
                  <a:prstClr val="white"/>
                </a:solidFill>
                <a:latin typeface="Century Gothic" panose="020B0502020202020204" pitchFamily="34" charset="0"/>
                <a:ea typeface="+mn-ea"/>
                <a:cs typeface="+mn-cs"/>
              </a:rPr>
              <a:t> / </a:t>
            </a:r>
            <a:r>
              <a:rPr lang="en-GB" sz="2000" b="1" dirty="0" err="1" smtClean="0">
                <a:solidFill>
                  <a:prstClr val="white"/>
                </a:solidFill>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23520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816504" y="39838"/>
            <a:ext cx="2331045"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81008" y="1158967"/>
            <a:ext cx="5849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A: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Describe las cosas. </a:t>
            </a:r>
          </a:p>
        </p:txBody>
      </p:sp>
      <p:sp>
        <p:nvSpPr>
          <p:cNvPr id="7" name="TextBox 6"/>
          <p:cNvSpPr txBox="1"/>
          <p:nvPr/>
        </p:nvSpPr>
        <p:spPr>
          <a:xfrm>
            <a:off x="139064" y="4078596"/>
            <a:ext cx="3672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B: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Escucha.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p:cNvSpPr txBox="1"/>
          <p:nvPr/>
        </p:nvSpPr>
        <p:spPr>
          <a:xfrm>
            <a:off x="1776070" y="1723582"/>
            <a:ext cx="67998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Usa ‘el/la/los/las’ + ‘es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o ‘son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adjetivo.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1546950" y="4601752"/>
            <a:ext cx="5994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 </a:t>
            </a:r>
            <a:r>
              <a:rPr kumimoji="0" lang="en-GB" sz="24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una</a:t>
            </a:r>
            <a:r>
              <a:rPr kumimoji="0" lang="en-GB" sz="24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a:t>
            </a:r>
            <a:r>
              <a:rPr kumimoji="0" lang="en-GB" sz="24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cosa</a:t>
            </a:r>
            <a:r>
              <a:rPr kumimoji="0" lang="en-GB" sz="24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o son </a:t>
            </a:r>
            <a:r>
              <a:rPr kumimoji="0" lang="en-GB" sz="24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unas cosas</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p:cNvSpPr txBox="1"/>
          <p:nvPr/>
        </p:nvSpPr>
        <p:spPr>
          <a:xfrm>
            <a:off x="1546950" y="5148651"/>
            <a:ext cx="10645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Identifica la imagen correcta.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o ‘are’ y el adjetivo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en inglés.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Oval Callout 16"/>
          <p:cNvSpPr/>
          <p:nvPr/>
        </p:nvSpPr>
        <p:spPr>
          <a:xfrm>
            <a:off x="2274818" y="2453143"/>
            <a:ext cx="5309774" cy="1624295"/>
          </a:xfrm>
          <a:prstGeom prst="wedgeEllipseCallout">
            <a:avLst>
              <a:gd name="adj1" fmla="val 47869"/>
              <a:gd name="adj2" fmla="val -6869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İImportante!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Add –s to the adjective when you talk about a plural noun.</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3641" y="699255"/>
            <a:ext cx="1104198" cy="874157"/>
          </a:xfrm>
          <a:prstGeom prst="rect">
            <a:avLst/>
          </a:prstGeom>
        </p:spPr>
      </p:pic>
      <p:grpSp>
        <p:nvGrpSpPr>
          <p:cNvPr id="18" name="Group 17"/>
          <p:cNvGrpSpPr/>
          <p:nvPr/>
        </p:nvGrpSpPr>
        <p:grpSpPr>
          <a:xfrm>
            <a:off x="9694490" y="1389799"/>
            <a:ext cx="2453059" cy="1790901"/>
            <a:chOff x="314123" y="2125390"/>
            <a:chExt cx="2453059" cy="1790901"/>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7421" y="2491209"/>
            <a:ext cx="1480150" cy="1480150"/>
          </a:xfrm>
          <a:prstGeom prst="rect">
            <a:avLst/>
          </a:prstGeom>
        </p:spPr>
      </p:pic>
      <p:grpSp>
        <p:nvGrpSpPr>
          <p:cNvPr id="22" name="Group 21"/>
          <p:cNvGrpSpPr/>
          <p:nvPr/>
        </p:nvGrpSpPr>
        <p:grpSpPr>
          <a:xfrm>
            <a:off x="10322502" y="3472349"/>
            <a:ext cx="1685337" cy="1039020"/>
            <a:chOff x="3061754" y="820007"/>
            <a:chExt cx="1685337" cy="1039020"/>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0093" y="820007"/>
              <a:ext cx="748798" cy="653952"/>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8293" y="1003992"/>
              <a:ext cx="748798" cy="653952"/>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1754" y="1165640"/>
              <a:ext cx="793955" cy="693387"/>
            </a:xfrm>
            <a:prstGeom prst="rect">
              <a:avLst/>
            </a:prstGeom>
          </p:spPr>
        </p:pic>
      </p:grpSp>
      <p:grpSp>
        <p:nvGrpSpPr>
          <p:cNvPr id="26" name="Group 25"/>
          <p:cNvGrpSpPr/>
          <p:nvPr/>
        </p:nvGrpSpPr>
        <p:grpSpPr>
          <a:xfrm>
            <a:off x="9195932" y="706481"/>
            <a:ext cx="1376525" cy="759502"/>
            <a:chOff x="3183606" y="776973"/>
            <a:chExt cx="2195992" cy="1081542"/>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pic>
        <p:nvPicPr>
          <p:cNvPr id="29" name="Picture 28"/>
          <p:cNvPicPr>
            <a:picLocks noChangeAspect="1"/>
          </p:cNvPicPr>
          <p:nvPr/>
        </p:nvPicPr>
        <p:blipFill rotWithShape="1">
          <a:blip r:embed="rId9" cstate="print">
            <a:extLst>
              <a:ext uri="{28A0092B-C50C-407E-A947-70E740481C1C}">
                <a14:useLocalDpi xmlns:a14="http://schemas.microsoft.com/office/drawing/2010/main" val="0"/>
              </a:ext>
            </a:extLst>
          </a:blip>
          <a:srcRect l="16810" r="46468"/>
          <a:stretch/>
        </p:blipFill>
        <p:spPr>
          <a:xfrm>
            <a:off x="9195932" y="3959690"/>
            <a:ext cx="423081" cy="1079452"/>
          </a:xfrm>
          <a:prstGeom prst="rect">
            <a:avLst/>
          </a:prstGeom>
        </p:spPr>
      </p:pic>
      <p:sp>
        <p:nvSpPr>
          <p:cNvPr id="2" name="Title 1"/>
          <p:cNvSpPr>
            <a:spLocks noGrp="1"/>
          </p:cNvSpPr>
          <p:nvPr>
            <p:ph type="title"/>
          </p:nvPr>
        </p:nvSpPr>
        <p:spPr>
          <a:xfrm>
            <a:off x="4517371" y="-126295"/>
            <a:ext cx="3295006" cy="1325563"/>
          </a:xfrm>
        </p:spPr>
        <p:txBody>
          <a:bodyPr>
            <a:normAutofit/>
          </a:bodyPr>
          <a:lstStyle/>
          <a:p>
            <a:r>
              <a:rPr lang="en-GB" sz="3200" b="1" dirty="0" err="1">
                <a:latin typeface="Century Gothic" panose="020B0502020202020204" pitchFamily="34" charset="0"/>
              </a:rPr>
              <a:t>En</a:t>
            </a:r>
            <a:r>
              <a:rPr lang="en-GB" sz="3200" b="1" dirty="0">
                <a:latin typeface="Century Gothic" panose="020B0502020202020204" pitchFamily="34" charset="0"/>
              </a:rPr>
              <a:t> </a:t>
            </a:r>
            <a:r>
              <a:rPr lang="en-GB" sz="3200" b="1" dirty="0" err="1" smtClean="0">
                <a:latin typeface="Century Gothic" panose="020B0502020202020204" pitchFamily="34" charset="0"/>
              </a:rPr>
              <a:t>parejas</a:t>
            </a:r>
            <a:endParaRPr lang="en-GB" sz="3200" dirty="0"/>
          </a:p>
        </p:txBody>
      </p:sp>
      <p:sp>
        <p:nvSpPr>
          <p:cNvPr id="30" name="Title 1"/>
          <p:cNvSpPr txBox="1">
            <a:spLocks/>
          </p:cNvSpPr>
          <p:nvPr/>
        </p:nvSpPr>
        <p:spPr>
          <a:xfrm>
            <a:off x="9816504" y="-95746"/>
            <a:ext cx="2432236" cy="6788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j-ea"/>
                <a:cs typeface="+mj-cs"/>
              </a:rPr>
              <a:t>hablar</a:t>
            </a:r>
            <a:r>
              <a:rPr kumimoji="0" lang="en-GB"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 escuchar</a:t>
            </a:r>
            <a:endParaRPr kumimoji="0" lang="en-GB" sz="44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j-ea"/>
              <a:cs typeface="+mj-cs"/>
            </a:endParaRPr>
          </a:p>
        </p:txBody>
      </p:sp>
    </p:spTree>
    <p:extLst>
      <p:ext uri="{BB962C8B-B14F-4D97-AF65-F5344CB8AC3E}">
        <p14:creationId xmlns:p14="http://schemas.microsoft.com/office/powerpoint/2010/main" val="195370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34815" y="1478613"/>
            <a:ext cx="39354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 island is big.</a:t>
            </a:r>
          </a:p>
        </p:txBody>
      </p:sp>
      <p:sp>
        <p:nvSpPr>
          <p:cNvPr id="24" name="TextBox 23"/>
          <p:cNvSpPr txBox="1"/>
          <p:nvPr/>
        </p:nvSpPr>
        <p:spPr>
          <a:xfrm>
            <a:off x="286637" y="3259927"/>
            <a:ext cx="531775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 islands are important.</a:t>
            </a: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6278720" y="2497301"/>
            <a:ext cx="1437772" cy="1250955"/>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16142" b="12994"/>
          <a:stretch/>
        </p:blipFill>
        <p:spPr>
          <a:xfrm>
            <a:off x="10356848" y="2422811"/>
            <a:ext cx="1188400" cy="1233017"/>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r="13874" b="12994"/>
          <a:stretch/>
        </p:blipFill>
        <p:spPr>
          <a:xfrm>
            <a:off x="8846282" y="2422811"/>
            <a:ext cx="1246506" cy="1259247"/>
          </a:xfrm>
          <a:prstGeom prst="rect">
            <a:avLst/>
          </a:prstGeom>
        </p:spPr>
      </p:pic>
      <p:sp>
        <p:nvSpPr>
          <p:cNvPr id="36" name="TextBox 35"/>
          <p:cNvSpPr txBox="1"/>
          <p:nvPr/>
        </p:nvSpPr>
        <p:spPr>
          <a:xfrm>
            <a:off x="8866934" y="3808263"/>
            <a:ext cx="31031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are important</a:t>
            </a:r>
          </a:p>
        </p:txBody>
      </p:sp>
      <p:sp>
        <p:nvSpPr>
          <p:cNvPr id="37" name="TextBox 36"/>
          <p:cNvSpPr txBox="1"/>
          <p:nvPr/>
        </p:nvSpPr>
        <p:spPr>
          <a:xfrm>
            <a:off x="6336430" y="3808262"/>
            <a:ext cx="31031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is big</a:t>
            </a:r>
          </a:p>
        </p:txBody>
      </p:sp>
      <p:sp>
        <p:nvSpPr>
          <p:cNvPr id="18" name="Rounded Rectangle 17"/>
          <p:cNvSpPr/>
          <p:nvPr/>
        </p:nvSpPr>
        <p:spPr>
          <a:xfrm>
            <a:off x="9889067" y="39838"/>
            <a:ext cx="2258482" cy="463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hablar</a:t>
            </a: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 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286637" y="785419"/>
            <a:ext cx="4661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A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(habla)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p:cNvSpPr txBox="1"/>
          <p:nvPr/>
        </p:nvSpPr>
        <p:spPr>
          <a:xfrm>
            <a:off x="5643549" y="762176"/>
            <a:ext cx="64054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B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y escribe en inglés)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Rectangle 3"/>
          <p:cNvSpPr/>
          <p:nvPr/>
        </p:nvSpPr>
        <p:spPr>
          <a:xfrm>
            <a:off x="234815" y="1356021"/>
            <a:ext cx="5169027" cy="47531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Rectangle 27"/>
          <p:cNvSpPr/>
          <p:nvPr/>
        </p:nvSpPr>
        <p:spPr>
          <a:xfrm>
            <a:off x="5643550" y="1355181"/>
            <a:ext cx="6165759" cy="47531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Oval Callout 4"/>
          <p:cNvSpPr/>
          <p:nvPr/>
        </p:nvSpPr>
        <p:spPr>
          <a:xfrm>
            <a:off x="1381039" y="2348283"/>
            <a:ext cx="3890394" cy="1221245"/>
          </a:xfrm>
          <a:prstGeom prst="wedgeEllipseCallout">
            <a:avLst>
              <a:gd name="adj1" fmla="val -61838"/>
              <a:gd name="adj2" fmla="val -741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isla es grande</a:t>
            </a:r>
            <a:r>
              <a:rPr kumimoji="0" lang="en-GB" sz="2400" b="1" i="1"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Oval Callout 28"/>
          <p:cNvSpPr/>
          <p:nvPr/>
        </p:nvSpPr>
        <p:spPr>
          <a:xfrm>
            <a:off x="1313332" y="4616419"/>
            <a:ext cx="3890394" cy="1221245"/>
          </a:xfrm>
          <a:prstGeom prst="wedgeEllipseCallout">
            <a:avLst>
              <a:gd name="adj1" fmla="val -61838"/>
              <a:gd name="adj2" fmla="val -741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Las islas son importantes.</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22" name="Straight Connector 21"/>
          <p:cNvCxnSpPr/>
          <p:nvPr/>
        </p:nvCxnSpPr>
        <p:spPr>
          <a:xfrm>
            <a:off x="8924557" y="4419268"/>
            <a:ext cx="278253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643549" y="4420415"/>
            <a:ext cx="2782534"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70218" y="-259553"/>
            <a:ext cx="3344231" cy="1325563"/>
          </a:xfrm>
        </p:spPr>
        <p:txBody>
          <a:bodyPr>
            <a:normAutofit/>
          </a:bodyPr>
          <a:lstStyle/>
          <a:p>
            <a:r>
              <a:rPr lang="en-GB" sz="3600" b="1" dirty="0">
                <a:solidFill>
                  <a:srgbClr val="002060"/>
                </a:solidFill>
                <a:latin typeface="Century Gothic" panose="020B0502020202020204" pitchFamily="34" charset="0"/>
              </a:rPr>
              <a:t>Un </a:t>
            </a:r>
            <a:r>
              <a:rPr lang="en-GB" sz="3600" b="1" dirty="0" smtClean="0">
                <a:solidFill>
                  <a:srgbClr val="002060"/>
                </a:solidFill>
                <a:latin typeface="Century Gothic" panose="020B0502020202020204" pitchFamily="34" charset="0"/>
              </a:rPr>
              <a:t>ejemplo</a:t>
            </a:r>
            <a:endParaRPr lang="en-GB" sz="3600" dirty="0"/>
          </a:p>
        </p:txBody>
      </p:sp>
    </p:spTree>
    <p:extLst>
      <p:ext uri="{BB962C8B-B14F-4D97-AF65-F5344CB8AC3E}">
        <p14:creationId xmlns:p14="http://schemas.microsoft.com/office/powerpoint/2010/main" val="68277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5"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85469" y="560471"/>
            <a:ext cx="4563045" cy="5509200"/>
          </a:xfrm>
          <a:prstGeom prst="rect">
            <a:avLst/>
          </a:prstGeom>
          <a:noFill/>
          <a:ln w="38100">
            <a:solidFill>
              <a:schemeClr val="accent5">
                <a:lumMod val="50000"/>
              </a:schemeClr>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village is big.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films are cheerful.</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buildings are important.</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The film is interesting.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villages are interesting.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The building is big.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4" name="Group 3"/>
          <p:cNvGrpSpPr/>
          <p:nvPr/>
        </p:nvGrpSpPr>
        <p:grpSpPr>
          <a:xfrm>
            <a:off x="6521941" y="918542"/>
            <a:ext cx="5161064" cy="4525332"/>
            <a:chOff x="82417" y="835221"/>
            <a:chExt cx="5161064" cy="4417553"/>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548" y="2711930"/>
              <a:ext cx="793955" cy="693387"/>
            </a:xfrm>
            <a:prstGeom prst="rect">
              <a:avLst/>
            </a:prstGeom>
          </p:spPr>
        </p:pic>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580582" y="963694"/>
              <a:ext cx="1384213" cy="854468"/>
            </a:xfrm>
            <a:prstGeom prst="rect">
              <a:avLst/>
            </a:prstGeom>
          </p:spPr>
        </p:pic>
        <p:grpSp>
          <p:nvGrpSpPr>
            <p:cNvPr id="2" name="Group 1"/>
            <p:cNvGrpSpPr/>
            <p:nvPr/>
          </p:nvGrpSpPr>
          <p:grpSpPr>
            <a:xfrm>
              <a:off x="82417" y="4152245"/>
              <a:ext cx="2370181" cy="1079452"/>
              <a:chOff x="82417" y="4152245"/>
              <a:chExt cx="2370181" cy="1079452"/>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7" y="4152245"/>
                <a:ext cx="1152107" cy="1079452"/>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491" y="4152245"/>
                <a:ext cx="1152107" cy="1079452"/>
              </a:xfrm>
              <a:prstGeom prst="rect">
                <a:avLst/>
              </a:prstGeom>
            </p:spPr>
          </p:pic>
        </p:grpSp>
        <p:grpSp>
          <p:nvGrpSpPr>
            <p:cNvPr id="20" name="Group 19"/>
            <p:cNvGrpSpPr/>
            <p:nvPr/>
          </p:nvGrpSpPr>
          <p:grpSpPr>
            <a:xfrm>
              <a:off x="3595269" y="2585300"/>
              <a:ext cx="1648212" cy="669883"/>
              <a:chOff x="3473417" y="994120"/>
              <a:chExt cx="1648212" cy="669883"/>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3417" y="994120"/>
                <a:ext cx="748798" cy="653952"/>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2831" y="1010051"/>
                <a:ext cx="748798" cy="653952"/>
              </a:xfrm>
              <a:prstGeom prst="rect">
                <a:avLst/>
              </a:prstGeom>
            </p:spPr>
          </p:pic>
        </p:grpSp>
        <p:grpSp>
          <p:nvGrpSpPr>
            <p:cNvPr id="24" name="Group 23"/>
            <p:cNvGrpSpPr/>
            <p:nvPr/>
          </p:nvGrpSpPr>
          <p:grpSpPr>
            <a:xfrm>
              <a:off x="475643" y="835221"/>
              <a:ext cx="2195992" cy="1081542"/>
              <a:chOff x="3183606" y="776973"/>
              <a:chExt cx="2195992" cy="1081542"/>
            </a:xfrm>
          </p:grpSpPr>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35" name="Picture 34"/>
              <p:cNvPicPr>
                <a:picLocks noChangeAspect="1"/>
              </p:cNvPicPr>
              <p:nvPr/>
            </p:nvPicPr>
            <p:blipFill rotWithShape="1">
              <a:blip r:embed="rId4">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l="16810" r="46468"/>
            <a:stretch/>
          </p:blipFill>
          <p:spPr>
            <a:xfrm>
              <a:off x="4145303" y="4173322"/>
              <a:ext cx="423081" cy="1079452"/>
            </a:xfrm>
            <a:prstGeom prst="rect">
              <a:avLst/>
            </a:prstGeom>
          </p:spPr>
        </p:pic>
      </p:grpSp>
      <p:sp>
        <p:nvSpPr>
          <p:cNvPr id="37" name="TextBox 36"/>
          <p:cNvSpPr txBox="1"/>
          <p:nvPr/>
        </p:nvSpPr>
        <p:spPr>
          <a:xfrm>
            <a:off x="1384304" y="66209"/>
            <a:ext cx="3361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A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(habla)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p:cNvSpPr txBox="1"/>
          <p:nvPr/>
        </p:nvSpPr>
        <p:spPr>
          <a:xfrm>
            <a:off x="6465018" y="15302"/>
            <a:ext cx="42471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B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6340654" y="633254"/>
            <a:ext cx="5541009" cy="54038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Rectangle 39"/>
          <p:cNvSpPr/>
          <p:nvPr/>
        </p:nvSpPr>
        <p:spPr>
          <a:xfrm rot="5400000">
            <a:off x="5377958" y="85795"/>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1" name="TextBox 40"/>
          <p:cNvSpPr txBox="1"/>
          <p:nvPr/>
        </p:nvSpPr>
        <p:spPr>
          <a:xfrm rot="5400000">
            <a:off x="2690255" y="3196560"/>
            <a:ext cx="61009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 - - - - - - - - - - - - - - - - - - - - - - - - - - - - - - </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a:t>
            </a:r>
            <a:r>
              <a:rPr kumimoji="0" lang="en-GB"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 </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2" name="Rounded Rectangle 41"/>
          <p:cNvSpPr/>
          <p:nvPr/>
        </p:nvSpPr>
        <p:spPr>
          <a:xfrm>
            <a:off x="9816503" y="39838"/>
            <a:ext cx="2331046" cy="463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26" name="Straight Connector 25"/>
          <p:cNvCxnSpPr/>
          <p:nvPr/>
        </p:nvCxnSpPr>
        <p:spPr>
          <a:xfrm>
            <a:off x="6625503" y="2538899"/>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678778" y="2532958"/>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572606" y="4021335"/>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625881" y="401539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505830" y="5933262"/>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559105" y="592732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9" name="Text Box 2"/>
          <p:cNvSpPr txBox="1">
            <a:spLocks noChangeArrowheads="1"/>
          </p:cNvSpPr>
          <p:nvPr/>
        </p:nvSpPr>
        <p:spPr bwMode="auto">
          <a:xfrm>
            <a:off x="10140719" y="691180"/>
            <a:ext cx="1173208" cy="2808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r>
              <a:rPr kumimoji="0" lang="en-GB" sz="2000" b="0" i="0" u="none" strike="noStrike" kern="1200" cap="none" spc="0" normalizeH="0" baseline="0" noProof="0" dirty="0" smtClean="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town]</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43" name="Title 1"/>
          <p:cNvSpPr txBox="1">
            <a:spLocks/>
          </p:cNvSpPr>
          <p:nvPr/>
        </p:nvSpPr>
        <p:spPr>
          <a:xfrm>
            <a:off x="9816504" y="-95746"/>
            <a:ext cx="2432236" cy="6788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j-ea"/>
                <a:cs typeface="+mj-cs"/>
              </a:rPr>
              <a:t>hablar</a:t>
            </a:r>
            <a:r>
              <a:rPr kumimoji="0" lang="en-GB"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 escuchar</a:t>
            </a:r>
            <a:endParaRPr kumimoji="0" lang="en-GB" sz="44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j-ea"/>
              <a:cs typeface="+mj-cs"/>
            </a:endParaRPr>
          </a:p>
        </p:txBody>
      </p:sp>
    </p:spTree>
    <p:extLst>
      <p:ext uri="{BB962C8B-B14F-4D97-AF65-F5344CB8AC3E}">
        <p14:creationId xmlns:p14="http://schemas.microsoft.com/office/powerpoint/2010/main" val="27051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641840" y="602256"/>
            <a:ext cx="4703819" cy="5509200"/>
          </a:xfrm>
          <a:prstGeom prst="rect">
            <a:avLst/>
          </a:prstGeom>
          <a:noFill/>
          <a:ln w="38100">
            <a:solidFill>
              <a:schemeClr val="accent5">
                <a:lumMod val="50000"/>
              </a:schemeClr>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family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 big.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dishes are big.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teams are important.</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families are cheerful.</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team is big.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2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dish is interesting.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17" y="784637"/>
            <a:ext cx="1104198" cy="874157"/>
          </a:xfrm>
          <a:prstGeom prst="rect">
            <a:avLst/>
          </a:prstGeom>
        </p:spPr>
      </p:pic>
      <p:grpSp>
        <p:nvGrpSpPr>
          <p:cNvPr id="23" name="Group 22"/>
          <p:cNvGrpSpPr/>
          <p:nvPr/>
        </p:nvGrpSpPr>
        <p:grpSpPr>
          <a:xfrm>
            <a:off x="2662741" y="829921"/>
            <a:ext cx="2359536" cy="921998"/>
            <a:chOff x="2669451" y="963038"/>
            <a:chExt cx="2359536" cy="921998"/>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451" y="963038"/>
              <a:ext cx="1104198" cy="874157"/>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4789" y="1010879"/>
              <a:ext cx="1104198" cy="874157"/>
            </a:xfrm>
            <a:prstGeom prst="rect">
              <a:avLst/>
            </a:prstGeom>
          </p:spPr>
        </p:pic>
      </p:gr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9287" y="2601684"/>
            <a:ext cx="1020015" cy="982045"/>
          </a:xfrm>
          <a:prstGeom prst="rect">
            <a:avLst/>
          </a:prstGeom>
        </p:spPr>
      </p:pic>
      <p:grpSp>
        <p:nvGrpSpPr>
          <p:cNvPr id="27" name="Group 26"/>
          <p:cNvGrpSpPr/>
          <p:nvPr/>
        </p:nvGrpSpPr>
        <p:grpSpPr>
          <a:xfrm>
            <a:off x="518510" y="2493629"/>
            <a:ext cx="1958491" cy="1385642"/>
            <a:chOff x="314123" y="2125390"/>
            <a:chExt cx="2453059" cy="1790901"/>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054" y="4358514"/>
            <a:ext cx="1024244" cy="1024244"/>
          </a:xfrm>
          <a:prstGeom prst="rect">
            <a:avLst/>
          </a:prstGeom>
        </p:spPr>
      </p:pic>
      <p:grpSp>
        <p:nvGrpSpPr>
          <p:cNvPr id="31" name="Group 30"/>
          <p:cNvGrpSpPr/>
          <p:nvPr/>
        </p:nvGrpSpPr>
        <p:grpSpPr>
          <a:xfrm>
            <a:off x="3081937" y="4363496"/>
            <a:ext cx="1955674" cy="930445"/>
            <a:chOff x="2932934" y="4173695"/>
            <a:chExt cx="2789123" cy="1480150"/>
          </a:xfrm>
        </p:grpSpPr>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1907" y="4173695"/>
              <a:ext cx="1480150" cy="148015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2934" y="4173695"/>
              <a:ext cx="1480150" cy="1480150"/>
            </a:xfrm>
            <a:prstGeom prst="rect">
              <a:avLst/>
            </a:prstGeom>
          </p:spPr>
        </p:pic>
      </p:grpSp>
      <p:sp>
        <p:nvSpPr>
          <p:cNvPr id="33" name="Rectangle 32"/>
          <p:cNvSpPr/>
          <p:nvPr/>
        </p:nvSpPr>
        <p:spPr>
          <a:xfrm>
            <a:off x="242698" y="602256"/>
            <a:ext cx="4982905" cy="55092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TextBox 33"/>
          <p:cNvSpPr txBox="1"/>
          <p:nvPr/>
        </p:nvSpPr>
        <p:spPr>
          <a:xfrm>
            <a:off x="1061132" y="35572"/>
            <a:ext cx="40345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A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p:cNvSpPr txBox="1"/>
          <p:nvPr/>
        </p:nvSpPr>
        <p:spPr>
          <a:xfrm>
            <a:off x="6641840" y="9978"/>
            <a:ext cx="42471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B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(habla)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rot="5400000">
            <a:off x="5414010" y="11333"/>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TextBox 9"/>
          <p:cNvSpPr txBox="1"/>
          <p:nvPr/>
        </p:nvSpPr>
        <p:spPr>
          <a:xfrm rot="5400000">
            <a:off x="2726305" y="3078556"/>
            <a:ext cx="61009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 - - - - - - - - - - - - - - - - - - - - - - - - - - - - - - </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a:t>
            </a:r>
            <a:r>
              <a:rPr kumimoji="0" lang="en-GB"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 </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6" name="Rounded Rectangle 35"/>
          <p:cNvSpPr/>
          <p:nvPr/>
        </p:nvSpPr>
        <p:spPr>
          <a:xfrm>
            <a:off x="9800492" y="39838"/>
            <a:ext cx="2347057" cy="4635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32" name="Straight Connector 31"/>
          <p:cNvCxnSpPr/>
          <p:nvPr/>
        </p:nvCxnSpPr>
        <p:spPr>
          <a:xfrm>
            <a:off x="404812" y="224795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816636" y="2247954"/>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7690" y="4291937"/>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017960" y="4291937"/>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59856" y="598219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00126" y="5982191"/>
            <a:ext cx="220288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 Box 2"/>
          <p:cNvSpPr txBox="1">
            <a:spLocks noChangeArrowheads="1"/>
          </p:cNvSpPr>
          <p:nvPr/>
        </p:nvSpPr>
        <p:spPr bwMode="auto">
          <a:xfrm>
            <a:off x="1586767" y="4345577"/>
            <a:ext cx="1173208" cy="2808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smtClean="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[team]</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43" name="Title 1"/>
          <p:cNvSpPr txBox="1">
            <a:spLocks/>
          </p:cNvSpPr>
          <p:nvPr/>
        </p:nvSpPr>
        <p:spPr>
          <a:xfrm>
            <a:off x="9816504" y="-95746"/>
            <a:ext cx="2432236" cy="6788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j-ea"/>
                <a:cs typeface="+mj-cs"/>
              </a:rPr>
              <a:t>hablar</a:t>
            </a:r>
            <a:r>
              <a:rPr kumimoji="0" lang="en-GB"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 escuchar</a:t>
            </a:r>
            <a:endParaRPr kumimoji="0" lang="en-GB" sz="44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j-ea"/>
              <a:cs typeface="+mj-cs"/>
            </a:endParaRPr>
          </a:p>
        </p:txBody>
      </p:sp>
    </p:spTree>
    <p:extLst>
      <p:ext uri="{BB962C8B-B14F-4D97-AF65-F5344CB8AC3E}">
        <p14:creationId xmlns:p14="http://schemas.microsoft.com/office/powerpoint/2010/main" val="1830441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93883" y="1710860"/>
            <a:ext cx="31253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 familia es grande.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p:cNvSpPr txBox="1"/>
          <p:nvPr/>
        </p:nvSpPr>
        <p:spPr>
          <a:xfrm>
            <a:off x="3258364" y="1687770"/>
            <a:ext cx="27159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Las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familias</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son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alegres</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2" name="TextBox 31"/>
          <p:cNvSpPr txBox="1"/>
          <p:nvPr/>
        </p:nvSpPr>
        <p:spPr>
          <a:xfrm>
            <a:off x="3197252" y="3620441"/>
            <a:ext cx="30571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El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plato</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es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interesante</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3" name="TextBox 32"/>
          <p:cNvSpPr txBox="1"/>
          <p:nvPr/>
        </p:nvSpPr>
        <p:spPr>
          <a:xfrm>
            <a:off x="114002" y="3613738"/>
            <a:ext cx="30571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Los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platos</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son grandes.</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4" name="TextBox 33"/>
          <p:cNvSpPr txBox="1"/>
          <p:nvPr/>
        </p:nvSpPr>
        <p:spPr>
          <a:xfrm>
            <a:off x="3133091" y="5607827"/>
            <a:ext cx="30571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Los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equipos</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son importantes.</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5" name="TextBox 34"/>
          <p:cNvSpPr txBox="1"/>
          <p:nvPr/>
        </p:nvSpPr>
        <p:spPr>
          <a:xfrm>
            <a:off x="93883" y="5645032"/>
            <a:ext cx="30571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El equipo es grande.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6" name="TextBox 35"/>
          <p:cNvSpPr txBox="1"/>
          <p:nvPr/>
        </p:nvSpPr>
        <p:spPr>
          <a:xfrm>
            <a:off x="1212127" y="720681"/>
            <a:ext cx="11873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is big</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TextBox 36"/>
          <p:cNvSpPr txBox="1"/>
          <p:nvPr/>
        </p:nvSpPr>
        <p:spPr>
          <a:xfrm>
            <a:off x="4369260" y="719893"/>
            <a:ext cx="15278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are cheerful</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p:cNvSpPr txBox="1"/>
          <p:nvPr/>
        </p:nvSpPr>
        <p:spPr>
          <a:xfrm>
            <a:off x="1788484" y="2759792"/>
            <a:ext cx="11873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are big</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9" name="TextBox 38"/>
          <p:cNvSpPr txBox="1"/>
          <p:nvPr/>
        </p:nvSpPr>
        <p:spPr>
          <a:xfrm>
            <a:off x="4367130" y="2734179"/>
            <a:ext cx="15987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is interesting</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0" name="TextBox 39"/>
          <p:cNvSpPr txBox="1"/>
          <p:nvPr/>
        </p:nvSpPr>
        <p:spPr>
          <a:xfrm>
            <a:off x="1512952" y="4868015"/>
            <a:ext cx="11873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is big</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TextBox 40"/>
          <p:cNvSpPr txBox="1"/>
          <p:nvPr/>
        </p:nvSpPr>
        <p:spPr>
          <a:xfrm>
            <a:off x="4286345" y="4757240"/>
            <a:ext cx="160946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are important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p:cNvSpPr txBox="1"/>
          <p:nvPr/>
        </p:nvSpPr>
        <p:spPr>
          <a:xfrm>
            <a:off x="6321499" y="1556635"/>
            <a:ext cx="31253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Los pueblos son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interesantes</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3" name="TextBox 42"/>
          <p:cNvSpPr txBox="1"/>
          <p:nvPr/>
        </p:nvSpPr>
        <p:spPr>
          <a:xfrm>
            <a:off x="9117497" y="1759653"/>
            <a:ext cx="31253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El pueblo es grande.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p:cNvSpPr txBox="1"/>
          <p:nvPr/>
        </p:nvSpPr>
        <p:spPr>
          <a:xfrm>
            <a:off x="6400986" y="3596854"/>
            <a:ext cx="31253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 película es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interesante</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p:cNvSpPr txBox="1"/>
          <p:nvPr/>
        </p:nvSpPr>
        <p:spPr>
          <a:xfrm>
            <a:off x="9171903" y="3633144"/>
            <a:ext cx="31253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Las películas son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alegres</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TextBox 45"/>
          <p:cNvSpPr txBox="1"/>
          <p:nvPr/>
        </p:nvSpPr>
        <p:spPr>
          <a:xfrm>
            <a:off x="9092219" y="5659580"/>
            <a:ext cx="31253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El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edificio</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es grande.</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8" name="TextBox 47"/>
          <p:cNvSpPr txBox="1"/>
          <p:nvPr/>
        </p:nvSpPr>
        <p:spPr>
          <a:xfrm>
            <a:off x="6416789" y="5588136"/>
            <a:ext cx="31253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Los </a:t>
            </a:r>
            <a:r>
              <a:rPr kumimoji="0" lang="en-GB" sz="2200" b="1"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edificios</a:t>
            </a:r>
            <a:r>
              <a:rPr kumimoji="0" lang="en-GB" sz="22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son importantes.</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9" name="TextBox 48"/>
          <p:cNvSpPr txBox="1"/>
          <p:nvPr/>
        </p:nvSpPr>
        <p:spPr>
          <a:xfrm>
            <a:off x="7963655" y="712851"/>
            <a:ext cx="15784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are interesting</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p:cNvSpPr txBox="1"/>
          <p:nvPr/>
        </p:nvSpPr>
        <p:spPr>
          <a:xfrm>
            <a:off x="11004898" y="722817"/>
            <a:ext cx="144378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is big</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p:cNvSpPr txBox="1"/>
          <p:nvPr/>
        </p:nvSpPr>
        <p:spPr>
          <a:xfrm>
            <a:off x="10712720" y="2734179"/>
            <a:ext cx="18388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cheerful</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p:cNvSpPr txBox="1"/>
          <p:nvPr/>
        </p:nvSpPr>
        <p:spPr>
          <a:xfrm>
            <a:off x="7661845" y="2745060"/>
            <a:ext cx="15693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is interesting</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3" name="TextBox 52"/>
          <p:cNvSpPr txBox="1"/>
          <p:nvPr/>
        </p:nvSpPr>
        <p:spPr>
          <a:xfrm>
            <a:off x="7760045" y="4668194"/>
            <a:ext cx="16406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are important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4" name="TextBox 53"/>
          <p:cNvSpPr txBox="1"/>
          <p:nvPr/>
        </p:nvSpPr>
        <p:spPr>
          <a:xfrm>
            <a:off x="10634859" y="4738491"/>
            <a:ext cx="161802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is big</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37" y="864058"/>
            <a:ext cx="887790" cy="702834"/>
          </a:xfrm>
          <a:prstGeom prst="rect">
            <a:avLst/>
          </a:prstGeom>
        </p:spPr>
      </p:pic>
      <p:grpSp>
        <p:nvGrpSpPr>
          <p:cNvPr id="56" name="Group 55"/>
          <p:cNvGrpSpPr/>
          <p:nvPr/>
        </p:nvGrpSpPr>
        <p:grpSpPr>
          <a:xfrm>
            <a:off x="2478183" y="735614"/>
            <a:ext cx="1755721" cy="702834"/>
            <a:chOff x="2791660" y="1010879"/>
            <a:chExt cx="2237327" cy="874157"/>
          </a:xfrm>
        </p:grpSpPr>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660" y="1010879"/>
              <a:ext cx="1104198" cy="874157"/>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789" y="1010879"/>
              <a:ext cx="1104198" cy="874157"/>
            </a:xfrm>
            <a:prstGeom prst="rect">
              <a:avLst/>
            </a:prstGeom>
          </p:spPr>
        </p:pic>
      </p:grpSp>
      <p:pic>
        <p:nvPicPr>
          <p:cNvPr id="59" name="Picture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0355" y="2432316"/>
            <a:ext cx="1247257" cy="1200828"/>
          </a:xfrm>
          <a:prstGeom prst="rect">
            <a:avLst/>
          </a:prstGeom>
        </p:spPr>
      </p:pic>
      <p:grpSp>
        <p:nvGrpSpPr>
          <p:cNvPr id="60" name="Group 59"/>
          <p:cNvGrpSpPr/>
          <p:nvPr/>
        </p:nvGrpSpPr>
        <p:grpSpPr>
          <a:xfrm>
            <a:off x="-20822" y="2240645"/>
            <a:ext cx="1925015" cy="1439909"/>
            <a:chOff x="314123" y="2125390"/>
            <a:chExt cx="2453059" cy="1790901"/>
          </a:xfrm>
        </p:grpSpPr>
        <p:pic>
          <p:nvPicPr>
            <p:cNvPr id="61" name="Picture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5894" y="2422750"/>
              <a:ext cx="1551288" cy="1493541"/>
            </a:xfrm>
            <a:prstGeom prst="rect">
              <a:avLst/>
            </a:prstGeom>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123" y="2125390"/>
              <a:ext cx="1551288" cy="1493541"/>
            </a:xfrm>
            <a:prstGeom prst="rect">
              <a:avLst/>
            </a:prstGeom>
          </p:spPr>
        </p:pic>
      </p:grpSp>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743" y="4336620"/>
            <a:ext cx="1190061" cy="1190061"/>
          </a:xfrm>
          <a:prstGeom prst="rect">
            <a:avLst/>
          </a:prstGeom>
        </p:spPr>
      </p:pic>
      <p:grpSp>
        <p:nvGrpSpPr>
          <p:cNvPr id="64" name="Group 63"/>
          <p:cNvGrpSpPr/>
          <p:nvPr/>
        </p:nvGrpSpPr>
        <p:grpSpPr>
          <a:xfrm>
            <a:off x="2678746" y="4252908"/>
            <a:ext cx="1736160" cy="1435345"/>
            <a:chOff x="2932934" y="4173695"/>
            <a:chExt cx="2212400" cy="1785224"/>
          </a:xfrm>
        </p:grpSpPr>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5184" y="4478769"/>
              <a:ext cx="1480150" cy="1480150"/>
            </a:xfrm>
            <a:prstGeom prst="rect">
              <a:avLst/>
            </a:prstGeom>
          </p:spPr>
        </p:pic>
        <p:pic>
          <p:nvPicPr>
            <p:cNvPr id="66" name="Picture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2934" y="4173695"/>
              <a:ext cx="1480150" cy="1480150"/>
            </a:xfrm>
            <a:prstGeom prst="rect">
              <a:avLst/>
            </a:prstGeom>
          </p:spPr>
        </p:pic>
      </p:grpSp>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1047" y="2740368"/>
            <a:ext cx="689652" cy="602296"/>
          </a:xfrm>
          <a:prstGeom prst="rect">
            <a:avLst/>
          </a:prstGeom>
        </p:spPr>
      </p:pic>
      <p:grpSp>
        <p:nvGrpSpPr>
          <p:cNvPr id="68" name="Group 67"/>
          <p:cNvGrpSpPr/>
          <p:nvPr/>
        </p:nvGrpSpPr>
        <p:grpSpPr>
          <a:xfrm>
            <a:off x="9335717" y="2517525"/>
            <a:ext cx="1343885" cy="902523"/>
            <a:chOff x="3061754" y="820007"/>
            <a:chExt cx="1685337" cy="1039020"/>
          </a:xfrm>
        </p:grpSpPr>
        <p:pic>
          <p:nvPicPr>
            <p:cNvPr id="69" name="Picture 6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0093" y="820007"/>
              <a:ext cx="748798" cy="653952"/>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8293" y="1003992"/>
              <a:ext cx="748798" cy="653952"/>
            </a:xfrm>
            <a:prstGeom prst="rect">
              <a:avLst/>
            </a:prstGeom>
          </p:spPr>
        </p:pic>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1754" y="1165640"/>
              <a:ext cx="793955" cy="693387"/>
            </a:xfrm>
            <a:prstGeom prst="rect">
              <a:avLst/>
            </a:prstGeom>
          </p:spPr>
        </p:pic>
      </p:grpSp>
      <p:pic>
        <p:nvPicPr>
          <p:cNvPr id="72" name="Picture 71"/>
          <p:cNvPicPr>
            <a:picLocks noChangeAspect="1"/>
          </p:cNvPicPr>
          <p:nvPr/>
        </p:nvPicPr>
        <p:blipFill rotWithShape="1">
          <a:blip r:embed="rId11">
            <a:extLst>
              <a:ext uri="{28A0092B-C50C-407E-A947-70E740481C1C}">
                <a14:useLocalDpi xmlns:a14="http://schemas.microsoft.com/office/drawing/2010/main" val="0"/>
              </a:ext>
            </a:extLst>
          </a:blip>
          <a:srcRect l="8905" t="14819" b="13045"/>
          <a:stretch/>
        </p:blipFill>
        <p:spPr>
          <a:xfrm>
            <a:off x="9652502" y="750929"/>
            <a:ext cx="1060218" cy="654468"/>
          </a:xfrm>
          <a:prstGeom prst="rect">
            <a:avLst/>
          </a:prstGeom>
        </p:spPr>
      </p:pic>
      <p:grpSp>
        <p:nvGrpSpPr>
          <p:cNvPr id="73" name="Group 72"/>
          <p:cNvGrpSpPr/>
          <p:nvPr/>
        </p:nvGrpSpPr>
        <p:grpSpPr>
          <a:xfrm>
            <a:off x="6418111" y="681357"/>
            <a:ext cx="1388143" cy="666444"/>
            <a:chOff x="3183606" y="776973"/>
            <a:chExt cx="2195992" cy="1081542"/>
          </a:xfrm>
        </p:grpSpPr>
        <p:pic>
          <p:nvPicPr>
            <p:cNvPr id="74" name="Picture 73"/>
            <p:cNvPicPr>
              <a:picLocks noChangeAspect="1"/>
            </p:cNvPicPr>
            <p:nvPr/>
          </p:nvPicPr>
          <p:blipFill rotWithShape="1">
            <a:blip r:embed="rId11" cstate="print">
              <a:extLst>
                <a:ext uri="{28A0092B-C50C-407E-A947-70E740481C1C}">
                  <a14:useLocalDpi xmlns:a14="http://schemas.microsoft.com/office/drawing/2010/main" val="0"/>
                </a:ext>
              </a:extLst>
            </a:blip>
            <a:srcRect l="8905" t="14819" b="13045"/>
            <a:stretch/>
          </p:blipFill>
          <p:spPr>
            <a:xfrm>
              <a:off x="3183606" y="1004047"/>
              <a:ext cx="1384213" cy="854468"/>
            </a:xfrm>
            <a:prstGeom prst="rect">
              <a:avLst/>
            </a:prstGeom>
          </p:spPr>
        </p:pic>
        <p:pic>
          <p:nvPicPr>
            <p:cNvPr id="75" name="Picture 74"/>
            <p:cNvPicPr>
              <a:picLocks noChangeAspect="1"/>
            </p:cNvPicPr>
            <p:nvPr/>
          </p:nvPicPr>
          <p:blipFill rotWithShape="1">
            <a:blip r:embed="rId11" cstate="print">
              <a:extLst>
                <a:ext uri="{28A0092B-C50C-407E-A947-70E740481C1C}">
                  <a14:useLocalDpi xmlns:a14="http://schemas.microsoft.com/office/drawing/2010/main" val="0"/>
                </a:ext>
              </a:extLst>
            </a:blip>
            <a:srcRect l="8905" t="14819" b="13045"/>
            <a:stretch/>
          </p:blipFill>
          <p:spPr>
            <a:xfrm>
              <a:off x="3995385" y="776973"/>
              <a:ext cx="1384213" cy="854468"/>
            </a:xfrm>
            <a:prstGeom prst="rect">
              <a:avLst/>
            </a:prstGeom>
          </p:spPr>
        </p:pic>
      </p:grpSp>
      <p:pic>
        <p:nvPicPr>
          <p:cNvPr id="76" name="Picture 75"/>
          <p:cNvPicPr>
            <a:picLocks noChangeAspect="1"/>
          </p:cNvPicPr>
          <p:nvPr/>
        </p:nvPicPr>
        <p:blipFill rotWithShape="1">
          <a:blip r:embed="rId12" cstate="print">
            <a:extLst>
              <a:ext uri="{28A0092B-C50C-407E-A947-70E740481C1C}">
                <a14:useLocalDpi xmlns:a14="http://schemas.microsoft.com/office/drawing/2010/main" val="0"/>
              </a:ext>
            </a:extLst>
          </a:blip>
          <a:srcRect l="16810" r="46468"/>
          <a:stretch/>
        </p:blipFill>
        <p:spPr>
          <a:xfrm>
            <a:off x="9886273" y="4601106"/>
            <a:ext cx="370719" cy="945856"/>
          </a:xfrm>
          <a:prstGeom prst="rect">
            <a:avLst/>
          </a:prstGeom>
        </p:spPr>
      </p:pic>
      <p:grpSp>
        <p:nvGrpSpPr>
          <p:cNvPr id="77" name="Group 76"/>
          <p:cNvGrpSpPr/>
          <p:nvPr/>
        </p:nvGrpSpPr>
        <p:grpSpPr>
          <a:xfrm>
            <a:off x="6427611" y="4695919"/>
            <a:ext cx="1278946" cy="822231"/>
            <a:chOff x="449806" y="4313295"/>
            <a:chExt cx="2081977" cy="1079452"/>
          </a:xfrm>
        </p:grpSpPr>
        <p:pic>
          <p:nvPicPr>
            <p:cNvPr id="78" name="Picture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806" y="4313295"/>
              <a:ext cx="1152107" cy="1079452"/>
            </a:xfrm>
            <a:prstGeom prst="rect">
              <a:avLst/>
            </a:prstGeom>
          </p:spPr>
        </p:pic>
        <p:pic>
          <p:nvPicPr>
            <p:cNvPr id="79" name="Picture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9676" y="4313295"/>
              <a:ext cx="1152107" cy="1079452"/>
            </a:xfrm>
            <a:prstGeom prst="rect">
              <a:avLst/>
            </a:prstGeom>
          </p:spPr>
        </p:pic>
      </p:grpSp>
      <p:sp>
        <p:nvSpPr>
          <p:cNvPr id="82" name="TextBox 81"/>
          <p:cNvSpPr txBox="1"/>
          <p:nvPr/>
        </p:nvSpPr>
        <p:spPr>
          <a:xfrm>
            <a:off x="2023162" y="31115"/>
            <a:ext cx="3361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TextBox 82"/>
          <p:cNvSpPr txBox="1"/>
          <p:nvPr/>
        </p:nvSpPr>
        <p:spPr>
          <a:xfrm>
            <a:off x="8270496" y="28363"/>
            <a:ext cx="3361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B</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83"/>
          <p:cNvSpPr/>
          <p:nvPr/>
        </p:nvSpPr>
        <p:spPr>
          <a:xfrm>
            <a:off x="56967" y="493823"/>
            <a:ext cx="5838847" cy="590168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5" name="Rectangle 84"/>
          <p:cNvSpPr/>
          <p:nvPr/>
        </p:nvSpPr>
        <p:spPr>
          <a:xfrm>
            <a:off x="6218533" y="482759"/>
            <a:ext cx="5838847" cy="590168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Rounded Rectangle 85"/>
          <p:cNvSpPr/>
          <p:nvPr/>
        </p:nvSpPr>
        <p:spPr>
          <a:xfrm>
            <a:off x="11004897" y="39838"/>
            <a:ext cx="1142651" cy="355994"/>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0" name="Title 1"/>
          <p:cNvSpPr txBox="1">
            <a:spLocks/>
          </p:cNvSpPr>
          <p:nvPr/>
        </p:nvSpPr>
        <p:spPr>
          <a:xfrm>
            <a:off x="11036912" y="-123952"/>
            <a:ext cx="2432236" cy="6788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smtClean="0">
                <a:ln>
                  <a:noFill/>
                </a:ln>
                <a:solidFill>
                  <a:prstClr val="white"/>
                </a:solidFill>
                <a:effectLst/>
                <a:uLnTx/>
                <a:uFillTx/>
                <a:latin typeface="Century Gothic" panose="020B0502020202020204" pitchFamily="34" charset="0"/>
                <a:ea typeface="+mj-ea"/>
                <a:cs typeface="+mj-cs"/>
              </a:rPr>
              <a:t>escribir</a:t>
            </a:r>
            <a:endParaRPr kumimoji="0" lang="en-GB" sz="4400" b="0" i="0" u="none" strike="noStrike" kern="1200" cap="none" spc="0" normalizeH="0" baseline="0" noProof="0" dirty="0">
              <a:ln>
                <a:noFill/>
              </a:ln>
              <a:solidFill>
                <a:srgbClr val="4472C4">
                  <a:lumMod val="50000"/>
                </a:srgbClr>
              </a:solidFill>
              <a:effectLst/>
              <a:uLnTx/>
              <a:uFillTx/>
              <a:latin typeface="Tw Cen MT" panose="020B0602020104020603" pitchFamily="34" charset="0"/>
              <a:ea typeface="+mj-ea"/>
              <a:cs typeface="+mj-cs"/>
            </a:endParaRPr>
          </a:p>
        </p:txBody>
      </p:sp>
    </p:spTree>
    <p:extLst>
      <p:ext uri="{BB962C8B-B14F-4D97-AF65-F5344CB8AC3E}">
        <p14:creationId xmlns:p14="http://schemas.microsoft.com/office/powerpoint/2010/main" val="38846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42" grpId="0"/>
      <p:bldP spid="43" grpId="0"/>
      <p:bldP spid="44" grpId="0"/>
      <p:bldP spid="45" grpId="0"/>
      <p:bldP spid="46" grpId="0"/>
      <p:bldP spid="48" grpId="0"/>
      <p:bldP spid="49" grpId="0"/>
      <p:bldP spid="50" grpId="0"/>
      <p:bldP spid="51" grpId="0"/>
      <p:bldP spid="52" grpId="0"/>
      <p:bldP spid="53" grpId="0"/>
      <p:bldP spid="54" grpId="0"/>
      <p:bldP spid="83" grpId="0"/>
      <p:bldP spid="8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extBox 15"/>
          <p:cNvSpPr txBox="1"/>
          <p:nvPr/>
        </p:nvSpPr>
        <p:spPr>
          <a:xfrm>
            <a:off x="101379" y="2610191"/>
            <a:ext cx="73100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Using </a:t>
            </a: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the </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definite articles </a:t>
            </a: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smtClean="0">
                <a:ln>
                  <a:noFill/>
                </a:ln>
                <a:solidFill>
                  <a:prstClr val="white"/>
                </a:solidFill>
                <a:effectLst/>
                <a:uLnTx/>
                <a:uFillTx/>
                <a:latin typeface="Century Gothic" panose="020B0502020202020204" pitchFamily="34" charset="0"/>
                <a:ea typeface="+mn-ea"/>
                <a:cs typeface="+mn-cs"/>
              </a:rPr>
              <a:t>los</a:t>
            </a:r>
            <a:r>
              <a:rPr kumimoji="0" lang="en-GB" sz="2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 and ‘las’</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52293" y="6179811"/>
            <a:ext cx="37620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Victoria Hobson &amp; Nick Avery</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p:cNvSpPr txBox="1"/>
          <p:nvPr/>
        </p:nvSpPr>
        <p:spPr>
          <a:xfrm>
            <a:off x="52293" y="1902305"/>
            <a:ext cx="94690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Describing a place [2]</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52293" y="6519446"/>
            <a:ext cx="37620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Dated updated: 25/11/2019</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69171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9" name="TextBox 18"/>
          <p:cNvSpPr txBox="1"/>
          <p:nvPr/>
        </p:nvSpPr>
        <p:spPr>
          <a:xfrm>
            <a:off x="1362244" y="3226356"/>
            <a:ext cx="17599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pueblo</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p:cNvSpPr txBox="1"/>
          <p:nvPr/>
        </p:nvSpPr>
        <p:spPr>
          <a:xfrm>
            <a:off x="1362244" y="399488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equipo</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p:cNvSpPr txBox="1"/>
          <p:nvPr/>
        </p:nvSpPr>
        <p:spPr>
          <a:xfrm>
            <a:off x="1362244" y="479779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edifici</a:t>
            </a: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o</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p:cNvSpPr txBox="1"/>
          <p:nvPr/>
        </p:nvSpPr>
        <p:spPr>
          <a:xfrm>
            <a:off x="7210896" y="3256540"/>
            <a:ext cx="18517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películ</a:t>
            </a: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p:cNvSpPr txBox="1"/>
          <p:nvPr/>
        </p:nvSpPr>
        <p:spPr>
          <a:xfrm>
            <a:off x="7210896" y="4018840"/>
            <a:ext cx="167345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vist</a:t>
            </a: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p:cNvSpPr txBox="1"/>
          <p:nvPr/>
        </p:nvSpPr>
        <p:spPr>
          <a:xfrm>
            <a:off x="7171097" y="4807748"/>
            <a:ext cx="1626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isl</a:t>
            </a: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p:cNvSpPr txBox="1"/>
          <p:nvPr/>
        </p:nvSpPr>
        <p:spPr>
          <a:xfrm>
            <a:off x="4004893" y="3226356"/>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village</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p:cNvSpPr txBox="1"/>
          <p:nvPr/>
        </p:nvSpPr>
        <p:spPr>
          <a:xfrm>
            <a:off x="4004893" y="4006883"/>
            <a:ext cx="23609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team</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p:cNvSpPr txBox="1"/>
          <p:nvPr/>
        </p:nvSpPr>
        <p:spPr>
          <a:xfrm>
            <a:off x="4008730" y="4838012"/>
            <a:ext cx="320216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building</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p:cNvSpPr txBox="1"/>
          <p:nvPr/>
        </p:nvSpPr>
        <p:spPr>
          <a:xfrm>
            <a:off x="10110890" y="3277153"/>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film</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p:cNvSpPr txBox="1"/>
          <p:nvPr/>
        </p:nvSpPr>
        <p:spPr>
          <a:xfrm>
            <a:off x="10130769" y="4042697"/>
            <a:ext cx="233066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view</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p:cNvSpPr txBox="1"/>
          <p:nvPr/>
        </p:nvSpPr>
        <p:spPr>
          <a:xfrm>
            <a:off x="10144161" y="4845439"/>
            <a:ext cx="23038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island</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p:cNvSpPr txBox="1"/>
          <p:nvPr/>
        </p:nvSpPr>
        <p:spPr>
          <a:xfrm>
            <a:off x="871902" y="2625409"/>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Masculine nouns</a:t>
            </a:r>
            <a:endPar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p:cNvSpPr txBox="1"/>
          <p:nvPr/>
        </p:nvSpPr>
        <p:spPr>
          <a:xfrm>
            <a:off x="7103303" y="2678706"/>
            <a:ext cx="4500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Feminine nouns</a:t>
            </a:r>
            <a:endPar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p:cNvSpPr txBox="1"/>
          <p:nvPr/>
        </p:nvSpPr>
        <p:spPr>
          <a:xfrm>
            <a:off x="2698179" y="3226356"/>
            <a:ext cx="393527"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p:cNvSpPr txBox="1"/>
          <p:nvPr/>
        </p:nvSpPr>
        <p:spPr>
          <a:xfrm>
            <a:off x="5225326" y="3226356"/>
            <a:ext cx="4040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p:cNvSpPr txBox="1"/>
          <p:nvPr/>
        </p:nvSpPr>
        <p:spPr>
          <a:xfrm>
            <a:off x="2715872" y="3991966"/>
            <a:ext cx="343178"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p:cNvSpPr txBox="1"/>
          <p:nvPr/>
        </p:nvSpPr>
        <p:spPr>
          <a:xfrm>
            <a:off x="5023307" y="4007424"/>
            <a:ext cx="4040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3" name="TextBox 52"/>
          <p:cNvSpPr txBox="1"/>
          <p:nvPr/>
        </p:nvSpPr>
        <p:spPr>
          <a:xfrm>
            <a:off x="2735436" y="4785258"/>
            <a:ext cx="343178"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5" name="TextBox 54"/>
          <p:cNvSpPr txBox="1"/>
          <p:nvPr/>
        </p:nvSpPr>
        <p:spPr>
          <a:xfrm>
            <a:off x="5512221" y="4838012"/>
            <a:ext cx="4040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6" name="TextBox 55"/>
          <p:cNvSpPr txBox="1"/>
          <p:nvPr/>
        </p:nvSpPr>
        <p:spPr>
          <a:xfrm>
            <a:off x="8687587" y="3250706"/>
            <a:ext cx="393527"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p:cNvSpPr txBox="1"/>
          <p:nvPr/>
        </p:nvSpPr>
        <p:spPr>
          <a:xfrm>
            <a:off x="10557805" y="3284581"/>
            <a:ext cx="720072" cy="553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TextBox 57"/>
          <p:cNvSpPr txBox="1"/>
          <p:nvPr/>
        </p:nvSpPr>
        <p:spPr>
          <a:xfrm>
            <a:off x="8039507" y="4018840"/>
            <a:ext cx="361544"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TextBox 58"/>
          <p:cNvSpPr txBox="1"/>
          <p:nvPr/>
        </p:nvSpPr>
        <p:spPr>
          <a:xfrm>
            <a:off x="11008521" y="4042697"/>
            <a:ext cx="300038"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0" name="TextBox 59"/>
          <p:cNvSpPr txBox="1"/>
          <p:nvPr/>
        </p:nvSpPr>
        <p:spPr>
          <a:xfrm>
            <a:off x="7752124" y="4801914"/>
            <a:ext cx="361544" cy="559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1" name="TextBox 60"/>
          <p:cNvSpPr txBox="1"/>
          <p:nvPr/>
        </p:nvSpPr>
        <p:spPr>
          <a:xfrm>
            <a:off x="11227079" y="4838012"/>
            <a:ext cx="300038" cy="553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5" name="TextBox 44"/>
          <p:cNvSpPr txBox="1"/>
          <p:nvPr/>
        </p:nvSpPr>
        <p:spPr>
          <a:xfrm>
            <a:off x="751615" y="3220522"/>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el</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6" name="TextBox 45"/>
          <p:cNvSpPr txBox="1"/>
          <p:nvPr/>
        </p:nvSpPr>
        <p:spPr>
          <a:xfrm>
            <a:off x="748688" y="4801914"/>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el</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7" name="TextBox 46"/>
          <p:cNvSpPr txBox="1"/>
          <p:nvPr/>
        </p:nvSpPr>
        <p:spPr>
          <a:xfrm>
            <a:off x="751615" y="4006883"/>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el</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4" name="TextBox 53"/>
          <p:cNvSpPr txBox="1"/>
          <p:nvPr/>
        </p:nvSpPr>
        <p:spPr>
          <a:xfrm>
            <a:off x="3293589" y="3203967"/>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5" name="TextBox 74"/>
          <p:cNvSpPr txBox="1"/>
          <p:nvPr/>
        </p:nvSpPr>
        <p:spPr>
          <a:xfrm>
            <a:off x="3293589" y="3994883"/>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6" name="TextBox 75"/>
          <p:cNvSpPr txBox="1"/>
          <p:nvPr/>
        </p:nvSpPr>
        <p:spPr>
          <a:xfrm>
            <a:off x="3267663" y="4838012"/>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7" name="TextBox 76"/>
          <p:cNvSpPr txBox="1"/>
          <p:nvPr/>
        </p:nvSpPr>
        <p:spPr>
          <a:xfrm>
            <a:off x="6627658" y="3248745"/>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8" name="TextBox 77"/>
          <p:cNvSpPr txBox="1"/>
          <p:nvPr/>
        </p:nvSpPr>
        <p:spPr>
          <a:xfrm>
            <a:off x="6624731" y="4830137"/>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9" name="TextBox 78"/>
          <p:cNvSpPr txBox="1"/>
          <p:nvPr/>
        </p:nvSpPr>
        <p:spPr>
          <a:xfrm>
            <a:off x="6627658" y="4035106"/>
            <a:ext cx="580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0" name="TextBox 79"/>
          <p:cNvSpPr txBox="1"/>
          <p:nvPr/>
        </p:nvSpPr>
        <p:spPr>
          <a:xfrm>
            <a:off x="9169632" y="3232190"/>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1" name="TextBox 80"/>
          <p:cNvSpPr txBox="1"/>
          <p:nvPr/>
        </p:nvSpPr>
        <p:spPr>
          <a:xfrm>
            <a:off x="9169632" y="4023106"/>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2" name="TextBox 81"/>
          <p:cNvSpPr txBox="1"/>
          <p:nvPr/>
        </p:nvSpPr>
        <p:spPr>
          <a:xfrm>
            <a:off x="9143706" y="4866235"/>
            <a:ext cx="8846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the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4" name="TextBox 83"/>
          <p:cNvSpPr txBox="1"/>
          <p:nvPr/>
        </p:nvSpPr>
        <p:spPr>
          <a:xfrm>
            <a:off x="174713" y="1143753"/>
            <a:ext cx="120172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To say ‘the’ before a singular noun, use _____ or _____.</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TextBox 84"/>
          <p:cNvSpPr txBox="1"/>
          <p:nvPr/>
        </p:nvSpPr>
        <p:spPr>
          <a:xfrm>
            <a:off x="174713" y="1660107"/>
            <a:ext cx="120172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To say ‘the’ before a plural noun (more than one), use ‘</a:t>
            </a:r>
            <a:r>
              <a:rPr kumimoji="0" lang="en-GB" sz="2800" b="0" i="0"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los</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or ‘las’.</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extBox 85"/>
          <p:cNvSpPr txBox="1"/>
          <p:nvPr/>
        </p:nvSpPr>
        <p:spPr>
          <a:xfrm>
            <a:off x="693445" y="3207331"/>
            <a:ext cx="71442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7" name="TextBox 86"/>
          <p:cNvSpPr txBox="1"/>
          <p:nvPr/>
        </p:nvSpPr>
        <p:spPr>
          <a:xfrm>
            <a:off x="690518" y="4788723"/>
            <a:ext cx="7424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8" name="TextBox 87"/>
          <p:cNvSpPr txBox="1"/>
          <p:nvPr/>
        </p:nvSpPr>
        <p:spPr>
          <a:xfrm>
            <a:off x="693445" y="3993692"/>
            <a:ext cx="69696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los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9" name="TextBox 88"/>
          <p:cNvSpPr txBox="1"/>
          <p:nvPr/>
        </p:nvSpPr>
        <p:spPr>
          <a:xfrm>
            <a:off x="6517085" y="3248745"/>
            <a:ext cx="7534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0" name="TextBox 89"/>
          <p:cNvSpPr txBox="1"/>
          <p:nvPr/>
        </p:nvSpPr>
        <p:spPr>
          <a:xfrm>
            <a:off x="6514158" y="4830137"/>
            <a:ext cx="756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1" name="TextBox 90"/>
          <p:cNvSpPr txBox="1"/>
          <p:nvPr/>
        </p:nvSpPr>
        <p:spPr>
          <a:xfrm>
            <a:off x="6517085" y="4035106"/>
            <a:ext cx="8135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 name="TextBox 2"/>
          <p:cNvSpPr txBox="1"/>
          <p:nvPr/>
        </p:nvSpPr>
        <p:spPr>
          <a:xfrm>
            <a:off x="7312915" y="1105225"/>
            <a:ext cx="599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el</a:t>
            </a:r>
            <a:endPar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62" name="TextBox 61"/>
          <p:cNvSpPr txBox="1"/>
          <p:nvPr/>
        </p:nvSpPr>
        <p:spPr>
          <a:xfrm>
            <a:off x="8781261" y="1132990"/>
            <a:ext cx="5997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la</a:t>
            </a:r>
            <a:endPar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0" y="47554"/>
            <a:ext cx="12191999" cy="1325563"/>
          </a:xfrm>
        </p:spPr>
        <p:txBody>
          <a:bodyPr>
            <a:normAutofit/>
          </a:bodyPr>
          <a:lstStyle/>
          <a:p>
            <a:r>
              <a:rPr lang="en-GB" sz="3200" b="1" dirty="0" smtClean="0">
                <a:solidFill>
                  <a:schemeClr val="bg1"/>
                </a:solidFill>
                <a:latin typeface="Century Gothic" panose="020B0502020202020204" pitchFamily="34" charset="0"/>
              </a:rPr>
              <a:t>Plural definite article</a:t>
            </a:r>
            <a:endParaRPr lang="en-GB"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0306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2000"/>
                                        <p:tgtEl>
                                          <p:spTgt spid="45"/>
                                        </p:tgtEl>
                                      </p:cBhvr>
                                    </p:animEffect>
                                    <p:anim calcmode="lin" valueType="num">
                                      <p:cBhvr>
                                        <p:cTn id="48" dur="2000" fill="hold"/>
                                        <p:tgtEl>
                                          <p:spTgt spid="45"/>
                                        </p:tgtEl>
                                        <p:attrNameLst>
                                          <p:attrName>ppt_w</p:attrName>
                                        </p:attrNameLst>
                                      </p:cBhvr>
                                      <p:tavLst>
                                        <p:tav tm="0" fmla="#ppt_w*sin(2.5*pi*$)">
                                          <p:val>
                                            <p:fltVal val="0"/>
                                          </p:val>
                                        </p:tav>
                                        <p:tav tm="100000">
                                          <p:val>
                                            <p:fltVal val="1"/>
                                          </p:val>
                                        </p:tav>
                                      </p:tavLst>
                                    </p:anim>
                                    <p:anim calcmode="lin" valueType="num">
                                      <p:cBhvr>
                                        <p:cTn id="49" dur="2000" fill="hold"/>
                                        <p:tgtEl>
                                          <p:spTgt spid="45"/>
                                        </p:tgtEl>
                                        <p:attrNameLst>
                                          <p:attrName>ppt_h</p:attrName>
                                        </p:attrNameLst>
                                      </p:cBhvr>
                                      <p:tavLst>
                                        <p:tav tm="0">
                                          <p:val>
                                            <p:strVal val="#ppt_h"/>
                                          </p:val>
                                        </p:tav>
                                        <p:tav tm="100000">
                                          <p:val>
                                            <p:strVal val="#ppt_h"/>
                                          </p:val>
                                        </p:tav>
                                      </p:tavLst>
                                    </p:anim>
                                  </p:childTnLst>
                                </p:cTn>
                              </p:par>
                              <p:par>
                                <p:cTn id="50" presetID="45"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2000"/>
                                        <p:tgtEl>
                                          <p:spTgt spid="46"/>
                                        </p:tgtEl>
                                      </p:cBhvr>
                                    </p:animEffect>
                                    <p:anim calcmode="lin" valueType="num">
                                      <p:cBhvr>
                                        <p:cTn id="53" dur="2000" fill="hold"/>
                                        <p:tgtEl>
                                          <p:spTgt spid="46"/>
                                        </p:tgtEl>
                                        <p:attrNameLst>
                                          <p:attrName>ppt_w</p:attrName>
                                        </p:attrNameLst>
                                      </p:cBhvr>
                                      <p:tavLst>
                                        <p:tav tm="0" fmla="#ppt_w*sin(2.5*pi*$)">
                                          <p:val>
                                            <p:fltVal val="0"/>
                                          </p:val>
                                        </p:tav>
                                        <p:tav tm="100000">
                                          <p:val>
                                            <p:fltVal val="1"/>
                                          </p:val>
                                        </p:tav>
                                      </p:tavLst>
                                    </p:anim>
                                    <p:anim calcmode="lin" valueType="num">
                                      <p:cBhvr>
                                        <p:cTn id="54" dur="2000" fill="hold"/>
                                        <p:tgtEl>
                                          <p:spTgt spid="46"/>
                                        </p:tgtEl>
                                        <p:attrNameLst>
                                          <p:attrName>ppt_h</p:attrName>
                                        </p:attrNameLst>
                                      </p:cBhvr>
                                      <p:tavLst>
                                        <p:tav tm="0">
                                          <p:val>
                                            <p:strVal val="#ppt_h"/>
                                          </p:val>
                                        </p:tav>
                                        <p:tav tm="100000">
                                          <p:val>
                                            <p:strVal val="#ppt_h"/>
                                          </p:val>
                                        </p:tav>
                                      </p:tavLst>
                                    </p:anim>
                                  </p:childTnLst>
                                </p:cTn>
                              </p:par>
                              <p:par>
                                <p:cTn id="55" presetID="45"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2000"/>
                                        <p:tgtEl>
                                          <p:spTgt spid="47"/>
                                        </p:tgtEl>
                                      </p:cBhvr>
                                    </p:animEffect>
                                    <p:anim calcmode="lin" valueType="num">
                                      <p:cBhvr>
                                        <p:cTn id="58" dur="2000" fill="hold"/>
                                        <p:tgtEl>
                                          <p:spTgt spid="47"/>
                                        </p:tgtEl>
                                        <p:attrNameLst>
                                          <p:attrName>ppt_w</p:attrName>
                                        </p:attrNameLst>
                                      </p:cBhvr>
                                      <p:tavLst>
                                        <p:tav tm="0" fmla="#ppt_w*sin(2.5*pi*$)">
                                          <p:val>
                                            <p:fltVal val="0"/>
                                          </p:val>
                                        </p:tav>
                                        <p:tav tm="100000">
                                          <p:val>
                                            <p:fltVal val="1"/>
                                          </p:val>
                                        </p:tav>
                                      </p:tavLst>
                                    </p:anim>
                                    <p:anim calcmode="lin" valueType="num">
                                      <p:cBhvr>
                                        <p:cTn id="59" dur="2000" fill="hold"/>
                                        <p:tgtEl>
                                          <p:spTgt spid="47"/>
                                        </p:tgtEl>
                                        <p:attrNameLst>
                                          <p:attrName>ppt_h</p:attrName>
                                        </p:attrNameLst>
                                      </p:cBhvr>
                                      <p:tavLst>
                                        <p:tav tm="0">
                                          <p:val>
                                            <p:strVal val="#ppt_h"/>
                                          </p:val>
                                        </p:tav>
                                        <p:tav tm="100000">
                                          <p:val>
                                            <p:strVal val="#ppt_h"/>
                                          </p:val>
                                        </p:tav>
                                      </p:tavLst>
                                    </p:anim>
                                  </p:childTnLst>
                                </p:cTn>
                              </p:par>
                              <p:par>
                                <p:cTn id="60" presetID="45" presetClass="entr" presetSubtype="0"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2000"/>
                                        <p:tgtEl>
                                          <p:spTgt spid="54"/>
                                        </p:tgtEl>
                                      </p:cBhvr>
                                    </p:animEffect>
                                    <p:anim calcmode="lin" valueType="num">
                                      <p:cBhvr>
                                        <p:cTn id="63" dur="2000" fill="hold"/>
                                        <p:tgtEl>
                                          <p:spTgt spid="54"/>
                                        </p:tgtEl>
                                        <p:attrNameLst>
                                          <p:attrName>ppt_w</p:attrName>
                                        </p:attrNameLst>
                                      </p:cBhvr>
                                      <p:tavLst>
                                        <p:tav tm="0" fmla="#ppt_w*sin(2.5*pi*$)">
                                          <p:val>
                                            <p:fltVal val="0"/>
                                          </p:val>
                                        </p:tav>
                                        <p:tav tm="100000">
                                          <p:val>
                                            <p:fltVal val="1"/>
                                          </p:val>
                                        </p:tav>
                                      </p:tavLst>
                                    </p:anim>
                                    <p:anim calcmode="lin" valueType="num">
                                      <p:cBhvr>
                                        <p:cTn id="64" dur="2000" fill="hold"/>
                                        <p:tgtEl>
                                          <p:spTgt spid="54"/>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2000"/>
                                        <p:tgtEl>
                                          <p:spTgt spid="75"/>
                                        </p:tgtEl>
                                      </p:cBhvr>
                                    </p:animEffect>
                                    <p:anim calcmode="lin" valueType="num">
                                      <p:cBhvr>
                                        <p:cTn id="68" dur="2000" fill="hold"/>
                                        <p:tgtEl>
                                          <p:spTgt spid="75"/>
                                        </p:tgtEl>
                                        <p:attrNameLst>
                                          <p:attrName>ppt_w</p:attrName>
                                        </p:attrNameLst>
                                      </p:cBhvr>
                                      <p:tavLst>
                                        <p:tav tm="0" fmla="#ppt_w*sin(2.5*pi*$)">
                                          <p:val>
                                            <p:fltVal val="0"/>
                                          </p:val>
                                        </p:tav>
                                        <p:tav tm="100000">
                                          <p:val>
                                            <p:fltVal val="1"/>
                                          </p:val>
                                        </p:tav>
                                      </p:tavLst>
                                    </p:anim>
                                    <p:anim calcmode="lin" valueType="num">
                                      <p:cBhvr>
                                        <p:cTn id="69" dur="2000" fill="hold"/>
                                        <p:tgtEl>
                                          <p:spTgt spid="75"/>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2000"/>
                                        <p:tgtEl>
                                          <p:spTgt spid="76"/>
                                        </p:tgtEl>
                                      </p:cBhvr>
                                    </p:animEffect>
                                    <p:anim calcmode="lin" valueType="num">
                                      <p:cBhvr>
                                        <p:cTn id="73" dur="2000" fill="hold"/>
                                        <p:tgtEl>
                                          <p:spTgt spid="76"/>
                                        </p:tgtEl>
                                        <p:attrNameLst>
                                          <p:attrName>ppt_w</p:attrName>
                                        </p:attrNameLst>
                                      </p:cBhvr>
                                      <p:tavLst>
                                        <p:tav tm="0" fmla="#ppt_w*sin(2.5*pi*$)">
                                          <p:val>
                                            <p:fltVal val="0"/>
                                          </p:val>
                                        </p:tav>
                                        <p:tav tm="100000">
                                          <p:val>
                                            <p:fltVal val="1"/>
                                          </p:val>
                                        </p:tav>
                                      </p:tavLst>
                                    </p:anim>
                                    <p:anim calcmode="lin" valueType="num">
                                      <p:cBhvr>
                                        <p:cTn id="74" dur="2000" fill="hold"/>
                                        <p:tgtEl>
                                          <p:spTgt spid="76"/>
                                        </p:tgtEl>
                                        <p:attrNameLst>
                                          <p:attrName>ppt_h</p:attrName>
                                        </p:attrNameLst>
                                      </p:cBhvr>
                                      <p:tavLst>
                                        <p:tav tm="0">
                                          <p:val>
                                            <p:strVal val="#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45"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fade">
                                      <p:cBhvr>
                                        <p:cTn id="107" dur="2000"/>
                                        <p:tgtEl>
                                          <p:spTgt spid="77"/>
                                        </p:tgtEl>
                                      </p:cBhvr>
                                    </p:animEffect>
                                    <p:anim calcmode="lin" valueType="num">
                                      <p:cBhvr>
                                        <p:cTn id="108" dur="2000" fill="hold"/>
                                        <p:tgtEl>
                                          <p:spTgt spid="77"/>
                                        </p:tgtEl>
                                        <p:attrNameLst>
                                          <p:attrName>ppt_w</p:attrName>
                                        </p:attrNameLst>
                                      </p:cBhvr>
                                      <p:tavLst>
                                        <p:tav tm="0" fmla="#ppt_w*sin(2.5*pi*$)">
                                          <p:val>
                                            <p:fltVal val="0"/>
                                          </p:val>
                                        </p:tav>
                                        <p:tav tm="100000">
                                          <p:val>
                                            <p:fltVal val="1"/>
                                          </p:val>
                                        </p:tav>
                                      </p:tavLst>
                                    </p:anim>
                                    <p:anim calcmode="lin" valueType="num">
                                      <p:cBhvr>
                                        <p:cTn id="109" dur="2000" fill="hold"/>
                                        <p:tgtEl>
                                          <p:spTgt spid="77"/>
                                        </p:tgtEl>
                                        <p:attrNameLst>
                                          <p:attrName>ppt_h</p:attrName>
                                        </p:attrNameLst>
                                      </p:cBhvr>
                                      <p:tavLst>
                                        <p:tav tm="0">
                                          <p:val>
                                            <p:strVal val="#ppt_h"/>
                                          </p:val>
                                        </p:tav>
                                        <p:tav tm="100000">
                                          <p:val>
                                            <p:strVal val="#ppt_h"/>
                                          </p:val>
                                        </p:tav>
                                      </p:tavLst>
                                    </p:anim>
                                  </p:childTnLst>
                                </p:cTn>
                              </p:par>
                              <p:par>
                                <p:cTn id="110" presetID="45" presetClass="entr" presetSubtype="0" fill="hold" grpId="0" nodeType="withEffect">
                                  <p:stCondLst>
                                    <p:cond delay="0"/>
                                  </p:stCondLst>
                                  <p:childTnLst>
                                    <p:set>
                                      <p:cBhvr>
                                        <p:cTn id="111" dur="1" fill="hold">
                                          <p:stCondLst>
                                            <p:cond delay="0"/>
                                          </p:stCondLst>
                                        </p:cTn>
                                        <p:tgtEl>
                                          <p:spTgt spid="78"/>
                                        </p:tgtEl>
                                        <p:attrNameLst>
                                          <p:attrName>style.visibility</p:attrName>
                                        </p:attrNameLst>
                                      </p:cBhvr>
                                      <p:to>
                                        <p:strVal val="visible"/>
                                      </p:to>
                                    </p:set>
                                    <p:animEffect transition="in" filter="fade">
                                      <p:cBhvr>
                                        <p:cTn id="112" dur="2000"/>
                                        <p:tgtEl>
                                          <p:spTgt spid="78"/>
                                        </p:tgtEl>
                                      </p:cBhvr>
                                    </p:animEffect>
                                    <p:anim calcmode="lin" valueType="num">
                                      <p:cBhvr>
                                        <p:cTn id="113" dur="2000" fill="hold"/>
                                        <p:tgtEl>
                                          <p:spTgt spid="78"/>
                                        </p:tgtEl>
                                        <p:attrNameLst>
                                          <p:attrName>ppt_w</p:attrName>
                                        </p:attrNameLst>
                                      </p:cBhvr>
                                      <p:tavLst>
                                        <p:tav tm="0" fmla="#ppt_w*sin(2.5*pi*$)">
                                          <p:val>
                                            <p:fltVal val="0"/>
                                          </p:val>
                                        </p:tav>
                                        <p:tav tm="100000">
                                          <p:val>
                                            <p:fltVal val="1"/>
                                          </p:val>
                                        </p:tav>
                                      </p:tavLst>
                                    </p:anim>
                                    <p:anim calcmode="lin" valueType="num">
                                      <p:cBhvr>
                                        <p:cTn id="114" dur="2000" fill="hold"/>
                                        <p:tgtEl>
                                          <p:spTgt spid="78"/>
                                        </p:tgtEl>
                                        <p:attrNameLst>
                                          <p:attrName>ppt_h</p:attrName>
                                        </p:attrNameLst>
                                      </p:cBhvr>
                                      <p:tavLst>
                                        <p:tav tm="0">
                                          <p:val>
                                            <p:strVal val="#ppt_h"/>
                                          </p:val>
                                        </p:tav>
                                        <p:tav tm="100000">
                                          <p:val>
                                            <p:strVal val="#ppt_h"/>
                                          </p:val>
                                        </p:tav>
                                      </p:tavLst>
                                    </p:anim>
                                  </p:childTnLst>
                                </p:cTn>
                              </p:par>
                              <p:par>
                                <p:cTn id="115" presetID="45" presetClass="entr" presetSubtype="0" fill="hold" grpId="0" nodeType="withEffect">
                                  <p:stCondLst>
                                    <p:cond delay="0"/>
                                  </p:stCondLst>
                                  <p:childTnLst>
                                    <p:set>
                                      <p:cBhvr>
                                        <p:cTn id="116" dur="1" fill="hold">
                                          <p:stCondLst>
                                            <p:cond delay="0"/>
                                          </p:stCondLst>
                                        </p:cTn>
                                        <p:tgtEl>
                                          <p:spTgt spid="79"/>
                                        </p:tgtEl>
                                        <p:attrNameLst>
                                          <p:attrName>style.visibility</p:attrName>
                                        </p:attrNameLst>
                                      </p:cBhvr>
                                      <p:to>
                                        <p:strVal val="visible"/>
                                      </p:to>
                                    </p:set>
                                    <p:animEffect transition="in" filter="fade">
                                      <p:cBhvr>
                                        <p:cTn id="117" dur="2000"/>
                                        <p:tgtEl>
                                          <p:spTgt spid="79"/>
                                        </p:tgtEl>
                                      </p:cBhvr>
                                    </p:animEffect>
                                    <p:anim calcmode="lin" valueType="num">
                                      <p:cBhvr>
                                        <p:cTn id="118" dur="2000" fill="hold"/>
                                        <p:tgtEl>
                                          <p:spTgt spid="79"/>
                                        </p:tgtEl>
                                        <p:attrNameLst>
                                          <p:attrName>ppt_w</p:attrName>
                                        </p:attrNameLst>
                                      </p:cBhvr>
                                      <p:tavLst>
                                        <p:tav tm="0" fmla="#ppt_w*sin(2.5*pi*$)">
                                          <p:val>
                                            <p:fltVal val="0"/>
                                          </p:val>
                                        </p:tav>
                                        <p:tav tm="100000">
                                          <p:val>
                                            <p:fltVal val="1"/>
                                          </p:val>
                                        </p:tav>
                                      </p:tavLst>
                                    </p:anim>
                                    <p:anim calcmode="lin" valueType="num">
                                      <p:cBhvr>
                                        <p:cTn id="119" dur="2000" fill="hold"/>
                                        <p:tgtEl>
                                          <p:spTgt spid="79"/>
                                        </p:tgtEl>
                                        <p:attrNameLst>
                                          <p:attrName>ppt_h</p:attrName>
                                        </p:attrNameLst>
                                      </p:cBhvr>
                                      <p:tavLst>
                                        <p:tav tm="0">
                                          <p:val>
                                            <p:strVal val="#ppt_h"/>
                                          </p:val>
                                        </p:tav>
                                        <p:tav tm="100000">
                                          <p:val>
                                            <p:strVal val="#ppt_h"/>
                                          </p:val>
                                        </p:tav>
                                      </p:tavLst>
                                    </p:anim>
                                  </p:childTnLst>
                                </p:cTn>
                              </p:par>
                              <p:par>
                                <p:cTn id="120" presetID="45" presetClass="entr" presetSubtype="0" fill="hold" grpId="0" nodeType="withEffect">
                                  <p:stCondLst>
                                    <p:cond delay="0"/>
                                  </p:stCondLst>
                                  <p:childTnLst>
                                    <p:set>
                                      <p:cBhvr>
                                        <p:cTn id="121" dur="1" fill="hold">
                                          <p:stCondLst>
                                            <p:cond delay="0"/>
                                          </p:stCondLst>
                                        </p:cTn>
                                        <p:tgtEl>
                                          <p:spTgt spid="80"/>
                                        </p:tgtEl>
                                        <p:attrNameLst>
                                          <p:attrName>style.visibility</p:attrName>
                                        </p:attrNameLst>
                                      </p:cBhvr>
                                      <p:to>
                                        <p:strVal val="visible"/>
                                      </p:to>
                                    </p:set>
                                    <p:animEffect transition="in" filter="fade">
                                      <p:cBhvr>
                                        <p:cTn id="122" dur="2000"/>
                                        <p:tgtEl>
                                          <p:spTgt spid="80"/>
                                        </p:tgtEl>
                                      </p:cBhvr>
                                    </p:animEffect>
                                    <p:anim calcmode="lin" valueType="num">
                                      <p:cBhvr>
                                        <p:cTn id="123" dur="2000" fill="hold"/>
                                        <p:tgtEl>
                                          <p:spTgt spid="80"/>
                                        </p:tgtEl>
                                        <p:attrNameLst>
                                          <p:attrName>ppt_w</p:attrName>
                                        </p:attrNameLst>
                                      </p:cBhvr>
                                      <p:tavLst>
                                        <p:tav tm="0" fmla="#ppt_w*sin(2.5*pi*$)">
                                          <p:val>
                                            <p:fltVal val="0"/>
                                          </p:val>
                                        </p:tav>
                                        <p:tav tm="100000">
                                          <p:val>
                                            <p:fltVal val="1"/>
                                          </p:val>
                                        </p:tav>
                                      </p:tavLst>
                                    </p:anim>
                                    <p:anim calcmode="lin" valueType="num">
                                      <p:cBhvr>
                                        <p:cTn id="124" dur="2000" fill="hold"/>
                                        <p:tgtEl>
                                          <p:spTgt spid="80"/>
                                        </p:tgtEl>
                                        <p:attrNameLst>
                                          <p:attrName>ppt_h</p:attrName>
                                        </p:attrNameLst>
                                      </p:cBhvr>
                                      <p:tavLst>
                                        <p:tav tm="0">
                                          <p:val>
                                            <p:strVal val="#ppt_h"/>
                                          </p:val>
                                        </p:tav>
                                        <p:tav tm="100000">
                                          <p:val>
                                            <p:strVal val="#ppt_h"/>
                                          </p:val>
                                        </p:tav>
                                      </p:tavLst>
                                    </p:anim>
                                  </p:childTnLst>
                                </p:cTn>
                              </p:par>
                              <p:par>
                                <p:cTn id="125" presetID="45" presetClass="entr" presetSubtype="0" fill="hold" grpId="0" nodeType="withEffect">
                                  <p:stCondLst>
                                    <p:cond delay="0"/>
                                  </p:stCondLst>
                                  <p:childTnLst>
                                    <p:set>
                                      <p:cBhvr>
                                        <p:cTn id="126" dur="1" fill="hold">
                                          <p:stCondLst>
                                            <p:cond delay="0"/>
                                          </p:stCondLst>
                                        </p:cTn>
                                        <p:tgtEl>
                                          <p:spTgt spid="81"/>
                                        </p:tgtEl>
                                        <p:attrNameLst>
                                          <p:attrName>style.visibility</p:attrName>
                                        </p:attrNameLst>
                                      </p:cBhvr>
                                      <p:to>
                                        <p:strVal val="visible"/>
                                      </p:to>
                                    </p:set>
                                    <p:animEffect transition="in" filter="fade">
                                      <p:cBhvr>
                                        <p:cTn id="127" dur="2000"/>
                                        <p:tgtEl>
                                          <p:spTgt spid="81"/>
                                        </p:tgtEl>
                                      </p:cBhvr>
                                    </p:animEffect>
                                    <p:anim calcmode="lin" valueType="num">
                                      <p:cBhvr>
                                        <p:cTn id="128" dur="2000" fill="hold"/>
                                        <p:tgtEl>
                                          <p:spTgt spid="81"/>
                                        </p:tgtEl>
                                        <p:attrNameLst>
                                          <p:attrName>ppt_w</p:attrName>
                                        </p:attrNameLst>
                                      </p:cBhvr>
                                      <p:tavLst>
                                        <p:tav tm="0" fmla="#ppt_w*sin(2.5*pi*$)">
                                          <p:val>
                                            <p:fltVal val="0"/>
                                          </p:val>
                                        </p:tav>
                                        <p:tav tm="100000">
                                          <p:val>
                                            <p:fltVal val="1"/>
                                          </p:val>
                                        </p:tav>
                                      </p:tavLst>
                                    </p:anim>
                                    <p:anim calcmode="lin" valueType="num">
                                      <p:cBhvr>
                                        <p:cTn id="129" dur="2000" fill="hold"/>
                                        <p:tgtEl>
                                          <p:spTgt spid="81"/>
                                        </p:tgtEl>
                                        <p:attrNameLst>
                                          <p:attrName>ppt_h</p:attrName>
                                        </p:attrNameLst>
                                      </p:cBhvr>
                                      <p:tavLst>
                                        <p:tav tm="0">
                                          <p:val>
                                            <p:strVal val="#ppt_h"/>
                                          </p:val>
                                        </p:tav>
                                        <p:tav tm="100000">
                                          <p:val>
                                            <p:strVal val="#ppt_h"/>
                                          </p:val>
                                        </p:tav>
                                      </p:tavLst>
                                    </p:anim>
                                  </p:childTnLst>
                                </p:cTn>
                              </p:par>
                              <p:par>
                                <p:cTn id="130" presetID="45" presetClass="entr" presetSubtype="0" fill="hold" grpId="0" nodeType="withEffect">
                                  <p:stCondLst>
                                    <p:cond delay="0"/>
                                  </p:stCondLst>
                                  <p:childTnLst>
                                    <p:set>
                                      <p:cBhvr>
                                        <p:cTn id="131" dur="1" fill="hold">
                                          <p:stCondLst>
                                            <p:cond delay="0"/>
                                          </p:stCondLst>
                                        </p:cTn>
                                        <p:tgtEl>
                                          <p:spTgt spid="82"/>
                                        </p:tgtEl>
                                        <p:attrNameLst>
                                          <p:attrName>style.visibility</p:attrName>
                                        </p:attrNameLst>
                                      </p:cBhvr>
                                      <p:to>
                                        <p:strVal val="visible"/>
                                      </p:to>
                                    </p:set>
                                    <p:animEffect transition="in" filter="fade">
                                      <p:cBhvr>
                                        <p:cTn id="132" dur="2000"/>
                                        <p:tgtEl>
                                          <p:spTgt spid="82"/>
                                        </p:tgtEl>
                                      </p:cBhvr>
                                    </p:animEffect>
                                    <p:anim calcmode="lin" valueType="num">
                                      <p:cBhvr>
                                        <p:cTn id="133" dur="2000" fill="hold"/>
                                        <p:tgtEl>
                                          <p:spTgt spid="82"/>
                                        </p:tgtEl>
                                        <p:attrNameLst>
                                          <p:attrName>ppt_w</p:attrName>
                                        </p:attrNameLst>
                                      </p:cBhvr>
                                      <p:tavLst>
                                        <p:tav tm="0" fmla="#ppt_w*sin(2.5*pi*$)">
                                          <p:val>
                                            <p:fltVal val="0"/>
                                          </p:val>
                                        </p:tav>
                                        <p:tav tm="100000">
                                          <p:val>
                                            <p:fltVal val="1"/>
                                          </p:val>
                                        </p:tav>
                                      </p:tavLst>
                                    </p:anim>
                                    <p:anim calcmode="lin" valueType="num">
                                      <p:cBhvr>
                                        <p:cTn id="134" dur="2000" fill="hold"/>
                                        <p:tgtEl>
                                          <p:spTgt spid="82"/>
                                        </p:tgtEl>
                                        <p:attrNameLst>
                                          <p:attrName>ppt_h</p:attrName>
                                        </p:attrNameLst>
                                      </p:cBhvr>
                                      <p:tavLst>
                                        <p:tav tm="0">
                                          <p:val>
                                            <p:strVal val="#ppt_h"/>
                                          </p:val>
                                        </p:tav>
                                        <p:tav tm="100000">
                                          <p:val>
                                            <p:strVal val="#ppt_h"/>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8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4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4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47"/>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45" presetClass="entr" presetSubtype="0" fill="hold" grpId="0" nodeType="clickEffect">
                                  <p:stCondLst>
                                    <p:cond delay="0"/>
                                  </p:stCondLst>
                                  <p:childTnLst>
                                    <p:set>
                                      <p:cBhvr>
                                        <p:cTn id="150" dur="1" fill="hold">
                                          <p:stCondLst>
                                            <p:cond delay="0"/>
                                          </p:stCondLst>
                                        </p:cTn>
                                        <p:tgtEl>
                                          <p:spTgt spid="86"/>
                                        </p:tgtEl>
                                        <p:attrNameLst>
                                          <p:attrName>style.visibility</p:attrName>
                                        </p:attrNameLst>
                                      </p:cBhvr>
                                      <p:to>
                                        <p:strVal val="visible"/>
                                      </p:to>
                                    </p:set>
                                    <p:animEffect transition="in" filter="fade">
                                      <p:cBhvr>
                                        <p:cTn id="151" dur="2000"/>
                                        <p:tgtEl>
                                          <p:spTgt spid="86"/>
                                        </p:tgtEl>
                                      </p:cBhvr>
                                    </p:animEffect>
                                    <p:anim calcmode="lin" valueType="num">
                                      <p:cBhvr>
                                        <p:cTn id="152" dur="2000" fill="hold"/>
                                        <p:tgtEl>
                                          <p:spTgt spid="86"/>
                                        </p:tgtEl>
                                        <p:attrNameLst>
                                          <p:attrName>ppt_w</p:attrName>
                                        </p:attrNameLst>
                                      </p:cBhvr>
                                      <p:tavLst>
                                        <p:tav tm="0" fmla="#ppt_w*sin(2.5*pi*$)">
                                          <p:val>
                                            <p:fltVal val="0"/>
                                          </p:val>
                                        </p:tav>
                                        <p:tav tm="100000">
                                          <p:val>
                                            <p:fltVal val="1"/>
                                          </p:val>
                                        </p:tav>
                                      </p:tavLst>
                                    </p:anim>
                                    <p:anim calcmode="lin" valueType="num">
                                      <p:cBhvr>
                                        <p:cTn id="153" dur="2000" fill="hold"/>
                                        <p:tgtEl>
                                          <p:spTgt spid="86"/>
                                        </p:tgtEl>
                                        <p:attrNameLst>
                                          <p:attrName>ppt_h</p:attrName>
                                        </p:attrNameLst>
                                      </p:cBhvr>
                                      <p:tavLst>
                                        <p:tav tm="0">
                                          <p:val>
                                            <p:strVal val="#ppt_h"/>
                                          </p:val>
                                        </p:tav>
                                        <p:tav tm="100000">
                                          <p:val>
                                            <p:strVal val="#ppt_h"/>
                                          </p:val>
                                        </p:tav>
                                      </p:tavLst>
                                    </p:anim>
                                  </p:childTnLst>
                                </p:cTn>
                              </p:par>
                              <p:par>
                                <p:cTn id="154" presetID="45" presetClass="entr" presetSubtype="0" fill="hold" grpId="0" nodeType="withEffect">
                                  <p:stCondLst>
                                    <p:cond delay="0"/>
                                  </p:stCondLst>
                                  <p:childTnLst>
                                    <p:set>
                                      <p:cBhvr>
                                        <p:cTn id="155" dur="1" fill="hold">
                                          <p:stCondLst>
                                            <p:cond delay="0"/>
                                          </p:stCondLst>
                                        </p:cTn>
                                        <p:tgtEl>
                                          <p:spTgt spid="87"/>
                                        </p:tgtEl>
                                        <p:attrNameLst>
                                          <p:attrName>style.visibility</p:attrName>
                                        </p:attrNameLst>
                                      </p:cBhvr>
                                      <p:to>
                                        <p:strVal val="visible"/>
                                      </p:to>
                                    </p:set>
                                    <p:animEffect transition="in" filter="fade">
                                      <p:cBhvr>
                                        <p:cTn id="156" dur="2000"/>
                                        <p:tgtEl>
                                          <p:spTgt spid="87"/>
                                        </p:tgtEl>
                                      </p:cBhvr>
                                    </p:animEffect>
                                    <p:anim calcmode="lin" valueType="num">
                                      <p:cBhvr>
                                        <p:cTn id="157" dur="2000" fill="hold"/>
                                        <p:tgtEl>
                                          <p:spTgt spid="87"/>
                                        </p:tgtEl>
                                        <p:attrNameLst>
                                          <p:attrName>ppt_w</p:attrName>
                                        </p:attrNameLst>
                                      </p:cBhvr>
                                      <p:tavLst>
                                        <p:tav tm="0" fmla="#ppt_w*sin(2.5*pi*$)">
                                          <p:val>
                                            <p:fltVal val="0"/>
                                          </p:val>
                                        </p:tav>
                                        <p:tav tm="100000">
                                          <p:val>
                                            <p:fltVal val="1"/>
                                          </p:val>
                                        </p:tav>
                                      </p:tavLst>
                                    </p:anim>
                                    <p:anim calcmode="lin" valueType="num">
                                      <p:cBhvr>
                                        <p:cTn id="158" dur="2000" fill="hold"/>
                                        <p:tgtEl>
                                          <p:spTgt spid="87"/>
                                        </p:tgtEl>
                                        <p:attrNameLst>
                                          <p:attrName>ppt_h</p:attrName>
                                        </p:attrNameLst>
                                      </p:cBhvr>
                                      <p:tavLst>
                                        <p:tav tm="0">
                                          <p:val>
                                            <p:strVal val="#ppt_h"/>
                                          </p:val>
                                        </p:tav>
                                        <p:tav tm="100000">
                                          <p:val>
                                            <p:strVal val="#ppt_h"/>
                                          </p:val>
                                        </p:tav>
                                      </p:tavLst>
                                    </p:anim>
                                  </p:childTnLst>
                                </p:cTn>
                              </p:par>
                              <p:par>
                                <p:cTn id="159" presetID="45" presetClass="entr" presetSubtype="0" fill="hold" grpId="0" nodeType="withEffect">
                                  <p:stCondLst>
                                    <p:cond delay="0"/>
                                  </p:stCondLst>
                                  <p:childTnLst>
                                    <p:set>
                                      <p:cBhvr>
                                        <p:cTn id="160" dur="1" fill="hold">
                                          <p:stCondLst>
                                            <p:cond delay="0"/>
                                          </p:stCondLst>
                                        </p:cTn>
                                        <p:tgtEl>
                                          <p:spTgt spid="88"/>
                                        </p:tgtEl>
                                        <p:attrNameLst>
                                          <p:attrName>style.visibility</p:attrName>
                                        </p:attrNameLst>
                                      </p:cBhvr>
                                      <p:to>
                                        <p:strVal val="visible"/>
                                      </p:to>
                                    </p:set>
                                    <p:animEffect transition="in" filter="fade">
                                      <p:cBhvr>
                                        <p:cTn id="161" dur="2000"/>
                                        <p:tgtEl>
                                          <p:spTgt spid="88"/>
                                        </p:tgtEl>
                                      </p:cBhvr>
                                    </p:animEffect>
                                    <p:anim calcmode="lin" valueType="num">
                                      <p:cBhvr>
                                        <p:cTn id="162" dur="2000" fill="hold"/>
                                        <p:tgtEl>
                                          <p:spTgt spid="88"/>
                                        </p:tgtEl>
                                        <p:attrNameLst>
                                          <p:attrName>ppt_w</p:attrName>
                                        </p:attrNameLst>
                                      </p:cBhvr>
                                      <p:tavLst>
                                        <p:tav tm="0" fmla="#ppt_w*sin(2.5*pi*$)">
                                          <p:val>
                                            <p:fltVal val="0"/>
                                          </p:val>
                                        </p:tav>
                                        <p:tav tm="100000">
                                          <p:val>
                                            <p:fltVal val="1"/>
                                          </p:val>
                                        </p:tav>
                                      </p:tavLst>
                                    </p:anim>
                                    <p:anim calcmode="lin" valueType="num">
                                      <p:cBhvr>
                                        <p:cTn id="163" dur="2000" fill="hold"/>
                                        <p:tgtEl>
                                          <p:spTgt spid="88"/>
                                        </p:tgtEl>
                                        <p:attrNameLst>
                                          <p:attrName>ppt_h</p:attrName>
                                        </p:attrNameLst>
                                      </p:cBhvr>
                                      <p:tavLst>
                                        <p:tav tm="0">
                                          <p:val>
                                            <p:strVal val="#ppt_h"/>
                                          </p:val>
                                        </p:tav>
                                        <p:tav tm="100000">
                                          <p:val>
                                            <p:strVal val="#ppt_h"/>
                                          </p:val>
                                        </p:tav>
                                      </p:tavLst>
                                    </p:anim>
                                  </p:childTnLst>
                                </p:cTn>
                              </p:par>
                              <p:par>
                                <p:cTn id="164" presetID="45" presetClass="entr" presetSubtype="0" fill="hold" grpId="0" nodeType="withEffect">
                                  <p:stCondLst>
                                    <p:cond delay="0"/>
                                  </p:stCondLst>
                                  <p:childTnLst>
                                    <p:set>
                                      <p:cBhvr>
                                        <p:cTn id="165" dur="1" fill="hold">
                                          <p:stCondLst>
                                            <p:cond delay="0"/>
                                          </p:stCondLst>
                                        </p:cTn>
                                        <p:tgtEl>
                                          <p:spTgt spid="49"/>
                                        </p:tgtEl>
                                        <p:attrNameLst>
                                          <p:attrName>style.visibility</p:attrName>
                                        </p:attrNameLst>
                                      </p:cBhvr>
                                      <p:to>
                                        <p:strVal val="visible"/>
                                      </p:to>
                                    </p:set>
                                    <p:animEffect transition="in" filter="fade">
                                      <p:cBhvr>
                                        <p:cTn id="166" dur="2000"/>
                                        <p:tgtEl>
                                          <p:spTgt spid="49"/>
                                        </p:tgtEl>
                                      </p:cBhvr>
                                    </p:animEffect>
                                    <p:anim calcmode="lin" valueType="num">
                                      <p:cBhvr>
                                        <p:cTn id="167" dur="2000" fill="hold"/>
                                        <p:tgtEl>
                                          <p:spTgt spid="49"/>
                                        </p:tgtEl>
                                        <p:attrNameLst>
                                          <p:attrName>ppt_w</p:attrName>
                                        </p:attrNameLst>
                                      </p:cBhvr>
                                      <p:tavLst>
                                        <p:tav tm="0" fmla="#ppt_w*sin(2.5*pi*$)">
                                          <p:val>
                                            <p:fltVal val="0"/>
                                          </p:val>
                                        </p:tav>
                                        <p:tav tm="100000">
                                          <p:val>
                                            <p:fltVal val="1"/>
                                          </p:val>
                                        </p:tav>
                                      </p:tavLst>
                                    </p:anim>
                                    <p:anim calcmode="lin" valueType="num">
                                      <p:cBhvr>
                                        <p:cTn id="168" dur="2000" fill="hold"/>
                                        <p:tgtEl>
                                          <p:spTgt spid="49"/>
                                        </p:tgtEl>
                                        <p:attrNameLst>
                                          <p:attrName>ppt_h</p:attrName>
                                        </p:attrNameLst>
                                      </p:cBhvr>
                                      <p:tavLst>
                                        <p:tav tm="0">
                                          <p:val>
                                            <p:strVal val="#ppt_h"/>
                                          </p:val>
                                        </p:tav>
                                        <p:tav tm="100000">
                                          <p:val>
                                            <p:strVal val="#ppt_h"/>
                                          </p:val>
                                        </p:tav>
                                      </p:tavLst>
                                    </p:anim>
                                  </p:childTnLst>
                                </p:cTn>
                              </p:par>
                              <p:par>
                                <p:cTn id="169" presetID="45" presetClass="entr" presetSubtype="0" fill="hold" grpId="0" nodeType="withEffect">
                                  <p:stCondLst>
                                    <p:cond delay="0"/>
                                  </p:stCondLst>
                                  <p:childTnLst>
                                    <p:set>
                                      <p:cBhvr>
                                        <p:cTn id="170" dur="1" fill="hold">
                                          <p:stCondLst>
                                            <p:cond delay="0"/>
                                          </p:stCondLst>
                                        </p:cTn>
                                        <p:tgtEl>
                                          <p:spTgt spid="50"/>
                                        </p:tgtEl>
                                        <p:attrNameLst>
                                          <p:attrName>style.visibility</p:attrName>
                                        </p:attrNameLst>
                                      </p:cBhvr>
                                      <p:to>
                                        <p:strVal val="visible"/>
                                      </p:to>
                                    </p:set>
                                    <p:animEffect transition="in" filter="fade">
                                      <p:cBhvr>
                                        <p:cTn id="171" dur="1600"/>
                                        <p:tgtEl>
                                          <p:spTgt spid="50"/>
                                        </p:tgtEl>
                                      </p:cBhvr>
                                    </p:animEffect>
                                    <p:anim calcmode="lin" valueType="num">
                                      <p:cBhvr>
                                        <p:cTn id="172" dur="1600" fill="hold"/>
                                        <p:tgtEl>
                                          <p:spTgt spid="50"/>
                                        </p:tgtEl>
                                        <p:attrNameLst>
                                          <p:attrName>ppt_w</p:attrName>
                                        </p:attrNameLst>
                                      </p:cBhvr>
                                      <p:tavLst>
                                        <p:tav tm="0" fmla="#ppt_w*sin(2.5*pi*$)">
                                          <p:val>
                                            <p:fltVal val="0"/>
                                          </p:val>
                                        </p:tav>
                                        <p:tav tm="100000">
                                          <p:val>
                                            <p:fltVal val="1"/>
                                          </p:val>
                                        </p:tav>
                                      </p:tavLst>
                                    </p:anim>
                                    <p:anim calcmode="lin" valueType="num">
                                      <p:cBhvr>
                                        <p:cTn id="173" dur="1600" fill="hold"/>
                                        <p:tgtEl>
                                          <p:spTgt spid="50"/>
                                        </p:tgtEl>
                                        <p:attrNameLst>
                                          <p:attrName>ppt_h</p:attrName>
                                        </p:attrNameLst>
                                      </p:cBhvr>
                                      <p:tavLst>
                                        <p:tav tm="0">
                                          <p:val>
                                            <p:strVal val="#ppt_h"/>
                                          </p:val>
                                        </p:tav>
                                        <p:tav tm="100000">
                                          <p:val>
                                            <p:strVal val="#ppt_h"/>
                                          </p:val>
                                        </p:tav>
                                      </p:tavLst>
                                    </p:anim>
                                  </p:childTnLst>
                                </p:cTn>
                              </p:par>
                              <p:par>
                                <p:cTn id="174" presetID="45" presetClass="entr" presetSubtype="0" fill="hold" grpId="0" nodeType="withEffect">
                                  <p:stCondLst>
                                    <p:cond delay="0"/>
                                  </p:stCondLst>
                                  <p:childTnLst>
                                    <p:set>
                                      <p:cBhvr>
                                        <p:cTn id="175" dur="1" fill="hold">
                                          <p:stCondLst>
                                            <p:cond delay="0"/>
                                          </p:stCondLst>
                                        </p:cTn>
                                        <p:tgtEl>
                                          <p:spTgt spid="51"/>
                                        </p:tgtEl>
                                        <p:attrNameLst>
                                          <p:attrName>style.visibility</p:attrName>
                                        </p:attrNameLst>
                                      </p:cBhvr>
                                      <p:to>
                                        <p:strVal val="visible"/>
                                      </p:to>
                                    </p:set>
                                    <p:animEffect transition="in" filter="fade">
                                      <p:cBhvr>
                                        <p:cTn id="176" dur="2000"/>
                                        <p:tgtEl>
                                          <p:spTgt spid="51"/>
                                        </p:tgtEl>
                                      </p:cBhvr>
                                    </p:animEffect>
                                    <p:anim calcmode="lin" valueType="num">
                                      <p:cBhvr>
                                        <p:cTn id="177" dur="2000" fill="hold"/>
                                        <p:tgtEl>
                                          <p:spTgt spid="51"/>
                                        </p:tgtEl>
                                        <p:attrNameLst>
                                          <p:attrName>ppt_w</p:attrName>
                                        </p:attrNameLst>
                                      </p:cBhvr>
                                      <p:tavLst>
                                        <p:tav tm="0" fmla="#ppt_w*sin(2.5*pi*$)">
                                          <p:val>
                                            <p:fltVal val="0"/>
                                          </p:val>
                                        </p:tav>
                                        <p:tav tm="100000">
                                          <p:val>
                                            <p:fltVal val="1"/>
                                          </p:val>
                                        </p:tav>
                                      </p:tavLst>
                                    </p:anim>
                                    <p:anim calcmode="lin" valueType="num">
                                      <p:cBhvr>
                                        <p:cTn id="178" dur="2000" fill="hold"/>
                                        <p:tgtEl>
                                          <p:spTgt spid="51"/>
                                        </p:tgtEl>
                                        <p:attrNameLst>
                                          <p:attrName>ppt_h</p:attrName>
                                        </p:attrNameLst>
                                      </p:cBhvr>
                                      <p:tavLst>
                                        <p:tav tm="0">
                                          <p:val>
                                            <p:strVal val="#ppt_h"/>
                                          </p:val>
                                        </p:tav>
                                        <p:tav tm="100000">
                                          <p:val>
                                            <p:strVal val="#ppt_h"/>
                                          </p:val>
                                        </p:tav>
                                      </p:tavLst>
                                    </p:anim>
                                  </p:childTnLst>
                                </p:cTn>
                              </p:par>
                              <p:par>
                                <p:cTn id="179" presetID="45" presetClass="entr" presetSubtype="0" fill="hold" grpId="0" nodeType="with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fade">
                                      <p:cBhvr>
                                        <p:cTn id="181" dur="2000"/>
                                        <p:tgtEl>
                                          <p:spTgt spid="52"/>
                                        </p:tgtEl>
                                      </p:cBhvr>
                                    </p:animEffect>
                                    <p:anim calcmode="lin" valueType="num">
                                      <p:cBhvr>
                                        <p:cTn id="182" dur="2000" fill="hold"/>
                                        <p:tgtEl>
                                          <p:spTgt spid="52"/>
                                        </p:tgtEl>
                                        <p:attrNameLst>
                                          <p:attrName>ppt_w</p:attrName>
                                        </p:attrNameLst>
                                      </p:cBhvr>
                                      <p:tavLst>
                                        <p:tav tm="0" fmla="#ppt_w*sin(2.5*pi*$)">
                                          <p:val>
                                            <p:fltVal val="0"/>
                                          </p:val>
                                        </p:tav>
                                        <p:tav tm="100000">
                                          <p:val>
                                            <p:fltVal val="1"/>
                                          </p:val>
                                        </p:tav>
                                      </p:tavLst>
                                    </p:anim>
                                    <p:anim calcmode="lin" valueType="num">
                                      <p:cBhvr>
                                        <p:cTn id="183" dur="2000" fill="hold"/>
                                        <p:tgtEl>
                                          <p:spTgt spid="52"/>
                                        </p:tgtEl>
                                        <p:attrNameLst>
                                          <p:attrName>ppt_h</p:attrName>
                                        </p:attrNameLst>
                                      </p:cBhvr>
                                      <p:tavLst>
                                        <p:tav tm="0">
                                          <p:val>
                                            <p:strVal val="#ppt_h"/>
                                          </p:val>
                                        </p:tav>
                                        <p:tav tm="100000">
                                          <p:val>
                                            <p:strVal val="#ppt_h"/>
                                          </p:val>
                                        </p:tav>
                                      </p:tavLst>
                                    </p:anim>
                                  </p:childTnLst>
                                </p:cTn>
                              </p:par>
                              <p:par>
                                <p:cTn id="184" presetID="45" presetClass="entr" presetSubtype="0" fill="hold" grpId="0" nodeType="withEffect">
                                  <p:stCondLst>
                                    <p:cond delay="0"/>
                                  </p:stCondLst>
                                  <p:childTnLst>
                                    <p:set>
                                      <p:cBhvr>
                                        <p:cTn id="185" dur="1" fill="hold">
                                          <p:stCondLst>
                                            <p:cond delay="0"/>
                                          </p:stCondLst>
                                        </p:cTn>
                                        <p:tgtEl>
                                          <p:spTgt spid="53"/>
                                        </p:tgtEl>
                                        <p:attrNameLst>
                                          <p:attrName>style.visibility</p:attrName>
                                        </p:attrNameLst>
                                      </p:cBhvr>
                                      <p:to>
                                        <p:strVal val="visible"/>
                                      </p:to>
                                    </p:set>
                                    <p:animEffect transition="in" filter="fade">
                                      <p:cBhvr>
                                        <p:cTn id="186" dur="2000"/>
                                        <p:tgtEl>
                                          <p:spTgt spid="53"/>
                                        </p:tgtEl>
                                      </p:cBhvr>
                                    </p:animEffect>
                                    <p:anim calcmode="lin" valueType="num">
                                      <p:cBhvr>
                                        <p:cTn id="187" dur="2000" fill="hold"/>
                                        <p:tgtEl>
                                          <p:spTgt spid="53"/>
                                        </p:tgtEl>
                                        <p:attrNameLst>
                                          <p:attrName>ppt_w</p:attrName>
                                        </p:attrNameLst>
                                      </p:cBhvr>
                                      <p:tavLst>
                                        <p:tav tm="0" fmla="#ppt_w*sin(2.5*pi*$)">
                                          <p:val>
                                            <p:fltVal val="0"/>
                                          </p:val>
                                        </p:tav>
                                        <p:tav tm="100000">
                                          <p:val>
                                            <p:fltVal val="1"/>
                                          </p:val>
                                        </p:tav>
                                      </p:tavLst>
                                    </p:anim>
                                    <p:anim calcmode="lin" valueType="num">
                                      <p:cBhvr>
                                        <p:cTn id="188" dur="2000" fill="hold"/>
                                        <p:tgtEl>
                                          <p:spTgt spid="53"/>
                                        </p:tgtEl>
                                        <p:attrNameLst>
                                          <p:attrName>ppt_h</p:attrName>
                                        </p:attrNameLst>
                                      </p:cBhvr>
                                      <p:tavLst>
                                        <p:tav tm="0">
                                          <p:val>
                                            <p:strVal val="#ppt_h"/>
                                          </p:val>
                                        </p:tav>
                                        <p:tav tm="100000">
                                          <p:val>
                                            <p:strVal val="#ppt_h"/>
                                          </p:val>
                                        </p:tav>
                                      </p:tavLst>
                                    </p:anim>
                                  </p:childTnLst>
                                </p:cTn>
                              </p:par>
                              <p:par>
                                <p:cTn id="189" presetID="45" presetClass="entr" presetSubtype="0" fill="hold" grpId="0" nodeType="withEffect">
                                  <p:stCondLst>
                                    <p:cond delay="0"/>
                                  </p:stCondLst>
                                  <p:childTnLst>
                                    <p:set>
                                      <p:cBhvr>
                                        <p:cTn id="190" dur="1" fill="hold">
                                          <p:stCondLst>
                                            <p:cond delay="0"/>
                                          </p:stCondLst>
                                        </p:cTn>
                                        <p:tgtEl>
                                          <p:spTgt spid="55"/>
                                        </p:tgtEl>
                                        <p:attrNameLst>
                                          <p:attrName>style.visibility</p:attrName>
                                        </p:attrNameLst>
                                      </p:cBhvr>
                                      <p:to>
                                        <p:strVal val="visible"/>
                                      </p:to>
                                    </p:set>
                                    <p:animEffect transition="in" filter="fade">
                                      <p:cBhvr>
                                        <p:cTn id="191" dur="2000"/>
                                        <p:tgtEl>
                                          <p:spTgt spid="55"/>
                                        </p:tgtEl>
                                      </p:cBhvr>
                                    </p:animEffect>
                                    <p:anim calcmode="lin" valueType="num">
                                      <p:cBhvr>
                                        <p:cTn id="192" dur="2000" fill="hold"/>
                                        <p:tgtEl>
                                          <p:spTgt spid="55"/>
                                        </p:tgtEl>
                                        <p:attrNameLst>
                                          <p:attrName>ppt_w</p:attrName>
                                        </p:attrNameLst>
                                      </p:cBhvr>
                                      <p:tavLst>
                                        <p:tav tm="0" fmla="#ppt_w*sin(2.5*pi*$)">
                                          <p:val>
                                            <p:fltVal val="0"/>
                                          </p:val>
                                        </p:tav>
                                        <p:tav tm="100000">
                                          <p:val>
                                            <p:fltVal val="1"/>
                                          </p:val>
                                        </p:tav>
                                      </p:tavLst>
                                    </p:anim>
                                    <p:anim calcmode="lin" valueType="num">
                                      <p:cBhvr>
                                        <p:cTn id="193" dur="2000" fill="hold"/>
                                        <p:tgtEl>
                                          <p:spTgt spid="55"/>
                                        </p:tgtEl>
                                        <p:attrNameLst>
                                          <p:attrName>ppt_h</p:attrName>
                                        </p:attrNameLst>
                                      </p:cBhvr>
                                      <p:tavLst>
                                        <p:tav tm="0">
                                          <p:val>
                                            <p:strVal val="#ppt_h"/>
                                          </p:val>
                                        </p:tav>
                                        <p:tav tm="100000">
                                          <p:val>
                                            <p:strVal val="#ppt_h"/>
                                          </p:val>
                                        </p:tav>
                                      </p:tavLst>
                                    </p:anim>
                                  </p:childTnLst>
                                </p:cTn>
                              </p:par>
                            </p:childTnLst>
                          </p:cTn>
                        </p:par>
                      </p:childTnLst>
                    </p:cTn>
                  </p:par>
                  <p:par>
                    <p:cTn id="194" fill="hold">
                      <p:stCondLst>
                        <p:cond delay="indefinite"/>
                      </p:stCondLst>
                      <p:childTnLst>
                        <p:par>
                          <p:cTn id="195" fill="hold">
                            <p:stCondLst>
                              <p:cond delay="0"/>
                            </p:stCondLst>
                            <p:childTnLst>
                              <p:par>
                                <p:cTn id="196" presetID="1" presetClass="exit" presetSubtype="0" fill="hold" grpId="1" nodeType="clickEffect">
                                  <p:stCondLst>
                                    <p:cond delay="0"/>
                                  </p:stCondLst>
                                  <p:childTnLst>
                                    <p:set>
                                      <p:cBhvr>
                                        <p:cTn id="197" dur="1" fill="hold">
                                          <p:stCondLst>
                                            <p:cond delay="0"/>
                                          </p:stCondLst>
                                        </p:cTn>
                                        <p:tgtEl>
                                          <p:spTgt spid="77"/>
                                        </p:tgtEl>
                                        <p:attrNameLst>
                                          <p:attrName>style.visibility</p:attrName>
                                        </p:attrNameLst>
                                      </p:cBhvr>
                                      <p:to>
                                        <p:strVal val="hidden"/>
                                      </p:to>
                                    </p:set>
                                  </p:childTnLst>
                                </p:cTn>
                              </p:par>
                              <p:par>
                                <p:cTn id="198" presetID="1" presetClass="exit" presetSubtype="0" fill="hold" grpId="1" nodeType="withEffect">
                                  <p:stCondLst>
                                    <p:cond delay="0"/>
                                  </p:stCondLst>
                                  <p:childTnLst>
                                    <p:set>
                                      <p:cBhvr>
                                        <p:cTn id="199" dur="1" fill="hold">
                                          <p:stCondLst>
                                            <p:cond delay="0"/>
                                          </p:stCondLst>
                                        </p:cTn>
                                        <p:tgtEl>
                                          <p:spTgt spid="78"/>
                                        </p:tgtEl>
                                        <p:attrNameLst>
                                          <p:attrName>style.visibility</p:attrName>
                                        </p:attrNameLst>
                                      </p:cBhvr>
                                      <p:to>
                                        <p:strVal val="hidden"/>
                                      </p:to>
                                    </p:set>
                                  </p:childTnLst>
                                </p:cTn>
                              </p:par>
                              <p:par>
                                <p:cTn id="200" presetID="1" presetClass="exit" presetSubtype="0" fill="hold" grpId="1" nodeType="withEffect">
                                  <p:stCondLst>
                                    <p:cond delay="0"/>
                                  </p:stCondLst>
                                  <p:childTnLst>
                                    <p:set>
                                      <p:cBhvr>
                                        <p:cTn id="201" dur="1" fill="hold">
                                          <p:stCondLst>
                                            <p:cond delay="0"/>
                                          </p:stCondLst>
                                        </p:cTn>
                                        <p:tgtEl>
                                          <p:spTgt spid="79"/>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45" presetClass="entr" presetSubtype="0" fill="hold" grpId="0" nodeType="clickEffect">
                                  <p:stCondLst>
                                    <p:cond delay="0"/>
                                  </p:stCondLst>
                                  <p:childTnLst>
                                    <p:set>
                                      <p:cBhvr>
                                        <p:cTn id="205" dur="1" fill="hold">
                                          <p:stCondLst>
                                            <p:cond delay="0"/>
                                          </p:stCondLst>
                                        </p:cTn>
                                        <p:tgtEl>
                                          <p:spTgt spid="89"/>
                                        </p:tgtEl>
                                        <p:attrNameLst>
                                          <p:attrName>style.visibility</p:attrName>
                                        </p:attrNameLst>
                                      </p:cBhvr>
                                      <p:to>
                                        <p:strVal val="visible"/>
                                      </p:to>
                                    </p:set>
                                    <p:animEffect transition="in" filter="fade">
                                      <p:cBhvr>
                                        <p:cTn id="206" dur="2000"/>
                                        <p:tgtEl>
                                          <p:spTgt spid="89"/>
                                        </p:tgtEl>
                                      </p:cBhvr>
                                    </p:animEffect>
                                    <p:anim calcmode="lin" valueType="num">
                                      <p:cBhvr>
                                        <p:cTn id="207" dur="2000" fill="hold"/>
                                        <p:tgtEl>
                                          <p:spTgt spid="89"/>
                                        </p:tgtEl>
                                        <p:attrNameLst>
                                          <p:attrName>ppt_w</p:attrName>
                                        </p:attrNameLst>
                                      </p:cBhvr>
                                      <p:tavLst>
                                        <p:tav tm="0" fmla="#ppt_w*sin(2.5*pi*$)">
                                          <p:val>
                                            <p:fltVal val="0"/>
                                          </p:val>
                                        </p:tav>
                                        <p:tav tm="100000">
                                          <p:val>
                                            <p:fltVal val="1"/>
                                          </p:val>
                                        </p:tav>
                                      </p:tavLst>
                                    </p:anim>
                                    <p:anim calcmode="lin" valueType="num">
                                      <p:cBhvr>
                                        <p:cTn id="208" dur="2000" fill="hold"/>
                                        <p:tgtEl>
                                          <p:spTgt spid="89"/>
                                        </p:tgtEl>
                                        <p:attrNameLst>
                                          <p:attrName>ppt_h</p:attrName>
                                        </p:attrNameLst>
                                      </p:cBhvr>
                                      <p:tavLst>
                                        <p:tav tm="0">
                                          <p:val>
                                            <p:strVal val="#ppt_h"/>
                                          </p:val>
                                        </p:tav>
                                        <p:tav tm="100000">
                                          <p:val>
                                            <p:strVal val="#ppt_h"/>
                                          </p:val>
                                        </p:tav>
                                      </p:tavLst>
                                    </p:anim>
                                  </p:childTnLst>
                                </p:cTn>
                              </p:par>
                              <p:par>
                                <p:cTn id="209" presetID="45" presetClass="entr" presetSubtype="0" fill="hold" grpId="0" nodeType="withEffect">
                                  <p:stCondLst>
                                    <p:cond delay="0"/>
                                  </p:stCondLst>
                                  <p:childTnLst>
                                    <p:set>
                                      <p:cBhvr>
                                        <p:cTn id="210" dur="1" fill="hold">
                                          <p:stCondLst>
                                            <p:cond delay="0"/>
                                          </p:stCondLst>
                                        </p:cTn>
                                        <p:tgtEl>
                                          <p:spTgt spid="90"/>
                                        </p:tgtEl>
                                        <p:attrNameLst>
                                          <p:attrName>style.visibility</p:attrName>
                                        </p:attrNameLst>
                                      </p:cBhvr>
                                      <p:to>
                                        <p:strVal val="visible"/>
                                      </p:to>
                                    </p:set>
                                    <p:animEffect transition="in" filter="fade">
                                      <p:cBhvr>
                                        <p:cTn id="211" dur="2000"/>
                                        <p:tgtEl>
                                          <p:spTgt spid="90"/>
                                        </p:tgtEl>
                                      </p:cBhvr>
                                    </p:animEffect>
                                    <p:anim calcmode="lin" valueType="num">
                                      <p:cBhvr>
                                        <p:cTn id="212" dur="2000" fill="hold"/>
                                        <p:tgtEl>
                                          <p:spTgt spid="90"/>
                                        </p:tgtEl>
                                        <p:attrNameLst>
                                          <p:attrName>ppt_w</p:attrName>
                                        </p:attrNameLst>
                                      </p:cBhvr>
                                      <p:tavLst>
                                        <p:tav tm="0" fmla="#ppt_w*sin(2.5*pi*$)">
                                          <p:val>
                                            <p:fltVal val="0"/>
                                          </p:val>
                                        </p:tav>
                                        <p:tav tm="100000">
                                          <p:val>
                                            <p:fltVal val="1"/>
                                          </p:val>
                                        </p:tav>
                                      </p:tavLst>
                                    </p:anim>
                                    <p:anim calcmode="lin" valueType="num">
                                      <p:cBhvr>
                                        <p:cTn id="213" dur="2000" fill="hold"/>
                                        <p:tgtEl>
                                          <p:spTgt spid="90"/>
                                        </p:tgtEl>
                                        <p:attrNameLst>
                                          <p:attrName>ppt_h</p:attrName>
                                        </p:attrNameLst>
                                      </p:cBhvr>
                                      <p:tavLst>
                                        <p:tav tm="0">
                                          <p:val>
                                            <p:strVal val="#ppt_h"/>
                                          </p:val>
                                        </p:tav>
                                        <p:tav tm="100000">
                                          <p:val>
                                            <p:strVal val="#ppt_h"/>
                                          </p:val>
                                        </p:tav>
                                      </p:tavLst>
                                    </p:anim>
                                  </p:childTnLst>
                                </p:cTn>
                              </p:par>
                              <p:par>
                                <p:cTn id="214" presetID="45" presetClass="entr" presetSubtype="0" fill="hold" grpId="0" nodeType="withEffect">
                                  <p:stCondLst>
                                    <p:cond delay="0"/>
                                  </p:stCondLst>
                                  <p:childTnLst>
                                    <p:set>
                                      <p:cBhvr>
                                        <p:cTn id="215" dur="1" fill="hold">
                                          <p:stCondLst>
                                            <p:cond delay="0"/>
                                          </p:stCondLst>
                                        </p:cTn>
                                        <p:tgtEl>
                                          <p:spTgt spid="91"/>
                                        </p:tgtEl>
                                        <p:attrNameLst>
                                          <p:attrName>style.visibility</p:attrName>
                                        </p:attrNameLst>
                                      </p:cBhvr>
                                      <p:to>
                                        <p:strVal val="visible"/>
                                      </p:to>
                                    </p:set>
                                    <p:animEffect transition="in" filter="fade">
                                      <p:cBhvr>
                                        <p:cTn id="216" dur="2000"/>
                                        <p:tgtEl>
                                          <p:spTgt spid="91"/>
                                        </p:tgtEl>
                                      </p:cBhvr>
                                    </p:animEffect>
                                    <p:anim calcmode="lin" valueType="num">
                                      <p:cBhvr>
                                        <p:cTn id="217" dur="2000" fill="hold"/>
                                        <p:tgtEl>
                                          <p:spTgt spid="91"/>
                                        </p:tgtEl>
                                        <p:attrNameLst>
                                          <p:attrName>ppt_w</p:attrName>
                                        </p:attrNameLst>
                                      </p:cBhvr>
                                      <p:tavLst>
                                        <p:tav tm="0" fmla="#ppt_w*sin(2.5*pi*$)">
                                          <p:val>
                                            <p:fltVal val="0"/>
                                          </p:val>
                                        </p:tav>
                                        <p:tav tm="100000">
                                          <p:val>
                                            <p:fltVal val="1"/>
                                          </p:val>
                                        </p:tav>
                                      </p:tavLst>
                                    </p:anim>
                                    <p:anim calcmode="lin" valueType="num">
                                      <p:cBhvr>
                                        <p:cTn id="218" dur="2000" fill="hold"/>
                                        <p:tgtEl>
                                          <p:spTgt spid="91"/>
                                        </p:tgtEl>
                                        <p:attrNameLst>
                                          <p:attrName>ppt_h</p:attrName>
                                        </p:attrNameLst>
                                      </p:cBhvr>
                                      <p:tavLst>
                                        <p:tav tm="0">
                                          <p:val>
                                            <p:strVal val="#ppt_h"/>
                                          </p:val>
                                        </p:tav>
                                        <p:tav tm="100000">
                                          <p:val>
                                            <p:strVal val="#ppt_h"/>
                                          </p:val>
                                        </p:tav>
                                      </p:tavLst>
                                    </p:anim>
                                  </p:childTnLst>
                                </p:cTn>
                              </p:par>
                              <p:par>
                                <p:cTn id="219" presetID="45" presetClass="entr" presetSubtype="0" fill="hold" grpId="0" nodeType="withEffect">
                                  <p:stCondLst>
                                    <p:cond delay="0"/>
                                  </p:stCondLst>
                                  <p:childTnLst>
                                    <p:set>
                                      <p:cBhvr>
                                        <p:cTn id="220" dur="1" fill="hold">
                                          <p:stCondLst>
                                            <p:cond delay="0"/>
                                          </p:stCondLst>
                                        </p:cTn>
                                        <p:tgtEl>
                                          <p:spTgt spid="56"/>
                                        </p:tgtEl>
                                        <p:attrNameLst>
                                          <p:attrName>style.visibility</p:attrName>
                                        </p:attrNameLst>
                                      </p:cBhvr>
                                      <p:to>
                                        <p:strVal val="visible"/>
                                      </p:to>
                                    </p:set>
                                    <p:animEffect transition="in" filter="fade">
                                      <p:cBhvr>
                                        <p:cTn id="221" dur="2000"/>
                                        <p:tgtEl>
                                          <p:spTgt spid="56"/>
                                        </p:tgtEl>
                                      </p:cBhvr>
                                    </p:animEffect>
                                    <p:anim calcmode="lin" valueType="num">
                                      <p:cBhvr>
                                        <p:cTn id="222" dur="2000" fill="hold"/>
                                        <p:tgtEl>
                                          <p:spTgt spid="56"/>
                                        </p:tgtEl>
                                        <p:attrNameLst>
                                          <p:attrName>ppt_w</p:attrName>
                                        </p:attrNameLst>
                                      </p:cBhvr>
                                      <p:tavLst>
                                        <p:tav tm="0" fmla="#ppt_w*sin(2.5*pi*$)">
                                          <p:val>
                                            <p:fltVal val="0"/>
                                          </p:val>
                                        </p:tav>
                                        <p:tav tm="100000">
                                          <p:val>
                                            <p:fltVal val="1"/>
                                          </p:val>
                                        </p:tav>
                                      </p:tavLst>
                                    </p:anim>
                                    <p:anim calcmode="lin" valueType="num">
                                      <p:cBhvr>
                                        <p:cTn id="223" dur="2000" fill="hold"/>
                                        <p:tgtEl>
                                          <p:spTgt spid="56"/>
                                        </p:tgtEl>
                                        <p:attrNameLst>
                                          <p:attrName>ppt_h</p:attrName>
                                        </p:attrNameLst>
                                      </p:cBhvr>
                                      <p:tavLst>
                                        <p:tav tm="0">
                                          <p:val>
                                            <p:strVal val="#ppt_h"/>
                                          </p:val>
                                        </p:tav>
                                        <p:tav tm="100000">
                                          <p:val>
                                            <p:strVal val="#ppt_h"/>
                                          </p:val>
                                        </p:tav>
                                      </p:tavLst>
                                    </p:anim>
                                  </p:childTnLst>
                                </p:cTn>
                              </p:par>
                              <p:par>
                                <p:cTn id="224" presetID="45" presetClass="entr" presetSubtype="0" fill="hold" grpId="0" nodeType="withEffect">
                                  <p:stCondLst>
                                    <p:cond delay="0"/>
                                  </p:stCondLst>
                                  <p:childTnLst>
                                    <p:set>
                                      <p:cBhvr>
                                        <p:cTn id="225" dur="1" fill="hold">
                                          <p:stCondLst>
                                            <p:cond delay="0"/>
                                          </p:stCondLst>
                                        </p:cTn>
                                        <p:tgtEl>
                                          <p:spTgt spid="57"/>
                                        </p:tgtEl>
                                        <p:attrNameLst>
                                          <p:attrName>style.visibility</p:attrName>
                                        </p:attrNameLst>
                                      </p:cBhvr>
                                      <p:to>
                                        <p:strVal val="visible"/>
                                      </p:to>
                                    </p:set>
                                    <p:animEffect transition="in" filter="fade">
                                      <p:cBhvr>
                                        <p:cTn id="226" dur="2000"/>
                                        <p:tgtEl>
                                          <p:spTgt spid="57"/>
                                        </p:tgtEl>
                                      </p:cBhvr>
                                    </p:animEffect>
                                    <p:anim calcmode="lin" valueType="num">
                                      <p:cBhvr>
                                        <p:cTn id="227" dur="2000" fill="hold"/>
                                        <p:tgtEl>
                                          <p:spTgt spid="57"/>
                                        </p:tgtEl>
                                        <p:attrNameLst>
                                          <p:attrName>ppt_w</p:attrName>
                                        </p:attrNameLst>
                                      </p:cBhvr>
                                      <p:tavLst>
                                        <p:tav tm="0" fmla="#ppt_w*sin(2.5*pi*$)">
                                          <p:val>
                                            <p:fltVal val="0"/>
                                          </p:val>
                                        </p:tav>
                                        <p:tav tm="100000">
                                          <p:val>
                                            <p:fltVal val="1"/>
                                          </p:val>
                                        </p:tav>
                                      </p:tavLst>
                                    </p:anim>
                                    <p:anim calcmode="lin" valueType="num">
                                      <p:cBhvr>
                                        <p:cTn id="228" dur="2000" fill="hold"/>
                                        <p:tgtEl>
                                          <p:spTgt spid="57"/>
                                        </p:tgtEl>
                                        <p:attrNameLst>
                                          <p:attrName>ppt_h</p:attrName>
                                        </p:attrNameLst>
                                      </p:cBhvr>
                                      <p:tavLst>
                                        <p:tav tm="0">
                                          <p:val>
                                            <p:strVal val="#ppt_h"/>
                                          </p:val>
                                        </p:tav>
                                        <p:tav tm="100000">
                                          <p:val>
                                            <p:strVal val="#ppt_h"/>
                                          </p:val>
                                        </p:tav>
                                      </p:tavLst>
                                    </p:anim>
                                  </p:childTnLst>
                                </p:cTn>
                              </p:par>
                              <p:par>
                                <p:cTn id="229" presetID="45" presetClass="entr" presetSubtype="0" fill="hold" grpId="0" nodeType="withEffect">
                                  <p:stCondLst>
                                    <p:cond delay="0"/>
                                  </p:stCondLst>
                                  <p:childTnLst>
                                    <p:set>
                                      <p:cBhvr>
                                        <p:cTn id="230" dur="1" fill="hold">
                                          <p:stCondLst>
                                            <p:cond delay="0"/>
                                          </p:stCondLst>
                                        </p:cTn>
                                        <p:tgtEl>
                                          <p:spTgt spid="58"/>
                                        </p:tgtEl>
                                        <p:attrNameLst>
                                          <p:attrName>style.visibility</p:attrName>
                                        </p:attrNameLst>
                                      </p:cBhvr>
                                      <p:to>
                                        <p:strVal val="visible"/>
                                      </p:to>
                                    </p:set>
                                    <p:animEffect transition="in" filter="fade">
                                      <p:cBhvr>
                                        <p:cTn id="231" dur="2000"/>
                                        <p:tgtEl>
                                          <p:spTgt spid="58"/>
                                        </p:tgtEl>
                                      </p:cBhvr>
                                    </p:animEffect>
                                    <p:anim calcmode="lin" valueType="num">
                                      <p:cBhvr>
                                        <p:cTn id="232" dur="2000" fill="hold"/>
                                        <p:tgtEl>
                                          <p:spTgt spid="58"/>
                                        </p:tgtEl>
                                        <p:attrNameLst>
                                          <p:attrName>ppt_w</p:attrName>
                                        </p:attrNameLst>
                                      </p:cBhvr>
                                      <p:tavLst>
                                        <p:tav tm="0" fmla="#ppt_w*sin(2.5*pi*$)">
                                          <p:val>
                                            <p:fltVal val="0"/>
                                          </p:val>
                                        </p:tav>
                                        <p:tav tm="100000">
                                          <p:val>
                                            <p:fltVal val="1"/>
                                          </p:val>
                                        </p:tav>
                                      </p:tavLst>
                                    </p:anim>
                                    <p:anim calcmode="lin" valueType="num">
                                      <p:cBhvr>
                                        <p:cTn id="233" dur="2000" fill="hold"/>
                                        <p:tgtEl>
                                          <p:spTgt spid="58"/>
                                        </p:tgtEl>
                                        <p:attrNameLst>
                                          <p:attrName>ppt_h</p:attrName>
                                        </p:attrNameLst>
                                      </p:cBhvr>
                                      <p:tavLst>
                                        <p:tav tm="0">
                                          <p:val>
                                            <p:strVal val="#ppt_h"/>
                                          </p:val>
                                        </p:tav>
                                        <p:tav tm="100000">
                                          <p:val>
                                            <p:strVal val="#ppt_h"/>
                                          </p:val>
                                        </p:tav>
                                      </p:tavLst>
                                    </p:anim>
                                  </p:childTnLst>
                                </p:cTn>
                              </p:par>
                              <p:par>
                                <p:cTn id="234" presetID="45" presetClass="entr" presetSubtype="0" fill="hold" grpId="0" nodeType="withEffect">
                                  <p:stCondLst>
                                    <p:cond delay="0"/>
                                  </p:stCondLst>
                                  <p:childTnLst>
                                    <p:set>
                                      <p:cBhvr>
                                        <p:cTn id="235" dur="1" fill="hold">
                                          <p:stCondLst>
                                            <p:cond delay="0"/>
                                          </p:stCondLst>
                                        </p:cTn>
                                        <p:tgtEl>
                                          <p:spTgt spid="59"/>
                                        </p:tgtEl>
                                        <p:attrNameLst>
                                          <p:attrName>style.visibility</p:attrName>
                                        </p:attrNameLst>
                                      </p:cBhvr>
                                      <p:to>
                                        <p:strVal val="visible"/>
                                      </p:to>
                                    </p:set>
                                    <p:animEffect transition="in" filter="fade">
                                      <p:cBhvr>
                                        <p:cTn id="236" dur="2000"/>
                                        <p:tgtEl>
                                          <p:spTgt spid="59"/>
                                        </p:tgtEl>
                                      </p:cBhvr>
                                    </p:animEffect>
                                    <p:anim calcmode="lin" valueType="num">
                                      <p:cBhvr>
                                        <p:cTn id="237" dur="2000" fill="hold"/>
                                        <p:tgtEl>
                                          <p:spTgt spid="59"/>
                                        </p:tgtEl>
                                        <p:attrNameLst>
                                          <p:attrName>ppt_w</p:attrName>
                                        </p:attrNameLst>
                                      </p:cBhvr>
                                      <p:tavLst>
                                        <p:tav tm="0" fmla="#ppt_w*sin(2.5*pi*$)">
                                          <p:val>
                                            <p:fltVal val="0"/>
                                          </p:val>
                                        </p:tav>
                                        <p:tav tm="100000">
                                          <p:val>
                                            <p:fltVal val="1"/>
                                          </p:val>
                                        </p:tav>
                                      </p:tavLst>
                                    </p:anim>
                                    <p:anim calcmode="lin" valueType="num">
                                      <p:cBhvr>
                                        <p:cTn id="238" dur="2000" fill="hold"/>
                                        <p:tgtEl>
                                          <p:spTgt spid="59"/>
                                        </p:tgtEl>
                                        <p:attrNameLst>
                                          <p:attrName>ppt_h</p:attrName>
                                        </p:attrNameLst>
                                      </p:cBhvr>
                                      <p:tavLst>
                                        <p:tav tm="0">
                                          <p:val>
                                            <p:strVal val="#ppt_h"/>
                                          </p:val>
                                        </p:tav>
                                        <p:tav tm="100000">
                                          <p:val>
                                            <p:strVal val="#ppt_h"/>
                                          </p:val>
                                        </p:tav>
                                      </p:tavLst>
                                    </p:anim>
                                  </p:childTnLst>
                                </p:cTn>
                              </p:par>
                              <p:par>
                                <p:cTn id="239" presetID="45" presetClass="entr" presetSubtype="0" fill="hold" grpId="0" nodeType="withEffect">
                                  <p:stCondLst>
                                    <p:cond delay="0"/>
                                  </p:stCondLst>
                                  <p:childTnLst>
                                    <p:set>
                                      <p:cBhvr>
                                        <p:cTn id="240" dur="1" fill="hold">
                                          <p:stCondLst>
                                            <p:cond delay="0"/>
                                          </p:stCondLst>
                                        </p:cTn>
                                        <p:tgtEl>
                                          <p:spTgt spid="61"/>
                                        </p:tgtEl>
                                        <p:attrNameLst>
                                          <p:attrName>style.visibility</p:attrName>
                                        </p:attrNameLst>
                                      </p:cBhvr>
                                      <p:to>
                                        <p:strVal val="visible"/>
                                      </p:to>
                                    </p:set>
                                    <p:animEffect transition="in" filter="fade">
                                      <p:cBhvr>
                                        <p:cTn id="241" dur="2000"/>
                                        <p:tgtEl>
                                          <p:spTgt spid="61"/>
                                        </p:tgtEl>
                                      </p:cBhvr>
                                    </p:animEffect>
                                    <p:anim calcmode="lin" valueType="num">
                                      <p:cBhvr>
                                        <p:cTn id="242" dur="2000" fill="hold"/>
                                        <p:tgtEl>
                                          <p:spTgt spid="61"/>
                                        </p:tgtEl>
                                        <p:attrNameLst>
                                          <p:attrName>ppt_w</p:attrName>
                                        </p:attrNameLst>
                                      </p:cBhvr>
                                      <p:tavLst>
                                        <p:tav tm="0" fmla="#ppt_w*sin(2.5*pi*$)">
                                          <p:val>
                                            <p:fltVal val="0"/>
                                          </p:val>
                                        </p:tav>
                                        <p:tav tm="100000">
                                          <p:val>
                                            <p:fltVal val="1"/>
                                          </p:val>
                                        </p:tav>
                                      </p:tavLst>
                                    </p:anim>
                                    <p:anim calcmode="lin" valueType="num">
                                      <p:cBhvr>
                                        <p:cTn id="243" dur="2000" fill="hold"/>
                                        <p:tgtEl>
                                          <p:spTgt spid="61"/>
                                        </p:tgtEl>
                                        <p:attrNameLst>
                                          <p:attrName>ppt_h</p:attrName>
                                        </p:attrNameLst>
                                      </p:cBhvr>
                                      <p:tavLst>
                                        <p:tav tm="0">
                                          <p:val>
                                            <p:strVal val="#ppt_h"/>
                                          </p:val>
                                        </p:tav>
                                        <p:tav tm="100000">
                                          <p:val>
                                            <p:strVal val="#ppt_h"/>
                                          </p:val>
                                        </p:tav>
                                      </p:tavLst>
                                    </p:anim>
                                  </p:childTnLst>
                                </p:cTn>
                              </p:par>
                              <p:par>
                                <p:cTn id="244" presetID="45" presetClass="entr" presetSubtype="0" fill="hold" grpId="0" nodeType="withEffect">
                                  <p:stCondLst>
                                    <p:cond delay="0"/>
                                  </p:stCondLst>
                                  <p:childTnLst>
                                    <p:set>
                                      <p:cBhvr>
                                        <p:cTn id="245" dur="1" fill="hold">
                                          <p:stCondLst>
                                            <p:cond delay="0"/>
                                          </p:stCondLst>
                                        </p:cTn>
                                        <p:tgtEl>
                                          <p:spTgt spid="60"/>
                                        </p:tgtEl>
                                        <p:attrNameLst>
                                          <p:attrName>style.visibility</p:attrName>
                                        </p:attrNameLst>
                                      </p:cBhvr>
                                      <p:to>
                                        <p:strVal val="visible"/>
                                      </p:to>
                                    </p:set>
                                    <p:animEffect transition="in" filter="fade">
                                      <p:cBhvr>
                                        <p:cTn id="246" dur="2000"/>
                                        <p:tgtEl>
                                          <p:spTgt spid="60"/>
                                        </p:tgtEl>
                                      </p:cBhvr>
                                    </p:animEffect>
                                    <p:anim calcmode="lin" valueType="num">
                                      <p:cBhvr>
                                        <p:cTn id="247" dur="2000" fill="hold"/>
                                        <p:tgtEl>
                                          <p:spTgt spid="60"/>
                                        </p:tgtEl>
                                        <p:attrNameLst>
                                          <p:attrName>ppt_w</p:attrName>
                                        </p:attrNameLst>
                                      </p:cBhvr>
                                      <p:tavLst>
                                        <p:tav tm="0" fmla="#ppt_w*sin(2.5*pi*$)">
                                          <p:val>
                                            <p:fltVal val="0"/>
                                          </p:val>
                                        </p:tav>
                                        <p:tav tm="100000">
                                          <p:val>
                                            <p:fltVal val="1"/>
                                          </p:val>
                                        </p:tav>
                                      </p:tavLst>
                                    </p:anim>
                                    <p:anim calcmode="lin" valueType="num">
                                      <p:cBhvr>
                                        <p:cTn id="248" dur="2000" fill="hold"/>
                                        <p:tgtEl>
                                          <p:spTgt spid="6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25" grpId="0"/>
      <p:bldP spid="27" grpId="0"/>
      <p:bldP spid="29" grpId="0"/>
      <p:bldP spid="36" grpId="0"/>
      <p:bldP spid="37" grpId="0"/>
      <p:bldP spid="38" grpId="0"/>
      <p:bldP spid="39" grpId="0"/>
      <p:bldP spid="40" grpId="0"/>
      <p:bldP spid="41" grpId="0"/>
      <p:bldP spid="44" grpId="0"/>
      <p:bldP spid="48" grpId="0"/>
      <p:bldP spid="49" grpId="0"/>
      <p:bldP spid="50" grpId="0"/>
      <p:bldP spid="51" grpId="0"/>
      <p:bldP spid="52" grpId="0"/>
      <p:bldP spid="53" grpId="0"/>
      <p:bldP spid="55" grpId="0"/>
      <p:bldP spid="56" grpId="0"/>
      <p:bldP spid="57" grpId="0"/>
      <p:bldP spid="58" grpId="0"/>
      <p:bldP spid="59" grpId="0"/>
      <p:bldP spid="60" grpId="0"/>
      <p:bldP spid="61" grpId="0"/>
      <p:bldP spid="45" grpId="0"/>
      <p:bldP spid="45" grpId="1"/>
      <p:bldP spid="46" grpId="0"/>
      <p:bldP spid="46" grpId="1"/>
      <p:bldP spid="47" grpId="0"/>
      <p:bldP spid="47" grpId="1"/>
      <p:bldP spid="54" grpId="0"/>
      <p:bldP spid="75" grpId="0"/>
      <p:bldP spid="76" grpId="0"/>
      <p:bldP spid="77" grpId="0"/>
      <p:bldP spid="77" grpId="1"/>
      <p:bldP spid="78" grpId="0"/>
      <p:bldP spid="78" grpId="1"/>
      <p:bldP spid="79" grpId="0"/>
      <p:bldP spid="79" grpId="1"/>
      <p:bldP spid="80" grpId="0"/>
      <p:bldP spid="81" grpId="0"/>
      <p:bldP spid="82" grpId="0"/>
      <p:bldP spid="84" grpId="0"/>
      <p:bldP spid="85" grpId="0"/>
      <p:bldP spid="86" grpId="0"/>
      <p:bldP spid="87" grpId="0"/>
      <p:bldP spid="88" grpId="0"/>
      <p:bldP spid="89" grpId="0"/>
      <p:bldP spid="90" grpId="0"/>
      <p:bldP spid="91" grpId="0"/>
      <p:bldP spid="3" grpId="0"/>
      <p:bldP spid="6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72168" y="305167"/>
          <a:ext cx="9810295" cy="5821680"/>
        </p:xfrm>
        <a:graphic>
          <a:graphicData uri="http://schemas.openxmlformats.org/drawingml/2006/table">
            <a:tbl>
              <a:tblPr firstRow="1" bandRow="1">
                <a:tableStyleId>{5940675A-B579-460E-94D1-54222C63F5DA}</a:tableStyleId>
              </a:tblPr>
              <a:tblGrid>
                <a:gridCol w="663404">
                  <a:extLst>
                    <a:ext uri="{9D8B030D-6E8A-4147-A177-3AD203B41FA5}">
                      <a16:colId xmlns:a16="http://schemas.microsoft.com/office/drawing/2014/main" val="1538968713"/>
                    </a:ext>
                  </a:extLst>
                </a:gridCol>
                <a:gridCol w="835007">
                  <a:extLst>
                    <a:ext uri="{9D8B030D-6E8A-4147-A177-3AD203B41FA5}">
                      <a16:colId xmlns:a16="http://schemas.microsoft.com/office/drawing/2014/main" val="1647022811"/>
                    </a:ext>
                  </a:extLst>
                </a:gridCol>
                <a:gridCol w="1974610">
                  <a:extLst>
                    <a:ext uri="{9D8B030D-6E8A-4147-A177-3AD203B41FA5}">
                      <a16:colId xmlns:a16="http://schemas.microsoft.com/office/drawing/2014/main" val="3902333431"/>
                    </a:ext>
                  </a:extLst>
                </a:gridCol>
                <a:gridCol w="417706">
                  <a:extLst>
                    <a:ext uri="{9D8B030D-6E8A-4147-A177-3AD203B41FA5}">
                      <a16:colId xmlns:a16="http://schemas.microsoft.com/office/drawing/2014/main" val="1208048317"/>
                    </a:ext>
                  </a:extLst>
                </a:gridCol>
                <a:gridCol w="5919568">
                  <a:extLst>
                    <a:ext uri="{9D8B030D-6E8A-4147-A177-3AD203B41FA5}">
                      <a16:colId xmlns:a16="http://schemas.microsoft.com/office/drawing/2014/main" val="3700692663"/>
                    </a:ext>
                  </a:extLst>
                </a:gridCol>
              </a:tblGrid>
              <a:tr h="361992">
                <a:tc gridSpan="5">
                  <a:txBody>
                    <a:bodyPr/>
                    <a:lstStyle/>
                    <a:p>
                      <a:r>
                        <a:rPr lang="en-GB" sz="2000" b="1" dirty="0" smtClean="0">
                          <a:solidFill>
                            <a:schemeClr val="bg1"/>
                          </a:solidFill>
                          <a:latin typeface="Century Gothic" panose="020B0502020202020204" pitchFamily="34" charset="0"/>
                        </a:rPr>
                        <a:t>Una</a:t>
                      </a:r>
                      <a:r>
                        <a:rPr lang="en-GB" sz="2000" b="1" baseline="0" dirty="0" smtClean="0">
                          <a:solidFill>
                            <a:schemeClr val="bg1"/>
                          </a:solidFill>
                          <a:latin typeface="Century Gothic" panose="020B0502020202020204" pitchFamily="34" charset="0"/>
                        </a:rPr>
                        <a:t> familia</a:t>
                      </a:r>
                      <a:r>
                        <a:rPr lang="en-GB" sz="2000" b="1" dirty="0" smtClean="0">
                          <a:solidFill>
                            <a:schemeClr val="bg1"/>
                          </a:solidFill>
                          <a:latin typeface="Century Gothic" panose="020B0502020202020204" pitchFamily="34" charset="0"/>
                        </a:rPr>
                        <a:t> describe</a:t>
                      </a:r>
                      <a:r>
                        <a:rPr lang="en-GB" sz="2000" b="1" baseline="0" dirty="0" smtClean="0">
                          <a:solidFill>
                            <a:schemeClr val="bg1"/>
                          </a:solidFill>
                          <a:latin typeface="Century Gothic" panose="020B0502020202020204" pitchFamily="34" charset="0"/>
                        </a:rPr>
                        <a:t> la isla de Ibiza.  Lee y </a:t>
                      </a:r>
                      <a:r>
                        <a:rPr lang="en-GB" sz="2000" b="1" baseline="0" dirty="0" err="1" smtClean="0">
                          <a:solidFill>
                            <a:schemeClr val="bg1"/>
                          </a:solidFill>
                          <a:latin typeface="Century Gothic" panose="020B0502020202020204" pitchFamily="34" charset="0"/>
                        </a:rPr>
                        <a:t>marca</a:t>
                      </a:r>
                      <a:r>
                        <a:rPr lang="en-GB" sz="2000" b="1" baseline="0" dirty="0" smtClean="0">
                          <a:solidFill>
                            <a:schemeClr val="bg1"/>
                          </a:solidFill>
                          <a:latin typeface="Century Gothic" panose="020B0502020202020204" pitchFamily="34" charset="0"/>
                        </a:rPr>
                        <a:t> la </a:t>
                      </a:r>
                      <a:r>
                        <a:rPr lang="en-GB" sz="2000" b="1" baseline="0" dirty="0" err="1" smtClean="0">
                          <a:solidFill>
                            <a:schemeClr val="bg1"/>
                          </a:solidFill>
                          <a:latin typeface="Century Gothic" panose="020B0502020202020204" pitchFamily="34" charset="0"/>
                        </a:rPr>
                        <a:t>opción</a:t>
                      </a:r>
                      <a:r>
                        <a:rPr lang="en-GB" sz="2000" b="1" baseline="0" dirty="0" smtClean="0">
                          <a:solidFill>
                            <a:schemeClr val="bg1"/>
                          </a:solidFill>
                          <a:latin typeface="Century Gothic" panose="020B0502020202020204" pitchFamily="34" charset="0"/>
                        </a:rPr>
                        <a:t> correcta.  </a:t>
                      </a:r>
                      <a:br>
                        <a:rPr lang="en-GB" sz="2000" b="1" baseline="0" dirty="0" smtClean="0">
                          <a:solidFill>
                            <a:schemeClr val="bg1"/>
                          </a:solidFill>
                          <a:latin typeface="Century Gothic" panose="020B0502020202020204" pitchFamily="34" charset="0"/>
                        </a:rPr>
                      </a:br>
                      <a:r>
                        <a:rPr lang="en-GB" sz="2000" b="1" baseline="0" dirty="0" smtClean="0">
                          <a:solidFill>
                            <a:schemeClr val="bg1"/>
                          </a:solidFill>
                          <a:latin typeface="Century Gothic" panose="020B0502020202020204" pitchFamily="34" charset="0"/>
                        </a:rPr>
                        <a:t>¿Es singular o plural?  </a:t>
                      </a:r>
                      <a:endParaRPr lang="en-GB" sz="2000" b="1" dirty="0">
                        <a:solidFill>
                          <a:schemeClr val="bg1"/>
                        </a:solidFill>
                        <a:latin typeface="Century Gothic" panose="020B0502020202020204" pitchFamily="34" charset="0"/>
                      </a:endParaRPr>
                    </a:p>
                  </a:txBody>
                  <a:tcPr>
                    <a:solidFill>
                      <a:srgbClr val="FF9953"/>
                    </a:solidFill>
                  </a:tcPr>
                </a:tc>
                <a:tc hMerge="1">
                  <a:txBody>
                    <a:bodyPr/>
                    <a:lstStyle/>
                    <a:p>
                      <a:endParaRPr lang="en-GB"/>
                    </a:p>
                  </a:txBody>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00028">
                <a:tc rowSpan="2">
                  <a:txBody>
                    <a:bodyPr/>
                    <a:lstStyle/>
                    <a:p>
                      <a:pPr algn="ctr"/>
                      <a:r>
                        <a:rPr lang="en-GB" sz="2800" dirty="0" smtClean="0">
                          <a:solidFill>
                            <a:srgbClr val="002060"/>
                          </a:solidFill>
                          <a:latin typeface="+mn-lt"/>
                        </a:rPr>
                        <a:t>1</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La</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smtClean="0">
                          <a:solidFill>
                            <a:srgbClr val="002060"/>
                          </a:solidFill>
                          <a:latin typeface="Century Gothic" panose="020B0502020202020204" pitchFamily="34" charset="0"/>
                        </a:rPr>
                        <a:t>familia</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lvl="1" algn="l"/>
                      <a:r>
                        <a:rPr lang="en-GB" sz="2800" dirty="0" err="1" smtClean="0">
                          <a:solidFill>
                            <a:srgbClr val="002060"/>
                          </a:solidFill>
                          <a:latin typeface="Century Gothic" panose="020B0502020202020204" pitchFamily="34" charset="0"/>
                        </a:rPr>
                        <a:t>baila</a:t>
                      </a:r>
                      <a:r>
                        <a:rPr lang="en-GB" sz="2800" dirty="0" smtClean="0">
                          <a:solidFill>
                            <a:srgbClr val="002060"/>
                          </a:solidFill>
                          <a:latin typeface="Century Gothic" panose="020B0502020202020204" pitchFamily="34" charset="0"/>
                        </a:rPr>
                        <a:t> mucho en Ibiza.</a:t>
                      </a:r>
                      <a:endParaRPr lang="en-GB" sz="280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1451558689"/>
                  </a:ext>
                </a:extLst>
              </a:tr>
              <a:tr h="400028">
                <a:tc vMerge="1">
                  <a:txBody>
                    <a:bodyPr/>
                    <a:lstStyle/>
                    <a:p>
                      <a:endParaRPr lang="en-GB" dirty="0"/>
                    </a:p>
                  </a:txBody>
                  <a:tcPr/>
                </a:tc>
                <a:tc vMerge="1">
                  <a:txBody>
                    <a:bodyPr/>
                    <a:lstStyle/>
                    <a:p>
                      <a:endParaRPr lang="en-GB"/>
                    </a:p>
                  </a:txBody>
                  <a:tcPr/>
                </a:tc>
                <a:tc>
                  <a:txBody>
                    <a:bodyPr/>
                    <a:lstStyle/>
                    <a:p>
                      <a:r>
                        <a:rPr lang="en-GB" sz="2200" dirty="0" err="1" smtClean="0">
                          <a:solidFill>
                            <a:srgbClr val="002060"/>
                          </a:solidFill>
                          <a:latin typeface="Century Gothic" panose="020B0502020202020204" pitchFamily="34" charset="0"/>
                        </a:rPr>
                        <a:t>familias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394549">
                <a:tc rowSpan="2">
                  <a:txBody>
                    <a:bodyPr/>
                    <a:lstStyle/>
                    <a:p>
                      <a:pPr algn="ctr"/>
                      <a:r>
                        <a:rPr lang="en-GB" sz="2800" dirty="0" smtClean="0">
                          <a:solidFill>
                            <a:srgbClr val="002060"/>
                          </a:solidFill>
                          <a:latin typeface="+mn-lt"/>
                        </a:rPr>
                        <a:t>2</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Las</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smtClean="0">
                          <a:solidFill>
                            <a:srgbClr val="002060"/>
                          </a:solidFill>
                          <a:latin typeface="Century Gothic" panose="020B0502020202020204" pitchFamily="34" charset="0"/>
                        </a:rPr>
                        <a:t>islas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lvl="1" algn="l"/>
                      <a:r>
                        <a:rPr lang="en-GB" sz="2800" dirty="0" smtClean="0">
                          <a:solidFill>
                            <a:srgbClr val="002060"/>
                          </a:solidFill>
                          <a:latin typeface="Century Gothic" panose="020B0502020202020204" pitchFamily="34" charset="0"/>
                        </a:rPr>
                        <a:t>son</a:t>
                      </a:r>
                      <a:r>
                        <a:rPr lang="en-GB" sz="2800" baseline="0" dirty="0" smtClean="0">
                          <a:solidFill>
                            <a:srgbClr val="002060"/>
                          </a:solidFill>
                          <a:latin typeface="Century Gothic" panose="020B0502020202020204" pitchFamily="34" charset="0"/>
                        </a:rPr>
                        <a:t> </a:t>
                      </a:r>
                      <a:r>
                        <a:rPr lang="en-GB" sz="2800" baseline="0" dirty="0" err="1" smtClean="0">
                          <a:solidFill>
                            <a:srgbClr val="002060"/>
                          </a:solidFill>
                          <a:latin typeface="Century Gothic" panose="020B0502020202020204" pitchFamily="34" charset="0"/>
                        </a:rPr>
                        <a:t>muy</a:t>
                      </a:r>
                      <a:r>
                        <a:rPr lang="en-GB" sz="2800" baseline="0" dirty="0" smtClean="0">
                          <a:solidFill>
                            <a:srgbClr val="002060"/>
                          </a:solidFill>
                          <a:latin typeface="Century Gothic" panose="020B0502020202020204" pitchFamily="34" charset="0"/>
                        </a:rPr>
                        <a:t> famosas.</a:t>
                      </a:r>
                      <a:endParaRPr lang="en-GB" sz="280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3134051697"/>
                  </a:ext>
                </a:extLst>
              </a:tr>
              <a:tr h="400028">
                <a:tc vMerge="1">
                  <a:txBody>
                    <a:bodyPr/>
                    <a:lstStyle/>
                    <a:p>
                      <a:endParaRPr lang="en-GB" dirty="0"/>
                    </a:p>
                  </a:txBody>
                  <a:tcPr/>
                </a:tc>
                <a:tc vMerge="1">
                  <a:txBody>
                    <a:bodyPr/>
                    <a:lstStyle/>
                    <a:p>
                      <a:endParaRPr lang="en-GB"/>
                    </a:p>
                  </a:txBody>
                  <a:tcPr/>
                </a:tc>
                <a:tc>
                  <a:txBody>
                    <a:bodyPr/>
                    <a:lstStyle/>
                    <a:p>
                      <a:r>
                        <a:rPr lang="en-GB" sz="2200" dirty="0" smtClean="0">
                          <a:solidFill>
                            <a:srgbClr val="002060"/>
                          </a:solidFill>
                          <a:latin typeface="Century Gothic" panose="020B0502020202020204" pitchFamily="34" charset="0"/>
                        </a:rPr>
                        <a:t>isla</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00028">
                <a:tc rowSpan="2">
                  <a:txBody>
                    <a:bodyPr/>
                    <a:lstStyle/>
                    <a:p>
                      <a:pPr algn="ctr"/>
                      <a:r>
                        <a:rPr lang="en-GB" sz="2800" dirty="0" smtClean="0">
                          <a:solidFill>
                            <a:srgbClr val="002060"/>
                          </a:solidFill>
                          <a:latin typeface="+mn-lt"/>
                        </a:rPr>
                        <a:t>3</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Las</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smtClean="0">
                          <a:solidFill>
                            <a:srgbClr val="002060"/>
                          </a:solidFill>
                          <a:latin typeface="Century Gothic" panose="020B0502020202020204" pitchFamily="34" charset="0"/>
                        </a:rPr>
                        <a:t>vista</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lvl="1" algn="l"/>
                      <a:r>
                        <a:rPr lang="en-GB" sz="2800" dirty="0" smtClean="0">
                          <a:solidFill>
                            <a:srgbClr val="002060"/>
                          </a:solidFill>
                          <a:latin typeface="Century Gothic" panose="020B0502020202020204" pitchFamily="34" charset="0"/>
                        </a:rPr>
                        <a:t>son </a:t>
                      </a:r>
                      <a:r>
                        <a:rPr lang="en-GB" sz="2800" dirty="0" err="1" smtClean="0">
                          <a:solidFill>
                            <a:srgbClr val="002060"/>
                          </a:solidFill>
                          <a:latin typeface="Century Gothic" panose="020B0502020202020204" pitchFamily="34" charset="0"/>
                        </a:rPr>
                        <a:t>bonitas</a:t>
                      </a:r>
                      <a:r>
                        <a:rPr lang="en-GB" sz="2800" dirty="0" smtClean="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2865752588"/>
                  </a:ext>
                </a:extLst>
              </a:tr>
              <a:tr h="400028">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p>
                      <a:r>
                        <a:rPr lang="en-GB" sz="2200" dirty="0" smtClean="0">
                          <a:solidFill>
                            <a:srgbClr val="002060"/>
                          </a:solidFill>
                          <a:latin typeface="Century Gothic" panose="020B0502020202020204" pitchFamily="34" charset="0"/>
                        </a:rPr>
                        <a:t>vistas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00028">
                <a:tc rowSpan="2">
                  <a:txBody>
                    <a:bodyPr/>
                    <a:lstStyle/>
                    <a:p>
                      <a:pPr algn="ctr"/>
                      <a:r>
                        <a:rPr lang="en-GB" sz="2800" dirty="0" smtClean="0">
                          <a:solidFill>
                            <a:srgbClr val="002060"/>
                          </a:solidFill>
                          <a:latin typeface="+mn-lt"/>
                        </a:rPr>
                        <a:t>4</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Las</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smtClean="0">
                          <a:solidFill>
                            <a:srgbClr val="002060"/>
                          </a:solidFill>
                          <a:latin typeface="Century Gothic" panose="020B0502020202020204" pitchFamily="34" charset="0"/>
                        </a:rPr>
                        <a:t>películas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lvl="1" algn="l"/>
                      <a:r>
                        <a:rPr lang="en-GB" sz="2800" baseline="0" dirty="0" smtClean="0">
                          <a:solidFill>
                            <a:srgbClr val="002060"/>
                          </a:solidFill>
                          <a:latin typeface="Century Gothic" panose="020B0502020202020204" pitchFamily="34" charset="0"/>
                        </a:rPr>
                        <a:t>en el </a:t>
                      </a:r>
                      <a:r>
                        <a:rPr lang="en-GB" sz="2800" baseline="0" dirty="0" err="1" smtClean="0">
                          <a:solidFill>
                            <a:srgbClr val="002060"/>
                          </a:solidFill>
                          <a:latin typeface="Century Gothic" panose="020B0502020202020204" pitchFamily="34" charset="0"/>
                        </a:rPr>
                        <a:t>barco</a:t>
                      </a:r>
                      <a:r>
                        <a:rPr lang="en-GB" sz="2800" baseline="0" dirty="0" smtClean="0">
                          <a:solidFill>
                            <a:srgbClr val="002060"/>
                          </a:solidFill>
                          <a:latin typeface="Century Gothic" panose="020B0502020202020204" pitchFamily="34" charset="0"/>
                        </a:rPr>
                        <a:t> son </a:t>
                      </a:r>
                      <a:r>
                        <a:rPr lang="en-GB" sz="2800" baseline="0" dirty="0" err="1" smtClean="0">
                          <a:solidFill>
                            <a:srgbClr val="002060"/>
                          </a:solidFill>
                          <a:latin typeface="Century Gothic" panose="020B0502020202020204" pitchFamily="34" charset="0"/>
                        </a:rPr>
                        <a:t>interesantes</a:t>
                      </a:r>
                      <a:r>
                        <a:rPr lang="en-GB" sz="2800" baseline="0" dirty="0" smtClean="0">
                          <a:solidFill>
                            <a:srgbClr val="002060"/>
                          </a:solidFill>
                          <a:latin typeface="Century Gothic" panose="020B0502020202020204" pitchFamily="34" charset="0"/>
                        </a:rPr>
                        <a:t>.</a:t>
                      </a:r>
                      <a:endParaRPr lang="en-GB" sz="2800" baseline="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2589582004"/>
                  </a:ext>
                </a:extLst>
              </a:tr>
              <a:tr h="400028">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p>
                      <a:r>
                        <a:rPr lang="en-GB" sz="2200" dirty="0" smtClean="0">
                          <a:solidFill>
                            <a:srgbClr val="002060"/>
                          </a:solidFill>
                          <a:latin typeface="Century Gothic" panose="020B0502020202020204" pitchFamily="34" charset="0"/>
                        </a:rPr>
                        <a:t>película</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00028">
                <a:tc rowSpan="2">
                  <a:txBody>
                    <a:bodyPr/>
                    <a:lstStyle/>
                    <a:p>
                      <a:pPr algn="ctr"/>
                      <a:r>
                        <a:rPr lang="en-GB" sz="2800" dirty="0" smtClean="0">
                          <a:solidFill>
                            <a:srgbClr val="002060"/>
                          </a:solidFill>
                          <a:latin typeface="+mn-lt"/>
                        </a:rPr>
                        <a:t>5</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La</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err="1" smtClean="0">
                          <a:solidFill>
                            <a:srgbClr val="002060"/>
                          </a:solidFill>
                          <a:latin typeface="Century Gothic" panose="020B0502020202020204" pitchFamily="34" charset="0"/>
                        </a:rPr>
                        <a:t>ciudades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lvl="1" algn="l"/>
                      <a:r>
                        <a:rPr lang="en-GB" sz="2800" dirty="0" smtClean="0">
                          <a:solidFill>
                            <a:srgbClr val="002060"/>
                          </a:solidFill>
                          <a:latin typeface="Century Gothic" panose="020B0502020202020204" pitchFamily="34" charset="0"/>
                        </a:rPr>
                        <a:t>es</a:t>
                      </a:r>
                      <a:r>
                        <a:rPr lang="en-GB" sz="2800" baseline="0" dirty="0" smtClean="0">
                          <a:solidFill>
                            <a:srgbClr val="002060"/>
                          </a:solidFill>
                          <a:latin typeface="Century Gothic" panose="020B0502020202020204" pitchFamily="34" charset="0"/>
                        </a:rPr>
                        <a:t> </a:t>
                      </a:r>
                      <a:r>
                        <a:rPr lang="en-GB" sz="2800" baseline="0" dirty="0" err="1" smtClean="0">
                          <a:solidFill>
                            <a:srgbClr val="002060"/>
                          </a:solidFill>
                          <a:latin typeface="Century Gothic" panose="020B0502020202020204" pitchFamily="34" charset="0"/>
                        </a:rPr>
                        <a:t>tranquila</a:t>
                      </a:r>
                      <a:r>
                        <a:rPr lang="en-GB" sz="2800" dirty="0" smtClean="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3767521564"/>
                  </a:ext>
                </a:extLst>
              </a:tr>
              <a:tr h="400028">
                <a:tc vMerge="1">
                  <a:txBody>
                    <a:bodyPr/>
                    <a:lstStyle/>
                    <a:p>
                      <a:endParaRPr lang="en-GB" dirty="0">
                        <a:solidFill>
                          <a:srgbClr val="002060"/>
                        </a:solidFill>
                      </a:endParaRPr>
                    </a:p>
                  </a:txBody>
                  <a:tcPr>
                    <a:solidFill>
                      <a:srgbClr val="FDEFE3"/>
                    </a:solidFill>
                  </a:tcPr>
                </a:tc>
                <a:tc vMerge="1">
                  <a:txBody>
                    <a:bodyPr/>
                    <a:lstStyle/>
                    <a:p>
                      <a:endParaRPr lang="en-GB"/>
                    </a:p>
                  </a:txBody>
                  <a:tcPr/>
                </a:tc>
                <a:tc>
                  <a:txBody>
                    <a:bodyPr/>
                    <a:lstStyle/>
                    <a:p>
                      <a:r>
                        <a:rPr lang="en-GB" sz="2200" dirty="0" smtClean="0">
                          <a:solidFill>
                            <a:srgbClr val="002060"/>
                          </a:solidFill>
                          <a:latin typeface="Century Gothic" panose="020B0502020202020204" pitchFamily="34" charset="0"/>
                        </a:rPr>
                        <a:t>ciudad</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r h="259080">
                <a:tc rowSpan="2">
                  <a:txBody>
                    <a:bodyPr/>
                    <a:lstStyle/>
                    <a:p>
                      <a:pPr algn="ctr"/>
                      <a:r>
                        <a:rPr lang="en-GB" sz="2800" dirty="0" smtClean="0">
                          <a:solidFill>
                            <a:srgbClr val="002060"/>
                          </a:solidFill>
                          <a:latin typeface="Century Gothic" panose="020B0502020202020204" pitchFamily="34" charset="0"/>
                        </a:rPr>
                        <a:t>6</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La</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err="1" smtClean="0">
                          <a:solidFill>
                            <a:srgbClr val="002060"/>
                          </a:solidFill>
                          <a:latin typeface="Century Gothic" panose="020B0502020202020204" pitchFamily="34" charset="0"/>
                        </a:rPr>
                        <a:t>revista</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endParaRPr>
                    </a:p>
                  </a:txBody>
                  <a:tcPr>
                    <a:solidFill>
                      <a:srgbClr val="FDEFE3"/>
                    </a:solidFill>
                  </a:tcPr>
                </a:tc>
                <a:tc rowSpan="2">
                  <a:txBody>
                    <a:bodyPr/>
                    <a:lstStyle/>
                    <a:p>
                      <a:pPr lvl="1" algn="l"/>
                      <a:r>
                        <a:rPr lang="es-ES" sz="2800" baseline="0" dirty="0" smtClean="0">
                          <a:solidFill>
                            <a:srgbClr val="002060"/>
                          </a:solidFill>
                          <a:latin typeface="Century Gothic" panose="020B0502020202020204" pitchFamily="34" charset="0"/>
                        </a:rPr>
                        <a:t>tiene unas frases en español.</a:t>
                      </a:r>
                      <a:endParaRPr lang="en-GB" sz="280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1649952633"/>
                  </a:ext>
                </a:extLst>
              </a:tr>
              <a:tr h="259080">
                <a:tc vMerge="1">
                  <a:txBody>
                    <a:bodyPr/>
                    <a:lstStyle/>
                    <a:p>
                      <a:endParaRPr lang="en-GB"/>
                    </a:p>
                  </a:txBody>
                  <a:tcPr/>
                </a:tc>
                <a:tc vMerge="1">
                  <a:txBody>
                    <a:bodyPr/>
                    <a:lstStyle/>
                    <a:p>
                      <a:endParaRPr lang="en-GB"/>
                    </a:p>
                  </a:txBody>
                  <a:tcPr/>
                </a:tc>
                <a:tc>
                  <a:txBody>
                    <a:bodyPr/>
                    <a:lstStyle/>
                    <a:p>
                      <a:r>
                        <a:rPr lang="en-GB" sz="2200" dirty="0" err="1" smtClean="0">
                          <a:solidFill>
                            <a:srgbClr val="002060"/>
                          </a:solidFill>
                          <a:latin typeface="Century Gothic" panose="020B0502020202020204" pitchFamily="34" charset="0"/>
                        </a:rPr>
                        <a:t>revistas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endParaRPr lang="en-GB"/>
                    </a:p>
                  </a:txBody>
                  <a:tcPr/>
                </a:tc>
                <a:extLst>
                  <a:ext uri="{0D108BD9-81ED-4DB2-BD59-A6C34878D82A}">
                    <a16:rowId xmlns:a16="http://schemas.microsoft.com/office/drawing/2014/main" val="453953972"/>
                  </a:ext>
                </a:extLst>
              </a:tr>
            </a:tbl>
          </a:graphicData>
        </a:graphic>
      </p:graphicFrame>
      <p:sp>
        <p:nvSpPr>
          <p:cNvPr id="5" name="Rounded Rectangle 4"/>
          <p:cNvSpPr/>
          <p:nvPr/>
        </p:nvSpPr>
        <p:spPr>
          <a:xfrm>
            <a:off x="11054861" y="122605"/>
            <a:ext cx="86004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latin typeface="Century Gothic" panose="020B0502020202020204" pitchFamily="34" charset="0"/>
            </a:endParaRPr>
          </a:p>
        </p:txBody>
      </p:sp>
      <p:pic>
        <p:nvPicPr>
          <p:cNvPr id="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100307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185154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310751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354808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482413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10" y="5255774"/>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58549" y="1130684"/>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family dances a lot in Ibiza.</a:t>
            </a:r>
            <a:endParaRPr lang="en-GB" sz="2800" b="1" dirty="0">
              <a:solidFill>
                <a:schemeClr val="accent5">
                  <a:lumMod val="50000"/>
                </a:schemeClr>
              </a:solidFill>
              <a:latin typeface="Century Gothic" panose="020B0502020202020204" pitchFamily="34" charset="0"/>
            </a:endParaRPr>
          </a:p>
        </p:txBody>
      </p:sp>
      <p:sp>
        <p:nvSpPr>
          <p:cNvPr id="13" name="TextBox 12"/>
          <p:cNvSpPr txBox="1"/>
          <p:nvPr/>
        </p:nvSpPr>
        <p:spPr>
          <a:xfrm>
            <a:off x="1058779" y="2004732"/>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islands are very famous.</a:t>
            </a:r>
            <a:endParaRPr lang="en-GB" sz="2800" b="1" dirty="0">
              <a:solidFill>
                <a:schemeClr val="accent5">
                  <a:lumMod val="50000"/>
                </a:schemeClr>
              </a:solidFill>
              <a:latin typeface="Century Gothic" panose="020B0502020202020204" pitchFamily="34" charset="0"/>
            </a:endParaRPr>
          </a:p>
        </p:txBody>
      </p:sp>
      <p:sp>
        <p:nvSpPr>
          <p:cNvPr id="14" name="TextBox 13"/>
          <p:cNvSpPr txBox="1"/>
          <p:nvPr/>
        </p:nvSpPr>
        <p:spPr>
          <a:xfrm>
            <a:off x="1058779" y="2910133"/>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views are pretty.</a:t>
            </a:r>
            <a:endParaRPr lang="en-GB" sz="2800" b="1" dirty="0">
              <a:solidFill>
                <a:schemeClr val="accent5">
                  <a:lumMod val="50000"/>
                </a:schemeClr>
              </a:solidFill>
              <a:latin typeface="Century Gothic" panose="020B0502020202020204" pitchFamily="34" charset="0"/>
            </a:endParaRPr>
          </a:p>
        </p:txBody>
      </p:sp>
      <p:sp>
        <p:nvSpPr>
          <p:cNvPr id="15" name="TextBox 14"/>
          <p:cNvSpPr txBox="1"/>
          <p:nvPr/>
        </p:nvSpPr>
        <p:spPr>
          <a:xfrm>
            <a:off x="1058779" y="3770152"/>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films on the boat are interesting.</a:t>
            </a:r>
            <a:endParaRPr lang="en-GB" sz="2800" b="1" dirty="0">
              <a:solidFill>
                <a:schemeClr val="accent5">
                  <a:lumMod val="50000"/>
                </a:schemeClr>
              </a:solidFill>
              <a:latin typeface="Century Gothic" panose="020B0502020202020204" pitchFamily="34" charset="0"/>
            </a:endParaRPr>
          </a:p>
        </p:txBody>
      </p:sp>
      <p:sp>
        <p:nvSpPr>
          <p:cNvPr id="16" name="TextBox 15"/>
          <p:cNvSpPr txBox="1"/>
          <p:nvPr/>
        </p:nvSpPr>
        <p:spPr>
          <a:xfrm>
            <a:off x="1058549" y="4562523"/>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city is quiet.</a:t>
            </a:r>
            <a:endParaRPr lang="en-GB" sz="2800" b="1" dirty="0">
              <a:solidFill>
                <a:schemeClr val="accent5">
                  <a:lumMod val="50000"/>
                </a:schemeClr>
              </a:solidFill>
              <a:latin typeface="Century Gothic" panose="020B0502020202020204" pitchFamily="34" charset="0"/>
            </a:endParaRPr>
          </a:p>
        </p:txBody>
      </p:sp>
      <p:sp>
        <p:nvSpPr>
          <p:cNvPr id="17" name="TextBox 16"/>
          <p:cNvSpPr txBox="1"/>
          <p:nvPr/>
        </p:nvSpPr>
        <p:spPr>
          <a:xfrm>
            <a:off x="1058549" y="5427033"/>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magazine has some sentences in Spanish.</a:t>
            </a:r>
            <a:endParaRPr lang="en-GB" sz="2800" b="1" dirty="0">
              <a:solidFill>
                <a:schemeClr val="accent5">
                  <a:lumMod val="50000"/>
                </a:schemeClr>
              </a:solidFill>
              <a:latin typeface="Century Gothic" panose="020B0502020202020204" pitchFamily="34" charset="0"/>
            </a:endParaRPr>
          </a:p>
        </p:txBody>
      </p:sp>
      <p:sp>
        <p:nvSpPr>
          <p:cNvPr id="2" name="TextBox 1"/>
          <p:cNvSpPr txBox="1"/>
          <p:nvPr/>
        </p:nvSpPr>
        <p:spPr>
          <a:xfrm>
            <a:off x="2957488" y="614303"/>
            <a:ext cx="5657123" cy="707886"/>
          </a:xfrm>
          <a:prstGeom prst="rect">
            <a:avLst/>
          </a:prstGeom>
          <a:noFill/>
        </p:spPr>
        <p:txBody>
          <a:bodyPr wrap="square" rtlCol="0">
            <a:spAutoFit/>
          </a:bodyPr>
          <a:lstStyle/>
          <a:p>
            <a:r>
              <a:rPr lang="en-GB" sz="2000" b="1" dirty="0" smtClean="0">
                <a:solidFill>
                  <a:schemeClr val="bg1"/>
                </a:solidFill>
                <a:latin typeface="Century Gothic" panose="020B0502020202020204" pitchFamily="34" charset="0"/>
              </a:rPr>
              <a:t>Escribe las </a:t>
            </a:r>
            <a:r>
              <a:rPr lang="en-GB" sz="2000" b="1" dirty="0" err="1" smtClean="0">
                <a:solidFill>
                  <a:schemeClr val="bg1"/>
                </a:solidFill>
                <a:latin typeface="Century Gothic" panose="020B0502020202020204" pitchFamily="34" charset="0"/>
              </a:rPr>
              <a:t>frases</a:t>
            </a:r>
            <a:r>
              <a:rPr lang="en-GB" sz="2000" b="1" dirty="0" smtClean="0">
                <a:solidFill>
                  <a:schemeClr val="bg1"/>
                </a:solidFill>
                <a:latin typeface="Century Gothic" panose="020B0502020202020204" pitchFamily="34" charset="0"/>
              </a:rPr>
              <a:t> en inglés.</a:t>
            </a:r>
            <a:endParaRPr lang="en-GB" sz="2000" b="1" dirty="0">
              <a:solidFill>
                <a:schemeClr val="bg1"/>
              </a:solidFill>
              <a:latin typeface="Century Gothic" panose="020B0502020202020204" pitchFamily="34" charset="0"/>
            </a:endParaRPr>
          </a:p>
          <a:p>
            <a:endParaRPr lang="en-GB" sz="2000" dirty="0"/>
          </a:p>
        </p:txBody>
      </p:sp>
      <p:sp>
        <p:nvSpPr>
          <p:cNvPr id="3" name="Title 2"/>
          <p:cNvSpPr>
            <a:spLocks noGrp="1"/>
          </p:cNvSpPr>
          <p:nvPr>
            <p:ph type="title"/>
          </p:nvPr>
        </p:nvSpPr>
        <p:spPr>
          <a:xfrm>
            <a:off x="11189677" y="143332"/>
            <a:ext cx="826477" cy="380192"/>
          </a:xfrm>
        </p:spPr>
        <p:txBody>
          <a:bodyPr>
            <a:normAutofit/>
          </a:bodyPr>
          <a:lstStyle/>
          <a:p>
            <a:r>
              <a:rPr lang="en-GB" sz="2000" b="1" dirty="0" smtClean="0">
                <a:solidFill>
                  <a:schemeClr val="bg1"/>
                </a:solidFill>
                <a:latin typeface="Century Gothic" panose="020B0502020202020204" pitchFamily="34" charset="0"/>
              </a:rPr>
              <a:t>leer</a:t>
            </a:r>
            <a:endParaRPr lang="en-GB" sz="2000" dirty="0">
              <a:solidFill>
                <a:schemeClr val="bg1"/>
              </a:solidFill>
            </a:endParaRPr>
          </a:p>
        </p:txBody>
      </p:sp>
    </p:spTree>
    <p:extLst>
      <p:ext uri="{BB962C8B-B14F-4D97-AF65-F5344CB8AC3E}">
        <p14:creationId xmlns:p14="http://schemas.microsoft.com/office/powerpoint/2010/main" val="256830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72169" y="305167"/>
          <a:ext cx="10074990" cy="5821680"/>
        </p:xfrm>
        <a:graphic>
          <a:graphicData uri="http://schemas.openxmlformats.org/drawingml/2006/table">
            <a:tbl>
              <a:tblPr firstRow="1" bandRow="1">
                <a:tableStyleId>{5940675A-B579-460E-94D1-54222C63F5DA}</a:tableStyleId>
              </a:tblPr>
              <a:tblGrid>
                <a:gridCol w="681303">
                  <a:extLst>
                    <a:ext uri="{9D8B030D-6E8A-4147-A177-3AD203B41FA5}">
                      <a16:colId xmlns:a16="http://schemas.microsoft.com/office/drawing/2014/main" val="1538968713"/>
                    </a:ext>
                  </a:extLst>
                </a:gridCol>
                <a:gridCol w="857538">
                  <a:extLst>
                    <a:ext uri="{9D8B030D-6E8A-4147-A177-3AD203B41FA5}">
                      <a16:colId xmlns:a16="http://schemas.microsoft.com/office/drawing/2014/main" val="1647022811"/>
                    </a:ext>
                  </a:extLst>
                </a:gridCol>
                <a:gridCol w="2027888">
                  <a:extLst>
                    <a:ext uri="{9D8B030D-6E8A-4147-A177-3AD203B41FA5}">
                      <a16:colId xmlns:a16="http://schemas.microsoft.com/office/drawing/2014/main" val="3902333431"/>
                    </a:ext>
                  </a:extLst>
                </a:gridCol>
                <a:gridCol w="428976">
                  <a:extLst>
                    <a:ext uri="{9D8B030D-6E8A-4147-A177-3AD203B41FA5}">
                      <a16:colId xmlns:a16="http://schemas.microsoft.com/office/drawing/2014/main" val="1208048317"/>
                    </a:ext>
                  </a:extLst>
                </a:gridCol>
                <a:gridCol w="6079285">
                  <a:extLst>
                    <a:ext uri="{9D8B030D-6E8A-4147-A177-3AD203B41FA5}">
                      <a16:colId xmlns:a16="http://schemas.microsoft.com/office/drawing/2014/main" val="3700692663"/>
                    </a:ext>
                  </a:extLst>
                </a:gridCol>
              </a:tblGrid>
              <a:tr h="361992">
                <a:tc gridSpan="5">
                  <a:txBody>
                    <a:bodyPr/>
                    <a:lstStyle/>
                    <a:p>
                      <a:r>
                        <a:rPr lang="en-GB" sz="2000" b="1" dirty="0" smtClean="0">
                          <a:solidFill>
                            <a:schemeClr val="bg1"/>
                          </a:solidFill>
                          <a:latin typeface="Century Gothic" panose="020B0502020202020204" pitchFamily="34" charset="0"/>
                        </a:rPr>
                        <a:t>En las frases 7-12, </a:t>
                      </a:r>
                      <a:r>
                        <a:rPr lang="en-GB" sz="2000" b="1" dirty="0" err="1" smtClean="0">
                          <a:solidFill>
                            <a:schemeClr val="bg1"/>
                          </a:solidFill>
                          <a:latin typeface="Century Gothic" panose="020B0502020202020204" pitchFamily="34" charset="0"/>
                        </a:rPr>
                        <a:t>una</a:t>
                      </a:r>
                      <a:r>
                        <a:rPr lang="en-GB" sz="2000" b="1" baseline="0" dirty="0" smtClean="0">
                          <a:solidFill>
                            <a:schemeClr val="bg1"/>
                          </a:solidFill>
                          <a:latin typeface="Century Gothic" panose="020B0502020202020204" pitchFamily="34" charset="0"/>
                        </a:rPr>
                        <a:t> familia</a:t>
                      </a:r>
                      <a:r>
                        <a:rPr lang="en-GB" sz="2000" b="1" dirty="0" smtClean="0">
                          <a:solidFill>
                            <a:schemeClr val="bg1"/>
                          </a:solidFill>
                          <a:latin typeface="Century Gothic" panose="020B0502020202020204" pitchFamily="34" charset="0"/>
                        </a:rPr>
                        <a:t> describe</a:t>
                      </a:r>
                      <a:r>
                        <a:rPr lang="en-GB" sz="2000" b="1" baseline="0" dirty="0" smtClean="0">
                          <a:solidFill>
                            <a:schemeClr val="bg1"/>
                          </a:solidFill>
                          <a:latin typeface="Century Gothic" panose="020B0502020202020204" pitchFamily="34" charset="0"/>
                        </a:rPr>
                        <a:t> la isla de Ibiza.  Lee y </a:t>
                      </a:r>
                      <a:r>
                        <a:rPr lang="en-GB" sz="2000" b="1" baseline="0" dirty="0" err="1" smtClean="0">
                          <a:solidFill>
                            <a:schemeClr val="bg1"/>
                          </a:solidFill>
                          <a:latin typeface="Century Gothic" panose="020B0502020202020204" pitchFamily="34" charset="0"/>
                        </a:rPr>
                        <a:t>marca</a:t>
                      </a:r>
                      <a:r>
                        <a:rPr lang="en-GB" sz="2000" b="1" baseline="0" dirty="0" smtClean="0">
                          <a:solidFill>
                            <a:schemeClr val="bg1"/>
                          </a:solidFill>
                          <a:latin typeface="Century Gothic" panose="020B0502020202020204" pitchFamily="34" charset="0"/>
                        </a:rPr>
                        <a:t> la </a:t>
                      </a:r>
                      <a:r>
                        <a:rPr lang="en-GB" sz="2000" b="1" baseline="0" dirty="0" err="1" smtClean="0">
                          <a:solidFill>
                            <a:schemeClr val="bg1"/>
                          </a:solidFill>
                          <a:latin typeface="Century Gothic" panose="020B0502020202020204" pitchFamily="34" charset="0"/>
                        </a:rPr>
                        <a:t>opción</a:t>
                      </a:r>
                      <a:r>
                        <a:rPr lang="en-GB" sz="2000" b="1" baseline="0" dirty="0" smtClean="0">
                          <a:solidFill>
                            <a:schemeClr val="bg1"/>
                          </a:solidFill>
                          <a:latin typeface="Century Gothic" panose="020B0502020202020204" pitchFamily="34" charset="0"/>
                        </a:rPr>
                        <a:t> correcta.  ¿Es singular o plural?  </a:t>
                      </a:r>
                      <a:endParaRPr lang="en-GB" sz="2000" b="1" dirty="0">
                        <a:solidFill>
                          <a:schemeClr val="bg1"/>
                        </a:solidFill>
                        <a:latin typeface="Century Gothic" panose="020B0502020202020204" pitchFamily="34" charset="0"/>
                      </a:endParaRPr>
                    </a:p>
                  </a:txBody>
                  <a:tcPr>
                    <a:solidFill>
                      <a:srgbClr val="FF9953"/>
                    </a:solidFill>
                  </a:tcPr>
                </a:tc>
                <a:tc hMerge="1">
                  <a:txBody>
                    <a:bodyPr/>
                    <a:lstStyle/>
                    <a:p>
                      <a:endParaRPr lang="en-GB"/>
                    </a:p>
                  </a:txBody>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00028">
                <a:tc rowSpan="2">
                  <a:txBody>
                    <a:bodyPr/>
                    <a:lstStyle/>
                    <a:p>
                      <a:pPr algn="ctr"/>
                      <a:r>
                        <a:rPr lang="en-GB" sz="2800" dirty="0" smtClean="0">
                          <a:solidFill>
                            <a:srgbClr val="002060"/>
                          </a:solidFill>
                          <a:latin typeface="+mn-lt"/>
                        </a:rPr>
                        <a:t>7</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Los</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err="1" smtClean="0">
                          <a:solidFill>
                            <a:srgbClr val="002060"/>
                          </a:solidFill>
                          <a:latin typeface="Century Gothic" panose="020B0502020202020204" pitchFamily="34" charset="0"/>
                        </a:rPr>
                        <a:t>platos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lvl="1" algn="l"/>
                      <a:r>
                        <a:rPr lang="en-GB" sz="2800" dirty="0" smtClean="0">
                          <a:solidFill>
                            <a:srgbClr val="002060"/>
                          </a:solidFill>
                          <a:latin typeface="Century Gothic" panose="020B0502020202020204" pitchFamily="34" charset="0"/>
                        </a:rPr>
                        <a:t>no son</a:t>
                      </a:r>
                      <a:r>
                        <a:rPr lang="en-GB" sz="2800" baseline="0" dirty="0" smtClean="0">
                          <a:solidFill>
                            <a:srgbClr val="002060"/>
                          </a:solidFill>
                          <a:latin typeface="Century Gothic" panose="020B0502020202020204" pitchFamily="34" charset="0"/>
                        </a:rPr>
                        <a:t> </a:t>
                      </a:r>
                      <a:r>
                        <a:rPr lang="en-GB" sz="2800" baseline="0" dirty="0" err="1" smtClean="0">
                          <a:solidFill>
                            <a:srgbClr val="002060"/>
                          </a:solidFill>
                          <a:latin typeface="Century Gothic" panose="020B0502020202020204" pitchFamily="34" charset="0"/>
                        </a:rPr>
                        <a:t>caros</a:t>
                      </a:r>
                      <a:r>
                        <a:rPr lang="en-GB" sz="2800" dirty="0" smtClean="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1451558689"/>
                  </a:ext>
                </a:extLst>
              </a:tr>
              <a:tr h="400028">
                <a:tc vMerge="1">
                  <a:txBody>
                    <a:bodyPr/>
                    <a:lstStyle/>
                    <a:p>
                      <a:endParaRPr lang="en-GB" dirty="0"/>
                    </a:p>
                  </a:txBody>
                  <a:tcPr/>
                </a:tc>
                <a:tc vMerge="1">
                  <a:txBody>
                    <a:bodyPr/>
                    <a:lstStyle/>
                    <a:p>
                      <a:endParaRPr lang="en-GB"/>
                    </a:p>
                  </a:txBody>
                  <a:tcPr/>
                </a:tc>
                <a:tc>
                  <a:txBody>
                    <a:bodyPr/>
                    <a:lstStyle/>
                    <a:p>
                      <a:r>
                        <a:rPr lang="en-GB" sz="2200" dirty="0" err="1" smtClean="0">
                          <a:solidFill>
                            <a:srgbClr val="002060"/>
                          </a:solidFill>
                          <a:latin typeface="Century Gothic" panose="020B0502020202020204" pitchFamily="34" charset="0"/>
                        </a:rPr>
                        <a:t>plato</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394549">
                <a:tc rowSpan="2">
                  <a:txBody>
                    <a:bodyPr/>
                    <a:lstStyle/>
                    <a:p>
                      <a:pPr algn="ctr"/>
                      <a:r>
                        <a:rPr lang="en-GB" sz="2800" dirty="0" smtClean="0">
                          <a:solidFill>
                            <a:srgbClr val="002060"/>
                          </a:solidFill>
                          <a:latin typeface="+mn-lt"/>
                        </a:rPr>
                        <a:t>8</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Los</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smtClean="0">
                          <a:solidFill>
                            <a:srgbClr val="002060"/>
                          </a:solidFill>
                          <a:latin typeface="Century Gothic" panose="020B0502020202020204" pitchFamily="34" charset="0"/>
                        </a:rPr>
                        <a:t>pueblo</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lvl="1" algn="l"/>
                      <a:r>
                        <a:rPr lang="en-GB" sz="2800" dirty="0" smtClean="0">
                          <a:solidFill>
                            <a:srgbClr val="002060"/>
                          </a:solidFill>
                          <a:latin typeface="Century Gothic" panose="020B0502020202020204" pitchFamily="34" charset="0"/>
                        </a:rPr>
                        <a:t>son</a:t>
                      </a:r>
                      <a:r>
                        <a:rPr lang="en-GB" sz="2800" baseline="0" dirty="0" smtClean="0">
                          <a:solidFill>
                            <a:srgbClr val="002060"/>
                          </a:solidFill>
                          <a:latin typeface="Century Gothic" panose="020B0502020202020204" pitchFamily="34" charset="0"/>
                        </a:rPr>
                        <a:t> antiguos.</a:t>
                      </a:r>
                      <a:endParaRPr lang="en-GB" sz="280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3134051697"/>
                  </a:ext>
                </a:extLst>
              </a:tr>
              <a:tr h="400028">
                <a:tc vMerge="1">
                  <a:txBody>
                    <a:bodyPr/>
                    <a:lstStyle/>
                    <a:p>
                      <a:endParaRPr lang="en-GB" dirty="0"/>
                    </a:p>
                  </a:txBody>
                  <a:tcPr/>
                </a:tc>
                <a:tc vMerge="1">
                  <a:txBody>
                    <a:bodyPr/>
                    <a:lstStyle/>
                    <a:p>
                      <a:endParaRPr lang="en-GB"/>
                    </a:p>
                  </a:txBody>
                  <a:tcPr/>
                </a:tc>
                <a:tc>
                  <a:txBody>
                    <a:bodyPr/>
                    <a:lstStyle/>
                    <a:p>
                      <a:r>
                        <a:rPr lang="en-GB" sz="2200" dirty="0" smtClean="0">
                          <a:solidFill>
                            <a:srgbClr val="002060"/>
                          </a:solidFill>
                          <a:latin typeface="Century Gothic" panose="020B0502020202020204" pitchFamily="34" charset="0"/>
                        </a:rPr>
                        <a:t>pueblos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00028">
                <a:tc rowSpan="2">
                  <a:txBody>
                    <a:bodyPr/>
                    <a:lstStyle/>
                    <a:p>
                      <a:pPr algn="ctr"/>
                      <a:r>
                        <a:rPr lang="en-GB" sz="2800" dirty="0" smtClean="0">
                          <a:solidFill>
                            <a:srgbClr val="002060"/>
                          </a:solidFill>
                          <a:latin typeface="+mn-lt"/>
                        </a:rPr>
                        <a:t>9</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El</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err="1" smtClean="0">
                          <a:solidFill>
                            <a:srgbClr val="002060"/>
                          </a:solidFill>
                          <a:latin typeface="Century Gothic" panose="020B0502020202020204" pitchFamily="34" charset="0"/>
                        </a:rPr>
                        <a:t>trabajos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lvl="1" algn="l"/>
                      <a:r>
                        <a:rPr lang="en-GB" sz="2800" dirty="0" smtClean="0">
                          <a:solidFill>
                            <a:srgbClr val="002060"/>
                          </a:solidFill>
                          <a:latin typeface="Century Gothic" panose="020B0502020202020204" pitchFamily="34" charset="0"/>
                        </a:rPr>
                        <a:t>de</a:t>
                      </a:r>
                      <a:r>
                        <a:rPr lang="en-GB" sz="2800" baseline="0" dirty="0" smtClean="0">
                          <a:solidFill>
                            <a:srgbClr val="002060"/>
                          </a:solidFill>
                          <a:latin typeface="Century Gothic" panose="020B0502020202020204" pitchFamily="34" charset="0"/>
                        </a:rPr>
                        <a:t> las personas es importante</a:t>
                      </a:r>
                      <a:r>
                        <a:rPr lang="en-GB" sz="2800" dirty="0" smtClean="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2865752588"/>
                  </a:ext>
                </a:extLst>
              </a:tr>
              <a:tr h="400028">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p>
                      <a:r>
                        <a:rPr lang="en-GB" sz="2200" dirty="0" err="1" smtClean="0">
                          <a:solidFill>
                            <a:srgbClr val="002060"/>
                          </a:solidFill>
                          <a:latin typeface="Century Gothic" panose="020B0502020202020204" pitchFamily="34" charset="0"/>
                        </a:rPr>
                        <a:t>trabajo</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00028">
                <a:tc rowSpan="2">
                  <a:txBody>
                    <a:bodyPr/>
                    <a:lstStyle/>
                    <a:p>
                      <a:pPr algn="ctr"/>
                      <a:r>
                        <a:rPr lang="en-GB" sz="2800" dirty="0" smtClean="0">
                          <a:solidFill>
                            <a:srgbClr val="002060"/>
                          </a:solidFill>
                          <a:latin typeface="+mn-lt"/>
                        </a:rPr>
                        <a:t>10</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Los</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err="1" smtClean="0">
                          <a:solidFill>
                            <a:srgbClr val="002060"/>
                          </a:solidFill>
                          <a:latin typeface="Century Gothic" panose="020B0502020202020204" pitchFamily="34" charset="0"/>
                        </a:rPr>
                        <a:t>edificios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lvl="1" algn="l"/>
                      <a:r>
                        <a:rPr lang="en-GB" sz="2800" baseline="0" dirty="0" smtClean="0">
                          <a:solidFill>
                            <a:srgbClr val="002060"/>
                          </a:solidFill>
                          <a:latin typeface="Century Gothic" panose="020B0502020202020204" pitchFamily="34" charset="0"/>
                        </a:rPr>
                        <a:t>no son </a:t>
                      </a:r>
                      <a:r>
                        <a:rPr lang="en-GB" sz="2800" baseline="0" dirty="0" err="1" smtClean="0">
                          <a:solidFill>
                            <a:srgbClr val="002060"/>
                          </a:solidFill>
                          <a:latin typeface="Century Gothic" panose="020B0502020202020204" pitchFamily="34" charset="0"/>
                        </a:rPr>
                        <a:t>muy</a:t>
                      </a:r>
                      <a:r>
                        <a:rPr lang="en-GB" sz="2800" baseline="0" dirty="0" smtClean="0">
                          <a:solidFill>
                            <a:srgbClr val="002060"/>
                          </a:solidFill>
                          <a:latin typeface="Century Gothic" panose="020B0502020202020204" pitchFamily="34" charset="0"/>
                        </a:rPr>
                        <a:t> grandes.</a:t>
                      </a:r>
                      <a:endParaRPr lang="en-GB" sz="2800" baseline="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2589582004"/>
                  </a:ext>
                </a:extLst>
              </a:tr>
              <a:tr h="400028">
                <a:tc vMerge="1">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a:p>
                  </a:txBody>
                  <a:tcPr/>
                </a:tc>
                <a:tc>
                  <a:txBody>
                    <a:bodyPr/>
                    <a:lstStyle/>
                    <a:p>
                      <a:r>
                        <a:rPr lang="en-GB" sz="2200" dirty="0" err="1" smtClean="0">
                          <a:solidFill>
                            <a:srgbClr val="002060"/>
                          </a:solidFill>
                          <a:latin typeface="Century Gothic" panose="020B0502020202020204" pitchFamily="34" charset="0"/>
                        </a:rPr>
                        <a:t>edificio</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00028">
                <a:tc rowSpan="2">
                  <a:txBody>
                    <a:bodyPr/>
                    <a:lstStyle/>
                    <a:p>
                      <a:pPr algn="ctr"/>
                      <a:r>
                        <a:rPr lang="en-GB" sz="2800" dirty="0" smtClean="0">
                          <a:solidFill>
                            <a:srgbClr val="002060"/>
                          </a:solidFill>
                          <a:latin typeface="+mn-lt"/>
                        </a:rPr>
                        <a:t>11</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El</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err="1" smtClean="0">
                          <a:solidFill>
                            <a:srgbClr val="002060"/>
                          </a:solidFill>
                          <a:latin typeface="Century Gothic" panose="020B0502020202020204" pitchFamily="34" charset="0"/>
                        </a:rPr>
                        <a:t>equipos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lvl="1" algn="l"/>
                      <a:r>
                        <a:rPr lang="en-GB" sz="2800" dirty="0" smtClean="0">
                          <a:solidFill>
                            <a:srgbClr val="002060"/>
                          </a:solidFill>
                          <a:latin typeface="Century Gothic" panose="020B0502020202020204" pitchFamily="34" charset="0"/>
                        </a:rPr>
                        <a:t>de</a:t>
                      </a:r>
                      <a:r>
                        <a:rPr lang="en-GB" sz="2800" baseline="0" dirty="0" smtClean="0">
                          <a:solidFill>
                            <a:srgbClr val="002060"/>
                          </a:solidFill>
                          <a:latin typeface="Century Gothic" panose="020B0502020202020204" pitchFamily="34" charset="0"/>
                        </a:rPr>
                        <a:t> </a:t>
                      </a:r>
                      <a:r>
                        <a:rPr lang="en-GB" sz="2800" baseline="0" dirty="0" err="1" smtClean="0">
                          <a:solidFill>
                            <a:srgbClr val="002060"/>
                          </a:solidFill>
                          <a:latin typeface="Century Gothic" panose="020B0502020202020204" pitchFamily="34" charset="0"/>
                        </a:rPr>
                        <a:t>fútbol</a:t>
                      </a:r>
                      <a:r>
                        <a:rPr lang="en-GB" sz="2800" baseline="0" dirty="0" smtClean="0">
                          <a:solidFill>
                            <a:srgbClr val="002060"/>
                          </a:solidFill>
                          <a:latin typeface="Century Gothic" panose="020B0502020202020204" pitchFamily="34" charset="0"/>
                        </a:rPr>
                        <a:t> no es </a:t>
                      </a:r>
                      <a:r>
                        <a:rPr lang="en-GB" sz="2800" baseline="0" dirty="0" err="1" smtClean="0">
                          <a:solidFill>
                            <a:srgbClr val="002060"/>
                          </a:solidFill>
                          <a:latin typeface="Century Gothic" panose="020B0502020202020204" pitchFamily="34" charset="0"/>
                        </a:rPr>
                        <a:t>muy</a:t>
                      </a:r>
                      <a:r>
                        <a:rPr lang="en-GB" sz="2800" baseline="0" dirty="0" smtClean="0">
                          <a:solidFill>
                            <a:srgbClr val="002060"/>
                          </a:solidFill>
                          <a:latin typeface="Century Gothic" panose="020B0502020202020204" pitchFamily="34" charset="0"/>
                        </a:rPr>
                        <a:t> </a:t>
                      </a:r>
                      <a:r>
                        <a:rPr lang="en-GB" sz="2800" baseline="0" dirty="0" err="1" smtClean="0">
                          <a:solidFill>
                            <a:srgbClr val="002060"/>
                          </a:solidFill>
                          <a:latin typeface="Century Gothic" panose="020B0502020202020204" pitchFamily="34" charset="0"/>
                        </a:rPr>
                        <a:t>famoso</a:t>
                      </a:r>
                      <a:r>
                        <a:rPr lang="en-GB" sz="2800" dirty="0" smtClean="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3767521564"/>
                  </a:ext>
                </a:extLst>
              </a:tr>
              <a:tr h="400028">
                <a:tc vMerge="1">
                  <a:txBody>
                    <a:bodyPr/>
                    <a:lstStyle/>
                    <a:p>
                      <a:endParaRPr lang="en-GB" dirty="0">
                        <a:solidFill>
                          <a:srgbClr val="002060"/>
                        </a:solidFill>
                      </a:endParaRPr>
                    </a:p>
                  </a:txBody>
                  <a:tcPr>
                    <a:solidFill>
                      <a:srgbClr val="FDEFE3"/>
                    </a:solidFill>
                  </a:tcPr>
                </a:tc>
                <a:tc vMerge="1">
                  <a:txBody>
                    <a:bodyPr/>
                    <a:lstStyle/>
                    <a:p>
                      <a:endParaRPr lang="en-GB"/>
                    </a:p>
                  </a:txBody>
                  <a:tcPr/>
                </a:tc>
                <a:tc>
                  <a:txBody>
                    <a:bodyPr/>
                    <a:lstStyle/>
                    <a:p>
                      <a:r>
                        <a:rPr lang="en-GB" sz="2200" dirty="0" smtClean="0">
                          <a:solidFill>
                            <a:srgbClr val="002060"/>
                          </a:solidFill>
                          <a:latin typeface="Century Gothic" panose="020B0502020202020204" pitchFamily="34" charset="0"/>
                        </a:rPr>
                        <a:t>equipo</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r h="259080">
                <a:tc rowSpan="2">
                  <a:txBody>
                    <a:bodyPr/>
                    <a:lstStyle/>
                    <a:p>
                      <a:pPr algn="ctr"/>
                      <a:r>
                        <a:rPr lang="en-GB" sz="2800" dirty="0" smtClean="0">
                          <a:solidFill>
                            <a:srgbClr val="002060"/>
                          </a:solidFill>
                          <a:latin typeface="Century Gothic" panose="020B0502020202020204" pitchFamily="34" charset="0"/>
                        </a:rPr>
                        <a:t>12</a:t>
                      </a:r>
                      <a:endParaRPr lang="en-GB" sz="2800" dirty="0">
                        <a:solidFill>
                          <a:srgbClr val="002060"/>
                        </a:solidFill>
                        <a:latin typeface="Century Gothic" panose="020B0502020202020204" pitchFamily="34" charset="0"/>
                      </a:endParaRPr>
                    </a:p>
                  </a:txBody>
                  <a:tcPr anchor="ctr">
                    <a:solidFill>
                      <a:srgbClr val="FDEFE3"/>
                    </a:solidFill>
                  </a:tcPr>
                </a:tc>
                <a:tc rowSpan="2">
                  <a:txBody>
                    <a:bodyPr/>
                    <a:lstStyle/>
                    <a:p>
                      <a:pPr algn="ctr"/>
                      <a:r>
                        <a:rPr lang="en-GB" sz="2800" dirty="0" smtClean="0">
                          <a:solidFill>
                            <a:srgbClr val="002060"/>
                          </a:solidFill>
                          <a:latin typeface="Century Gothic" panose="020B0502020202020204" pitchFamily="34" charset="0"/>
                        </a:rPr>
                        <a:t>El</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r>
                        <a:rPr lang="en-GB" sz="2200" dirty="0" err="1" smtClean="0">
                          <a:solidFill>
                            <a:srgbClr val="002060"/>
                          </a:solidFill>
                          <a:latin typeface="Century Gothic" panose="020B0502020202020204" pitchFamily="34" charset="0"/>
                        </a:rPr>
                        <a:t>autor</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endParaRPr>
                    </a:p>
                  </a:txBody>
                  <a:tcPr>
                    <a:solidFill>
                      <a:srgbClr val="FDEFE3"/>
                    </a:solidFill>
                  </a:tcPr>
                </a:tc>
                <a:tc rowSpan="2">
                  <a:txBody>
                    <a:bodyPr/>
                    <a:lstStyle/>
                    <a:p>
                      <a:pPr lvl="1" algn="l"/>
                      <a:r>
                        <a:rPr lang="en-GB" sz="2800" baseline="0" dirty="0" smtClean="0">
                          <a:solidFill>
                            <a:srgbClr val="002060"/>
                          </a:solidFill>
                          <a:latin typeface="Century Gothic" panose="020B0502020202020204" pitchFamily="34" charset="0"/>
                        </a:rPr>
                        <a:t>habla mucho de la </a:t>
                      </a:r>
                      <a:r>
                        <a:rPr lang="en-GB" sz="2800" baseline="0" dirty="0" err="1" smtClean="0">
                          <a:solidFill>
                            <a:srgbClr val="002060"/>
                          </a:solidFill>
                          <a:latin typeface="Century Gothic" panose="020B0502020202020204" pitchFamily="34" charset="0"/>
                        </a:rPr>
                        <a:t>cultura</a:t>
                      </a:r>
                      <a:r>
                        <a:rPr lang="en-GB" sz="2800" baseline="0" dirty="0" smtClean="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nchor="ctr">
                    <a:solidFill>
                      <a:srgbClr val="FDEFE3"/>
                    </a:solidFill>
                  </a:tcPr>
                </a:tc>
                <a:extLst>
                  <a:ext uri="{0D108BD9-81ED-4DB2-BD59-A6C34878D82A}">
                    <a16:rowId xmlns:a16="http://schemas.microsoft.com/office/drawing/2014/main" val="1649952633"/>
                  </a:ext>
                </a:extLst>
              </a:tr>
              <a:tr h="259080">
                <a:tc vMerge="1">
                  <a:txBody>
                    <a:bodyPr/>
                    <a:lstStyle/>
                    <a:p>
                      <a:endParaRPr lang="en-GB"/>
                    </a:p>
                  </a:txBody>
                  <a:tcPr/>
                </a:tc>
                <a:tc vMerge="1">
                  <a:txBody>
                    <a:bodyPr/>
                    <a:lstStyle/>
                    <a:p>
                      <a:endParaRPr lang="en-GB"/>
                    </a:p>
                  </a:txBody>
                  <a:tcPr/>
                </a:tc>
                <a:tc>
                  <a:txBody>
                    <a:bodyPr/>
                    <a:lstStyle/>
                    <a:p>
                      <a:r>
                        <a:rPr lang="en-GB" sz="2200" dirty="0" err="1" smtClean="0">
                          <a:solidFill>
                            <a:srgbClr val="002060"/>
                          </a:solidFill>
                          <a:latin typeface="Century Gothic" panose="020B0502020202020204" pitchFamily="34" charset="0"/>
                        </a:rPr>
                        <a:t>autores</a:t>
                      </a:r>
                      <a:endParaRPr lang="en-GB" sz="2200"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endParaRPr lang="en-GB"/>
                    </a:p>
                  </a:txBody>
                  <a:tcPr/>
                </a:tc>
                <a:extLst>
                  <a:ext uri="{0D108BD9-81ED-4DB2-BD59-A6C34878D82A}">
                    <a16:rowId xmlns:a16="http://schemas.microsoft.com/office/drawing/2014/main" val="453953972"/>
                  </a:ext>
                </a:extLst>
              </a:tr>
            </a:tbl>
          </a:graphicData>
        </a:graphic>
      </p:graphicFrame>
      <p:sp>
        <p:nvSpPr>
          <p:cNvPr id="5" name="Rounded Rectangle 4"/>
          <p:cNvSpPr/>
          <p:nvPr/>
        </p:nvSpPr>
        <p:spPr>
          <a:xfrm>
            <a:off x="10996245" y="77634"/>
            <a:ext cx="918663"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pic>
        <p:nvPicPr>
          <p:cNvPr id="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279" y="102780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251" y="226473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251" y="313663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2599" y="35816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2599" y="484410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2599" y="5277839"/>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06470" y="1211089"/>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dishes aren’t expensive.</a:t>
            </a:r>
            <a:endParaRPr lang="en-GB" sz="2800" b="1" dirty="0">
              <a:solidFill>
                <a:schemeClr val="accent5">
                  <a:lumMod val="50000"/>
                </a:schemeClr>
              </a:solidFill>
              <a:latin typeface="Century Gothic" panose="020B0502020202020204" pitchFamily="34" charset="0"/>
            </a:endParaRPr>
          </a:p>
        </p:txBody>
      </p:sp>
      <p:sp>
        <p:nvSpPr>
          <p:cNvPr id="13" name="TextBox 12"/>
          <p:cNvSpPr txBox="1"/>
          <p:nvPr/>
        </p:nvSpPr>
        <p:spPr>
          <a:xfrm>
            <a:off x="1006470" y="2034891"/>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villages are old.</a:t>
            </a:r>
            <a:endParaRPr lang="en-GB" sz="2800" b="1" dirty="0">
              <a:solidFill>
                <a:schemeClr val="accent5">
                  <a:lumMod val="50000"/>
                </a:schemeClr>
              </a:solidFill>
              <a:latin typeface="Century Gothic" panose="020B0502020202020204" pitchFamily="34" charset="0"/>
            </a:endParaRPr>
          </a:p>
        </p:txBody>
      </p:sp>
      <p:sp>
        <p:nvSpPr>
          <p:cNvPr id="14" name="TextBox 13"/>
          <p:cNvSpPr txBox="1"/>
          <p:nvPr/>
        </p:nvSpPr>
        <p:spPr>
          <a:xfrm>
            <a:off x="1006470" y="2940407"/>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work of the people is important.</a:t>
            </a:r>
            <a:endParaRPr lang="en-GB" sz="2800" b="1" dirty="0">
              <a:solidFill>
                <a:schemeClr val="accent5">
                  <a:lumMod val="50000"/>
                </a:schemeClr>
              </a:solidFill>
              <a:latin typeface="Century Gothic" panose="020B0502020202020204" pitchFamily="34" charset="0"/>
            </a:endParaRPr>
          </a:p>
        </p:txBody>
      </p:sp>
      <p:sp>
        <p:nvSpPr>
          <p:cNvPr id="15" name="TextBox 14"/>
          <p:cNvSpPr txBox="1"/>
          <p:nvPr/>
        </p:nvSpPr>
        <p:spPr>
          <a:xfrm>
            <a:off x="1006470" y="3889854"/>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buildings are not very big.</a:t>
            </a:r>
            <a:endParaRPr lang="en-GB" sz="2800" b="1" dirty="0">
              <a:solidFill>
                <a:schemeClr val="accent5">
                  <a:lumMod val="50000"/>
                </a:schemeClr>
              </a:solidFill>
              <a:latin typeface="Century Gothic" panose="020B0502020202020204" pitchFamily="34" charset="0"/>
            </a:endParaRPr>
          </a:p>
        </p:txBody>
      </p:sp>
      <p:sp>
        <p:nvSpPr>
          <p:cNvPr id="16" name="TextBox 15"/>
          <p:cNvSpPr txBox="1"/>
          <p:nvPr/>
        </p:nvSpPr>
        <p:spPr>
          <a:xfrm>
            <a:off x="1006470" y="4723411"/>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football team is not very famous.</a:t>
            </a:r>
            <a:endParaRPr lang="en-GB" sz="2800" b="1" dirty="0">
              <a:solidFill>
                <a:schemeClr val="accent5">
                  <a:lumMod val="50000"/>
                </a:schemeClr>
              </a:solidFill>
              <a:latin typeface="Century Gothic" panose="020B0502020202020204" pitchFamily="34" charset="0"/>
            </a:endParaRPr>
          </a:p>
        </p:txBody>
      </p:sp>
      <p:sp>
        <p:nvSpPr>
          <p:cNvPr id="17" name="TextBox 16"/>
          <p:cNvSpPr txBox="1"/>
          <p:nvPr/>
        </p:nvSpPr>
        <p:spPr>
          <a:xfrm>
            <a:off x="1006470" y="5467441"/>
            <a:ext cx="9023684" cy="523220"/>
          </a:xfrm>
          <a:prstGeom prst="rect">
            <a:avLst/>
          </a:prstGeom>
          <a:solidFill>
            <a:schemeClr val="accent2">
              <a:lumMod val="40000"/>
              <a:lumOff val="60000"/>
            </a:schemeClr>
          </a:solid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The author talks a lot about the culture.</a:t>
            </a:r>
            <a:endParaRPr lang="en-GB" sz="2800" b="1" dirty="0">
              <a:solidFill>
                <a:schemeClr val="accent5">
                  <a:lumMod val="50000"/>
                </a:schemeClr>
              </a:solidFill>
              <a:latin typeface="Century Gothic" panose="020B0502020202020204" pitchFamily="34" charset="0"/>
            </a:endParaRPr>
          </a:p>
        </p:txBody>
      </p:sp>
      <p:sp>
        <p:nvSpPr>
          <p:cNvPr id="18" name="TextBox 17"/>
          <p:cNvSpPr txBox="1"/>
          <p:nvPr/>
        </p:nvSpPr>
        <p:spPr>
          <a:xfrm>
            <a:off x="4244867" y="598762"/>
            <a:ext cx="4271211" cy="707886"/>
          </a:xfrm>
          <a:prstGeom prst="rect">
            <a:avLst/>
          </a:prstGeom>
          <a:noFill/>
        </p:spPr>
        <p:txBody>
          <a:bodyPr wrap="square" rtlCol="0">
            <a:spAutoFit/>
          </a:bodyPr>
          <a:lstStyle/>
          <a:p>
            <a:r>
              <a:rPr lang="en-GB" sz="2000" b="1" dirty="0" smtClean="0">
                <a:solidFill>
                  <a:schemeClr val="bg1"/>
                </a:solidFill>
                <a:latin typeface="Century Gothic" panose="020B0502020202020204" pitchFamily="34" charset="0"/>
              </a:rPr>
              <a:t>Escribe las </a:t>
            </a:r>
            <a:r>
              <a:rPr lang="en-GB" sz="2000" b="1" dirty="0" err="1" smtClean="0">
                <a:solidFill>
                  <a:schemeClr val="bg1"/>
                </a:solidFill>
                <a:latin typeface="Century Gothic" panose="020B0502020202020204" pitchFamily="34" charset="0"/>
              </a:rPr>
              <a:t>frases</a:t>
            </a:r>
            <a:r>
              <a:rPr lang="en-GB" sz="2000" b="1" dirty="0" smtClean="0">
                <a:solidFill>
                  <a:schemeClr val="bg1"/>
                </a:solidFill>
                <a:latin typeface="Century Gothic" panose="020B0502020202020204" pitchFamily="34" charset="0"/>
              </a:rPr>
              <a:t> en inglés.</a:t>
            </a:r>
            <a:endParaRPr lang="en-GB" sz="2000" b="1" dirty="0">
              <a:solidFill>
                <a:schemeClr val="bg1"/>
              </a:solidFill>
              <a:latin typeface="Century Gothic" panose="020B0502020202020204" pitchFamily="34" charset="0"/>
            </a:endParaRPr>
          </a:p>
          <a:p>
            <a:endParaRPr lang="en-GB" sz="2000" dirty="0"/>
          </a:p>
        </p:txBody>
      </p:sp>
      <p:sp>
        <p:nvSpPr>
          <p:cNvPr id="20" name="Title 2"/>
          <p:cNvSpPr>
            <a:spLocks noGrp="1"/>
          </p:cNvSpPr>
          <p:nvPr>
            <p:ph type="title"/>
          </p:nvPr>
        </p:nvSpPr>
        <p:spPr>
          <a:xfrm>
            <a:off x="11177954" y="115071"/>
            <a:ext cx="826477" cy="380192"/>
          </a:xfrm>
        </p:spPr>
        <p:txBody>
          <a:bodyPr>
            <a:normAutofit/>
          </a:bodyPr>
          <a:lstStyle/>
          <a:p>
            <a:r>
              <a:rPr lang="en-GB" sz="2000" b="1" dirty="0" smtClean="0">
                <a:solidFill>
                  <a:schemeClr val="bg1"/>
                </a:solidFill>
                <a:latin typeface="Century Gothic" panose="020B0502020202020204" pitchFamily="34" charset="0"/>
              </a:rPr>
              <a:t>leer</a:t>
            </a:r>
            <a:endParaRPr lang="en-GB" sz="2000" dirty="0">
              <a:solidFill>
                <a:schemeClr val="bg1"/>
              </a:solidFill>
            </a:endParaRPr>
          </a:p>
        </p:txBody>
      </p:sp>
    </p:spTree>
    <p:extLst>
      <p:ext uri="{BB962C8B-B14F-4D97-AF65-F5344CB8AC3E}">
        <p14:creationId xmlns:p14="http://schemas.microsoft.com/office/powerpoint/2010/main" val="363297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889426" y="1393427"/>
          <a:ext cx="11025483" cy="4188116"/>
        </p:xfrm>
        <a:graphic>
          <a:graphicData uri="http://schemas.openxmlformats.org/drawingml/2006/table">
            <a:tbl>
              <a:tblPr firstRow="1" bandRow="1">
                <a:tableStyleId>{5940675A-B579-460E-94D1-54222C63F5DA}</a:tableStyleId>
              </a:tblPr>
              <a:tblGrid>
                <a:gridCol w="1178913">
                  <a:extLst>
                    <a:ext uri="{9D8B030D-6E8A-4147-A177-3AD203B41FA5}">
                      <a16:colId xmlns:a16="http://schemas.microsoft.com/office/drawing/2014/main" val="20000"/>
                    </a:ext>
                  </a:extLst>
                </a:gridCol>
                <a:gridCol w="3090829">
                  <a:extLst>
                    <a:ext uri="{9D8B030D-6E8A-4147-A177-3AD203B41FA5}">
                      <a16:colId xmlns:a16="http://schemas.microsoft.com/office/drawing/2014/main" val="20001"/>
                    </a:ext>
                  </a:extLst>
                </a:gridCol>
                <a:gridCol w="6755741">
                  <a:extLst>
                    <a:ext uri="{9D8B030D-6E8A-4147-A177-3AD203B41FA5}">
                      <a16:colId xmlns:a16="http://schemas.microsoft.com/office/drawing/2014/main" val="20002"/>
                    </a:ext>
                  </a:extLst>
                </a:gridCol>
              </a:tblGrid>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la </a:t>
                      </a:r>
                      <a:r>
                        <a:rPr lang="en-GB" sz="2400" dirty="0">
                          <a:solidFill>
                            <a:srgbClr val="000066"/>
                          </a:solidFill>
                          <a:latin typeface="Century Gothic" panose="020B0502020202020204" pitchFamily="34" charset="0"/>
                        </a:rPr>
                        <a:t>/ </a:t>
                      </a:r>
                      <a:r>
                        <a:rPr lang="en-GB" sz="2400" dirty="0" smtClean="0">
                          <a:solidFill>
                            <a:srgbClr val="000066"/>
                          </a:solidFill>
                          <a:latin typeface="Century Gothic" panose="020B0502020202020204" pitchFamily="34" charset="0"/>
                        </a:rPr>
                        <a:t>las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familia </a:t>
                      </a:r>
                      <a:r>
                        <a:rPr lang="en-GB" sz="2400" dirty="0">
                          <a:solidFill>
                            <a:srgbClr val="000066"/>
                          </a:solidFill>
                          <a:latin typeface="Century Gothic" panose="020B0502020202020204" pitchFamily="34" charset="0"/>
                        </a:rPr>
                        <a:t>/ </a:t>
                      </a:r>
                      <a:r>
                        <a:rPr lang="en-GB" sz="2400" dirty="0" err="1" smtClean="0">
                          <a:solidFill>
                            <a:srgbClr val="000066"/>
                          </a:solidFill>
                          <a:latin typeface="Century Gothic" panose="020B0502020202020204" pitchFamily="34" charset="0"/>
                        </a:rPr>
                        <a:t>familias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GB" sz="22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0"/>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las </a:t>
                      </a:r>
                      <a:r>
                        <a:rPr lang="en-GB" sz="2400" dirty="0">
                          <a:solidFill>
                            <a:srgbClr val="000066"/>
                          </a:solidFill>
                          <a:latin typeface="Century Gothic" panose="020B0502020202020204" pitchFamily="34" charset="0"/>
                        </a:rPr>
                        <a:t>/ </a:t>
                      </a:r>
                      <a:r>
                        <a:rPr lang="en-GB" sz="2400" dirty="0" smtClean="0">
                          <a:solidFill>
                            <a:srgbClr val="000066"/>
                          </a:solidFill>
                          <a:latin typeface="Century Gothic" panose="020B0502020202020204" pitchFamily="34" charset="0"/>
                        </a:rPr>
                        <a:t>la</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smtClean="0">
                          <a:solidFill>
                            <a:srgbClr val="000066"/>
                          </a:solidFill>
                          <a:latin typeface="Century Gothic" panose="020B0502020202020204" pitchFamily="34" charset="0"/>
                        </a:rPr>
                        <a:t>isla /</a:t>
                      </a:r>
                      <a:r>
                        <a:rPr lang="en-GB" sz="2400" baseline="0" dirty="0" smtClean="0">
                          <a:solidFill>
                            <a:srgbClr val="000066"/>
                          </a:solidFill>
                          <a:latin typeface="Century Gothic" panose="020B0502020202020204" pitchFamily="34" charset="0"/>
                        </a:rPr>
                        <a:t> isla</a:t>
                      </a:r>
                      <a:r>
                        <a:rPr lang="en-GB" sz="2400" dirty="0" smtClean="0">
                          <a:solidFill>
                            <a:srgbClr val="000066"/>
                          </a:solidFill>
                          <a:latin typeface="Century Gothic" panose="020B0502020202020204" pitchFamily="34" charset="0"/>
                        </a:rPr>
                        <a:t>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2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las </a:t>
                      </a:r>
                      <a:r>
                        <a:rPr lang="en-GB" sz="2400" dirty="0">
                          <a:solidFill>
                            <a:srgbClr val="000066"/>
                          </a:solidFill>
                          <a:latin typeface="Century Gothic" panose="020B0502020202020204" pitchFamily="34" charset="0"/>
                        </a:rPr>
                        <a:t>/ </a:t>
                      </a:r>
                      <a:r>
                        <a:rPr lang="en-GB" sz="2400" dirty="0" smtClean="0">
                          <a:solidFill>
                            <a:srgbClr val="000066"/>
                          </a:solidFill>
                          <a:latin typeface="Century Gothic" panose="020B0502020202020204" pitchFamily="34" charset="0"/>
                        </a:rPr>
                        <a:t>la</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2060"/>
                          </a:solidFill>
                          <a:latin typeface="Century Gothic" panose="020B0502020202020204" pitchFamily="34" charset="0"/>
                        </a:rPr>
                        <a:t>películas </a:t>
                      </a:r>
                      <a:r>
                        <a:rPr lang="en-GB" sz="2400" dirty="0">
                          <a:solidFill>
                            <a:srgbClr val="002060"/>
                          </a:solidFill>
                          <a:latin typeface="Century Gothic" panose="020B0502020202020204" pitchFamily="34" charset="0"/>
                        </a:rPr>
                        <a:t>/ </a:t>
                      </a:r>
                      <a:r>
                        <a:rPr lang="en-GB" sz="2400" dirty="0" smtClean="0">
                          <a:solidFill>
                            <a:srgbClr val="002060"/>
                          </a:solidFill>
                          <a:latin typeface="Century Gothic" panose="020B0502020202020204" pitchFamily="34" charset="0"/>
                        </a:rPr>
                        <a:t>película</a:t>
                      </a:r>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GB" sz="22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2"/>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la / las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smtClean="0">
                          <a:solidFill>
                            <a:srgbClr val="000066"/>
                          </a:solidFill>
                          <a:latin typeface="Century Gothic" panose="020B0502020202020204" pitchFamily="34" charset="0"/>
                        </a:rPr>
                        <a:t>vistas / vista</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los /el</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equipo </a:t>
                      </a:r>
                      <a:r>
                        <a:rPr lang="en-GB" sz="2400" dirty="0">
                          <a:solidFill>
                            <a:srgbClr val="000066"/>
                          </a:solidFill>
                          <a:latin typeface="Century Gothic" panose="020B0502020202020204" pitchFamily="34" charset="0"/>
                        </a:rPr>
                        <a:t>/</a:t>
                      </a:r>
                      <a:r>
                        <a:rPr lang="en-GB" sz="2400" baseline="0" dirty="0">
                          <a:solidFill>
                            <a:srgbClr val="000066"/>
                          </a:solidFill>
                          <a:latin typeface="Century Gothic" panose="020B0502020202020204" pitchFamily="34" charset="0"/>
                        </a:rPr>
                        <a:t> </a:t>
                      </a:r>
                      <a:r>
                        <a:rPr lang="en-GB" sz="2400" baseline="0" dirty="0" err="1" smtClean="0">
                          <a:solidFill>
                            <a:srgbClr val="000066"/>
                          </a:solidFill>
                          <a:latin typeface="Century Gothic" panose="020B0502020202020204" pitchFamily="34" charset="0"/>
                        </a:rPr>
                        <a:t>equipos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4"/>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el / los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smtClean="0">
                          <a:solidFill>
                            <a:srgbClr val="000066"/>
                          </a:solidFill>
                          <a:latin typeface="Century Gothic" panose="020B0502020202020204" pitchFamily="34" charset="0"/>
                        </a:rPr>
                        <a:t>pueblos / pueblo</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8210133"/>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los / el</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err="1" smtClean="0">
                          <a:solidFill>
                            <a:srgbClr val="000066"/>
                          </a:solidFill>
                          <a:latin typeface="Century Gothic" panose="020B0502020202020204" pitchFamily="34" charset="0"/>
                        </a:rPr>
                        <a:t>plato</a:t>
                      </a:r>
                      <a:r>
                        <a:rPr lang="en-GB" sz="2400" dirty="0" smtClean="0">
                          <a:solidFill>
                            <a:srgbClr val="000066"/>
                          </a:solidFill>
                          <a:latin typeface="Century Gothic" panose="020B0502020202020204" pitchFamily="34" charset="0"/>
                        </a:rPr>
                        <a:t> / </a:t>
                      </a:r>
                      <a:r>
                        <a:rPr lang="en-GB" sz="2400" dirty="0" err="1" smtClean="0">
                          <a:solidFill>
                            <a:srgbClr val="000066"/>
                          </a:solidFill>
                          <a:latin typeface="Century Gothic" panose="020B0502020202020204" pitchFamily="34" charset="0"/>
                        </a:rPr>
                        <a:t>platos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549306961"/>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los / el</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err="1" smtClean="0">
                          <a:solidFill>
                            <a:srgbClr val="000066"/>
                          </a:solidFill>
                          <a:latin typeface="Century Gothic" panose="020B0502020202020204" pitchFamily="34" charset="0"/>
                        </a:rPr>
                        <a:t>trabajos</a:t>
                      </a:r>
                      <a:r>
                        <a:rPr lang="en-GB" sz="2400" dirty="0" smtClean="0">
                          <a:solidFill>
                            <a:srgbClr val="000066"/>
                          </a:solidFill>
                          <a:latin typeface="Century Gothic" panose="020B0502020202020204" pitchFamily="34" charset="0"/>
                        </a:rPr>
                        <a:t> / </a:t>
                      </a:r>
                      <a:r>
                        <a:rPr lang="en-GB" sz="2400" dirty="0" err="1" smtClean="0">
                          <a:solidFill>
                            <a:srgbClr val="000066"/>
                          </a:solidFill>
                          <a:latin typeface="Century Gothic" panose="020B0502020202020204" pitchFamily="34" charset="0"/>
                        </a:rPr>
                        <a:t>trabajo</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30032"/>
                  </a:ext>
                </a:extLst>
              </a:tr>
            </a:tbl>
          </a:graphicData>
        </a:graphic>
      </p:graphicFrame>
      <p:sp>
        <p:nvSpPr>
          <p:cNvPr id="5" name="Action Button: Custom 4">
            <a:hlinkClick r:id="" action="ppaction://noaction" highlightClick="1">
              <a:snd r:embed="rId3" name="los...no son malos.wav"/>
            </a:hlinkClick>
          </p:cNvPr>
          <p:cNvSpPr/>
          <p:nvPr/>
        </p:nvSpPr>
        <p:spPr>
          <a:xfrm>
            <a:off x="355843" y="5151905"/>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0066"/>
                </a:solidFill>
                <a:latin typeface="Century Gothic" panose="020B0502020202020204" pitchFamily="34" charset="0"/>
              </a:rPr>
              <a:t>8</a:t>
            </a:r>
            <a:endPar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6" name="Oval 5">
            <a:extLst>
              <a:ext uri="{FF2B5EF4-FFF2-40B4-BE49-F238E27FC236}">
                <a16:creationId xmlns:a16="http://schemas.microsoft.com/office/drawing/2014/main" id="{5D5392E0-B279-4A8B-B588-79A6D9E4B719}"/>
              </a:ext>
            </a:extLst>
          </p:cNvPr>
          <p:cNvSpPr/>
          <p:nvPr/>
        </p:nvSpPr>
        <p:spPr>
          <a:xfrm>
            <a:off x="889426" y="1433632"/>
            <a:ext cx="518269" cy="4673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ounded Rectangle 6"/>
          <p:cNvSpPr/>
          <p:nvPr/>
        </p:nvSpPr>
        <p:spPr>
          <a:xfrm>
            <a:off x="9830524" y="48294"/>
            <a:ext cx="236147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8" name="Action Button: Custom 7">
            <a:hlinkClick r:id="" action="ppaction://noaction" highlightClick="1">
              <a:snd r:embed="rId4" name="las ... son muy tranquilas.wav"/>
            </a:hlinkClick>
          </p:cNvPr>
          <p:cNvSpPr/>
          <p:nvPr/>
        </p:nvSpPr>
        <p:spPr>
          <a:xfrm>
            <a:off x="355843" y="1992913"/>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0066"/>
                </a:solidFill>
                <a:latin typeface="Century Gothic" panose="020B0502020202020204" pitchFamily="34" charset="0"/>
              </a:rPr>
              <a:t>2</a:t>
            </a:r>
            <a:endPar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9" name="Action Button: Custom 8">
            <a:hlinkClick r:id="" action="ppaction://noaction" highlightClick="1">
              <a:snd r:embed="rId5" name="la ... tiene musica de granada.wav"/>
            </a:hlinkClick>
          </p:cNvPr>
          <p:cNvSpPr/>
          <p:nvPr/>
        </p:nvSpPr>
        <p:spPr>
          <a:xfrm>
            <a:off x="355843" y="2510890"/>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0066"/>
                </a:solidFill>
                <a:latin typeface="Century Gothic" panose="020B0502020202020204" pitchFamily="34" charset="0"/>
              </a:rPr>
              <a:t>3</a:t>
            </a:r>
            <a:endPar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10" name="Action Button: Custom 9">
            <a:hlinkClick r:id="" action="ppaction://noaction" highlightClick="1">
              <a:snd r:embed="rId6" name="las ... son bonitas.wav"/>
            </a:hlinkClick>
          </p:cNvPr>
          <p:cNvSpPr/>
          <p:nvPr/>
        </p:nvSpPr>
        <p:spPr>
          <a:xfrm>
            <a:off x="355843" y="3004030"/>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0066"/>
                </a:solidFill>
                <a:latin typeface="Century Gothic" panose="020B0502020202020204" pitchFamily="34" charset="0"/>
              </a:rPr>
              <a:t>4</a:t>
            </a:r>
            <a:endPar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11" name="Action Button: Custom 10">
            <a:hlinkClick r:id="" action="ppaction://noaction" highlightClick="1">
              <a:snd r:embed="rId7" name="el ... de barcelona es famoso.wav"/>
            </a:hlinkClick>
          </p:cNvPr>
          <p:cNvSpPr/>
          <p:nvPr/>
        </p:nvSpPr>
        <p:spPr>
          <a:xfrm>
            <a:off x="355843" y="3524000"/>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0066"/>
                </a:solidFill>
                <a:latin typeface="Century Gothic" panose="020B0502020202020204" pitchFamily="34" charset="0"/>
              </a:rPr>
              <a:t>5</a:t>
            </a:r>
            <a:endPar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12" name="Action Button: Custom 11">
            <a:hlinkClick r:id="" action="ppaction://noaction" highlightClick="1">
              <a:snd r:embed="rId8" name="el ... está lejos.wav"/>
            </a:hlinkClick>
          </p:cNvPr>
          <p:cNvSpPr/>
          <p:nvPr/>
        </p:nvSpPr>
        <p:spPr>
          <a:xfrm>
            <a:off x="355843" y="4037184"/>
            <a:ext cx="398462" cy="355145"/>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0066"/>
                </a:solidFill>
                <a:latin typeface="Century Gothic" panose="020B0502020202020204" pitchFamily="34" charset="0"/>
              </a:rPr>
              <a:t>6</a:t>
            </a:r>
            <a:endPar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13" name="Action Button: Custom 12">
            <a:hlinkClick r:id="" action="ppaction://noaction" highlightClick="1">
              <a:snd r:embed="rId9" name="los ... no son caros.wav"/>
            </a:hlinkClick>
          </p:cNvPr>
          <p:cNvSpPr/>
          <p:nvPr/>
        </p:nvSpPr>
        <p:spPr>
          <a:xfrm>
            <a:off x="355843" y="4582517"/>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0066"/>
                </a:solidFill>
                <a:latin typeface="Century Gothic" panose="020B0502020202020204" pitchFamily="34" charset="0"/>
              </a:rPr>
              <a:t>7</a:t>
            </a:r>
            <a:endPar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14" name="Action Button: Custom 13">
            <a:hlinkClick r:id="" action="ppaction://noaction" highlightClick="1">
              <a:snd r:embed="rId10" name="la ... habla mucho de espana.wav"/>
            </a:hlinkClick>
          </p:cNvPr>
          <p:cNvSpPr/>
          <p:nvPr/>
        </p:nvSpPr>
        <p:spPr>
          <a:xfrm>
            <a:off x="355843" y="1453779"/>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15" name="Oval 14">
            <a:extLst>
              <a:ext uri="{FF2B5EF4-FFF2-40B4-BE49-F238E27FC236}">
                <a16:creationId xmlns:a16="http://schemas.microsoft.com/office/drawing/2014/main" id="{5D5392E0-B279-4A8B-B588-79A6D9E4B719}"/>
              </a:ext>
            </a:extLst>
          </p:cNvPr>
          <p:cNvSpPr/>
          <p:nvPr/>
        </p:nvSpPr>
        <p:spPr>
          <a:xfrm>
            <a:off x="2040448" y="1425387"/>
            <a:ext cx="1196047" cy="47560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Oval 15">
            <a:extLst>
              <a:ext uri="{FF2B5EF4-FFF2-40B4-BE49-F238E27FC236}">
                <a16:creationId xmlns:a16="http://schemas.microsoft.com/office/drawing/2014/main" id="{5D5392E0-B279-4A8B-B588-79A6D9E4B719}"/>
              </a:ext>
            </a:extLst>
          </p:cNvPr>
          <p:cNvSpPr/>
          <p:nvPr/>
        </p:nvSpPr>
        <p:spPr>
          <a:xfrm>
            <a:off x="889425" y="1976552"/>
            <a:ext cx="518269" cy="4673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Oval 16">
            <a:extLst>
              <a:ext uri="{FF2B5EF4-FFF2-40B4-BE49-F238E27FC236}">
                <a16:creationId xmlns:a16="http://schemas.microsoft.com/office/drawing/2014/main" id="{5D5392E0-B279-4A8B-B588-79A6D9E4B719}"/>
              </a:ext>
            </a:extLst>
          </p:cNvPr>
          <p:cNvSpPr/>
          <p:nvPr/>
        </p:nvSpPr>
        <p:spPr>
          <a:xfrm>
            <a:off x="2822499" y="1972223"/>
            <a:ext cx="799006" cy="47168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5D5392E0-B279-4A8B-B588-79A6D9E4B719}"/>
              </a:ext>
            </a:extLst>
          </p:cNvPr>
          <p:cNvSpPr/>
          <p:nvPr/>
        </p:nvSpPr>
        <p:spPr>
          <a:xfrm>
            <a:off x="1542815" y="2448019"/>
            <a:ext cx="518269" cy="4673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5D5392E0-B279-4A8B-B588-79A6D9E4B719}"/>
              </a:ext>
            </a:extLst>
          </p:cNvPr>
          <p:cNvSpPr/>
          <p:nvPr/>
        </p:nvSpPr>
        <p:spPr>
          <a:xfrm>
            <a:off x="3621505" y="2489075"/>
            <a:ext cx="1405690" cy="4673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Oval 19">
            <a:extLst>
              <a:ext uri="{FF2B5EF4-FFF2-40B4-BE49-F238E27FC236}">
                <a16:creationId xmlns:a16="http://schemas.microsoft.com/office/drawing/2014/main" id="{5D5392E0-B279-4A8B-B588-79A6D9E4B719}"/>
              </a:ext>
            </a:extLst>
          </p:cNvPr>
          <p:cNvSpPr/>
          <p:nvPr/>
        </p:nvSpPr>
        <p:spPr>
          <a:xfrm>
            <a:off x="1511713" y="2956730"/>
            <a:ext cx="518269" cy="4673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Oval 20">
            <a:extLst>
              <a:ext uri="{FF2B5EF4-FFF2-40B4-BE49-F238E27FC236}">
                <a16:creationId xmlns:a16="http://schemas.microsoft.com/office/drawing/2014/main" id="{5D5392E0-B279-4A8B-B588-79A6D9E4B719}"/>
              </a:ext>
            </a:extLst>
          </p:cNvPr>
          <p:cNvSpPr/>
          <p:nvPr/>
        </p:nvSpPr>
        <p:spPr>
          <a:xfrm>
            <a:off x="2068449" y="2967007"/>
            <a:ext cx="1023667" cy="47168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Oval 21">
            <a:extLst>
              <a:ext uri="{FF2B5EF4-FFF2-40B4-BE49-F238E27FC236}">
                <a16:creationId xmlns:a16="http://schemas.microsoft.com/office/drawing/2014/main" id="{5D5392E0-B279-4A8B-B588-79A6D9E4B719}"/>
              </a:ext>
            </a:extLst>
          </p:cNvPr>
          <p:cNvSpPr/>
          <p:nvPr/>
        </p:nvSpPr>
        <p:spPr>
          <a:xfrm>
            <a:off x="1474362" y="3526746"/>
            <a:ext cx="518269" cy="4673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Oval 22">
            <a:extLst>
              <a:ext uri="{FF2B5EF4-FFF2-40B4-BE49-F238E27FC236}">
                <a16:creationId xmlns:a16="http://schemas.microsoft.com/office/drawing/2014/main" id="{5D5392E0-B279-4A8B-B588-79A6D9E4B719}"/>
              </a:ext>
            </a:extLst>
          </p:cNvPr>
          <p:cNvSpPr/>
          <p:nvPr/>
        </p:nvSpPr>
        <p:spPr>
          <a:xfrm>
            <a:off x="2084633" y="3482968"/>
            <a:ext cx="1146899" cy="51983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Oval 23">
            <a:extLst>
              <a:ext uri="{FF2B5EF4-FFF2-40B4-BE49-F238E27FC236}">
                <a16:creationId xmlns:a16="http://schemas.microsoft.com/office/drawing/2014/main" id="{5D5392E0-B279-4A8B-B588-79A6D9E4B719}"/>
              </a:ext>
            </a:extLst>
          </p:cNvPr>
          <p:cNvSpPr/>
          <p:nvPr/>
        </p:nvSpPr>
        <p:spPr>
          <a:xfrm>
            <a:off x="893875" y="4037184"/>
            <a:ext cx="518269" cy="4673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Oval 24">
            <a:extLst>
              <a:ext uri="{FF2B5EF4-FFF2-40B4-BE49-F238E27FC236}">
                <a16:creationId xmlns:a16="http://schemas.microsoft.com/office/drawing/2014/main" id="{5D5392E0-B279-4A8B-B588-79A6D9E4B719}"/>
              </a:ext>
            </a:extLst>
          </p:cNvPr>
          <p:cNvSpPr/>
          <p:nvPr/>
        </p:nvSpPr>
        <p:spPr>
          <a:xfrm>
            <a:off x="3559323" y="4037184"/>
            <a:ext cx="1316364" cy="47418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Oval 25">
            <a:extLst>
              <a:ext uri="{FF2B5EF4-FFF2-40B4-BE49-F238E27FC236}">
                <a16:creationId xmlns:a16="http://schemas.microsoft.com/office/drawing/2014/main" id="{5D5392E0-B279-4A8B-B588-79A6D9E4B719}"/>
              </a:ext>
            </a:extLst>
          </p:cNvPr>
          <p:cNvSpPr/>
          <p:nvPr/>
        </p:nvSpPr>
        <p:spPr>
          <a:xfrm>
            <a:off x="889423" y="4544746"/>
            <a:ext cx="518269" cy="4673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Oval 26">
            <a:extLst>
              <a:ext uri="{FF2B5EF4-FFF2-40B4-BE49-F238E27FC236}">
                <a16:creationId xmlns:a16="http://schemas.microsoft.com/office/drawing/2014/main" id="{5D5392E0-B279-4A8B-B588-79A6D9E4B719}"/>
              </a:ext>
            </a:extLst>
          </p:cNvPr>
          <p:cNvSpPr/>
          <p:nvPr/>
        </p:nvSpPr>
        <p:spPr>
          <a:xfrm>
            <a:off x="3087911" y="4563105"/>
            <a:ext cx="1215189" cy="50987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Oval 27">
            <a:extLst>
              <a:ext uri="{FF2B5EF4-FFF2-40B4-BE49-F238E27FC236}">
                <a16:creationId xmlns:a16="http://schemas.microsoft.com/office/drawing/2014/main" id="{5D5392E0-B279-4A8B-B588-79A6D9E4B719}"/>
              </a:ext>
            </a:extLst>
          </p:cNvPr>
          <p:cNvSpPr/>
          <p:nvPr/>
        </p:nvSpPr>
        <p:spPr>
          <a:xfrm>
            <a:off x="889423" y="5124859"/>
            <a:ext cx="518269" cy="467357"/>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Oval 28">
            <a:extLst>
              <a:ext uri="{FF2B5EF4-FFF2-40B4-BE49-F238E27FC236}">
                <a16:creationId xmlns:a16="http://schemas.microsoft.com/office/drawing/2014/main" id="{5D5392E0-B279-4A8B-B588-79A6D9E4B719}"/>
              </a:ext>
            </a:extLst>
          </p:cNvPr>
          <p:cNvSpPr/>
          <p:nvPr/>
        </p:nvSpPr>
        <p:spPr>
          <a:xfrm>
            <a:off x="2044022" y="5098554"/>
            <a:ext cx="1383609" cy="50433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 name="TextBox 30"/>
          <p:cNvSpPr txBox="1"/>
          <p:nvPr/>
        </p:nvSpPr>
        <p:spPr>
          <a:xfrm>
            <a:off x="5253587" y="1425387"/>
            <a:ext cx="5534526" cy="461665"/>
          </a:xfrm>
          <a:prstGeom prst="rect">
            <a:avLst/>
          </a:prstGeom>
          <a:noFill/>
        </p:spPr>
        <p:txBody>
          <a:bodyPr wrap="square" rtlCol="0">
            <a:spAutoFit/>
          </a:bodyPr>
          <a:lstStyle/>
          <a:p>
            <a:pPr lvl="0"/>
            <a:r>
              <a:rPr lang="en-GB" sz="2400" dirty="0">
                <a:solidFill>
                  <a:srgbClr val="000066"/>
                </a:solidFill>
                <a:latin typeface="Century Gothic" panose="020B0502020202020204" pitchFamily="34" charset="0"/>
              </a:rPr>
              <a:t>habla mucho </a:t>
            </a:r>
            <a:r>
              <a:rPr lang="en-GB" sz="2400" dirty="0" smtClean="0">
                <a:solidFill>
                  <a:srgbClr val="000066"/>
                </a:solidFill>
                <a:latin typeface="Century Gothic" panose="020B0502020202020204" pitchFamily="34" charset="0"/>
              </a:rPr>
              <a:t>de España.</a:t>
            </a:r>
            <a:endParaRPr lang="en-GB" sz="2400" dirty="0">
              <a:solidFill>
                <a:srgbClr val="000066"/>
              </a:solidFill>
              <a:latin typeface="Century Gothic" panose="020B0502020202020204" pitchFamily="34" charset="0"/>
            </a:endParaRPr>
          </a:p>
        </p:txBody>
      </p:sp>
      <p:sp>
        <p:nvSpPr>
          <p:cNvPr id="32" name="TextBox 31"/>
          <p:cNvSpPr txBox="1"/>
          <p:nvPr/>
        </p:nvSpPr>
        <p:spPr>
          <a:xfrm>
            <a:off x="5243578" y="1952575"/>
            <a:ext cx="5534526" cy="461665"/>
          </a:xfrm>
          <a:prstGeom prst="rect">
            <a:avLst/>
          </a:prstGeom>
          <a:noFill/>
        </p:spPr>
        <p:txBody>
          <a:bodyPr wrap="square" rtlCol="0">
            <a:spAutoFit/>
          </a:bodyPr>
          <a:lstStyle/>
          <a:p>
            <a:r>
              <a:rPr lang="en-GB" sz="2400" dirty="0">
                <a:solidFill>
                  <a:srgbClr val="000066"/>
                </a:solidFill>
                <a:latin typeface="Century Gothic" panose="020B0502020202020204" pitchFamily="34" charset="0"/>
              </a:rPr>
              <a:t>son </a:t>
            </a:r>
            <a:r>
              <a:rPr lang="en-GB" sz="2400" dirty="0" err="1">
                <a:solidFill>
                  <a:srgbClr val="000066"/>
                </a:solidFill>
                <a:latin typeface="Century Gothic" panose="020B0502020202020204" pitchFamily="34" charset="0"/>
              </a:rPr>
              <a:t>muy</a:t>
            </a:r>
            <a:r>
              <a:rPr lang="en-GB" sz="2400" dirty="0">
                <a:solidFill>
                  <a:srgbClr val="000066"/>
                </a:solidFill>
                <a:latin typeface="Century Gothic" panose="020B0502020202020204" pitchFamily="34" charset="0"/>
              </a:rPr>
              <a:t> </a:t>
            </a:r>
            <a:r>
              <a:rPr lang="en-GB" sz="2400" dirty="0" err="1">
                <a:solidFill>
                  <a:srgbClr val="000066"/>
                </a:solidFill>
                <a:latin typeface="Century Gothic" panose="020B0502020202020204" pitchFamily="34" charset="0"/>
              </a:rPr>
              <a:t>tranquilas</a:t>
            </a:r>
            <a:r>
              <a:rPr lang="en-GB" sz="2400" dirty="0">
                <a:solidFill>
                  <a:srgbClr val="000066"/>
                </a:solidFill>
                <a:latin typeface="Century Gothic" panose="020B0502020202020204" pitchFamily="34" charset="0"/>
              </a:rPr>
              <a:t>.</a:t>
            </a:r>
          </a:p>
        </p:txBody>
      </p:sp>
      <p:sp>
        <p:nvSpPr>
          <p:cNvPr id="33" name="TextBox 32"/>
          <p:cNvSpPr txBox="1"/>
          <p:nvPr/>
        </p:nvSpPr>
        <p:spPr>
          <a:xfrm>
            <a:off x="5229754" y="2473925"/>
            <a:ext cx="6749899" cy="461665"/>
          </a:xfrm>
          <a:prstGeom prst="rect">
            <a:avLst/>
          </a:prstGeom>
          <a:noFill/>
        </p:spPr>
        <p:txBody>
          <a:bodyPr wrap="square" rtlCol="0">
            <a:spAutoFit/>
          </a:bodyPr>
          <a:lstStyle/>
          <a:p>
            <a:pPr lvl="0"/>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a:t>
            </a:r>
            <a:r>
              <a:rPr lang="en-GB" sz="2400" dirty="0" err="1" smtClean="0">
                <a:solidFill>
                  <a:srgbClr val="002060"/>
                </a:solidFill>
                <a:latin typeface="Century Gothic" panose="020B0502020202020204" pitchFamily="34" charset="0"/>
              </a:rPr>
              <a:t>música</a:t>
            </a:r>
            <a:r>
              <a:rPr lang="en-GB" sz="2400" dirty="0" smtClean="0">
                <a:solidFill>
                  <a:srgbClr val="002060"/>
                </a:solidFill>
                <a:latin typeface="Century Gothic" panose="020B0502020202020204" pitchFamily="34" charset="0"/>
              </a:rPr>
              <a:t> de Granada.</a:t>
            </a:r>
            <a:endParaRPr lang="en-GB" sz="2400" dirty="0">
              <a:solidFill>
                <a:srgbClr val="002060"/>
              </a:solidFill>
              <a:latin typeface="Century Gothic" panose="020B0502020202020204" pitchFamily="34" charset="0"/>
            </a:endParaRPr>
          </a:p>
        </p:txBody>
      </p:sp>
      <p:sp>
        <p:nvSpPr>
          <p:cNvPr id="34" name="TextBox 33"/>
          <p:cNvSpPr txBox="1"/>
          <p:nvPr/>
        </p:nvSpPr>
        <p:spPr>
          <a:xfrm>
            <a:off x="5203477" y="3989967"/>
            <a:ext cx="6749899" cy="461665"/>
          </a:xfrm>
          <a:prstGeom prst="rect">
            <a:avLst/>
          </a:prstGeom>
          <a:noFill/>
        </p:spPr>
        <p:txBody>
          <a:bodyPr wrap="square" rtlCol="0">
            <a:spAutoFit/>
          </a:bodyPr>
          <a:lstStyle/>
          <a:p>
            <a:pPr lvl="0"/>
            <a:r>
              <a:rPr lang="en-GB" sz="2400" dirty="0">
                <a:solidFill>
                  <a:srgbClr val="000066"/>
                </a:solidFill>
                <a:latin typeface="Century Gothic" panose="020B0502020202020204" pitchFamily="34" charset="0"/>
              </a:rPr>
              <a:t>está </a:t>
            </a:r>
            <a:r>
              <a:rPr lang="en-GB" sz="2400" dirty="0" err="1" smtClean="0">
                <a:solidFill>
                  <a:srgbClr val="000066"/>
                </a:solidFill>
                <a:latin typeface="Century Gothic" panose="020B0502020202020204" pitchFamily="34" charset="0"/>
              </a:rPr>
              <a:t>lejos</a:t>
            </a:r>
            <a:r>
              <a:rPr lang="en-GB" sz="2400" dirty="0" smtClean="0">
                <a:solidFill>
                  <a:srgbClr val="000066"/>
                </a:solidFill>
                <a:latin typeface="Century Gothic" panose="020B0502020202020204" pitchFamily="34" charset="0"/>
              </a:rPr>
              <a:t>.</a:t>
            </a:r>
            <a:endParaRPr lang="en-GB" sz="2400" dirty="0">
              <a:solidFill>
                <a:srgbClr val="000066"/>
              </a:solidFill>
              <a:latin typeface="Century Gothic" panose="020B0502020202020204" pitchFamily="34" charset="0"/>
            </a:endParaRPr>
          </a:p>
        </p:txBody>
      </p:sp>
      <p:sp>
        <p:nvSpPr>
          <p:cNvPr id="36" name="Rectangle 35"/>
          <p:cNvSpPr/>
          <p:nvPr/>
        </p:nvSpPr>
        <p:spPr>
          <a:xfrm>
            <a:off x="5229754" y="3452309"/>
            <a:ext cx="3914854" cy="461665"/>
          </a:xfrm>
          <a:prstGeom prst="rect">
            <a:avLst/>
          </a:prstGeom>
        </p:spPr>
        <p:txBody>
          <a:bodyPr wrap="none">
            <a:spAutoFit/>
          </a:bodyPr>
          <a:lstStyle/>
          <a:p>
            <a:pPr lvl="0"/>
            <a:r>
              <a:rPr lang="en-GB" sz="2400" dirty="0" smtClean="0">
                <a:solidFill>
                  <a:srgbClr val="000066"/>
                </a:solidFill>
                <a:latin typeface="Century Gothic" panose="020B0502020202020204" pitchFamily="34" charset="0"/>
              </a:rPr>
              <a:t>de Barcelona </a:t>
            </a:r>
            <a:r>
              <a:rPr lang="en-GB" sz="2400" dirty="0">
                <a:solidFill>
                  <a:srgbClr val="000066"/>
                </a:solidFill>
                <a:latin typeface="Century Gothic" panose="020B0502020202020204" pitchFamily="34" charset="0"/>
              </a:rPr>
              <a:t>es </a:t>
            </a:r>
            <a:r>
              <a:rPr lang="en-GB" sz="2400" dirty="0" err="1" smtClean="0">
                <a:solidFill>
                  <a:srgbClr val="000066"/>
                </a:solidFill>
                <a:latin typeface="Century Gothic" panose="020B0502020202020204" pitchFamily="34" charset="0"/>
              </a:rPr>
              <a:t>famoso</a:t>
            </a:r>
            <a:r>
              <a:rPr lang="en-GB" sz="2400" dirty="0" smtClean="0">
                <a:solidFill>
                  <a:srgbClr val="000066"/>
                </a:solidFill>
                <a:latin typeface="Century Gothic" panose="020B0502020202020204" pitchFamily="34" charset="0"/>
              </a:rPr>
              <a:t>.</a:t>
            </a:r>
            <a:endParaRPr lang="en-GB" sz="2400" dirty="0">
              <a:solidFill>
                <a:srgbClr val="000066"/>
              </a:solidFill>
              <a:latin typeface="Century Gothic" panose="020B0502020202020204" pitchFamily="34" charset="0"/>
            </a:endParaRPr>
          </a:p>
        </p:txBody>
      </p:sp>
      <p:sp>
        <p:nvSpPr>
          <p:cNvPr id="37" name="Rectangle 36"/>
          <p:cNvSpPr/>
          <p:nvPr/>
        </p:nvSpPr>
        <p:spPr>
          <a:xfrm>
            <a:off x="5229754" y="2956730"/>
            <a:ext cx="1959191" cy="461665"/>
          </a:xfrm>
          <a:prstGeom prst="rect">
            <a:avLst/>
          </a:prstGeom>
        </p:spPr>
        <p:txBody>
          <a:bodyPr wrap="none">
            <a:spAutoFit/>
          </a:bodyPr>
          <a:lstStyle/>
          <a:p>
            <a:pPr lvl="0"/>
            <a:r>
              <a:rPr lang="en-GB" sz="2400" dirty="0" smtClean="0">
                <a:solidFill>
                  <a:srgbClr val="000066"/>
                </a:solidFill>
                <a:latin typeface="Century Gothic" panose="020B0502020202020204" pitchFamily="34" charset="0"/>
              </a:rPr>
              <a:t>son </a:t>
            </a:r>
            <a:r>
              <a:rPr lang="en-GB" sz="2400" dirty="0" err="1" smtClean="0">
                <a:solidFill>
                  <a:srgbClr val="000066"/>
                </a:solidFill>
                <a:latin typeface="Century Gothic" panose="020B0502020202020204" pitchFamily="34" charset="0"/>
              </a:rPr>
              <a:t>bonitas</a:t>
            </a:r>
            <a:r>
              <a:rPr lang="en-GB" sz="2400" dirty="0" smtClean="0">
                <a:solidFill>
                  <a:srgbClr val="000066"/>
                </a:solidFill>
                <a:latin typeface="Century Gothic" panose="020B0502020202020204" pitchFamily="34" charset="0"/>
              </a:rPr>
              <a:t>.</a:t>
            </a:r>
            <a:endParaRPr lang="en-GB" sz="2400" dirty="0">
              <a:solidFill>
                <a:srgbClr val="000066"/>
              </a:solidFill>
              <a:latin typeface="Century Gothic" panose="020B0502020202020204" pitchFamily="34" charset="0"/>
            </a:endParaRPr>
          </a:p>
        </p:txBody>
      </p:sp>
      <p:sp>
        <p:nvSpPr>
          <p:cNvPr id="39" name="Rectangle 38"/>
          <p:cNvSpPr/>
          <p:nvPr/>
        </p:nvSpPr>
        <p:spPr>
          <a:xfrm>
            <a:off x="5203477" y="4553514"/>
            <a:ext cx="2162772" cy="461665"/>
          </a:xfrm>
          <a:prstGeom prst="rect">
            <a:avLst/>
          </a:prstGeom>
        </p:spPr>
        <p:txBody>
          <a:bodyPr wrap="none">
            <a:spAutoFit/>
          </a:bodyPr>
          <a:lstStyle/>
          <a:p>
            <a:pPr lvl="0"/>
            <a:r>
              <a:rPr lang="en-GB" sz="2400" dirty="0" smtClean="0">
                <a:solidFill>
                  <a:srgbClr val="000066"/>
                </a:solidFill>
                <a:latin typeface="Century Gothic" panose="020B0502020202020204" pitchFamily="34" charset="0"/>
              </a:rPr>
              <a:t>no son </a:t>
            </a:r>
            <a:r>
              <a:rPr lang="en-GB" sz="2400" dirty="0" err="1" smtClean="0">
                <a:solidFill>
                  <a:srgbClr val="000066"/>
                </a:solidFill>
                <a:latin typeface="Century Gothic" panose="020B0502020202020204" pitchFamily="34" charset="0"/>
              </a:rPr>
              <a:t>caros</a:t>
            </a:r>
            <a:r>
              <a:rPr lang="en-GB" sz="2400" dirty="0" smtClean="0">
                <a:solidFill>
                  <a:srgbClr val="000066"/>
                </a:solidFill>
                <a:latin typeface="Century Gothic" panose="020B0502020202020204" pitchFamily="34" charset="0"/>
              </a:rPr>
              <a:t>.</a:t>
            </a:r>
            <a:endParaRPr lang="en-GB" sz="2400" dirty="0">
              <a:solidFill>
                <a:srgbClr val="000066"/>
              </a:solidFill>
              <a:latin typeface="Century Gothic" panose="020B0502020202020204" pitchFamily="34" charset="0"/>
            </a:endParaRPr>
          </a:p>
        </p:txBody>
      </p:sp>
      <p:sp>
        <p:nvSpPr>
          <p:cNvPr id="40" name="Rectangle 39"/>
          <p:cNvSpPr/>
          <p:nvPr/>
        </p:nvSpPr>
        <p:spPr>
          <a:xfrm>
            <a:off x="5229754" y="5085964"/>
            <a:ext cx="2220480" cy="461665"/>
          </a:xfrm>
          <a:prstGeom prst="rect">
            <a:avLst/>
          </a:prstGeom>
        </p:spPr>
        <p:txBody>
          <a:bodyPr wrap="none">
            <a:spAutoFit/>
          </a:bodyPr>
          <a:lstStyle/>
          <a:p>
            <a:pPr lvl="0"/>
            <a:r>
              <a:rPr lang="en-GB" sz="2400" dirty="0" smtClean="0">
                <a:solidFill>
                  <a:srgbClr val="000066"/>
                </a:solidFill>
                <a:latin typeface="Century Gothic" panose="020B0502020202020204" pitchFamily="34" charset="0"/>
              </a:rPr>
              <a:t>no son </a:t>
            </a:r>
            <a:r>
              <a:rPr lang="en-GB" sz="2400" dirty="0" err="1" smtClean="0">
                <a:solidFill>
                  <a:srgbClr val="000066"/>
                </a:solidFill>
                <a:latin typeface="Century Gothic" panose="020B0502020202020204" pitchFamily="34" charset="0"/>
              </a:rPr>
              <a:t>malos</a:t>
            </a:r>
            <a:r>
              <a:rPr lang="en-GB" sz="2400" dirty="0" smtClean="0">
                <a:solidFill>
                  <a:srgbClr val="000066"/>
                </a:solidFill>
                <a:latin typeface="Century Gothic" panose="020B0502020202020204" pitchFamily="34" charset="0"/>
              </a:rPr>
              <a:t>.</a:t>
            </a:r>
            <a:endParaRPr lang="en-GB" sz="2400" dirty="0">
              <a:solidFill>
                <a:srgbClr val="000066"/>
              </a:solidFill>
              <a:latin typeface="Century Gothic" panose="020B0502020202020204" pitchFamily="34" charset="0"/>
            </a:endParaRPr>
          </a:p>
        </p:txBody>
      </p:sp>
      <p:sp>
        <p:nvSpPr>
          <p:cNvPr id="2" name="TextBox 1"/>
          <p:cNvSpPr txBox="1"/>
          <p:nvPr/>
        </p:nvSpPr>
        <p:spPr>
          <a:xfrm>
            <a:off x="555073" y="203592"/>
            <a:ext cx="9096927" cy="400110"/>
          </a:xfrm>
          <a:prstGeom prst="rect">
            <a:avLst/>
          </a:prstGeom>
          <a:noFill/>
        </p:spPr>
        <p:txBody>
          <a:bodyPr wrap="square" rtlCol="0">
            <a:spAutoFit/>
          </a:bodyPr>
          <a:lstStyle/>
          <a:p>
            <a:r>
              <a:rPr lang="en-GB" sz="2000" b="1" i="1" dirty="0" err="1">
                <a:solidFill>
                  <a:srgbClr val="002060"/>
                </a:solidFill>
                <a:latin typeface="Century Gothic" panose="020B0502020202020204" pitchFamily="34" charset="0"/>
              </a:rPr>
              <a:t>Una</a:t>
            </a:r>
            <a:r>
              <a:rPr lang="en-GB" sz="2000" b="1" i="1" dirty="0">
                <a:solidFill>
                  <a:srgbClr val="002060"/>
                </a:solidFill>
                <a:latin typeface="Century Gothic" panose="020B0502020202020204" pitchFamily="34" charset="0"/>
              </a:rPr>
              <a:t> familia </a:t>
            </a:r>
            <a:r>
              <a:rPr lang="en-GB" sz="2000" b="1" i="1" dirty="0" smtClean="0">
                <a:solidFill>
                  <a:srgbClr val="002060"/>
                </a:solidFill>
                <a:latin typeface="Century Gothic" panose="020B0502020202020204" pitchFamily="34" charset="0"/>
              </a:rPr>
              <a:t>está </a:t>
            </a:r>
            <a:r>
              <a:rPr lang="en-GB" sz="2000" b="1" i="1" dirty="0">
                <a:solidFill>
                  <a:srgbClr val="002060"/>
                </a:solidFill>
                <a:latin typeface="Century Gothic" panose="020B0502020202020204" pitchFamily="34" charset="0"/>
              </a:rPr>
              <a:t>de vacaciones en </a:t>
            </a:r>
            <a:r>
              <a:rPr lang="en-GB" sz="2000" b="1" i="1" dirty="0" smtClean="0">
                <a:solidFill>
                  <a:srgbClr val="002060"/>
                </a:solidFill>
                <a:latin typeface="Century Gothic" panose="020B0502020202020204" pitchFamily="34" charset="0"/>
              </a:rPr>
              <a:t>España. </a:t>
            </a:r>
            <a:endParaRPr lang="en-GB" sz="2000" b="1" i="1" dirty="0">
              <a:solidFill>
                <a:srgbClr val="002060"/>
              </a:solidFill>
            </a:endParaRPr>
          </a:p>
        </p:txBody>
      </p:sp>
      <p:sp>
        <p:nvSpPr>
          <p:cNvPr id="3" name="TextBox 2"/>
          <p:cNvSpPr txBox="1"/>
          <p:nvPr/>
        </p:nvSpPr>
        <p:spPr>
          <a:xfrm>
            <a:off x="555075" y="553222"/>
            <a:ext cx="1437556" cy="400110"/>
          </a:xfrm>
          <a:prstGeom prst="rect">
            <a:avLst/>
          </a:prstGeom>
          <a:noFill/>
        </p:spPr>
        <p:txBody>
          <a:bodyPr wrap="square" rtlCol="0">
            <a:spAutoFit/>
          </a:bodyPr>
          <a:lstStyle/>
          <a:p>
            <a:r>
              <a:rPr lang="en-GB" sz="2000" b="1" i="1" dirty="0">
                <a:solidFill>
                  <a:schemeClr val="accent5">
                    <a:lumMod val="50000"/>
                  </a:schemeClr>
                </a:solidFill>
                <a:latin typeface="Century Gothic" panose="020B0502020202020204" pitchFamily="34" charset="0"/>
              </a:rPr>
              <a:t>Escucha.</a:t>
            </a:r>
            <a:endParaRPr lang="en-GB" sz="2000" b="1" i="1" dirty="0">
              <a:solidFill>
                <a:srgbClr val="002060"/>
              </a:solidFill>
              <a:latin typeface="Century Gothic" panose="020B0502020202020204" pitchFamily="34" charset="0"/>
            </a:endParaRPr>
          </a:p>
        </p:txBody>
      </p:sp>
      <p:sp>
        <p:nvSpPr>
          <p:cNvPr id="41" name="TextBox 40"/>
          <p:cNvSpPr txBox="1"/>
          <p:nvPr/>
        </p:nvSpPr>
        <p:spPr>
          <a:xfrm>
            <a:off x="1733496" y="547489"/>
            <a:ext cx="3796447" cy="400110"/>
          </a:xfrm>
          <a:prstGeom prst="rect">
            <a:avLst/>
          </a:prstGeom>
          <a:noFill/>
        </p:spPr>
        <p:txBody>
          <a:bodyPr wrap="square" rtlCol="0">
            <a:spAutoFit/>
          </a:bodyPr>
          <a:lstStyle/>
          <a:p>
            <a:r>
              <a:rPr lang="en-GB" sz="2000" b="1" i="1" dirty="0" err="1">
                <a:solidFill>
                  <a:schemeClr val="accent5">
                    <a:lumMod val="50000"/>
                  </a:schemeClr>
                </a:solidFill>
                <a:latin typeface="Century Gothic" panose="020B0502020202020204" pitchFamily="34" charset="0"/>
              </a:rPr>
              <a:t>Marca</a:t>
            </a:r>
            <a:r>
              <a:rPr lang="en-GB" sz="2000" b="1" i="1" dirty="0">
                <a:solidFill>
                  <a:schemeClr val="accent5">
                    <a:lumMod val="50000"/>
                  </a:schemeClr>
                </a:solidFill>
                <a:latin typeface="Century Gothic" panose="020B0502020202020204" pitchFamily="34" charset="0"/>
              </a:rPr>
              <a:t> la </a:t>
            </a:r>
            <a:r>
              <a:rPr lang="en-GB" sz="2000" b="1" i="1" dirty="0" err="1">
                <a:solidFill>
                  <a:schemeClr val="accent5">
                    <a:lumMod val="50000"/>
                  </a:schemeClr>
                </a:solidFill>
                <a:latin typeface="Century Gothic" panose="020B0502020202020204" pitchFamily="34" charset="0"/>
              </a:rPr>
              <a:t>opción</a:t>
            </a:r>
            <a:r>
              <a:rPr lang="en-GB" sz="2000" b="1" i="1" dirty="0">
                <a:solidFill>
                  <a:schemeClr val="accent5">
                    <a:lumMod val="50000"/>
                  </a:schemeClr>
                </a:solidFill>
                <a:latin typeface="Century Gothic" panose="020B0502020202020204" pitchFamily="34" charset="0"/>
              </a:rPr>
              <a:t> correcta.</a:t>
            </a:r>
            <a:endParaRPr lang="en-GB" sz="2000" b="1" i="1" dirty="0">
              <a:solidFill>
                <a:srgbClr val="002060"/>
              </a:solidFill>
              <a:latin typeface="Century Gothic" panose="020B0502020202020204" pitchFamily="34" charset="0"/>
            </a:endParaRPr>
          </a:p>
        </p:txBody>
      </p:sp>
      <p:sp>
        <p:nvSpPr>
          <p:cNvPr id="42" name="TextBox 41"/>
          <p:cNvSpPr txBox="1"/>
          <p:nvPr/>
        </p:nvSpPr>
        <p:spPr>
          <a:xfrm>
            <a:off x="5081199" y="552274"/>
            <a:ext cx="8126818" cy="400110"/>
          </a:xfrm>
          <a:prstGeom prst="rect">
            <a:avLst/>
          </a:prstGeom>
          <a:noFill/>
        </p:spPr>
        <p:txBody>
          <a:bodyPr wrap="square" rtlCol="0">
            <a:spAutoFit/>
          </a:bodyPr>
          <a:lstStyle/>
          <a:p>
            <a:r>
              <a:rPr lang="en-GB" sz="2000" b="1" i="1" dirty="0">
                <a:solidFill>
                  <a:schemeClr val="accent5">
                    <a:lumMod val="50000"/>
                  </a:schemeClr>
                </a:solidFill>
                <a:latin typeface="Century Gothic" panose="020B0502020202020204" pitchFamily="34" charset="0"/>
              </a:rPr>
              <a:t>Luego </a:t>
            </a:r>
            <a:r>
              <a:rPr lang="en-GB" sz="2000" b="1" i="1" dirty="0" err="1" smtClean="0">
                <a:solidFill>
                  <a:schemeClr val="accent5">
                    <a:lumMod val="50000"/>
                  </a:schemeClr>
                </a:solidFill>
                <a:latin typeface="Century Gothic" panose="020B0502020202020204" pitchFamily="34" charset="0"/>
              </a:rPr>
              <a:t>completa</a:t>
            </a:r>
            <a:r>
              <a:rPr lang="en-GB" sz="2000" b="1" i="1" dirty="0" smtClean="0">
                <a:solidFill>
                  <a:schemeClr val="accent5">
                    <a:lumMod val="50000"/>
                  </a:schemeClr>
                </a:solidFill>
                <a:latin typeface="Century Gothic" panose="020B0502020202020204" pitchFamily="34" charset="0"/>
              </a:rPr>
              <a:t> </a:t>
            </a:r>
            <a:r>
              <a:rPr lang="en-GB" sz="2000" b="1" i="1" dirty="0">
                <a:solidFill>
                  <a:schemeClr val="accent5">
                    <a:lumMod val="50000"/>
                  </a:schemeClr>
                </a:solidFill>
                <a:latin typeface="Century Gothic" panose="020B0502020202020204" pitchFamily="34" charset="0"/>
              </a:rPr>
              <a:t>la </a:t>
            </a:r>
            <a:r>
              <a:rPr lang="en-GB" sz="2000" b="1" i="1" dirty="0" smtClean="0">
                <a:solidFill>
                  <a:schemeClr val="accent5">
                    <a:lumMod val="50000"/>
                  </a:schemeClr>
                </a:solidFill>
                <a:latin typeface="Century Gothic" panose="020B0502020202020204" pitchFamily="34" charset="0"/>
              </a:rPr>
              <a:t>frase en español. </a:t>
            </a:r>
            <a:endParaRPr lang="en-GB" sz="2000" b="1" i="1" dirty="0">
              <a:solidFill>
                <a:schemeClr val="accent5">
                  <a:lumMod val="50000"/>
                </a:schemeClr>
              </a:solidFill>
              <a:latin typeface="Century Gothic" panose="020B0502020202020204" pitchFamily="34" charset="0"/>
            </a:endParaRPr>
          </a:p>
        </p:txBody>
      </p:sp>
      <p:pic>
        <p:nvPicPr>
          <p:cNvPr id="43" name="Picture 42"/>
          <p:cNvPicPr>
            <a:picLocks noChangeAspect="1"/>
          </p:cNvPicPr>
          <p:nvPr/>
        </p:nvPicPr>
        <p:blipFill rotWithShape="1">
          <a:blip r:embed="rId11" cstate="print">
            <a:extLst>
              <a:ext uri="{28A0092B-C50C-407E-A947-70E740481C1C}">
                <a14:useLocalDpi xmlns:a14="http://schemas.microsoft.com/office/drawing/2010/main" val="0"/>
              </a:ext>
            </a:extLst>
          </a:blip>
          <a:srcRect b="12994"/>
          <a:stretch/>
        </p:blipFill>
        <p:spPr>
          <a:xfrm>
            <a:off x="11050477" y="528921"/>
            <a:ext cx="929176" cy="808444"/>
          </a:xfrm>
          <a:prstGeom prst="rect">
            <a:avLst/>
          </a:prstGeom>
        </p:spPr>
      </p:pic>
      <p:sp>
        <p:nvSpPr>
          <p:cNvPr id="44" name="Title 2"/>
          <p:cNvSpPr>
            <a:spLocks noGrp="1"/>
          </p:cNvSpPr>
          <p:nvPr>
            <p:ph type="title"/>
          </p:nvPr>
        </p:nvSpPr>
        <p:spPr>
          <a:xfrm>
            <a:off x="9874261" y="77465"/>
            <a:ext cx="2352431" cy="380192"/>
          </a:xfrm>
        </p:spPr>
        <p:txBody>
          <a:bodyPr>
            <a:normAutofit fontScale="90000"/>
          </a:bodyPr>
          <a:lstStyle/>
          <a:p>
            <a:r>
              <a:rPr lang="en-GB" sz="2000" b="1" dirty="0" smtClean="0">
                <a:solidFill>
                  <a:schemeClr val="bg1"/>
                </a:solidFill>
                <a:latin typeface="Century Gothic" panose="020B0502020202020204" pitchFamily="34" charset="0"/>
              </a:rPr>
              <a:t>escuchar y </a:t>
            </a:r>
            <a:r>
              <a:rPr lang="en-GB" sz="2000" b="1" dirty="0" err="1" smtClean="0">
                <a:solidFill>
                  <a:schemeClr val="bg1"/>
                </a:solidFill>
                <a:latin typeface="Century Gothic" panose="020B0502020202020204" pitchFamily="34" charset="0"/>
              </a:rPr>
              <a:t>escribir</a:t>
            </a:r>
            <a:endParaRPr lang="en-GB" sz="2000" dirty="0">
              <a:solidFill>
                <a:schemeClr val="bg1"/>
              </a:solidFill>
            </a:endParaRPr>
          </a:p>
        </p:txBody>
      </p:sp>
    </p:spTree>
    <p:extLst>
      <p:ext uri="{BB962C8B-B14F-4D97-AF65-F5344CB8AC3E}">
        <p14:creationId xmlns:p14="http://schemas.microsoft.com/office/powerpoint/2010/main" val="18232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fade">
                                      <p:cBhvr>
                                        <p:cTn id="121" dur="500"/>
                                        <p:tgtEl>
                                          <p:spTgt spid="28"/>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fade">
                                      <p:cBhvr>
                                        <p:cTn id="126" dur="500"/>
                                        <p:tgtEl>
                                          <p:spTgt spid="29"/>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p:bldP spid="32" grpId="0"/>
      <p:bldP spid="33" grpId="0"/>
      <p:bldP spid="34" grpId="0"/>
      <p:bldP spid="36" grpId="0"/>
      <p:bldP spid="37" grpId="0"/>
      <p:bldP spid="39" grpId="0"/>
      <p:bldP spid="40" grpId="0"/>
      <p:bldP spid="2" grpId="0"/>
      <p:bldP spid="3" grpId="0"/>
      <p:bldP spid="41"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7748022" y="3494069"/>
          <a:ext cx="4251708" cy="2021840"/>
        </p:xfrm>
        <a:graphic>
          <a:graphicData uri="http://schemas.openxmlformats.org/drawingml/2006/table">
            <a:tbl>
              <a:tblPr firstRow="1" bandRow="1">
                <a:tableStyleId>{5C22544A-7EE6-4342-B048-85BDC9FD1C3A}</a:tableStyleId>
              </a:tblPr>
              <a:tblGrid>
                <a:gridCol w="2125854">
                  <a:extLst>
                    <a:ext uri="{9D8B030D-6E8A-4147-A177-3AD203B41FA5}">
                      <a16:colId xmlns:a16="http://schemas.microsoft.com/office/drawing/2014/main" val="3555034778"/>
                    </a:ext>
                  </a:extLst>
                </a:gridCol>
                <a:gridCol w="2125854">
                  <a:extLst>
                    <a:ext uri="{9D8B030D-6E8A-4147-A177-3AD203B41FA5}">
                      <a16:colId xmlns:a16="http://schemas.microsoft.com/office/drawing/2014/main" val="3470376926"/>
                    </a:ext>
                  </a:extLst>
                </a:gridCol>
              </a:tblGrid>
              <a:tr h="370840">
                <a:tc>
                  <a:txBody>
                    <a:bodyPr/>
                    <a:lstStyle/>
                    <a:p>
                      <a:endParaRPr lang="en-GB" dirty="0" smtClean="0"/>
                    </a:p>
                    <a:p>
                      <a:endParaRPr lang="en-GB" dirty="0"/>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56603160"/>
                  </a:ext>
                </a:extLst>
              </a:tr>
              <a:tr h="370840">
                <a:tc>
                  <a:txBody>
                    <a:bodyPr/>
                    <a:lstStyle/>
                    <a:p>
                      <a:endParaRPr lang="en-GB" dirty="0"/>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799710942"/>
                  </a:ext>
                </a:extLst>
              </a:tr>
              <a:tr h="370840">
                <a:tc>
                  <a:txBody>
                    <a:bodyPr/>
                    <a:lstStyle/>
                    <a:p>
                      <a:endParaRPr lang="en-GB" dirty="0" smtClean="0"/>
                    </a:p>
                    <a:p>
                      <a:endParaRPr lang="en-GB" dirty="0"/>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09755450"/>
                  </a:ext>
                </a:extLst>
              </a:tr>
              <a:tr h="370840">
                <a:tc>
                  <a:txBody>
                    <a:bodyPr/>
                    <a:lstStyle/>
                    <a:p>
                      <a:endParaRPr lang="en-GB" dirty="0"/>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12688060"/>
                  </a:ext>
                </a:extLst>
              </a:tr>
            </a:tbl>
          </a:graphicData>
        </a:graphic>
      </p:graphicFrame>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l="8905" t="14819" b="13045"/>
          <a:stretch/>
        </p:blipFill>
        <p:spPr>
          <a:xfrm>
            <a:off x="10630029" y="4604933"/>
            <a:ext cx="767831" cy="473978"/>
          </a:xfrm>
          <a:prstGeom prst="rect">
            <a:avLst/>
          </a:prstGeom>
        </p:spPr>
      </p:pic>
      <p:pic>
        <p:nvPicPr>
          <p:cNvPr id="40" name="Picture 39"/>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8341087" y="3564111"/>
            <a:ext cx="598168" cy="520445"/>
          </a:xfrm>
          <a:prstGeom prst="rect">
            <a:avLst/>
          </a:prstGeom>
        </p:spPr>
      </p:pic>
      <p:grpSp>
        <p:nvGrpSpPr>
          <p:cNvPr id="37" name="Group 36"/>
          <p:cNvGrpSpPr/>
          <p:nvPr/>
        </p:nvGrpSpPr>
        <p:grpSpPr>
          <a:xfrm>
            <a:off x="8043680" y="4552312"/>
            <a:ext cx="1103963" cy="570962"/>
            <a:chOff x="814643" y="4956554"/>
            <a:chExt cx="2125452" cy="860290"/>
          </a:xfrm>
        </p:grpSpPr>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643" y="4957393"/>
              <a:ext cx="1085622" cy="859451"/>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4473" y="4956554"/>
              <a:ext cx="1085622" cy="859451"/>
            </a:xfrm>
            <a:prstGeom prst="rect">
              <a:avLst/>
            </a:prstGeom>
          </p:spPr>
        </p:pic>
      </p:grpSp>
      <p:sp>
        <p:nvSpPr>
          <p:cNvPr id="4" name="Rounded Rectangle 3"/>
          <p:cNvSpPr/>
          <p:nvPr/>
        </p:nvSpPr>
        <p:spPr>
          <a:xfrm>
            <a:off x="9561095" y="39838"/>
            <a:ext cx="2586454"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64097" y="38148"/>
            <a:ext cx="2074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En parejas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28798" y="498320"/>
            <a:ext cx="5849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A: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Describe las cosas. </a:t>
            </a:r>
          </a:p>
        </p:txBody>
      </p:sp>
      <p:sp>
        <p:nvSpPr>
          <p:cNvPr id="7" name="TextBox 6"/>
          <p:cNvSpPr txBox="1"/>
          <p:nvPr/>
        </p:nvSpPr>
        <p:spPr>
          <a:xfrm>
            <a:off x="120558" y="3150589"/>
            <a:ext cx="3672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Persona B: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Escucha.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p:cNvSpPr txBox="1"/>
          <p:nvPr/>
        </p:nvSpPr>
        <p:spPr>
          <a:xfrm>
            <a:off x="1719874" y="943037"/>
            <a:ext cx="42636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Usa ‘es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o ‘son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adjetivo.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1649985" y="3613164"/>
            <a:ext cx="5994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 singular</a:t>
            </a:r>
            <a:r>
              <a:rPr kumimoji="0" lang="en-GB" sz="2400" b="0" i="0" u="none" strike="noStrike" kern="1200" cap="none" spc="0" normalizeH="0" noProof="0" dirty="0" smtClean="0">
                <a:ln>
                  <a:noFill/>
                </a:ln>
                <a:solidFill>
                  <a:srgbClr val="002060"/>
                </a:solidFill>
                <a:effectLst/>
                <a:uLnTx/>
                <a:uFillTx/>
                <a:latin typeface="Century Gothic" panose="020B0502020202020204" pitchFamily="34" charset="0"/>
                <a:ea typeface="+mn-ea"/>
                <a:cs typeface="+mn-cs"/>
              </a:rPr>
              <a:t> o plural</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p:cNvSpPr txBox="1"/>
          <p:nvPr/>
        </p:nvSpPr>
        <p:spPr>
          <a:xfrm>
            <a:off x="1719875" y="4639909"/>
            <a:ext cx="52756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Identifica la imagen correcta.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p:cNvSpPr txBox="1"/>
          <p:nvPr/>
        </p:nvSpPr>
        <p:spPr>
          <a:xfrm>
            <a:off x="1649985" y="4090279"/>
            <a:ext cx="5994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 masculino</a:t>
            </a:r>
            <a:r>
              <a:rPr kumimoji="0" lang="en-GB" sz="2400" b="0" i="0" u="none" strike="noStrike" kern="1200" cap="none" spc="0" normalizeH="0" noProof="0" dirty="0" smtClean="0">
                <a:ln>
                  <a:noFill/>
                </a:ln>
                <a:solidFill>
                  <a:srgbClr val="002060"/>
                </a:solidFill>
                <a:effectLst/>
                <a:uLnTx/>
                <a:uFillTx/>
                <a:latin typeface="Century Gothic" panose="020B0502020202020204" pitchFamily="34" charset="0"/>
                <a:ea typeface="+mn-ea"/>
                <a:cs typeface="+mn-cs"/>
              </a:rPr>
              <a:t> o feminino</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2" name="Table 1"/>
          <p:cNvGraphicFramePr>
            <a:graphicFrameLocks noGrp="1"/>
          </p:cNvGraphicFramePr>
          <p:nvPr>
            <p:extLst/>
          </p:nvPr>
        </p:nvGraphicFramePr>
        <p:xfrm>
          <a:off x="6995478" y="963802"/>
          <a:ext cx="4565484" cy="1402080"/>
        </p:xfrm>
        <a:graphic>
          <a:graphicData uri="http://schemas.openxmlformats.org/drawingml/2006/table">
            <a:tbl>
              <a:tblPr firstRow="1" bandRow="1">
                <a:tableStyleId>{5C22544A-7EE6-4342-B048-85BDC9FD1C3A}</a:tableStyleId>
              </a:tblPr>
              <a:tblGrid>
                <a:gridCol w="2282742">
                  <a:extLst>
                    <a:ext uri="{9D8B030D-6E8A-4147-A177-3AD203B41FA5}">
                      <a16:colId xmlns:a16="http://schemas.microsoft.com/office/drawing/2014/main" val="2102337452"/>
                    </a:ext>
                  </a:extLst>
                </a:gridCol>
                <a:gridCol w="2282742">
                  <a:extLst>
                    <a:ext uri="{9D8B030D-6E8A-4147-A177-3AD203B41FA5}">
                      <a16:colId xmlns:a16="http://schemas.microsoft.com/office/drawing/2014/main" val="2628791432"/>
                    </a:ext>
                  </a:extLst>
                </a:gridCol>
              </a:tblGrid>
              <a:tr h="370840">
                <a:tc>
                  <a:txBody>
                    <a:bodyPr/>
                    <a:lstStyle/>
                    <a:p>
                      <a:r>
                        <a:rPr lang="en-GB" sz="2000" b="1" dirty="0" err="1" smtClean="0">
                          <a:solidFill>
                            <a:schemeClr val="accent5">
                              <a:lumMod val="50000"/>
                            </a:schemeClr>
                          </a:solidFill>
                          <a:latin typeface="Century Gothic" panose="020B0502020202020204" pitchFamily="34" charset="0"/>
                        </a:rPr>
                        <a:t>simpáticas</a:t>
                      </a:r>
                      <a:endParaRPr lang="en-GB" sz="2000" b="1" dirty="0" smtClean="0">
                        <a:solidFill>
                          <a:schemeClr val="accent5">
                            <a:lumMod val="50000"/>
                          </a:schemeClr>
                        </a:solidFill>
                        <a:latin typeface="Century Gothic" panose="020B0502020202020204" pitchFamily="34" charset="0"/>
                      </a:endParaRPr>
                    </a:p>
                    <a:p>
                      <a:r>
                        <a:rPr lang="en-GB" sz="2000" b="1" dirty="0" smtClean="0">
                          <a:solidFill>
                            <a:schemeClr val="accent5">
                              <a:lumMod val="50000"/>
                            </a:schemeClr>
                          </a:solidFill>
                          <a:latin typeface="Century Gothic" panose="020B0502020202020204" pitchFamily="34" charset="0"/>
                        </a:rPr>
                        <a:t>……………………</a:t>
                      </a:r>
                      <a:endParaRPr lang="en-GB" sz="2000" b="1" dirty="0">
                        <a:solidFill>
                          <a:schemeClr val="accent5">
                            <a:lumMod val="50000"/>
                          </a:schemeClr>
                        </a:solidFill>
                        <a:latin typeface="Century Gothic" panose="020B0502020202020204" pitchFamily="34" charset="0"/>
                      </a:endParaRPr>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r>
                        <a:rPr lang="en-GB" sz="2000" b="1" dirty="0" smtClean="0">
                          <a:solidFill>
                            <a:schemeClr val="accent5">
                              <a:lumMod val="50000"/>
                            </a:schemeClr>
                          </a:solidFill>
                          <a:latin typeface="Century Gothic" panose="020B0502020202020204" pitchFamily="34" charset="0"/>
                        </a:rPr>
                        <a:t>grande</a:t>
                      </a:r>
                    </a:p>
                    <a:p>
                      <a:r>
                        <a:rPr lang="en-GB" sz="2000" b="1" dirty="0" smtClean="0">
                          <a:solidFill>
                            <a:schemeClr val="accent5">
                              <a:lumMod val="50000"/>
                            </a:schemeClr>
                          </a:solidFill>
                          <a:latin typeface="Century Gothic" panose="020B0502020202020204" pitchFamily="34" charset="0"/>
                        </a:rPr>
                        <a:t>…………………..</a:t>
                      </a:r>
                      <a:endParaRPr lang="en-GB" sz="2000" b="1" dirty="0">
                        <a:solidFill>
                          <a:schemeClr val="accent5">
                            <a:lumMod val="50000"/>
                          </a:schemeClr>
                        </a:solidFill>
                        <a:latin typeface="Century Gothic" panose="020B0502020202020204" pitchFamily="34" charset="0"/>
                      </a:endParaRPr>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87144689"/>
                  </a:ext>
                </a:extLst>
              </a:tr>
              <a:tr h="370840">
                <a:tc>
                  <a:txBody>
                    <a:bodyPr/>
                    <a:lstStyle/>
                    <a:p>
                      <a:r>
                        <a:rPr lang="en-GB" sz="2000" b="1" dirty="0" smtClean="0">
                          <a:solidFill>
                            <a:schemeClr val="accent5">
                              <a:lumMod val="50000"/>
                            </a:schemeClr>
                          </a:solidFill>
                          <a:latin typeface="Century Gothic" panose="020B0502020202020204" pitchFamily="34" charset="0"/>
                        </a:rPr>
                        <a:t>antiguos</a:t>
                      </a:r>
                    </a:p>
                    <a:p>
                      <a:r>
                        <a:rPr lang="en-GB" sz="2000" b="1" dirty="0" smtClean="0">
                          <a:solidFill>
                            <a:schemeClr val="accent5">
                              <a:lumMod val="50000"/>
                            </a:schemeClr>
                          </a:solidFill>
                          <a:latin typeface="Century Gothic" panose="020B0502020202020204" pitchFamily="34" charset="0"/>
                        </a:rPr>
                        <a:t>…………………..</a:t>
                      </a:r>
                      <a:endParaRPr lang="en-GB" sz="2000" b="1" dirty="0">
                        <a:solidFill>
                          <a:schemeClr val="accent5">
                            <a:lumMod val="50000"/>
                          </a:schemeClr>
                        </a:solidFill>
                        <a:latin typeface="Century Gothic" panose="020B0502020202020204" pitchFamily="34" charset="0"/>
                      </a:endParaRPr>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r>
                        <a:rPr lang="en-GB" sz="2000" b="1" dirty="0" err="1" smtClean="0">
                          <a:solidFill>
                            <a:schemeClr val="accent5">
                              <a:lumMod val="50000"/>
                            </a:schemeClr>
                          </a:solidFill>
                          <a:latin typeface="Century Gothic" panose="020B0502020202020204" pitchFamily="34" charset="0"/>
                        </a:rPr>
                        <a:t>buena</a:t>
                      </a:r>
                      <a:endParaRPr lang="en-GB" sz="2000" b="1" dirty="0" smtClean="0">
                        <a:solidFill>
                          <a:schemeClr val="accent5">
                            <a:lumMod val="50000"/>
                          </a:schemeClr>
                        </a:solidFill>
                        <a:latin typeface="Century Gothic" panose="020B0502020202020204" pitchFamily="34" charset="0"/>
                      </a:endParaRPr>
                    </a:p>
                    <a:p>
                      <a:r>
                        <a:rPr lang="en-GB" sz="2000" b="1" dirty="0" smtClean="0">
                          <a:solidFill>
                            <a:schemeClr val="accent5">
                              <a:lumMod val="50000"/>
                            </a:schemeClr>
                          </a:solidFill>
                          <a:latin typeface="Century Gothic" panose="020B0502020202020204" pitchFamily="34" charset="0"/>
                        </a:rPr>
                        <a:t>……………………</a:t>
                      </a:r>
                      <a:endParaRPr lang="en-GB" sz="2000" b="1" dirty="0">
                        <a:solidFill>
                          <a:schemeClr val="accent5">
                            <a:lumMod val="50000"/>
                          </a:schemeClr>
                        </a:solidFill>
                        <a:latin typeface="Century Gothic" panose="020B0502020202020204" pitchFamily="34" charset="0"/>
                      </a:endParaRPr>
                    </a:p>
                  </a:txBody>
                  <a:tcP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152299549"/>
                  </a:ext>
                </a:extLst>
              </a:tr>
            </a:tbl>
          </a:graphicData>
        </a:graphic>
      </p:graphicFrame>
      <p:sp>
        <p:nvSpPr>
          <p:cNvPr id="3" name="Oval Callout 2"/>
          <p:cNvSpPr/>
          <p:nvPr/>
        </p:nvSpPr>
        <p:spPr>
          <a:xfrm>
            <a:off x="2649021" y="1860639"/>
            <a:ext cx="3563717" cy="1110032"/>
          </a:xfrm>
          <a:prstGeom prst="wedgeEllipseCallout">
            <a:avLst>
              <a:gd name="adj1" fmla="val 74458"/>
              <a:gd name="adj2" fmla="val -3916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smtClean="0">
                <a:solidFill>
                  <a:srgbClr val="002060"/>
                </a:solidFill>
                <a:latin typeface="Century Gothic" panose="020B0502020202020204" pitchFamily="34" charset="0"/>
              </a:rPr>
              <a:t>Son antiguos</a:t>
            </a:r>
            <a:r>
              <a:rPr lang="en-GB" sz="2400" i="1" dirty="0" smtClean="0">
                <a:solidFill>
                  <a:srgbClr val="002060"/>
                </a:solidFill>
                <a:latin typeface="Century Gothic" panose="020B0502020202020204" pitchFamily="34" charset="0"/>
              </a:rPr>
              <a:t>.</a:t>
            </a:r>
            <a:endParaRPr lang="en-GB" sz="2400" i="1" dirty="0">
              <a:solidFill>
                <a:srgbClr val="002060"/>
              </a:solidFill>
              <a:latin typeface="Century Gothic" panose="020B0502020202020204" pitchFamily="34" charset="0"/>
            </a:endParaRPr>
          </a:p>
        </p:txBody>
      </p:sp>
      <p:pic>
        <p:nvPicPr>
          <p:cNvPr id="34" name="Picture 33"/>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10779138" y="3547354"/>
            <a:ext cx="252543" cy="537202"/>
          </a:xfrm>
          <a:prstGeom prst="rect">
            <a:avLst/>
          </a:prstGeom>
        </p:spPr>
      </p:pic>
      <p:pic>
        <p:nvPicPr>
          <p:cNvPr id="35"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l="16810" r="46468"/>
          <a:stretch/>
        </p:blipFill>
        <p:spPr>
          <a:xfrm>
            <a:off x="11168144" y="3556800"/>
            <a:ext cx="193617" cy="537202"/>
          </a:xfrm>
          <a:prstGeom prst="rect">
            <a:avLst/>
          </a:prstGeom>
        </p:spPr>
      </p:pic>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10395371" y="3537562"/>
            <a:ext cx="252543" cy="537202"/>
          </a:xfrm>
          <a:prstGeom prst="rect">
            <a:avLst/>
          </a:prstGeom>
        </p:spPr>
      </p:pic>
      <p:sp>
        <p:nvSpPr>
          <p:cNvPr id="29" name="TextBox 28"/>
          <p:cNvSpPr txBox="1"/>
          <p:nvPr/>
        </p:nvSpPr>
        <p:spPr>
          <a:xfrm>
            <a:off x="1719874" y="5153499"/>
            <a:ext cx="9382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Escribe el verbo y el</a:t>
            </a:r>
            <a:r>
              <a:rPr kumimoji="0" lang="en-GB" sz="2400" b="0" i="0" u="none" strike="noStrike" kern="1200" cap="none" spc="0" normalizeH="0" noProof="0" dirty="0" smtClean="0">
                <a:ln>
                  <a:noFill/>
                </a:ln>
                <a:solidFill>
                  <a:srgbClr val="002060"/>
                </a:solidFill>
                <a:effectLst/>
                <a:uLnTx/>
                <a:uFillTx/>
                <a:latin typeface="Century Gothic" panose="020B0502020202020204" pitchFamily="34" charset="0"/>
                <a:ea typeface="+mn-ea"/>
                <a:cs typeface="+mn-cs"/>
              </a:rPr>
              <a:t> adjetivo en inglés.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8" name="Picture 4" descr="http://www.clker.com/cliparts/e/3/9/7/1245686792938124914raemi_Check_mark.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8010" y="3559611"/>
            <a:ext cx="618440" cy="57308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0291071" y="4084556"/>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old</a:t>
            </a:r>
            <a:endParaRPr lang="en-GB" sz="2400" b="1" dirty="0">
              <a:solidFill>
                <a:schemeClr val="accent2"/>
              </a:solidFill>
              <a:latin typeface="Century Gothic" panose="020B0502020202020204" pitchFamily="34" charset="0"/>
            </a:endParaRPr>
          </a:p>
        </p:txBody>
      </p:sp>
      <p:sp>
        <p:nvSpPr>
          <p:cNvPr id="24" name="Title 2"/>
          <p:cNvSpPr>
            <a:spLocks noGrp="1"/>
          </p:cNvSpPr>
          <p:nvPr>
            <p:ph type="title"/>
          </p:nvPr>
        </p:nvSpPr>
        <p:spPr>
          <a:xfrm>
            <a:off x="9795118" y="88968"/>
            <a:ext cx="2352431" cy="380192"/>
          </a:xfrm>
        </p:spPr>
        <p:txBody>
          <a:bodyPr>
            <a:normAutofit fontScale="90000"/>
          </a:bodyPr>
          <a:lstStyle/>
          <a:p>
            <a:r>
              <a:rPr lang="en-GB" sz="2000" b="1" dirty="0" err="1" smtClean="0">
                <a:solidFill>
                  <a:schemeClr val="bg1"/>
                </a:solidFill>
                <a:latin typeface="Century Gothic" panose="020B0502020202020204" pitchFamily="34" charset="0"/>
              </a:rPr>
              <a:t>hablar</a:t>
            </a:r>
            <a:r>
              <a:rPr lang="en-GB" sz="2000" b="1" dirty="0" smtClean="0">
                <a:solidFill>
                  <a:schemeClr val="bg1"/>
                </a:solidFill>
                <a:latin typeface="Century Gothic" panose="020B0502020202020204" pitchFamily="34" charset="0"/>
              </a:rPr>
              <a:t> / escuchar</a:t>
            </a:r>
            <a:endParaRPr lang="en-GB" sz="2000" dirty="0">
              <a:solidFill>
                <a:schemeClr val="bg1"/>
              </a:solidFill>
            </a:endParaRPr>
          </a:p>
        </p:txBody>
      </p:sp>
    </p:spTree>
    <p:extLst>
      <p:ext uri="{BB962C8B-B14F-4D97-AF65-F5344CB8AC3E}">
        <p14:creationId xmlns:p14="http://schemas.microsoft.com/office/powerpoint/2010/main" val="107289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31" grpId="0"/>
      <p:bldP spid="3" grpId="0" animBg="1"/>
      <p:bldP spid="29"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3949175" y="7188148"/>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dirty="0" smtClean="0"/>
                    </a:p>
                    <a:p>
                      <a:endParaRPr lang="en-GB" dirty="0" smtClean="0"/>
                    </a:p>
                    <a:p>
                      <a:endParaRPr lang="en-GB" dirty="0" smtClean="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60742644"/>
                  </a:ext>
                </a:extLst>
              </a:tr>
              <a:tr h="370840">
                <a:tc>
                  <a:txBody>
                    <a:bodyPr/>
                    <a:lstStyle/>
                    <a:p>
                      <a:endParaRPr lang="en-GB" dirty="0" smtClean="0"/>
                    </a:p>
                    <a:p>
                      <a:endParaRPr lang="en-GB" dirty="0" smtClean="0"/>
                    </a:p>
                    <a:p>
                      <a:endParaRPr lang="en-GB" dirty="0" smtClean="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720764083"/>
                  </a:ext>
                </a:extLst>
              </a:tr>
            </a:tbl>
          </a:graphicData>
        </a:graphic>
      </p:graphicFrame>
      <p:graphicFrame>
        <p:nvGraphicFramePr>
          <p:cNvPr id="29" name="Table 28"/>
          <p:cNvGraphicFramePr>
            <a:graphicFrameLocks noGrp="1"/>
          </p:cNvGraphicFramePr>
          <p:nvPr>
            <p:extLst/>
          </p:nvPr>
        </p:nvGraphicFramePr>
        <p:xfrm>
          <a:off x="380052" y="2523885"/>
          <a:ext cx="5162338" cy="1743314"/>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871657">
                <a:tc>
                  <a:txBody>
                    <a:bodyPr/>
                    <a:lstStyle/>
                    <a:p>
                      <a:pPr algn="ctr"/>
                      <a:r>
                        <a:rPr lang="en-GB" sz="3200" b="1" dirty="0" err="1" smtClean="0">
                          <a:solidFill>
                            <a:schemeClr val="accent5">
                              <a:lumMod val="50000"/>
                            </a:schemeClr>
                          </a:solidFill>
                          <a:latin typeface="Century Gothic" panose="020B0502020202020204" pitchFamily="34" charset="0"/>
                        </a:rPr>
                        <a:t>feas</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smtClean="0">
                          <a:solidFill>
                            <a:schemeClr val="accent5">
                              <a:lumMod val="50000"/>
                            </a:schemeClr>
                          </a:solidFill>
                          <a:latin typeface="Century Gothic" panose="020B0502020202020204" pitchFamily="34" charset="0"/>
                        </a:rPr>
                        <a:t>antiguo</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871657">
                <a:tc>
                  <a:txBody>
                    <a:bodyPr/>
                    <a:lstStyle/>
                    <a:p>
                      <a:pPr algn="ctr"/>
                      <a:r>
                        <a:rPr lang="en-GB" sz="3200" b="1" dirty="0" err="1" smtClean="0">
                          <a:solidFill>
                            <a:schemeClr val="accent5">
                              <a:lumMod val="50000"/>
                            </a:schemeClr>
                          </a:solidFill>
                          <a:latin typeface="Century Gothic" panose="020B0502020202020204" pitchFamily="34" charset="0"/>
                        </a:rPr>
                        <a:t>tranquilos</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smtClean="0">
                          <a:solidFill>
                            <a:schemeClr val="accent5">
                              <a:lumMod val="50000"/>
                            </a:schemeClr>
                          </a:solidFill>
                          <a:latin typeface="Century Gothic" panose="020B0502020202020204" pitchFamily="34" charset="0"/>
                        </a:rPr>
                        <a:t>bonita</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grpSp>
        <p:nvGrpSpPr>
          <p:cNvPr id="41" name="Group 40"/>
          <p:cNvGrpSpPr/>
          <p:nvPr/>
        </p:nvGrpSpPr>
        <p:grpSpPr>
          <a:xfrm>
            <a:off x="-852357" y="7349455"/>
            <a:ext cx="1808295" cy="970043"/>
            <a:chOff x="3305081" y="3709654"/>
            <a:chExt cx="1808295" cy="970043"/>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5081" y="3709654"/>
              <a:ext cx="982127" cy="945567"/>
            </a:xfrm>
            <a:prstGeom prst="rect">
              <a:avLst/>
            </a:prstGeom>
          </p:spPr>
        </p:pic>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1249" y="3734130"/>
              <a:ext cx="982127" cy="945567"/>
            </a:xfrm>
            <a:prstGeom prst="rect">
              <a:avLst/>
            </a:prstGeom>
          </p:spPr>
        </p:pic>
      </p:grpSp>
      <p:grpSp>
        <p:nvGrpSpPr>
          <p:cNvPr id="46" name="Group 45"/>
          <p:cNvGrpSpPr/>
          <p:nvPr/>
        </p:nvGrpSpPr>
        <p:grpSpPr>
          <a:xfrm>
            <a:off x="-1096705" y="8922378"/>
            <a:ext cx="2141032" cy="945720"/>
            <a:chOff x="9076522" y="2536763"/>
            <a:chExt cx="2141032" cy="945720"/>
          </a:xfrm>
        </p:grpSpPr>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9076522" y="2551064"/>
              <a:ext cx="1070516" cy="931419"/>
            </a:xfrm>
            <a:prstGeom prst="rect">
              <a:avLst/>
            </a:prstGeom>
          </p:spPr>
        </p:pic>
        <p:pic>
          <p:nvPicPr>
            <p:cNvPr id="4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10147038" y="2536763"/>
              <a:ext cx="1070516" cy="931419"/>
            </a:xfrm>
            <a:prstGeom prst="rect">
              <a:avLst/>
            </a:prstGeom>
          </p:spPr>
        </p:pic>
      </p:grp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7613" y="7398201"/>
            <a:ext cx="887353" cy="774955"/>
          </a:xfrm>
          <a:prstGeom prst="rect">
            <a:avLst/>
          </a:prstGeom>
        </p:spPr>
      </p:pic>
      <p:pic>
        <p:nvPicPr>
          <p:cNvPr id="48" name="Picture 47"/>
          <p:cNvPicPr>
            <a:picLocks noChangeAspect="1"/>
          </p:cNvPicPr>
          <p:nvPr/>
        </p:nvPicPr>
        <p:blipFill rotWithShape="1">
          <a:blip r:embed="rId6">
            <a:extLst>
              <a:ext uri="{28A0092B-C50C-407E-A947-70E740481C1C}">
                <a14:useLocalDpi xmlns:a14="http://schemas.microsoft.com/office/drawing/2010/main" val="0"/>
              </a:ext>
            </a:extLst>
          </a:blip>
          <a:srcRect l="8905" t="14819" b="13045"/>
          <a:stretch/>
        </p:blipFill>
        <p:spPr>
          <a:xfrm>
            <a:off x="-3455890" y="8873425"/>
            <a:ext cx="1523775" cy="940619"/>
          </a:xfrm>
          <a:prstGeom prst="rect">
            <a:avLst/>
          </a:prstGeom>
        </p:spPr>
      </p:pic>
      <p:sp>
        <p:nvSpPr>
          <p:cNvPr id="49" name="Rounded Rectangle 48"/>
          <p:cNvSpPr/>
          <p:nvPr/>
        </p:nvSpPr>
        <p:spPr>
          <a:xfrm>
            <a:off x="9637295" y="77634"/>
            <a:ext cx="2277614"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2" name="TextBox 1"/>
          <p:cNvSpPr txBox="1"/>
          <p:nvPr/>
        </p:nvSpPr>
        <p:spPr>
          <a:xfrm>
            <a:off x="327763" y="1875067"/>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¿‘Es’ o ‘son’?</a:t>
            </a:r>
            <a:endParaRPr lang="en-GB" sz="2800" b="1" i="1" dirty="0">
              <a:solidFill>
                <a:srgbClr val="002060"/>
              </a:solidFill>
              <a:latin typeface="Century Gothic" panose="020B0502020202020204" pitchFamily="34" charset="0"/>
            </a:endParaRPr>
          </a:p>
        </p:txBody>
      </p:sp>
      <p:sp>
        <p:nvSpPr>
          <p:cNvPr id="52" name="TextBox 51"/>
          <p:cNvSpPr txBox="1"/>
          <p:nvPr/>
        </p:nvSpPr>
        <p:spPr>
          <a:xfrm>
            <a:off x="327763" y="570859"/>
            <a:ext cx="4661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rgbClr val="002060"/>
                </a:solidFill>
                <a:latin typeface="Century Gothic" panose="020B0502020202020204" pitchFamily="34" charset="0"/>
              </a:rPr>
              <a:t>Persona A </a:t>
            </a:r>
            <a:r>
              <a:rPr lang="en-GB" sz="2400" dirty="0" smtClean="0">
                <a:solidFill>
                  <a:srgbClr val="002060"/>
                </a:solidFill>
                <a:latin typeface="Century Gothic" panose="020B0502020202020204" pitchFamily="34" charset="0"/>
              </a:rPr>
              <a:t>(habla)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p:cNvSpPr txBox="1"/>
          <p:nvPr/>
        </p:nvSpPr>
        <p:spPr>
          <a:xfrm>
            <a:off x="5849100" y="532825"/>
            <a:ext cx="661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rgbClr val="002060"/>
                </a:solidFill>
                <a:latin typeface="Century Gothic" panose="020B0502020202020204" pitchFamily="34" charset="0"/>
              </a:rPr>
              <a:t>Persona B </a:t>
            </a:r>
            <a:r>
              <a:rPr lang="en-GB" sz="2400" dirty="0" smtClean="0">
                <a:solidFill>
                  <a:srgbClr val="002060"/>
                </a:solidFill>
                <a:latin typeface="Century Gothic" panose="020B0502020202020204" pitchFamily="34" charset="0"/>
              </a:rPr>
              <a:t>(</a:t>
            </a:r>
            <a:r>
              <a:rPr lang="en-GB" sz="2400" dirty="0" err="1" smtClean="0">
                <a:solidFill>
                  <a:srgbClr val="002060"/>
                </a:solidFill>
                <a:latin typeface="Century Gothic" panose="020B0502020202020204" pitchFamily="34" charset="0"/>
              </a:rPr>
              <a:t>escucha</a:t>
            </a:r>
            <a:r>
              <a:rPr lang="en-GB" sz="2400" dirty="0" smtClean="0">
                <a:solidFill>
                  <a:srgbClr val="002060"/>
                </a:solidFill>
                <a:latin typeface="Century Gothic" panose="020B0502020202020204" pitchFamily="34" charset="0"/>
              </a:rPr>
              <a:t> y escribe en inglés)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p:cNvSpPr txBox="1"/>
          <p:nvPr/>
        </p:nvSpPr>
        <p:spPr>
          <a:xfrm>
            <a:off x="6048470" y="1143098"/>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¿Singular o plural?</a:t>
            </a:r>
            <a:endParaRPr lang="en-GB" sz="2800" b="1" i="1" dirty="0">
              <a:solidFill>
                <a:srgbClr val="002060"/>
              </a:solidFill>
              <a:latin typeface="Century Gothic" panose="020B0502020202020204" pitchFamily="34" charset="0"/>
            </a:endParaRPr>
          </a:p>
        </p:txBody>
      </p:sp>
      <p:sp>
        <p:nvSpPr>
          <p:cNvPr id="55" name="TextBox 54"/>
          <p:cNvSpPr txBox="1"/>
          <p:nvPr/>
        </p:nvSpPr>
        <p:spPr>
          <a:xfrm>
            <a:off x="6048470" y="1571871"/>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¿Masculino o feminino?</a:t>
            </a:r>
            <a:endParaRPr lang="en-GB" sz="2800" b="1" i="1" dirty="0">
              <a:solidFill>
                <a:srgbClr val="002060"/>
              </a:solidFill>
              <a:latin typeface="Century Gothic" panose="020B0502020202020204" pitchFamily="34" charset="0"/>
            </a:endParaRPr>
          </a:p>
        </p:txBody>
      </p:sp>
      <p:graphicFrame>
        <p:nvGraphicFramePr>
          <p:cNvPr id="56" name="Table 55"/>
          <p:cNvGraphicFramePr>
            <a:graphicFrameLocks noGrp="1"/>
          </p:cNvGraphicFramePr>
          <p:nvPr>
            <p:extLst/>
          </p:nvPr>
        </p:nvGraphicFramePr>
        <p:xfrm>
          <a:off x="6048470" y="2174751"/>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dirty="0" smtClean="0"/>
                    </a:p>
                    <a:p>
                      <a:endParaRPr lang="en-GB" dirty="0" smtClean="0"/>
                    </a:p>
                    <a:p>
                      <a:endParaRPr lang="en-GB" dirty="0" smtClean="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35721587"/>
                  </a:ext>
                </a:extLst>
              </a:tr>
              <a:tr h="370840">
                <a:tc>
                  <a:txBody>
                    <a:bodyPr/>
                    <a:lstStyle/>
                    <a:p>
                      <a:endParaRPr lang="en-GB" dirty="0" smtClean="0"/>
                    </a:p>
                    <a:p>
                      <a:endParaRPr lang="en-GB" dirty="0" smtClean="0"/>
                    </a:p>
                    <a:p>
                      <a:endParaRPr lang="en-GB" dirty="0" smtClean="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328820074"/>
                  </a:ext>
                </a:extLst>
              </a:tr>
            </a:tbl>
          </a:graphicData>
        </a:graphic>
      </p:graphicFrame>
      <p:pic>
        <p:nvPicPr>
          <p:cNvPr id="57" name="Picture 56"/>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9397001" y="2274158"/>
            <a:ext cx="1070516" cy="931419"/>
          </a:xfrm>
          <a:prstGeom prst="rect">
            <a:avLst/>
          </a:prstGeom>
        </p:spPr>
      </p:pic>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l="16810" r="46468"/>
          <a:stretch/>
        </p:blipFill>
        <p:spPr>
          <a:xfrm>
            <a:off x="7062283" y="3893249"/>
            <a:ext cx="376832" cy="961453"/>
          </a:xfrm>
          <a:prstGeom prst="rect">
            <a:avLst/>
          </a:prstGeom>
        </p:spPr>
      </p:pic>
      <p:pic>
        <p:nvPicPr>
          <p:cNvPr id="60" name="Picture 59"/>
          <p:cNvPicPr>
            <a:picLocks noChangeAspect="1"/>
          </p:cNvPicPr>
          <p:nvPr/>
        </p:nvPicPr>
        <p:blipFill rotWithShape="1">
          <a:blip r:embed="rId6">
            <a:extLst>
              <a:ext uri="{28A0092B-C50C-407E-A947-70E740481C1C}">
                <a14:useLocalDpi xmlns:a14="http://schemas.microsoft.com/office/drawing/2010/main" val="0"/>
              </a:ext>
            </a:extLst>
          </a:blip>
          <a:srcRect l="8905" t="14819" b="13045"/>
          <a:stretch/>
        </p:blipFill>
        <p:spPr>
          <a:xfrm>
            <a:off x="8697756" y="4104162"/>
            <a:ext cx="1110569" cy="685549"/>
          </a:xfrm>
          <a:prstGeom prst="rect">
            <a:avLst/>
          </a:prstGeom>
        </p:spPr>
      </p:pic>
      <p:pic>
        <p:nvPicPr>
          <p:cNvPr id="61" name="Picture 60"/>
          <p:cNvPicPr>
            <a:picLocks noChangeAspect="1"/>
          </p:cNvPicPr>
          <p:nvPr/>
        </p:nvPicPr>
        <p:blipFill rotWithShape="1">
          <a:blip r:embed="rId6">
            <a:extLst>
              <a:ext uri="{28A0092B-C50C-407E-A947-70E740481C1C}">
                <a14:useLocalDpi xmlns:a14="http://schemas.microsoft.com/office/drawing/2010/main" val="0"/>
              </a:ext>
            </a:extLst>
          </a:blip>
          <a:srcRect l="8905" t="14819" b="13045"/>
          <a:stretch/>
        </p:blipFill>
        <p:spPr>
          <a:xfrm>
            <a:off x="9912232" y="4104163"/>
            <a:ext cx="1110569" cy="685549"/>
          </a:xfrm>
          <a:prstGeom prst="rect">
            <a:avLst/>
          </a:prstGeom>
        </p:spPr>
      </p:pic>
      <p:pic>
        <p:nvPicPr>
          <p:cNvPr id="63" name="Picture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4989" y="2364908"/>
            <a:ext cx="785298" cy="872553"/>
          </a:xfrm>
          <a:prstGeom prst="rect">
            <a:avLst/>
          </a:prstGeom>
        </p:spPr>
      </p:pic>
      <p:pic>
        <p:nvPicPr>
          <p:cNvPr id="64" name="Picture 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7718" y="2364594"/>
            <a:ext cx="785298" cy="872553"/>
          </a:xfrm>
          <a:prstGeom prst="rect">
            <a:avLst/>
          </a:prstGeom>
        </p:spPr>
      </p:pic>
      <p:sp>
        <p:nvSpPr>
          <p:cNvPr id="67" name="TextBox 66"/>
          <p:cNvSpPr txBox="1"/>
          <p:nvPr/>
        </p:nvSpPr>
        <p:spPr>
          <a:xfrm>
            <a:off x="9203873" y="3304984"/>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pretty</a:t>
            </a:r>
            <a:endParaRPr lang="en-GB" sz="2400" b="1" dirty="0">
              <a:solidFill>
                <a:schemeClr val="accent2"/>
              </a:solidFill>
              <a:latin typeface="Century Gothic" panose="020B0502020202020204" pitchFamily="34" charset="0"/>
            </a:endParaRPr>
          </a:p>
        </p:txBody>
      </p:sp>
      <p:sp>
        <p:nvSpPr>
          <p:cNvPr id="68" name="TextBox 67"/>
          <p:cNvSpPr txBox="1"/>
          <p:nvPr/>
        </p:nvSpPr>
        <p:spPr>
          <a:xfrm>
            <a:off x="9203873" y="4862179"/>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quiet</a:t>
            </a:r>
            <a:endParaRPr lang="en-GB" sz="2400" b="1" dirty="0">
              <a:solidFill>
                <a:schemeClr val="accent2"/>
              </a:solidFill>
              <a:latin typeface="Century Gothic" panose="020B0502020202020204" pitchFamily="34" charset="0"/>
            </a:endParaRPr>
          </a:p>
        </p:txBody>
      </p:sp>
      <p:sp>
        <p:nvSpPr>
          <p:cNvPr id="69" name="TextBox 68"/>
          <p:cNvSpPr txBox="1"/>
          <p:nvPr/>
        </p:nvSpPr>
        <p:spPr>
          <a:xfrm>
            <a:off x="6746048" y="4882905"/>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old</a:t>
            </a:r>
            <a:endParaRPr lang="en-GB" sz="2400" b="1" dirty="0">
              <a:solidFill>
                <a:schemeClr val="accent2"/>
              </a:solidFill>
              <a:latin typeface="Century Gothic" panose="020B0502020202020204" pitchFamily="34" charset="0"/>
            </a:endParaRPr>
          </a:p>
        </p:txBody>
      </p:sp>
      <p:sp>
        <p:nvSpPr>
          <p:cNvPr id="70" name="TextBox 69"/>
          <p:cNvSpPr txBox="1"/>
          <p:nvPr/>
        </p:nvSpPr>
        <p:spPr>
          <a:xfrm>
            <a:off x="6608574" y="3320621"/>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ugly</a:t>
            </a:r>
            <a:endParaRPr lang="en-GB" sz="2400" b="1" dirty="0">
              <a:solidFill>
                <a:schemeClr val="accent2"/>
              </a:solidFill>
              <a:latin typeface="Century Gothic" panose="020B0502020202020204" pitchFamily="34" charset="0"/>
            </a:endParaRPr>
          </a:p>
        </p:txBody>
      </p:sp>
      <p:sp>
        <p:nvSpPr>
          <p:cNvPr id="71" name="TextBox 70"/>
          <p:cNvSpPr txBox="1"/>
          <p:nvPr/>
        </p:nvSpPr>
        <p:spPr>
          <a:xfrm>
            <a:off x="7610790" y="2153117"/>
            <a:ext cx="1065708"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[views]</a:t>
            </a:r>
            <a:endParaRPr lang="en-GB" sz="2000" dirty="0">
              <a:solidFill>
                <a:srgbClr val="002060"/>
              </a:solidFill>
              <a:latin typeface="Century Gothic" panose="020B0502020202020204" pitchFamily="34" charset="0"/>
            </a:endParaRPr>
          </a:p>
        </p:txBody>
      </p:sp>
      <p:sp>
        <p:nvSpPr>
          <p:cNvPr id="72" name="TextBox 71"/>
          <p:cNvSpPr txBox="1"/>
          <p:nvPr/>
        </p:nvSpPr>
        <p:spPr>
          <a:xfrm>
            <a:off x="10120045" y="3725614"/>
            <a:ext cx="1171437"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[towns]</a:t>
            </a:r>
            <a:endParaRPr lang="en-GB" sz="2000" dirty="0">
              <a:solidFill>
                <a:srgbClr val="002060"/>
              </a:solidFill>
              <a:latin typeface="Century Gothic" panose="020B0502020202020204" pitchFamily="34" charset="0"/>
            </a:endParaRPr>
          </a:p>
        </p:txBody>
      </p:sp>
      <p:sp>
        <p:nvSpPr>
          <p:cNvPr id="31" name="Title 2"/>
          <p:cNvSpPr>
            <a:spLocks noGrp="1"/>
          </p:cNvSpPr>
          <p:nvPr>
            <p:ph type="title"/>
          </p:nvPr>
        </p:nvSpPr>
        <p:spPr>
          <a:xfrm>
            <a:off x="9709528" y="112803"/>
            <a:ext cx="2352431" cy="380192"/>
          </a:xfrm>
        </p:spPr>
        <p:txBody>
          <a:bodyPr>
            <a:normAutofit fontScale="90000"/>
          </a:bodyPr>
          <a:lstStyle/>
          <a:p>
            <a:r>
              <a:rPr lang="en-GB" sz="2000" b="1" dirty="0" err="1" smtClean="0">
                <a:solidFill>
                  <a:schemeClr val="bg1"/>
                </a:solidFill>
                <a:latin typeface="Century Gothic" panose="020B0502020202020204" pitchFamily="34" charset="0"/>
              </a:rPr>
              <a:t>hablar</a:t>
            </a:r>
            <a:r>
              <a:rPr lang="en-GB" sz="2000" b="1" dirty="0" smtClean="0">
                <a:solidFill>
                  <a:schemeClr val="bg1"/>
                </a:solidFill>
                <a:latin typeface="Century Gothic" panose="020B0502020202020204" pitchFamily="34" charset="0"/>
              </a:rPr>
              <a:t> / escuchar</a:t>
            </a:r>
            <a:endParaRPr lang="en-GB" sz="2000" dirty="0">
              <a:solidFill>
                <a:schemeClr val="bg1"/>
              </a:solidFill>
            </a:endParaRPr>
          </a:p>
        </p:txBody>
      </p:sp>
    </p:spTree>
    <p:extLst>
      <p:ext uri="{BB962C8B-B14F-4D97-AF65-F5344CB8AC3E}">
        <p14:creationId xmlns:p14="http://schemas.microsoft.com/office/powerpoint/2010/main" val="4201040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92758" y="2635614"/>
          <a:ext cx="5162338" cy="1839404"/>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919702">
                <a:tc>
                  <a:txBody>
                    <a:bodyPr/>
                    <a:lstStyle/>
                    <a:p>
                      <a:pPr algn="ctr"/>
                      <a:r>
                        <a:rPr lang="en-GB" sz="3200" b="1" dirty="0" err="1" smtClean="0">
                          <a:solidFill>
                            <a:schemeClr val="accent5">
                              <a:lumMod val="50000"/>
                            </a:schemeClr>
                          </a:solidFill>
                          <a:latin typeface="Century Gothic" panose="020B0502020202020204" pitchFamily="34" charset="0"/>
                        </a:rPr>
                        <a:t>caros</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smtClean="0">
                          <a:solidFill>
                            <a:schemeClr val="accent5">
                              <a:lumMod val="50000"/>
                            </a:schemeClr>
                          </a:solidFill>
                          <a:latin typeface="Century Gothic" panose="020B0502020202020204" pitchFamily="34" charset="0"/>
                        </a:rPr>
                        <a:t>buena</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919702">
                <a:tc>
                  <a:txBody>
                    <a:bodyPr/>
                    <a:lstStyle/>
                    <a:p>
                      <a:pPr algn="ctr"/>
                      <a:r>
                        <a:rPr lang="en-GB" sz="3200" b="1" dirty="0" err="1" smtClean="0">
                          <a:solidFill>
                            <a:schemeClr val="accent5">
                              <a:lumMod val="50000"/>
                            </a:schemeClr>
                          </a:solidFill>
                          <a:latin typeface="Century Gothic" panose="020B0502020202020204" pitchFamily="34" charset="0"/>
                        </a:rPr>
                        <a:t>simpáticas</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smtClean="0">
                          <a:solidFill>
                            <a:schemeClr val="accent5">
                              <a:lumMod val="50000"/>
                            </a:schemeClr>
                          </a:solidFill>
                          <a:latin typeface="Century Gothic" panose="020B0502020202020204" pitchFamily="34" charset="0"/>
                        </a:rPr>
                        <a:t>pequeño</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5" name="TextBox 4"/>
          <p:cNvSpPr txBox="1"/>
          <p:nvPr/>
        </p:nvSpPr>
        <p:spPr>
          <a:xfrm>
            <a:off x="327763" y="1931210"/>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¿‘Es’ o ‘son’?</a:t>
            </a:r>
            <a:endParaRPr lang="en-GB" sz="2800" b="1" i="1" dirty="0">
              <a:solidFill>
                <a:srgbClr val="002060"/>
              </a:solidFill>
              <a:latin typeface="Century Gothic" panose="020B0502020202020204" pitchFamily="34" charset="0"/>
            </a:endParaRPr>
          </a:p>
        </p:txBody>
      </p:sp>
      <p:sp>
        <p:nvSpPr>
          <p:cNvPr id="6" name="TextBox 5"/>
          <p:cNvSpPr txBox="1"/>
          <p:nvPr/>
        </p:nvSpPr>
        <p:spPr>
          <a:xfrm>
            <a:off x="327763" y="532825"/>
            <a:ext cx="4661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rgbClr val="002060"/>
                </a:solidFill>
                <a:latin typeface="Century Gothic" panose="020B0502020202020204" pitchFamily="34" charset="0"/>
              </a:rPr>
              <a:t>Persona A </a:t>
            </a:r>
            <a:r>
              <a:rPr lang="en-GB" sz="2400" dirty="0" smtClean="0">
                <a:solidFill>
                  <a:srgbClr val="002060"/>
                </a:solidFill>
                <a:latin typeface="Century Gothic" panose="020B0502020202020204" pitchFamily="34" charset="0"/>
              </a:rPr>
              <a:t>(habla)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7" name="Table 6"/>
          <p:cNvGraphicFramePr>
            <a:graphicFrameLocks noGrp="1"/>
          </p:cNvGraphicFramePr>
          <p:nvPr>
            <p:extLst/>
          </p:nvPr>
        </p:nvGraphicFramePr>
        <p:xfrm>
          <a:off x="6048470" y="2223974"/>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dirty="0" smtClean="0"/>
                    </a:p>
                    <a:p>
                      <a:endParaRPr lang="en-GB" dirty="0" smtClean="0"/>
                    </a:p>
                    <a:p>
                      <a:endParaRPr lang="en-GB" dirty="0" smtClean="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60742644"/>
                  </a:ext>
                </a:extLst>
              </a:tr>
              <a:tr h="370840">
                <a:tc>
                  <a:txBody>
                    <a:bodyPr/>
                    <a:lstStyle/>
                    <a:p>
                      <a:endParaRPr lang="en-GB" dirty="0" smtClean="0"/>
                    </a:p>
                    <a:p>
                      <a:endParaRPr lang="en-GB" dirty="0" smtClean="0"/>
                    </a:p>
                    <a:p>
                      <a:endParaRPr lang="en-GB" dirty="0" smtClean="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720764083"/>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0032" y="2434027"/>
            <a:ext cx="887353" cy="77495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502" y="3723911"/>
            <a:ext cx="1280047" cy="1280047"/>
          </a:xfrm>
          <a:prstGeom prst="rect">
            <a:avLst/>
          </a:prstGeom>
        </p:spPr>
      </p:pic>
      <p:grpSp>
        <p:nvGrpSpPr>
          <p:cNvPr id="13" name="Group 12"/>
          <p:cNvGrpSpPr/>
          <p:nvPr/>
        </p:nvGrpSpPr>
        <p:grpSpPr>
          <a:xfrm>
            <a:off x="9145288" y="2385281"/>
            <a:ext cx="1808295" cy="970043"/>
            <a:chOff x="3305081" y="3709654"/>
            <a:chExt cx="1808295" cy="970043"/>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5081" y="3709654"/>
              <a:ext cx="982127" cy="94556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1249" y="3734130"/>
              <a:ext cx="982127" cy="945567"/>
            </a:xfrm>
            <a:prstGeom prst="rect">
              <a:avLst/>
            </a:prstGeom>
          </p:spPr>
        </p:pic>
      </p:grpSp>
      <p:sp>
        <p:nvSpPr>
          <p:cNvPr id="16" name="TextBox 15"/>
          <p:cNvSpPr txBox="1"/>
          <p:nvPr/>
        </p:nvSpPr>
        <p:spPr>
          <a:xfrm>
            <a:off x="5849100" y="532825"/>
            <a:ext cx="66181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rgbClr val="002060"/>
                </a:solidFill>
                <a:latin typeface="Century Gothic" panose="020B0502020202020204" pitchFamily="34" charset="0"/>
              </a:rPr>
              <a:t>Persona B </a:t>
            </a:r>
            <a:r>
              <a:rPr lang="en-GB" sz="2400" dirty="0" smtClean="0">
                <a:solidFill>
                  <a:srgbClr val="002060"/>
                </a:solidFill>
                <a:latin typeface="Century Gothic" panose="020B0502020202020204" pitchFamily="34" charset="0"/>
              </a:rPr>
              <a:t>(</a:t>
            </a:r>
            <a:r>
              <a:rPr lang="en-GB" sz="2400" dirty="0" err="1" smtClean="0">
                <a:solidFill>
                  <a:srgbClr val="002060"/>
                </a:solidFill>
                <a:latin typeface="Century Gothic" panose="020B0502020202020204" pitchFamily="34" charset="0"/>
              </a:rPr>
              <a:t>escucha</a:t>
            </a:r>
            <a:r>
              <a:rPr lang="en-GB" sz="2400" dirty="0" smtClean="0">
                <a:solidFill>
                  <a:srgbClr val="002060"/>
                </a:solidFill>
                <a:latin typeface="Century Gothic" panose="020B0502020202020204" pitchFamily="34" charset="0"/>
              </a:rPr>
              <a:t> y escribe en inglés)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p:cNvSpPr txBox="1"/>
          <p:nvPr/>
        </p:nvSpPr>
        <p:spPr>
          <a:xfrm>
            <a:off x="6048470" y="1143098"/>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¿Singular o plural?</a:t>
            </a:r>
            <a:endParaRPr lang="en-GB" sz="2800" b="1" i="1" dirty="0">
              <a:solidFill>
                <a:srgbClr val="002060"/>
              </a:solidFill>
              <a:latin typeface="Century Gothic" panose="020B0502020202020204" pitchFamily="34" charset="0"/>
            </a:endParaRPr>
          </a:p>
        </p:txBody>
      </p:sp>
      <p:sp>
        <p:nvSpPr>
          <p:cNvPr id="18" name="TextBox 17"/>
          <p:cNvSpPr txBox="1"/>
          <p:nvPr/>
        </p:nvSpPr>
        <p:spPr>
          <a:xfrm>
            <a:off x="6048470" y="1571871"/>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¿Masculino o feminino?</a:t>
            </a:r>
            <a:endParaRPr lang="en-GB" sz="2800" b="1" i="1" dirty="0">
              <a:solidFill>
                <a:srgbClr val="002060"/>
              </a:solidFill>
              <a:latin typeface="Century Gothic" panose="020B0502020202020204" pitchFamily="34" charset="0"/>
            </a:endParaRPr>
          </a:p>
        </p:txBody>
      </p:sp>
      <p:sp>
        <p:nvSpPr>
          <p:cNvPr id="19" name="Rounded Rectangle 18"/>
          <p:cNvSpPr/>
          <p:nvPr/>
        </p:nvSpPr>
        <p:spPr>
          <a:xfrm>
            <a:off x="9648092" y="88327"/>
            <a:ext cx="2239108" cy="366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5163" y="4066380"/>
            <a:ext cx="887790" cy="70283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7238" y="4066380"/>
            <a:ext cx="887790" cy="702834"/>
          </a:xfrm>
          <a:prstGeom prst="rect">
            <a:avLst/>
          </a:prstGeom>
        </p:spPr>
      </p:pic>
      <p:sp>
        <p:nvSpPr>
          <p:cNvPr id="22" name="TextBox 21"/>
          <p:cNvSpPr txBox="1"/>
          <p:nvPr/>
        </p:nvSpPr>
        <p:spPr>
          <a:xfrm>
            <a:off x="6536792" y="4926446"/>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nice</a:t>
            </a:r>
            <a:endParaRPr lang="en-GB" sz="2400" b="1" dirty="0">
              <a:solidFill>
                <a:schemeClr val="accent2"/>
              </a:solidFill>
              <a:latin typeface="Century Gothic" panose="020B0502020202020204" pitchFamily="34" charset="0"/>
            </a:endParaRPr>
          </a:p>
        </p:txBody>
      </p:sp>
      <p:sp>
        <p:nvSpPr>
          <p:cNvPr id="23" name="TextBox 22"/>
          <p:cNvSpPr txBox="1"/>
          <p:nvPr/>
        </p:nvSpPr>
        <p:spPr>
          <a:xfrm>
            <a:off x="8674943" y="3355324"/>
            <a:ext cx="257273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expensive</a:t>
            </a:r>
            <a:endParaRPr lang="en-GB" sz="2400" b="1" dirty="0">
              <a:solidFill>
                <a:schemeClr val="accent2"/>
              </a:solidFill>
              <a:latin typeface="Century Gothic" panose="020B0502020202020204" pitchFamily="34" charset="0"/>
            </a:endParaRPr>
          </a:p>
        </p:txBody>
      </p:sp>
      <p:sp>
        <p:nvSpPr>
          <p:cNvPr id="24" name="TextBox 23"/>
          <p:cNvSpPr txBox="1"/>
          <p:nvPr/>
        </p:nvSpPr>
        <p:spPr>
          <a:xfrm>
            <a:off x="6682263" y="3375585"/>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good</a:t>
            </a:r>
            <a:endParaRPr lang="en-GB" sz="2400" b="1" dirty="0">
              <a:solidFill>
                <a:schemeClr val="accent2"/>
              </a:solidFill>
              <a:latin typeface="Century Gothic" panose="020B0502020202020204" pitchFamily="34" charset="0"/>
            </a:endParaRPr>
          </a:p>
        </p:txBody>
      </p:sp>
      <p:sp>
        <p:nvSpPr>
          <p:cNvPr id="25" name="TextBox 24"/>
          <p:cNvSpPr txBox="1"/>
          <p:nvPr/>
        </p:nvSpPr>
        <p:spPr>
          <a:xfrm>
            <a:off x="8958136" y="4924336"/>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small</a:t>
            </a:r>
            <a:endParaRPr lang="en-GB" sz="2400" b="1" dirty="0">
              <a:solidFill>
                <a:schemeClr val="accent2"/>
              </a:solidFill>
              <a:latin typeface="Century Gothic" panose="020B0502020202020204" pitchFamily="34" charset="0"/>
            </a:endParaRPr>
          </a:p>
        </p:txBody>
      </p:sp>
      <p:sp>
        <p:nvSpPr>
          <p:cNvPr id="26" name="TextBox 25"/>
          <p:cNvSpPr txBox="1"/>
          <p:nvPr/>
        </p:nvSpPr>
        <p:spPr>
          <a:xfrm>
            <a:off x="8614632" y="3835634"/>
            <a:ext cx="1171437"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[team]</a:t>
            </a:r>
            <a:endParaRPr lang="en-GB" sz="2000" dirty="0">
              <a:solidFill>
                <a:srgbClr val="002060"/>
              </a:solidFill>
              <a:latin typeface="Century Gothic" panose="020B0502020202020204" pitchFamily="34" charset="0"/>
            </a:endParaRPr>
          </a:p>
        </p:txBody>
      </p:sp>
      <p:sp>
        <p:nvSpPr>
          <p:cNvPr id="27" name="Title 2"/>
          <p:cNvSpPr>
            <a:spLocks noGrp="1"/>
          </p:cNvSpPr>
          <p:nvPr>
            <p:ph type="title"/>
          </p:nvPr>
        </p:nvSpPr>
        <p:spPr>
          <a:xfrm>
            <a:off x="9709528" y="112803"/>
            <a:ext cx="2352431" cy="380192"/>
          </a:xfrm>
        </p:spPr>
        <p:txBody>
          <a:bodyPr>
            <a:normAutofit fontScale="90000"/>
          </a:bodyPr>
          <a:lstStyle/>
          <a:p>
            <a:r>
              <a:rPr lang="en-GB" sz="2000" b="1" dirty="0" err="1" smtClean="0">
                <a:solidFill>
                  <a:schemeClr val="bg1"/>
                </a:solidFill>
                <a:latin typeface="Century Gothic" panose="020B0502020202020204" pitchFamily="34" charset="0"/>
              </a:rPr>
              <a:t>hablar</a:t>
            </a:r>
            <a:r>
              <a:rPr lang="en-GB" sz="2000" b="1" dirty="0" smtClean="0">
                <a:solidFill>
                  <a:schemeClr val="bg1"/>
                </a:solidFill>
                <a:latin typeface="Century Gothic" panose="020B0502020202020204" pitchFamily="34" charset="0"/>
              </a:rPr>
              <a:t> / escuchar</a:t>
            </a:r>
            <a:endParaRPr lang="en-GB" sz="2000" dirty="0">
              <a:solidFill>
                <a:schemeClr val="bg1"/>
              </a:solidFill>
            </a:endParaRPr>
          </a:p>
        </p:txBody>
      </p:sp>
    </p:spTree>
    <p:extLst>
      <p:ext uri="{BB962C8B-B14F-4D97-AF65-F5344CB8AC3E}">
        <p14:creationId xmlns:p14="http://schemas.microsoft.com/office/powerpoint/2010/main" val="306939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94869" y="168327"/>
            <a:ext cx="8277631" cy="523220"/>
          </a:xfrm>
          <a:prstGeom prst="rect">
            <a:avLst/>
          </a:prstGeom>
          <a:noFill/>
        </p:spPr>
        <p:txBody>
          <a:bodyPr wrap="square" rtlCol="0">
            <a:spAutoFit/>
          </a:bodyPr>
          <a:lstStyle/>
          <a:p>
            <a:pPr lvl="0">
              <a:defRPr/>
            </a:pPr>
            <a:r>
              <a:rPr lang="en-GB" sz="2800" b="1" dirty="0" smtClean="0">
                <a:solidFill>
                  <a:srgbClr val="002060"/>
                </a:solidFill>
                <a:latin typeface="Century Gothic" panose="020B0502020202020204" pitchFamily="34" charset="0"/>
              </a:rPr>
              <a:t>Persona A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y escribe en inglés)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p:cNvSpPr txBox="1"/>
          <p:nvPr/>
        </p:nvSpPr>
        <p:spPr>
          <a:xfrm>
            <a:off x="6681608" y="971529"/>
            <a:ext cx="33520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rgbClr val="002060"/>
                </a:solidFill>
                <a:latin typeface="Century Gothic" panose="020B0502020202020204" pitchFamily="34" charset="0"/>
              </a:rPr>
              <a:t>Persona B </a:t>
            </a:r>
            <a:r>
              <a:rPr lang="en-GB" sz="2400" dirty="0" smtClean="0">
                <a:solidFill>
                  <a:srgbClr val="002060"/>
                </a:solidFill>
                <a:latin typeface="Century Gothic" panose="020B0502020202020204" pitchFamily="34" charset="0"/>
              </a:rPr>
              <a:t>(</a:t>
            </a:r>
            <a:r>
              <a:rPr lang="en-GB" sz="2400" dirty="0" err="1" smtClean="0">
                <a:solidFill>
                  <a:srgbClr val="002060"/>
                </a:solidFill>
                <a:latin typeface="Century Gothic" panose="020B0502020202020204" pitchFamily="34" charset="0"/>
              </a:rPr>
              <a:t>habla</a:t>
            </a:r>
            <a:r>
              <a:rPr lang="en-GB" sz="2400" dirty="0" smtClean="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31" name="Table 30"/>
          <p:cNvGraphicFramePr>
            <a:graphicFrameLocks noGrp="1"/>
          </p:cNvGraphicFramePr>
          <p:nvPr>
            <p:extLst/>
          </p:nvPr>
        </p:nvGraphicFramePr>
        <p:xfrm>
          <a:off x="628328" y="1934956"/>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dirty="0" smtClean="0"/>
                    </a:p>
                    <a:p>
                      <a:endParaRPr lang="en-GB" dirty="0" smtClean="0"/>
                    </a:p>
                    <a:p>
                      <a:endParaRPr lang="en-GB" dirty="0" smtClean="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835721587"/>
                  </a:ext>
                </a:extLst>
              </a:tr>
              <a:tr h="370840">
                <a:tc>
                  <a:txBody>
                    <a:bodyPr/>
                    <a:lstStyle/>
                    <a:p>
                      <a:endParaRPr lang="en-GB" dirty="0" smtClean="0"/>
                    </a:p>
                    <a:p>
                      <a:endParaRPr lang="en-GB" dirty="0" smtClean="0"/>
                    </a:p>
                    <a:p>
                      <a:endParaRPr lang="en-GB" dirty="0" smtClean="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328820074"/>
                  </a:ext>
                </a:extLst>
              </a:tr>
            </a:tbl>
          </a:graphicData>
        </a:graphic>
      </p:graphicFrame>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1627335" y="3632963"/>
            <a:ext cx="491518" cy="961453"/>
          </a:xfrm>
          <a:prstGeom prst="rect">
            <a:avLst/>
          </a:prstGeom>
        </p:spPr>
      </p:pic>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2231850" y="3644216"/>
            <a:ext cx="376832" cy="961453"/>
          </a:xfrm>
          <a:prstGeom prst="rect">
            <a:avLst/>
          </a:prstGeom>
        </p:spPr>
      </p:pic>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1022820" y="3635094"/>
            <a:ext cx="491518" cy="961453"/>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350" y="1934956"/>
            <a:ext cx="1280047" cy="12800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2247" y="2169578"/>
            <a:ext cx="887790" cy="702834"/>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641" y="3653454"/>
            <a:ext cx="785298" cy="872553"/>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7938" y="3670809"/>
            <a:ext cx="785298" cy="872553"/>
          </a:xfrm>
          <a:prstGeom prst="rect">
            <a:avLst/>
          </a:prstGeom>
        </p:spPr>
      </p:pic>
      <p:graphicFrame>
        <p:nvGraphicFramePr>
          <p:cNvPr id="42" name="Table 41"/>
          <p:cNvGraphicFramePr>
            <a:graphicFrameLocks noGrp="1"/>
          </p:cNvGraphicFramePr>
          <p:nvPr>
            <p:extLst/>
          </p:nvPr>
        </p:nvGraphicFramePr>
        <p:xfrm>
          <a:off x="6443882" y="2392406"/>
          <a:ext cx="5162338" cy="1971776"/>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985888">
                <a:tc>
                  <a:txBody>
                    <a:bodyPr/>
                    <a:lstStyle/>
                    <a:p>
                      <a:pPr algn="ctr"/>
                      <a:r>
                        <a:rPr lang="en-GB" sz="3200" b="1" dirty="0" err="1" smtClean="0">
                          <a:solidFill>
                            <a:schemeClr val="accent5">
                              <a:lumMod val="50000"/>
                            </a:schemeClr>
                          </a:solidFill>
                          <a:latin typeface="Century Gothic" panose="020B0502020202020204" pitchFamily="34" charset="0"/>
                        </a:rPr>
                        <a:t>nervioso</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smtClean="0">
                          <a:solidFill>
                            <a:schemeClr val="accent5">
                              <a:lumMod val="50000"/>
                            </a:schemeClr>
                          </a:solidFill>
                          <a:latin typeface="Century Gothic" panose="020B0502020202020204" pitchFamily="34" charset="0"/>
                        </a:rPr>
                        <a:t>bonitas</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985888">
                <a:tc>
                  <a:txBody>
                    <a:bodyPr/>
                    <a:lstStyle/>
                    <a:p>
                      <a:pPr algn="ctr"/>
                      <a:r>
                        <a:rPr lang="en-GB" sz="3200" b="1" dirty="0" err="1" smtClean="0">
                          <a:solidFill>
                            <a:schemeClr val="accent5">
                              <a:lumMod val="50000"/>
                            </a:schemeClr>
                          </a:solidFill>
                          <a:latin typeface="Century Gothic" panose="020B0502020202020204" pitchFamily="34" charset="0"/>
                        </a:rPr>
                        <a:t>simpática</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smtClean="0">
                          <a:solidFill>
                            <a:schemeClr val="accent5">
                              <a:lumMod val="50000"/>
                            </a:schemeClr>
                          </a:solidFill>
                          <a:latin typeface="Century Gothic" panose="020B0502020202020204" pitchFamily="34" charset="0"/>
                        </a:rPr>
                        <a:t>blancos</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43" name="TextBox 42"/>
          <p:cNvSpPr txBox="1"/>
          <p:nvPr/>
        </p:nvSpPr>
        <p:spPr>
          <a:xfrm>
            <a:off x="6681608" y="1802066"/>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¿‘Es’ o ‘son’?</a:t>
            </a:r>
            <a:endParaRPr lang="en-GB" sz="2800" b="1" i="1" dirty="0">
              <a:solidFill>
                <a:srgbClr val="002060"/>
              </a:solidFill>
              <a:latin typeface="Century Gothic" panose="020B0502020202020204" pitchFamily="34" charset="0"/>
            </a:endParaRPr>
          </a:p>
        </p:txBody>
      </p:sp>
      <p:sp>
        <p:nvSpPr>
          <p:cNvPr id="44" name="TextBox 43"/>
          <p:cNvSpPr txBox="1"/>
          <p:nvPr/>
        </p:nvSpPr>
        <p:spPr>
          <a:xfrm>
            <a:off x="735351" y="876287"/>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¿Singular o plural?</a:t>
            </a:r>
            <a:endParaRPr lang="en-GB" sz="2800" b="1" i="1" dirty="0">
              <a:solidFill>
                <a:srgbClr val="002060"/>
              </a:solidFill>
              <a:latin typeface="Century Gothic" panose="020B0502020202020204" pitchFamily="34" charset="0"/>
            </a:endParaRPr>
          </a:p>
        </p:txBody>
      </p:sp>
      <p:sp>
        <p:nvSpPr>
          <p:cNvPr id="45" name="TextBox 44"/>
          <p:cNvSpPr txBox="1"/>
          <p:nvPr/>
        </p:nvSpPr>
        <p:spPr>
          <a:xfrm>
            <a:off x="735351" y="1287123"/>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¿Masculino o feminino?</a:t>
            </a:r>
            <a:endParaRPr lang="en-GB" sz="2800" b="1" i="1" dirty="0">
              <a:solidFill>
                <a:srgbClr val="002060"/>
              </a:solidFill>
              <a:latin typeface="Century Gothic" panose="020B0502020202020204" pitchFamily="34" charset="0"/>
            </a:endParaRPr>
          </a:p>
        </p:txBody>
      </p:sp>
      <p:sp>
        <p:nvSpPr>
          <p:cNvPr id="46" name="TextBox 45"/>
          <p:cNvSpPr txBox="1"/>
          <p:nvPr/>
        </p:nvSpPr>
        <p:spPr>
          <a:xfrm>
            <a:off x="1267007" y="3058304"/>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nice</a:t>
            </a:r>
            <a:endParaRPr lang="en-GB" sz="2400" b="1" dirty="0">
              <a:solidFill>
                <a:schemeClr val="accent2"/>
              </a:solidFill>
              <a:latin typeface="Century Gothic" panose="020B0502020202020204" pitchFamily="34" charset="0"/>
            </a:endParaRPr>
          </a:p>
        </p:txBody>
      </p:sp>
      <p:sp>
        <p:nvSpPr>
          <p:cNvPr id="47" name="TextBox 46"/>
          <p:cNvSpPr txBox="1"/>
          <p:nvPr/>
        </p:nvSpPr>
        <p:spPr>
          <a:xfrm>
            <a:off x="3706290" y="3050688"/>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nervous</a:t>
            </a:r>
            <a:endParaRPr lang="en-GB" sz="2400" b="1" dirty="0">
              <a:solidFill>
                <a:schemeClr val="accent2"/>
              </a:solidFill>
              <a:latin typeface="Century Gothic" panose="020B0502020202020204" pitchFamily="34" charset="0"/>
            </a:endParaRPr>
          </a:p>
        </p:txBody>
      </p:sp>
      <p:sp>
        <p:nvSpPr>
          <p:cNvPr id="48" name="TextBox 47"/>
          <p:cNvSpPr txBox="1"/>
          <p:nvPr/>
        </p:nvSpPr>
        <p:spPr>
          <a:xfrm>
            <a:off x="1256378" y="4622419"/>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white</a:t>
            </a:r>
            <a:endParaRPr lang="en-GB" sz="2400" b="1" dirty="0">
              <a:solidFill>
                <a:schemeClr val="accent2"/>
              </a:solidFill>
              <a:latin typeface="Century Gothic" panose="020B0502020202020204" pitchFamily="34" charset="0"/>
            </a:endParaRPr>
          </a:p>
        </p:txBody>
      </p:sp>
      <p:sp>
        <p:nvSpPr>
          <p:cNvPr id="49" name="TextBox 48"/>
          <p:cNvSpPr txBox="1"/>
          <p:nvPr/>
        </p:nvSpPr>
        <p:spPr>
          <a:xfrm>
            <a:off x="3714203" y="4605669"/>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pretty</a:t>
            </a:r>
            <a:endParaRPr lang="en-GB" sz="2400" b="1" dirty="0">
              <a:solidFill>
                <a:schemeClr val="accent2"/>
              </a:solidFill>
              <a:latin typeface="Century Gothic" panose="020B0502020202020204" pitchFamily="34" charset="0"/>
            </a:endParaRPr>
          </a:p>
        </p:txBody>
      </p:sp>
      <p:sp>
        <p:nvSpPr>
          <p:cNvPr id="50" name="TextBox 49"/>
          <p:cNvSpPr txBox="1"/>
          <p:nvPr/>
        </p:nvSpPr>
        <p:spPr>
          <a:xfrm>
            <a:off x="4832527" y="2021124"/>
            <a:ext cx="1171437"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[team]</a:t>
            </a:r>
            <a:endParaRPr lang="en-GB" sz="2000" dirty="0">
              <a:solidFill>
                <a:srgbClr val="002060"/>
              </a:solidFill>
              <a:latin typeface="Century Gothic" panose="020B0502020202020204" pitchFamily="34" charset="0"/>
            </a:endParaRPr>
          </a:p>
        </p:txBody>
      </p:sp>
      <p:sp>
        <p:nvSpPr>
          <p:cNvPr id="51" name="TextBox 50"/>
          <p:cNvSpPr txBox="1"/>
          <p:nvPr/>
        </p:nvSpPr>
        <p:spPr>
          <a:xfrm>
            <a:off x="4817435" y="3494516"/>
            <a:ext cx="1171437"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[views]</a:t>
            </a:r>
            <a:endParaRPr lang="en-GB" sz="2000" dirty="0">
              <a:solidFill>
                <a:srgbClr val="002060"/>
              </a:solidFill>
              <a:latin typeface="Century Gothic" panose="020B0502020202020204" pitchFamily="34" charset="0"/>
            </a:endParaRPr>
          </a:p>
        </p:txBody>
      </p:sp>
      <p:sp>
        <p:nvSpPr>
          <p:cNvPr id="22" name="Rounded Rectangle 21"/>
          <p:cNvSpPr/>
          <p:nvPr/>
        </p:nvSpPr>
        <p:spPr>
          <a:xfrm>
            <a:off x="9636369" y="53538"/>
            <a:ext cx="2469373"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23" name="Title 2"/>
          <p:cNvSpPr>
            <a:spLocks noGrp="1"/>
          </p:cNvSpPr>
          <p:nvPr>
            <p:ph type="title"/>
          </p:nvPr>
        </p:nvSpPr>
        <p:spPr>
          <a:xfrm>
            <a:off x="9753311" y="95246"/>
            <a:ext cx="2352431" cy="380192"/>
          </a:xfrm>
        </p:spPr>
        <p:txBody>
          <a:bodyPr>
            <a:normAutofit fontScale="90000"/>
          </a:bodyPr>
          <a:lstStyle/>
          <a:p>
            <a:r>
              <a:rPr lang="en-GB" sz="2000" b="1" dirty="0" err="1" smtClean="0">
                <a:solidFill>
                  <a:schemeClr val="bg1"/>
                </a:solidFill>
                <a:latin typeface="Century Gothic" panose="020B0502020202020204" pitchFamily="34" charset="0"/>
              </a:rPr>
              <a:t>hablar</a:t>
            </a:r>
            <a:r>
              <a:rPr lang="en-GB" sz="2000" b="1" dirty="0" smtClean="0">
                <a:solidFill>
                  <a:schemeClr val="bg1"/>
                </a:solidFill>
                <a:latin typeface="Century Gothic" panose="020B0502020202020204" pitchFamily="34" charset="0"/>
              </a:rPr>
              <a:t> / escuchar</a:t>
            </a:r>
            <a:endParaRPr lang="en-GB" sz="2000" dirty="0">
              <a:solidFill>
                <a:schemeClr val="bg1"/>
              </a:solidFill>
            </a:endParaRPr>
          </a:p>
        </p:txBody>
      </p:sp>
    </p:spTree>
    <p:extLst>
      <p:ext uri="{BB962C8B-B14F-4D97-AF65-F5344CB8AC3E}">
        <p14:creationId xmlns:p14="http://schemas.microsoft.com/office/powerpoint/2010/main" val="35912666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42865" y="1945533"/>
          <a:ext cx="5199206" cy="3119120"/>
        </p:xfrm>
        <a:graphic>
          <a:graphicData uri="http://schemas.openxmlformats.org/drawingml/2006/table">
            <a:tbl>
              <a:tblPr firstRow="1" bandRow="1">
                <a:tableStyleId>{5C22544A-7EE6-4342-B048-85BDC9FD1C3A}</a:tableStyleId>
              </a:tblPr>
              <a:tblGrid>
                <a:gridCol w="2552259">
                  <a:extLst>
                    <a:ext uri="{9D8B030D-6E8A-4147-A177-3AD203B41FA5}">
                      <a16:colId xmlns:a16="http://schemas.microsoft.com/office/drawing/2014/main" val="919787616"/>
                    </a:ext>
                  </a:extLst>
                </a:gridCol>
                <a:gridCol w="2646947">
                  <a:extLst>
                    <a:ext uri="{9D8B030D-6E8A-4147-A177-3AD203B41FA5}">
                      <a16:colId xmlns:a16="http://schemas.microsoft.com/office/drawing/2014/main" val="3622407427"/>
                    </a:ext>
                  </a:extLst>
                </a:gridCol>
              </a:tblGrid>
              <a:tr h="370840">
                <a:tc>
                  <a:txBody>
                    <a:bodyPr/>
                    <a:lstStyle/>
                    <a:p>
                      <a:endParaRPr lang="en-GB" dirty="0" smtClean="0"/>
                    </a:p>
                    <a:p>
                      <a:endParaRPr lang="en-GB" dirty="0" smtClean="0"/>
                    </a:p>
                    <a:p>
                      <a:endParaRPr lang="en-GB" dirty="0" smtClean="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360742644"/>
                  </a:ext>
                </a:extLst>
              </a:tr>
              <a:tr h="370840">
                <a:tc>
                  <a:txBody>
                    <a:bodyPr/>
                    <a:lstStyle/>
                    <a:p>
                      <a:endParaRPr lang="en-GB" dirty="0" smtClean="0"/>
                    </a:p>
                    <a:p>
                      <a:endParaRPr lang="en-GB" dirty="0" smtClean="0"/>
                    </a:p>
                    <a:p>
                      <a:endParaRPr lang="en-GB" dirty="0" smtClean="0"/>
                    </a:p>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r h="370840">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720764083"/>
                  </a:ext>
                </a:extLst>
              </a:tr>
            </a:tbl>
          </a:graphicData>
        </a:graphic>
      </p:graphicFrame>
      <p:grpSp>
        <p:nvGrpSpPr>
          <p:cNvPr id="5" name="Group 4"/>
          <p:cNvGrpSpPr/>
          <p:nvPr/>
        </p:nvGrpSpPr>
        <p:grpSpPr>
          <a:xfrm>
            <a:off x="3639683" y="2106840"/>
            <a:ext cx="1808295" cy="970043"/>
            <a:chOff x="3305081" y="3709654"/>
            <a:chExt cx="1808295" cy="970043"/>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5081" y="3709654"/>
              <a:ext cx="982127" cy="94556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1249" y="3734130"/>
              <a:ext cx="982127" cy="945567"/>
            </a:xfrm>
            <a:prstGeom prst="rect">
              <a:avLst/>
            </a:prstGeom>
          </p:spPr>
        </p:pic>
      </p:gr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3225336" y="3626511"/>
            <a:ext cx="1070516" cy="93141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12994"/>
          <a:stretch/>
        </p:blipFill>
        <p:spPr>
          <a:xfrm>
            <a:off x="4465851" y="3646880"/>
            <a:ext cx="1070516" cy="93141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4427" y="2155586"/>
            <a:ext cx="887353" cy="774955"/>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8905" t="14819" b="13045"/>
          <a:stretch/>
        </p:blipFill>
        <p:spPr>
          <a:xfrm>
            <a:off x="648006" y="3681051"/>
            <a:ext cx="1446588" cy="892972"/>
          </a:xfrm>
          <a:prstGeom prst="rect">
            <a:avLst/>
          </a:prstGeom>
        </p:spPr>
      </p:pic>
      <p:graphicFrame>
        <p:nvGraphicFramePr>
          <p:cNvPr id="13" name="Table 12"/>
          <p:cNvGraphicFramePr>
            <a:graphicFrameLocks noGrp="1"/>
          </p:cNvGraphicFramePr>
          <p:nvPr>
            <p:extLst/>
          </p:nvPr>
        </p:nvGraphicFramePr>
        <p:xfrm>
          <a:off x="6276527" y="2362093"/>
          <a:ext cx="5162338" cy="1891252"/>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945626">
                <a:tc>
                  <a:txBody>
                    <a:bodyPr/>
                    <a:lstStyle/>
                    <a:p>
                      <a:pPr algn="ctr"/>
                      <a:r>
                        <a:rPr lang="en-GB" sz="3200" b="1" dirty="0" err="1" smtClean="0">
                          <a:solidFill>
                            <a:schemeClr val="accent5">
                              <a:lumMod val="50000"/>
                            </a:schemeClr>
                          </a:solidFill>
                          <a:latin typeface="Century Gothic" panose="020B0502020202020204" pitchFamily="34" charset="0"/>
                        </a:rPr>
                        <a:t>famosas</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smtClean="0">
                          <a:solidFill>
                            <a:schemeClr val="accent5">
                              <a:lumMod val="50000"/>
                            </a:schemeClr>
                          </a:solidFill>
                          <a:latin typeface="Century Gothic" panose="020B0502020202020204" pitchFamily="34" charset="0"/>
                        </a:rPr>
                        <a:t>tranquilo</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945626">
                <a:tc>
                  <a:txBody>
                    <a:bodyPr/>
                    <a:lstStyle/>
                    <a:p>
                      <a:pPr algn="ctr"/>
                      <a:r>
                        <a:rPr lang="en-GB" sz="3200" b="1" dirty="0" err="1" smtClean="0">
                          <a:solidFill>
                            <a:schemeClr val="accent5">
                              <a:lumMod val="50000"/>
                            </a:schemeClr>
                          </a:solidFill>
                          <a:latin typeface="Century Gothic" panose="020B0502020202020204" pitchFamily="34" charset="0"/>
                        </a:rPr>
                        <a:t>antigua</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r>
                        <a:rPr lang="en-GB" sz="3200" b="1" dirty="0" err="1" smtClean="0">
                          <a:solidFill>
                            <a:schemeClr val="accent5">
                              <a:lumMod val="50000"/>
                            </a:schemeClr>
                          </a:solidFill>
                          <a:latin typeface="Century Gothic" panose="020B0502020202020204" pitchFamily="34" charset="0"/>
                        </a:rPr>
                        <a:t>baratos</a:t>
                      </a:r>
                      <a:endParaRPr lang="en-GB" sz="3200" b="1" dirty="0" smtClean="0">
                        <a:solidFill>
                          <a:schemeClr val="accent5">
                            <a:lumMod val="50000"/>
                          </a:schemeClr>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14" name="TextBox 13"/>
          <p:cNvSpPr txBox="1"/>
          <p:nvPr/>
        </p:nvSpPr>
        <p:spPr>
          <a:xfrm>
            <a:off x="294869" y="168327"/>
            <a:ext cx="8277631" cy="523220"/>
          </a:xfrm>
          <a:prstGeom prst="rect">
            <a:avLst/>
          </a:prstGeom>
          <a:noFill/>
        </p:spPr>
        <p:txBody>
          <a:bodyPr wrap="square" rtlCol="0">
            <a:spAutoFit/>
          </a:bodyPr>
          <a:lstStyle/>
          <a:p>
            <a:pPr lvl="0">
              <a:defRPr/>
            </a:pPr>
            <a:r>
              <a:rPr lang="en-GB" sz="2800" b="1" dirty="0" smtClean="0">
                <a:solidFill>
                  <a:srgbClr val="002060"/>
                </a:solidFill>
                <a:latin typeface="Century Gothic" panose="020B0502020202020204" pitchFamily="34" charset="0"/>
              </a:rPr>
              <a:t>Persona A </a:t>
            </a: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y escribe en inglés)</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p:cNvSpPr txBox="1"/>
          <p:nvPr/>
        </p:nvSpPr>
        <p:spPr>
          <a:xfrm>
            <a:off x="6681608" y="968485"/>
            <a:ext cx="33520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rgbClr val="002060"/>
                </a:solidFill>
                <a:latin typeface="Century Gothic" panose="020B0502020202020204" pitchFamily="34" charset="0"/>
              </a:rPr>
              <a:t>Persona B </a:t>
            </a:r>
            <a:r>
              <a:rPr lang="en-GB" sz="2400" dirty="0" smtClean="0">
                <a:solidFill>
                  <a:srgbClr val="002060"/>
                </a:solidFill>
                <a:latin typeface="Century Gothic" panose="020B0502020202020204" pitchFamily="34" charset="0"/>
              </a:rPr>
              <a:t>(</a:t>
            </a:r>
            <a:r>
              <a:rPr lang="en-GB" sz="2400" dirty="0" err="1" smtClean="0">
                <a:solidFill>
                  <a:srgbClr val="002060"/>
                </a:solidFill>
                <a:latin typeface="Century Gothic" panose="020B0502020202020204" pitchFamily="34" charset="0"/>
              </a:rPr>
              <a:t>habla</a:t>
            </a:r>
            <a:r>
              <a:rPr lang="en-GB" sz="2400" dirty="0" smtClean="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TextBox 15"/>
          <p:cNvSpPr txBox="1"/>
          <p:nvPr/>
        </p:nvSpPr>
        <p:spPr>
          <a:xfrm>
            <a:off x="6681608" y="1802066"/>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¿‘Es’ o ‘son’?</a:t>
            </a:r>
            <a:endParaRPr lang="en-GB" sz="2800" b="1" i="1" dirty="0">
              <a:solidFill>
                <a:srgbClr val="002060"/>
              </a:solidFill>
              <a:latin typeface="Century Gothic" panose="020B0502020202020204" pitchFamily="34" charset="0"/>
            </a:endParaRPr>
          </a:p>
        </p:txBody>
      </p:sp>
      <p:sp>
        <p:nvSpPr>
          <p:cNvPr id="17" name="TextBox 16"/>
          <p:cNvSpPr txBox="1"/>
          <p:nvPr/>
        </p:nvSpPr>
        <p:spPr>
          <a:xfrm>
            <a:off x="735351" y="876287"/>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¿Singular o plural?</a:t>
            </a:r>
            <a:endParaRPr lang="en-GB" sz="2800" b="1" i="1" dirty="0">
              <a:solidFill>
                <a:srgbClr val="002060"/>
              </a:solidFill>
              <a:latin typeface="Century Gothic" panose="020B0502020202020204" pitchFamily="34" charset="0"/>
            </a:endParaRPr>
          </a:p>
        </p:txBody>
      </p:sp>
      <p:sp>
        <p:nvSpPr>
          <p:cNvPr id="18" name="TextBox 17"/>
          <p:cNvSpPr txBox="1"/>
          <p:nvPr/>
        </p:nvSpPr>
        <p:spPr>
          <a:xfrm>
            <a:off x="735351" y="1287123"/>
            <a:ext cx="5162338" cy="523220"/>
          </a:xfrm>
          <a:prstGeom prst="rect">
            <a:avLst/>
          </a:prstGeom>
          <a:noFill/>
        </p:spPr>
        <p:txBody>
          <a:bodyPr wrap="square" rtlCol="0">
            <a:spAutoFit/>
          </a:bodyPr>
          <a:lstStyle/>
          <a:p>
            <a:r>
              <a:rPr lang="en-GB" sz="2800" b="1" i="1" dirty="0" smtClean="0">
                <a:solidFill>
                  <a:srgbClr val="002060"/>
                </a:solidFill>
                <a:latin typeface="Century Gothic" panose="020B0502020202020204" pitchFamily="34" charset="0"/>
              </a:rPr>
              <a:t>¿Masculino o feminino?</a:t>
            </a:r>
            <a:endParaRPr lang="en-GB" sz="2800" b="1" i="1" dirty="0">
              <a:solidFill>
                <a:srgbClr val="002060"/>
              </a:solidFill>
              <a:latin typeface="Century Gothic" panose="020B0502020202020204" pitchFamily="34" charset="0"/>
            </a:endParaRPr>
          </a:p>
        </p:txBody>
      </p:sp>
      <p:sp>
        <p:nvSpPr>
          <p:cNvPr id="19" name="TextBox 18"/>
          <p:cNvSpPr txBox="1"/>
          <p:nvPr/>
        </p:nvSpPr>
        <p:spPr>
          <a:xfrm>
            <a:off x="1027553" y="3084196"/>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old</a:t>
            </a:r>
            <a:endParaRPr lang="en-GB" sz="2400" b="1" dirty="0">
              <a:solidFill>
                <a:schemeClr val="accent2"/>
              </a:solidFill>
              <a:latin typeface="Century Gothic" panose="020B0502020202020204" pitchFamily="34" charset="0"/>
            </a:endParaRPr>
          </a:p>
        </p:txBody>
      </p:sp>
      <p:sp>
        <p:nvSpPr>
          <p:cNvPr id="20" name="TextBox 19"/>
          <p:cNvSpPr txBox="1"/>
          <p:nvPr/>
        </p:nvSpPr>
        <p:spPr>
          <a:xfrm>
            <a:off x="3533648" y="3076883"/>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cheap</a:t>
            </a:r>
            <a:endParaRPr lang="en-GB" sz="2400" b="1" dirty="0">
              <a:solidFill>
                <a:schemeClr val="accent2"/>
              </a:solidFill>
              <a:latin typeface="Century Gothic" panose="020B0502020202020204" pitchFamily="34" charset="0"/>
            </a:endParaRPr>
          </a:p>
        </p:txBody>
      </p:sp>
      <p:sp>
        <p:nvSpPr>
          <p:cNvPr id="21" name="TextBox 20"/>
          <p:cNvSpPr txBox="1"/>
          <p:nvPr/>
        </p:nvSpPr>
        <p:spPr>
          <a:xfrm>
            <a:off x="871530" y="4661567"/>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quiet</a:t>
            </a:r>
            <a:endParaRPr lang="en-GB" sz="2400" b="1" dirty="0">
              <a:solidFill>
                <a:schemeClr val="accent2"/>
              </a:solidFill>
              <a:latin typeface="Century Gothic" panose="020B0502020202020204" pitchFamily="34" charset="0"/>
            </a:endParaRPr>
          </a:p>
        </p:txBody>
      </p:sp>
      <p:sp>
        <p:nvSpPr>
          <p:cNvPr id="22" name="TextBox 21"/>
          <p:cNvSpPr txBox="1"/>
          <p:nvPr/>
        </p:nvSpPr>
        <p:spPr>
          <a:xfrm>
            <a:off x="3492564" y="4645894"/>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famous</a:t>
            </a:r>
            <a:endParaRPr lang="en-GB" sz="2400" b="1" dirty="0">
              <a:solidFill>
                <a:schemeClr val="accent2"/>
              </a:solidFill>
              <a:latin typeface="Century Gothic" panose="020B0502020202020204" pitchFamily="34" charset="0"/>
            </a:endParaRPr>
          </a:p>
        </p:txBody>
      </p:sp>
      <p:sp>
        <p:nvSpPr>
          <p:cNvPr id="23" name="TextBox 22"/>
          <p:cNvSpPr txBox="1"/>
          <p:nvPr/>
        </p:nvSpPr>
        <p:spPr>
          <a:xfrm>
            <a:off x="2131065" y="3545861"/>
            <a:ext cx="1171437"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[town]</a:t>
            </a:r>
            <a:endParaRPr lang="en-GB" sz="2000" dirty="0">
              <a:solidFill>
                <a:srgbClr val="002060"/>
              </a:solidFill>
              <a:latin typeface="Century Gothic" panose="020B0502020202020204" pitchFamily="34" charset="0"/>
            </a:endParaRPr>
          </a:p>
        </p:txBody>
      </p:sp>
      <p:sp>
        <p:nvSpPr>
          <p:cNvPr id="24" name="Rounded Rectangle 23"/>
          <p:cNvSpPr/>
          <p:nvPr/>
        </p:nvSpPr>
        <p:spPr>
          <a:xfrm>
            <a:off x="9267355" y="53538"/>
            <a:ext cx="283838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25" name="Title 2"/>
          <p:cNvSpPr>
            <a:spLocks noGrp="1"/>
          </p:cNvSpPr>
          <p:nvPr>
            <p:ph type="title"/>
          </p:nvPr>
        </p:nvSpPr>
        <p:spPr>
          <a:xfrm>
            <a:off x="9709528" y="112803"/>
            <a:ext cx="2352431" cy="380192"/>
          </a:xfrm>
        </p:spPr>
        <p:txBody>
          <a:bodyPr>
            <a:normAutofit fontScale="90000"/>
          </a:bodyPr>
          <a:lstStyle/>
          <a:p>
            <a:r>
              <a:rPr lang="en-GB" sz="2000" b="1" dirty="0" err="1" smtClean="0">
                <a:solidFill>
                  <a:schemeClr val="bg1"/>
                </a:solidFill>
                <a:latin typeface="Century Gothic" panose="020B0502020202020204" pitchFamily="34" charset="0"/>
              </a:rPr>
              <a:t>hablar</a:t>
            </a:r>
            <a:r>
              <a:rPr lang="en-GB" sz="2000" b="1" dirty="0" smtClean="0">
                <a:solidFill>
                  <a:schemeClr val="bg1"/>
                </a:solidFill>
                <a:latin typeface="Century Gothic" panose="020B0502020202020204" pitchFamily="34" charset="0"/>
              </a:rPr>
              <a:t> / escuchar</a:t>
            </a:r>
            <a:endParaRPr lang="en-GB" sz="2000" dirty="0">
              <a:solidFill>
                <a:schemeClr val="bg1"/>
              </a:solidFill>
            </a:endParaRPr>
          </a:p>
        </p:txBody>
      </p:sp>
    </p:spTree>
    <p:extLst>
      <p:ext uri="{BB962C8B-B14F-4D97-AF65-F5344CB8AC3E}">
        <p14:creationId xmlns:p14="http://schemas.microsoft.com/office/powerpoint/2010/main" val="973317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Google Shape;92;p5" descr="Table for exercises"/>
          <p:cNvGraphicFramePr/>
          <p:nvPr>
            <p:extLst/>
          </p:nvPr>
        </p:nvGraphicFramePr>
        <p:xfrm>
          <a:off x="621256" y="2092878"/>
          <a:ext cx="6451458" cy="3406010"/>
        </p:xfrm>
        <a:graphic>
          <a:graphicData uri="http://schemas.openxmlformats.org/drawingml/2006/table">
            <a:tbl>
              <a:tblPr firstRow="1" bandRow="1">
                <a:noFill/>
              </a:tblPr>
              <a:tblGrid>
                <a:gridCol w="2540108">
                  <a:extLst>
                    <a:ext uri="{9D8B030D-6E8A-4147-A177-3AD203B41FA5}">
                      <a16:colId xmlns:a16="http://schemas.microsoft.com/office/drawing/2014/main" val="20000"/>
                    </a:ext>
                  </a:extLst>
                </a:gridCol>
                <a:gridCol w="3911350">
                  <a:extLst>
                    <a:ext uri="{9D8B030D-6E8A-4147-A177-3AD203B41FA5}">
                      <a16:colId xmlns:a16="http://schemas.microsoft.com/office/drawing/2014/main" val="20001"/>
                    </a:ext>
                  </a:extLst>
                </a:gridCol>
              </a:tblGrid>
              <a:tr h="1703005">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170300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 name="TextBox 4"/>
          <p:cNvSpPr txBox="1"/>
          <p:nvPr/>
        </p:nvSpPr>
        <p:spPr>
          <a:xfrm>
            <a:off x="5066653" y="85952"/>
            <a:ext cx="2074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En parejas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718367" y="3824359"/>
            <a:ext cx="1070516" cy="93141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1934322" y="3824359"/>
            <a:ext cx="1070516" cy="9314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644" y="2419398"/>
            <a:ext cx="887353" cy="774955"/>
          </a:xfrm>
          <a:prstGeom prst="rect">
            <a:avLst/>
          </a:prstGeom>
        </p:spPr>
      </p:pic>
      <p:sp>
        <p:nvSpPr>
          <p:cNvPr id="15" name="TextBox 14"/>
          <p:cNvSpPr txBox="1"/>
          <p:nvPr/>
        </p:nvSpPr>
        <p:spPr>
          <a:xfrm>
            <a:off x="1731386" y="2635873"/>
            <a:ext cx="1022758"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old</a:t>
            </a:r>
            <a:endParaRPr lang="en-GB" sz="2400" b="1" dirty="0">
              <a:solidFill>
                <a:schemeClr val="accent2"/>
              </a:solidFill>
              <a:latin typeface="Century Gothic" panose="020B0502020202020204" pitchFamily="34" charset="0"/>
            </a:endParaRPr>
          </a:p>
        </p:txBody>
      </p:sp>
      <p:sp>
        <p:nvSpPr>
          <p:cNvPr id="18" name="TextBox 17"/>
          <p:cNvSpPr txBox="1"/>
          <p:nvPr/>
        </p:nvSpPr>
        <p:spPr>
          <a:xfrm>
            <a:off x="997996" y="4829019"/>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famous</a:t>
            </a:r>
            <a:endParaRPr lang="en-GB" sz="2400" b="1" dirty="0">
              <a:solidFill>
                <a:schemeClr val="accent2"/>
              </a:solidFill>
              <a:latin typeface="Century Gothic" panose="020B0502020202020204" pitchFamily="34" charset="0"/>
            </a:endParaRPr>
          </a:p>
        </p:txBody>
      </p:sp>
      <p:sp>
        <p:nvSpPr>
          <p:cNvPr id="19" name="Rounded Rectangle 18"/>
          <p:cNvSpPr/>
          <p:nvPr/>
        </p:nvSpPr>
        <p:spPr>
          <a:xfrm>
            <a:off x="10703169" y="99298"/>
            <a:ext cx="1266094"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21" name="TextBox 20"/>
          <p:cNvSpPr txBox="1"/>
          <p:nvPr/>
        </p:nvSpPr>
        <p:spPr>
          <a:xfrm>
            <a:off x="728876" y="706538"/>
            <a:ext cx="54951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smtClean="0">
                <a:solidFill>
                  <a:srgbClr val="002060"/>
                </a:solidFill>
                <a:latin typeface="Century Gothic" panose="020B0502020202020204" pitchFamily="34" charset="0"/>
              </a:rPr>
              <a:t>Escribe unas frases con ‘el’, ‘la’, ‘los’ o ‘las’.</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050" name="Picture 2" descr="http://www.clker.com/cliparts/0/3/5/2/1194984440938950286pen_sek_.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2105" y="719714"/>
            <a:ext cx="536968" cy="153193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14200" y="1492522"/>
            <a:ext cx="75867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smtClean="0">
                <a:solidFill>
                  <a:srgbClr val="002060"/>
                </a:solidFill>
                <a:latin typeface="Century Gothic" panose="020B0502020202020204" pitchFamily="34" charset="0"/>
              </a:rPr>
              <a:t>Un ejemplo:</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p:cNvSpPr txBox="1"/>
          <p:nvPr/>
        </p:nvSpPr>
        <p:spPr>
          <a:xfrm>
            <a:off x="714200" y="1104824"/>
            <a:ext cx="64270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smtClean="0">
                <a:solidFill>
                  <a:srgbClr val="002060"/>
                </a:solidFill>
                <a:latin typeface="Century Gothic" panose="020B0502020202020204" pitchFamily="34" charset="0"/>
              </a:rPr>
              <a:t>Usa las imagenes y lee las palabras en inglés.</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Rounded Rectangle 26"/>
          <p:cNvSpPr/>
          <p:nvPr/>
        </p:nvSpPr>
        <p:spPr>
          <a:xfrm>
            <a:off x="3418539" y="4398167"/>
            <a:ext cx="3381375" cy="60185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i="1" dirty="0" smtClean="0">
                <a:solidFill>
                  <a:srgbClr val="002060"/>
                </a:solidFill>
                <a:latin typeface="Century Gothic" panose="020B0502020202020204" pitchFamily="34" charset="0"/>
              </a:rPr>
              <a:t>Las </a:t>
            </a:r>
            <a:r>
              <a:rPr lang="en-GB" sz="2200" b="1" i="1" dirty="0" err="1" smtClean="0">
                <a:solidFill>
                  <a:srgbClr val="002060"/>
                </a:solidFill>
                <a:latin typeface="Century Gothic" panose="020B0502020202020204" pitchFamily="34" charset="0"/>
              </a:rPr>
              <a:t>islas</a:t>
            </a:r>
            <a:r>
              <a:rPr lang="en-GB" sz="2200" b="1" i="1" dirty="0" smtClean="0">
                <a:solidFill>
                  <a:srgbClr val="002060"/>
                </a:solidFill>
                <a:latin typeface="Century Gothic" panose="020B0502020202020204" pitchFamily="34" charset="0"/>
              </a:rPr>
              <a:t> son </a:t>
            </a:r>
            <a:r>
              <a:rPr lang="en-GB" sz="2200" b="1" i="1" dirty="0" err="1" smtClean="0">
                <a:solidFill>
                  <a:srgbClr val="002060"/>
                </a:solidFill>
                <a:latin typeface="Century Gothic" panose="020B0502020202020204" pitchFamily="34" charset="0"/>
              </a:rPr>
              <a:t>famosas</a:t>
            </a:r>
            <a:r>
              <a:rPr lang="en-GB" sz="2200" b="1" i="1" dirty="0" smtClean="0">
                <a:solidFill>
                  <a:srgbClr val="002060"/>
                </a:solidFill>
                <a:latin typeface="Century Gothic" panose="020B0502020202020204" pitchFamily="34" charset="0"/>
              </a:rPr>
              <a:t>.</a:t>
            </a:r>
            <a:endParaRPr lang="en-GB" sz="2200" b="1" i="1" dirty="0">
              <a:solidFill>
                <a:srgbClr val="002060"/>
              </a:solidFill>
              <a:latin typeface="Century Gothic" panose="020B0502020202020204" pitchFamily="34" charset="0"/>
            </a:endParaRPr>
          </a:p>
        </p:txBody>
      </p:sp>
      <p:sp>
        <p:nvSpPr>
          <p:cNvPr id="2048" name="Rounded Rectangle 2047"/>
          <p:cNvSpPr/>
          <p:nvPr/>
        </p:nvSpPr>
        <p:spPr>
          <a:xfrm>
            <a:off x="3418539" y="2664617"/>
            <a:ext cx="347555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i="1" dirty="0">
                <a:solidFill>
                  <a:srgbClr val="002060"/>
                </a:solidFill>
                <a:latin typeface="Century Gothic" panose="020B0502020202020204" pitchFamily="34" charset="0"/>
              </a:rPr>
              <a:t>La película es antigua. </a:t>
            </a:r>
          </a:p>
        </p:txBody>
      </p:sp>
      <p:sp>
        <p:nvSpPr>
          <p:cNvPr id="16" name="Title 2"/>
          <p:cNvSpPr>
            <a:spLocks noGrp="1"/>
          </p:cNvSpPr>
          <p:nvPr>
            <p:ph type="title"/>
          </p:nvPr>
        </p:nvSpPr>
        <p:spPr>
          <a:xfrm>
            <a:off x="10812013" y="125538"/>
            <a:ext cx="1157250" cy="380192"/>
          </a:xfrm>
        </p:spPr>
        <p:txBody>
          <a:bodyPr>
            <a:normAutofit/>
          </a:bodyPr>
          <a:lstStyle/>
          <a:p>
            <a:r>
              <a:rPr lang="en-GB" sz="2000" b="1" dirty="0" err="1" smtClean="0">
                <a:solidFill>
                  <a:schemeClr val="bg1"/>
                </a:solidFill>
                <a:latin typeface="Century Gothic" panose="020B0502020202020204" pitchFamily="34" charset="0"/>
              </a:rPr>
              <a:t>escribir</a:t>
            </a:r>
            <a:endParaRPr lang="en-GB" sz="2000" dirty="0">
              <a:solidFill>
                <a:schemeClr val="bg1"/>
              </a:solidFill>
            </a:endParaRPr>
          </a:p>
        </p:txBody>
      </p:sp>
    </p:spTree>
    <p:extLst>
      <p:ext uri="{BB962C8B-B14F-4D97-AF65-F5344CB8AC3E}">
        <p14:creationId xmlns:p14="http://schemas.microsoft.com/office/powerpoint/2010/main" val="133037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P spid="29" grpId="0"/>
      <p:bldP spid="30" grpId="0"/>
      <p:bldP spid="27" grpId="0" animBg="1"/>
      <p:bldP spid="20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92;p5" descr="Table for exercises"/>
          <p:cNvGraphicFramePr/>
          <p:nvPr>
            <p:extLst/>
          </p:nvPr>
        </p:nvGraphicFramePr>
        <p:xfrm>
          <a:off x="3064899" y="86876"/>
          <a:ext cx="7928450" cy="6185192"/>
        </p:xfrm>
        <a:graphic>
          <a:graphicData uri="http://schemas.openxmlformats.org/drawingml/2006/table">
            <a:tbl>
              <a:tblPr firstRow="1" bandRow="1">
                <a:noFill/>
              </a:tblPr>
              <a:tblGrid>
                <a:gridCol w="4031023">
                  <a:extLst>
                    <a:ext uri="{9D8B030D-6E8A-4147-A177-3AD203B41FA5}">
                      <a16:colId xmlns:a16="http://schemas.microsoft.com/office/drawing/2014/main" val="20000"/>
                    </a:ext>
                  </a:extLst>
                </a:gridCol>
                <a:gridCol w="3897427">
                  <a:extLst>
                    <a:ext uri="{9D8B030D-6E8A-4147-A177-3AD203B41FA5}">
                      <a16:colId xmlns:a16="http://schemas.microsoft.com/office/drawing/2014/main" val="20001"/>
                    </a:ext>
                  </a:extLst>
                </a:gridCol>
              </a:tblGrid>
              <a:tr h="773149">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773149">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773149">
                <a:tc>
                  <a:txBody>
                    <a:bodyPr/>
                    <a:lstStyle/>
                    <a:p>
                      <a:pPr marL="0" marR="0" lvl="0" indent="0" algn="l" rtl="0">
                        <a:spcBef>
                          <a:spcPts val="0"/>
                        </a:spcBef>
                        <a:spcAft>
                          <a:spcPts val="0"/>
                        </a:spcAft>
                        <a:buNone/>
                      </a:pPr>
                      <a:endParaRPr sz="200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847585421"/>
                  </a:ext>
                </a:extLst>
              </a:tr>
            </a:tbl>
          </a:graphicData>
        </a:graphic>
      </p:graphicFrame>
      <p:sp>
        <p:nvSpPr>
          <p:cNvPr id="8" name="Google Shape;99;p5"/>
          <p:cNvSpPr txBox="1"/>
          <p:nvPr/>
        </p:nvSpPr>
        <p:spPr>
          <a:xfrm>
            <a:off x="4187974" y="2053137"/>
            <a:ext cx="4880932" cy="515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3" name="Google Shape;108;p5"/>
          <p:cNvSpPr txBox="1"/>
          <p:nvPr/>
        </p:nvSpPr>
        <p:spPr>
          <a:xfrm>
            <a:off x="4246824" y="3747497"/>
            <a:ext cx="4719484" cy="4529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 name="Google Shape;111;p5"/>
          <p:cNvSpPr txBox="1"/>
          <p:nvPr/>
        </p:nvSpPr>
        <p:spPr>
          <a:xfrm>
            <a:off x="4227207" y="4318767"/>
            <a:ext cx="4719484" cy="4529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6464" y="118923"/>
            <a:ext cx="798794" cy="697613"/>
          </a:xfrm>
          <a:prstGeom prst="rect">
            <a:avLst/>
          </a:prstGeom>
        </p:spPr>
      </p:pic>
      <p:sp>
        <p:nvSpPr>
          <p:cNvPr id="21" name="TextBox 20"/>
          <p:cNvSpPr txBox="1"/>
          <p:nvPr/>
        </p:nvSpPr>
        <p:spPr>
          <a:xfrm>
            <a:off x="4227206" y="204849"/>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good</a:t>
            </a:r>
            <a:endParaRPr lang="en-GB" sz="2400" b="1" dirty="0">
              <a:solidFill>
                <a:schemeClr val="accent2"/>
              </a:solidFill>
              <a:latin typeface="Century Gothic" panose="020B0502020202020204" pitchFamily="34" charset="0"/>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899" y="5512116"/>
            <a:ext cx="789334" cy="759951"/>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4429" y="5512115"/>
            <a:ext cx="805555" cy="775568"/>
          </a:xfrm>
          <a:prstGeom prst="rect">
            <a:avLst/>
          </a:prstGeom>
        </p:spPr>
      </p:pic>
      <p:sp>
        <p:nvSpPr>
          <p:cNvPr id="25" name="TextBox 24"/>
          <p:cNvSpPr txBox="1"/>
          <p:nvPr/>
        </p:nvSpPr>
        <p:spPr>
          <a:xfrm>
            <a:off x="4629984" y="5638742"/>
            <a:ext cx="2577048"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expensive</a:t>
            </a:r>
            <a:endParaRPr lang="en-GB" sz="2400" b="1" dirty="0">
              <a:solidFill>
                <a:schemeClr val="accent2"/>
              </a:solidFill>
              <a:latin typeface="Century Gothic" panose="020B0502020202020204" pitchFamily="34" charset="0"/>
            </a:endParaRPr>
          </a:p>
        </p:txBody>
      </p:sp>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b="12994"/>
          <a:stretch/>
        </p:blipFill>
        <p:spPr>
          <a:xfrm>
            <a:off x="3256464" y="4771530"/>
            <a:ext cx="798794" cy="695003"/>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6464" y="902464"/>
            <a:ext cx="640691" cy="711879"/>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9481" y="905904"/>
            <a:ext cx="665865" cy="739850"/>
          </a:xfrm>
          <a:prstGeom prst="rect">
            <a:avLst/>
          </a:prstGeom>
        </p:spPr>
      </p:pic>
      <p:sp>
        <p:nvSpPr>
          <p:cNvPr id="31" name="TextBox 30"/>
          <p:cNvSpPr txBox="1"/>
          <p:nvPr/>
        </p:nvSpPr>
        <p:spPr>
          <a:xfrm>
            <a:off x="4187974" y="4932475"/>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pretty</a:t>
            </a:r>
            <a:endParaRPr lang="en-GB" sz="2400" b="1" dirty="0">
              <a:solidFill>
                <a:schemeClr val="accent2"/>
              </a:solidFill>
              <a:latin typeface="Century Gothic" panose="020B0502020202020204" pitchFamily="34" charset="0"/>
            </a:endParaRPr>
          </a:p>
        </p:txBody>
      </p:sp>
      <p:sp>
        <p:nvSpPr>
          <p:cNvPr id="32" name="TextBox 31"/>
          <p:cNvSpPr txBox="1"/>
          <p:nvPr/>
        </p:nvSpPr>
        <p:spPr>
          <a:xfrm>
            <a:off x="5434737" y="985813"/>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ugly</a:t>
            </a:r>
            <a:endParaRPr lang="en-GB" sz="2400" b="1" dirty="0">
              <a:solidFill>
                <a:schemeClr val="accent2"/>
              </a:solidFill>
              <a:latin typeface="Century Gothic" panose="020B0502020202020204" pitchFamily="34" charset="0"/>
            </a:endParaRPr>
          </a:p>
        </p:txBody>
      </p:sp>
      <p:sp>
        <p:nvSpPr>
          <p:cNvPr id="33" name="TextBox 32"/>
          <p:cNvSpPr txBox="1"/>
          <p:nvPr/>
        </p:nvSpPr>
        <p:spPr>
          <a:xfrm>
            <a:off x="4414221" y="816536"/>
            <a:ext cx="1065708"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[views]</a:t>
            </a:r>
            <a:endParaRPr lang="en-GB" sz="2000" dirty="0">
              <a:solidFill>
                <a:srgbClr val="002060"/>
              </a:solidFill>
              <a:latin typeface="Century Gothic" panose="020B0502020202020204" pitchFamily="34" charset="0"/>
            </a:endParaRPr>
          </a:p>
        </p:txBody>
      </p:sp>
      <p:grpSp>
        <p:nvGrpSpPr>
          <p:cNvPr id="41" name="Group 40"/>
          <p:cNvGrpSpPr/>
          <p:nvPr/>
        </p:nvGrpSpPr>
        <p:grpSpPr>
          <a:xfrm>
            <a:off x="3145978" y="3968946"/>
            <a:ext cx="1452901" cy="739139"/>
            <a:chOff x="253771" y="4011953"/>
            <a:chExt cx="1452901" cy="739139"/>
          </a:xfrm>
        </p:grpSpPr>
        <p:pic>
          <p:nvPicPr>
            <p:cNvPr id="35" name="Picture 34"/>
            <p:cNvPicPr>
              <a:picLocks noChangeAspect="1"/>
            </p:cNvPicPr>
            <p:nvPr/>
          </p:nvPicPr>
          <p:blipFill rotWithShape="1">
            <a:blip r:embed="rId9" cstate="print">
              <a:extLst>
                <a:ext uri="{28A0092B-C50C-407E-A947-70E740481C1C}">
                  <a14:useLocalDpi xmlns:a14="http://schemas.microsoft.com/office/drawing/2010/main" val="0"/>
                </a:ext>
              </a:extLst>
            </a:blip>
            <a:srcRect l="16810" r="46468"/>
            <a:stretch/>
          </p:blipFill>
          <p:spPr>
            <a:xfrm>
              <a:off x="818194" y="4011953"/>
              <a:ext cx="430831" cy="739139"/>
            </a:xfrm>
            <a:prstGeom prst="rect">
              <a:avLst/>
            </a:prstGeom>
          </p:spPr>
        </p:pic>
        <p:pic>
          <p:nvPicPr>
            <p:cNvPr id="36" name="Picture 35"/>
            <p:cNvPicPr>
              <a:picLocks noChangeAspect="1"/>
            </p:cNvPicPr>
            <p:nvPr/>
          </p:nvPicPr>
          <p:blipFill rotWithShape="1">
            <a:blip r:embed="rId10" cstate="print">
              <a:extLst>
                <a:ext uri="{28A0092B-C50C-407E-A947-70E740481C1C}">
                  <a14:useLocalDpi xmlns:a14="http://schemas.microsoft.com/office/drawing/2010/main" val="0"/>
                </a:ext>
              </a:extLst>
            </a:blip>
            <a:srcRect l="16810" r="46468"/>
            <a:stretch/>
          </p:blipFill>
          <p:spPr>
            <a:xfrm>
              <a:off x="1376367" y="4011953"/>
              <a:ext cx="330305" cy="739139"/>
            </a:xfrm>
            <a:prstGeom prst="rect">
              <a:avLst/>
            </a:prstGeom>
          </p:spPr>
        </p:pic>
        <p:pic>
          <p:nvPicPr>
            <p:cNvPr id="37" name="Picture 36"/>
            <p:cNvPicPr>
              <a:picLocks noChangeAspect="1"/>
            </p:cNvPicPr>
            <p:nvPr/>
          </p:nvPicPr>
          <p:blipFill rotWithShape="1">
            <a:blip r:embed="rId9" cstate="print">
              <a:extLst>
                <a:ext uri="{28A0092B-C50C-407E-A947-70E740481C1C}">
                  <a14:useLocalDpi xmlns:a14="http://schemas.microsoft.com/office/drawing/2010/main" val="0"/>
                </a:ext>
              </a:extLst>
            </a:blip>
            <a:srcRect l="16810" r="46468"/>
            <a:stretch/>
          </p:blipFill>
          <p:spPr>
            <a:xfrm>
              <a:off x="253771" y="4011953"/>
              <a:ext cx="430831" cy="739139"/>
            </a:xfrm>
            <a:prstGeom prst="rect">
              <a:avLst/>
            </a:prstGeom>
          </p:spPr>
        </p:pic>
      </p:grpSp>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46027" y="1683584"/>
            <a:ext cx="887790" cy="702834"/>
          </a:xfrm>
          <a:prstGeom prst="rect">
            <a:avLst/>
          </a:prstGeom>
        </p:spPr>
      </p:pic>
      <p:sp>
        <p:nvSpPr>
          <p:cNvPr id="39" name="TextBox 38"/>
          <p:cNvSpPr txBox="1"/>
          <p:nvPr/>
        </p:nvSpPr>
        <p:spPr>
          <a:xfrm>
            <a:off x="4432177" y="1771504"/>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nice</a:t>
            </a:r>
            <a:endParaRPr lang="en-GB" sz="2400" b="1" dirty="0">
              <a:solidFill>
                <a:schemeClr val="accent2"/>
              </a:solidFill>
              <a:latin typeface="Century Gothic" panose="020B0502020202020204" pitchFamily="34" charset="0"/>
            </a:endParaRPr>
          </a:p>
        </p:txBody>
      </p:sp>
      <p:sp>
        <p:nvSpPr>
          <p:cNvPr id="40" name="TextBox 39"/>
          <p:cNvSpPr txBox="1"/>
          <p:nvPr/>
        </p:nvSpPr>
        <p:spPr>
          <a:xfrm>
            <a:off x="4726221" y="4087934"/>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are white</a:t>
            </a:r>
            <a:endParaRPr lang="en-GB" sz="2400" b="1" dirty="0">
              <a:solidFill>
                <a:schemeClr val="accent2"/>
              </a:solidFill>
              <a:latin typeface="Century Gothic" panose="020B0502020202020204" pitchFamily="34" charset="0"/>
            </a:endParaRPr>
          </a:p>
        </p:txBody>
      </p:sp>
      <p:pic>
        <p:nvPicPr>
          <p:cNvPr id="42" name="Picture 41"/>
          <p:cNvPicPr>
            <a:picLocks noChangeAspect="1"/>
          </p:cNvPicPr>
          <p:nvPr/>
        </p:nvPicPr>
        <p:blipFill rotWithShape="1">
          <a:blip r:embed="rId12">
            <a:extLst>
              <a:ext uri="{28A0092B-C50C-407E-A947-70E740481C1C}">
                <a14:useLocalDpi xmlns:a14="http://schemas.microsoft.com/office/drawing/2010/main" val="0"/>
              </a:ext>
            </a:extLst>
          </a:blip>
          <a:srcRect l="8905" t="14819" b="13045"/>
          <a:stretch/>
        </p:blipFill>
        <p:spPr>
          <a:xfrm>
            <a:off x="3145978" y="3207333"/>
            <a:ext cx="1175713" cy="725762"/>
          </a:xfrm>
          <a:prstGeom prst="rect">
            <a:avLst/>
          </a:prstGeom>
        </p:spPr>
      </p:pic>
      <p:sp>
        <p:nvSpPr>
          <p:cNvPr id="43" name="TextBox 42"/>
          <p:cNvSpPr txBox="1"/>
          <p:nvPr/>
        </p:nvSpPr>
        <p:spPr>
          <a:xfrm>
            <a:off x="4243985" y="3118985"/>
            <a:ext cx="1065708"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[town]</a:t>
            </a:r>
            <a:endParaRPr lang="en-GB" sz="2000" dirty="0">
              <a:solidFill>
                <a:srgbClr val="002060"/>
              </a:solidFill>
              <a:latin typeface="Century Gothic" panose="020B0502020202020204" pitchFamily="34" charset="0"/>
            </a:endParaRPr>
          </a:p>
        </p:txBody>
      </p:sp>
      <p:sp>
        <p:nvSpPr>
          <p:cNvPr id="44" name="TextBox 43"/>
          <p:cNvSpPr txBox="1"/>
          <p:nvPr/>
        </p:nvSpPr>
        <p:spPr>
          <a:xfrm>
            <a:off x="5164976" y="3337400"/>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quiet</a:t>
            </a:r>
            <a:endParaRPr lang="en-GB" sz="2400" b="1" dirty="0">
              <a:solidFill>
                <a:schemeClr val="accent2"/>
              </a:solidFill>
              <a:latin typeface="Century Gothic" panose="020B0502020202020204" pitchFamily="34" charset="0"/>
            </a:endParaRPr>
          </a:p>
        </p:txBody>
      </p:sp>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5977" y="2418373"/>
            <a:ext cx="839999" cy="839999"/>
          </a:xfrm>
          <a:prstGeom prst="rect">
            <a:avLst/>
          </a:prstGeom>
        </p:spPr>
      </p:pic>
      <p:sp>
        <p:nvSpPr>
          <p:cNvPr id="46" name="TextBox 45"/>
          <p:cNvSpPr txBox="1"/>
          <p:nvPr/>
        </p:nvSpPr>
        <p:spPr>
          <a:xfrm>
            <a:off x="4002961" y="2376606"/>
            <a:ext cx="1065708"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[team]</a:t>
            </a:r>
            <a:endParaRPr lang="en-GB" sz="2000" dirty="0">
              <a:solidFill>
                <a:srgbClr val="002060"/>
              </a:solidFill>
              <a:latin typeface="Century Gothic" panose="020B0502020202020204" pitchFamily="34" charset="0"/>
            </a:endParaRPr>
          </a:p>
        </p:txBody>
      </p:sp>
      <p:sp>
        <p:nvSpPr>
          <p:cNvPr id="47" name="TextBox 46"/>
          <p:cNvSpPr txBox="1"/>
          <p:nvPr/>
        </p:nvSpPr>
        <p:spPr>
          <a:xfrm>
            <a:off x="5187063" y="2555310"/>
            <a:ext cx="2043803" cy="461665"/>
          </a:xfrm>
          <a:prstGeom prst="rect">
            <a:avLst/>
          </a:prstGeom>
          <a:noFill/>
        </p:spPr>
        <p:txBody>
          <a:bodyPr wrap="square" rtlCol="0">
            <a:spAutoFit/>
          </a:bodyPr>
          <a:lstStyle/>
          <a:p>
            <a:r>
              <a:rPr lang="en-GB" sz="2400" b="1" dirty="0" smtClean="0">
                <a:solidFill>
                  <a:schemeClr val="accent2"/>
                </a:solidFill>
                <a:latin typeface="Century Gothic" panose="020B0502020202020204" pitchFamily="34" charset="0"/>
              </a:rPr>
              <a:t>is small</a:t>
            </a:r>
            <a:endParaRPr lang="en-GB" sz="2400" b="1" dirty="0">
              <a:solidFill>
                <a:schemeClr val="accent2"/>
              </a:solidFill>
              <a:latin typeface="Century Gothic" panose="020B0502020202020204" pitchFamily="34" charset="0"/>
            </a:endParaRPr>
          </a:p>
        </p:txBody>
      </p:sp>
      <p:sp>
        <p:nvSpPr>
          <p:cNvPr id="48" name="Rounded Rectangle 47"/>
          <p:cNvSpPr/>
          <p:nvPr/>
        </p:nvSpPr>
        <p:spPr>
          <a:xfrm>
            <a:off x="7491910" y="216139"/>
            <a:ext cx="330041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02060"/>
                </a:solidFill>
                <a:latin typeface="Century Gothic" panose="020B0502020202020204" pitchFamily="34" charset="0"/>
              </a:rPr>
              <a:t>La película es </a:t>
            </a:r>
            <a:r>
              <a:rPr lang="en-GB" sz="2000" b="1" i="1" dirty="0" err="1" smtClean="0">
                <a:solidFill>
                  <a:srgbClr val="002060"/>
                </a:solidFill>
                <a:latin typeface="Century Gothic" panose="020B0502020202020204" pitchFamily="34" charset="0"/>
              </a:rPr>
              <a:t>buena</a:t>
            </a:r>
            <a:r>
              <a:rPr lang="en-GB" sz="2000" b="1" i="1" dirty="0" smtClean="0">
                <a:solidFill>
                  <a:srgbClr val="002060"/>
                </a:solidFill>
                <a:latin typeface="Century Gothic" panose="020B0502020202020204" pitchFamily="34" charset="0"/>
              </a:rPr>
              <a:t>. </a:t>
            </a:r>
            <a:endParaRPr lang="en-GB" sz="2000" b="1" i="1" dirty="0">
              <a:solidFill>
                <a:srgbClr val="002060"/>
              </a:solidFill>
              <a:latin typeface="Century Gothic" panose="020B0502020202020204" pitchFamily="34" charset="0"/>
            </a:endParaRPr>
          </a:p>
        </p:txBody>
      </p:sp>
      <p:sp>
        <p:nvSpPr>
          <p:cNvPr id="49" name="Rounded Rectangle 48"/>
          <p:cNvSpPr/>
          <p:nvPr/>
        </p:nvSpPr>
        <p:spPr>
          <a:xfrm>
            <a:off x="7491910" y="963164"/>
            <a:ext cx="330041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smtClean="0">
                <a:solidFill>
                  <a:srgbClr val="002060"/>
                </a:solidFill>
                <a:latin typeface="Century Gothic" panose="020B0502020202020204" pitchFamily="34" charset="0"/>
              </a:rPr>
              <a:t>Las vistas son </a:t>
            </a:r>
            <a:r>
              <a:rPr lang="en-GB" sz="2000" b="1" i="1" dirty="0" err="1" smtClean="0">
                <a:solidFill>
                  <a:srgbClr val="002060"/>
                </a:solidFill>
                <a:latin typeface="Century Gothic" panose="020B0502020202020204" pitchFamily="34" charset="0"/>
              </a:rPr>
              <a:t>feas</a:t>
            </a:r>
            <a:r>
              <a:rPr lang="en-GB" sz="2000" b="1" i="1" dirty="0" smtClean="0">
                <a:solidFill>
                  <a:srgbClr val="002060"/>
                </a:solidFill>
                <a:latin typeface="Century Gothic" panose="020B0502020202020204" pitchFamily="34" charset="0"/>
              </a:rPr>
              <a:t>. </a:t>
            </a:r>
            <a:endParaRPr lang="en-GB" sz="2000" b="1" i="1" dirty="0">
              <a:solidFill>
                <a:srgbClr val="002060"/>
              </a:solidFill>
              <a:latin typeface="Century Gothic" panose="020B0502020202020204" pitchFamily="34" charset="0"/>
            </a:endParaRPr>
          </a:p>
        </p:txBody>
      </p:sp>
      <p:sp>
        <p:nvSpPr>
          <p:cNvPr id="50" name="Rounded Rectangle 49"/>
          <p:cNvSpPr/>
          <p:nvPr/>
        </p:nvSpPr>
        <p:spPr>
          <a:xfrm>
            <a:off x="7509134" y="1737468"/>
            <a:ext cx="330041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smtClean="0">
                <a:solidFill>
                  <a:srgbClr val="002060"/>
                </a:solidFill>
                <a:latin typeface="Century Gothic" panose="020B0502020202020204" pitchFamily="34" charset="0"/>
              </a:rPr>
              <a:t>La familia es simpática.</a:t>
            </a:r>
            <a:endParaRPr lang="en-GB" sz="2000" b="1" i="1" dirty="0">
              <a:solidFill>
                <a:srgbClr val="002060"/>
              </a:solidFill>
              <a:latin typeface="Century Gothic" panose="020B0502020202020204" pitchFamily="34" charset="0"/>
            </a:endParaRPr>
          </a:p>
        </p:txBody>
      </p:sp>
      <p:sp>
        <p:nvSpPr>
          <p:cNvPr id="51" name="Rounded Rectangle 50"/>
          <p:cNvSpPr/>
          <p:nvPr/>
        </p:nvSpPr>
        <p:spPr>
          <a:xfrm>
            <a:off x="7509136" y="2521274"/>
            <a:ext cx="330041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smtClean="0">
                <a:solidFill>
                  <a:srgbClr val="002060"/>
                </a:solidFill>
                <a:latin typeface="Century Gothic" panose="020B0502020202020204" pitchFamily="34" charset="0"/>
              </a:rPr>
              <a:t>El equipo es pequeño.</a:t>
            </a:r>
            <a:endParaRPr lang="en-GB" sz="2000" b="1" i="1" dirty="0">
              <a:solidFill>
                <a:srgbClr val="002060"/>
              </a:solidFill>
              <a:latin typeface="Century Gothic" panose="020B0502020202020204" pitchFamily="34" charset="0"/>
            </a:endParaRPr>
          </a:p>
        </p:txBody>
      </p:sp>
      <p:sp>
        <p:nvSpPr>
          <p:cNvPr id="52" name="Rounded Rectangle 51"/>
          <p:cNvSpPr/>
          <p:nvPr/>
        </p:nvSpPr>
        <p:spPr>
          <a:xfrm>
            <a:off x="7509136" y="3258360"/>
            <a:ext cx="3300416"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smtClean="0">
                <a:solidFill>
                  <a:srgbClr val="002060"/>
                </a:solidFill>
                <a:latin typeface="Century Gothic" panose="020B0502020202020204" pitchFamily="34" charset="0"/>
              </a:rPr>
              <a:t>El pueblo es </a:t>
            </a:r>
            <a:r>
              <a:rPr lang="en-GB" sz="2000" b="1" i="1" dirty="0" err="1" smtClean="0">
                <a:solidFill>
                  <a:srgbClr val="002060"/>
                </a:solidFill>
                <a:latin typeface="Century Gothic" panose="020B0502020202020204" pitchFamily="34" charset="0"/>
              </a:rPr>
              <a:t>tranquilo</a:t>
            </a:r>
            <a:r>
              <a:rPr lang="en-GB" sz="2000" b="1" i="1" dirty="0" smtClean="0">
                <a:solidFill>
                  <a:srgbClr val="002060"/>
                </a:solidFill>
                <a:latin typeface="Century Gothic" panose="020B0502020202020204" pitchFamily="34" charset="0"/>
              </a:rPr>
              <a:t>.</a:t>
            </a:r>
            <a:endParaRPr lang="en-GB" sz="2000" b="1" i="1" dirty="0">
              <a:solidFill>
                <a:srgbClr val="002060"/>
              </a:solidFill>
              <a:latin typeface="Century Gothic" panose="020B0502020202020204" pitchFamily="34" charset="0"/>
            </a:endParaRPr>
          </a:p>
        </p:txBody>
      </p:sp>
      <p:sp>
        <p:nvSpPr>
          <p:cNvPr id="53" name="Rounded Rectangle 52"/>
          <p:cNvSpPr/>
          <p:nvPr/>
        </p:nvSpPr>
        <p:spPr>
          <a:xfrm>
            <a:off x="7509135" y="4021343"/>
            <a:ext cx="3416474"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smtClean="0">
                <a:solidFill>
                  <a:srgbClr val="002060"/>
                </a:solidFill>
                <a:latin typeface="Century Gothic" panose="020B0502020202020204" pitchFamily="34" charset="0"/>
              </a:rPr>
              <a:t>Los </a:t>
            </a:r>
            <a:r>
              <a:rPr lang="en-GB" sz="2000" b="1" i="1" dirty="0" err="1" smtClean="0">
                <a:solidFill>
                  <a:srgbClr val="002060"/>
                </a:solidFill>
                <a:latin typeface="Century Gothic" panose="020B0502020202020204" pitchFamily="34" charset="0"/>
              </a:rPr>
              <a:t>edificios</a:t>
            </a:r>
            <a:r>
              <a:rPr lang="en-GB" sz="2000" b="1" i="1" dirty="0" smtClean="0">
                <a:solidFill>
                  <a:srgbClr val="002060"/>
                </a:solidFill>
                <a:latin typeface="Century Gothic" panose="020B0502020202020204" pitchFamily="34" charset="0"/>
              </a:rPr>
              <a:t> son </a:t>
            </a:r>
            <a:r>
              <a:rPr lang="en-GB" sz="2000" b="1" i="1" dirty="0" err="1" smtClean="0">
                <a:solidFill>
                  <a:srgbClr val="002060"/>
                </a:solidFill>
                <a:latin typeface="Century Gothic" panose="020B0502020202020204" pitchFamily="34" charset="0"/>
              </a:rPr>
              <a:t>blancos</a:t>
            </a:r>
            <a:r>
              <a:rPr lang="en-GB" sz="2000" b="1" i="1" dirty="0" smtClean="0">
                <a:solidFill>
                  <a:srgbClr val="002060"/>
                </a:solidFill>
                <a:latin typeface="Century Gothic" panose="020B0502020202020204" pitchFamily="34" charset="0"/>
              </a:rPr>
              <a:t>.</a:t>
            </a:r>
            <a:endParaRPr lang="en-GB" sz="2000" b="1" i="1" dirty="0">
              <a:solidFill>
                <a:srgbClr val="002060"/>
              </a:solidFill>
              <a:latin typeface="Century Gothic" panose="020B0502020202020204" pitchFamily="34" charset="0"/>
            </a:endParaRPr>
          </a:p>
        </p:txBody>
      </p:sp>
      <p:sp>
        <p:nvSpPr>
          <p:cNvPr id="54" name="Rounded Rectangle 53"/>
          <p:cNvSpPr/>
          <p:nvPr/>
        </p:nvSpPr>
        <p:spPr>
          <a:xfrm>
            <a:off x="7526848" y="4771530"/>
            <a:ext cx="3416474"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smtClean="0">
                <a:solidFill>
                  <a:srgbClr val="002060"/>
                </a:solidFill>
                <a:latin typeface="Century Gothic" panose="020B0502020202020204" pitchFamily="34" charset="0"/>
              </a:rPr>
              <a:t>La </a:t>
            </a:r>
            <a:r>
              <a:rPr lang="en-GB" sz="2000" b="1" i="1" dirty="0" err="1" smtClean="0">
                <a:solidFill>
                  <a:srgbClr val="002060"/>
                </a:solidFill>
                <a:latin typeface="Century Gothic" panose="020B0502020202020204" pitchFamily="34" charset="0"/>
              </a:rPr>
              <a:t>isla</a:t>
            </a:r>
            <a:r>
              <a:rPr lang="en-GB" sz="2000" b="1" i="1" dirty="0" smtClean="0">
                <a:solidFill>
                  <a:srgbClr val="002060"/>
                </a:solidFill>
                <a:latin typeface="Century Gothic" panose="020B0502020202020204" pitchFamily="34" charset="0"/>
              </a:rPr>
              <a:t> es </a:t>
            </a:r>
            <a:r>
              <a:rPr lang="en-GB" sz="2000" b="1" i="1" dirty="0" err="1" smtClean="0">
                <a:solidFill>
                  <a:srgbClr val="002060"/>
                </a:solidFill>
                <a:latin typeface="Century Gothic" panose="020B0502020202020204" pitchFamily="34" charset="0"/>
              </a:rPr>
              <a:t>bonita</a:t>
            </a:r>
            <a:r>
              <a:rPr lang="en-GB" sz="2000" b="1" i="1" dirty="0" smtClean="0">
                <a:solidFill>
                  <a:srgbClr val="002060"/>
                </a:solidFill>
                <a:latin typeface="Century Gothic" panose="020B0502020202020204" pitchFamily="34" charset="0"/>
              </a:rPr>
              <a:t>.</a:t>
            </a:r>
            <a:endParaRPr lang="en-GB" sz="2000" b="1" i="1" dirty="0">
              <a:solidFill>
                <a:srgbClr val="002060"/>
              </a:solidFill>
              <a:latin typeface="Century Gothic" panose="020B0502020202020204" pitchFamily="34" charset="0"/>
            </a:endParaRPr>
          </a:p>
        </p:txBody>
      </p:sp>
      <p:sp>
        <p:nvSpPr>
          <p:cNvPr id="55" name="Rounded Rectangle 54"/>
          <p:cNvSpPr/>
          <p:nvPr/>
        </p:nvSpPr>
        <p:spPr>
          <a:xfrm>
            <a:off x="7509134" y="5620680"/>
            <a:ext cx="3416474" cy="529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smtClean="0">
                <a:solidFill>
                  <a:srgbClr val="002060"/>
                </a:solidFill>
                <a:latin typeface="Century Gothic" panose="020B0502020202020204" pitchFamily="34" charset="0"/>
              </a:rPr>
              <a:t>Los </a:t>
            </a:r>
            <a:r>
              <a:rPr lang="en-GB" sz="2000" b="1" i="1" dirty="0" err="1" smtClean="0">
                <a:solidFill>
                  <a:srgbClr val="002060"/>
                </a:solidFill>
                <a:latin typeface="Century Gothic" panose="020B0502020202020204" pitchFamily="34" charset="0"/>
              </a:rPr>
              <a:t>platos</a:t>
            </a:r>
            <a:r>
              <a:rPr lang="en-GB" sz="2000" b="1" i="1" dirty="0" smtClean="0">
                <a:solidFill>
                  <a:srgbClr val="002060"/>
                </a:solidFill>
                <a:latin typeface="Century Gothic" panose="020B0502020202020204" pitchFamily="34" charset="0"/>
              </a:rPr>
              <a:t> son </a:t>
            </a:r>
            <a:r>
              <a:rPr lang="en-GB" sz="2000" b="1" i="1" dirty="0" err="1" smtClean="0">
                <a:solidFill>
                  <a:srgbClr val="002060"/>
                </a:solidFill>
                <a:latin typeface="Century Gothic" panose="020B0502020202020204" pitchFamily="34" charset="0"/>
              </a:rPr>
              <a:t>caros</a:t>
            </a:r>
            <a:r>
              <a:rPr lang="en-GB" sz="2000" b="1" i="1" dirty="0" smtClean="0">
                <a:solidFill>
                  <a:srgbClr val="002060"/>
                </a:solidFill>
                <a:latin typeface="Century Gothic" panose="020B0502020202020204" pitchFamily="34" charset="0"/>
              </a:rPr>
              <a:t>.</a:t>
            </a:r>
            <a:endParaRPr lang="en-GB" sz="2000" b="1" i="1" dirty="0">
              <a:solidFill>
                <a:srgbClr val="002060"/>
              </a:solidFill>
              <a:latin typeface="Century Gothic" panose="020B0502020202020204" pitchFamily="34" charset="0"/>
            </a:endParaRPr>
          </a:p>
        </p:txBody>
      </p:sp>
      <p:sp>
        <p:nvSpPr>
          <p:cNvPr id="56" name="TextBox 55"/>
          <p:cNvSpPr txBox="1"/>
          <p:nvPr/>
        </p:nvSpPr>
        <p:spPr>
          <a:xfrm>
            <a:off x="-34516" y="86876"/>
            <a:ext cx="26954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smtClean="0">
                <a:solidFill>
                  <a:srgbClr val="002060"/>
                </a:solidFill>
                <a:latin typeface="Century Gothic" panose="020B0502020202020204" pitchFamily="34" charset="0"/>
              </a:rPr>
              <a:t>Escribe unas frases. </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p:cNvSpPr txBox="1"/>
          <p:nvPr/>
        </p:nvSpPr>
        <p:spPr>
          <a:xfrm>
            <a:off x="-34515" y="371497"/>
            <a:ext cx="3207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smtClean="0">
                <a:solidFill>
                  <a:srgbClr val="002060"/>
                </a:solidFill>
                <a:latin typeface="Century Gothic" panose="020B0502020202020204" pitchFamily="34" charset="0"/>
              </a:rPr>
              <a:t>Usa ‘el’, ‘la’, ‘los’ o ‘las’.</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Rounded Rectangle 58"/>
          <p:cNvSpPr/>
          <p:nvPr/>
        </p:nvSpPr>
        <p:spPr>
          <a:xfrm>
            <a:off x="11128017" y="22556"/>
            <a:ext cx="1045560" cy="36458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58" name="Title 2"/>
          <p:cNvSpPr>
            <a:spLocks noGrp="1"/>
          </p:cNvSpPr>
          <p:nvPr>
            <p:ph type="title"/>
          </p:nvPr>
        </p:nvSpPr>
        <p:spPr>
          <a:xfrm>
            <a:off x="11128017" y="33735"/>
            <a:ext cx="1157250" cy="380192"/>
          </a:xfrm>
        </p:spPr>
        <p:txBody>
          <a:bodyPr>
            <a:normAutofit/>
          </a:bodyPr>
          <a:lstStyle/>
          <a:p>
            <a:r>
              <a:rPr lang="en-GB" sz="2000" b="1" dirty="0" err="1" smtClean="0">
                <a:solidFill>
                  <a:schemeClr val="bg1"/>
                </a:solidFill>
                <a:latin typeface="Century Gothic" panose="020B0502020202020204" pitchFamily="34" charset="0"/>
              </a:rPr>
              <a:t>escribir</a:t>
            </a:r>
            <a:endParaRPr lang="en-GB" sz="2000" dirty="0">
              <a:solidFill>
                <a:schemeClr val="bg1"/>
              </a:solidFill>
            </a:endParaRPr>
          </a:p>
        </p:txBody>
      </p:sp>
    </p:spTree>
    <p:extLst>
      <p:ext uri="{BB962C8B-B14F-4D97-AF65-F5344CB8AC3E}">
        <p14:creationId xmlns:p14="http://schemas.microsoft.com/office/powerpoint/2010/main" val="32385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p:bldP spid="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52442" y="522696"/>
          <a:ext cx="11502191" cy="5756453"/>
        </p:xfrm>
        <a:graphic>
          <a:graphicData uri="http://schemas.openxmlformats.org/drawingml/2006/table">
            <a:tbl>
              <a:tblPr firstRow="1" bandRow="1">
                <a:tableStyleId>{5DA37D80-6434-44D0-A028-1B22A696006F}</a:tableStyleId>
              </a:tblPr>
              <a:tblGrid>
                <a:gridCol w="676183">
                  <a:extLst>
                    <a:ext uri="{9D8B030D-6E8A-4147-A177-3AD203B41FA5}">
                      <a16:colId xmlns:a16="http://schemas.microsoft.com/office/drawing/2014/main" val="3034656105"/>
                    </a:ext>
                  </a:extLst>
                </a:gridCol>
                <a:gridCol w="5138542">
                  <a:extLst>
                    <a:ext uri="{9D8B030D-6E8A-4147-A177-3AD203B41FA5}">
                      <a16:colId xmlns:a16="http://schemas.microsoft.com/office/drawing/2014/main" val="3826511760"/>
                    </a:ext>
                  </a:extLst>
                </a:gridCol>
                <a:gridCol w="670908">
                  <a:extLst>
                    <a:ext uri="{9D8B030D-6E8A-4147-A177-3AD203B41FA5}">
                      <a16:colId xmlns:a16="http://schemas.microsoft.com/office/drawing/2014/main" val="921485224"/>
                    </a:ext>
                  </a:extLst>
                </a:gridCol>
                <a:gridCol w="5016558">
                  <a:extLst>
                    <a:ext uri="{9D8B030D-6E8A-4147-A177-3AD203B41FA5}">
                      <a16:colId xmlns:a16="http://schemas.microsoft.com/office/drawing/2014/main" val="896976852"/>
                    </a:ext>
                  </a:extLst>
                </a:gridCol>
              </a:tblGrid>
              <a:tr h="513893">
                <a:tc gridSpan="4">
                  <a:txBody>
                    <a:bodyPr/>
                    <a:lstStyle/>
                    <a:p>
                      <a:pPr algn="ctr"/>
                      <a:endParaRPr lang="en-GB" sz="2400" b="1" i="1" dirty="0">
                        <a:solidFill>
                          <a:schemeClr val="bg1"/>
                        </a:solidFill>
                        <a:latin typeface="Century Gothic" panose="020B0502020202020204" pitchFamily="34" charset="0"/>
                      </a:endParaRPr>
                    </a:p>
                  </a:txBody>
                  <a:tcPr anchor="ctr">
                    <a:noFill/>
                  </a:tcPr>
                </a:tc>
                <a:tc hMerge="1">
                  <a:txBody>
                    <a:bodyPr/>
                    <a:lstStyle/>
                    <a:p>
                      <a:pPr algn="ctr"/>
                      <a:endParaRPr lang="en-GB" sz="2400" b="1" i="1" dirty="0">
                        <a:solidFill>
                          <a:srgbClr val="002060"/>
                        </a:solidFill>
                        <a:latin typeface="Century Gothic" panose="020B0502020202020204" pitchFamily="34" charset="0"/>
                      </a:endParaRPr>
                    </a:p>
                  </a:txBody>
                  <a:tcPr anchor="ctr"/>
                </a:tc>
                <a:tc hMerge="1">
                  <a:txBody>
                    <a:bodyPr/>
                    <a:lstStyle/>
                    <a:p>
                      <a:pPr algn="ctr"/>
                      <a:endParaRPr lang="en-GB" sz="2400" b="1" i="1" dirty="0">
                        <a:solidFill>
                          <a:srgbClr val="002060"/>
                        </a:solidFill>
                        <a:latin typeface="Century Gothic" panose="020B0502020202020204" pitchFamily="34" charset="0"/>
                      </a:endParaRPr>
                    </a:p>
                  </a:txBody>
                  <a:tcPr anchor="ctr"/>
                </a:tc>
                <a:tc hMerge="1">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p>
                      <a:pPr algn="ctr"/>
                      <a:endParaRPr lang="en-GB" sz="2000" b="1" dirty="0" smtClean="0">
                        <a:solidFill>
                          <a:srgbClr val="7030A0"/>
                        </a:solidFill>
                        <a:latin typeface="Century Gothic" panose="020B0502020202020204" pitchFamily="34" charset="0"/>
                      </a:endParaRPr>
                    </a:p>
                    <a:p>
                      <a:pPr algn="ctr"/>
                      <a:endParaRPr lang="en-GB" sz="2000" b="1" dirty="0" smtClean="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3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559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smtClean="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3893">
                <a:tc>
                  <a:txBody>
                    <a:bodyPr/>
                    <a:lstStyle/>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txBody>
                  <a:tcPr anchor="ctr"/>
                </a:tc>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bl>
          </a:graphicData>
        </a:graphic>
      </p:graphicFrame>
      <p:grpSp>
        <p:nvGrpSpPr>
          <p:cNvPr id="2" name="Group 1"/>
          <p:cNvGrpSpPr/>
          <p:nvPr/>
        </p:nvGrpSpPr>
        <p:grpSpPr>
          <a:xfrm>
            <a:off x="1495963" y="1090731"/>
            <a:ext cx="1529091" cy="1183972"/>
            <a:chOff x="1452066" y="826309"/>
            <a:chExt cx="1529091" cy="1183972"/>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066" y="972119"/>
              <a:ext cx="1002376" cy="95293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4305" y="826309"/>
              <a:ext cx="926852" cy="8923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2225" y="1117931"/>
              <a:ext cx="926852" cy="892350"/>
            </a:xfrm>
            <a:prstGeom prst="rect">
              <a:avLst/>
            </a:prstGeom>
          </p:spPr>
        </p:pic>
      </p:grpSp>
      <p:sp>
        <p:nvSpPr>
          <p:cNvPr id="3" name="Rounded Rectangle 2"/>
          <p:cNvSpPr/>
          <p:nvPr/>
        </p:nvSpPr>
        <p:spPr>
          <a:xfrm>
            <a:off x="10915848" y="18719"/>
            <a:ext cx="1262899" cy="36127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5" name="Group 14"/>
          <p:cNvGrpSpPr/>
          <p:nvPr/>
        </p:nvGrpSpPr>
        <p:grpSpPr>
          <a:xfrm>
            <a:off x="3837746" y="1245284"/>
            <a:ext cx="1230196" cy="735644"/>
            <a:chOff x="3793849" y="980862"/>
            <a:chExt cx="1230196" cy="735644"/>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3849" y="980862"/>
              <a:ext cx="667837" cy="58324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6249" y="1133262"/>
              <a:ext cx="667837" cy="58324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48739">
              <a:off x="4356208" y="980862"/>
              <a:ext cx="667837" cy="583244"/>
            </a:xfrm>
            <a:prstGeom prst="rect">
              <a:avLst/>
            </a:prstGeom>
          </p:spPr>
        </p:pic>
      </p:grpSp>
      <p:grpSp>
        <p:nvGrpSpPr>
          <p:cNvPr id="16" name="Group 15"/>
          <p:cNvGrpSpPr/>
          <p:nvPr/>
        </p:nvGrpSpPr>
        <p:grpSpPr>
          <a:xfrm>
            <a:off x="2055753" y="2481096"/>
            <a:ext cx="817221" cy="1031977"/>
            <a:chOff x="2011856" y="2216674"/>
            <a:chExt cx="817221" cy="1031977"/>
          </a:xfrm>
        </p:grpSpPr>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2011856" y="2218961"/>
              <a:ext cx="403577" cy="102969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6810" r="46468"/>
            <a:stretch/>
          </p:blipFill>
          <p:spPr>
            <a:xfrm>
              <a:off x="2425500" y="2216674"/>
              <a:ext cx="403577" cy="1029690"/>
            </a:xfrm>
            <a:prstGeom prst="rect">
              <a:avLst/>
            </a:prstGeom>
          </p:spPr>
        </p:pic>
      </p:grpSp>
      <p:grpSp>
        <p:nvGrpSpPr>
          <p:cNvPr id="18" name="Group 17"/>
          <p:cNvGrpSpPr/>
          <p:nvPr/>
        </p:nvGrpSpPr>
        <p:grpSpPr>
          <a:xfrm>
            <a:off x="3817450" y="2696580"/>
            <a:ext cx="1370905" cy="598721"/>
            <a:chOff x="3773553" y="2432158"/>
            <a:chExt cx="1370905" cy="598721"/>
          </a:xfrm>
        </p:grpSpPr>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grpSp>
        <p:nvGrpSpPr>
          <p:cNvPr id="24" name="Group 23"/>
          <p:cNvGrpSpPr/>
          <p:nvPr/>
        </p:nvGrpSpPr>
        <p:grpSpPr>
          <a:xfrm>
            <a:off x="3685532" y="3814773"/>
            <a:ext cx="1644981" cy="989885"/>
            <a:chOff x="3641635" y="3550351"/>
            <a:chExt cx="1644981" cy="989885"/>
          </a:xfrm>
        </p:grpSpPr>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1635" y="3567785"/>
              <a:ext cx="972451" cy="972451"/>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4165" y="3550351"/>
              <a:ext cx="972451" cy="972451"/>
            </a:xfrm>
            <a:prstGeom prst="rect">
              <a:avLst/>
            </a:prstGeom>
          </p:spPr>
        </p:pic>
      </p:grpSp>
      <p:pic>
        <p:nvPicPr>
          <p:cNvPr id="19" name="Picture 18"/>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0462" y="3822351"/>
            <a:ext cx="911837" cy="721871"/>
          </a:xfrm>
          <a:prstGeom prst="rect">
            <a:avLst/>
          </a:prstGeom>
        </p:spPr>
      </p:pic>
      <p:grpSp>
        <p:nvGrpSpPr>
          <p:cNvPr id="47" name="Group 46"/>
          <p:cNvGrpSpPr/>
          <p:nvPr/>
        </p:nvGrpSpPr>
        <p:grpSpPr>
          <a:xfrm>
            <a:off x="3990146" y="5231425"/>
            <a:ext cx="1378313" cy="926466"/>
            <a:chOff x="3946249" y="4967003"/>
            <a:chExt cx="1378313" cy="926466"/>
          </a:xfrm>
        </p:grpSpPr>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6249" y="4967003"/>
              <a:ext cx="833820" cy="926466"/>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0742" y="4967003"/>
              <a:ext cx="833820" cy="926466"/>
            </a:xfrm>
            <a:prstGeom prst="rect">
              <a:avLst/>
            </a:prstGeom>
          </p:spPr>
        </p:pic>
      </p:grpSp>
      <p:grpSp>
        <p:nvGrpSpPr>
          <p:cNvPr id="42" name="Group 41"/>
          <p:cNvGrpSpPr/>
          <p:nvPr/>
        </p:nvGrpSpPr>
        <p:grpSpPr>
          <a:xfrm>
            <a:off x="1669885" y="4954954"/>
            <a:ext cx="1276294" cy="981796"/>
            <a:chOff x="1625988" y="4690532"/>
            <a:chExt cx="1276294" cy="981796"/>
          </a:xfrm>
        </p:grpSpPr>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5988" y="4997765"/>
              <a:ext cx="654531" cy="654531"/>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38153" y="4690532"/>
              <a:ext cx="654531" cy="654531"/>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7751" y="5017797"/>
              <a:ext cx="654531" cy="654531"/>
            </a:xfrm>
            <a:prstGeom prst="rect">
              <a:avLst/>
            </a:prstGeom>
          </p:spPr>
        </p:pic>
      </p:grpSp>
      <p:grpSp>
        <p:nvGrpSpPr>
          <p:cNvPr id="37" name="Group 36"/>
          <p:cNvGrpSpPr/>
          <p:nvPr/>
        </p:nvGrpSpPr>
        <p:grpSpPr>
          <a:xfrm>
            <a:off x="9425673" y="1352650"/>
            <a:ext cx="1490175" cy="636798"/>
            <a:chOff x="8370032" y="1146589"/>
            <a:chExt cx="1490175" cy="636798"/>
          </a:xfrm>
        </p:grpSpPr>
        <p:pic>
          <p:nvPicPr>
            <p:cNvPr id="31" name="Picture 30"/>
            <p:cNvPicPr>
              <a:picLocks noChangeAspect="1"/>
            </p:cNvPicPr>
            <p:nvPr/>
          </p:nvPicPr>
          <p:blipFill rotWithShape="1">
            <a:blip r:embed="rId12" cstate="print">
              <a:extLst>
                <a:ext uri="{28A0092B-C50C-407E-A947-70E740481C1C}">
                  <a14:useLocalDpi xmlns:a14="http://schemas.microsoft.com/office/drawing/2010/main" val="0"/>
                </a:ext>
              </a:extLst>
            </a:blip>
            <a:srcRect l="8905" t="14819" b="13045"/>
            <a:stretch/>
          </p:blipFill>
          <p:spPr>
            <a:xfrm>
              <a:off x="8370032" y="1146589"/>
              <a:ext cx="827649" cy="510903"/>
            </a:xfrm>
            <a:prstGeom prst="rect">
              <a:avLst/>
            </a:prstGeom>
          </p:spPr>
        </p:pic>
        <p:pic>
          <p:nvPicPr>
            <p:cNvPr id="32" name="Picture 31"/>
            <p:cNvPicPr>
              <a:picLocks noChangeAspect="1"/>
            </p:cNvPicPr>
            <p:nvPr/>
          </p:nvPicPr>
          <p:blipFill rotWithShape="1">
            <a:blip r:embed="rId12" cstate="print">
              <a:extLst>
                <a:ext uri="{28A0092B-C50C-407E-A947-70E740481C1C}">
                  <a14:useLocalDpi xmlns:a14="http://schemas.microsoft.com/office/drawing/2010/main" val="0"/>
                </a:ext>
              </a:extLst>
            </a:blip>
            <a:srcRect l="8905" t="14819" b="13045"/>
            <a:stretch/>
          </p:blipFill>
          <p:spPr>
            <a:xfrm>
              <a:off x="9032558" y="1272484"/>
              <a:ext cx="827649" cy="510903"/>
            </a:xfrm>
            <a:prstGeom prst="rect">
              <a:avLst/>
            </a:prstGeom>
          </p:spPr>
        </p:pic>
      </p:grpSp>
      <p:grpSp>
        <p:nvGrpSpPr>
          <p:cNvPr id="34" name="Group 33"/>
          <p:cNvGrpSpPr/>
          <p:nvPr/>
        </p:nvGrpSpPr>
        <p:grpSpPr>
          <a:xfrm>
            <a:off x="7159599" y="1370873"/>
            <a:ext cx="1370905" cy="598721"/>
            <a:chOff x="3773553" y="2432158"/>
            <a:chExt cx="1370905" cy="598721"/>
          </a:xfrm>
        </p:grpSpPr>
        <p:pic>
          <p:nvPicPr>
            <p:cNvPr id="35"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grpSp>
        <p:nvGrpSpPr>
          <p:cNvPr id="48" name="Group 47"/>
          <p:cNvGrpSpPr/>
          <p:nvPr/>
        </p:nvGrpSpPr>
        <p:grpSpPr>
          <a:xfrm>
            <a:off x="7146481" y="3814773"/>
            <a:ext cx="1529091" cy="1183972"/>
            <a:chOff x="1452066" y="826309"/>
            <a:chExt cx="1529091" cy="1183972"/>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066" y="972119"/>
              <a:ext cx="1002376" cy="952933"/>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4305" y="826309"/>
              <a:ext cx="926852" cy="892350"/>
            </a:xfrm>
            <a:prstGeom prst="rect">
              <a:avLst/>
            </a:prstGeom>
          </p:spPr>
        </p:pic>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2225" y="1117931"/>
              <a:ext cx="926852" cy="892350"/>
            </a:xfrm>
            <a:prstGeom prst="rect">
              <a:avLst/>
            </a:prstGeom>
          </p:spPr>
        </p:pic>
      </p:grpSp>
      <p:grpSp>
        <p:nvGrpSpPr>
          <p:cNvPr id="52" name="Group 51"/>
          <p:cNvGrpSpPr/>
          <p:nvPr/>
        </p:nvGrpSpPr>
        <p:grpSpPr>
          <a:xfrm>
            <a:off x="9712740" y="3832079"/>
            <a:ext cx="1378313" cy="926466"/>
            <a:chOff x="3946249" y="4967003"/>
            <a:chExt cx="1378313" cy="926466"/>
          </a:xfrm>
        </p:grpSpPr>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6249" y="4967003"/>
              <a:ext cx="833820" cy="926466"/>
            </a:xfrm>
            <a:prstGeom prst="rect">
              <a:avLst/>
            </a:prstGeom>
          </p:spPr>
        </p:pic>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0742" y="4967003"/>
              <a:ext cx="833820" cy="926466"/>
            </a:xfrm>
            <a:prstGeom prst="rect">
              <a:avLst/>
            </a:prstGeom>
          </p:spPr>
        </p:pic>
      </p:grpSp>
      <p:grpSp>
        <p:nvGrpSpPr>
          <p:cNvPr id="55" name="Group 54"/>
          <p:cNvGrpSpPr/>
          <p:nvPr/>
        </p:nvGrpSpPr>
        <p:grpSpPr>
          <a:xfrm>
            <a:off x="7022070" y="2393191"/>
            <a:ext cx="1644981" cy="989885"/>
            <a:chOff x="3641635" y="3550351"/>
            <a:chExt cx="1644981" cy="989885"/>
          </a:xfrm>
        </p:grpSpPr>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1635" y="3567785"/>
              <a:ext cx="972451" cy="972451"/>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14165" y="3550351"/>
              <a:ext cx="972451" cy="972451"/>
            </a:xfrm>
            <a:prstGeom prst="rect">
              <a:avLst/>
            </a:prstGeom>
          </p:spPr>
        </p:pic>
      </p:grpSp>
      <p:grpSp>
        <p:nvGrpSpPr>
          <p:cNvPr id="58" name="Group 57"/>
          <p:cNvGrpSpPr/>
          <p:nvPr/>
        </p:nvGrpSpPr>
        <p:grpSpPr>
          <a:xfrm>
            <a:off x="9544943" y="2658750"/>
            <a:ext cx="1370905" cy="598721"/>
            <a:chOff x="3773553" y="2432158"/>
            <a:chExt cx="1370905" cy="598721"/>
          </a:xfrm>
        </p:grpSpPr>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60" name="Picture 59"/>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grpSp>
        <p:nvGrpSpPr>
          <p:cNvPr id="61" name="Group 60"/>
          <p:cNvGrpSpPr/>
          <p:nvPr/>
        </p:nvGrpSpPr>
        <p:grpSpPr>
          <a:xfrm>
            <a:off x="7215322" y="5293959"/>
            <a:ext cx="1370905" cy="598721"/>
            <a:chOff x="3773553" y="2432158"/>
            <a:chExt cx="1370905" cy="598721"/>
          </a:xfrm>
        </p:grpSpPr>
        <p:pic>
          <p:nvPicPr>
            <p:cNvPr id="62" name="Picture 61"/>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3773553" y="2432158"/>
              <a:ext cx="688133" cy="598721"/>
            </a:xfrm>
            <a:prstGeom prst="rect">
              <a:avLst/>
            </a:prstGeom>
          </p:spPr>
        </p:pic>
        <p:pic>
          <p:nvPicPr>
            <p:cNvPr id="63" name="Picture 62"/>
            <p:cNvPicPr>
              <a:picLocks noChangeAspect="1"/>
            </p:cNvPicPr>
            <p:nvPr/>
          </p:nvPicPr>
          <p:blipFill rotWithShape="1">
            <a:blip r:embed="rId7" cstate="print">
              <a:extLst>
                <a:ext uri="{28A0092B-C50C-407E-A947-70E740481C1C}">
                  <a14:useLocalDpi xmlns:a14="http://schemas.microsoft.com/office/drawing/2010/main" val="0"/>
                </a:ext>
              </a:extLst>
            </a:blip>
            <a:srcRect b="12994"/>
            <a:stretch/>
          </p:blipFill>
          <p:spPr>
            <a:xfrm>
              <a:off x="4456325" y="2432158"/>
              <a:ext cx="688133" cy="598721"/>
            </a:xfrm>
            <a:prstGeom prst="rect">
              <a:avLst/>
            </a:prstGeom>
          </p:spPr>
        </p:pic>
      </p:grpSp>
      <p:grpSp>
        <p:nvGrpSpPr>
          <p:cNvPr id="64" name="Group 63"/>
          <p:cNvGrpSpPr/>
          <p:nvPr/>
        </p:nvGrpSpPr>
        <p:grpSpPr>
          <a:xfrm>
            <a:off x="9581928" y="5017498"/>
            <a:ext cx="1529091" cy="1183972"/>
            <a:chOff x="1452066" y="826309"/>
            <a:chExt cx="1529091" cy="1183972"/>
          </a:xfrm>
        </p:grpSpPr>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066" y="972119"/>
              <a:ext cx="1002376" cy="952933"/>
            </a:xfrm>
            <a:prstGeom prst="rect">
              <a:avLst/>
            </a:prstGeom>
          </p:spPr>
        </p:pic>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4305" y="826309"/>
              <a:ext cx="926852" cy="892350"/>
            </a:xfrm>
            <a:prstGeom prst="rect">
              <a:avLst/>
            </a:prstGeom>
          </p:spPr>
        </p:pic>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2225" y="1117931"/>
              <a:ext cx="926852" cy="892350"/>
            </a:xfrm>
            <a:prstGeom prst="rect">
              <a:avLst/>
            </a:prstGeom>
          </p:spPr>
        </p:pic>
      </p:grpSp>
      <p:sp>
        <p:nvSpPr>
          <p:cNvPr id="68" name="Action Button: Custom 67">
            <a:hlinkClick r:id="" action="ppaction://noaction" highlightClick="1">
              <a:snd r:embed="rId13" name="las ... son bonitas.wav"/>
            </a:hlinkClick>
          </p:cNvPr>
          <p:cNvSpPr/>
          <p:nvPr/>
        </p:nvSpPr>
        <p:spPr>
          <a:xfrm>
            <a:off x="6185356" y="5328083"/>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8</a:t>
            </a:r>
          </a:p>
        </p:txBody>
      </p:sp>
      <p:sp>
        <p:nvSpPr>
          <p:cNvPr id="69" name="Action Button: Custom 68">
            <a:hlinkClick r:id="" action="ppaction://noaction" highlightClick="1">
              <a:snd r:embed="rId14" name="los...son grandes.wav"/>
            </a:hlinkClick>
          </p:cNvPr>
          <p:cNvSpPr/>
          <p:nvPr/>
        </p:nvSpPr>
        <p:spPr>
          <a:xfrm>
            <a:off x="425549" y="2793220"/>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70" name="Action Button: Custom 69">
            <a:hlinkClick r:id="" action="ppaction://noaction" highlightClick="1">
              <a:snd r:embed="rId15" name="las...son alegres.wav"/>
            </a:hlinkClick>
          </p:cNvPr>
          <p:cNvSpPr/>
          <p:nvPr/>
        </p:nvSpPr>
        <p:spPr>
          <a:xfrm>
            <a:off x="410673" y="4085925"/>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71" name="Action Button: Custom 70">
            <a:hlinkClick r:id="" action="ppaction://noaction" highlightClick="1">
              <a:snd r:embed="rId16" name="los...son importantes.wav"/>
            </a:hlinkClick>
          </p:cNvPr>
          <p:cNvSpPr/>
          <p:nvPr/>
        </p:nvSpPr>
        <p:spPr>
          <a:xfrm>
            <a:off x="403619" y="5364876"/>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72" name="Action Button: Custom 71">
            <a:hlinkClick r:id="" action="ppaction://noaction" highlightClick="1">
              <a:snd r:embed="rId17" name="los...son caros.wav"/>
            </a:hlinkClick>
          </p:cNvPr>
          <p:cNvSpPr/>
          <p:nvPr/>
        </p:nvSpPr>
        <p:spPr>
          <a:xfrm>
            <a:off x="6185356" y="1415196"/>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73" name="Action Button: Custom 72">
            <a:hlinkClick r:id="" action="ppaction://noaction" highlightClick="1">
              <a:snd r:embed="rId18" name="los...son famosos.wav"/>
            </a:hlinkClick>
          </p:cNvPr>
          <p:cNvSpPr/>
          <p:nvPr/>
        </p:nvSpPr>
        <p:spPr>
          <a:xfrm>
            <a:off x="6185356" y="2693527"/>
            <a:ext cx="398462" cy="355145"/>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74" name="Action Button: Custom 73">
            <a:hlinkClick r:id="" action="ppaction://noaction" highlightClick="1">
              <a:snd r:embed="rId19" name="las..son interesantes.wav"/>
            </a:hlinkClick>
          </p:cNvPr>
          <p:cNvSpPr/>
          <p:nvPr/>
        </p:nvSpPr>
        <p:spPr>
          <a:xfrm>
            <a:off x="6198725" y="4049752"/>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7</a:t>
            </a:r>
          </a:p>
        </p:txBody>
      </p:sp>
      <p:sp>
        <p:nvSpPr>
          <p:cNvPr id="75" name="Action Button: Custom 74">
            <a:hlinkClick r:id="" action="ppaction://noaction" highlightClick="1">
              <a:snd r:embed="rId20" name="las...son buenas.wav"/>
            </a:hlinkClick>
          </p:cNvPr>
          <p:cNvSpPr/>
          <p:nvPr/>
        </p:nvSpPr>
        <p:spPr>
          <a:xfrm>
            <a:off x="425549" y="1415436"/>
            <a:ext cx="398462" cy="329782"/>
          </a:xfrm>
          <a:prstGeom prst="actionButtonBlank">
            <a:avLst/>
          </a:prstGeom>
          <a:solidFill>
            <a:schemeClr val="accent2">
              <a:lumMod val="40000"/>
              <a:lumOff val="60000"/>
            </a:schemeClr>
          </a:solidFill>
          <a:ln>
            <a:solidFill>
              <a:schemeClr val="accent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pic>
        <p:nvPicPr>
          <p:cNvPr id="77" name="Picture 2" descr="380x380 Green Tick Clipart Free To Use Clip Art Resource"/>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4322087" y="1507052"/>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380x380 Green Tick Clipart Free To Use Clip Art Resource"/>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469397" y="2749388"/>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380x380 Green Tick Clipart Free To Use Clip Art Resource"/>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414858" y="4090569"/>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380x380 Green Tick Clipart Free To Use Clip Art Resource"/>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386513" y="5399634"/>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380x380 Green Tick Clipart Free To Use Clip Art Resource"/>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394187" y="1397684"/>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380x380 Green Tick Clipart Free To Use Clip Art Resource"/>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987379" y="2594950"/>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380x380 Green Tick Clipart Free To Use Clip Art Resource"/>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9143899" y="4049752"/>
            <a:ext cx="934334" cy="93433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380x380 Green Tick Clipart Free To Use Clip Art Resource"/>
          <p:cNvPicPr>
            <a:picLocks noChangeAspect="1" noChangeArrowheads="1"/>
          </p:cNvPicPr>
          <p:nvPr/>
        </p:nvPicPr>
        <p:blipFill>
          <a:blip r:embed="rId21"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7799178" y="5309120"/>
            <a:ext cx="934334" cy="9343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1814" y="581692"/>
            <a:ext cx="13480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Escucha.</a:t>
            </a:r>
            <a:endParaRPr kumimoji="0" lang="en-GB" sz="2000" b="0" i="0" u="none" strike="noStrike" kern="1200" cap="none" spc="0" normalizeH="0" baseline="0" noProof="0" dirty="0">
              <a:ln>
                <a:noFill/>
              </a:ln>
              <a:solidFill>
                <a:srgbClr val="002060"/>
              </a:solidFill>
              <a:effectLst/>
              <a:uLnTx/>
              <a:uFillTx/>
              <a:latin typeface="Tw Cen MT" panose="020B0602020104020603"/>
              <a:ea typeface="+mn-ea"/>
              <a:cs typeface="+mn-cs"/>
            </a:endParaRPr>
          </a:p>
        </p:txBody>
      </p:sp>
      <p:sp>
        <p:nvSpPr>
          <p:cNvPr id="30" name="TextBox 29"/>
          <p:cNvSpPr txBox="1"/>
          <p:nvPr/>
        </p:nvSpPr>
        <p:spPr>
          <a:xfrm>
            <a:off x="3550759" y="557870"/>
            <a:ext cx="61943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Marca</a:t>
            </a: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correcta</a:t>
            </a: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p:cNvSpPr txBox="1"/>
          <p:nvPr/>
        </p:nvSpPr>
        <p:spPr>
          <a:xfrm>
            <a:off x="1579245" y="581692"/>
            <a:ext cx="22585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 ‘</a:t>
            </a:r>
            <a:r>
              <a:rPr kumimoji="0" lang="en-GB" sz="20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los</a:t>
            </a: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o ‘las’?</a:t>
            </a:r>
            <a:endParaRPr kumimoji="0" lang="en-GB" sz="2000" b="0" i="0" u="none" strike="noStrike" kern="1200" cap="none" spc="0" normalizeH="0" baseline="0" noProof="0" dirty="0">
              <a:ln>
                <a:noFill/>
              </a:ln>
              <a:solidFill>
                <a:srgbClr val="002060"/>
              </a:solidFill>
              <a:effectLst/>
              <a:uLnTx/>
              <a:uFillTx/>
              <a:latin typeface="Tw Cen MT" panose="020B0602020104020603"/>
              <a:ea typeface="+mn-ea"/>
              <a:cs typeface="+mn-cs"/>
            </a:endParaRPr>
          </a:p>
        </p:txBody>
      </p:sp>
      <p:pic>
        <p:nvPicPr>
          <p:cNvPr id="85" name="Picture 8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8339" y="3776973"/>
            <a:ext cx="911837" cy="721871"/>
          </a:xfrm>
          <a:prstGeom prst="rect">
            <a:avLst/>
          </a:prstGeom>
        </p:spPr>
      </p:pic>
      <p:sp>
        <p:nvSpPr>
          <p:cNvPr id="86" name="TextBox 85"/>
          <p:cNvSpPr txBox="1"/>
          <p:nvPr/>
        </p:nvSpPr>
        <p:spPr>
          <a:xfrm>
            <a:off x="0" y="42696"/>
            <a:ext cx="45346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Una</a:t>
            </a:r>
            <a:r>
              <a:rPr kumimoji="0" lang="en-GB" sz="24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chica está en </a:t>
            </a:r>
            <a:r>
              <a:rPr kumimoji="0" lang="en-GB" sz="24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España</a:t>
            </a:r>
            <a:r>
              <a:rPr kumimoji="0" lang="en-GB" sz="24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p:cNvSpPr txBox="1"/>
          <p:nvPr/>
        </p:nvSpPr>
        <p:spPr>
          <a:xfrm>
            <a:off x="4114915" y="52048"/>
            <a:ext cx="4415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Describe unas cosas </a:t>
            </a:r>
            <a:r>
              <a:rPr kumimoji="0" lang="en-GB" sz="24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allí</a:t>
            </a:r>
            <a:r>
              <a:rPr kumimoji="0" lang="en-GB" sz="24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itle 21"/>
          <p:cNvSpPr>
            <a:spLocks noGrp="1"/>
          </p:cNvSpPr>
          <p:nvPr>
            <p:ph type="title"/>
          </p:nvPr>
        </p:nvSpPr>
        <p:spPr>
          <a:xfrm>
            <a:off x="10896710" y="5576"/>
            <a:ext cx="1582230" cy="423982"/>
          </a:xfrm>
        </p:spPr>
        <p:txBody>
          <a:bodyPr>
            <a:normAutofit/>
          </a:bodyPr>
          <a:lstStyle/>
          <a:p>
            <a:r>
              <a:rPr lang="en-GB" sz="2000" b="1" dirty="0" smtClean="0">
                <a:solidFill>
                  <a:schemeClr val="bg1"/>
                </a:solidFill>
                <a:latin typeface="Century Gothic" panose="020B0502020202020204" pitchFamily="34" charset="0"/>
              </a:rPr>
              <a:t>escuchar</a:t>
            </a:r>
            <a:endParaRPr lang="en-GB" sz="2000" dirty="0">
              <a:solidFill>
                <a:schemeClr val="bg1"/>
              </a:solidFill>
            </a:endParaRPr>
          </a:p>
        </p:txBody>
      </p:sp>
    </p:spTree>
    <p:extLst>
      <p:ext uri="{BB962C8B-B14F-4D97-AF65-F5344CB8AC3E}">
        <p14:creationId xmlns:p14="http://schemas.microsoft.com/office/powerpoint/2010/main" val="196991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P spid="76" grpId="0"/>
      <p:bldP spid="86" grpId="0"/>
      <p:bldP spid="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09564" y="77634"/>
            <a:ext cx="120534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latin typeface="Century Gothic" panose="020B0502020202020204" pitchFamily="34" charset="0"/>
            </a:endParaRPr>
          </a:p>
        </p:txBody>
      </p:sp>
      <p:sp>
        <p:nvSpPr>
          <p:cNvPr id="5" name="Rounded Rectangle 4"/>
          <p:cNvSpPr/>
          <p:nvPr/>
        </p:nvSpPr>
        <p:spPr>
          <a:xfrm>
            <a:off x="415636" y="748145"/>
            <a:ext cx="4710546" cy="748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atin typeface="Century Gothic" panose="020B0502020202020204" pitchFamily="34" charset="0"/>
              </a:rPr>
              <a:t>…son </a:t>
            </a:r>
            <a:r>
              <a:rPr lang="en-GB" sz="4000" b="1" dirty="0" err="1" smtClean="0">
                <a:latin typeface="Century Gothic" panose="020B0502020202020204" pitchFamily="34" charset="0"/>
              </a:rPr>
              <a:t>simpáticas</a:t>
            </a:r>
            <a:r>
              <a:rPr lang="en-GB" sz="4000" b="1" dirty="0" smtClean="0">
                <a:latin typeface="Century Gothic" panose="020B0502020202020204" pitchFamily="34" charset="0"/>
              </a:rPr>
              <a:t>.</a:t>
            </a:r>
            <a:endParaRPr lang="en-GB" sz="4000" b="1" dirty="0">
              <a:latin typeface="Century Gothic" panose="020B0502020202020204" pitchFamily="34" charset="0"/>
            </a:endParaRPr>
          </a:p>
        </p:txBody>
      </p:sp>
      <p:sp>
        <p:nvSpPr>
          <p:cNvPr id="6" name="Rounded Rectangle 5"/>
          <p:cNvSpPr/>
          <p:nvPr/>
        </p:nvSpPr>
        <p:spPr>
          <a:xfrm>
            <a:off x="5999018" y="709906"/>
            <a:ext cx="5209309" cy="748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atin typeface="Century Gothic" panose="020B0502020202020204" pitchFamily="34" charset="0"/>
              </a:rPr>
              <a:t>…es pequeño.</a:t>
            </a:r>
            <a:endParaRPr lang="en-GB" sz="4000" b="1" dirty="0">
              <a:latin typeface="Century Gothic" panose="020B0502020202020204" pitchFamily="34" charset="0"/>
            </a:endParaRPr>
          </a:p>
        </p:txBody>
      </p:sp>
      <p:sp>
        <p:nvSpPr>
          <p:cNvPr id="7" name="Rounded Rectangle 6"/>
          <p:cNvSpPr/>
          <p:nvPr/>
        </p:nvSpPr>
        <p:spPr>
          <a:xfrm>
            <a:off x="415636" y="1932708"/>
            <a:ext cx="5001491" cy="748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atin typeface="Century Gothic" panose="020B0502020202020204" pitchFamily="34" charset="0"/>
              </a:rPr>
              <a:t>…es </a:t>
            </a:r>
            <a:r>
              <a:rPr lang="en-GB" sz="4000" b="1" dirty="0" err="1" smtClean="0">
                <a:latin typeface="Century Gothic" panose="020B0502020202020204" pitchFamily="34" charset="0"/>
              </a:rPr>
              <a:t>barata</a:t>
            </a:r>
            <a:r>
              <a:rPr lang="en-GB" sz="4000" b="1" dirty="0" smtClean="0">
                <a:latin typeface="Century Gothic" panose="020B0502020202020204" pitchFamily="34" charset="0"/>
              </a:rPr>
              <a:t>.</a:t>
            </a:r>
            <a:endParaRPr lang="en-GB" sz="4000" b="1" dirty="0">
              <a:latin typeface="Century Gothic" panose="020B0502020202020204" pitchFamily="34" charset="0"/>
            </a:endParaRPr>
          </a:p>
        </p:txBody>
      </p:sp>
      <p:sp>
        <p:nvSpPr>
          <p:cNvPr id="8" name="Rounded Rectangle 7"/>
          <p:cNvSpPr/>
          <p:nvPr/>
        </p:nvSpPr>
        <p:spPr>
          <a:xfrm>
            <a:off x="5999018" y="1974414"/>
            <a:ext cx="4710546" cy="748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atin typeface="Century Gothic" panose="020B0502020202020204" pitchFamily="34" charset="0"/>
              </a:rPr>
              <a:t>…es </a:t>
            </a:r>
            <a:r>
              <a:rPr lang="en-GB" sz="4000" b="1" dirty="0" err="1" smtClean="0">
                <a:latin typeface="Century Gothic" panose="020B0502020202020204" pitchFamily="34" charset="0"/>
              </a:rPr>
              <a:t>feo</a:t>
            </a:r>
            <a:r>
              <a:rPr lang="en-GB" sz="4000" b="1" dirty="0" smtClean="0">
                <a:latin typeface="Century Gothic" panose="020B0502020202020204" pitchFamily="34" charset="0"/>
              </a:rPr>
              <a:t>.</a:t>
            </a:r>
            <a:endParaRPr lang="en-GB" sz="4000" b="1" dirty="0">
              <a:latin typeface="Century Gothic" panose="020B0502020202020204" pitchFamily="34" charset="0"/>
            </a:endParaRPr>
          </a:p>
        </p:txBody>
      </p:sp>
      <p:sp>
        <p:nvSpPr>
          <p:cNvPr id="9" name="Rounded Rectangle 8"/>
          <p:cNvSpPr/>
          <p:nvPr/>
        </p:nvSpPr>
        <p:spPr>
          <a:xfrm>
            <a:off x="415636" y="3144981"/>
            <a:ext cx="4710546" cy="748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atin typeface="Century Gothic" panose="020B0502020202020204" pitchFamily="34" charset="0"/>
              </a:rPr>
              <a:t>…son altos.</a:t>
            </a:r>
            <a:endParaRPr lang="en-GB" sz="4000" b="1" dirty="0">
              <a:latin typeface="Century Gothic" panose="020B0502020202020204" pitchFamily="34" charset="0"/>
            </a:endParaRPr>
          </a:p>
        </p:txBody>
      </p:sp>
      <p:sp>
        <p:nvSpPr>
          <p:cNvPr id="10" name="Rounded Rectangle 9"/>
          <p:cNvSpPr/>
          <p:nvPr/>
        </p:nvSpPr>
        <p:spPr>
          <a:xfrm>
            <a:off x="5999018" y="3075010"/>
            <a:ext cx="4710546" cy="748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atin typeface="Century Gothic" panose="020B0502020202020204" pitchFamily="34" charset="0"/>
              </a:rPr>
              <a:t>…son </a:t>
            </a:r>
            <a:r>
              <a:rPr lang="en-GB" sz="4000" b="1" dirty="0" err="1" smtClean="0">
                <a:latin typeface="Century Gothic" panose="020B0502020202020204" pitchFamily="34" charset="0"/>
              </a:rPr>
              <a:t>caras</a:t>
            </a:r>
            <a:r>
              <a:rPr lang="en-GB" sz="4000" b="1" dirty="0" smtClean="0">
                <a:latin typeface="Century Gothic" panose="020B0502020202020204" pitchFamily="34" charset="0"/>
              </a:rPr>
              <a:t>.</a:t>
            </a:r>
            <a:endParaRPr lang="en-GB" sz="4000" b="1" dirty="0">
              <a:latin typeface="Century Gothic" panose="020B0502020202020204" pitchFamily="34" charset="0"/>
            </a:endParaRPr>
          </a:p>
        </p:txBody>
      </p:sp>
      <p:sp>
        <p:nvSpPr>
          <p:cNvPr id="11" name="Rounded Rectangle 10"/>
          <p:cNvSpPr/>
          <p:nvPr/>
        </p:nvSpPr>
        <p:spPr>
          <a:xfrm>
            <a:off x="5999018" y="4357254"/>
            <a:ext cx="4710546" cy="748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atin typeface="Century Gothic" panose="020B0502020202020204" pitchFamily="34" charset="0"/>
              </a:rPr>
              <a:t>…es </a:t>
            </a:r>
            <a:r>
              <a:rPr lang="en-GB" sz="4000" b="1" dirty="0" err="1" smtClean="0">
                <a:latin typeface="Century Gothic" panose="020B0502020202020204" pitchFamily="34" charset="0"/>
              </a:rPr>
              <a:t>bonita</a:t>
            </a:r>
            <a:r>
              <a:rPr lang="en-GB" sz="4000" b="1" dirty="0" smtClean="0">
                <a:latin typeface="Century Gothic" panose="020B0502020202020204" pitchFamily="34" charset="0"/>
              </a:rPr>
              <a:t>.</a:t>
            </a:r>
            <a:endParaRPr lang="en-GB" sz="4000" b="1" dirty="0">
              <a:latin typeface="Century Gothic" panose="020B0502020202020204" pitchFamily="34" charset="0"/>
            </a:endParaRPr>
          </a:p>
        </p:txBody>
      </p:sp>
      <p:sp>
        <p:nvSpPr>
          <p:cNvPr id="12" name="Rounded Rectangle 11"/>
          <p:cNvSpPr/>
          <p:nvPr/>
        </p:nvSpPr>
        <p:spPr>
          <a:xfrm>
            <a:off x="1565560" y="5456990"/>
            <a:ext cx="8201893" cy="748146"/>
          </a:xfrm>
          <a:prstGeom prst="roundRect">
            <a:avLst/>
          </a:prstGeom>
          <a:solidFill>
            <a:srgbClr val="FFCC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accent5">
                    <a:lumMod val="50000"/>
                  </a:schemeClr>
                </a:solidFill>
                <a:latin typeface="Century Gothic" panose="020B0502020202020204" pitchFamily="34" charset="0"/>
              </a:rPr>
              <a:t>E.g</a:t>
            </a:r>
            <a:r>
              <a:rPr lang="en-GB" sz="4000" b="1" dirty="0" smtClean="0">
                <a:solidFill>
                  <a:schemeClr val="accent5">
                    <a:lumMod val="50000"/>
                  </a:schemeClr>
                </a:solidFill>
                <a:latin typeface="Century Gothic" panose="020B0502020202020204" pitchFamily="34" charset="0"/>
              </a:rPr>
              <a:t> </a:t>
            </a:r>
            <a:r>
              <a:rPr lang="en-GB" sz="4000" b="1" u="sng" dirty="0" smtClean="0">
                <a:solidFill>
                  <a:schemeClr val="accent5">
                    <a:lumMod val="50000"/>
                  </a:schemeClr>
                </a:solidFill>
                <a:latin typeface="Century Gothic" panose="020B0502020202020204" pitchFamily="34" charset="0"/>
              </a:rPr>
              <a:t>La</a:t>
            </a:r>
            <a:r>
              <a:rPr lang="en-GB" sz="4000" b="1" dirty="0" smtClean="0">
                <a:solidFill>
                  <a:schemeClr val="accent5">
                    <a:lumMod val="50000"/>
                  </a:schemeClr>
                </a:solidFill>
                <a:latin typeface="Century Gothic" panose="020B0502020202020204" pitchFamily="34" charset="0"/>
              </a:rPr>
              <a:t> planta es </a:t>
            </a:r>
            <a:r>
              <a:rPr lang="en-GB" sz="4000" b="1" dirty="0" err="1" smtClean="0">
                <a:solidFill>
                  <a:schemeClr val="accent5">
                    <a:lumMod val="50000"/>
                  </a:schemeClr>
                </a:solidFill>
                <a:latin typeface="Century Gothic" panose="020B0502020202020204" pitchFamily="34" charset="0"/>
              </a:rPr>
              <a:t>bonita</a:t>
            </a:r>
            <a:r>
              <a:rPr lang="en-GB" sz="4000" b="1" dirty="0" smtClean="0">
                <a:solidFill>
                  <a:schemeClr val="accent5">
                    <a:lumMod val="50000"/>
                  </a:schemeClr>
                </a:solidFill>
                <a:latin typeface="Century Gothic" panose="020B0502020202020204" pitchFamily="34" charset="0"/>
              </a:rPr>
              <a:t>.</a:t>
            </a:r>
            <a:endParaRPr lang="en-GB" sz="4000" b="1" dirty="0">
              <a:solidFill>
                <a:schemeClr val="accent5">
                  <a:lumMod val="50000"/>
                </a:schemeClr>
              </a:solidFill>
              <a:latin typeface="Century Gothic" panose="020B0502020202020204" pitchFamily="34" charset="0"/>
            </a:endParaRPr>
          </a:p>
        </p:txBody>
      </p:sp>
      <p:sp>
        <p:nvSpPr>
          <p:cNvPr id="13" name="Rounded Rectangle 12"/>
          <p:cNvSpPr/>
          <p:nvPr/>
        </p:nvSpPr>
        <p:spPr>
          <a:xfrm>
            <a:off x="1565561" y="5457563"/>
            <a:ext cx="8201893" cy="748146"/>
          </a:xfrm>
          <a:prstGeom prst="roundRect">
            <a:avLst/>
          </a:prstGeom>
          <a:solidFill>
            <a:srgbClr val="FFCCC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smtClean="0">
                <a:solidFill>
                  <a:schemeClr val="accent5">
                    <a:lumMod val="50000"/>
                  </a:schemeClr>
                </a:solidFill>
                <a:latin typeface="Century Gothic" panose="020B0502020202020204" pitchFamily="34" charset="0"/>
              </a:rPr>
              <a:t>E.g</a:t>
            </a:r>
            <a:r>
              <a:rPr lang="en-GB" sz="4000" b="1" dirty="0" smtClean="0">
                <a:solidFill>
                  <a:schemeClr val="accent5">
                    <a:lumMod val="50000"/>
                  </a:schemeClr>
                </a:solidFill>
                <a:latin typeface="Century Gothic" panose="020B0502020202020204" pitchFamily="34" charset="0"/>
              </a:rPr>
              <a:t> </a:t>
            </a:r>
            <a:r>
              <a:rPr lang="en-GB" sz="4000" b="1" u="sng" dirty="0" smtClean="0">
                <a:solidFill>
                  <a:schemeClr val="accent5">
                    <a:lumMod val="50000"/>
                  </a:schemeClr>
                </a:solidFill>
                <a:latin typeface="Century Gothic" panose="020B0502020202020204" pitchFamily="34" charset="0"/>
              </a:rPr>
              <a:t>Los</a:t>
            </a:r>
            <a:r>
              <a:rPr lang="en-GB" sz="4000" b="1" dirty="0" smtClean="0">
                <a:solidFill>
                  <a:schemeClr val="accent5">
                    <a:lumMod val="50000"/>
                  </a:schemeClr>
                </a:solidFill>
                <a:latin typeface="Century Gothic" panose="020B0502020202020204" pitchFamily="34" charset="0"/>
              </a:rPr>
              <a:t> </a:t>
            </a:r>
            <a:r>
              <a:rPr lang="en-GB" sz="4000" b="1" dirty="0" err="1" smtClean="0">
                <a:solidFill>
                  <a:schemeClr val="accent5">
                    <a:lumMod val="50000"/>
                  </a:schemeClr>
                </a:solidFill>
                <a:latin typeface="Century Gothic" panose="020B0502020202020204" pitchFamily="34" charset="0"/>
              </a:rPr>
              <a:t>edificio</a:t>
            </a:r>
            <a:r>
              <a:rPr lang="en-GB" sz="4000" b="1" u="sng" dirty="0" err="1" smtClean="0">
                <a:solidFill>
                  <a:schemeClr val="accent5">
                    <a:lumMod val="50000"/>
                  </a:schemeClr>
                </a:solidFill>
                <a:latin typeface="Century Gothic" panose="020B0502020202020204" pitchFamily="34" charset="0"/>
              </a:rPr>
              <a:t>s</a:t>
            </a:r>
            <a:r>
              <a:rPr lang="en-GB" sz="4000" b="1" dirty="0" smtClean="0">
                <a:solidFill>
                  <a:schemeClr val="accent5">
                    <a:lumMod val="50000"/>
                  </a:schemeClr>
                </a:solidFill>
                <a:latin typeface="Century Gothic" panose="020B0502020202020204" pitchFamily="34" charset="0"/>
              </a:rPr>
              <a:t> son altos.</a:t>
            </a:r>
            <a:endParaRPr lang="en-GB" sz="4000" b="1" dirty="0">
              <a:solidFill>
                <a:schemeClr val="accent5">
                  <a:lumMod val="50000"/>
                </a:schemeClr>
              </a:solidFill>
              <a:latin typeface="Century Gothic" panose="020B0502020202020204" pitchFamily="34" charset="0"/>
            </a:endParaRPr>
          </a:p>
        </p:txBody>
      </p:sp>
      <p:sp>
        <p:nvSpPr>
          <p:cNvPr id="14" name="Rounded Rectangle 13"/>
          <p:cNvSpPr/>
          <p:nvPr/>
        </p:nvSpPr>
        <p:spPr>
          <a:xfrm>
            <a:off x="311727" y="4357254"/>
            <a:ext cx="4814456" cy="7481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latin typeface="Century Gothic" panose="020B0502020202020204" pitchFamily="34" charset="0"/>
              </a:rPr>
              <a:t>…son </a:t>
            </a:r>
            <a:r>
              <a:rPr lang="en-GB" sz="4000" b="1" dirty="0" err="1" smtClean="0">
                <a:latin typeface="Century Gothic" panose="020B0502020202020204" pitchFamily="34" charset="0"/>
              </a:rPr>
              <a:t>feas</a:t>
            </a:r>
            <a:r>
              <a:rPr lang="en-GB" sz="4000" b="1" dirty="0" smtClean="0">
                <a:latin typeface="Century Gothic" panose="020B0502020202020204" pitchFamily="34" charset="0"/>
              </a:rPr>
              <a:t>.</a:t>
            </a:r>
            <a:endParaRPr lang="en-GB" sz="4000" b="1" dirty="0">
              <a:latin typeface="Century Gothic" panose="020B0502020202020204" pitchFamily="34" charset="0"/>
            </a:endParaRPr>
          </a:p>
        </p:txBody>
      </p:sp>
      <p:sp>
        <p:nvSpPr>
          <p:cNvPr id="15" name="Title 2"/>
          <p:cNvSpPr>
            <a:spLocks noGrp="1"/>
          </p:cNvSpPr>
          <p:nvPr>
            <p:ph type="title"/>
          </p:nvPr>
        </p:nvSpPr>
        <p:spPr>
          <a:xfrm>
            <a:off x="10812013" y="125538"/>
            <a:ext cx="1157250" cy="380192"/>
          </a:xfrm>
        </p:spPr>
        <p:txBody>
          <a:bodyPr>
            <a:normAutofit/>
          </a:bodyPr>
          <a:lstStyle/>
          <a:p>
            <a:r>
              <a:rPr lang="en-GB" sz="2000" b="1" dirty="0" err="1" smtClean="0">
                <a:solidFill>
                  <a:schemeClr val="bg1"/>
                </a:solidFill>
                <a:latin typeface="Century Gothic" panose="020B0502020202020204" pitchFamily="34" charset="0"/>
              </a:rPr>
              <a:t>escribir</a:t>
            </a:r>
            <a:endParaRPr lang="en-GB" sz="2000" dirty="0">
              <a:solidFill>
                <a:schemeClr val="bg1"/>
              </a:solidFill>
            </a:endParaRPr>
          </a:p>
        </p:txBody>
      </p:sp>
    </p:spTree>
    <p:extLst>
      <p:ext uri="{BB962C8B-B14F-4D97-AF65-F5344CB8AC3E}">
        <p14:creationId xmlns:p14="http://schemas.microsoft.com/office/powerpoint/2010/main" val="261075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2000" tmFilter="0, 0; .2, .5; .8, .5; 1, 0"/>
                                        <p:tgtEl>
                                          <p:spTgt spid="11"/>
                                        </p:tgtEl>
                                      </p:cBhvr>
                                    </p:animEffect>
                                    <p:animScale>
                                      <p:cBhvr>
                                        <p:cTn id="9" dur="1000" autoRev="1" fill="hold"/>
                                        <p:tgtEl>
                                          <p:spTgt spid="11"/>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26" presetClass="emph" presetSubtype="0" fill="hold" grpId="0" nodeType="withEffect">
                                  <p:stCondLst>
                                    <p:cond delay="0"/>
                                  </p:stCondLst>
                                  <p:childTnLst>
                                    <p:animEffect transition="out" filter="fade">
                                      <p:cBhvr>
                                        <p:cTn id="19" dur="2000" tmFilter="0, 0; .2, .5; .8, .5; 1, 0"/>
                                        <p:tgtEl>
                                          <p:spTgt spid="9"/>
                                        </p:tgtEl>
                                      </p:cBhvr>
                                    </p:animEffect>
                                    <p:animScale>
                                      <p:cBhvr>
                                        <p:cTn id="20" dur="100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2" grpId="1" animBg="1"/>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17273" y="162926"/>
          <a:ext cx="11082527" cy="5972698"/>
        </p:xfrm>
        <a:graphic>
          <a:graphicData uri="http://schemas.openxmlformats.org/drawingml/2006/table">
            <a:tbl>
              <a:tblPr firstRow="1" bandRow="1">
                <a:tableStyleId>{5940675A-B579-460E-94D1-54222C63F5DA}</a:tableStyleId>
              </a:tblPr>
              <a:tblGrid>
                <a:gridCol w="401822">
                  <a:extLst>
                    <a:ext uri="{9D8B030D-6E8A-4147-A177-3AD203B41FA5}">
                      <a16:colId xmlns:a16="http://schemas.microsoft.com/office/drawing/2014/main" val="2016546380"/>
                    </a:ext>
                  </a:extLst>
                </a:gridCol>
                <a:gridCol w="751797">
                  <a:extLst>
                    <a:ext uri="{9D8B030D-6E8A-4147-A177-3AD203B41FA5}">
                      <a16:colId xmlns:a16="http://schemas.microsoft.com/office/drawing/2014/main" val="20000"/>
                    </a:ext>
                  </a:extLst>
                </a:gridCol>
                <a:gridCol w="3525670">
                  <a:extLst>
                    <a:ext uri="{9D8B030D-6E8A-4147-A177-3AD203B41FA5}">
                      <a16:colId xmlns:a16="http://schemas.microsoft.com/office/drawing/2014/main" val="20001"/>
                    </a:ext>
                  </a:extLst>
                </a:gridCol>
                <a:gridCol w="2105558">
                  <a:extLst>
                    <a:ext uri="{9D8B030D-6E8A-4147-A177-3AD203B41FA5}">
                      <a16:colId xmlns:a16="http://schemas.microsoft.com/office/drawing/2014/main" val="20002"/>
                    </a:ext>
                  </a:extLst>
                </a:gridCol>
                <a:gridCol w="4297680">
                  <a:extLst>
                    <a:ext uri="{9D8B030D-6E8A-4147-A177-3AD203B41FA5}">
                      <a16:colId xmlns:a16="http://schemas.microsoft.com/office/drawing/2014/main" val="42703782"/>
                    </a:ext>
                  </a:extLst>
                </a:gridCol>
              </a:tblGrid>
              <a:tr h="835693">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1"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3071772"/>
                  </a:ext>
                </a:extLst>
              </a:tr>
              <a:tr h="57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0066"/>
                          </a:solidFill>
                          <a:latin typeface="Century Gothic" panose="020B0502020202020204" pitchFamily="34" charset="0"/>
                        </a:rPr>
                        <a:t>1</a:t>
                      </a:r>
                      <a:endParaRPr lang="en-GB" sz="2400" b="1"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La</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familia </a:t>
                      </a:r>
                      <a:r>
                        <a:rPr lang="en-GB" sz="2400" dirty="0">
                          <a:solidFill>
                            <a:srgbClr val="000066"/>
                          </a:solidFill>
                          <a:latin typeface="Century Gothic" panose="020B0502020202020204" pitchFamily="34" charset="0"/>
                        </a:rPr>
                        <a:t>/ </a:t>
                      </a:r>
                      <a:r>
                        <a:rPr lang="en-GB" sz="2400" dirty="0" err="1" smtClean="0">
                          <a:solidFill>
                            <a:srgbClr val="000066"/>
                          </a:solidFill>
                          <a:latin typeface="Century Gothic" panose="020B0502020202020204" pitchFamily="34" charset="0"/>
                        </a:rPr>
                        <a:t>familias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son / es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grandes / grande</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0"/>
                  </a:ext>
                </a:extLst>
              </a:tr>
              <a:tr h="57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0066"/>
                          </a:solidFill>
                          <a:latin typeface="Century Gothic" panose="020B0502020202020204" pitchFamily="34" charset="0"/>
                        </a:rPr>
                        <a:t>2</a:t>
                      </a:r>
                      <a:endParaRPr lang="en-GB" sz="2400" b="1"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La</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smtClean="0">
                          <a:solidFill>
                            <a:srgbClr val="000066"/>
                          </a:solidFill>
                          <a:latin typeface="Century Gothic" panose="020B0502020202020204" pitchFamily="34" charset="0"/>
                        </a:rPr>
                        <a:t>isla /</a:t>
                      </a:r>
                      <a:r>
                        <a:rPr lang="en-GB" sz="2400" baseline="0" dirty="0" smtClean="0">
                          <a:solidFill>
                            <a:srgbClr val="000066"/>
                          </a:solidFill>
                          <a:latin typeface="Century Gothic" panose="020B0502020202020204" pitchFamily="34" charset="0"/>
                        </a:rPr>
                        <a:t> isla</a:t>
                      </a:r>
                      <a:r>
                        <a:rPr lang="en-GB" sz="2400" dirty="0" smtClean="0">
                          <a:solidFill>
                            <a:srgbClr val="000066"/>
                          </a:solidFill>
                          <a:latin typeface="Century Gothic" panose="020B0502020202020204" pitchFamily="34" charset="0"/>
                        </a:rPr>
                        <a:t>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smtClean="0">
                          <a:solidFill>
                            <a:srgbClr val="000066"/>
                          </a:solidFill>
                          <a:latin typeface="Century Gothic" panose="020B0502020202020204" pitchFamily="34" charset="0"/>
                        </a:rPr>
                        <a:t>es / son</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err="1" smtClean="0">
                          <a:solidFill>
                            <a:srgbClr val="000066"/>
                          </a:solidFill>
                          <a:latin typeface="Century Gothic" panose="020B0502020202020204" pitchFamily="34" charset="0"/>
                        </a:rPr>
                        <a:t>pequeña</a:t>
                      </a:r>
                      <a:r>
                        <a:rPr lang="en-GB" sz="2400" baseline="0" dirty="0" smtClean="0">
                          <a:solidFill>
                            <a:srgbClr val="000066"/>
                          </a:solidFill>
                          <a:latin typeface="Century Gothic" panose="020B0502020202020204" pitchFamily="34" charset="0"/>
                        </a:rPr>
                        <a:t> / </a:t>
                      </a:r>
                      <a:r>
                        <a:rPr lang="en-GB" sz="2400" dirty="0" err="1" smtClean="0">
                          <a:solidFill>
                            <a:srgbClr val="000066"/>
                          </a:solidFill>
                          <a:latin typeface="Century Gothic" panose="020B0502020202020204" pitchFamily="34" charset="0"/>
                        </a:rPr>
                        <a:t>pequeñas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74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0066"/>
                          </a:solidFill>
                          <a:latin typeface="Century Gothic" panose="020B0502020202020204" pitchFamily="34" charset="0"/>
                        </a:rPr>
                        <a:t>3</a:t>
                      </a:r>
                      <a:endParaRPr lang="en-GB" sz="2400" b="1"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Las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2060"/>
                          </a:solidFill>
                          <a:latin typeface="Century Gothic" panose="020B0502020202020204" pitchFamily="34" charset="0"/>
                        </a:rPr>
                        <a:t>películas </a:t>
                      </a:r>
                      <a:r>
                        <a:rPr lang="en-GB" sz="2400" dirty="0">
                          <a:solidFill>
                            <a:srgbClr val="002060"/>
                          </a:solidFill>
                          <a:latin typeface="Century Gothic" panose="020B0502020202020204" pitchFamily="34" charset="0"/>
                        </a:rPr>
                        <a:t>/ </a:t>
                      </a:r>
                      <a:r>
                        <a:rPr lang="en-GB" sz="2400" dirty="0" smtClean="0">
                          <a:solidFill>
                            <a:srgbClr val="002060"/>
                          </a:solidFill>
                          <a:latin typeface="Century Gothic" panose="020B0502020202020204" pitchFamily="34" charset="0"/>
                        </a:rPr>
                        <a:t>película</a:t>
                      </a:r>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son / es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err="1" smtClean="0">
                          <a:solidFill>
                            <a:schemeClr val="accent5">
                              <a:lumMod val="50000"/>
                            </a:schemeClr>
                          </a:solidFill>
                          <a:latin typeface="Century Gothic" panose="020B0502020202020204" pitchFamily="34" charset="0"/>
                        </a:rPr>
                        <a:t>diferente</a:t>
                      </a:r>
                      <a:r>
                        <a:rPr lang="en-GB" sz="2400" baseline="0" dirty="0" smtClean="0">
                          <a:solidFill>
                            <a:schemeClr val="accent5">
                              <a:lumMod val="50000"/>
                            </a:schemeClr>
                          </a:solidFill>
                          <a:latin typeface="Century Gothic" panose="020B0502020202020204" pitchFamily="34" charset="0"/>
                        </a:rPr>
                        <a:t> / </a:t>
                      </a:r>
                      <a:r>
                        <a:rPr lang="en-GB" sz="2400" baseline="0" dirty="0" err="1" smtClean="0">
                          <a:solidFill>
                            <a:schemeClr val="accent5">
                              <a:lumMod val="50000"/>
                            </a:schemeClr>
                          </a:solidFill>
                          <a:latin typeface="Century Gothic" panose="020B0502020202020204" pitchFamily="34" charset="0"/>
                        </a:rPr>
                        <a:t>diferentes</a:t>
                      </a:r>
                      <a:endParaRPr lang="en-GB" sz="24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2"/>
                  </a:ext>
                </a:extLst>
              </a:tr>
              <a:tr h="57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0066"/>
                          </a:solidFill>
                          <a:latin typeface="Century Gothic" panose="020B0502020202020204" pitchFamily="34" charset="0"/>
                        </a:rPr>
                        <a:t>4</a:t>
                      </a:r>
                      <a:endParaRPr lang="en-GB" sz="2400" b="1"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Las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smtClean="0">
                          <a:solidFill>
                            <a:srgbClr val="000066"/>
                          </a:solidFill>
                          <a:latin typeface="Century Gothic" panose="020B0502020202020204" pitchFamily="34" charset="0"/>
                        </a:rPr>
                        <a:t>vistas / vista</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smtClean="0">
                          <a:solidFill>
                            <a:srgbClr val="000066"/>
                          </a:solidFill>
                          <a:latin typeface="Century Gothic" panose="020B0502020202020204" pitchFamily="34" charset="0"/>
                        </a:rPr>
                        <a:t>son / es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err="1" smtClean="0">
                          <a:solidFill>
                            <a:srgbClr val="000066"/>
                          </a:solidFill>
                          <a:latin typeface="Century Gothic" panose="020B0502020202020204" pitchFamily="34" charset="0"/>
                        </a:rPr>
                        <a:t>bonita</a:t>
                      </a:r>
                      <a:r>
                        <a:rPr lang="en-GB" sz="2400" dirty="0" smtClean="0">
                          <a:solidFill>
                            <a:srgbClr val="000066"/>
                          </a:solidFill>
                          <a:latin typeface="Century Gothic" panose="020B0502020202020204" pitchFamily="34" charset="0"/>
                        </a:rPr>
                        <a:t> / </a:t>
                      </a:r>
                      <a:r>
                        <a:rPr lang="en-GB" sz="2400" dirty="0" err="1" smtClean="0">
                          <a:solidFill>
                            <a:srgbClr val="000066"/>
                          </a:solidFill>
                          <a:latin typeface="Century Gothic" panose="020B0502020202020204" pitchFamily="34" charset="0"/>
                        </a:rPr>
                        <a:t>bonitas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0066"/>
                          </a:solidFill>
                          <a:latin typeface="Century Gothic" panose="020B0502020202020204" pitchFamily="34" charset="0"/>
                        </a:rPr>
                        <a:t>5</a:t>
                      </a:r>
                      <a:endParaRPr lang="en-GB" sz="2400" b="1"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equipo </a:t>
                      </a:r>
                      <a:r>
                        <a:rPr lang="en-GB" sz="2400" dirty="0">
                          <a:solidFill>
                            <a:srgbClr val="000066"/>
                          </a:solidFill>
                          <a:latin typeface="Century Gothic" panose="020B0502020202020204" pitchFamily="34" charset="0"/>
                        </a:rPr>
                        <a:t>/</a:t>
                      </a:r>
                      <a:r>
                        <a:rPr lang="en-GB" sz="2400" baseline="0" dirty="0">
                          <a:solidFill>
                            <a:srgbClr val="000066"/>
                          </a:solidFill>
                          <a:latin typeface="Century Gothic" panose="020B0502020202020204" pitchFamily="34" charset="0"/>
                        </a:rPr>
                        <a:t> </a:t>
                      </a:r>
                      <a:r>
                        <a:rPr lang="en-GB" sz="2400" baseline="0" dirty="0" err="1" smtClean="0">
                          <a:solidFill>
                            <a:srgbClr val="000066"/>
                          </a:solidFill>
                          <a:latin typeface="Century Gothic" panose="020B0502020202020204" pitchFamily="34" charset="0"/>
                        </a:rPr>
                        <a:t>equipos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es / son</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genial / </a:t>
                      </a:r>
                      <a:r>
                        <a:rPr lang="en-GB" sz="2400" dirty="0" err="1" smtClean="0">
                          <a:solidFill>
                            <a:srgbClr val="000066"/>
                          </a:solidFill>
                          <a:latin typeface="Century Gothic" panose="020B0502020202020204" pitchFamily="34" charset="0"/>
                        </a:rPr>
                        <a:t>geniales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0004"/>
                  </a:ext>
                </a:extLst>
              </a:tr>
              <a:tr h="57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0066"/>
                          </a:solidFill>
                          <a:latin typeface="Century Gothic" panose="020B0502020202020204" pitchFamily="34" charset="0"/>
                        </a:rPr>
                        <a:t>6</a:t>
                      </a:r>
                      <a:endParaRPr lang="en-GB" sz="2400" b="1"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El</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smtClean="0">
                          <a:solidFill>
                            <a:srgbClr val="000066"/>
                          </a:solidFill>
                          <a:latin typeface="Century Gothic" panose="020B0502020202020204" pitchFamily="34" charset="0"/>
                        </a:rPr>
                        <a:t>pueblos / pueblo</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smtClean="0">
                          <a:solidFill>
                            <a:srgbClr val="000066"/>
                          </a:solidFill>
                          <a:latin typeface="Century Gothic" panose="020B0502020202020204" pitchFamily="34" charset="0"/>
                        </a:rPr>
                        <a:t>son / es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err="1" smtClean="0">
                          <a:solidFill>
                            <a:srgbClr val="000066"/>
                          </a:solidFill>
                          <a:latin typeface="Century Gothic" panose="020B0502020202020204" pitchFamily="34" charset="0"/>
                        </a:rPr>
                        <a:t>famoso</a:t>
                      </a:r>
                      <a:r>
                        <a:rPr lang="en-GB" sz="2400" dirty="0" smtClean="0">
                          <a:solidFill>
                            <a:srgbClr val="000066"/>
                          </a:solidFill>
                          <a:latin typeface="Century Gothic" panose="020B0502020202020204" pitchFamily="34" charset="0"/>
                        </a:rPr>
                        <a:t> / </a:t>
                      </a:r>
                      <a:r>
                        <a:rPr lang="en-GB" sz="2400" dirty="0" err="1" smtClean="0">
                          <a:solidFill>
                            <a:srgbClr val="000066"/>
                          </a:solidFill>
                          <a:latin typeface="Century Gothic" panose="020B0502020202020204" pitchFamily="34" charset="0"/>
                        </a:rPr>
                        <a:t>famosos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8210133"/>
                  </a:ext>
                </a:extLst>
              </a:tr>
              <a:tr h="57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0066"/>
                          </a:solidFill>
                          <a:latin typeface="Century Gothic" panose="020B0502020202020204" pitchFamily="34" charset="0"/>
                        </a:rPr>
                        <a:t>7</a:t>
                      </a:r>
                      <a:endParaRPr lang="en-GB" sz="2400" b="1"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err="1" smtClean="0">
                          <a:solidFill>
                            <a:srgbClr val="000066"/>
                          </a:solidFill>
                          <a:latin typeface="Century Gothic" panose="020B0502020202020204" pitchFamily="34" charset="0"/>
                        </a:rPr>
                        <a:t>plato</a:t>
                      </a:r>
                      <a:r>
                        <a:rPr lang="en-GB" sz="2400" dirty="0" smtClean="0">
                          <a:solidFill>
                            <a:srgbClr val="000066"/>
                          </a:solidFill>
                          <a:latin typeface="Century Gothic" panose="020B0502020202020204" pitchFamily="34" charset="0"/>
                        </a:rPr>
                        <a:t> / </a:t>
                      </a:r>
                      <a:r>
                        <a:rPr lang="en-GB" sz="2400" dirty="0" err="1" smtClean="0">
                          <a:solidFill>
                            <a:srgbClr val="000066"/>
                          </a:solidFill>
                          <a:latin typeface="Century Gothic" panose="020B0502020202020204" pitchFamily="34" charset="0"/>
                        </a:rPr>
                        <a:t>platos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son / es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importantes / importante</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549306961"/>
                  </a:ext>
                </a:extLst>
              </a:tr>
              <a:tr h="57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0066"/>
                          </a:solidFill>
                          <a:latin typeface="Century Gothic" panose="020B0502020202020204" pitchFamily="34" charset="0"/>
                        </a:rPr>
                        <a:t>8</a:t>
                      </a:r>
                      <a:endParaRPr lang="en-GB" sz="2400" b="1"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El</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err="1" smtClean="0">
                          <a:solidFill>
                            <a:srgbClr val="000066"/>
                          </a:solidFill>
                          <a:latin typeface="Century Gothic" panose="020B0502020202020204" pitchFamily="34" charset="0"/>
                        </a:rPr>
                        <a:t>trabajos</a:t>
                      </a:r>
                      <a:r>
                        <a:rPr lang="en-GB" sz="2400" dirty="0" smtClean="0">
                          <a:solidFill>
                            <a:srgbClr val="000066"/>
                          </a:solidFill>
                          <a:latin typeface="Century Gothic" panose="020B0502020202020204" pitchFamily="34" charset="0"/>
                        </a:rPr>
                        <a:t> / </a:t>
                      </a:r>
                      <a:r>
                        <a:rPr lang="en-GB" sz="2400" dirty="0" err="1" smtClean="0">
                          <a:solidFill>
                            <a:srgbClr val="000066"/>
                          </a:solidFill>
                          <a:latin typeface="Century Gothic" panose="020B0502020202020204" pitchFamily="34" charset="0"/>
                        </a:rPr>
                        <a:t>trabajo</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smtClean="0">
                          <a:solidFill>
                            <a:srgbClr val="000066"/>
                          </a:solidFill>
                          <a:latin typeface="Century Gothic" panose="020B0502020202020204" pitchFamily="34" charset="0"/>
                        </a:rPr>
                        <a:t>son / es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400" dirty="0" err="1" smtClean="0">
                          <a:solidFill>
                            <a:srgbClr val="000066"/>
                          </a:solidFill>
                          <a:latin typeface="Century Gothic" panose="020B0502020202020204" pitchFamily="34" charset="0"/>
                        </a:rPr>
                        <a:t>bueno</a:t>
                      </a:r>
                      <a:r>
                        <a:rPr lang="en-GB" sz="2400" dirty="0" smtClean="0">
                          <a:solidFill>
                            <a:srgbClr val="000066"/>
                          </a:solidFill>
                          <a:latin typeface="Century Gothic" panose="020B0502020202020204" pitchFamily="34" charset="0"/>
                        </a:rPr>
                        <a:t> / </a:t>
                      </a:r>
                      <a:r>
                        <a:rPr lang="en-GB" sz="2400" dirty="0" err="1" smtClean="0">
                          <a:solidFill>
                            <a:srgbClr val="000066"/>
                          </a:solidFill>
                          <a:latin typeface="Century Gothic" panose="020B0502020202020204" pitchFamily="34" charset="0"/>
                        </a:rPr>
                        <a:t>buenos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430032"/>
                  </a:ext>
                </a:extLst>
              </a:tr>
              <a:tr h="57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smtClean="0">
                          <a:solidFill>
                            <a:srgbClr val="000066"/>
                          </a:solidFill>
                          <a:latin typeface="Century Gothic" panose="020B0502020202020204" pitchFamily="34" charset="0"/>
                        </a:rPr>
                        <a:t>9</a:t>
                      </a:r>
                      <a:endParaRPr lang="en-GB" sz="2400" b="1"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rgbClr val="000066"/>
                          </a:solidFill>
                          <a:latin typeface="Century Gothic" panose="020B0502020202020204" pitchFamily="34" charset="0"/>
                        </a:rPr>
                        <a:t>Los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err="1" smtClean="0">
                          <a:solidFill>
                            <a:srgbClr val="000066"/>
                          </a:solidFill>
                          <a:latin typeface="Century Gothic" panose="020B0502020202020204" pitchFamily="34" charset="0"/>
                        </a:rPr>
                        <a:t>edificios</a:t>
                      </a:r>
                      <a:r>
                        <a:rPr lang="en-GB" sz="2400" dirty="0" smtClean="0">
                          <a:solidFill>
                            <a:srgbClr val="000066"/>
                          </a:solidFill>
                          <a:latin typeface="Century Gothic" panose="020B0502020202020204" pitchFamily="34" charset="0"/>
                        </a:rPr>
                        <a:t> / </a:t>
                      </a:r>
                      <a:r>
                        <a:rPr lang="en-GB" sz="2400" dirty="0" err="1" smtClean="0">
                          <a:solidFill>
                            <a:srgbClr val="000066"/>
                          </a:solidFill>
                          <a:latin typeface="Century Gothic" panose="020B0502020202020204" pitchFamily="34" charset="0"/>
                        </a:rPr>
                        <a:t>edificio</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smtClean="0">
                          <a:solidFill>
                            <a:srgbClr val="000066"/>
                          </a:solidFill>
                          <a:latin typeface="Century Gothic" panose="020B0502020202020204" pitchFamily="34" charset="0"/>
                        </a:rPr>
                        <a:t>es / son</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r>
                        <a:rPr lang="en-GB" sz="2400" dirty="0" err="1" smtClean="0">
                          <a:solidFill>
                            <a:srgbClr val="000066"/>
                          </a:solidFill>
                          <a:latin typeface="Century Gothic" panose="020B0502020202020204" pitchFamily="34" charset="0"/>
                        </a:rPr>
                        <a:t>antiguo</a:t>
                      </a:r>
                      <a:r>
                        <a:rPr lang="en-GB" sz="2400" dirty="0" smtClean="0">
                          <a:solidFill>
                            <a:srgbClr val="000066"/>
                          </a:solidFill>
                          <a:latin typeface="Century Gothic" panose="020B0502020202020204" pitchFamily="34" charset="0"/>
                        </a:rPr>
                        <a:t> / antiguos</a:t>
                      </a:r>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526003486"/>
                  </a:ext>
                </a:extLst>
              </a:tr>
            </a:tbl>
          </a:graphicData>
        </a:graphic>
      </p:graphicFrame>
      <p:sp>
        <p:nvSpPr>
          <p:cNvPr id="4" name="Rounded Rectangle 3"/>
          <p:cNvSpPr/>
          <p:nvPr/>
        </p:nvSpPr>
        <p:spPr>
          <a:xfrm>
            <a:off x="10468089" y="191212"/>
            <a:ext cx="93688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Oval 5">
            <a:extLst>
              <a:ext uri="{FF2B5EF4-FFF2-40B4-BE49-F238E27FC236}">
                <a16:creationId xmlns:a16="http://schemas.microsoft.com/office/drawing/2014/main" id="{5D5392E0-B279-4A8B-B588-79A6D9E4B719}"/>
              </a:ext>
            </a:extLst>
          </p:cNvPr>
          <p:cNvSpPr/>
          <p:nvPr/>
        </p:nvSpPr>
        <p:spPr>
          <a:xfrm>
            <a:off x="1531294" y="1089188"/>
            <a:ext cx="1218673" cy="49023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Oval 6">
            <a:extLst>
              <a:ext uri="{FF2B5EF4-FFF2-40B4-BE49-F238E27FC236}">
                <a16:creationId xmlns:a16="http://schemas.microsoft.com/office/drawing/2014/main" id="{5D5392E0-B279-4A8B-B588-79A6D9E4B719}"/>
              </a:ext>
            </a:extLst>
          </p:cNvPr>
          <p:cNvSpPr/>
          <p:nvPr/>
        </p:nvSpPr>
        <p:spPr>
          <a:xfrm>
            <a:off x="5797295" y="1115419"/>
            <a:ext cx="798049" cy="4902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Oval 7">
            <a:extLst>
              <a:ext uri="{FF2B5EF4-FFF2-40B4-BE49-F238E27FC236}">
                <a16:creationId xmlns:a16="http://schemas.microsoft.com/office/drawing/2014/main" id="{5D5392E0-B279-4A8B-B588-79A6D9E4B719}"/>
              </a:ext>
            </a:extLst>
          </p:cNvPr>
          <p:cNvSpPr/>
          <p:nvPr/>
        </p:nvSpPr>
        <p:spPr>
          <a:xfrm>
            <a:off x="8629666" y="1089531"/>
            <a:ext cx="1435127" cy="4464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Oval 8">
            <a:extLst>
              <a:ext uri="{FF2B5EF4-FFF2-40B4-BE49-F238E27FC236}">
                <a16:creationId xmlns:a16="http://schemas.microsoft.com/office/drawing/2014/main" id="{5D5392E0-B279-4A8B-B588-79A6D9E4B719}"/>
              </a:ext>
            </a:extLst>
          </p:cNvPr>
          <p:cNvSpPr/>
          <p:nvPr/>
        </p:nvSpPr>
        <p:spPr>
          <a:xfrm>
            <a:off x="1519419" y="1627631"/>
            <a:ext cx="784870" cy="61387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Oval 10">
            <a:extLst>
              <a:ext uri="{FF2B5EF4-FFF2-40B4-BE49-F238E27FC236}">
                <a16:creationId xmlns:a16="http://schemas.microsoft.com/office/drawing/2014/main" id="{5D5392E0-B279-4A8B-B588-79A6D9E4B719}"/>
              </a:ext>
            </a:extLst>
          </p:cNvPr>
          <p:cNvSpPr/>
          <p:nvPr/>
        </p:nvSpPr>
        <p:spPr>
          <a:xfrm>
            <a:off x="4948966" y="1689447"/>
            <a:ext cx="798049" cy="4902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Oval 11">
            <a:extLst>
              <a:ext uri="{FF2B5EF4-FFF2-40B4-BE49-F238E27FC236}">
                <a16:creationId xmlns:a16="http://schemas.microsoft.com/office/drawing/2014/main" id="{5D5392E0-B279-4A8B-B588-79A6D9E4B719}"/>
              </a:ext>
            </a:extLst>
          </p:cNvPr>
          <p:cNvSpPr/>
          <p:nvPr/>
        </p:nvSpPr>
        <p:spPr>
          <a:xfrm>
            <a:off x="7163327" y="1689447"/>
            <a:ext cx="1649369" cy="4902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Oval 12">
            <a:extLst>
              <a:ext uri="{FF2B5EF4-FFF2-40B4-BE49-F238E27FC236}">
                <a16:creationId xmlns:a16="http://schemas.microsoft.com/office/drawing/2014/main" id="{5D5392E0-B279-4A8B-B588-79A6D9E4B719}"/>
              </a:ext>
            </a:extLst>
          </p:cNvPr>
          <p:cNvSpPr/>
          <p:nvPr/>
        </p:nvSpPr>
        <p:spPr>
          <a:xfrm>
            <a:off x="1506240" y="2179684"/>
            <a:ext cx="1621008" cy="552053"/>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Oval 13">
            <a:extLst>
              <a:ext uri="{FF2B5EF4-FFF2-40B4-BE49-F238E27FC236}">
                <a16:creationId xmlns:a16="http://schemas.microsoft.com/office/drawing/2014/main" id="{5D5392E0-B279-4A8B-B588-79A6D9E4B719}"/>
              </a:ext>
            </a:extLst>
          </p:cNvPr>
          <p:cNvSpPr/>
          <p:nvPr/>
        </p:nvSpPr>
        <p:spPr>
          <a:xfrm>
            <a:off x="4999998" y="2219363"/>
            <a:ext cx="798049" cy="4902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Oval 14">
            <a:extLst>
              <a:ext uri="{FF2B5EF4-FFF2-40B4-BE49-F238E27FC236}">
                <a16:creationId xmlns:a16="http://schemas.microsoft.com/office/drawing/2014/main" id="{5D5392E0-B279-4A8B-B588-79A6D9E4B719}"/>
              </a:ext>
            </a:extLst>
          </p:cNvPr>
          <p:cNvSpPr/>
          <p:nvPr/>
        </p:nvSpPr>
        <p:spPr>
          <a:xfrm>
            <a:off x="8651758" y="2148003"/>
            <a:ext cx="2109309" cy="552053"/>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Oval 15">
            <a:extLst>
              <a:ext uri="{FF2B5EF4-FFF2-40B4-BE49-F238E27FC236}">
                <a16:creationId xmlns:a16="http://schemas.microsoft.com/office/drawing/2014/main" id="{5D5392E0-B279-4A8B-B588-79A6D9E4B719}"/>
              </a:ext>
            </a:extLst>
          </p:cNvPr>
          <p:cNvSpPr/>
          <p:nvPr/>
        </p:nvSpPr>
        <p:spPr>
          <a:xfrm>
            <a:off x="1486260" y="2720218"/>
            <a:ext cx="1175330" cy="45732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5D5392E0-B279-4A8B-B588-79A6D9E4B719}"/>
              </a:ext>
            </a:extLst>
          </p:cNvPr>
          <p:cNvSpPr/>
          <p:nvPr/>
        </p:nvSpPr>
        <p:spPr>
          <a:xfrm>
            <a:off x="4999247" y="2747059"/>
            <a:ext cx="798049" cy="4902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5D5392E0-B279-4A8B-B588-79A6D9E4B719}"/>
              </a:ext>
            </a:extLst>
          </p:cNvPr>
          <p:cNvSpPr/>
          <p:nvPr/>
        </p:nvSpPr>
        <p:spPr>
          <a:xfrm>
            <a:off x="8428759" y="2720218"/>
            <a:ext cx="1572753" cy="501754"/>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Oval 19">
            <a:extLst>
              <a:ext uri="{FF2B5EF4-FFF2-40B4-BE49-F238E27FC236}">
                <a16:creationId xmlns:a16="http://schemas.microsoft.com/office/drawing/2014/main" id="{5D5392E0-B279-4A8B-B588-79A6D9E4B719}"/>
              </a:ext>
            </a:extLst>
          </p:cNvPr>
          <p:cNvSpPr/>
          <p:nvPr/>
        </p:nvSpPr>
        <p:spPr>
          <a:xfrm>
            <a:off x="2990792" y="3252828"/>
            <a:ext cx="1424797" cy="52119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Oval 20">
            <a:extLst>
              <a:ext uri="{FF2B5EF4-FFF2-40B4-BE49-F238E27FC236}">
                <a16:creationId xmlns:a16="http://schemas.microsoft.com/office/drawing/2014/main" id="{5D5392E0-B279-4A8B-B588-79A6D9E4B719}"/>
              </a:ext>
            </a:extLst>
          </p:cNvPr>
          <p:cNvSpPr/>
          <p:nvPr/>
        </p:nvSpPr>
        <p:spPr>
          <a:xfrm>
            <a:off x="5725724" y="3314433"/>
            <a:ext cx="798049" cy="4902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Oval 21">
            <a:extLst>
              <a:ext uri="{FF2B5EF4-FFF2-40B4-BE49-F238E27FC236}">
                <a16:creationId xmlns:a16="http://schemas.microsoft.com/office/drawing/2014/main" id="{5D5392E0-B279-4A8B-B588-79A6D9E4B719}"/>
              </a:ext>
            </a:extLst>
          </p:cNvPr>
          <p:cNvSpPr/>
          <p:nvPr/>
        </p:nvSpPr>
        <p:spPr>
          <a:xfrm>
            <a:off x="8444781" y="3314642"/>
            <a:ext cx="1453880" cy="47475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Oval 22">
            <a:extLst>
              <a:ext uri="{FF2B5EF4-FFF2-40B4-BE49-F238E27FC236}">
                <a16:creationId xmlns:a16="http://schemas.microsoft.com/office/drawing/2014/main" id="{5D5392E0-B279-4A8B-B588-79A6D9E4B719}"/>
              </a:ext>
            </a:extLst>
          </p:cNvPr>
          <p:cNvSpPr/>
          <p:nvPr/>
        </p:nvSpPr>
        <p:spPr>
          <a:xfrm>
            <a:off x="3058794" y="3845104"/>
            <a:ext cx="1288791" cy="5210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Oval 23">
            <a:extLst>
              <a:ext uri="{FF2B5EF4-FFF2-40B4-BE49-F238E27FC236}">
                <a16:creationId xmlns:a16="http://schemas.microsoft.com/office/drawing/2014/main" id="{5D5392E0-B279-4A8B-B588-79A6D9E4B719}"/>
              </a:ext>
            </a:extLst>
          </p:cNvPr>
          <p:cNvSpPr/>
          <p:nvPr/>
        </p:nvSpPr>
        <p:spPr>
          <a:xfrm>
            <a:off x="5797295" y="3890735"/>
            <a:ext cx="798049" cy="4902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Oval 24">
            <a:extLst>
              <a:ext uri="{FF2B5EF4-FFF2-40B4-BE49-F238E27FC236}">
                <a16:creationId xmlns:a16="http://schemas.microsoft.com/office/drawing/2014/main" id="{5D5392E0-B279-4A8B-B588-79A6D9E4B719}"/>
              </a:ext>
            </a:extLst>
          </p:cNvPr>
          <p:cNvSpPr/>
          <p:nvPr/>
        </p:nvSpPr>
        <p:spPr>
          <a:xfrm>
            <a:off x="7163325" y="3881015"/>
            <a:ext cx="1391745" cy="50967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Oval 25">
            <a:extLst>
              <a:ext uri="{FF2B5EF4-FFF2-40B4-BE49-F238E27FC236}">
                <a16:creationId xmlns:a16="http://schemas.microsoft.com/office/drawing/2014/main" id="{5D5392E0-B279-4A8B-B588-79A6D9E4B719}"/>
              </a:ext>
            </a:extLst>
          </p:cNvPr>
          <p:cNvSpPr/>
          <p:nvPr/>
        </p:nvSpPr>
        <p:spPr>
          <a:xfrm>
            <a:off x="2706624" y="4437274"/>
            <a:ext cx="1202368" cy="49975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Oval 26">
            <a:extLst>
              <a:ext uri="{FF2B5EF4-FFF2-40B4-BE49-F238E27FC236}">
                <a16:creationId xmlns:a16="http://schemas.microsoft.com/office/drawing/2014/main" id="{5D5392E0-B279-4A8B-B588-79A6D9E4B719}"/>
              </a:ext>
            </a:extLst>
          </p:cNvPr>
          <p:cNvSpPr/>
          <p:nvPr/>
        </p:nvSpPr>
        <p:spPr>
          <a:xfrm>
            <a:off x="4986263" y="4446791"/>
            <a:ext cx="798049" cy="4902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Oval 27">
            <a:extLst>
              <a:ext uri="{FF2B5EF4-FFF2-40B4-BE49-F238E27FC236}">
                <a16:creationId xmlns:a16="http://schemas.microsoft.com/office/drawing/2014/main" id="{5D5392E0-B279-4A8B-B588-79A6D9E4B719}"/>
              </a:ext>
            </a:extLst>
          </p:cNvPr>
          <p:cNvSpPr/>
          <p:nvPr/>
        </p:nvSpPr>
        <p:spPr>
          <a:xfrm>
            <a:off x="7153036" y="4422364"/>
            <a:ext cx="2109309" cy="46503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Oval 28">
            <a:extLst>
              <a:ext uri="{FF2B5EF4-FFF2-40B4-BE49-F238E27FC236}">
                <a16:creationId xmlns:a16="http://schemas.microsoft.com/office/drawing/2014/main" id="{5D5392E0-B279-4A8B-B588-79A6D9E4B719}"/>
              </a:ext>
            </a:extLst>
          </p:cNvPr>
          <p:cNvSpPr/>
          <p:nvPr/>
        </p:nvSpPr>
        <p:spPr>
          <a:xfrm>
            <a:off x="3063031" y="5001540"/>
            <a:ext cx="1336918" cy="52639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Oval 29">
            <a:extLst>
              <a:ext uri="{FF2B5EF4-FFF2-40B4-BE49-F238E27FC236}">
                <a16:creationId xmlns:a16="http://schemas.microsoft.com/office/drawing/2014/main" id="{5D5392E0-B279-4A8B-B588-79A6D9E4B719}"/>
              </a:ext>
            </a:extLst>
          </p:cNvPr>
          <p:cNvSpPr/>
          <p:nvPr/>
        </p:nvSpPr>
        <p:spPr>
          <a:xfrm>
            <a:off x="5818418" y="5052251"/>
            <a:ext cx="798049" cy="4902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 name="Oval 30">
            <a:extLst>
              <a:ext uri="{FF2B5EF4-FFF2-40B4-BE49-F238E27FC236}">
                <a16:creationId xmlns:a16="http://schemas.microsoft.com/office/drawing/2014/main" id="{5D5392E0-B279-4A8B-B588-79A6D9E4B719}"/>
              </a:ext>
            </a:extLst>
          </p:cNvPr>
          <p:cNvSpPr/>
          <p:nvPr/>
        </p:nvSpPr>
        <p:spPr>
          <a:xfrm>
            <a:off x="7078023" y="4986990"/>
            <a:ext cx="1391745" cy="55549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Oval 31">
            <a:extLst>
              <a:ext uri="{FF2B5EF4-FFF2-40B4-BE49-F238E27FC236}">
                <a16:creationId xmlns:a16="http://schemas.microsoft.com/office/drawing/2014/main" id="{5D5392E0-B279-4A8B-B588-79A6D9E4B719}"/>
              </a:ext>
            </a:extLst>
          </p:cNvPr>
          <p:cNvSpPr/>
          <p:nvPr/>
        </p:nvSpPr>
        <p:spPr>
          <a:xfrm>
            <a:off x="1595330" y="5607693"/>
            <a:ext cx="1442827" cy="4902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Oval 32">
            <a:extLst>
              <a:ext uri="{FF2B5EF4-FFF2-40B4-BE49-F238E27FC236}">
                <a16:creationId xmlns:a16="http://schemas.microsoft.com/office/drawing/2014/main" id="{5D5392E0-B279-4A8B-B588-79A6D9E4B719}"/>
              </a:ext>
            </a:extLst>
          </p:cNvPr>
          <p:cNvSpPr/>
          <p:nvPr/>
        </p:nvSpPr>
        <p:spPr>
          <a:xfrm>
            <a:off x="5734647" y="5644312"/>
            <a:ext cx="798049" cy="49023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Oval 33">
            <a:extLst>
              <a:ext uri="{FF2B5EF4-FFF2-40B4-BE49-F238E27FC236}">
                <a16:creationId xmlns:a16="http://schemas.microsoft.com/office/drawing/2014/main" id="{5D5392E0-B279-4A8B-B588-79A6D9E4B719}"/>
              </a:ext>
            </a:extLst>
          </p:cNvPr>
          <p:cNvSpPr/>
          <p:nvPr/>
        </p:nvSpPr>
        <p:spPr>
          <a:xfrm>
            <a:off x="8692576" y="5586381"/>
            <a:ext cx="1408929" cy="55806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extBox 1"/>
          <p:cNvSpPr txBox="1"/>
          <p:nvPr/>
        </p:nvSpPr>
        <p:spPr>
          <a:xfrm>
            <a:off x="543644" y="162926"/>
            <a:ext cx="68098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La chica escribe en un periódico también.</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p:cNvSpPr txBox="1"/>
          <p:nvPr/>
        </p:nvSpPr>
        <p:spPr>
          <a:xfrm>
            <a:off x="493363" y="528760"/>
            <a:ext cx="97092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Lee las </a:t>
            </a:r>
            <a:r>
              <a:rPr kumimoji="0" lang="en-GB" sz="20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descripciones</a:t>
            </a: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y </a:t>
            </a:r>
            <a:r>
              <a:rPr kumimoji="0" lang="en-GB" sz="20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completa</a:t>
            </a: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la </a:t>
            </a:r>
            <a:r>
              <a:rPr kumimoji="0" lang="en-GB" sz="20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frase</a:t>
            </a: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con las </a:t>
            </a:r>
            <a:r>
              <a:rPr kumimoji="0" lang="en-GB" sz="20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opciones</a:t>
            </a: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a:t>
            </a:r>
            <a:r>
              <a:rPr kumimoji="0" lang="en-GB" sz="2000" b="1" i="1" u="none" strike="noStrike" kern="1200" cap="none" spc="0" normalizeH="0" baseline="0" noProof="0" dirty="0" err="1" smtClean="0">
                <a:ln>
                  <a:noFill/>
                </a:ln>
                <a:solidFill>
                  <a:srgbClr val="002060"/>
                </a:solidFill>
                <a:effectLst/>
                <a:uLnTx/>
                <a:uFillTx/>
                <a:latin typeface="Century Gothic" panose="020B0502020202020204" pitchFamily="34" charset="0"/>
                <a:ea typeface="+mn-ea"/>
                <a:cs typeface="+mn-cs"/>
              </a:rPr>
              <a:t>correctas</a:t>
            </a:r>
            <a:r>
              <a:rPr kumimoji="0" lang="en-GB" sz="2000" b="1"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itle 21"/>
          <p:cNvSpPr>
            <a:spLocks noGrp="1"/>
          </p:cNvSpPr>
          <p:nvPr>
            <p:ph type="title"/>
          </p:nvPr>
        </p:nvSpPr>
        <p:spPr>
          <a:xfrm>
            <a:off x="10595662" y="202979"/>
            <a:ext cx="1582230" cy="423982"/>
          </a:xfrm>
        </p:spPr>
        <p:txBody>
          <a:bodyPr>
            <a:normAutofit/>
          </a:bodyPr>
          <a:lstStyle/>
          <a:p>
            <a:r>
              <a:rPr lang="en-GB" sz="2000" b="1" dirty="0" smtClean="0">
                <a:solidFill>
                  <a:schemeClr val="bg1"/>
                </a:solidFill>
                <a:latin typeface="Century Gothic" panose="020B0502020202020204" pitchFamily="34" charset="0"/>
              </a:rPr>
              <a:t>leer</a:t>
            </a:r>
            <a:endParaRPr lang="en-GB" sz="2000" dirty="0">
              <a:solidFill>
                <a:schemeClr val="bg1"/>
              </a:solidFill>
            </a:endParaRPr>
          </a:p>
        </p:txBody>
      </p:sp>
    </p:spTree>
    <p:extLst>
      <p:ext uri="{BB962C8B-B14F-4D97-AF65-F5344CB8AC3E}">
        <p14:creationId xmlns:p14="http://schemas.microsoft.com/office/powerpoint/2010/main" val="290958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500"/>
                                        <p:tgtEl>
                                          <p:spTgt spid="26"/>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fade">
                                      <p:cBhvr>
                                        <p:cTn id="120" dur="500"/>
                                        <p:tgtEl>
                                          <p:spTgt spid="2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fade">
                                      <p:cBhvr>
                                        <p:cTn id="125" dur="500"/>
                                        <p:tgtEl>
                                          <p:spTgt spid="30"/>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fade">
                                      <p:cBhvr>
                                        <p:cTn id="130" dur="500"/>
                                        <p:tgtEl>
                                          <p:spTgt spid="3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fade">
                                      <p:cBhvr>
                                        <p:cTn id="140" dur="500"/>
                                        <p:tgtEl>
                                          <p:spTgt spid="33"/>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fade">
                                      <p:cBhvr>
                                        <p:cTn id="1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830524" y="0"/>
            <a:ext cx="236147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1" name="Group 10"/>
          <p:cNvGrpSpPr/>
          <p:nvPr/>
        </p:nvGrpSpPr>
        <p:grpSpPr>
          <a:xfrm>
            <a:off x="4219999" y="635787"/>
            <a:ext cx="3374273" cy="2530182"/>
            <a:chOff x="4219999" y="1103147"/>
            <a:chExt cx="3374273" cy="2530182"/>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4219999" y="1103147"/>
              <a:ext cx="991681" cy="2530182"/>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5411295" y="1103147"/>
              <a:ext cx="991681" cy="253018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810" r="46468"/>
            <a:stretch/>
          </p:blipFill>
          <p:spPr>
            <a:xfrm>
              <a:off x="6602591" y="1103147"/>
              <a:ext cx="991681" cy="2530182"/>
            </a:xfrm>
            <a:prstGeom prst="rect">
              <a:avLst/>
            </a:prstGeom>
          </p:spPr>
        </p:pic>
      </p:grpSp>
      <p:sp>
        <p:nvSpPr>
          <p:cNvPr id="8" name="TextBox 7"/>
          <p:cNvSpPr txBox="1"/>
          <p:nvPr/>
        </p:nvSpPr>
        <p:spPr>
          <a:xfrm>
            <a:off x="1382468" y="3348296"/>
            <a:ext cx="10041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edificios</a:t>
            </a:r>
            <a:endPar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1738325" y="3348296"/>
            <a:ext cx="69467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os</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464462" y="4716880"/>
            <a:ext cx="108853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son</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rande</a:t>
            </a:r>
            <a:r>
              <a:rPr kumimoji="0" lang="en-GB" sz="9600" b="0" i="0" u="none" strike="noStrike" kern="1200" cap="none" spc="0" normalizeH="0" baseline="0" noProof="0" dirty="0" err="1" smtClean="0">
                <a:ln>
                  <a:noFill/>
                </a:ln>
                <a:solidFill>
                  <a:srgbClr val="FF6600"/>
                </a:solidFill>
                <a:effectLst/>
                <a:uLnTx/>
                <a:uFillTx/>
                <a:latin typeface="Century Gothic" panose="020B0502020202020204" pitchFamily="34" charset="0"/>
                <a:ea typeface="+mn-ea"/>
                <a:cs typeface="+mn-cs"/>
              </a:rPr>
              <a:t>s</a:t>
            </a:r>
            <a:r>
              <a:rPr kumimoji="0" lang="en-GB" sz="96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582083" y="4716880"/>
            <a:ext cx="10041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g_______</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994285" y="167204"/>
            <a:ext cx="2033954" cy="661923"/>
          </a:xfrm>
        </p:spPr>
        <p:txBody>
          <a:bodyPr>
            <a:normAutofit fontScale="90000"/>
          </a:bodyPr>
          <a:lstStyle/>
          <a:p>
            <a:pPr lvl="0">
              <a:lnSpc>
                <a:spcPct val="100000"/>
              </a:lnSpc>
              <a:spcBef>
                <a:spcPts val="0"/>
              </a:spcBef>
            </a:pPr>
            <a:r>
              <a:rPr lang="en-GB" sz="2000" b="1" dirty="0" err="1">
                <a:solidFill>
                  <a:prstClr val="white"/>
                </a:solidFill>
                <a:latin typeface="Century Gothic" panose="020B0502020202020204" pitchFamily="34" charset="0"/>
                <a:ea typeface="+mn-ea"/>
                <a:cs typeface="+mn-cs"/>
              </a:rPr>
              <a:t>hablar</a:t>
            </a:r>
            <a:r>
              <a:rPr lang="en-GB" sz="2000" b="1" dirty="0">
                <a:solidFill>
                  <a:prstClr val="white"/>
                </a:solidFill>
                <a:latin typeface="Century Gothic" panose="020B0502020202020204" pitchFamily="34" charset="0"/>
                <a:ea typeface="+mn-ea"/>
                <a:cs typeface="+mn-cs"/>
              </a:rPr>
              <a:t> / </a:t>
            </a:r>
            <a:r>
              <a:rPr lang="en-GB" sz="2000" b="1" dirty="0" err="1">
                <a:solidFill>
                  <a:prstClr val="white"/>
                </a:solidFill>
                <a:latin typeface="Century Gothic" panose="020B0502020202020204" pitchFamily="34" charset="0"/>
                <a:ea typeface="+mn-ea"/>
                <a:cs typeface="+mn-cs"/>
              </a:rPr>
              <a:t>escribir</a:t>
            </a:r>
            <a:r>
              <a:rPr lang="en-GB" sz="1800" b="1" dirty="0">
                <a:solidFill>
                  <a:prstClr val="white"/>
                </a:solidFill>
                <a:latin typeface="Century Gothic" panose="020B0502020202020204" pitchFamily="34" charset="0"/>
                <a:ea typeface="+mn-ea"/>
                <a:cs typeface="+mn-cs"/>
              </a:rPr>
              <a:t/>
            </a:r>
            <a:br>
              <a:rPr lang="en-GB" sz="1800" b="1" dirty="0">
                <a:solidFill>
                  <a:prstClr val="white"/>
                </a:solidFill>
                <a:latin typeface="Century Gothic" panose="020B0502020202020204" pitchFamily="34" charset="0"/>
                <a:ea typeface="+mn-ea"/>
                <a:cs typeface="+mn-cs"/>
              </a:rPr>
            </a:br>
            <a:endParaRPr lang="en-GB" dirty="0"/>
          </a:p>
        </p:txBody>
      </p:sp>
    </p:spTree>
    <p:extLst>
      <p:ext uri="{BB962C8B-B14F-4D97-AF65-F5344CB8AC3E}">
        <p14:creationId xmlns:p14="http://schemas.microsoft.com/office/powerpoint/2010/main" val="27497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53434" y="77634"/>
            <a:ext cx="236147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382468" y="3348296"/>
            <a:ext cx="10041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vista</a:t>
            </a:r>
          </a:p>
        </p:txBody>
      </p:sp>
      <p:sp>
        <p:nvSpPr>
          <p:cNvPr id="9" name="TextBox 8"/>
          <p:cNvSpPr txBox="1"/>
          <p:nvPr/>
        </p:nvSpPr>
        <p:spPr>
          <a:xfrm>
            <a:off x="1937940" y="3348296"/>
            <a:ext cx="69467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t>
            </a:r>
            <a:r>
              <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sp>
        <p:nvSpPr>
          <p:cNvPr id="12" name="TextBox 11"/>
          <p:cNvSpPr txBox="1"/>
          <p:nvPr/>
        </p:nvSpPr>
        <p:spPr>
          <a:xfrm>
            <a:off x="153155" y="4769440"/>
            <a:ext cx="124996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es</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teresante</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677188" y="4769440"/>
            <a:ext cx="117884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  in__________</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1360" y="621787"/>
            <a:ext cx="2691724" cy="2990804"/>
          </a:xfrm>
          <a:prstGeom prst="rect">
            <a:avLst/>
          </a:prstGeom>
        </p:spPr>
      </p:pic>
      <p:sp>
        <p:nvSpPr>
          <p:cNvPr id="10" name="Title 1"/>
          <p:cNvSpPr>
            <a:spLocks noGrp="1"/>
          </p:cNvSpPr>
          <p:nvPr>
            <p:ph type="title"/>
          </p:nvPr>
        </p:nvSpPr>
        <p:spPr>
          <a:xfrm>
            <a:off x="9816504" y="-57029"/>
            <a:ext cx="2033954" cy="678816"/>
          </a:xfrm>
        </p:spPr>
        <p:txBody>
          <a:bodyPr>
            <a:normAutofit fontScale="90000"/>
          </a:bodyPr>
          <a:lstStyle/>
          <a:p>
            <a:pPr lvl="0">
              <a:lnSpc>
                <a:spcPct val="100000"/>
              </a:lnSpc>
              <a:spcBef>
                <a:spcPts val="0"/>
              </a:spcBef>
            </a:pPr>
            <a:r>
              <a:rPr lang="en-GB" sz="2000" b="1" dirty="0" err="1">
                <a:solidFill>
                  <a:prstClr val="white"/>
                </a:solidFill>
                <a:latin typeface="Century Gothic" panose="020B0502020202020204" pitchFamily="34" charset="0"/>
                <a:ea typeface="+mn-ea"/>
                <a:cs typeface="+mn-cs"/>
              </a:rPr>
              <a:t>hablar</a:t>
            </a:r>
            <a:r>
              <a:rPr lang="en-GB" sz="2000" b="1" dirty="0">
                <a:solidFill>
                  <a:prstClr val="white"/>
                </a:solidFill>
                <a:latin typeface="Century Gothic" panose="020B0502020202020204" pitchFamily="34" charset="0"/>
                <a:ea typeface="+mn-ea"/>
                <a:cs typeface="+mn-cs"/>
              </a:rPr>
              <a:t> / </a:t>
            </a:r>
            <a:r>
              <a:rPr lang="en-GB" sz="2000" b="1" dirty="0" err="1" smtClean="0">
                <a:solidFill>
                  <a:prstClr val="white"/>
                </a:solidFill>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261488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53434" y="77634"/>
            <a:ext cx="236147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382468" y="3348296"/>
            <a:ext cx="10041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trabajos</a:t>
            </a:r>
            <a:endPar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1775549" y="3348296"/>
            <a:ext cx="69467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Los</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153155" y="4769440"/>
            <a:ext cx="124996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son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portante</a:t>
            </a:r>
            <a:r>
              <a:rPr kumimoji="0" lang="en-GB" sz="9600" b="0" i="0" u="none" strike="noStrike" kern="1200" cap="none" spc="0" normalizeH="0" baseline="0" noProof="0" dirty="0" err="1" smtClean="0">
                <a:ln>
                  <a:noFill/>
                </a:ln>
                <a:solidFill>
                  <a:srgbClr val="ED7D31"/>
                </a:solidFill>
                <a:effectLst/>
                <a:uLnTx/>
                <a:uFillTx/>
                <a:latin typeface="Century Gothic" panose="020B0502020202020204" pitchFamily="34" charset="0"/>
                <a:ea typeface="+mn-ea"/>
                <a:cs typeface="+mn-cs"/>
              </a:rPr>
              <a:t>s</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513096" y="4779881"/>
            <a:ext cx="127435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im</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__________</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2" name="Group 1"/>
          <p:cNvGrpSpPr/>
          <p:nvPr/>
        </p:nvGrpSpPr>
        <p:grpSpPr>
          <a:xfrm>
            <a:off x="3261102" y="1357823"/>
            <a:ext cx="4782820" cy="2391410"/>
            <a:chOff x="3261102" y="1357823"/>
            <a:chExt cx="4782820" cy="239141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102" y="1357823"/>
              <a:ext cx="2391410" cy="239141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12" y="1357823"/>
              <a:ext cx="2391410" cy="2391410"/>
            </a:xfrm>
            <a:prstGeom prst="rect">
              <a:avLst/>
            </a:prstGeom>
          </p:spPr>
        </p:pic>
      </p:grpSp>
      <p:sp>
        <p:nvSpPr>
          <p:cNvPr id="14" name="Title 1"/>
          <p:cNvSpPr>
            <a:spLocks noGrp="1"/>
          </p:cNvSpPr>
          <p:nvPr>
            <p:ph type="title"/>
          </p:nvPr>
        </p:nvSpPr>
        <p:spPr>
          <a:xfrm>
            <a:off x="9816504" y="-57029"/>
            <a:ext cx="2033954" cy="678816"/>
          </a:xfrm>
        </p:spPr>
        <p:txBody>
          <a:bodyPr>
            <a:normAutofit fontScale="90000"/>
          </a:bodyPr>
          <a:lstStyle/>
          <a:p>
            <a:pPr lvl="0">
              <a:lnSpc>
                <a:spcPct val="100000"/>
              </a:lnSpc>
              <a:spcBef>
                <a:spcPts val="0"/>
              </a:spcBef>
            </a:pPr>
            <a:r>
              <a:rPr lang="en-GB" sz="2000" b="1" dirty="0" err="1">
                <a:solidFill>
                  <a:prstClr val="white"/>
                </a:solidFill>
                <a:latin typeface="Century Gothic" panose="020B0502020202020204" pitchFamily="34" charset="0"/>
                <a:ea typeface="+mn-ea"/>
                <a:cs typeface="+mn-cs"/>
              </a:rPr>
              <a:t>hablar</a:t>
            </a:r>
            <a:r>
              <a:rPr lang="en-GB" sz="2000" b="1" dirty="0">
                <a:solidFill>
                  <a:prstClr val="white"/>
                </a:solidFill>
                <a:latin typeface="Century Gothic" panose="020B0502020202020204" pitchFamily="34" charset="0"/>
                <a:ea typeface="+mn-ea"/>
                <a:cs typeface="+mn-cs"/>
              </a:rPr>
              <a:t> / </a:t>
            </a:r>
            <a:r>
              <a:rPr lang="en-GB" sz="2000" b="1" dirty="0" err="1" smtClean="0">
                <a:solidFill>
                  <a:prstClr val="white"/>
                </a:solidFill>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70704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53434" y="77634"/>
            <a:ext cx="236147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382468" y="3348296"/>
            <a:ext cx="10041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islas</a:t>
            </a:r>
          </a:p>
        </p:txBody>
      </p:sp>
      <p:sp>
        <p:nvSpPr>
          <p:cNvPr id="9" name="TextBox 8"/>
          <p:cNvSpPr txBox="1"/>
          <p:nvPr/>
        </p:nvSpPr>
        <p:spPr>
          <a:xfrm>
            <a:off x="1673780" y="3348296"/>
            <a:ext cx="69467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Las</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312101" y="4763680"/>
            <a:ext cx="124996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son</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rande</a:t>
            </a:r>
            <a:r>
              <a:rPr kumimoji="0" lang="en-GB" sz="9600" b="0" i="0" u="none" strike="noStrike" kern="1200" cap="none" spc="0" normalizeH="0" baseline="0" noProof="0" dirty="0" err="1" smtClean="0">
                <a:ln>
                  <a:noFill/>
                </a:ln>
                <a:solidFill>
                  <a:srgbClr val="FF6600"/>
                </a:solidFill>
                <a:effectLst/>
                <a:uLnTx/>
                <a:uFillTx/>
                <a:latin typeface="Century Gothic" panose="020B0502020202020204" pitchFamily="34" charset="0"/>
                <a:ea typeface="+mn-ea"/>
                <a:cs typeface="+mn-cs"/>
              </a:rPr>
              <a:t>s</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256353" y="4762275"/>
            <a:ext cx="117884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g________</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4" name="Group 13"/>
          <p:cNvGrpSpPr/>
          <p:nvPr/>
        </p:nvGrpSpPr>
        <p:grpSpPr>
          <a:xfrm>
            <a:off x="1842753" y="883593"/>
            <a:ext cx="8891419" cy="2578601"/>
            <a:chOff x="1037827" y="1170632"/>
            <a:chExt cx="8891419" cy="2578601"/>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1037827" y="1170634"/>
              <a:ext cx="2963685" cy="2578599"/>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4001876" y="1170633"/>
              <a:ext cx="2963685" cy="2578599"/>
            </a:xfrm>
            <a:prstGeom prst="rect">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12994"/>
            <a:stretch/>
          </p:blipFill>
          <p:spPr>
            <a:xfrm>
              <a:off x="6965561" y="1170632"/>
              <a:ext cx="2963685" cy="2578599"/>
            </a:xfrm>
            <a:prstGeom prst="rect">
              <a:avLst/>
            </a:prstGeom>
          </p:spPr>
        </p:pic>
      </p:grpSp>
      <p:sp>
        <p:nvSpPr>
          <p:cNvPr id="11" name="Title 1"/>
          <p:cNvSpPr>
            <a:spLocks noGrp="1"/>
          </p:cNvSpPr>
          <p:nvPr>
            <p:ph type="title"/>
          </p:nvPr>
        </p:nvSpPr>
        <p:spPr>
          <a:xfrm>
            <a:off x="9816504" y="-57029"/>
            <a:ext cx="2033954" cy="678816"/>
          </a:xfrm>
        </p:spPr>
        <p:txBody>
          <a:bodyPr>
            <a:normAutofit fontScale="90000"/>
          </a:bodyPr>
          <a:lstStyle/>
          <a:p>
            <a:pPr lvl="0">
              <a:lnSpc>
                <a:spcPct val="100000"/>
              </a:lnSpc>
              <a:spcBef>
                <a:spcPts val="0"/>
              </a:spcBef>
            </a:pPr>
            <a:r>
              <a:rPr lang="en-GB" sz="2000" b="1" dirty="0" err="1">
                <a:solidFill>
                  <a:prstClr val="white"/>
                </a:solidFill>
                <a:latin typeface="Century Gothic" panose="020B0502020202020204" pitchFamily="34" charset="0"/>
                <a:ea typeface="+mn-ea"/>
                <a:cs typeface="+mn-cs"/>
              </a:rPr>
              <a:t>hablar</a:t>
            </a:r>
            <a:r>
              <a:rPr lang="en-GB" sz="2000" b="1" dirty="0">
                <a:solidFill>
                  <a:prstClr val="white"/>
                </a:solidFill>
                <a:latin typeface="Century Gothic" panose="020B0502020202020204" pitchFamily="34" charset="0"/>
                <a:ea typeface="+mn-ea"/>
                <a:cs typeface="+mn-cs"/>
              </a:rPr>
              <a:t> / </a:t>
            </a:r>
            <a:r>
              <a:rPr lang="en-GB" sz="2000" b="1" dirty="0" err="1" smtClean="0">
                <a:solidFill>
                  <a:prstClr val="white"/>
                </a:solidFill>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75827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553434" y="77634"/>
            <a:ext cx="2361476"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382468" y="3348296"/>
            <a:ext cx="100410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familias</a:t>
            </a:r>
            <a:endPar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1734740" y="3348296"/>
            <a:ext cx="694671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Las</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312101" y="4763680"/>
            <a:ext cx="1249964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son</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legre</a:t>
            </a:r>
            <a:r>
              <a:rPr kumimoji="0" lang="en-GB" sz="9600" b="0" i="0" u="none" strike="noStrike" kern="1200" cap="none" spc="0" normalizeH="0" baseline="0" noProof="0" dirty="0" err="1" smtClean="0">
                <a:ln>
                  <a:noFill/>
                </a:ln>
                <a:solidFill>
                  <a:srgbClr val="FF6600"/>
                </a:solidFill>
                <a:effectLst/>
                <a:uLnTx/>
                <a:uFillTx/>
                <a:latin typeface="Century Gothic" panose="020B0502020202020204" pitchFamily="34" charset="0"/>
                <a:ea typeface="+mn-ea"/>
                <a:cs typeface="+mn-cs"/>
              </a:rPr>
              <a:t>s</a:t>
            </a:r>
            <a:r>
              <a:rPr kumimoji="0" lang="en-GB" sz="9600" b="0" i="0" u="none" strike="noStrike" kern="1200" cap="none" spc="0" normalizeH="0" baseline="0" noProof="0" dirty="0" smtClean="0">
                <a:ln>
                  <a:noFill/>
                </a:ln>
                <a:solidFill>
                  <a:srgbClr val="FF6600"/>
                </a:solidFill>
                <a:effectLst/>
                <a:uLnTx/>
                <a:uFillTx/>
                <a:latin typeface="Century Gothic" panose="020B0502020202020204" pitchFamily="34" charset="0"/>
                <a:ea typeface="+mn-ea"/>
                <a:cs typeface="+mn-cs"/>
              </a:rPr>
              <a:t>.</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36786" y="4763680"/>
            <a:ext cx="117884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96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____  a______</a:t>
            </a:r>
            <a:endParaRPr kumimoji="0" lang="en-GB" sz="9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1" name="Group 10"/>
          <p:cNvGrpSpPr/>
          <p:nvPr/>
        </p:nvGrpSpPr>
        <p:grpSpPr>
          <a:xfrm>
            <a:off x="2509643" y="982780"/>
            <a:ext cx="6555029" cy="2512476"/>
            <a:chOff x="3098923" y="1266581"/>
            <a:chExt cx="6555029" cy="2512476"/>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8923" y="1266581"/>
              <a:ext cx="3173654" cy="2512476"/>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298" y="1266581"/>
              <a:ext cx="3173654" cy="2512476"/>
            </a:xfrm>
            <a:prstGeom prst="rect">
              <a:avLst/>
            </a:prstGeom>
          </p:spPr>
        </p:pic>
      </p:grpSp>
      <p:sp>
        <p:nvSpPr>
          <p:cNvPr id="10" name="Title 1"/>
          <p:cNvSpPr>
            <a:spLocks noGrp="1"/>
          </p:cNvSpPr>
          <p:nvPr>
            <p:ph type="title"/>
          </p:nvPr>
        </p:nvSpPr>
        <p:spPr>
          <a:xfrm>
            <a:off x="9816504" y="-57029"/>
            <a:ext cx="2033954" cy="678816"/>
          </a:xfrm>
        </p:spPr>
        <p:txBody>
          <a:bodyPr>
            <a:normAutofit fontScale="90000"/>
          </a:bodyPr>
          <a:lstStyle/>
          <a:p>
            <a:pPr lvl="0">
              <a:lnSpc>
                <a:spcPct val="100000"/>
              </a:lnSpc>
              <a:spcBef>
                <a:spcPts val="0"/>
              </a:spcBef>
            </a:pPr>
            <a:r>
              <a:rPr lang="en-GB" sz="2000" b="1" dirty="0" err="1">
                <a:solidFill>
                  <a:prstClr val="white"/>
                </a:solidFill>
                <a:latin typeface="Century Gothic" panose="020B0502020202020204" pitchFamily="34" charset="0"/>
                <a:ea typeface="+mn-ea"/>
                <a:cs typeface="+mn-cs"/>
              </a:rPr>
              <a:t>hablar</a:t>
            </a:r>
            <a:r>
              <a:rPr lang="en-GB" sz="2000" b="1" dirty="0">
                <a:solidFill>
                  <a:prstClr val="white"/>
                </a:solidFill>
                <a:latin typeface="Century Gothic" panose="020B0502020202020204" pitchFamily="34" charset="0"/>
                <a:ea typeface="+mn-ea"/>
                <a:cs typeface="+mn-cs"/>
              </a:rPr>
              <a:t> / </a:t>
            </a:r>
            <a:r>
              <a:rPr lang="en-GB" sz="2000" b="1" dirty="0" err="1" smtClean="0">
                <a:solidFill>
                  <a:prstClr val="white"/>
                </a:solidFill>
                <a:latin typeface="Century Gothic" panose="020B0502020202020204" pitchFamily="34" charset="0"/>
                <a:ea typeface="+mn-ea"/>
                <a:cs typeface="+mn-cs"/>
              </a:rPr>
              <a:t>escribir</a:t>
            </a:r>
            <a:endParaRPr lang="en-GB" dirty="0"/>
          </a:p>
        </p:txBody>
      </p:sp>
    </p:spTree>
    <p:extLst>
      <p:ext uri="{BB962C8B-B14F-4D97-AF65-F5344CB8AC3E}">
        <p14:creationId xmlns:p14="http://schemas.microsoft.com/office/powerpoint/2010/main" val="33960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3417</Words>
  <Application>Microsoft Office PowerPoint</Application>
  <PresentationFormat>Widescreen</PresentationFormat>
  <Paragraphs>673</Paragraphs>
  <Slides>30</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SimSun</vt:lpstr>
      <vt:lpstr>Arial</vt:lpstr>
      <vt:lpstr>Calibri</vt:lpstr>
      <vt:lpstr>Calibri Light</vt:lpstr>
      <vt:lpstr>Century Gothic</vt:lpstr>
      <vt:lpstr>Helvetica Neue</vt:lpstr>
      <vt:lpstr>Times New Roman</vt:lpstr>
      <vt:lpstr>Tw Cen MT</vt:lpstr>
      <vt:lpstr>Office Theme</vt:lpstr>
      <vt:lpstr>1_Office Theme</vt:lpstr>
      <vt:lpstr>PowerPoint Presentation</vt:lpstr>
      <vt:lpstr>Plural definite article</vt:lpstr>
      <vt:lpstr>escuchar</vt:lpstr>
      <vt:lpstr>leer</vt:lpstr>
      <vt:lpstr>hablar / escribir </vt:lpstr>
      <vt:lpstr>hablar / escribir</vt:lpstr>
      <vt:lpstr>hablar / escribir</vt:lpstr>
      <vt:lpstr>hablar / escribir</vt:lpstr>
      <vt:lpstr>hablar / escribir</vt:lpstr>
      <vt:lpstr>hablar / escribir</vt:lpstr>
      <vt:lpstr>hablar / escribir</vt:lpstr>
      <vt:lpstr>hablar / escribir</vt:lpstr>
      <vt:lpstr>hablar / escribir</vt:lpstr>
      <vt:lpstr>En parejas</vt:lpstr>
      <vt:lpstr>Un ejemplo</vt:lpstr>
      <vt:lpstr>PowerPoint Presentation</vt:lpstr>
      <vt:lpstr>PowerPoint Presentation</vt:lpstr>
      <vt:lpstr>PowerPoint Presentation</vt:lpstr>
      <vt:lpstr>PowerPoint Presentation</vt:lpstr>
      <vt:lpstr>leer</vt:lpstr>
      <vt:lpstr>leer</vt:lpstr>
      <vt:lpstr>escuchar y escribir</vt:lpstr>
      <vt:lpstr>hablar / escuchar</vt:lpstr>
      <vt:lpstr>hablar / escuchar</vt:lpstr>
      <vt:lpstr>hablar / escuchar</vt:lpstr>
      <vt:lpstr>hablar / escuchar</vt:lpstr>
      <vt:lpstr>hablar / escuchar</vt:lpstr>
      <vt:lpstr>escribir</vt:lpstr>
      <vt:lpstr>escribir</vt:lpstr>
      <vt:lpstr>escribir</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Avery</dc:creator>
  <cp:lastModifiedBy>Nicholas Avery</cp:lastModifiedBy>
  <cp:revision>1</cp:revision>
  <dcterms:created xsi:type="dcterms:W3CDTF">2019-11-27T07:53:04Z</dcterms:created>
  <dcterms:modified xsi:type="dcterms:W3CDTF">2019-11-27T07:53:45Z</dcterms:modified>
</cp:coreProperties>
</file>