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61" r:id="rId4"/>
    <p:sldId id="264" r:id="rId5"/>
    <p:sldId id="260" r:id="rId6"/>
    <p:sldId id="265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0377" autoAdjust="0"/>
  </p:normalViewPr>
  <p:slideViewPr>
    <p:cSldViewPr snapToGrid="0">
      <p:cViewPr varScale="1">
        <p:scale>
          <a:sx n="78" d="100"/>
          <a:sy n="78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31B31-1E93-4AE8-ACBF-F86F53AC6ADF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AC4B-258C-4EF2-8428-0EA2805C1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pictures selected are available</a:t>
            </a:r>
            <a:r>
              <a:rPr lang="en-GB" baseline="0" dirty="0" smtClean="0"/>
              <a:t> under a Creative Common license, no attribution required.</a:t>
            </a:r>
            <a:br>
              <a:rPr lang="en-GB" baseline="0" dirty="0" smtClean="0"/>
            </a:br>
            <a:r>
              <a:rPr lang="en-GB" baseline="0" dirty="0" smtClean="0"/>
              <a:t>This is the first 10-minute phonics sequence for the sound ‘a’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1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Introduce</a:t>
            </a:r>
            <a:r>
              <a:rPr lang="en-GB" baseline="0" dirty="0" smtClean="0"/>
              <a:t> and elicit the pronunciation of the individual </a:t>
            </a:r>
            <a:r>
              <a:rPr lang="en-GB" b="1" baseline="0" dirty="0" err="1" smtClean="0"/>
              <a:t>SSC</a:t>
            </a:r>
            <a:r>
              <a:rPr lang="en-GB" b="1" baseline="0" dirty="0" smtClean="0"/>
              <a:t> ‘A’ </a:t>
            </a:r>
            <a:r>
              <a:rPr lang="en-GB" baseline="0" dirty="0" smtClean="0"/>
              <a:t>and then present and practise the pronunciation of the </a:t>
            </a:r>
            <a:r>
              <a:rPr lang="en-GB" b="1" baseline="0" dirty="0" smtClean="0"/>
              <a:t>source word ‘alto’.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dirty="0" smtClean="0"/>
              <a:t>A possible gesture for this </a:t>
            </a:r>
            <a:r>
              <a:rPr lang="en-GB" b="1" dirty="0" smtClean="0"/>
              <a:t>source</a:t>
            </a:r>
            <a:r>
              <a:rPr lang="en-GB" dirty="0" smtClean="0"/>
              <a:t> word</a:t>
            </a:r>
            <a:r>
              <a:rPr lang="en-GB" baseline="0" dirty="0" smtClean="0"/>
              <a:t> </a:t>
            </a:r>
            <a:r>
              <a:rPr lang="en-GB" dirty="0" smtClean="0"/>
              <a:t>would be to</a:t>
            </a:r>
            <a:r>
              <a:rPr lang="en-GB" baseline="0" dirty="0" smtClean="0"/>
              <a:t> COMPLETE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8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Repeat</a:t>
            </a:r>
            <a:r>
              <a:rPr lang="en-GB" baseline="0" dirty="0" smtClean="0"/>
              <a:t> the ‘a’ sound and elicit the source word.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6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Recap </a:t>
            </a:r>
            <a:r>
              <a:rPr lang="en-GB" b="1" baseline="0" dirty="0" smtClean="0"/>
              <a:t>individual </a:t>
            </a:r>
            <a:r>
              <a:rPr lang="en-GB" b="1" baseline="0" dirty="0" err="1" smtClean="0"/>
              <a:t>SSC</a:t>
            </a:r>
            <a:r>
              <a:rPr lang="en-GB" b="1" baseline="0" dirty="0" smtClean="0"/>
              <a:t> ‘A’ </a:t>
            </a:r>
            <a:r>
              <a:rPr lang="en-GB" baseline="0" dirty="0" smtClean="0"/>
              <a:t>and then the </a:t>
            </a:r>
            <a:r>
              <a:rPr lang="en-GB" b="1" baseline="0" dirty="0" smtClean="0"/>
              <a:t>source</a:t>
            </a:r>
            <a:r>
              <a:rPr lang="en-GB" baseline="0" dirty="0" smtClean="0"/>
              <a:t> word again (with gesture, if using).</a:t>
            </a:r>
            <a:br>
              <a:rPr lang="en-GB" baseline="0" dirty="0" smtClean="0"/>
            </a:br>
            <a:r>
              <a:rPr lang="en-GB" baseline="0" dirty="0" smtClean="0"/>
              <a:t>Then present and elicit the pronunciation of the five </a:t>
            </a:r>
            <a:r>
              <a:rPr lang="en-GB" b="1" baseline="0" dirty="0" smtClean="0"/>
              <a:t>cluster</a:t>
            </a:r>
            <a:r>
              <a:rPr lang="en-GB" baseline="0" dirty="0" smtClean="0"/>
              <a:t> words.</a:t>
            </a:r>
            <a:br>
              <a:rPr lang="en-GB" baseline="0" dirty="0" smtClean="0"/>
            </a:br>
            <a:r>
              <a:rPr lang="en-GB" baseline="0" dirty="0" smtClean="0"/>
              <a:t>The cluster words have been chosen for their high-frequency, from a range of word classes, with the </a:t>
            </a:r>
            <a:r>
              <a:rPr lang="en-GB" baseline="0" dirty="0" err="1" smtClean="0"/>
              <a:t>SSC</a:t>
            </a:r>
            <a:r>
              <a:rPr lang="en-GB" baseline="0" dirty="0" smtClean="0"/>
              <a:t> (where possible) positioned within a variety of syllables within the words(e.g. initial, 2</a:t>
            </a:r>
            <a:r>
              <a:rPr lang="en-GB" baseline="30000" dirty="0" smtClean="0"/>
              <a:t>nd</a:t>
            </a:r>
            <a:r>
              <a:rPr lang="en-GB" baseline="0" dirty="0" smtClean="0"/>
              <a:t>, final etc..) and additionally, we have tried to use words that build cumulatively on previously taught </a:t>
            </a:r>
            <a:r>
              <a:rPr lang="en-GB" baseline="0" dirty="0" err="1" smtClean="0"/>
              <a:t>SSCs</a:t>
            </a:r>
            <a:r>
              <a:rPr lang="en-GB" baseline="0" dirty="0" smtClean="0"/>
              <a:t> (see the Phonics Teaching Sequence document) and do not include new </a:t>
            </a:r>
            <a:r>
              <a:rPr lang="en-GB" baseline="0" dirty="0" err="1" smtClean="0"/>
              <a:t>SSCs</a:t>
            </a:r>
            <a:r>
              <a:rPr lang="en-GB" baseline="0" dirty="0" smtClean="0"/>
              <a:t>.  Where new </a:t>
            </a:r>
            <a:r>
              <a:rPr lang="en-GB" baseline="0" dirty="0" err="1" smtClean="0"/>
              <a:t>SSCs</a:t>
            </a:r>
            <a:r>
              <a:rPr lang="en-GB" baseline="0" dirty="0" smtClean="0"/>
              <a:t> are used, they are often consonants which have a similar symbol-sound correspondence in English.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Word frequency rankings: </a:t>
            </a:r>
            <a:br>
              <a:rPr lang="en-GB" baseline="0" dirty="0" smtClean="0"/>
            </a:br>
            <a:r>
              <a:rPr lang="en-GB" b="1" baseline="0" dirty="0" smtClean="0"/>
              <a:t>alto </a:t>
            </a:r>
            <a:r>
              <a:rPr lang="en-GB" baseline="0" dirty="0" smtClean="0"/>
              <a:t>[231]; </a:t>
            </a:r>
            <a:r>
              <a:rPr lang="en-GB" b="1" baseline="0" dirty="0" smtClean="0"/>
              <a:t>nada </a:t>
            </a:r>
            <a:r>
              <a:rPr lang="en-GB" baseline="0" dirty="0" smtClean="0"/>
              <a:t>[87]; </a:t>
            </a:r>
            <a:r>
              <a:rPr lang="en-GB" b="1" baseline="0" dirty="0" smtClean="0"/>
              <a:t>casa </a:t>
            </a:r>
            <a:r>
              <a:rPr lang="en-GB" b="0" baseline="0" dirty="0" smtClean="0"/>
              <a:t>[106]</a:t>
            </a:r>
            <a:r>
              <a:rPr lang="en-GB" baseline="0" dirty="0" smtClean="0"/>
              <a:t> </a:t>
            </a:r>
            <a:r>
              <a:rPr lang="en-GB" b="1" baseline="0" dirty="0" err="1" smtClean="0"/>
              <a:t>cama</a:t>
            </a:r>
            <a:r>
              <a:rPr lang="en-GB" b="1" baseline="0" dirty="0" smtClean="0"/>
              <a:t> </a:t>
            </a:r>
            <a:r>
              <a:rPr lang="en-GB" baseline="0" dirty="0" smtClean="0"/>
              <a:t>[609]; </a:t>
            </a:r>
            <a:r>
              <a:rPr lang="en-GB" b="1" baseline="0" dirty="0" err="1" smtClean="0"/>
              <a:t>amar</a:t>
            </a:r>
            <a:r>
              <a:rPr lang="en-GB" b="1" baseline="0" dirty="0" smtClean="0"/>
              <a:t> </a:t>
            </a:r>
            <a:r>
              <a:rPr lang="en-GB" baseline="0" dirty="0" smtClean="0"/>
              <a:t>[700]; </a:t>
            </a:r>
            <a:r>
              <a:rPr lang="en-GB" b="1" baseline="0" dirty="0" err="1" smtClean="0"/>
              <a:t>agosto</a:t>
            </a:r>
            <a:r>
              <a:rPr lang="en-GB" b="1" baseline="0" dirty="0" smtClean="0"/>
              <a:t> </a:t>
            </a:r>
            <a:r>
              <a:rPr lang="en-GB" baseline="0" dirty="0" smtClean="0"/>
              <a:t>[931]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Davies, M.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&amp; Davies, K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 (2018).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 Frequency Dictionary of Spanish: Core vocabulary for learners 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(2</a:t>
            </a:r>
            <a:r>
              <a:rPr lang="en-GB" sz="1200" i="0" kern="1200" baseline="300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nd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ed.)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Without the images, students focus this time again closely on the </a:t>
            </a:r>
            <a:r>
              <a:rPr lang="en-GB" dirty="0" err="1" smtClean="0"/>
              <a:t>SSC</a:t>
            </a:r>
            <a:r>
              <a:rPr lang="en-GB" dirty="0" smtClean="0"/>
              <a:t> and the cluster</a:t>
            </a:r>
            <a:r>
              <a:rPr lang="en-GB" baseline="0" dirty="0" smtClean="0"/>
              <a:t> words.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Alphabetical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aloud</a:t>
            </a:r>
            <a:b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Individually (but all at once) pupils read out the words but in 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alphabetical order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They keep going for one minute.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circulate to listen into their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5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Optional</a:t>
            </a:r>
            <a:r>
              <a:rPr lang="en-GB" baseline="0" dirty="0" smtClean="0"/>
              <a:t> dictation task 1-6.</a:t>
            </a:r>
            <a:br>
              <a:rPr lang="en-GB" baseline="0" dirty="0" smtClean="0"/>
            </a:br>
            <a:r>
              <a:rPr lang="en-GB" baseline="0" dirty="0" smtClean="0"/>
              <a:t>Teacher reads words aloud and students write them, then check.  As this is the first session with this </a:t>
            </a:r>
            <a:r>
              <a:rPr lang="en-GB" baseline="0" dirty="0" err="1" smtClean="0"/>
              <a:t>SFC</a:t>
            </a:r>
            <a:r>
              <a:rPr lang="en-GB" baseline="0" dirty="0" smtClean="0"/>
              <a:t>, it makes sense to check the spelling after each one, and encourage students to correct any errors as they go.  It’s helpful to present this as an activity, not as a test!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1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Optional</a:t>
            </a:r>
            <a:r>
              <a:rPr lang="en-GB" baseline="0" dirty="0" smtClean="0"/>
              <a:t> dictation task 2 1-6.</a:t>
            </a:r>
            <a:br>
              <a:rPr lang="en-GB" baseline="0" dirty="0" smtClean="0"/>
            </a:br>
            <a:r>
              <a:rPr lang="en-GB" baseline="0" dirty="0" smtClean="0"/>
              <a:t>Teacher reads words aloud and students write them in ENGLISH, then check.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Note: The order of items has been changed to increase the challenge and prevent rote order memorisation.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This is to support the students in establishing the meaning of these HF words, as well as leaning the sound-symbol correspondence.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0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9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9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7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17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7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9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>
                <a:solidFill>
                  <a:prstClr val="black"/>
                </a:solidFill>
              </a:rPr>
              <a:pPr/>
              <a:t>18/06/2019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83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>
                <a:solidFill>
                  <a:prstClr val="black"/>
                </a:solidFill>
              </a:rPr>
              <a:pPr/>
              <a:t>18/06/2019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8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3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>
                <a:solidFill>
                  <a:prstClr val="black"/>
                </a:solidFill>
              </a:rPr>
              <a:pPr/>
              <a:t>18/06/2019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7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>
                <a:solidFill>
                  <a:prstClr val="black"/>
                </a:solidFill>
              </a:rPr>
              <a:pPr/>
              <a:t>18/06/2019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2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>
                <a:solidFill>
                  <a:prstClr val="black"/>
                </a:solidFill>
              </a:rPr>
              <a:pPr/>
              <a:t>18/06/2019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5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2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2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5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7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4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2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F3FE-8184-4E28-8D2F-D36392321058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7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</a:rPr>
              <a:t/>
            </a:r>
            <a:br>
              <a:rPr lang="en-GB" sz="1100" dirty="0">
                <a:solidFill>
                  <a:prstClr val="black"/>
                </a:solidFill>
              </a:rPr>
            </a:b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6577" y="6526075"/>
            <a:ext cx="229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77346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320" y="1847067"/>
            <a:ext cx="855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Spanish </a:t>
            </a:r>
            <a:r>
              <a:rPr lang="en-GB" sz="4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SSC</a:t>
            </a: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teaching sequence</a:t>
            </a:r>
            <a:endParaRPr lang="en-GB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94320" y="2992984"/>
            <a:ext cx="6606822" cy="8493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797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54208" y="6486521"/>
            <a:ext cx="493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5814" y="-1167232"/>
            <a:ext cx="4234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smtClean="0">
                <a:solidFill>
                  <a:srgbClr val="115076"/>
                </a:solidFill>
                <a:cs typeface="Calibri" panose="020F0502020204030204" pitchFamily="34" charset="0"/>
              </a:rPr>
              <a:t>a</a:t>
            </a:r>
            <a:endParaRPr lang="en-GB" sz="24000" b="1" dirty="0">
              <a:solidFill>
                <a:srgbClr val="115076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751509" y="4136642"/>
            <a:ext cx="3425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grpSp>
        <p:nvGrpSpPr>
          <p:cNvPr id="24" name="Group 1"/>
          <p:cNvGrpSpPr/>
          <p:nvPr/>
        </p:nvGrpSpPr>
        <p:grpSpPr>
          <a:xfrm>
            <a:off x="3871479" y="1389888"/>
            <a:ext cx="4552411" cy="3149090"/>
            <a:chOff x="6459488" y="2377646"/>
            <a:chExt cx="2181503" cy="2455108"/>
          </a:xfrm>
        </p:grpSpPr>
        <p:pic>
          <p:nvPicPr>
            <p:cNvPr id="25" name="Picture 8" descr="http://www.clker.com/cliparts/3/7/8/9/11970890601169574535johnny_automatic_tall_ladder.svg.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839" y="2654584"/>
              <a:ext cx="498842" cy="203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6"/>
            <a:stretch/>
          </p:blipFill>
          <p:spPr bwMode="auto">
            <a:xfrm>
              <a:off x="6459488" y="2377646"/>
              <a:ext cx="1525155" cy="231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07" t="41261" r="-2611" b="15714"/>
            <a:stretch/>
          </p:blipFill>
          <p:spPr bwMode="auto">
            <a:xfrm>
              <a:off x="8105435" y="3673053"/>
              <a:ext cx="535556" cy="115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83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54208" y="6486521"/>
            <a:ext cx="493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5814" y="-1167232"/>
            <a:ext cx="4234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smtClean="0">
                <a:solidFill>
                  <a:srgbClr val="115076"/>
                </a:solidFill>
                <a:cs typeface="Calibri" panose="020F0502020204030204" pitchFamily="34" charset="0"/>
              </a:rPr>
              <a:t>a</a:t>
            </a:r>
            <a:endParaRPr lang="en-GB" sz="24000" b="1" dirty="0">
              <a:solidFill>
                <a:srgbClr val="115076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844477" y="1858763"/>
            <a:ext cx="3425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</p:spTree>
    <p:extLst>
      <p:ext uri="{BB962C8B-B14F-4D97-AF65-F5344CB8AC3E}">
        <p14:creationId xmlns:p14="http://schemas.microsoft.com/office/powerpoint/2010/main" val="3143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89375" y="1713638"/>
            <a:ext cx="2975194" cy="2835976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674" y="846332"/>
            <a:ext cx="238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003" y="3373783"/>
            <a:ext cx="2092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3983" y="818620"/>
            <a:ext cx="2485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037" y="4562742"/>
            <a:ext cx="261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9440" y="3386834"/>
            <a:ext cx="207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72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382" y="3373782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gosto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://www.clker.com/cliparts/8/6/6/2/1194984823427644192heart-ballons_benji_park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73" y="1805867"/>
            <a:ext cx="1027350" cy="13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ker.com/cliparts/9/7/b/7/12065640201906459233Rfc1394_Single_Bed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74" y="5485139"/>
            <a:ext cx="1422596" cy="8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gust Calendar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21" y="4504683"/>
            <a:ext cx="1009102" cy="10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03" y="4430293"/>
            <a:ext cx="1881554" cy="123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00289" y="1905516"/>
            <a:ext cx="1487982" cy="1625147"/>
            <a:chOff x="6459488" y="2377646"/>
            <a:chExt cx="2181503" cy="2455108"/>
          </a:xfrm>
        </p:grpSpPr>
        <p:pic>
          <p:nvPicPr>
            <p:cNvPr id="2056" name="Picture 8" descr="http://www.clker.com/cliparts/3/7/8/9/11970890601169574535johnny_automatic_tall_ladder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839" y="2654584"/>
              <a:ext cx="498842" cy="203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6"/>
            <a:stretch/>
          </p:blipFill>
          <p:spPr bwMode="auto">
            <a:xfrm>
              <a:off x="6459488" y="2377646"/>
              <a:ext cx="1525155" cy="231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07" t="41261" r="-2611" b="15714"/>
            <a:stretch/>
          </p:blipFill>
          <p:spPr bwMode="auto">
            <a:xfrm>
              <a:off x="8105435" y="3673053"/>
              <a:ext cx="535556" cy="115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1816982" y="1577173"/>
            <a:ext cx="9428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b="1" dirty="0">
                <a:solidFill>
                  <a:prstClr val="black"/>
                </a:solidFill>
              </a:rPr>
              <a:t>∅</a:t>
            </a:r>
            <a:endParaRPr lang="en-US" sz="9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7454" y="-190802"/>
            <a:ext cx="1340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6199" y="6486521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120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89375" y="1713638"/>
            <a:ext cx="2975194" cy="2835976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674" y="846332"/>
            <a:ext cx="238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003" y="3373783"/>
            <a:ext cx="2092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3983" y="818620"/>
            <a:ext cx="2485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037" y="4562742"/>
            <a:ext cx="261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9440" y="3386834"/>
            <a:ext cx="207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72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382" y="3373782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gosto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7454" y="-190802"/>
            <a:ext cx="1340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2560" y="6486521"/>
            <a:ext cx="485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54208" y="6486521"/>
            <a:ext cx="493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066399" y="650737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0752138" y="639311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0776826" y="639311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752138" y="2623213"/>
            <a:ext cx="143986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Segundos</a:t>
            </a:r>
            <a:endParaRPr lang="en-GB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993617" y="481460"/>
            <a:ext cx="431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968929" y="4615042"/>
            <a:ext cx="73417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805501" y="5025990"/>
            <a:ext cx="1058732" cy="382082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EMPEZAR</a:t>
            </a:r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9" y="265392"/>
            <a:ext cx="923697" cy="102119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653816" y="2484713"/>
            <a:ext cx="238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4263042" y="3768655"/>
            <a:ext cx="2092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8" name="TextBox 7"/>
          <p:cNvSpPr txBox="1"/>
          <p:nvPr/>
        </p:nvSpPr>
        <p:spPr>
          <a:xfrm>
            <a:off x="5943084" y="2672524"/>
            <a:ext cx="2485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599906" y="4276487"/>
            <a:ext cx="261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30" name="TextBox 9"/>
          <p:cNvSpPr txBox="1"/>
          <p:nvPr/>
        </p:nvSpPr>
        <p:spPr>
          <a:xfrm>
            <a:off x="6355511" y="809411"/>
            <a:ext cx="207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72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31" name="TextBox 10"/>
          <p:cNvSpPr txBox="1"/>
          <p:nvPr/>
        </p:nvSpPr>
        <p:spPr>
          <a:xfrm>
            <a:off x="2724459" y="1074545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gosto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54208" y="6486521"/>
            <a:ext cx="493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1052252" y="56160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1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1063542" y="1514254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2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1063810" y="2497748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3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1063542" y="3450846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4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052251" y="4434340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5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1063542" y="5447277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6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871840" y="1321889"/>
            <a:ext cx="3286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3850970" y="2306005"/>
            <a:ext cx="2092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3850970" y="5135178"/>
            <a:ext cx="2485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3871846" y="3359298"/>
            <a:ext cx="261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3850970" y="4247238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gosto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http://www.clker.com/cliparts/8/6/6/2/1194984823427644192heart-ballons_benji_park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99" y="5534673"/>
            <a:ext cx="699512" cy="9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ker.com/cliparts/9/7/b/7/12065640201906459233Rfc1394_Single_Bed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66" y="3573565"/>
            <a:ext cx="1422596" cy="8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ugust Calendar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99" y="4510847"/>
            <a:ext cx="696533" cy="7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18" y="2446445"/>
            <a:ext cx="1526574" cy="81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5"/>
          <p:cNvSpPr/>
          <p:nvPr/>
        </p:nvSpPr>
        <p:spPr>
          <a:xfrm>
            <a:off x="1918899" y="1136983"/>
            <a:ext cx="5264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dirty="0">
                <a:solidFill>
                  <a:prstClr val="black"/>
                </a:solidFill>
              </a:rPr>
              <a:t>∅</a:t>
            </a:r>
            <a:endParaRPr lang="en-US" sz="9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3871846" y="493033"/>
            <a:ext cx="207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grpSp>
        <p:nvGrpSpPr>
          <p:cNvPr id="21" name="Group 1"/>
          <p:cNvGrpSpPr/>
          <p:nvPr/>
        </p:nvGrpSpPr>
        <p:grpSpPr>
          <a:xfrm>
            <a:off x="1855595" y="172381"/>
            <a:ext cx="1387567" cy="1292477"/>
            <a:chOff x="6459488" y="2377646"/>
            <a:chExt cx="2181503" cy="2455108"/>
          </a:xfrm>
        </p:grpSpPr>
        <p:pic>
          <p:nvPicPr>
            <p:cNvPr id="22" name="Picture 8" descr="http://www.clker.com/cliparts/3/7/8/9/11970890601169574535johnny_automatic_tall_ladder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839" y="2654584"/>
              <a:ext cx="498842" cy="203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6"/>
            <a:stretch/>
          </p:blipFill>
          <p:spPr bwMode="auto">
            <a:xfrm>
              <a:off x="6459488" y="2377646"/>
              <a:ext cx="1525155" cy="231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07" t="41261" r="-2611" b="15714"/>
            <a:stretch/>
          </p:blipFill>
          <p:spPr bwMode="auto">
            <a:xfrm>
              <a:off x="8105435" y="3673053"/>
              <a:ext cx="535556" cy="115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8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54208" y="6486521"/>
            <a:ext cx="493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871905" y="3212035"/>
            <a:ext cx="574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nothing - n</a:t>
            </a:r>
            <a:r>
              <a:rPr lang="en-GB" sz="6000" dirty="0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endParaRPr lang="en-GB" sz="6000" dirty="0">
              <a:solidFill>
                <a:srgbClr val="E87D1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871905" y="5231952"/>
            <a:ext cx="6053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house - c</a:t>
            </a:r>
            <a:r>
              <a:rPr lang="en-GB" sz="6000" dirty="0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000" dirty="0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endParaRPr lang="en-GB" sz="6000" dirty="0">
              <a:solidFill>
                <a:srgbClr val="E87D1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830575" y="2282927"/>
            <a:ext cx="9784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love - </a:t>
            </a:r>
            <a:r>
              <a:rPr lang="en-GB" sz="6000" dirty="0" err="1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871905" y="1293660"/>
            <a:ext cx="634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bed - 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 err="1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871905" y="321595"/>
            <a:ext cx="793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August</a:t>
            </a:r>
            <a:r>
              <a:rPr lang="en-GB" sz="6000" dirty="0" smtClean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- </a:t>
            </a:r>
            <a:r>
              <a:rPr lang="en-GB" sz="6000" dirty="0" err="1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gosto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1830575" y="4316815"/>
            <a:ext cx="5006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tall</a:t>
            </a:r>
            <a:r>
              <a:rPr lang="en-GB" sz="6000" dirty="0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- a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ction Button: Custom 24">
            <a:hlinkClick r:id="" action="ppaction://noaction" highlightClick="1">
              <a:snd r:embed="rId3" name="alto.wav"/>
            </a:hlinkClick>
          </p:cNvPr>
          <p:cNvSpPr/>
          <p:nvPr/>
        </p:nvSpPr>
        <p:spPr>
          <a:xfrm>
            <a:off x="1063537" y="4457438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Action Button: Custom 25">
            <a:hlinkClick r:id="" action="ppaction://noaction" highlightClick="1">
              <a:snd r:embed="rId4" name="nada.wav"/>
            </a:hlinkClick>
          </p:cNvPr>
          <p:cNvSpPr/>
          <p:nvPr/>
        </p:nvSpPr>
        <p:spPr>
          <a:xfrm>
            <a:off x="1063537" y="3418812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Action Button: Custom 26">
            <a:hlinkClick r:id="" action="ppaction://noaction" highlightClick="1">
              <a:snd r:embed="rId5" name="casa.wav"/>
            </a:hlinkClick>
          </p:cNvPr>
          <p:cNvSpPr/>
          <p:nvPr/>
        </p:nvSpPr>
        <p:spPr>
          <a:xfrm>
            <a:off x="1084411" y="542369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Action Button: Custom 27">
            <a:hlinkClick r:id="" action="ppaction://noaction" highlightClick="1">
              <a:snd r:embed="rId6" name="cama.wav"/>
            </a:hlinkClick>
          </p:cNvPr>
          <p:cNvSpPr/>
          <p:nvPr/>
        </p:nvSpPr>
        <p:spPr>
          <a:xfrm>
            <a:off x="1035840" y="1486298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Action Button: Custom 28">
            <a:hlinkClick r:id="" action="ppaction://noaction" highlightClick="1">
              <a:snd r:embed="rId7" name="agosto.wav"/>
            </a:hlinkClick>
          </p:cNvPr>
          <p:cNvSpPr/>
          <p:nvPr/>
        </p:nvSpPr>
        <p:spPr>
          <a:xfrm>
            <a:off x="1063539" y="545958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Action Button: Custom 29">
            <a:hlinkClick r:id="" action="ppaction://noaction" highlightClick="1">
              <a:snd r:embed="rId8" name="amar.wav"/>
            </a:hlinkClick>
          </p:cNvPr>
          <p:cNvSpPr/>
          <p:nvPr/>
        </p:nvSpPr>
        <p:spPr>
          <a:xfrm>
            <a:off x="1063538" y="245255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ources (not bold NA).pptx" id="{C04240F7-4567-42F4-A6A9-1F35289C3A03}" vid="{11C110E3-9438-4B77-B542-C85A197C3B2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222</Words>
  <Application>Microsoft Office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Tw Cen MT</vt:lpstr>
      <vt:lpstr>Tema de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JPe</dc:creator>
  <cp:lastModifiedBy>Study</cp:lastModifiedBy>
  <cp:revision>11</cp:revision>
  <dcterms:created xsi:type="dcterms:W3CDTF">2019-06-07T11:13:21Z</dcterms:created>
  <dcterms:modified xsi:type="dcterms:W3CDTF">2019-06-18T10:18:28Z</dcterms:modified>
</cp:coreProperties>
</file>