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8"/>
  </p:notesMasterIdLst>
  <p:sldIdLst>
    <p:sldId id="258" r:id="rId4"/>
    <p:sldId id="320" r:id="rId5"/>
    <p:sldId id="321" r:id="rId6"/>
    <p:sldId id="357" r:id="rId7"/>
    <p:sldId id="273" r:id="rId8"/>
    <p:sldId id="294" r:id="rId9"/>
    <p:sldId id="385" r:id="rId10"/>
    <p:sldId id="315" r:id="rId11"/>
    <p:sldId id="386" r:id="rId12"/>
    <p:sldId id="387" r:id="rId13"/>
    <p:sldId id="313" r:id="rId14"/>
    <p:sldId id="414" r:id="rId15"/>
    <p:sldId id="259" r:id="rId16"/>
    <p:sldId id="316" r:id="rId17"/>
    <p:sldId id="324" r:id="rId18"/>
    <p:sldId id="396" r:id="rId19"/>
    <p:sldId id="397" r:id="rId20"/>
    <p:sldId id="398" r:id="rId21"/>
    <p:sldId id="399" r:id="rId22"/>
    <p:sldId id="400" r:id="rId23"/>
    <p:sldId id="401" r:id="rId24"/>
    <p:sldId id="402" r:id="rId25"/>
    <p:sldId id="403" r:id="rId26"/>
    <p:sldId id="404" r:id="rId27"/>
    <p:sldId id="405" r:id="rId28"/>
    <p:sldId id="331" r:id="rId29"/>
    <p:sldId id="406" r:id="rId30"/>
    <p:sldId id="407" r:id="rId31"/>
    <p:sldId id="408" r:id="rId32"/>
    <p:sldId id="409" r:id="rId33"/>
    <p:sldId id="317" r:id="rId34"/>
    <p:sldId id="314" r:id="rId35"/>
    <p:sldId id="410" r:id="rId36"/>
    <p:sldId id="411" r:id="rId37"/>
    <p:sldId id="412" r:id="rId38"/>
    <p:sldId id="319" r:id="rId39"/>
    <p:sldId id="388" r:id="rId40"/>
    <p:sldId id="415" r:id="rId41"/>
    <p:sldId id="417" r:id="rId42"/>
    <p:sldId id="418" r:id="rId43"/>
    <p:sldId id="420" r:id="rId44"/>
    <p:sldId id="419" r:id="rId45"/>
    <p:sldId id="421" r:id="rId46"/>
    <p:sldId id="422" r:id="rId47"/>
    <p:sldId id="428" r:id="rId48"/>
    <p:sldId id="429" r:id="rId49"/>
    <p:sldId id="323" r:id="rId50"/>
    <p:sldId id="423" r:id="rId51"/>
    <p:sldId id="424" r:id="rId52"/>
    <p:sldId id="425" r:id="rId53"/>
    <p:sldId id="430" r:id="rId54"/>
    <p:sldId id="431" r:id="rId55"/>
    <p:sldId id="447" r:id="rId56"/>
    <p:sldId id="32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3" autoAdjust="0"/>
    <p:restoredTop sz="28077" autoAdjust="0"/>
  </p:normalViewPr>
  <p:slideViewPr>
    <p:cSldViewPr snapToGrid="0">
      <p:cViewPr varScale="1">
        <p:scale>
          <a:sx n="21" d="100"/>
          <a:sy n="21" d="100"/>
        </p:scale>
        <p:origin x="2962" y="3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F8A54-9F25-4B12-9268-FAE5AA1C92A1}"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49E45-E10C-48FA-B97A-80064C04E583}" type="slidenum">
              <a:rPr lang="en-GB" smtClean="0"/>
              <a:t>‹#›</a:t>
            </a:fld>
            <a:endParaRPr lang="en-GB"/>
          </a:p>
        </p:txBody>
      </p:sp>
    </p:spTree>
    <p:extLst>
      <p:ext uri="{BB962C8B-B14F-4D97-AF65-F5344CB8AC3E}">
        <p14:creationId xmlns:p14="http://schemas.microsoft.com/office/powerpoint/2010/main" val="2881692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fr-FR" sz="1200" b="1" dirty="0">
                <a:solidFill>
                  <a:prstClr val="white"/>
                </a:solidFill>
              </a:rPr>
              <a:t>être (nous, vous)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b="1" dirty="0" err="1">
                <a:solidFill>
                  <a:prstClr val="white"/>
                </a:solidFill>
              </a:rPr>
              <a:t>regular</a:t>
            </a:r>
            <a:r>
              <a:rPr lang="fr-FR" sz="1200" b="1" dirty="0">
                <a:solidFill>
                  <a:prstClr val="white"/>
                </a:solidFill>
              </a:rPr>
              <a:t> plural marker on adjectives (-s)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prstClr val="white"/>
                </a:solidFill>
                <a:latin typeface="Calibri" panose="020F0502020204030204" pitchFamily="34" charset="0"/>
                <a:cs typeface="Calibri" panose="020F0502020204030204" pitchFamily="34" charset="0"/>
              </a:rPr>
              <a:t>Consolidation of </a:t>
            </a:r>
            <a:r>
              <a:rPr lang="fr-FR" sz="1200" b="1" dirty="0" err="1">
                <a:solidFill>
                  <a:prstClr val="white"/>
                </a:solidFill>
              </a:rPr>
              <a:t>regular</a:t>
            </a:r>
            <a:r>
              <a:rPr lang="fr-FR" sz="1200" b="1" dirty="0">
                <a:solidFill>
                  <a:prstClr val="white"/>
                </a:solidFill>
              </a:rPr>
              <a:t> adjective </a:t>
            </a:r>
            <a:r>
              <a:rPr lang="fr-FR" sz="1200" b="1" dirty="0" err="1">
                <a:solidFill>
                  <a:prstClr val="white"/>
                </a:solidFill>
              </a:rPr>
              <a:t>gender</a:t>
            </a:r>
            <a:r>
              <a:rPr lang="fr-FR" sz="1200" b="1" dirty="0">
                <a:solidFill>
                  <a:prstClr val="white"/>
                </a:solidFill>
              </a:rPr>
              <a:t>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 </a:t>
            </a:r>
            <a:r>
              <a:rPr lang="fr-FR" dirty="0">
                <a:solidFill>
                  <a:srgbClr val="000000"/>
                </a:solidFill>
                <a:latin typeface="Century Gothic" panose="020B0502020202020204" pitchFamily="34" charset="0"/>
              </a:rPr>
              <a:t>êtes [5], sommes [5], sont [5], frère [1043], parent [546], sœur [1558], jeune [152], grand</a:t>
            </a:r>
            <a:r>
              <a:rPr lang="fr-FR" baseline="30000" dirty="0">
                <a:solidFill>
                  <a:srgbClr val="000000"/>
                </a:solidFill>
                <a:latin typeface="Century Gothic" panose="020B0502020202020204" pitchFamily="34" charset="0"/>
              </a:rPr>
              <a:t>2 </a:t>
            </a:r>
            <a:r>
              <a:rPr lang="fr-FR" dirty="0">
                <a:solidFill>
                  <a:srgbClr val="000000"/>
                </a:solidFill>
                <a:latin typeface="Century Gothic" panose="020B0502020202020204" pitchFamily="34" charset="0"/>
              </a:rPr>
              <a:t>[59],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[138], ouvert [897],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chanter [1820], étudier [960], jouer [219], ils [13], elles [38], élève [1068], fruit [896], histoire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[263], radio [1526], ensemble [124]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petit (short, small, </a:t>
            </a:r>
            <a:r>
              <a:rPr lang="en-US" b="0" i="1" dirty="0">
                <a:solidFill>
                  <a:srgbClr val="000000"/>
                </a:solidFill>
                <a:effectLst/>
                <a:latin typeface="Arial" panose="020B0604020202020204" pitchFamily="34" charset="0"/>
              </a:rPr>
              <a:t>little</a:t>
            </a:r>
            <a:r>
              <a:rPr lang="en-US" b="0" i="0" dirty="0">
                <a:solidFill>
                  <a:srgbClr val="000000"/>
                </a:solidFill>
                <a:effectLst/>
                <a:latin typeface="Arial" panose="020B0604020202020204" pitchFamily="34" charset="0"/>
              </a:rPr>
              <a:t>)</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5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a:t>
            </a:r>
            <a:r>
              <a:rPr lang="en-US" sz="1200" dirty="0">
                <a:solidFill>
                  <a:schemeClr val="accent1">
                    <a:lumMod val="50000"/>
                  </a:schemeClr>
                </a:solidFill>
                <a:latin typeface="+mj-lt"/>
              </a:rPr>
              <a:t>[e] and [ê/è] in unknown words.</a:t>
            </a:r>
            <a:endParaRPr lang="en-US" b="1" dirty="0"/>
          </a:p>
          <a:p>
            <a:endParaRPr lang="en-US" b="1" dirty="0"/>
          </a:p>
          <a:p>
            <a:r>
              <a:rPr lang="en-US" b="1" dirty="0"/>
              <a:t>Procedure:</a:t>
            </a:r>
          </a:p>
          <a:p>
            <a:r>
              <a:rPr lang="en-US" b="0" dirty="0"/>
              <a:t>1. Click numbers to hear word pronunciation</a:t>
            </a:r>
          </a:p>
          <a:p>
            <a:r>
              <a:rPr lang="en-US" b="0" dirty="0"/>
              <a:t>2. Students fill in the blank</a:t>
            </a:r>
          </a:p>
          <a:p>
            <a:r>
              <a:rPr lang="en-US" b="0" dirty="0"/>
              <a:t>3. Answers revealed on clicks (allow EITHER [</a:t>
            </a:r>
            <a:r>
              <a:rPr lang="en-US" sz="1200" dirty="0">
                <a:solidFill>
                  <a:schemeClr val="accent1">
                    <a:lumMod val="50000"/>
                  </a:schemeClr>
                </a:solidFill>
              </a:rPr>
              <a:t>ê] or [è] for words with SSC [ê/è]).</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and word frequency (1 is the most frequent word in French): </a:t>
            </a:r>
            <a:br>
              <a:rPr lang="en-GB" baseline="0" dirty="0"/>
            </a:br>
            <a:r>
              <a:rPr lang="en-GB" baseline="0" dirty="0"/>
              <a:t>sera [</a:t>
            </a:r>
            <a:r>
              <a:rPr lang="fr-FR" sz="1800" b="0" i="0" u="none" strike="noStrike" dirty="0">
                <a:solidFill>
                  <a:srgbClr val="000000"/>
                </a:solidFill>
                <a:effectLst/>
                <a:latin typeface="Calibri" panose="020F0502020204030204" pitchFamily="34" charset="0"/>
              </a:rPr>
              <a:t>être-</a:t>
            </a:r>
            <a:r>
              <a:rPr lang="en-GB" baseline="0" dirty="0"/>
              <a:t>5], </a:t>
            </a:r>
            <a:r>
              <a:rPr lang="en-US" b="0" dirty="0"/>
              <a:t>tête</a:t>
            </a:r>
            <a:r>
              <a:rPr lang="en-GB" baseline="0" dirty="0"/>
              <a:t> [343], </a:t>
            </a:r>
            <a:r>
              <a:rPr lang="en-GB" baseline="0" dirty="0" err="1"/>
              <a:t>suprême</a:t>
            </a:r>
            <a:r>
              <a:rPr lang="en-GB" baseline="0" dirty="0"/>
              <a:t> [2022], </a:t>
            </a:r>
            <a:r>
              <a:rPr lang="en-GB" baseline="0" dirty="0" err="1"/>
              <a:t>cinquième</a:t>
            </a:r>
            <a:r>
              <a:rPr lang="en-GB" baseline="0" dirty="0"/>
              <a:t> [2030], </a:t>
            </a:r>
            <a:r>
              <a:rPr lang="en-GB" baseline="0" dirty="0" err="1"/>
              <a:t>rejet</a:t>
            </a:r>
            <a:r>
              <a:rPr lang="en-GB" baseline="0" dirty="0"/>
              <a:t> [2455], </a:t>
            </a:r>
            <a:r>
              <a:rPr lang="en-GB" baseline="0" dirty="0" err="1"/>
              <a:t>gêner</a:t>
            </a:r>
            <a:r>
              <a:rPr lang="en-GB" baseline="0" dirty="0"/>
              <a:t> [2460], </a:t>
            </a:r>
            <a:r>
              <a:rPr lang="fr-FR" b="0" i="0" dirty="0">
                <a:solidFill>
                  <a:srgbClr val="222222"/>
                </a:solidFill>
                <a:effectLst/>
                <a:latin typeface="Georgia" panose="02040502050405020303" pitchFamily="18" charset="0"/>
              </a:rPr>
              <a:t>b</a:t>
            </a:r>
            <a:r>
              <a:rPr lang="en-US" sz="1200" dirty="0" err="1">
                <a:solidFill>
                  <a:schemeClr val="accent1">
                    <a:lumMod val="50000"/>
                  </a:schemeClr>
                </a:solidFill>
                <a:latin typeface="+mj-lt"/>
              </a:rPr>
              <a:t>êche</a:t>
            </a:r>
            <a:r>
              <a:rPr lang="fr-FR" b="0" i="0" dirty="0">
                <a:solidFill>
                  <a:srgbClr val="222222"/>
                </a:solidFill>
                <a:effectLst/>
                <a:latin typeface="Georgia" panose="02040502050405020303" pitchFamily="18" charset="0"/>
              </a:rPr>
              <a:t> [&gt;5000],</a:t>
            </a:r>
            <a:r>
              <a:rPr lang="en-GB" baseline="0" dirty="0"/>
              <a:t> </a:t>
            </a:r>
            <a:r>
              <a:rPr lang="en-GB" baseline="0" dirty="0" err="1"/>
              <a:t>ferons</a:t>
            </a:r>
            <a:r>
              <a:rPr lang="en-GB" baseline="0" dirty="0"/>
              <a:t> [faire-25],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Written recognition of words in this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A</a:t>
            </a:r>
            <a:r>
              <a:rPr lang="en-GB" dirty="0"/>
              <a:t>s</a:t>
            </a:r>
            <a:r>
              <a:rPr lang="en-GB" baseline="0" dirty="0"/>
              <a:t> each English term appears, students say which French term it must ‘fly’ to.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After this has been done with the whole class, the teacher could run the slide again and ask the students to write down the French words before they appear.</a:t>
            </a: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1" dirty="0"/>
              <a:t>Presentation</a:t>
            </a:r>
            <a:r>
              <a:rPr lang="en-GB" b="1" baseline="0" dirty="0"/>
              <a:t> of the adjectives from this week’s new vocabulary set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in a number of ways:</a:t>
            </a:r>
          </a:p>
          <a:p>
            <a:pPr marL="228600" indent="-228600">
              <a:buAutoNum type="arabicParenR"/>
            </a:pPr>
            <a:r>
              <a:rPr lang="en-GB" sz="1200" b="0" i="0" kern="1200" baseline="0" dirty="0">
                <a:solidFill>
                  <a:schemeClr val="tx1"/>
                </a:solidFill>
                <a:effectLst/>
                <a:latin typeface="+mn-lt"/>
                <a:ea typeface="+mn-ea"/>
                <a:cs typeface="+mn-cs"/>
              </a:rPr>
              <a:t>To reinforce pronunciation changes in a “listen and repeat” whole class style</a:t>
            </a:r>
          </a:p>
          <a:p>
            <a:pPr marL="228600" indent="-228600">
              <a:buAutoNum type="arabicParenR"/>
            </a:pPr>
            <a:r>
              <a:rPr lang="en-GB" sz="1200" b="0" i="0" kern="1200" baseline="0" dirty="0">
                <a:solidFill>
                  <a:schemeClr val="tx1"/>
                </a:solidFill>
                <a:effectLst/>
                <a:latin typeface="+mn-lt"/>
                <a:ea typeface="+mn-ea"/>
                <a:cs typeface="+mn-cs"/>
              </a:rPr>
              <a:t>To check students’ understanding of the vocab</a:t>
            </a:r>
          </a:p>
          <a:p>
            <a:pPr marL="228600" indent="-228600">
              <a:buAutoNum type="arabicParenR"/>
            </a:pPr>
            <a:r>
              <a:rPr lang="en-GB" baseline="0" dirty="0"/>
              <a:t>To practise pronunciation changes.</a:t>
            </a:r>
          </a:p>
          <a:p>
            <a:pPr marL="228600" indent="-228600">
              <a:buAutoNum type="arabicParenR"/>
            </a:pPr>
            <a:r>
              <a:rPr lang="en-GB" baseline="0" dirty="0"/>
              <a:t>As a help-sheet which can be printed out for reference at any point during the speaking and writing activities for those students who need it. (Duplicate the slide and select print “2 to a page” for A5 size help sheets)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Whole class – the teacher asks individuals to give the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1. </a:t>
            </a:r>
            <a:r>
              <a:rPr lang="en-GB" baseline="0" dirty="0" err="1"/>
              <a:t>Pairwork</a:t>
            </a:r>
            <a:r>
              <a:rPr lang="en-GB" baseline="0" dirty="0"/>
              <a:t> - when the adjective disappears, ask students to turn to their partner and say the adjective out loud.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baseline="0" dirty="0"/>
              <a:t>This could be then be practised a few times, with a competition element added by shortening the time sequence on the animation.  Challenge pairs to complete within the new speeded up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fr-FR" dirty="0">
                <a:solidFill>
                  <a:srgbClr val="000000"/>
                </a:solidFill>
                <a:latin typeface="Century Gothic" panose="020B0502020202020204" pitchFamily="34" charset="0"/>
              </a:rPr>
              <a:t>You </a:t>
            </a:r>
            <a:r>
              <a:rPr lang="fr-FR" dirty="0" err="1">
                <a:solidFill>
                  <a:srgbClr val="000000"/>
                </a:solidFill>
                <a:latin typeface="Century Gothic" panose="020B0502020202020204" pitchFamily="34" charset="0"/>
              </a:rPr>
              <a:t>could</a:t>
            </a:r>
            <a:r>
              <a:rPr lang="fr-FR" dirty="0">
                <a:solidFill>
                  <a:srgbClr val="000000"/>
                </a:solidFill>
                <a:latin typeface="Century Gothic" panose="020B0502020202020204" pitchFamily="34" charset="0"/>
              </a:rPr>
              <a:t> point out the </a:t>
            </a:r>
            <a:r>
              <a:rPr lang="fr-FR" dirty="0" err="1">
                <a:solidFill>
                  <a:srgbClr val="000000"/>
                </a:solidFill>
                <a:latin typeface="Century Gothic" panose="020B0502020202020204" pitchFamily="34" charset="0"/>
              </a:rPr>
              <a:t>irregular</a:t>
            </a:r>
            <a:r>
              <a:rPr lang="fr-FR" dirty="0">
                <a:solidFill>
                  <a:srgbClr val="000000"/>
                </a:solidFill>
                <a:latin typeface="Century Gothic" panose="020B0502020202020204" pitchFamily="34" charset="0"/>
              </a:rPr>
              <a:t> ‘strict’ – the final consonant IS </a:t>
            </a:r>
            <a:r>
              <a:rPr lang="fr-FR" dirty="0" err="1">
                <a:solidFill>
                  <a:srgbClr val="000000"/>
                </a:solidFill>
                <a:latin typeface="Century Gothic" panose="020B0502020202020204" pitchFamily="34" charset="0"/>
              </a:rPr>
              <a:t>pronounced</a:t>
            </a:r>
            <a:r>
              <a:rPr lang="fr-FR" dirty="0">
                <a:solidFill>
                  <a:srgbClr val="000000"/>
                </a:solidFill>
                <a:latin typeface="Century Gothic" panose="020B0502020202020204" pitchFamily="34" charset="0"/>
              </a:rPr>
              <a:t>! This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often</a:t>
            </a:r>
            <a:r>
              <a:rPr lang="fr-FR" dirty="0">
                <a:solidFill>
                  <a:srgbClr val="000000"/>
                </a:solidFill>
                <a:latin typeface="Century Gothic" panose="020B0502020202020204" pitchFamily="34" charset="0"/>
              </a:rPr>
              <a:t> the case </a:t>
            </a:r>
            <a:r>
              <a:rPr lang="fr-FR" dirty="0" err="1">
                <a:solidFill>
                  <a:srgbClr val="000000"/>
                </a:solidFill>
                <a:latin typeface="Century Gothic" panose="020B0502020202020204" pitchFamily="34" charset="0"/>
              </a:rPr>
              <a:t>when</a:t>
            </a:r>
            <a:r>
              <a:rPr lang="fr-FR" dirty="0">
                <a:solidFill>
                  <a:srgbClr val="000000"/>
                </a:solidFill>
                <a:latin typeface="Century Gothic" panose="020B0502020202020204" pitchFamily="34" charset="0"/>
              </a:rPr>
              <a:t> a </a:t>
            </a:r>
            <a:r>
              <a:rPr lang="fr-FR" dirty="0" err="1">
                <a:solidFill>
                  <a:srgbClr val="000000"/>
                </a:solidFill>
                <a:latin typeface="Century Gothic" panose="020B0502020202020204" pitchFamily="34" charset="0"/>
              </a:rPr>
              <a:t>word</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comes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from</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another</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language</a:t>
            </a:r>
            <a:r>
              <a:rPr lang="fr-FR" dirty="0">
                <a:solidFill>
                  <a:srgbClr val="000000"/>
                </a:solidFill>
                <a:latin typeface="Century Gothic" panose="020B0502020202020204" pitchFamily="34" charset="0"/>
              </a:rPr>
              <a:t> – the original </a:t>
            </a:r>
            <a:r>
              <a:rPr lang="fr-FR" dirty="0" err="1">
                <a:solidFill>
                  <a:srgbClr val="000000"/>
                </a:solidFill>
                <a:latin typeface="Century Gothic" panose="020B0502020202020204" pitchFamily="34" charset="0"/>
              </a:rPr>
              <a:t>pronunciation</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sometimes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retained</a:t>
            </a:r>
            <a:r>
              <a:rPr lang="fr-FR" dirty="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000000"/>
                </a:solidFill>
                <a:latin typeface="Century Gothic" panose="020B0502020202020204" pitchFamily="34" charset="0"/>
              </a:rPr>
              <a:t>4. </a:t>
            </a:r>
            <a:r>
              <a:rPr lang="fr-FR" dirty="0">
                <a:solidFill>
                  <a:srgbClr val="000000"/>
                </a:solidFill>
                <a:latin typeface="Century Gothic" panose="020B0502020202020204" pitchFamily="34" charset="0"/>
              </a:rPr>
              <a:t>Point out the ‘e’ at the end of jeune </a:t>
            </a:r>
            <a:r>
              <a:rPr lang="fr-FR" dirty="0" err="1">
                <a:solidFill>
                  <a:srgbClr val="000000"/>
                </a:solidFill>
                <a:latin typeface="Century Gothic" panose="020B0502020202020204" pitchFamily="34" charset="0"/>
              </a:rPr>
              <a:t>means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that</a:t>
            </a:r>
            <a:r>
              <a:rPr lang="fr-FR" dirty="0">
                <a:solidFill>
                  <a:srgbClr val="000000"/>
                </a:solidFill>
                <a:latin typeface="Century Gothic" panose="020B0502020202020204" pitchFamily="34" charset="0"/>
              </a:rPr>
              <a:t> no </a:t>
            </a:r>
            <a:r>
              <a:rPr lang="fr-FR" dirty="0" err="1">
                <a:solidFill>
                  <a:srgbClr val="000000"/>
                </a:solidFill>
                <a:latin typeface="Century Gothic" panose="020B0502020202020204" pitchFamily="34" charset="0"/>
              </a:rPr>
              <a:t>additional</a:t>
            </a:r>
            <a:r>
              <a:rPr lang="fr-FR" dirty="0">
                <a:solidFill>
                  <a:srgbClr val="000000"/>
                </a:solidFill>
                <a:latin typeface="Century Gothic" panose="020B0502020202020204" pitchFamily="34" charset="0"/>
              </a:rPr>
              <a:t> ‘e’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needed</a:t>
            </a:r>
            <a:r>
              <a:rPr lang="fr-FR" dirty="0">
                <a:solidFill>
                  <a:srgbClr val="000000"/>
                </a:solidFill>
                <a:latin typeface="Century Gothic" panose="020B0502020202020204" pitchFamily="34" charset="0"/>
              </a:rPr>
              <a:t> for the </a:t>
            </a:r>
            <a:r>
              <a:rPr lang="fr-FR" dirty="0" err="1">
                <a:solidFill>
                  <a:srgbClr val="000000"/>
                </a:solidFill>
                <a:latin typeface="Century Gothic" panose="020B0502020202020204" pitchFamily="34" charset="0"/>
              </a:rPr>
              <a:t>feminine</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agreemement</a:t>
            </a:r>
            <a:r>
              <a:rPr lang="fr-FR" dirty="0">
                <a:solidFill>
                  <a:srgbClr val="000000"/>
                </a:solidFill>
                <a:latin typeface="Century Gothic" panose="020B0502020202020204" pitchFamily="34" charset="0"/>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 multiple meanings of </a:t>
            </a:r>
            <a:r>
              <a:rPr lang="en-US" b="0" i="1" dirty="0"/>
              <a:t>grand </a:t>
            </a:r>
            <a:r>
              <a:rPr lang="en-US" b="0" dirty="0"/>
              <a:t>and </a:t>
            </a:r>
            <a:r>
              <a:rPr lang="en-US" b="0" i="1" dirty="0"/>
              <a:t>petit</a:t>
            </a:r>
            <a:endParaRPr lang="en-US" b="1" i="1" dirty="0"/>
          </a:p>
          <a:p>
            <a:endParaRPr lang="en-US" b="1" dirty="0"/>
          </a:p>
          <a:p>
            <a:r>
              <a:rPr lang="en-US" b="1" dirty="0"/>
              <a:t>Procedure:</a:t>
            </a:r>
          </a:p>
          <a:p>
            <a:r>
              <a:rPr lang="en-US" b="0" dirty="0"/>
              <a:t>1. Students read sentences and use the context to decide what the adjective means.</a:t>
            </a:r>
          </a:p>
          <a:p>
            <a:r>
              <a:rPr lang="en-US" b="0" dirty="0"/>
              <a:t>2. Answers revealed on clicks.</a:t>
            </a:r>
          </a:p>
          <a:p>
            <a:r>
              <a:rPr lang="en-US" b="0" dirty="0"/>
              <a:t>3. Click to bring up the bubble reminding students of the meaning of </a:t>
            </a:r>
            <a:r>
              <a:rPr lang="en-US" b="0" i="1" dirty="0"/>
              <a:t>de </a:t>
            </a:r>
            <a:r>
              <a:rPr lang="en-US" b="0" i="0" dirty="0"/>
              <a:t>(of) and exemplifying it here with its possessive use.</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This slide revises</a:t>
            </a:r>
            <a:r>
              <a:rPr lang="en-GB" baseline="0" dirty="0"/>
              <a:t> the parts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already met, then introduces</a:t>
            </a:r>
            <a:r>
              <a:rPr lang="en-GB" sz="1200" b="0" baseline="0" dirty="0">
                <a:solidFill>
                  <a:srgbClr val="4472C4">
                    <a:lumMod val="50000"/>
                  </a:srgbClr>
                </a:solidFill>
                <a:latin typeface="Century Gothic" panose="020B0502020202020204" pitchFamily="34" charset="0"/>
              </a:rPr>
              <a:t> the first person plural (nous).</a:t>
            </a:r>
          </a:p>
          <a:p>
            <a:r>
              <a:rPr lang="en-GB" dirty="0"/>
              <a:t>Students have met the ‘nous’ form ending in -</a:t>
            </a:r>
            <a:r>
              <a:rPr lang="en-GB" dirty="0" err="1"/>
              <a:t>ons</a:t>
            </a:r>
            <a:r>
              <a:rPr lang="en-GB" baseline="0" dirty="0"/>
              <a:t> previously, so the irregularity of this one needs to be pointed out.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this out to students, so that they know exactly how to pronounce the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At the end, remind them to not sound out the ‘s’ at the end of ‘</a:t>
            </a:r>
            <a:r>
              <a:rPr lang="en-GB" dirty="0" err="1"/>
              <a:t>suis</a:t>
            </a:r>
            <a:r>
              <a:rPr lang="en-GB" dirty="0"/>
              <a:t>’, ‘es’</a:t>
            </a:r>
            <a:r>
              <a:rPr lang="en-GB" baseline="0" dirty="0"/>
              <a:t> and ‘</a:t>
            </a:r>
            <a:r>
              <a:rPr lang="en-GB" baseline="0" dirty="0" err="1"/>
              <a:t>sommes</a:t>
            </a:r>
            <a:r>
              <a:rPr lang="en-GB" baseline="0" dirty="0"/>
              <a:t>’, and the ‘t’ at the end of ‘</a:t>
            </a:r>
            <a:r>
              <a:rPr lang="en-GB" baseline="0" dirty="0" err="1"/>
              <a:t>est</a:t>
            </a:r>
            <a:r>
              <a:rPr lang="en-GB" baseline="0" dirty="0"/>
              <a:t>’.</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8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This series</a:t>
            </a:r>
            <a:r>
              <a:rPr lang="en-GB" b="0" baseline="0" dirty="0"/>
              <a:t> of slides provides aural input practice in distinguishing between the first person singular and first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‘je’ or ‘nous’.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84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6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82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baseline="0" dirty="0"/>
              <a:t> </a:t>
            </a:r>
            <a:r>
              <a:rPr lang="en-GB" baseline="0" dirty="0" err="1"/>
              <a:t>sommes</a:t>
            </a:r>
            <a:r>
              <a:rPr lang="en-GB" baseline="0" dirty="0"/>
              <a:t> grands.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4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311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baseline="0" dirty="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492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366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Teachers should ask students here whether they notice</a:t>
            </a:r>
            <a:r>
              <a:rPr lang="en-GB" b="0" i="0" baseline="0" dirty="0"/>
              <a:t> anything about the adjective in the French, thereby eliciting noticing of the –s on the plural form. This grammar point is dealt with explicitly on the slides which follow.</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97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recaps </a:t>
            </a:r>
            <a:r>
              <a:rPr lang="en-GB" baseline="0" dirty="0"/>
              <a:t>regular plural adjective agreement, pointing out that the adjective ‘matches’ the noun in taking the –s. The phrase ‘</a:t>
            </a:r>
            <a:r>
              <a:rPr lang="en-GB" baseline="0" dirty="0" err="1"/>
              <a:t>il</a:t>
            </a:r>
            <a:r>
              <a:rPr lang="en-GB" baseline="0" dirty="0"/>
              <a:t> y a’, introduced and practised the previous week, is revisited here. Plural nouns have also already been taught.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dirty="0"/>
              <a:t>Also point out to students that the –s on the written form of a plural French noun/adjective is not usually pronounced (i.e. is a silent final consonant).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points out that</a:t>
            </a:r>
            <a:r>
              <a:rPr lang="en-GB" baseline="0" dirty="0"/>
              <a:t> the adjective must agree with the plural pronoun as well as with the noun, as in the example on the previous slide. N.B. The masculine plural form of the adjective having been introduced, the feminine plural is withheld for now, so that students may concentrate upon the new verb form (</a:t>
            </a:r>
            <a:r>
              <a:rPr lang="en-GB" baseline="0" dirty="0" err="1"/>
              <a:t>vous</a:t>
            </a:r>
            <a:r>
              <a:rPr lang="en-GB" baseline="0" dirty="0"/>
              <a:t>) to be introduced shortly, and also to avoid overcomplicating the treatment of the adjective (which would be a possibility, if we were to introduce all information at once). The feminine plural form of the adjective is dealt with as part of the next lesson.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this out to students so that they know exactly how to pronounce the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Remind them to not sound out the ‘s’ at the end of ‘</a:t>
            </a:r>
            <a:r>
              <a:rPr lang="en-GB" dirty="0" err="1"/>
              <a:t>sommes</a:t>
            </a:r>
            <a:r>
              <a:rPr lang="en-GB" dirty="0"/>
              <a:t>’,</a:t>
            </a:r>
            <a:r>
              <a:rPr lang="en-GB" baseline="0" dirty="0"/>
              <a:t> as well as that on the end of the adjectives.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GB" b="0" noProof="0" dirty="0"/>
              <a:t>This reading activity asks students to recognise when the first-person</a:t>
            </a:r>
            <a:r>
              <a:rPr lang="en-GB" b="0" baseline="0" noProof="0" dirty="0"/>
              <a:t> plural form of the verb must have been used, </a:t>
            </a:r>
            <a:r>
              <a:rPr lang="en-GB" sz="1200" b="0" baseline="0" noProof="0" dirty="0">
                <a:solidFill>
                  <a:schemeClr val="tx1"/>
                </a:solidFill>
                <a:cs typeface="+mn-cs"/>
              </a:rPr>
              <a:t>by noticing </a:t>
            </a:r>
            <a:r>
              <a:rPr lang="en-GB" b="0" baseline="0" noProof="0" dirty="0"/>
              <a:t>the plural adjective agreement. </a:t>
            </a:r>
            <a:r>
              <a:rPr lang="en-GB" sz="1200" dirty="0">
                <a:solidFill>
                  <a:schemeClr val="accent5">
                    <a:lumMod val="50000"/>
                  </a:schemeClr>
                </a:solidFill>
              </a:rPr>
              <a:t>The subject pronoun and verb is missing from each</a:t>
            </a:r>
            <a:r>
              <a:rPr lang="en-GB" sz="1200" baseline="0" dirty="0">
                <a:solidFill>
                  <a:schemeClr val="accent5">
                    <a:lumMod val="50000"/>
                  </a:schemeClr>
                </a:solidFill>
              </a:rPr>
              <a:t> sentence, to force attention upon this aspect of the grammar.</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aseline="0" dirty="0">
                <a:solidFill>
                  <a:schemeClr val="accent5">
                    <a:lumMod val="50000"/>
                  </a:schemeClr>
                </a:solidFill>
              </a:rPr>
              <a:t>It is worth explaining that this can only be done in reading, because the agreements are silent.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baseline="0" noProof="0" dirty="0">
                <a:solidFill>
                  <a:schemeClr val="accent5">
                    <a:lumMod val="50000"/>
                  </a:schemeClr>
                </a:solidFill>
              </a:rPr>
              <a:t>Students should also be asked to write the meanings of the adjectives in English.</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Having introduced and practised recognising the ‘nous’ form, the ‘</a:t>
            </a:r>
            <a:r>
              <a:rPr lang="en-GB" dirty="0" err="1"/>
              <a:t>vous</a:t>
            </a:r>
            <a:r>
              <a:rPr lang="en-GB" dirty="0"/>
              <a:t>’ form (plural) of </a:t>
            </a:r>
            <a:r>
              <a:rPr lang="en-GB" b="0" dirty="0"/>
              <a:t>‘</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a:t>
            </a:r>
            <a:r>
              <a:rPr lang="en-GB" b="0" dirty="0"/>
              <a:t> is </a:t>
            </a:r>
            <a:r>
              <a:rPr lang="en-GB" dirty="0"/>
              <a:t>now introduced.</a:t>
            </a:r>
            <a:endParaRPr lang="en-US" b="1" dirty="0"/>
          </a:p>
          <a:p>
            <a:endParaRPr lang="en-US" b="1" dirty="0"/>
          </a:p>
          <a:p>
            <a:r>
              <a:rPr lang="en-US" b="1" dirty="0"/>
              <a:t>Procedure:</a:t>
            </a:r>
          </a:p>
          <a:p>
            <a:r>
              <a:rPr lang="en-US" b="0" dirty="0"/>
              <a:t>1. </a:t>
            </a:r>
            <a:r>
              <a:rPr lang="en-GB" dirty="0"/>
              <a:t>Students have met the ‘</a:t>
            </a:r>
            <a:r>
              <a:rPr lang="en-GB" dirty="0" err="1"/>
              <a:t>vous</a:t>
            </a:r>
            <a:r>
              <a:rPr lang="en-GB" dirty="0"/>
              <a:t>’ form ending in –</a:t>
            </a:r>
            <a:r>
              <a:rPr lang="en-GB" dirty="0" err="1"/>
              <a:t>ez</a:t>
            </a:r>
            <a:r>
              <a:rPr lang="en-GB" baseline="0" dirty="0"/>
              <a:t> previously, so the irregularity of </a:t>
            </a:r>
            <a:r>
              <a:rPr lang="en-GB" baseline="0" dirty="0" err="1"/>
              <a:t>être</a:t>
            </a:r>
            <a:r>
              <a:rPr lang="en-GB" baseline="0" dirty="0"/>
              <a:t> needs to be pointed out.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You could explain that ‘to be’ in English is also very irregular: I am, You are, She is, We are…  This helps students develop cross-linguistic awareness.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Note we are introducing ‘</a:t>
            </a:r>
            <a:r>
              <a:rPr lang="en-GB" baseline="0" dirty="0" err="1"/>
              <a:t>vous</a:t>
            </a:r>
            <a:r>
              <a:rPr lang="en-GB" baseline="0" dirty="0"/>
              <a:t>’ as a polite form of ‘you’ in later lessons.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N.B. The feminine plural of adjectives is withheld for now, so that students may concentrate upon the new verb form (</a:t>
            </a:r>
            <a:r>
              <a:rPr lang="en-GB" baseline="0" dirty="0" err="1"/>
              <a:t>vous</a:t>
            </a:r>
            <a:r>
              <a:rPr lang="en-GB" baseline="0" dirty="0"/>
              <a:t>), and also to avoid overcomplicating the treatment of the adjective. The feminine plural form of the adjective is dealt with as part of the next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is an easier version of the task found on the next slide, which also requires some translation of vocabulary – please use the version appropriate for your students, or alternatively do this as a two-stage exercise.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noProof="0" dirty="0">
                <a:latin typeface="Calibri" panose="020F0502020204030204" pitchFamily="34" charset="0"/>
                <a:cs typeface="Calibri" panose="020F0502020204030204" pitchFamily="34" charset="0"/>
              </a:rPr>
              <a:t>N.B. While the students have not officially learned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the picture of the tick should help them to understand this instruction. The teacher can ask the students why the verb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has –</a:t>
            </a:r>
            <a:r>
              <a:rPr lang="en-GB" b="0" baseline="0" noProof="0" dirty="0" err="1">
                <a:latin typeface="Calibri" panose="020F0502020204030204" pitchFamily="34" charset="0"/>
                <a:cs typeface="Calibri" panose="020F0502020204030204" pitchFamily="34" charset="0"/>
              </a:rPr>
              <a:t>ez</a:t>
            </a:r>
            <a:r>
              <a:rPr lang="en-GB" b="0" baseline="0" noProof="0" dirty="0">
                <a:latin typeface="Calibri" panose="020F0502020204030204" pitchFamily="34" charset="0"/>
                <a:cs typeface="Calibri" panose="020F0502020204030204" pitchFamily="34" charset="0"/>
              </a:rPr>
              <a:t> at the end. </a:t>
            </a:r>
            <a:endParaRPr lang="en-US" b="0"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fr-FR" b="0" i="0" baseline="0" noProof="0" dirty="0"/>
              <a:t>...... sommes calmes.</a:t>
            </a:r>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contents.</a:t>
            </a:r>
            <a:endParaRPr lang="fr-FR" b="0" i="0" baseline="0" noProof="0" dirty="0"/>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petits.</a:t>
            </a:r>
            <a:endParaRPr lang="fr-FR" b="0" i="0" baseline="0" noProof="0" dirty="0"/>
          </a:p>
          <a:p>
            <a:pPr marL="228600" indent="-228600">
              <a:buAutoNum type="arabicPeriod"/>
            </a:pPr>
            <a:r>
              <a:rPr lang="fr-FR" b="0" i="0" baseline="0" noProof="0" dirty="0"/>
              <a:t>...... sommes grands.</a:t>
            </a:r>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tristes.</a:t>
            </a:r>
          </a:p>
          <a:p>
            <a:pPr marL="228600" indent="-228600">
              <a:buAutoNum type="arabicPeriod"/>
            </a:pPr>
            <a:r>
              <a:rPr lang="fr-FR" b="0" i="0" baseline="0" noProof="0" dirty="0"/>
              <a:t>...... sommes m</a:t>
            </a:r>
            <a:r>
              <a:rPr lang="fr-FR" b="0" i="0" baseline="0" noProof="0" dirty="0">
                <a:latin typeface="Calibri" panose="020F0502020204030204" pitchFamily="34" charset="0"/>
                <a:cs typeface="Calibri" panose="020F0502020204030204" pitchFamily="34" charset="0"/>
              </a:rPr>
              <a:t>échants.</a:t>
            </a:r>
            <a:endParaRPr lang="fr-FR" b="0" i="0" baseline="0" noProof="0" dirty="0"/>
          </a:p>
          <a:p>
            <a:pPr marL="228600" indent="-228600">
              <a:buAutoNum type="arabicPeriod"/>
            </a:pPr>
            <a:r>
              <a:rPr lang="fr-FR" b="0" i="0" baseline="0" noProof="0" dirty="0"/>
              <a:t>......</a:t>
            </a:r>
            <a:r>
              <a:rPr lang="fr-FR" b="0" i="0" baseline="0" noProof="0" dirty="0">
                <a:latin typeface="Calibri" panose="020F0502020204030204" pitchFamily="34" charset="0"/>
                <a:cs typeface="Calibri" panose="020F0502020204030204" pitchFamily="34" charset="0"/>
              </a:rPr>
              <a:t> êtes amusants.</a:t>
            </a:r>
            <a:endParaRPr lang="fr-FR" b="0" i="0" baseline="0" noProof="0" dirty="0"/>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intéressants.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êtes [5], sommes [5],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2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N.B. While the students have not officially learned 'mot', they have met it as a phonics cluster word in 1.1.1 and 1.2.5.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noProof="0" dirty="0">
                <a:latin typeface="Calibri" panose="020F0502020204030204" pitchFamily="34" charset="0"/>
                <a:cs typeface="Calibri" panose="020F0502020204030204" pitchFamily="34" charset="0"/>
              </a:rPr>
              <a:t>In asking students to write the English for the adjectives, which have all been introduced and practised in previous weeks, it also provides an opportunity for vocabulary revision. This also raises the level of challenge of the task.</a:t>
            </a:r>
            <a:endParaRPr lang="en-US" b="0" dirty="0"/>
          </a:p>
          <a:p>
            <a:endParaRPr lang="en-US" b="0" dirty="0"/>
          </a:p>
          <a:p>
            <a:r>
              <a:rPr lang="en-US" b="1" dirty="0"/>
              <a:t>Transcript:</a:t>
            </a:r>
          </a:p>
          <a:p>
            <a:pPr marL="228600" indent="-228600">
              <a:buAutoNum type="arabicPeriod"/>
            </a:pPr>
            <a:r>
              <a:rPr lang="fr-FR" b="0" baseline="0" noProof="0" dirty="0"/>
              <a:t>...... sommes calmes.</a:t>
            </a:r>
          </a:p>
          <a:p>
            <a:pPr marL="228600" indent="-228600">
              <a:buAutoNum type="arabicPeriod"/>
            </a:pPr>
            <a:r>
              <a:rPr lang="fr-FR" b="0" baseline="0" noProof="0" dirty="0"/>
              <a:t>...... </a:t>
            </a:r>
            <a:r>
              <a:rPr lang="fr-FR" b="0" baseline="0" noProof="0" dirty="0">
                <a:latin typeface="Calibri" panose="020F0502020204030204" pitchFamily="34" charset="0"/>
                <a:cs typeface="Calibri" panose="020F0502020204030204" pitchFamily="34" charset="0"/>
              </a:rPr>
              <a:t>êtes contents.</a:t>
            </a:r>
            <a:endParaRPr lang="fr-FR" b="0" baseline="0" noProof="0" dirty="0"/>
          </a:p>
          <a:p>
            <a:pPr marL="228600" indent="-228600">
              <a:buAutoNum type="arabicPeriod"/>
            </a:pPr>
            <a:r>
              <a:rPr lang="fr-FR" b="0" baseline="0" noProof="0" dirty="0"/>
              <a:t>...... </a:t>
            </a:r>
            <a:r>
              <a:rPr lang="fr-FR" b="0" baseline="0" noProof="0" dirty="0">
                <a:latin typeface="Calibri" panose="020F0502020204030204" pitchFamily="34" charset="0"/>
                <a:cs typeface="Calibri" panose="020F0502020204030204" pitchFamily="34" charset="0"/>
              </a:rPr>
              <a:t>êtes petits.</a:t>
            </a:r>
            <a:endParaRPr lang="fr-FR" b="0" baseline="0" noProof="0" dirty="0"/>
          </a:p>
          <a:p>
            <a:pPr marL="228600" indent="-228600">
              <a:buAutoNum type="arabicPeriod"/>
            </a:pPr>
            <a:r>
              <a:rPr lang="fr-FR" b="0" baseline="0" noProof="0" dirty="0"/>
              <a:t>...... sommes grands.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a:t>...... </a:t>
            </a:r>
            <a:r>
              <a:rPr lang="fr-FR" b="0" baseline="0" noProof="0" dirty="0">
                <a:latin typeface="Calibri" panose="020F0502020204030204" pitchFamily="34" charset="0"/>
                <a:cs typeface="Calibri" panose="020F0502020204030204" pitchFamily="34" charset="0"/>
              </a:rPr>
              <a:t>êtes tristes.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a:t>...... sommes m</a:t>
            </a:r>
            <a:r>
              <a:rPr lang="fr-FR" b="0" baseline="0" noProof="0" dirty="0">
                <a:latin typeface="Calibri" panose="020F0502020204030204" pitchFamily="34" charset="0"/>
                <a:cs typeface="Calibri" panose="020F0502020204030204" pitchFamily="34" charset="0"/>
              </a:rPr>
              <a:t>échants.</a:t>
            </a:r>
            <a:endParaRPr lang="fr-FR" b="0" baseline="0" noProof="0" dirty="0"/>
          </a:p>
          <a:p>
            <a:pPr marL="228600" indent="-228600">
              <a:buAutoNum type="arabicPeriod"/>
            </a:pPr>
            <a:r>
              <a:rPr lang="fr-FR" b="0" baseline="0" noProof="0" dirty="0"/>
              <a:t>......</a:t>
            </a:r>
            <a:r>
              <a:rPr lang="fr-FR" b="0" baseline="0" noProof="0" dirty="0">
                <a:latin typeface="Calibri" panose="020F0502020204030204" pitchFamily="34" charset="0"/>
                <a:cs typeface="Calibri" panose="020F0502020204030204" pitchFamily="34" charset="0"/>
              </a:rPr>
              <a:t> êtes amusants.</a:t>
            </a:r>
            <a:endParaRPr lang="fr-FR" b="0" baseline="0" noProof="0" dirty="0"/>
          </a:p>
          <a:p>
            <a:pPr marL="228600" indent="-228600">
              <a:buAutoNum type="arabicPeriod"/>
            </a:pPr>
            <a:r>
              <a:rPr lang="fr-FR" b="0" baseline="0" noProof="0" dirty="0"/>
              <a:t>...... </a:t>
            </a:r>
            <a:r>
              <a:rPr lang="fr-FR" b="0" baseline="0" noProof="0" dirty="0">
                <a:latin typeface="Calibri" panose="020F0502020204030204" pitchFamily="34" charset="0"/>
                <a:cs typeface="Calibri" panose="020F0502020204030204" pitchFamily="34" charset="0"/>
              </a:rPr>
              <a:t>êtes intéressants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êtes [5], sommes [5],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Oral production of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also provides an opportunity for vocabulary revision. </a:t>
            </a:r>
            <a:endParaRPr lang="en-US" b="1" dirty="0"/>
          </a:p>
          <a:p>
            <a:endParaRPr lang="en-US" b="1" dirty="0"/>
          </a:p>
          <a:p>
            <a:r>
              <a:rPr lang="en-US" b="1" dirty="0"/>
              <a:t>Procedure:</a:t>
            </a:r>
          </a:p>
          <a:p>
            <a:pPr marL="0" indent="0">
              <a:buNone/>
            </a:pPr>
            <a:r>
              <a:rPr lang="en-US" b="0" dirty="0"/>
              <a:t>1. Students split into pairs.</a:t>
            </a:r>
          </a:p>
          <a:p>
            <a:r>
              <a:rPr lang="en-GB" sz="1200" dirty="0">
                <a:solidFill>
                  <a:schemeClr val="accent5">
                    <a:lumMod val="50000"/>
                  </a:schemeClr>
                </a:solidFill>
                <a:latin typeface="+mj-lt"/>
              </a:rPr>
              <a:t>2. Students take turns to say sentences in the </a:t>
            </a:r>
            <a:r>
              <a:rPr lang="en-GB" sz="1200" i="1" dirty="0">
                <a:solidFill>
                  <a:schemeClr val="accent5">
                    <a:lumMod val="50000"/>
                  </a:schemeClr>
                </a:solidFill>
                <a:latin typeface="+mj-lt"/>
              </a:rPr>
              <a:t>nous</a:t>
            </a:r>
            <a:r>
              <a:rPr lang="en-GB" sz="1200" i="0" dirty="0">
                <a:solidFill>
                  <a:schemeClr val="accent5">
                    <a:lumMod val="50000"/>
                  </a:schemeClr>
                </a:solidFill>
                <a:latin typeface="+mj-lt"/>
              </a:rPr>
              <a:t> and </a:t>
            </a:r>
            <a:r>
              <a:rPr lang="en-GB" sz="1200" i="1" dirty="0" err="1">
                <a:solidFill>
                  <a:schemeClr val="accent5">
                    <a:lumMod val="50000"/>
                  </a:schemeClr>
                </a:solidFill>
                <a:latin typeface="+mj-lt"/>
              </a:rPr>
              <a:t>vous</a:t>
            </a:r>
            <a:r>
              <a:rPr lang="en-GB" sz="1200" i="1" dirty="0">
                <a:solidFill>
                  <a:schemeClr val="accent5">
                    <a:lumMod val="50000"/>
                  </a:schemeClr>
                </a:solidFill>
                <a:latin typeface="+mj-lt"/>
              </a:rPr>
              <a:t> </a:t>
            </a:r>
            <a:r>
              <a:rPr lang="en-GB" sz="1200" i="0" dirty="0">
                <a:solidFill>
                  <a:schemeClr val="accent5">
                    <a:lumMod val="50000"/>
                  </a:schemeClr>
                </a:solidFill>
                <a:latin typeface="+mj-lt"/>
              </a:rPr>
              <a:t>forms, taking care not to pronounce the –s on the adjective. Students should use each adjective only once.</a:t>
            </a:r>
            <a:br>
              <a:rPr lang="en-GB" sz="1200" dirty="0">
                <a:solidFill>
                  <a:schemeClr val="accent5">
                    <a:lumMod val="50000"/>
                  </a:schemeClr>
                </a:solidFill>
                <a:latin typeface="+mj-lt"/>
              </a:rPr>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Written production of plural adjectives.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The</a:t>
            </a:r>
            <a:r>
              <a:rPr lang="en-GB" b="0" baseline="0" noProof="0" dirty="0"/>
              <a:t> answers to this translation task appear upon successive clicks of the mouse.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N.B. Feminine forms (singular and plural) will be featured next lesson. It is unlikely that any student will put the feminine 'e' on the plural adjectives here.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êtes [5], sommes [5],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fr-FR" sz="1200" b="1" dirty="0">
                <a:solidFill>
                  <a:prstClr val="white"/>
                </a:solidFill>
              </a:rPr>
              <a:t>être (ils/elles)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sz="1200" b="0" i="0" dirty="0">
                <a:solidFill>
                  <a:prstClr val="white"/>
                </a:solidFill>
                <a:latin typeface="Calibri" panose="020F0502020204030204" pitchFamily="34" charset="0"/>
                <a:cs typeface="Calibri" panose="020F0502020204030204" pitchFamily="34" charset="0"/>
              </a:rPr>
              <a:t> of </a:t>
            </a:r>
            <a:r>
              <a:rPr lang="fr-FR" sz="1200" b="1" dirty="0" err="1">
                <a:solidFill>
                  <a:prstClr val="white"/>
                </a:solidFill>
              </a:rPr>
              <a:t>regular</a:t>
            </a:r>
            <a:r>
              <a:rPr lang="fr-FR" sz="1200" b="1" dirty="0">
                <a:solidFill>
                  <a:prstClr val="white"/>
                </a:solidFill>
              </a:rPr>
              <a:t> plural marker on adjectives (-s)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prstClr val="white"/>
                </a:solidFill>
                <a:latin typeface="Calibri" panose="020F0502020204030204" pitchFamily="34" charset="0"/>
                <a:cs typeface="Calibri" panose="020F0502020204030204" pitchFamily="34" charset="0"/>
              </a:rPr>
              <a:t>Consolidation of </a:t>
            </a:r>
            <a:r>
              <a:rPr lang="fr-FR" sz="1200" b="1" dirty="0" err="1">
                <a:solidFill>
                  <a:prstClr val="white"/>
                </a:solidFill>
              </a:rPr>
              <a:t>regular</a:t>
            </a:r>
            <a:r>
              <a:rPr lang="fr-FR" sz="1200" b="1" dirty="0">
                <a:solidFill>
                  <a:prstClr val="white"/>
                </a:solidFill>
              </a:rPr>
              <a:t> adjective </a:t>
            </a:r>
            <a:r>
              <a:rPr lang="fr-FR" sz="1200" b="1" dirty="0" err="1">
                <a:solidFill>
                  <a:prstClr val="white"/>
                </a:solidFill>
              </a:rPr>
              <a:t>gender</a:t>
            </a:r>
            <a:r>
              <a:rPr lang="fr-FR" sz="1200" b="1" dirty="0">
                <a:solidFill>
                  <a:prstClr val="white"/>
                </a:solidFill>
              </a:rPr>
              <a:t>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 </a:t>
            </a:r>
            <a:r>
              <a:rPr lang="fr-FR" dirty="0">
                <a:solidFill>
                  <a:srgbClr val="000000"/>
                </a:solidFill>
                <a:latin typeface="Century Gothic" panose="020B0502020202020204" pitchFamily="34" charset="0"/>
              </a:rPr>
              <a:t>êtes [5], sommes [5], sont [5], frère [1043], parent [546], sœur [1558], jeune [152], grand</a:t>
            </a:r>
            <a:r>
              <a:rPr lang="fr-FR" baseline="30000" dirty="0">
                <a:solidFill>
                  <a:srgbClr val="000000"/>
                </a:solidFill>
                <a:latin typeface="Century Gothic" panose="020B0502020202020204" pitchFamily="34" charset="0"/>
              </a:rPr>
              <a:t>2 </a:t>
            </a:r>
            <a:r>
              <a:rPr lang="fr-FR" dirty="0">
                <a:solidFill>
                  <a:srgbClr val="000000"/>
                </a:solidFill>
                <a:latin typeface="Century Gothic" panose="020B0502020202020204" pitchFamily="34" charset="0"/>
              </a:rPr>
              <a:t>[59],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[138], ouvert [897],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chanter [1820], étudier [960], jouer [219], ils [13], elles [38], élève [1068], fruit [896], histoire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[263], radio [1526], ensemble [124]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petit (short, small, </a:t>
            </a:r>
            <a:r>
              <a:rPr lang="en-US" b="0" i="1" dirty="0">
                <a:solidFill>
                  <a:srgbClr val="000000"/>
                </a:solidFill>
                <a:effectLst/>
                <a:latin typeface="Arial" panose="020B0604020202020204" pitchFamily="34" charset="0"/>
              </a:rPr>
              <a:t>little</a:t>
            </a:r>
            <a:r>
              <a:rPr lang="en-US" b="0" i="0" dirty="0">
                <a:solidFill>
                  <a:srgbClr val="000000"/>
                </a:solidFill>
                <a:effectLst/>
                <a:latin typeface="Arial" panose="020B0604020202020204" pitchFamily="34" charset="0"/>
              </a:rPr>
              <a:t>)</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Oral production of SSC </a:t>
            </a:r>
            <a:r>
              <a:rPr lang="en-GB" sz="1200" b="1" kern="1200" dirty="0">
                <a:solidFill>
                  <a:schemeClr val="tx1"/>
                </a:solidFill>
                <a:effectLst/>
                <a:latin typeface="+mn-lt"/>
                <a:ea typeface="+mn-ea"/>
                <a:cs typeface="+mn-cs"/>
              </a:rPr>
              <a:t>[e]</a:t>
            </a:r>
            <a:endParaRPr lang="en-US" b="1" dirty="0"/>
          </a:p>
          <a:p>
            <a:endParaRPr lang="en-US" b="1" dirty="0"/>
          </a:p>
          <a:p>
            <a:r>
              <a:rPr lang="en-US" b="1" dirty="0"/>
              <a:t>Procedure:</a:t>
            </a:r>
          </a:p>
          <a:p>
            <a:r>
              <a:rPr lang="en-US" b="0" dirty="0"/>
              <a:t>1. </a:t>
            </a: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work in pairs </a:t>
            </a:r>
            <a:r>
              <a:rPr lang="en-GB" sz="1200" b="0" kern="1200" dirty="0">
                <a:solidFill>
                  <a:schemeClr val="tx1"/>
                </a:solidFill>
                <a:effectLst/>
                <a:latin typeface="+mn-lt"/>
                <a:ea typeface="+mn-ea"/>
                <a:cs typeface="+mn-cs"/>
              </a:rPr>
              <a:t>pronouncing the words on the slide, taking it in turns, and making sure all words have been said at least once.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students’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to hear words pronounced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(1 is the most frequent word in French): </a:t>
            </a:r>
            <a:br>
              <a:rPr lang="en-GB" baseline="0" dirty="0"/>
            </a:br>
            <a:r>
              <a:rPr lang="en-GB" sz="1200" dirty="0" err="1">
                <a:solidFill>
                  <a:schemeClr val="accent1">
                    <a:lumMod val="50000"/>
                  </a:schemeClr>
                </a:solidFill>
                <a:latin typeface="Century Gothic" panose="020B0502020202020204" pitchFamily="34" charset="0"/>
                <a:cs typeface="Calibri" panose="020F0502020204030204" pitchFamily="34" charset="0"/>
              </a:rPr>
              <a:t>d</a:t>
            </a:r>
            <a:r>
              <a:rPr lang="en-GB" sz="1200" dirty="0" err="1">
                <a:solidFill>
                  <a:schemeClr val="accent2"/>
                </a:solidFill>
                <a:latin typeface="Century Gothic" panose="020B0502020202020204" pitchFamily="34" charset="0"/>
                <a:cs typeface="Calibri" panose="020F0502020204030204" pitchFamily="34" charset="0"/>
              </a:rPr>
              <a:t>e</a:t>
            </a:r>
            <a:r>
              <a:rPr lang="en-GB" sz="1200" dirty="0" err="1">
                <a:solidFill>
                  <a:schemeClr val="accent1">
                    <a:lumMod val="50000"/>
                  </a:schemeClr>
                </a:solidFill>
                <a:latin typeface="Century Gothic" panose="020B0502020202020204" pitchFamily="34" charset="0"/>
                <a:cs typeface="Calibri" panose="020F0502020204030204" pitchFamily="34" charset="0"/>
              </a:rPr>
              <a:t>gré</a:t>
            </a:r>
            <a:r>
              <a:rPr lang="en-GB" sz="1200" baseline="0" dirty="0">
                <a:solidFill>
                  <a:schemeClr val="accent1">
                    <a:lumMod val="50000"/>
                  </a:schemeClr>
                </a:solidFill>
                <a:latin typeface="Century Gothic" panose="020B0502020202020204" pitchFamily="34" charset="0"/>
                <a:cs typeface="Calibri" panose="020F0502020204030204" pitchFamily="34" charset="0"/>
              </a:rPr>
              <a:t> </a:t>
            </a:r>
            <a:r>
              <a:rPr lang="en-GB" baseline="0" dirty="0"/>
              <a:t>[1311], </a:t>
            </a:r>
            <a:r>
              <a:rPr lang="fr-FR" b="0" i="0" dirty="0">
                <a:solidFill>
                  <a:srgbClr val="222222"/>
                </a:solidFill>
                <a:effectLst/>
                <a:latin typeface="Georgia" panose="02040502050405020303" pitchFamily="18" charset="0"/>
              </a:rPr>
              <a:t>devenir [162], se [17], </a:t>
            </a:r>
            <a:r>
              <a:rPr lang="en-GB" sz="1200" dirty="0">
                <a:solidFill>
                  <a:schemeClr val="accent1">
                    <a:lumMod val="50000"/>
                  </a:schemeClr>
                </a:solidFill>
                <a:latin typeface="Century Gothic" panose="020B0502020202020204" pitchFamily="34" charset="0"/>
                <a:cs typeface="Calibri" panose="020F0502020204030204" pitchFamily="34" charset="0"/>
              </a:rPr>
              <a:t>menace [1607], </a:t>
            </a:r>
            <a:r>
              <a:rPr lang="en-GB" sz="1200" dirty="0" err="1">
                <a:solidFill>
                  <a:schemeClr val="accent1">
                    <a:lumMod val="50000"/>
                  </a:schemeClr>
                </a:solidFill>
                <a:latin typeface="Century Gothic" panose="020B0502020202020204" pitchFamily="34" charset="0"/>
                <a:cs typeface="Calibri" panose="020F0502020204030204" pitchFamily="34" charset="0"/>
              </a:rPr>
              <a:t>fera</a:t>
            </a:r>
            <a:r>
              <a:rPr lang="en-GB" sz="1200" dirty="0">
                <a:solidFill>
                  <a:schemeClr val="accent1">
                    <a:lumMod val="50000"/>
                  </a:schemeClr>
                </a:solidFill>
                <a:latin typeface="Century Gothic" panose="020B0502020202020204" pitchFamily="34" charset="0"/>
                <a:cs typeface="Calibri" panose="020F0502020204030204" pitchFamily="34" charset="0"/>
              </a:rPr>
              <a:t> [faire-25], d</a:t>
            </a:r>
            <a:r>
              <a:rPr lang="en-GB" sz="1200" dirty="0">
                <a:solidFill>
                  <a:srgbClr val="EE6000"/>
                </a:solidFill>
                <a:latin typeface="Century Gothic" panose="020B0502020202020204" pitchFamily="34" charset="0"/>
                <a:cs typeface="Calibri" panose="020F0502020204030204" pitchFamily="34" charset="0"/>
              </a:rPr>
              <a:t>e</a:t>
            </a:r>
            <a:r>
              <a:rPr lang="en-GB" sz="1200" dirty="0">
                <a:solidFill>
                  <a:schemeClr val="accent1">
                    <a:lumMod val="50000"/>
                  </a:schemeClr>
                </a:solidFill>
                <a:latin typeface="Century Gothic" panose="020B0502020202020204" pitchFamily="34" charset="0"/>
                <a:cs typeface="Calibri" panose="020F0502020204030204" pitchFamily="34" charset="0"/>
              </a:rPr>
              <a:t>dans [3058], pelage [&gt;5000], serai [</a:t>
            </a:r>
            <a:r>
              <a:rPr lang="fr-FR" sz="1800" b="0" i="0" u="none" strike="noStrike" dirty="0">
                <a:solidFill>
                  <a:srgbClr val="000000"/>
                </a:solidFill>
                <a:effectLst/>
                <a:latin typeface="Calibri" panose="020F0502020204030204" pitchFamily="34" charset="0"/>
              </a:rPr>
              <a:t>être-5], </a:t>
            </a:r>
            <a:r>
              <a:rPr lang="fr-FR" b="0" i="0" dirty="0">
                <a:solidFill>
                  <a:srgbClr val="222222"/>
                </a:solidFill>
                <a:effectLst/>
                <a:latin typeface="Georgia" panose="02040502050405020303" pitchFamily="18" charset="0"/>
              </a:rPr>
              <a:t>belette [&gt;5000], delà [4367], celui [45]</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b="0" kern="1200" dirty="0" err="1">
                <a:solidFill>
                  <a:schemeClr val="tx1"/>
                </a:solidFill>
                <a:effectLst/>
                <a:latin typeface="Century Gothic" panose="020B0502020202020204" pitchFamily="34" charset="0"/>
                <a:ea typeface="+mn-ea"/>
                <a:cs typeface="+mn-cs"/>
              </a:rPr>
              <a:t>Londsale</a:t>
            </a:r>
            <a:r>
              <a:rPr lang="en-GB" sz="1200" b="0" kern="1200" dirty="0">
                <a:solidFill>
                  <a:schemeClr val="tx1"/>
                </a:solidFill>
                <a:effectLst/>
                <a:latin typeface="Century Gothic" panose="020B0502020202020204" pitchFamily="34" charset="0"/>
                <a:ea typeface="+mn-ea"/>
                <a:cs typeface="+mn-cs"/>
              </a:rPr>
              <a:t>, D., &amp; Le Bras, Y.  (2009). </a:t>
            </a:r>
            <a:r>
              <a:rPr lang="en-GB" sz="1200" b="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b="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first set of previous vocabulary revised this week (as shown below).</a:t>
            </a:r>
            <a:endParaRPr lang="en-US" b="1" dirty="0"/>
          </a:p>
          <a:p>
            <a:endParaRPr lang="en-US" b="1" dirty="0"/>
          </a:p>
          <a:p>
            <a:r>
              <a:rPr lang="en-US" b="1" dirty="0"/>
              <a:t>Procedure:</a:t>
            </a:r>
          </a:p>
          <a:p>
            <a:r>
              <a:rPr lang="en-US" b="0" dirty="0"/>
              <a:t>1. </a:t>
            </a: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noProof="0" dirty="0">
                <a:solidFill>
                  <a:schemeClr val="tx1"/>
                </a:solidFill>
                <a:effectLst/>
                <a:latin typeface="+mn-lt"/>
                <a:ea typeface="+mn-ea"/>
                <a:cs typeface="+mn-cs"/>
              </a:rPr>
              <a:t>The English then appears to confirm the meanings.</a:t>
            </a:r>
            <a:endParaRPr lang="en-US" b="0" dirty="0"/>
          </a:p>
          <a:p>
            <a:r>
              <a:rPr lang="en-US" b="0" dirty="0"/>
              <a:t>3. </a:t>
            </a: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b="0" i="0" kern="1200" baseline="0" noProof="0" dirty="0">
                <a:solidFill>
                  <a:schemeClr val="tx1"/>
                </a:solidFill>
                <a:effectLst/>
                <a:latin typeface="+mn-lt"/>
                <a:ea typeface="+mn-ea"/>
                <a:cs typeface="+mn-cs"/>
              </a:rPr>
              <a:t>Finally, the French reappears, alongside the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sz="1200" b="0" i="0" kern="1200" baseline="0" noProof="0" dirty="0">
                <a:solidFill>
                  <a:schemeClr val="tx1"/>
                </a:solidFill>
                <a:effectLst/>
                <a:latin typeface="+mn-lt"/>
                <a:ea typeface="+mn-ea"/>
                <a:cs typeface="+mn-cs"/>
              </a:rPr>
              <a:t>Before you begin, check the pronunciation of ‘</a:t>
            </a:r>
            <a:r>
              <a:rPr lang="en-GB" sz="1200" b="0" i="0" kern="1200" baseline="0" noProof="0" dirty="0" err="1">
                <a:solidFill>
                  <a:schemeClr val="tx1"/>
                </a:solidFill>
                <a:effectLst/>
                <a:latin typeface="+mn-lt"/>
                <a:ea typeface="+mn-ea"/>
                <a:cs typeface="+mn-cs"/>
              </a:rPr>
              <a:t>ils</a:t>
            </a:r>
            <a:r>
              <a:rPr lang="en-GB" sz="1200" b="0" i="0" kern="1200" baseline="0" noProof="0" dirty="0">
                <a:solidFill>
                  <a:schemeClr val="tx1"/>
                </a:solidFill>
                <a:effectLst/>
                <a:latin typeface="+mn-lt"/>
                <a:ea typeface="+mn-ea"/>
                <a:cs typeface="+mn-cs"/>
              </a:rPr>
              <a:t>’ and ‘</a:t>
            </a:r>
            <a:r>
              <a:rPr lang="en-GB" sz="1200" b="0" i="0" kern="1200" baseline="0" noProof="0" dirty="0" err="1">
                <a:solidFill>
                  <a:schemeClr val="tx1"/>
                </a:solidFill>
                <a:effectLst/>
                <a:latin typeface="+mn-lt"/>
                <a:ea typeface="+mn-ea"/>
                <a:cs typeface="+mn-cs"/>
              </a:rPr>
              <a:t>elles</a:t>
            </a:r>
            <a:r>
              <a:rPr lang="en-GB" sz="1200" b="0" i="0" kern="1200" baseline="0" noProof="0" dirty="0">
                <a:solidFill>
                  <a:schemeClr val="tx1"/>
                </a:solidFill>
                <a:effectLst/>
                <a:latin typeface="+mn-lt"/>
                <a:ea typeface="+mn-ea"/>
                <a:cs typeface="+mn-cs"/>
              </a:rPr>
              <a:t>’ and ensure that the students understand the SFC (silent final consonant).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second set of previous vocabulary revised this week (as shown below).</a:t>
            </a:r>
            <a:endParaRPr lang="en-US" b="1" dirty="0"/>
          </a:p>
          <a:p>
            <a:endParaRPr lang="en-US" b="1" dirty="0"/>
          </a:p>
          <a:p>
            <a:r>
              <a:rPr lang="en-US" b="1" dirty="0"/>
              <a:t>Procedure:</a:t>
            </a:r>
          </a:p>
          <a:p>
            <a:r>
              <a:rPr lang="en-US" b="0" dirty="0"/>
              <a:t>1. </a:t>
            </a: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noProof="0" dirty="0">
                <a:solidFill>
                  <a:schemeClr val="tx1"/>
                </a:solidFill>
                <a:effectLst/>
                <a:latin typeface="+mn-lt"/>
                <a:ea typeface="+mn-ea"/>
                <a:cs typeface="+mn-cs"/>
              </a:rPr>
              <a:t>The English then appears to confirm the meanings.</a:t>
            </a:r>
            <a:endParaRPr lang="en-US" b="0" dirty="0"/>
          </a:p>
          <a:p>
            <a:r>
              <a:rPr lang="en-US" b="0" dirty="0"/>
              <a:t>3. </a:t>
            </a: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b="0" i="0" kern="1200" baseline="0" noProof="0" dirty="0">
                <a:solidFill>
                  <a:schemeClr val="tx1"/>
                </a:solidFill>
                <a:effectLst/>
                <a:latin typeface="+mn-lt"/>
                <a:ea typeface="+mn-ea"/>
                <a:cs typeface="+mn-cs"/>
              </a:rPr>
              <a:t>Finally, the French reappears, alongside the English.</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82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 </a:t>
            </a:r>
            <a:r>
              <a:rPr lang="en-US" b="0" dirty="0"/>
              <a:t>for two slides</a:t>
            </a:r>
            <a:br>
              <a:rPr lang="en-US" dirty="0"/>
            </a:br>
            <a:br>
              <a:rPr lang="en-US" dirty="0"/>
            </a:br>
            <a:r>
              <a:rPr lang="en-US" b="1" dirty="0"/>
              <a:t>Aim</a:t>
            </a:r>
            <a:r>
              <a:rPr lang="en-US" dirty="0"/>
              <a:t>: Written production of words in this week’s vocabulary set. This is slide 1/2.</a:t>
            </a:r>
          </a:p>
          <a:p>
            <a:endParaRPr lang="en-US" dirty="0"/>
          </a:p>
          <a:p>
            <a:r>
              <a:rPr lang="en-US" b="1" dirty="0"/>
              <a:t>Procedure:</a:t>
            </a:r>
          </a:p>
          <a:p>
            <a:pPr marL="0" indent="0">
              <a:buFont typeface="+mj-lt"/>
              <a:buNone/>
            </a:pPr>
            <a:r>
              <a:rPr lang="en-US" dirty="0"/>
              <a:t>1. Say all words in French before ten seconds elapse.</a:t>
            </a:r>
          </a:p>
          <a:p>
            <a:pPr marL="0" indent="0">
              <a:buFont typeface="+mj-lt"/>
              <a:buNone/>
            </a:pPr>
            <a:r>
              <a:rPr lang="en-US" dirty="0"/>
              <a:t>2. </a:t>
            </a:r>
            <a:r>
              <a:rPr lang="en-GB" dirty="0"/>
              <a:t>Click to reveal answers.</a:t>
            </a:r>
          </a:p>
          <a:p>
            <a:pPr marL="0" indent="0">
              <a:buFont typeface="+mj-lt"/>
              <a:buNone/>
            </a:pPr>
            <a:r>
              <a:rPr lang="en-GB" baseline="0" dirty="0"/>
              <a:t>3. Proceed to next slide and repeat steps 1-2.</a:t>
            </a:r>
          </a:p>
          <a:p>
            <a:pPr marL="0" indent="0">
              <a:buFont typeface="+mj-l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Written production of new vocabulary.</a:t>
            </a:r>
            <a:endParaRPr lang="en-US" b="1" dirty="0"/>
          </a:p>
          <a:p>
            <a:endParaRPr lang="en-US" b="1" dirty="0"/>
          </a:p>
          <a:p>
            <a:r>
              <a:rPr lang="en-US" b="1" dirty="0"/>
              <a:t>Procedure:</a:t>
            </a:r>
          </a:p>
          <a:p>
            <a:r>
              <a:rPr lang="en-US" b="0" baseline="0" dirty="0"/>
              <a:t>1. </a:t>
            </a:r>
            <a:r>
              <a:rPr lang="en-GB" baseline="0" dirty="0"/>
              <a:t>The English word appears on mouse click.</a:t>
            </a:r>
          </a:p>
          <a:p>
            <a:r>
              <a:rPr lang="en-GB" baseline="0" dirty="0"/>
              <a:t>2. Students have to try to write the French translation before it appears on second mouse click. (French words are on 20-second long animation).</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a:t>
            </a:r>
            <a:r>
              <a:rPr lang="en-GB" baseline="0" dirty="0"/>
              <a:t> slide reminds students of the third person </a:t>
            </a:r>
            <a:r>
              <a:rPr lang="en-GB" b="0" baseline="0" dirty="0"/>
              <a:t>singular form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which will be juxtaposed with the third person plural form (about to be introduced) over the next few slides. It also</a:t>
            </a:r>
            <a:r>
              <a:rPr lang="en-GB" sz="1200" b="0" baseline="0" dirty="0">
                <a:solidFill>
                  <a:srgbClr val="4472C4">
                    <a:lumMod val="50000"/>
                  </a:srgbClr>
                </a:solidFill>
                <a:latin typeface="Century Gothic" panose="020B0502020202020204" pitchFamily="34" charset="0"/>
              </a:rPr>
              <a:t> reminds them of the ‘e’ feminine adjective agreement (the feminine plural adjective agreement will be introduced on the next slide).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noProof="0" dirty="0">
                <a:solidFill>
                  <a:srgbClr val="EE6000"/>
                </a:solidFill>
                <a:cs typeface="+mn-cs"/>
              </a:rPr>
              <a:t>Read </a:t>
            </a:r>
            <a:r>
              <a:rPr lang="en-GB" dirty="0"/>
              <a:t>this out to students so that they know exactly how to pronounce the French.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GB" dirty="0"/>
              <a:t>There is a lot of information here, but the following activities break it down and practise each part. The first and</a:t>
            </a:r>
            <a:r>
              <a:rPr lang="en-GB" baseline="0" dirty="0"/>
              <a:t> second person plural forms of</a:t>
            </a:r>
            <a:r>
              <a:rPr lang="en-GB" dirty="0"/>
              <a:t> the verb ‘</a:t>
            </a:r>
            <a:r>
              <a:rPr lang="en-GB" sz="1200" noProof="0" dirty="0" err="1">
                <a:solidFill>
                  <a:srgbClr val="EE6000"/>
                </a:solidFill>
                <a:cs typeface="Calibri" panose="020F0502020204030204" pitchFamily="34" charset="0"/>
              </a:rPr>
              <a:t>êt</a:t>
            </a:r>
            <a:r>
              <a:rPr lang="en-GB" sz="1200" noProof="0" dirty="0" err="1">
                <a:solidFill>
                  <a:srgbClr val="EE6000"/>
                </a:solidFill>
                <a:cs typeface="+mn-cs"/>
              </a:rPr>
              <a:t>re</a:t>
            </a:r>
            <a:r>
              <a:rPr lang="en-GB" sz="1200" noProof="0" dirty="0">
                <a:solidFill>
                  <a:srgbClr val="EE6000"/>
                </a:solidFill>
                <a:cs typeface="+mn-cs"/>
              </a:rPr>
              <a:t>’ having been presented last lesson,</a:t>
            </a:r>
            <a:r>
              <a:rPr lang="en-GB" sz="1200" baseline="0" noProof="0" dirty="0">
                <a:solidFill>
                  <a:srgbClr val="EE6000"/>
                </a:solidFill>
                <a:cs typeface="+mn-cs"/>
              </a:rPr>
              <a:t> t</a:t>
            </a:r>
            <a:r>
              <a:rPr lang="en-GB" dirty="0"/>
              <a:t>his slide introduces the third person plural</a:t>
            </a:r>
            <a:r>
              <a:rPr lang="en-GB" baseline="0" dirty="0"/>
              <a:t> </a:t>
            </a:r>
            <a:r>
              <a:rPr lang="en-GB" dirty="0"/>
              <a:t>form – ‘</a:t>
            </a:r>
            <a:r>
              <a:rPr lang="en-GB" dirty="0" err="1"/>
              <a:t>sont</a:t>
            </a:r>
            <a:r>
              <a:rPr lang="en-GB" dirty="0"/>
              <a:t>’. </a:t>
            </a:r>
            <a:r>
              <a:rPr lang="en-GB" sz="1200" baseline="0" noProof="0" dirty="0">
                <a:solidFill>
                  <a:srgbClr val="EE6000"/>
                </a:solidFill>
                <a:cs typeface="+mn-cs"/>
              </a:rPr>
              <a:t>This verb form has other features that come with it: the ‘</a:t>
            </a:r>
            <a:r>
              <a:rPr lang="en-GB" sz="1200" baseline="0" noProof="0" dirty="0" err="1">
                <a:solidFill>
                  <a:srgbClr val="EE6000"/>
                </a:solidFill>
                <a:cs typeface="+mn-cs"/>
              </a:rPr>
              <a:t>ils</a:t>
            </a:r>
            <a:r>
              <a:rPr lang="en-GB" sz="1200" baseline="0" noProof="0" dirty="0">
                <a:solidFill>
                  <a:srgbClr val="EE6000"/>
                </a:solidFill>
                <a:cs typeface="+mn-cs"/>
              </a:rPr>
              <a:t>’ and ‘</a:t>
            </a:r>
            <a:r>
              <a:rPr lang="en-GB" sz="1200" baseline="0" noProof="0" dirty="0" err="1">
                <a:solidFill>
                  <a:srgbClr val="EE6000"/>
                </a:solidFill>
                <a:cs typeface="+mn-cs"/>
              </a:rPr>
              <a:t>elles</a:t>
            </a:r>
            <a:r>
              <a:rPr lang="en-GB" sz="1200" baseline="0" noProof="0" dirty="0">
                <a:solidFill>
                  <a:srgbClr val="EE6000"/>
                </a:solidFill>
                <a:cs typeface="+mn-cs"/>
              </a:rPr>
              <a:t>’ pronouns, and also another type of adjective agreement.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aseline="0" noProof="0" dirty="0">
                <a:solidFill>
                  <a:srgbClr val="EE6000"/>
                </a:solidFill>
                <a:cs typeface="+mn-cs"/>
              </a:rPr>
              <a:t>Read out the French, so that the students hear ‘</a:t>
            </a:r>
            <a:r>
              <a:rPr lang="en-GB" sz="1200" baseline="0" noProof="0" dirty="0" err="1">
                <a:solidFill>
                  <a:srgbClr val="EE6000"/>
                </a:solidFill>
                <a:cs typeface="+mn-cs"/>
              </a:rPr>
              <a:t>sont</a:t>
            </a:r>
            <a:r>
              <a:rPr lang="en-GB" sz="1200" baseline="0" noProof="0" dirty="0">
                <a:solidFill>
                  <a:srgbClr val="EE6000"/>
                </a:solidFill>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aseline="0" noProof="0" dirty="0">
                <a:solidFill>
                  <a:srgbClr val="EE6000"/>
                </a:solidFill>
                <a:cs typeface="+mn-cs"/>
              </a:rPr>
              <a:t>Explain ‘</a:t>
            </a:r>
            <a:r>
              <a:rPr lang="en-GB" sz="1200" baseline="0" noProof="0" dirty="0" err="1">
                <a:solidFill>
                  <a:srgbClr val="EE6000"/>
                </a:solidFill>
                <a:cs typeface="+mn-cs"/>
              </a:rPr>
              <a:t>masc</a:t>
            </a:r>
            <a:r>
              <a:rPr lang="en-GB" sz="1200" baseline="0" noProof="0" dirty="0">
                <a:solidFill>
                  <a:srgbClr val="EE6000"/>
                </a:solidFill>
                <a:cs typeface="+mn-cs"/>
              </a:rPr>
              <a:t> pl’ and ‘fem pl’ to students – ‘masculine plural’ and ‘feminine plural’ respectively. This will get shortened to </a:t>
            </a:r>
            <a:r>
              <a:rPr lang="en-GB" sz="1200" baseline="0" noProof="0" dirty="0" err="1">
                <a:solidFill>
                  <a:srgbClr val="EE6000"/>
                </a:solidFill>
                <a:cs typeface="+mn-cs"/>
              </a:rPr>
              <a:t>mpl</a:t>
            </a:r>
            <a:r>
              <a:rPr lang="en-GB" sz="1200" baseline="0" noProof="0" dirty="0">
                <a:solidFill>
                  <a:srgbClr val="EE6000"/>
                </a:solidFill>
                <a:cs typeface="+mn-cs"/>
              </a:rPr>
              <a:t> and </a:t>
            </a:r>
            <a:r>
              <a:rPr lang="en-GB" sz="1200" baseline="0" noProof="0" dirty="0" err="1">
                <a:solidFill>
                  <a:srgbClr val="EE6000"/>
                </a:solidFill>
                <a:cs typeface="+mn-cs"/>
              </a:rPr>
              <a:t>fpl</a:t>
            </a:r>
            <a:r>
              <a:rPr lang="en-GB" sz="1200" baseline="0" noProof="0" dirty="0">
                <a:solidFill>
                  <a:srgbClr val="EE6000"/>
                </a:solidFill>
                <a:cs typeface="+mn-cs"/>
              </a:rPr>
              <a:t> in the next slides and in the Quizlet </a:t>
            </a:r>
            <a:r>
              <a:rPr lang="en-GB" sz="1200" baseline="0" noProof="0" dirty="0" err="1">
                <a:solidFill>
                  <a:srgbClr val="EE6000"/>
                </a:solidFill>
                <a:cs typeface="+mn-cs"/>
              </a:rPr>
              <a:t>homeworks</a:t>
            </a:r>
            <a:r>
              <a:rPr lang="en-GB" sz="1200" baseline="0" noProof="0" dirty="0">
                <a:solidFill>
                  <a:srgbClr val="EE6000"/>
                </a:solidFill>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noProof="0" dirty="0">
                <a:solidFill>
                  <a:srgbClr val="EE6000"/>
                </a:solidFill>
                <a:cs typeface="+mn-cs"/>
              </a:rPr>
              <a:t>Read </a:t>
            </a:r>
            <a:r>
              <a:rPr lang="en-GB" dirty="0"/>
              <a:t>this out to students, so that they know exactly how to pronounce the French.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dirty="0"/>
              <a:t>Remind them to not sound out the ‘s’ at the end of ‘</a:t>
            </a:r>
            <a:r>
              <a:rPr lang="en-GB" dirty="0" err="1"/>
              <a:t>sont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dirty="0"/>
              <a:t>N.B. Later, we will cover later the issue that if there is one male in a group, then the ‘</a:t>
            </a:r>
            <a:r>
              <a:rPr lang="en-GB" dirty="0" err="1"/>
              <a:t>ils</a:t>
            </a:r>
            <a:r>
              <a:rPr lang="en-GB" dirty="0"/>
              <a:t>’ pronoun is used. There is a lot of information here, so we hold this back until later.</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Written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a:t>
            </a:r>
            <a:endParaRPr lang="en-GB" b="0"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Students attend to the verb form to determine singular or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Answers revealed on clicks.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Aural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a:t>
            </a:r>
            <a:endParaRPr lang="en-GB" b="0"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on a number to hear a sentence with the pronoun obscured.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Students listen for the verb form (to determine singular or plural).</a:t>
            </a:r>
            <a:endParaRPr lang="en-US" b="0" dirty="0"/>
          </a:p>
          <a:p>
            <a:r>
              <a:rPr lang="en-US" b="0" dirty="0"/>
              <a:t>3. </a:t>
            </a:r>
            <a:r>
              <a:rPr lang="en-GB" b="0" baseline="0" noProof="0" dirty="0"/>
              <a:t>To provide an additional challenge and check understanding of vocabulary (a mix of new and old), they are then asked to write the English in the space provided (focusing only on singular or plural, plus the adjective meaning).</a:t>
            </a:r>
            <a:endParaRPr lang="en-US" b="0" dirty="0"/>
          </a:p>
          <a:p>
            <a:r>
              <a:rPr lang="en-US" b="0" dirty="0"/>
              <a:t>4. </a:t>
            </a:r>
            <a:r>
              <a:rPr lang="en-GB" b="0" baseline="0" noProof="0" dirty="0"/>
              <a:t>The answers appear upon successive mouse clicks (gender information in brackets).</a:t>
            </a:r>
            <a:endParaRPr lang="en-US" b="0" dirty="0"/>
          </a:p>
          <a:p>
            <a:endParaRPr lang="en-US" b="0" dirty="0"/>
          </a:p>
          <a:p>
            <a:r>
              <a:rPr lang="en-US" b="1" dirty="0"/>
              <a:t>Transcript:</a:t>
            </a:r>
          </a:p>
          <a:p>
            <a:pPr marL="228600" indent="-228600">
              <a:buAutoNum type="arabicParenR"/>
            </a:pPr>
            <a:r>
              <a:rPr lang="fr-FR" b="0" noProof="0" dirty="0"/>
              <a:t>... sont grandes.</a:t>
            </a:r>
          </a:p>
          <a:p>
            <a:pPr marL="228600" indent="-228600">
              <a:buAutoNum type="arabicParenR"/>
            </a:pPr>
            <a:r>
              <a:rPr lang="fr-FR" b="0" noProof="0" dirty="0"/>
              <a:t>...</a:t>
            </a:r>
            <a:r>
              <a:rPr lang="fr-FR" b="0" baseline="0" noProof="0" dirty="0"/>
              <a:t> est content.</a:t>
            </a:r>
          </a:p>
          <a:p>
            <a:pPr marL="228600" indent="-228600">
              <a:buAutoNum type="arabicParenR"/>
            </a:pPr>
            <a:r>
              <a:rPr lang="fr-FR" b="0" baseline="0" noProof="0" dirty="0"/>
              <a:t>... est sage.</a:t>
            </a:r>
          </a:p>
          <a:p>
            <a:pPr marL="228600" indent="-228600">
              <a:buAutoNum type="arabicParenR"/>
            </a:pPr>
            <a:r>
              <a:rPr lang="fr-FR" b="0" baseline="0" noProof="0" dirty="0"/>
              <a:t>... sont intelligents.</a:t>
            </a:r>
          </a:p>
          <a:p>
            <a:pPr marL="228600" indent="-228600">
              <a:buAutoNum type="arabicParenR"/>
            </a:pPr>
            <a:r>
              <a:rPr lang="fr-FR" b="0" baseline="0" noProof="0" dirty="0"/>
              <a:t>... est petite.</a:t>
            </a:r>
          </a:p>
          <a:p>
            <a:pPr marL="228600" indent="-228600">
              <a:buAutoNum type="arabicParenR"/>
            </a:pPr>
            <a:r>
              <a:rPr lang="fr-FR" b="0" baseline="0" noProof="0" dirty="0"/>
              <a:t>... sont contentes.</a:t>
            </a:r>
          </a:p>
          <a:p>
            <a:pPr marL="228600" indent="-228600">
              <a:buAutoNum type="arabicParenR"/>
            </a:pPr>
            <a:r>
              <a:rPr lang="fr-FR" b="0" baseline="0" noProof="0" dirty="0"/>
              <a:t>... sont intéressants.</a:t>
            </a:r>
          </a:p>
          <a:p>
            <a:pPr marL="228600" indent="-228600">
              <a:buAutoNum type="arabicParenR"/>
            </a:pPr>
            <a:r>
              <a:rPr lang="fr-FR" b="0" baseline="0" noProof="0" dirty="0"/>
              <a:t>... est grand.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Written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a:t>
            </a:r>
            <a:r>
              <a:rPr lang="fr-FR" b="0" i="0" dirty="0">
                <a:solidFill>
                  <a:srgbClr val="222222"/>
                </a:solidFill>
                <a:effectLst/>
                <a:latin typeface="Georgia" panose="02040502050405020303" pitchFamily="18" charset="0"/>
              </a:rPr>
              <a:t>, and adjectives </a:t>
            </a:r>
            <a:r>
              <a:rPr lang="fr-FR" b="0" i="0" dirty="0" err="1">
                <a:solidFill>
                  <a:srgbClr val="222222"/>
                </a:solidFill>
                <a:effectLst/>
                <a:latin typeface="Georgia" panose="02040502050405020303" pitchFamily="18" charset="0"/>
              </a:rPr>
              <a:t>with</a:t>
            </a:r>
            <a:r>
              <a:rPr lang="fr-FR" b="0" i="0" dirty="0">
                <a:solidFill>
                  <a:srgbClr val="222222"/>
                </a:solidFill>
                <a:effectLst/>
                <a:latin typeface="Georgia" panose="02040502050405020303" pitchFamily="18" charset="0"/>
              </a:rPr>
              <a:t> </a:t>
            </a:r>
            <a:r>
              <a:rPr lang="fr-FR" b="0" i="0" dirty="0" err="1">
                <a:solidFill>
                  <a:srgbClr val="222222"/>
                </a:solidFill>
                <a:effectLst/>
                <a:latin typeface="Georgia" panose="02040502050405020303" pitchFamily="18" charset="0"/>
              </a:rPr>
              <a:t>gender</a:t>
            </a:r>
            <a:r>
              <a:rPr lang="fr-FR" b="0" i="0" dirty="0">
                <a:solidFill>
                  <a:srgbClr val="222222"/>
                </a:solidFill>
                <a:effectLst/>
                <a:latin typeface="Georgia" panose="02040502050405020303" pitchFamily="18" charset="0"/>
              </a:rPr>
              <a:t> and </a:t>
            </a:r>
            <a:r>
              <a:rPr lang="fr-FR" b="0" i="0" dirty="0" err="1">
                <a:solidFill>
                  <a:srgbClr val="222222"/>
                </a:solidFill>
                <a:effectLst/>
                <a:latin typeface="Georgia" panose="02040502050405020303" pitchFamily="18" charset="0"/>
              </a:rPr>
              <a:t>number</a:t>
            </a:r>
            <a:r>
              <a:rPr lang="fr-FR" b="0" i="0" dirty="0">
                <a:solidFill>
                  <a:srgbClr val="222222"/>
                </a:solidFill>
                <a:effectLst/>
                <a:latin typeface="Georgia" panose="02040502050405020303" pitchFamily="18" charset="0"/>
              </a:rPr>
              <a:t> agreement.</a:t>
            </a:r>
            <a:endParaRPr lang="en-GB" b="0" i="1" baseline="0" noProof="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1. In this second </a:t>
            </a:r>
            <a:r>
              <a:rPr lang="en-GB" b="0" baseline="0" noProof="0" dirty="0"/>
              <a:t>reading activity, students are required to attend to the subject pronoun and verb form to determine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3.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4. Click to bring up the bubble highlighting the use of </a:t>
            </a:r>
            <a:r>
              <a:rPr lang="en-GB" b="0" i="1" baseline="0" noProof="0" dirty="0" err="1"/>
              <a:t>ils</a:t>
            </a:r>
            <a:r>
              <a:rPr lang="en-GB" b="0" i="1" baseline="0" noProof="0" dirty="0"/>
              <a:t> </a:t>
            </a:r>
            <a:r>
              <a:rPr lang="en-GB" b="0" i="0" baseline="0" noProof="0" dirty="0"/>
              <a:t>with mixed gender groups, exemplified here with </a:t>
            </a:r>
            <a:r>
              <a:rPr lang="en-GB" b="0" i="1" baseline="0" noProof="0" dirty="0"/>
              <a:t>parents</a:t>
            </a:r>
            <a:r>
              <a:rPr lang="en-GB" b="0" i="0" baseline="0" noProof="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adjectif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Aural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 </a:t>
            </a:r>
            <a:r>
              <a:rPr lang="fr-FR" b="1" i="0" dirty="0">
                <a:solidFill>
                  <a:srgbClr val="222222"/>
                </a:solidFill>
                <a:effectLst/>
                <a:latin typeface="Georgia" panose="02040502050405020303" pitchFamily="18" charset="0"/>
              </a:rPr>
              <a:t>and</a:t>
            </a:r>
            <a:r>
              <a:rPr lang="fr-FR" b="0" i="0" dirty="0">
                <a:solidFill>
                  <a:srgbClr val="222222"/>
                </a:solidFill>
                <a:effectLst/>
                <a:latin typeface="Georgia" panose="02040502050405020303" pitchFamily="18" charset="0"/>
              </a:rPr>
              <a:t> masculine and </a:t>
            </a:r>
            <a:r>
              <a:rPr lang="fr-FR" b="0" i="0" dirty="0" err="1">
                <a:solidFill>
                  <a:srgbClr val="222222"/>
                </a:solidFill>
                <a:effectLst/>
                <a:latin typeface="Georgia" panose="02040502050405020303" pitchFamily="18" charset="0"/>
              </a:rPr>
              <a:t>feminine</a:t>
            </a:r>
            <a:r>
              <a:rPr lang="fr-FR" b="0" i="0" dirty="0">
                <a:solidFill>
                  <a:srgbClr val="222222"/>
                </a:solidFill>
                <a:effectLst/>
                <a:latin typeface="Georgia" panose="02040502050405020303" pitchFamily="18" charset="0"/>
              </a:rPr>
              <a:t> adjective </a:t>
            </a:r>
            <a:r>
              <a:rPr lang="fr-FR" b="0" i="0" dirty="0" err="1">
                <a:solidFill>
                  <a:srgbClr val="222222"/>
                </a:solidFill>
                <a:effectLst/>
                <a:latin typeface="Georgia" panose="02040502050405020303" pitchFamily="18" charset="0"/>
              </a:rPr>
              <a:t>forms</a:t>
            </a:r>
            <a:r>
              <a:rPr lang="fr-FR" b="0" i="0" dirty="0">
                <a:solidFill>
                  <a:srgbClr val="222222"/>
                </a:solidFill>
                <a:effectLst/>
                <a:latin typeface="Georgia" panose="02040502050405020303" pitchFamily="18" charset="0"/>
              </a:rPr>
              <a:t>.</a:t>
            </a:r>
            <a:endParaRPr lang="en-US" b="1" i="0" dirty="0"/>
          </a:p>
          <a:p>
            <a:endParaRPr lang="en-US" b="1" dirty="0"/>
          </a:p>
          <a:p>
            <a:r>
              <a:rPr lang="en-US" b="1" dirty="0"/>
              <a:t>Procedure:</a:t>
            </a:r>
          </a:p>
          <a:p>
            <a:r>
              <a:rPr lang="en-US" b="0" dirty="0"/>
              <a:t>1. </a:t>
            </a:r>
            <a:r>
              <a:rPr lang="en-GB" b="0" baseline="0" noProof="0" dirty="0"/>
              <a:t>Students listen for both the verb form (to determine singular or plural) and the adjective agreement (to determine masculine or feminine).</a:t>
            </a:r>
            <a:endParaRPr lang="en-US" b="0" dirty="0"/>
          </a:p>
          <a:p>
            <a:r>
              <a:rPr lang="en-US" b="0" dirty="0"/>
              <a:t>2. </a:t>
            </a:r>
            <a:r>
              <a:rPr lang="en-GB" b="0" baseline="0" noProof="0" dirty="0"/>
              <a:t>To provide an additional challenge and check understanding of vocabulary (a mix of new and old, conducive to illustrating adjective agreement), students are then asked to write the English in the space provided.</a:t>
            </a:r>
            <a:endParaRPr lang="en-US" b="0" dirty="0"/>
          </a:p>
          <a:p>
            <a:r>
              <a:rPr lang="en-US" b="0" dirty="0"/>
              <a:t>3. </a:t>
            </a:r>
            <a:r>
              <a:rPr lang="en-GB" b="0" baseline="0" noProof="0" dirty="0"/>
              <a:t>The answers appear upon successive mouse clicks.</a:t>
            </a:r>
            <a:endParaRPr lang="en-US" b="0" dirty="0"/>
          </a:p>
          <a:p>
            <a:endParaRPr lang="en-US" b="0" dirty="0"/>
          </a:p>
          <a:p>
            <a:r>
              <a:rPr lang="en-US" b="1" dirty="0"/>
              <a:t>Transcript:</a:t>
            </a:r>
          </a:p>
          <a:p>
            <a:pPr marL="228600" indent="-228600">
              <a:buAutoNum type="arabicParenR"/>
            </a:pPr>
            <a:r>
              <a:rPr lang="fr-FR" b="0" noProof="0" dirty="0"/>
              <a:t>... est</a:t>
            </a:r>
            <a:r>
              <a:rPr lang="fr-FR" b="0" baseline="0" noProof="0" dirty="0"/>
              <a:t> content</a:t>
            </a:r>
            <a:r>
              <a:rPr lang="fr-FR" b="0" noProof="0" dirty="0"/>
              <a:t>e.</a:t>
            </a:r>
          </a:p>
          <a:p>
            <a:pPr marL="228600" indent="-228600">
              <a:buAutoNum type="arabicParenR"/>
            </a:pPr>
            <a:r>
              <a:rPr lang="fr-FR" b="0" noProof="0" dirty="0"/>
              <a:t>...</a:t>
            </a:r>
            <a:r>
              <a:rPr lang="fr-FR" b="0" baseline="0" noProof="0" dirty="0"/>
              <a:t> sont intelligents.</a:t>
            </a:r>
          </a:p>
          <a:p>
            <a:pPr marL="228600" indent="-228600">
              <a:buAutoNum type="arabicParenR"/>
            </a:pPr>
            <a:r>
              <a:rPr lang="fr-FR" b="0" baseline="0" noProof="0" dirty="0"/>
              <a:t>... est content.</a:t>
            </a:r>
          </a:p>
          <a:p>
            <a:pPr marL="228600" indent="-228600">
              <a:buAutoNum type="arabicParenR"/>
            </a:pPr>
            <a:r>
              <a:rPr lang="fr-FR" b="0" baseline="0" noProof="0" dirty="0"/>
              <a:t>... sont intéressantes.</a:t>
            </a:r>
          </a:p>
          <a:p>
            <a:pPr marL="228600" indent="-228600">
              <a:buAutoNum type="arabicParenR"/>
            </a:pPr>
            <a:r>
              <a:rPr lang="fr-FR" b="0" baseline="0" noProof="0" dirty="0"/>
              <a:t>... sont contentes.</a:t>
            </a:r>
          </a:p>
          <a:p>
            <a:pPr marL="228600" indent="-228600">
              <a:buAutoNum type="arabicParenR"/>
            </a:pPr>
            <a:r>
              <a:rPr lang="fr-FR" b="0" baseline="0" noProof="0" dirty="0"/>
              <a:t>... est ouvert.</a:t>
            </a:r>
          </a:p>
          <a:p>
            <a:pPr marL="228600" indent="-228600">
              <a:buAutoNum type="arabicParenR"/>
            </a:pPr>
            <a:r>
              <a:rPr lang="fr-FR" b="0" baseline="0" noProof="0" dirty="0"/>
              <a:t>... est grande.</a:t>
            </a:r>
          </a:p>
          <a:p>
            <a:pPr marL="228600" indent="-228600">
              <a:buAutoNum type="arabicParenR"/>
            </a:pPr>
            <a:r>
              <a:rPr lang="fr-FR" b="0" baseline="0" noProof="0" dirty="0"/>
              <a:t>... sont petites.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This</a:t>
            </a:r>
            <a:r>
              <a:rPr lang="en-GB" b="0" baseline="0" noProof="0" dirty="0"/>
              <a:t> task might be used for some additional written homework, or saved for revision work (for example, in Week 2.2.1).</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Students are now challenged to select</a:t>
            </a:r>
            <a:r>
              <a:rPr lang="en-GB" b="0" baseline="0" noProof="0" dirty="0"/>
              <a:t> the correct pronoun to replace the (proper) noun(s) in the second and third sentences of each example above. The third sentence in each case uses a verb other than ‘</a:t>
            </a:r>
            <a:r>
              <a:rPr lang="en-GB" b="0" baseline="0" noProof="0" dirty="0" err="1">
                <a:latin typeface="Century Gothic" panose="020B0502020202020204" pitchFamily="34" charset="0"/>
              </a:rPr>
              <a:t>être</a:t>
            </a:r>
            <a:r>
              <a:rPr lang="en-GB" b="0" baseline="0" noProof="0" dirty="0">
                <a:latin typeface="Century Gothic" panose="020B0502020202020204" pitchFamily="34"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The exercise begins with use of proper nouns. This helps students to understand that two named persons = ‘they’, etc.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noProof="0" dirty="0"/>
              <a:t>The correct answers are animated. The activity continues on the next slide.</a:t>
            </a:r>
            <a:endParaRPr lang="en-US" b="0" baseline="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sont [5], frère [1043], parent [546], jeune [152],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is the continuation of the activity on the previous slide. </a:t>
            </a:r>
            <a:endParaRPr lang="en-GB" b="0" baseline="0" noProof="0" dirty="0"/>
          </a:p>
          <a:p>
            <a:r>
              <a:rPr lang="en-GB" b="0" baseline="0" noProof="0" dirty="0"/>
              <a:t>The correct answers are animated.</a:t>
            </a: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Oral production of this week’s vocabulary and grammar structures.</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On</a:t>
            </a:r>
            <a:r>
              <a:rPr lang="en-GB" b="0" baseline="0" noProof="0" dirty="0"/>
              <a:t> this example slide, only one adjective is given (pleased).  The rest are shown as XXXX to indicate that there will be three adjectives per person/pair of people, to talk about.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1" baseline="0" noProof="0" dirty="0"/>
              <a:t>Partner A</a:t>
            </a:r>
            <a:r>
              <a:rPr lang="en-GB" b="0" baseline="0" noProof="0" dirty="0"/>
              <a:t>: Teachers can elicit the full sentence from students ‘</a:t>
            </a:r>
            <a:r>
              <a:rPr lang="en-GB" b="1" baseline="0" noProof="0" dirty="0" err="1"/>
              <a:t>il</a:t>
            </a:r>
            <a:r>
              <a:rPr lang="en-GB" b="1" baseline="0" noProof="0" dirty="0"/>
              <a:t> </a:t>
            </a:r>
            <a:r>
              <a:rPr lang="en-GB" b="1" baseline="0" noProof="0" dirty="0" err="1"/>
              <a:t>est</a:t>
            </a:r>
            <a:r>
              <a:rPr lang="en-GB" b="1" baseline="0" noProof="0" dirty="0"/>
              <a:t> content</a:t>
            </a:r>
            <a:r>
              <a:rPr lang="en-GB" b="0" baseline="0" noProof="0" dirty="0"/>
              <a:t>’ and then show the next slide, the example slide for Partner B, to model what partner B has to do.</a:t>
            </a:r>
            <a:endParaRPr lang="en-US" b="0" baseline="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1" baseline="0" noProof="0" dirty="0"/>
              <a:t>Partner B</a:t>
            </a:r>
            <a:r>
              <a:rPr lang="en-GB" b="0" baseline="0" noProof="0" dirty="0"/>
              <a:t>: Student has to write down the description (adjectives only) in English in the spaces provided on this slide. This tests understanding of the grammar (subject pronoun, verb and adjective agreement where audible) as well as of the (adjective) vocabulary.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1" baseline="0" noProof="0" dirty="0"/>
              <a:t>Note: Teachers should encourage students NOT to say their three sentences in order; i.e., they should mix up their 12 sentences so that students have to listen out carefully for the pronoun, verb and adjective agreement and understand all in order to know where to write their English adjectives.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05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Task 1 answers check what Partner B wrote.</a:t>
            </a:r>
            <a:endParaRPr lang="en-GB" b="0" baseline="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3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1937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Task 2 responses check what Partner A wrote.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597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ADDITIONAL TASK</a:t>
            </a:r>
            <a:endParaRPr lang="en-US" b="1" dirty="0"/>
          </a:p>
          <a:p>
            <a:endParaRPr lang="en-US" b="1" dirty="0"/>
          </a:p>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a:t>
            </a:r>
            <a:r>
              <a:rPr lang="en-GB" b="0" baseline="0" noProof="0" dirty="0"/>
              <a:t> task might be used for some additional homework, or saved for revision work (for example, in Week 2.2.1). </a:t>
            </a:r>
            <a:r>
              <a:rPr lang="en-GB" b="0" noProof="0" dirty="0"/>
              <a:t>Here we bring in the other plural verb form, learnt last lesson – ‘nous </a:t>
            </a:r>
            <a:r>
              <a:rPr lang="en-GB" b="0" noProof="0" dirty="0" err="1"/>
              <a:t>sommes</a:t>
            </a:r>
            <a:r>
              <a:rPr lang="en-GB" b="0" noProof="0" dirty="0"/>
              <a:t>.’</a:t>
            </a:r>
            <a:endParaRPr lang="en-US" b="1" dirty="0"/>
          </a:p>
          <a:p>
            <a:endParaRPr lang="en-US" b="1" dirty="0"/>
          </a:p>
          <a:p>
            <a:r>
              <a:rPr lang="en-US" b="1" dirty="0"/>
              <a:t>Procedure:</a:t>
            </a:r>
          </a:p>
          <a:p>
            <a:r>
              <a:rPr lang="en-US" b="0" dirty="0"/>
              <a:t>1. </a:t>
            </a:r>
            <a:r>
              <a:rPr lang="en-GB" b="0" noProof="0" dirty="0"/>
              <a:t>This reading activity asks students to distinguish between the first person</a:t>
            </a:r>
            <a:r>
              <a:rPr lang="en-GB" b="0" baseline="0" noProof="0" dirty="0"/>
              <a:t> plural (as recently introduced) and third person plural forms of ‘</a:t>
            </a:r>
            <a:r>
              <a:rPr lang="en-GB" sz="1200" b="0" noProof="0" dirty="0" err="1">
                <a:solidFill>
                  <a:srgbClr val="EE6000"/>
                </a:solidFill>
                <a:cs typeface="Calibri" panose="020F0502020204030204" pitchFamily="34" charset="0"/>
              </a:rPr>
              <a:t>êt</a:t>
            </a:r>
            <a:r>
              <a:rPr lang="en-GB" sz="1200" b="0" noProof="0" dirty="0" err="1">
                <a:solidFill>
                  <a:srgbClr val="EE6000"/>
                </a:solidFill>
                <a:cs typeface="+mn-cs"/>
              </a:rPr>
              <a:t>re</a:t>
            </a:r>
            <a:r>
              <a:rPr lang="en-GB" sz="1200" b="0" noProof="0" dirty="0">
                <a:solidFill>
                  <a:srgbClr val="EE6000"/>
                </a:solidFill>
                <a:cs typeface="+mn-cs"/>
              </a:rPr>
              <a:t>’</a:t>
            </a:r>
            <a:r>
              <a:rPr lang="en-GB" sz="1200" b="0" baseline="0" noProof="0" dirty="0">
                <a:solidFill>
                  <a:schemeClr val="tx1"/>
                </a:solidFill>
                <a:cs typeface="+mn-cs"/>
              </a:rPr>
              <a:t>, by noticing </a:t>
            </a:r>
            <a:r>
              <a:rPr lang="en-GB" b="0" baseline="0" noProof="0" dirty="0"/>
              <a:t>the verb form in the first instance and the adjective agreement in the case of the ‘</a:t>
            </a:r>
            <a:r>
              <a:rPr lang="en-GB" b="0" baseline="0" noProof="0" dirty="0" err="1"/>
              <a:t>elles</a:t>
            </a:r>
            <a:r>
              <a:rPr lang="en-GB" b="0" baseline="0" noProof="0" dirty="0"/>
              <a:t>’ form.</a:t>
            </a:r>
            <a:endParaRPr lang="en-US" b="0" dirty="0"/>
          </a:p>
          <a:p>
            <a:r>
              <a:rPr lang="en-US" b="0" dirty="0"/>
              <a:t>2. </a:t>
            </a:r>
            <a:r>
              <a:rPr lang="en-GB" sz="1200" dirty="0">
                <a:solidFill>
                  <a:schemeClr val="accent5">
                    <a:lumMod val="50000"/>
                  </a:schemeClr>
                </a:solidFill>
              </a:rPr>
              <a:t>The subject pronoun is missing from each</a:t>
            </a:r>
            <a:r>
              <a:rPr lang="en-GB" sz="1200" baseline="0" dirty="0">
                <a:solidFill>
                  <a:schemeClr val="accent5">
                    <a:lumMod val="50000"/>
                  </a:schemeClr>
                </a:solidFill>
              </a:rPr>
              <a:t> sentence, to force attention upon these aspects of grammar.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sommes [5], sont [5], jeune [152], ouvert [897], strict [1859]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ADDITIONAL TASK</a:t>
            </a:r>
            <a:endParaRPr lang="en-US" b="1" dirty="0"/>
          </a:p>
          <a:p>
            <a:endParaRPr lang="en-US" b="1" dirty="0"/>
          </a:p>
          <a:p>
            <a:r>
              <a:rPr lang="en-US" b="1" dirty="0"/>
              <a:t>Timing:</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a:t>
            </a:r>
            <a:r>
              <a:rPr lang="en-GB" b="0" baseline="0" noProof="0" dirty="0"/>
              <a:t> task might be saved for revision work (for example, in Week 2.2.1). </a:t>
            </a:r>
            <a:r>
              <a:rPr lang="en-GB" b="0" noProof="0" dirty="0"/>
              <a:t>This activity</a:t>
            </a:r>
            <a:r>
              <a:rPr lang="en-GB" b="0" baseline="0" noProof="0" dirty="0"/>
              <a:t> asks students to engage with a slightly longer text, created entirely using vocabulary and grammar already introduced in the scheme of work. It is about the imaginary character of “Louise”. As well as ‘et’, as used in the previous text, ‘</a:t>
            </a:r>
            <a:r>
              <a:rPr lang="en-GB" b="0" baseline="0" noProof="0" dirty="0" err="1"/>
              <a:t>mais</a:t>
            </a:r>
            <a:r>
              <a:rPr lang="en-GB" b="0" baseline="0" noProof="0" dirty="0"/>
              <a:t>’ (originally introduced in the second week of the course) is used to express contrast. This exercise is designed to enable practice in segmenting.</a:t>
            </a:r>
            <a:endParaRPr lang="en-US" b="1" dirty="0"/>
          </a:p>
          <a:p>
            <a:endParaRPr lang="en-US" b="1" dirty="0"/>
          </a:p>
          <a:p>
            <a:r>
              <a:rPr lang="en-US" b="1" dirty="0"/>
              <a:t>Procedure:</a:t>
            </a:r>
          </a:p>
          <a:p>
            <a:r>
              <a:rPr lang="en-US" b="0" dirty="0"/>
              <a:t>1.</a:t>
            </a:r>
            <a:r>
              <a:rPr lang="en-GB" b="0" baseline="0" noProof="0" dirty="0"/>
              <a:t> Teachers should play the recording (click on the audio icon at the bottom left of the slide to bring up the player) whilst students read the text.</a:t>
            </a:r>
          </a:p>
          <a:p>
            <a:r>
              <a:rPr lang="en-US" b="0" dirty="0"/>
              <a:t>2. </a:t>
            </a:r>
            <a:r>
              <a:rPr lang="en-GB" b="0" baseline="0" noProof="0" dirty="0"/>
              <a:t>. The audio should then be paused at an appropriate moment, teachers asking a question such as:</a:t>
            </a:r>
          </a:p>
          <a:p>
            <a:r>
              <a:rPr lang="en-GB" b="0" baseline="0" noProof="0" dirty="0"/>
              <a:t>- what is the next word? (testing segmentation skills)</a:t>
            </a:r>
          </a:p>
          <a:p>
            <a:r>
              <a:rPr lang="en-GB" b="0" baseline="0" noProof="0" dirty="0"/>
              <a:t>- what could be an alternative for the next word? (testing vocabulary knowledge and understanding of grammar)</a:t>
            </a:r>
          </a:p>
          <a:p>
            <a:pPr marL="0" indent="0">
              <a:buFontTx/>
              <a:buNone/>
            </a:pPr>
            <a:r>
              <a:rPr lang="en-GB" b="0" baseline="0" noProof="0" dirty="0"/>
              <a:t>- what type of word (e.g. noun, verb, adjective) could come next? (testing knowledge of grammar)</a:t>
            </a:r>
            <a:endParaRPr lang="en-US" b="0" dirty="0"/>
          </a:p>
          <a:p>
            <a:r>
              <a:rPr lang="en-US" b="0" dirty="0"/>
              <a:t>3. </a:t>
            </a:r>
            <a:r>
              <a:rPr lang="en-GB" b="0" baseline="0" noProof="0" dirty="0"/>
              <a:t>This process can then be repeated several times.</a:t>
            </a:r>
            <a:endParaRPr lang="en-US" b="0" dirty="0"/>
          </a:p>
          <a:p>
            <a:r>
              <a:rPr lang="en-US" b="0" dirty="0"/>
              <a:t>4. </a:t>
            </a:r>
            <a:r>
              <a:rPr lang="en-GB" b="0" baseline="0" noProof="0" dirty="0"/>
              <a:t>The following subsidiary grammar point arises in this text; it is at the teacher’s discretion whether to point it out briefly, though it should not be allowed to distract from the main learning points of this week’s lesson:</a:t>
            </a:r>
          </a:p>
          <a:p>
            <a:pPr marL="0" indent="0">
              <a:buNone/>
            </a:pPr>
            <a:r>
              <a:rPr lang="en-GB" b="0" baseline="0" noProof="0" dirty="0"/>
              <a:t>Adjectives normally ending in –e do not take a feminine agreement (this was covered when regular feminine adjective agreement was introduced, in the very first week of the course), but they do take an –s for the plural, e.g. ‘</a:t>
            </a:r>
            <a:r>
              <a:rPr lang="en-GB" b="0" baseline="0" noProof="0" dirty="0" err="1"/>
              <a:t>calmes</a:t>
            </a:r>
            <a:r>
              <a:rPr lang="en-GB" b="0" baseline="0" noProof="0" dirty="0"/>
              <a:t>’. You could point out that ‘</a:t>
            </a:r>
            <a:r>
              <a:rPr lang="en-GB" b="0" baseline="0" noProof="0" dirty="0" err="1"/>
              <a:t>jeune</a:t>
            </a:r>
            <a:r>
              <a:rPr lang="en-GB" b="0" baseline="0" noProof="0" dirty="0"/>
              <a:t>’ behaves in the same way, as would ‘</a:t>
            </a:r>
            <a:r>
              <a:rPr lang="en-GB" b="0" baseline="0" noProof="0" dirty="0" err="1"/>
              <a:t>malade</a:t>
            </a:r>
            <a:r>
              <a:rPr lang="en-GB" b="0" baseline="0" noProof="0" dirty="0"/>
              <a:t>’ and ‘</a:t>
            </a:r>
            <a:r>
              <a:rPr lang="en-GB" b="0" baseline="0" noProof="0" dirty="0" err="1"/>
              <a:t>sympathique</a:t>
            </a:r>
            <a:r>
              <a:rPr lang="en-GB" b="0" baseline="0" noProof="0" dirty="0"/>
              <a:t>’ (though not featured here).</a:t>
            </a:r>
          </a:p>
          <a:p>
            <a:endParaRPr lang="en-US" b="1" dirty="0"/>
          </a:p>
          <a:p>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sont [5], jeune [152],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Calibri" panose="020F0502020204030204" pitchFamily="34" charset="0"/>
                <a:ea typeface="Calibri" panose="020F0502020204030204" pitchFamily="34" charset="0"/>
                <a:cs typeface="Calibri" panose="020F0502020204030204" pitchFamily="34" charset="0"/>
              </a:rPr>
              <a:t>It is acknowledged that there has been a</a:t>
            </a:r>
            <a:r>
              <a:rPr lang="en-GB" sz="1200" i="0" baseline="0" dirty="0">
                <a:effectLst/>
                <a:latin typeface="Calibri" panose="020F0502020204030204" pitchFamily="34" charset="0"/>
                <a:ea typeface="Calibri" panose="020F0502020204030204" pitchFamily="34" charset="0"/>
                <a:cs typeface="Calibri" panose="020F0502020204030204" pitchFamily="34" charset="0"/>
              </a:rPr>
              <a:t> lot to cover in this sequence of lessons; teachers may therefore wish to revisit some of the points covered here in the week following this one.</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491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98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3 slides</a:t>
            </a:r>
            <a:endParaRPr lang="en-US" b="1" dirty="0"/>
          </a:p>
          <a:p>
            <a:endParaRPr lang="en-US" b="1" dirty="0"/>
          </a:p>
          <a:p>
            <a:r>
              <a:rPr lang="en-US" b="1" dirty="0"/>
              <a:t>Aim: </a:t>
            </a:r>
            <a:r>
              <a:rPr lang="en-US" b="0" dirty="0"/>
              <a:t>Aural recognition of SSC [e]</a:t>
            </a:r>
            <a:endParaRPr lang="en-US" b="1" dirty="0"/>
          </a:p>
          <a:p>
            <a:endParaRPr lang="en-US" b="1" dirty="0"/>
          </a:p>
          <a:p>
            <a:r>
              <a:rPr lang="en-US" b="1" dirty="0"/>
              <a:t>Procedure:</a:t>
            </a:r>
          </a:p>
          <a:p>
            <a:r>
              <a:rPr lang="en-US" b="0" dirty="0"/>
              <a:t>1. Students recall the French words that relate to the pictures on screen</a:t>
            </a:r>
          </a:p>
          <a:p>
            <a:r>
              <a:rPr lang="en-US" b="0" dirty="0"/>
              <a:t>2. Students decide which word contains the SSC [e]</a:t>
            </a:r>
          </a:p>
          <a:p>
            <a:r>
              <a:rPr lang="en-US" b="0" dirty="0"/>
              <a:t>3. Click to reveal first clue (French word with gap for SSC)</a:t>
            </a:r>
          </a:p>
          <a:p>
            <a:r>
              <a:rPr lang="en-US" b="0" dirty="0"/>
              <a:t>4. Click again to reveal answer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182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9421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607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288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75768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631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55052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410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276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978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5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58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70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49028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2740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60090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8693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5659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347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56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456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637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094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545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330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3405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17402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811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6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49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990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272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59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3317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98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141512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0.png"/><Relationship Id="rId7" Type="http://schemas.openxmlformats.org/officeDocument/2006/relationships/audio" Target="../media/audio1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8.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9.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22.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2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24.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audio" Target="../media/audio28.wav"/><Relationship Id="rId12"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37.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10.png"/><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33.xml"/><Relationship Id="rId16" Type="http://schemas.openxmlformats.org/officeDocument/2006/relationships/audio" Target="../media/audio42.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40.png"/><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10.png"/><Relationship Id="rId3" Type="http://schemas.openxmlformats.org/officeDocument/2006/relationships/image" Target="../media/image48.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image" Target="../media/image47.png"/><Relationship Id="rId10" Type="http://schemas.openxmlformats.org/officeDocument/2006/relationships/audio" Target="../media/audio48.wav"/><Relationship Id="rId4" Type="http://schemas.openxmlformats.org/officeDocument/2006/relationships/image" Target="../media/image35.png"/><Relationship Id="rId9" Type="http://schemas.openxmlformats.org/officeDocument/2006/relationships/audio" Target="../media/audio47.wav"/><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35.png"/><Relationship Id="rId7" Type="http://schemas.openxmlformats.org/officeDocument/2006/relationships/audio" Target="../media/audio54.wav"/><Relationship Id="rId12"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55.JP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hyperlink" Target="https://quizlet.com/gb/442271879/year-7-french-term-12-week-7-flash-cards/" TargetMode="External"/><Relationship Id="rId3" Type="http://schemas.openxmlformats.org/officeDocument/2006/relationships/image" Target="../media/image10.png"/><Relationship Id="rId7" Type="http://schemas.openxmlformats.org/officeDocument/2006/relationships/hyperlink" Target="https://quizlet.com/gb/460272585/year-7-french-term-21-week-3-flash-card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resources.ncelp.org/concern/resources/c534fp106?locale=en" TargetMode="External"/><Relationship Id="rId11" Type="http://schemas.openxmlformats.org/officeDocument/2006/relationships/image" Target="../media/image58.png"/><Relationship Id="rId5" Type="http://schemas.openxmlformats.org/officeDocument/2006/relationships/hyperlink" Target="https://drive.google.com/file/d/1aMdoB09LuG9FbACEz8q6H1aidryrsQ1c/view" TargetMode="External"/><Relationship Id="rId10"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hyperlink" Target="https://quizlet.com/gb/441148776/year-7-french-term-12-week-2-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5002" y="1883962"/>
            <a:ext cx="7308549" cy="1062010"/>
          </a:xfrm>
        </p:spPr>
        <p:txBody>
          <a:bodyPr>
            <a:normAutofit fontScale="90000"/>
          </a:bodyPr>
          <a:lstStyle/>
          <a:p>
            <a:pPr algn="l"/>
            <a:r>
              <a:rPr lang="en-GB" sz="4000" b="1" dirty="0">
                <a:solidFill>
                  <a:prstClr val="white"/>
                </a:solidFill>
              </a:rPr>
              <a:t>Describing your family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5002" y="2542938"/>
            <a:ext cx="7748076" cy="886062"/>
          </a:xfrm>
        </p:spPr>
        <p:txBody>
          <a:bodyPr>
            <a:noAutofit/>
          </a:bodyPr>
          <a:lstStyle/>
          <a:p>
            <a:pPr algn="l"/>
            <a:r>
              <a:rPr lang="fr-FR" sz="3000" dirty="0">
                <a:solidFill>
                  <a:prstClr val="white"/>
                </a:solidFill>
              </a:rPr>
              <a:t>être (nous, vous)</a:t>
            </a:r>
          </a:p>
          <a:p>
            <a:pPr algn="l"/>
            <a:r>
              <a:rPr lang="en-GB" sz="3000" dirty="0">
                <a:solidFill>
                  <a:prstClr val="white"/>
                </a:solidFill>
              </a:rPr>
              <a:t>regular plural marker on adjectives </a:t>
            </a:r>
            <a:r>
              <a:rPr lang="fr-FR" sz="3000" dirty="0">
                <a:solidFill>
                  <a:prstClr val="white"/>
                </a:solidFill>
              </a:rPr>
              <a:t>(-s)</a:t>
            </a:r>
          </a:p>
          <a:p>
            <a:pPr algn="l"/>
            <a:r>
              <a:rPr lang="en-GB" sz="3000" dirty="0">
                <a:solidFill>
                  <a:prstClr val="white"/>
                </a:solidFill>
              </a:rPr>
              <a:t>SSC [e] [revisited]</a:t>
            </a:r>
          </a:p>
          <a:p>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3">
            <a:extLst>
              <a:ext uri="{FF2B5EF4-FFF2-40B4-BE49-F238E27FC236}">
                <a16:creationId xmlns:a16="http://schemas.microsoft.com/office/drawing/2014/main" id="{4BC5FC07-A3CB-4AD7-B4F7-9E07B4DDF224}"/>
              </a:ext>
            </a:extLst>
          </p:cNvPr>
          <p:cNvSpPr txBox="1">
            <a:spLocks/>
          </p:cNvSpPr>
          <p:nvPr/>
        </p:nvSpPr>
        <p:spPr>
          <a:xfrm>
            <a:off x="225234" y="473963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32</a:t>
            </a:r>
          </a:p>
        </p:txBody>
      </p:sp>
      <p:sp>
        <p:nvSpPr>
          <p:cNvPr id="12" name="Title 3">
            <a:extLst>
              <a:ext uri="{FF2B5EF4-FFF2-40B4-BE49-F238E27FC236}">
                <a16:creationId xmlns:a16="http://schemas.microsoft.com/office/drawing/2014/main" id="{0D3FC283-1486-4EBE-808A-14942D78B310}"/>
              </a:ext>
            </a:extLst>
          </p:cNvPr>
          <p:cNvSpPr txBox="1">
            <a:spLocks/>
          </p:cNvSpPr>
          <p:nvPr/>
        </p:nvSpPr>
        <p:spPr>
          <a:xfrm>
            <a:off x="206898" y="5540482"/>
            <a:ext cx="485951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extLst>
              <a:ext uri="{FF2B5EF4-FFF2-40B4-BE49-F238E27FC236}">
                <a16:creationId xmlns:a16="http://schemas.microsoft.com/office/drawing/2014/main" id="{8BA72368-29DC-4585-BBCB-2E118E46B10E}"/>
              </a:ext>
            </a:extLst>
          </p:cNvPr>
          <p:cNvSpPr txBox="1"/>
          <p:nvPr/>
        </p:nvSpPr>
        <p:spPr>
          <a:xfrm>
            <a:off x="2152762" y="501504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de__x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1A9135C-9346-4B4A-82D1-B197FFA0BB8C}"/>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18" name="Rectangle 17">
            <a:extLst>
              <a:ext uri="{FF2B5EF4-FFF2-40B4-BE49-F238E27FC236}">
                <a16:creationId xmlns:a16="http://schemas.microsoft.com/office/drawing/2014/main" id="{9FA7E208-BE2F-493A-8EB0-A2E8EA7C9A1B}"/>
              </a:ext>
            </a:extLst>
          </p:cNvPr>
          <p:cNvSpPr/>
          <p:nvPr/>
        </p:nvSpPr>
        <p:spPr>
          <a:xfrm>
            <a:off x="2152762"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deux</a:t>
            </a:r>
          </a:p>
        </p:txBody>
      </p:sp>
      <p:sp>
        <p:nvSpPr>
          <p:cNvPr id="19" name="TextBox 18">
            <a:extLst>
              <a:ext uri="{FF2B5EF4-FFF2-40B4-BE49-F238E27FC236}">
                <a16:creationId xmlns:a16="http://schemas.microsoft.com/office/drawing/2014/main" id="{807BD267-A672-4BE9-94DB-CB9F1F7BDE16}"/>
              </a:ext>
            </a:extLst>
          </p:cNvPr>
          <p:cNvSpPr txBox="1"/>
          <p:nvPr/>
        </p:nvSpPr>
        <p:spPr>
          <a:xfrm>
            <a:off x="7341206" y="4957186"/>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6FB52E24-9FBD-4E17-90DB-3EF3418AD52D}"/>
              </a:ext>
            </a:extLst>
          </p:cNvPr>
          <p:cNvSpPr/>
          <p:nvPr/>
        </p:nvSpPr>
        <p:spPr>
          <a:xfrm>
            <a:off x="7271841"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mander</a:t>
            </a:r>
          </a:p>
        </p:txBody>
      </p:sp>
      <p:pic>
        <p:nvPicPr>
          <p:cNvPr id="21" name="Picture 4" descr="Question Smiley Clip Art">
            <a:extLst>
              <a:ext uri="{FF2B5EF4-FFF2-40B4-BE49-F238E27FC236}">
                <a16:creationId xmlns:a16="http://schemas.microsoft.com/office/drawing/2014/main" id="{471DEBAE-9D06-456E-8853-03B7DF29D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061" y="1951851"/>
            <a:ext cx="2857500" cy="27622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DF113E9-260C-424D-A7F3-70EC1CA9E655}"/>
              </a:ext>
            </a:extLst>
          </p:cNvPr>
          <p:cNvSpPr/>
          <p:nvPr/>
        </p:nvSpPr>
        <p:spPr>
          <a:xfrm>
            <a:off x="2699074" y="1522910"/>
            <a:ext cx="123135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6600">
                  <a:solidFill>
                    <a:srgbClr val="EE6000"/>
                  </a:solidFill>
                  <a:prstDash val="solid"/>
                </a:ln>
                <a:solidFill>
                  <a:srgbClr val="FFC000"/>
                </a:solidFill>
                <a:effectLst>
                  <a:outerShdw dist="38100" dir="2700000" algn="tl" rotWithShape="0">
                    <a:srgbClr val="ED7D31"/>
                  </a:outerShdw>
                </a:effectLst>
                <a:uLnTx/>
                <a:uFillTx/>
                <a:latin typeface="Century Gothic" panose="020F0302020204030204"/>
                <a:ea typeface="+mn-ea"/>
                <a:cs typeface="+mn-cs"/>
              </a:rPr>
              <a:t>2</a:t>
            </a:r>
          </a:p>
        </p:txBody>
      </p:sp>
      <p:sp>
        <p:nvSpPr>
          <p:cNvPr id="2" name="Rounded Rectangle 46">
            <a:extLst>
              <a:ext uri="{FF2B5EF4-FFF2-40B4-BE49-F238E27FC236}">
                <a16:creationId xmlns:a16="http://schemas.microsoft.com/office/drawing/2014/main" id="{61673BA2-881F-4011-9EBC-27DFFD24A9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35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19">
            <a:extLst>
              <a:ext uri="{FF2B5EF4-FFF2-40B4-BE49-F238E27FC236}">
                <a16:creationId xmlns:a16="http://schemas.microsoft.com/office/drawing/2014/main" id="{7C867DD8-23F4-4117-9DD3-B3E39494DE59}"/>
              </a:ext>
            </a:extLst>
          </p:cNvPr>
          <p:cNvGraphicFramePr>
            <a:graphicFrameLocks noGrp="1"/>
          </p:cNvGraphicFramePr>
          <p:nvPr>
            <p:extLst>
              <p:ext uri="{D42A27DB-BD31-4B8C-83A1-F6EECF244321}">
                <p14:modId xmlns:p14="http://schemas.microsoft.com/office/powerpoint/2010/main" val="1376376008"/>
              </p:ext>
            </p:extLst>
          </p:nvPr>
        </p:nvGraphicFramePr>
        <p:xfrm>
          <a:off x="1028798" y="2410845"/>
          <a:ext cx="3020060" cy="2976066"/>
        </p:xfrm>
        <a:graphic>
          <a:graphicData uri="http://schemas.openxmlformats.org/drawingml/2006/table">
            <a:tbl>
              <a:tblPr firstRow="1" bandRow="1">
                <a:tableStyleId>{5C22544A-7EE6-4342-B048-85BDC9FD1C3A}</a:tableStyleId>
              </a:tblPr>
              <a:tblGrid>
                <a:gridCol w="3020060">
                  <a:extLst>
                    <a:ext uri="{9D8B030D-6E8A-4147-A177-3AD203B41FA5}">
                      <a16:colId xmlns:a16="http://schemas.microsoft.com/office/drawing/2014/main" val="742141074"/>
                    </a:ext>
                  </a:extLst>
                </a:gridCol>
              </a:tblGrid>
              <a:tr h="496011">
                <a:tc>
                  <a:txBody>
                    <a:bodyPr/>
                    <a:lstStyle/>
                    <a:p>
                      <a:pPr algn="ctr"/>
                      <a:r>
                        <a:rPr lang="fr-FR" sz="2400" b="0" dirty="0">
                          <a:solidFill>
                            <a:srgbClr val="115076"/>
                          </a:solidFill>
                        </a:rPr>
                        <a:t>elle s</a:t>
                      </a:r>
                      <a:r>
                        <a:rPr lang="fr-FR" sz="2400" b="0" u="sng" dirty="0">
                          <a:solidFill>
                            <a:srgbClr val="EE6000"/>
                          </a:solidFill>
                        </a:rPr>
                        <a:t>e</a:t>
                      </a:r>
                      <a:r>
                        <a:rPr lang="fr-FR" sz="2400" b="0" u="none" dirty="0">
                          <a:solidFill>
                            <a:schemeClr val="accent1">
                              <a:lumMod val="50000"/>
                            </a:schemeClr>
                          </a:solidFill>
                        </a:rPr>
                        <a:t>ra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6196734"/>
                  </a:ext>
                </a:extLst>
              </a:tr>
              <a:tr h="496011">
                <a:tc>
                  <a:txBody>
                    <a:bodyPr/>
                    <a:lstStyle/>
                    <a:p>
                      <a:pPr algn="ctr"/>
                      <a:r>
                        <a:rPr lang="fr-FR" sz="2400" b="0" dirty="0">
                          <a:solidFill>
                            <a:srgbClr val="115076"/>
                          </a:solidFill>
                        </a:rPr>
                        <a:t>supr</a:t>
                      </a:r>
                      <a:r>
                        <a:rPr lang="fr-FR" sz="2400" b="0" u="sng" dirty="0">
                          <a:solidFill>
                            <a:srgbClr val="EE6000"/>
                          </a:solidFill>
                        </a:rPr>
                        <a:t>ê</a:t>
                      </a:r>
                      <a:r>
                        <a:rPr lang="fr-FR" sz="2400" b="0" dirty="0">
                          <a:solidFill>
                            <a:srgbClr val="115076"/>
                          </a:solidFill>
                        </a:rPr>
                        <a:t>me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3516603"/>
                  </a:ext>
                </a:extLst>
              </a:tr>
              <a:tr h="496011">
                <a:tc>
                  <a:txBody>
                    <a:bodyPr/>
                    <a:lstStyle/>
                    <a:p>
                      <a:pPr algn="ctr"/>
                      <a:r>
                        <a:rPr lang="fr-FR" sz="2400" b="0" dirty="0">
                          <a:solidFill>
                            <a:srgbClr val="115076"/>
                          </a:solidFill>
                        </a:rPr>
                        <a:t>t</a:t>
                      </a:r>
                      <a:r>
                        <a:rPr lang="fr-FR" sz="2400" b="0" u="sng" dirty="0">
                          <a:solidFill>
                            <a:srgbClr val="EE6000"/>
                          </a:solidFill>
                        </a:rPr>
                        <a:t>ê</a:t>
                      </a:r>
                      <a:r>
                        <a:rPr lang="fr-FR" sz="2400" b="0" dirty="0">
                          <a:solidFill>
                            <a:srgbClr val="115076"/>
                          </a:solidFill>
                        </a:rPr>
                        <a:t>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558050"/>
                  </a:ext>
                </a:extLst>
              </a:tr>
              <a:tr h="496011">
                <a:tc>
                  <a:txBody>
                    <a:bodyPr/>
                    <a:lstStyle/>
                    <a:p>
                      <a:pPr algn="ctr"/>
                      <a:r>
                        <a:rPr lang="fr-FR" sz="2400" b="0" dirty="0">
                          <a:solidFill>
                            <a:srgbClr val="115076"/>
                          </a:solidFill>
                        </a:rPr>
                        <a:t>cinqui</a:t>
                      </a:r>
                      <a:r>
                        <a:rPr lang="fr-FR" sz="2400" b="0" u="sng" dirty="0">
                          <a:solidFill>
                            <a:srgbClr val="EE6000"/>
                          </a:solidFill>
                        </a:rPr>
                        <a:t>è</a:t>
                      </a:r>
                      <a:r>
                        <a:rPr lang="fr-FR" sz="2400" b="0" dirty="0">
                          <a:solidFill>
                            <a:srgbClr val="115076"/>
                          </a:solidFill>
                        </a:rPr>
                        <a:t>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1896113"/>
                  </a:ext>
                </a:extLst>
              </a:tr>
              <a:tr h="496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0854346"/>
                  </a:ext>
                </a:extLst>
              </a:tr>
              <a:tr h="496011">
                <a:tc>
                  <a:txBody>
                    <a:bodyPr/>
                    <a:lstStyle/>
                    <a:p>
                      <a:pPr algn="ctr"/>
                      <a:endParaRPr lang="fr-FR" sz="2400" b="0" u="sng" dirty="0">
                        <a:solidFill>
                          <a:srgbClr val="EE6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6034246"/>
                  </a:ext>
                </a:extLst>
              </a:tr>
            </a:tbl>
          </a:graphicData>
        </a:graphic>
      </p:graphicFrame>
      <p:sp>
        <p:nvSpPr>
          <p:cNvPr id="9" name="Rectangle 8">
            <a:extLst>
              <a:ext uri="{FF2B5EF4-FFF2-40B4-BE49-F238E27FC236}">
                <a16:creationId xmlns:a16="http://schemas.microsoft.com/office/drawing/2014/main" id="{DF1AC01D-BF76-4856-B350-092C978C94A5}"/>
              </a:ext>
            </a:extLst>
          </p:cNvPr>
          <p:cNvSpPr/>
          <p:nvPr/>
        </p:nvSpPr>
        <p:spPr>
          <a:xfrm>
            <a:off x="2520900" y="2987876"/>
            <a:ext cx="193600" cy="30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Rectangle 9">
            <a:extLst>
              <a:ext uri="{FF2B5EF4-FFF2-40B4-BE49-F238E27FC236}">
                <a16:creationId xmlns:a16="http://schemas.microsoft.com/office/drawing/2014/main" id="{4C2B0F9F-C4CE-45E9-B89A-A914FA2B7F13}"/>
              </a:ext>
            </a:extLst>
          </p:cNvPr>
          <p:cNvSpPr/>
          <p:nvPr/>
        </p:nvSpPr>
        <p:spPr>
          <a:xfrm>
            <a:off x="2355927" y="3437434"/>
            <a:ext cx="164973" cy="319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11" name="Rectangle 10">
            <a:hlinkClick r:id="" action="ppaction://noaction">
              <a:snd r:embed="rId4" name="elle sera.wav"/>
            </a:hlinkClick>
            <a:extLst>
              <a:ext uri="{FF2B5EF4-FFF2-40B4-BE49-F238E27FC236}">
                <a16:creationId xmlns:a16="http://schemas.microsoft.com/office/drawing/2014/main" id="{73F0C609-5999-4C99-BEC5-CCF7418D05D6}"/>
              </a:ext>
            </a:extLst>
          </p:cNvPr>
          <p:cNvSpPr/>
          <p:nvPr/>
        </p:nvSpPr>
        <p:spPr>
          <a:xfrm>
            <a:off x="812798" y="241176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12" name="Rectangle 11">
            <a:hlinkClick r:id="" action="ppaction://noaction">
              <a:snd r:embed="rId5" name="supreme.wav"/>
            </a:hlinkClick>
            <a:extLst>
              <a:ext uri="{FF2B5EF4-FFF2-40B4-BE49-F238E27FC236}">
                <a16:creationId xmlns:a16="http://schemas.microsoft.com/office/drawing/2014/main" id="{88F56050-1E1D-4AB5-8757-9DD7BF93984E}"/>
              </a:ext>
            </a:extLst>
          </p:cNvPr>
          <p:cNvSpPr/>
          <p:nvPr/>
        </p:nvSpPr>
        <p:spPr>
          <a:xfrm>
            <a:off x="807435" y="29156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13" name="Rectangle 12">
            <a:hlinkClick r:id="" action="ppaction://noaction">
              <a:snd r:embed="rId6" name="tete.wav"/>
            </a:hlinkClick>
            <a:extLst>
              <a:ext uri="{FF2B5EF4-FFF2-40B4-BE49-F238E27FC236}">
                <a16:creationId xmlns:a16="http://schemas.microsoft.com/office/drawing/2014/main" id="{7494EF39-9663-4581-A8EB-BEDFD7BE14F0}"/>
              </a:ext>
            </a:extLst>
          </p:cNvPr>
          <p:cNvSpPr/>
          <p:nvPr/>
        </p:nvSpPr>
        <p:spPr>
          <a:xfrm>
            <a:off x="806336" y="341950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14" name="Rectangle 13">
            <a:extLst>
              <a:ext uri="{FF2B5EF4-FFF2-40B4-BE49-F238E27FC236}">
                <a16:creationId xmlns:a16="http://schemas.microsoft.com/office/drawing/2014/main" id="{000F24E9-CB65-4103-ABC8-E6EC0C33A8CB}"/>
              </a:ext>
            </a:extLst>
          </p:cNvPr>
          <p:cNvSpPr/>
          <p:nvPr/>
        </p:nvSpPr>
        <p:spPr>
          <a:xfrm>
            <a:off x="2665018" y="2388357"/>
            <a:ext cx="161090" cy="39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14">
            <a:hlinkClick r:id="" action="ppaction://noaction">
              <a:snd r:embed="rId7" name="cinquieme.wav"/>
            </a:hlinkClick>
            <a:extLst>
              <a:ext uri="{FF2B5EF4-FFF2-40B4-BE49-F238E27FC236}">
                <a16:creationId xmlns:a16="http://schemas.microsoft.com/office/drawing/2014/main" id="{608ACA72-D26D-4C14-8FD4-7F40585AC811}"/>
              </a:ext>
            </a:extLst>
          </p:cNvPr>
          <p:cNvSpPr/>
          <p:nvPr/>
        </p:nvSpPr>
        <p:spPr>
          <a:xfrm>
            <a:off x="812798" y="392338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18" name="Rectangle 17">
            <a:hlinkClick r:id="" action="ppaction://noaction">
              <a:snd r:embed="rId8" name="rejet.wav"/>
            </a:hlinkClick>
            <a:extLst>
              <a:ext uri="{FF2B5EF4-FFF2-40B4-BE49-F238E27FC236}">
                <a16:creationId xmlns:a16="http://schemas.microsoft.com/office/drawing/2014/main" id="{24057721-FCCB-4F9C-83E7-F72DDB9C1B34}"/>
              </a:ext>
            </a:extLst>
          </p:cNvPr>
          <p:cNvSpPr/>
          <p:nvPr/>
        </p:nvSpPr>
        <p:spPr>
          <a:xfrm>
            <a:off x="6100299" y="241797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19" name="Rectangle 18">
            <a:hlinkClick r:id="" action="ppaction://noaction">
              <a:snd r:embed="rId9" name="gener.wav"/>
            </a:hlinkClick>
            <a:extLst>
              <a:ext uri="{FF2B5EF4-FFF2-40B4-BE49-F238E27FC236}">
                <a16:creationId xmlns:a16="http://schemas.microsoft.com/office/drawing/2014/main" id="{80272E88-B570-4253-9971-21EB3F03D04F}"/>
              </a:ext>
            </a:extLst>
          </p:cNvPr>
          <p:cNvSpPr/>
          <p:nvPr/>
        </p:nvSpPr>
        <p:spPr>
          <a:xfrm>
            <a:off x="6100299" y="292219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graphicFrame>
        <p:nvGraphicFramePr>
          <p:cNvPr id="21" name="Table 20">
            <a:extLst>
              <a:ext uri="{FF2B5EF4-FFF2-40B4-BE49-F238E27FC236}">
                <a16:creationId xmlns:a16="http://schemas.microsoft.com/office/drawing/2014/main" id="{6FDF06D3-913B-43A9-81D7-492D3B086386}"/>
              </a:ext>
            </a:extLst>
          </p:cNvPr>
          <p:cNvGraphicFramePr>
            <a:graphicFrameLocks noGrp="1"/>
          </p:cNvGraphicFramePr>
          <p:nvPr>
            <p:extLst>
              <p:ext uri="{D42A27DB-BD31-4B8C-83A1-F6EECF244321}">
                <p14:modId xmlns:p14="http://schemas.microsoft.com/office/powerpoint/2010/main" val="966850223"/>
              </p:ext>
            </p:extLst>
          </p:nvPr>
        </p:nvGraphicFramePr>
        <p:xfrm>
          <a:off x="6617426" y="1889673"/>
          <a:ext cx="3020060" cy="2480055"/>
        </p:xfrm>
        <a:graphic>
          <a:graphicData uri="http://schemas.openxmlformats.org/drawingml/2006/table">
            <a:tbl>
              <a:tblPr firstRow="1" bandRow="1">
                <a:tableStyleId>{5C22544A-7EE6-4342-B048-85BDC9FD1C3A}</a:tableStyleId>
              </a:tblPr>
              <a:tblGrid>
                <a:gridCol w="3020060">
                  <a:extLst>
                    <a:ext uri="{9D8B030D-6E8A-4147-A177-3AD203B41FA5}">
                      <a16:colId xmlns:a16="http://schemas.microsoft.com/office/drawing/2014/main" val="2416587088"/>
                    </a:ext>
                  </a:extLst>
                </a:gridCol>
              </a:tblGrid>
              <a:tr h="496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u="sng" dirty="0">
                        <a:solidFill>
                          <a:srgbClr val="EE6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2132022"/>
                  </a:ext>
                </a:extLst>
              </a:tr>
              <a:tr h="496011">
                <a:tc>
                  <a:txBody>
                    <a:bodyPr/>
                    <a:lstStyle/>
                    <a:p>
                      <a:pPr algn="ctr"/>
                      <a:r>
                        <a:rPr lang="fr-FR" sz="2400" b="0" dirty="0">
                          <a:solidFill>
                            <a:srgbClr val="115076"/>
                          </a:solidFill>
                        </a:rPr>
                        <a:t>r</a:t>
                      </a:r>
                      <a:r>
                        <a:rPr lang="fr-FR" sz="2400" b="0" u="sng" dirty="0">
                          <a:solidFill>
                            <a:srgbClr val="EE6000"/>
                          </a:solidFill>
                        </a:rPr>
                        <a:t>e</a:t>
                      </a:r>
                      <a:r>
                        <a:rPr lang="fr-FR" sz="2400" b="0" dirty="0">
                          <a:solidFill>
                            <a:srgbClr val="115076"/>
                          </a:solidFill>
                        </a:rPr>
                        <a:t>jet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7123364"/>
                  </a:ext>
                </a:extLst>
              </a:tr>
              <a:tr h="496011">
                <a:tc>
                  <a:txBody>
                    <a:bodyPr/>
                    <a:lstStyle/>
                    <a:p>
                      <a:pPr algn="ctr"/>
                      <a:r>
                        <a:rPr lang="fr-FR" sz="2400" b="0" dirty="0">
                          <a:solidFill>
                            <a:srgbClr val="115076"/>
                          </a:solidFill>
                        </a:rPr>
                        <a:t>g</a:t>
                      </a:r>
                      <a:r>
                        <a:rPr lang="fr-FR" sz="2400" b="0" u="sng" dirty="0">
                          <a:solidFill>
                            <a:srgbClr val="EE6000"/>
                          </a:solidFill>
                        </a:rPr>
                        <a:t>ê</a:t>
                      </a:r>
                      <a:r>
                        <a:rPr lang="fr-FR" sz="2400" b="0" dirty="0">
                          <a:solidFill>
                            <a:srgbClr val="115076"/>
                          </a:solidFill>
                        </a:rPr>
                        <a:t>ner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7323874"/>
                  </a:ext>
                </a:extLst>
              </a:tr>
              <a:tr h="496011">
                <a:tc>
                  <a:txBody>
                    <a:bodyPr/>
                    <a:lstStyle/>
                    <a:p>
                      <a:pPr algn="ctr"/>
                      <a:r>
                        <a:rPr lang="en-GB" sz="2400" b="0" dirty="0" err="1">
                          <a:solidFill>
                            <a:srgbClr val="115076"/>
                          </a:solidFill>
                        </a:rPr>
                        <a:t>b</a:t>
                      </a:r>
                      <a:r>
                        <a:rPr lang="en-GB" sz="2400" b="0" u="sng" dirty="0" err="1">
                          <a:solidFill>
                            <a:srgbClr val="EE6000"/>
                          </a:solidFill>
                        </a:rPr>
                        <a:t>ê</a:t>
                      </a:r>
                      <a:r>
                        <a:rPr lang="en-GB" sz="2400" b="0" u="none" dirty="0" err="1">
                          <a:solidFill>
                            <a:schemeClr val="accent1">
                              <a:lumMod val="50000"/>
                            </a:schemeClr>
                          </a:solidFill>
                        </a:rPr>
                        <a:t>che</a:t>
                      </a:r>
                      <a:endParaRPr lang="fr-FR" sz="2400" b="0" u="none" dirty="0">
                        <a:solidFill>
                          <a:schemeClr val="accent1">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073550"/>
                  </a:ext>
                </a:extLst>
              </a:tr>
              <a:tr h="496011">
                <a:tc>
                  <a:txBody>
                    <a:bodyPr/>
                    <a:lstStyle/>
                    <a:p>
                      <a:pPr algn="ctr"/>
                      <a:r>
                        <a:rPr lang="fr-FR" sz="2400" b="0" dirty="0">
                          <a:solidFill>
                            <a:srgbClr val="115076"/>
                          </a:solidFill>
                        </a:rPr>
                        <a:t>nous f</a:t>
                      </a:r>
                      <a:r>
                        <a:rPr lang="fr-FR" sz="2400" b="0" u="sng" dirty="0">
                          <a:solidFill>
                            <a:srgbClr val="EE6000"/>
                          </a:solidFill>
                        </a:rPr>
                        <a:t>e</a:t>
                      </a:r>
                      <a:r>
                        <a:rPr lang="fr-FR" sz="2400" b="0" dirty="0">
                          <a:solidFill>
                            <a:srgbClr val="115076"/>
                          </a:solidFill>
                        </a:rPr>
                        <a:t>rons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9560944"/>
                  </a:ext>
                </a:extLst>
              </a:tr>
            </a:tbl>
          </a:graphicData>
        </a:graphic>
      </p:graphicFrame>
      <p:sp>
        <p:nvSpPr>
          <p:cNvPr id="22" name="Rectangle 21">
            <a:extLst>
              <a:ext uri="{FF2B5EF4-FFF2-40B4-BE49-F238E27FC236}">
                <a16:creationId xmlns:a16="http://schemas.microsoft.com/office/drawing/2014/main" id="{6E07176B-E1FD-4C9D-98E2-8D19FE33CA4C}"/>
              </a:ext>
            </a:extLst>
          </p:cNvPr>
          <p:cNvSpPr/>
          <p:nvPr/>
        </p:nvSpPr>
        <p:spPr>
          <a:xfrm>
            <a:off x="2668068" y="3905498"/>
            <a:ext cx="16109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23" name="Rectangle 22">
            <a:hlinkClick r:id="" action="ppaction://noaction">
              <a:snd r:embed="rId10" name="nous ferons.wav"/>
            </a:hlinkClick>
            <a:extLst>
              <a:ext uri="{FF2B5EF4-FFF2-40B4-BE49-F238E27FC236}">
                <a16:creationId xmlns:a16="http://schemas.microsoft.com/office/drawing/2014/main" id="{2AD37EAB-EBB6-405C-AB31-E4836EC68D0B}"/>
              </a:ext>
            </a:extLst>
          </p:cNvPr>
          <p:cNvSpPr/>
          <p:nvPr/>
        </p:nvSpPr>
        <p:spPr>
          <a:xfrm>
            <a:off x="6096000" y="392614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8</a:t>
            </a:r>
          </a:p>
        </p:txBody>
      </p:sp>
      <p:sp>
        <p:nvSpPr>
          <p:cNvPr id="30" name="Rectangle 29">
            <a:extLst>
              <a:ext uri="{FF2B5EF4-FFF2-40B4-BE49-F238E27FC236}">
                <a16:creationId xmlns:a16="http://schemas.microsoft.com/office/drawing/2014/main" id="{A8E25261-FB92-416B-BAEA-245A181C7E7B}"/>
              </a:ext>
            </a:extLst>
          </p:cNvPr>
          <p:cNvSpPr/>
          <p:nvPr/>
        </p:nvSpPr>
        <p:spPr>
          <a:xfrm>
            <a:off x="7885284" y="2376169"/>
            <a:ext cx="211553"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C2680F16-C10D-46A2-A6FF-3FA58B0A677E}"/>
              </a:ext>
            </a:extLst>
          </p:cNvPr>
          <p:cNvSpPr/>
          <p:nvPr/>
        </p:nvSpPr>
        <p:spPr>
          <a:xfrm>
            <a:off x="7909224" y="2879637"/>
            <a:ext cx="16367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AAEB1662-D79A-46D5-9713-8D46DAED83C2}"/>
              </a:ext>
            </a:extLst>
          </p:cNvPr>
          <p:cNvSpPr/>
          <p:nvPr/>
        </p:nvSpPr>
        <p:spPr>
          <a:xfrm>
            <a:off x="8172450" y="3884363"/>
            <a:ext cx="177419"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
        <p:nvSpPr>
          <p:cNvPr id="34" name="TextBox 33">
            <a:extLst>
              <a:ext uri="{FF2B5EF4-FFF2-40B4-BE49-F238E27FC236}">
                <a16:creationId xmlns:a16="http://schemas.microsoft.com/office/drawing/2014/main" id="{FF57324E-C6DD-4C91-A9A2-1459E7485378}"/>
              </a:ext>
            </a:extLst>
          </p:cNvPr>
          <p:cNvSpPr txBox="1"/>
          <p:nvPr/>
        </p:nvSpPr>
        <p:spPr>
          <a:xfrm>
            <a:off x="180000" y="1296000"/>
            <a:ext cx="11198087" cy="461665"/>
          </a:xfrm>
          <a:prstGeom prst="rect">
            <a:avLst/>
          </a:prstGeom>
          <a:noFill/>
        </p:spPr>
        <p:txBody>
          <a:bodyPr wrap="square" rtlCol="0">
            <a:spAutoFit/>
          </a:bodyPr>
          <a:lstStyle/>
          <a:p>
            <a:r>
              <a:rPr lang="en-US" sz="2400" dirty="0" err="1">
                <a:solidFill>
                  <a:schemeClr val="accent1">
                    <a:lumMod val="50000"/>
                  </a:schemeClr>
                </a:solidFill>
                <a:latin typeface="+mj-lt"/>
              </a:rPr>
              <a:t>C’est</a:t>
            </a:r>
            <a:r>
              <a:rPr lang="en-US" sz="2400" dirty="0">
                <a:solidFill>
                  <a:schemeClr val="accent1">
                    <a:lumMod val="50000"/>
                  </a:schemeClr>
                </a:solidFill>
                <a:latin typeface="+mj-lt"/>
              </a:rPr>
              <a:t> [e] </a:t>
            </a:r>
            <a:r>
              <a:rPr lang="en-US" sz="2400" dirty="0" err="1">
                <a:solidFill>
                  <a:schemeClr val="accent1">
                    <a:lumMod val="50000"/>
                  </a:schemeClr>
                </a:solidFill>
                <a:latin typeface="+mj-lt"/>
              </a:rPr>
              <a:t>ou</a:t>
            </a:r>
            <a:r>
              <a:rPr lang="en-US" sz="2400" dirty="0">
                <a:solidFill>
                  <a:schemeClr val="accent1">
                    <a:lumMod val="50000"/>
                  </a:schemeClr>
                </a:solidFill>
                <a:latin typeface="+mj-lt"/>
              </a:rPr>
              <a:t> [ê/è] ? </a:t>
            </a:r>
          </a:p>
        </p:txBody>
      </p:sp>
      <p:sp>
        <p:nvSpPr>
          <p:cNvPr id="37" name="TextBox 36">
            <a:extLst>
              <a:ext uri="{FF2B5EF4-FFF2-40B4-BE49-F238E27FC236}">
                <a16:creationId xmlns:a16="http://schemas.microsoft.com/office/drawing/2014/main" id="{CCACB67D-4755-4BD7-AD0A-F5DE2165313E}"/>
              </a:ext>
            </a:extLst>
          </p:cNvPr>
          <p:cNvSpPr txBox="1"/>
          <p:nvPr/>
        </p:nvSpPr>
        <p:spPr>
          <a:xfrm>
            <a:off x="3823693" y="3908063"/>
            <a:ext cx="1052542" cy="461665"/>
          </a:xfrm>
          <a:prstGeom prst="rect">
            <a:avLst/>
          </a:prstGeom>
          <a:noFill/>
        </p:spPr>
        <p:txBody>
          <a:bodyPr wrap="square" rtlCol="0">
            <a:spAutoFit/>
          </a:bodyPr>
          <a:lstStyle/>
          <a:p>
            <a:pPr algn="l"/>
            <a:r>
              <a:rPr lang="en-GB" sz="2400" dirty="0">
                <a:solidFill>
                  <a:schemeClr val="accent1">
                    <a:lumMod val="50000"/>
                  </a:schemeClr>
                </a:solidFill>
                <a:latin typeface="+mj-lt"/>
              </a:rPr>
              <a:t>[fifth]</a:t>
            </a:r>
          </a:p>
        </p:txBody>
      </p:sp>
      <p:sp>
        <p:nvSpPr>
          <p:cNvPr id="39" name="TextBox 38">
            <a:extLst>
              <a:ext uri="{FF2B5EF4-FFF2-40B4-BE49-F238E27FC236}">
                <a16:creationId xmlns:a16="http://schemas.microsoft.com/office/drawing/2014/main" id="{9E2759BE-2F46-4E59-8FB1-D8C2E242D4AA}"/>
              </a:ext>
            </a:extLst>
          </p:cNvPr>
          <p:cNvSpPr txBox="1"/>
          <p:nvPr/>
        </p:nvSpPr>
        <p:spPr>
          <a:xfrm>
            <a:off x="9312437" y="2415330"/>
            <a:ext cx="1792216" cy="461665"/>
          </a:xfrm>
          <a:prstGeom prst="rect">
            <a:avLst/>
          </a:prstGeom>
          <a:noFill/>
        </p:spPr>
        <p:txBody>
          <a:bodyPr wrap="square" rtlCol="0">
            <a:spAutoFit/>
          </a:bodyPr>
          <a:lstStyle/>
          <a:p>
            <a:pPr algn="l"/>
            <a:r>
              <a:rPr lang="en-GB" sz="2400" dirty="0">
                <a:solidFill>
                  <a:schemeClr val="accent1">
                    <a:lumMod val="50000"/>
                  </a:schemeClr>
                </a:solidFill>
                <a:latin typeface="+mj-lt"/>
              </a:rPr>
              <a:t>[rejection]</a:t>
            </a:r>
          </a:p>
        </p:txBody>
      </p:sp>
      <p:sp>
        <p:nvSpPr>
          <p:cNvPr id="40" name="TextBox 39">
            <a:extLst>
              <a:ext uri="{FF2B5EF4-FFF2-40B4-BE49-F238E27FC236}">
                <a16:creationId xmlns:a16="http://schemas.microsoft.com/office/drawing/2014/main" id="{19B00E8B-7809-4F18-8492-9CC66FE61B3D}"/>
              </a:ext>
            </a:extLst>
          </p:cNvPr>
          <p:cNvSpPr txBox="1"/>
          <p:nvPr/>
        </p:nvSpPr>
        <p:spPr>
          <a:xfrm>
            <a:off x="3027171" y="2417972"/>
            <a:ext cx="2804060" cy="461665"/>
          </a:xfrm>
          <a:prstGeom prst="rect">
            <a:avLst/>
          </a:prstGeom>
          <a:noFill/>
        </p:spPr>
        <p:txBody>
          <a:bodyPr wrap="square" rtlCol="0">
            <a:spAutoFit/>
          </a:bodyPr>
          <a:lstStyle/>
          <a:p>
            <a:pPr algn="ctr"/>
            <a:r>
              <a:rPr lang="en-GB" sz="2400" dirty="0">
                <a:solidFill>
                  <a:schemeClr val="accent1">
                    <a:lumMod val="50000"/>
                  </a:schemeClr>
                </a:solidFill>
                <a:latin typeface="+mj-lt"/>
              </a:rPr>
              <a:t>[she will be]</a:t>
            </a:r>
          </a:p>
        </p:txBody>
      </p:sp>
      <p:sp>
        <p:nvSpPr>
          <p:cNvPr id="41" name="TextBox 40">
            <a:extLst>
              <a:ext uri="{FF2B5EF4-FFF2-40B4-BE49-F238E27FC236}">
                <a16:creationId xmlns:a16="http://schemas.microsoft.com/office/drawing/2014/main" id="{13CE296E-B937-4820-83AA-1FD971777F6C}"/>
              </a:ext>
            </a:extLst>
          </p:cNvPr>
          <p:cNvSpPr txBox="1"/>
          <p:nvPr/>
        </p:nvSpPr>
        <p:spPr>
          <a:xfrm>
            <a:off x="3472225" y="2914669"/>
            <a:ext cx="1792216" cy="461665"/>
          </a:xfrm>
          <a:prstGeom prst="rect">
            <a:avLst/>
          </a:prstGeom>
          <a:noFill/>
        </p:spPr>
        <p:txBody>
          <a:bodyPr wrap="square" rtlCol="0">
            <a:spAutoFit/>
          </a:bodyPr>
          <a:lstStyle/>
          <a:p>
            <a:pPr algn="ctr"/>
            <a:r>
              <a:rPr lang="en-GB" sz="2400" dirty="0">
                <a:solidFill>
                  <a:schemeClr val="accent1">
                    <a:lumMod val="50000"/>
                  </a:schemeClr>
                </a:solidFill>
                <a:latin typeface="+mj-lt"/>
              </a:rPr>
              <a:t>[supreme]</a:t>
            </a:r>
          </a:p>
        </p:txBody>
      </p:sp>
      <p:sp>
        <p:nvSpPr>
          <p:cNvPr id="42" name="TextBox 41">
            <a:extLst>
              <a:ext uri="{FF2B5EF4-FFF2-40B4-BE49-F238E27FC236}">
                <a16:creationId xmlns:a16="http://schemas.microsoft.com/office/drawing/2014/main" id="{8EABF690-F9C9-4BBE-9B74-0D34E1103A68}"/>
              </a:ext>
            </a:extLst>
          </p:cNvPr>
          <p:cNvSpPr txBox="1"/>
          <p:nvPr/>
        </p:nvSpPr>
        <p:spPr>
          <a:xfrm>
            <a:off x="3615022" y="3411366"/>
            <a:ext cx="1523308" cy="461665"/>
          </a:xfrm>
          <a:prstGeom prst="rect">
            <a:avLst/>
          </a:prstGeom>
          <a:noFill/>
        </p:spPr>
        <p:txBody>
          <a:bodyPr wrap="square" rtlCol="0">
            <a:spAutoFit/>
          </a:bodyPr>
          <a:lstStyle/>
          <a:p>
            <a:pPr algn="ctr"/>
            <a:r>
              <a:rPr lang="en-GB" sz="2400" dirty="0">
                <a:solidFill>
                  <a:schemeClr val="accent1">
                    <a:lumMod val="50000"/>
                  </a:schemeClr>
                </a:solidFill>
                <a:latin typeface="+mj-lt"/>
              </a:rPr>
              <a:t>[head]</a:t>
            </a:r>
          </a:p>
        </p:txBody>
      </p:sp>
      <p:sp>
        <p:nvSpPr>
          <p:cNvPr id="44" name="TextBox 43">
            <a:extLst>
              <a:ext uri="{FF2B5EF4-FFF2-40B4-BE49-F238E27FC236}">
                <a16:creationId xmlns:a16="http://schemas.microsoft.com/office/drawing/2014/main" id="{E9B15B3F-DAF8-4F5B-9471-0DA969D1DF9B}"/>
              </a:ext>
            </a:extLst>
          </p:cNvPr>
          <p:cNvSpPr txBox="1"/>
          <p:nvPr/>
        </p:nvSpPr>
        <p:spPr>
          <a:xfrm>
            <a:off x="9213064" y="2912060"/>
            <a:ext cx="1792216" cy="461665"/>
          </a:xfrm>
          <a:prstGeom prst="rect">
            <a:avLst/>
          </a:prstGeom>
          <a:noFill/>
        </p:spPr>
        <p:txBody>
          <a:bodyPr wrap="square" rtlCol="0">
            <a:spAutoFit/>
          </a:bodyPr>
          <a:lstStyle/>
          <a:p>
            <a:pPr algn="l"/>
            <a:r>
              <a:rPr lang="en-GB" sz="2400" dirty="0">
                <a:solidFill>
                  <a:schemeClr val="accent1">
                    <a:lumMod val="50000"/>
                  </a:schemeClr>
                </a:solidFill>
                <a:latin typeface="+mj-lt"/>
              </a:rPr>
              <a:t>[to disturb]</a:t>
            </a:r>
          </a:p>
        </p:txBody>
      </p:sp>
      <p:sp>
        <p:nvSpPr>
          <p:cNvPr id="46" name="TextBox 45">
            <a:extLst>
              <a:ext uri="{FF2B5EF4-FFF2-40B4-BE49-F238E27FC236}">
                <a16:creationId xmlns:a16="http://schemas.microsoft.com/office/drawing/2014/main" id="{4C6208FE-6C60-4A45-BB0D-DA2709ECF385}"/>
              </a:ext>
            </a:extLst>
          </p:cNvPr>
          <p:cNvSpPr txBox="1"/>
          <p:nvPr/>
        </p:nvSpPr>
        <p:spPr>
          <a:xfrm>
            <a:off x="9024641" y="3905520"/>
            <a:ext cx="2885280" cy="461665"/>
          </a:xfrm>
          <a:prstGeom prst="rect">
            <a:avLst/>
          </a:prstGeom>
          <a:noFill/>
        </p:spPr>
        <p:txBody>
          <a:bodyPr wrap="square" rtlCol="0">
            <a:spAutoFit/>
          </a:bodyPr>
          <a:lstStyle/>
          <a:p>
            <a:pPr algn="l"/>
            <a:r>
              <a:rPr lang="en-GB" sz="2400" dirty="0">
                <a:solidFill>
                  <a:schemeClr val="accent1">
                    <a:lumMod val="50000"/>
                  </a:schemeClr>
                </a:solidFill>
                <a:latin typeface="+mj-lt"/>
              </a:rPr>
              <a:t>[we will do, make]</a:t>
            </a:r>
          </a:p>
        </p:txBody>
      </p:sp>
      <p:sp>
        <p:nvSpPr>
          <p:cNvPr id="2" name="Rectangle 1">
            <a:hlinkClick r:id="" action="ppaction://noaction">
              <a:snd r:embed="rId11" name="bêche.wav"/>
            </a:hlinkClick>
            <a:extLst>
              <a:ext uri="{FF2B5EF4-FFF2-40B4-BE49-F238E27FC236}">
                <a16:creationId xmlns:a16="http://schemas.microsoft.com/office/drawing/2014/main" id="{9E8B8455-6D0D-4159-86A9-0665221ABC23}"/>
              </a:ext>
            </a:extLst>
          </p:cNvPr>
          <p:cNvSpPr/>
          <p:nvPr/>
        </p:nvSpPr>
        <p:spPr>
          <a:xfrm>
            <a:off x="6096000" y="342641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7</a:t>
            </a:r>
          </a:p>
        </p:txBody>
      </p:sp>
      <p:sp>
        <p:nvSpPr>
          <p:cNvPr id="3" name="TextBox 2">
            <a:extLst>
              <a:ext uri="{FF2B5EF4-FFF2-40B4-BE49-F238E27FC236}">
                <a16:creationId xmlns:a16="http://schemas.microsoft.com/office/drawing/2014/main" id="{3F1A48E3-0A3A-480C-8255-3CD5BF3F443F}"/>
              </a:ext>
            </a:extLst>
          </p:cNvPr>
          <p:cNvSpPr txBox="1"/>
          <p:nvPr/>
        </p:nvSpPr>
        <p:spPr>
          <a:xfrm>
            <a:off x="9366250" y="3422698"/>
            <a:ext cx="1454150" cy="461665"/>
          </a:xfrm>
          <a:prstGeom prst="rect">
            <a:avLst/>
          </a:prstGeom>
          <a:noFill/>
        </p:spPr>
        <p:txBody>
          <a:bodyPr wrap="square" rtlCol="0">
            <a:spAutoFit/>
          </a:bodyPr>
          <a:lstStyle/>
          <a:p>
            <a:pPr algn="l"/>
            <a:r>
              <a:rPr lang="en-GB" sz="2400" dirty="0">
                <a:solidFill>
                  <a:schemeClr val="accent1">
                    <a:lumMod val="50000"/>
                  </a:schemeClr>
                </a:solidFill>
                <a:latin typeface="+mj-lt"/>
              </a:rPr>
              <a:t>[spade]</a:t>
            </a:r>
          </a:p>
        </p:txBody>
      </p:sp>
      <p:sp>
        <p:nvSpPr>
          <p:cNvPr id="50" name="Rectangle 49">
            <a:extLst>
              <a:ext uri="{FF2B5EF4-FFF2-40B4-BE49-F238E27FC236}">
                <a16:creationId xmlns:a16="http://schemas.microsoft.com/office/drawing/2014/main" id="{32AA0289-3AE3-4A0B-B7FA-54901A5B1987}"/>
              </a:ext>
            </a:extLst>
          </p:cNvPr>
          <p:cNvSpPr/>
          <p:nvPr/>
        </p:nvSpPr>
        <p:spPr>
          <a:xfrm>
            <a:off x="7861965" y="3372948"/>
            <a:ext cx="163671" cy="364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22" grpId="0" animBg="1"/>
      <p:bldP spid="30" grpId="0" animBg="1"/>
      <p:bldP spid="31" grpId="0" animBg="1"/>
      <p:bldP spid="33"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028CF1BC-CD77-4A66-ADB7-ABCB93E46846}"/>
              </a:ext>
            </a:extLst>
          </p:cNvPr>
          <p:cNvSpPr txBox="1"/>
          <p:nvPr/>
        </p:nvSpPr>
        <p:spPr>
          <a:xfrm>
            <a:off x="1514854" y="1506108"/>
            <a:ext cx="2421589" cy="584775"/>
          </a:xfrm>
          <a:prstGeom prst="rect">
            <a:avLst/>
          </a:prstGeom>
          <a:noFill/>
        </p:spPr>
        <p:txBody>
          <a:bodyPr wrap="square" rtlCol="0">
            <a:spAutoFit/>
          </a:bodyPr>
          <a:lstStyle/>
          <a:p>
            <a:r>
              <a:rPr lang="en-GB" sz="3200" b="1" dirty="0">
                <a:solidFill>
                  <a:srgbClr val="ED7D31"/>
                </a:solidFill>
                <a:latin typeface="+mj-lt"/>
              </a:rPr>
              <a:t>brother</a:t>
            </a:r>
          </a:p>
        </p:txBody>
      </p:sp>
      <p:sp>
        <p:nvSpPr>
          <p:cNvPr id="10" name="TextBox 9">
            <a:extLst>
              <a:ext uri="{FF2B5EF4-FFF2-40B4-BE49-F238E27FC236}">
                <a16:creationId xmlns:a16="http://schemas.microsoft.com/office/drawing/2014/main" id="{79A29872-295F-4682-A8DF-96F603DC3990}"/>
              </a:ext>
            </a:extLst>
          </p:cNvPr>
          <p:cNvSpPr txBox="1"/>
          <p:nvPr/>
        </p:nvSpPr>
        <p:spPr>
          <a:xfrm>
            <a:off x="5786658" y="3229806"/>
            <a:ext cx="2181332" cy="584775"/>
          </a:xfrm>
          <a:prstGeom prst="rect">
            <a:avLst/>
          </a:prstGeom>
          <a:noFill/>
        </p:spPr>
        <p:txBody>
          <a:bodyPr wrap="square" rtlCol="0">
            <a:spAutoFit/>
          </a:bodyPr>
          <a:lstStyle/>
          <a:p>
            <a:r>
              <a:rPr lang="en-GB" sz="3200" b="1" dirty="0">
                <a:solidFill>
                  <a:srgbClr val="ED7D31"/>
                </a:solidFill>
                <a:latin typeface="+mj-lt"/>
              </a:rPr>
              <a:t>open</a:t>
            </a:r>
          </a:p>
        </p:txBody>
      </p:sp>
      <p:sp>
        <p:nvSpPr>
          <p:cNvPr id="11" name="TextBox 10">
            <a:extLst>
              <a:ext uri="{FF2B5EF4-FFF2-40B4-BE49-F238E27FC236}">
                <a16:creationId xmlns:a16="http://schemas.microsoft.com/office/drawing/2014/main" id="{81D2A109-EABB-499B-8E7B-F5092C48E996}"/>
              </a:ext>
            </a:extLst>
          </p:cNvPr>
          <p:cNvSpPr txBox="1"/>
          <p:nvPr/>
        </p:nvSpPr>
        <p:spPr>
          <a:xfrm>
            <a:off x="7454839" y="1832626"/>
            <a:ext cx="3953665" cy="584775"/>
          </a:xfrm>
          <a:prstGeom prst="rect">
            <a:avLst/>
          </a:prstGeom>
          <a:noFill/>
        </p:spPr>
        <p:txBody>
          <a:bodyPr wrap="square" rtlCol="0">
            <a:spAutoFit/>
          </a:bodyPr>
          <a:lstStyle/>
          <a:p>
            <a:r>
              <a:rPr lang="en-GB" sz="3200" b="1" dirty="0">
                <a:solidFill>
                  <a:srgbClr val="ED7D31"/>
                </a:solidFill>
                <a:latin typeface="+mj-lt"/>
              </a:rPr>
              <a:t>parents</a:t>
            </a:r>
          </a:p>
        </p:txBody>
      </p:sp>
      <p:sp>
        <p:nvSpPr>
          <p:cNvPr id="12" name="TextBox 11">
            <a:extLst>
              <a:ext uri="{FF2B5EF4-FFF2-40B4-BE49-F238E27FC236}">
                <a16:creationId xmlns:a16="http://schemas.microsoft.com/office/drawing/2014/main" id="{99A74624-9967-476D-89EC-9AFE9DA9C7E1}"/>
              </a:ext>
            </a:extLst>
          </p:cNvPr>
          <p:cNvSpPr txBox="1"/>
          <p:nvPr/>
        </p:nvSpPr>
        <p:spPr>
          <a:xfrm>
            <a:off x="9890721" y="1092718"/>
            <a:ext cx="2181332" cy="584775"/>
          </a:xfrm>
          <a:prstGeom prst="rect">
            <a:avLst/>
          </a:prstGeom>
          <a:noFill/>
        </p:spPr>
        <p:txBody>
          <a:bodyPr wrap="square" rtlCol="0">
            <a:spAutoFit/>
          </a:bodyPr>
          <a:lstStyle/>
          <a:p>
            <a:r>
              <a:rPr lang="en-GB" sz="3200" b="1" dirty="0">
                <a:solidFill>
                  <a:srgbClr val="ED7D31"/>
                </a:solidFill>
                <a:latin typeface="+mj-lt"/>
              </a:rPr>
              <a:t>young</a:t>
            </a:r>
          </a:p>
        </p:txBody>
      </p:sp>
      <p:sp>
        <p:nvSpPr>
          <p:cNvPr id="13" name="TextBox 12">
            <a:extLst>
              <a:ext uri="{FF2B5EF4-FFF2-40B4-BE49-F238E27FC236}">
                <a16:creationId xmlns:a16="http://schemas.microsoft.com/office/drawing/2014/main" id="{4765FE9A-2017-4125-BB96-489C0B526776}"/>
              </a:ext>
            </a:extLst>
          </p:cNvPr>
          <p:cNvSpPr txBox="1"/>
          <p:nvPr/>
        </p:nvSpPr>
        <p:spPr>
          <a:xfrm>
            <a:off x="7602500" y="4171792"/>
            <a:ext cx="2360668" cy="584775"/>
          </a:xfrm>
          <a:prstGeom prst="rect">
            <a:avLst/>
          </a:prstGeom>
          <a:noFill/>
        </p:spPr>
        <p:txBody>
          <a:bodyPr wrap="square" rtlCol="0">
            <a:spAutoFit/>
          </a:bodyPr>
          <a:lstStyle/>
          <a:p>
            <a:r>
              <a:rPr lang="en-GB" sz="3200" b="1" dirty="0">
                <a:solidFill>
                  <a:srgbClr val="ED7D31"/>
                </a:solidFill>
                <a:latin typeface="+mj-lt"/>
              </a:rPr>
              <a:t>sister</a:t>
            </a:r>
          </a:p>
        </p:txBody>
      </p:sp>
      <p:sp>
        <p:nvSpPr>
          <p:cNvPr id="14" name="TextBox 13">
            <a:extLst>
              <a:ext uri="{FF2B5EF4-FFF2-40B4-BE49-F238E27FC236}">
                <a16:creationId xmlns:a16="http://schemas.microsoft.com/office/drawing/2014/main" id="{D04D72BA-E915-4341-89F3-DEEB79D4CE0D}"/>
              </a:ext>
            </a:extLst>
          </p:cNvPr>
          <p:cNvSpPr txBox="1"/>
          <p:nvPr/>
        </p:nvSpPr>
        <p:spPr>
          <a:xfrm>
            <a:off x="598288" y="4047910"/>
            <a:ext cx="2360668" cy="584775"/>
          </a:xfrm>
          <a:prstGeom prst="rect">
            <a:avLst/>
          </a:prstGeom>
          <a:noFill/>
        </p:spPr>
        <p:txBody>
          <a:bodyPr wrap="square" rtlCol="0">
            <a:spAutoFit/>
          </a:bodyPr>
          <a:lstStyle/>
          <a:p>
            <a:r>
              <a:rPr lang="en-GB" sz="3200" b="1" dirty="0">
                <a:solidFill>
                  <a:srgbClr val="ED7D31"/>
                </a:solidFill>
                <a:latin typeface="+mj-lt"/>
              </a:rPr>
              <a:t>strict</a:t>
            </a:r>
          </a:p>
        </p:txBody>
      </p:sp>
      <p:sp>
        <p:nvSpPr>
          <p:cNvPr id="15" name="TextBox 14">
            <a:extLst>
              <a:ext uri="{FF2B5EF4-FFF2-40B4-BE49-F238E27FC236}">
                <a16:creationId xmlns:a16="http://schemas.microsoft.com/office/drawing/2014/main" id="{418F4498-C8D4-4B4E-8D1A-A5ABE1BCAFF0}"/>
              </a:ext>
            </a:extLst>
          </p:cNvPr>
          <p:cNvSpPr txBox="1"/>
          <p:nvPr/>
        </p:nvSpPr>
        <p:spPr>
          <a:xfrm>
            <a:off x="2834758" y="4171793"/>
            <a:ext cx="3179049" cy="584775"/>
          </a:xfrm>
          <a:prstGeom prst="rect">
            <a:avLst/>
          </a:prstGeom>
          <a:noFill/>
        </p:spPr>
        <p:txBody>
          <a:bodyPr wrap="square" rtlCol="0">
            <a:spAutoFit/>
          </a:bodyPr>
          <a:lstStyle/>
          <a:p>
            <a:r>
              <a:rPr lang="en-GB" sz="3200" b="1" dirty="0">
                <a:solidFill>
                  <a:srgbClr val="ED7D31"/>
                </a:solidFill>
                <a:latin typeface="+mj-lt"/>
              </a:rPr>
              <a:t>well-behaved</a:t>
            </a:r>
          </a:p>
        </p:txBody>
      </p:sp>
      <p:sp>
        <p:nvSpPr>
          <p:cNvPr id="16" name="TextBox 15">
            <a:extLst>
              <a:ext uri="{FF2B5EF4-FFF2-40B4-BE49-F238E27FC236}">
                <a16:creationId xmlns:a16="http://schemas.microsoft.com/office/drawing/2014/main" id="{B9E009ED-707B-4988-8B60-B10975AB4750}"/>
              </a:ext>
            </a:extLst>
          </p:cNvPr>
          <p:cNvSpPr txBox="1"/>
          <p:nvPr/>
        </p:nvSpPr>
        <p:spPr>
          <a:xfrm>
            <a:off x="5725467" y="871604"/>
            <a:ext cx="2360668" cy="584775"/>
          </a:xfrm>
          <a:prstGeom prst="rect">
            <a:avLst/>
          </a:prstGeom>
          <a:noFill/>
        </p:spPr>
        <p:txBody>
          <a:bodyPr wrap="square" rtlCol="0">
            <a:spAutoFit/>
          </a:bodyPr>
          <a:lstStyle/>
          <a:p>
            <a:r>
              <a:rPr lang="en-GB" sz="3200" b="1" dirty="0">
                <a:solidFill>
                  <a:srgbClr val="002060"/>
                </a:solidFill>
                <a:latin typeface="+mj-lt"/>
              </a:rPr>
              <a:t>sage</a:t>
            </a:r>
          </a:p>
        </p:txBody>
      </p:sp>
      <p:sp>
        <p:nvSpPr>
          <p:cNvPr id="17" name="TextBox 16">
            <a:extLst>
              <a:ext uri="{FF2B5EF4-FFF2-40B4-BE49-F238E27FC236}">
                <a16:creationId xmlns:a16="http://schemas.microsoft.com/office/drawing/2014/main" id="{7C9E0D0D-9ADD-4406-AD55-27DBD5DA6619}"/>
              </a:ext>
            </a:extLst>
          </p:cNvPr>
          <p:cNvSpPr txBox="1"/>
          <p:nvPr/>
        </p:nvSpPr>
        <p:spPr>
          <a:xfrm>
            <a:off x="3735332" y="1921523"/>
            <a:ext cx="2360668" cy="584775"/>
          </a:xfrm>
          <a:prstGeom prst="rect">
            <a:avLst/>
          </a:prstGeom>
          <a:noFill/>
        </p:spPr>
        <p:txBody>
          <a:bodyPr wrap="square" rtlCol="0">
            <a:spAutoFit/>
          </a:bodyPr>
          <a:lstStyle/>
          <a:p>
            <a:r>
              <a:rPr lang="en-GB" sz="3200" b="1" dirty="0">
                <a:solidFill>
                  <a:srgbClr val="002060"/>
                </a:solidFill>
                <a:latin typeface="+mj-lt"/>
              </a:rPr>
              <a:t>les parents</a:t>
            </a:r>
          </a:p>
        </p:txBody>
      </p:sp>
      <p:sp>
        <p:nvSpPr>
          <p:cNvPr id="18" name="TextBox 17">
            <a:extLst>
              <a:ext uri="{FF2B5EF4-FFF2-40B4-BE49-F238E27FC236}">
                <a16:creationId xmlns:a16="http://schemas.microsoft.com/office/drawing/2014/main" id="{60577851-F6C6-4533-B27B-EAF169667DE1}"/>
              </a:ext>
            </a:extLst>
          </p:cNvPr>
          <p:cNvSpPr txBox="1"/>
          <p:nvPr/>
        </p:nvSpPr>
        <p:spPr>
          <a:xfrm>
            <a:off x="9711385" y="3983304"/>
            <a:ext cx="2360668" cy="584775"/>
          </a:xfrm>
          <a:prstGeom prst="rect">
            <a:avLst/>
          </a:prstGeom>
          <a:noFill/>
        </p:spPr>
        <p:txBody>
          <a:bodyPr wrap="square" rtlCol="0">
            <a:spAutoFit/>
          </a:bodyPr>
          <a:lstStyle/>
          <a:p>
            <a:r>
              <a:rPr lang="en-GB" sz="3200" b="1" dirty="0" err="1">
                <a:solidFill>
                  <a:srgbClr val="002060"/>
                </a:solidFill>
                <a:latin typeface="+mj-lt"/>
              </a:rPr>
              <a:t>jeune</a:t>
            </a:r>
            <a:endParaRPr lang="en-GB" sz="3200" b="1" dirty="0">
              <a:solidFill>
                <a:srgbClr val="002060"/>
              </a:solidFill>
              <a:latin typeface="+mj-lt"/>
            </a:endParaRPr>
          </a:p>
        </p:txBody>
      </p:sp>
      <p:sp>
        <p:nvSpPr>
          <p:cNvPr id="19" name="TextBox 18">
            <a:extLst>
              <a:ext uri="{FF2B5EF4-FFF2-40B4-BE49-F238E27FC236}">
                <a16:creationId xmlns:a16="http://schemas.microsoft.com/office/drawing/2014/main" id="{922D7C27-AAD7-4CBA-8B9B-9BB3809ABBF8}"/>
              </a:ext>
            </a:extLst>
          </p:cNvPr>
          <p:cNvSpPr txBox="1"/>
          <p:nvPr/>
        </p:nvSpPr>
        <p:spPr>
          <a:xfrm>
            <a:off x="10307093" y="2526225"/>
            <a:ext cx="1884907" cy="584775"/>
          </a:xfrm>
          <a:prstGeom prst="rect">
            <a:avLst/>
          </a:prstGeom>
          <a:noFill/>
        </p:spPr>
        <p:txBody>
          <a:bodyPr wrap="square" rtlCol="0">
            <a:spAutoFit/>
          </a:bodyPr>
          <a:lstStyle/>
          <a:p>
            <a:pPr algn="ctr">
              <a:defRPr/>
            </a:pPr>
            <a:r>
              <a:rPr lang="en-GB" sz="3200" b="1" dirty="0">
                <a:solidFill>
                  <a:srgbClr val="002060"/>
                </a:solidFill>
                <a:latin typeface="+mj-lt"/>
              </a:rPr>
              <a:t>la </a:t>
            </a:r>
            <a:r>
              <a:rPr lang="en-GB" sz="3200" b="1" dirty="0" err="1">
                <a:solidFill>
                  <a:srgbClr val="002060"/>
                </a:solidFill>
                <a:latin typeface="+mj-lt"/>
              </a:rPr>
              <a:t>sœur</a:t>
            </a:r>
            <a:endParaRPr lang="en-GB" sz="3200" b="1" dirty="0">
              <a:solidFill>
                <a:srgbClr val="002060"/>
              </a:solidFill>
              <a:latin typeface="+mj-lt"/>
            </a:endParaRPr>
          </a:p>
        </p:txBody>
      </p:sp>
      <p:sp>
        <p:nvSpPr>
          <p:cNvPr id="20" name="TextBox 19">
            <a:extLst>
              <a:ext uri="{FF2B5EF4-FFF2-40B4-BE49-F238E27FC236}">
                <a16:creationId xmlns:a16="http://schemas.microsoft.com/office/drawing/2014/main" id="{171FD1DB-080E-47D4-8961-2E42E364B726}"/>
              </a:ext>
            </a:extLst>
          </p:cNvPr>
          <p:cNvSpPr txBox="1"/>
          <p:nvPr/>
        </p:nvSpPr>
        <p:spPr>
          <a:xfrm>
            <a:off x="1086888" y="2764662"/>
            <a:ext cx="2360668" cy="584775"/>
          </a:xfrm>
          <a:prstGeom prst="rect">
            <a:avLst/>
          </a:prstGeom>
          <a:noFill/>
        </p:spPr>
        <p:txBody>
          <a:bodyPr wrap="square" rtlCol="0">
            <a:spAutoFit/>
          </a:bodyPr>
          <a:lstStyle/>
          <a:p>
            <a:r>
              <a:rPr lang="en-GB" sz="3200" b="1" dirty="0">
                <a:solidFill>
                  <a:srgbClr val="002060"/>
                </a:solidFill>
                <a:latin typeface="+mj-lt"/>
              </a:rPr>
              <a:t>strict</a:t>
            </a:r>
          </a:p>
        </p:txBody>
      </p:sp>
      <p:sp>
        <p:nvSpPr>
          <p:cNvPr id="21" name="TextBox 20">
            <a:extLst>
              <a:ext uri="{FF2B5EF4-FFF2-40B4-BE49-F238E27FC236}">
                <a16:creationId xmlns:a16="http://schemas.microsoft.com/office/drawing/2014/main" id="{CC1C5B83-732A-45C6-949B-E788113831D0}"/>
              </a:ext>
            </a:extLst>
          </p:cNvPr>
          <p:cNvSpPr txBox="1"/>
          <p:nvPr/>
        </p:nvSpPr>
        <p:spPr>
          <a:xfrm>
            <a:off x="9849889" y="5705504"/>
            <a:ext cx="1909749" cy="584775"/>
          </a:xfrm>
          <a:prstGeom prst="rect">
            <a:avLst/>
          </a:prstGeom>
          <a:noFill/>
        </p:spPr>
        <p:txBody>
          <a:bodyPr wrap="square" rtlCol="0">
            <a:spAutoFit/>
          </a:bodyPr>
          <a:lstStyle/>
          <a:p>
            <a:r>
              <a:rPr lang="en-GB" sz="3200" b="1" dirty="0">
                <a:solidFill>
                  <a:srgbClr val="002060"/>
                </a:solidFill>
                <a:latin typeface="+mj-lt"/>
              </a:rPr>
              <a:t>le fr</a:t>
            </a:r>
            <a:r>
              <a:rPr lang="en-GB" sz="3200" b="1" dirty="0">
                <a:solidFill>
                  <a:srgbClr val="002060"/>
                </a:solidFill>
                <a:latin typeface="+mj-lt"/>
                <a:cs typeface="Calibri" panose="020F0502020204030204" pitchFamily="34" charset="0"/>
              </a:rPr>
              <a:t>è</a:t>
            </a:r>
            <a:r>
              <a:rPr lang="en-GB" sz="3200" b="1" dirty="0">
                <a:solidFill>
                  <a:srgbClr val="002060"/>
                </a:solidFill>
                <a:latin typeface="+mj-lt"/>
              </a:rPr>
              <a:t>re</a:t>
            </a:r>
          </a:p>
        </p:txBody>
      </p:sp>
      <p:sp>
        <p:nvSpPr>
          <p:cNvPr id="22" name="TextBox 21">
            <a:extLst>
              <a:ext uri="{FF2B5EF4-FFF2-40B4-BE49-F238E27FC236}">
                <a16:creationId xmlns:a16="http://schemas.microsoft.com/office/drawing/2014/main" id="{0FBC86BD-04C3-4B73-B6A6-5F6D2EF58EFF}"/>
              </a:ext>
            </a:extLst>
          </p:cNvPr>
          <p:cNvSpPr txBox="1"/>
          <p:nvPr/>
        </p:nvSpPr>
        <p:spPr>
          <a:xfrm>
            <a:off x="1213582" y="5562973"/>
            <a:ext cx="2360668" cy="584775"/>
          </a:xfrm>
          <a:prstGeom prst="rect">
            <a:avLst/>
          </a:prstGeom>
          <a:noFill/>
        </p:spPr>
        <p:txBody>
          <a:bodyPr wrap="square" rtlCol="0">
            <a:spAutoFit/>
          </a:bodyPr>
          <a:lstStyle/>
          <a:p>
            <a:r>
              <a:rPr lang="en-GB" sz="3200" b="1" dirty="0" err="1">
                <a:solidFill>
                  <a:srgbClr val="002060"/>
                </a:solidFill>
                <a:latin typeface="+mj-lt"/>
              </a:rPr>
              <a:t>ouvert</a:t>
            </a:r>
            <a:endParaRPr lang="en-GB" sz="3200" b="1" dirty="0">
              <a:solidFill>
                <a:srgbClr val="002060"/>
              </a:solidFill>
              <a:latin typeface="+mj-lt"/>
            </a:endParaRPr>
          </a:p>
        </p:txBody>
      </p:sp>
      <p:sp>
        <p:nvSpPr>
          <p:cNvPr id="23" name="TextBox 22">
            <a:extLst>
              <a:ext uri="{FF2B5EF4-FFF2-40B4-BE49-F238E27FC236}">
                <a16:creationId xmlns:a16="http://schemas.microsoft.com/office/drawing/2014/main" id="{F2D5C48E-3793-4198-BB09-32EE7B75DA88}"/>
              </a:ext>
            </a:extLst>
          </p:cNvPr>
          <p:cNvSpPr txBox="1"/>
          <p:nvPr/>
        </p:nvSpPr>
        <p:spPr>
          <a:xfrm>
            <a:off x="7643468" y="303835"/>
            <a:ext cx="3953665" cy="584775"/>
          </a:xfrm>
          <a:prstGeom prst="rect">
            <a:avLst/>
          </a:prstGeom>
          <a:noFill/>
        </p:spPr>
        <p:txBody>
          <a:bodyPr wrap="square" rtlCol="0">
            <a:spAutoFit/>
          </a:bodyPr>
          <a:lstStyle/>
          <a:p>
            <a:r>
              <a:rPr lang="en-GB" sz="3200" b="1" dirty="0">
                <a:solidFill>
                  <a:srgbClr val="ED7D31"/>
                </a:solidFill>
                <a:latin typeface="+mj-lt"/>
              </a:rPr>
              <a:t>tall, big</a:t>
            </a:r>
          </a:p>
        </p:txBody>
      </p:sp>
      <p:sp>
        <p:nvSpPr>
          <p:cNvPr id="24" name="TextBox 23">
            <a:extLst>
              <a:ext uri="{FF2B5EF4-FFF2-40B4-BE49-F238E27FC236}">
                <a16:creationId xmlns:a16="http://schemas.microsoft.com/office/drawing/2014/main" id="{4706C9BF-7DD3-49F3-9D7A-8B6FDFDDD9B9}"/>
              </a:ext>
            </a:extLst>
          </p:cNvPr>
          <p:cNvSpPr txBox="1"/>
          <p:nvPr/>
        </p:nvSpPr>
        <p:spPr>
          <a:xfrm>
            <a:off x="3425990" y="2949118"/>
            <a:ext cx="2360668" cy="584775"/>
          </a:xfrm>
          <a:prstGeom prst="rect">
            <a:avLst/>
          </a:prstGeom>
          <a:noFill/>
        </p:spPr>
        <p:txBody>
          <a:bodyPr wrap="square" rtlCol="0">
            <a:spAutoFit/>
          </a:bodyPr>
          <a:lstStyle/>
          <a:p>
            <a:r>
              <a:rPr lang="en-GB" sz="3200" b="1" dirty="0">
                <a:solidFill>
                  <a:srgbClr val="002060"/>
                </a:solidFill>
                <a:latin typeface="+mj-lt"/>
              </a:rPr>
              <a:t>grand</a:t>
            </a:r>
          </a:p>
        </p:txBody>
      </p:sp>
      <p:sp>
        <p:nvSpPr>
          <p:cNvPr id="25" name="TextBox 24">
            <a:extLst>
              <a:ext uri="{FF2B5EF4-FFF2-40B4-BE49-F238E27FC236}">
                <a16:creationId xmlns:a16="http://schemas.microsoft.com/office/drawing/2014/main" id="{E59BA137-2CB4-4886-B85E-AE9D01978B0A}"/>
              </a:ext>
            </a:extLst>
          </p:cNvPr>
          <p:cNvSpPr txBox="1"/>
          <p:nvPr/>
        </p:nvSpPr>
        <p:spPr>
          <a:xfrm>
            <a:off x="5177961" y="5138525"/>
            <a:ext cx="3953665" cy="584775"/>
          </a:xfrm>
          <a:prstGeom prst="rect">
            <a:avLst/>
          </a:prstGeom>
          <a:noFill/>
        </p:spPr>
        <p:txBody>
          <a:bodyPr wrap="square" rtlCol="0">
            <a:spAutoFit/>
          </a:bodyPr>
          <a:lstStyle/>
          <a:p>
            <a:r>
              <a:rPr lang="en-GB" sz="3200" b="1" dirty="0">
                <a:solidFill>
                  <a:srgbClr val="ED7D31"/>
                </a:solidFill>
                <a:latin typeface="+mj-lt"/>
              </a:rPr>
              <a:t>short, small, little</a:t>
            </a:r>
          </a:p>
        </p:txBody>
      </p:sp>
      <p:sp>
        <p:nvSpPr>
          <p:cNvPr id="26" name="TextBox 25">
            <a:extLst>
              <a:ext uri="{FF2B5EF4-FFF2-40B4-BE49-F238E27FC236}">
                <a16:creationId xmlns:a16="http://schemas.microsoft.com/office/drawing/2014/main" id="{E9779EAE-6A3B-4CFB-B678-A84FD879D350}"/>
              </a:ext>
            </a:extLst>
          </p:cNvPr>
          <p:cNvSpPr txBox="1"/>
          <p:nvPr/>
        </p:nvSpPr>
        <p:spPr>
          <a:xfrm>
            <a:off x="7584129" y="2990605"/>
            <a:ext cx="2360668" cy="584775"/>
          </a:xfrm>
          <a:prstGeom prst="rect">
            <a:avLst/>
          </a:prstGeom>
          <a:noFill/>
        </p:spPr>
        <p:txBody>
          <a:bodyPr wrap="square" rtlCol="0">
            <a:spAutoFit/>
          </a:bodyPr>
          <a:lstStyle/>
          <a:p>
            <a:r>
              <a:rPr lang="en-GB" sz="3200" b="1" dirty="0">
                <a:solidFill>
                  <a:srgbClr val="002060"/>
                </a:solidFill>
                <a:latin typeface="+mj-lt"/>
              </a:rPr>
              <a:t>petit</a:t>
            </a:r>
          </a:p>
        </p:txBody>
      </p:sp>
    </p:spTree>
    <p:extLst>
      <p:ext uri="{BB962C8B-B14F-4D97-AF65-F5344CB8AC3E}">
        <p14:creationId xmlns:p14="http://schemas.microsoft.com/office/powerpoint/2010/main" val="34173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2695 -0.00069 L -0.68138 -0.5456 " pathEditMode="relative" rAng="0" ptsTypes="AA">
                                      <p:cBhvr>
                                        <p:cTn id="14" dur="2000" fill="hold"/>
                                        <p:tgtEl>
                                          <p:spTgt spid="21"/>
                                        </p:tgtEl>
                                        <p:attrNameLst>
                                          <p:attrName>ppt_x</p:attrName>
                                          <p:attrName>ppt_y</p:attrName>
                                        </p:attrNameLst>
                                      </p:cBhvr>
                                      <p:rCtr x="-32721" y="-27245"/>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7037E-7 L -0.23946 0.30671 " pathEditMode="relative" rAng="0" ptsTypes="AA">
                                      <p:cBhvr>
                                        <p:cTn id="26" dur="2000" fill="hold"/>
                                        <p:tgtEl>
                                          <p:spTgt spid="19"/>
                                        </p:tgtEl>
                                        <p:attrNameLst>
                                          <p:attrName>ppt_x</p:attrName>
                                          <p:attrName>ppt_y</p:attrName>
                                        </p:attrNameLst>
                                      </p:cBhvr>
                                      <p:rCtr x="-11979" y="15324"/>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599 0.07685 L 0.01758 -0.34907 " pathEditMode="relative" rAng="0" ptsTypes="AA">
                                      <p:cBhvr>
                                        <p:cTn id="38" dur="2000" fill="hold"/>
                                        <p:tgtEl>
                                          <p:spTgt spid="18"/>
                                        </p:tgtEl>
                                        <p:attrNameLst>
                                          <p:attrName>ppt_x</p:attrName>
                                          <p:attrName>ppt_y</p:attrName>
                                        </p:attrNameLst>
                                      </p:cBhvr>
                                      <p:rCtr x="1172" y="-21296"/>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3.75E-6 4.07407E-6 L -0.1698 0.55393 " pathEditMode="relative" rAng="0" ptsTypes="AA">
                                      <p:cBhvr>
                                        <p:cTn id="50" dur="2000" fill="hold"/>
                                        <p:tgtEl>
                                          <p:spTgt spid="16"/>
                                        </p:tgtEl>
                                        <p:attrNameLst>
                                          <p:attrName>ppt_x</p:attrName>
                                          <p:attrName>ppt_y</p:attrName>
                                        </p:attrNameLst>
                                      </p:cBhvr>
                                      <p:rCtr x="-8490" y="27685"/>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5E-6 4.81481E-6 L 0.23646 -0.05533 " pathEditMode="relative" rAng="0" ptsTypes="AA">
                                      <p:cBhvr>
                                        <p:cTn id="62" dur="2000" fill="hold"/>
                                        <p:tgtEl>
                                          <p:spTgt spid="17"/>
                                        </p:tgtEl>
                                        <p:attrNameLst>
                                          <p:attrName>ppt_x</p:attrName>
                                          <p:attrName>ppt_y</p:attrName>
                                        </p:attrNameLst>
                                      </p:cBhvr>
                                      <p:rCtr x="11823" y="-2778"/>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fltVal val="0"/>
                                          </p:val>
                                        </p:tav>
                                        <p:tav tm="100000">
                                          <p:val>
                                            <p:strVal val="#ppt_w"/>
                                          </p:val>
                                        </p:tav>
                                      </p:tavLst>
                                    </p:anim>
                                    <p:anim calcmode="lin" valueType="num">
                                      <p:cBhvr>
                                        <p:cTn id="68" dur="1000" fill="hold"/>
                                        <p:tgtEl>
                                          <p:spTgt spid="14"/>
                                        </p:tgtEl>
                                        <p:attrNameLst>
                                          <p:attrName>ppt_h</p:attrName>
                                        </p:attrNameLst>
                                      </p:cBhvr>
                                      <p:tavLst>
                                        <p:tav tm="0">
                                          <p:val>
                                            <p:fltVal val="0"/>
                                          </p:val>
                                        </p:tav>
                                        <p:tav tm="100000">
                                          <p:val>
                                            <p:strVal val="#ppt_h"/>
                                          </p:val>
                                        </p:tav>
                                      </p:tavLst>
                                    </p:anim>
                                    <p:anim calcmode="lin" valueType="num">
                                      <p:cBhvr>
                                        <p:cTn id="69" dur="1000" fill="hold"/>
                                        <p:tgtEl>
                                          <p:spTgt spid="14"/>
                                        </p:tgtEl>
                                        <p:attrNameLst>
                                          <p:attrName>style.rotation</p:attrName>
                                        </p:attrNameLst>
                                      </p:cBhvr>
                                      <p:tavLst>
                                        <p:tav tm="0">
                                          <p:val>
                                            <p:fltVal val="90"/>
                                          </p:val>
                                        </p:tav>
                                        <p:tav tm="100000">
                                          <p:val>
                                            <p:fltVal val="0"/>
                                          </p:val>
                                        </p:tav>
                                      </p:tavLst>
                                    </p:anim>
                                    <p:animEffect transition="in" filter="fade">
                                      <p:cBhvr>
                                        <p:cTn id="70" dur="1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2.5E-6 -3.33333E-6 L -0.04219 0.25973 " pathEditMode="relative" rAng="0" ptsTypes="AA">
                                      <p:cBhvr>
                                        <p:cTn id="74" dur="2000" fill="hold"/>
                                        <p:tgtEl>
                                          <p:spTgt spid="20"/>
                                        </p:tgtEl>
                                        <p:attrNameLst>
                                          <p:attrName>ppt_x</p:attrName>
                                          <p:attrName>ppt_y</p:attrName>
                                        </p:attrNameLst>
                                      </p:cBhvr>
                                      <p:rCtr x="-2109" y="12986"/>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1000" fill="hold"/>
                                        <p:tgtEl>
                                          <p:spTgt spid="10"/>
                                        </p:tgtEl>
                                        <p:attrNameLst>
                                          <p:attrName>ppt_w</p:attrName>
                                        </p:attrNameLst>
                                      </p:cBhvr>
                                      <p:tavLst>
                                        <p:tav tm="0">
                                          <p:val>
                                            <p:fltVal val="0"/>
                                          </p:val>
                                        </p:tav>
                                        <p:tav tm="100000">
                                          <p:val>
                                            <p:strVal val="#ppt_w"/>
                                          </p:val>
                                        </p:tav>
                                      </p:tavLst>
                                    </p:anim>
                                    <p:anim calcmode="lin" valueType="num">
                                      <p:cBhvr>
                                        <p:cTn id="80" dur="1000" fill="hold"/>
                                        <p:tgtEl>
                                          <p:spTgt spid="10"/>
                                        </p:tgtEl>
                                        <p:attrNameLst>
                                          <p:attrName>ppt_h</p:attrName>
                                        </p:attrNameLst>
                                      </p:cBhvr>
                                      <p:tavLst>
                                        <p:tav tm="0">
                                          <p:val>
                                            <p:fltVal val="0"/>
                                          </p:val>
                                        </p:tav>
                                        <p:tav tm="100000">
                                          <p:val>
                                            <p:strVal val="#ppt_h"/>
                                          </p:val>
                                        </p:tav>
                                      </p:tavLst>
                                    </p:anim>
                                    <p:anim calcmode="lin" valueType="num">
                                      <p:cBhvr>
                                        <p:cTn id="81" dur="1000" fill="hold"/>
                                        <p:tgtEl>
                                          <p:spTgt spid="10"/>
                                        </p:tgtEl>
                                        <p:attrNameLst>
                                          <p:attrName>style.rotation</p:attrName>
                                        </p:attrNameLst>
                                      </p:cBhvr>
                                      <p:tavLst>
                                        <p:tav tm="0">
                                          <p:val>
                                            <p:fltVal val="90"/>
                                          </p:val>
                                        </p:tav>
                                        <p:tav tm="100000">
                                          <p:val>
                                            <p:fltVal val="0"/>
                                          </p:val>
                                        </p:tav>
                                      </p:tavLst>
                                    </p:anim>
                                    <p:animEffect transition="in" filter="fade">
                                      <p:cBhvr>
                                        <p:cTn id="82" dur="10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3.95833E-6 -3.7037E-6 L 0.37761 -0.3 " pathEditMode="relative" rAng="0" ptsTypes="AA">
                                      <p:cBhvr>
                                        <p:cTn id="86" dur="2000" fill="hold"/>
                                        <p:tgtEl>
                                          <p:spTgt spid="22"/>
                                        </p:tgtEl>
                                        <p:attrNameLst>
                                          <p:attrName>ppt_x</p:attrName>
                                          <p:attrName>ppt_y</p:attrName>
                                        </p:attrNameLst>
                                      </p:cBhvr>
                                      <p:rCtr x="18880" y="-15000"/>
                                    </p:animMotion>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1000" fill="hold"/>
                                        <p:tgtEl>
                                          <p:spTgt spid="23"/>
                                        </p:tgtEl>
                                        <p:attrNameLst>
                                          <p:attrName>ppt_w</p:attrName>
                                        </p:attrNameLst>
                                      </p:cBhvr>
                                      <p:tavLst>
                                        <p:tav tm="0">
                                          <p:val>
                                            <p:fltVal val="0"/>
                                          </p:val>
                                        </p:tav>
                                        <p:tav tm="100000">
                                          <p:val>
                                            <p:strVal val="#ppt_w"/>
                                          </p:val>
                                        </p:tav>
                                      </p:tavLst>
                                    </p:anim>
                                    <p:anim calcmode="lin" valueType="num">
                                      <p:cBhvr>
                                        <p:cTn id="92" dur="1000" fill="hold"/>
                                        <p:tgtEl>
                                          <p:spTgt spid="23"/>
                                        </p:tgtEl>
                                        <p:attrNameLst>
                                          <p:attrName>ppt_h</p:attrName>
                                        </p:attrNameLst>
                                      </p:cBhvr>
                                      <p:tavLst>
                                        <p:tav tm="0">
                                          <p:val>
                                            <p:fltVal val="0"/>
                                          </p:val>
                                        </p:tav>
                                        <p:tav tm="100000">
                                          <p:val>
                                            <p:strVal val="#ppt_h"/>
                                          </p:val>
                                        </p:tav>
                                      </p:tavLst>
                                    </p:anim>
                                    <p:anim calcmode="lin" valueType="num">
                                      <p:cBhvr>
                                        <p:cTn id="93" dur="1000" fill="hold"/>
                                        <p:tgtEl>
                                          <p:spTgt spid="23"/>
                                        </p:tgtEl>
                                        <p:attrNameLst>
                                          <p:attrName>style.rotation</p:attrName>
                                        </p:attrNameLst>
                                      </p:cBhvr>
                                      <p:tavLst>
                                        <p:tav tm="0">
                                          <p:val>
                                            <p:fltVal val="90"/>
                                          </p:val>
                                        </p:tav>
                                        <p:tav tm="100000">
                                          <p:val>
                                            <p:fltVal val="0"/>
                                          </p:val>
                                        </p:tav>
                                      </p:tavLst>
                                    </p:anim>
                                    <p:animEffect transition="in" filter="fade">
                                      <p:cBhvr>
                                        <p:cTn id="94" dur="10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4.375E-6 4.81481E-6 L 0.36133 -0.325 " pathEditMode="relative" rAng="0" ptsTypes="AA">
                                      <p:cBhvr>
                                        <p:cTn id="98" dur="2000" fill="hold"/>
                                        <p:tgtEl>
                                          <p:spTgt spid="24"/>
                                        </p:tgtEl>
                                        <p:attrNameLst>
                                          <p:attrName>ppt_x</p:attrName>
                                          <p:attrName>ppt_y</p:attrName>
                                        </p:attrNameLst>
                                      </p:cBhvr>
                                      <p:rCtr x="18060" y="-16250"/>
                                    </p:animMotion>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0" nodeType="clickEffect">
                                  <p:stCondLst>
                                    <p:cond delay="0"/>
                                  </p:stCondLst>
                                  <p:childTnLst>
                                    <p:animMotion origin="layout" path="M 1.11022E-16 -3.7037E-6 L -0.14323 0.37963 " pathEditMode="relative" rAng="0" ptsTypes="AA">
                                      <p:cBhvr>
                                        <p:cTn id="110" dur="2000" fill="hold"/>
                                        <p:tgtEl>
                                          <p:spTgt spid="26"/>
                                        </p:tgtEl>
                                        <p:attrNameLst>
                                          <p:attrName>ppt_x</p:attrName>
                                          <p:attrName>ppt_y</p:attrName>
                                        </p:attrNameLst>
                                      </p:cBhvr>
                                      <p:rCtr x="-7161"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656957" y="249870"/>
            <a:ext cx="2252964" cy="39690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CBC8033-969E-4C13-AC89-836580BC94E9}"/>
              </a:ext>
            </a:extLst>
          </p:cNvPr>
          <p:cNvSpPr/>
          <p:nvPr/>
        </p:nvSpPr>
        <p:spPr>
          <a:xfrm>
            <a:off x="1867204" y="2231220"/>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j-lt"/>
              </a:rPr>
              <a:t>Masculine</a:t>
            </a:r>
          </a:p>
        </p:txBody>
      </p:sp>
      <p:sp>
        <p:nvSpPr>
          <p:cNvPr id="10" name="Rectangle 9">
            <a:extLst>
              <a:ext uri="{FF2B5EF4-FFF2-40B4-BE49-F238E27FC236}">
                <a16:creationId xmlns:a16="http://schemas.microsoft.com/office/drawing/2014/main" id="{27F2BF4D-4231-4C7B-840C-364C63F43D39}"/>
              </a:ext>
            </a:extLst>
          </p:cNvPr>
          <p:cNvSpPr/>
          <p:nvPr/>
        </p:nvSpPr>
        <p:spPr>
          <a:xfrm>
            <a:off x="5134913" y="2212808"/>
            <a:ext cx="2176586" cy="553998"/>
          </a:xfrm>
          <a:prstGeom prst="rect">
            <a:avLst/>
          </a:prstGeom>
          <a:noFill/>
        </p:spPr>
        <p:txBody>
          <a:bodyPr wrap="squar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rPr>
              <a:t>Feminine</a:t>
            </a:r>
          </a:p>
        </p:txBody>
      </p:sp>
      <p:sp>
        <p:nvSpPr>
          <p:cNvPr id="11" name="TextBox 10">
            <a:extLst>
              <a:ext uri="{FF2B5EF4-FFF2-40B4-BE49-F238E27FC236}">
                <a16:creationId xmlns:a16="http://schemas.microsoft.com/office/drawing/2014/main" id="{3D41EC07-E787-4B51-808D-55D85FD0B7A7}"/>
              </a:ext>
            </a:extLst>
          </p:cNvPr>
          <p:cNvSpPr txBox="1"/>
          <p:nvPr/>
        </p:nvSpPr>
        <p:spPr>
          <a:xfrm>
            <a:off x="1892266" y="293735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ouvert</a:t>
            </a:r>
            <a:endParaRPr lang="en-GB" sz="3000" dirty="0">
              <a:solidFill>
                <a:srgbClr val="4472C4">
                  <a:lumMod val="50000"/>
                </a:srgbClr>
              </a:solidFill>
              <a:latin typeface="+mj-lt"/>
            </a:endParaRPr>
          </a:p>
        </p:txBody>
      </p:sp>
      <p:sp>
        <p:nvSpPr>
          <p:cNvPr id="12" name="TextBox 11">
            <a:extLst>
              <a:ext uri="{FF2B5EF4-FFF2-40B4-BE49-F238E27FC236}">
                <a16:creationId xmlns:a16="http://schemas.microsoft.com/office/drawing/2014/main" id="{79F898A1-9054-4ABE-ABF6-AFDCF2ADDE3B}"/>
              </a:ext>
            </a:extLst>
          </p:cNvPr>
          <p:cNvSpPr txBox="1"/>
          <p:nvPr/>
        </p:nvSpPr>
        <p:spPr>
          <a:xfrm>
            <a:off x="5352364" y="293212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ouvert</a:t>
            </a:r>
            <a:r>
              <a:rPr lang="en-GB" sz="3000" dirty="0" err="1">
                <a:solidFill>
                  <a:srgbClr val="FF0000"/>
                </a:solidFill>
                <a:latin typeface="+mj-lt"/>
              </a:rPr>
              <a:t>e</a:t>
            </a:r>
            <a:endParaRPr lang="en-GB" sz="3000" dirty="0">
              <a:solidFill>
                <a:srgbClr val="FF0000"/>
              </a:solidFill>
              <a:latin typeface="+mj-lt"/>
            </a:endParaRPr>
          </a:p>
        </p:txBody>
      </p:sp>
      <p:sp>
        <p:nvSpPr>
          <p:cNvPr id="13" name="TextBox 12">
            <a:extLst>
              <a:ext uri="{FF2B5EF4-FFF2-40B4-BE49-F238E27FC236}">
                <a16:creationId xmlns:a16="http://schemas.microsoft.com/office/drawing/2014/main" id="{D1F1DBCE-4256-4D14-A418-D979B73F7AE9}"/>
              </a:ext>
            </a:extLst>
          </p:cNvPr>
          <p:cNvSpPr txBox="1"/>
          <p:nvPr/>
        </p:nvSpPr>
        <p:spPr>
          <a:xfrm>
            <a:off x="1946550" y="4240969"/>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sage</a:t>
            </a:r>
          </a:p>
        </p:txBody>
      </p:sp>
      <p:sp>
        <p:nvSpPr>
          <p:cNvPr id="14" name="TextBox 13">
            <a:extLst>
              <a:ext uri="{FF2B5EF4-FFF2-40B4-BE49-F238E27FC236}">
                <a16:creationId xmlns:a16="http://schemas.microsoft.com/office/drawing/2014/main" id="{AC5CAE62-91AD-413D-8341-1B3BB24C1F89}"/>
              </a:ext>
            </a:extLst>
          </p:cNvPr>
          <p:cNvSpPr txBox="1"/>
          <p:nvPr/>
        </p:nvSpPr>
        <p:spPr>
          <a:xfrm>
            <a:off x="5390268" y="422117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sage</a:t>
            </a:r>
            <a:endParaRPr lang="en-GB" sz="3000" dirty="0">
              <a:solidFill>
                <a:srgbClr val="FF0000"/>
              </a:solidFill>
              <a:latin typeface="+mj-lt"/>
            </a:endParaRPr>
          </a:p>
        </p:txBody>
      </p:sp>
      <p:sp>
        <p:nvSpPr>
          <p:cNvPr id="15" name="TextBox 14">
            <a:extLst>
              <a:ext uri="{FF2B5EF4-FFF2-40B4-BE49-F238E27FC236}">
                <a16:creationId xmlns:a16="http://schemas.microsoft.com/office/drawing/2014/main" id="{ACCEF468-18A7-4407-8211-7F449ADC9DB6}"/>
              </a:ext>
            </a:extLst>
          </p:cNvPr>
          <p:cNvSpPr txBox="1"/>
          <p:nvPr/>
        </p:nvSpPr>
        <p:spPr>
          <a:xfrm>
            <a:off x="1946550" y="3589163"/>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strict</a:t>
            </a:r>
          </a:p>
        </p:txBody>
      </p:sp>
      <p:sp>
        <p:nvSpPr>
          <p:cNvPr id="16" name="TextBox 15">
            <a:extLst>
              <a:ext uri="{FF2B5EF4-FFF2-40B4-BE49-F238E27FC236}">
                <a16:creationId xmlns:a16="http://schemas.microsoft.com/office/drawing/2014/main" id="{D8AF2E77-F457-4C3E-9604-B43CE9A62AB5}"/>
              </a:ext>
            </a:extLst>
          </p:cNvPr>
          <p:cNvSpPr txBox="1"/>
          <p:nvPr/>
        </p:nvSpPr>
        <p:spPr>
          <a:xfrm>
            <a:off x="5352364" y="3576651"/>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strict</a:t>
            </a:r>
            <a:r>
              <a:rPr lang="en-GB" sz="3000" dirty="0" err="1">
                <a:solidFill>
                  <a:srgbClr val="FF0000"/>
                </a:solidFill>
                <a:latin typeface="+mj-lt"/>
              </a:rPr>
              <a:t>e</a:t>
            </a:r>
            <a:endParaRPr lang="en-GB" sz="3000" dirty="0">
              <a:solidFill>
                <a:srgbClr val="4472C4">
                  <a:lumMod val="50000"/>
                </a:srgbClr>
              </a:solidFill>
              <a:latin typeface="+mj-lt"/>
            </a:endParaRPr>
          </a:p>
        </p:txBody>
      </p:sp>
      <p:sp>
        <p:nvSpPr>
          <p:cNvPr id="17" name="TextBox 16">
            <a:extLst>
              <a:ext uri="{FF2B5EF4-FFF2-40B4-BE49-F238E27FC236}">
                <a16:creationId xmlns:a16="http://schemas.microsoft.com/office/drawing/2014/main" id="{0E71E001-1E3B-4AA4-A815-379379712E6C}"/>
              </a:ext>
            </a:extLst>
          </p:cNvPr>
          <p:cNvSpPr txBox="1"/>
          <p:nvPr/>
        </p:nvSpPr>
        <p:spPr>
          <a:xfrm>
            <a:off x="1889145" y="4892776"/>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jeune</a:t>
            </a:r>
            <a:endParaRPr lang="en-GB" sz="3000" dirty="0">
              <a:solidFill>
                <a:srgbClr val="4472C4">
                  <a:lumMod val="50000"/>
                </a:srgbClr>
              </a:solidFill>
              <a:latin typeface="+mj-lt"/>
            </a:endParaRPr>
          </a:p>
        </p:txBody>
      </p:sp>
      <p:sp>
        <p:nvSpPr>
          <p:cNvPr id="18" name="TextBox 17">
            <a:extLst>
              <a:ext uri="{FF2B5EF4-FFF2-40B4-BE49-F238E27FC236}">
                <a16:creationId xmlns:a16="http://schemas.microsoft.com/office/drawing/2014/main" id="{EFCD66E9-0EB5-4BDD-A3C1-D635E74EB3D7}"/>
              </a:ext>
            </a:extLst>
          </p:cNvPr>
          <p:cNvSpPr txBox="1"/>
          <p:nvPr/>
        </p:nvSpPr>
        <p:spPr>
          <a:xfrm>
            <a:off x="5322457" y="486570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jeune</a:t>
            </a:r>
            <a:endParaRPr lang="en-GB" sz="3000" dirty="0">
              <a:solidFill>
                <a:srgbClr val="4472C4">
                  <a:lumMod val="50000"/>
                </a:srgbClr>
              </a:solidFill>
              <a:latin typeface="+mj-lt"/>
            </a:endParaRPr>
          </a:p>
        </p:txBody>
      </p:sp>
      <p:sp>
        <p:nvSpPr>
          <p:cNvPr id="19" name="Rectangle 18">
            <a:extLst>
              <a:ext uri="{FF2B5EF4-FFF2-40B4-BE49-F238E27FC236}">
                <a16:creationId xmlns:a16="http://schemas.microsoft.com/office/drawing/2014/main" id="{D55BCB55-36F6-4A8C-9AAD-E741353D32F2}"/>
              </a:ext>
            </a:extLst>
          </p:cNvPr>
          <p:cNvSpPr/>
          <p:nvPr/>
        </p:nvSpPr>
        <p:spPr>
          <a:xfrm>
            <a:off x="8626151" y="2233079"/>
            <a:ext cx="183896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mj-lt"/>
              </a:rPr>
              <a:t>Meaning</a:t>
            </a:r>
          </a:p>
        </p:txBody>
      </p:sp>
      <p:sp>
        <p:nvSpPr>
          <p:cNvPr id="20" name="TextBox 19">
            <a:extLst>
              <a:ext uri="{FF2B5EF4-FFF2-40B4-BE49-F238E27FC236}">
                <a16:creationId xmlns:a16="http://schemas.microsoft.com/office/drawing/2014/main" id="{5BB22624-B288-4B20-A37D-A00377E8AAA9}"/>
              </a:ext>
            </a:extLst>
          </p:cNvPr>
          <p:cNvSpPr txBox="1"/>
          <p:nvPr/>
        </p:nvSpPr>
        <p:spPr>
          <a:xfrm>
            <a:off x="8626151" y="296466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open</a:t>
            </a:r>
            <a:endParaRPr lang="en-GB" sz="3000" dirty="0">
              <a:solidFill>
                <a:srgbClr val="FF0000"/>
              </a:solidFill>
              <a:latin typeface="+mj-lt"/>
            </a:endParaRPr>
          </a:p>
        </p:txBody>
      </p:sp>
      <p:sp>
        <p:nvSpPr>
          <p:cNvPr id="21" name="TextBox 20">
            <a:extLst>
              <a:ext uri="{FF2B5EF4-FFF2-40B4-BE49-F238E27FC236}">
                <a16:creationId xmlns:a16="http://schemas.microsoft.com/office/drawing/2014/main" id="{304E2BE6-86AB-4357-BAA5-5C7A4FA7F812}"/>
              </a:ext>
            </a:extLst>
          </p:cNvPr>
          <p:cNvSpPr txBox="1"/>
          <p:nvPr/>
        </p:nvSpPr>
        <p:spPr>
          <a:xfrm>
            <a:off x="8624305" y="4232021"/>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well-behaved</a:t>
            </a:r>
            <a:endParaRPr lang="en-GB" sz="3000" dirty="0">
              <a:solidFill>
                <a:srgbClr val="FF0000"/>
              </a:solidFill>
              <a:latin typeface="+mj-lt"/>
            </a:endParaRPr>
          </a:p>
        </p:txBody>
      </p:sp>
      <p:sp>
        <p:nvSpPr>
          <p:cNvPr id="22" name="TextBox 21">
            <a:extLst>
              <a:ext uri="{FF2B5EF4-FFF2-40B4-BE49-F238E27FC236}">
                <a16:creationId xmlns:a16="http://schemas.microsoft.com/office/drawing/2014/main" id="{7AF3BA0C-343B-43AA-97E7-CCEBBF8CE102}"/>
              </a:ext>
            </a:extLst>
          </p:cNvPr>
          <p:cNvSpPr txBox="1"/>
          <p:nvPr/>
        </p:nvSpPr>
        <p:spPr>
          <a:xfrm>
            <a:off x="8624305" y="3598343"/>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strict</a:t>
            </a:r>
            <a:endParaRPr lang="en-GB" sz="3000" dirty="0">
              <a:solidFill>
                <a:srgbClr val="FF0000"/>
              </a:solidFill>
              <a:latin typeface="+mj-lt"/>
            </a:endParaRPr>
          </a:p>
        </p:txBody>
      </p:sp>
      <p:sp>
        <p:nvSpPr>
          <p:cNvPr id="23" name="TextBox 22">
            <a:extLst>
              <a:ext uri="{FF2B5EF4-FFF2-40B4-BE49-F238E27FC236}">
                <a16:creationId xmlns:a16="http://schemas.microsoft.com/office/drawing/2014/main" id="{934B953F-5660-482A-9FB9-CA001660C0FC}"/>
              </a:ext>
            </a:extLst>
          </p:cNvPr>
          <p:cNvSpPr txBox="1"/>
          <p:nvPr/>
        </p:nvSpPr>
        <p:spPr>
          <a:xfrm>
            <a:off x="8626151" y="486570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young</a:t>
            </a:r>
            <a:endParaRPr lang="en-GB" sz="3000" dirty="0">
              <a:solidFill>
                <a:srgbClr val="FF0000"/>
              </a:solidFill>
              <a:latin typeface="+mj-lt"/>
            </a:endParaRPr>
          </a:p>
        </p:txBody>
      </p:sp>
      <p:sp>
        <p:nvSpPr>
          <p:cNvPr id="24" name="TextBox 23">
            <a:extLst>
              <a:ext uri="{FF2B5EF4-FFF2-40B4-BE49-F238E27FC236}">
                <a16:creationId xmlns:a16="http://schemas.microsoft.com/office/drawing/2014/main" id="{89ECF40F-A93F-4F8A-9EA9-A115B150B565}"/>
              </a:ext>
            </a:extLst>
          </p:cNvPr>
          <p:cNvSpPr txBox="1"/>
          <p:nvPr/>
        </p:nvSpPr>
        <p:spPr>
          <a:xfrm>
            <a:off x="655355" y="1463689"/>
            <a:ext cx="10634004" cy="523220"/>
          </a:xfrm>
          <a:prstGeom prst="rect">
            <a:avLst/>
          </a:prstGeom>
          <a:noFill/>
        </p:spPr>
        <p:txBody>
          <a:bodyPr wrap="square" rtlCol="0">
            <a:spAutoFit/>
          </a:bodyPr>
          <a:lstStyle/>
          <a:p>
            <a:r>
              <a:rPr lang="en-GB" sz="2800" dirty="0">
                <a:solidFill>
                  <a:schemeClr val="accent5">
                    <a:lumMod val="50000"/>
                  </a:schemeClr>
                </a:solidFill>
                <a:latin typeface="+mj-lt"/>
              </a:rPr>
              <a:t>Here are some more adjectives to describe people:</a:t>
            </a:r>
          </a:p>
        </p:txBody>
      </p:sp>
      <p:sp>
        <p:nvSpPr>
          <p:cNvPr id="25" name="Oval Callout 32">
            <a:extLst>
              <a:ext uri="{FF2B5EF4-FFF2-40B4-BE49-F238E27FC236}">
                <a16:creationId xmlns:a16="http://schemas.microsoft.com/office/drawing/2014/main" id="{CA3F8209-52D9-48D5-8F80-E759AB9BEDD3}"/>
              </a:ext>
            </a:extLst>
          </p:cNvPr>
          <p:cNvSpPr/>
          <p:nvPr/>
        </p:nvSpPr>
        <p:spPr>
          <a:xfrm>
            <a:off x="6223206" y="5476704"/>
            <a:ext cx="2757169" cy="1003421"/>
          </a:xfrm>
          <a:prstGeom prst="wedgeEllipseCallout">
            <a:avLst>
              <a:gd name="adj1" fmla="val -42136"/>
              <a:gd name="adj2" fmla="val -13137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6" name="Oval Callout 33">
            <a:extLst>
              <a:ext uri="{FF2B5EF4-FFF2-40B4-BE49-F238E27FC236}">
                <a16:creationId xmlns:a16="http://schemas.microsoft.com/office/drawing/2014/main" id="{F732F346-E7CE-4048-9EF7-51465ED4B5A8}"/>
              </a:ext>
            </a:extLst>
          </p:cNvPr>
          <p:cNvSpPr/>
          <p:nvPr/>
        </p:nvSpPr>
        <p:spPr>
          <a:xfrm>
            <a:off x="6200852" y="5471440"/>
            <a:ext cx="2757169" cy="1003421"/>
          </a:xfrm>
          <a:prstGeom prst="wedgeEllipseCallout">
            <a:avLst>
              <a:gd name="adj1" fmla="val -39314"/>
              <a:gd name="adj2" fmla="val -7515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rPr>
              <a:t>These already have an ‘e’! </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2"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2" nodeType="clickEffect">
                                  <p:stCondLst>
                                    <p:cond delay="0"/>
                                  </p:stCondLst>
                                  <p:childTnLst>
                                    <p:animEffect transition="out" filter="dissolv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dissolv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2"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dissolv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grpId="1" nodeType="clickEffect">
                                  <p:stCondLst>
                                    <p:cond delay="0"/>
                                  </p:stCondLst>
                                  <p:childTnLst>
                                    <p:animEffect transition="out" filter="dissolv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2"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dissolv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2" nodeType="click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dissolve">
                                      <p:cBhvr>
                                        <p:cTn id="119" dur="500"/>
                                        <p:tgtEl>
                                          <p:spTgt spid="12"/>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1" nodeType="clickEffect">
                                  <p:stCondLst>
                                    <p:cond delay="0"/>
                                  </p:stCondLst>
                                  <p:childTnLst>
                                    <p:animEffect transition="out" filter="dissolv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2" nodeType="click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dissolve">
                                      <p:cBhvr>
                                        <p:cTn id="129" dur="500"/>
                                        <p:tgtEl>
                                          <p:spTgt spid="15"/>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xit" presetSubtype="0" fill="hold" grpId="1" nodeType="clickEffect">
                                  <p:stCondLst>
                                    <p:cond delay="0"/>
                                  </p:stCondLst>
                                  <p:childTnLst>
                                    <p:animEffect transition="out" filter="dissolv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2" nodeType="click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dissolv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1" nodeType="clickEffect">
                                  <p:stCondLst>
                                    <p:cond delay="0"/>
                                  </p:stCondLst>
                                  <p:childTnLst>
                                    <p:animEffect transition="out" filter="dissolv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2" nodeType="click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dissolve">
                                      <p:cBhvr>
                                        <p:cTn id="1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20" grpId="0"/>
      <p:bldP spid="21" grpId="0"/>
      <p:bldP spid="22" grpId="0"/>
      <p:bldP spid="23" grpId="0"/>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2">
            <a:extLst>
              <a:ext uri="{FF2B5EF4-FFF2-40B4-BE49-F238E27FC236}">
                <a16:creationId xmlns:a16="http://schemas.microsoft.com/office/drawing/2014/main" id="{7EBE8FF8-D13A-444E-86F2-E0A014E53257}"/>
              </a:ext>
            </a:extLst>
          </p:cNvPr>
          <p:cNvGraphicFramePr>
            <a:graphicFrameLocks noGrp="1"/>
          </p:cNvGraphicFramePr>
          <p:nvPr>
            <p:extLst>
              <p:ext uri="{D42A27DB-BD31-4B8C-83A1-F6EECF244321}">
                <p14:modId xmlns:p14="http://schemas.microsoft.com/office/powerpoint/2010/main" val="1409160110"/>
              </p:ext>
            </p:extLst>
          </p:nvPr>
        </p:nvGraphicFramePr>
        <p:xfrm>
          <a:off x="2820930" y="1772922"/>
          <a:ext cx="9206943" cy="4026006"/>
        </p:xfrm>
        <a:graphic>
          <a:graphicData uri="http://schemas.openxmlformats.org/drawingml/2006/table">
            <a:tbl>
              <a:tblPr firstRow="1" bandRow="1">
                <a:tableStyleId>{5C22544A-7EE6-4342-B048-85BDC9FD1C3A}</a:tableStyleId>
              </a:tblPr>
              <a:tblGrid>
                <a:gridCol w="4349891">
                  <a:extLst>
                    <a:ext uri="{9D8B030D-6E8A-4147-A177-3AD203B41FA5}">
                      <a16:colId xmlns:a16="http://schemas.microsoft.com/office/drawing/2014/main" val="4127849785"/>
                    </a:ext>
                  </a:extLst>
                </a:gridCol>
                <a:gridCol w="1010653">
                  <a:extLst>
                    <a:ext uri="{9D8B030D-6E8A-4147-A177-3AD203B41FA5}">
                      <a16:colId xmlns:a16="http://schemas.microsoft.com/office/drawing/2014/main" val="1882532122"/>
                    </a:ext>
                  </a:extLst>
                </a:gridCol>
                <a:gridCol w="1819355">
                  <a:extLst>
                    <a:ext uri="{9D8B030D-6E8A-4147-A177-3AD203B41FA5}">
                      <a16:colId xmlns:a16="http://schemas.microsoft.com/office/drawing/2014/main" val="2378553680"/>
                    </a:ext>
                  </a:extLst>
                </a:gridCol>
                <a:gridCol w="1013522">
                  <a:extLst>
                    <a:ext uri="{9D8B030D-6E8A-4147-A177-3AD203B41FA5}">
                      <a16:colId xmlns:a16="http://schemas.microsoft.com/office/drawing/2014/main" val="62148848"/>
                    </a:ext>
                  </a:extLst>
                </a:gridCol>
                <a:gridCol w="1013522">
                  <a:extLst>
                    <a:ext uri="{9D8B030D-6E8A-4147-A177-3AD203B41FA5}">
                      <a16:colId xmlns:a16="http://schemas.microsoft.com/office/drawing/2014/main" val="1486170888"/>
                    </a:ext>
                  </a:extLst>
                </a:gridCol>
              </a:tblGrid>
              <a:tr h="207608">
                <a:tc rowSpan="2">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fr-FR" sz="2400" dirty="0" err="1">
                          <a:solidFill>
                            <a:srgbClr val="115076"/>
                          </a:solidFill>
                        </a:rPr>
                        <a:t>Meaning</a:t>
                      </a:r>
                      <a:r>
                        <a:rPr lang="fr-FR" sz="2400" dirty="0">
                          <a:solidFill>
                            <a:srgbClr val="115076"/>
                          </a:solidFill>
                        </a:rPr>
                        <a:t> of </a:t>
                      </a:r>
                      <a:r>
                        <a:rPr lang="fr-FR" sz="2400" i="1" dirty="0">
                          <a:solidFill>
                            <a:srgbClr val="115076"/>
                          </a:solidFill>
                        </a:rPr>
                        <a:t>grand/petit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851233"/>
                  </a:ext>
                </a:extLst>
              </a:tr>
              <a:tr h="0">
                <a:tc vMerge="1">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a:solidFill>
                            <a:srgbClr val="115076"/>
                          </a:solidFill>
                        </a:rPr>
                        <a:t>big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err="1">
                          <a:solidFill>
                            <a:srgbClr val="115076"/>
                          </a:solidFill>
                        </a:rPr>
                        <a:t>small</a:t>
                      </a:r>
                      <a:r>
                        <a:rPr lang="fr-FR" sz="2400" b="1" dirty="0">
                          <a:solidFill>
                            <a:srgbClr val="115076"/>
                          </a:solidFill>
                        </a:rPr>
                        <a:t>/</a:t>
                      </a:r>
                      <a:r>
                        <a:rPr lang="fr-FR" sz="2400" b="1" dirty="0" err="1">
                          <a:solidFill>
                            <a:srgbClr val="115076"/>
                          </a:solidFill>
                        </a:rPr>
                        <a:t>little</a:t>
                      </a:r>
                      <a:endParaRPr lang="fr-FR" sz="24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err="1">
                          <a:solidFill>
                            <a:srgbClr val="115076"/>
                          </a:solidFill>
                        </a:rPr>
                        <a:t>tall</a:t>
                      </a:r>
                      <a:endParaRPr lang="fr-FR" sz="24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a:solidFill>
                            <a:srgbClr val="115076"/>
                          </a:solidFill>
                        </a:rPr>
                        <a:t>short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891558"/>
                  </a:ext>
                </a:extLst>
              </a:tr>
              <a:tr h="518601">
                <a:tc>
                  <a:txBody>
                    <a:bodyPr/>
                    <a:lstStyle/>
                    <a:p>
                      <a:pPr algn="ctr"/>
                      <a:r>
                        <a:rPr lang="fr-FR" sz="2400" dirty="0">
                          <a:solidFill>
                            <a:srgbClr val="115076"/>
                          </a:solidFill>
                        </a:rPr>
                        <a:t>Le cousin d’Amir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7294682"/>
                  </a:ext>
                </a:extLst>
              </a:tr>
              <a:tr h="518601">
                <a:tc>
                  <a:txBody>
                    <a:bodyPr/>
                    <a:lstStyle/>
                    <a:p>
                      <a:pPr algn="ctr"/>
                      <a:r>
                        <a:rPr lang="fr-FR" sz="2400" dirty="0">
                          <a:solidFill>
                            <a:srgbClr val="115076"/>
                          </a:solidFill>
                        </a:rPr>
                        <a:t>La sœur d’Amir est 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92638"/>
                  </a:ext>
                </a:extLst>
              </a:tr>
              <a:tr h="518601">
                <a:tc>
                  <a:txBody>
                    <a:bodyPr/>
                    <a:lstStyle/>
                    <a:p>
                      <a:pPr algn="ctr"/>
                      <a:r>
                        <a:rPr lang="fr-FR" sz="2400" dirty="0">
                          <a:solidFill>
                            <a:srgbClr val="115076"/>
                          </a:solidFill>
                        </a:rPr>
                        <a:t>La salle est grande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5198690"/>
                  </a:ext>
                </a:extLst>
              </a:tr>
              <a:tr h="518601">
                <a:tc>
                  <a:txBody>
                    <a:bodyPr/>
                    <a:lstStyle/>
                    <a:p>
                      <a:pPr algn="ctr"/>
                      <a:r>
                        <a:rPr lang="fr-FR" sz="2400" dirty="0">
                          <a:solidFill>
                            <a:srgbClr val="115076"/>
                          </a:solidFill>
                        </a:rPr>
                        <a:t>La chemise est 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0326610"/>
                  </a:ext>
                </a:extLst>
              </a:tr>
              <a:tr h="518601">
                <a:tc>
                  <a:txBody>
                    <a:bodyPr/>
                    <a:lstStyle/>
                    <a:p>
                      <a:pPr algn="ctr"/>
                      <a:r>
                        <a:rPr lang="fr-FR" sz="2400" dirty="0">
                          <a:solidFill>
                            <a:srgbClr val="115076"/>
                          </a:solidFill>
                        </a:rPr>
                        <a:t>L’homme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636713"/>
                  </a:ext>
                </a:extLst>
              </a:tr>
              <a:tr h="518601">
                <a:tc>
                  <a:txBody>
                    <a:bodyPr/>
                    <a:lstStyle/>
                    <a:p>
                      <a:pPr algn="ctr"/>
                      <a:r>
                        <a:rPr lang="fr-FR" sz="2400" dirty="0">
                          <a:solidFill>
                            <a:srgbClr val="115076"/>
                          </a:solidFill>
                        </a:rPr>
                        <a:t>L’homme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0940887"/>
                  </a:ext>
                </a:extLst>
              </a:tr>
            </a:tbl>
          </a:graphicData>
        </a:graphic>
      </p:graphicFrame>
      <p:pic>
        <p:nvPicPr>
          <p:cNvPr id="10" name="Picture 2" descr="Check Mark Clip Art">
            <a:extLst>
              <a:ext uri="{FF2B5EF4-FFF2-40B4-BE49-F238E27FC236}">
                <a16:creationId xmlns:a16="http://schemas.microsoft.com/office/drawing/2014/main" id="{05946911-DDB3-4988-BE82-B43D99BD8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6765" y="2733781"/>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heck Mark Clip Art">
            <a:extLst>
              <a:ext uri="{FF2B5EF4-FFF2-40B4-BE49-F238E27FC236}">
                <a16:creationId xmlns:a16="http://schemas.microsoft.com/office/drawing/2014/main" id="{53EC1E03-B6E6-4043-9953-75B2720418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1802" y="2733781"/>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Clip Art">
            <a:extLst>
              <a:ext uri="{FF2B5EF4-FFF2-40B4-BE49-F238E27FC236}">
                <a16:creationId xmlns:a16="http://schemas.microsoft.com/office/drawing/2014/main" id="{F692DD79-8AB9-4690-BBB0-59ECE94853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6294" y="3216521"/>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eck Mark Clip Art">
            <a:extLst>
              <a:ext uri="{FF2B5EF4-FFF2-40B4-BE49-F238E27FC236}">
                <a16:creationId xmlns:a16="http://schemas.microsoft.com/office/drawing/2014/main" id="{1E911EDB-0BDC-40F8-8048-5C4A81821E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8232" y="3216521"/>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Clip Art">
            <a:extLst>
              <a:ext uri="{FF2B5EF4-FFF2-40B4-BE49-F238E27FC236}">
                <a16:creationId xmlns:a16="http://schemas.microsoft.com/office/drawing/2014/main" id="{3EA65543-069E-4F2E-AED5-7849FA1A1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336" y="3727696"/>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Clip Art">
            <a:extLst>
              <a:ext uri="{FF2B5EF4-FFF2-40B4-BE49-F238E27FC236}">
                <a16:creationId xmlns:a16="http://schemas.microsoft.com/office/drawing/2014/main" id="{788F99A2-DA62-4EA5-B7C4-7670D7B47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6294" y="4252136"/>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Mark Clip Art">
            <a:extLst>
              <a:ext uri="{FF2B5EF4-FFF2-40B4-BE49-F238E27FC236}">
                <a16:creationId xmlns:a16="http://schemas.microsoft.com/office/drawing/2014/main" id="{8FBD9421-97D2-4CDC-AEE6-EC294DF84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6765" y="4763311"/>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heck Mark Clip Art">
            <a:extLst>
              <a:ext uri="{FF2B5EF4-FFF2-40B4-BE49-F238E27FC236}">
                <a16:creationId xmlns:a16="http://schemas.microsoft.com/office/drawing/2014/main" id="{A6D2964E-085F-47B5-AC4E-F110797D7F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4910" y="5287753"/>
            <a:ext cx="666750" cy="511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all Man In Suit Clip Art">
            <a:extLst>
              <a:ext uri="{FF2B5EF4-FFF2-40B4-BE49-F238E27FC236}">
                <a16:creationId xmlns:a16="http://schemas.microsoft.com/office/drawing/2014/main" id="{B3981562-4802-4550-8953-AE7DAD482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380" y="3341399"/>
            <a:ext cx="718012" cy="31369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oster 3 Clip Art">
            <a:extLst>
              <a:ext uri="{FF2B5EF4-FFF2-40B4-BE49-F238E27FC236}">
                <a16:creationId xmlns:a16="http://schemas.microsoft.com/office/drawing/2014/main" id="{F52CDA40-E6A5-4306-87D8-9E5889B0D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759" y="1163992"/>
            <a:ext cx="1622621" cy="29740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or: Curved 19">
            <a:extLst>
              <a:ext uri="{FF2B5EF4-FFF2-40B4-BE49-F238E27FC236}">
                <a16:creationId xmlns:a16="http://schemas.microsoft.com/office/drawing/2014/main" id="{116F0211-69CA-4C47-9284-A62AEA639E0E}"/>
              </a:ext>
            </a:extLst>
          </p:cNvPr>
          <p:cNvCxnSpPr>
            <a:cxnSpLocks/>
          </p:cNvCxnSpPr>
          <p:nvPr/>
        </p:nvCxnSpPr>
        <p:spPr>
          <a:xfrm rot="10800000" flipV="1">
            <a:off x="2313245" y="5462749"/>
            <a:ext cx="1091692" cy="511174"/>
          </a:xfrm>
          <a:prstGeom prst="curvedConnector3">
            <a:avLst>
              <a:gd name="adj1" fmla="val 50000"/>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0242087-0805-41B1-8536-833ABFD4B75D}"/>
              </a:ext>
            </a:extLst>
          </p:cNvPr>
          <p:cNvPicPr>
            <a:picLocks noChangeAspect="1"/>
          </p:cNvPicPr>
          <p:nvPr/>
        </p:nvPicPr>
        <p:blipFill>
          <a:blip r:embed="rId7"/>
          <a:stretch>
            <a:fillRect/>
          </a:stretch>
        </p:blipFill>
        <p:spPr>
          <a:xfrm rot="17955057" flipH="1">
            <a:off x="1844490" y="2177377"/>
            <a:ext cx="1591629" cy="2716191"/>
          </a:xfrm>
          <a:prstGeom prst="rect">
            <a:avLst/>
          </a:prstGeom>
        </p:spPr>
      </p:pic>
      <p:sp>
        <p:nvSpPr>
          <p:cNvPr id="2" name="Speech Bubble: Rectangle with Corners Rounded 1">
            <a:extLst>
              <a:ext uri="{FF2B5EF4-FFF2-40B4-BE49-F238E27FC236}">
                <a16:creationId xmlns:a16="http://schemas.microsoft.com/office/drawing/2014/main" id="{06984DCA-7BB2-4D0C-8463-3AD17AD0BCAF}"/>
              </a:ext>
            </a:extLst>
          </p:cNvPr>
          <p:cNvSpPr/>
          <p:nvPr/>
        </p:nvSpPr>
        <p:spPr>
          <a:xfrm>
            <a:off x="3037084" y="502920"/>
            <a:ext cx="4770120" cy="1759328"/>
          </a:xfrm>
          <a:prstGeom prst="wedgeRoundRectCallout">
            <a:avLst>
              <a:gd name="adj1" fmla="val -9332"/>
              <a:gd name="adj2" fmla="val 78989"/>
              <a:gd name="adj3" fmla="val 16667"/>
            </a:avLst>
          </a:prstGeom>
          <a:solidFill>
            <a:schemeClr val="accent1">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a:solidFill>
                  <a:schemeClr val="bg1"/>
                </a:solidFill>
              </a:rPr>
              <a:t>Le cousin </a:t>
            </a:r>
            <a:r>
              <a:rPr lang="en-GB" sz="2000" b="1">
                <a:solidFill>
                  <a:schemeClr val="bg1"/>
                </a:solidFill>
              </a:rPr>
              <a:t>d’</a:t>
            </a:r>
            <a:r>
              <a:rPr lang="en-GB" sz="2000">
                <a:solidFill>
                  <a:schemeClr val="bg1"/>
                </a:solidFill>
              </a:rPr>
              <a:t>Amir</a:t>
            </a:r>
          </a:p>
          <a:p>
            <a:pPr algn="ctr"/>
            <a:r>
              <a:rPr lang="en-GB" sz="2000">
                <a:solidFill>
                  <a:schemeClr val="bg1"/>
                </a:solidFill>
              </a:rPr>
              <a:t>The cousin </a:t>
            </a:r>
            <a:r>
              <a:rPr lang="en-GB" sz="2000" b="1">
                <a:solidFill>
                  <a:schemeClr val="bg1"/>
                </a:solidFill>
              </a:rPr>
              <a:t>of </a:t>
            </a:r>
            <a:r>
              <a:rPr lang="en-GB" sz="2000">
                <a:solidFill>
                  <a:schemeClr val="bg1"/>
                </a:solidFill>
              </a:rPr>
              <a:t>Amir … or, Amir</a:t>
            </a:r>
            <a:r>
              <a:rPr lang="en-GB" sz="2000" b="1">
                <a:solidFill>
                  <a:schemeClr val="bg1"/>
                </a:solidFill>
              </a:rPr>
              <a:t>’s </a:t>
            </a:r>
            <a:r>
              <a:rPr lang="en-GB" sz="2000">
                <a:solidFill>
                  <a:schemeClr val="bg1"/>
                </a:solidFill>
              </a:rPr>
              <a:t>cousin</a:t>
            </a:r>
          </a:p>
          <a:p>
            <a:pPr algn="ctr"/>
            <a:endParaRPr lang="en-GB" sz="2000">
              <a:solidFill>
                <a:schemeClr val="bg1"/>
              </a:solidFill>
            </a:endParaRPr>
          </a:p>
          <a:p>
            <a:pPr algn="ctr"/>
            <a:r>
              <a:rPr lang="en-GB" sz="2000">
                <a:solidFill>
                  <a:schemeClr val="bg1"/>
                </a:solidFill>
              </a:rPr>
              <a:t>We can use </a:t>
            </a:r>
            <a:r>
              <a:rPr lang="en-GB" sz="2000" b="1">
                <a:solidFill>
                  <a:schemeClr val="bg1"/>
                </a:solidFill>
              </a:rPr>
              <a:t>de</a:t>
            </a:r>
            <a:r>
              <a:rPr lang="en-GB" sz="2000">
                <a:solidFill>
                  <a:schemeClr val="bg1"/>
                </a:solidFill>
              </a:rPr>
              <a:t> + name to talk about what </a:t>
            </a:r>
            <a:r>
              <a:rPr lang="en-GB" sz="2000" b="1">
                <a:solidFill>
                  <a:schemeClr val="bg1"/>
                </a:solidFill>
              </a:rPr>
              <a:t>belongs to </a:t>
            </a:r>
            <a:r>
              <a:rPr lang="en-GB" sz="2000">
                <a:solidFill>
                  <a:schemeClr val="bg1"/>
                </a:solidFill>
              </a:rPr>
              <a:t>someone.</a:t>
            </a:r>
            <a:endParaRPr lang="en-GB" sz="2000" dirty="0">
              <a:solidFill>
                <a:schemeClr val="bg1"/>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Introducing “we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6">
            <a:extLst>
              <a:ext uri="{FF2B5EF4-FFF2-40B4-BE49-F238E27FC236}">
                <a16:creationId xmlns:a16="http://schemas.microsoft.com/office/drawing/2014/main" id="{873A8B43-49A0-49D3-84C1-ED1522AB23CC}"/>
              </a:ext>
            </a:extLst>
          </p:cNvPr>
          <p:cNvSpPr/>
          <p:nvPr/>
        </p:nvSpPr>
        <p:spPr>
          <a:xfrm>
            <a:off x="156411" y="2298032"/>
            <a:ext cx="2773704" cy="2162959"/>
          </a:xfrm>
          <a:prstGeom prst="wedgeEllipseCallout">
            <a:avLst>
              <a:gd name="adj1" fmla="val 92330"/>
              <a:gd name="adj2" fmla="val -7315"/>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 name="Oval Callout 22">
            <a:extLst>
              <a:ext uri="{FF2B5EF4-FFF2-40B4-BE49-F238E27FC236}">
                <a16:creationId xmlns:a16="http://schemas.microsoft.com/office/drawing/2014/main" id="{B096AC35-F7E3-4AA1-A055-57D17425D932}"/>
              </a:ext>
            </a:extLst>
          </p:cNvPr>
          <p:cNvSpPr/>
          <p:nvPr/>
        </p:nvSpPr>
        <p:spPr>
          <a:xfrm>
            <a:off x="170314" y="2368865"/>
            <a:ext cx="2773704" cy="2162959"/>
          </a:xfrm>
          <a:prstGeom prst="wedgeEllipseCallout">
            <a:avLst>
              <a:gd name="adj1" fmla="val 109103"/>
              <a:gd name="adj2" fmla="val 92811"/>
            </a:avLst>
          </a:prstGeom>
          <a:solidFill>
            <a:schemeClr val="accent1">
              <a:lumMod val="5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35ACC214-DE1E-45BE-87EE-F9547EF725E8}"/>
              </a:ext>
            </a:extLst>
          </p:cNvPr>
          <p:cNvSpPr txBox="1"/>
          <p:nvPr/>
        </p:nvSpPr>
        <p:spPr>
          <a:xfrm>
            <a:off x="8094494" y="3904802"/>
            <a:ext cx="4083212"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Léa’s sister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short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9A111F9-05FA-4145-912A-BEE89D832634}"/>
              </a:ext>
            </a:extLst>
          </p:cNvPr>
          <p:cNvSpPr txBox="1"/>
          <p:nvPr/>
        </p:nvSpPr>
        <p:spPr>
          <a:xfrm>
            <a:off x="266097" y="479313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say ‘we’ +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(first person plural):</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EA5E3079-F1DB-4734-8DD6-116F2B045F7B}"/>
              </a:ext>
            </a:extLst>
          </p:cNvPr>
          <p:cNvSpPr txBox="1"/>
          <p:nvPr/>
        </p:nvSpPr>
        <p:spPr>
          <a:xfrm>
            <a:off x="2870395" y="194274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Je </a:t>
            </a:r>
            <a:r>
              <a:rPr lang="en-GB" sz="3000" noProof="0" dirty="0" err="1">
                <a:solidFill>
                  <a:srgbClr val="EE6000"/>
                </a:solidFill>
                <a:latin typeface="Century Gothic" panose="020B0502020202020204" pitchFamily="34" charset="0"/>
              </a:rPr>
              <a:t>suis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0ECE442-41FF-4DAD-82B7-5DF906B18FCB}"/>
              </a:ext>
            </a:extLst>
          </p:cNvPr>
          <p:cNvSpPr txBox="1"/>
          <p:nvPr/>
        </p:nvSpPr>
        <p:spPr>
          <a:xfrm>
            <a:off x="8031780" y="2592623"/>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You </a:t>
            </a:r>
            <a:r>
              <a:rPr lang="en-GB" sz="3000" dirty="0">
                <a:solidFill>
                  <a:srgbClr val="EE6000"/>
                </a:solidFill>
                <a:latin typeface="Century Gothic" panose="020B0502020202020204" pitchFamily="34" charset="0"/>
              </a:rPr>
              <a:t>are</a:t>
            </a:r>
            <a:r>
              <a:rPr lang="en-GB" sz="3000" dirty="0">
                <a:solidFill>
                  <a:schemeClr val="accent5">
                    <a:lumMod val="50000"/>
                  </a:schemeClr>
                </a:solidFill>
                <a:latin typeface="Century Gothic" panose="020B0502020202020204" pitchFamily="34" charset="0"/>
              </a:rPr>
              <a:t> 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B7793F78-F8DA-4869-9F6F-01158971612B}"/>
              </a:ext>
            </a:extLst>
          </p:cNvPr>
          <p:cNvSpPr txBox="1"/>
          <p:nvPr/>
        </p:nvSpPr>
        <p:spPr>
          <a:xfrm>
            <a:off x="2870395" y="2644953"/>
            <a:ext cx="5161385" cy="553998"/>
          </a:xfrm>
          <a:prstGeom prst="rect">
            <a:avLst/>
          </a:prstGeom>
          <a:noFill/>
        </p:spPr>
        <p:txBody>
          <a:bodyPr wrap="square" rtlCol="0">
            <a:spAutoFit/>
          </a:bodyPr>
          <a:lstStyle/>
          <a:p>
            <a:pPr lvl="0">
              <a:defRPr/>
            </a:pPr>
            <a:r>
              <a:rPr lang="en-GB" sz="3000" noProof="0" dirty="0" err="1">
                <a:solidFill>
                  <a:schemeClr val="accent5">
                    <a:lumMod val="50000"/>
                  </a:schemeClr>
                </a:solidFill>
                <a:latin typeface="Century Gothic" panose="020B0502020202020204" pitchFamily="34" charset="0"/>
              </a:rPr>
              <a:t>Tu</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rgbClr val="EE6000"/>
                </a:solidFill>
                <a:latin typeface="Century Gothic" panose="020B0502020202020204" pitchFamily="34" charset="0"/>
              </a:rPr>
              <a:t>es</a:t>
            </a:r>
            <a:r>
              <a:rPr lang="en-GB" sz="3000" dirty="0">
                <a:solidFill>
                  <a:schemeClr val="accent5">
                    <a:lumMod val="50000"/>
                  </a:schemeClr>
                </a:solidFill>
                <a:latin typeface="Century Gothic" panose="020B0502020202020204" pitchFamily="34" charset="0"/>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2FF5FDDD-9F6C-485B-88D6-533101377762}"/>
              </a:ext>
            </a:extLst>
          </p:cNvPr>
          <p:cNvSpPr txBox="1"/>
          <p:nvPr/>
        </p:nvSpPr>
        <p:spPr>
          <a:xfrm>
            <a:off x="8094494" y="19365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 </a:t>
            </a:r>
            <a:r>
              <a:rPr lang="en-GB" sz="3000" dirty="0">
                <a:solidFill>
                  <a:srgbClr val="EE6000"/>
                </a:solidFill>
                <a:latin typeface="Century Gothic" panose="020B0502020202020204" pitchFamily="34" charset="0"/>
              </a:rPr>
              <a:t>am</a:t>
            </a:r>
            <a:r>
              <a:rPr lang="en-GB" sz="3000" noProof="0" dirty="0">
                <a:solidFill>
                  <a:schemeClr val="accent5">
                    <a:lumMod val="50000"/>
                  </a:schemeClr>
                </a:solidFill>
                <a:latin typeface="Century Gothic" panose="020B0502020202020204" pitchFamily="34" charset="0"/>
              </a:rPr>
              <a:t> </a:t>
            </a:r>
            <a:r>
              <a:rPr lang="en-GB" sz="3000" dirty="0">
                <a:solidFill>
                  <a:schemeClr val="accent5">
                    <a:lumMod val="50000"/>
                  </a:schemeClr>
                </a:solidFill>
                <a:latin typeface="Century Gothic" panose="020B0502020202020204" pitchFamily="34" charset="0"/>
              </a:rPr>
              <a:t>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7DCCA65-F1F7-4463-AF85-DAE212EE87BA}"/>
              </a:ext>
            </a:extLst>
          </p:cNvPr>
          <p:cNvSpPr txBox="1"/>
          <p:nvPr/>
        </p:nvSpPr>
        <p:spPr>
          <a:xfrm>
            <a:off x="2893346" y="3939611"/>
            <a:ext cx="5064896"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La </a:t>
            </a:r>
            <a:r>
              <a:rPr lang="en-GB" sz="3000" dirty="0" err="1">
                <a:solidFill>
                  <a:schemeClr val="accent5">
                    <a:lumMod val="50000"/>
                  </a:schemeClr>
                </a:solidFill>
                <a:latin typeface="Century Gothic" panose="020B0502020202020204" pitchFamily="34" charset="0"/>
              </a:rPr>
              <a:t>sœur</a:t>
            </a:r>
            <a:r>
              <a:rPr lang="en-GB" sz="3000" dirty="0">
                <a:solidFill>
                  <a:schemeClr val="accent5">
                    <a:lumMod val="50000"/>
                  </a:schemeClr>
                </a:solidFill>
                <a:latin typeface="Century Gothic" panose="020B0502020202020204" pitchFamily="34" charset="0"/>
              </a:rPr>
              <a:t> de </a:t>
            </a:r>
            <a:r>
              <a:rPr lang="en-GB" sz="3000" dirty="0" err="1">
                <a:solidFill>
                  <a:schemeClr val="accent5">
                    <a:lumMod val="50000"/>
                  </a:schemeClr>
                </a:solidFill>
                <a:latin typeface="Century Gothic" panose="020B0502020202020204" pitchFamily="34" charset="0"/>
              </a:rPr>
              <a:t>Léa</a:t>
            </a:r>
            <a:r>
              <a:rPr lang="en-GB" sz="3000" dirty="0">
                <a:solidFill>
                  <a:schemeClr val="accent5">
                    <a:lumMod val="50000"/>
                  </a:schemeClr>
                </a:solidFill>
                <a:latin typeface="Century Gothic" panose="020B0502020202020204" pitchFamily="34" charset="0"/>
              </a:rPr>
              <a:t> </a:t>
            </a:r>
            <a:r>
              <a:rPr lang="en-GB" sz="3000" dirty="0" err="1">
                <a:solidFill>
                  <a:srgbClr val="EE6000"/>
                </a:solidFill>
                <a:latin typeface="Century Gothic" panose="020B0502020202020204" pitchFamily="34" charset="0"/>
              </a:rPr>
              <a:t>est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petit</a:t>
            </a:r>
            <a:r>
              <a:rPr kumimoji="0" lang="en-GB" sz="3000" b="0" i="0" u="none" strike="noStrike" kern="1200" cap="none" spc="0" normalizeH="0" noProof="0" dirty="0">
                <a:ln>
                  <a:noFill/>
                </a:ln>
                <a:solidFill>
                  <a:srgbClr val="EE6000"/>
                </a:solidFill>
                <a:effectLst/>
                <a:uLnTx/>
                <a:uFillTx/>
                <a:latin typeface="Century Gothic" panose="020B0502020202020204" pitchFamily="34" charset="0"/>
                <a:ea typeface="+mn-ea"/>
                <a:cs typeface="+mn-cs"/>
              </a:rPr>
              <a:t>e</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053211E-C9EA-49E8-8457-25E475D3933F}"/>
              </a:ext>
            </a:extLst>
          </p:cNvPr>
          <p:cNvSpPr txBox="1"/>
          <p:nvPr/>
        </p:nvSpPr>
        <p:spPr>
          <a:xfrm>
            <a:off x="2893345" y="3265887"/>
            <a:ext cx="4898337"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Le frère de </a:t>
            </a:r>
            <a:r>
              <a:rPr lang="en-GB" sz="3000" dirty="0" err="1">
                <a:solidFill>
                  <a:schemeClr val="accent5">
                    <a:lumMod val="50000"/>
                  </a:schemeClr>
                </a:solidFill>
                <a:latin typeface="Century Gothic" panose="020B0502020202020204" pitchFamily="34" charset="0"/>
              </a:rPr>
              <a:t>Léa</a:t>
            </a:r>
            <a:r>
              <a:rPr lang="en-GB" sz="3000" dirty="0">
                <a:solidFill>
                  <a:schemeClr val="accent5">
                    <a:lumMod val="50000"/>
                  </a:schemeClr>
                </a:solidFill>
                <a:latin typeface="Century Gothic" panose="020B0502020202020204" pitchFamily="34" charset="0"/>
              </a:rPr>
              <a:t> </a:t>
            </a:r>
            <a:r>
              <a:rPr lang="en-GB" sz="3000" dirty="0" err="1">
                <a:solidFill>
                  <a:srgbClr val="EE6000"/>
                </a:solidFill>
                <a:latin typeface="Century Gothic" panose="020B0502020202020204" pitchFamily="34" charset="0"/>
              </a:rPr>
              <a:t>est</a:t>
            </a:r>
            <a:r>
              <a:rPr lang="en-GB" sz="3000" dirty="0">
                <a:solidFill>
                  <a:schemeClr val="accent5">
                    <a:lumMod val="50000"/>
                  </a:schemeClr>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petit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6283DD4-78FF-4C11-9AE3-B182A35AD06D}"/>
              </a:ext>
            </a:extLst>
          </p:cNvPr>
          <p:cNvSpPr txBox="1"/>
          <p:nvPr/>
        </p:nvSpPr>
        <p:spPr>
          <a:xfrm>
            <a:off x="8094494" y="3248712"/>
            <a:ext cx="4083212"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Léa’s brother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short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4F29778-CF1D-454C-83A7-D7319A96762E}"/>
              </a:ext>
            </a:extLst>
          </p:cNvPr>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Remember the 1</a:t>
            </a:r>
            <a:r>
              <a:rPr lang="en-GB" sz="2400" baseline="30000" dirty="0">
                <a:solidFill>
                  <a:srgbClr val="4472C4">
                    <a:lumMod val="50000"/>
                  </a:srgbClr>
                </a:solidFill>
                <a:latin typeface="Century Gothic" panose="020B0502020202020204" pitchFamily="34" charset="0"/>
              </a:rPr>
              <a:t>st</a:t>
            </a:r>
            <a:r>
              <a:rPr lang="en-GB" sz="2400" dirty="0">
                <a:solidFill>
                  <a:srgbClr val="4472C4">
                    <a:lumMod val="50000"/>
                  </a:srgbClr>
                </a:solidFill>
                <a:latin typeface="Century Gothic" panose="020B0502020202020204" pitchFamily="34" charset="0"/>
              </a:rPr>
              <a:t>, 2</a:t>
            </a:r>
            <a:r>
              <a:rPr lang="en-GB" sz="2400" baseline="30000" dirty="0">
                <a:solidFill>
                  <a:srgbClr val="4472C4">
                    <a:lumMod val="50000"/>
                  </a:srgbClr>
                </a:solidFill>
                <a:latin typeface="Century Gothic" panose="020B0502020202020204" pitchFamily="34" charset="0"/>
              </a:rPr>
              <a:t>nd</a:t>
            </a:r>
            <a:r>
              <a:rPr lang="en-GB" sz="2400" dirty="0">
                <a:solidFill>
                  <a:srgbClr val="4472C4">
                    <a:lumMod val="50000"/>
                  </a:srgbClr>
                </a:solidFill>
                <a:latin typeface="Century Gothic" panose="020B0502020202020204" pitchFamily="34" charset="0"/>
              </a:rPr>
              <a:t> and 3</a:t>
            </a:r>
            <a:r>
              <a:rPr lang="en-GB" sz="2400" baseline="30000" dirty="0">
                <a:solidFill>
                  <a:srgbClr val="4472C4">
                    <a:lumMod val="50000"/>
                  </a:srgbClr>
                </a:solidFill>
                <a:latin typeface="Century Gothic" panose="020B0502020202020204" pitchFamily="34" charset="0"/>
              </a:rPr>
              <a:t>rd</a:t>
            </a:r>
            <a:r>
              <a:rPr lang="en-GB" sz="2400" dirty="0">
                <a:solidFill>
                  <a:srgbClr val="4472C4">
                    <a:lumMod val="50000"/>
                  </a:srgbClr>
                </a:solidFill>
                <a:latin typeface="Century Gothic" panose="020B0502020202020204" pitchFamily="34" charset="0"/>
              </a:rPr>
              <a:t> person </a:t>
            </a:r>
            <a:r>
              <a:rPr lang="en-GB" sz="2400" i="1" dirty="0">
                <a:solidFill>
                  <a:srgbClr val="4472C4">
                    <a:lumMod val="50000"/>
                  </a:srgbClr>
                </a:solidFill>
                <a:latin typeface="Century Gothic" panose="020B0502020202020204" pitchFamily="34" charset="0"/>
              </a:rPr>
              <a:t>singular</a:t>
            </a:r>
            <a:r>
              <a:rPr lang="en-GB" sz="2400" dirty="0">
                <a:solidFill>
                  <a:srgbClr val="4472C4">
                    <a:lumMod val="50000"/>
                  </a:srgbClr>
                </a:solidFill>
                <a:latin typeface="Century Gothic" panose="020B0502020202020204" pitchFamily="34" charset="0"/>
              </a:rPr>
              <a:t> forms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2" name="TextBox 21">
            <a:extLst>
              <a:ext uri="{FF2B5EF4-FFF2-40B4-BE49-F238E27FC236}">
                <a16:creationId xmlns:a16="http://schemas.microsoft.com/office/drawing/2014/main" id="{4C322228-E07B-49A5-8063-AA37AC73631C}"/>
              </a:ext>
            </a:extLst>
          </p:cNvPr>
          <p:cNvSpPr txBox="1"/>
          <p:nvPr/>
        </p:nvSpPr>
        <p:spPr>
          <a:xfrm>
            <a:off x="2141621" y="529573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74CFD9E2-5BE0-4EBA-8EBC-07C404758BC5}"/>
              </a:ext>
            </a:extLst>
          </p:cNvPr>
          <p:cNvSpPr txBox="1"/>
          <p:nvPr/>
        </p:nvSpPr>
        <p:spPr>
          <a:xfrm>
            <a:off x="7013328" y="52957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pleased</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Oval Callout 23">
            <a:extLst>
              <a:ext uri="{FF2B5EF4-FFF2-40B4-BE49-F238E27FC236}">
                <a16:creationId xmlns:a16="http://schemas.microsoft.com/office/drawing/2014/main" id="{2279BC3F-587E-4D12-8DF2-20B34DE0BF74}"/>
              </a:ext>
            </a:extLst>
          </p:cNvPr>
          <p:cNvSpPr/>
          <p:nvPr/>
        </p:nvSpPr>
        <p:spPr>
          <a:xfrm>
            <a:off x="9015947" y="4216610"/>
            <a:ext cx="2737903" cy="2162959"/>
          </a:xfrm>
          <a:prstGeom prst="wedgeEllipseCallout">
            <a:avLst>
              <a:gd name="adj1" fmla="val -107627"/>
              <a:gd name="adj2" fmla="val -54654"/>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Remember, the feminine form of the adjective ends in </a:t>
            </a:r>
            <a:r>
              <a:rPr lang="en-US" sz="2400" dirty="0">
                <a:solidFill>
                  <a:srgbClr val="EE6000"/>
                </a:solidFill>
                <a:latin typeface="Century Gothic" panose="020B0502020202020204" pitchFamily="34" charset="0"/>
              </a:rPr>
              <a:t>-e</a:t>
            </a:r>
            <a:r>
              <a:rPr lang="en-US" sz="2000" dirty="0">
                <a:solidFill>
                  <a:prstClr val="white"/>
                </a:solidFill>
                <a:latin typeface="Century Gothic" panose="020B0502020202020204" pitchFamily="34" charset="0"/>
              </a:rPr>
              <a:t>!</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4" grpId="0"/>
      <p:bldP spid="15" grpId="0"/>
      <p:bldP spid="16" grpId="0"/>
      <p:bldP spid="17" grpId="0"/>
      <p:bldP spid="18" grpId="0"/>
      <p:bldP spid="19" grpId="0"/>
      <p:bldP spid="20" grpId="0"/>
      <p:bldP spid="21" grpId="0"/>
      <p:bldP spid="22" grpId="0"/>
      <p:bldP spid="23"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BB9AC16-1855-4ABA-A206-BED16249600E}"/>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E1096656-473A-4038-A6FA-FCC41DB21ED9}"/>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1EEEBD62-4D28-4103-B020-9E03D3A1FC10}"/>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6" name="Picture 5">
            <a:extLst>
              <a:ext uri="{FF2B5EF4-FFF2-40B4-BE49-F238E27FC236}">
                <a16:creationId xmlns:a16="http://schemas.microsoft.com/office/drawing/2014/main" id="{490385A3-2272-47FE-885B-3433C65FFCC0}"/>
              </a:ext>
            </a:extLst>
          </p:cNvPr>
          <p:cNvPicPr>
            <a:picLocks noChangeAspect="1"/>
          </p:cNvPicPr>
          <p:nvPr/>
        </p:nvPicPr>
        <p:blipFill>
          <a:blip r:embed="rId5"/>
          <a:stretch>
            <a:fillRect/>
          </a:stretch>
        </p:blipFill>
        <p:spPr>
          <a:xfrm>
            <a:off x="9300324" y="3739136"/>
            <a:ext cx="2231330" cy="1390008"/>
          </a:xfrm>
          <a:prstGeom prst="rect">
            <a:avLst/>
          </a:prstGeom>
        </p:spPr>
      </p:pic>
      <p:pic>
        <p:nvPicPr>
          <p:cNvPr id="9" name="Picture 8">
            <a:extLst>
              <a:ext uri="{FF2B5EF4-FFF2-40B4-BE49-F238E27FC236}">
                <a16:creationId xmlns:a16="http://schemas.microsoft.com/office/drawing/2014/main" id="{ABFF714F-BCB7-4617-9592-8B969B527DEB}"/>
              </a:ext>
            </a:extLst>
          </p:cNvPr>
          <p:cNvPicPr>
            <a:picLocks noChangeAspect="1"/>
          </p:cNvPicPr>
          <p:nvPr/>
        </p:nvPicPr>
        <p:blipFill>
          <a:blip r:embed="rId6"/>
          <a:stretch>
            <a:fillRect/>
          </a:stretch>
        </p:blipFill>
        <p:spPr>
          <a:xfrm>
            <a:off x="9300324" y="1787138"/>
            <a:ext cx="1499745" cy="1572903"/>
          </a:xfrm>
          <a:prstGeom prst="rect">
            <a:avLst/>
          </a:prstGeom>
        </p:spPr>
      </p:pic>
      <p:sp>
        <p:nvSpPr>
          <p:cNvPr id="11" name="Rectangle 10">
            <a:extLst>
              <a:ext uri="{FF2B5EF4-FFF2-40B4-BE49-F238E27FC236}">
                <a16:creationId xmlns:a16="http://schemas.microsoft.com/office/drawing/2014/main" id="{D13ED6BD-4063-4173-B708-66E8E4D6D659}"/>
              </a:ext>
            </a:extLst>
          </p:cNvPr>
          <p:cNvSpPr/>
          <p:nvPr/>
        </p:nvSpPr>
        <p:spPr>
          <a:xfrm>
            <a:off x="9085900" y="5361891"/>
            <a:ext cx="2735044" cy="461665"/>
          </a:xfrm>
          <a:prstGeom prst="rect">
            <a:avLst/>
          </a:prstGeom>
        </p:spPr>
        <p:txBody>
          <a:bodyPr wrap="none">
            <a:spAutoFit/>
          </a:bodyPr>
          <a:lstStyle/>
          <a:p>
            <a:r>
              <a:rPr lang="en-GB" sz="2400" dirty="0" err="1">
                <a:solidFill>
                  <a:schemeClr val="accent5">
                    <a:lumMod val="50000"/>
                  </a:schemeClr>
                </a:solidFill>
              </a:rPr>
              <a:t>fran</a:t>
            </a:r>
            <a:r>
              <a:rPr lang="en-GB" sz="2400" dirty="0" err="1">
                <a:solidFill>
                  <a:schemeClr val="accent5">
                    <a:lumMod val="50000"/>
                  </a:schemeClr>
                </a:solidFill>
                <a:latin typeface="Century Gothic" panose="020B0502020202020204" pitchFamily="34" charset="0"/>
              </a:rPr>
              <a:t>çais</a:t>
            </a:r>
            <a:r>
              <a:rPr lang="en-GB" sz="2400" dirty="0">
                <a:solidFill>
                  <a:schemeClr val="accent5">
                    <a:lumMod val="50000"/>
                  </a:schemeClr>
                </a:solidFill>
                <a:latin typeface="Century Gothic" panose="020B0502020202020204" pitchFamily="34" charset="0"/>
              </a:rPr>
              <a:t> - French</a:t>
            </a:r>
            <a:endParaRPr lang="en-GB" sz="2400" dirty="0">
              <a:solidFill>
                <a:schemeClr val="accent5">
                  <a:lumMod val="50000"/>
                </a:schemeClr>
              </a:solidFill>
            </a:endParaRPr>
          </a:p>
        </p:txBody>
      </p:sp>
      <p:sp>
        <p:nvSpPr>
          <p:cNvPr id="12" name="Title 3">
            <a:extLst>
              <a:ext uri="{FF2B5EF4-FFF2-40B4-BE49-F238E27FC236}">
                <a16:creationId xmlns:a16="http://schemas.microsoft.com/office/drawing/2014/main" id="{3D81B593-30D4-489B-94C1-937C7CA2D078}"/>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
        <p:nvSpPr>
          <p:cNvPr id="17" name="Rectangle 16">
            <a:hlinkClick r:id="" action="ppaction://noaction">
              <a:snd r:embed="rId7" name="tr1-1.wav"/>
            </a:hlinkClick>
            <a:extLst>
              <a:ext uri="{FF2B5EF4-FFF2-40B4-BE49-F238E27FC236}">
                <a16:creationId xmlns:a16="http://schemas.microsoft.com/office/drawing/2014/main" id="{3188DD8F-75BB-41FB-AF5D-57EE16D3EB1A}"/>
              </a:ext>
            </a:extLst>
          </p:cNvPr>
          <p:cNvSpPr/>
          <p:nvPr/>
        </p:nvSpPr>
        <p:spPr>
          <a:xfrm>
            <a:off x="316992" y="227051"/>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j-lt"/>
                <a:ea typeface="+mn-ea"/>
                <a:cs typeface="+mn-cs"/>
              </a:rPr>
              <a:t>1</a:t>
            </a:r>
          </a:p>
        </p:txBody>
      </p:sp>
    </p:spTree>
    <p:extLst>
      <p:ext uri="{BB962C8B-B14F-4D97-AF65-F5344CB8AC3E}">
        <p14:creationId xmlns:p14="http://schemas.microsoft.com/office/powerpoint/2010/main" val="8977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A06CEB7C-8F02-444C-B430-B0E000660D77}"/>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5BB46039-B98D-45F3-8729-32CB6C8C0B58}"/>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2B5AAD59-ED8B-4983-AB4D-C80641B48918}"/>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A4DAAE1E-4D9B-4F54-AAAB-4D9A8D87CC3B}"/>
              </a:ext>
            </a:extLst>
          </p:cNvPr>
          <p:cNvPicPr>
            <a:picLocks noChangeAspect="1"/>
          </p:cNvPicPr>
          <p:nvPr/>
        </p:nvPicPr>
        <p:blipFill>
          <a:blip r:embed="rId5"/>
          <a:stretch>
            <a:fillRect/>
          </a:stretch>
        </p:blipFill>
        <p:spPr>
          <a:xfrm>
            <a:off x="1738575" y="1787138"/>
            <a:ext cx="1499745" cy="1572903"/>
          </a:xfrm>
          <a:prstGeom prst="rect">
            <a:avLst/>
          </a:prstGeom>
        </p:spPr>
      </p:pic>
      <p:pic>
        <p:nvPicPr>
          <p:cNvPr id="9" name="Picture 8">
            <a:extLst>
              <a:ext uri="{FF2B5EF4-FFF2-40B4-BE49-F238E27FC236}">
                <a16:creationId xmlns:a16="http://schemas.microsoft.com/office/drawing/2014/main" id="{C8365003-F839-405A-858C-CA48585EAF05}"/>
              </a:ext>
            </a:extLst>
          </p:cNvPr>
          <p:cNvPicPr/>
          <p:nvPr/>
        </p:nvPicPr>
        <p:blipFill rotWithShape="1">
          <a:blip r:embed="rId6" cstate="print">
            <a:extLst>
              <a:ext uri="{28A0092B-C50C-407E-A947-70E740481C1C}">
                <a14:useLocalDpi xmlns:a14="http://schemas.microsoft.com/office/drawing/2010/main" val="0"/>
              </a:ext>
            </a:extLst>
          </a:blip>
          <a:srcRect l="17777"/>
          <a:stretch/>
        </p:blipFill>
        <p:spPr>
          <a:xfrm>
            <a:off x="2216484" y="3682127"/>
            <a:ext cx="1743003" cy="1864220"/>
          </a:xfrm>
          <a:prstGeom prst="rect">
            <a:avLst/>
          </a:prstGeom>
        </p:spPr>
      </p:pic>
      <p:sp>
        <p:nvSpPr>
          <p:cNvPr id="11" name="Rectangle 10">
            <a:extLst>
              <a:ext uri="{FF2B5EF4-FFF2-40B4-BE49-F238E27FC236}">
                <a16:creationId xmlns:a16="http://schemas.microsoft.com/office/drawing/2014/main" id="{AFBE2754-E29D-4ECD-B9AF-5C736FFE0CD6}"/>
              </a:ext>
            </a:extLst>
          </p:cNvPr>
          <p:cNvSpPr/>
          <p:nvPr/>
        </p:nvSpPr>
        <p:spPr>
          <a:xfrm>
            <a:off x="2216484" y="5663089"/>
            <a:ext cx="1821332" cy="461665"/>
          </a:xfrm>
          <a:prstGeom prst="rect">
            <a:avLst/>
          </a:prstGeom>
        </p:spPr>
        <p:txBody>
          <a:bodyPr wrap="none">
            <a:spAutoFit/>
          </a:bodyPr>
          <a:lstStyle/>
          <a:p>
            <a:r>
              <a:rPr lang="en-GB" sz="2400" dirty="0" err="1">
                <a:solidFill>
                  <a:schemeClr val="accent5">
                    <a:lumMod val="50000"/>
                  </a:schemeClr>
                </a:solidFill>
              </a:rPr>
              <a:t>malade</a:t>
            </a:r>
            <a:r>
              <a:rPr lang="en-GB" sz="2400" dirty="0">
                <a:solidFill>
                  <a:schemeClr val="accent5">
                    <a:lumMod val="50000"/>
                  </a:schemeClr>
                </a:solidFill>
              </a:rPr>
              <a:t> - ill</a:t>
            </a:r>
          </a:p>
        </p:txBody>
      </p:sp>
      <p:sp>
        <p:nvSpPr>
          <p:cNvPr id="17" name="Rectangle 16">
            <a:hlinkClick r:id="" action="ppaction://noaction">
              <a:snd r:embed="rId7" name="tr1-2.wav"/>
            </a:hlinkClick>
            <a:extLst>
              <a:ext uri="{FF2B5EF4-FFF2-40B4-BE49-F238E27FC236}">
                <a16:creationId xmlns:a16="http://schemas.microsoft.com/office/drawing/2014/main" id="{360EFEBB-1807-449B-A85D-3E20E0E0981C}"/>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2</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2B9BBF03-7885-4F71-A516-3686EBCB3ADB}"/>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203466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790E8CC-B718-4663-A7F8-BA0F2C6792AD}"/>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02FE8BF8-4C92-4575-BC1B-70F84FBD6B28}"/>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BC22B244-DFDA-4DAF-B842-7BEC1A9A210F}"/>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7110923D-67F7-4203-B1BF-A4CCC17F2319}"/>
              </a:ext>
            </a:extLst>
          </p:cNvPr>
          <p:cNvPicPr>
            <a:picLocks noChangeAspect="1"/>
          </p:cNvPicPr>
          <p:nvPr/>
        </p:nvPicPr>
        <p:blipFill>
          <a:blip r:embed="rId5"/>
          <a:stretch>
            <a:fillRect/>
          </a:stretch>
        </p:blipFill>
        <p:spPr>
          <a:xfrm>
            <a:off x="1738575" y="1787138"/>
            <a:ext cx="1499745" cy="1572903"/>
          </a:xfrm>
          <a:prstGeom prst="rect">
            <a:avLst/>
          </a:prstGeom>
        </p:spPr>
      </p:pic>
      <p:pic>
        <p:nvPicPr>
          <p:cNvPr id="9" name="Picture 8">
            <a:extLst>
              <a:ext uri="{FF2B5EF4-FFF2-40B4-BE49-F238E27FC236}">
                <a16:creationId xmlns:a16="http://schemas.microsoft.com/office/drawing/2014/main" id="{318AE133-E090-4B02-87BA-4B85ED24D1AD}"/>
              </a:ext>
            </a:extLst>
          </p:cNvPr>
          <p:cNvPicPr>
            <a:picLocks noChangeAspect="1"/>
          </p:cNvPicPr>
          <p:nvPr/>
        </p:nvPicPr>
        <p:blipFill>
          <a:blip r:embed="rId6"/>
          <a:stretch>
            <a:fillRect/>
          </a:stretch>
        </p:blipFill>
        <p:spPr>
          <a:xfrm>
            <a:off x="2079372" y="3895010"/>
            <a:ext cx="1554615" cy="1536326"/>
          </a:xfrm>
          <a:prstGeom prst="rect">
            <a:avLst/>
          </a:prstGeom>
        </p:spPr>
      </p:pic>
      <p:sp>
        <p:nvSpPr>
          <p:cNvPr id="11" name="Rectangle 10">
            <a:extLst>
              <a:ext uri="{FF2B5EF4-FFF2-40B4-BE49-F238E27FC236}">
                <a16:creationId xmlns:a16="http://schemas.microsoft.com/office/drawing/2014/main" id="{C5171A99-8A66-4FFC-B623-50D1E2A5EADE}"/>
              </a:ext>
            </a:extLst>
          </p:cNvPr>
          <p:cNvSpPr/>
          <p:nvPr/>
        </p:nvSpPr>
        <p:spPr>
          <a:xfrm>
            <a:off x="1617354" y="5663089"/>
            <a:ext cx="2855269" cy="461665"/>
          </a:xfrm>
          <a:prstGeom prst="rect">
            <a:avLst/>
          </a:prstGeom>
        </p:spPr>
        <p:txBody>
          <a:bodyPr wrap="none">
            <a:spAutoFit/>
          </a:bodyPr>
          <a:lstStyle/>
          <a:p>
            <a:r>
              <a:rPr lang="en-GB" sz="2400" dirty="0">
                <a:solidFill>
                  <a:schemeClr val="accent5">
                    <a:lumMod val="50000"/>
                  </a:schemeClr>
                </a:solidFill>
              </a:rPr>
              <a:t>content - pleased</a:t>
            </a:r>
          </a:p>
        </p:txBody>
      </p:sp>
      <p:sp>
        <p:nvSpPr>
          <p:cNvPr id="15" name="Rectangle 14">
            <a:hlinkClick r:id="" action="ppaction://noaction">
              <a:snd r:embed="rId7" name="tr1-3.wav"/>
            </a:hlinkClick>
            <a:extLst>
              <a:ext uri="{FF2B5EF4-FFF2-40B4-BE49-F238E27FC236}">
                <a16:creationId xmlns:a16="http://schemas.microsoft.com/office/drawing/2014/main" id="{5343EBFC-6E77-448E-A007-3322B627FC62}"/>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3</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78FF9922-C424-429E-ACED-061353CE83A1}"/>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2366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7A693DF-685E-4028-833E-5EFCE55E2888}"/>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68348622-6439-41A9-96C5-124690C077D5}"/>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8D9FC886-1C2A-4982-B53E-C20998FC5432}"/>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AA9CE75D-EF29-4E1F-BACE-765E45DC0EFA}"/>
              </a:ext>
            </a:extLst>
          </p:cNvPr>
          <p:cNvPicPr>
            <a:picLocks noChangeAspect="1"/>
          </p:cNvPicPr>
          <p:nvPr/>
        </p:nvPicPr>
        <p:blipFill>
          <a:blip r:embed="rId5"/>
          <a:stretch>
            <a:fillRect/>
          </a:stretch>
        </p:blipFill>
        <p:spPr>
          <a:xfrm>
            <a:off x="9300324" y="1787138"/>
            <a:ext cx="1499745" cy="1572903"/>
          </a:xfrm>
          <a:prstGeom prst="rect">
            <a:avLst/>
          </a:prstGeom>
        </p:spPr>
      </p:pic>
      <p:grpSp>
        <p:nvGrpSpPr>
          <p:cNvPr id="9" name="Group 8">
            <a:extLst>
              <a:ext uri="{FF2B5EF4-FFF2-40B4-BE49-F238E27FC236}">
                <a16:creationId xmlns:a16="http://schemas.microsoft.com/office/drawing/2014/main" id="{6F2B4CDF-4154-492E-9F2B-323C249B991F}"/>
              </a:ext>
            </a:extLst>
          </p:cNvPr>
          <p:cNvGrpSpPr>
            <a:grpSpLocks noChangeAspect="1"/>
          </p:cNvGrpSpPr>
          <p:nvPr/>
        </p:nvGrpSpPr>
        <p:grpSpPr>
          <a:xfrm>
            <a:off x="9849211" y="3942961"/>
            <a:ext cx="1208422" cy="1243330"/>
            <a:chOff x="0" y="0"/>
            <a:chExt cx="1667202" cy="1953518"/>
          </a:xfrm>
        </p:grpSpPr>
        <p:pic>
          <p:nvPicPr>
            <p:cNvPr id="10" name="Picture 9">
              <a:extLst>
                <a:ext uri="{FF2B5EF4-FFF2-40B4-BE49-F238E27FC236}">
                  <a16:creationId xmlns:a16="http://schemas.microsoft.com/office/drawing/2014/main" id="{C1BE5E56-4D15-45DC-A430-3177416C3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1" name="Picture 10">
              <a:extLst>
                <a:ext uri="{FF2B5EF4-FFF2-40B4-BE49-F238E27FC236}">
                  <a16:creationId xmlns:a16="http://schemas.microsoft.com/office/drawing/2014/main" id="{D2003E69-8089-490A-ACD9-16DE57D779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64" y="689071"/>
              <a:ext cx="626474" cy="1252947"/>
            </a:xfrm>
            <a:prstGeom prst="rect">
              <a:avLst/>
            </a:prstGeom>
          </p:spPr>
        </p:pic>
        <p:sp>
          <p:nvSpPr>
            <p:cNvPr id="12" name="Down Arrow 18">
              <a:extLst>
                <a:ext uri="{FF2B5EF4-FFF2-40B4-BE49-F238E27FC236}">
                  <a16:creationId xmlns:a16="http://schemas.microsoft.com/office/drawing/2014/main" id="{E24B962A-625C-4350-9C97-86484B9A7A8A}"/>
                </a:ext>
              </a:extLst>
            </p:cNvPr>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14" name="Rectangle 13">
            <a:extLst>
              <a:ext uri="{FF2B5EF4-FFF2-40B4-BE49-F238E27FC236}">
                <a16:creationId xmlns:a16="http://schemas.microsoft.com/office/drawing/2014/main" id="{31EB10A2-47EC-4DC6-A4D8-72810404D4DE}"/>
              </a:ext>
            </a:extLst>
          </p:cNvPr>
          <p:cNvSpPr/>
          <p:nvPr/>
        </p:nvSpPr>
        <p:spPr>
          <a:xfrm>
            <a:off x="9494447" y="5394022"/>
            <a:ext cx="1922321" cy="461665"/>
          </a:xfrm>
          <a:prstGeom prst="rect">
            <a:avLst/>
          </a:prstGeom>
        </p:spPr>
        <p:txBody>
          <a:bodyPr wrap="none">
            <a:spAutoFit/>
          </a:bodyPr>
          <a:lstStyle/>
          <a:p>
            <a:r>
              <a:rPr lang="en-GB" sz="2400" dirty="0">
                <a:solidFill>
                  <a:schemeClr val="accent5">
                    <a:lumMod val="50000"/>
                  </a:schemeClr>
                </a:solidFill>
              </a:rPr>
              <a:t>grands - tall</a:t>
            </a:r>
          </a:p>
        </p:txBody>
      </p:sp>
      <p:sp>
        <p:nvSpPr>
          <p:cNvPr id="18" name="Rectangle 17">
            <a:hlinkClick r:id="" action="ppaction://noaction">
              <a:snd r:embed="rId8" name="tr1-4.wav"/>
            </a:hlinkClick>
            <a:extLst>
              <a:ext uri="{FF2B5EF4-FFF2-40B4-BE49-F238E27FC236}">
                <a16:creationId xmlns:a16="http://schemas.microsoft.com/office/drawing/2014/main" id="{1C3FD3EF-6540-4131-A486-E9DF9A5F48F9}"/>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4</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6" name="Title 3">
            <a:extLst>
              <a:ext uri="{FF2B5EF4-FFF2-40B4-BE49-F238E27FC236}">
                <a16:creationId xmlns:a16="http://schemas.microsoft.com/office/drawing/2014/main" id="{5A54247B-5FD4-47B0-97B2-74EB8FBCB5A8}"/>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30324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DD9744CD-AE32-4837-95EA-A3C0D3432C90}"/>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8A0533D6-4272-47EB-8CD8-D4E6CCA4085F}"/>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11D67F2F-C2BC-4F63-92EB-1F28A41CBB7A}"/>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DA116285-E8C1-4076-8F97-7E355140DB1A}"/>
              </a:ext>
            </a:extLst>
          </p:cNvPr>
          <p:cNvPicPr>
            <a:picLocks noChangeAspect="1"/>
          </p:cNvPicPr>
          <p:nvPr/>
        </p:nvPicPr>
        <p:blipFill>
          <a:blip r:embed="rId5"/>
          <a:stretch>
            <a:fillRect/>
          </a:stretch>
        </p:blipFill>
        <p:spPr>
          <a:xfrm>
            <a:off x="1878788" y="1717888"/>
            <a:ext cx="1499745" cy="1572903"/>
          </a:xfrm>
          <a:prstGeom prst="rect">
            <a:avLst/>
          </a:prstGeom>
        </p:spPr>
      </p:pic>
      <p:grpSp>
        <p:nvGrpSpPr>
          <p:cNvPr id="9" name="Group 8">
            <a:extLst>
              <a:ext uri="{FF2B5EF4-FFF2-40B4-BE49-F238E27FC236}">
                <a16:creationId xmlns:a16="http://schemas.microsoft.com/office/drawing/2014/main" id="{2516451D-A1D4-4D37-8DAC-DBB190018B36}"/>
              </a:ext>
            </a:extLst>
          </p:cNvPr>
          <p:cNvGrpSpPr>
            <a:grpSpLocks noChangeAspect="1"/>
          </p:cNvGrpSpPr>
          <p:nvPr/>
        </p:nvGrpSpPr>
        <p:grpSpPr>
          <a:xfrm>
            <a:off x="2206462" y="4097049"/>
            <a:ext cx="1067237" cy="1196171"/>
            <a:chOff x="0" y="0"/>
            <a:chExt cx="1423730" cy="1953518"/>
          </a:xfrm>
        </p:grpSpPr>
        <p:pic>
          <p:nvPicPr>
            <p:cNvPr id="10" name="Picture 9">
              <a:extLst>
                <a:ext uri="{FF2B5EF4-FFF2-40B4-BE49-F238E27FC236}">
                  <a16:creationId xmlns:a16="http://schemas.microsoft.com/office/drawing/2014/main" id="{3BD7A4C1-1A67-40BF-8180-3E74419416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1" name="Picture 10">
              <a:extLst>
                <a:ext uri="{FF2B5EF4-FFF2-40B4-BE49-F238E27FC236}">
                  <a16:creationId xmlns:a16="http://schemas.microsoft.com/office/drawing/2014/main" id="{FFE3135A-1E78-4C32-97E1-C4CD2FDCAF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2" name="Down Arrow 14">
              <a:extLst>
                <a:ext uri="{FF2B5EF4-FFF2-40B4-BE49-F238E27FC236}">
                  <a16:creationId xmlns:a16="http://schemas.microsoft.com/office/drawing/2014/main" id="{9AF752C4-07D9-4BA5-BEAD-5F9B362847AA}"/>
                </a:ext>
              </a:extLst>
            </p:cNvPr>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14" name="Rectangle 13">
            <a:extLst>
              <a:ext uri="{FF2B5EF4-FFF2-40B4-BE49-F238E27FC236}">
                <a16:creationId xmlns:a16="http://schemas.microsoft.com/office/drawing/2014/main" id="{2B1B259B-B6DE-4EB7-8758-59D49FDB024A}"/>
              </a:ext>
            </a:extLst>
          </p:cNvPr>
          <p:cNvSpPr/>
          <p:nvPr/>
        </p:nvSpPr>
        <p:spPr>
          <a:xfrm>
            <a:off x="1878788" y="5593080"/>
            <a:ext cx="2190605" cy="461665"/>
          </a:xfrm>
          <a:prstGeom prst="rect">
            <a:avLst/>
          </a:prstGeom>
        </p:spPr>
        <p:txBody>
          <a:bodyPr wrap="square">
            <a:spAutoFit/>
          </a:bodyPr>
          <a:lstStyle/>
          <a:p>
            <a:r>
              <a:rPr lang="en-GB" sz="2400" dirty="0">
                <a:solidFill>
                  <a:schemeClr val="accent5">
                    <a:lumMod val="50000"/>
                  </a:schemeClr>
                </a:solidFill>
              </a:rPr>
              <a:t>petit - short</a:t>
            </a:r>
          </a:p>
        </p:txBody>
      </p:sp>
      <p:sp>
        <p:nvSpPr>
          <p:cNvPr id="18" name="Rectangle 17">
            <a:hlinkClick r:id="" action="ppaction://noaction">
              <a:snd r:embed="rId8" name="tr1-5.wav"/>
            </a:hlinkClick>
            <a:extLst>
              <a:ext uri="{FF2B5EF4-FFF2-40B4-BE49-F238E27FC236}">
                <a16:creationId xmlns:a16="http://schemas.microsoft.com/office/drawing/2014/main" id="{D39CA5DA-1E57-43ED-A4FB-2DBA04D71A6D}"/>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5</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6" name="Title 3">
            <a:extLst>
              <a:ext uri="{FF2B5EF4-FFF2-40B4-BE49-F238E27FC236}">
                <a16:creationId xmlns:a16="http://schemas.microsoft.com/office/drawing/2014/main" id="{A02951BE-56ED-4C7D-8702-ECDAD02B95B2}"/>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18567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3EF6D45-D29B-4F3D-A5F4-78D47E92237E}"/>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99FA033C-6641-4D41-81A5-5D8DCD97BF3A}"/>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77F4F59C-D43A-4D85-9D07-6DF89F9407D6}"/>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C0D1460F-0017-4DE3-80C7-903B5863EEE8}"/>
              </a:ext>
            </a:extLst>
          </p:cNvPr>
          <p:cNvPicPr>
            <a:picLocks noChangeAspect="1"/>
          </p:cNvPicPr>
          <p:nvPr/>
        </p:nvPicPr>
        <p:blipFill>
          <a:blip r:embed="rId5"/>
          <a:stretch>
            <a:fillRect/>
          </a:stretch>
        </p:blipFill>
        <p:spPr>
          <a:xfrm>
            <a:off x="9300324" y="1787138"/>
            <a:ext cx="1499745" cy="1572903"/>
          </a:xfrm>
          <a:prstGeom prst="rect">
            <a:avLst/>
          </a:prstGeom>
        </p:spPr>
      </p:pic>
      <p:pic>
        <p:nvPicPr>
          <p:cNvPr id="9" name="Picture 8">
            <a:extLst>
              <a:ext uri="{FF2B5EF4-FFF2-40B4-BE49-F238E27FC236}">
                <a16:creationId xmlns:a16="http://schemas.microsoft.com/office/drawing/2014/main" id="{9B5D7389-F8AD-478A-ABE5-A3D32E3D8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324" y="3942031"/>
            <a:ext cx="2527301"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E0DD6A8E-DED5-40F0-A558-A7CB2B5BCDCA}"/>
              </a:ext>
            </a:extLst>
          </p:cNvPr>
          <p:cNvSpPr/>
          <p:nvPr/>
        </p:nvSpPr>
        <p:spPr>
          <a:xfrm>
            <a:off x="9325017" y="5672793"/>
            <a:ext cx="2502608" cy="461665"/>
          </a:xfrm>
          <a:prstGeom prst="rect">
            <a:avLst/>
          </a:prstGeom>
        </p:spPr>
        <p:txBody>
          <a:bodyPr wrap="none">
            <a:spAutoFit/>
          </a:bodyPr>
          <a:lstStyle/>
          <a:p>
            <a:r>
              <a:rPr lang="en-GB" sz="2400" dirty="0" err="1">
                <a:solidFill>
                  <a:schemeClr val="accent5">
                    <a:lumMod val="50000"/>
                  </a:schemeClr>
                </a:solidFill>
              </a:rPr>
              <a:t>anglais</a:t>
            </a:r>
            <a:r>
              <a:rPr lang="en-GB" sz="2400" dirty="0">
                <a:solidFill>
                  <a:schemeClr val="accent5">
                    <a:lumMod val="50000"/>
                  </a:schemeClr>
                </a:solidFill>
              </a:rPr>
              <a:t> - English</a:t>
            </a:r>
          </a:p>
        </p:txBody>
      </p:sp>
      <p:sp>
        <p:nvSpPr>
          <p:cNvPr id="15" name="Rectangle 14">
            <a:hlinkClick r:id="" action="ppaction://noaction">
              <a:snd r:embed="rId7" name="tr1-6.wav"/>
            </a:hlinkClick>
            <a:extLst>
              <a:ext uri="{FF2B5EF4-FFF2-40B4-BE49-F238E27FC236}">
                <a16:creationId xmlns:a16="http://schemas.microsoft.com/office/drawing/2014/main" id="{1EB7A41A-94EC-4CD4-9EC9-40B9C5C3292A}"/>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6</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A3FD05B2-F4BD-4D62-B883-DE9F50E6912E}"/>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7849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115D7D0-B821-4D5E-BBD7-DCAAF8D9AB99}"/>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69C32B66-1CC6-4917-BA57-72BD087963AC}"/>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BF0D5F4B-56A0-4228-9433-55D3E3A34986}"/>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6CA0756E-7973-4D06-9F67-307CAD79E827}"/>
              </a:ext>
            </a:extLst>
          </p:cNvPr>
          <p:cNvPicPr>
            <a:picLocks noChangeAspect="1"/>
          </p:cNvPicPr>
          <p:nvPr/>
        </p:nvPicPr>
        <p:blipFill>
          <a:blip r:embed="rId5"/>
          <a:stretch>
            <a:fillRect/>
          </a:stretch>
        </p:blipFill>
        <p:spPr>
          <a:xfrm>
            <a:off x="2027419" y="1937312"/>
            <a:ext cx="1499745" cy="1572903"/>
          </a:xfrm>
          <a:prstGeom prst="rect">
            <a:avLst/>
          </a:prstGeom>
        </p:spPr>
      </p:pic>
      <p:pic>
        <p:nvPicPr>
          <p:cNvPr id="9" name="Picture 8">
            <a:extLst>
              <a:ext uri="{FF2B5EF4-FFF2-40B4-BE49-F238E27FC236}">
                <a16:creationId xmlns:a16="http://schemas.microsoft.com/office/drawing/2014/main" id="{804265EC-A440-49CD-98E8-610442256E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419" y="3510215"/>
            <a:ext cx="1908271" cy="2013158"/>
          </a:xfrm>
          <a:prstGeom prst="rect">
            <a:avLst/>
          </a:prstGeom>
        </p:spPr>
      </p:pic>
      <p:sp>
        <p:nvSpPr>
          <p:cNvPr id="11" name="Rectangle 10">
            <a:extLst>
              <a:ext uri="{FF2B5EF4-FFF2-40B4-BE49-F238E27FC236}">
                <a16:creationId xmlns:a16="http://schemas.microsoft.com/office/drawing/2014/main" id="{3136168A-8D55-466A-84C3-E88DD95E6A7E}"/>
              </a:ext>
            </a:extLst>
          </p:cNvPr>
          <p:cNvSpPr/>
          <p:nvPr/>
        </p:nvSpPr>
        <p:spPr>
          <a:xfrm>
            <a:off x="1961147" y="5663089"/>
            <a:ext cx="2173993" cy="461665"/>
          </a:xfrm>
          <a:prstGeom prst="rect">
            <a:avLst/>
          </a:prstGeom>
        </p:spPr>
        <p:txBody>
          <a:bodyPr wrap="none">
            <a:spAutoFit/>
          </a:bodyPr>
          <a:lstStyle/>
          <a:p>
            <a:r>
              <a:rPr lang="en-GB" sz="2400" dirty="0" err="1">
                <a:solidFill>
                  <a:schemeClr val="accent5">
                    <a:lumMod val="50000"/>
                  </a:schemeClr>
                </a:solidFill>
              </a:rPr>
              <a:t>calme</a:t>
            </a:r>
            <a:r>
              <a:rPr lang="en-GB" sz="2400" dirty="0">
                <a:solidFill>
                  <a:schemeClr val="accent5">
                    <a:lumMod val="50000"/>
                  </a:schemeClr>
                </a:solidFill>
              </a:rPr>
              <a:t> - calm</a:t>
            </a:r>
          </a:p>
        </p:txBody>
      </p:sp>
      <p:sp>
        <p:nvSpPr>
          <p:cNvPr id="15" name="Rectangle 14">
            <a:hlinkClick r:id="" action="ppaction://noaction">
              <a:snd r:embed="rId7" name="tr1-7.wav"/>
            </a:hlinkClick>
            <a:extLst>
              <a:ext uri="{FF2B5EF4-FFF2-40B4-BE49-F238E27FC236}">
                <a16:creationId xmlns:a16="http://schemas.microsoft.com/office/drawing/2014/main" id="{46145D3E-7674-45EA-9551-E8CE2D2BECDB}"/>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j-lt"/>
                <a:ea typeface="+mn-ea"/>
                <a:cs typeface="+mn-cs"/>
              </a:rPr>
              <a:t>7</a:t>
            </a:r>
          </a:p>
        </p:txBody>
      </p:sp>
      <p:sp>
        <p:nvSpPr>
          <p:cNvPr id="13" name="Title 3">
            <a:extLst>
              <a:ext uri="{FF2B5EF4-FFF2-40B4-BE49-F238E27FC236}">
                <a16:creationId xmlns:a16="http://schemas.microsoft.com/office/drawing/2014/main" id="{F374C753-4884-4D40-B29B-6743F660A7A5}"/>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24482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2B0E918-95E9-4EEE-95A8-918BC8B622F2}"/>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E3B08359-B0DF-436E-B991-38B98D475713}"/>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9BB075FC-788E-42A5-BF90-A847BB5401B1}"/>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A9BA70B3-84A2-4EF9-B08E-3C6604C0C367}"/>
              </a:ext>
            </a:extLst>
          </p:cNvPr>
          <p:cNvPicPr>
            <a:picLocks noChangeAspect="1"/>
          </p:cNvPicPr>
          <p:nvPr/>
        </p:nvPicPr>
        <p:blipFill>
          <a:blip r:embed="rId5"/>
          <a:stretch>
            <a:fillRect/>
          </a:stretch>
        </p:blipFill>
        <p:spPr>
          <a:xfrm>
            <a:off x="9569322" y="2035727"/>
            <a:ext cx="1499745" cy="1572903"/>
          </a:xfrm>
          <a:prstGeom prst="rect">
            <a:avLst/>
          </a:prstGeom>
        </p:spPr>
      </p:pic>
      <p:pic>
        <p:nvPicPr>
          <p:cNvPr id="9" name="Picture 8">
            <a:extLst>
              <a:ext uri="{FF2B5EF4-FFF2-40B4-BE49-F238E27FC236}">
                <a16:creationId xmlns:a16="http://schemas.microsoft.com/office/drawing/2014/main" id="{D9B8D08B-FF69-48B6-8B27-51669A4FAE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0383" y="3882083"/>
            <a:ext cx="1626077" cy="1670780"/>
          </a:xfrm>
          <a:prstGeom prst="rect">
            <a:avLst/>
          </a:prstGeom>
        </p:spPr>
      </p:pic>
      <p:sp>
        <p:nvSpPr>
          <p:cNvPr id="11" name="Rectangle 10">
            <a:extLst>
              <a:ext uri="{FF2B5EF4-FFF2-40B4-BE49-F238E27FC236}">
                <a16:creationId xmlns:a16="http://schemas.microsoft.com/office/drawing/2014/main" id="{83BF7F62-42A7-4508-84CD-2A7EC3769E11}"/>
              </a:ext>
            </a:extLst>
          </p:cNvPr>
          <p:cNvSpPr/>
          <p:nvPr/>
        </p:nvSpPr>
        <p:spPr>
          <a:xfrm>
            <a:off x="9496971" y="5663089"/>
            <a:ext cx="2169184" cy="461665"/>
          </a:xfrm>
          <a:prstGeom prst="rect">
            <a:avLst/>
          </a:prstGeom>
        </p:spPr>
        <p:txBody>
          <a:bodyPr wrap="none">
            <a:spAutoFit/>
          </a:bodyPr>
          <a:lstStyle/>
          <a:p>
            <a:r>
              <a:rPr lang="en-GB" sz="2400" dirty="0" err="1">
                <a:solidFill>
                  <a:schemeClr val="accent5">
                    <a:lumMod val="50000"/>
                  </a:schemeClr>
                </a:solidFill>
              </a:rPr>
              <a:t>dr</a:t>
            </a:r>
            <a:r>
              <a:rPr lang="en-GB" sz="2400" dirty="0" err="1">
                <a:solidFill>
                  <a:schemeClr val="accent5">
                    <a:lumMod val="50000"/>
                  </a:schemeClr>
                </a:solidFill>
                <a:cs typeface="Calibri" panose="020F0502020204030204" pitchFamily="34" charset="0"/>
              </a:rPr>
              <a:t>ôles</a:t>
            </a:r>
            <a:r>
              <a:rPr lang="en-GB" sz="2400" dirty="0">
                <a:solidFill>
                  <a:schemeClr val="accent5">
                    <a:lumMod val="50000"/>
                  </a:schemeClr>
                </a:solidFill>
                <a:cs typeface="Calibri" panose="020F0502020204030204" pitchFamily="34" charset="0"/>
              </a:rPr>
              <a:t> - funny</a:t>
            </a:r>
            <a:endParaRPr lang="en-GB" sz="2400" dirty="0">
              <a:solidFill>
                <a:schemeClr val="accent5">
                  <a:lumMod val="50000"/>
                </a:schemeClr>
              </a:solidFill>
            </a:endParaRPr>
          </a:p>
        </p:txBody>
      </p:sp>
      <p:sp>
        <p:nvSpPr>
          <p:cNvPr id="15" name="Rectangle 14">
            <a:hlinkClick r:id="" action="ppaction://noaction">
              <a:snd r:embed="rId7" name="tr1-8.wav"/>
            </a:hlinkClick>
            <a:extLst>
              <a:ext uri="{FF2B5EF4-FFF2-40B4-BE49-F238E27FC236}">
                <a16:creationId xmlns:a16="http://schemas.microsoft.com/office/drawing/2014/main" id="{4025B5FF-4D8F-4656-A17F-29CA27F017D0}"/>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8</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B6B3004C-CB16-4490-B576-0D351FAD0F0A}"/>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15615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81610" cy="707849"/>
          </a:xfrm>
        </p:spPr>
        <p:txBody>
          <a:bodyPr>
            <a:noAutofit/>
          </a:bodyPr>
          <a:lstStyle/>
          <a:p>
            <a:r>
              <a:rPr lang="en-GB" sz="2800" b="1" dirty="0">
                <a:solidFill>
                  <a:schemeClr val="bg1"/>
                </a:solidFill>
              </a:rPr>
              <a:t>Describing more than one thing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8">
            <a:extLst>
              <a:ext uri="{FF2B5EF4-FFF2-40B4-BE49-F238E27FC236}">
                <a16:creationId xmlns:a16="http://schemas.microsoft.com/office/drawing/2014/main" id="{702DE677-0399-42A5-A457-27F3A8EC430D}"/>
              </a:ext>
            </a:extLst>
          </p:cNvPr>
          <p:cNvSpPr/>
          <p:nvPr/>
        </p:nvSpPr>
        <p:spPr>
          <a:xfrm>
            <a:off x="6411648" y="218292"/>
            <a:ext cx="2994636" cy="1258745"/>
          </a:xfrm>
          <a:prstGeom prst="wedgeEllipseCallout">
            <a:avLst>
              <a:gd name="adj1" fmla="val -119049"/>
              <a:gd name="adj2" fmla="val 15611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99410B1-52C4-4B0F-A55C-E0D3668DA1B6}"/>
              </a:ext>
            </a:extLst>
          </p:cNvPr>
          <p:cNvSpPr txBox="1"/>
          <p:nvPr/>
        </p:nvSpPr>
        <p:spPr>
          <a:xfrm>
            <a:off x="252554" y="1327060"/>
            <a:ext cx="10862237" cy="523220"/>
          </a:xfrm>
          <a:prstGeom prst="rect">
            <a:avLst/>
          </a:prstGeom>
          <a:noFill/>
        </p:spPr>
        <p:txBody>
          <a:bodyPr wrap="square" rtlCol="0">
            <a:spAutoFit/>
          </a:bodyPr>
          <a:lstStyle/>
          <a:p>
            <a:r>
              <a:rPr lang="en-GB" sz="2800" dirty="0">
                <a:solidFill>
                  <a:schemeClr val="accent5">
                    <a:lumMod val="50000"/>
                  </a:schemeClr>
                </a:solidFill>
              </a:rPr>
              <a:t>Nouns make their plural with </a:t>
            </a:r>
            <a:r>
              <a:rPr lang="en-GB" sz="2800" b="1" dirty="0">
                <a:solidFill>
                  <a:srgbClr val="EE6000"/>
                </a:solidFill>
              </a:rPr>
              <a:t>–s</a:t>
            </a:r>
            <a:r>
              <a:rPr lang="en-GB" sz="2800" dirty="0">
                <a:solidFill>
                  <a:schemeClr val="accent5">
                    <a:lumMod val="50000"/>
                  </a:schemeClr>
                </a:solidFill>
              </a:rPr>
              <a:t>:</a:t>
            </a:r>
            <a:endParaRPr lang="en-GB" sz="2800" dirty="0">
              <a:solidFill>
                <a:srgbClr val="00B050"/>
              </a:solidFill>
            </a:endParaRPr>
          </a:p>
        </p:txBody>
      </p:sp>
      <p:sp>
        <p:nvSpPr>
          <p:cNvPr id="11" name="TextBox 10">
            <a:extLst>
              <a:ext uri="{FF2B5EF4-FFF2-40B4-BE49-F238E27FC236}">
                <a16:creationId xmlns:a16="http://schemas.microsoft.com/office/drawing/2014/main" id="{F01FF7F4-2CBD-487E-83DD-6B1F422A9C0E}"/>
              </a:ext>
            </a:extLst>
          </p:cNvPr>
          <p:cNvSpPr txBox="1"/>
          <p:nvPr/>
        </p:nvSpPr>
        <p:spPr>
          <a:xfrm>
            <a:off x="1092483" y="2002006"/>
            <a:ext cx="3729134"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a:t>
            </a:r>
            <a:r>
              <a:rPr lang="en-GB" sz="3200" dirty="0">
                <a:solidFill>
                  <a:srgbClr val="002060"/>
                </a:solidFill>
              </a:rPr>
              <a:t>un livre</a:t>
            </a:r>
            <a:endParaRPr lang="en-GB" sz="3200" dirty="0">
              <a:solidFill>
                <a:srgbClr val="00B050"/>
              </a:solidFill>
            </a:endParaRPr>
          </a:p>
        </p:txBody>
      </p:sp>
      <p:sp>
        <p:nvSpPr>
          <p:cNvPr id="12" name="TextBox 11">
            <a:extLst>
              <a:ext uri="{FF2B5EF4-FFF2-40B4-BE49-F238E27FC236}">
                <a16:creationId xmlns:a16="http://schemas.microsoft.com/office/drawing/2014/main" id="{D0F50F47-5906-4597-B2A1-B3794916DDD0}"/>
              </a:ext>
            </a:extLst>
          </p:cNvPr>
          <p:cNvSpPr txBox="1"/>
          <p:nvPr/>
        </p:nvSpPr>
        <p:spPr>
          <a:xfrm>
            <a:off x="6308766" y="2041277"/>
            <a:ext cx="3234448" cy="584775"/>
          </a:xfrm>
          <a:prstGeom prst="rect">
            <a:avLst/>
          </a:prstGeom>
          <a:noFill/>
        </p:spPr>
        <p:txBody>
          <a:bodyPr wrap="square" rtlCol="0">
            <a:spAutoFit/>
          </a:bodyPr>
          <a:lstStyle/>
          <a:p>
            <a:r>
              <a:rPr lang="en-GB" sz="3200" dirty="0">
                <a:solidFill>
                  <a:schemeClr val="accent5">
                    <a:lumMod val="50000"/>
                  </a:schemeClr>
                </a:solidFill>
              </a:rPr>
              <a:t>there is a book</a:t>
            </a:r>
            <a:endParaRPr lang="en-GB" sz="4000" dirty="0">
              <a:solidFill>
                <a:srgbClr val="00B050"/>
              </a:solidFill>
            </a:endParaRPr>
          </a:p>
        </p:txBody>
      </p:sp>
      <p:sp>
        <p:nvSpPr>
          <p:cNvPr id="13" name="TextBox 12">
            <a:extLst>
              <a:ext uri="{FF2B5EF4-FFF2-40B4-BE49-F238E27FC236}">
                <a16:creationId xmlns:a16="http://schemas.microsoft.com/office/drawing/2014/main" id="{03B26308-5382-40C1-920E-A663F933F793}"/>
              </a:ext>
            </a:extLst>
          </p:cNvPr>
          <p:cNvSpPr txBox="1"/>
          <p:nvPr/>
        </p:nvSpPr>
        <p:spPr>
          <a:xfrm>
            <a:off x="252554" y="3505958"/>
            <a:ext cx="11548189" cy="523220"/>
          </a:xfrm>
          <a:prstGeom prst="rect">
            <a:avLst/>
          </a:prstGeom>
          <a:noFill/>
        </p:spPr>
        <p:txBody>
          <a:bodyPr wrap="square" rtlCol="0">
            <a:spAutoFit/>
          </a:bodyPr>
          <a:lstStyle/>
          <a:p>
            <a:r>
              <a:rPr lang="en-GB" sz="2800" dirty="0">
                <a:solidFill>
                  <a:schemeClr val="accent5">
                    <a:lumMod val="50000"/>
                  </a:schemeClr>
                </a:solidFill>
              </a:rPr>
              <a:t>Adjectives also have to match their noun, adding </a:t>
            </a:r>
            <a:r>
              <a:rPr lang="en-GB" sz="2800" b="1" dirty="0">
                <a:solidFill>
                  <a:srgbClr val="EE6000"/>
                </a:solidFill>
              </a:rPr>
              <a:t>–s</a:t>
            </a:r>
            <a:r>
              <a:rPr lang="en-GB" sz="2800" dirty="0">
                <a:solidFill>
                  <a:schemeClr val="accent5">
                    <a:lumMod val="50000"/>
                  </a:schemeClr>
                </a:solidFill>
              </a:rPr>
              <a:t> for plural:</a:t>
            </a:r>
            <a:endParaRPr lang="en-GB" sz="3600" dirty="0">
              <a:solidFill>
                <a:srgbClr val="00B050"/>
              </a:solidFill>
            </a:endParaRPr>
          </a:p>
        </p:txBody>
      </p:sp>
      <p:sp>
        <p:nvSpPr>
          <p:cNvPr id="14" name="TextBox 13">
            <a:extLst>
              <a:ext uri="{FF2B5EF4-FFF2-40B4-BE49-F238E27FC236}">
                <a16:creationId xmlns:a16="http://schemas.microsoft.com/office/drawing/2014/main" id="{3EBD54AC-0DF7-415B-86BA-7F5A3534816B}"/>
              </a:ext>
            </a:extLst>
          </p:cNvPr>
          <p:cNvSpPr txBox="1"/>
          <p:nvPr/>
        </p:nvSpPr>
        <p:spPr>
          <a:xfrm>
            <a:off x="1071984" y="2597738"/>
            <a:ext cx="3339377" cy="584775"/>
          </a:xfrm>
          <a:prstGeom prst="rect">
            <a:avLst/>
          </a:prstGeom>
          <a:noFill/>
        </p:spPr>
        <p:txBody>
          <a:bodyPr wrap="square" rtlCol="0">
            <a:spAutoFit/>
          </a:bodyPr>
          <a:lstStyle/>
          <a:p>
            <a:r>
              <a:rPr lang="en-GB" sz="3200" dirty="0">
                <a:solidFill>
                  <a:schemeClr val="accent5">
                    <a:lumMod val="50000"/>
                  </a:schemeClr>
                </a:solidFill>
              </a:rPr>
              <a:t>il y a deux </a:t>
            </a:r>
            <a:r>
              <a:rPr lang="en-GB" sz="3200" dirty="0">
                <a:solidFill>
                  <a:srgbClr val="002060"/>
                </a:solidFill>
              </a:rPr>
              <a:t>livre</a:t>
            </a:r>
            <a:r>
              <a:rPr lang="en-GB" sz="3200" b="1" dirty="0">
                <a:solidFill>
                  <a:schemeClr val="accent2"/>
                </a:solidFill>
              </a:rPr>
              <a:t>s</a:t>
            </a:r>
          </a:p>
        </p:txBody>
      </p:sp>
      <p:sp>
        <p:nvSpPr>
          <p:cNvPr id="15" name="TextBox 14">
            <a:extLst>
              <a:ext uri="{FF2B5EF4-FFF2-40B4-BE49-F238E27FC236}">
                <a16:creationId xmlns:a16="http://schemas.microsoft.com/office/drawing/2014/main" id="{8BE045A3-D2EB-4668-9D1D-0A76CC7B6E92}"/>
              </a:ext>
            </a:extLst>
          </p:cNvPr>
          <p:cNvSpPr txBox="1"/>
          <p:nvPr/>
        </p:nvSpPr>
        <p:spPr>
          <a:xfrm>
            <a:off x="1075770" y="4315561"/>
            <a:ext cx="5677786" cy="584775"/>
          </a:xfrm>
          <a:prstGeom prst="rect">
            <a:avLst/>
          </a:prstGeom>
          <a:noFill/>
        </p:spPr>
        <p:txBody>
          <a:bodyPr wrap="square" rtlCol="0">
            <a:spAutoFit/>
          </a:bodyPr>
          <a:lstStyle/>
          <a:p>
            <a:r>
              <a:rPr lang="en-GB" sz="3200" dirty="0">
                <a:solidFill>
                  <a:schemeClr val="accent5">
                    <a:lumMod val="50000"/>
                  </a:schemeClr>
                </a:solidFill>
              </a:rPr>
              <a:t>il y a des livre</a:t>
            </a:r>
            <a:r>
              <a:rPr lang="en-GB" sz="3200" b="1" dirty="0">
                <a:solidFill>
                  <a:schemeClr val="accent2"/>
                </a:solidFill>
              </a:rPr>
              <a:t>s</a:t>
            </a:r>
            <a:r>
              <a:rPr lang="en-GB" sz="3200" dirty="0">
                <a:solidFill>
                  <a:schemeClr val="accent5">
                    <a:lumMod val="50000"/>
                  </a:schemeClr>
                </a:solidFill>
              </a:rPr>
              <a:t> </a:t>
            </a:r>
            <a:r>
              <a:rPr lang="en-GB" sz="3200" dirty="0" err="1">
                <a:solidFill>
                  <a:schemeClr val="accent5">
                    <a:lumMod val="50000"/>
                  </a:schemeClr>
                </a:solidFill>
              </a:rPr>
              <a:t>cher</a:t>
            </a:r>
            <a:r>
              <a:rPr lang="en-GB" sz="3200" b="1" dirty="0" err="1">
                <a:solidFill>
                  <a:schemeClr val="accent2"/>
                </a:solidFill>
              </a:rPr>
              <a:t>s</a:t>
            </a:r>
            <a:endParaRPr lang="en-GB" sz="3200" dirty="0">
              <a:solidFill>
                <a:schemeClr val="accent2"/>
              </a:solidFill>
            </a:endParaRPr>
          </a:p>
        </p:txBody>
      </p:sp>
      <p:sp>
        <p:nvSpPr>
          <p:cNvPr id="16" name="TextBox 15">
            <a:extLst>
              <a:ext uri="{FF2B5EF4-FFF2-40B4-BE49-F238E27FC236}">
                <a16:creationId xmlns:a16="http://schemas.microsoft.com/office/drawing/2014/main" id="{C721211B-7573-494D-A843-9BB323D21757}"/>
              </a:ext>
            </a:extLst>
          </p:cNvPr>
          <p:cNvSpPr txBox="1"/>
          <p:nvPr/>
        </p:nvSpPr>
        <p:spPr>
          <a:xfrm>
            <a:off x="6291386" y="2623115"/>
            <a:ext cx="4706127" cy="584775"/>
          </a:xfrm>
          <a:prstGeom prst="rect">
            <a:avLst/>
          </a:prstGeom>
          <a:noFill/>
        </p:spPr>
        <p:txBody>
          <a:bodyPr wrap="square" rtlCol="0">
            <a:spAutoFit/>
          </a:bodyPr>
          <a:lstStyle/>
          <a:p>
            <a:r>
              <a:rPr lang="en-GB" sz="3200" dirty="0">
                <a:solidFill>
                  <a:schemeClr val="accent5">
                    <a:lumMod val="50000"/>
                  </a:schemeClr>
                </a:solidFill>
              </a:rPr>
              <a:t>there are two book</a:t>
            </a:r>
            <a:r>
              <a:rPr lang="en-GB" sz="3200" b="1" dirty="0">
                <a:solidFill>
                  <a:schemeClr val="accent2"/>
                </a:solidFill>
              </a:rPr>
              <a:t>s</a:t>
            </a:r>
            <a:endParaRPr lang="en-GB" sz="4000" b="1" dirty="0">
              <a:solidFill>
                <a:schemeClr val="accent2"/>
              </a:solidFill>
            </a:endParaRPr>
          </a:p>
        </p:txBody>
      </p:sp>
      <p:sp>
        <p:nvSpPr>
          <p:cNvPr id="17" name="TextBox 16">
            <a:extLst>
              <a:ext uri="{FF2B5EF4-FFF2-40B4-BE49-F238E27FC236}">
                <a16:creationId xmlns:a16="http://schemas.microsoft.com/office/drawing/2014/main" id="{206D8A76-F0B5-4052-8566-8347D198B5CE}"/>
              </a:ext>
            </a:extLst>
          </p:cNvPr>
          <p:cNvSpPr txBox="1"/>
          <p:nvPr/>
        </p:nvSpPr>
        <p:spPr>
          <a:xfrm>
            <a:off x="6411648" y="4069377"/>
            <a:ext cx="6067908" cy="1077218"/>
          </a:xfrm>
          <a:prstGeom prst="rect">
            <a:avLst/>
          </a:prstGeom>
          <a:noFill/>
        </p:spPr>
        <p:txBody>
          <a:bodyPr wrap="square" rtlCol="0">
            <a:spAutoFit/>
          </a:bodyPr>
          <a:lstStyle/>
          <a:p>
            <a:r>
              <a:rPr lang="en-GB" sz="3200" dirty="0">
                <a:solidFill>
                  <a:schemeClr val="accent5">
                    <a:lumMod val="50000"/>
                  </a:schemeClr>
                </a:solidFill>
              </a:rPr>
              <a:t>there are some expensive book</a:t>
            </a:r>
            <a:r>
              <a:rPr lang="en-GB" sz="3200" b="1" dirty="0">
                <a:solidFill>
                  <a:schemeClr val="accent2"/>
                </a:solidFill>
              </a:rPr>
              <a:t>s</a:t>
            </a:r>
            <a:endParaRPr lang="en-GB" sz="4000" b="1" dirty="0">
              <a:solidFill>
                <a:schemeClr val="accent2"/>
              </a:solidFill>
            </a:endParaRPr>
          </a:p>
        </p:txBody>
      </p:sp>
      <p:sp>
        <p:nvSpPr>
          <p:cNvPr id="18" name="TextBox 17">
            <a:extLst>
              <a:ext uri="{FF2B5EF4-FFF2-40B4-BE49-F238E27FC236}">
                <a16:creationId xmlns:a16="http://schemas.microsoft.com/office/drawing/2014/main" id="{67FC5AD7-6524-4F43-8AD4-10F22595EFC6}"/>
              </a:ext>
            </a:extLst>
          </p:cNvPr>
          <p:cNvSpPr txBox="1"/>
          <p:nvPr/>
        </p:nvSpPr>
        <p:spPr>
          <a:xfrm>
            <a:off x="252554" y="5756143"/>
            <a:ext cx="11828882" cy="461665"/>
          </a:xfrm>
          <a:prstGeom prst="rect">
            <a:avLst/>
          </a:prstGeom>
          <a:noFill/>
        </p:spPr>
        <p:txBody>
          <a:bodyPr wrap="square" rtlCol="0">
            <a:spAutoFit/>
          </a:bodyPr>
          <a:lstStyle/>
          <a:p>
            <a:r>
              <a:rPr lang="en-GB" sz="2400" dirty="0">
                <a:solidFill>
                  <a:schemeClr val="accent5">
                    <a:lumMod val="50000"/>
                  </a:schemeClr>
                </a:solidFill>
              </a:rPr>
              <a:t>We have already met one type of adjective </a:t>
            </a:r>
            <a:r>
              <a:rPr lang="en-GB" sz="2400" b="1" dirty="0">
                <a:solidFill>
                  <a:schemeClr val="accent5">
                    <a:lumMod val="50000"/>
                  </a:schemeClr>
                </a:solidFill>
              </a:rPr>
              <a:t>agreement </a:t>
            </a:r>
            <a:r>
              <a:rPr lang="en-GB" sz="2000" dirty="0">
                <a:solidFill>
                  <a:schemeClr val="accent5">
                    <a:lumMod val="50000"/>
                  </a:schemeClr>
                </a:solidFill>
              </a:rPr>
              <a:t>(–e on the feminine form).</a:t>
            </a:r>
            <a:endParaRPr lang="en-GB" sz="2400" dirty="0">
              <a:solidFill>
                <a:schemeClr val="accent5">
                  <a:lumMod val="50000"/>
                </a:schemeClr>
              </a:solidFill>
            </a:endParaRPr>
          </a:p>
        </p:txBody>
      </p:sp>
      <p:sp>
        <p:nvSpPr>
          <p:cNvPr id="23" name="Oval Callout 24">
            <a:extLst>
              <a:ext uri="{FF2B5EF4-FFF2-40B4-BE49-F238E27FC236}">
                <a16:creationId xmlns:a16="http://schemas.microsoft.com/office/drawing/2014/main" id="{D5E2F7A7-C0E6-40A9-9FFE-87216540808D}"/>
              </a:ext>
            </a:extLst>
          </p:cNvPr>
          <p:cNvSpPr/>
          <p:nvPr/>
        </p:nvSpPr>
        <p:spPr>
          <a:xfrm>
            <a:off x="6411648" y="229220"/>
            <a:ext cx="2994636" cy="1258745"/>
          </a:xfrm>
          <a:prstGeom prst="wedgeEllipseCallout">
            <a:avLst>
              <a:gd name="adj1" fmla="val 78830"/>
              <a:gd name="adj2" fmla="val 1565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9D1FDBB-9BDE-4903-AAE9-3CB3F64BBC3B}"/>
              </a:ext>
            </a:extLst>
          </p:cNvPr>
          <p:cNvSpPr txBox="1"/>
          <p:nvPr/>
        </p:nvSpPr>
        <p:spPr>
          <a:xfrm>
            <a:off x="6411648" y="640192"/>
            <a:ext cx="2946295" cy="400110"/>
          </a:xfrm>
          <a:prstGeom prst="rect">
            <a:avLst/>
          </a:prstGeom>
          <a:noFill/>
        </p:spPr>
        <p:txBody>
          <a:bodyPr wrap="square" rtlCol="0">
            <a:spAutoFit/>
          </a:bodyPr>
          <a:lstStyle/>
          <a:p>
            <a:pPr algn="ctr"/>
            <a:r>
              <a:rPr lang="en-GB" sz="2000" b="1" dirty="0">
                <a:solidFill>
                  <a:schemeClr val="bg1"/>
                </a:solidFill>
              </a:rPr>
              <a:t>Same as English!</a:t>
            </a:r>
          </a:p>
        </p:txBody>
      </p:sp>
      <p:sp>
        <p:nvSpPr>
          <p:cNvPr id="26" name="Oval Callout 19">
            <a:extLst>
              <a:ext uri="{FF2B5EF4-FFF2-40B4-BE49-F238E27FC236}">
                <a16:creationId xmlns:a16="http://schemas.microsoft.com/office/drawing/2014/main" id="{A865CC2D-AC55-4936-B885-5EA8AD9AF1FF}"/>
              </a:ext>
            </a:extLst>
          </p:cNvPr>
          <p:cNvSpPr/>
          <p:nvPr/>
        </p:nvSpPr>
        <p:spPr>
          <a:xfrm>
            <a:off x="7005998" y="2422074"/>
            <a:ext cx="1979717" cy="1298909"/>
          </a:xfrm>
          <a:prstGeom prst="wedgeEllipseCallout">
            <a:avLst>
              <a:gd name="adj1" fmla="val -139633"/>
              <a:gd name="adj2" fmla="val 11369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913220D-E5D6-4E5C-BA87-7705BB35FC70}"/>
              </a:ext>
            </a:extLst>
          </p:cNvPr>
          <p:cNvSpPr txBox="1"/>
          <p:nvPr/>
        </p:nvSpPr>
        <p:spPr>
          <a:xfrm>
            <a:off x="6979449" y="2719780"/>
            <a:ext cx="2006266" cy="707886"/>
          </a:xfrm>
          <a:prstGeom prst="rect">
            <a:avLst/>
          </a:prstGeom>
          <a:noFill/>
        </p:spPr>
        <p:txBody>
          <a:bodyPr wrap="square" rtlCol="0">
            <a:spAutoFit/>
          </a:bodyPr>
          <a:lstStyle/>
          <a:p>
            <a:pPr algn="ctr"/>
            <a:r>
              <a:rPr lang="en-GB" sz="2000" b="1" dirty="0">
                <a:solidFill>
                  <a:schemeClr val="bg1"/>
                </a:solidFill>
              </a:rPr>
              <a:t>Different </a:t>
            </a:r>
          </a:p>
          <a:p>
            <a:pPr algn="ctr"/>
            <a:r>
              <a:rPr lang="en-GB" sz="2000" b="1" dirty="0">
                <a:solidFill>
                  <a:schemeClr val="bg1"/>
                </a:solidFill>
              </a:rPr>
              <a:t>from English!</a:t>
            </a:r>
          </a:p>
        </p:txBody>
      </p:sp>
      <p:sp>
        <p:nvSpPr>
          <p:cNvPr id="28" name="TextBox 27">
            <a:extLst>
              <a:ext uri="{FF2B5EF4-FFF2-40B4-BE49-F238E27FC236}">
                <a16:creationId xmlns:a16="http://schemas.microsoft.com/office/drawing/2014/main" id="{8C6F7D05-F57C-4E17-8998-E2A6B7091EA2}"/>
              </a:ext>
            </a:extLst>
          </p:cNvPr>
          <p:cNvSpPr txBox="1"/>
          <p:nvPr/>
        </p:nvSpPr>
        <p:spPr>
          <a:xfrm>
            <a:off x="252554" y="5131498"/>
            <a:ext cx="11489607" cy="461665"/>
          </a:xfrm>
          <a:prstGeom prst="rect">
            <a:avLst/>
          </a:prstGeom>
          <a:noFill/>
        </p:spPr>
        <p:txBody>
          <a:bodyPr wrap="square" rtlCol="0">
            <a:spAutoFit/>
          </a:bodyPr>
          <a:lstStyle/>
          <a:p>
            <a:r>
              <a:rPr lang="en-GB" sz="2400" dirty="0">
                <a:solidFill>
                  <a:schemeClr val="accent5">
                    <a:lumMod val="50000"/>
                  </a:schemeClr>
                </a:solidFill>
              </a:rPr>
              <a:t>The </a:t>
            </a:r>
            <a:r>
              <a:rPr lang="en-GB" sz="2400" b="1" dirty="0">
                <a:solidFill>
                  <a:srgbClr val="EE6000"/>
                </a:solidFill>
              </a:rPr>
              <a:t>–s </a:t>
            </a:r>
            <a:r>
              <a:rPr lang="en-GB" sz="2400" dirty="0">
                <a:solidFill>
                  <a:schemeClr val="accent5">
                    <a:lumMod val="50000"/>
                  </a:schemeClr>
                </a:solidFill>
              </a:rPr>
              <a:t>is not pronounced – it is a silent final consonant (SFC).</a:t>
            </a:r>
            <a:endParaRPr lang="en-GB" sz="3200" dirty="0">
              <a:solidFill>
                <a:srgbClr val="00B050"/>
              </a:solidFill>
            </a:endParaRPr>
          </a:p>
        </p:txBody>
      </p:sp>
    </p:spTree>
    <p:extLst>
      <p:ext uri="{BB962C8B-B14F-4D97-AF65-F5344CB8AC3E}">
        <p14:creationId xmlns:p14="http://schemas.microsoft.com/office/powerpoint/2010/main" val="39642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P spid="17" grpId="0"/>
      <p:bldP spid="18" grpId="0"/>
      <p:bldP spid="23" grpId="0" animBg="1"/>
      <p:bldP spid="24" grpId="0"/>
      <p:bldP spid="26" grpId="0" animBg="1"/>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847367" cy="707849"/>
          </a:xfrm>
        </p:spPr>
        <p:txBody>
          <a:bodyPr>
            <a:noAutofit/>
          </a:bodyPr>
          <a:lstStyle/>
          <a:p>
            <a:r>
              <a:rPr lang="en-GB" sz="2500" b="1" dirty="0">
                <a:solidFill>
                  <a:schemeClr val="bg1"/>
                </a:solidFill>
              </a:rPr>
              <a:t>Describing more than one: We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9">
            <a:extLst>
              <a:ext uri="{FF2B5EF4-FFF2-40B4-BE49-F238E27FC236}">
                <a16:creationId xmlns:a16="http://schemas.microsoft.com/office/drawing/2014/main" id="{14819C5B-4B8A-4ED0-94D6-7CE3F9A95944}"/>
              </a:ext>
            </a:extLst>
          </p:cNvPr>
          <p:cNvSpPr/>
          <p:nvPr/>
        </p:nvSpPr>
        <p:spPr>
          <a:xfrm>
            <a:off x="3698328" y="4141097"/>
            <a:ext cx="1828800" cy="1449336"/>
          </a:xfrm>
          <a:prstGeom prst="wedgeEllipseCallout">
            <a:avLst>
              <a:gd name="adj1" fmla="val 47544"/>
              <a:gd name="adj2" fmla="val -65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Callout 10">
            <a:extLst>
              <a:ext uri="{FF2B5EF4-FFF2-40B4-BE49-F238E27FC236}">
                <a16:creationId xmlns:a16="http://schemas.microsoft.com/office/drawing/2014/main" id="{CFBD9B37-46D7-4DBE-9D2F-7D46F4281956}"/>
              </a:ext>
            </a:extLst>
          </p:cNvPr>
          <p:cNvSpPr/>
          <p:nvPr/>
        </p:nvSpPr>
        <p:spPr>
          <a:xfrm>
            <a:off x="3698328" y="4062438"/>
            <a:ext cx="1828800" cy="1449336"/>
          </a:xfrm>
          <a:prstGeom prst="wedgeEllipseCallout">
            <a:avLst>
              <a:gd name="adj1" fmla="val -47158"/>
              <a:gd name="adj2" fmla="val -637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4D8DAEA7-051D-47EB-8D66-BAA9E87E2118}"/>
              </a:ext>
            </a:extLst>
          </p:cNvPr>
          <p:cNvSpPr/>
          <p:nvPr/>
        </p:nvSpPr>
        <p:spPr>
          <a:xfrm>
            <a:off x="177124" y="1255874"/>
            <a:ext cx="10307845"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“Nous” (we) is a </a:t>
            </a:r>
            <a:r>
              <a:rPr lang="en-GB" sz="2400" i="1" dirty="0">
                <a:solidFill>
                  <a:srgbClr val="4472C4">
                    <a:lumMod val="50000"/>
                  </a:srgbClr>
                </a:solidFill>
                <a:latin typeface="Century Gothic" panose="020B0502020202020204" pitchFamily="34" charset="0"/>
              </a:rPr>
              <a:t>plural</a:t>
            </a:r>
            <a:r>
              <a:rPr lang="en-GB" sz="2400" dirty="0">
                <a:solidFill>
                  <a:srgbClr val="4472C4">
                    <a:lumMod val="50000"/>
                  </a:srgbClr>
                </a:solidFill>
                <a:latin typeface="Century Gothic" panose="020B0502020202020204" pitchFamily="34" charset="0"/>
              </a:rPr>
              <a:t> pronoun – it refers to </a:t>
            </a:r>
            <a:r>
              <a:rPr lang="en-GB" sz="2400" i="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  </a:t>
            </a:r>
          </a:p>
        </p:txBody>
      </p:sp>
      <p:sp>
        <p:nvSpPr>
          <p:cNvPr id="12" name="TextBox 11">
            <a:extLst>
              <a:ext uri="{FF2B5EF4-FFF2-40B4-BE49-F238E27FC236}">
                <a16:creationId xmlns:a16="http://schemas.microsoft.com/office/drawing/2014/main" id="{3FA6F9F8-9B79-48A4-BF7C-546ABA68EE16}"/>
              </a:ext>
            </a:extLst>
          </p:cNvPr>
          <p:cNvSpPr txBox="1"/>
          <p:nvPr/>
        </p:nvSpPr>
        <p:spPr>
          <a:xfrm>
            <a:off x="1262475" y="3409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sommes</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content</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51E9BEF6-7562-44D5-8B63-02E8656C4298}"/>
              </a:ext>
            </a:extLst>
          </p:cNvPr>
          <p:cNvSpPr txBox="1"/>
          <p:nvPr/>
        </p:nvSpPr>
        <p:spPr>
          <a:xfrm>
            <a:off x="6265547" y="3409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pleased.</a:t>
            </a:r>
          </a:p>
        </p:txBody>
      </p:sp>
      <p:sp>
        <p:nvSpPr>
          <p:cNvPr id="14" name="TextBox 13">
            <a:extLst>
              <a:ext uri="{FF2B5EF4-FFF2-40B4-BE49-F238E27FC236}">
                <a16:creationId xmlns:a16="http://schemas.microsoft.com/office/drawing/2014/main" id="{A823F5A9-1FF7-40BD-9061-524990B88B20}"/>
              </a:ext>
            </a:extLst>
          </p:cNvPr>
          <p:cNvSpPr txBox="1"/>
          <p:nvPr/>
        </p:nvSpPr>
        <p:spPr>
          <a:xfrm>
            <a:off x="177122" y="5721009"/>
            <a:ext cx="114061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 forget! The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 the end of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sommes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adjective are Silent Final Consonants.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5" name="Picture 2" descr="Quiet Sign Clip Art">
            <a:extLst>
              <a:ext uri="{FF2B5EF4-FFF2-40B4-BE49-F238E27FC236}">
                <a16:creationId xmlns:a16="http://schemas.microsoft.com/office/drawing/2014/main" id="{5B03634C-D220-4826-8C72-D38AAAD84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353" y="435033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87F7AD6-7040-4BAF-AA6F-9E16B8FDD496}"/>
              </a:ext>
            </a:extLst>
          </p:cNvPr>
          <p:cNvSpPr txBox="1"/>
          <p:nvPr/>
        </p:nvSpPr>
        <p:spPr>
          <a:xfrm>
            <a:off x="177122" y="1892060"/>
            <a:ext cx="1169963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Remember: 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here must be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agreement </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between the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adjective</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noun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CCC833BA-F25F-4AD2-B1E7-77F37B1AE6FF}"/>
              </a:ext>
            </a:extLst>
          </p:cNvPr>
          <p:cNvSpPr/>
          <p:nvPr/>
        </p:nvSpPr>
        <p:spPr>
          <a:xfrm>
            <a:off x="177122" y="2585444"/>
            <a:ext cx="10862772"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So, adjectives describing “nous” need to be in a plural form:</a:t>
            </a:r>
          </a:p>
        </p:txBody>
      </p:sp>
    </p:spTree>
    <p:extLst>
      <p:ext uri="{BB962C8B-B14F-4D97-AF65-F5344CB8AC3E}">
        <p14:creationId xmlns:p14="http://schemas.microsoft.com/office/powerpoint/2010/main" val="29093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4" name="Title 4">
            <a:extLst>
              <a:ext uri="{FF2B5EF4-FFF2-40B4-BE49-F238E27FC236}">
                <a16:creationId xmlns:a16="http://schemas.microsoft.com/office/drawing/2014/main" id="{97F12591-E135-4630-9D9F-84B50608FAA4}"/>
              </a:ext>
            </a:extLst>
          </p:cNvPr>
          <p:cNvSpPr>
            <a:spLocks noGrp="1"/>
          </p:cNvSpPr>
          <p:nvPr>
            <p:ph type="title"/>
          </p:nvPr>
        </p:nvSpPr>
        <p:spPr>
          <a:xfrm>
            <a:off x="320467" y="-241292"/>
            <a:ext cx="10515600" cy="1325563"/>
          </a:xfrm>
        </p:spPr>
        <p:txBody>
          <a:bodyPr>
            <a:normAutofit/>
          </a:bodyPr>
          <a:lstStyle/>
          <a:p>
            <a:r>
              <a:rPr lang="en-GB" sz="2400" dirty="0" err="1">
                <a:latin typeface="+mj-lt"/>
              </a:rPr>
              <a:t>C’est</a:t>
            </a:r>
            <a:r>
              <a:rPr lang="en-GB" sz="2400" dirty="0">
                <a:latin typeface="+mj-lt"/>
              </a:rPr>
              <a:t> qui ? </a:t>
            </a:r>
            <a:r>
              <a:rPr lang="en-GB" sz="2400" b="1" dirty="0">
                <a:latin typeface="+mj-lt"/>
              </a:rPr>
              <a:t>Nous</a:t>
            </a:r>
            <a:r>
              <a:rPr lang="en-GB" sz="2400" dirty="0">
                <a:latin typeface="+mj-lt"/>
              </a:rPr>
              <a:t> </a:t>
            </a:r>
            <a:r>
              <a:rPr lang="en-GB" sz="2400" dirty="0" err="1">
                <a:latin typeface="+mj-lt"/>
              </a:rPr>
              <a:t>ou</a:t>
            </a:r>
            <a:r>
              <a:rPr lang="en-GB" sz="2400" dirty="0">
                <a:latin typeface="+mj-lt"/>
              </a:rPr>
              <a:t> </a:t>
            </a:r>
            <a:r>
              <a:rPr lang="en-GB" sz="2400" b="1" dirty="0">
                <a:latin typeface="+mj-lt"/>
              </a:rPr>
              <a:t>je</a:t>
            </a:r>
            <a:r>
              <a:rPr lang="en-GB" sz="2400" dirty="0">
                <a:latin typeface="+mj-lt"/>
              </a:rPr>
              <a:t>? </a:t>
            </a:r>
            <a:r>
              <a:rPr lang="en-GB" sz="2400" dirty="0" err="1">
                <a:latin typeface="+mj-lt"/>
              </a:rPr>
              <a:t>Écris</a:t>
            </a:r>
            <a:r>
              <a:rPr lang="en-GB" sz="2400" dirty="0">
                <a:latin typeface="+mj-lt"/>
              </a:rPr>
              <a:t> les </a:t>
            </a:r>
            <a:r>
              <a:rPr lang="en-GB" sz="2400" dirty="0" err="1">
                <a:latin typeface="+mj-lt"/>
              </a:rPr>
              <a:t>adjectifs</a:t>
            </a:r>
            <a:r>
              <a:rPr lang="en-GB" sz="2400" dirty="0">
                <a:latin typeface="+mj-lt"/>
              </a:rPr>
              <a:t> </a:t>
            </a:r>
            <a:r>
              <a:rPr lang="en-GB" sz="2400" dirty="0" err="1">
                <a:latin typeface="+mj-lt"/>
              </a:rPr>
              <a:t>en</a:t>
            </a:r>
            <a:r>
              <a:rPr lang="en-GB" sz="2400" dirty="0">
                <a:latin typeface="+mj-lt"/>
              </a:rPr>
              <a:t> </a:t>
            </a:r>
            <a:r>
              <a:rPr lang="en-GB" sz="2400" dirty="0" err="1">
                <a:latin typeface="+mj-lt"/>
              </a:rPr>
              <a:t>anglais</a:t>
            </a:r>
            <a:r>
              <a:rPr lang="en-GB" sz="2400" dirty="0">
                <a:latin typeface="+mj-lt"/>
              </a:rPr>
              <a:t>.</a:t>
            </a:r>
            <a:endParaRPr lang="en-US" sz="2400" dirty="0">
              <a:latin typeface="+mj-lt"/>
            </a:endParaRPr>
          </a:p>
        </p:txBody>
      </p:sp>
      <p:graphicFrame>
        <p:nvGraphicFramePr>
          <p:cNvPr id="45" name="Table 44">
            <a:extLst>
              <a:ext uri="{FF2B5EF4-FFF2-40B4-BE49-F238E27FC236}">
                <a16:creationId xmlns:a16="http://schemas.microsoft.com/office/drawing/2014/main" id="{F564990A-4405-41E7-9BFD-45EFAEF4C5B4}"/>
              </a:ext>
            </a:extLst>
          </p:cNvPr>
          <p:cNvGraphicFramePr>
            <a:graphicFrameLocks noGrp="1"/>
          </p:cNvGraphicFramePr>
          <p:nvPr>
            <p:extLst>
              <p:ext uri="{D42A27DB-BD31-4B8C-83A1-F6EECF244321}">
                <p14:modId xmlns:p14="http://schemas.microsoft.com/office/powerpoint/2010/main" val="3668512681"/>
              </p:ext>
            </p:extLst>
          </p:nvPr>
        </p:nvGraphicFramePr>
        <p:xfrm>
          <a:off x="1201205" y="773468"/>
          <a:ext cx="10215563" cy="551688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tblGrid>
              <a:tr h="961760">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rPr>
                        <a:t>nous</a:t>
                      </a:r>
                      <a:r>
                        <a:rPr lang="en-GB" sz="2400" b="1" baseline="0" dirty="0">
                          <a:solidFill>
                            <a:schemeClr val="accent5">
                              <a:lumMod val="50000"/>
                            </a:schemeClr>
                          </a:solidFill>
                        </a:rPr>
                        <a:t> </a:t>
                      </a:r>
                      <a:r>
                        <a:rPr lang="en-GB" sz="2000" b="1" baseline="0" dirty="0">
                          <a:solidFill>
                            <a:schemeClr val="accent5">
                              <a:lumMod val="50000"/>
                            </a:schemeClr>
                          </a:solidFill>
                        </a:rPr>
                        <a:t>(we)</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accent5">
                              <a:lumMod val="50000"/>
                            </a:schemeClr>
                          </a:solidFill>
                        </a:rPr>
                        <a:t>je</a:t>
                      </a:r>
                    </a:p>
                    <a:p>
                      <a:pPr algn="ctr"/>
                      <a:r>
                        <a:rPr lang="en-GB" sz="2000" b="1" dirty="0">
                          <a:solidFill>
                            <a:schemeClr val="accent5">
                              <a:lumMod val="50000"/>
                            </a:schemeClr>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5452">
                <a:tc>
                  <a:txBody>
                    <a:bodyPr/>
                    <a:lstStyle/>
                    <a:p>
                      <a:pPr algn="ctr"/>
                      <a:r>
                        <a:rPr lang="en-GB" sz="2800" b="1" dirty="0">
                          <a:solidFill>
                            <a:schemeClr val="accent5">
                              <a:lumMod val="50000"/>
                            </a:schemeClr>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triste.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5452">
                <a:tc>
                  <a:txBody>
                    <a:bodyPr/>
                    <a:lstStyle/>
                    <a:p>
                      <a:pPr algn="ctr"/>
                      <a:r>
                        <a:rPr lang="en-GB" sz="2800" b="1" dirty="0">
                          <a:solidFill>
                            <a:schemeClr val="accent5">
                              <a:lumMod val="50000"/>
                            </a:schemeClr>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amusants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5452">
                <a:tc>
                  <a:txBody>
                    <a:bodyPr/>
                    <a:lstStyle/>
                    <a:p>
                      <a:pPr algn="ctr"/>
                      <a:r>
                        <a:rPr lang="en-GB" sz="2800" b="1" dirty="0">
                          <a:solidFill>
                            <a:schemeClr val="accent5">
                              <a:lumMod val="50000"/>
                            </a:schemeClr>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intelligents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5452">
                <a:tc>
                  <a:txBody>
                    <a:bodyPr/>
                    <a:lstStyle/>
                    <a:p>
                      <a:pPr algn="ctr"/>
                      <a:r>
                        <a:rPr lang="en-GB" sz="2800" b="1" dirty="0">
                          <a:solidFill>
                            <a:schemeClr val="accent5">
                              <a:lumMod val="50000"/>
                            </a:schemeClr>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grand.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5452">
                <a:tc>
                  <a:txBody>
                    <a:bodyPr/>
                    <a:lstStyle/>
                    <a:p>
                      <a:pPr algn="ctr"/>
                      <a:r>
                        <a:rPr lang="en-GB" sz="2800" b="1" dirty="0">
                          <a:solidFill>
                            <a:schemeClr val="accent5">
                              <a:lumMod val="50000"/>
                            </a:schemeClr>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petits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5452">
                <a:tc>
                  <a:txBody>
                    <a:bodyPr/>
                    <a:lstStyle/>
                    <a:p>
                      <a:pPr algn="ctr"/>
                      <a:r>
                        <a:rPr lang="en-GB" sz="2800" b="1" dirty="0">
                          <a:solidFill>
                            <a:schemeClr val="accent5">
                              <a:lumMod val="50000"/>
                            </a:schemeClr>
                          </a:solidFill>
                        </a:rPr>
                        <a:t>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calme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5452">
                <a:tc>
                  <a:txBody>
                    <a:bodyPr/>
                    <a:lstStyle/>
                    <a:p>
                      <a:pPr algn="ctr"/>
                      <a:r>
                        <a:rPr lang="en-GB" sz="2800" b="1" dirty="0">
                          <a:solidFill>
                            <a:schemeClr val="accent5">
                              <a:lumMod val="50000"/>
                            </a:schemeClr>
                          </a:solidFill>
                        </a:rPr>
                        <a:t>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intéressant</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5452">
                <a:tc>
                  <a:txBody>
                    <a:bodyPr/>
                    <a:lstStyle/>
                    <a:p>
                      <a:pPr algn="ctr"/>
                      <a:r>
                        <a:rPr lang="en-GB" sz="2800" b="1" dirty="0">
                          <a:solidFill>
                            <a:schemeClr val="accent5">
                              <a:lumMod val="50000"/>
                            </a:schemeClr>
                          </a:solidFill>
                        </a:rPr>
                        <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contents.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46" name="Picture 45">
            <a:extLst>
              <a:ext uri="{FF2B5EF4-FFF2-40B4-BE49-F238E27FC236}">
                <a16:creationId xmlns:a16="http://schemas.microsoft.com/office/drawing/2014/main" id="{FA4F313F-D6DE-45A5-A9D9-5D0B96E06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5" y="2238389"/>
            <a:ext cx="346161" cy="360584"/>
          </a:xfrm>
          <a:prstGeom prst="rect">
            <a:avLst/>
          </a:prstGeom>
        </p:spPr>
      </p:pic>
      <p:pic>
        <p:nvPicPr>
          <p:cNvPr id="47" name="Picture 46">
            <a:extLst>
              <a:ext uri="{FF2B5EF4-FFF2-40B4-BE49-F238E27FC236}">
                <a16:creationId xmlns:a16="http://schemas.microsoft.com/office/drawing/2014/main" id="{4C3E0C8D-9555-4E32-9192-2914CD28B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2735388"/>
            <a:ext cx="346161" cy="360584"/>
          </a:xfrm>
          <a:prstGeom prst="rect">
            <a:avLst/>
          </a:prstGeom>
        </p:spPr>
      </p:pic>
      <p:pic>
        <p:nvPicPr>
          <p:cNvPr id="48" name="Picture 47">
            <a:extLst>
              <a:ext uri="{FF2B5EF4-FFF2-40B4-BE49-F238E27FC236}">
                <a16:creationId xmlns:a16="http://schemas.microsoft.com/office/drawing/2014/main" id="{6CBD2189-D62F-419F-A907-0F5137942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4" y="3281195"/>
            <a:ext cx="346161" cy="360584"/>
          </a:xfrm>
          <a:prstGeom prst="rect">
            <a:avLst/>
          </a:prstGeom>
        </p:spPr>
      </p:pic>
      <p:pic>
        <p:nvPicPr>
          <p:cNvPr id="49" name="Picture 48">
            <a:extLst>
              <a:ext uri="{FF2B5EF4-FFF2-40B4-BE49-F238E27FC236}">
                <a16:creationId xmlns:a16="http://schemas.microsoft.com/office/drawing/2014/main" id="{6120433E-DDEE-460D-B324-9436E663D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3748568"/>
            <a:ext cx="346161" cy="360584"/>
          </a:xfrm>
          <a:prstGeom prst="rect">
            <a:avLst/>
          </a:prstGeom>
        </p:spPr>
      </p:pic>
      <p:pic>
        <p:nvPicPr>
          <p:cNvPr id="50" name="Picture 49">
            <a:extLst>
              <a:ext uri="{FF2B5EF4-FFF2-40B4-BE49-F238E27FC236}">
                <a16:creationId xmlns:a16="http://schemas.microsoft.com/office/drawing/2014/main" id="{445E8199-5321-44D2-AE1B-7A615218A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4265680"/>
            <a:ext cx="346161" cy="360584"/>
          </a:xfrm>
          <a:prstGeom prst="rect">
            <a:avLst/>
          </a:prstGeom>
        </p:spPr>
      </p:pic>
      <p:pic>
        <p:nvPicPr>
          <p:cNvPr id="51" name="Picture 50">
            <a:extLst>
              <a:ext uri="{FF2B5EF4-FFF2-40B4-BE49-F238E27FC236}">
                <a16:creationId xmlns:a16="http://schemas.microsoft.com/office/drawing/2014/main" id="{BC94B879-4DFE-4C7A-BABC-BA12192FC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4813895"/>
            <a:ext cx="346161" cy="360584"/>
          </a:xfrm>
          <a:prstGeom prst="rect">
            <a:avLst/>
          </a:prstGeom>
        </p:spPr>
      </p:pic>
      <p:pic>
        <p:nvPicPr>
          <p:cNvPr id="52" name="Picture 51">
            <a:extLst>
              <a:ext uri="{FF2B5EF4-FFF2-40B4-BE49-F238E27FC236}">
                <a16:creationId xmlns:a16="http://schemas.microsoft.com/office/drawing/2014/main" id="{3893052B-7AD3-45D7-A2A2-E62057A69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5337102"/>
            <a:ext cx="346161" cy="360584"/>
          </a:xfrm>
          <a:prstGeom prst="rect">
            <a:avLst/>
          </a:prstGeom>
        </p:spPr>
      </p:pic>
      <p:pic>
        <p:nvPicPr>
          <p:cNvPr id="53" name="Picture 52">
            <a:extLst>
              <a:ext uri="{FF2B5EF4-FFF2-40B4-BE49-F238E27FC236}">
                <a16:creationId xmlns:a16="http://schemas.microsoft.com/office/drawing/2014/main" id="{5FDAE68F-9D72-41A0-9A21-8CE828A03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3" y="5795971"/>
            <a:ext cx="346161" cy="360584"/>
          </a:xfrm>
          <a:prstGeom prst="rect">
            <a:avLst/>
          </a:prstGeom>
        </p:spPr>
      </p:pic>
      <p:sp>
        <p:nvSpPr>
          <p:cNvPr id="54" name="TextBox 53">
            <a:extLst>
              <a:ext uri="{FF2B5EF4-FFF2-40B4-BE49-F238E27FC236}">
                <a16:creationId xmlns:a16="http://schemas.microsoft.com/office/drawing/2014/main" id="{2E7837A2-FD9E-40E7-A983-B02C8707BFC3}"/>
              </a:ext>
            </a:extLst>
          </p:cNvPr>
          <p:cNvSpPr txBox="1"/>
          <p:nvPr/>
        </p:nvSpPr>
        <p:spPr>
          <a:xfrm>
            <a:off x="5355770" y="2163029"/>
            <a:ext cx="3156211" cy="461665"/>
          </a:xfrm>
          <a:prstGeom prst="rect">
            <a:avLst/>
          </a:prstGeom>
          <a:noFill/>
        </p:spPr>
        <p:txBody>
          <a:bodyPr wrap="square" rtlCol="0">
            <a:spAutoFit/>
          </a:bodyPr>
          <a:lstStyle/>
          <a:p>
            <a:pPr algn="r"/>
            <a:r>
              <a:rPr lang="en-GB" sz="2400" b="1" dirty="0">
                <a:solidFill>
                  <a:srgbClr val="EE6000"/>
                </a:solidFill>
                <a:latin typeface="+mj-lt"/>
              </a:rPr>
              <a:t>sad</a:t>
            </a:r>
          </a:p>
        </p:txBody>
      </p:sp>
      <p:sp>
        <p:nvSpPr>
          <p:cNvPr id="55" name="TextBox 54">
            <a:extLst>
              <a:ext uri="{FF2B5EF4-FFF2-40B4-BE49-F238E27FC236}">
                <a16:creationId xmlns:a16="http://schemas.microsoft.com/office/drawing/2014/main" id="{3047CE29-9ADB-46DC-9AED-E674D4A43A5F}"/>
              </a:ext>
            </a:extLst>
          </p:cNvPr>
          <p:cNvSpPr txBox="1"/>
          <p:nvPr/>
        </p:nvSpPr>
        <p:spPr>
          <a:xfrm>
            <a:off x="5094515" y="2665627"/>
            <a:ext cx="3417466" cy="461665"/>
          </a:xfrm>
          <a:prstGeom prst="rect">
            <a:avLst/>
          </a:prstGeom>
          <a:noFill/>
        </p:spPr>
        <p:txBody>
          <a:bodyPr wrap="square" rtlCol="0">
            <a:spAutoFit/>
          </a:bodyPr>
          <a:lstStyle/>
          <a:p>
            <a:pPr algn="r"/>
            <a:r>
              <a:rPr lang="en-GB" sz="2400" b="1" dirty="0">
                <a:solidFill>
                  <a:srgbClr val="EE6000"/>
                </a:solidFill>
                <a:latin typeface="+mj-lt"/>
              </a:rPr>
              <a:t>funny</a:t>
            </a:r>
          </a:p>
        </p:txBody>
      </p:sp>
      <p:sp>
        <p:nvSpPr>
          <p:cNvPr id="56" name="TextBox 55">
            <a:extLst>
              <a:ext uri="{FF2B5EF4-FFF2-40B4-BE49-F238E27FC236}">
                <a16:creationId xmlns:a16="http://schemas.microsoft.com/office/drawing/2014/main" id="{92AB567B-2F62-4324-B235-92A6A86ABB16}"/>
              </a:ext>
            </a:extLst>
          </p:cNvPr>
          <p:cNvSpPr txBox="1"/>
          <p:nvPr/>
        </p:nvSpPr>
        <p:spPr>
          <a:xfrm>
            <a:off x="5366902" y="3191322"/>
            <a:ext cx="3156211" cy="461665"/>
          </a:xfrm>
          <a:prstGeom prst="rect">
            <a:avLst/>
          </a:prstGeom>
          <a:noFill/>
        </p:spPr>
        <p:txBody>
          <a:bodyPr wrap="square" rtlCol="0">
            <a:spAutoFit/>
          </a:bodyPr>
          <a:lstStyle/>
          <a:p>
            <a:pPr algn="r"/>
            <a:r>
              <a:rPr lang="en-GB" sz="2400" b="1" dirty="0">
                <a:solidFill>
                  <a:srgbClr val="EE6000"/>
                </a:solidFill>
                <a:latin typeface="+mj-lt"/>
              </a:rPr>
              <a:t>intelligent</a:t>
            </a:r>
          </a:p>
        </p:txBody>
      </p:sp>
      <p:sp>
        <p:nvSpPr>
          <p:cNvPr id="57" name="TextBox 56">
            <a:extLst>
              <a:ext uri="{FF2B5EF4-FFF2-40B4-BE49-F238E27FC236}">
                <a16:creationId xmlns:a16="http://schemas.microsoft.com/office/drawing/2014/main" id="{78F052BE-1200-42EB-AB4A-22C5E5810E6D}"/>
              </a:ext>
            </a:extLst>
          </p:cNvPr>
          <p:cNvSpPr txBox="1"/>
          <p:nvPr/>
        </p:nvSpPr>
        <p:spPr>
          <a:xfrm>
            <a:off x="5381811" y="3698028"/>
            <a:ext cx="3156211" cy="461665"/>
          </a:xfrm>
          <a:prstGeom prst="rect">
            <a:avLst/>
          </a:prstGeom>
          <a:noFill/>
        </p:spPr>
        <p:txBody>
          <a:bodyPr wrap="square" rtlCol="0">
            <a:spAutoFit/>
          </a:bodyPr>
          <a:lstStyle/>
          <a:p>
            <a:pPr algn="r"/>
            <a:r>
              <a:rPr lang="en-GB" sz="2400" b="1" dirty="0">
                <a:solidFill>
                  <a:srgbClr val="EE6000"/>
                </a:solidFill>
                <a:latin typeface="+mj-lt"/>
              </a:rPr>
              <a:t>tall</a:t>
            </a:r>
          </a:p>
        </p:txBody>
      </p:sp>
      <p:sp>
        <p:nvSpPr>
          <p:cNvPr id="58" name="TextBox 57">
            <a:extLst>
              <a:ext uri="{FF2B5EF4-FFF2-40B4-BE49-F238E27FC236}">
                <a16:creationId xmlns:a16="http://schemas.microsoft.com/office/drawing/2014/main" id="{842FF5A7-FBF3-485C-8EBB-4598F364C3AB}"/>
              </a:ext>
            </a:extLst>
          </p:cNvPr>
          <p:cNvSpPr txBox="1"/>
          <p:nvPr/>
        </p:nvSpPr>
        <p:spPr>
          <a:xfrm>
            <a:off x="5381810" y="4215140"/>
            <a:ext cx="3156211" cy="461665"/>
          </a:xfrm>
          <a:prstGeom prst="rect">
            <a:avLst/>
          </a:prstGeom>
          <a:noFill/>
        </p:spPr>
        <p:txBody>
          <a:bodyPr wrap="square" rtlCol="0">
            <a:spAutoFit/>
          </a:bodyPr>
          <a:lstStyle/>
          <a:p>
            <a:pPr algn="r"/>
            <a:r>
              <a:rPr lang="en-GB" sz="2400" b="1" dirty="0">
                <a:solidFill>
                  <a:srgbClr val="EE6000"/>
                </a:solidFill>
                <a:latin typeface="+mj-lt"/>
              </a:rPr>
              <a:t>short</a:t>
            </a:r>
          </a:p>
        </p:txBody>
      </p:sp>
      <p:sp>
        <p:nvSpPr>
          <p:cNvPr id="59" name="TextBox 58">
            <a:extLst>
              <a:ext uri="{FF2B5EF4-FFF2-40B4-BE49-F238E27FC236}">
                <a16:creationId xmlns:a16="http://schemas.microsoft.com/office/drawing/2014/main" id="{07FA5137-E5C7-444F-AC21-DE2A755A1022}"/>
              </a:ext>
            </a:extLst>
          </p:cNvPr>
          <p:cNvSpPr txBox="1"/>
          <p:nvPr/>
        </p:nvSpPr>
        <p:spPr>
          <a:xfrm>
            <a:off x="5385037" y="4763355"/>
            <a:ext cx="3156211" cy="461665"/>
          </a:xfrm>
          <a:prstGeom prst="rect">
            <a:avLst/>
          </a:prstGeom>
          <a:noFill/>
        </p:spPr>
        <p:txBody>
          <a:bodyPr wrap="square" rtlCol="0">
            <a:spAutoFit/>
          </a:bodyPr>
          <a:lstStyle/>
          <a:p>
            <a:pPr algn="r"/>
            <a:r>
              <a:rPr lang="en-GB" sz="2400" b="1" dirty="0">
                <a:solidFill>
                  <a:srgbClr val="EE6000"/>
                </a:solidFill>
                <a:latin typeface="+mj-lt"/>
              </a:rPr>
              <a:t>calm</a:t>
            </a:r>
          </a:p>
        </p:txBody>
      </p:sp>
      <p:sp>
        <p:nvSpPr>
          <p:cNvPr id="60" name="TextBox 59">
            <a:extLst>
              <a:ext uri="{FF2B5EF4-FFF2-40B4-BE49-F238E27FC236}">
                <a16:creationId xmlns:a16="http://schemas.microsoft.com/office/drawing/2014/main" id="{B8354DFA-2F5D-4EDF-9868-3CCBBD420490}"/>
              </a:ext>
            </a:extLst>
          </p:cNvPr>
          <p:cNvSpPr txBox="1"/>
          <p:nvPr/>
        </p:nvSpPr>
        <p:spPr>
          <a:xfrm>
            <a:off x="5385431" y="5261743"/>
            <a:ext cx="3156211" cy="461665"/>
          </a:xfrm>
          <a:prstGeom prst="rect">
            <a:avLst/>
          </a:prstGeom>
          <a:noFill/>
        </p:spPr>
        <p:txBody>
          <a:bodyPr wrap="square" rtlCol="0">
            <a:spAutoFit/>
          </a:bodyPr>
          <a:lstStyle/>
          <a:p>
            <a:pPr algn="r"/>
            <a:r>
              <a:rPr lang="en-GB" sz="2400" b="1" dirty="0">
                <a:solidFill>
                  <a:srgbClr val="EE6000"/>
                </a:solidFill>
                <a:latin typeface="+mj-lt"/>
              </a:rPr>
              <a:t>interesting</a:t>
            </a:r>
          </a:p>
        </p:txBody>
      </p:sp>
      <p:sp>
        <p:nvSpPr>
          <p:cNvPr id="61" name="TextBox 60">
            <a:extLst>
              <a:ext uri="{FF2B5EF4-FFF2-40B4-BE49-F238E27FC236}">
                <a16:creationId xmlns:a16="http://schemas.microsoft.com/office/drawing/2014/main" id="{0189B5B3-2551-4024-861E-DD02B79723A4}"/>
              </a:ext>
            </a:extLst>
          </p:cNvPr>
          <p:cNvSpPr txBox="1"/>
          <p:nvPr/>
        </p:nvSpPr>
        <p:spPr>
          <a:xfrm>
            <a:off x="5378032" y="5787953"/>
            <a:ext cx="3156211" cy="461665"/>
          </a:xfrm>
          <a:prstGeom prst="rect">
            <a:avLst/>
          </a:prstGeom>
          <a:noFill/>
        </p:spPr>
        <p:txBody>
          <a:bodyPr wrap="square" rtlCol="0">
            <a:spAutoFit/>
          </a:bodyPr>
          <a:lstStyle/>
          <a:p>
            <a:pPr algn="r"/>
            <a:r>
              <a:rPr lang="en-GB" sz="2400" b="1" dirty="0">
                <a:solidFill>
                  <a:srgbClr val="EE6000"/>
                </a:solidFill>
                <a:latin typeface="+mj-lt"/>
              </a:rPr>
              <a:t>pleased</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8104909" cy="707849"/>
          </a:xfrm>
        </p:spPr>
        <p:txBody>
          <a:bodyPr>
            <a:normAutofit/>
          </a:bodyPr>
          <a:lstStyle/>
          <a:p>
            <a:r>
              <a:rPr lang="en-GB" sz="2300" b="1" dirty="0">
                <a:solidFill>
                  <a:schemeClr val="bg1"/>
                </a:solidFill>
              </a:rPr>
              <a:t>“you (plural) are”: the verb </a:t>
            </a:r>
            <a:r>
              <a:rPr lang="en-GB" sz="2300" b="1" dirty="0" err="1">
                <a:solidFill>
                  <a:schemeClr val="bg1"/>
                </a:solidFill>
              </a:rPr>
              <a:t>être</a:t>
            </a:r>
            <a:r>
              <a:rPr lang="en-GB" sz="2300" b="1" dirty="0">
                <a:solidFill>
                  <a:schemeClr val="bg1"/>
                </a:solidFill>
              </a:rPr>
              <a:t> (to be)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10">
            <a:extLst>
              <a:ext uri="{FF2B5EF4-FFF2-40B4-BE49-F238E27FC236}">
                <a16:creationId xmlns:a16="http://schemas.microsoft.com/office/drawing/2014/main" id="{5A550AE1-C16B-4140-9EB0-23E932B9CBBA}"/>
              </a:ext>
            </a:extLst>
          </p:cNvPr>
          <p:cNvSpPr/>
          <p:nvPr/>
        </p:nvSpPr>
        <p:spPr>
          <a:xfrm>
            <a:off x="10127626" y="1632573"/>
            <a:ext cx="1828800" cy="1449336"/>
          </a:xfrm>
          <a:prstGeom prst="wedgeEllipseCallout">
            <a:avLst>
              <a:gd name="adj1" fmla="val -351166"/>
              <a:gd name="adj2" fmla="val -223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 name="TextBox 9">
            <a:extLst>
              <a:ext uri="{FF2B5EF4-FFF2-40B4-BE49-F238E27FC236}">
                <a16:creationId xmlns:a16="http://schemas.microsoft.com/office/drawing/2014/main" id="{8C05A561-485E-4980-953F-54253BA428A4}"/>
              </a:ext>
            </a:extLst>
          </p:cNvPr>
          <p:cNvSpPr txBox="1"/>
          <p:nvPr/>
        </p:nvSpPr>
        <p:spPr>
          <a:xfrm>
            <a:off x="6636775" y="17639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mj-lt"/>
              </a:rPr>
              <a:t>We </a:t>
            </a:r>
            <a:r>
              <a:rPr lang="en-GB" sz="3000" dirty="0">
                <a:solidFill>
                  <a:srgbClr val="EE6000"/>
                </a:solidFill>
                <a:latin typeface="+mj-lt"/>
              </a:rPr>
              <a:t>are </a:t>
            </a:r>
            <a:r>
              <a:rPr lang="en-GB" sz="3000" dirty="0">
                <a:solidFill>
                  <a:schemeClr val="accent5">
                    <a:lumMod val="50000"/>
                  </a:schemeClr>
                </a:solidFill>
                <a:latin typeface="+mj-lt"/>
              </a:rPr>
              <a:t>pleased</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1" name="TextBox 10">
            <a:extLst>
              <a:ext uri="{FF2B5EF4-FFF2-40B4-BE49-F238E27FC236}">
                <a16:creationId xmlns:a16="http://schemas.microsoft.com/office/drawing/2014/main" id="{33BF0968-E63D-47FF-BB94-64C21DA487B5}"/>
              </a:ext>
            </a:extLst>
          </p:cNvPr>
          <p:cNvSpPr txBox="1"/>
          <p:nvPr/>
        </p:nvSpPr>
        <p:spPr>
          <a:xfrm>
            <a:off x="2030606" y="1742753"/>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mj-lt"/>
              </a:rPr>
              <a:t>Nous </a:t>
            </a:r>
            <a:r>
              <a:rPr lang="en-GB" sz="3000" noProof="0" dirty="0" err="1">
                <a:solidFill>
                  <a:srgbClr val="EE6000"/>
                </a:solidFill>
                <a:latin typeface="+mj-lt"/>
              </a:rPr>
              <a:t>sommes</a:t>
            </a:r>
            <a:r>
              <a:rPr lang="en-GB" sz="3000" noProof="0" dirty="0">
                <a:solidFill>
                  <a:srgbClr val="EE6000"/>
                </a:solidFill>
                <a:latin typeface="+mj-lt"/>
              </a:rPr>
              <a:t> </a:t>
            </a:r>
            <a:r>
              <a:rPr lang="en-GB" sz="3000" noProof="0" dirty="0">
                <a:solidFill>
                  <a:schemeClr val="accent5">
                    <a:lumMod val="50000"/>
                  </a:schemeClr>
                </a:solidFill>
                <a:latin typeface="+mj-lt"/>
              </a:rPr>
              <a:t>content  .</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2" name="TextBox 11">
            <a:extLst>
              <a:ext uri="{FF2B5EF4-FFF2-40B4-BE49-F238E27FC236}">
                <a16:creationId xmlns:a16="http://schemas.microsoft.com/office/drawing/2014/main" id="{027560E9-F2B4-48D5-AC13-BF8D43E23035}"/>
              </a:ext>
            </a:extLst>
          </p:cNvPr>
          <p:cNvSpPr txBox="1"/>
          <p:nvPr/>
        </p:nvSpPr>
        <p:spPr>
          <a:xfrm>
            <a:off x="222068" y="2679269"/>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mj-lt"/>
              </a:rPr>
              <a:t>Here is the second person plural of </a:t>
            </a:r>
            <a:r>
              <a:rPr lang="en-GB" sz="2400" dirty="0" err="1">
                <a:solidFill>
                  <a:srgbClr val="4472C4">
                    <a:lumMod val="50000"/>
                  </a:srgbClr>
                </a:solidFill>
                <a:latin typeface="+mj-lt"/>
              </a:rPr>
              <a:t>être</a:t>
            </a:r>
            <a:r>
              <a:rPr lang="en-GB" sz="2400" dirty="0">
                <a:solidFill>
                  <a:srgbClr val="4472C4">
                    <a:lumMod val="50000"/>
                  </a:srgbClr>
                </a:solidFill>
                <a:latin typeface="+mj-lt"/>
              </a:rPr>
              <a:t>: </a:t>
            </a:r>
            <a:r>
              <a:rPr lang="en-GB" sz="2400" b="1" dirty="0">
                <a:solidFill>
                  <a:srgbClr val="4472C4">
                    <a:lumMod val="50000"/>
                  </a:srgbClr>
                </a:solidFill>
                <a:latin typeface="+mj-lt"/>
              </a:rPr>
              <a:t>you</a:t>
            </a:r>
            <a:r>
              <a:rPr lang="en-GB" sz="2400" dirty="0">
                <a:solidFill>
                  <a:srgbClr val="4472C4">
                    <a:lumMod val="50000"/>
                  </a:srgbClr>
                </a:solidFill>
                <a:latin typeface="+mj-lt"/>
              </a:rPr>
              <a:t> to </a:t>
            </a:r>
            <a:r>
              <a:rPr lang="en-GB" sz="2400" b="1" dirty="0">
                <a:solidFill>
                  <a:srgbClr val="4472C4">
                    <a:lumMod val="50000"/>
                  </a:srgbClr>
                </a:solidFill>
                <a:latin typeface="+mj-lt"/>
              </a:rPr>
              <a:t>more than one person</a:t>
            </a:r>
            <a:r>
              <a:rPr lang="en-GB" sz="2400" dirty="0">
                <a:solidFill>
                  <a:srgbClr val="4472C4">
                    <a:lumMod val="50000"/>
                  </a:srgbClr>
                </a:solidFill>
                <a:latin typeface="+mj-lt"/>
              </a:rPr>
              <a:t>:</a:t>
            </a:r>
            <a:endParaRPr kumimoji="0" lang="en-GB" sz="2400" b="0" i="1" u="none" strike="noStrike" kern="1200" cap="none" spc="0" normalizeH="0" baseline="0" noProof="0" dirty="0">
              <a:ln>
                <a:noFill/>
              </a:ln>
              <a:solidFill>
                <a:srgbClr val="4472C4">
                  <a:lumMod val="50000"/>
                </a:srgbClr>
              </a:solidFill>
              <a:effectLst/>
              <a:uLnTx/>
              <a:uFillTx/>
              <a:latin typeface="+mj-lt"/>
            </a:endParaRPr>
          </a:p>
        </p:txBody>
      </p:sp>
      <p:sp>
        <p:nvSpPr>
          <p:cNvPr id="13" name="Rectangle 12">
            <a:extLst>
              <a:ext uri="{FF2B5EF4-FFF2-40B4-BE49-F238E27FC236}">
                <a16:creationId xmlns:a16="http://schemas.microsoft.com/office/drawing/2014/main" id="{9D4D58CC-CEA0-498A-A0AB-AE3912021C62}"/>
              </a:ext>
            </a:extLst>
          </p:cNvPr>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mj-lt"/>
              </a:rPr>
              <a:t>Earlier we learned:  </a:t>
            </a:r>
          </a:p>
        </p:txBody>
      </p:sp>
      <p:sp>
        <p:nvSpPr>
          <p:cNvPr id="14" name="TextBox 13">
            <a:extLst>
              <a:ext uri="{FF2B5EF4-FFF2-40B4-BE49-F238E27FC236}">
                <a16:creationId xmlns:a16="http://schemas.microsoft.com/office/drawing/2014/main" id="{E4C96898-6E7A-4F0B-99C7-E9F5E089AE6B}"/>
              </a:ext>
            </a:extLst>
          </p:cNvPr>
          <p:cNvSpPr txBox="1"/>
          <p:nvPr/>
        </p:nvSpPr>
        <p:spPr>
          <a:xfrm>
            <a:off x="2363688" y="3390996"/>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mj-lt"/>
              </a:rPr>
              <a:t>Vous</a:t>
            </a:r>
            <a:r>
              <a:rPr lang="en-GB" sz="3000" noProof="0" dirty="0">
                <a:solidFill>
                  <a:schemeClr val="accent5">
                    <a:lumMod val="50000"/>
                  </a:schemeClr>
                </a:solidFill>
                <a:latin typeface="+mj-lt"/>
              </a:rPr>
              <a:t> </a:t>
            </a:r>
            <a:r>
              <a:rPr lang="en-GB" sz="3200" noProof="0" dirty="0" err="1">
                <a:solidFill>
                  <a:srgbClr val="EE6000"/>
                </a:solidFill>
                <a:latin typeface="+mj-lt"/>
                <a:cs typeface="Calibri" panose="020F0502020204030204" pitchFamily="34" charset="0"/>
              </a:rPr>
              <a:t>êt</a:t>
            </a:r>
            <a:r>
              <a:rPr lang="en-GB" sz="3200" noProof="0" dirty="0" err="1">
                <a:solidFill>
                  <a:srgbClr val="EE6000"/>
                </a:solidFill>
                <a:latin typeface="+mj-lt"/>
              </a:rPr>
              <a:t>es</a:t>
            </a:r>
            <a:r>
              <a:rPr lang="en-GB" sz="3000" noProof="0" dirty="0">
                <a:solidFill>
                  <a:srgbClr val="EE6000"/>
                </a:solidFill>
                <a:latin typeface="+mj-lt"/>
              </a:rPr>
              <a:t> </a:t>
            </a:r>
            <a:r>
              <a:rPr lang="en-GB" sz="3000" noProof="0" dirty="0">
                <a:solidFill>
                  <a:schemeClr val="accent5">
                    <a:lumMod val="50000"/>
                  </a:schemeClr>
                </a:solidFill>
                <a:latin typeface="+mj-lt"/>
              </a:rPr>
              <a:t>content  .</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5" name="TextBox 14">
            <a:extLst>
              <a:ext uri="{FF2B5EF4-FFF2-40B4-BE49-F238E27FC236}">
                <a16:creationId xmlns:a16="http://schemas.microsoft.com/office/drawing/2014/main" id="{8EEB07C8-DE4D-47E1-AD4E-CEB6BAA3A2E8}"/>
              </a:ext>
            </a:extLst>
          </p:cNvPr>
          <p:cNvSpPr txBox="1"/>
          <p:nvPr/>
        </p:nvSpPr>
        <p:spPr>
          <a:xfrm>
            <a:off x="6636774" y="3445219"/>
            <a:ext cx="5433305" cy="553998"/>
          </a:xfrm>
          <a:prstGeom prst="rect">
            <a:avLst/>
          </a:prstGeom>
          <a:noFill/>
        </p:spPr>
        <p:txBody>
          <a:bodyPr wrap="square" rtlCol="0">
            <a:spAutoFit/>
          </a:bodyPr>
          <a:lstStyle/>
          <a:p>
            <a:pPr lvl="0">
              <a:defRPr/>
            </a:pPr>
            <a:r>
              <a:rPr lang="en-GB" sz="3000" dirty="0">
                <a:solidFill>
                  <a:schemeClr val="accent5">
                    <a:lumMod val="50000"/>
                  </a:schemeClr>
                </a:solidFill>
                <a:latin typeface="+mj-lt"/>
              </a:rPr>
              <a:t>You</a:t>
            </a:r>
            <a:r>
              <a:rPr lang="en-GB" sz="2000" dirty="0">
                <a:solidFill>
                  <a:schemeClr val="accent5">
                    <a:lumMod val="50000"/>
                  </a:schemeClr>
                </a:solidFill>
                <a:latin typeface="+mj-lt"/>
              </a:rPr>
              <a:t>(</a:t>
            </a:r>
            <a:r>
              <a:rPr lang="en-GB" sz="2000" dirty="0">
                <a:solidFill>
                  <a:srgbClr val="4472C4">
                    <a:lumMod val="50000"/>
                  </a:srgbClr>
                </a:solidFill>
                <a:latin typeface="+mj-lt"/>
              </a:rPr>
              <a:t>more than one)</a:t>
            </a:r>
            <a:r>
              <a:rPr lang="en-GB" sz="2000" dirty="0">
                <a:solidFill>
                  <a:schemeClr val="accent5">
                    <a:lumMod val="50000"/>
                  </a:schemeClr>
                </a:solidFill>
                <a:latin typeface="+mj-lt"/>
              </a:rPr>
              <a:t>  </a:t>
            </a:r>
            <a:r>
              <a:rPr lang="en-GB" sz="3000" dirty="0">
                <a:solidFill>
                  <a:srgbClr val="EE6000"/>
                </a:solidFill>
                <a:latin typeface="+mj-lt"/>
              </a:rPr>
              <a:t>are </a:t>
            </a:r>
            <a:r>
              <a:rPr lang="en-GB" sz="3000" dirty="0">
                <a:solidFill>
                  <a:schemeClr val="accent5">
                    <a:lumMod val="50000"/>
                  </a:schemeClr>
                </a:solidFill>
                <a:latin typeface="+mj-lt"/>
              </a:rPr>
              <a:t>pleased</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6" name="TextBox 15">
            <a:extLst>
              <a:ext uri="{FF2B5EF4-FFF2-40B4-BE49-F238E27FC236}">
                <a16:creationId xmlns:a16="http://schemas.microsoft.com/office/drawing/2014/main" id="{FB9EE997-33A0-4228-ABE5-4567613CD265}"/>
              </a:ext>
            </a:extLst>
          </p:cNvPr>
          <p:cNvSpPr txBox="1"/>
          <p:nvPr/>
        </p:nvSpPr>
        <p:spPr>
          <a:xfrm>
            <a:off x="414994" y="5274869"/>
            <a:ext cx="11777006" cy="830997"/>
          </a:xfrm>
          <a:prstGeom prst="rect">
            <a:avLst/>
          </a:prstGeom>
          <a:noFill/>
        </p:spPr>
        <p:txBody>
          <a:bodyPr wrap="square" rtlCol="0">
            <a:spAutoFit/>
          </a:bodyPr>
          <a:lstStyle/>
          <a:p>
            <a:pPr lvl="0">
              <a:defRPr/>
            </a:pPr>
            <a:r>
              <a:rPr lang="en-GB" sz="2400" dirty="0">
                <a:solidFill>
                  <a:srgbClr val="4472C4">
                    <a:lumMod val="50000"/>
                  </a:srgbClr>
                </a:solidFill>
                <a:latin typeface="+mj-lt"/>
              </a:rPr>
              <a:t>“</a:t>
            </a:r>
            <a:r>
              <a:rPr lang="en-GB" sz="2400" dirty="0" err="1">
                <a:solidFill>
                  <a:srgbClr val="4472C4">
                    <a:lumMod val="50000"/>
                  </a:srgbClr>
                </a:solidFill>
                <a:latin typeface="+mj-lt"/>
              </a:rPr>
              <a:t>êtes</a:t>
            </a:r>
            <a:r>
              <a:rPr lang="en-GB" sz="2400" dirty="0">
                <a:solidFill>
                  <a:srgbClr val="4472C4">
                    <a:lumMod val="50000"/>
                  </a:srgbClr>
                </a:solidFill>
                <a:latin typeface="+mj-lt"/>
              </a:rPr>
              <a:t>” does not end in </a:t>
            </a:r>
            <a:r>
              <a:rPr lang="en-GB" sz="2400" b="1" dirty="0">
                <a:solidFill>
                  <a:srgbClr val="EE6000"/>
                </a:solidFill>
                <a:latin typeface="+mj-lt"/>
              </a:rPr>
              <a:t>–</a:t>
            </a:r>
            <a:r>
              <a:rPr lang="en-GB" sz="2400" b="1" dirty="0" err="1">
                <a:solidFill>
                  <a:srgbClr val="EE6000"/>
                </a:solidFill>
                <a:latin typeface="+mj-lt"/>
              </a:rPr>
              <a:t>ez</a:t>
            </a:r>
            <a:r>
              <a:rPr lang="en-GB" sz="2400" dirty="0" err="1">
                <a:solidFill>
                  <a:schemeClr val="accent5">
                    <a:lumMod val="50000"/>
                  </a:schemeClr>
                </a:solidFill>
                <a:latin typeface="+mj-lt"/>
              </a:rPr>
              <a:t>.</a:t>
            </a:r>
            <a:r>
              <a:rPr lang="en-GB" sz="2400" dirty="0">
                <a:solidFill>
                  <a:schemeClr val="accent5">
                    <a:lumMod val="50000"/>
                  </a:schemeClr>
                </a:solidFill>
                <a:latin typeface="+mj-lt"/>
              </a:rPr>
              <a:t> This is different to </a:t>
            </a:r>
            <a:r>
              <a:rPr lang="en-GB" sz="2400" dirty="0">
                <a:solidFill>
                  <a:srgbClr val="4472C4">
                    <a:lumMod val="50000"/>
                  </a:srgbClr>
                </a:solidFill>
                <a:latin typeface="+mj-lt"/>
              </a:rPr>
              <a:t>the other ‘</a:t>
            </a:r>
            <a:r>
              <a:rPr lang="en-GB" sz="2400" dirty="0" err="1">
                <a:solidFill>
                  <a:srgbClr val="4472C4">
                    <a:lumMod val="50000"/>
                  </a:srgbClr>
                </a:solidFill>
                <a:latin typeface="+mj-lt"/>
              </a:rPr>
              <a:t>vous</a:t>
            </a:r>
            <a:r>
              <a:rPr lang="en-GB" sz="2400" dirty="0">
                <a:solidFill>
                  <a:srgbClr val="4472C4">
                    <a:lumMod val="50000"/>
                  </a:srgbClr>
                </a:solidFill>
                <a:latin typeface="+mj-lt"/>
              </a:rPr>
              <a:t>’ forms of verbs you have learned. This is because </a:t>
            </a:r>
            <a:r>
              <a:rPr lang="en-GB" sz="2400" b="1" dirty="0" err="1">
                <a:solidFill>
                  <a:srgbClr val="4472C4">
                    <a:lumMod val="50000"/>
                  </a:srgbClr>
                </a:solidFill>
                <a:latin typeface="+mj-lt"/>
              </a:rPr>
              <a:t>être</a:t>
            </a:r>
            <a:r>
              <a:rPr lang="en-GB" sz="2400" b="1" dirty="0">
                <a:solidFill>
                  <a:srgbClr val="4472C4">
                    <a:lumMod val="50000"/>
                  </a:srgbClr>
                </a:solidFill>
                <a:latin typeface="+mj-lt"/>
              </a:rPr>
              <a:t> – to be</a:t>
            </a:r>
            <a:r>
              <a:rPr lang="en-GB" sz="2400" dirty="0">
                <a:solidFill>
                  <a:srgbClr val="4472C4">
                    <a:lumMod val="50000"/>
                  </a:srgbClr>
                </a:solidFill>
                <a:latin typeface="+mj-lt"/>
              </a:rPr>
              <a:t> is an irregular verb.</a:t>
            </a:r>
          </a:p>
        </p:txBody>
      </p:sp>
      <p:sp>
        <p:nvSpPr>
          <p:cNvPr id="17" name="Oval Callout 16">
            <a:extLst>
              <a:ext uri="{FF2B5EF4-FFF2-40B4-BE49-F238E27FC236}">
                <a16:creationId xmlns:a16="http://schemas.microsoft.com/office/drawing/2014/main" id="{31CF6B07-29E7-4D84-AC22-F4FED1BBA486}"/>
              </a:ext>
            </a:extLst>
          </p:cNvPr>
          <p:cNvSpPr/>
          <p:nvPr/>
        </p:nvSpPr>
        <p:spPr>
          <a:xfrm>
            <a:off x="414994" y="4225833"/>
            <a:ext cx="10646296" cy="795134"/>
          </a:xfrm>
          <a:prstGeom prst="wedgeEllipseCallout">
            <a:avLst>
              <a:gd name="adj1" fmla="val 1508"/>
              <a:gd name="adj2" fmla="val -9623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i="1" dirty="0">
                <a:solidFill>
                  <a:schemeClr val="bg1"/>
                </a:solidFill>
                <a:latin typeface="+mj-lt"/>
              </a:rPr>
              <a:t>Plural</a:t>
            </a:r>
            <a:r>
              <a:rPr lang="en-GB" sz="2400" b="1" dirty="0">
                <a:solidFill>
                  <a:schemeClr val="bg1"/>
                </a:solidFill>
                <a:latin typeface="+mj-lt"/>
              </a:rPr>
              <a:t> “YOU” (</a:t>
            </a:r>
            <a:r>
              <a:rPr lang="en-GB" sz="2400" b="1" dirty="0" err="1">
                <a:solidFill>
                  <a:schemeClr val="bg1"/>
                </a:solidFill>
                <a:latin typeface="+mj-lt"/>
              </a:rPr>
              <a:t>vous</a:t>
            </a:r>
            <a:r>
              <a:rPr lang="en-GB" sz="2400" b="1" dirty="0">
                <a:solidFill>
                  <a:schemeClr val="bg1"/>
                </a:solidFill>
                <a:latin typeface="+mj-lt"/>
              </a:rPr>
              <a:t>) also needs a </a:t>
            </a:r>
            <a:r>
              <a:rPr lang="en-GB" sz="2400" b="1" i="1" dirty="0">
                <a:solidFill>
                  <a:schemeClr val="bg1"/>
                </a:solidFill>
                <a:latin typeface="+mj-lt"/>
              </a:rPr>
              <a:t>plural </a:t>
            </a:r>
            <a:r>
              <a:rPr lang="en-GB" sz="2400" b="1" dirty="0">
                <a:solidFill>
                  <a:schemeClr val="bg1"/>
                </a:solidFill>
                <a:latin typeface="+mj-lt"/>
              </a:rPr>
              <a:t>adjective.</a:t>
            </a:r>
          </a:p>
        </p:txBody>
      </p:sp>
      <p:sp>
        <p:nvSpPr>
          <p:cNvPr id="18" name="TextBox 17">
            <a:extLst>
              <a:ext uri="{FF2B5EF4-FFF2-40B4-BE49-F238E27FC236}">
                <a16:creationId xmlns:a16="http://schemas.microsoft.com/office/drawing/2014/main" id="{8025474B-2BD6-40D9-9CB5-F36F419F46D5}"/>
              </a:ext>
            </a:extLst>
          </p:cNvPr>
          <p:cNvSpPr txBox="1"/>
          <p:nvPr/>
        </p:nvSpPr>
        <p:spPr>
          <a:xfrm flipH="1">
            <a:off x="6105510" y="1739330"/>
            <a:ext cx="447366" cy="584775"/>
          </a:xfrm>
          <a:prstGeom prst="rect">
            <a:avLst/>
          </a:prstGeom>
          <a:noFill/>
        </p:spPr>
        <p:txBody>
          <a:bodyPr wrap="square" rtlCol="0">
            <a:spAutoFit/>
          </a:bodyPr>
          <a:lstStyle/>
          <a:p>
            <a:r>
              <a:rPr lang="en-GB" sz="3200" b="1" dirty="0">
                <a:solidFill>
                  <a:srgbClr val="EE6000"/>
                </a:solidFill>
                <a:latin typeface="+mj-lt"/>
              </a:rPr>
              <a:t>s</a:t>
            </a:r>
          </a:p>
        </p:txBody>
      </p:sp>
      <p:sp>
        <p:nvSpPr>
          <p:cNvPr id="19" name="TextBox 18">
            <a:extLst>
              <a:ext uri="{FF2B5EF4-FFF2-40B4-BE49-F238E27FC236}">
                <a16:creationId xmlns:a16="http://schemas.microsoft.com/office/drawing/2014/main" id="{69BA7DF1-885A-4E7E-8FB3-3678F847A48A}"/>
              </a:ext>
            </a:extLst>
          </p:cNvPr>
          <p:cNvSpPr txBox="1"/>
          <p:nvPr/>
        </p:nvSpPr>
        <p:spPr>
          <a:xfrm flipH="1">
            <a:off x="5738142" y="3391557"/>
            <a:ext cx="447366" cy="584775"/>
          </a:xfrm>
          <a:prstGeom prst="rect">
            <a:avLst/>
          </a:prstGeom>
          <a:noFill/>
        </p:spPr>
        <p:txBody>
          <a:bodyPr wrap="square" rtlCol="0">
            <a:spAutoFit/>
          </a:bodyPr>
          <a:lstStyle/>
          <a:p>
            <a:r>
              <a:rPr lang="en-GB" sz="3200" b="1" dirty="0">
                <a:solidFill>
                  <a:srgbClr val="EE6000"/>
                </a:solidFill>
                <a:latin typeface="+mj-lt"/>
              </a:rPr>
              <a:t>s</a:t>
            </a:r>
          </a:p>
        </p:txBody>
      </p:sp>
      <p:sp>
        <p:nvSpPr>
          <p:cNvPr id="20" name="Oval Callout 29">
            <a:extLst>
              <a:ext uri="{FF2B5EF4-FFF2-40B4-BE49-F238E27FC236}">
                <a16:creationId xmlns:a16="http://schemas.microsoft.com/office/drawing/2014/main" id="{41599C4B-1B22-477F-93FC-0211C70DAE90}"/>
              </a:ext>
            </a:extLst>
          </p:cNvPr>
          <p:cNvSpPr/>
          <p:nvPr/>
        </p:nvSpPr>
        <p:spPr>
          <a:xfrm>
            <a:off x="10112657" y="1632573"/>
            <a:ext cx="1828800" cy="1449336"/>
          </a:xfrm>
          <a:prstGeom prst="wedgeEllipseCallout">
            <a:avLst>
              <a:gd name="adj1" fmla="val -368850"/>
              <a:gd name="adj2" fmla="val 937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21" name="Picture 2" descr="Quiet Sign Clip Art">
            <a:extLst>
              <a:ext uri="{FF2B5EF4-FFF2-40B4-BE49-F238E27FC236}">
                <a16:creationId xmlns:a16="http://schemas.microsoft.com/office/drawing/2014/main" id="{09DE4A0A-9454-4017-9B7A-7D274121F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972" y="183852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2" name="Oval Callout 2">
            <a:extLst>
              <a:ext uri="{FF2B5EF4-FFF2-40B4-BE49-F238E27FC236}">
                <a16:creationId xmlns:a16="http://schemas.microsoft.com/office/drawing/2014/main" id="{74633819-0099-41ED-AEC8-EA44D140A363}"/>
              </a:ext>
            </a:extLst>
          </p:cNvPr>
          <p:cNvSpPr/>
          <p:nvPr/>
        </p:nvSpPr>
        <p:spPr bwMode="auto">
          <a:xfrm>
            <a:off x="112430" y="1280390"/>
            <a:ext cx="6107906" cy="1338562"/>
          </a:xfrm>
          <a:prstGeom prst="wedgeEllipseCallout">
            <a:avLst>
              <a:gd name="adj1" fmla="val 1638"/>
              <a:gd name="adj2" fmla="val 120564"/>
            </a:avLst>
          </a:prstGeom>
          <a:solidFill>
            <a:schemeClr val="accent1">
              <a:lumMod val="50000"/>
            </a:schemeClr>
          </a:solidFill>
          <a:ln>
            <a:solidFill>
              <a:schemeClr val="accent2"/>
            </a:solidFill>
            <a:headEnd/>
            <a:tailEnd/>
          </a:ln>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prstClr val="white"/>
              </a:solidFill>
              <a:latin typeface="+mj-lt"/>
            </a:endParaRPr>
          </a:p>
        </p:txBody>
      </p:sp>
      <p:sp>
        <p:nvSpPr>
          <p:cNvPr id="23" name="TextBox 22">
            <a:extLst>
              <a:ext uri="{FF2B5EF4-FFF2-40B4-BE49-F238E27FC236}">
                <a16:creationId xmlns:a16="http://schemas.microsoft.com/office/drawing/2014/main" id="{E57AF37D-52CB-42FE-AFB2-CFD1EA01886B}"/>
              </a:ext>
            </a:extLst>
          </p:cNvPr>
          <p:cNvSpPr txBox="1"/>
          <p:nvPr/>
        </p:nvSpPr>
        <p:spPr>
          <a:xfrm>
            <a:off x="323586" y="1574720"/>
            <a:ext cx="5702454" cy="1015663"/>
          </a:xfrm>
          <a:prstGeom prst="rect">
            <a:avLst/>
          </a:prstGeom>
          <a:noFill/>
        </p:spPr>
        <p:txBody>
          <a:bodyPr wrap="square" rtlCol="0">
            <a:spAutoFit/>
          </a:bodyPr>
          <a:lstStyle/>
          <a:p>
            <a:pPr algn="ctr"/>
            <a:r>
              <a:rPr lang="en-GB" sz="2000" b="1" dirty="0">
                <a:solidFill>
                  <a:schemeClr val="bg1"/>
                </a:solidFill>
                <a:latin typeface="+mj-lt"/>
              </a:rPr>
              <a:t>You hear the ‘s’ on ‘</a:t>
            </a:r>
            <a:r>
              <a:rPr lang="en-GB" sz="2000" b="1" dirty="0" err="1">
                <a:solidFill>
                  <a:schemeClr val="bg1"/>
                </a:solidFill>
                <a:latin typeface="+mj-lt"/>
              </a:rPr>
              <a:t>vous</a:t>
            </a:r>
            <a:r>
              <a:rPr lang="en-GB" sz="2000" b="1" dirty="0">
                <a:solidFill>
                  <a:schemeClr val="bg1"/>
                </a:solidFill>
                <a:latin typeface="+mj-lt"/>
              </a:rPr>
              <a:t>’ because of the ‘</a:t>
            </a:r>
            <a:r>
              <a:rPr lang="en-GB" sz="2000" b="1" dirty="0">
                <a:solidFill>
                  <a:schemeClr val="bg1"/>
                </a:solidFill>
                <a:latin typeface="+mj-lt"/>
                <a:cs typeface="Calibri" panose="020F0502020204030204" pitchFamily="34" charset="0"/>
              </a:rPr>
              <a:t>ê’ which follows – this will be covered more next lesson.</a:t>
            </a:r>
            <a:endParaRPr lang="en-GB" sz="2000" b="1" dirty="0">
              <a:solidFill>
                <a:schemeClr val="bg1"/>
              </a:solidFill>
              <a:latin typeface="+mj-lt"/>
            </a:endParaRPr>
          </a:p>
        </p:txBody>
      </p:sp>
    </p:spTree>
    <p:extLst>
      <p:ext uri="{BB962C8B-B14F-4D97-AF65-F5344CB8AC3E}">
        <p14:creationId xmlns:p14="http://schemas.microsoft.com/office/powerpoint/2010/main" val="26010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heel(1)">
                                      <p:cBhvr>
                                        <p:cTn id="13" dur="20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21" presetClass="entr" presetSubtype="1"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wheel(1)">
                                      <p:cBhvr>
                                        <p:cTn id="28" dur="20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7" grpId="0" animBg="1"/>
      <p:bldP spid="20" grpId="0" animBg="1"/>
      <p:bldP spid="22"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6521BB1C-A9EE-4D36-828F-82F3CAA3B943}"/>
              </a:ext>
            </a:extLst>
          </p:cNvPr>
          <p:cNvGraphicFramePr>
            <a:graphicFrameLocks noGrp="1"/>
          </p:cNvGraphicFramePr>
          <p:nvPr>
            <p:extLst>
              <p:ext uri="{D42A27DB-BD31-4B8C-83A1-F6EECF244321}">
                <p14:modId xmlns:p14="http://schemas.microsoft.com/office/powerpoint/2010/main" val="1922452595"/>
              </p:ext>
            </p:extLst>
          </p:nvPr>
        </p:nvGraphicFramePr>
        <p:xfrm>
          <a:off x="2149475" y="1202807"/>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3200" b="1" baseline="0" dirty="0">
                          <a:solidFill>
                            <a:schemeClr val="accent5">
                              <a:lumMod val="50000"/>
                            </a:schemeClr>
                          </a:solidFill>
                        </a:rPr>
                        <a:t> </a:t>
                      </a:r>
                      <a:r>
                        <a:rPr lang="en-GB" sz="2000" b="1" baseline="0" dirty="0">
                          <a:solidFill>
                            <a:schemeClr val="accent5">
                              <a:lumMod val="50000"/>
                            </a:schemeClr>
                          </a:solidFill>
                        </a:rPr>
                        <a:t>(you plural)</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44" name="Picture 43">
            <a:extLst>
              <a:ext uri="{FF2B5EF4-FFF2-40B4-BE49-F238E27FC236}">
                <a16:creationId xmlns:a16="http://schemas.microsoft.com/office/drawing/2014/main" id="{8079B90F-8106-4CCC-B5DD-FB95C7676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115626" y="1850530"/>
            <a:ext cx="346161" cy="360584"/>
          </a:xfrm>
          <a:prstGeom prst="rect">
            <a:avLst/>
          </a:prstGeom>
        </p:spPr>
      </p:pic>
      <p:pic>
        <p:nvPicPr>
          <p:cNvPr id="46" name="Picture 45">
            <a:extLst>
              <a:ext uri="{FF2B5EF4-FFF2-40B4-BE49-F238E27FC236}">
                <a16:creationId xmlns:a16="http://schemas.microsoft.com/office/drawing/2014/main" id="{F30C0E8C-FE13-46FE-9FB6-B9077EDDC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4034205" y="2416203"/>
            <a:ext cx="346161" cy="360584"/>
          </a:xfrm>
          <a:prstGeom prst="rect">
            <a:avLst/>
          </a:prstGeom>
        </p:spPr>
      </p:pic>
      <p:pic>
        <p:nvPicPr>
          <p:cNvPr id="47" name="Picture 46">
            <a:extLst>
              <a:ext uri="{FF2B5EF4-FFF2-40B4-BE49-F238E27FC236}">
                <a16:creationId xmlns:a16="http://schemas.microsoft.com/office/drawing/2014/main" id="{045CAF9D-A076-4287-9C83-00FF00ED0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115626" y="3575494"/>
            <a:ext cx="346161" cy="360584"/>
          </a:xfrm>
          <a:prstGeom prst="rect">
            <a:avLst/>
          </a:prstGeom>
        </p:spPr>
      </p:pic>
      <p:pic>
        <p:nvPicPr>
          <p:cNvPr id="48" name="Picture 47">
            <a:extLst>
              <a:ext uri="{FF2B5EF4-FFF2-40B4-BE49-F238E27FC236}">
                <a16:creationId xmlns:a16="http://schemas.microsoft.com/office/drawing/2014/main" id="{DD16FDA4-A6CB-4CCA-B572-4C212BE0C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3999841" y="5798131"/>
            <a:ext cx="346161" cy="360584"/>
          </a:xfrm>
          <a:prstGeom prst="rect">
            <a:avLst/>
          </a:prstGeom>
        </p:spPr>
      </p:pic>
      <p:pic>
        <p:nvPicPr>
          <p:cNvPr id="49" name="Picture 48">
            <a:extLst>
              <a:ext uri="{FF2B5EF4-FFF2-40B4-BE49-F238E27FC236}">
                <a16:creationId xmlns:a16="http://schemas.microsoft.com/office/drawing/2014/main" id="{1AFAC46B-BC08-4DC3-8C10-481C3C831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4034205" y="5209344"/>
            <a:ext cx="346161" cy="360584"/>
          </a:xfrm>
          <a:prstGeom prst="rect">
            <a:avLst/>
          </a:prstGeom>
        </p:spPr>
      </p:pic>
      <p:pic>
        <p:nvPicPr>
          <p:cNvPr id="50" name="Picture 49">
            <a:extLst>
              <a:ext uri="{FF2B5EF4-FFF2-40B4-BE49-F238E27FC236}">
                <a16:creationId xmlns:a16="http://schemas.microsoft.com/office/drawing/2014/main" id="{E897ABBA-291A-441A-A978-57A7D0661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092180" y="4668972"/>
            <a:ext cx="346161" cy="360584"/>
          </a:xfrm>
          <a:prstGeom prst="rect">
            <a:avLst/>
          </a:prstGeom>
        </p:spPr>
      </p:pic>
      <p:pic>
        <p:nvPicPr>
          <p:cNvPr id="51" name="Picture 50">
            <a:extLst>
              <a:ext uri="{FF2B5EF4-FFF2-40B4-BE49-F238E27FC236}">
                <a16:creationId xmlns:a16="http://schemas.microsoft.com/office/drawing/2014/main" id="{8D5C5966-FAA5-4D02-82D0-E5C339617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4034204" y="4084146"/>
            <a:ext cx="346161" cy="360584"/>
          </a:xfrm>
          <a:prstGeom prst="rect">
            <a:avLst/>
          </a:prstGeom>
        </p:spPr>
      </p:pic>
      <p:pic>
        <p:nvPicPr>
          <p:cNvPr id="52" name="Picture 51">
            <a:extLst>
              <a:ext uri="{FF2B5EF4-FFF2-40B4-BE49-F238E27FC236}">
                <a16:creationId xmlns:a16="http://schemas.microsoft.com/office/drawing/2014/main" id="{E64BE0EF-2822-4037-92AE-DBA52A952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4034205" y="3025168"/>
            <a:ext cx="346161" cy="360584"/>
          </a:xfrm>
          <a:prstGeom prst="rect">
            <a:avLst/>
          </a:prstGeom>
        </p:spPr>
      </p:pic>
      <p:sp>
        <p:nvSpPr>
          <p:cNvPr id="5" name="Title 4">
            <a:extLst>
              <a:ext uri="{FF2B5EF4-FFF2-40B4-BE49-F238E27FC236}">
                <a16:creationId xmlns:a16="http://schemas.microsoft.com/office/drawing/2014/main" id="{33E20762-B596-4F0F-B919-D95BAEEBDBF5}"/>
              </a:ext>
            </a:extLst>
          </p:cNvPr>
          <p:cNvSpPr>
            <a:spLocks noGrp="1"/>
          </p:cNvSpPr>
          <p:nvPr>
            <p:ph type="title"/>
          </p:nvPr>
        </p:nvSpPr>
        <p:spPr>
          <a:xfrm>
            <a:off x="10277476" y="0"/>
            <a:ext cx="1632444" cy="931946"/>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écouter</a:t>
            </a:r>
            <a:endParaRPr lang="en-GB" dirty="0"/>
          </a:p>
        </p:txBody>
      </p:sp>
      <p:sp>
        <p:nvSpPr>
          <p:cNvPr id="54" name="Rectangle 53">
            <a:hlinkClick r:id="" action="ppaction://noaction">
              <a:snd r:embed="rId4" name="tr2-1.wav"/>
            </a:hlinkClick>
            <a:extLst>
              <a:ext uri="{FF2B5EF4-FFF2-40B4-BE49-F238E27FC236}">
                <a16:creationId xmlns:a16="http://schemas.microsoft.com/office/drawing/2014/main" id="{95AD6ACB-2604-4F9B-9682-49DE25383894}"/>
              </a:ext>
            </a:extLst>
          </p:cNvPr>
          <p:cNvSpPr/>
          <p:nvPr/>
        </p:nvSpPr>
        <p:spPr>
          <a:xfrm>
            <a:off x="1635501" y="184012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56" name="Rectangle 55">
            <a:hlinkClick r:id="" action="ppaction://noaction">
              <a:snd r:embed="rId5" name="tr2-2.wav"/>
            </a:hlinkClick>
            <a:extLst>
              <a:ext uri="{FF2B5EF4-FFF2-40B4-BE49-F238E27FC236}">
                <a16:creationId xmlns:a16="http://schemas.microsoft.com/office/drawing/2014/main" id="{E8A02347-A27C-4279-84E5-510594FC9882}"/>
              </a:ext>
            </a:extLst>
          </p:cNvPr>
          <p:cNvSpPr/>
          <p:nvPr/>
        </p:nvSpPr>
        <p:spPr>
          <a:xfrm>
            <a:off x="1635501" y="238049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58" name="Rectangle 57">
            <a:hlinkClick r:id="" action="ppaction://noaction">
              <a:snd r:embed="rId6" name="tr2-3.wav"/>
            </a:hlinkClick>
            <a:extLst>
              <a:ext uri="{FF2B5EF4-FFF2-40B4-BE49-F238E27FC236}">
                <a16:creationId xmlns:a16="http://schemas.microsoft.com/office/drawing/2014/main" id="{91114453-F7C8-4AB8-A00A-43100E564AEC}"/>
              </a:ext>
            </a:extLst>
          </p:cNvPr>
          <p:cNvSpPr/>
          <p:nvPr/>
        </p:nvSpPr>
        <p:spPr>
          <a:xfrm>
            <a:off x="1635501" y="296191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60" name="Rectangle 59">
            <a:hlinkClick r:id="" action="ppaction://noaction">
              <a:snd r:embed="rId7" name="tr2-4.wav"/>
            </a:hlinkClick>
            <a:extLst>
              <a:ext uri="{FF2B5EF4-FFF2-40B4-BE49-F238E27FC236}">
                <a16:creationId xmlns:a16="http://schemas.microsoft.com/office/drawing/2014/main" id="{D0781552-08AE-4068-A7B8-3B39A5006EA1}"/>
              </a:ext>
            </a:extLst>
          </p:cNvPr>
          <p:cNvSpPr/>
          <p:nvPr/>
        </p:nvSpPr>
        <p:spPr>
          <a:xfrm>
            <a:off x="1635501" y="350229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62" name="Rectangle 61">
            <a:hlinkClick r:id="" action="ppaction://noaction">
              <a:snd r:embed="rId8" name="5.wav"/>
            </a:hlinkClick>
            <a:extLst>
              <a:ext uri="{FF2B5EF4-FFF2-40B4-BE49-F238E27FC236}">
                <a16:creationId xmlns:a16="http://schemas.microsoft.com/office/drawing/2014/main" id="{B8FF6605-BDF6-4EF6-9257-C6F66F939796}"/>
              </a:ext>
            </a:extLst>
          </p:cNvPr>
          <p:cNvSpPr/>
          <p:nvPr/>
        </p:nvSpPr>
        <p:spPr>
          <a:xfrm>
            <a:off x="1635501" y="406353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64" name="Rectangle 63">
            <a:hlinkClick r:id="" action="ppaction://noaction">
              <a:snd r:embed="rId9" name="tr2-6.wav"/>
            </a:hlinkClick>
            <a:extLst>
              <a:ext uri="{FF2B5EF4-FFF2-40B4-BE49-F238E27FC236}">
                <a16:creationId xmlns:a16="http://schemas.microsoft.com/office/drawing/2014/main" id="{B739C6CC-9BA6-44AB-9206-F9D60A1A4314}"/>
              </a:ext>
            </a:extLst>
          </p:cNvPr>
          <p:cNvSpPr/>
          <p:nvPr/>
        </p:nvSpPr>
        <p:spPr>
          <a:xfrm>
            <a:off x="1635501" y="462327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66" name="Rectangle 65">
            <a:hlinkClick r:id="" action="ppaction://noaction">
              <a:snd r:embed="rId10" name="tr2-7.wav"/>
            </a:hlinkClick>
            <a:extLst>
              <a:ext uri="{FF2B5EF4-FFF2-40B4-BE49-F238E27FC236}">
                <a16:creationId xmlns:a16="http://schemas.microsoft.com/office/drawing/2014/main" id="{B7C8C51F-37DC-4D73-82D4-6FFE95AB9F40}"/>
              </a:ext>
            </a:extLst>
          </p:cNvPr>
          <p:cNvSpPr/>
          <p:nvPr/>
        </p:nvSpPr>
        <p:spPr>
          <a:xfrm>
            <a:off x="1635501" y="516365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7</a:t>
            </a:r>
          </a:p>
        </p:txBody>
      </p:sp>
      <p:sp>
        <p:nvSpPr>
          <p:cNvPr id="68" name="Rectangle 67">
            <a:hlinkClick r:id="" action="ppaction://noaction">
              <a:snd r:embed="rId11" name="tr2-8.wav"/>
            </a:hlinkClick>
            <a:extLst>
              <a:ext uri="{FF2B5EF4-FFF2-40B4-BE49-F238E27FC236}">
                <a16:creationId xmlns:a16="http://schemas.microsoft.com/office/drawing/2014/main" id="{1A9D9B54-A37A-44B2-90F1-9418A032E100}"/>
              </a:ext>
            </a:extLst>
          </p:cNvPr>
          <p:cNvSpPr/>
          <p:nvPr/>
        </p:nvSpPr>
        <p:spPr>
          <a:xfrm>
            <a:off x="1635501" y="570402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8</a:t>
            </a:r>
          </a:p>
        </p:txBody>
      </p:sp>
      <p:pic>
        <p:nvPicPr>
          <p:cNvPr id="23" name="Picture 22" descr="background rectangle">
            <a:extLst>
              <a:ext uri="{FF2B5EF4-FFF2-40B4-BE49-F238E27FC236}">
                <a16:creationId xmlns:a16="http://schemas.microsoft.com/office/drawing/2014/main" id="{2C4D3B08-D4F3-41CA-A1DA-356E41D53C4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7A005CE-9F26-4B88-A607-4107396012E6}"/>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C’est qui ?  Vous ou nous ? </a:t>
            </a:r>
          </a:p>
        </p:txBody>
      </p:sp>
      <p:pic>
        <p:nvPicPr>
          <p:cNvPr id="3" name="Picture 2" descr="Shape, circle, rectangle&#10;&#10;Description automatically generated">
            <a:extLst>
              <a:ext uri="{FF2B5EF4-FFF2-40B4-BE49-F238E27FC236}">
                <a16:creationId xmlns:a16="http://schemas.microsoft.com/office/drawing/2014/main" id="{1DBE3C3D-580E-43BE-8276-0859D0D843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47961" y="1863530"/>
            <a:ext cx="1420443" cy="998963"/>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B0DBA774-93A2-45DA-A0E4-6193C23FEE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58755" y="1824807"/>
            <a:ext cx="1456645" cy="1037686"/>
          </a:xfrm>
          <a:prstGeom prst="rect">
            <a:avLst/>
          </a:prstGeom>
        </p:spPr>
      </p:pic>
      <p:sp>
        <p:nvSpPr>
          <p:cNvPr id="8" name="TextBox 7">
            <a:extLst>
              <a:ext uri="{FF2B5EF4-FFF2-40B4-BE49-F238E27FC236}">
                <a16:creationId xmlns:a16="http://schemas.microsoft.com/office/drawing/2014/main" id="{E54AC486-F421-4056-A2B0-B53EEED9CD8E}"/>
              </a:ext>
            </a:extLst>
          </p:cNvPr>
          <p:cNvSpPr txBox="1"/>
          <p:nvPr/>
        </p:nvSpPr>
        <p:spPr>
          <a:xfrm>
            <a:off x="6738009" y="271647"/>
            <a:ext cx="3393285" cy="430887"/>
          </a:xfrm>
          <a:prstGeom prst="rect">
            <a:avLst/>
          </a:prstGeom>
          <a:noFill/>
        </p:spPr>
        <p:txBody>
          <a:bodyPr wrap="square" rtlCol="0">
            <a:spAutoFit/>
          </a:bodyPr>
          <a:lstStyle/>
          <a:p>
            <a:r>
              <a:rPr lang="fr-FR" sz="2200" dirty="0">
                <a:solidFill>
                  <a:schemeClr val="accent5">
                    <a:lumMod val="50000"/>
                  </a:schemeClr>
                </a:solidFill>
              </a:rPr>
              <a:t>Cochez.</a:t>
            </a:r>
            <a:endParaRPr lang="en-GB" sz="2200" dirty="0">
              <a:solidFill>
                <a:schemeClr val="accent5">
                  <a:lumMod val="50000"/>
                </a:schemeClr>
              </a:solidFill>
            </a:endParaRPr>
          </a:p>
        </p:txBody>
      </p:sp>
    </p:spTree>
    <p:extLst>
      <p:ext uri="{BB962C8B-B14F-4D97-AF65-F5344CB8AC3E}">
        <p14:creationId xmlns:p14="http://schemas.microsoft.com/office/powerpoint/2010/main" val="131317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9564F4F4-B166-4354-B44A-BC8F2027CFAC}"/>
              </a:ext>
            </a:extLst>
          </p:cNvPr>
          <p:cNvSpPr txBox="1"/>
          <p:nvPr/>
        </p:nvSpPr>
        <p:spPr>
          <a:xfrm>
            <a:off x="6738009" y="271647"/>
            <a:ext cx="3393285" cy="430887"/>
          </a:xfrm>
          <a:prstGeom prst="rect">
            <a:avLst/>
          </a:prstGeom>
          <a:noFill/>
        </p:spPr>
        <p:txBody>
          <a:bodyPr wrap="square" rtlCol="0">
            <a:spAutoFit/>
          </a:bodyPr>
          <a:lstStyle/>
          <a:p>
            <a:r>
              <a:rPr lang="fr-FR" sz="2200" dirty="0">
                <a:solidFill>
                  <a:schemeClr val="accent5">
                    <a:lumMod val="50000"/>
                  </a:schemeClr>
                </a:solidFill>
              </a:rPr>
              <a:t>Écris le mot en anglais.</a:t>
            </a:r>
            <a:endParaRPr lang="en-GB" sz="2200" dirty="0">
              <a:solidFill>
                <a:schemeClr val="accent5">
                  <a:lumMod val="50000"/>
                </a:schemeClr>
              </a:solidFill>
            </a:endParaRPr>
          </a:p>
        </p:txBody>
      </p:sp>
      <p:graphicFrame>
        <p:nvGraphicFramePr>
          <p:cNvPr id="35" name="Table 34">
            <a:extLst>
              <a:ext uri="{FF2B5EF4-FFF2-40B4-BE49-F238E27FC236}">
                <a16:creationId xmlns:a16="http://schemas.microsoft.com/office/drawing/2014/main" id="{2FE1B1D1-CD70-4524-B0F9-7B71FC8BC6FD}"/>
              </a:ext>
            </a:extLst>
          </p:cNvPr>
          <p:cNvGraphicFramePr>
            <a:graphicFrameLocks noGrp="1"/>
          </p:cNvGraphicFramePr>
          <p:nvPr>
            <p:extLst>
              <p:ext uri="{D42A27DB-BD31-4B8C-83A1-F6EECF244321}">
                <p14:modId xmlns:p14="http://schemas.microsoft.com/office/powerpoint/2010/main" val="77380720"/>
              </p:ext>
            </p:extLst>
          </p:nvPr>
        </p:nvGraphicFramePr>
        <p:xfrm>
          <a:off x="2032000" y="1284740"/>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2000" b="1" baseline="0" dirty="0">
                          <a:solidFill>
                            <a:schemeClr val="accent5">
                              <a:lumMod val="50000"/>
                            </a:schemeClr>
                          </a:solidFill>
                        </a:rPr>
                        <a:t> (you plural)</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4" name="TextBox 43">
            <a:extLst>
              <a:ext uri="{FF2B5EF4-FFF2-40B4-BE49-F238E27FC236}">
                <a16:creationId xmlns:a16="http://schemas.microsoft.com/office/drawing/2014/main" id="{2528762F-8703-4BDE-807B-08FDC2CEF9FD}"/>
              </a:ext>
            </a:extLst>
          </p:cNvPr>
          <p:cNvSpPr txBox="1"/>
          <p:nvPr/>
        </p:nvSpPr>
        <p:spPr>
          <a:xfrm>
            <a:off x="7638311" y="1906254"/>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45" name="TextBox 44">
            <a:extLst>
              <a:ext uri="{FF2B5EF4-FFF2-40B4-BE49-F238E27FC236}">
                <a16:creationId xmlns:a16="http://schemas.microsoft.com/office/drawing/2014/main" id="{690196B8-373F-4B48-86DD-29756C076012}"/>
              </a:ext>
            </a:extLst>
          </p:cNvPr>
          <p:cNvSpPr txBox="1"/>
          <p:nvPr/>
        </p:nvSpPr>
        <p:spPr>
          <a:xfrm>
            <a:off x="2970852" y="5239856"/>
            <a:ext cx="2893484" cy="461665"/>
          </a:xfrm>
          <a:prstGeom prst="rect">
            <a:avLst/>
          </a:prstGeom>
          <a:noFill/>
        </p:spPr>
        <p:txBody>
          <a:bodyPr wrap="square" rtlCol="0">
            <a:spAutoFit/>
          </a:bodyPr>
          <a:lstStyle/>
          <a:p>
            <a:pPr algn="ctr"/>
            <a:r>
              <a:rPr lang="en-GB" sz="2400" dirty="0">
                <a:solidFill>
                  <a:schemeClr val="accent5">
                    <a:lumMod val="50000"/>
                  </a:schemeClr>
                </a:solidFill>
              </a:rPr>
              <a:t>funny</a:t>
            </a:r>
          </a:p>
        </p:txBody>
      </p:sp>
      <p:sp>
        <p:nvSpPr>
          <p:cNvPr id="46" name="TextBox 45">
            <a:extLst>
              <a:ext uri="{FF2B5EF4-FFF2-40B4-BE49-F238E27FC236}">
                <a16:creationId xmlns:a16="http://schemas.microsoft.com/office/drawing/2014/main" id="{41A1EF36-6BBB-488E-841C-E90D2EF55391}"/>
              </a:ext>
            </a:extLst>
          </p:cNvPr>
          <p:cNvSpPr txBox="1"/>
          <p:nvPr/>
        </p:nvSpPr>
        <p:spPr>
          <a:xfrm>
            <a:off x="7814154" y="3578333"/>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47" name="TextBox 46">
            <a:extLst>
              <a:ext uri="{FF2B5EF4-FFF2-40B4-BE49-F238E27FC236}">
                <a16:creationId xmlns:a16="http://schemas.microsoft.com/office/drawing/2014/main" id="{218C27B0-39BC-481E-8F2C-7DDE0A2FCD04}"/>
              </a:ext>
            </a:extLst>
          </p:cNvPr>
          <p:cNvSpPr txBox="1"/>
          <p:nvPr/>
        </p:nvSpPr>
        <p:spPr>
          <a:xfrm>
            <a:off x="3094945" y="2480145"/>
            <a:ext cx="2971800" cy="461665"/>
          </a:xfrm>
          <a:prstGeom prst="rect">
            <a:avLst/>
          </a:prstGeom>
          <a:noFill/>
        </p:spPr>
        <p:txBody>
          <a:bodyPr wrap="square" rtlCol="0">
            <a:spAutoFit/>
          </a:bodyPr>
          <a:lstStyle/>
          <a:p>
            <a:r>
              <a:rPr lang="en-GB" sz="2400" dirty="0">
                <a:solidFill>
                  <a:schemeClr val="accent5">
                    <a:lumMod val="50000"/>
                  </a:schemeClr>
                </a:solidFill>
              </a:rPr>
              <a:t>pleased</a:t>
            </a:r>
          </a:p>
        </p:txBody>
      </p:sp>
      <p:sp>
        <p:nvSpPr>
          <p:cNvPr id="48" name="TextBox 47">
            <a:extLst>
              <a:ext uri="{FF2B5EF4-FFF2-40B4-BE49-F238E27FC236}">
                <a16:creationId xmlns:a16="http://schemas.microsoft.com/office/drawing/2014/main" id="{02F18D08-708E-4BF4-8720-2961DFB3909D}"/>
              </a:ext>
            </a:extLst>
          </p:cNvPr>
          <p:cNvSpPr txBox="1"/>
          <p:nvPr/>
        </p:nvSpPr>
        <p:spPr>
          <a:xfrm>
            <a:off x="2970852" y="4150184"/>
            <a:ext cx="2971800" cy="461665"/>
          </a:xfrm>
          <a:prstGeom prst="rect">
            <a:avLst/>
          </a:prstGeom>
          <a:noFill/>
        </p:spPr>
        <p:txBody>
          <a:bodyPr wrap="square" rtlCol="0">
            <a:spAutoFit/>
          </a:bodyPr>
          <a:lstStyle/>
          <a:p>
            <a:pPr algn="ctr"/>
            <a:r>
              <a:rPr lang="en-GB" sz="2400" dirty="0">
                <a:solidFill>
                  <a:schemeClr val="accent5">
                    <a:lumMod val="50000"/>
                  </a:schemeClr>
                </a:solidFill>
              </a:rPr>
              <a:t>sad</a:t>
            </a:r>
          </a:p>
        </p:txBody>
      </p:sp>
      <p:sp>
        <p:nvSpPr>
          <p:cNvPr id="49" name="TextBox 48">
            <a:extLst>
              <a:ext uri="{FF2B5EF4-FFF2-40B4-BE49-F238E27FC236}">
                <a16:creationId xmlns:a16="http://schemas.microsoft.com/office/drawing/2014/main" id="{31158CA4-BFA8-4333-A6E7-0701110E2E08}"/>
              </a:ext>
            </a:extLst>
          </p:cNvPr>
          <p:cNvSpPr txBox="1"/>
          <p:nvPr/>
        </p:nvSpPr>
        <p:spPr>
          <a:xfrm>
            <a:off x="7413256" y="4725002"/>
            <a:ext cx="2971800" cy="461665"/>
          </a:xfrm>
          <a:prstGeom prst="rect">
            <a:avLst/>
          </a:prstGeom>
          <a:noFill/>
        </p:spPr>
        <p:txBody>
          <a:bodyPr wrap="square" rtlCol="0">
            <a:spAutoFit/>
          </a:bodyPr>
          <a:lstStyle/>
          <a:p>
            <a:r>
              <a:rPr lang="en-GB" sz="2400" dirty="0">
                <a:solidFill>
                  <a:schemeClr val="accent5">
                    <a:lumMod val="50000"/>
                  </a:schemeClr>
                </a:solidFill>
              </a:rPr>
              <a:t>mean</a:t>
            </a:r>
          </a:p>
        </p:txBody>
      </p:sp>
      <p:sp>
        <p:nvSpPr>
          <p:cNvPr id="50" name="TextBox 49">
            <a:extLst>
              <a:ext uri="{FF2B5EF4-FFF2-40B4-BE49-F238E27FC236}">
                <a16:creationId xmlns:a16="http://schemas.microsoft.com/office/drawing/2014/main" id="{2F7C4414-9BE1-42B7-907B-2CE3497536E5}"/>
              </a:ext>
            </a:extLst>
          </p:cNvPr>
          <p:cNvSpPr txBox="1"/>
          <p:nvPr/>
        </p:nvSpPr>
        <p:spPr>
          <a:xfrm>
            <a:off x="3547340" y="3024981"/>
            <a:ext cx="2971800" cy="461665"/>
          </a:xfrm>
          <a:prstGeom prst="rect">
            <a:avLst/>
          </a:prstGeom>
          <a:noFill/>
        </p:spPr>
        <p:txBody>
          <a:bodyPr wrap="square" rtlCol="0">
            <a:spAutoFit/>
          </a:bodyPr>
          <a:lstStyle/>
          <a:p>
            <a:r>
              <a:rPr lang="en-GB" sz="2400" dirty="0">
                <a:solidFill>
                  <a:schemeClr val="accent5">
                    <a:lumMod val="50000"/>
                  </a:schemeClr>
                </a:solidFill>
              </a:rPr>
              <a:t>short</a:t>
            </a:r>
          </a:p>
        </p:txBody>
      </p:sp>
      <p:sp>
        <p:nvSpPr>
          <p:cNvPr id="51" name="TextBox 50">
            <a:extLst>
              <a:ext uri="{FF2B5EF4-FFF2-40B4-BE49-F238E27FC236}">
                <a16:creationId xmlns:a16="http://schemas.microsoft.com/office/drawing/2014/main" id="{6D114AC1-972B-4FEA-9854-A5BA3BC5CAD5}"/>
              </a:ext>
            </a:extLst>
          </p:cNvPr>
          <p:cNvSpPr txBox="1"/>
          <p:nvPr/>
        </p:nvSpPr>
        <p:spPr>
          <a:xfrm>
            <a:off x="3124200" y="5822268"/>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
        <p:nvSpPr>
          <p:cNvPr id="5" name="Title 4">
            <a:extLst>
              <a:ext uri="{FF2B5EF4-FFF2-40B4-BE49-F238E27FC236}">
                <a16:creationId xmlns:a16="http://schemas.microsoft.com/office/drawing/2014/main" id="{E3ECD44C-CA26-49E8-B538-64036D6DD560}"/>
              </a:ext>
            </a:extLst>
          </p:cNvPr>
          <p:cNvSpPr>
            <a:spLocks noGrp="1"/>
          </p:cNvSpPr>
          <p:nvPr>
            <p:ph type="title"/>
          </p:nvPr>
        </p:nvSpPr>
        <p:spPr>
          <a:xfrm>
            <a:off x="10277474" y="-212455"/>
            <a:ext cx="1632445" cy="1359329"/>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écouter</a:t>
            </a:r>
            <a:endParaRPr lang="en-GB" dirty="0"/>
          </a:p>
        </p:txBody>
      </p:sp>
      <p:sp>
        <p:nvSpPr>
          <p:cNvPr id="53" name="Rectangle 52">
            <a:hlinkClick r:id="" action="ppaction://noaction">
              <a:snd r:embed="rId3" name="tr2-1.wav"/>
            </a:hlinkClick>
            <a:extLst>
              <a:ext uri="{FF2B5EF4-FFF2-40B4-BE49-F238E27FC236}">
                <a16:creationId xmlns:a16="http://schemas.microsoft.com/office/drawing/2014/main" id="{64414A42-18DD-4DB1-8FEE-4160758A344B}"/>
              </a:ext>
            </a:extLst>
          </p:cNvPr>
          <p:cNvSpPr/>
          <p:nvPr/>
        </p:nvSpPr>
        <p:spPr>
          <a:xfrm>
            <a:off x="1505390" y="195836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55" name="Rectangle 54">
            <a:hlinkClick r:id="" action="ppaction://noaction">
              <a:snd r:embed="rId4" name="tr2-2.wav"/>
            </a:hlinkClick>
            <a:extLst>
              <a:ext uri="{FF2B5EF4-FFF2-40B4-BE49-F238E27FC236}">
                <a16:creationId xmlns:a16="http://schemas.microsoft.com/office/drawing/2014/main" id="{2260D9B0-FFB7-4569-8CD3-9338B6374C6F}"/>
              </a:ext>
            </a:extLst>
          </p:cNvPr>
          <p:cNvSpPr/>
          <p:nvPr/>
        </p:nvSpPr>
        <p:spPr>
          <a:xfrm>
            <a:off x="1505390" y="24987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57" name="Rectangle 56">
            <a:hlinkClick r:id="" action="ppaction://noaction">
              <a:snd r:embed="rId5" name="tr2-3.wav"/>
            </a:hlinkClick>
            <a:extLst>
              <a:ext uri="{FF2B5EF4-FFF2-40B4-BE49-F238E27FC236}">
                <a16:creationId xmlns:a16="http://schemas.microsoft.com/office/drawing/2014/main" id="{FD1EAD9A-31CC-4CA1-8533-64FFCED95649}"/>
              </a:ext>
            </a:extLst>
          </p:cNvPr>
          <p:cNvSpPr/>
          <p:nvPr/>
        </p:nvSpPr>
        <p:spPr>
          <a:xfrm>
            <a:off x="1505390" y="308015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59" name="Rectangle 58">
            <a:hlinkClick r:id="" action="ppaction://noaction">
              <a:snd r:embed="rId6" name="tr2-4.wav"/>
            </a:hlinkClick>
            <a:extLst>
              <a:ext uri="{FF2B5EF4-FFF2-40B4-BE49-F238E27FC236}">
                <a16:creationId xmlns:a16="http://schemas.microsoft.com/office/drawing/2014/main" id="{E3F07BB9-81F2-4BAC-B007-254F50D133F7}"/>
              </a:ext>
            </a:extLst>
          </p:cNvPr>
          <p:cNvSpPr/>
          <p:nvPr/>
        </p:nvSpPr>
        <p:spPr>
          <a:xfrm>
            <a:off x="1505390" y="362053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61" name="Rectangle 60">
            <a:hlinkClick r:id="" action="ppaction://noaction">
              <a:snd r:embed="rId7" name="5.wav"/>
            </a:hlinkClick>
            <a:extLst>
              <a:ext uri="{FF2B5EF4-FFF2-40B4-BE49-F238E27FC236}">
                <a16:creationId xmlns:a16="http://schemas.microsoft.com/office/drawing/2014/main" id="{45D63411-A9AE-4D6F-8458-F9F6F2FB6235}"/>
              </a:ext>
            </a:extLst>
          </p:cNvPr>
          <p:cNvSpPr/>
          <p:nvPr/>
        </p:nvSpPr>
        <p:spPr>
          <a:xfrm>
            <a:off x="1505390" y="418177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63" name="Rectangle 62">
            <a:hlinkClick r:id="" action="ppaction://noaction">
              <a:snd r:embed="rId8" name="tr2-6.wav"/>
            </a:hlinkClick>
            <a:extLst>
              <a:ext uri="{FF2B5EF4-FFF2-40B4-BE49-F238E27FC236}">
                <a16:creationId xmlns:a16="http://schemas.microsoft.com/office/drawing/2014/main" id="{A35043F5-F4E3-4B0B-A0DA-BB72D230E752}"/>
              </a:ext>
            </a:extLst>
          </p:cNvPr>
          <p:cNvSpPr/>
          <p:nvPr/>
        </p:nvSpPr>
        <p:spPr>
          <a:xfrm>
            <a:off x="1505390" y="474152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65" name="Rectangle 64">
            <a:hlinkClick r:id="" action="ppaction://noaction">
              <a:snd r:embed="rId9" name="tr2-7.wav"/>
            </a:hlinkClick>
            <a:extLst>
              <a:ext uri="{FF2B5EF4-FFF2-40B4-BE49-F238E27FC236}">
                <a16:creationId xmlns:a16="http://schemas.microsoft.com/office/drawing/2014/main" id="{A9880A1C-0481-4AA0-8BC9-DD8195C92028}"/>
              </a:ext>
            </a:extLst>
          </p:cNvPr>
          <p:cNvSpPr/>
          <p:nvPr/>
        </p:nvSpPr>
        <p:spPr>
          <a:xfrm>
            <a:off x="1505390" y="528189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7</a:t>
            </a:r>
          </a:p>
        </p:txBody>
      </p:sp>
      <p:sp>
        <p:nvSpPr>
          <p:cNvPr id="67" name="Rectangle 66">
            <a:hlinkClick r:id="" action="ppaction://noaction">
              <a:snd r:embed="rId10" name="tr2-8.wav"/>
            </a:hlinkClick>
            <a:extLst>
              <a:ext uri="{FF2B5EF4-FFF2-40B4-BE49-F238E27FC236}">
                <a16:creationId xmlns:a16="http://schemas.microsoft.com/office/drawing/2014/main" id="{0C939659-6A73-478D-9B2B-B28F42E50878}"/>
              </a:ext>
            </a:extLst>
          </p:cNvPr>
          <p:cNvSpPr/>
          <p:nvPr/>
        </p:nvSpPr>
        <p:spPr>
          <a:xfrm>
            <a:off x="1505390" y="582226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8</a:t>
            </a:r>
          </a:p>
        </p:txBody>
      </p:sp>
      <p:pic>
        <p:nvPicPr>
          <p:cNvPr id="2" name="Picture 1" descr="background rectangle">
            <a:extLst>
              <a:ext uri="{FF2B5EF4-FFF2-40B4-BE49-F238E27FC236}">
                <a16:creationId xmlns:a16="http://schemas.microsoft.com/office/drawing/2014/main" id="{588AE43F-FA0A-4F18-BD28-7C253536D731}"/>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934B2D6F-D812-49C6-A8FA-69E9A985E5E7}"/>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C’est qui ?  Vous ou nous ? </a:t>
            </a:r>
          </a:p>
        </p:txBody>
      </p:sp>
      <p:pic>
        <p:nvPicPr>
          <p:cNvPr id="4" name="Picture 3" descr="Shape, circle, rectangle&#10;&#10;Description automatically generated">
            <a:extLst>
              <a:ext uri="{FF2B5EF4-FFF2-40B4-BE49-F238E27FC236}">
                <a16:creationId xmlns:a16="http://schemas.microsoft.com/office/drawing/2014/main" id="{E09F230C-AA87-43E3-B25F-3231B934F6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6302" y="1931775"/>
            <a:ext cx="1420443" cy="998963"/>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13022DB7-3FB6-4C53-B8F2-830BCEBCFA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74649" y="1883870"/>
            <a:ext cx="1456645" cy="1037686"/>
          </a:xfrm>
          <a:prstGeom prst="rect">
            <a:avLst/>
          </a:prstGeom>
        </p:spPr>
      </p:pic>
    </p:spTree>
    <p:extLst>
      <p:ext uri="{BB962C8B-B14F-4D97-AF65-F5344CB8AC3E}">
        <p14:creationId xmlns:p14="http://schemas.microsoft.com/office/powerpoint/2010/main" val="28510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2223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EA8145B-411E-43BC-BC21-D2F694325831}"/>
              </a:ext>
            </a:extLst>
          </p:cNvPr>
          <p:cNvSpPr txBox="1"/>
          <p:nvPr/>
        </p:nvSpPr>
        <p:spPr>
          <a:xfrm>
            <a:off x="6463884" y="5591429"/>
            <a:ext cx="2971800" cy="461665"/>
          </a:xfrm>
          <a:prstGeom prst="rect">
            <a:avLst/>
          </a:prstGeom>
          <a:noFill/>
        </p:spPr>
        <p:txBody>
          <a:bodyPr wrap="square" rtlCol="0">
            <a:spAutoFit/>
          </a:bodyPr>
          <a:lstStyle/>
          <a:p>
            <a:r>
              <a:rPr lang="en-GB" sz="2400" dirty="0">
                <a:solidFill>
                  <a:schemeClr val="accent5">
                    <a:lumMod val="50000"/>
                  </a:schemeClr>
                </a:solidFill>
                <a:latin typeface="+mj-lt"/>
              </a:rPr>
              <a:t>calm</a:t>
            </a:r>
          </a:p>
        </p:txBody>
      </p:sp>
      <p:sp>
        <p:nvSpPr>
          <p:cNvPr id="21" name="TextBox 20">
            <a:extLst>
              <a:ext uri="{FF2B5EF4-FFF2-40B4-BE49-F238E27FC236}">
                <a16:creationId xmlns:a16="http://schemas.microsoft.com/office/drawing/2014/main" id="{5CE37786-7D0E-4EA4-8810-6ABC3ECC33D9}"/>
              </a:ext>
            </a:extLst>
          </p:cNvPr>
          <p:cNvSpPr txBox="1"/>
          <p:nvPr/>
        </p:nvSpPr>
        <p:spPr>
          <a:xfrm>
            <a:off x="974253" y="5335575"/>
            <a:ext cx="2893484" cy="461665"/>
          </a:xfrm>
          <a:prstGeom prst="rect">
            <a:avLst/>
          </a:prstGeom>
          <a:noFill/>
        </p:spPr>
        <p:txBody>
          <a:bodyPr wrap="square" rtlCol="0">
            <a:spAutoFit/>
          </a:bodyPr>
          <a:lstStyle/>
          <a:p>
            <a:r>
              <a:rPr lang="en-GB" sz="2400" dirty="0">
                <a:solidFill>
                  <a:schemeClr val="accent5">
                    <a:lumMod val="50000"/>
                  </a:schemeClr>
                </a:solidFill>
                <a:latin typeface="+mj-lt"/>
              </a:rPr>
              <a:t>intelligent</a:t>
            </a:r>
          </a:p>
        </p:txBody>
      </p:sp>
      <p:sp>
        <p:nvSpPr>
          <p:cNvPr id="22" name="TextBox 21">
            <a:extLst>
              <a:ext uri="{FF2B5EF4-FFF2-40B4-BE49-F238E27FC236}">
                <a16:creationId xmlns:a16="http://schemas.microsoft.com/office/drawing/2014/main" id="{F0F16ED4-4557-4397-BE3B-86D0A6DA8CF7}"/>
              </a:ext>
            </a:extLst>
          </p:cNvPr>
          <p:cNvSpPr txBox="1"/>
          <p:nvPr/>
        </p:nvSpPr>
        <p:spPr>
          <a:xfrm>
            <a:off x="8457802" y="2630268"/>
            <a:ext cx="946242" cy="461665"/>
          </a:xfrm>
          <a:prstGeom prst="rect">
            <a:avLst/>
          </a:prstGeom>
          <a:noFill/>
        </p:spPr>
        <p:txBody>
          <a:bodyPr wrap="square" rtlCol="0">
            <a:spAutoFit/>
          </a:bodyPr>
          <a:lstStyle/>
          <a:p>
            <a:r>
              <a:rPr lang="en-GB" sz="2400" dirty="0">
                <a:solidFill>
                  <a:schemeClr val="accent5">
                    <a:lumMod val="50000"/>
                  </a:schemeClr>
                </a:solidFill>
                <a:latin typeface="+mj-lt"/>
              </a:rPr>
              <a:t>tall</a:t>
            </a:r>
          </a:p>
        </p:txBody>
      </p:sp>
      <p:sp>
        <p:nvSpPr>
          <p:cNvPr id="23" name="TextBox 22">
            <a:extLst>
              <a:ext uri="{FF2B5EF4-FFF2-40B4-BE49-F238E27FC236}">
                <a16:creationId xmlns:a16="http://schemas.microsoft.com/office/drawing/2014/main" id="{425FC67E-2484-4095-A87F-20FD0CDE6EBC}"/>
              </a:ext>
            </a:extLst>
          </p:cNvPr>
          <p:cNvSpPr txBox="1"/>
          <p:nvPr/>
        </p:nvSpPr>
        <p:spPr>
          <a:xfrm>
            <a:off x="5228046" y="2817468"/>
            <a:ext cx="2971800" cy="461665"/>
          </a:xfrm>
          <a:prstGeom prst="rect">
            <a:avLst/>
          </a:prstGeom>
          <a:noFill/>
        </p:spPr>
        <p:txBody>
          <a:bodyPr wrap="square" rtlCol="0">
            <a:spAutoFit/>
          </a:bodyPr>
          <a:lstStyle/>
          <a:p>
            <a:r>
              <a:rPr lang="en-GB" sz="2400" dirty="0">
                <a:solidFill>
                  <a:schemeClr val="accent5">
                    <a:lumMod val="50000"/>
                  </a:schemeClr>
                </a:solidFill>
                <a:latin typeface="+mj-lt"/>
              </a:rPr>
              <a:t>pleased</a:t>
            </a:r>
          </a:p>
        </p:txBody>
      </p:sp>
      <p:sp>
        <p:nvSpPr>
          <p:cNvPr id="24" name="TextBox 23">
            <a:extLst>
              <a:ext uri="{FF2B5EF4-FFF2-40B4-BE49-F238E27FC236}">
                <a16:creationId xmlns:a16="http://schemas.microsoft.com/office/drawing/2014/main" id="{0B4F71F0-7F6C-4B72-8406-AAFAB09EDC2E}"/>
              </a:ext>
            </a:extLst>
          </p:cNvPr>
          <p:cNvSpPr txBox="1"/>
          <p:nvPr/>
        </p:nvSpPr>
        <p:spPr>
          <a:xfrm>
            <a:off x="2956338" y="3743546"/>
            <a:ext cx="2971800" cy="461665"/>
          </a:xfrm>
          <a:prstGeom prst="rect">
            <a:avLst/>
          </a:prstGeom>
          <a:noFill/>
        </p:spPr>
        <p:txBody>
          <a:bodyPr wrap="square" rtlCol="0">
            <a:spAutoFit/>
          </a:bodyPr>
          <a:lstStyle/>
          <a:p>
            <a:r>
              <a:rPr lang="en-GB" sz="2400" dirty="0">
                <a:solidFill>
                  <a:schemeClr val="accent5">
                    <a:lumMod val="50000"/>
                  </a:schemeClr>
                </a:solidFill>
                <a:latin typeface="+mj-lt"/>
              </a:rPr>
              <a:t>funny</a:t>
            </a:r>
          </a:p>
        </p:txBody>
      </p:sp>
      <p:sp>
        <p:nvSpPr>
          <p:cNvPr id="25" name="TextBox 24">
            <a:extLst>
              <a:ext uri="{FF2B5EF4-FFF2-40B4-BE49-F238E27FC236}">
                <a16:creationId xmlns:a16="http://schemas.microsoft.com/office/drawing/2014/main" id="{D1804DBD-E606-45BA-8EBD-C36F172FB981}"/>
              </a:ext>
            </a:extLst>
          </p:cNvPr>
          <p:cNvSpPr txBox="1"/>
          <p:nvPr/>
        </p:nvSpPr>
        <p:spPr>
          <a:xfrm>
            <a:off x="426674" y="3512714"/>
            <a:ext cx="2971800" cy="461665"/>
          </a:xfrm>
          <a:prstGeom prst="rect">
            <a:avLst/>
          </a:prstGeom>
          <a:noFill/>
        </p:spPr>
        <p:txBody>
          <a:bodyPr wrap="square" rtlCol="0">
            <a:spAutoFit/>
          </a:bodyPr>
          <a:lstStyle/>
          <a:p>
            <a:r>
              <a:rPr lang="en-GB" sz="2400" dirty="0">
                <a:solidFill>
                  <a:schemeClr val="accent5">
                    <a:lumMod val="50000"/>
                  </a:schemeClr>
                </a:solidFill>
                <a:latin typeface="+mj-lt"/>
              </a:rPr>
              <a:t>mean</a:t>
            </a:r>
          </a:p>
        </p:txBody>
      </p:sp>
      <p:sp>
        <p:nvSpPr>
          <p:cNvPr id="26" name="TextBox 25">
            <a:extLst>
              <a:ext uri="{FF2B5EF4-FFF2-40B4-BE49-F238E27FC236}">
                <a16:creationId xmlns:a16="http://schemas.microsoft.com/office/drawing/2014/main" id="{95211DA0-BE28-4E50-9250-1B68EE7059C2}"/>
              </a:ext>
            </a:extLst>
          </p:cNvPr>
          <p:cNvSpPr txBox="1"/>
          <p:nvPr/>
        </p:nvSpPr>
        <p:spPr>
          <a:xfrm>
            <a:off x="4442238" y="4873910"/>
            <a:ext cx="2971800" cy="461665"/>
          </a:xfrm>
          <a:prstGeom prst="rect">
            <a:avLst/>
          </a:prstGeom>
          <a:noFill/>
        </p:spPr>
        <p:txBody>
          <a:bodyPr wrap="square" rtlCol="0">
            <a:spAutoFit/>
          </a:bodyPr>
          <a:lstStyle/>
          <a:p>
            <a:r>
              <a:rPr lang="en-GB" sz="2400" dirty="0">
                <a:solidFill>
                  <a:schemeClr val="accent5">
                    <a:lumMod val="50000"/>
                  </a:schemeClr>
                </a:solidFill>
                <a:latin typeface="+mj-lt"/>
              </a:rPr>
              <a:t>short</a:t>
            </a:r>
          </a:p>
        </p:txBody>
      </p:sp>
      <p:sp>
        <p:nvSpPr>
          <p:cNvPr id="27" name="TextBox 26">
            <a:extLst>
              <a:ext uri="{FF2B5EF4-FFF2-40B4-BE49-F238E27FC236}">
                <a16:creationId xmlns:a16="http://schemas.microsoft.com/office/drawing/2014/main" id="{E606ECC8-6BC9-4E46-8B36-BF570363CF2B}"/>
              </a:ext>
            </a:extLst>
          </p:cNvPr>
          <p:cNvSpPr txBox="1"/>
          <p:nvPr/>
        </p:nvSpPr>
        <p:spPr>
          <a:xfrm>
            <a:off x="6707854" y="4121922"/>
            <a:ext cx="2971800" cy="461665"/>
          </a:xfrm>
          <a:prstGeom prst="rect">
            <a:avLst/>
          </a:prstGeom>
          <a:noFill/>
        </p:spPr>
        <p:txBody>
          <a:bodyPr wrap="square" rtlCol="0">
            <a:spAutoFit/>
          </a:bodyPr>
          <a:lstStyle/>
          <a:p>
            <a:r>
              <a:rPr lang="en-GB" sz="2400" dirty="0">
                <a:solidFill>
                  <a:schemeClr val="accent5">
                    <a:lumMod val="50000"/>
                  </a:schemeClr>
                </a:solidFill>
                <a:latin typeface="+mj-lt"/>
              </a:rPr>
              <a:t>interesting</a:t>
            </a:r>
          </a:p>
        </p:txBody>
      </p:sp>
      <p:pic>
        <p:nvPicPr>
          <p:cNvPr id="4" name="Picture 3" descr="background rectangle">
            <a:extLst>
              <a:ext uri="{FF2B5EF4-FFF2-40B4-BE49-F238E27FC236}">
                <a16:creationId xmlns:a16="http://schemas.microsoft.com/office/drawing/2014/main" id="{C065EEAE-6B30-4F0B-901A-ECA32E120D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2FDBAF17-8D08-412A-8C0D-FE6FB6F79BBA}"/>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C’est qui ?  Vous ou nous ? </a:t>
            </a:r>
          </a:p>
        </p:txBody>
      </p:sp>
      <p:sp>
        <p:nvSpPr>
          <p:cNvPr id="29" name="Oval Callout 10">
            <a:extLst>
              <a:ext uri="{FF2B5EF4-FFF2-40B4-BE49-F238E27FC236}">
                <a16:creationId xmlns:a16="http://schemas.microsoft.com/office/drawing/2014/main" id="{E47BEF71-9CAE-4C29-BF46-DF98FE2D3C8F}"/>
              </a:ext>
            </a:extLst>
          </p:cNvPr>
          <p:cNvSpPr/>
          <p:nvPr/>
        </p:nvSpPr>
        <p:spPr>
          <a:xfrm>
            <a:off x="9738057" y="4144359"/>
            <a:ext cx="2171863" cy="1932874"/>
          </a:xfrm>
          <a:prstGeom prst="wedgeEllipseCallout">
            <a:avLst>
              <a:gd name="adj1" fmla="val -51557"/>
              <a:gd name="adj2" fmla="val -53154"/>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a:t>
            </a:r>
          </a:p>
        </p:txBody>
      </p:sp>
      <p:pic>
        <p:nvPicPr>
          <p:cNvPr id="30" name="Picture 2" descr="Quiet Sign Clip Art">
            <a:extLst>
              <a:ext uri="{FF2B5EF4-FFF2-40B4-BE49-F238E27FC236}">
                <a16:creationId xmlns:a16="http://schemas.microsoft.com/office/drawing/2014/main" id="{F3EB6584-2A20-42DF-AD95-129B7B926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1121" y="4482377"/>
            <a:ext cx="745733" cy="1054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827540-891E-4ADA-A16D-8EF0F406D2EF}"/>
              </a:ext>
            </a:extLst>
          </p:cNvPr>
          <p:cNvSpPr txBox="1"/>
          <p:nvPr/>
        </p:nvSpPr>
        <p:spPr>
          <a:xfrm>
            <a:off x="76457" y="1328619"/>
            <a:ext cx="11833463" cy="415498"/>
          </a:xfrm>
          <a:prstGeom prst="rect">
            <a:avLst/>
          </a:prstGeom>
          <a:noFill/>
        </p:spPr>
        <p:txBody>
          <a:bodyPr wrap="square" rtlCol="0">
            <a:spAutoFit/>
          </a:bodyPr>
          <a:lstStyle/>
          <a:p>
            <a:r>
              <a:rPr lang="en-US" sz="2100" dirty="0">
                <a:solidFill>
                  <a:schemeClr val="accent5">
                    <a:lumMod val="50000"/>
                  </a:schemeClr>
                </a:solidFill>
              </a:rPr>
              <a:t>Choose </a:t>
            </a:r>
            <a:r>
              <a:rPr lang="en-US" sz="2100" b="1" dirty="0">
                <a:solidFill>
                  <a:schemeClr val="accent5">
                    <a:lumMod val="50000"/>
                  </a:schemeClr>
                </a:solidFill>
              </a:rPr>
              <a:t>three adjectives</a:t>
            </a:r>
            <a:r>
              <a:rPr lang="en-US" sz="2100" dirty="0">
                <a:solidFill>
                  <a:schemeClr val="accent5">
                    <a:lumMod val="50000"/>
                  </a:schemeClr>
                </a:solidFill>
              </a:rPr>
              <a:t>. Say </a:t>
            </a:r>
            <a:r>
              <a:rPr lang="en-US" sz="2100" b="1" dirty="0">
                <a:solidFill>
                  <a:schemeClr val="accent5">
                    <a:lumMod val="50000"/>
                  </a:schemeClr>
                </a:solidFill>
              </a:rPr>
              <a:t>three sentences</a:t>
            </a:r>
            <a:r>
              <a:rPr lang="en-US" sz="2100" dirty="0">
                <a:solidFill>
                  <a:schemeClr val="accent5">
                    <a:lumMod val="50000"/>
                  </a:schemeClr>
                </a:solidFill>
              </a:rPr>
              <a:t> to describe </a:t>
            </a:r>
            <a:r>
              <a:rPr lang="en-US" sz="2100" b="1" dirty="0">
                <a:solidFill>
                  <a:schemeClr val="accent5">
                    <a:lumMod val="50000"/>
                  </a:schemeClr>
                </a:solidFill>
              </a:rPr>
              <a:t>yourself and your friends </a:t>
            </a:r>
            <a:r>
              <a:rPr lang="en-US" sz="2100" dirty="0">
                <a:solidFill>
                  <a:schemeClr val="accent5">
                    <a:lumMod val="50000"/>
                  </a:schemeClr>
                </a:solidFill>
              </a:rPr>
              <a:t>(we).</a:t>
            </a:r>
          </a:p>
        </p:txBody>
      </p:sp>
      <p:sp>
        <p:nvSpPr>
          <p:cNvPr id="8" name="TextBox 7">
            <a:extLst>
              <a:ext uri="{FF2B5EF4-FFF2-40B4-BE49-F238E27FC236}">
                <a16:creationId xmlns:a16="http://schemas.microsoft.com/office/drawing/2014/main" id="{40DC37A1-D00D-473D-897B-546D944F0FD5}"/>
              </a:ext>
            </a:extLst>
          </p:cNvPr>
          <p:cNvSpPr txBox="1"/>
          <p:nvPr/>
        </p:nvSpPr>
        <p:spPr>
          <a:xfrm>
            <a:off x="76457" y="1891604"/>
            <a:ext cx="11198087" cy="738664"/>
          </a:xfrm>
          <a:prstGeom prst="rect">
            <a:avLst/>
          </a:prstGeom>
          <a:noFill/>
        </p:spPr>
        <p:txBody>
          <a:bodyPr wrap="square" rtlCol="0">
            <a:spAutoFit/>
          </a:bodyPr>
          <a:lstStyle/>
          <a:p>
            <a:r>
              <a:rPr lang="en-US" sz="2100" dirty="0">
                <a:solidFill>
                  <a:schemeClr val="accent5">
                    <a:lumMod val="50000"/>
                  </a:schemeClr>
                </a:solidFill>
              </a:rPr>
              <a:t>Choose </a:t>
            </a:r>
            <a:r>
              <a:rPr lang="en-US" sz="2100" b="1" dirty="0">
                <a:solidFill>
                  <a:schemeClr val="accent5">
                    <a:lumMod val="50000"/>
                  </a:schemeClr>
                </a:solidFill>
              </a:rPr>
              <a:t>three different adjectives. </a:t>
            </a:r>
            <a:r>
              <a:rPr lang="en-US" sz="2100" dirty="0">
                <a:solidFill>
                  <a:schemeClr val="accent5">
                    <a:lumMod val="50000"/>
                  </a:schemeClr>
                </a:solidFill>
              </a:rPr>
              <a:t>Say </a:t>
            </a:r>
            <a:r>
              <a:rPr lang="en-US" sz="2100" b="1" dirty="0">
                <a:solidFill>
                  <a:schemeClr val="accent5">
                    <a:lumMod val="50000"/>
                  </a:schemeClr>
                </a:solidFill>
              </a:rPr>
              <a:t>three sentences</a:t>
            </a:r>
            <a:r>
              <a:rPr lang="en-US" sz="2100" dirty="0">
                <a:solidFill>
                  <a:schemeClr val="accent5">
                    <a:lumMod val="50000"/>
                  </a:schemeClr>
                </a:solidFill>
              </a:rPr>
              <a:t> to describe </a:t>
            </a:r>
            <a:r>
              <a:rPr lang="en-US" sz="2100" b="1" dirty="0">
                <a:solidFill>
                  <a:schemeClr val="accent5">
                    <a:lumMod val="50000"/>
                  </a:schemeClr>
                </a:solidFill>
              </a:rPr>
              <a:t>your partner and their friends </a:t>
            </a:r>
            <a:r>
              <a:rPr lang="en-US" sz="2100" dirty="0">
                <a:solidFill>
                  <a:schemeClr val="accent5">
                    <a:lumMod val="50000"/>
                  </a:schemeClr>
                </a:solidFill>
              </a:rPr>
              <a:t>(you plural).</a:t>
            </a:r>
          </a:p>
        </p:txBody>
      </p:sp>
    </p:spTree>
    <p:extLst>
      <p:ext uri="{BB962C8B-B14F-4D97-AF65-F5344CB8AC3E}">
        <p14:creationId xmlns:p14="http://schemas.microsoft.com/office/powerpoint/2010/main" val="20373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9">
            <a:extLst>
              <a:ext uri="{FF2B5EF4-FFF2-40B4-BE49-F238E27FC236}">
                <a16:creationId xmlns:a16="http://schemas.microsoft.com/office/drawing/2014/main" id="{56EAD692-6AFE-47CF-B701-4B126721279D}"/>
              </a:ext>
            </a:extLst>
          </p:cNvPr>
          <p:cNvGraphicFramePr>
            <a:graphicFrameLocks noGrp="1"/>
          </p:cNvGraphicFramePr>
          <p:nvPr>
            <p:extLst>
              <p:ext uri="{D42A27DB-BD31-4B8C-83A1-F6EECF244321}">
                <p14:modId xmlns:p14="http://schemas.microsoft.com/office/powerpoint/2010/main" val="4292605487"/>
              </p:ext>
            </p:extLst>
          </p:nvPr>
        </p:nvGraphicFramePr>
        <p:xfrm>
          <a:off x="1321415" y="1163992"/>
          <a:ext cx="9135160" cy="5275928"/>
        </p:xfrm>
        <a:graphic>
          <a:graphicData uri="http://schemas.openxmlformats.org/drawingml/2006/table">
            <a:tbl>
              <a:tblPr firstRow="1" bandRow="1">
                <a:tableStyleId>{5940675A-B579-460E-94D1-54222C63F5DA}</a:tableStyleId>
              </a:tblPr>
              <a:tblGrid>
                <a:gridCol w="4470034">
                  <a:extLst>
                    <a:ext uri="{9D8B030D-6E8A-4147-A177-3AD203B41FA5}">
                      <a16:colId xmlns:a16="http://schemas.microsoft.com/office/drawing/2014/main" val="20000"/>
                    </a:ext>
                  </a:extLst>
                </a:gridCol>
                <a:gridCol w="4665126">
                  <a:extLst>
                    <a:ext uri="{9D8B030D-6E8A-4147-A177-3AD203B41FA5}">
                      <a16:colId xmlns:a16="http://schemas.microsoft.com/office/drawing/2014/main" val="20001"/>
                    </a:ext>
                  </a:extLst>
                </a:gridCol>
              </a:tblGrid>
              <a:tr h="556621">
                <a:tc>
                  <a:txBody>
                    <a:bodyPr/>
                    <a:lstStyle/>
                    <a:p>
                      <a:pPr algn="ctr"/>
                      <a:r>
                        <a:rPr lang="en-GB" sz="2000" b="1" dirty="0" err="1">
                          <a:solidFill>
                            <a:schemeClr val="accent5">
                              <a:lumMod val="50000"/>
                            </a:schemeClr>
                          </a:solidFill>
                        </a:rPr>
                        <a:t>anglais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fran</a:t>
                      </a:r>
                      <a:r>
                        <a:rPr lang="en-GB" sz="2000" b="1" baseline="0" dirty="0" err="1">
                          <a:solidFill>
                            <a:schemeClr val="accent5">
                              <a:lumMod val="50000"/>
                            </a:schemeClr>
                          </a:solidFill>
                          <a:latin typeface="Century Gothic" panose="020B0502020202020204" pitchFamily="34" charset="0"/>
                        </a:rPr>
                        <a:t>çais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pPr algn="l"/>
                      <a:r>
                        <a:rPr lang="en-GB" sz="2400" dirty="0">
                          <a:solidFill>
                            <a:schemeClr val="accent5">
                              <a:lumMod val="50000"/>
                            </a:schemeClr>
                          </a:solidFill>
                        </a:rPr>
                        <a:t>1) I am calm.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l"/>
                      <a:r>
                        <a:rPr lang="en-GB" sz="2400" dirty="0">
                          <a:solidFill>
                            <a:schemeClr val="accent5">
                              <a:lumMod val="50000"/>
                            </a:schemeClr>
                          </a:solidFill>
                        </a:rPr>
                        <a:t>2) You </a:t>
                      </a:r>
                      <a:r>
                        <a:rPr lang="en-GB" sz="2200" dirty="0">
                          <a:solidFill>
                            <a:schemeClr val="accent5">
                              <a:lumMod val="50000"/>
                            </a:schemeClr>
                          </a:solidFill>
                        </a:rPr>
                        <a:t>[singular, male] </a:t>
                      </a:r>
                      <a:r>
                        <a:rPr lang="en-GB" sz="2400" dirty="0">
                          <a:solidFill>
                            <a:schemeClr val="accent5">
                              <a:lumMod val="50000"/>
                            </a:schemeClr>
                          </a:solidFill>
                        </a:rPr>
                        <a:t>are pleased.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l"/>
                      <a:r>
                        <a:rPr lang="en-GB" sz="2400" dirty="0">
                          <a:solidFill>
                            <a:schemeClr val="accent5">
                              <a:lumMod val="50000"/>
                            </a:schemeClr>
                          </a:solidFill>
                        </a:rPr>
                        <a:t>3) She is short.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pPr algn="l"/>
                      <a:r>
                        <a:rPr lang="en-GB" sz="2400" dirty="0">
                          <a:solidFill>
                            <a:schemeClr val="accent5">
                              <a:lumMod val="50000"/>
                            </a:schemeClr>
                          </a:solidFill>
                        </a:rPr>
                        <a:t>3) He is tall.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l"/>
                      <a:r>
                        <a:rPr lang="en-GB" sz="2400" dirty="0">
                          <a:solidFill>
                            <a:schemeClr val="accent5">
                              <a:lumMod val="50000"/>
                            </a:schemeClr>
                          </a:solidFill>
                        </a:rPr>
                        <a:t>4) We are sad.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l"/>
                      <a:r>
                        <a:rPr lang="en-GB" sz="2400" dirty="0">
                          <a:solidFill>
                            <a:schemeClr val="accent5">
                              <a:lumMod val="50000"/>
                            </a:schemeClr>
                          </a:solidFill>
                        </a:rPr>
                        <a:t>5) You </a:t>
                      </a:r>
                      <a:r>
                        <a:rPr lang="en-GB" sz="2200" dirty="0">
                          <a:solidFill>
                            <a:schemeClr val="accent5">
                              <a:lumMod val="50000"/>
                            </a:schemeClr>
                          </a:solidFill>
                        </a:rPr>
                        <a:t>[plural] </a:t>
                      </a:r>
                      <a:r>
                        <a:rPr lang="en-GB" sz="2400" dirty="0">
                          <a:solidFill>
                            <a:schemeClr val="accent5">
                              <a:lumMod val="50000"/>
                            </a:schemeClr>
                          </a:solidFill>
                        </a:rPr>
                        <a:t>are mean.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l"/>
                      <a:r>
                        <a:rPr lang="en-GB" sz="2400" dirty="0">
                          <a:solidFill>
                            <a:schemeClr val="accent5">
                              <a:lumMod val="50000"/>
                            </a:schemeClr>
                          </a:solidFill>
                        </a:rPr>
                        <a:t>6) We are funny.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pPr algn="l"/>
                      <a:r>
                        <a:rPr lang="en-GB" sz="2400" dirty="0">
                          <a:solidFill>
                            <a:schemeClr val="accent5">
                              <a:lumMod val="50000"/>
                            </a:schemeClr>
                          </a:solidFill>
                        </a:rPr>
                        <a:t>7) You </a:t>
                      </a:r>
                      <a:r>
                        <a:rPr lang="en-GB" sz="2200" dirty="0">
                          <a:solidFill>
                            <a:schemeClr val="accent5">
                              <a:lumMod val="50000"/>
                            </a:schemeClr>
                          </a:solidFill>
                        </a:rPr>
                        <a:t>[plural]</a:t>
                      </a:r>
                      <a:r>
                        <a:rPr lang="en-GB" sz="2200" baseline="0" dirty="0">
                          <a:solidFill>
                            <a:schemeClr val="accent5">
                              <a:lumMod val="50000"/>
                            </a:schemeClr>
                          </a:solidFill>
                        </a:rPr>
                        <a:t> </a:t>
                      </a:r>
                      <a:r>
                        <a:rPr lang="en-GB" sz="2400" baseline="0" dirty="0">
                          <a:solidFill>
                            <a:schemeClr val="accent5">
                              <a:lumMod val="50000"/>
                            </a:schemeClr>
                          </a:solidFill>
                        </a:rPr>
                        <a:t>are interesting.</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1" name="TextBox 10">
            <a:extLst>
              <a:ext uri="{FF2B5EF4-FFF2-40B4-BE49-F238E27FC236}">
                <a16:creationId xmlns:a16="http://schemas.microsoft.com/office/drawing/2014/main" id="{0B57DB63-887F-497C-95C7-6C81F351EA00}"/>
              </a:ext>
            </a:extLst>
          </p:cNvPr>
          <p:cNvSpPr txBox="1"/>
          <p:nvPr/>
        </p:nvSpPr>
        <p:spPr>
          <a:xfrm>
            <a:off x="7108373" y="1784274"/>
            <a:ext cx="2971800" cy="461665"/>
          </a:xfrm>
          <a:prstGeom prst="rect">
            <a:avLst/>
          </a:prstGeom>
          <a:noFill/>
        </p:spPr>
        <p:txBody>
          <a:bodyPr wrap="square" rtlCol="0">
            <a:spAutoFit/>
          </a:bodyPr>
          <a:lstStyle/>
          <a:p>
            <a:r>
              <a:rPr lang="en-GB" sz="2400" dirty="0">
                <a:solidFill>
                  <a:schemeClr val="accent5">
                    <a:lumMod val="50000"/>
                  </a:schemeClr>
                </a:solidFill>
                <a:latin typeface="+mj-lt"/>
              </a:rPr>
              <a:t>Je </a:t>
            </a:r>
            <a:r>
              <a:rPr lang="en-GB" sz="2400" dirty="0" err="1">
                <a:solidFill>
                  <a:schemeClr val="accent5">
                    <a:lumMod val="50000"/>
                  </a:schemeClr>
                </a:solidFill>
                <a:latin typeface="+mj-lt"/>
              </a:rPr>
              <a:t>suis</a:t>
            </a:r>
            <a:r>
              <a:rPr lang="en-GB" sz="2400" dirty="0">
                <a:solidFill>
                  <a:schemeClr val="accent5">
                    <a:lumMod val="50000"/>
                  </a:schemeClr>
                </a:solidFill>
                <a:latin typeface="+mj-lt"/>
              </a:rPr>
              <a:t> </a:t>
            </a:r>
            <a:r>
              <a:rPr lang="en-GB" sz="2400" dirty="0" err="1">
                <a:solidFill>
                  <a:schemeClr val="accent5">
                    <a:lumMod val="50000"/>
                  </a:schemeClr>
                </a:solidFill>
                <a:latin typeface="+mj-lt"/>
              </a:rPr>
              <a:t>calme</a:t>
            </a:r>
            <a:r>
              <a:rPr lang="en-GB" sz="2400" dirty="0">
                <a:solidFill>
                  <a:schemeClr val="accent5">
                    <a:lumMod val="50000"/>
                  </a:schemeClr>
                </a:solidFill>
                <a:latin typeface="+mj-lt"/>
              </a:rPr>
              <a:t>.</a:t>
            </a:r>
          </a:p>
        </p:txBody>
      </p:sp>
      <p:sp>
        <p:nvSpPr>
          <p:cNvPr id="12" name="TextBox 11">
            <a:extLst>
              <a:ext uri="{FF2B5EF4-FFF2-40B4-BE49-F238E27FC236}">
                <a16:creationId xmlns:a16="http://schemas.microsoft.com/office/drawing/2014/main" id="{5BDA783F-C08B-41A8-A9AB-6EB606A8616B}"/>
              </a:ext>
            </a:extLst>
          </p:cNvPr>
          <p:cNvSpPr txBox="1"/>
          <p:nvPr/>
        </p:nvSpPr>
        <p:spPr>
          <a:xfrm>
            <a:off x="6183155" y="5346257"/>
            <a:ext cx="4471515" cy="461665"/>
          </a:xfrm>
          <a:prstGeom prst="rect">
            <a:avLst/>
          </a:prstGeom>
          <a:noFill/>
        </p:spPr>
        <p:txBody>
          <a:bodyPr wrap="square" rtlCol="0">
            <a:spAutoFit/>
          </a:bodyPr>
          <a:lstStyle/>
          <a:p>
            <a:r>
              <a:rPr lang="en-GB" sz="2400" dirty="0">
                <a:solidFill>
                  <a:schemeClr val="accent5">
                    <a:lumMod val="50000"/>
                  </a:schemeClr>
                </a:solidFill>
                <a:latin typeface="+mj-lt"/>
              </a:rPr>
              <a:t>Nous </a:t>
            </a:r>
            <a:r>
              <a:rPr lang="en-GB" sz="2400" dirty="0" err="1">
                <a:solidFill>
                  <a:schemeClr val="accent5">
                    <a:lumMod val="50000"/>
                  </a:schemeClr>
                </a:solidFill>
                <a:latin typeface="+mj-lt"/>
              </a:rPr>
              <a:t>sommes</a:t>
            </a:r>
            <a:r>
              <a:rPr lang="en-GB" sz="2400" dirty="0">
                <a:solidFill>
                  <a:schemeClr val="accent5">
                    <a:lumMod val="50000"/>
                  </a:schemeClr>
                </a:solidFill>
                <a:latin typeface="+mj-lt"/>
              </a:rPr>
              <a:t> </a:t>
            </a:r>
            <a:r>
              <a:rPr lang="en-GB" sz="2400" dirty="0" err="1">
                <a:solidFill>
                  <a:schemeClr val="accent5">
                    <a:lumMod val="50000"/>
                  </a:schemeClr>
                </a:solidFill>
                <a:latin typeface="+mj-lt"/>
              </a:rPr>
              <a:t>amusants</a:t>
            </a:r>
            <a:r>
              <a:rPr lang="en-GB" sz="2400" dirty="0">
                <a:solidFill>
                  <a:schemeClr val="accent5">
                    <a:lumMod val="50000"/>
                  </a:schemeClr>
                </a:solidFill>
                <a:latin typeface="+mj-lt"/>
              </a:rPr>
              <a:t>.</a:t>
            </a:r>
          </a:p>
        </p:txBody>
      </p:sp>
      <p:sp>
        <p:nvSpPr>
          <p:cNvPr id="13" name="TextBox 12">
            <a:extLst>
              <a:ext uri="{FF2B5EF4-FFF2-40B4-BE49-F238E27FC236}">
                <a16:creationId xmlns:a16="http://schemas.microsoft.com/office/drawing/2014/main" id="{0110A68F-C4A7-4CD0-B27D-E3FED7465F6C}"/>
              </a:ext>
            </a:extLst>
          </p:cNvPr>
          <p:cNvSpPr txBox="1"/>
          <p:nvPr/>
        </p:nvSpPr>
        <p:spPr>
          <a:xfrm>
            <a:off x="7307405" y="3671578"/>
            <a:ext cx="2971800" cy="461665"/>
          </a:xfrm>
          <a:prstGeom prst="rect">
            <a:avLst/>
          </a:prstGeom>
          <a:noFill/>
        </p:spPr>
        <p:txBody>
          <a:bodyPr wrap="square" rtlCol="0">
            <a:spAutoFit/>
          </a:bodyPr>
          <a:lstStyle/>
          <a:p>
            <a:r>
              <a:rPr lang="en-GB" sz="2400" dirty="0">
                <a:solidFill>
                  <a:schemeClr val="accent5">
                    <a:lumMod val="50000"/>
                  </a:schemeClr>
                </a:solidFill>
                <a:latin typeface="+mj-lt"/>
              </a:rPr>
              <a:t>Il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grand.</a:t>
            </a:r>
          </a:p>
        </p:txBody>
      </p:sp>
      <p:sp>
        <p:nvSpPr>
          <p:cNvPr id="14" name="TextBox 13">
            <a:extLst>
              <a:ext uri="{FF2B5EF4-FFF2-40B4-BE49-F238E27FC236}">
                <a16:creationId xmlns:a16="http://schemas.microsoft.com/office/drawing/2014/main" id="{6399C1A3-629B-4D2D-8CBD-2936D4E24D8A}"/>
              </a:ext>
            </a:extLst>
          </p:cNvPr>
          <p:cNvSpPr txBox="1"/>
          <p:nvPr/>
        </p:nvSpPr>
        <p:spPr>
          <a:xfrm>
            <a:off x="7108373" y="2429458"/>
            <a:ext cx="2971800" cy="461665"/>
          </a:xfrm>
          <a:prstGeom prst="rect">
            <a:avLst/>
          </a:prstGeom>
          <a:noFill/>
        </p:spPr>
        <p:txBody>
          <a:bodyPr wrap="square" rtlCol="0">
            <a:spAutoFit/>
          </a:bodyPr>
          <a:lstStyle/>
          <a:p>
            <a:r>
              <a:rPr lang="en-GB" sz="2400" dirty="0" err="1">
                <a:solidFill>
                  <a:schemeClr val="accent5">
                    <a:lumMod val="50000"/>
                  </a:schemeClr>
                </a:solidFill>
                <a:latin typeface="+mj-lt"/>
              </a:rPr>
              <a:t>Tu</a:t>
            </a:r>
            <a:r>
              <a:rPr lang="en-GB" sz="2400" dirty="0">
                <a:solidFill>
                  <a:schemeClr val="accent5">
                    <a:lumMod val="50000"/>
                  </a:schemeClr>
                </a:solidFill>
                <a:latin typeface="+mj-lt"/>
              </a:rPr>
              <a:t> </a:t>
            </a:r>
            <a:r>
              <a:rPr lang="en-GB" sz="2400" dirty="0" err="1">
                <a:solidFill>
                  <a:schemeClr val="accent5">
                    <a:lumMod val="50000"/>
                  </a:schemeClr>
                </a:solidFill>
                <a:latin typeface="+mj-lt"/>
              </a:rPr>
              <a:t>es</a:t>
            </a:r>
            <a:r>
              <a:rPr lang="en-GB" sz="2400" dirty="0">
                <a:solidFill>
                  <a:schemeClr val="accent5">
                    <a:lumMod val="50000"/>
                  </a:schemeClr>
                </a:solidFill>
                <a:latin typeface="+mj-lt"/>
              </a:rPr>
              <a:t> content.</a:t>
            </a:r>
          </a:p>
        </p:txBody>
      </p:sp>
      <p:sp>
        <p:nvSpPr>
          <p:cNvPr id="15" name="TextBox 14">
            <a:extLst>
              <a:ext uri="{FF2B5EF4-FFF2-40B4-BE49-F238E27FC236}">
                <a16:creationId xmlns:a16="http://schemas.microsoft.com/office/drawing/2014/main" id="{CE69F83D-EA5C-4FDC-A949-F7A1824C83DA}"/>
              </a:ext>
            </a:extLst>
          </p:cNvPr>
          <p:cNvSpPr txBox="1"/>
          <p:nvPr/>
        </p:nvSpPr>
        <p:spPr>
          <a:xfrm>
            <a:off x="6369767" y="4252594"/>
            <a:ext cx="4284903" cy="461665"/>
          </a:xfrm>
          <a:prstGeom prst="rect">
            <a:avLst/>
          </a:prstGeom>
          <a:noFill/>
        </p:spPr>
        <p:txBody>
          <a:bodyPr wrap="square" rtlCol="0">
            <a:spAutoFit/>
          </a:bodyPr>
          <a:lstStyle/>
          <a:p>
            <a:r>
              <a:rPr lang="en-GB" sz="2400" dirty="0">
                <a:solidFill>
                  <a:schemeClr val="accent5">
                    <a:lumMod val="50000"/>
                  </a:schemeClr>
                </a:solidFill>
                <a:latin typeface="+mj-lt"/>
              </a:rPr>
              <a:t>Nous </a:t>
            </a:r>
            <a:r>
              <a:rPr lang="en-GB" sz="2400" dirty="0" err="1">
                <a:solidFill>
                  <a:schemeClr val="accent5">
                    <a:lumMod val="50000"/>
                  </a:schemeClr>
                </a:solidFill>
                <a:latin typeface="+mj-lt"/>
              </a:rPr>
              <a:t>sommes</a:t>
            </a:r>
            <a:r>
              <a:rPr lang="en-GB" sz="2400" dirty="0">
                <a:solidFill>
                  <a:schemeClr val="accent5">
                    <a:lumMod val="50000"/>
                  </a:schemeClr>
                </a:solidFill>
                <a:latin typeface="+mj-lt"/>
              </a:rPr>
              <a:t> tristes.</a:t>
            </a:r>
          </a:p>
        </p:txBody>
      </p:sp>
      <p:sp>
        <p:nvSpPr>
          <p:cNvPr id="16" name="TextBox 15">
            <a:extLst>
              <a:ext uri="{FF2B5EF4-FFF2-40B4-BE49-F238E27FC236}">
                <a16:creationId xmlns:a16="http://schemas.microsoft.com/office/drawing/2014/main" id="{6882DD55-D6C8-4C38-854C-AFAC1C82E318}"/>
              </a:ext>
            </a:extLst>
          </p:cNvPr>
          <p:cNvSpPr txBox="1"/>
          <p:nvPr/>
        </p:nvSpPr>
        <p:spPr>
          <a:xfrm>
            <a:off x="6530900" y="4828532"/>
            <a:ext cx="3748305" cy="461665"/>
          </a:xfrm>
          <a:prstGeom prst="rect">
            <a:avLst/>
          </a:prstGeom>
          <a:noFill/>
        </p:spPr>
        <p:txBody>
          <a:bodyPr wrap="square" rtlCol="0">
            <a:spAutoFit/>
          </a:bodyPr>
          <a:lstStyle/>
          <a:p>
            <a:r>
              <a:rPr lang="en-GB" sz="2400" dirty="0" err="1">
                <a:solidFill>
                  <a:schemeClr val="accent5">
                    <a:lumMod val="50000"/>
                  </a:schemeClr>
                </a:solidFill>
                <a:latin typeface="+mj-lt"/>
              </a:rPr>
              <a:t>Vous</a:t>
            </a:r>
            <a:r>
              <a:rPr lang="en-GB" sz="2400" dirty="0">
                <a:solidFill>
                  <a:schemeClr val="accent5">
                    <a:lumMod val="50000"/>
                  </a:schemeClr>
                </a:solidFill>
                <a:latin typeface="+mj-lt"/>
              </a:rPr>
              <a:t> </a:t>
            </a:r>
            <a:r>
              <a:rPr lang="en-GB" sz="2400" dirty="0" err="1">
                <a:solidFill>
                  <a:schemeClr val="accent5">
                    <a:lumMod val="50000"/>
                  </a:schemeClr>
                </a:solidFill>
                <a:latin typeface="+mj-lt"/>
              </a:rPr>
              <a:t>êtes</a:t>
            </a:r>
            <a:r>
              <a:rPr lang="en-GB" sz="2400" dirty="0">
                <a:solidFill>
                  <a:schemeClr val="accent5">
                    <a:lumMod val="50000"/>
                  </a:schemeClr>
                </a:solidFill>
                <a:latin typeface="+mj-lt"/>
              </a:rPr>
              <a:t> </a:t>
            </a:r>
            <a:r>
              <a:rPr lang="en-GB" sz="2400" dirty="0" err="1">
                <a:solidFill>
                  <a:schemeClr val="accent5">
                    <a:lumMod val="50000"/>
                  </a:schemeClr>
                </a:solidFill>
                <a:latin typeface="+mj-lt"/>
              </a:rPr>
              <a:t>méchants</a:t>
            </a:r>
            <a:r>
              <a:rPr lang="en-GB" sz="2400" dirty="0">
                <a:solidFill>
                  <a:schemeClr val="accent5">
                    <a:lumMod val="50000"/>
                  </a:schemeClr>
                </a:solidFill>
                <a:latin typeface="+mj-lt"/>
              </a:rPr>
              <a:t>.</a:t>
            </a:r>
          </a:p>
        </p:txBody>
      </p:sp>
      <p:sp>
        <p:nvSpPr>
          <p:cNvPr id="17" name="TextBox 16">
            <a:extLst>
              <a:ext uri="{FF2B5EF4-FFF2-40B4-BE49-F238E27FC236}">
                <a16:creationId xmlns:a16="http://schemas.microsoft.com/office/drawing/2014/main" id="{6D6C0F5C-6C1B-4AB0-A5F3-0C85D607FE26}"/>
              </a:ext>
            </a:extLst>
          </p:cNvPr>
          <p:cNvSpPr txBox="1"/>
          <p:nvPr/>
        </p:nvSpPr>
        <p:spPr>
          <a:xfrm>
            <a:off x="7108373" y="3124747"/>
            <a:ext cx="2971800" cy="461665"/>
          </a:xfrm>
          <a:prstGeom prst="rect">
            <a:avLst/>
          </a:prstGeom>
          <a:noFill/>
        </p:spPr>
        <p:txBody>
          <a:bodyPr wrap="square" rtlCol="0">
            <a:spAutoFit/>
          </a:bodyPr>
          <a:lstStyle/>
          <a:p>
            <a:r>
              <a:rPr lang="en-GB" sz="2400" dirty="0">
                <a:solidFill>
                  <a:schemeClr val="accent5">
                    <a:lumMod val="50000"/>
                  </a:schemeClr>
                </a:solidFill>
                <a:latin typeface="+mj-lt"/>
              </a:rPr>
              <a:t>Elle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petite.</a:t>
            </a:r>
          </a:p>
        </p:txBody>
      </p:sp>
      <p:sp>
        <p:nvSpPr>
          <p:cNvPr id="18" name="TextBox 17">
            <a:extLst>
              <a:ext uri="{FF2B5EF4-FFF2-40B4-BE49-F238E27FC236}">
                <a16:creationId xmlns:a16="http://schemas.microsoft.com/office/drawing/2014/main" id="{F78528B4-B2AE-456C-B030-0185C678AA11}"/>
              </a:ext>
            </a:extLst>
          </p:cNvPr>
          <p:cNvSpPr txBox="1"/>
          <p:nvPr/>
        </p:nvSpPr>
        <p:spPr>
          <a:xfrm>
            <a:off x="6369767" y="5947682"/>
            <a:ext cx="3909438" cy="461665"/>
          </a:xfrm>
          <a:prstGeom prst="rect">
            <a:avLst/>
          </a:prstGeom>
          <a:noFill/>
        </p:spPr>
        <p:txBody>
          <a:bodyPr wrap="square" rtlCol="0">
            <a:spAutoFit/>
          </a:bodyPr>
          <a:lstStyle/>
          <a:p>
            <a:r>
              <a:rPr lang="en-GB" sz="2400" dirty="0" err="1">
                <a:solidFill>
                  <a:schemeClr val="accent5">
                    <a:lumMod val="50000"/>
                  </a:schemeClr>
                </a:solidFill>
                <a:latin typeface="+mj-lt"/>
              </a:rPr>
              <a:t>Vous</a:t>
            </a:r>
            <a:r>
              <a:rPr lang="en-GB" sz="2400" dirty="0">
                <a:solidFill>
                  <a:schemeClr val="accent5">
                    <a:lumMod val="50000"/>
                  </a:schemeClr>
                </a:solidFill>
                <a:latin typeface="+mj-lt"/>
              </a:rPr>
              <a:t> </a:t>
            </a:r>
            <a:r>
              <a:rPr lang="en-GB" sz="2400" dirty="0" err="1">
                <a:solidFill>
                  <a:schemeClr val="accent5">
                    <a:lumMod val="50000"/>
                  </a:schemeClr>
                </a:solidFill>
                <a:latin typeface="+mj-lt"/>
              </a:rPr>
              <a:t>êtes</a:t>
            </a:r>
            <a:r>
              <a:rPr lang="en-GB" sz="2400" dirty="0">
                <a:solidFill>
                  <a:schemeClr val="accent5">
                    <a:lumMod val="50000"/>
                  </a:schemeClr>
                </a:solidFill>
                <a:latin typeface="+mj-lt"/>
              </a:rPr>
              <a:t> </a:t>
            </a:r>
            <a:r>
              <a:rPr lang="en-GB" sz="2400" dirty="0" err="1">
                <a:solidFill>
                  <a:schemeClr val="accent5">
                    <a:lumMod val="50000"/>
                  </a:schemeClr>
                </a:solidFill>
                <a:latin typeface="+mj-lt"/>
              </a:rPr>
              <a:t>intéressants</a:t>
            </a:r>
            <a:r>
              <a:rPr lang="en-GB" sz="2400" dirty="0">
                <a:solidFill>
                  <a:schemeClr val="accent5">
                    <a:lumMod val="50000"/>
                  </a:schemeClr>
                </a:solidFill>
                <a:latin typeface="+mj-lt"/>
              </a:rPr>
              <a:t>. </a:t>
            </a:r>
          </a:p>
        </p:txBody>
      </p:sp>
      <p:pic>
        <p:nvPicPr>
          <p:cNvPr id="2" name="Picture 1" descr="background rectangle">
            <a:extLst>
              <a:ext uri="{FF2B5EF4-FFF2-40B4-BE49-F238E27FC236}">
                <a16:creationId xmlns:a16="http://schemas.microsoft.com/office/drawing/2014/main" id="{64D46CAD-5DBB-40DF-B4BB-5E9C4F2538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43B5656-1082-4495-B711-CD9F1D6A26DE}"/>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Écris en français !</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04744" y="1999103"/>
            <a:ext cx="7308549" cy="1062010"/>
          </a:xfrm>
        </p:spPr>
        <p:txBody>
          <a:bodyPr>
            <a:normAutofit fontScale="90000"/>
          </a:bodyPr>
          <a:lstStyle/>
          <a:p>
            <a:pPr algn="l"/>
            <a:r>
              <a:rPr lang="en-GB" sz="4000" b="1" dirty="0">
                <a:solidFill>
                  <a:prstClr val="white"/>
                </a:solidFill>
              </a:rPr>
              <a:t>Describing your family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25237" y="2658079"/>
            <a:ext cx="8761723" cy="886062"/>
          </a:xfrm>
        </p:spPr>
        <p:txBody>
          <a:bodyPr>
            <a:noAutofit/>
          </a:bodyPr>
          <a:lstStyle/>
          <a:p>
            <a:pPr algn="l"/>
            <a:r>
              <a:rPr lang="fr-FR" sz="3000" dirty="0">
                <a:solidFill>
                  <a:prstClr val="white"/>
                </a:solidFill>
              </a:rPr>
              <a:t>être (ils/elles)</a:t>
            </a:r>
          </a:p>
          <a:p>
            <a:pPr algn="l"/>
            <a:r>
              <a:rPr lang="fr-FR" sz="3000" dirty="0" err="1">
                <a:solidFill>
                  <a:prstClr val="white"/>
                </a:solidFill>
              </a:rPr>
              <a:t>regular</a:t>
            </a:r>
            <a:r>
              <a:rPr lang="fr-FR" sz="3000" dirty="0">
                <a:solidFill>
                  <a:prstClr val="white"/>
                </a:solidFill>
              </a:rPr>
              <a:t> plural marker on adjectives (-s) </a:t>
            </a:r>
          </a:p>
          <a:p>
            <a:pPr algn="l"/>
            <a:r>
              <a:rPr lang="en-GB" sz="3000" dirty="0">
                <a:solidFill>
                  <a:prstClr val="white"/>
                </a:solidFill>
              </a:rPr>
              <a:t>SSC [e]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25234" y="473963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32</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06898" y="5540482"/>
            <a:ext cx="485951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27530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8" descr="Weasel Clip Art">
            <a:extLst>
              <a:ext uri="{FF2B5EF4-FFF2-40B4-BE49-F238E27FC236}">
                <a16:creationId xmlns:a16="http://schemas.microsoft.com/office/drawing/2014/main" id="{35DC8288-CCCA-4F77-9884-643C44824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607" y="1037940"/>
            <a:ext cx="1146792" cy="67185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21">
            <a:hlinkClick r:id="" action="ppaction://noaction">
              <a:snd r:embed="rId4" name="degré.wav"/>
            </a:hlinkClick>
            <a:extLst>
              <a:ext uri="{FF2B5EF4-FFF2-40B4-BE49-F238E27FC236}">
                <a16:creationId xmlns:a16="http://schemas.microsoft.com/office/drawing/2014/main" id="{F760FF4A-12C3-4058-B82D-D8926DAB8196}"/>
              </a:ext>
            </a:extLst>
          </p:cNvPr>
          <p:cNvSpPr txBox="1"/>
          <p:nvPr/>
        </p:nvSpPr>
        <p:spPr>
          <a:xfrm>
            <a:off x="364614" y="1472102"/>
            <a:ext cx="32552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gré</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Line 4">
            <a:extLst>
              <a:ext uri="{FF2B5EF4-FFF2-40B4-BE49-F238E27FC236}">
                <a16:creationId xmlns:a16="http://schemas.microsoft.com/office/drawing/2014/main" id="{41778415-0DCC-4749-91C8-7789A3F42237}"/>
              </a:ext>
            </a:extLst>
          </p:cNvPr>
          <p:cNvSpPr>
            <a:spLocks noChangeShapeType="1"/>
          </p:cNvSpPr>
          <p:nvPr/>
        </p:nvSpPr>
        <p:spPr bwMode="auto">
          <a:xfrm>
            <a:off x="10799626" y="123258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3" name="Line 7">
            <a:extLst>
              <a:ext uri="{FF2B5EF4-FFF2-40B4-BE49-F238E27FC236}">
                <a16:creationId xmlns:a16="http://schemas.microsoft.com/office/drawing/2014/main" id="{B83A14D7-768E-44BB-8F8B-6344EFA15976}"/>
              </a:ext>
            </a:extLst>
          </p:cNvPr>
          <p:cNvSpPr>
            <a:spLocks noChangeShapeType="1"/>
          </p:cNvSpPr>
          <p:nvPr/>
        </p:nvSpPr>
        <p:spPr bwMode="auto">
          <a:xfrm>
            <a:off x="10824314" y="12325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4" name="Line 9">
            <a:extLst>
              <a:ext uri="{FF2B5EF4-FFF2-40B4-BE49-F238E27FC236}">
                <a16:creationId xmlns:a16="http://schemas.microsoft.com/office/drawing/2014/main" id="{AEAD8C6B-727F-4BB0-905D-35F8F2E237E4}"/>
              </a:ext>
            </a:extLst>
          </p:cNvPr>
          <p:cNvSpPr>
            <a:spLocks noChangeShapeType="1"/>
          </p:cNvSpPr>
          <p:nvPr/>
        </p:nvSpPr>
        <p:spPr bwMode="auto">
          <a:xfrm>
            <a:off x="10799626" y="538884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5" name="Text Box 10">
            <a:extLst>
              <a:ext uri="{FF2B5EF4-FFF2-40B4-BE49-F238E27FC236}">
                <a16:creationId xmlns:a16="http://schemas.microsoft.com/office/drawing/2014/main" id="{36C911C0-B483-4F7A-BC57-098C24AC63E0}"/>
              </a:ext>
            </a:extLst>
          </p:cNvPr>
          <p:cNvSpPr txBox="1">
            <a:spLocks noChangeArrowheads="1"/>
          </p:cNvSpPr>
          <p:nvPr/>
        </p:nvSpPr>
        <p:spPr bwMode="auto">
          <a:xfrm>
            <a:off x="10799626" y="321648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36" name="Text Box 12">
            <a:extLst>
              <a:ext uri="{FF2B5EF4-FFF2-40B4-BE49-F238E27FC236}">
                <a16:creationId xmlns:a16="http://schemas.microsoft.com/office/drawing/2014/main" id="{ECE2DE3B-208C-4FB8-8633-06D48F5C64C5}"/>
              </a:ext>
            </a:extLst>
          </p:cNvPr>
          <p:cNvSpPr txBox="1">
            <a:spLocks noChangeArrowheads="1"/>
          </p:cNvSpPr>
          <p:nvPr/>
        </p:nvSpPr>
        <p:spPr bwMode="auto">
          <a:xfrm>
            <a:off x="11041105" y="107473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37" name="Text Box 14">
            <a:extLst>
              <a:ext uri="{FF2B5EF4-FFF2-40B4-BE49-F238E27FC236}">
                <a16:creationId xmlns:a16="http://schemas.microsoft.com/office/drawing/2014/main" id="{106116FE-C08D-4128-B417-FC824A4114C0}"/>
              </a:ext>
            </a:extLst>
          </p:cNvPr>
          <p:cNvSpPr txBox="1">
            <a:spLocks noChangeArrowheads="1"/>
          </p:cNvSpPr>
          <p:nvPr/>
        </p:nvSpPr>
        <p:spPr bwMode="auto">
          <a:xfrm>
            <a:off x="11016417" y="520831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8" name="Rectangle 37">
            <a:extLst>
              <a:ext uri="{FF2B5EF4-FFF2-40B4-BE49-F238E27FC236}">
                <a16:creationId xmlns:a16="http://schemas.microsoft.com/office/drawing/2014/main" id="{65959233-E66D-4F1C-9CE1-FAAC4CE4A943}"/>
              </a:ext>
            </a:extLst>
          </p:cNvPr>
          <p:cNvSpPr/>
          <p:nvPr/>
        </p:nvSpPr>
        <p:spPr>
          <a:xfrm>
            <a:off x="9962659" y="540026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TextBox 38">
            <a:hlinkClick r:id="" action="ppaction://noaction">
              <a:snd r:embed="rId5" name="pelage.wav"/>
            </a:hlinkClick>
            <a:extLst>
              <a:ext uri="{FF2B5EF4-FFF2-40B4-BE49-F238E27FC236}">
                <a16:creationId xmlns:a16="http://schemas.microsoft.com/office/drawing/2014/main" id="{2AE53A72-E343-4EC6-8C8C-84E5D9A9026E}"/>
              </a:ext>
            </a:extLst>
          </p:cNvPr>
          <p:cNvSpPr txBox="1"/>
          <p:nvPr/>
        </p:nvSpPr>
        <p:spPr>
          <a:xfrm>
            <a:off x="3361735" y="1094391"/>
            <a:ext cx="3442028"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rPr>
              <a:t>p</a:t>
            </a:r>
            <a:r>
              <a:rPr lang="en-GB" sz="6000" dirty="0">
                <a:solidFill>
                  <a:srgbClr val="EE6000"/>
                </a:solidFill>
                <a:latin typeface="Century Gothic" panose="020B0502020202020204" pitchFamily="34" charset="0"/>
              </a:rPr>
              <a:t>e</a:t>
            </a:r>
            <a:r>
              <a:rPr lang="en-GB" sz="6000" dirty="0">
                <a:solidFill>
                  <a:schemeClr val="accent1">
                    <a:lumMod val="50000"/>
                  </a:schemeClr>
                </a:solidFill>
                <a:latin typeface="Century Gothic" panose="020B0502020202020204" pitchFamily="34" charset="0"/>
              </a:rPr>
              <a:t>lage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0" name="TextBox 39">
            <a:hlinkClick r:id="" action="ppaction://noaction">
              <a:snd r:embed="rId6" name="il fera.wav"/>
            </a:hlinkClick>
            <a:extLst>
              <a:ext uri="{FF2B5EF4-FFF2-40B4-BE49-F238E27FC236}">
                <a16:creationId xmlns:a16="http://schemas.microsoft.com/office/drawing/2014/main" id="{635C58C5-E61B-42C6-845E-9106FEAF136B}"/>
              </a:ext>
            </a:extLst>
          </p:cNvPr>
          <p:cNvSpPr txBox="1"/>
          <p:nvPr/>
        </p:nvSpPr>
        <p:spPr>
          <a:xfrm>
            <a:off x="630040" y="4648266"/>
            <a:ext cx="256458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il </a:t>
            </a:r>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2" name="TextBox 41">
            <a:hlinkClick r:id="" action="ppaction://noaction">
              <a:snd r:embed="rId7" name="menace.wav"/>
            </a:hlinkClick>
            <a:extLst>
              <a:ext uri="{FF2B5EF4-FFF2-40B4-BE49-F238E27FC236}">
                <a16:creationId xmlns:a16="http://schemas.microsoft.com/office/drawing/2014/main" id="{CDDAAAA5-1773-4D84-9539-6F2ED9F3C9BF}"/>
              </a:ext>
            </a:extLst>
          </p:cNvPr>
          <p:cNvSpPr txBox="1"/>
          <p:nvPr/>
        </p:nvSpPr>
        <p:spPr>
          <a:xfrm>
            <a:off x="3945297" y="3701451"/>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m</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nace</a:t>
            </a:r>
          </a:p>
        </p:txBody>
      </p:sp>
      <p:sp>
        <p:nvSpPr>
          <p:cNvPr id="43" name="TextBox 42">
            <a:hlinkClick r:id="" action="ppaction://noaction">
              <a:snd r:embed="rId8" name="belette.wav"/>
            </a:hlinkClick>
            <a:extLst>
              <a:ext uri="{FF2B5EF4-FFF2-40B4-BE49-F238E27FC236}">
                <a16:creationId xmlns:a16="http://schemas.microsoft.com/office/drawing/2014/main" id="{9E4D078C-639D-4691-BF5E-6C9CEB4A5340}"/>
              </a:ext>
            </a:extLst>
          </p:cNvPr>
          <p:cNvSpPr txBox="1"/>
          <p:nvPr/>
        </p:nvSpPr>
        <p:spPr>
          <a:xfrm>
            <a:off x="6845598" y="74099"/>
            <a:ext cx="2866321" cy="1015663"/>
          </a:xfrm>
          <a:prstGeom prst="rect">
            <a:avLst/>
          </a:prstGeom>
          <a:noFill/>
        </p:spPr>
        <p:txBody>
          <a:bodyPr wrap="square" rtlCol="0">
            <a:spAutoFit/>
          </a:bodyPr>
          <a:lstStyle/>
          <a:p>
            <a:r>
              <a:rPr lang="en-GB" sz="6000" dirty="0" err="1">
                <a:solidFill>
                  <a:schemeClr val="accent1">
                    <a:lumMod val="50000"/>
                  </a:schemeClr>
                </a:solidFill>
                <a:latin typeface="Century Gothic" panose="020B0502020202020204" pitchFamily="34" charset="0"/>
                <a:cs typeface="Calibri" panose="020F0502020204030204" pitchFamily="34" charset="0"/>
              </a:rPr>
              <a:t>b</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lette</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46" name="TextBox 19">
            <a:hlinkClick r:id="" action="ppaction://noaction">
              <a:snd r:embed="rId9" name="devenir.wav"/>
            </a:hlinkClick>
            <a:extLst>
              <a:ext uri="{FF2B5EF4-FFF2-40B4-BE49-F238E27FC236}">
                <a16:creationId xmlns:a16="http://schemas.microsoft.com/office/drawing/2014/main" id="{A3F7EC22-0318-44C9-B6AE-2F4C0A9BDE8D}"/>
              </a:ext>
            </a:extLst>
          </p:cNvPr>
          <p:cNvSpPr txBox="1"/>
          <p:nvPr/>
        </p:nvSpPr>
        <p:spPr>
          <a:xfrm>
            <a:off x="5999132" y="1880493"/>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venir</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7" name="TextBox 20">
            <a:hlinkClick r:id="" action="ppaction://noaction">
              <a:snd r:embed="rId10" name="je serais.wav"/>
            </a:hlinkClick>
            <a:extLst>
              <a:ext uri="{FF2B5EF4-FFF2-40B4-BE49-F238E27FC236}">
                <a16:creationId xmlns:a16="http://schemas.microsoft.com/office/drawing/2014/main" id="{A819C330-CA96-4F12-A78D-D342150A7883}"/>
              </a:ext>
            </a:extLst>
          </p:cNvPr>
          <p:cNvSpPr txBox="1"/>
          <p:nvPr/>
        </p:nvSpPr>
        <p:spPr>
          <a:xfrm flipH="1">
            <a:off x="3399190" y="2448287"/>
            <a:ext cx="286632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j</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 s</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rai</a:t>
            </a:r>
          </a:p>
        </p:txBody>
      </p:sp>
      <p:sp>
        <p:nvSpPr>
          <p:cNvPr id="49" name="TextBox 22">
            <a:hlinkClick r:id="" action="ppaction://noaction">
              <a:snd r:embed="rId11" name="celui.wav"/>
            </a:hlinkClick>
            <a:extLst>
              <a:ext uri="{FF2B5EF4-FFF2-40B4-BE49-F238E27FC236}">
                <a16:creationId xmlns:a16="http://schemas.microsoft.com/office/drawing/2014/main" id="{A1BF1423-A871-45A0-8136-38743DA31267}"/>
              </a:ext>
            </a:extLst>
          </p:cNvPr>
          <p:cNvSpPr txBox="1"/>
          <p:nvPr/>
        </p:nvSpPr>
        <p:spPr>
          <a:xfrm>
            <a:off x="7859353" y="3243532"/>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c</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lui</a:t>
            </a:r>
            <a:endParaRPr lang="en-GB" sz="6000" dirty="0">
              <a:solidFill>
                <a:srgbClr val="EE6000"/>
              </a:solidFill>
              <a:latin typeface="Century Gothic" panose="020B0502020202020204" pitchFamily="34" charset="0"/>
              <a:cs typeface="Calibri" panose="020F0502020204030204" pitchFamily="34" charset="0"/>
            </a:endParaRPr>
          </a:p>
        </p:txBody>
      </p:sp>
      <p:sp>
        <p:nvSpPr>
          <p:cNvPr id="51" name="TextBox 20">
            <a:hlinkClick r:id="" action="ppaction://noaction">
              <a:snd r:embed="rId12" name="dedans.wav"/>
            </a:hlinkClick>
            <a:extLst>
              <a:ext uri="{FF2B5EF4-FFF2-40B4-BE49-F238E27FC236}">
                <a16:creationId xmlns:a16="http://schemas.microsoft.com/office/drawing/2014/main" id="{84489381-2640-4082-B59B-8ADF10636DCA}"/>
              </a:ext>
            </a:extLst>
          </p:cNvPr>
          <p:cNvSpPr txBox="1"/>
          <p:nvPr/>
        </p:nvSpPr>
        <p:spPr>
          <a:xfrm flipH="1">
            <a:off x="199378" y="2912627"/>
            <a:ext cx="329371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dans</a:t>
            </a:r>
          </a:p>
        </p:txBody>
      </p:sp>
      <p:sp>
        <p:nvSpPr>
          <p:cNvPr id="52" name="Rectangle 3">
            <a:extLst>
              <a:ext uri="{FF2B5EF4-FFF2-40B4-BE49-F238E27FC236}">
                <a16:creationId xmlns:a16="http://schemas.microsoft.com/office/drawing/2014/main" id="{4D3B6DC1-9290-40C2-B238-D3ED5BF10E44}"/>
              </a:ext>
            </a:extLst>
          </p:cNvPr>
          <p:cNvSpPr>
            <a:spLocks noChangeArrowheads="1"/>
          </p:cNvSpPr>
          <p:nvPr/>
        </p:nvSpPr>
        <p:spPr bwMode="auto">
          <a:xfrm>
            <a:off x="10156182" y="125750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3" name="AutoShape 11">
            <a:hlinkClick r:id="" action="ppaction://noaction" highlightClick="1"/>
            <a:extLst>
              <a:ext uri="{FF2B5EF4-FFF2-40B4-BE49-F238E27FC236}">
                <a16:creationId xmlns:a16="http://schemas.microsoft.com/office/drawing/2014/main" id="{456543FF-9B6F-4F08-A138-7066D1E11A4A}"/>
              </a:ext>
            </a:extLst>
          </p:cNvPr>
          <p:cNvSpPr>
            <a:spLocks noChangeArrowheads="1"/>
          </p:cNvSpPr>
          <p:nvPr/>
        </p:nvSpPr>
        <p:spPr bwMode="auto">
          <a:xfrm>
            <a:off x="9852741" y="5395679"/>
            <a:ext cx="1058732" cy="588228"/>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28" name="Picture 27" descr="background rectangle">
            <a:extLst>
              <a:ext uri="{FF2B5EF4-FFF2-40B4-BE49-F238E27FC236}">
                <a16:creationId xmlns:a16="http://schemas.microsoft.com/office/drawing/2014/main" id="{8627BF70-C392-4379-A582-CAA7DEEFB518}"/>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1FD39C75-8CF7-49FC-B780-90F27E7BDDF7}"/>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2052" name="Picture 4" descr="Room Thermometer With Fahrenheit Skala Clip Art">
            <a:extLst>
              <a:ext uri="{FF2B5EF4-FFF2-40B4-BE49-F238E27FC236}">
                <a16:creationId xmlns:a16="http://schemas.microsoft.com/office/drawing/2014/main" id="{F3881BA9-5BCC-42C1-8117-A529C3BF7A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286012" y="1360647"/>
            <a:ext cx="433083" cy="12737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0ABC0-007C-4CCF-8D6F-015506B64573}"/>
              </a:ext>
            </a:extLst>
          </p:cNvPr>
          <p:cNvSpPr txBox="1"/>
          <p:nvPr/>
        </p:nvSpPr>
        <p:spPr>
          <a:xfrm>
            <a:off x="5507275" y="4526735"/>
            <a:ext cx="1106944" cy="400110"/>
          </a:xfrm>
          <a:prstGeom prst="rect">
            <a:avLst/>
          </a:prstGeom>
          <a:noFill/>
        </p:spPr>
        <p:txBody>
          <a:bodyPr wrap="square" rtlCol="0">
            <a:spAutoFit/>
          </a:bodyPr>
          <a:lstStyle/>
          <a:p>
            <a:pPr algn="l"/>
            <a:r>
              <a:rPr lang="en-GB" sz="2000" dirty="0">
                <a:solidFill>
                  <a:schemeClr val="accent1">
                    <a:lumMod val="50000"/>
                  </a:schemeClr>
                </a:solidFill>
              </a:rPr>
              <a:t>[threat]</a:t>
            </a:r>
            <a:endParaRPr lang="fr-FR" sz="2000" dirty="0">
              <a:solidFill>
                <a:schemeClr val="accent1">
                  <a:lumMod val="50000"/>
                </a:schemeClr>
              </a:solidFill>
            </a:endParaRPr>
          </a:p>
        </p:txBody>
      </p:sp>
      <p:sp>
        <p:nvSpPr>
          <p:cNvPr id="10" name="TextBox 9">
            <a:extLst>
              <a:ext uri="{FF2B5EF4-FFF2-40B4-BE49-F238E27FC236}">
                <a16:creationId xmlns:a16="http://schemas.microsoft.com/office/drawing/2014/main" id="{D9EE0748-5E2B-4B01-8B47-B449D1CC2B09}"/>
              </a:ext>
            </a:extLst>
          </p:cNvPr>
          <p:cNvSpPr txBox="1"/>
          <p:nvPr/>
        </p:nvSpPr>
        <p:spPr>
          <a:xfrm>
            <a:off x="7147584" y="2748883"/>
            <a:ext cx="1873273" cy="400110"/>
          </a:xfrm>
          <a:prstGeom prst="rect">
            <a:avLst/>
          </a:prstGeom>
          <a:noFill/>
        </p:spPr>
        <p:txBody>
          <a:bodyPr wrap="square" rtlCol="0">
            <a:spAutoFit/>
          </a:bodyPr>
          <a:lstStyle/>
          <a:p>
            <a:pPr algn="l"/>
            <a:r>
              <a:rPr lang="en-GB" sz="2000" dirty="0">
                <a:solidFill>
                  <a:schemeClr val="accent1">
                    <a:lumMod val="50000"/>
                  </a:schemeClr>
                </a:solidFill>
              </a:rPr>
              <a:t>[to become]</a:t>
            </a:r>
            <a:endParaRPr lang="fr-FR" sz="2000" dirty="0">
              <a:solidFill>
                <a:schemeClr val="accent1">
                  <a:lumMod val="50000"/>
                </a:schemeClr>
              </a:solidFill>
            </a:endParaRPr>
          </a:p>
        </p:txBody>
      </p:sp>
      <p:sp>
        <p:nvSpPr>
          <p:cNvPr id="11" name="TextBox 10">
            <a:extLst>
              <a:ext uri="{FF2B5EF4-FFF2-40B4-BE49-F238E27FC236}">
                <a16:creationId xmlns:a16="http://schemas.microsoft.com/office/drawing/2014/main" id="{6C5F857E-7E4E-42D3-BB49-0DD52D47610C}"/>
              </a:ext>
            </a:extLst>
          </p:cNvPr>
          <p:cNvSpPr txBox="1"/>
          <p:nvPr/>
        </p:nvSpPr>
        <p:spPr>
          <a:xfrm>
            <a:off x="261221" y="5555319"/>
            <a:ext cx="3293719" cy="400110"/>
          </a:xfrm>
          <a:prstGeom prst="rect">
            <a:avLst/>
          </a:prstGeom>
          <a:noFill/>
        </p:spPr>
        <p:txBody>
          <a:bodyPr wrap="square" rtlCol="0">
            <a:spAutoFit/>
          </a:bodyPr>
          <a:lstStyle/>
          <a:p>
            <a:pPr algn="l"/>
            <a:r>
              <a:rPr lang="en-GB" sz="2000" dirty="0">
                <a:solidFill>
                  <a:schemeClr val="accent1">
                    <a:lumMod val="50000"/>
                  </a:schemeClr>
                </a:solidFill>
              </a:rPr>
              <a:t>[he will do, he will make]</a:t>
            </a:r>
            <a:endParaRPr lang="fr-FR" sz="2000" dirty="0">
              <a:solidFill>
                <a:schemeClr val="accent1">
                  <a:lumMod val="50000"/>
                </a:schemeClr>
              </a:solidFill>
            </a:endParaRPr>
          </a:p>
        </p:txBody>
      </p:sp>
      <p:sp>
        <p:nvSpPr>
          <p:cNvPr id="12" name="TextBox 11">
            <a:extLst>
              <a:ext uri="{FF2B5EF4-FFF2-40B4-BE49-F238E27FC236}">
                <a16:creationId xmlns:a16="http://schemas.microsoft.com/office/drawing/2014/main" id="{F479A723-0805-43E1-A1B6-44A787B715C6}"/>
              </a:ext>
            </a:extLst>
          </p:cNvPr>
          <p:cNvSpPr txBox="1"/>
          <p:nvPr/>
        </p:nvSpPr>
        <p:spPr>
          <a:xfrm>
            <a:off x="708461" y="3843878"/>
            <a:ext cx="1075132" cy="400110"/>
          </a:xfrm>
          <a:prstGeom prst="rect">
            <a:avLst/>
          </a:prstGeom>
          <a:noFill/>
        </p:spPr>
        <p:txBody>
          <a:bodyPr wrap="square" rtlCol="0">
            <a:spAutoFit/>
          </a:bodyPr>
          <a:lstStyle/>
          <a:p>
            <a:pPr algn="l"/>
            <a:r>
              <a:rPr lang="en-GB" sz="2000" dirty="0">
                <a:solidFill>
                  <a:schemeClr val="accent1">
                    <a:lumMod val="50000"/>
                  </a:schemeClr>
                </a:solidFill>
              </a:rPr>
              <a:t>[inside]</a:t>
            </a:r>
            <a:endParaRPr lang="fr-FR" sz="2000" dirty="0">
              <a:solidFill>
                <a:schemeClr val="accent1">
                  <a:lumMod val="50000"/>
                </a:schemeClr>
              </a:solidFill>
            </a:endParaRPr>
          </a:p>
        </p:txBody>
      </p:sp>
      <p:sp>
        <p:nvSpPr>
          <p:cNvPr id="13" name="TextBox 12">
            <a:extLst>
              <a:ext uri="{FF2B5EF4-FFF2-40B4-BE49-F238E27FC236}">
                <a16:creationId xmlns:a16="http://schemas.microsoft.com/office/drawing/2014/main" id="{DF23595C-EA4F-4C27-AB28-61B0AED71FC6}"/>
              </a:ext>
            </a:extLst>
          </p:cNvPr>
          <p:cNvSpPr txBox="1"/>
          <p:nvPr/>
        </p:nvSpPr>
        <p:spPr>
          <a:xfrm>
            <a:off x="4686055" y="1888532"/>
            <a:ext cx="793387" cy="400110"/>
          </a:xfrm>
          <a:prstGeom prst="rect">
            <a:avLst/>
          </a:prstGeom>
          <a:noFill/>
        </p:spPr>
        <p:txBody>
          <a:bodyPr wrap="square" rtlCol="0">
            <a:spAutoFit/>
          </a:bodyPr>
          <a:lstStyle/>
          <a:p>
            <a:pPr algn="l"/>
            <a:r>
              <a:rPr lang="en-GB" sz="2000" dirty="0">
                <a:solidFill>
                  <a:schemeClr val="accent1">
                    <a:lumMod val="50000"/>
                  </a:schemeClr>
                </a:solidFill>
              </a:rPr>
              <a:t>[fur]</a:t>
            </a:r>
            <a:endParaRPr lang="fr-FR" sz="2000" dirty="0">
              <a:solidFill>
                <a:schemeClr val="accent1">
                  <a:lumMod val="50000"/>
                </a:schemeClr>
              </a:solidFill>
            </a:endParaRPr>
          </a:p>
        </p:txBody>
      </p:sp>
      <p:sp>
        <p:nvSpPr>
          <p:cNvPr id="14" name="TextBox 13">
            <a:extLst>
              <a:ext uri="{FF2B5EF4-FFF2-40B4-BE49-F238E27FC236}">
                <a16:creationId xmlns:a16="http://schemas.microsoft.com/office/drawing/2014/main" id="{AD0253AE-A8C4-4339-88DD-A0D2F07D59C2}"/>
              </a:ext>
            </a:extLst>
          </p:cNvPr>
          <p:cNvSpPr txBox="1"/>
          <p:nvPr/>
        </p:nvSpPr>
        <p:spPr>
          <a:xfrm>
            <a:off x="4194664" y="3224807"/>
            <a:ext cx="1369280" cy="400110"/>
          </a:xfrm>
          <a:prstGeom prst="rect">
            <a:avLst/>
          </a:prstGeom>
          <a:noFill/>
        </p:spPr>
        <p:txBody>
          <a:bodyPr wrap="square" rtlCol="0">
            <a:spAutoFit/>
          </a:bodyPr>
          <a:lstStyle/>
          <a:p>
            <a:pPr algn="l"/>
            <a:r>
              <a:rPr lang="en-GB" sz="2000" dirty="0">
                <a:solidFill>
                  <a:schemeClr val="accent1">
                    <a:lumMod val="50000"/>
                  </a:schemeClr>
                </a:solidFill>
              </a:rPr>
              <a:t>[I will be]</a:t>
            </a:r>
            <a:endParaRPr lang="fr-FR" sz="2000" dirty="0">
              <a:solidFill>
                <a:schemeClr val="accent1">
                  <a:lumMod val="50000"/>
                </a:schemeClr>
              </a:solidFill>
            </a:endParaRPr>
          </a:p>
        </p:txBody>
      </p:sp>
      <p:sp>
        <p:nvSpPr>
          <p:cNvPr id="15" name="TextBox 14">
            <a:extLst>
              <a:ext uri="{FF2B5EF4-FFF2-40B4-BE49-F238E27FC236}">
                <a16:creationId xmlns:a16="http://schemas.microsoft.com/office/drawing/2014/main" id="{74D9492A-1741-4D68-9D76-D8885487B32C}"/>
              </a:ext>
            </a:extLst>
          </p:cNvPr>
          <p:cNvSpPr txBox="1"/>
          <p:nvPr/>
        </p:nvSpPr>
        <p:spPr>
          <a:xfrm>
            <a:off x="6621002" y="1004713"/>
            <a:ext cx="1268918" cy="400110"/>
          </a:xfrm>
          <a:prstGeom prst="rect">
            <a:avLst/>
          </a:prstGeom>
          <a:noFill/>
        </p:spPr>
        <p:txBody>
          <a:bodyPr wrap="square" rtlCol="0">
            <a:spAutoFit/>
          </a:bodyPr>
          <a:lstStyle/>
          <a:p>
            <a:pPr algn="l"/>
            <a:r>
              <a:rPr lang="en-GB" sz="2000" dirty="0">
                <a:solidFill>
                  <a:schemeClr val="accent1">
                    <a:lumMod val="50000"/>
                  </a:schemeClr>
                </a:solidFill>
              </a:rPr>
              <a:t>[weasel]</a:t>
            </a:r>
            <a:endParaRPr lang="fr-FR" sz="2000" dirty="0">
              <a:solidFill>
                <a:schemeClr val="accent1">
                  <a:lumMod val="50000"/>
                </a:schemeClr>
              </a:solidFill>
            </a:endParaRPr>
          </a:p>
        </p:txBody>
      </p:sp>
      <p:grpSp>
        <p:nvGrpSpPr>
          <p:cNvPr id="17" name="Group 16">
            <a:extLst>
              <a:ext uri="{FF2B5EF4-FFF2-40B4-BE49-F238E27FC236}">
                <a16:creationId xmlns:a16="http://schemas.microsoft.com/office/drawing/2014/main" id="{6FF49357-FEBF-4DE7-9C58-4AF6010C7F68}"/>
              </a:ext>
            </a:extLst>
          </p:cNvPr>
          <p:cNvGrpSpPr/>
          <p:nvPr/>
        </p:nvGrpSpPr>
        <p:grpSpPr>
          <a:xfrm>
            <a:off x="2016272" y="3843878"/>
            <a:ext cx="855641" cy="821911"/>
            <a:chOff x="5731624" y="4473449"/>
            <a:chExt cx="855641" cy="821911"/>
          </a:xfrm>
        </p:grpSpPr>
        <p:pic>
          <p:nvPicPr>
            <p:cNvPr id="2058" name="Picture 10" descr="Open Box Clip Art">
              <a:extLst>
                <a:ext uri="{FF2B5EF4-FFF2-40B4-BE49-F238E27FC236}">
                  <a16:creationId xmlns:a16="http://schemas.microsoft.com/office/drawing/2014/main" id="{5FEE6D3E-B99A-454F-9219-43D26FECEC9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31624" y="4687855"/>
              <a:ext cx="855641" cy="60750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Down 15">
              <a:extLst>
                <a:ext uri="{FF2B5EF4-FFF2-40B4-BE49-F238E27FC236}">
                  <a16:creationId xmlns:a16="http://schemas.microsoft.com/office/drawing/2014/main" id="{340606C3-3AF7-4AFA-8AD2-F9192BE59685}"/>
                </a:ext>
              </a:extLst>
            </p:cNvPr>
            <p:cNvSpPr/>
            <p:nvPr/>
          </p:nvSpPr>
          <p:spPr>
            <a:xfrm>
              <a:off x="6119059" y="4473449"/>
              <a:ext cx="205893" cy="4001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TextBox 17">
            <a:hlinkClick r:id="" action="ppaction://noaction">
              <a:snd r:embed="rId16" name="delà.wav"/>
            </a:hlinkClick>
            <a:extLst>
              <a:ext uri="{FF2B5EF4-FFF2-40B4-BE49-F238E27FC236}">
                <a16:creationId xmlns:a16="http://schemas.microsoft.com/office/drawing/2014/main" id="{3521099E-7736-4169-AFC9-D754F6418894}"/>
              </a:ext>
            </a:extLst>
          </p:cNvPr>
          <p:cNvSpPr txBox="1"/>
          <p:nvPr/>
        </p:nvSpPr>
        <p:spPr>
          <a:xfrm>
            <a:off x="3803875" y="4926845"/>
            <a:ext cx="2175862" cy="101566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là</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03AAF5B-7A39-4FB8-A8FF-C37062260754}"/>
              </a:ext>
            </a:extLst>
          </p:cNvPr>
          <p:cNvSpPr txBox="1"/>
          <p:nvPr/>
        </p:nvSpPr>
        <p:spPr>
          <a:xfrm>
            <a:off x="4204745" y="5732777"/>
            <a:ext cx="1428638" cy="400110"/>
          </a:xfrm>
          <a:prstGeom prst="rect">
            <a:avLst/>
          </a:prstGeom>
          <a:noFill/>
        </p:spPr>
        <p:txBody>
          <a:bodyPr wrap="square" rtlCol="0">
            <a:spAutoFit/>
          </a:bodyPr>
          <a:lstStyle/>
          <a:p>
            <a:pPr algn="l"/>
            <a:r>
              <a:rPr lang="en-GB" sz="2000" dirty="0">
                <a:solidFill>
                  <a:schemeClr val="accent1">
                    <a:lumMod val="50000"/>
                  </a:schemeClr>
                </a:solidFill>
              </a:rPr>
              <a:t>[beyond]</a:t>
            </a:r>
            <a:endParaRPr lang="fr-FR" sz="2000" dirty="0">
              <a:solidFill>
                <a:schemeClr val="accent1">
                  <a:lumMod val="50000"/>
                </a:schemeClr>
              </a:solidFill>
            </a:endParaRPr>
          </a:p>
        </p:txBody>
      </p:sp>
      <p:sp>
        <p:nvSpPr>
          <p:cNvPr id="21" name="TextBox 20">
            <a:extLst>
              <a:ext uri="{FF2B5EF4-FFF2-40B4-BE49-F238E27FC236}">
                <a16:creationId xmlns:a16="http://schemas.microsoft.com/office/drawing/2014/main" id="{D16F4D00-0D2B-48AF-B81A-DE688BC49510}"/>
              </a:ext>
            </a:extLst>
          </p:cNvPr>
          <p:cNvSpPr txBox="1"/>
          <p:nvPr/>
        </p:nvSpPr>
        <p:spPr>
          <a:xfrm>
            <a:off x="8283303" y="4059140"/>
            <a:ext cx="1429328" cy="400110"/>
          </a:xfrm>
          <a:prstGeom prst="rect">
            <a:avLst/>
          </a:prstGeom>
          <a:noFill/>
        </p:spPr>
        <p:txBody>
          <a:bodyPr wrap="square" rtlCol="0">
            <a:spAutoFit/>
          </a:bodyPr>
          <a:lstStyle/>
          <a:p>
            <a:pPr algn="l"/>
            <a:r>
              <a:rPr lang="en-GB" sz="2000" dirty="0">
                <a:solidFill>
                  <a:schemeClr val="accent1">
                    <a:lumMod val="50000"/>
                  </a:schemeClr>
                </a:solidFill>
              </a:rPr>
              <a:t>[the one]</a:t>
            </a:r>
            <a:endParaRPr lang="fr-FR" sz="2000" dirty="0">
              <a:solidFill>
                <a:schemeClr val="accent1">
                  <a:lumMod val="50000"/>
                </a:schemeClr>
              </a:solidFill>
            </a:endParaRPr>
          </a:p>
        </p:txBody>
      </p:sp>
    </p:spTree>
    <p:extLst>
      <p:ext uri="{BB962C8B-B14F-4D97-AF65-F5344CB8AC3E}">
        <p14:creationId xmlns:p14="http://schemas.microsoft.com/office/powerpoint/2010/main" val="205940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45000"/>
                                        <p:tgtEl>
                                          <p:spTgt spid="52"/>
                                        </p:tgtEl>
                                      </p:cBhvr>
                                    </p:animEffect>
                                    <p:set>
                                      <p:cBhvr>
                                        <p:cTn id="7" dur="1" fill="hold">
                                          <p:stCondLst>
                                            <p:cond delay="44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C02DEE9-769A-4F6E-B553-362516FDCE63}"/>
              </a:ext>
            </a:extLst>
          </p:cNvPr>
          <p:cNvGraphicFramePr>
            <a:graphicFrameLocks noGrp="1"/>
          </p:cNvGraphicFramePr>
          <p:nvPr>
            <p:extLst>
              <p:ext uri="{D42A27DB-BD31-4B8C-83A1-F6EECF244321}">
                <p14:modId xmlns:p14="http://schemas.microsoft.com/office/powerpoint/2010/main" val="3706349337"/>
              </p:ext>
            </p:extLst>
          </p:nvPr>
        </p:nvGraphicFramePr>
        <p:xfrm>
          <a:off x="6116874" y="1580887"/>
          <a:ext cx="5376503" cy="4408104"/>
        </p:xfrm>
        <a:graphic>
          <a:graphicData uri="http://schemas.openxmlformats.org/drawingml/2006/table">
            <a:tbl>
              <a:tblPr firstRow="1" bandRow="1"/>
              <a:tblGrid>
                <a:gridCol w="799541">
                  <a:extLst>
                    <a:ext uri="{9D8B030D-6E8A-4147-A177-3AD203B41FA5}">
                      <a16:colId xmlns:a16="http://schemas.microsoft.com/office/drawing/2014/main" val="1929676867"/>
                    </a:ext>
                  </a:extLst>
                </a:gridCol>
                <a:gridCol w="2367888">
                  <a:extLst>
                    <a:ext uri="{9D8B030D-6E8A-4147-A177-3AD203B41FA5}">
                      <a16:colId xmlns:a16="http://schemas.microsoft.com/office/drawing/2014/main" val="101582418"/>
                    </a:ext>
                  </a:extLst>
                </a:gridCol>
                <a:gridCol w="2209074">
                  <a:extLst>
                    <a:ext uri="{9D8B030D-6E8A-4147-A177-3AD203B41FA5}">
                      <a16:colId xmlns:a16="http://schemas.microsoft.com/office/drawing/2014/main" val="198701056"/>
                    </a:ext>
                  </a:extLst>
                </a:gridCol>
              </a:tblGrid>
              <a:tr h="44570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2000" b="0" dirty="0">
                        <a:solidFill>
                          <a:schemeClr val="accent5">
                            <a:lumMod val="50000"/>
                          </a:schemeClr>
                        </a:solidFill>
                        <a:latin typeface="+mj-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1" noProof="0" dirty="0">
                          <a:solidFill>
                            <a:srgbClr val="02456F"/>
                          </a:solidFill>
                          <a:effectLst/>
                          <a:latin typeface="Century Gothic" panose="020B0502020202020204" pitchFamily="34" charset="0"/>
                        </a:rPr>
                        <a:t>français</a:t>
                      </a:r>
                      <a:endParaRPr lang="en-GB" sz="200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2000" dirty="0" err="1">
                          <a:solidFill>
                            <a:schemeClr val="accent5">
                              <a:lumMod val="50000"/>
                            </a:schemeClr>
                          </a:solidFill>
                          <a:latin typeface="Century Gothic" panose="020B0502020202020204" pitchFamily="34" charset="0"/>
                        </a:rPr>
                        <a:t>anglais</a:t>
                      </a:r>
                      <a:endParaRPr lang="en-GB" sz="200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649204"/>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671823"/>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850352"/>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0322282"/>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240640"/>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051931"/>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289297"/>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3249089"/>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253326"/>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2771614"/>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chemeClr val="accent5">
                              <a:lumMod val="50000"/>
                            </a:schemeClr>
                          </a:solidFill>
                          <a:latin typeface="+mj-lt"/>
                        </a:rPr>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366448"/>
                  </a:ext>
                </a:extLst>
              </a:tr>
            </a:tbl>
          </a:graphicData>
        </a:graphic>
      </p:graphicFrame>
      <p:grpSp>
        <p:nvGrpSpPr>
          <p:cNvPr id="31" name="Group 30">
            <a:extLst>
              <a:ext uri="{FF2B5EF4-FFF2-40B4-BE49-F238E27FC236}">
                <a16:creationId xmlns:a16="http://schemas.microsoft.com/office/drawing/2014/main" id="{A3FCA2C1-A8D9-4062-9DD9-A9C8829FD451}"/>
              </a:ext>
            </a:extLst>
          </p:cNvPr>
          <p:cNvGrpSpPr/>
          <p:nvPr/>
        </p:nvGrpSpPr>
        <p:grpSpPr>
          <a:xfrm>
            <a:off x="7018020" y="2007248"/>
            <a:ext cx="2114405" cy="3985080"/>
            <a:chOff x="7018020" y="2007248"/>
            <a:chExt cx="2114405" cy="3985080"/>
          </a:xfrm>
        </p:grpSpPr>
        <p:grpSp>
          <p:nvGrpSpPr>
            <p:cNvPr id="32" name="Group 31">
              <a:extLst>
                <a:ext uri="{FF2B5EF4-FFF2-40B4-BE49-F238E27FC236}">
                  <a16:creationId xmlns:a16="http://schemas.microsoft.com/office/drawing/2014/main" id="{682B79C7-D89F-4C4F-8F7E-FEA26F70B834}"/>
                </a:ext>
              </a:extLst>
            </p:cNvPr>
            <p:cNvGrpSpPr/>
            <p:nvPr/>
          </p:nvGrpSpPr>
          <p:grpSpPr>
            <a:xfrm>
              <a:off x="7018020" y="2007248"/>
              <a:ext cx="2114405" cy="3985080"/>
              <a:chOff x="7227258" y="2006764"/>
              <a:chExt cx="2114405" cy="3985080"/>
            </a:xfrm>
          </p:grpSpPr>
          <p:grpSp>
            <p:nvGrpSpPr>
              <p:cNvPr id="34" name="Group 33">
                <a:extLst>
                  <a:ext uri="{FF2B5EF4-FFF2-40B4-BE49-F238E27FC236}">
                    <a16:creationId xmlns:a16="http://schemas.microsoft.com/office/drawing/2014/main" id="{8E971DC1-E47B-4006-A4E8-5990DA2F88BF}"/>
                  </a:ext>
                </a:extLst>
              </p:cNvPr>
              <p:cNvGrpSpPr/>
              <p:nvPr/>
            </p:nvGrpSpPr>
            <p:grpSpPr>
              <a:xfrm>
                <a:off x="7227258" y="2006764"/>
                <a:ext cx="2114405" cy="3586750"/>
                <a:chOff x="7350855" y="1517817"/>
                <a:chExt cx="2114405" cy="3586750"/>
              </a:xfrm>
            </p:grpSpPr>
            <p:sp>
              <p:nvSpPr>
                <p:cNvPr id="36" name="TextBox 35">
                  <a:extLst>
                    <a:ext uri="{FF2B5EF4-FFF2-40B4-BE49-F238E27FC236}">
                      <a16:creationId xmlns:a16="http://schemas.microsoft.com/office/drawing/2014/main" id="{93F82AA5-EEFC-455A-B22F-D3215B9BDCE7}"/>
                    </a:ext>
                  </a:extLst>
                </p:cNvPr>
                <p:cNvSpPr txBox="1"/>
                <p:nvPr/>
              </p:nvSpPr>
              <p:spPr>
                <a:xfrm>
                  <a:off x="8471523" y="22625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7" name="TextBox 36">
                  <a:extLst>
                    <a:ext uri="{FF2B5EF4-FFF2-40B4-BE49-F238E27FC236}">
                      <a16:creationId xmlns:a16="http://schemas.microsoft.com/office/drawing/2014/main" id="{EB1C1C15-4116-4BE3-8835-4A2823AEC3BF}"/>
                    </a:ext>
                  </a:extLst>
                </p:cNvPr>
                <p:cNvSpPr txBox="1"/>
                <p:nvPr/>
              </p:nvSpPr>
              <p:spPr>
                <a:xfrm>
                  <a:off x="8623923" y="24149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8" name="TextBox 37">
                  <a:extLst>
                    <a:ext uri="{FF2B5EF4-FFF2-40B4-BE49-F238E27FC236}">
                      <a16:creationId xmlns:a16="http://schemas.microsoft.com/office/drawing/2014/main" id="{65C24AEB-F2F0-46DB-AC9D-BE1458A300CE}"/>
                    </a:ext>
                  </a:extLst>
                </p:cNvPr>
                <p:cNvSpPr txBox="1"/>
                <p:nvPr/>
              </p:nvSpPr>
              <p:spPr>
                <a:xfrm>
                  <a:off x="8776323" y="25673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9" name="TextBox 38">
                  <a:extLst>
                    <a:ext uri="{FF2B5EF4-FFF2-40B4-BE49-F238E27FC236}">
                      <a16:creationId xmlns:a16="http://schemas.microsoft.com/office/drawing/2014/main" id="{234A5679-A753-491E-B2A1-F78F576F8C53}"/>
                    </a:ext>
                  </a:extLst>
                </p:cNvPr>
                <p:cNvSpPr txBox="1"/>
                <p:nvPr/>
              </p:nvSpPr>
              <p:spPr>
                <a:xfrm>
                  <a:off x="8928723" y="27197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40" name="TextBox 39">
                  <a:extLst>
                    <a:ext uri="{FF2B5EF4-FFF2-40B4-BE49-F238E27FC236}">
                      <a16:creationId xmlns:a16="http://schemas.microsoft.com/office/drawing/2014/main" id="{0D1A67C3-14D1-4050-9599-6E8B30F208EA}"/>
                    </a:ext>
                  </a:extLst>
                </p:cNvPr>
                <p:cNvSpPr txBox="1"/>
                <p:nvPr/>
              </p:nvSpPr>
              <p:spPr>
                <a:xfrm>
                  <a:off x="7779137" y="1517817"/>
                  <a:ext cx="102636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jouer</a:t>
                  </a:r>
                </a:p>
              </p:txBody>
            </p:sp>
            <p:sp>
              <p:nvSpPr>
                <p:cNvPr id="41" name="TextBox 40">
                  <a:extLst>
                    <a:ext uri="{FF2B5EF4-FFF2-40B4-BE49-F238E27FC236}">
                      <a16:creationId xmlns:a16="http://schemas.microsoft.com/office/drawing/2014/main" id="{A9802C6F-C80C-4C87-9F6E-01E49132D1BF}"/>
                    </a:ext>
                  </a:extLst>
                </p:cNvPr>
                <p:cNvSpPr txBox="1"/>
                <p:nvPr/>
              </p:nvSpPr>
              <p:spPr>
                <a:xfrm>
                  <a:off x="7350855" y="1916147"/>
                  <a:ext cx="211440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a:solidFill>
                        <a:srgbClr val="4472C4">
                          <a:lumMod val="50000"/>
                        </a:srgbClr>
                      </a:solidFill>
                      <a:latin typeface="+mj-lt"/>
                    </a:rPr>
                    <a:t>un/une </a:t>
                  </a:r>
                  <a:r>
                    <a:rPr kumimoji="0" lang="fr-FR" sz="2000" b="0" i="0" u="none" strike="noStrike" kern="0" cap="none" spc="0" normalizeH="0" baseline="0" noProof="0" dirty="0">
                      <a:ln>
                        <a:noFill/>
                      </a:ln>
                      <a:solidFill>
                        <a:srgbClr val="4472C4">
                          <a:lumMod val="50000"/>
                        </a:srgbClr>
                      </a:solidFill>
                      <a:effectLst/>
                      <a:uLnTx/>
                      <a:uFillTx/>
                      <a:latin typeface="+mj-lt"/>
                    </a:rPr>
                    <a:t>élève </a:t>
                  </a:r>
                </a:p>
              </p:txBody>
            </p:sp>
            <p:sp>
              <p:nvSpPr>
                <p:cNvPr id="42" name="TextBox 41">
                  <a:extLst>
                    <a:ext uri="{FF2B5EF4-FFF2-40B4-BE49-F238E27FC236}">
                      <a16:creationId xmlns:a16="http://schemas.microsoft.com/office/drawing/2014/main" id="{26305F53-91CF-44D3-8E66-0924414BA1FD}"/>
                    </a:ext>
                  </a:extLst>
                </p:cNvPr>
                <p:cNvSpPr txBox="1"/>
                <p:nvPr/>
              </p:nvSpPr>
              <p:spPr>
                <a:xfrm>
                  <a:off x="7572158" y="2314477"/>
                  <a:ext cx="14560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cs typeface="Calibri" panose="020F0502020204030204" pitchFamily="34" charset="0"/>
                    </a:rPr>
                    <a:t>ensemble</a:t>
                  </a:r>
                  <a:endParaRPr kumimoji="0" lang="fr-FR" sz="2000" b="0" i="0" u="none" strike="noStrike" kern="0" cap="none" spc="0" normalizeH="0" baseline="0" noProof="0" dirty="0">
                    <a:ln>
                      <a:noFill/>
                    </a:ln>
                    <a:solidFill>
                      <a:srgbClr val="4472C4">
                        <a:lumMod val="50000"/>
                      </a:srgbClr>
                    </a:solidFill>
                    <a:effectLst/>
                    <a:uLnTx/>
                    <a:uFillTx/>
                    <a:latin typeface="+mj-lt"/>
                  </a:endParaRPr>
                </a:p>
              </p:txBody>
            </p:sp>
            <p:sp>
              <p:nvSpPr>
                <p:cNvPr id="43" name="TextBox 42">
                  <a:extLst>
                    <a:ext uri="{FF2B5EF4-FFF2-40B4-BE49-F238E27FC236}">
                      <a16:creationId xmlns:a16="http://schemas.microsoft.com/office/drawing/2014/main" id="{1CE19D8A-BA37-4121-9401-FA64574725E7}"/>
                    </a:ext>
                  </a:extLst>
                </p:cNvPr>
                <p:cNvSpPr txBox="1"/>
                <p:nvPr/>
              </p:nvSpPr>
              <p:spPr>
                <a:xfrm>
                  <a:off x="7543555" y="2712807"/>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chanter</a:t>
                  </a:r>
                </a:p>
              </p:txBody>
            </p:sp>
            <p:sp>
              <p:nvSpPr>
                <p:cNvPr id="44" name="TextBox 43">
                  <a:extLst>
                    <a:ext uri="{FF2B5EF4-FFF2-40B4-BE49-F238E27FC236}">
                      <a16:creationId xmlns:a16="http://schemas.microsoft.com/office/drawing/2014/main" id="{C2ECE3E9-1A75-4E42-8E39-98246AE7899D}"/>
                    </a:ext>
                  </a:extLst>
                </p:cNvPr>
                <p:cNvSpPr txBox="1"/>
                <p:nvPr/>
              </p:nvSpPr>
              <p:spPr>
                <a:xfrm>
                  <a:off x="7672725" y="3509467"/>
                  <a:ext cx="130332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ils</a:t>
                  </a:r>
                </a:p>
              </p:txBody>
            </p:sp>
            <p:sp>
              <p:nvSpPr>
                <p:cNvPr id="45" name="TextBox 44">
                  <a:extLst>
                    <a:ext uri="{FF2B5EF4-FFF2-40B4-BE49-F238E27FC236}">
                      <a16:creationId xmlns:a16="http://schemas.microsoft.com/office/drawing/2014/main" id="{1BA8A0CA-5CF2-4A6E-9774-9BB8045536B2}"/>
                    </a:ext>
                  </a:extLst>
                </p:cNvPr>
                <p:cNvSpPr txBox="1"/>
                <p:nvPr/>
              </p:nvSpPr>
              <p:spPr>
                <a:xfrm>
                  <a:off x="8035727" y="3907797"/>
                  <a:ext cx="10927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elles</a:t>
                  </a:r>
                </a:p>
              </p:txBody>
            </p:sp>
            <p:sp>
              <p:nvSpPr>
                <p:cNvPr id="46" name="TextBox 45">
                  <a:extLst>
                    <a:ext uri="{FF2B5EF4-FFF2-40B4-BE49-F238E27FC236}">
                      <a16:creationId xmlns:a16="http://schemas.microsoft.com/office/drawing/2014/main" id="{DC502EC6-C398-4CBB-B772-97F77E001A8E}"/>
                    </a:ext>
                  </a:extLst>
                </p:cNvPr>
                <p:cNvSpPr txBox="1"/>
                <p:nvPr/>
              </p:nvSpPr>
              <p:spPr>
                <a:xfrm>
                  <a:off x="7799408" y="4306127"/>
                  <a:ext cx="106490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fruit</a:t>
                  </a:r>
                </a:p>
              </p:txBody>
            </p:sp>
            <p:sp>
              <p:nvSpPr>
                <p:cNvPr id="47" name="TextBox 46">
                  <a:extLst>
                    <a:ext uri="{FF2B5EF4-FFF2-40B4-BE49-F238E27FC236}">
                      <a16:creationId xmlns:a16="http://schemas.microsoft.com/office/drawing/2014/main" id="{9E966FF9-D851-44BC-A600-B0F969531423}"/>
                    </a:ext>
                  </a:extLst>
                </p:cNvPr>
                <p:cNvSpPr txBox="1"/>
                <p:nvPr/>
              </p:nvSpPr>
              <p:spPr>
                <a:xfrm>
                  <a:off x="7699218" y="4704457"/>
                  <a:ext cx="124743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a:solidFill>
                        <a:srgbClr val="4472C4">
                          <a:lumMod val="50000"/>
                        </a:srgbClr>
                      </a:solidFill>
                      <a:latin typeface="+mj-lt"/>
                    </a:rPr>
                    <a:t>la </a:t>
                  </a:r>
                  <a:r>
                    <a:rPr kumimoji="0" lang="fr-FR" sz="2000" b="0" i="0" u="none" strike="noStrike" kern="0" cap="none" spc="0" normalizeH="0" baseline="0" noProof="0" dirty="0">
                      <a:ln>
                        <a:noFill/>
                      </a:ln>
                      <a:solidFill>
                        <a:srgbClr val="4472C4">
                          <a:lumMod val="50000"/>
                        </a:srgbClr>
                      </a:solidFill>
                      <a:effectLst/>
                      <a:uLnTx/>
                      <a:uFillTx/>
                      <a:latin typeface="+mj-lt"/>
                    </a:rPr>
                    <a:t>radio</a:t>
                  </a:r>
                </a:p>
              </p:txBody>
            </p:sp>
          </p:grpSp>
          <p:sp>
            <p:nvSpPr>
              <p:cNvPr id="35" name="TextBox 34">
                <a:extLst>
                  <a:ext uri="{FF2B5EF4-FFF2-40B4-BE49-F238E27FC236}">
                    <a16:creationId xmlns:a16="http://schemas.microsoft.com/office/drawing/2014/main" id="{6AFD2907-CB35-4C7D-8CD9-2492C25560B3}"/>
                  </a:ext>
                </a:extLst>
              </p:cNvPr>
              <p:cNvSpPr txBox="1"/>
              <p:nvPr/>
            </p:nvSpPr>
            <p:spPr>
              <a:xfrm>
                <a:off x="7591822" y="5591734"/>
                <a:ext cx="151220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l'histoire (f)</a:t>
                </a:r>
              </a:p>
            </p:txBody>
          </p:sp>
        </p:grpSp>
        <p:sp>
          <p:nvSpPr>
            <p:cNvPr id="33" name="TextBox 32">
              <a:extLst>
                <a:ext uri="{FF2B5EF4-FFF2-40B4-BE49-F238E27FC236}">
                  <a16:creationId xmlns:a16="http://schemas.microsoft.com/office/drawing/2014/main" id="{D4887B87-A56A-4817-868A-9A1098B65C46}"/>
                </a:ext>
              </a:extLst>
            </p:cNvPr>
            <p:cNvSpPr txBox="1"/>
            <p:nvPr/>
          </p:nvSpPr>
          <p:spPr>
            <a:xfrm>
              <a:off x="7247046" y="3600568"/>
              <a:ext cx="14560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cs typeface="Calibri" panose="020F0502020204030204" pitchFamily="34" charset="0"/>
                </a:rPr>
                <a:t>étudier</a:t>
              </a:r>
              <a:endParaRPr kumimoji="0" lang="fr-FR" sz="2000" b="0" i="0" u="none" strike="noStrike" kern="0" cap="none" spc="0" normalizeH="0" baseline="0" noProof="0" dirty="0">
                <a:ln>
                  <a:noFill/>
                </a:ln>
                <a:solidFill>
                  <a:srgbClr val="4472C4">
                    <a:lumMod val="50000"/>
                  </a:srgbClr>
                </a:solidFill>
                <a:effectLst/>
                <a:uLnTx/>
                <a:uFillTx/>
                <a:latin typeface="+mj-lt"/>
              </a:endParaRPr>
            </a:p>
          </p:txBody>
        </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61652" cy="707849"/>
          </a:xfrm>
        </p:spPr>
        <p:txBody>
          <a:bodyPr>
            <a:noAutofit/>
          </a:bodyPr>
          <a:lstStyle/>
          <a:p>
            <a:r>
              <a:rPr lang="en-GB" sz="3400" b="1" dirty="0" err="1">
                <a:solidFill>
                  <a:schemeClr val="bg1"/>
                </a:solidFill>
              </a:rPr>
              <a:t>Vocabulaire</a:t>
            </a:r>
            <a:r>
              <a:rPr lang="en-GB" sz="3400" b="1" dirty="0">
                <a:solidFill>
                  <a:schemeClr val="bg1"/>
                </a:solidFill>
              </a:rPr>
              <a:t> – </a:t>
            </a:r>
            <a:r>
              <a:rPr lang="en-GB" sz="3400" b="1" dirty="0" err="1">
                <a:solidFill>
                  <a:schemeClr val="bg1"/>
                </a:solidFill>
              </a:rPr>
              <a:t>révisions</a:t>
            </a:r>
            <a:r>
              <a:rPr lang="en-GB" sz="3400" b="1" dirty="0">
                <a:solidFill>
                  <a:schemeClr val="bg1"/>
                </a:solidFill>
              </a:rPr>
              <a:t> 1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17426" y="249869"/>
            <a:ext cx="1692494" cy="40611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2">
            <a:extLst>
              <a:ext uri="{FF2B5EF4-FFF2-40B4-BE49-F238E27FC236}">
                <a16:creationId xmlns:a16="http://schemas.microsoft.com/office/drawing/2014/main" id="{B2DF3480-E66A-4695-8A96-738CA23AEC37}"/>
              </a:ext>
            </a:extLst>
          </p:cNvPr>
          <p:cNvSpPr>
            <a:spLocks noChangeArrowheads="1"/>
          </p:cNvSpPr>
          <p:nvPr/>
        </p:nvSpPr>
        <p:spPr bwMode="auto">
          <a:xfrm>
            <a:off x="1799502" y="1359559"/>
            <a:ext cx="502131" cy="4156257"/>
          </a:xfrm>
          <a:prstGeom prst="rect">
            <a:avLst/>
          </a:prstGeom>
          <a:solidFill>
            <a:srgbClr val="CC0099"/>
          </a:solidFill>
          <a:ln w="9525">
            <a:solidFill>
              <a:srgbClr val="000000"/>
            </a:solidFill>
            <a:miter lim="800000"/>
            <a:headEnd/>
            <a:tailEnd/>
          </a:ln>
          <a:effectLst/>
          <a:scene3d>
            <a:camera prst="orthographicFront"/>
            <a:lightRig rig="threePt" dir="t"/>
          </a:scene3d>
          <a:sp3d extrusionH="76200" prstMaterial="clear">
            <a:bevelT w="152400" h="50800" prst="softRound"/>
            <a:bevelB/>
            <a:extrusionClr>
              <a:srgbClr val="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11" name="Rectangle 3">
            <a:extLst>
              <a:ext uri="{FF2B5EF4-FFF2-40B4-BE49-F238E27FC236}">
                <a16:creationId xmlns:a16="http://schemas.microsoft.com/office/drawing/2014/main" id="{655D8F0A-0DD1-49D1-9618-C0005BE42D18}"/>
              </a:ext>
            </a:extLst>
          </p:cNvPr>
          <p:cNvSpPr>
            <a:spLocks noChangeArrowheads="1"/>
          </p:cNvSpPr>
          <p:nvPr/>
        </p:nvSpPr>
        <p:spPr bwMode="auto">
          <a:xfrm>
            <a:off x="1797136" y="1359557"/>
            <a:ext cx="503528" cy="4156259"/>
          </a:xfrm>
          <a:prstGeom prst="rect">
            <a:avLst/>
          </a:prstGeom>
          <a:gradFill rotWithShape="1">
            <a:gsLst>
              <a:gs pos="0">
                <a:srgbClr val="ED7D31">
                  <a:tint val="100000"/>
                  <a:shade val="100000"/>
                  <a:satMod val="130000"/>
                </a:srgbClr>
              </a:gs>
              <a:gs pos="100000">
                <a:srgbClr val="ED7D31">
                  <a:tint val="50000"/>
                  <a:shade val="100000"/>
                  <a:satMod val="350000"/>
                </a:srgbClr>
              </a:gs>
            </a:gsLst>
            <a:lin ang="16200000" scaled="0"/>
          </a:gradFill>
          <a:ln>
            <a:solidFill>
              <a:srgbClr val="02456F"/>
            </a:solidFill>
            <a:headEnd/>
            <a:tailEnd/>
          </a:ln>
          <a:effectLst>
            <a:outerShdw blurRad="57150" dist="19050" dir="5400000" algn="ctr" rotWithShape="0">
              <a:srgbClr val="FFFFFF">
                <a:alpha val="63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2" name="Line 4">
            <a:extLst>
              <a:ext uri="{FF2B5EF4-FFF2-40B4-BE49-F238E27FC236}">
                <a16:creationId xmlns:a16="http://schemas.microsoft.com/office/drawing/2014/main" id="{571F0F5B-1DAC-490A-A678-488F72EF0246}"/>
              </a:ext>
            </a:extLst>
          </p:cNvPr>
          <p:cNvSpPr>
            <a:spLocks noChangeShapeType="1"/>
          </p:cNvSpPr>
          <p:nvPr/>
        </p:nvSpPr>
        <p:spPr bwMode="auto">
          <a:xfrm>
            <a:off x="2482875" y="1348131"/>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Line 7">
            <a:extLst>
              <a:ext uri="{FF2B5EF4-FFF2-40B4-BE49-F238E27FC236}">
                <a16:creationId xmlns:a16="http://schemas.microsoft.com/office/drawing/2014/main" id="{494DBC98-596E-4F92-846B-E58B5B8A12B1}"/>
              </a:ext>
            </a:extLst>
          </p:cNvPr>
          <p:cNvSpPr>
            <a:spLocks noChangeShapeType="1"/>
          </p:cNvSpPr>
          <p:nvPr/>
        </p:nvSpPr>
        <p:spPr bwMode="auto">
          <a:xfrm>
            <a:off x="2507563" y="134813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4" name="Line 9">
            <a:extLst>
              <a:ext uri="{FF2B5EF4-FFF2-40B4-BE49-F238E27FC236}">
                <a16:creationId xmlns:a16="http://schemas.microsoft.com/office/drawing/2014/main" id="{2A11EB17-7496-4C33-807F-62C4C3A7932A}"/>
              </a:ext>
            </a:extLst>
          </p:cNvPr>
          <p:cNvSpPr>
            <a:spLocks noChangeShapeType="1"/>
          </p:cNvSpPr>
          <p:nvPr/>
        </p:nvSpPr>
        <p:spPr bwMode="auto">
          <a:xfrm>
            <a:off x="2482875" y="550439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5" name="Text Box 10">
            <a:extLst>
              <a:ext uri="{FF2B5EF4-FFF2-40B4-BE49-F238E27FC236}">
                <a16:creationId xmlns:a16="http://schemas.microsoft.com/office/drawing/2014/main" id="{4EA4AFF9-4D5B-40D7-BFC9-1B8609470CAA}"/>
              </a:ext>
            </a:extLst>
          </p:cNvPr>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16" name="Text Box 12">
            <a:extLst>
              <a:ext uri="{FF2B5EF4-FFF2-40B4-BE49-F238E27FC236}">
                <a16:creationId xmlns:a16="http://schemas.microsoft.com/office/drawing/2014/main" id="{62CC9EB3-321F-4882-A19A-D6180E7603C4}"/>
              </a:ext>
            </a:extLst>
          </p:cNvPr>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7" name="Text Box 14">
            <a:extLst>
              <a:ext uri="{FF2B5EF4-FFF2-40B4-BE49-F238E27FC236}">
                <a16:creationId xmlns:a16="http://schemas.microsoft.com/office/drawing/2014/main" id="{4B299AF4-F8EE-4A26-81B2-FD8362E69D2E}"/>
              </a:ext>
            </a:extLst>
          </p:cNvPr>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8" name="AutoShape 11">
            <a:hlinkClick r:id="" action="ppaction://noaction" highlightClick="1"/>
            <a:extLst>
              <a:ext uri="{FF2B5EF4-FFF2-40B4-BE49-F238E27FC236}">
                <a16:creationId xmlns:a16="http://schemas.microsoft.com/office/drawing/2014/main" id="{45465B82-5C5A-4AF1-857A-CAC45E9E36BC}"/>
              </a:ext>
            </a:extLst>
          </p:cNvPr>
          <p:cNvSpPr>
            <a:spLocks noChangeArrowheads="1"/>
          </p:cNvSpPr>
          <p:nvPr/>
        </p:nvSpPr>
        <p:spPr bwMode="auto">
          <a:xfrm>
            <a:off x="1536238" y="5734810"/>
            <a:ext cx="1058732" cy="382082"/>
          </a:xfrm>
          <a:prstGeom prst="actionButtonBlank">
            <a:avLst/>
          </a:prstGeom>
          <a:solidFill>
            <a:srgbClr val="1F4E79"/>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DÉBUT</a:t>
            </a:r>
          </a:p>
        </p:txBody>
      </p:sp>
      <p:grpSp>
        <p:nvGrpSpPr>
          <p:cNvPr id="19" name="Group 18">
            <a:extLst>
              <a:ext uri="{FF2B5EF4-FFF2-40B4-BE49-F238E27FC236}">
                <a16:creationId xmlns:a16="http://schemas.microsoft.com/office/drawing/2014/main" id="{94AB2A4E-5B1B-483A-98D3-B670A3F6B86F}"/>
              </a:ext>
            </a:extLst>
          </p:cNvPr>
          <p:cNvGrpSpPr/>
          <p:nvPr/>
        </p:nvGrpSpPr>
        <p:grpSpPr>
          <a:xfrm>
            <a:off x="8947145" y="2007249"/>
            <a:ext cx="2864664" cy="3971568"/>
            <a:chOff x="8975441" y="1976331"/>
            <a:chExt cx="2864664" cy="3971568"/>
          </a:xfrm>
        </p:grpSpPr>
        <p:grpSp>
          <p:nvGrpSpPr>
            <p:cNvPr id="20" name="Group 19">
              <a:extLst>
                <a:ext uri="{FF2B5EF4-FFF2-40B4-BE49-F238E27FC236}">
                  <a16:creationId xmlns:a16="http://schemas.microsoft.com/office/drawing/2014/main" id="{995791EF-13CF-4885-AD72-9810200B7BE3}"/>
                </a:ext>
              </a:extLst>
            </p:cNvPr>
            <p:cNvGrpSpPr/>
            <p:nvPr/>
          </p:nvGrpSpPr>
          <p:grpSpPr>
            <a:xfrm>
              <a:off x="8975441" y="1976331"/>
              <a:ext cx="2864664" cy="3574742"/>
              <a:chOff x="8945503" y="1596169"/>
              <a:chExt cx="2864664" cy="3408067"/>
            </a:xfrm>
          </p:grpSpPr>
          <p:sp>
            <p:nvSpPr>
              <p:cNvPr id="22" name="TextBox 21">
                <a:extLst>
                  <a:ext uri="{FF2B5EF4-FFF2-40B4-BE49-F238E27FC236}">
                    <a16:creationId xmlns:a16="http://schemas.microsoft.com/office/drawing/2014/main" id="{24F94CEC-E1A8-46BB-9818-D906D4252F5F}"/>
                  </a:ext>
                </a:extLst>
              </p:cNvPr>
              <p:cNvSpPr txBox="1"/>
              <p:nvPr/>
            </p:nvSpPr>
            <p:spPr>
              <a:xfrm>
                <a:off x="9284561" y="1596169"/>
                <a:ext cx="2156600"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play, playing</a:t>
                </a:r>
              </a:p>
            </p:txBody>
          </p:sp>
          <p:sp>
            <p:nvSpPr>
              <p:cNvPr id="23" name="TextBox 22">
                <a:extLst>
                  <a:ext uri="{FF2B5EF4-FFF2-40B4-BE49-F238E27FC236}">
                    <a16:creationId xmlns:a16="http://schemas.microsoft.com/office/drawing/2014/main" id="{D7CAF159-FE36-4800-8AF5-F5EA4B30B65C}"/>
                  </a:ext>
                </a:extLst>
              </p:cNvPr>
              <p:cNvSpPr txBox="1"/>
              <p:nvPr/>
            </p:nvSpPr>
            <p:spPr>
              <a:xfrm>
                <a:off x="9449215" y="1974496"/>
                <a:ext cx="192203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pupil</a:t>
                </a:r>
              </a:p>
            </p:txBody>
          </p:sp>
          <p:sp>
            <p:nvSpPr>
              <p:cNvPr id="24" name="TextBox 23">
                <a:extLst>
                  <a:ext uri="{FF2B5EF4-FFF2-40B4-BE49-F238E27FC236}">
                    <a16:creationId xmlns:a16="http://schemas.microsoft.com/office/drawing/2014/main" id="{722F1F90-147B-4D3B-AC5E-AF432AC1AF87}"/>
                  </a:ext>
                </a:extLst>
              </p:cNvPr>
              <p:cNvSpPr txBox="1"/>
              <p:nvPr/>
            </p:nvSpPr>
            <p:spPr>
              <a:xfrm>
                <a:off x="8945503" y="2352822"/>
                <a:ext cx="2864664"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together</a:t>
                </a:r>
              </a:p>
            </p:txBody>
          </p:sp>
          <p:sp>
            <p:nvSpPr>
              <p:cNvPr id="25" name="TextBox 24">
                <a:extLst>
                  <a:ext uri="{FF2B5EF4-FFF2-40B4-BE49-F238E27FC236}">
                    <a16:creationId xmlns:a16="http://schemas.microsoft.com/office/drawing/2014/main" id="{C35ADE97-E4DB-4E60-A609-D50FBBDED1E5}"/>
                  </a:ext>
                </a:extLst>
              </p:cNvPr>
              <p:cNvSpPr txBox="1"/>
              <p:nvPr/>
            </p:nvSpPr>
            <p:spPr>
              <a:xfrm>
                <a:off x="9391069" y="2731149"/>
                <a:ext cx="207947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sing, singing</a:t>
                </a:r>
              </a:p>
            </p:txBody>
          </p:sp>
          <p:sp>
            <p:nvSpPr>
              <p:cNvPr id="26" name="TextBox 25">
                <a:extLst>
                  <a:ext uri="{FF2B5EF4-FFF2-40B4-BE49-F238E27FC236}">
                    <a16:creationId xmlns:a16="http://schemas.microsoft.com/office/drawing/2014/main" id="{43B77211-3A33-4961-B2D9-4BE892630141}"/>
                  </a:ext>
                </a:extLst>
              </p:cNvPr>
              <p:cNvSpPr txBox="1"/>
              <p:nvPr/>
            </p:nvSpPr>
            <p:spPr>
              <a:xfrm>
                <a:off x="9225110" y="3109475"/>
                <a:ext cx="2342639"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study, studying</a:t>
                </a:r>
              </a:p>
            </p:txBody>
          </p:sp>
          <p:sp>
            <p:nvSpPr>
              <p:cNvPr id="27" name="TextBox 26">
                <a:extLst>
                  <a:ext uri="{FF2B5EF4-FFF2-40B4-BE49-F238E27FC236}">
                    <a16:creationId xmlns:a16="http://schemas.microsoft.com/office/drawing/2014/main" id="{34417C09-CDD2-4F4D-9AB4-65DEFCD9875A}"/>
                  </a:ext>
                </a:extLst>
              </p:cNvPr>
              <p:cNvSpPr txBox="1"/>
              <p:nvPr/>
            </p:nvSpPr>
            <p:spPr>
              <a:xfrm>
                <a:off x="9555114" y="3487802"/>
                <a:ext cx="1581913"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they (</a:t>
                </a:r>
                <a:r>
                  <a:rPr kumimoji="0" lang="en-GB" sz="2000" b="0" i="0" u="none" strike="noStrike" kern="0" cap="none" spc="0" normalizeH="0" baseline="0" noProof="0" dirty="0" err="1">
                    <a:ln>
                      <a:noFill/>
                    </a:ln>
                    <a:solidFill>
                      <a:srgbClr val="4472C4">
                        <a:lumMod val="50000"/>
                      </a:srgbClr>
                    </a:solidFill>
                    <a:effectLst/>
                    <a:uLnTx/>
                    <a:uFillTx/>
                    <a:latin typeface="+mj-lt"/>
                  </a:rPr>
                  <a:t>mpl</a:t>
                </a:r>
                <a:r>
                  <a:rPr kumimoji="0" lang="en-GB" sz="2000" b="0" i="0" u="none" strike="noStrike" kern="0" cap="none" spc="0" normalizeH="0" baseline="0" noProof="0" dirty="0">
                    <a:ln>
                      <a:noFill/>
                    </a:ln>
                    <a:solidFill>
                      <a:srgbClr val="4472C4">
                        <a:lumMod val="50000"/>
                      </a:srgbClr>
                    </a:solidFill>
                    <a:effectLst/>
                    <a:uLnTx/>
                    <a:uFillTx/>
                    <a:latin typeface="+mj-lt"/>
                  </a:rPr>
                  <a:t>)</a:t>
                </a:r>
              </a:p>
            </p:txBody>
          </p:sp>
          <p:sp>
            <p:nvSpPr>
              <p:cNvPr id="28" name="TextBox 27">
                <a:extLst>
                  <a:ext uri="{FF2B5EF4-FFF2-40B4-BE49-F238E27FC236}">
                    <a16:creationId xmlns:a16="http://schemas.microsoft.com/office/drawing/2014/main" id="{F7F4B287-A82D-4AE5-94F7-36C43201D19B}"/>
                  </a:ext>
                </a:extLst>
              </p:cNvPr>
              <p:cNvSpPr txBox="1"/>
              <p:nvPr/>
            </p:nvSpPr>
            <p:spPr>
              <a:xfrm>
                <a:off x="9595213" y="3866128"/>
                <a:ext cx="1535296"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they (</a:t>
                </a:r>
                <a:r>
                  <a:rPr kumimoji="0" lang="en-GB" sz="2000" b="0" i="0" u="none" strike="noStrike" kern="0" cap="none" spc="0" normalizeH="0" baseline="0" noProof="0" dirty="0" err="1">
                    <a:ln>
                      <a:noFill/>
                    </a:ln>
                    <a:solidFill>
                      <a:srgbClr val="4472C4">
                        <a:lumMod val="50000"/>
                      </a:srgbClr>
                    </a:solidFill>
                    <a:effectLst/>
                    <a:uLnTx/>
                    <a:uFillTx/>
                    <a:latin typeface="+mj-lt"/>
                  </a:rPr>
                  <a:t>fpl</a:t>
                </a:r>
                <a:r>
                  <a:rPr kumimoji="0" lang="en-GB" sz="2000" b="0" i="0" u="none" strike="noStrike" kern="0" cap="none" spc="0" normalizeH="0" baseline="0" noProof="0" dirty="0">
                    <a:ln>
                      <a:noFill/>
                    </a:ln>
                    <a:solidFill>
                      <a:srgbClr val="4472C4">
                        <a:lumMod val="50000"/>
                      </a:srgbClr>
                    </a:solidFill>
                    <a:effectLst/>
                    <a:uLnTx/>
                    <a:uFillTx/>
                    <a:latin typeface="+mj-lt"/>
                  </a:rPr>
                  <a:t>)</a:t>
                </a:r>
              </a:p>
            </p:txBody>
          </p:sp>
          <p:sp>
            <p:nvSpPr>
              <p:cNvPr id="29" name="TextBox 28">
                <a:extLst>
                  <a:ext uri="{FF2B5EF4-FFF2-40B4-BE49-F238E27FC236}">
                    <a16:creationId xmlns:a16="http://schemas.microsoft.com/office/drawing/2014/main" id="{D5A0649E-58C2-4912-9F9B-1E595A739749}"/>
                  </a:ext>
                </a:extLst>
              </p:cNvPr>
              <p:cNvSpPr txBox="1"/>
              <p:nvPr/>
            </p:nvSpPr>
            <p:spPr>
              <a:xfrm>
                <a:off x="9677805" y="4244455"/>
                <a:ext cx="1328393"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fruit</a:t>
                </a:r>
              </a:p>
            </p:txBody>
          </p:sp>
          <p:sp>
            <p:nvSpPr>
              <p:cNvPr id="30" name="TextBox 29">
                <a:extLst>
                  <a:ext uri="{FF2B5EF4-FFF2-40B4-BE49-F238E27FC236}">
                    <a16:creationId xmlns:a16="http://schemas.microsoft.com/office/drawing/2014/main" id="{44E9853F-F349-4EEE-8014-8AF136D1D91D}"/>
                  </a:ext>
                </a:extLst>
              </p:cNvPr>
              <p:cNvSpPr txBox="1"/>
              <p:nvPr/>
            </p:nvSpPr>
            <p:spPr>
              <a:xfrm>
                <a:off x="9799717" y="4622781"/>
                <a:ext cx="110101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radio</a:t>
                </a:r>
              </a:p>
            </p:txBody>
          </p:sp>
        </p:grpSp>
        <p:sp>
          <p:nvSpPr>
            <p:cNvPr id="21" name="TextBox 20">
              <a:extLst>
                <a:ext uri="{FF2B5EF4-FFF2-40B4-BE49-F238E27FC236}">
                  <a16:creationId xmlns:a16="http://schemas.microsoft.com/office/drawing/2014/main" id="{42EA04E0-A963-4F1B-98E2-1033B76FA987}"/>
                </a:ext>
              </a:extLst>
            </p:cNvPr>
            <p:cNvSpPr txBox="1"/>
            <p:nvPr/>
          </p:nvSpPr>
          <p:spPr>
            <a:xfrm>
              <a:off x="9529135" y="5547789"/>
              <a:ext cx="175727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history</a:t>
              </a:r>
            </a:p>
          </p:txBody>
        </p:sp>
      </p:grpSp>
    </p:spTree>
    <p:extLst>
      <p:ext uri="{BB962C8B-B14F-4D97-AF65-F5344CB8AC3E}">
        <p14:creationId xmlns:p14="http://schemas.microsoft.com/office/powerpoint/2010/main" val="1512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afterEffect">
                                  <p:stCondLst>
                                    <p:cond delay="0"/>
                                  </p:stCondLst>
                                  <p:childTnLst>
                                    <p:animEffect transition="out" filter="slide(fromBottom)">
                                      <p:cBhvr>
                                        <p:cTn id="19" dur="59000"/>
                                        <p:tgtEl>
                                          <p:spTgt spid="11"/>
                                        </p:tgtEl>
                                      </p:cBhvr>
                                    </p:animEffect>
                                    <p:set>
                                      <p:cBhvr>
                                        <p:cTn id="20"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en-GB" sz="3400" b="1" dirty="0" err="1">
                <a:solidFill>
                  <a:schemeClr val="bg1"/>
                </a:solidFill>
              </a:rPr>
              <a:t>Vocabulaire</a:t>
            </a:r>
            <a:r>
              <a:rPr lang="en-GB" sz="3400" b="1" dirty="0">
                <a:solidFill>
                  <a:schemeClr val="bg1"/>
                </a:solidFill>
              </a:rPr>
              <a:t> – </a:t>
            </a:r>
            <a:r>
              <a:rPr lang="en-GB" sz="3400" b="1" dirty="0" err="1">
                <a:solidFill>
                  <a:schemeClr val="bg1"/>
                </a:solidFill>
              </a:rPr>
              <a:t>révisions</a:t>
            </a:r>
            <a:r>
              <a:rPr lang="en-GB" sz="3400" b="1" dirty="0">
                <a:solidFill>
                  <a:schemeClr val="bg1"/>
                </a:solidFill>
              </a:rPr>
              <a:t>  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17426" y="249869"/>
            <a:ext cx="1692494" cy="40611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0B0A0E38-7EEC-4AC7-8120-B59C5BC9BAAE}"/>
              </a:ext>
            </a:extLst>
          </p:cNvPr>
          <p:cNvGraphicFramePr>
            <a:graphicFrameLocks noGrp="1"/>
          </p:cNvGraphicFramePr>
          <p:nvPr>
            <p:extLst>
              <p:ext uri="{D42A27DB-BD31-4B8C-83A1-F6EECF244321}">
                <p14:modId xmlns:p14="http://schemas.microsoft.com/office/powerpoint/2010/main" val="1628021117"/>
              </p:ext>
            </p:extLst>
          </p:nvPr>
        </p:nvGraphicFramePr>
        <p:xfrm>
          <a:off x="6634715" y="1414395"/>
          <a:ext cx="4879869" cy="4754880"/>
        </p:xfrm>
        <a:graphic>
          <a:graphicData uri="http://schemas.openxmlformats.org/drawingml/2006/table">
            <a:tbl>
              <a:tblPr firstRow="1" bandRow="1"/>
              <a:tblGrid>
                <a:gridCol w="581307">
                  <a:extLst>
                    <a:ext uri="{9D8B030D-6E8A-4147-A177-3AD203B41FA5}">
                      <a16:colId xmlns:a16="http://schemas.microsoft.com/office/drawing/2014/main" val="2301093726"/>
                    </a:ext>
                  </a:extLst>
                </a:gridCol>
                <a:gridCol w="2019216">
                  <a:extLst>
                    <a:ext uri="{9D8B030D-6E8A-4147-A177-3AD203B41FA5}">
                      <a16:colId xmlns:a16="http://schemas.microsoft.com/office/drawing/2014/main" val="3531174454"/>
                    </a:ext>
                  </a:extLst>
                </a:gridCol>
                <a:gridCol w="2279346">
                  <a:extLst>
                    <a:ext uri="{9D8B030D-6E8A-4147-A177-3AD203B41FA5}">
                      <a16:colId xmlns:a16="http://schemas.microsoft.com/office/drawing/2014/main" val="1078639713"/>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2000" dirty="0">
                          <a:solidFill>
                            <a:schemeClr val="accent5">
                              <a:lumMod val="50000"/>
                            </a:schemeClr>
                          </a:solidFill>
                          <a:latin typeface="+mj-lt"/>
                        </a:rPr>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2456F"/>
                          </a:solidFill>
                          <a:effectLst/>
                          <a:latin typeface="Century Gothic" panose="020B0502020202020204" pitchFamily="34" charset="0"/>
                        </a:rPr>
                        <a:t>français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7000"/>
                        </a:lnSpc>
                        <a:spcAft>
                          <a:spcPts val="0"/>
                        </a:spcAft>
                      </a:pPr>
                      <a:r>
                        <a:rPr lang="fr-FR" sz="2000" b="1" noProof="0" dirty="0">
                          <a:solidFill>
                            <a:srgbClr val="02456F"/>
                          </a:solidFill>
                          <a:effectLst/>
                          <a:latin typeface="Century Gothic" panose="020B0502020202020204" pitchFamily="34" charset="0"/>
                          <a:ea typeface="+mn-ea"/>
                          <a:cs typeface="+mn-cs"/>
                        </a:rPr>
                        <a:t>anglais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78658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73902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91705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57195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35022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13561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37021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18514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09641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588667"/>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86726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chemeClr val="accent5">
                              <a:lumMod val="50000"/>
                            </a:schemeClr>
                          </a:solidFill>
                          <a:latin typeface="+mj-lt"/>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48145"/>
                  </a:ext>
                </a:extLst>
              </a:tr>
            </a:tbl>
          </a:graphicData>
        </a:graphic>
      </p:graphicFrame>
      <p:sp>
        <p:nvSpPr>
          <p:cNvPr id="6" name="Rectangle 2">
            <a:extLst>
              <a:ext uri="{FF2B5EF4-FFF2-40B4-BE49-F238E27FC236}">
                <a16:creationId xmlns:a16="http://schemas.microsoft.com/office/drawing/2014/main" id="{7016E367-619E-4BE1-A895-A57D5DB15273}"/>
              </a:ext>
            </a:extLst>
          </p:cNvPr>
          <p:cNvSpPr>
            <a:spLocks noChangeArrowheads="1"/>
          </p:cNvSpPr>
          <p:nvPr/>
        </p:nvSpPr>
        <p:spPr bwMode="auto">
          <a:xfrm>
            <a:off x="1799502" y="1359559"/>
            <a:ext cx="502131" cy="4156257"/>
          </a:xfrm>
          <a:prstGeom prst="rect">
            <a:avLst/>
          </a:prstGeom>
          <a:solidFill>
            <a:srgbClr val="CC0099"/>
          </a:solidFill>
          <a:ln w="9525">
            <a:solidFill>
              <a:srgbClr val="000000"/>
            </a:solidFill>
            <a:miter lim="800000"/>
            <a:headEnd/>
            <a:tailEnd/>
          </a:ln>
          <a:effectLst/>
          <a:scene3d>
            <a:camera prst="orthographicFront"/>
            <a:lightRig rig="threePt" dir="t"/>
          </a:scene3d>
          <a:sp3d extrusionH="76200" prstMaterial="clear">
            <a:bevelT w="152400" h="50800" prst="softRound"/>
            <a:bevelB/>
            <a:extrusionClr>
              <a:srgbClr val="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B1F1856D-4BE8-476F-ACE4-7C9D0FF1EC5F}"/>
              </a:ext>
            </a:extLst>
          </p:cNvPr>
          <p:cNvSpPr>
            <a:spLocks noChangeArrowheads="1"/>
          </p:cNvSpPr>
          <p:nvPr/>
        </p:nvSpPr>
        <p:spPr bwMode="auto">
          <a:xfrm>
            <a:off x="1797136" y="1359557"/>
            <a:ext cx="503528" cy="4156259"/>
          </a:xfrm>
          <a:prstGeom prst="rect">
            <a:avLst/>
          </a:prstGeom>
          <a:gradFill rotWithShape="1">
            <a:gsLst>
              <a:gs pos="0">
                <a:srgbClr val="ED7D31">
                  <a:tint val="100000"/>
                  <a:shade val="100000"/>
                  <a:satMod val="130000"/>
                </a:srgbClr>
              </a:gs>
              <a:gs pos="100000">
                <a:srgbClr val="ED7D31">
                  <a:tint val="50000"/>
                  <a:shade val="100000"/>
                  <a:satMod val="350000"/>
                </a:srgbClr>
              </a:gs>
            </a:gsLst>
            <a:lin ang="16200000" scaled="0"/>
          </a:gradFill>
          <a:ln>
            <a:solidFill>
              <a:srgbClr val="02456F"/>
            </a:solidFill>
            <a:headEnd/>
            <a:tailEnd/>
          </a:ln>
          <a:effectLst>
            <a:outerShdw blurRad="57150" dist="19050" dir="5400000" algn="ctr" rotWithShape="0">
              <a:srgbClr val="FFFFFF">
                <a:alpha val="63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20DE2E63-1BE7-4321-A0E8-2AAE56DA2463}"/>
              </a:ext>
            </a:extLst>
          </p:cNvPr>
          <p:cNvSpPr>
            <a:spLocks noChangeShapeType="1"/>
          </p:cNvSpPr>
          <p:nvPr/>
        </p:nvSpPr>
        <p:spPr bwMode="auto">
          <a:xfrm>
            <a:off x="2482875" y="1348131"/>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7">
            <a:extLst>
              <a:ext uri="{FF2B5EF4-FFF2-40B4-BE49-F238E27FC236}">
                <a16:creationId xmlns:a16="http://schemas.microsoft.com/office/drawing/2014/main" id="{EDE8DAD6-1C7E-45D4-970E-CBB009F5085F}"/>
              </a:ext>
            </a:extLst>
          </p:cNvPr>
          <p:cNvSpPr>
            <a:spLocks noChangeShapeType="1"/>
          </p:cNvSpPr>
          <p:nvPr/>
        </p:nvSpPr>
        <p:spPr bwMode="auto">
          <a:xfrm>
            <a:off x="2507563" y="134813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Line 9">
            <a:extLst>
              <a:ext uri="{FF2B5EF4-FFF2-40B4-BE49-F238E27FC236}">
                <a16:creationId xmlns:a16="http://schemas.microsoft.com/office/drawing/2014/main" id="{320EC908-0D1B-4D22-BFD8-5D9DCCD3A813}"/>
              </a:ext>
            </a:extLst>
          </p:cNvPr>
          <p:cNvSpPr>
            <a:spLocks noChangeShapeType="1"/>
          </p:cNvSpPr>
          <p:nvPr/>
        </p:nvSpPr>
        <p:spPr bwMode="auto">
          <a:xfrm>
            <a:off x="2482875" y="550439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Text Box 10">
            <a:extLst>
              <a:ext uri="{FF2B5EF4-FFF2-40B4-BE49-F238E27FC236}">
                <a16:creationId xmlns:a16="http://schemas.microsoft.com/office/drawing/2014/main" id="{9B1159DA-E688-4E43-BE3D-2A71E295813F}"/>
              </a:ext>
            </a:extLst>
          </p:cNvPr>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14" name="Text Box 12">
            <a:extLst>
              <a:ext uri="{FF2B5EF4-FFF2-40B4-BE49-F238E27FC236}">
                <a16:creationId xmlns:a16="http://schemas.microsoft.com/office/drawing/2014/main" id="{0AD84DCB-4DA0-4F69-890A-A52821360E72}"/>
              </a:ext>
            </a:extLst>
          </p:cNvPr>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5" name="Text Box 14">
            <a:extLst>
              <a:ext uri="{FF2B5EF4-FFF2-40B4-BE49-F238E27FC236}">
                <a16:creationId xmlns:a16="http://schemas.microsoft.com/office/drawing/2014/main" id="{913BF89A-B093-4B6C-B167-DBC447EA84E9}"/>
              </a:ext>
            </a:extLst>
          </p:cNvPr>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6" name="AutoShape 11">
            <a:hlinkClick r:id="" action="ppaction://noaction" highlightClick="1"/>
            <a:extLst>
              <a:ext uri="{FF2B5EF4-FFF2-40B4-BE49-F238E27FC236}">
                <a16:creationId xmlns:a16="http://schemas.microsoft.com/office/drawing/2014/main" id="{AEACAD4D-D91D-477D-967C-80625DB0315A}"/>
              </a:ext>
            </a:extLst>
          </p:cNvPr>
          <p:cNvSpPr>
            <a:spLocks noChangeArrowheads="1"/>
          </p:cNvSpPr>
          <p:nvPr/>
        </p:nvSpPr>
        <p:spPr bwMode="auto">
          <a:xfrm>
            <a:off x="1536238" y="5734810"/>
            <a:ext cx="1058732" cy="382082"/>
          </a:xfrm>
          <a:prstGeom prst="actionButtonBlank">
            <a:avLst/>
          </a:prstGeom>
          <a:solidFill>
            <a:srgbClr val="1F4E79"/>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DÉBUT</a:t>
            </a:r>
          </a:p>
        </p:txBody>
      </p:sp>
      <p:grpSp>
        <p:nvGrpSpPr>
          <p:cNvPr id="17" name="Group 16">
            <a:extLst>
              <a:ext uri="{FF2B5EF4-FFF2-40B4-BE49-F238E27FC236}">
                <a16:creationId xmlns:a16="http://schemas.microsoft.com/office/drawing/2014/main" id="{B2522F46-EC99-40A7-AF76-64EA7DAB5713}"/>
              </a:ext>
            </a:extLst>
          </p:cNvPr>
          <p:cNvGrpSpPr/>
          <p:nvPr/>
        </p:nvGrpSpPr>
        <p:grpSpPr>
          <a:xfrm>
            <a:off x="7437725" y="1805763"/>
            <a:ext cx="1957774" cy="4371540"/>
            <a:chOff x="7475475" y="1574105"/>
            <a:chExt cx="1957774" cy="4371540"/>
          </a:xfrm>
        </p:grpSpPr>
        <p:sp>
          <p:nvSpPr>
            <p:cNvPr id="18" name="TextBox 17">
              <a:extLst>
                <a:ext uri="{FF2B5EF4-FFF2-40B4-BE49-F238E27FC236}">
                  <a16:creationId xmlns:a16="http://schemas.microsoft.com/office/drawing/2014/main" id="{286F0827-37D9-4853-BFDC-0423EB5EFB8C}"/>
                </a:ext>
              </a:extLst>
            </p:cNvPr>
            <p:cNvSpPr txBox="1"/>
            <p:nvPr/>
          </p:nvSpPr>
          <p:spPr>
            <a:xfrm>
              <a:off x="8471523" y="22625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19" name="TextBox 18">
              <a:extLst>
                <a:ext uri="{FF2B5EF4-FFF2-40B4-BE49-F238E27FC236}">
                  <a16:creationId xmlns:a16="http://schemas.microsoft.com/office/drawing/2014/main" id="{B9CA12BD-7732-4475-B786-A8A9B81B4F36}"/>
                </a:ext>
              </a:extLst>
            </p:cNvPr>
            <p:cNvSpPr txBox="1"/>
            <p:nvPr/>
          </p:nvSpPr>
          <p:spPr>
            <a:xfrm>
              <a:off x="8623923" y="24149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0" name="TextBox 19">
              <a:extLst>
                <a:ext uri="{FF2B5EF4-FFF2-40B4-BE49-F238E27FC236}">
                  <a16:creationId xmlns:a16="http://schemas.microsoft.com/office/drawing/2014/main" id="{3A61DA4D-23A2-47D9-B07D-71EA6D6E2711}"/>
                </a:ext>
              </a:extLst>
            </p:cNvPr>
            <p:cNvSpPr txBox="1"/>
            <p:nvPr/>
          </p:nvSpPr>
          <p:spPr>
            <a:xfrm>
              <a:off x="8776323" y="25673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1" name="TextBox 20">
              <a:extLst>
                <a:ext uri="{FF2B5EF4-FFF2-40B4-BE49-F238E27FC236}">
                  <a16:creationId xmlns:a16="http://schemas.microsoft.com/office/drawing/2014/main" id="{7EFB87CA-A1C2-46E0-A9B4-F64541D27BA7}"/>
                </a:ext>
              </a:extLst>
            </p:cNvPr>
            <p:cNvSpPr txBox="1"/>
            <p:nvPr/>
          </p:nvSpPr>
          <p:spPr>
            <a:xfrm>
              <a:off x="8928723" y="27197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2" name="TextBox 21">
              <a:extLst>
                <a:ext uri="{FF2B5EF4-FFF2-40B4-BE49-F238E27FC236}">
                  <a16:creationId xmlns:a16="http://schemas.microsoft.com/office/drawing/2014/main" id="{448D2BCE-4EE3-47EB-AB64-BD606CD71E8C}"/>
                </a:ext>
              </a:extLst>
            </p:cNvPr>
            <p:cNvSpPr txBox="1"/>
            <p:nvPr/>
          </p:nvSpPr>
          <p:spPr>
            <a:xfrm>
              <a:off x="7735691" y="1574105"/>
              <a:ext cx="102636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ciel</a:t>
              </a:r>
            </a:p>
          </p:txBody>
        </p:sp>
        <p:sp>
          <p:nvSpPr>
            <p:cNvPr id="23" name="TextBox 22">
              <a:extLst>
                <a:ext uri="{FF2B5EF4-FFF2-40B4-BE49-F238E27FC236}">
                  <a16:creationId xmlns:a16="http://schemas.microsoft.com/office/drawing/2014/main" id="{C6553BD8-511D-495D-831E-57481A624C39}"/>
                </a:ext>
              </a:extLst>
            </p:cNvPr>
            <p:cNvSpPr txBox="1"/>
            <p:nvPr/>
          </p:nvSpPr>
          <p:spPr>
            <a:xfrm>
              <a:off x="7658722" y="1969792"/>
              <a:ext cx="123475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comme</a:t>
              </a:r>
            </a:p>
          </p:txBody>
        </p:sp>
        <p:sp>
          <p:nvSpPr>
            <p:cNvPr id="24" name="TextBox 23">
              <a:extLst>
                <a:ext uri="{FF2B5EF4-FFF2-40B4-BE49-F238E27FC236}">
                  <a16:creationId xmlns:a16="http://schemas.microsoft.com/office/drawing/2014/main" id="{A1415835-8244-4105-B603-E28EB5D8DA5B}"/>
                </a:ext>
              </a:extLst>
            </p:cNvPr>
            <p:cNvSpPr txBox="1"/>
            <p:nvPr/>
          </p:nvSpPr>
          <p:spPr>
            <a:xfrm>
              <a:off x="7475475" y="2365479"/>
              <a:ext cx="155271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la couleur</a:t>
              </a:r>
            </a:p>
          </p:txBody>
        </p:sp>
        <p:sp>
          <p:nvSpPr>
            <p:cNvPr id="25" name="TextBox 24">
              <a:extLst>
                <a:ext uri="{FF2B5EF4-FFF2-40B4-BE49-F238E27FC236}">
                  <a16:creationId xmlns:a16="http://schemas.microsoft.com/office/drawing/2014/main" id="{6CF8B26F-D723-4FE3-91A4-4908E92C6414}"/>
                </a:ext>
              </a:extLst>
            </p:cNvPr>
            <p:cNvSpPr txBox="1"/>
            <p:nvPr/>
          </p:nvSpPr>
          <p:spPr>
            <a:xfrm>
              <a:off x="7572158" y="2761166"/>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rêve</a:t>
              </a:r>
            </a:p>
          </p:txBody>
        </p:sp>
        <p:sp>
          <p:nvSpPr>
            <p:cNvPr id="26" name="TextBox 25">
              <a:extLst>
                <a:ext uri="{FF2B5EF4-FFF2-40B4-BE49-F238E27FC236}">
                  <a16:creationId xmlns:a16="http://schemas.microsoft.com/office/drawing/2014/main" id="{0DB15F6F-E193-4709-B519-89530ABC3449}"/>
                </a:ext>
              </a:extLst>
            </p:cNvPr>
            <p:cNvSpPr txBox="1"/>
            <p:nvPr/>
          </p:nvSpPr>
          <p:spPr>
            <a:xfrm>
              <a:off x="7548923" y="3156853"/>
              <a:ext cx="1454347" cy="4146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poème</a:t>
              </a:r>
            </a:p>
          </p:txBody>
        </p:sp>
        <p:sp>
          <p:nvSpPr>
            <p:cNvPr id="27" name="TextBox 26">
              <a:extLst>
                <a:ext uri="{FF2B5EF4-FFF2-40B4-BE49-F238E27FC236}">
                  <a16:creationId xmlns:a16="http://schemas.microsoft.com/office/drawing/2014/main" id="{D9877AE3-EB84-4978-B69C-54C876397287}"/>
                </a:ext>
              </a:extLst>
            </p:cNvPr>
            <p:cNvSpPr txBox="1"/>
            <p:nvPr/>
          </p:nvSpPr>
          <p:spPr>
            <a:xfrm>
              <a:off x="7521702" y="3567104"/>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la vague</a:t>
              </a:r>
            </a:p>
          </p:txBody>
        </p:sp>
        <p:sp>
          <p:nvSpPr>
            <p:cNvPr id="28" name="TextBox 27">
              <a:extLst>
                <a:ext uri="{FF2B5EF4-FFF2-40B4-BE49-F238E27FC236}">
                  <a16:creationId xmlns:a16="http://schemas.microsoft.com/office/drawing/2014/main" id="{65E5E6FD-4F7C-4A0B-9C70-6B0FAE07E8F0}"/>
                </a:ext>
              </a:extLst>
            </p:cNvPr>
            <p:cNvSpPr txBox="1"/>
            <p:nvPr/>
          </p:nvSpPr>
          <p:spPr>
            <a:xfrm>
              <a:off x="7914362" y="3962791"/>
              <a:ext cx="82381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bleu</a:t>
              </a:r>
            </a:p>
          </p:txBody>
        </p:sp>
        <p:sp>
          <p:nvSpPr>
            <p:cNvPr id="29" name="TextBox 28">
              <a:extLst>
                <a:ext uri="{FF2B5EF4-FFF2-40B4-BE49-F238E27FC236}">
                  <a16:creationId xmlns:a16="http://schemas.microsoft.com/office/drawing/2014/main" id="{014C12BA-172D-4216-B10A-491E8607A5A9}"/>
                </a:ext>
              </a:extLst>
            </p:cNvPr>
            <p:cNvSpPr txBox="1"/>
            <p:nvPr/>
          </p:nvSpPr>
          <p:spPr>
            <a:xfrm>
              <a:off x="7824582" y="4358478"/>
              <a:ext cx="98092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jaune</a:t>
              </a:r>
            </a:p>
          </p:txBody>
        </p:sp>
        <p:sp>
          <p:nvSpPr>
            <p:cNvPr id="30" name="TextBox 29">
              <a:extLst>
                <a:ext uri="{FF2B5EF4-FFF2-40B4-BE49-F238E27FC236}">
                  <a16:creationId xmlns:a16="http://schemas.microsoft.com/office/drawing/2014/main" id="{5D93A243-D975-4476-A18E-2B3502974EF1}"/>
                </a:ext>
              </a:extLst>
            </p:cNvPr>
            <p:cNvSpPr txBox="1"/>
            <p:nvPr/>
          </p:nvSpPr>
          <p:spPr>
            <a:xfrm>
              <a:off x="7881017" y="4754165"/>
              <a:ext cx="95099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rouge</a:t>
              </a:r>
            </a:p>
          </p:txBody>
        </p:sp>
        <p:sp>
          <p:nvSpPr>
            <p:cNvPr id="31" name="TextBox 30">
              <a:extLst>
                <a:ext uri="{FF2B5EF4-FFF2-40B4-BE49-F238E27FC236}">
                  <a16:creationId xmlns:a16="http://schemas.microsoft.com/office/drawing/2014/main" id="{BF601194-D833-4330-B161-AA6EA14B0C8B}"/>
                </a:ext>
              </a:extLst>
            </p:cNvPr>
            <p:cNvSpPr txBox="1"/>
            <p:nvPr/>
          </p:nvSpPr>
          <p:spPr>
            <a:xfrm>
              <a:off x="7804005" y="5149852"/>
              <a:ext cx="94418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vert</a:t>
              </a:r>
            </a:p>
          </p:txBody>
        </p:sp>
        <p:sp>
          <p:nvSpPr>
            <p:cNvPr id="32" name="TextBox 31">
              <a:extLst>
                <a:ext uri="{FF2B5EF4-FFF2-40B4-BE49-F238E27FC236}">
                  <a16:creationId xmlns:a16="http://schemas.microsoft.com/office/drawing/2014/main" id="{7775F2FB-FDC5-4785-8349-9E983ED44C56}"/>
                </a:ext>
              </a:extLst>
            </p:cNvPr>
            <p:cNvSpPr txBox="1"/>
            <p:nvPr/>
          </p:nvSpPr>
          <p:spPr>
            <a:xfrm>
              <a:off x="7491624" y="5545535"/>
              <a:ext cx="172977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la poète</a:t>
              </a:r>
            </a:p>
          </p:txBody>
        </p:sp>
      </p:grpSp>
      <p:grpSp>
        <p:nvGrpSpPr>
          <p:cNvPr id="33" name="Group 32">
            <a:extLst>
              <a:ext uri="{FF2B5EF4-FFF2-40B4-BE49-F238E27FC236}">
                <a16:creationId xmlns:a16="http://schemas.microsoft.com/office/drawing/2014/main" id="{7339B77D-63C4-421F-A815-AF1BF14A12C0}"/>
              </a:ext>
            </a:extLst>
          </p:cNvPr>
          <p:cNvGrpSpPr/>
          <p:nvPr/>
        </p:nvGrpSpPr>
        <p:grpSpPr>
          <a:xfrm>
            <a:off x="9429778" y="1798464"/>
            <a:ext cx="1773970" cy="4354062"/>
            <a:chOff x="9467528" y="1566806"/>
            <a:chExt cx="1773970" cy="4354062"/>
          </a:xfrm>
        </p:grpSpPr>
        <p:sp>
          <p:nvSpPr>
            <p:cNvPr id="34" name="TextBox 33">
              <a:extLst>
                <a:ext uri="{FF2B5EF4-FFF2-40B4-BE49-F238E27FC236}">
                  <a16:creationId xmlns:a16="http://schemas.microsoft.com/office/drawing/2014/main" id="{D4EE7B34-0B81-41FA-992E-78241C8A840E}"/>
                </a:ext>
              </a:extLst>
            </p:cNvPr>
            <p:cNvSpPr txBox="1"/>
            <p:nvPr/>
          </p:nvSpPr>
          <p:spPr>
            <a:xfrm>
              <a:off x="9484223" y="1566806"/>
              <a:ext cx="175727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sky</a:t>
              </a:r>
            </a:p>
          </p:txBody>
        </p:sp>
        <p:sp>
          <p:nvSpPr>
            <p:cNvPr id="35" name="TextBox 34">
              <a:extLst>
                <a:ext uri="{FF2B5EF4-FFF2-40B4-BE49-F238E27FC236}">
                  <a16:creationId xmlns:a16="http://schemas.microsoft.com/office/drawing/2014/main" id="{96633253-B600-40B8-B23A-7F0F1F114234}"/>
                </a:ext>
              </a:extLst>
            </p:cNvPr>
            <p:cNvSpPr txBox="1"/>
            <p:nvPr/>
          </p:nvSpPr>
          <p:spPr>
            <a:xfrm>
              <a:off x="9779592" y="1962201"/>
              <a:ext cx="113637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like</a:t>
              </a:r>
            </a:p>
          </p:txBody>
        </p:sp>
        <p:sp>
          <p:nvSpPr>
            <p:cNvPr id="36" name="TextBox 35">
              <a:extLst>
                <a:ext uri="{FF2B5EF4-FFF2-40B4-BE49-F238E27FC236}">
                  <a16:creationId xmlns:a16="http://schemas.microsoft.com/office/drawing/2014/main" id="{111F8C54-F1EA-4D8C-A038-7E624818A137}"/>
                </a:ext>
              </a:extLst>
            </p:cNvPr>
            <p:cNvSpPr txBox="1"/>
            <p:nvPr/>
          </p:nvSpPr>
          <p:spPr>
            <a:xfrm>
              <a:off x="9586753" y="2357596"/>
              <a:ext cx="151049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colour</a:t>
              </a:r>
            </a:p>
          </p:txBody>
        </p:sp>
        <p:sp>
          <p:nvSpPr>
            <p:cNvPr id="37" name="TextBox 36">
              <a:extLst>
                <a:ext uri="{FF2B5EF4-FFF2-40B4-BE49-F238E27FC236}">
                  <a16:creationId xmlns:a16="http://schemas.microsoft.com/office/drawing/2014/main" id="{39634E95-FC59-42BA-84F1-B92DC0E3AC90}"/>
                </a:ext>
              </a:extLst>
            </p:cNvPr>
            <p:cNvSpPr txBox="1"/>
            <p:nvPr/>
          </p:nvSpPr>
          <p:spPr>
            <a:xfrm>
              <a:off x="9645513" y="2752991"/>
              <a:ext cx="139843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dream</a:t>
              </a:r>
            </a:p>
          </p:txBody>
        </p:sp>
        <p:sp>
          <p:nvSpPr>
            <p:cNvPr id="38" name="TextBox 37">
              <a:extLst>
                <a:ext uri="{FF2B5EF4-FFF2-40B4-BE49-F238E27FC236}">
                  <a16:creationId xmlns:a16="http://schemas.microsoft.com/office/drawing/2014/main" id="{63D350C1-ACBF-4F7E-B9CD-D4C56DB10076}"/>
                </a:ext>
              </a:extLst>
            </p:cNvPr>
            <p:cNvSpPr txBox="1"/>
            <p:nvPr/>
          </p:nvSpPr>
          <p:spPr>
            <a:xfrm>
              <a:off x="9467528" y="3148386"/>
              <a:ext cx="176539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poem</a:t>
              </a:r>
            </a:p>
          </p:txBody>
        </p:sp>
        <p:sp>
          <p:nvSpPr>
            <p:cNvPr id="39" name="TextBox 38">
              <a:extLst>
                <a:ext uri="{FF2B5EF4-FFF2-40B4-BE49-F238E27FC236}">
                  <a16:creationId xmlns:a16="http://schemas.microsoft.com/office/drawing/2014/main" id="{82F31931-C3BF-4DF5-829F-48F8BBCB39C9}"/>
                </a:ext>
              </a:extLst>
            </p:cNvPr>
            <p:cNvSpPr txBox="1"/>
            <p:nvPr/>
          </p:nvSpPr>
          <p:spPr>
            <a:xfrm>
              <a:off x="9555114" y="3543781"/>
              <a:ext cx="15819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wave</a:t>
              </a:r>
            </a:p>
          </p:txBody>
        </p:sp>
        <p:sp>
          <p:nvSpPr>
            <p:cNvPr id="40" name="TextBox 39">
              <a:extLst>
                <a:ext uri="{FF2B5EF4-FFF2-40B4-BE49-F238E27FC236}">
                  <a16:creationId xmlns:a16="http://schemas.microsoft.com/office/drawing/2014/main" id="{B547AE99-3E19-44C9-85C6-F443541A1690}"/>
                </a:ext>
              </a:extLst>
            </p:cNvPr>
            <p:cNvSpPr txBox="1"/>
            <p:nvPr/>
          </p:nvSpPr>
          <p:spPr>
            <a:xfrm>
              <a:off x="9595213" y="3939176"/>
              <a:ext cx="153529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blue</a:t>
              </a:r>
            </a:p>
          </p:txBody>
        </p:sp>
        <p:sp>
          <p:nvSpPr>
            <p:cNvPr id="41" name="TextBox 40">
              <a:extLst>
                <a:ext uri="{FF2B5EF4-FFF2-40B4-BE49-F238E27FC236}">
                  <a16:creationId xmlns:a16="http://schemas.microsoft.com/office/drawing/2014/main" id="{934B9D58-9C5F-4C33-93A2-2266BC89C17D}"/>
                </a:ext>
              </a:extLst>
            </p:cNvPr>
            <p:cNvSpPr txBox="1"/>
            <p:nvPr/>
          </p:nvSpPr>
          <p:spPr>
            <a:xfrm>
              <a:off x="9677805" y="4334571"/>
              <a:ext cx="132839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yellow</a:t>
              </a:r>
            </a:p>
          </p:txBody>
        </p:sp>
        <p:sp>
          <p:nvSpPr>
            <p:cNvPr id="42" name="TextBox 41">
              <a:extLst>
                <a:ext uri="{FF2B5EF4-FFF2-40B4-BE49-F238E27FC236}">
                  <a16:creationId xmlns:a16="http://schemas.microsoft.com/office/drawing/2014/main" id="{CE3FB30D-A0CA-4400-A3FC-02473EC7FF2B}"/>
                </a:ext>
              </a:extLst>
            </p:cNvPr>
            <p:cNvSpPr txBox="1"/>
            <p:nvPr/>
          </p:nvSpPr>
          <p:spPr>
            <a:xfrm>
              <a:off x="9799718" y="4729966"/>
              <a:ext cx="110101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red</a:t>
              </a:r>
            </a:p>
          </p:txBody>
        </p:sp>
        <p:sp>
          <p:nvSpPr>
            <p:cNvPr id="43" name="TextBox 42">
              <a:extLst>
                <a:ext uri="{FF2B5EF4-FFF2-40B4-BE49-F238E27FC236}">
                  <a16:creationId xmlns:a16="http://schemas.microsoft.com/office/drawing/2014/main" id="{EAB0E909-CB75-4C37-ACBB-DAF8A5D895A1}"/>
                </a:ext>
              </a:extLst>
            </p:cNvPr>
            <p:cNvSpPr txBox="1"/>
            <p:nvPr/>
          </p:nvSpPr>
          <p:spPr>
            <a:xfrm>
              <a:off x="9660337" y="5125361"/>
              <a:ext cx="143691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green</a:t>
              </a:r>
            </a:p>
          </p:txBody>
        </p:sp>
        <p:sp>
          <p:nvSpPr>
            <p:cNvPr id="44" name="TextBox 43">
              <a:extLst>
                <a:ext uri="{FF2B5EF4-FFF2-40B4-BE49-F238E27FC236}">
                  <a16:creationId xmlns:a16="http://schemas.microsoft.com/office/drawing/2014/main" id="{7AA16162-156B-4794-8F3D-62139493BF32}"/>
                </a:ext>
              </a:extLst>
            </p:cNvPr>
            <p:cNvSpPr txBox="1"/>
            <p:nvPr/>
          </p:nvSpPr>
          <p:spPr>
            <a:xfrm>
              <a:off x="9595213" y="5520758"/>
              <a:ext cx="158191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poet (m/f)</a:t>
              </a:r>
            </a:p>
          </p:txBody>
        </p:sp>
      </p:grpSp>
    </p:spTree>
    <p:extLst>
      <p:ext uri="{BB962C8B-B14F-4D97-AF65-F5344CB8AC3E}">
        <p14:creationId xmlns:p14="http://schemas.microsoft.com/office/powerpoint/2010/main" val="41292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afterEffect">
                                  <p:stCondLst>
                                    <p:cond delay="0"/>
                                  </p:stCondLst>
                                  <p:childTnLst>
                                    <p:animEffect transition="out" filter="slide(fromBottom)">
                                      <p:cBhvr>
                                        <p:cTn id="23" dur="59000"/>
                                        <p:tgtEl>
                                          <p:spTgt spid="9"/>
                                        </p:tgtEl>
                                      </p:cBhvr>
                                    </p:animEffect>
                                    <p:set>
                                      <p:cBhvr>
                                        <p:cTn id="24"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858D54E-A36A-438C-BDA7-A70983FA9734}"/>
              </a:ext>
            </a:extLst>
          </p:cNvPr>
          <p:cNvSpPr txBox="1"/>
          <p:nvPr/>
        </p:nvSpPr>
        <p:spPr>
          <a:xfrm>
            <a:off x="27010" y="5320251"/>
            <a:ext cx="34550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sage</a:t>
            </a:r>
          </a:p>
        </p:txBody>
      </p:sp>
      <p:sp>
        <p:nvSpPr>
          <p:cNvPr id="20" name="TextBox 19">
            <a:extLst>
              <a:ext uri="{FF2B5EF4-FFF2-40B4-BE49-F238E27FC236}">
                <a16:creationId xmlns:a16="http://schemas.microsoft.com/office/drawing/2014/main" id="{9AB96A45-FE74-4798-A49C-AD96C95DCF7F}"/>
              </a:ext>
            </a:extLst>
          </p:cNvPr>
          <p:cNvSpPr txBox="1"/>
          <p:nvPr/>
        </p:nvSpPr>
        <p:spPr>
          <a:xfrm>
            <a:off x="3999710" y="5320251"/>
            <a:ext cx="32875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jeune</a:t>
            </a:r>
          </a:p>
        </p:txBody>
      </p:sp>
      <p:sp>
        <p:nvSpPr>
          <p:cNvPr id="21" name="TextBox 20">
            <a:extLst>
              <a:ext uri="{FF2B5EF4-FFF2-40B4-BE49-F238E27FC236}">
                <a16:creationId xmlns:a16="http://schemas.microsoft.com/office/drawing/2014/main" id="{74C362D3-E7CA-4236-B7A8-FA6F7F0112DA}"/>
              </a:ext>
            </a:extLst>
          </p:cNvPr>
          <p:cNvSpPr txBox="1"/>
          <p:nvPr/>
        </p:nvSpPr>
        <p:spPr>
          <a:xfrm>
            <a:off x="7388079" y="4890829"/>
            <a:ext cx="2825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[strict]</a:t>
            </a:r>
          </a:p>
        </p:txBody>
      </p:sp>
      <p:sp>
        <p:nvSpPr>
          <p:cNvPr id="22" name="TextBox 21">
            <a:extLst>
              <a:ext uri="{FF2B5EF4-FFF2-40B4-BE49-F238E27FC236}">
                <a16:creationId xmlns:a16="http://schemas.microsoft.com/office/drawing/2014/main" id="{94CFB7FB-50B8-499A-BB82-BC8D44B198DF}"/>
              </a:ext>
            </a:extLst>
          </p:cNvPr>
          <p:cNvSpPr txBox="1"/>
          <p:nvPr/>
        </p:nvSpPr>
        <p:spPr>
          <a:xfrm>
            <a:off x="7102394" y="5268621"/>
            <a:ext cx="3312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 descr="Wise Owl Clip Art">
            <a:extLst>
              <a:ext uri="{FF2B5EF4-FFF2-40B4-BE49-F238E27FC236}">
                <a16:creationId xmlns:a16="http://schemas.microsoft.com/office/drawing/2014/main" id="{A8A76094-586C-40A8-8F77-45CD9ADAA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239" y="3719897"/>
            <a:ext cx="1199099" cy="11709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17D996-56B1-4ED5-9850-5BC2A75F2A6B}"/>
              </a:ext>
            </a:extLst>
          </p:cNvPr>
          <p:cNvSpPr txBox="1"/>
          <p:nvPr/>
        </p:nvSpPr>
        <p:spPr>
          <a:xfrm>
            <a:off x="-12609" y="4979900"/>
            <a:ext cx="3851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wise</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well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behaved</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9D9D6C37-05B0-470A-8C90-5C85DBA6848A}"/>
              </a:ext>
            </a:extLst>
          </p:cNvPr>
          <p:cNvSpPr txBox="1"/>
          <p:nvPr/>
        </p:nvSpPr>
        <p:spPr>
          <a:xfrm>
            <a:off x="4636586" y="4979899"/>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young</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26" name="Picture 6" descr="Boy Playing With Toy Truck Clip Art">
            <a:extLst>
              <a:ext uri="{FF2B5EF4-FFF2-40B4-BE49-F238E27FC236}">
                <a16:creationId xmlns:a16="http://schemas.microsoft.com/office/drawing/2014/main" id="{CB1FE189-FABD-4320-AF68-7B80F3AFF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991" y="3665989"/>
            <a:ext cx="1312329" cy="1224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8F81EA-3C18-48A8-B041-32AC003DC62B}"/>
              </a:ext>
            </a:extLst>
          </p:cNvPr>
          <p:cNvSpPr txBox="1"/>
          <p:nvPr/>
        </p:nvSpPr>
        <p:spPr>
          <a:xfrm>
            <a:off x="7029041" y="2543271"/>
            <a:ext cx="3312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ouvert</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0DD2E7D-23E1-4963-A4EB-B12CF2C0B21F}"/>
              </a:ext>
            </a:extLst>
          </p:cNvPr>
          <p:cNvGrpSpPr/>
          <p:nvPr/>
        </p:nvGrpSpPr>
        <p:grpSpPr>
          <a:xfrm>
            <a:off x="7526653" y="469329"/>
            <a:ext cx="2423348" cy="2162355"/>
            <a:chOff x="7197332" y="478585"/>
            <a:chExt cx="3061174" cy="3064355"/>
          </a:xfrm>
        </p:grpSpPr>
        <p:sp>
          <p:nvSpPr>
            <p:cNvPr id="28" name="TextBox 27">
              <a:extLst>
                <a:ext uri="{FF2B5EF4-FFF2-40B4-BE49-F238E27FC236}">
                  <a16:creationId xmlns:a16="http://schemas.microsoft.com/office/drawing/2014/main" id="{7086F44B-CC77-4E2E-A6B4-4D9C9C1E8F97}"/>
                </a:ext>
              </a:extLst>
            </p:cNvPr>
            <p:cNvSpPr txBox="1"/>
            <p:nvPr/>
          </p:nvSpPr>
          <p:spPr>
            <a:xfrm>
              <a:off x="7660555" y="3081275"/>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[open]</a:t>
              </a:r>
            </a:p>
          </p:txBody>
        </p:sp>
        <p:pic>
          <p:nvPicPr>
            <p:cNvPr id="1026" name="Picture 2" descr="Door, Open Door, Wooden Door, Glass Panes, Translucent">
              <a:extLst>
                <a:ext uri="{FF2B5EF4-FFF2-40B4-BE49-F238E27FC236}">
                  <a16:creationId xmlns:a16="http://schemas.microsoft.com/office/drawing/2014/main" id="{2BCDFB3A-2284-4A88-B9E2-0AD44F36A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7332" y="478585"/>
              <a:ext cx="3061174" cy="229588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
            <a:extLst>
              <a:ext uri="{FF2B5EF4-FFF2-40B4-BE49-F238E27FC236}">
                <a16:creationId xmlns:a16="http://schemas.microsoft.com/office/drawing/2014/main" id="{EF041694-5F89-43B1-9C95-7B9C525DD4C7}"/>
              </a:ext>
            </a:extLst>
          </p:cNvPr>
          <p:cNvSpPr>
            <a:spLocks noChangeArrowheads="1"/>
          </p:cNvSpPr>
          <p:nvPr/>
        </p:nvSpPr>
        <p:spPr bwMode="auto">
          <a:xfrm>
            <a:off x="10217010" y="116399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0" name="Rectangle 3">
            <a:extLst>
              <a:ext uri="{FF2B5EF4-FFF2-40B4-BE49-F238E27FC236}">
                <a16:creationId xmlns:a16="http://schemas.microsoft.com/office/drawing/2014/main" id="{39741ED3-39C2-496D-9420-F386306F4B70}"/>
              </a:ext>
            </a:extLst>
          </p:cNvPr>
          <p:cNvSpPr>
            <a:spLocks noChangeArrowheads="1"/>
          </p:cNvSpPr>
          <p:nvPr/>
        </p:nvSpPr>
        <p:spPr bwMode="auto">
          <a:xfrm>
            <a:off x="10214644" y="116399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1" name="Line 4">
            <a:extLst>
              <a:ext uri="{FF2B5EF4-FFF2-40B4-BE49-F238E27FC236}">
                <a16:creationId xmlns:a16="http://schemas.microsoft.com/office/drawing/2014/main" id="{354B6327-7A33-4CC8-8D92-B13C1A2BC00B}"/>
              </a:ext>
            </a:extLst>
          </p:cNvPr>
          <p:cNvSpPr>
            <a:spLocks noChangeShapeType="1"/>
          </p:cNvSpPr>
          <p:nvPr/>
        </p:nvSpPr>
        <p:spPr bwMode="auto">
          <a:xfrm>
            <a:off x="10900383" y="115256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2" name="Line 7">
            <a:extLst>
              <a:ext uri="{FF2B5EF4-FFF2-40B4-BE49-F238E27FC236}">
                <a16:creationId xmlns:a16="http://schemas.microsoft.com/office/drawing/2014/main" id="{0055E3CA-E801-4BD2-B8EB-E9A8F17B5BC1}"/>
              </a:ext>
            </a:extLst>
          </p:cNvPr>
          <p:cNvSpPr>
            <a:spLocks noChangeShapeType="1"/>
          </p:cNvSpPr>
          <p:nvPr/>
        </p:nvSpPr>
        <p:spPr bwMode="auto">
          <a:xfrm>
            <a:off x="10925071" y="115256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3" name="Line 9">
            <a:extLst>
              <a:ext uri="{FF2B5EF4-FFF2-40B4-BE49-F238E27FC236}">
                <a16:creationId xmlns:a16="http://schemas.microsoft.com/office/drawing/2014/main" id="{0FF9D877-DE4B-490B-988F-8E4411E063FD}"/>
              </a:ext>
            </a:extLst>
          </p:cNvPr>
          <p:cNvSpPr>
            <a:spLocks noChangeShapeType="1"/>
          </p:cNvSpPr>
          <p:nvPr/>
        </p:nvSpPr>
        <p:spPr bwMode="auto">
          <a:xfrm>
            <a:off x="10900383" y="530882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4" name="Text Box 10">
            <a:extLst>
              <a:ext uri="{FF2B5EF4-FFF2-40B4-BE49-F238E27FC236}">
                <a16:creationId xmlns:a16="http://schemas.microsoft.com/office/drawing/2014/main" id="{57C6E75A-3AD0-4FDA-8B8F-2FD75623A393}"/>
              </a:ext>
            </a:extLst>
          </p:cNvPr>
          <p:cNvSpPr txBox="1">
            <a:spLocks noChangeArrowheads="1"/>
          </p:cNvSpPr>
          <p:nvPr/>
        </p:nvSpPr>
        <p:spPr bwMode="auto">
          <a:xfrm>
            <a:off x="10794482" y="297125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35" name="Text Box 12">
            <a:extLst>
              <a:ext uri="{FF2B5EF4-FFF2-40B4-BE49-F238E27FC236}">
                <a16:creationId xmlns:a16="http://schemas.microsoft.com/office/drawing/2014/main" id="{0FE22A54-1ABC-4272-B928-88E881E22C02}"/>
              </a:ext>
            </a:extLst>
          </p:cNvPr>
          <p:cNvSpPr txBox="1">
            <a:spLocks noChangeArrowheads="1"/>
          </p:cNvSpPr>
          <p:nvPr/>
        </p:nvSpPr>
        <p:spPr bwMode="auto">
          <a:xfrm>
            <a:off x="11141862" y="99471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10</a:t>
            </a:r>
          </a:p>
        </p:txBody>
      </p:sp>
      <p:sp>
        <p:nvSpPr>
          <p:cNvPr id="36" name="Text Box 14">
            <a:extLst>
              <a:ext uri="{FF2B5EF4-FFF2-40B4-BE49-F238E27FC236}">
                <a16:creationId xmlns:a16="http://schemas.microsoft.com/office/drawing/2014/main" id="{EFA9936B-7710-4EBF-9321-9F9AF8632294}"/>
              </a:ext>
            </a:extLst>
          </p:cNvPr>
          <p:cNvSpPr txBox="1">
            <a:spLocks noChangeArrowheads="1"/>
          </p:cNvSpPr>
          <p:nvPr/>
        </p:nvSpPr>
        <p:spPr bwMode="auto">
          <a:xfrm>
            <a:off x="11117174" y="512829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37" name="Rectangle 36">
            <a:extLst>
              <a:ext uri="{FF2B5EF4-FFF2-40B4-BE49-F238E27FC236}">
                <a16:creationId xmlns:a16="http://schemas.microsoft.com/office/drawing/2014/main" id="{41155BD8-45AF-423E-A39F-4F3DD535A03D}"/>
              </a:ext>
            </a:extLst>
          </p:cNvPr>
          <p:cNvSpPr/>
          <p:nvPr/>
        </p:nvSpPr>
        <p:spPr>
          <a:xfrm>
            <a:off x="10063416" y="532025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j-lt"/>
            </a:endParaRPr>
          </a:p>
        </p:txBody>
      </p:sp>
      <p:sp>
        <p:nvSpPr>
          <p:cNvPr id="38" name="AutoShape 11">
            <a:hlinkClick r:id="" action="ppaction://noaction" highlightClick="1"/>
            <a:extLst>
              <a:ext uri="{FF2B5EF4-FFF2-40B4-BE49-F238E27FC236}">
                <a16:creationId xmlns:a16="http://schemas.microsoft.com/office/drawing/2014/main" id="{D59A273F-5B28-457B-A313-6353A838CE29}"/>
              </a:ext>
            </a:extLst>
          </p:cNvPr>
          <p:cNvSpPr>
            <a:spLocks noChangeArrowheads="1"/>
          </p:cNvSpPr>
          <p:nvPr/>
        </p:nvSpPr>
        <p:spPr bwMode="auto">
          <a:xfrm>
            <a:off x="9953746" y="553924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mj-lt"/>
              </a:rPr>
              <a:t>DÉBUT</a:t>
            </a:r>
          </a:p>
        </p:txBody>
      </p:sp>
      <p:sp>
        <p:nvSpPr>
          <p:cNvPr id="39" name="TextBox 38">
            <a:extLst>
              <a:ext uri="{FF2B5EF4-FFF2-40B4-BE49-F238E27FC236}">
                <a16:creationId xmlns:a16="http://schemas.microsoft.com/office/drawing/2014/main" id="{51F28E14-7885-4BC6-9C8F-91115A550B09}"/>
              </a:ext>
            </a:extLst>
          </p:cNvPr>
          <p:cNvSpPr txBox="1"/>
          <p:nvPr/>
        </p:nvSpPr>
        <p:spPr>
          <a:xfrm>
            <a:off x="26704" y="2631684"/>
            <a:ext cx="34550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grand</a:t>
            </a:r>
          </a:p>
        </p:txBody>
      </p:sp>
      <p:sp>
        <p:nvSpPr>
          <p:cNvPr id="40" name="TextBox 39">
            <a:extLst>
              <a:ext uri="{FF2B5EF4-FFF2-40B4-BE49-F238E27FC236}">
                <a16:creationId xmlns:a16="http://schemas.microsoft.com/office/drawing/2014/main" id="{FF5CAF08-27DB-4CE6-8F22-B1D13DD96BF2}"/>
              </a:ext>
            </a:extLst>
          </p:cNvPr>
          <p:cNvSpPr txBox="1"/>
          <p:nvPr/>
        </p:nvSpPr>
        <p:spPr>
          <a:xfrm>
            <a:off x="3868316" y="2543271"/>
            <a:ext cx="32875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petit</a:t>
            </a:r>
          </a:p>
        </p:txBody>
      </p:sp>
      <p:sp>
        <p:nvSpPr>
          <p:cNvPr id="5" name="TextBox 4">
            <a:extLst>
              <a:ext uri="{FF2B5EF4-FFF2-40B4-BE49-F238E27FC236}">
                <a16:creationId xmlns:a16="http://schemas.microsoft.com/office/drawing/2014/main" id="{1374FD07-0642-465B-8F2D-DA83B0ED5108}"/>
              </a:ext>
            </a:extLst>
          </p:cNvPr>
          <p:cNvSpPr txBox="1"/>
          <p:nvPr/>
        </p:nvSpPr>
        <p:spPr>
          <a:xfrm>
            <a:off x="1310936" y="2198765"/>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tall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big]</a:t>
            </a:r>
          </a:p>
        </p:txBody>
      </p:sp>
      <p:sp>
        <p:nvSpPr>
          <p:cNvPr id="6" name="TextBox 5">
            <a:extLst>
              <a:ext uri="{FF2B5EF4-FFF2-40B4-BE49-F238E27FC236}">
                <a16:creationId xmlns:a16="http://schemas.microsoft.com/office/drawing/2014/main" id="{711C3DEC-682E-46BB-984C-5AA0566844F8}"/>
              </a:ext>
            </a:extLst>
          </p:cNvPr>
          <p:cNvSpPr txBox="1"/>
          <p:nvPr/>
        </p:nvSpPr>
        <p:spPr>
          <a:xfrm>
            <a:off x="3792975" y="2288861"/>
            <a:ext cx="314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[short,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small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little</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1028" name="Picture 4" descr="Giraffe Clip Art">
            <a:extLst>
              <a:ext uri="{FF2B5EF4-FFF2-40B4-BE49-F238E27FC236}">
                <a16:creationId xmlns:a16="http://schemas.microsoft.com/office/drawing/2014/main" id="{8F0CD99C-43D3-43A0-A4A5-C4B01DFD5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061" y="1314429"/>
            <a:ext cx="1092210" cy="1399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se Rat Rodent Clip Art">
            <a:extLst>
              <a:ext uri="{FF2B5EF4-FFF2-40B4-BE49-F238E27FC236}">
                <a16:creationId xmlns:a16="http://schemas.microsoft.com/office/drawing/2014/main" id="{E4C8FC37-E2E8-4943-B8DC-0608FF8872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7233" y="1512403"/>
            <a:ext cx="9525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10000"/>
                                        <p:tgtEl>
                                          <p:spTgt spid="30"/>
                                        </p:tgtEl>
                                      </p:cBhvr>
                                    </p:animEffect>
                                    <p:set>
                                      <p:cBhvr>
                                        <p:cTn id="32" dur="1" fill="hold">
                                          <p:stCondLst>
                                            <p:cond delay="9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9" grpId="0"/>
      <p:bldP spid="20" grpId="0"/>
      <p:bldP spid="22" grpId="0"/>
      <p:bldP spid="2" grpId="0"/>
      <p:bldP spid="39"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9CFF25E-BF88-41BC-8C57-FCE47C1CBC14}"/>
              </a:ext>
            </a:extLst>
          </p:cNvPr>
          <p:cNvSpPr txBox="1"/>
          <p:nvPr/>
        </p:nvSpPr>
        <p:spPr>
          <a:xfrm>
            <a:off x="3676349" y="4385541"/>
            <a:ext cx="27255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ils/elles sont</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C956050-68ED-4821-BDD7-7892793E028F}"/>
              </a:ext>
            </a:extLst>
          </p:cNvPr>
          <p:cNvSpPr txBox="1"/>
          <p:nvPr/>
        </p:nvSpPr>
        <p:spPr>
          <a:xfrm>
            <a:off x="6774390" y="4406738"/>
            <a:ext cx="2928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ous</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sommes</a:t>
            </a:r>
          </a:p>
        </p:txBody>
      </p:sp>
      <p:sp>
        <p:nvSpPr>
          <p:cNvPr id="11" name="TextBox 10">
            <a:extLst>
              <a:ext uri="{FF2B5EF4-FFF2-40B4-BE49-F238E27FC236}">
                <a16:creationId xmlns:a16="http://schemas.microsoft.com/office/drawing/2014/main" id="{9A355233-D669-4E1A-9EA0-1B218EF992AA}"/>
              </a:ext>
            </a:extLst>
          </p:cNvPr>
          <p:cNvSpPr txBox="1"/>
          <p:nvPr/>
        </p:nvSpPr>
        <p:spPr>
          <a:xfrm>
            <a:off x="337523" y="4390539"/>
            <a:ext cx="292658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ous</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êtes</a:t>
            </a:r>
          </a:p>
        </p:txBody>
      </p:sp>
      <p:sp>
        <p:nvSpPr>
          <p:cNvPr id="22" name="TextBox 21">
            <a:extLst>
              <a:ext uri="{FF2B5EF4-FFF2-40B4-BE49-F238E27FC236}">
                <a16:creationId xmlns:a16="http://schemas.microsoft.com/office/drawing/2014/main" id="{C2BC86D0-D102-4E02-A9AB-085F23248695}"/>
              </a:ext>
            </a:extLst>
          </p:cNvPr>
          <p:cNvSpPr txBox="1"/>
          <p:nvPr/>
        </p:nvSpPr>
        <p:spPr>
          <a:xfrm>
            <a:off x="438509" y="3396363"/>
            <a:ext cx="282559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(plural)</a:t>
            </a:r>
          </a:p>
        </p:txBody>
      </p:sp>
      <p:sp>
        <p:nvSpPr>
          <p:cNvPr id="23" name="TextBox 22">
            <a:extLst>
              <a:ext uri="{FF2B5EF4-FFF2-40B4-BE49-F238E27FC236}">
                <a16:creationId xmlns:a16="http://schemas.microsoft.com/office/drawing/2014/main" id="{77A826BF-F5F8-49B9-8B0E-7BBEF9E15F3C}"/>
              </a:ext>
            </a:extLst>
          </p:cNvPr>
          <p:cNvSpPr txBox="1"/>
          <p:nvPr/>
        </p:nvSpPr>
        <p:spPr>
          <a:xfrm>
            <a:off x="3722783" y="3611936"/>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they</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p:txBody>
      </p:sp>
      <p:sp>
        <p:nvSpPr>
          <p:cNvPr id="24" name="TextBox 23">
            <a:extLst>
              <a:ext uri="{FF2B5EF4-FFF2-40B4-BE49-F238E27FC236}">
                <a16:creationId xmlns:a16="http://schemas.microsoft.com/office/drawing/2014/main" id="{4222EC63-356F-45A1-BDA5-41DEF42FEB59}"/>
              </a:ext>
            </a:extLst>
          </p:cNvPr>
          <p:cNvSpPr txBox="1"/>
          <p:nvPr/>
        </p:nvSpPr>
        <p:spPr>
          <a:xfrm>
            <a:off x="6877680" y="3611935"/>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we</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p:txBody>
      </p:sp>
      <p:sp>
        <p:nvSpPr>
          <p:cNvPr id="25" name="TextBox 24">
            <a:extLst>
              <a:ext uri="{FF2B5EF4-FFF2-40B4-BE49-F238E27FC236}">
                <a16:creationId xmlns:a16="http://schemas.microsoft.com/office/drawing/2014/main" id="{3DF5768C-03E2-4829-8967-59A509544055}"/>
              </a:ext>
            </a:extLst>
          </p:cNvPr>
          <p:cNvSpPr txBox="1"/>
          <p:nvPr/>
        </p:nvSpPr>
        <p:spPr>
          <a:xfrm>
            <a:off x="6980845" y="1424439"/>
            <a:ext cx="2928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parents</a:t>
            </a:r>
          </a:p>
        </p:txBody>
      </p:sp>
      <p:sp>
        <p:nvSpPr>
          <p:cNvPr id="26" name="TextBox 25">
            <a:extLst>
              <a:ext uri="{FF2B5EF4-FFF2-40B4-BE49-F238E27FC236}">
                <a16:creationId xmlns:a16="http://schemas.microsoft.com/office/drawing/2014/main" id="{772A4C72-C8D9-4AB2-901B-36195673C38C}"/>
              </a:ext>
            </a:extLst>
          </p:cNvPr>
          <p:cNvSpPr txBox="1"/>
          <p:nvPr/>
        </p:nvSpPr>
        <p:spPr>
          <a:xfrm>
            <a:off x="7032490" y="696936"/>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[parents]</a:t>
            </a:r>
          </a:p>
        </p:txBody>
      </p:sp>
      <p:sp>
        <p:nvSpPr>
          <p:cNvPr id="29" name="TextBox 28">
            <a:extLst>
              <a:ext uri="{FF2B5EF4-FFF2-40B4-BE49-F238E27FC236}">
                <a16:creationId xmlns:a16="http://schemas.microsoft.com/office/drawing/2014/main" id="{4A57E2AE-8454-4ED8-AB01-D53663184A6B}"/>
              </a:ext>
            </a:extLst>
          </p:cNvPr>
          <p:cNvSpPr txBox="1"/>
          <p:nvPr/>
        </p:nvSpPr>
        <p:spPr>
          <a:xfrm>
            <a:off x="3505143" y="2332382"/>
            <a:ext cx="2928886" cy="923330"/>
          </a:xfrm>
          <a:prstGeom prst="rect">
            <a:avLst/>
          </a:prstGeom>
          <a:noFill/>
        </p:spPr>
        <p:txBody>
          <a:bodyPr wrap="square" rtlCol="0">
            <a:spAutoFit/>
          </a:bodyPr>
          <a:lstStyle/>
          <a:p>
            <a:pPr lvl="0" algn="ctr">
              <a:defRPr/>
            </a:pPr>
            <a:r>
              <a:rPr lang="fr-FR" sz="5400" dirty="0">
                <a:solidFill>
                  <a:srgbClr val="4472C4">
                    <a:lumMod val="50000"/>
                  </a:srgbClr>
                </a:solidFill>
              </a:rPr>
              <a:t> le frère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C8A9B58-4BE2-4A57-B454-B3658C89A965}"/>
              </a:ext>
            </a:extLst>
          </p:cNvPr>
          <p:cNvSpPr txBox="1"/>
          <p:nvPr/>
        </p:nvSpPr>
        <p:spPr>
          <a:xfrm>
            <a:off x="3739454" y="1772410"/>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brother</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15149002-69EC-4AF7-A604-A2F0F4D35345}"/>
              </a:ext>
            </a:extLst>
          </p:cNvPr>
          <p:cNvSpPr txBox="1"/>
          <p:nvPr/>
        </p:nvSpPr>
        <p:spPr>
          <a:xfrm>
            <a:off x="267003" y="2327033"/>
            <a:ext cx="2928886" cy="923330"/>
          </a:xfrm>
          <a:prstGeom prst="rect">
            <a:avLst/>
          </a:prstGeom>
          <a:noFill/>
        </p:spPr>
        <p:txBody>
          <a:bodyPr wrap="square" rtlCol="0">
            <a:spAutoFit/>
          </a:bodyPr>
          <a:lstStyle/>
          <a:p>
            <a:pPr lvl="0" algn="ctr">
              <a:defRPr/>
            </a:pPr>
            <a:r>
              <a:rPr lang="fr-FR" sz="5400" dirty="0">
                <a:solidFill>
                  <a:srgbClr val="4472C4">
                    <a:lumMod val="50000"/>
                  </a:srgbClr>
                </a:solidFill>
              </a:rPr>
              <a:t> la sœur</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338D249-67C8-43E2-AE60-1D4FB4583A5F}"/>
              </a:ext>
            </a:extLst>
          </p:cNvPr>
          <p:cNvSpPr txBox="1"/>
          <p:nvPr/>
        </p:nvSpPr>
        <p:spPr>
          <a:xfrm>
            <a:off x="501314" y="1767061"/>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sister</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3" name="Rectangle 2">
            <a:extLst>
              <a:ext uri="{FF2B5EF4-FFF2-40B4-BE49-F238E27FC236}">
                <a16:creationId xmlns:a16="http://schemas.microsoft.com/office/drawing/2014/main" id="{1FD47B7D-0A0A-4C70-9849-F49299E8E28B}"/>
              </a:ext>
            </a:extLst>
          </p:cNvPr>
          <p:cNvSpPr>
            <a:spLocks noChangeArrowheads="1"/>
          </p:cNvSpPr>
          <p:nvPr/>
        </p:nvSpPr>
        <p:spPr bwMode="auto">
          <a:xfrm>
            <a:off x="10217010" y="116399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4" name="Rectangle 3">
            <a:extLst>
              <a:ext uri="{FF2B5EF4-FFF2-40B4-BE49-F238E27FC236}">
                <a16:creationId xmlns:a16="http://schemas.microsoft.com/office/drawing/2014/main" id="{7F1D0FAF-DF7D-424E-B880-51B44F45CA32}"/>
              </a:ext>
            </a:extLst>
          </p:cNvPr>
          <p:cNvSpPr>
            <a:spLocks noChangeArrowheads="1"/>
          </p:cNvSpPr>
          <p:nvPr/>
        </p:nvSpPr>
        <p:spPr bwMode="auto">
          <a:xfrm>
            <a:off x="10214644" y="116399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5" name="Line 4">
            <a:extLst>
              <a:ext uri="{FF2B5EF4-FFF2-40B4-BE49-F238E27FC236}">
                <a16:creationId xmlns:a16="http://schemas.microsoft.com/office/drawing/2014/main" id="{90EE436E-CEA0-49E6-831F-D95A12C550C9}"/>
              </a:ext>
            </a:extLst>
          </p:cNvPr>
          <p:cNvSpPr>
            <a:spLocks noChangeShapeType="1"/>
          </p:cNvSpPr>
          <p:nvPr/>
        </p:nvSpPr>
        <p:spPr bwMode="auto">
          <a:xfrm>
            <a:off x="10900383" y="115256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6" name="Line 7">
            <a:extLst>
              <a:ext uri="{FF2B5EF4-FFF2-40B4-BE49-F238E27FC236}">
                <a16:creationId xmlns:a16="http://schemas.microsoft.com/office/drawing/2014/main" id="{F89C14D5-6256-4AED-99EE-E448224D7974}"/>
              </a:ext>
            </a:extLst>
          </p:cNvPr>
          <p:cNvSpPr>
            <a:spLocks noChangeShapeType="1"/>
          </p:cNvSpPr>
          <p:nvPr/>
        </p:nvSpPr>
        <p:spPr bwMode="auto">
          <a:xfrm>
            <a:off x="10925071" y="115256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7" name="Line 9">
            <a:extLst>
              <a:ext uri="{FF2B5EF4-FFF2-40B4-BE49-F238E27FC236}">
                <a16:creationId xmlns:a16="http://schemas.microsoft.com/office/drawing/2014/main" id="{6B66F5FA-7D94-4ADE-AED9-984048A19FC3}"/>
              </a:ext>
            </a:extLst>
          </p:cNvPr>
          <p:cNvSpPr>
            <a:spLocks noChangeShapeType="1"/>
          </p:cNvSpPr>
          <p:nvPr/>
        </p:nvSpPr>
        <p:spPr bwMode="auto">
          <a:xfrm>
            <a:off x="10900383" y="530882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8" name="Text Box 10">
            <a:extLst>
              <a:ext uri="{FF2B5EF4-FFF2-40B4-BE49-F238E27FC236}">
                <a16:creationId xmlns:a16="http://schemas.microsoft.com/office/drawing/2014/main" id="{5A232096-0766-4999-AA4A-AD5078AF1E70}"/>
              </a:ext>
            </a:extLst>
          </p:cNvPr>
          <p:cNvSpPr txBox="1">
            <a:spLocks noChangeArrowheads="1"/>
          </p:cNvSpPr>
          <p:nvPr/>
        </p:nvSpPr>
        <p:spPr bwMode="auto">
          <a:xfrm>
            <a:off x="10794482" y="297125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39" name="Text Box 12">
            <a:extLst>
              <a:ext uri="{FF2B5EF4-FFF2-40B4-BE49-F238E27FC236}">
                <a16:creationId xmlns:a16="http://schemas.microsoft.com/office/drawing/2014/main" id="{0A8162A9-C616-4B86-935C-67250645FCB0}"/>
              </a:ext>
            </a:extLst>
          </p:cNvPr>
          <p:cNvSpPr txBox="1">
            <a:spLocks noChangeArrowheads="1"/>
          </p:cNvSpPr>
          <p:nvPr/>
        </p:nvSpPr>
        <p:spPr bwMode="auto">
          <a:xfrm>
            <a:off x="11141862" y="99471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10</a:t>
            </a:r>
          </a:p>
        </p:txBody>
      </p:sp>
      <p:sp>
        <p:nvSpPr>
          <p:cNvPr id="40" name="Text Box 14">
            <a:extLst>
              <a:ext uri="{FF2B5EF4-FFF2-40B4-BE49-F238E27FC236}">
                <a16:creationId xmlns:a16="http://schemas.microsoft.com/office/drawing/2014/main" id="{59A32801-8D92-49A8-81FD-4FB3DCF52462}"/>
              </a:ext>
            </a:extLst>
          </p:cNvPr>
          <p:cNvSpPr txBox="1">
            <a:spLocks noChangeArrowheads="1"/>
          </p:cNvSpPr>
          <p:nvPr/>
        </p:nvSpPr>
        <p:spPr bwMode="auto">
          <a:xfrm>
            <a:off x="11117174" y="512829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41" name="Rectangle 40">
            <a:extLst>
              <a:ext uri="{FF2B5EF4-FFF2-40B4-BE49-F238E27FC236}">
                <a16:creationId xmlns:a16="http://schemas.microsoft.com/office/drawing/2014/main" id="{77CE439F-34F2-4B2D-977A-F52D79EF13EB}"/>
              </a:ext>
            </a:extLst>
          </p:cNvPr>
          <p:cNvSpPr/>
          <p:nvPr/>
        </p:nvSpPr>
        <p:spPr>
          <a:xfrm>
            <a:off x="10063416" y="532025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j-lt"/>
            </a:endParaRPr>
          </a:p>
        </p:txBody>
      </p:sp>
      <p:sp>
        <p:nvSpPr>
          <p:cNvPr id="42" name="AutoShape 11">
            <a:hlinkClick r:id="" action="ppaction://noaction" highlightClick="1"/>
            <a:extLst>
              <a:ext uri="{FF2B5EF4-FFF2-40B4-BE49-F238E27FC236}">
                <a16:creationId xmlns:a16="http://schemas.microsoft.com/office/drawing/2014/main" id="{AA7BC07B-5B95-4DB2-9032-C510F2FB6447}"/>
              </a:ext>
            </a:extLst>
          </p:cNvPr>
          <p:cNvSpPr>
            <a:spLocks noChangeArrowheads="1"/>
          </p:cNvSpPr>
          <p:nvPr/>
        </p:nvSpPr>
        <p:spPr bwMode="auto">
          <a:xfrm>
            <a:off x="9953746" y="553924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mj-lt"/>
              </a:rPr>
              <a:t>DÉBUT</a:t>
            </a:r>
          </a:p>
        </p:txBody>
      </p:sp>
    </p:spTree>
    <p:extLst>
      <p:ext uri="{BB962C8B-B14F-4D97-AF65-F5344CB8AC3E}">
        <p14:creationId xmlns:p14="http://schemas.microsoft.com/office/powerpoint/2010/main" val="378703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10000"/>
                                        <p:tgtEl>
                                          <p:spTgt spid="34"/>
                                        </p:tgtEl>
                                      </p:cBhvr>
                                    </p:animEffect>
                                    <p:set>
                                      <p:cBhvr>
                                        <p:cTn id="32" dur="1" fill="hold">
                                          <p:stCondLst>
                                            <p:cond delay="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9" grpId="0"/>
      <p:bldP spid="10" grpId="0"/>
      <p:bldP spid="11" grpId="0"/>
      <p:bldP spid="25" grpId="0"/>
      <p:bldP spid="29"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
            <a:extLst>
              <a:ext uri="{FF2B5EF4-FFF2-40B4-BE49-F238E27FC236}">
                <a16:creationId xmlns:a16="http://schemas.microsoft.com/office/drawing/2014/main" id="{B2FD410B-09B4-44B6-87D6-71E4182D946B}"/>
              </a:ext>
            </a:extLst>
          </p:cNvPr>
          <p:cNvSpPr/>
          <p:nvPr/>
        </p:nvSpPr>
        <p:spPr bwMode="auto">
          <a:xfrm>
            <a:off x="1833321" y="1422261"/>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prstClr val="white"/>
              </a:solidFill>
              <a:latin typeface="+mj-lt"/>
            </a:endParaRPr>
          </a:p>
        </p:txBody>
      </p:sp>
      <p:sp>
        <p:nvSpPr>
          <p:cNvPr id="17" name="Rounded Rectangle 23">
            <a:extLst>
              <a:ext uri="{FF2B5EF4-FFF2-40B4-BE49-F238E27FC236}">
                <a16:creationId xmlns:a16="http://schemas.microsoft.com/office/drawing/2014/main" id="{72C4F885-66DD-40D1-B5E3-BAF71AD59B83}"/>
              </a:ext>
            </a:extLst>
          </p:cNvPr>
          <p:cNvSpPr/>
          <p:nvPr/>
        </p:nvSpPr>
        <p:spPr bwMode="auto">
          <a:xfrm>
            <a:off x="1876531" y="237505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prstClr val="white"/>
              </a:solidFill>
              <a:latin typeface="+mj-lt"/>
            </a:endParaRPr>
          </a:p>
        </p:txBody>
      </p:sp>
      <p:sp>
        <p:nvSpPr>
          <p:cNvPr id="20" name="Rounded Rectangle 27">
            <a:extLst>
              <a:ext uri="{FF2B5EF4-FFF2-40B4-BE49-F238E27FC236}">
                <a16:creationId xmlns:a16="http://schemas.microsoft.com/office/drawing/2014/main" id="{29A0A08F-AD75-403F-A171-9822C9F33D30}"/>
              </a:ext>
            </a:extLst>
          </p:cNvPr>
          <p:cNvSpPr/>
          <p:nvPr/>
        </p:nvSpPr>
        <p:spPr bwMode="auto">
          <a:xfrm>
            <a:off x="1773625" y="3467008"/>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prstClr val="white"/>
              </a:solidFill>
              <a:latin typeface="+mj-lt"/>
            </a:endParaRPr>
          </a:p>
        </p:txBody>
      </p:sp>
      <p:sp>
        <p:nvSpPr>
          <p:cNvPr id="23" name="Rounded Rectangle 30">
            <a:extLst>
              <a:ext uri="{FF2B5EF4-FFF2-40B4-BE49-F238E27FC236}">
                <a16:creationId xmlns:a16="http://schemas.microsoft.com/office/drawing/2014/main" id="{91866716-33A9-4898-95B3-EC2599FC86E4}"/>
              </a:ext>
            </a:extLst>
          </p:cNvPr>
          <p:cNvSpPr/>
          <p:nvPr/>
        </p:nvSpPr>
        <p:spPr bwMode="auto">
          <a:xfrm>
            <a:off x="3481398" y="460426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prstClr val="white"/>
              </a:solidFill>
              <a:latin typeface="+mj-lt"/>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6ADA253-89AA-42EC-9775-E8CC960FE27B}"/>
              </a:ext>
            </a:extLst>
          </p:cNvPr>
          <p:cNvSpPr txBox="1"/>
          <p:nvPr/>
        </p:nvSpPr>
        <p:spPr>
          <a:xfrm>
            <a:off x="348443" y="1429017"/>
            <a:ext cx="2360668" cy="584775"/>
          </a:xfrm>
          <a:prstGeom prst="rect">
            <a:avLst/>
          </a:prstGeom>
          <a:noFill/>
        </p:spPr>
        <p:txBody>
          <a:bodyPr wrap="square" rtlCol="0">
            <a:spAutoFit/>
          </a:bodyPr>
          <a:lstStyle/>
          <a:p>
            <a:r>
              <a:rPr lang="en-GB" sz="3200" b="1" dirty="0">
                <a:solidFill>
                  <a:srgbClr val="ED7D31"/>
                </a:solidFill>
                <a:latin typeface="+mj-lt"/>
              </a:rPr>
              <a:t>strict</a:t>
            </a:r>
          </a:p>
        </p:txBody>
      </p:sp>
      <p:sp>
        <p:nvSpPr>
          <p:cNvPr id="10" name="TextBox 9">
            <a:extLst>
              <a:ext uri="{FF2B5EF4-FFF2-40B4-BE49-F238E27FC236}">
                <a16:creationId xmlns:a16="http://schemas.microsoft.com/office/drawing/2014/main" id="{1884ED69-E978-44C1-8097-AF3EC03A5D05}"/>
              </a:ext>
            </a:extLst>
          </p:cNvPr>
          <p:cNvSpPr txBox="1"/>
          <p:nvPr/>
        </p:nvSpPr>
        <p:spPr>
          <a:xfrm>
            <a:off x="8669253" y="3447530"/>
            <a:ext cx="2360668" cy="584775"/>
          </a:xfrm>
          <a:prstGeom prst="rect">
            <a:avLst/>
          </a:prstGeom>
          <a:noFill/>
        </p:spPr>
        <p:txBody>
          <a:bodyPr wrap="square" rtlCol="0">
            <a:spAutoFit/>
          </a:bodyPr>
          <a:lstStyle/>
          <a:p>
            <a:r>
              <a:rPr lang="en-GB" sz="3200" dirty="0">
                <a:solidFill>
                  <a:srgbClr val="002060"/>
                </a:solidFill>
                <a:latin typeface="+mj-lt"/>
              </a:rPr>
              <a:t>les parents</a:t>
            </a:r>
          </a:p>
        </p:txBody>
      </p:sp>
      <p:sp>
        <p:nvSpPr>
          <p:cNvPr id="11" name="TextBox 10">
            <a:extLst>
              <a:ext uri="{FF2B5EF4-FFF2-40B4-BE49-F238E27FC236}">
                <a16:creationId xmlns:a16="http://schemas.microsoft.com/office/drawing/2014/main" id="{5CE6E263-EA6B-420C-B4E3-A10F0FAE114F}"/>
              </a:ext>
            </a:extLst>
          </p:cNvPr>
          <p:cNvSpPr txBox="1"/>
          <p:nvPr/>
        </p:nvSpPr>
        <p:spPr>
          <a:xfrm>
            <a:off x="8565444" y="2424552"/>
            <a:ext cx="1884907" cy="584775"/>
          </a:xfrm>
          <a:prstGeom prst="rect">
            <a:avLst/>
          </a:prstGeom>
          <a:noFill/>
        </p:spPr>
        <p:txBody>
          <a:bodyPr wrap="square" rtlCol="0">
            <a:spAutoFit/>
          </a:bodyPr>
          <a:lstStyle/>
          <a:p>
            <a:pPr algn="ctr">
              <a:defRPr/>
            </a:pPr>
            <a:r>
              <a:rPr lang="en-GB" sz="3200" dirty="0">
                <a:solidFill>
                  <a:srgbClr val="002060"/>
                </a:solidFill>
                <a:latin typeface="+mj-lt"/>
              </a:rPr>
              <a:t>la </a:t>
            </a:r>
            <a:r>
              <a:rPr lang="en-GB" sz="3200" dirty="0" err="1">
                <a:solidFill>
                  <a:srgbClr val="002060"/>
                </a:solidFill>
                <a:latin typeface="+mj-lt"/>
              </a:rPr>
              <a:t>sœur</a:t>
            </a:r>
            <a:endParaRPr lang="en-GB" sz="3200" dirty="0">
              <a:solidFill>
                <a:srgbClr val="002060"/>
              </a:solidFill>
              <a:latin typeface="+mj-lt"/>
            </a:endParaRPr>
          </a:p>
        </p:txBody>
      </p:sp>
      <p:sp>
        <p:nvSpPr>
          <p:cNvPr id="12" name="TextBox 11">
            <a:extLst>
              <a:ext uri="{FF2B5EF4-FFF2-40B4-BE49-F238E27FC236}">
                <a16:creationId xmlns:a16="http://schemas.microsoft.com/office/drawing/2014/main" id="{89CEA235-88A0-476E-A639-8D8D65F00757}"/>
              </a:ext>
            </a:extLst>
          </p:cNvPr>
          <p:cNvSpPr txBox="1"/>
          <p:nvPr/>
        </p:nvSpPr>
        <p:spPr>
          <a:xfrm>
            <a:off x="1773625" y="1401575"/>
            <a:ext cx="2360668" cy="584775"/>
          </a:xfrm>
          <a:prstGeom prst="rect">
            <a:avLst/>
          </a:prstGeom>
          <a:noFill/>
        </p:spPr>
        <p:txBody>
          <a:bodyPr wrap="square" rtlCol="0">
            <a:spAutoFit/>
          </a:bodyPr>
          <a:lstStyle/>
          <a:p>
            <a:r>
              <a:rPr lang="en-GB" sz="3200" dirty="0">
                <a:solidFill>
                  <a:srgbClr val="002060"/>
                </a:solidFill>
                <a:latin typeface="+mj-lt"/>
              </a:rPr>
              <a:t>strict</a:t>
            </a:r>
          </a:p>
        </p:txBody>
      </p:sp>
      <p:sp>
        <p:nvSpPr>
          <p:cNvPr id="13" name="TextBox 12">
            <a:extLst>
              <a:ext uri="{FF2B5EF4-FFF2-40B4-BE49-F238E27FC236}">
                <a16:creationId xmlns:a16="http://schemas.microsoft.com/office/drawing/2014/main" id="{6842561A-2F2E-40D9-BEEA-2A9AF8C165EA}"/>
              </a:ext>
            </a:extLst>
          </p:cNvPr>
          <p:cNvSpPr txBox="1"/>
          <p:nvPr/>
        </p:nvSpPr>
        <p:spPr>
          <a:xfrm>
            <a:off x="8672068" y="1401574"/>
            <a:ext cx="1941016" cy="584775"/>
          </a:xfrm>
          <a:prstGeom prst="rect">
            <a:avLst/>
          </a:prstGeom>
          <a:noFill/>
        </p:spPr>
        <p:txBody>
          <a:bodyPr wrap="square" rtlCol="0">
            <a:spAutoFit/>
          </a:bodyPr>
          <a:lstStyle/>
          <a:p>
            <a:r>
              <a:rPr lang="en-GB" sz="3200" dirty="0">
                <a:solidFill>
                  <a:srgbClr val="002060"/>
                </a:solidFill>
                <a:latin typeface="+mj-lt"/>
              </a:rPr>
              <a:t>le fr</a:t>
            </a:r>
            <a:r>
              <a:rPr lang="en-GB" sz="3200" dirty="0">
                <a:solidFill>
                  <a:srgbClr val="002060"/>
                </a:solidFill>
                <a:latin typeface="+mj-lt"/>
                <a:cs typeface="Calibri" panose="020F0502020204030204" pitchFamily="34" charset="0"/>
              </a:rPr>
              <a:t>è</a:t>
            </a:r>
            <a:r>
              <a:rPr lang="en-GB" sz="3200" dirty="0">
                <a:solidFill>
                  <a:srgbClr val="002060"/>
                </a:solidFill>
                <a:latin typeface="+mj-lt"/>
              </a:rPr>
              <a:t>re</a:t>
            </a:r>
          </a:p>
        </p:txBody>
      </p:sp>
      <p:sp>
        <p:nvSpPr>
          <p:cNvPr id="15" name="TextBox 14">
            <a:extLst>
              <a:ext uri="{FF2B5EF4-FFF2-40B4-BE49-F238E27FC236}">
                <a16:creationId xmlns:a16="http://schemas.microsoft.com/office/drawing/2014/main" id="{3A115E41-708E-433F-BE54-6046D8340CB6}"/>
              </a:ext>
            </a:extLst>
          </p:cNvPr>
          <p:cNvSpPr txBox="1"/>
          <p:nvPr/>
        </p:nvSpPr>
        <p:spPr>
          <a:xfrm>
            <a:off x="348443" y="2445135"/>
            <a:ext cx="2360668" cy="584775"/>
          </a:xfrm>
          <a:prstGeom prst="rect">
            <a:avLst/>
          </a:prstGeom>
          <a:noFill/>
        </p:spPr>
        <p:txBody>
          <a:bodyPr wrap="square" rtlCol="0">
            <a:spAutoFit/>
          </a:bodyPr>
          <a:lstStyle/>
          <a:p>
            <a:r>
              <a:rPr lang="en-GB" sz="3200" b="1" dirty="0">
                <a:solidFill>
                  <a:srgbClr val="ED7D31"/>
                </a:solidFill>
                <a:latin typeface="+mj-lt"/>
              </a:rPr>
              <a:t>young</a:t>
            </a:r>
          </a:p>
        </p:txBody>
      </p:sp>
      <p:sp>
        <p:nvSpPr>
          <p:cNvPr id="16" name="TextBox 15">
            <a:extLst>
              <a:ext uri="{FF2B5EF4-FFF2-40B4-BE49-F238E27FC236}">
                <a16:creationId xmlns:a16="http://schemas.microsoft.com/office/drawing/2014/main" id="{EB5029A8-BA25-4139-A17B-84EC9E17DBF6}"/>
              </a:ext>
            </a:extLst>
          </p:cNvPr>
          <p:cNvSpPr txBox="1"/>
          <p:nvPr/>
        </p:nvSpPr>
        <p:spPr>
          <a:xfrm>
            <a:off x="1960404" y="2424553"/>
            <a:ext cx="2360668" cy="584775"/>
          </a:xfrm>
          <a:prstGeom prst="rect">
            <a:avLst/>
          </a:prstGeom>
          <a:noFill/>
        </p:spPr>
        <p:txBody>
          <a:bodyPr wrap="square" rtlCol="0">
            <a:spAutoFit/>
          </a:bodyPr>
          <a:lstStyle/>
          <a:p>
            <a:r>
              <a:rPr lang="en-GB" sz="3200" dirty="0" err="1">
                <a:solidFill>
                  <a:srgbClr val="002060"/>
                </a:solidFill>
                <a:latin typeface="+mj-lt"/>
              </a:rPr>
              <a:t>jeune</a:t>
            </a:r>
            <a:endParaRPr lang="en-GB" sz="3200" dirty="0">
              <a:solidFill>
                <a:srgbClr val="002060"/>
              </a:solidFill>
              <a:latin typeface="+mj-lt"/>
            </a:endParaRPr>
          </a:p>
        </p:txBody>
      </p:sp>
      <p:sp>
        <p:nvSpPr>
          <p:cNvPr id="18" name="TextBox 17">
            <a:extLst>
              <a:ext uri="{FF2B5EF4-FFF2-40B4-BE49-F238E27FC236}">
                <a16:creationId xmlns:a16="http://schemas.microsoft.com/office/drawing/2014/main" id="{1F07B3E4-105E-400D-9460-3DBFF3CE2889}"/>
              </a:ext>
            </a:extLst>
          </p:cNvPr>
          <p:cNvSpPr txBox="1"/>
          <p:nvPr/>
        </p:nvSpPr>
        <p:spPr>
          <a:xfrm>
            <a:off x="348443" y="3461253"/>
            <a:ext cx="2360668" cy="584775"/>
          </a:xfrm>
          <a:prstGeom prst="rect">
            <a:avLst/>
          </a:prstGeom>
          <a:noFill/>
        </p:spPr>
        <p:txBody>
          <a:bodyPr wrap="square" rtlCol="0">
            <a:spAutoFit/>
          </a:bodyPr>
          <a:lstStyle/>
          <a:p>
            <a:r>
              <a:rPr lang="en-GB" sz="3200" b="1" dirty="0">
                <a:solidFill>
                  <a:srgbClr val="ED7D31"/>
                </a:solidFill>
                <a:latin typeface="+mj-lt"/>
              </a:rPr>
              <a:t>open</a:t>
            </a:r>
          </a:p>
        </p:txBody>
      </p:sp>
      <p:sp>
        <p:nvSpPr>
          <p:cNvPr id="19" name="TextBox 18">
            <a:extLst>
              <a:ext uri="{FF2B5EF4-FFF2-40B4-BE49-F238E27FC236}">
                <a16:creationId xmlns:a16="http://schemas.microsoft.com/office/drawing/2014/main" id="{B2287E31-5352-4C9B-AB36-429E5DF7211C}"/>
              </a:ext>
            </a:extLst>
          </p:cNvPr>
          <p:cNvSpPr txBox="1"/>
          <p:nvPr/>
        </p:nvSpPr>
        <p:spPr>
          <a:xfrm>
            <a:off x="1831529" y="3447531"/>
            <a:ext cx="2360668" cy="584775"/>
          </a:xfrm>
          <a:prstGeom prst="rect">
            <a:avLst/>
          </a:prstGeom>
          <a:noFill/>
        </p:spPr>
        <p:txBody>
          <a:bodyPr wrap="square" rtlCol="0">
            <a:spAutoFit/>
          </a:bodyPr>
          <a:lstStyle/>
          <a:p>
            <a:r>
              <a:rPr lang="en-GB" sz="3200" dirty="0" err="1">
                <a:solidFill>
                  <a:srgbClr val="002060"/>
                </a:solidFill>
                <a:latin typeface="+mj-lt"/>
              </a:rPr>
              <a:t>ouvert</a:t>
            </a:r>
            <a:endParaRPr lang="en-GB" sz="3200" dirty="0">
              <a:solidFill>
                <a:srgbClr val="002060"/>
              </a:solidFill>
              <a:latin typeface="+mj-lt"/>
            </a:endParaRPr>
          </a:p>
        </p:txBody>
      </p:sp>
      <p:sp>
        <p:nvSpPr>
          <p:cNvPr id="21" name="TextBox 20">
            <a:extLst>
              <a:ext uri="{FF2B5EF4-FFF2-40B4-BE49-F238E27FC236}">
                <a16:creationId xmlns:a16="http://schemas.microsoft.com/office/drawing/2014/main" id="{4C4F2CDE-476D-42CC-ABE2-AA710956F959}"/>
              </a:ext>
            </a:extLst>
          </p:cNvPr>
          <p:cNvSpPr txBox="1"/>
          <p:nvPr/>
        </p:nvSpPr>
        <p:spPr>
          <a:xfrm>
            <a:off x="348442" y="4477371"/>
            <a:ext cx="3262265" cy="584775"/>
          </a:xfrm>
          <a:prstGeom prst="rect">
            <a:avLst/>
          </a:prstGeom>
          <a:noFill/>
        </p:spPr>
        <p:txBody>
          <a:bodyPr wrap="square" rtlCol="0">
            <a:spAutoFit/>
          </a:bodyPr>
          <a:lstStyle/>
          <a:p>
            <a:r>
              <a:rPr lang="en-GB" sz="3200" b="1" dirty="0">
                <a:solidFill>
                  <a:srgbClr val="ED7D31"/>
                </a:solidFill>
                <a:latin typeface="+mj-lt"/>
              </a:rPr>
              <a:t>well-behaved</a:t>
            </a:r>
          </a:p>
        </p:txBody>
      </p:sp>
      <p:sp>
        <p:nvSpPr>
          <p:cNvPr id="22" name="TextBox 21">
            <a:extLst>
              <a:ext uri="{FF2B5EF4-FFF2-40B4-BE49-F238E27FC236}">
                <a16:creationId xmlns:a16="http://schemas.microsoft.com/office/drawing/2014/main" id="{9CB911D0-9356-498E-AEA9-DE5795D1CE7C}"/>
              </a:ext>
            </a:extLst>
          </p:cNvPr>
          <p:cNvSpPr txBox="1"/>
          <p:nvPr/>
        </p:nvSpPr>
        <p:spPr>
          <a:xfrm>
            <a:off x="3481398" y="4482076"/>
            <a:ext cx="2360668" cy="584775"/>
          </a:xfrm>
          <a:prstGeom prst="rect">
            <a:avLst/>
          </a:prstGeom>
          <a:noFill/>
        </p:spPr>
        <p:txBody>
          <a:bodyPr wrap="square" rtlCol="0">
            <a:spAutoFit/>
          </a:bodyPr>
          <a:lstStyle/>
          <a:p>
            <a:r>
              <a:rPr lang="en-GB" sz="3200" dirty="0">
                <a:solidFill>
                  <a:srgbClr val="002060"/>
                </a:solidFill>
                <a:latin typeface="+mj-lt"/>
              </a:rPr>
              <a:t>sage</a:t>
            </a:r>
          </a:p>
        </p:txBody>
      </p:sp>
      <p:sp>
        <p:nvSpPr>
          <p:cNvPr id="24" name="TextBox 23">
            <a:extLst>
              <a:ext uri="{FF2B5EF4-FFF2-40B4-BE49-F238E27FC236}">
                <a16:creationId xmlns:a16="http://schemas.microsoft.com/office/drawing/2014/main" id="{4389F803-5002-4048-934D-05F84F812EF8}"/>
              </a:ext>
            </a:extLst>
          </p:cNvPr>
          <p:cNvSpPr txBox="1"/>
          <p:nvPr/>
        </p:nvSpPr>
        <p:spPr>
          <a:xfrm>
            <a:off x="6045051" y="1403022"/>
            <a:ext cx="2360668" cy="584775"/>
          </a:xfrm>
          <a:prstGeom prst="rect">
            <a:avLst/>
          </a:prstGeom>
          <a:noFill/>
        </p:spPr>
        <p:txBody>
          <a:bodyPr wrap="square" rtlCol="0">
            <a:spAutoFit/>
          </a:bodyPr>
          <a:lstStyle/>
          <a:p>
            <a:r>
              <a:rPr lang="en-GB" sz="3200" b="1" dirty="0">
                <a:solidFill>
                  <a:srgbClr val="ED7D31"/>
                </a:solidFill>
                <a:latin typeface="+mj-lt"/>
              </a:rPr>
              <a:t>brother</a:t>
            </a:r>
          </a:p>
        </p:txBody>
      </p:sp>
      <p:sp>
        <p:nvSpPr>
          <p:cNvPr id="26" name="TextBox 25">
            <a:extLst>
              <a:ext uri="{FF2B5EF4-FFF2-40B4-BE49-F238E27FC236}">
                <a16:creationId xmlns:a16="http://schemas.microsoft.com/office/drawing/2014/main" id="{F5B45058-D43B-4FAE-8ED1-C01598D0F8E1}"/>
              </a:ext>
            </a:extLst>
          </p:cNvPr>
          <p:cNvSpPr txBox="1"/>
          <p:nvPr/>
        </p:nvSpPr>
        <p:spPr>
          <a:xfrm>
            <a:off x="6096000" y="2438074"/>
            <a:ext cx="2360668" cy="584775"/>
          </a:xfrm>
          <a:prstGeom prst="rect">
            <a:avLst/>
          </a:prstGeom>
          <a:noFill/>
        </p:spPr>
        <p:txBody>
          <a:bodyPr wrap="square" rtlCol="0">
            <a:spAutoFit/>
          </a:bodyPr>
          <a:lstStyle/>
          <a:p>
            <a:r>
              <a:rPr lang="en-GB" sz="3200" b="1" dirty="0">
                <a:solidFill>
                  <a:srgbClr val="ED7D31"/>
                </a:solidFill>
                <a:latin typeface="+mj-lt"/>
              </a:rPr>
              <a:t>sister</a:t>
            </a:r>
          </a:p>
        </p:txBody>
      </p:sp>
      <p:sp>
        <p:nvSpPr>
          <p:cNvPr id="28" name="TextBox 27">
            <a:extLst>
              <a:ext uri="{FF2B5EF4-FFF2-40B4-BE49-F238E27FC236}">
                <a16:creationId xmlns:a16="http://schemas.microsoft.com/office/drawing/2014/main" id="{73B7AD96-E2A8-4B9E-9F9D-AA59B1FADDA3}"/>
              </a:ext>
            </a:extLst>
          </p:cNvPr>
          <p:cNvSpPr txBox="1"/>
          <p:nvPr/>
        </p:nvSpPr>
        <p:spPr>
          <a:xfrm>
            <a:off x="6045051" y="3473126"/>
            <a:ext cx="2633987" cy="584775"/>
          </a:xfrm>
          <a:prstGeom prst="rect">
            <a:avLst/>
          </a:prstGeom>
          <a:noFill/>
        </p:spPr>
        <p:txBody>
          <a:bodyPr wrap="square" rtlCol="0">
            <a:spAutoFit/>
          </a:bodyPr>
          <a:lstStyle/>
          <a:p>
            <a:r>
              <a:rPr lang="en-GB" sz="3200" b="1" dirty="0">
                <a:solidFill>
                  <a:srgbClr val="ED7D31"/>
                </a:solidFill>
                <a:latin typeface="+mj-lt"/>
              </a:rPr>
              <a:t>parents</a:t>
            </a:r>
          </a:p>
        </p:txBody>
      </p:sp>
      <p:sp>
        <p:nvSpPr>
          <p:cNvPr id="30" name="TextBox 29">
            <a:extLst>
              <a:ext uri="{FF2B5EF4-FFF2-40B4-BE49-F238E27FC236}">
                <a16:creationId xmlns:a16="http://schemas.microsoft.com/office/drawing/2014/main" id="{A1F00FB5-3336-4CB7-AD22-12CC56C6EA4D}"/>
              </a:ext>
            </a:extLst>
          </p:cNvPr>
          <p:cNvSpPr txBox="1"/>
          <p:nvPr/>
        </p:nvSpPr>
        <p:spPr>
          <a:xfrm>
            <a:off x="8679038" y="4470508"/>
            <a:ext cx="2360668" cy="584775"/>
          </a:xfrm>
          <a:prstGeom prst="rect">
            <a:avLst/>
          </a:prstGeom>
          <a:noFill/>
        </p:spPr>
        <p:txBody>
          <a:bodyPr wrap="square" rtlCol="0">
            <a:spAutoFit/>
          </a:bodyPr>
          <a:lstStyle/>
          <a:p>
            <a:r>
              <a:rPr lang="en-GB" sz="3200" dirty="0">
                <a:solidFill>
                  <a:srgbClr val="002060"/>
                </a:solidFill>
                <a:latin typeface="+mj-lt"/>
              </a:rPr>
              <a:t>petit</a:t>
            </a:r>
          </a:p>
        </p:txBody>
      </p:sp>
      <p:sp>
        <p:nvSpPr>
          <p:cNvPr id="31" name="TextBox 30">
            <a:extLst>
              <a:ext uri="{FF2B5EF4-FFF2-40B4-BE49-F238E27FC236}">
                <a16:creationId xmlns:a16="http://schemas.microsoft.com/office/drawing/2014/main" id="{FFA15A11-A1F2-4807-819D-881194634BFC}"/>
              </a:ext>
            </a:extLst>
          </p:cNvPr>
          <p:cNvSpPr txBox="1"/>
          <p:nvPr/>
        </p:nvSpPr>
        <p:spPr>
          <a:xfrm>
            <a:off x="6047514" y="4508177"/>
            <a:ext cx="2633987" cy="584775"/>
          </a:xfrm>
          <a:prstGeom prst="rect">
            <a:avLst/>
          </a:prstGeom>
          <a:noFill/>
        </p:spPr>
        <p:txBody>
          <a:bodyPr wrap="square" rtlCol="0">
            <a:spAutoFit/>
          </a:bodyPr>
          <a:lstStyle/>
          <a:p>
            <a:r>
              <a:rPr lang="en-GB" sz="3200" b="1" dirty="0">
                <a:solidFill>
                  <a:srgbClr val="ED7D31"/>
                </a:solidFill>
                <a:latin typeface="+mj-lt"/>
              </a:rPr>
              <a:t>short, small</a:t>
            </a:r>
          </a:p>
        </p:txBody>
      </p:sp>
      <p:sp>
        <p:nvSpPr>
          <p:cNvPr id="33" name="TextBox 32">
            <a:extLst>
              <a:ext uri="{FF2B5EF4-FFF2-40B4-BE49-F238E27FC236}">
                <a16:creationId xmlns:a16="http://schemas.microsoft.com/office/drawing/2014/main" id="{79C1FCDA-17C7-4BC8-93F1-3BDCD33F8EF4}"/>
              </a:ext>
            </a:extLst>
          </p:cNvPr>
          <p:cNvSpPr txBox="1"/>
          <p:nvPr/>
        </p:nvSpPr>
        <p:spPr>
          <a:xfrm>
            <a:off x="348442" y="5493488"/>
            <a:ext cx="2633987" cy="584775"/>
          </a:xfrm>
          <a:prstGeom prst="rect">
            <a:avLst/>
          </a:prstGeom>
          <a:noFill/>
        </p:spPr>
        <p:txBody>
          <a:bodyPr wrap="square" rtlCol="0">
            <a:spAutoFit/>
          </a:bodyPr>
          <a:lstStyle/>
          <a:p>
            <a:r>
              <a:rPr lang="en-GB" sz="3200" b="1" dirty="0">
                <a:solidFill>
                  <a:srgbClr val="ED7D31"/>
                </a:solidFill>
                <a:latin typeface="+mj-lt"/>
              </a:rPr>
              <a:t>tall, big</a:t>
            </a:r>
          </a:p>
        </p:txBody>
      </p:sp>
      <p:sp>
        <p:nvSpPr>
          <p:cNvPr id="3" name="TextBox 2">
            <a:extLst>
              <a:ext uri="{FF2B5EF4-FFF2-40B4-BE49-F238E27FC236}">
                <a16:creationId xmlns:a16="http://schemas.microsoft.com/office/drawing/2014/main" id="{8A16BB1D-26E8-4780-A3C0-AA8ABF2F4B11}"/>
              </a:ext>
            </a:extLst>
          </p:cNvPr>
          <p:cNvSpPr txBox="1"/>
          <p:nvPr/>
        </p:nvSpPr>
        <p:spPr>
          <a:xfrm>
            <a:off x="2078169" y="5493487"/>
            <a:ext cx="2360668" cy="584775"/>
          </a:xfrm>
          <a:prstGeom prst="rect">
            <a:avLst/>
          </a:prstGeom>
          <a:noFill/>
        </p:spPr>
        <p:txBody>
          <a:bodyPr wrap="square" rtlCol="0">
            <a:spAutoFit/>
          </a:bodyPr>
          <a:lstStyle/>
          <a:p>
            <a:r>
              <a:rPr lang="en-GB" sz="3200" dirty="0">
                <a:solidFill>
                  <a:srgbClr val="002060"/>
                </a:solidFill>
                <a:latin typeface="+mj-lt"/>
              </a:rPr>
              <a:t>grand</a:t>
            </a:r>
          </a:p>
        </p:txBody>
      </p:sp>
    </p:spTree>
    <p:extLst>
      <p:ext uri="{BB962C8B-B14F-4D97-AF65-F5344CB8AC3E}">
        <p14:creationId xmlns:p14="http://schemas.microsoft.com/office/powerpoint/2010/main" val="25364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20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20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20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20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200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200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wipe(left)">
                                      <p:cBhvr>
                                        <p:cTn id="92" dur="20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8" grpId="0"/>
      <p:bldP spid="19" grpId="0"/>
      <p:bldP spid="21" grpId="0"/>
      <p:bldP spid="22" grpId="0"/>
      <p:bldP spid="24" grpId="0"/>
      <p:bldP spid="26" grpId="0"/>
      <p:bldP spid="28" grpId="0"/>
      <p:bldP spid="30" grpId="0"/>
      <p:bldP spid="31" grpId="0"/>
      <p:bldP spid="33"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Describing others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203ADF6-9AA2-43B5-ADE2-BCD1D6ED9142}"/>
              </a:ext>
            </a:extLst>
          </p:cNvPr>
          <p:cNvSpPr txBox="1"/>
          <p:nvPr/>
        </p:nvSpPr>
        <p:spPr>
          <a:xfrm>
            <a:off x="6775046" y="35884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mj-lt"/>
              </a:rPr>
              <a:t>She </a:t>
            </a:r>
            <a:r>
              <a:rPr lang="en-GB" sz="3000" dirty="0">
                <a:solidFill>
                  <a:srgbClr val="EE6000"/>
                </a:solidFill>
                <a:latin typeface="+mj-lt"/>
              </a:rPr>
              <a:t>is </a:t>
            </a:r>
            <a:r>
              <a:rPr lang="en-GB" sz="3000" dirty="0">
                <a:solidFill>
                  <a:schemeClr val="accent5">
                    <a:lumMod val="50000"/>
                  </a:schemeClr>
                </a:solidFill>
                <a:latin typeface="+mj-lt"/>
              </a:rPr>
              <a:t>pleased</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0" name="Oval Callout 29">
            <a:extLst>
              <a:ext uri="{FF2B5EF4-FFF2-40B4-BE49-F238E27FC236}">
                <a16:creationId xmlns:a16="http://schemas.microsoft.com/office/drawing/2014/main" id="{9930B42F-BD7E-472E-AE94-491FCB249C88}"/>
              </a:ext>
            </a:extLst>
          </p:cNvPr>
          <p:cNvSpPr/>
          <p:nvPr/>
        </p:nvSpPr>
        <p:spPr>
          <a:xfrm>
            <a:off x="6457245" y="4347079"/>
            <a:ext cx="3516985" cy="1939429"/>
          </a:xfrm>
          <a:prstGeom prst="wedgeEllipseCallout">
            <a:avLst>
              <a:gd name="adj1" fmla="val -63459"/>
              <a:gd name="adj2" fmla="val -387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1" name="TextBox 10">
            <a:extLst>
              <a:ext uri="{FF2B5EF4-FFF2-40B4-BE49-F238E27FC236}">
                <a16:creationId xmlns:a16="http://schemas.microsoft.com/office/drawing/2014/main" id="{D7372F01-D25B-470D-BE1B-D6A49E891839}"/>
              </a:ext>
            </a:extLst>
          </p:cNvPr>
          <p:cNvSpPr txBox="1"/>
          <p:nvPr/>
        </p:nvSpPr>
        <p:spPr>
          <a:xfrm>
            <a:off x="165125" y="2922170"/>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mj-lt"/>
              </a:rPr>
              <a:t>Remember: the </a:t>
            </a:r>
            <a:r>
              <a:rPr lang="en-GB" sz="2400" dirty="0">
                <a:solidFill>
                  <a:srgbClr val="EE6000"/>
                </a:solidFill>
                <a:latin typeface="+mj-lt"/>
              </a:rPr>
              <a:t>feminine</a:t>
            </a:r>
            <a:r>
              <a:rPr lang="en-GB" sz="2400" dirty="0">
                <a:solidFill>
                  <a:srgbClr val="4472C4">
                    <a:lumMod val="50000"/>
                  </a:srgbClr>
                </a:solidFill>
                <a:latin typeface="+mj-lt"/>
              </a:rPr>
              <a:t> form of the adjective adds </a:t>
            </a:r>
            <a:r>
              <a:rPr lang="en-GB" sz="2400" dirty="0">
                <a:solidFill>
                  <a:srgbClr val="EE6000"/>
                </a:solidFill>
                <a:latin typeface="+mj-lt"/>
              </a:rPr>
              <a:t>–e</a:t>
            </a:r>
            <a:r>
              <a:rPr lang="en-GB" sz="2400" dirty="0">
                <a:solidFill>
                  <a:srgbClr val="4472C4">
                    <a:lumMod val="50000"/>
                  </a:srgbClr>
                </a:solidFill>
                <a:latin typeface="+mj-lt"/>
              </a:rPr>
              <a:t> (agreement):</a:t>
            </a:r>
            <a:endParaRPr kumimoji="0" lang="en-GB" sz="2400" b="0" i="1" u="none" strike="noStrike" kern="1200" cap="none" spc="0" normalizeH="0" baseline="0" noProof="0" dirty="0">
              <a:ln>
                <a:noFill/>
              </a:ln>
              <a:solidFill>
                <a:srgbClr val="4472C4">
                  <a:lumMod val="50000"/>
                </a:srgbClr>
              </a:solidFill>
              <a:effectLst/>
              <a:uLnTx/>
              <a:uFillTx/>
              <a:latin typeface="+mj-lt"/>
            </a:endParaRPr>
          </a:p>
        </p:txBody>
      </p:sp>
      <p:sp>
        <p:nvSpPr>
          <p:cNvPr id="12" name="Rectangle 11">
            <a:extLst>
              <a:ext uri="{FF2B5EF4-FFF2-40B4-BE49-F238E27FC236}">
                <a16:creationId xmlns:a16="http://schemas.microsoft.com/office/drawing/2014/main" id="{FD1F0062-6876-4A52-9832-7A070282B8FC}"/>
              </a:ext>
            </a:extLst>
          </p:cNvPr>
          <p:cNvSpPr/>
          <p:nvPr/>
        </p:nvSpPr>
        <p:spPr>
          <a:xfrm>
            <a:off x="165125" y="1354311"/>
            <a:ext cx="11453813" cy="461665"/>
          </a:xfrm>
          <a:prstGeom prst="rect">
            <a:avLst/>
          </a:prstGeom>
        </p:spPr>
        <p:txBody>
          <a:bodyPr wrap="square">
            <a:spAutoFit/>
          </a:bodyPr>
          <a:lstStyle/>
          <a:p>
            <a:pPr lvl="0">
              <a:defRPr/>
            </a:pPr>
            <a:r>
              <a:rPr lang="en-GB" sz="2400" dirty="0">
                <a:solidFill>
                  <a:srgbClr val="4472C4">
                    <a:lumMod val="50000"/>
                  </a:srgbClr>
                </a:solidFill>
                <a:latin typeface="+mj-lt"/>
              </a:rPr>
              <a:t>We have met the third person singular (s/he) form of the verb </a:t>
            </a:r>
            <a:r>
              <a:rPr lang="en-GB" sz="2400" b="1" dirty="0" err="1">
                <a:solidFill>
                  <a:srgbClr val="4472C4">
                    <a:lumMod val="50000"/>
                  </a:srgbClr>
                </a:solidFill>
                <a:latin typeface="+mj-lt"/>
              </a:rPr>
              <a:t>être</a:t>
            </a:r>
            <a:r>
              <a:rPr lang="en-GB" sz="2400" b="1" dirty="0">
                <a:solidFill>
                  <a:srgbClr val="4472C4">
                    <a:lumMod val="50000"/>
                  </a:srgbClr>
                </a:solidFill>
                <a:latin typeface="+mj-lt"/>
              </a:rPr>
              <a:t> (to be)</a:t>
            </a:r>
            <a:r>
              <a:rPr lang="en-GB" sz="2400" dirty="0">
                <a:solidFill>
                  <a:srgbClr val="4472C4">
                    <a:lumMod val="50000"/>
                  </a:srgbClr>
                </a:solidFill>
                <a:latin typeface="+mj-lt"/>
              </a:rPr>
              <a:t>:  </a:t>
            </a:r>
          </a:p>
        </p:txBody>
      </p:sp>
      <p:sp>
        <p:nvSpPr>
          <p:cNvPr id="13" name="TextBox 12">
            <a:extLst>
              <a:ext uri="{FF2B5EF4-FFF2-40B4-BE49-F238E27FC236}">
                <a16:creationId xmlns:a16="http://schemas.microsoft.com/office/drawing/2014/main" id="{4E9A0CA2-F5C7-4AB7-AED9-A7005CD9CB60}"/>
              </a:ext>
            </a:extLst>
          </p:cNvPr>
          <p:cNvSpPr txBox="1"/>
          <p:nvPr/>
        </p:nvSpPr>
        <p:spPr>
          <a:xfrm>
            <a:off x="2090688" y="20209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mj-lt"/>
              </a:rPr>
              <a:t>Il </a:t>
            </a:r>
            <a:r>
              <a:rPr lang="en-GB" sz="3000" noProof="0" dirty="0" err="1">
                <a:solidFill>
                  <a:srgbClr val="EE6000"/>
                </a:solidFill>
                <a:latin typeface="+mj-lt"/>
              </a:rPr>
              <a:t>est</a:t>
            </a:r>
            <a:r>
              <a:rPr lang="en-GB" sz="3000" noProof="0" dirty="0">
                <a:solidFill>
                  <a:srgbClr val="EE6000"/>
                </a:solidFill>
                <a:latin typeface="+mj-lt"/>
              </a:rPr>
              <a:t> </a:t>
            </a:r>
            <a:r>
              <a:rPr lang="en-GB" sz="3000" noProof="0" dirty="0">
                <a:solidFill>
                  <a:schemeClr val="accent5">
                    <a:lumMod val="50000"/>
                  </a:schemeClr>
                </a:solidFill>
                <a:latin typeface="+mj-lt"/>
              </a:rPr>
              <a:t>content.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4" name="TextBox 13">
            <a:extLst>
              <a:ext uri="{FF2B5EF4-FFF2-40B4-BE49-F238E27FC236}">
                <a16:creationId xmlns:a16="http://schemas.microsoft.com/office/drawing/2014/main" id="{98045E20-9E56-4DF7-8097-06CA6883191B}"/>
              </a:ext>
            </a:extLst>
          </p:cNvPr>
          <p:cNvSpPr txBox="1"/>
          <p:nvPr/>
        </p:nvSpPr>
        <p:spPr>
          <a:xfrm>
            <a:off x="6775046" y="19993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mj-lt"/>
              </a:rPr>
              <a:t>He </a:t>
            </a:r>
            <a:r>
              <a:rPr lang="en-GB" sz="3000" dirty="0">
                <a:solidFill>
                  <a:srgbClr val="EE6000"/>
                </a:solidFill>
                <a:latin typeface="+mj-lt"/>
              </a:rPr>
              <a:t>is </a:t>
            </a:r>
            <a:r>
              <a:rPr lang="en-GB" sz="3000" dirty="0">
                <a:solidFill>
                  <a:schemeClr val="accent5">
                    <a:lumMod val="50000"/>
                  </a:schemeClr>
                </a:solidFill>
                <a:latin typeface="+mj-lt"/>
              </a:rPr>
              <a:t>pleased</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5" name="TextBox 14">
            <a:extLst>
              <a:ext uri="{FF2B5EF4-FFF2-40B4-BE49-F238E27FC236}">
                <a16:creationId xmlns:a16="http://schemas.microsoft.com/office/drawing/2014/main" id="{9BA7CF1F-B515-4BBF-8F14-65E1C0E8EC25}"/>
              </a:ext>
            </a:extLst>
          </p:cNvPr>
          <p:cNvSpPr txBox="1"/>
          <p:nvPr/>
        </p:nvSpPr>
        <p:spPr>
          <a:xfrm>
            <a:off x="2090688" y="364087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mj-lt"/>
              </a:rPr>
              <a:t>Elle</a:t>
            </a:r>
            <a:r>
              <a:rPr lang="en-GB" sz="3000" noProof="0" dirty="0">
                <a:solidFill>
                  <a:schemeClr val="accent5">
                    <a:lumMod val="50000"/>
                  </a:schemeClr>
                </a:solidFill>
                <a:latin typeface="+mj-lt"/>
              </a:rPr>
              <a:t> </a:t>
            </a:r>
            <a:r>
              <a:rPr lang="en-GB" sz="3000" noProof="0" dirty="0" err="1">
                <a:solidFill>
                  <a:srgbClr val="EE6000"/>
                </a:solidFill>
                <a:latin typeface="+mj-lt"/>
              </a:rPr>
              <a:t>est</a:t>
            </a:r>
            <a:r>
              <a:rPr lang="en-GB" sz="3000" noProof="0" dirty="0">
                <a:solidFill>
                  <a:srgbClr val="EE6000"/>
                </a:solidFill>
                <a:latin typeface="+mj-lt"/>
              </a:rPr>
              <a:t> </a:t>
            </a:r>
            <a:r>
              <a:rPr lang="en-GB" sz="3000" noProof="0" dirty="0" err="1">
                <a:solidFill>
                  <a:schemeClr val="accent5">
                    <a:lumMod val="50000"/>
                  </a:schemeClr>
                </a:solidFill>
                <a:latin typeface="+mj-lt"/>
              </a:rPr>
              <a:t>content</a:t>
            </a:r>
            <a:r>
              <a:rPr lang="en-GB" sz="3000" noProof="0" dirty="0" err="1">
                <a:solidFill>
                  <a:srgbClr val="EE6000"/>
                </a:solidFill>
                <a:latin typeface="+mj-lt"/>
              </a:rPr>
              <a:t>e</a:t>
            </a:r>
            <a:r>
              <a:rPr lang="en-GB" sz="3000" noProof="0" dirty="0">
                <a:solidFill>
                  <a:schemeClr val="accent5">
                    <a:lumMod val="50000"/>
                  </a:schemeClr>
                </a:solidFill>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6" name="TextBox 15">
            <a:extLst>
              <a:ext uri="{FF2B5EF4-FFF2-40B4-BE49-F238E27FC236}">
                <a16:creationId xmlns:a16="http://schemas.microsoft.com/office/drawing/2014/main" id="{3EA7FD01-D033-4F96-A037-A5BEB476B12D}"/>
              </a:ext>
            </a:extLst>
          </p:cNvPr>
          <p:cNvSpPr txBox="1"/>
          <p:nvPr/>
        </p:nvSpPr>
        <p:spPr>
          <a:xfrm>
            <a:off x="7107822" y="4655073"/>
            <a:ext cx="2215830" cy="1323439"/>
          </a:xfrm>
          <a:prstGeom prst="rect">
            <a:avLst/>
          </a:prstGeom>
          <a:noFill/>
        </p:spPr>
        <p:txBody>
          <a:bodyPr wrap="square" rtlCol="0">
            <a:spAutoFit/>
          </a:bodyPr>
          <a:lstStyle/>
          <a:p>
            <a:pPr algn="ctr"/>
            <a:r>
              <a:rPr lang="en-GB" sz="2000" dirty="0">
                <a:solidFill>
                  <a:schemeClr val="bg1"/>
                </a:solidFill>
                <a:latin typeface="+mj-lt"/>
              </a:rPr>
              <a:t>The </a:t>
            </a:r>
            <a:r>
              <a:rPr lang="en-GB" sz="2000" b="1" dirty="0">
                <a:solidFill>
                  <a:schemeClr val="bg1"/>
                </a:solidFill>
                <a:latin typeface="+mj-lt"/>
              </a:rPr>
              <a:t>–e</a:t>
            </a:r>
            <a:r>
              <a:rPr lang="en-GB" sz="2000" dirty="0">
                <a:solidFill>
                  <a:schemeClr val="bg1"/>
                </a:solidFill>
                <a:latin typeface="+mj-lt"/>
              </a:rPr>
              <a:t> is silent, but it makes you pronounce the ‘</a:t>
            </a:r>
            <a:r>
              <a:rPr lang="en-GB" sz="2000" b="1" dirty="0">
                <a:solidFill>
                  <a:schemeClr val="bg1"/>
                </a:solidFill>
                <a:latin typeface="+mj-lt"/>
              </a:rPr>
              <a:t>t</a:t>
            </a:r>
            <a:r>
              <a:rPr lang="en-GB" sz="2000" dirty="0">
                <a:solidFill>
                  <a:schemeClr val="bg1"/>
                </a:solidFill>
                <a:latin typeface="+mj-lt"/>
              </a:rPr>
              <a:t>’ before it!</a:t>
            </a:r>
          </a:p>
        </p:txBody>
      </p:sp>
    </p:spTree>
    <p:extLst>
      <p:ext uri="{BB962C8B-B14F-4D97-AF65-F5344CB8AC3E}">
        <p14:creationId xmlns:p14="http://schemas.microsoft.com/office/powerpoint/2010/main" val="35166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0217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Callout 13">
            <a:extLst>
              <a:ext uri="{FF2B5EF4-FFF2-40B4-BE49-F238E27FC236}">
                <a16:creationId xmlns:a16="http://schemas.microsoft.com/office/drawing/2014/main" id="{6F2FE064-91D5-4AC8-AB3E-665729FBF703}"/>
              </a:ext>
            </a:extLst>
          </p:cNvPr>
          <p:cNvSpPr/>
          <p:nvPr/>
        </p:nvSpPr>
        <p:spPr>
          <a:xfrm>
            <a:off x="7536005" y="4500028"/>
            <a:ext cx="4435173" cy="1900315"/>
          </a:xfrm>
          <a:prstGeom prst="wedgeEllipseCallout">
            <a:avLst>
              <a:gd name="adj1" fmla="val -100484"/>
              <a:gd name="adj2" fmla="val -56461"/>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fontScale="90000"/>
          </a:bodyPr>
          <a:lstStyle/>
          <a:p>
            <a:r>
              <a:rPr lang="en-GB" sz="3600" b="1" dirty="0">
                <a:solidFill>
                  <a:schemeClr val="bg1"/>
                </a:solidFill>
              </a:rPr>
              <a:t>Describing others – THEY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985A617-9F99-4576-A723-2E105C5740A5}"/>
              </a:ext>
            </a:extLst>
          </p:cNvPr>
          <p:cNvSpPr txBox="1"/>
          <p:nvPr/>
        </p:nvSpPr>
        <p:spPr>
          <a:xfrm>
            <a:off x="1228151" y="2177475"/>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mj-lt"/>
              </a:rPr>
              <a:t>Ils</a:t>
            </a:r>
            <a:r>
              <a:rPr lang="en-GB" sz="3000" noProof="0" dirty="0">
                <a:solidFill>
                  <a:schemeClr val="accent5">
                    <a:lumMod val="50000"/>
                  </a:schemeClr>
                </a:solidFill>
                <a:latin typeface="+mj-lt"/>
              </a:rPr>
              <a:t> </a:t>
            </a:r>
            <a:r>
              <a:rPr lang="en-GB" sz="3200" noProof="0" dirty="0" err="1">
                <a:solidFill>
                  <a:srgbClr val="EE6000"/>
                </a:solidFill>
                <a:latin typeface="+mj-lt"/>
                <a:cs typeface="Calibri" panose="020F0502020204030204" pitchFamily="34" charset="0"/>
              </a:rPr>
              <a:t>sont</a:t>
            </a:r>
            <a:r>
              <a:rPr lang="en-GB" sz="3000" noProof="0" dirty="0">
                <a:solidFill>
                  <a:srgbClr val="EE6000"/>
                </a:solidFill>
                <a:latin typeface="+mj-lt"/>
              </a:rPr>
              <a:t> </a:t>
            </a:r>
            <a:r>
              <a:rPr lang="en-GB" sz="3000" noProof="0" dirty="0" err="1">
                <a:solidFill>
                  <a:schemeClr val="accent5">
                    <a:lumMod val="50000"/>
                  </a:schemeClr>
                </a:solidFill>
                <a:latin typeface="+mj-lt"/>
              </a:rPr>
              <a:t>intelligent</a:t>
            </a:r>
            <a:r>
              <a:rPr lang="en-GB" sz="3000" noProof="0" dirty="0" err="1">
                <a:solidFill>
                  <a:srgbClr val="EE6000"/>
                </a:solidFill>
                <a:latin typeface="+mj-lt"/>
              </a:rPr>
              <a:t>s</a:t>
            </a:r>
            <a:r>
              <a:rPr lang="en-GB" sz="3000" noProof="0" dirty="0">
                <a:solidFill>
                  <a:schemeClr val="accent5">
                    <a:lumMod val="50000"/>
                  </a:schemeClr>
                </a:solidFill>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1" name="TextBox 10">
            <a:extLst>
              <a:ext uri="{FF2B5EF4-FFF2-40B4-BE49-F238E27FC236}">
                <a16:creationId xmlns:a16="http://schemas.microsoft.com/office/drawing/2014/main" id="{F7B9C3AD-373B-448A-8776-CF0C3D2ADF5F}"/>
              </a:ext>
            </a:extLst>
          </p:cNvPr>
          <p:cNvSpPr txBox="1"/>
          <p:nvPr/>
        </p:nvSpPr>
        <p:spPr>
          <a:xfrm>
            <a:off x="132663" y="5126228"/>
            <a:ext cx="887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mj-lt"/>
              </a:rPr>
              <a:t>The </a:t>
            </a:r>
            <a:r>
              <a:rPr lang="en-GB" sz="2400" dirty="0">
                <a:solidFill>
                  <a:srgbClr val="EE6000"/>
                </a:solidFill>
                <a:latin typeface="+mj-lt"/>
              </a:rPr>
              <a:t>feminine</a:t>
            </a:r>
            <a:r>
              <a:rPr lang="en-GB" sz="2400" dirty="0">
                <a:solidFill>
                  <a:srgbClr val="4472C4">
                    <a:lumMod val="50000"/>
                  </a:srgbClr>
                </a:solidFill>
                <a:latin typeface="+mj-lt"/>
              </a:rPr>
              <a:t> form of the adjective adds  </a:t>
            </a:r>
            <a:r>
              <a:rPr lang="en-GB" sz="2400" dirty="0">
                <a:solidFill>
                  <a:srgbClr val="EE6000"/>
                </a:solidFill>
                <a:latin typeface="+mj-lt"/>
              </a:rPr>
              <a:t>–e </a:t>
            </a:r>
            <a:r>
              <a:rPr lang="en-GB" sz="2400" dirty="0">
                <a:solidFill>
                  <a:schemeClr val="accent5">
                    <a:lumMod val="50000"/>
                  </a:schemeClr>
                </a:solidFill>
                <a:latin typeface="+mj-lt"/>
              </a:rPr>
              <a:t>and</a:t>
            </a:r>
            <a:r>
              <a:rPr lang="en-GB" sz="2400" dirty="0">
                <a:solidFill>
                  <a:srgbClr val="EE6000"/>
                </a:solidFill>
                <a:latin typeface="+mj-lt"/>
              </a:rPr>
              <a:t> –s</a:t>
            </a:r>
            <a:endParaRPr kumimoji="0" lang="en-GB" sz="2400" b="0" i="1" u="none" strike="noStrike" kern="1200" cap="none" spc="0" normalizeH="0" baseline="0" noProof="0" dirty="0">
              <a:ln>
                <a:noFill/>
              </a:ln>
              <a:solidFill>
                <a:schemeClr val="accent5">
                  <a:lumMod val="50000"/>
                </a:schemeClr>
              </a:solidFill>
              <a:effectLst/>
              <a:uLnTx/>
              <a:uFillTx/>
              <a:latin typeface="+mj-lt"/>
            </a:endParaRPr>
          </a:p>
        </p:txBody>
      </p:sp>
      <p:sp>
        <p:nvSpPr>
          <p:cNvPr id="12" name="Rectangle 11">
            <a:extLst>
              <a:ext uri="{FF2B5EF4-FFF2-40B4-BE49-F238E27FC236}">
                <a16:creationId xmlns:a16="http://schemas.microsoft.com/office/drawing/2014/main" id="{51B7FF2F-B649-4B15-875F-4381C23DB566}"/>
              </a:ext>
            </a:extLst>
          </p:cNvPr>
          <p:cNvSpPr/>
          <p:nvPr/>
        </p:nvSpPr>
        <p:spPr>
          <a:xfrm>
            <a:off x="132664" y="3119528"/>
            <a:ext cx="12059336" cy="461665"/>
          </a:xfrm>
          <a:prstGeom prst="rect">
            <a:avLst/>
          </a:prstGeom>
        </p:spPr>
        <p:txBody>
          <a:bodyPr wrap="square">
            <a:spAutoFit/>
          </a:bodyPr>
          <a:lstStyle/>
          <a:p>
            <a:pPr lvl="0">
              <a:defRPr/>
            </a:pPr>
            <a:r>
              <a:rPr lang="en-GB" sz="2400" dirty="0">
                <a:solidFill>
                  <a:srgbClr val="4472C4">
                    <a:lumMod val="50000"/>
                  </a:srgbClr>
                </a:solidFill>
                <a:latin typeface="+mj-lt"/>
              </a:rPr>
              <a:t>Remember: in French the pronoun ‘they’ is different for masculine and feminine:  </a:t>
            </a:r>
          </a:p>
        </p:txBody>
      </p:sp>
      <p:sp>
        <p:nvSpPr>
          <p:cNvPr id="13" name="TextBox 12">
            <a:extLst>
              <a:ext uri="{FF2B5EF4-FFF2-40B4-BE49-F238E27FC236}">
                <a16:creationId xmlns:a16="http://schemas.microsoft.com/office/drawing/2014/main" id="{962BD6D6-DA60-4F0D-9A54-EE2ECCDC124C}"/>
              </a:ext>
            </a:extLst>
          </p:cNvPr>
          <p:cNvSpPr txBox="1"/>
          <p:nvPr/>
        </p:nvSpPr>
        <p:spPr>
          <a:xfrm>
            <a:off x="1100071" y="3938471"/>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chemeClr val="accent5">
                    <a:lumMod val="50000"/>
                  </a:schemeClr>
                </a:solidFill>
                <a:latin typeface="+mj-lt"/>
              </a:rPr>
              <a:t>Elles</a:t>
            </a:r>
            <a:r>
              <a:rPr lang="en-GB" sz="3000" noProof="0" dirty="0">
                <a:solidFill>
                  <a:schemeClr val="accent5">
                    <a:lumMod val="50000"/>
                  </a:schemeClr>
                </a:solidFill>
                <a:latin typeface="+mj-lt"/>
              </a:rPr>
              <a:t> </a:t>
            </a:r>
            <a:r>
              <a:rPr lang="en-GB" sz="3200" noProof="0" dirty="0" err="1">
                <a:solidFill>
                  <a:srgbClr val="EE6000"/>
                </a:solidFill>
                <a:latin typeface="+mj-lt"/>
                <a:cs typeface="Calibri" panose="020F0502020204030204" pitchFamily="34" charset="0"/>
              </a:rPr>
              <a:t>sont</a:t>
            </a:r>
            <a:r>
              <a:rPr lang="en-GB" sz="3000" noProof="0" dirty="0">
                <a:solidFill>
                  <a:srgbClr val="EE6000"/>
                </a:solidFill>
                <a:latin typeface="+mj-lt"/>
              </a:rPr>
              <a:t> </a:t>
            </a:r>
            <a:r>
              <a:rPr lang="en-GB" sz="3000" noProof="0" dirty="0" err="1">
                <a:solidFill>
                  <a:schemeClr val="accent5">
                    <a:lumMod val="50000"/>
                  </a:schemeClr>
                </a:solidFill>
                <a:latin typeface="+mj-lt"/>
              </a:rPr>
              <a:t>intelligent</a:t>
            </a:r>
            <a:r>
              <a:rPr lang="en-GB" sz="3000" noProof="0" dirty="0" err="1">
                <a:solidFill>
                  <a:srgbClr val="EE6000"/>
                </a:solidFill>
                <a:latin typeface="+mj-lt"/>
              </a:rPr>
              <a:t>es</a:t>
            </a:r>
            <a:r>
              <a:rPr lang="en-GB" sz="3000" noProof="0" dirty="0">
                <a:solidFill>
                  <a:schemeClr val="accent5">
                    <a:lumMod val="50000"/>
                  </a:schemeClr>
                </a:solidFill>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4" name="TextBox 13">
            <a:extLst>
              <a:ext uri="{FF2B5EF4-FFF2-40B4-BE49-F238E27FC236}">
                <a16:creationId xmlns:a16="http://schemas.microsoft.com/office/drawing/2014/main" id="{5C8CEE26-3CE4-408E-B694-E12954EC99F2}"/>
              </a:ext>
            </a:extLst>
          </p:cNvPr>
          <p:cNvSpPr txBox="1"/>
          <p:nvPr/>
        </p:nvSpPr>
        <p:spPr>
          <a:xfrm>
            <a:off x="5942696" y="2207980"/>
            <a:ext cx="58862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mj-lt"/>
              </a:rPr>
              <a:t>They </a:t>
            </a:r>
            <a:r>
              <a:rPr lang="en-GB" sz="2400" dirty="0">
                <a:solidFill>
                  <a:schemeClr val="accent5">
                    <a:lumMod val="50000"/>
                  </a:schemeClr>
                </a:solidFill>
                <a:latin typeface="+mj-lt"/>
              </a:rPr>
              <a:t>(masc. pl) </a:t>
            </a:r>
            <a:r>
              <a:rPr lang="en-GB" sz="3000" dirty="0">
                <a:solidFill>
                  <a:srgbClr val="EE6000"/>
                </a:solidFill>
                <a:latin typeface="+mj-lt"/>
              </a:rPr>
              <a:t>are </a:t>
            </a:r>
            <a:r>
              <a:rPr lang="en-GB" sz="3000" dirty="0">
                <a:solidFill>
                  <a:schemeClr val="accent5">
                    <a:lumMod val="50000"/>
                  </a:schemeClr>
                </a:solidFill>
                <a:latin typeface="+mj-lt"/>
              </a:rPr>
              <a:t>intelligent</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5" name="TextBox 14">
            <a:extLst>
              <a:ext uri="{FF2B5EF4-FFF2-40B4-BE49-F238E27FC236}">
                <a16:creationId xmlns:a16="http://schemas.microsoft.com/office/drawing/2014/main" id="{9D9F5153-8FEB-4A0D-8D7C-905F49F3731B}"/>
              </a:ext>
            </a:extLst>
          </p:cNvPr>
          <p:cNvSpPr txBox="1"/>
          <p:nvPr/>
        </p:nvSpPr>
        <p:spPr>
          <a:xfrm>
            <a:off x="5942696" y="4002844"/>
            <a:ext cx="56035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EE6000"/>
                </a:solidFill>
                <a:latin typeface="+mj-lt"/>
              </a:rPr>
              <a:t>They</a:t>
            </a:r>
            <a:r>
              <a:rPr lang="en-GB" sz="3000" dirty="0">
                <a:solidFill>
                  <a:schemeClr val="accent5">
                    <a:lumMod val="50000"/>
                  </a:schemeClr>
                </a:solidFill>
                <a:latin typeface="+mj-lt"/>
              </a:rPr>
              <a:t> </a:t>
            </a:r>
            <a:r>
              <a:rPr lang="en-GB" sz="2400" dirty="0">
                <a:solidFill>
                  <a:schemeClr val="accent5">
                    <a:lumMod val="50000"/>
                  </a:schemeClr>
                </a:solidFill>
                <a:latin typeface="+mj-lt"/>
              </a:rPr>
              <a:t>(fem </a:t>
            </a:r>
            <a:r>
              <a:rPr lang="en-GB" sz="2400" dirty="0" err="1">
                <a:solidFill>
                  <a:schemeClr val="accent5">
                    <a:lumMod val="50000"/>
                  </a:schemeClr>
                </a:solidFill>
                <a:latin typeface="+mj-lt"/>
              </a:rPr>
              <a:t>pl</a:t>
            </a:r>
            <a:r>
              <a:rPr lang="en-GB" sz="2400" dirty="0">
                <a:solidFill>
                  <a:schemeClr val="accent5">
                    <a:lumMod val="50000"/>
                  </a:schemeClr>
                </a:solidFill>
                <a:latin typeface="+mj-lt"/>
              </a:rPr>
              <a:t>) </a:t>
            </a:r>
            <a:r>
              <a:rPr lang="en-GB" sz="3000" dirty="0">
                <a:solidFill>
                  <a:srgbClr val="EE6000"/>
                </a:solidFill>
                <a:latin typeface="+mj-lt"/>
              </a:rPr>
              <a:t>are </a:t>
            </a:r>
            <a:r>
              <a:rPr lang="en-GB" sz="3000" dirty="0">
                <a:solidFill>
                  <a:schemeClr val="accent5">
                    <a:lumMod val="50000"/>
                  </a:schemeClr>
                </a:solidFill>
                <a:latin typeface="+mj-lt"/>
              </a:rPr>
              <a:t>intelligent</a:t>
            </a:r>
            <a:r>
              <a:rPr kumimoji="0" lang="en-GB" sz="3000" b="0" i="0" u="none" strike="noStrike" kern="1200" cap="none" spc="0" normalizeH="0" noProof="0" dirty="0">
                <a:ln>
                  <a:noFill/>
                </a:ln>
                <a:solidFill>
                  <a:schemeClr val="accent5">
                    <a:lumMod val="50000"/>
                  </a:schemeClr>
                </a:solidFill>
                <a:effectLst/>
                <a:uLnTx/>
                <a:uFillTx/>
                <a:latin typeface="+mj-lt"/>
              </a:rPr>
              <a:t>.</a:t>
            </a:r>
            <a:endParaRPr kumimoji="0" lang="en-GB" sz="3000" b="0" i="0" u="none" strike="noStrike" kern="1200" cap="none" spc="0" normalizeH="0" baseline="0" noProof="0" dirty="0">
              <a:ln>
                <a:noFill/>
              </a:ln>
              <a:solidFill>
                <a:schemeClr val="accent5">
                  <a:lumMod val="50000"/>
                </a:schemeClr>
              </a:solidFill>
              <a:effectLst/>
              <a:uLnTx/>
              <a:uFillTx/>
              <a:latin typeface="+mj-lt"/>
            </a:endParaRPr>
          </a:p>
        </p:txBody>
      </p:sp>
      <p:sp>
        <p:nvSpPr>
          <p:cNvPr id="16" name="TextBox 15">
            <a:extLst>
              <a:ext uri="{FF2B5EF4-FFF2-40B4-BE49-F238E27FC236}">
                <a16:creationId xmlns:a16="http://schemas.microsoft.com/office/drawing/2014/main" id="{F418BCD8-3040-4FA4-822D-0542A0F45754}"/>
              </a:ext>
            </a:extLst>
          </p:cNvPr>
          <p:cNvSpPr txBox="1"/>
          <p:nvPr/>
        </p:nvSpPr>
        <p:spPr>
          <a:xfrm>
            <a:off x="7948107" y="4690847"/>
            <a:ext cx="3678810" cy="1569660"/>
          </a:xfrm>
          <a:prstGeom prst="rect">
            <a:avLst/>
          </a:prstGeom>
          <a:noFill/>
        </p:spPr>
        <p:txBody>
          <a:bodyPr wrap="square" rtlCol="0">
            <a:spAutoFit/>
          </a:bodyPr>
          <a:lstStyle/>
          <a:p>
            <a:pPr algn="ctr">
              <a:defRPr/>
            </a:pPr>
            <a:r>
              <a:rPr lang="en-GB" sz="2400" dirty="0">
                <a:solidFill>
                  <a:schemeClr val="bg1"/>
                </a:solidFill>
                <a:latin typeface="+mj-lt"/>
              </a:rPr>
              <a:t>The </a:t>
            </a:r>
            <a:r>
              <a:rPr lang="en-GB" sz="2400" b="1" dirty="0">
                <a:solidFill>
                  <a:schemeClr val="bg1"/>
                </a:solidFill>
                <a:latin typeface="+mj-lt"/>
              </a:rPr>
              <a:t>–s</a:t>
            </a:r>
            <a:r>
              <a:rPr lang="en-GB" sz="2400" dirty="0">
                <a:solidFill>
                  <a:schemeClr val="bg1"/>
                </a:solidFill>
                <a:latin typeface="+mj-lt"/>
              </a:rPr>
              <a:t> on the end is silent, but again the </a:t>
            </a:r>
            <a:r>
              <a:rPr lang="en-GB" sz="2400" b="1" dirty="0">
                <a:solidFill>
                  <a:schemeClr val="bg1"/>
                </a:solidFill>
                <a:latin typeface="+mj-lt"/>
              </a:rPr>
              <a:t>–e</a:t>
            </a:r>
            <a:r>
              <a:rPr lang="en-GB" sz="2400" dirty="0">
                <a:solidFill>
                  <a:schemeClr val="bg1"/>
                </a:solidFill>
                <a:latin typeface="+mj-lt"/>
              </a:rPr>
              <a:t> makes you pronounce the ‘-</a:t>
            </a:r>
            <a:r>
              <a:rPr lang="en-GB" sz="2400" b="1" dirty="0">
                <a:solidFill>
                  <a:schemeClr val="bg1"/>
                </a:solidFill>
                <a:latin typeface="+mj-lt"/>
              </a:rPr>
              <a:t>t</a:t>
            </a:r>
            <a:r>
              <a:rPr lang="en-GB" sz="2400" dirty="0">
                <a:solidFill>
                  <a:schemeClr val="bg1"/>
                </a:solidFill>
                <a:latin typeface="+mj-lt"/>
              </a:rPr>
              <a:t>’!</a:t>
            </a:r>
            <a:endParaRPr kumimoji="0" lang="en-GB" sz="2400" b="0" i="0" u="none" strike="noStrike" kern="1200" cap="none" spc="0" normalizeH="0" baseline="0" noProof="0" dirty="0">
              <a:ln>
                <a:noFill/>
              </a:ln>
              <a:solidFill>
                <a:schemeClr val="bg1"/>
              </a:solidFill>
              <a:effectLst/>
              <a:uLnTx/>
              <a:uFillTx/>
              <a:latin typeface="+mj-lt"/>
            </a:endParaRPr>
          </a:p>
        </p:txBody>
      </p:sp>
      <p:sp>
        <p:nvSpPr>
          <p:cNvPr id="17" name="Rectangle 16">
            <a:extLst>
              <a:ext uri="{FF2B5EF4-FFF2-40B4-BE49-F238E27FC236}">
                <a16:creationId xmlns:a16="http://schemas.microsoft.com/office/drawing/2014/main" id="{F058A152-A725-4819-93DE-12667420FA7D}"/>
              </a:ext>
            </a:extLst>
          </p:cNvPr>
          <p:cNvSpPr/>
          <p:nvPr/>
        </p:nvSpPr>
        <p:spPr>
          <a:xfrm>
            <a:off x="132664" y="1333535"/>
            <a:ext cx="10590835" cy="830997"/>
          </a:xfrm>
          <a:prstGeom prst="rect">
            <a:avLst/>
          </a:prstGeom>
        </p:spPr>
        <p:txBody>
          <a:bodyPr wrap="square">
            <a:spAutoFit/>
          </a:bodyPr>
          <a:lstStyle/>
          <a:p>
            <a:pPr lvl="0">
              <a:defRPr/>
            </a:pPr>
            <a:r>
              <a:rPr lang="en-GB" sz="2400" dirty="0">
                <a:solidFill>
                  <a:srgbClr val="4472C4">
                    <a:lumMod val="50000"/>
                  </a:srgbClr>
                </a:solidFill>
                <a:latin typeface="+mj-lt"/>
              </a:rPr>
              <a:t>To talk about about the third person plural form of the verb </a:t>
            </a:r>
            <a:r>
              <a:rPr lang="en-GB" sz="2400" b="1" dirty="0" err="1">
                <a:solidFill>
                  <a:srgbClr val="4472C4">
                    <a:lumMod val="50000"/>
                  </a:srgbClr>
                </a:solidFill>
                <a:latin typeface="+mj-lt"/>
              </a:rPr>
              <a:t>être</a:t>
            </a:r>
            <a:r>
              <a:rPr lang="en-GB" sz="2400" b="1" dirty="0">
                <a:solidFill>
                  <a:srgbClr val="4472C4">
                    <a:lumMod val="50000"/>
                  </a:srgbClr>
                </a:solidFill>
                <a:latin typeface="+mj-lt"/>
              </a:rPr>
              <a:t> </a:t>
            </a:r>
            <a:r>
              <a:rPr lang="en-GB" sz="2000" b="1" dirty="0">
                <a:solidFill>
                  <a:srgbClr val="4472C4">
                    <a:lumMod val="50000"/>
                  </a:srgbClr>
                </a:solidFill>
                <a:latin typeface="+mj-lt"/>
              </a:rPr>
              <a:t>(to be)</a:t>
            </a:r>
            <a:r>
              <a:rPr lang="en-GB" sz="2400" b="1" dirty="0">
                <a:solidFill>
                  <a:srgbClr val="4472C4">
                    <a:lumMod val="50000"/>
                  </a:srgbClr>
                </a:solidFill>
                <a:latin typeface="+mj-lt"/>
              </a:rPr>
              <a:t>, they are:</a:t>
            </a:r>
            <a:r>
              <a:rPr lang="en-GB" sz="2400" dirty="0">
                <a:solidFill>
                  <a:srgbClr val="4472C4">
                    <a:lumMod val="50000"/>
                  </a:srgbClr>
                </a:solidFill>
                <a:latin typeface="+mj-lt"/>
              </a:rPr>
              <a:t> </a:t>
            </a:r>
          </a:p>
        </p:txBody>
      </p:sp>
      <p:grpSp>
        <p:nvGrpSpPr>
          <p:cNvPr id="2" name="Group 1">
            <a:extLst>
              <a:ext uri="{FF2B5EF4-FFF2-40B4-BE49-F238E27FC236}">
                <a16:creationId xmlns:a16="http://schemas.microsoft.com/office/drawing/2014/main" id="{A237858F-A06A-45B3-A800-6C09CE92E2B6}"/>
              </a:ext>
            </a:extLst>
          </p:cNvPr>
          <p:cNvGrpSpPr/>
          <p:nvPr/>
        </p:nvGrpSpPr>
        <p:grpSpPr>
          <a:xfrm>
            <a:off x="7159968" y="901685"/>
            <a:ext cx="4811210" cy="1670205"/>
            <a:chOff x="7159968" y="901685"/>
            <a:chExt cx="4811210" cy="1670205"/>
          </a:xfrm>
        </p:grpSpPr>
        <p:sp>
          <p:nvSpPr>
            <p:cNvPr id="18" name="Oval Callout 10">
              <a:extLst>
                <a:ext uri="{FF2B5EF4-FFF2-40B4-BE49-F238E27FC236}">
                  <a16:creationId xmlns:a16="http://schemas.microsoft.com/office/drawing/2014/main" id="{314260B9-6D73-413C-BEA2-6E0B51E25445}"/>
                </a:ext>
              </a:extLst>
            </p:cNvPr>
            <p:cNvSpPr/>
            <p:nvPr/>
          </p:nvSpPr>
          <p:spPr>
            <a:xfrm>
              <a:off x="7163826" y="901685"/>
              <a:ext cx="4807352" cy="1642807"/>
            </a:xfrm>
            <a:prstGeom prst="wedgeEllipseCallout">
              <a:avLst>
                <a:gd name="adj1" fmla="val -163324"/>
                <a:gd name="adj2" fmla="val 4833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9" name="Oval Callout 14">
              <a:extLst>
                <a:ext uri="{FF2B5EF4-FFF2-40B4-BE49-F238E27FC236}">
                  <a16:creationId xmlns:a16="http://schemas.microsoft.com/office/drawing/2014/main" id="{6735797C-A888-4999-8766-4C73C46B2A0E}"/>
                </a:ext>
              </a:extLst>
            </p:cNvPr>
            <p:cNvSpPr/>
            <p:nvPr/>
          </p:nvSpPr>
          <p:spPr>
            <a:xfrm>
              <a:off x="7159968" y="929083"/>
              <a:ext cx="4807352" cy="1642807"/>
            </a:xfrm>
            <a:prstGeom prst="wedgeEllipseCallout">
              <a:avLst>
                <a:gd name="adj1" fmla="val -161802"/>
                <a:gd name="adj2" fmla="val 14184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mj-lt"/>
                </a:rPr>
                <a:t>The </a:t>
              </a:r>
              <a:r>
                <a:rPr lang="en-GB" sz="2800" b="1" dirty="0">
                  <a:solidFill>
                    <a:schemeClr val="bg1"/>
                  </a:solidFill>
                  <a:latin typeface="+mj-lt"/>
                </a:rPr>
                <a:t>–s</a:t>
              </a:r>
              <a:r>
                <a:rPr lang="en-GB" sz="2800" dirty="0">
                  <a:solidFill>
                    <a:schemeClr val="bg1"/>
                  </a:solidFill>
                  <a:latin typeface="+mj-lt"/>
                </a:rPr>
                <a:t> at the end of  </a:t>
              </a:r>
              <a:r>
                <a:rPr lang="en-GB" sz="2800" b="1" dirty="0" err="1">
                  <a:solidFill>
                    <a:schemeClr val="bg1"/>
                  </a:solidFill>
                  <a:latin typeface="+mj-lt"/>
                </a:rPr>
                <a:t>ils</a:t>
              </a:r>
              <a:r>
                <a:rPr lang="en-GB" sz="2800" dirty="0">
                  <a:solidFill>
                    <a:schemeClr val="bg1"/>
                  </a:solidFill>
                  <a:latin typeface="+mj-lt"/>
                </a:rPr>
                <a:t> and </a:t>
              </a:r>
              <a:r>
                <a:rPr lang="en-GB" sz="2800" b="1" dirty="0" err="1">
                  <a:solidFill>
                    <a:schemeClr val="bg1"/>
                  </a:solidFill>
                  <a:latin typeface="+mj-lt"/>
                </a:rPr>
                <a:t>elles</a:t>
              </a:r>
              <a:r>
                <a:rPr lang="en-GB" sz="2800" dirty="0">
                  <a:solidFill>
                    <a:schemeClr val="bg1"/>
                  </a:solidFill>
                  <a:latin typeface="+mj-lt"/>
                </a:rPr>
                <a:t> is silent!</a:t>
              </a:r>
              <a:endParaRPr lang="en-GB" sz="2800" dirty="0">
                <a:latin typeface="+mj-lt"/>
              </a:endParaRPr>
            </a:p>
          </p:txBody>
        </p:sp>
      </p:grpSp>
      <p:cxnSp>
        <p:nvCxnSpPr>
          <p:cNvPr id="20" name="Straight Arrow Connector 19">
            <a:extLst>
              <a:ext uri="{FF2B5EF4-FFF2-40B4-BE49-F238E27FC236}">
                <a16:creationId xmlns:a16="http://schemas.microsoft.com/office/drawing/2014/main" id="{14AEA1F0-3835-4F83-AE96-4ECE389E7303}"/>
              </a:ext>
            </a:extLst>
          </p:cNvPr>
          <p:cNvCxnSpPr/>
          <p:nvPr/>
        </p:nvCxnSpPr>
        <p:spPr>
          <a:xfrm flipV="1">
            <a:off x="1547446" y="4507857"/>
            <a:ext cx="3352800" cy="72063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2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p:bldP spid="12" grpId="0"/>
      <p:bldP spid="13" grpId="0"/>
      <p:bldP spid="14" grpId="0"/>
      <p:bldP spid="15"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6" name="Table 25">
            <a:extLst>
              <a:ext uri="{FF2B5EF4-FFF2-40B4-BE49-F238E27FC236}">
                <a16:creationId xmlns:a16="http://schemas.microsoft.com/office/drawing/2014/main" id="{E8CDDAF9-E44C-4C23-B4A2-D53E2944204F}"/>
              </a:ext>
            </a:extLst>
          </p:cNvPr>
          <p:cNvGraphicFramePr>
            <a:graphicFrameLocks noGrp="1"/>
          </p:cNvGraphicFramePr>
          <p:nvPr>
            <p:extLst>
              <p:ext uri="{D42A27DB-BD31-4B8C-83A1-F6EECF244321}">
                <p14:modId xmlns:p14="http://schemas.microsoft.com/office/powerpoint/2010/main" val="1042245196"/>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002060"/>
                          </a:solidFill>
                        </a:rPr>
                        <a:t>il / </a:t>
                      </a:r>
                      <a:r>
                        <a:rPr lang="en-GB" sz="2400" b="1" dirty="0" err="1">
                          <a:solidFill>
                            <a:srgbClr val="002060"/>
                          </a:solidFill>
                        </a:rPr>
                        <a:t>elle</a:t>
                      </a:r>
                      <a:br>
                        <a:rPr lang="en-GB" sz="2400" b="1" dirty="0">
                          <a:solidFill>
                            <a:srgbClr val="002060"/>
                          </a:solidFill>
                        </a:rPr>
                      </a:br>
                      <a:r>
                        <a:rPr lang="en-GB" sz="2400" b="0" dirty="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5">
                              <a:lumMod val="50000"/>
                            </a:schemeClr>
                          </a:solidFill>
                        </a:rPr>
                        <a:t>ils</a:t>
                      </a:r>
                      <a:r>
                        <a:rPr lang="en-GB" sz="2400" b="1" dirty="0">
                          <a:solidFill>
                            <a:schemeClr val="accent5">
                              <a:lumMod val="50000"/>
                            </a:schemeClr>
                          </a:solidFill>
                        </a:rPr>
                        <a:t> / </a:t>
                      </a:r>
                      <a:r>
                        <a:rPr lang="en-GB" sz="2400" b="1" dirty="0" err="1">
                          <a:solidFill>
                            <a:schemeClr val="accent5">
                              <a:lumMod val="50000"/>
                            </a:schemeClr>
                          </a:solidFill>
                        </a:rPr>
                        <a:t>elles</a:t>
                      </a:r>
                      <a:br>
                        <a:rPr lang="en-GB" sz="2400" b="1" dirty="0">
                          <a:solidFill>
                            <a:schemeClr val="accent5">
                              <a:lumMod val="50000"/>
                            </a:schemeClr>
                          </a:solidFill>
                        </a:rPr>
                      </a:br>
                      <a:r>
                        <a:rPr lang="en-GB" sz="2400" b="0"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27" name="Picture 26">
            <a:extLst>
              <a:ext uri="{FF2B5EF4-FFF2-40B4-BE49-F238E27FC236}">
                <a16:creationId xmlns:a16="http://schemas.microsoft.com/office/drawing/2014/main" id="{B98C8037-E1A1-4CE9-9590-D430ED24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2" y="2138026"/>
            <a:ext cx="346161" cy="360584"/>
          </a:xfrm>
          <a:prstGeom prst="rect">
            <a:avLst/>
          </a:prstGeom>
        </p:spPr>
      </p:pic>
      <p:pic>
        <p:nvPicPr>
          <p:cNvPr id="28" name="Picture 27">
            <a:extLst>
              <a:ext uri="{FF2B5EF4-FFF2-40B4-BE49-F238E27FC236}">
                <a16:creationId xmlns:a16="http://schemas.microsoft.com/office/drawing/2014/main" id="{2F740D04-ACA9-4E40-A1E2-187C34FD3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9" name="Picture 28">
            <a:extLst>
              <a:ext uri="{FF2B5EF4-FFF2-40B4-BE49-F238E27FC236}">
                <a16:creationId xmlns:a16="http://schemas.microsoft.com/office/drawing/2014/main" id="{4C17B920-4014-4144-8B15-F0623E441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6" y="3120001"/>
            <a:ext cx="346161" cy="360584"/>
          </a:xfrm>
          <a:prstGeom prst="rect">
            <a:avLst/>
          </a:prstGeom>
        </p:spPr>
      </p:pic>
      <p:pic>
        <p:nvPicPr>
          <p:cNvPr id="30" name="Picture 29">
            <a:extLst>
              <a:ext uri="{FF2B5EF4-FFF2-40B4-BE49-F238E27FC236}">
                <a16:creationId xmlns:a16="http://schemas.microsoft.com/office/drawing/2014/main" id="{09091DF4-2104-4837-A741-44B11BC0C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31" name="Picture 30">
            <a:extLst>
              <a:ext uri="{FF2B5EF4-FFF2-40B4-BE49-F238E27FC236}">
                <a16:creationId xmlns:a16="http://schemas.microsoft.com/office/drawing/2014/main" id="{F9EF41C5-E924-4E2F-BF6A-EC31001AC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32" name="Picture 31">
            <a:extLst>
              <a:ext uri="{FF2B5EF4-FFF2-40B4-BE49-F238E27FC236}">
                <a16:creationId xmlns:a16="http://schemas.microsoft.com/office/drawing/2014/main" id="{FEC6B7FF-BB5F-4CA8-9A96-BE3671F66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33" name="Picture 32">
            <a:extLst>
              <a:ext uri="{FF2B5EF4-FFF2-40B4-BE49-F238E27FC236}">
                <a16:creationId xmlns:a16="http://schemas.microsoft.com/office/drawing/2014/main" id="{F81B1ADE-0D76-41EC-86CB-EB34214BD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34" name="Picture 33">
            <a:extLst>
              <a:ext uri="{FF2B5EF4-FFF2-40B4-BE49-F238E27FC236}">
                <a16:creationId xmlns:a16="http://schemas.microsoft.com/office/drawing/2014/main" id="{459E5D03-F817-4E9C-9AD4-5CD53C3C1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35" name="TextBox 34">
            <a:extLst>
              <a:ext uri="{FF2B5EF4-FFF2-40B4-BE49-F238E27FC236}">
                <a16:creationId xmlns:a16="http://schemas.microsoft.com/office/drawing/2014/main" id="{39BA7A9A-EFA5-414A-B0A8-284AD2398AC8}"/>
              </a:ext>
            </a:extLst>
          </p:cNvPr>
          <p:cNvSpPr txBox="1"/>
          <p:nvPr/>
        </p:nvSpPr>
        <p:spPr>
          <a:xfrm>
            <a:off x="1459515" y="2564492"/>
            <a:ext cx="5188318"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sage.</a:t>
            </a:r>
          </a:p>
        </p:txBody>
      </p:sp>
      <p:sp>
        <p:nvSpPr>
          <p:cNvPr id="36" name="TextBox 35">
            <a:extLst>
              <a:ext uri="{FF2B5EF4-FFF2-40B4-BE49-F238E27FC236}">
                <a16:creationId xmlns:a16="http://schemas.microsoft.com/office/drawing/2014/main" id="{527A2E3E-03FA-46CA-A9C0-007C68DBBCFC}"/>
              </a:ext>
            </a:extLst>
          </p:cNvPr>
          <p:cNvSpPr txBox="1"/>
          <p:nvPr/>
        </p:nvSpPr>
        <p:spPr>
          <a:xfrm>
            <a:off x="1487971" y="4570199"/>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a:t>
            </a:r>
            <a:r>
              <a:rPr lang="en-GB" sz="3200" dirty="0" err="1">
                <a:solidFill>
                  <a:srgbClr val="002060"/>
                </a:solidFill>
                <a:latin typeface="+mj-lt"/>
              </a:rPr>
              <a:t>drôles</a:t>
            </a:r>
            <a:r>
              <a:rPr lang="en-GB" sz="3200" dirty="0">
                <a:solidFill>
                  <a:srgbClr val="002060"/>
                </a:solidFill>
                <a:latin typeface="+mj-lt"/>
              </a:rPr>
              <a:t>.</a:t>
            </a:r>
          </a:p>
        </p:txBody>
      </p:sp>
      <p:sp>
        <p:nvSpPr>
          <p:cNvPr id="37" name="TextBox 36">
            <a:extLst>
              <a:ext uri="{FF2B5EF4-FFF2-40B4-BE49-F238E27FC236}">
                <a16:creationId xmlns:a16="http://schemas.microsoft.com/office/drawing/2014/main" id="{47256104-23F4-46AC-A671-CC7F47C1C163}"/>
              </a:ext>
            </a:extLst>
          </p:cNvPr>
          <p:cNvSpPr txBox="1"/>
          <p:nvPr/>
        </p:nvSpPr>
        <p:spPr>
          <a:xfrm>
            <a:off x="1487971" y="3538596"/>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a:t>
            </a:r>
            <a:r>
              <a:rPr lang="en-GB" sz="3200" dirty="0" err="1">
                <a:solidFill>
                  <a:srgbClr val="002060"/>
                </a:solidFill>
                <a:latin typeface="+mj-lt"/>
              </a:rPr>
              <a:t>grandes</a:t>
            </a:r>
            <a:r>
              <a:rPr lang="en-GB" sz="3200" dirty="0">
                <a:solidFill>
                  <a:srgbClr val="002060"/>
                </a:solidFill>
                <a:latin typeface="+mj-lt"/>
              </a:rPr>
              <a:t>.</a:t>
            </a:r>
          </a:p>
        </p:txBody>
      </p:sp>
      <p:sp>
        <p:nvSpPr>
          <p:cNvPr id="38" name="TextBox 37">
            <a:extLst>
              <a:ext uri="{FF2B5EF4-FFF2-40B4-BE49-F238E27FC236}">
                <a16:creationId xmlns:a16="http://schemas.microsoft.com/office/drawing/2014/main" id="{6CB87237-B279-4201-A335-AB4E2A94B7DB}"/>
              </a:ext>
            </a:extLst>
          </p:cNvPr>
          <p:cNvSpPr txBox="1"/>
          <p:nvPr/>
        </p:nvSpPr>
        <p:spPr>
          <a:xfrm>
            <a:off x="1459514" y="3069639"/>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contents.</a:t>
            </a:r>
          </a:p>
        </p:txBody>
      </p:sp>
      <p:sp>
        <p:nvSpPr>
          <p:cNvPr id="39" name="TextBox 38">
            <a:extLst>
              <a:ext uri="{FF2B5EF4-FFF2-40B4-BE49-F238E27FC236}">
                <a16:creationId xmlns:a16="http://schemas.microsoft.com/office/drawing/2014/main" id="{211785FF-A623-42F4-9232-74024402A4BA}"/>
              </a:ext>
            </a:extLst>
          </p:cNvPr>
          <p:cNvSpPr txBox="1"/>
          <p:nvPr/>
        </p:nvSpPr>
        <p:spPr>
          <a:xfrm>
            <a:off x="1459514" y="2064211"/>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petit.</a:t>
            </a:r>
          </a:p>
        </p:txBody>
      </p:sp>
      <p:sp>
        <p:nvSpPr>
          <p:cNvPr id="40" name="TextBox 39">
            <a:extLst>
              <a:ext uri="{FF2B5EF4-FFF2-40B4-BE49-F238E27FC236}">
                <a16:creationId xmlns:a16="http://schemas.microsoft.com/office/drawing/2014/main" id="{BF451F15-5992-47CE-BF5A-FC5A8E43C705}"/>
              </a:ext>
            </a:extLst>
          </p:cNvPr>
          <p:cNvSpPr txBox="1"/>
          <p:nvPr/>
        </p:nvSpPr>
        <p:spPr>
          <a:xfrm>
            <a:off x="1487971" y="4057412"/>
            <a:ext cx="4114800" cy="584775"/>
          </a:xfrm>
          <a:prstGeom prst="rect">
            <a:avLst/>
          </a:prstGeom>
          <a:noFill/>
        </p:spPr>
        <p:txBody>
          <a:bodyPr wrap="square" rtlCol="0">
            <a:spAutoFit/>
          </a:bodyPr>
          <a:lstStyle/>
          <a:p>
            <a:r>
              <a:rPr lang="en-GB" sz="320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a:t>
            </a:r>
            <a:r>
              <a:rPr lang="en-GB" sz="3200" dirty="0" err="1">
                <a:solidFill>
                  <a:srgbClr val="002060"/>
                </a:solidFill>
                <a:latin typeface="+mj-lt"/>
              </a:rPr>
              <a:t>calme</a:t>
            </a:r>
            <a:r>
              <a:rPr lang="en-GB" sz="3200" dirty="0">
                <a:solidFill>
                  <a:srgbClr val="002060"/>
                </a:solidFill>
                <a:latin typeface="+mj-lt"/>
              </a:rPr>
              <a:t>.</a:t>
            </a:r>
          </a:p>
        </p:txBody>
      </p:sp>
      <p:sp>
        <p:nvSpPr>
          <p:cNvPr id="41" name="TextBox 40">
            <a:extLst>
              <a:ext uri="{FF2B5EF4-FFF2-40B4-BE49-F238E27FC236}">
                <a16:creationId xmlns:a16="http://schemas.microsoft.com/office/drawing/2014/main" id="{7EE65CBB-15C4-4188-BD83-E50BD0462538}"/>
              </a:ext>
            </a:extLst>
          </p:cNvPr>
          <p:cNvSpPr txBox="1"/>
          <p:nvPr/>
        </p:nvSpPr>
        <p:spPr>
          <a:xfrm>
            <a:off x="1474027" y="5622296"/>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intelligent.</a:t>
            </a:r>
          </a:p>
        </p:txBody>
      </p:sp>
      <p:sp>
        <p:nvSpPr>
          <p:cNvPr id="42" name="TextBox 41">
            <a:extLst>
              <a:ext uri="{FF2B5EF4-FFF2-40B4-BE49-F238E27FC236}">
                <a16:creationId xmlns:a16="http://schemas.microsoft.com/office/drawing/2014/main" id="{A0F131E8-1E17-4630-B1A0-6A1165E85A60}"/>
              </a:ext>
            </a:extLst>
          </p:cNvPr>
          <p:cNvSpPr txBox="1"/>
          <p:nvPr/>
        </p:nvSpPr>
        <p:spPr>
          <a:xfrm>
            <a:off x="1474027" y="5117149"/>
            <a:ext cx="4736135" cy="584775"/>
          </a:xfrm>
          <a:prstGeom prst="rect">
            <a:avLst/>
          </a:prstGeom>
          <a:noFill/>
        </p:spPr>
        <p:txBody>
          <a:bodyPr wrap="square" rtlCol="0">
            <a:spAutoFit/>
          </a:bodyPr>
          <a:lstStyle/>
          <a:p>
            <a:r>
              <a:rPr lang="en-GB" sz="320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a:t>
            </a:r>
            <a:r>
              <a:rPr lang="en-GB" sz="3200" dirty="0" err="1">
                <a:solidFill>
                  <a:srgbClr val="002060"/>
                </a:solidFill>
                <a:latin typeface="+mj-lt"/>
              </a:rPr>
              <a:t>anglais</a:t>
            </a:r>
            <a:r>
              <a:rPr lang="en-GB" sz="3200" dirty="0">
                <a:solidFill>
                  <a:srgbClr val="002060"/>
                </a:solidFill>
                <a:latin typeface="+mj-lt"/>
              </a:rPr>
              <a:t>.</a:t>
            </a:r>
          </a:p>
        </p:txBody>
      </p:sp>
      <p:pic>
        <p:nvPicPr>
          <p:cNvPr id="4" name="Picture 3" descr="background rectangle">
            <a:extLst>
              <a:ext uri="{FF2B5EF4-FFF2-40B4-BE49-F238E27FC236}">
                <a16:creationId xmlns:a16="http://schemas.microsoft.com/office/drawing/2014/main" id="{2A77474E-4383-44FB-A765-5B3C7252833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F4FF1133-4922-41B4-AFA6-A82ED47EA16C}"/>
              </a:ext>
            </a:extLst>
          </p:cNvPr>
          <p:cNvSpPr txBox="1">
            <a:spLocks/>
          </p:cNvSpPr>
          <p:nvPr/>
        </p:nvSpPr>
        <p:spPr>
          <a:xfrm>
            <a:off x="-1" y="296864"/>
            <a:ext cx="5662277"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C’est qui? Il/elle ou ils/elles?</a:t>
            </a:r>
            <a:endParaRPr lang="en-GB" sz="3600" b="1" dirty="0">
              <a:solidFill>
                <a:schemeClr val="bg1"/>
              </a:solidFill>
            </a:endParaRPr>
          </a:p>
        </p:txBody>
      </p:sp>
      <p:pic>
        <p:nvPicPr>
          <p:cNvPr id="8" name="Picture 7" descr="A drawing of a cartoon character&#10;&#10;Description automatically generated">
            <a:extLst>
              <a:ext uri="{FF2B5EF4-FFF2-40B4-BE49-F238E27FC236}">
                <a16:creationId xmlns:a16="http://schemas.microsoft.com/office/drawing/2014/main" id="{89382C59-C811-42E8-831A-CC4582BF2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741" y="171785"/>
            <a:ext cx="1288573" cy="901755"/>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61C08453-BE26-43C7-9062-61247A7DB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314" y="202466"/>
            <a:ext cx="1167064" cy="817617"/>
          </a:xfrm>
          <a:prstGeom prst="rect">
            <a:avLst/>
          </a:prstGeom>
        </p:spPr>
      </p:pic>
      <p:pic>
        <p:nvPicPr>
          <p:cNvPr id="13" name="Picture 12" descr="A drawing of a cartoon character&#10;&#10;Description automatically generated">
            <a:extLst>
              <a:ext uri="{FF2B5EF4-FFF2-40B4-BE49-F238E27FC236}">
                <a16:creationId xmlns:a16="http://schemas.microsoft.com/office/drawing/2014/main" id="{113601BC-12CF-43E3-B42B-BE856A27F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9692" y="184532"/>
            <a:ext cx="1236235" cy="876259"/>
          </a:xfrm>
          <a:prstGeom prst="rect">
            <a:avLst/>
          </a:prstGeom>
        </p:spPr>
      </p:pic>
    </p:spTree>
    <p:extLst>
      <p:ext uri="{BB962C8B-B14F-4D97-AF65-F5344CB8AC3E}">
        <p14:creationId xmlns:p14="http://schemas.microsoft.com/office/powerpoint/2010/main" val="27849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drawing of a cartoon character&#10;&#10;Description automatically generated">
            <a:extLst>
              <a:ext uri="{FF2B5EF4-FFF2-40B4-BE49-F238E27FC236}">
                <a16:creationId xmlns:a16="http://schemas.microsoft.com/office/drawing/2014/main" id="{566D8678-099A-4B71-A8A3-5026E945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692" y="184532"/>
            <a:ext cx="1236235" cy="876259"/>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36125EF3-AA0E-40D6-8BF8-65EDD6D275A1}"/>
              </a:ext>
            </a:extLst>
          </p:cNvPr>
          <p:cNvGraphicFramePr>
            <a:graphicFrameLocks noGrp="1"/>
          </p:cNvGraphicFramePr>
          <p:nvPr>
            <p:extLst>
              <p:ext uri="{D42A27DB-BD31-4B8C-83A1-F6EECF244321}">
                <p14:modId xmlns:p14="http://schemas.microsoft.com/office/powerpoint/2010/main" val="696338698"/>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il</a:t>
                      </a:r>
                      <a:r>
                        <a:rPr lang="en-GB" sz="2400" b="1" dirty="0">
                          <a:solidFill>
                            <a:srgbClr val="002060"/>
                          </a:solidFill>
                        </a:rPr>
                        <a:t> / </a:t>
                      </a:r>
                      <a:r>
                        <a:rPr lang="en-GB" sz="2400" b="1" dirty="0" err="1">
                          <a:solidFill>
                            <a:srgbClr val="002060"/>
                          </a:solidFill>
                        </a:rPr>
                        <a:t>elle</a:t>
                      </a:r>
                      <a:br>
                        <a:rPr lang="en-GB" sz="2400" b="1" dirty="0">
                          <a:solidFill>
                            <a:srgbClr val="002060"/>
                          </a:solidFill>
                        </a:rPr>
                      </a:br>
                      <a:r>
                        <a:rPr lang="en-GB" sz="2400" b="0" dirty="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5">
                              <a:lumMod val="50000"/>
                            </a:schemeClr>
                          </a:solidFill>
                        </a:rPr>
                        <a:t>ils</a:t>
                      </a:r>
                      <a:r>
                        <a:rPr lang="en-GB" sz="2400" b="1" dirty="0">
                          <a:solidFill>
                            <a:schemeClr val="accent5">
                              <a:lumMod val="50000"/>
                            </a:schemeClr>
                          </a:solidFill>
                        </a:rPr>
                        <a:t> / </a:t>
                      </a:r>
                      <a:r>
                        <a:rPr lang="en-GB" sz="2400" b="1" dirty="0" err="1">
                          <a:solidFill>
                            <a:schemeClr val="accent5">
                              <a:lumMod val="50000"/>
                            </a:schemeClr>
                          </a:solidFill>
                        </a:rPr>
                        <a:t>elles</a:t>
                      </a:r>
                      <a:br>
                        <a:rPr lang="en-GB" sz="2400" b="1" dirty="0">
                          <a:solidFill>
                            <a:schemeClr val="accent5">
                              <a:lumMod val="50000"/>
                            </a:schemeClr>
                          </a:solidFill>
                        </a:rPr>
                      </a:br>
                      <a:r>
                        <a:rPr lang="en-GB" sz="2400" b="0"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6" name="Picture 35">
            <a:extLst>
              <a:ext uri="{FF2B5EF4-FFF2-40B4-BE49-F238E27FC236}">
                <a16:creationId xmlns:a16="http://schemas.microsoft.com/office/drawing/2014/main" id="{1C501DE7-89FC-4398-B753-83356DE7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462917" y="2111135"/>
            <a:ext cx="346161" cy="360584"/>
          </a:xfrm>
          <a:prstGeom prst="rect">
            <a:avLst/>
          </a:prstGeom>
        </p:spPr>
      </p:pic>
      <p:pic>
        <p:nvPicPr>
          <p:cNvPr id="37" name="Picture 36">
            <a:extLst>
              <a:ext uri="{FF2B5EF4-FFF2-40B4-BE49-F238E27FC236}">
                <a16:creationId xmlns:a16="http://schemas.microsoft.com/office/drawing/2014/main" id="{A5F198F4-B709-4857-953F-ADE62880C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38" name="Picture 37">
            <a:extLst>
              <a:ext uri="{FF2B5EF4-FFF2-40B4-BE49-F238E27FC236}">
                <a16:creationId xmlns:a16="http://schemas.microsoft.com/office/drawing/2014/main" id="{5C6E5E0D-FD60-4CBE-819E-EBE58FE26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84115" y="3182560"/>
            <a:ext cx="346161" cy="360584"/>
          </a:xfrm>
          <a:prstGeom prst="rect">
            <a:avLst/>
          </a:prstGeom>
        </p:spPr>
      </p:pic>
      <p:pic>
        <p:nvPicPr>
          <p:cNvPr id="39" name="Picture 38">
            <a:extLst>
              <a:ext uri="{FF2B5EF4-FFF2-40B4-BE49-F238E27FC236}">
                <a16:creationId xmlns:a16="http://schemas.microsoft.com/office/drawing/2014/main" id="{1E583D7A-7E6B-485F-B2ED-14CBE7880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40" name="Picture 39">
            <a:extLst>
              <a:ext uri="{FF2B5EF4-FFF2-40B4-BE49-F238E27FC236}">
                <a16:creationId xmlns:a16="http://schemas.microsoft.com/office/drawing/2014/main" id="{6C89CC19-0C81-4B8C-800D-DAE761B7A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41" name="Picture 40">
            <a:extLst>
              <a:ext uri="{FF2B5EF4-FFF2-40B4-BE49-F238E27FC236}">
                <a16:creationId xmlns:a16="http://schemas.microsoft.com/office/drawing/2014/main" id="{12354644-E7F9-43FB-80F6-2B98EC6D1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42" name="Picture 41">
            <a:extLst>
              <a:ext uri="{FF2B5EF4-FFF2-40B4-BE49-F238E27FC236}">
                <a16:creationId xmlns:a16="http://schemas.microsoft.com/office/drawing/2014/main" id="{8D8E6687-DDF8-4F42-82F4-504BF5E1D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43" name="Picture 42">
            <a:extLst>
              <a:ext uri="{FF2B5EF4-FFF2-40B4-BE49-F238E27FC236}">
                <a16:creationId xmlns:a16="http://schemas.microsoft.com/office/drawing/2014/main" id="{44BDBFEF-16F0-4A37-AFE1-7C4E6325D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52" name="TextBox 51">
            <a:extLst>
              <a:ext uri="{FF2B5EF4-FFF2-40B4-BE49-F238E27FC236}">
                <a16:creationId xmlns:a16="http://schemas.microsoft.com/office/drawing/2014/main" id="{E642BA58-6B44-49D5-8851-C7DDB903391B}"/>
              </a:ext>
            </a:extLst>
          </p:cNvPr>
          <p:cNvSpPr txBox="1"/>
          <p:nvPr/>
        </p:nvSpPr>
        <p:spPr>
          <a:xfrm>
            <a:off x="1311296" y="2631098"/>
            <a:ext cx="4866033" cy="523220"/>
          </a:xfrm>
          <a:prstGeom prst="rect">
            <a:avLst/>
          </a:prstGeom>
          <a:noFill/>
        </p:spPr>
        <p:txBody>
          <a:bodyPr wrap="square" rtlCol="0">
            <a:spAutoFit/>
          </a:bodyPr>
          <a:lstStyle/>
          <a:p>
            <a:r>
              <a:rPr lang="en-GB" sz="2800" dirty="0">
                <a:solidFill>
                  <a:srgbClr val="002060"/>
                </a:solidFill>
                <a:latin typeface="+mj-lt"/>
              </a:rPr>
              <a:t>(He) is pleased.</a:t>
            </a:r>
          </a:p>
        </p:txBody>
      </p:sp>
      <p:sp>
        <p:nvSpPr>
          <p:cNvPr id="53" name="TextBox 52">
            <a:extLst>
              <a:ext uri="{FF2B5EF4-FFF2-40B4-BE49-F238E27FC236}">
                <a16:creationId xmlns:a16="http://schemas.microsoft.com/office/drawing/2014/main" id="{DA13B4B1-12A7-4471-9AF4-1FF4548DED1E}"/>
              </a:ext>
            </a:extLst>
          </p:cNvPr>
          <p:cNvSpPr txBox="1"/>
          <p:nvPr/>
        </p:nvSpPr>
        <p:spPr>
          <a:xfrm>
            <a:off x="1206198" y="4659655"/>
            <a:ext cx="4889802"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fpl</a:t>
            </a:r>
            <a:r>
              <a:rPr lang="en-GB" sz="2800" dirty="0">
                <a:solidFill>
                  <a:srgbClr val="002060"/>
                </a:solidFill>
                <a:latin typeface="+mj-lt"/>
              </a:rPr>
              <a:t>) are pleased.</a:t>
            </a:r>
          </a:p>
        </p:txBody>
      </p:sp>
      <p:sp>
        <p:nvSpPr>
          <p:cNvPr id="54" name="TextBox 53">
            <a:extLst>
              <a:ext uri="{FF2B5EF4-FFF2-40B4-BE49-F238E27FC236}">
                <a16:creationId xmlns:a16="http://schemas.microsoft.com/office/drawing/2014/main" id="{F9AC2A08-E1A8-4914-8354-51F4DD02C689}"/>
              </a:ext>
            </a:extLst>
          </p:cNvPr>
          <p:cNvSpPr txBox="1"/>
          <p:nvPr/>
        </p:nvSpPr>
        <p:spPr>
          <a:xfrm>
            <a:off x="1281757" y="3627860"/>
            <a:ext cx="4895572"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mpl</a:t>
            </a:r>
            <a:r>
              <a:rPr lang="en-GB" sz="2800" dirty="0">
                <a:solidFill>
                  <a:srgbClr val="002060"/>
                </a:solidFill>
                <a:latin typeface="+mj-lt"/>
              </a:rPr>
              <a:t>) are intelligent.</a:t>
            </a:r>
          </a:p>
        </p:txBody>
      </p:sp>
      <p:sp>
        <p:nvSpPr>
          <p:cNvPr id="55" name="TextBox 54">
            <a:extLst>
              <a:ext uri="{FF2B5EF4-FFF2-40B4-BE49-F238E27FC236}">
                <a16:creationId xmlns:a16="http://schemas.microsoft.com/office/drawing/2014/main" id="{DDF2F23B-A4E8-46EF-9FEF-A69D4868F4CC}"/>
              </a:ext>
            </a:extLst>
          </p:cNvPr>
          <p:cNvSpPr txBox="1"/>
          <p:nvPr/>
        </p:nvSpPr>
        <p:spPr>
          <a:xfrm>
            <a:off x="1281756" y="3140467"/>
            <a:ext cx="4380521" cy="523220"/>
          </a:xfrm>
          <a:prstGeom prst="rect">
            <a:avLst/>
          </a:prstGeom>
          <a:noFill/>
        </p:spPr>
        <p:txBody>
          <a:bodyPr wrap="square" rtlCol="0">
            <a:spAutoFit/>
          </a:bodyPr>
          <a:lstStyle/>
          <a:p>
            <a:r>
              <a:rPr lang="en-GB" sz="2800" dirty="0">
                <a:solidFill>
                  <a:srgbClr val="002060"/>
                </a:solidFill>
                <a:latin typeface="+mj-lt"/>
              </a:rPr>
              <a:t>(S/he) is well-behaved.</a:t>
            </a:r>
          </a:p>
        </p:txBody>
      </p:sp>
      <p:sp>
        <p:nvSpPr>
          <p:cNvPr id="56" name="TextBox 55">
            <a:extLst>
              <a:ext uri="{FF2B5EF4-FFF2-40B4-BE49-F238E27FC236}">
                <a16:creationId xmlns:a16="http://schemas.microsoft.com/office/drawing/2014/main" id="{A353A9B5-ADFC-4834-9072-63A3D8201BE2}"/>
              </a:ext>
            </a:extLst>
          </p:cNvPr>
          <p:cNvSpPr txBox="1"/>
          <p:nvPr/>
        </p:nvSpPr>
        <p:spPr>
          <a:xfrm>
            <a:off x="1234843" y="2061525"/>
            <a:ext cx="4114800"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fpl</a:t>
            </a:r>
            <a:r>
              <a:rPr lang="en-GB" sz="2800" dirty="0">
                <a:solidFill>
                  <a:srgbClr val="002060"/>
                </a:solidFill>
                <a:latin typeface="+mj-lt"/>
              </a:rPr>
              <a:t>) are tall.</a:t>
            </a:r>
          </a:p>
        </p:txBody>
      </p:sp>
      <p:sp>
        <p:nvSpPr>
          <p:cNvPr id="57" name="TextBox 56">
            <a:extLst>
              <a:ext uri="{FF2B5EF4-FFF2-40B4-BE49-F238E27FC236}">
                <a16:creationId xmlns:a16="http://schemas.microsoft.com/office/drawing/2014/main" id="{E5471093-FC2F-4353-A4C8-F96DA2DA64DB}"/>
              </a:ext>
            </a:extLst>
          </p:cNvPr>
          <p:cNvSpPr txBox="1"/>
          <p:nvPr/>
        </p:nvSpPr>
        <p:spPr>
          <a:xfrm>
            <a:off x="1234843" y="4136718"/>
            <a:ext cx="4114800" cy="523220"/>
          </a:xfrm>
          <a:prstGeom prst="rect">
            <a:avLst/>
          </a:prstGeom>
          <a:noFill/>
        </p:spPr>
        <p:txBody>
          <a:bodyPr wrap="square" rtlCol="0">
            <a:spAutoFit/>
          </a:bodyPr>
          <a:lstStyle/>
          <a:p>
            <a:r>
              <a:rPr lang="en-GB" sz="2800" dirty="0">
                <a:solidFill>
                  <a:srgbClr val="002060"/>
                </a:solidFill>
                <a:latin typeface="+mj-lt"/>
              </a:rPr>
              <a:t>(She) is short.</a:t>
            </a:r>
          </a:p>
        </p:txBody>
      </p:sp>
      <p:sp>
        <p:nvSpPr>
          <p:cNvPr id="58" name="TextBox 57">
            <a:extLst>
              <a:ext uri="{FF2B5EF4-FFF2-40B4-BE49-F238E27FC236}">
                <a16:creationId xmlns:a16="http://schemas.microsoft.com/office/drawing/2014/main" id="{FE0F6F62-415E-464C-A7AC-6A4B01853831}"/>
              </a:ext>
            </a:extLst>
          </p:cNvPr>
          <p:cNvSpPr txBox="1"/>
          <p:nvPr/>
        </p:nvSpPr>
        <p:spPr>
          <a:xfrm>
            <a:off x="1206198" y="5677973"/>
            <a:ext cx="4114800" cy="523220"/>
          </a:xfrm>
          <a:prstGeom prst="rect">
            <a:avLst/>
          </a:prstGeom>
          <a:noFill/>
        </p:spPr>
        <p:txBody>
          <a:bodyPr wrap="square" rtlCol="0">
            <a:spAutoFit/>
          </a:bodyPr>
          <a:lstStyle/>
          <a:p>
            <a:r>
              <a:rPr lang="en-GB" sz="2800" dirty="0">
                <a:solidFill>
                  <a:srgbClr val="002060"/>
                </a:solidFill>
                <a:latin typeface="+mj-lt"/>
              </a:rPr>
              <a:t>(He) is tall.</a:t>
            </a:r>
          </a:p>
        </p:txBody>
      </p:sp>
      <p:sp>
        <p:nvSpPr>
          <p:cNvPr id="59" name="TextBox 58">
            <a:extLst>
              <a:ext uri="{FF2B5EF4-FFF2-40B4-BE49-F238E27FC236}">
                <a16:creationId xmlns:a16="http://schemas.microsoft.com/office/drawing/2014/main" id="{25493490-3631-4126-A85F-29F55F125CBA}"/>
              </a:ext>
            </a:extLst>
          </p:cNvPr>
          <p:cNvSpPr txBox="1"/>
          <p:nvPr/>
        </p:nvSpPr>
        <p:spPr>
          <a:xfrm>
            <a:off x="1192909" y="5162514"/>
            <a:ext cx="5329254"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mpl</a:t>
            </a:r>
            <a:r>
              <a:rPr lang="en-GB" sz="2800" dirty="0">
                <a:solidFill>
                  <a:srgbClr val="002060"/>
                </a:solidFill>
                <a:latin typeface="+mj-lt"/>
              </a:rPr>
              <a:t>) are interesting.</a:t>
            </a:r>
          </a:p>
        </p:txBody>
      </p:sp>
      <p:sp>
        <p:nvSpPr>
          <p:cNvPr id="5" name="Rectangle 4">
            <a:hlinkClick r:id="" action="ppaction://noaction">
              <a:snd r:embed="rId5" name="tr-1.wav"/>
            </a:hlinkClick>
            <a:extLst>
              <a:ext uri="{FF2B5EF4-FFF2-40B4-BE49-F238E27FC236}">
                <a16:creationId xmlns:a16="http://schemas.microsoft.com/office/drawing/2014/main" id="{8C760AA3-1015-45C3-A590-70986B18A7D0}"/>
              </a:ext>
            </a:extLst>
          </p:cNvPr>
          <p:cNvSpPr/>
          <p:nvPr/>
        </p:nvSpPr>
        <p:spPr>
          <a:xfrm>
            <a:off x="558198" y="211819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62" name="Rectangle 61">
            <a:hlinkClick r:id="" action="ppaction://noaction">
              <a:snd r:embed="rId6" name="tr-2.wav"/>
            </a:hlinkClick>
            <a:extLst>
              <a:ext uri="{FF2B5EF4-FFF2-40B4-BE49-F238E27FC236}">
                <a16:creationId xmlns:a16="http://schemas.microsoft.com/office/drawing/2014/main" id="{60CE98A2-3635-4A31-A33B-8E0C38E8EE22}"/>
              </a:ext>
            </a:extLst>
          </p:cNvPr>
          <p:cNvSpPr/>
          <p:nvPr/>
        </p:nvSpPr>
        <p:spPr>
          <a:xfrm>
            <a:off x="558198" y="262780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64" name="Rectangle 63">
            <a:hlinkClick r:id="" action="ppaction://noaction">
              <a:snd r:embed="rId7" name="tr-3.wav"/>
            </a:hlinkClick>
            <a:extLst>
              <a:ext uri="{FF2B5EF4-FFF2-40B4-BE49-F238E27FC236}">
                <a16:creationId xmlns:a16="http://schemas.microsoft.com/office/drawing/2014/main" id="{7CCE3383-F998-4C09-9BA6-54DCEDE75920}"/>
              </a:ext>
            </a:extLst>
          </p:cNvPr>
          <p:cNvSpPr/>
          <p:nvPr/>
        </p:nvSpPr>
        <p:spPr>
          <a:xfrm>
            <a:off x="558198" y="314911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66" name="Rectangle 65">
            <a:hlinkClick r:id="" action="ppaction://noaction">
              <a:snd r:embed="rId8" name="tr-4.wav"/>
            </a:hlinkClick>
            <a:extLst>
              <a:ext uri="{FF2B5EF4-FFF2-40B4-BE49-F238E27FC236}">
                <a16:creationId xmlns:a16="http://schemas.microsoft.com/office/drawing/2014/main" id="{D9F6A9C8-9171-4704-95EE-43D6D552E290}"/>
              </a:ext>
            </a:extLst>
          </p:cNvPr>
          <p:cNvSpPr/>
          <p:nvPr/>
        </p:nvSpPr>
        <p:spPr>
          <a:xfrm>
            <a:off x="558198" y="367042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68" name="Rectangle 67">
            <a:hlinkClick r:id="" action="ppaction://noaction">
              <a:snd r:embed="rId9" name="tr-5.wav"/>
            </a:hlinkClick>
            <a:extLst>
              <a:ext uri="{FF2B5EF4-FFF2-40B4-BE49-F238E27FC236}">
                <a16:creationId xmlns:a16="http://schemas.microsoft.com/office/drawing/2014/main" id="{5073850E-DF13-456A-9397-E140790AD88E}"/>
              </a:ext>
            </a:extLst>
          </p:cNvPr>
          <p:cNvSpPr/>
          <p:nvPr/>
        </p:nvSpPr>
        <p:spPr>
          <a:xfrm>
            <a:off x="558198" y="417328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70" name="Rectangle 69">
            <a:hlinkClick r:id="" action="ppaction://noaction">
              <a:snd r:embed="rId10" name="tr-6.wav"/>
            </a:hlinkClick>
            <a:extLst>
              <a:ext uri="{FF2B5EF4-FFF2-40B4-BE49-F238E27FC236}">
                <a16:creationId xmlns:a16="http://schemas.microsoft.com/office/drawing/2014/main" id="{4C25592F-0EA2-46D6-922C-8EC6B32F6E8A}"/>
              </a:ext>
            </a:extLst>
          </p:cNvPr>
          <p:cNvSpPr/>
          <p:nvPr/>
        </p:nvSpPr>
        <p:spPr>
          <a:xfrm>
            <a:off x="558198" y="47139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72" name="Rectangle 71">
            <a:hlinkClick r:id="" action="ppaction://noaction">
              <a:snd r:embed="rId11" name="tr-7.wav"/>
            </a:hlinkClick>
            <a:extLst>
              <a:ext uri="{FF2B5EF4-FFF2-40B4-BE49-F238E27FC236}">
                <a16:creationId xmlns:a16="http://schemas.microsoft.com/office/drawing/2014/main" id="{BF1195FF-5A31-4E24-8B65-BC5B03B6951C}"/>
              </a:ext>
            </a:extLst>
          </p:cNvPr>
          <p:cNvSpPr/>
          <p:nvPr/>
        </p:nvSpPr>
        <p:spPr>
          <a:xfrm>
            <a:off x="558198" y="522352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7</a:t>
            </a:r>
          </a:p>
        </p:txBody>
      </p:sp>
      <p:sp>
        <p:nvSpPr>
          <p:cNvPr id="74" name="Rectangle 73">
            <a:hlinkClick r:id="" action="ppaction://noaction">
              <a:snd r:embed="rId12" name="tr-8.wav"/>
            </a:hlinkClick>
            <a:extLst>
              <a:ext uri="{FF2B5EF4-FFF2-40B4-BE49-F238E27FC236}">
                <a16:creationId xmlns:a16="http://schemas.microsoft.com/office/drawing/2014/main" id="{49C637D2-7B65-42AA-A938-E98F6E258941}"/>
              </a:ext>
            </a:extLst>
          </p:cNvPr>
          <p:cNvSpPr/>
          <p:nvPr/>
        </p:nvSpPr>
        <p:spPr>
          <a:xfrm>
            <a:off x="558198" y="57322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8</a:t>
            </a:r>
          </a:p>
        </p:txBody>
      </p:sp>
      <p:pic>
        <p:nvPicPr>
          <p:cNvPr id="29" name="Picture 28" descr="background rectangle">
            <a:extLst>
              <a:ext uri="{FF2B5EF4-FFF2-40B4-BE49-F238E27FC236}">
                <a16:creationId xmlns:a16="http://schemas.microsoft.com/office/drawing/2014/main" id="{C93FF6CC-2D47-4F31-BD75-12FB4B354E02}"/>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291D8A8F-0E28-4E6F-8468-CC51F9EC83EE}"/>
              </a:ext>
            </a:extLst>
          </p:cNvPr>
          <p:cNvSpPr txBox="1">
            <a:spLocks/>
          </p:cNvSpPr>
          <p:nvPr/>
        </p:nvSpPr>
        <p:spPr>
          <a:xfrm>
            <a:off x="-1" y="296864"/>
            <a:ext cx="5662277"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C’est qui? Il/elle ou ils/elles?</a:t>
            </a:r>
            <a:endParaRPr lang="en-GB" sz="3600" b="1" dirty="0">
              <a:solidFill>
                <a:schemeClr val="bg1"/>
              </a:solidFill>
            </a:endParaRPr>
          </a:p>
        </p:txBody>
      </p:sp>
      <p:pic>
        <p:nvPicPr>
          <p:cNvPr id="3" name="Picture 2" descr="A drawing of a cartoon character&#10;&#10;Description automatically generated">
            <a:extLst>
              <a:ext uri="{FF2B5EF4-FFF2-40B4-BE49-F238E27FC236}">
                <a16:creationId xmlns:a16="http://schemas.microsoft.com/office/drawing/2014/main" id="{D898154E-3547-421B-8CA2-DE9D1F7CC8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9741" y="171785"/>
            <a:ext cx="1288573" cy="901755"/>
          </a:xfrm>
          <a:prstGeom prst="rect">
            <a:avLst/>
          </a:prstGeom>
        </p:spPr>
      </p:pic>
      <p:pic>
        <p:nvPicPr>
          <p:cNvPr id="4" name="Picture 3" descr="A drawing of a cartoon character&#10;&#10;Description automatically generated">
            <a:extLst>
              <a:ext uri="{FF2B5EF4-FFF2-40B4-BE49-F238E27FC236}">
                <a16:creationId xmlns:a16="http://schemas.microsoft.com/office/drawing/2014/main" id="{40DEE58C-09EC-4854-929D-EAD11AF8DA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28314" y="202466"/>
            <a:ext cx="1167064" cy="817617"/>
          </a:xfrm>
          <a:prstGeom prst="rect">
            <a:avLst/>
          </a:prstGeom>
        </p:spPr>
      </p:pic>
    </p:spTree>
    <p:extLst>
      <p:ext uri="{BB962C8B-B14F-4D97-AF65-F5344CB8AC3E}">
        <p14:creationId xmlns:p14="http://schemas.microsoft.com/office/powerpoint/2010/main" val="24301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47" name="Table 46">
            <a:extLst>
              <a:ext uri="{FF2B5EF4-FFF2-40B4-BE49-F238E27FC236}">
                <a16:creationId xmlns:a16="http://schemas.microsoft.com/office/drawing/2014/main" id="{545A3914-9A25-483B-968D-D27D26D6942D}"/>
              </a:ext>
            </a:extLst>
          </p:cNvPr>
          <p:cNvGraphicFramePr>
            <a:graphicFrameLocks noGrp="1"/>
          </p:cNvGraphicFramePr>
          <p:nvPr>
            <p:extLst>
              <p:ext uri="{D42A27DB-BD31-4B8C-83A1-F6EECF244321}">
                <p14:modId xmlns:p14="http://schemas.microsoft.com/office/powerpoint/2010/main" val="3264942177"/>
              </p:ext>
            </p:extLst>
          </p:nvPr>
        </p:nvGraphicFramePr>
        <p:xfrm>
          <a:off x="269636" y="1656034"/>
          <a:ext cx="11640284" cy="414528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510511">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a:solidFill>
                            <a:schemeClr val="accent5">
                              <a:lumMod val="50000"/>
                            </a:schemeClr>
                          </a:solidFill>
                        </a:rPr>
                        <a:t>intelligente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intelligentes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a:solidFill>
                            <a:schemeClr val="accent5">
                              <a:lumMod val="50000"/>
                            </a:schemeClr>
                          </a:solidFill>
                        </a:rPr>
                        <a:t>contente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contentes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002060"/>
                          </a:solidFill>
                        </a:rPr>
                        <a:t>dr</a:t>
                      </a:r>
                      <a:r>
                        <a:rPr lang="en-GB" sz="2800" dirty="0" err="1">
                          <a:solidFill>
                            <a:srgbClr val="002060"/>
                          </a:solidFill>
                          <a:latin typeface="Century Gothic" panose="020B0502020202020204" pitchFamily="34" charset="0"/>
                        </a:rPr>
                        <a:t>ôle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drôles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petit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petits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a:solidFill>
                            <a:schemeClr val="accent5">
                              <a:lumMod val="50000"/>
                            </a:schemeClr>
                          </a:solidFill>
                          <a:latin typeface="+mj-lt"/>
                        </a:rPr>
                        <a:t>sages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a:solidFill>
                            <a:schemeClr val="accent5">
                              <a:lumMod val="50000"/>
                            </a:schemeClr>
                          </a:solidFill>
                        </a:rPr>
                        <a:t>calme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calmes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a:solidFill>
                            <a:srgbClr val="002060"/>
                          </a:solidFill>
                          <a:latin typeface="+mn-lt"/>
                          <a:ea typeface="+mn-ea"/>
                          <a:cs typeface="+mn-cs"/>
                        </a:rPr>
                        <a:t>m</a:t>
                      </a:r>
                      <a:r>
                        <a:rPr lang="en-GB" sz="2800" kern="1200" dirty="0" err="1">
                          <a:solidFill>
                            <a:srgbClr val="002060"/>
                          </a:solidFill>
                          <a:latin typeface="+mn-lt"/>
                          <a:ea typeface="+mn-ea"/>
                          <a:cs typeface="Calibri" panose="020F0502020204030204" pitchFamily="34" charset="0"/>
                        </a:rPr>
                        <a:t>échant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a:solidFill>
                            <a:schemeClr val="accent5">
                              <a:lumMod val="50000"/>
                            </a:schemeClr>
                          </a:solidFill>
                          <a:latin typeface="+mj-lt"/>
                          <a:ea typeface="+mn-ea"/>
                          <a:cs typeface="+mn-cs"/>
                        </a:rPr>
                        <a:t>m</a:t>
                      </a:r>
                      <a:r>
                        <a:rPr lang="en-GB" sz="2800" kern="1200" dirty="0" err="1">
                          <a:solidFill>
                            <a:schemeClr val="accent5">
                              <a:lumMod val="50000"/>
                            </a:schemeClr>
                          </a:solidFill>
                          <a:latin typeface="+mj-lt"/>
                          <a:ea typeface="+mn-ea"/>
                          <a:cs typeface="Calibri" panose="020F0502020204030204" pitchFamily="34" charset="0"/>
                        </a:rPr>
                        <a:t>échants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a:solidFill>
                            <a:schemeClr val="accent5">
                              <a:lumMod val="50000"/>
                            </a:schemeClr>
                          </a:solidFill>
                        </a:rPr>
                        <a:t>amusant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5">
                              <a:lumMod val="50000"/>
                            </a:schemeClr>
                          </a:solidFill>
                          <a:latin typeface="+mj-lt"/>
                        </a:rPr>
                        <a:t>amusants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48" name="Picture 47">
            <a:extLst>
              <a:ext uri="{FF2B5EF4-FFF2-40B4-BE49-F238E27FC236}">
                <a16:creationId xmlns:a16="http://schemas.microsoft.com/office/drawing/2014/main" id="{E7E6A781-F833-48CD-B860-143169022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338303" y="1741391"/>
            <a:ext cx="346161" cy="360584"/>
          </a:xfrm>
          <a:prstGeom prst="rect">
            <a:avLst/>
          </a:prstGeom>
        </p:spPr>
      </p:pic>
      <p:pic>
        <p:nvPicPr>
          <p:cNvPr id="49" name="Picture 48">
            <a:extLst>
              <a:ext uri="{FF2B5EF4-FFF2-40B4-BE49-F238E27FC236}">
                <a16:creationId xmlns:a16="http://schemas.microsoft.com/office/drawing/2014/main" id="{EEFDC88B-8AB9-4C24-964A-44ACBFC1D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517782" y="2294214"/>
            <a:ext cx="346161" cy="360584"/>
          </a:xfrm>
          <a:prstGeom prst="rect">
            <a:avLst/>
          </a:prstGeom>
        </p:spPr>
      </p:pic>
      <p:pic>
        <p:nvPicPr>
          <p:cNvPr id="50" name="Picture 49">
            <a:extLst>
              <a:ext uri="{FF2B5EF4-FFF2-40B4-BE49-F238E27FC236}">
                <a16:creationId xmlns:a16="http://schemas.microsoft.com/office/drawing/2014/main" id="{F244A0FC-4B7E-492A-BD80-AA93431DC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530750" y="2824482"/>
            <a:ext cx="346161" cy="360584"/>
          </a:xfrm>
          <a:prstGeom prst="rect">
            <a:avLst/>
          </a:prstGeom>
        </p:spPr>
      </p:pic>
      <p:pic>
        <p:nvPicPr>
          <p:cNvPr id="51" name="Picture 50">
            <a:extLst>
              <a:ext uri="{FF2B5EF4-FFF2-40B4-BE49-F238E27FC236}">
                <a16:creationId xmlns:a16="http://schemas.microsoft.com/office/drawing/2014/main" id="{F050F649-F249-4A2A-B203-745AF6DB4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338302" y="3288937"/>
            <a:ext cx="346161" cy="360584"/>
          </a:xfrm>
          <a:prstGeom prst="rect">
            <a:avLst/>
          </a:prstGeom>
        </p:spPr>
      </p:pic>
      <p:pic>
        <p:nvPicPr>
          <p:cNvPr id="52" name="Picture 51">
            <a:extLst>
              <a:ext uri="{FF2B5EF4-FFF2-40B4-BE49-F238E27FC236}">
                <a16:creationId xmlns:a16="http://schemas.microsoft.com/office/drawing/2014/main" id="{2E34883B-27D1-451E-85A2-F7A522A10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318795" y="3850739"/>
            <a:ext cx="346161" cy="360584"/>
          </a:xfrm>
          <a:prstGeom prst="rect">
            <a:avLst/>
          </a:prstGeom>
        </p:spPr>
      </p:pic>
      <p:pic>
        <p:nvPicPr>
          <p:cNvPr id="53" name="Picture 52">
            <a:extLst>
              <a:ext uri="{FF2B5EF4-FFF2-40B4-BE49-F238E27FC236}">
                <a16:creationId xmlns:a16="http://schemas.microsoft.com/office/drawing/2014/main" id="{58E9889F-C6ED-4667-8C90-4307EB244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517781" y="4292160"/>
            <a:ext cx="346161" cy="360584"/>
          </a:xfrm>
          <a:prstGeom prst="rect">
            <a:avLst/>
          </a:prstGeom>
        </p:spPr>
      </p:pic>
      <p:pic>
        <p:nvPicPr>
          <p:cNvPr id="54" name="Picture 53">
            <a:extLst>
              <a:ext uri="{FF2B5EF4-FFF2-40B4-BE49-F238E27FC236}">
                <a16:creationId xmlns:a16="http://schemas.microsoft.com/office/drawing/2014/main" id="{C6826711-F3EB-476D-B614-A519692ED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318795" y="4859607"/>
            <a:ext cx="346161" cy="360584"/>
          </a:xfrm>
          <a:prstGeom prst="rect">
            <a:avLst/>
          </a:prstGeom>
        </p:spPr>
      </p:pic>
      <p:pic>
        <p:nvPicPr>
          <p:cNvPr id="55" name="Picture 54">
            <a:extLst>
              <a:ext uri="{FF2B5EF4-FFF2-40B4-BE49-F238E27FC236}">
                <a16:creationId xmlns:a16="http://schemas.microsoft.com/office/drawing/2014/main" id="{653B4124-3D5F-4D07-9BAA-795D70E48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517780" y="5362719"/>
            <a:ext cx="346161" cy="360584"/>
          </a:xfrm>
          <a:prstGeom prst="rect">
            <a:avLst/>
          </a:prstGeom>
        </p:spPr>
      </p:pic>
      <p:sp>
        <p:nvSpPr>
          <p:cNvPr id="56" name="TextBox 55">
            <a:extLst>
              <a:ext uri="{FF2B5EF4-FFF2-40B4-BE49-F238E27FC236}">
                <a16:creationId xmlns:a16="http://schemas.microsoft.com/office/drawing/2014/main" id="{EC26E1B7-6E76-4615-9A43-011CFE4E412A}"/>
              </a:ext>
            </a:extLst>
          </p:cNvPr>
          <p:cNvSpPr txBox="1"/>
          <p:nvPr/>
        </p:nvSpPr>
        <p:spPr>
          <a:xfrm>
            <a:off x="1152787" y="2193845"/>
            <a:ext cx="4642562" cy="584775"/>
          </a:xfrm>
          <a:prstGeom prst="rect">
            <a:avLst/>
          </a:prstGeom>
          <a:noFill/>
        </p:spPr>
        <p:txBody>
          <a:bodyPr wrap="square" rtlCol="0">
            <a:spAutoFit/>
          </a:bodyPr>
          <a:lstStyle/>
          <a:p>
            <a:r>
              <a:rPr lang="en-GB" sz="3200" dirty="0">
                <a:solidFill>
                  <a:srgbClr val="002060"/>
                </a:solidFill>
              </a:rPr>
              <a:t>La </a:t>
            </a:r>
            <a:r>
              <a:rPr lang="fr-FR" sz="3200" dirty="0">
                <a:solidFill>
                  <a:schemeClr val="accent5">
                    <a:lumMod val="50000"/>
                  </a:schemeClr>
                </a:solidFill>
              </a:rPr>
              <a:t>sœur</a:t>
            </a:r>
            <a:r>
              <a:rPr lang="en-GB" sz="3200" dirty="0">
                <a:solidFill>
                  <a:srgbClr val="002060"/>
                </a:solidFill>
              </a:rPr>
              <a:t> </a:t>
            </a:r>
            <a:r>
              <a:rPr lang="en-GB" sz="3200" dirty="0" err="1">
                <a:solidFill>
                  <a:srgbClr val="002060"/>
                </a:solidFill>
              </a:rPr>
              <a:t>est</a:t>
            </a:r>
            <a:r>
              <a:rPr lang="en-GB" sz="3200" dirty="0">
                <a:solidFill>
                  <a:srgbClr val="002060"/>
                </a:solidFill>
              </a:rPr>
              <a:t> ......</a:t>
            </a:r>
          </a:p>
        </p:txBody>
      </p:sp>
      <p:sp>
        <p:nvSpPr>
          <p:cNvPr id="57" name="TextBox 56">
            <a:extLst>
              <a:ext uri="{FF2B5EF4-FFF2-40B4-BE49-F238E27FC236}">
                <a16:creationId xmlns:a16="http://schemas.microsoft.com/office/drawing/2014/main" id="{F143B0CA-7C1D-486D-9B22-428E4442CD4D}"/>
              </a:ext>
            </a:extLst>
          </p:cNvPr>
          <p:cNvSpPr txBox="1"/>
          <p:nvPr/>
        </p:nvSpPr>
        <p:spPr>
          <a:xfrm>
            <a:off x="1152787" y="4249580"/>
            <a:ext cx="4114800" cy="584775"/>
          </a:xfrm>
          <a:prstGeom prst="rect">
            <a:avLst/>
          </a:prstGeom>
          <a:noFill/>
        </p:spPr>
        <p:txBody>
          <a:bodyPr wrap="square" rtlCol="0">
            <a:spAutoFit/>
          </a:bodyPr>
          <a:lstStyle/>
          <a:p>
            <a:r>
              <a:rPr lang="en-GB" sz="3200" dirty="0">
                <a:solidFill>
                  <a:srgbClr val="002060"/>
                </a:solidFill>
              </a:rPr>
              <a:t>La </a:t>
            </a:r>
            <a:r>
              <a:rPr lang="fr-FR" sz="3200" dirty="0">
                <a:solidFill>
                  <a:schemeClr val="accent5">
                    <a:lumMod val="50000"/>
                  </a:schemeClr>
                </a:solidFill>
              </a:rPr>
              <a:t>sœur</a:t>
            </a:r>
            <a:r>
              <a:rPr lang="en-GB" sz="3200" dirty="0">
                <a:solidFill>
                  <a:srgbClr val="002060"/>
                </a:solidFill>
              </a:rPr>
              <a:t> </a:t>
            </a:r>
            <a:r>
              <a:rPr lang="en-GB" sz="3200" dirty="0" err="1">
                <a:solidFill>
                  <a:srgbClr val="002060"/>
                </a:solidFill>
              </a:rPr>
              <a:t>est</a:t>
            </a:r>
            <a:r>
              <a:rPr lang="en-GB" sz="3200" dirty="0">
                <a:solidFill>
                  <a:srgbClr val="002060"/>
                </a:solidFill>
              </a:rPr>
              <a:t> ......</a:t>
            </a:r>
          </a:p>
        </p:txBody>
      </p:sp>
      <p:sp>
        <p:nvSpPr>
          <p:cNvPr id="58" name="TextBox 57">
            <a:extLst>
              <a:ext uri="{FF2B5EF4-FFF2-40B4-BE49-F238E27FC236}">
                <a16:creationId xmlns:a16="http://schemas.microsoft.com/office/drawing/2014/main" id="{278D4FDF-3410-4832-95DD-36CD53405308}"/>
              </a:ext>
            </a:extLst>
          </p:cNvPr>
          <p:cNvSpPr txBox="1"/>
          <p:nvPr/>
        </p:nvSpPr>
        <p:spPr>
          <a:xfrm>
            <a:off x="1152787" y="3176841"/>
            <a:ext cx="4114800" cy="584775"/>
          </a:xfrm>
          <a:prstGeom prst="rect">
            <a:avLst/>
          </a:prstGeom>
          <a:noFill/>
        </p:spPr>
        <p:txBody>
          <a:bodyPr wrap="square" rtlCol="0">
            <a:spAutoFit/>
          </a:bodyPr>
          <a:lstStyle/>
          <a:p>
            <a:r>
              <a:rPr lang="en-GB" sz="3200" dirty="0">
                <a:solidFill>
                  <a:srgbClr val="002060"/>
                </a:solidFill>
              </a:rPr>
              <a:t>Le frères </a:t>
            </a:r>
            <a:r>
              <a:rPr lang="en-GB" sz="3200" dirty="0" err="1">
                <a:solidFill>
                  <a:srgbClr val="002060"/>
                </a:solidFill>
              </a:rPr>
              <a:t>sont</a:t>
            </a:r>
            <a:r>
              <a:rPr lang="en-GB" sz="3200" dirty="0">
                <a:solidFill>
                  <a:srgbClr val="002060"/>
                </a:solidFill>
              </a:rPr>
              <a:t> ......</a:t>
            </a:r>
          </a:p>
        </p:txBody>
      </p:sp>
      <p:sp>
        <p:nvSpPr>
          <p:cNvPr id="59" name="TextBox 58">
            <a:extLst>
              <a:ext uri="{FF2B5EF4-FFF2-40B4-BE49-F238E27FC236}">
                <a16:creationId xmlns:a16="http://schemas.microsoft.com/office/drawing/2014/main" id="{79046777-C3E1-4A5A-996B-1A9DC5CBD737}"/>
              </a:ext>
            </a:extLst>
          </p:cNvPr>
          <p:cNvSpPr txBox="1"/>
          <p:nvPr/>
        </p:nvSpPr>
        <p:spPr>
          <a:xfrm>
            <a:off x="1149910" y="2680542"/>
            <a:ext cx="4114800" cy="584775"/>
          </a:xfrm>
          <a:prstGeom prst="rect">
            <a:avLst/>
          </a:prstGeom>
          <a:noFill/>
        </p:spPr>
        <p:txBody>
          <a:bodyPr wrap="square" rtlCol="0">
            <a:spAutoFit/>
          </a:bodyPr>
          <a:lstStyle/>
          <a:p>
            <a:r>
              <a:rPr lang="en-GB" sz="3200" dirty="0">
                <a:solidFill>
                  <a:srgbClr val="002060"/>
                </a:solidFill>
              </a:rPr>
              <a:t>Le frère </a:t>
            </a:r>
            <a:r>
              <a:rPr lang="en-GB" sz="3200" dirty="0" err="1">
                <a:solidFill>
                  <a:srgbClr val="002060"/>
                </a:solidFill>
              </a:rPr>
              <a:t>est</a:t>
            </a:r>
            <a:r>
              <a:rPr lang="en-GB" sz="3200" dirty="0">
                <a:solidFill>
                  <a:srgbClr val="002060"/>
                </a:solidFill>
              </a:rPr>
              <a:t> ......</a:t>
            </a:r>
          </a:p>
        </p:txBody>
      </p:sp>
      <p:sp>
        <p:nvSpPr>
          <p:cNvPr id="60" name="TextBox 59">
            <a:extLst>
              <a:ext uri="{FF2B5EF4-FFF2-40B4-BE49-F238E27FC236}">
                <a16:creationId xmlns:a16="http://schemas.microsoft.com/office/drawing/2014/main" id="{E80B287E-8D01-4D65-931C-27DB903A1851}"/>
              </a:ext>
            </a:extLst>
          </p:cNvPr>
          <p:cNvSpPr txBox="1"/>
          <p:nvPr/>
        </p:nvSpPr>
        <p:spPr>
          <a:xfrm>
            <a:off x="1120229" y="1629295"/>
            <a:ext cx="4707678" cy="584775"/>
          </a:xfrm>
          <a:prstGeom prst="rect">
            <a:avLst/>
          </a:prstGeom>
          <a:noFill/>
        </p:spPr>
        <p:txBody>
          <a:bodyPr wrap="square" rtlCol="0">
            <a:spAutoFit/>
          </a:bodyPr>
          <a:lstStyle/>
          <a:p>
            <a:r>
              <a:rPr lang="en-GB" sz="3200" dirty="0">
                <a:solidFill>
                  <a:schemeClr val="accent5">
                    <a:lumMod val="50000"/>
                  </a:schemeClr>
                </a:solidFill>
              </a:rPr>
              <a:t>Les </a:t>
            </a:r>
            <a:r>
              <a:rPr lang="fr-FR" sz="3200" dirty="0">
                <a:solidFill>
                  <a:schemeClr val="accent5">
                    <a:lumMod val="50000"/>
                  </a:schemeClr>
                </a:solidFill>
              </a:rPr>
              <a:t>sœur</a:t>
            </a:r>
            <a:r>
              <a:rPr lang="en-GB" sz="3200" dirty="0">
                <a:solidFill>
                  <a:schemeClr val="accent5">
                    <a:lumMod val="50000"/>
                  </a:schemeClr>
                </a:solidFill>
              </a:rPr>
              <a:t>s </a:t>
            </a:r>
            <a:r>
              <a:rPr lang="en-GB" sz="3200" dirty="0" err="1">
                <a:solidFill>
                  <a:srgbClr val="002060"/>
                </a:solidFill>
              </a:rPr>
              <a:t>sont</a:t>
            </a:r>
            <a:r>
              <a:rPr lang="en-GB" sz="3200" dirty="0">
                <a:solidFill>
                  <a:srgbClr val="002060"/>
                </a:solidFill>
              </a:rPr>
              <a:t> ......</a:t>
            </a:r>
          </a:p>
        </p:txBody>
      </p:sp>
      <p:sp>
        <p:nvSpPr>
          <p:cNvPr id="61" name="TextBox 60">
            <a:extLst>
              <a:ext uri="{FF2B5EF4-FFF2-40B4-BE49-F238E27FC236}">
                <a16:creationId xmlns:a16="http://schemas.microsoft.com/office/drawing/2014/main" id="{B392F97C-CE67-4365-A6F6-A257F53663C8}"/>
              </a:ext>
            </a:extLst>
          </p:cNvPr>
          <p:cNvSpPr txBox="1"/>
          <p:nvPr/>
        </p:nvSpPr>
        <p:spPr>
          <a:xfrm>
            <a:off x="1152787" y="3721165"/>
            <a:ext cx="5232281" cy="584775"/>
          </a:xfrm>
          <a:prstGeom prst="rect">
            <a:avLst/>
          </a:prstGeom>
          <a:noFill/>
        </p:spPr>
        <p:txBody>
          <a:bodyPr wrap="square" rtlCol="0">
            <a:spAutoFit/>
          </a:bodyPr>
          <a:lstStyle/>
          <a:p>
            <a:r>
              <a:rPr lang="en-GB" sz="3200" dirty="0">
                <a:solidFill>
                  <a:schemeClr val="accent5">
                    <a:lumMod val="50000"/>
                  </a:schemeClr>
                </a:solidFill>
              </a:rPr>
              <a:t>Les </a:t>
            </a:r>
            <a:r>
              <a:rPr lang="fr-FR" sz="3200" dirty="0">
                <a:solidFill>
                  <a:schemeClr val="accent5">
                    <a:lumMod val="50000"/>
                  </a:schemeClr>
                </a:solidFill>
              </a:rPr>
              <a:t>sœur</a:t>
            </a:r>
            <a:r>
              <a:rPr lang="en-GB" sz="3200" dirty="0">
                <a:solidFill>
                  <a:schemeClr val="accent5">
                    <a:lumMod val="50000"/>
                  </a:schemeClr>
                </a:solidFill>
              </a:rPr>
              <a:t>s</a:t>
            </a:r>
            <a:r>
              <a:rPr lang="en-GB" sz="3200" dirty="0">
                <a:solidFill>
                  <a:srgbClr val="002060"/>
                </a:solidFill>
              </a:rPr>
              <a:t> </a:t>
            </a:r>
            <a:r>
              <a:rPr lang="en-GB" sz="3200" dirty="0" err="1">
                <a:solidFill>
                  <a:srgbClr val="002060"/>
                </a:solidFill>
              </a:rPr>
              <a:t>sont</a:t>
            </a:r>
            <a:r>
              <a:rPr lang="en-GB" sz="3200" dirty="0">
                <a:solidFill>
                  <a:srgbClr val="002060"/>
                </a:solidFill>
              </a:rPr>
              <a:t> ......</a:t>
            </a:r>
          </a:p>
        </p:txBody>
      </p:sp>
      <p:sp>
        <p:nvSpPr>
          <p:cNvPr id="62" name="TextBox 61">
            <a:extLst>
              <a:ext uri="{FF2B5EF4-FFF2-40B4-BE49-F238E27FC236}">
                <a16:creationId xmlns:a16="http://schemas.microsoft.com/office/drawing/2014/main" id="{85925B77-41CA-4C6B-845C-3B233A07099F}"/>
              </a:ext>
            </a:extLst>
          </p:cNvPr>
          <p:cNvSpPr txBox="1"/>
          <p:nvPr/>
        </p:nvSpPr>
        <p:spPr>
          <a:xfrm>
            <a:off x="1152787" y="5299998"/>
            <a:ext cx="4114800" cy="584775"/>
          </a:xfrm>
          <a:prstGeom prst="rect">
            <a:avLst/>
          </a:prstGeom>
          <a:noFill/>
        </p:spPr>
        <p:txBody>
          <a:bodyPr wrap="square" rtlCol="0">
            <a:spAutoFit/>
          </a:bodyPr>
          <a:lstStyle/>
          <a:p>
            <a:r>
              <a:rPr lang="en-GB" sz="3200" dirty="0">
                <a:solidFill>
                  <a:srgbClr val="002060"/>
                </a:solidFill>
              </a:rPr>
              <a:t>Le frère </a:t>
            </a:r>
            <a:r>
              <a:rPr lang="en-GB" sz="3200" dirty="0" err="1">
                <a:solidFill>
                  <a:srgbClr val="002060"/>
                </a:solidFill>
              </a:rPr>
              <a:t>est</a:t>
            </a:r>
            <a:r>
              <a:rPr lang="en-GB" sz="3200" dirty="0">
                <a:solidFill>
                  <a:srgbClr val="002060"/>
                </a:solidFill>
              </a:rPr>
              <a:t> ......</a:t>
            </a:r>
          </a:p>
        </p:txBody>
      </p:sp>
      <p:sp>
        <p:nvSpPr>
          <p:cNvPr id="63" name="TextBox 62">
            <a:extLst>
              <a:ext uri="{FF2B5EF4-FFF2-40B4-BE49-F238E27FC236}">
                <a16:creationId xmlns:a16="http://schemas.microsoft.com/office/drawing/2014/main" id="{9CC16D28-1F62-4431-B336-6813B83DA726}"/>
              </a:ext>
            </a:extLst>
          </p:cNvPr>
          <p:cNvSpPr txBox="1"/>
          <p:nvPr/>
        </p:nvSpPr>
        <p:spPr>
          <a:xfrm>
            <a:off x="1152787" y="4747511"/>
            <a:ext cx="4736135" cy="584775"/>
          </a:xfrm>
          <a:prstGeom prst="rect">
            <a:avLst/>
          </a:prstGeom>
          <a:noFill/>
        </p:spPr>
        <p:txBody>
          <a:bodyPr wrap="square" rtlCol="0">
            <a:spAutoFit/>
          </a:bodyPr>
          <a:lstStyle/>
          <a:p>
            <a:r>
              <a:rPr lang="en-GB" sz="3200" dirty="0">
                <a:solidFill>
                  <a:srgbClr val="002060"/>
                </a:solidFill>
              </a:rPr>
              <a:t>Les parents </a:t>
            </a:r>
            <a:r>
              <a:rPr lang="en-GB" sz="3200" dirty="0" err="1">
                <a:solidFill>
                  <a:srgbClr val="002060"/>
                </a:solidFill>
              </a:rPr>
              <a:t>sont</a:t>
            </a:r>
            <a:r>
              <a:rPr lang="en-GB" sz="3200" dirty="0">
                <a:solidFill>
                  <a:srgbClr val="002060"/>
                </a:solidFill>
              </a:rPr>
              <a:t> </a:t>
            </a:r>
            <a:r>
              <a:rPr lang="en-GB" sz="3200" dirty="0">
                <a:solidFill>
                  <a:srgbClr val="002060"/>
                </a:solidFill>
                <a:latin typeface="+mj-lt"/>
              </a:rPr>
              <a:t>......</a:t>
            </a:r>
          </a:p>
        </p:txBody>
      </p:sp>
      <p:pic>
        <p:nvPicPr>
          <p:cNvPr id="4" name="Picture 3" descr="background rectangle">
            <a:extLst>
              <a:ext uri="{FF2B5EF4-FFF2-40B4-BE49-F238E27FC236}">
                <a16:creationId xmlns:a16="http://schemas.microsoft.com/office/drawing/2014/main" id="{6D6582EF-D7A8-49BB-9DEB-EBF86367354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4EE3F8E5-70BB-4792-B050-0C70889EAD7F}"/>
              </a:ext>
            </a:extLst>
          </p:cNvPr>
          <p:cNvSpPr txBox="1">
            <a:spLocks/>
          </p:cNvSpPr>
          <p:nvPr/>
        </p:nvSpPr>
        <p:spPr>
          <a:xfrm>
            <a:off x="-1" y="296864"/>
            <a:ext cx="566227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Les adjectifs</a:t>
            </a:r>
            <a:endParaRPr lang="en-GB" sz="3600" b="1" dirty="0">
              <a:solidFill>
                <a:schemeClr val="bg1"/>
              </a:solidFill>
            </a:endParaRPr>
          </a:p>
        </p:txBody>
      </p:sp>
      <p:sp>
        <p:nvSpPr>
          <p:cNvPr id="22" name="Speech Bubble: Rectangle with Corners Rounded 21">
            <a:extLst>
              <a:ext uri="{FF2B5EF4-FFF2-40B4-BE49-F238E27FC236}">
                <a16:creationId xmlns:a16="http://schemas.microsoft.com/office/drawing/2014/main" id="{2BDC2933-A6C4-4654-BFED-D2CEC06C4FCD}"/>
              </a:ext>
            </a:extLst>
          </p:cNvPr>
          <p:cNvSpPr/>
          <p:nvPr/>
        </p:nvSpPr>
        <p:spPr>
          <a:xfrm>
            <a:off x="1286438" y="3292056"/>
            <a:ext cx="3978272" cy="1324527"/>
          </a:xfrm>
          <a:prstGeom prst="wedgeRoundRectCallout">
            <a:avLst>
              <a:gd name="adj1" fmla="val -20195"/>
              <a:gd name="adj2" fmla="val 72059"/>
              <a:gd name="adj3" fmla="val 16667"/>
            </a:avLst>
          </a:prstGeom>
          <a:solidFill>
            <a:schemeClr val="accent1">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rPr>
              <a:t>If there is a </a:t>
            </a:r>
            <a:r>
              <a:rPr lang="en-GB" sz="2000" b="1" dirty="0">
                <a:solidFill>
                  <a:schemeClr val="bg1"/>
                </a:solidFill>
              </a:rPr>
              <a:t>mix </a:t>
            </a:r>
            <a:r>
              <a:rPr lang="en-GB" sz="2000" dirty="0">
                <a:solidFill>
                  <a:schemeClr val="bg1"/>
                </a:solidFill>
              </a:rPr>
              <a:t>of </a:t>
            </a:r>
            <a:r>
              <a:rPr lang="en-GB" sz="2000" b="1" dirty="0">
                <a:solidFill>
                  <a:schemeClr val="bg1"/>
                </a:solidFill>
              </a:rPr>
              <a:t>male and female</a:t>
            </a:r>
            <a:r>
              <a:rPr lang="en-GB" sz="2000" dirty="0">
                <a:solidFill>
                  <a:schemeClr val="bg1"/>
                </a:solidFill>
              </a:rPr>
              <a:t> people in the group, we use  the masculine form </a:t>
            </a:r>
            <a:r>
              <a:rPr lang="en-GB" sz="2000" b="1" i="1" dirty="0" err="1">
                <a:solidFill>
                  <a:schemeClr val="bg1"/>
                </a:solidFill>
              </a:rPr>
              <a:t>ils</a:t>
            </a:r>
            <a:r>
              <a:rPr lang="en-GB" sz="2000" b="1" dirty="0">
                <a:solidFill>
                  <a:schemeClr val="bg1"/>
                </a:solidFill>
              </a:rPr>
              <a:t>.</a:t>
            </a:r>
            <a:endParaRPr lang="en-GB" sz="2000" dirty="0">
              <a:solidFill>
                <a:schemeClr val="bg1"/>
              </a:solidFill>
            </a:endParaRPr>
          </a:p>
        </p:txBody>
      </p:sp>
    </p:spTree>
    <p:extLst>
      <p:ext uri="{BB962C8B-B14F-4D97-AF65-F5344CB8AC3E}">
        <p14:creationId xmlns:p14="http://schemas.microsoft.com/office/powerpoint/2010/main" val="38769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0" name="Table 59">
            <a:extLst>
              <a:ext uri="{FF2B5EF4-FFF2-40B4-BE49-F238E27FC236}">
                <a16:creationId xmlns:a16="http://schemas.microsoft.com/office/drawing/2014/main" id="{9E5835F6-BA19-4A5B-AF7D-A4A5EED1BE6C}"/>
              </a:ext>
            </a:extLst>
          </p:cNvPr>
          <p:cNvGraphicFramePr>
            <a:graphicFrameLocks noGrp="1"/>
          </p:cNvGraphicFramePr>
          <p:nvPr>
            <p:extLst>
              <p:ext uri="{D42A27DB-BD31-4B8C-83A1-F6EECF244321}">
                <p14:modId xmlns:p14="http://schemas.microsoft.com/office/powerpoint/2010/main" val="3418244796"/>
              </p:ext>
            </p:extLst>
          </p:nvPr>
        </p:nvGraphicFramePr>
        <p:xfrm>
          <a:off x="357187" y="1102750"/>
          <a:ext cx="11640284" cy="515112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1284633">
                  <a:extLst>
                    <a:ext uri="{9D8B030D-6E8A-4147-A177-3AD203B41FA5}">
                      <a16:colId xmlns:a16="http://schemas.microsoft.com/office/drawing/2014/main" val="1347700533"/>
                    </a:ext>
                  </a:extLst>
                </a:gridCol>
                <a:gridCol w="1630019">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le frère</a:t>
                      </a:r>
                    </a:p>
                    <a:p>
                      <a:pPr algn="ctr"/>
                      <a:r>
                        <a:rPr lang="en-GB" sz="2000" b="0" dirty="0">
                          <a:solidFill>
                            <a:srgbClr val="002060"/>
                          </a:solidFill>
                        </a:rPr>
                        <a:t>(brother, he)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la </a:t>
                      </a:r>
                      <a:r>
                        <a:rPr lang="fr-FR" sz="2000" b="1" dirty="0">
                          <a:solidFill>
                            <a:schemeClr val="accent5">
                              <a:lumMod val="50000"/>
                            </a:schemeClr>
                          </a:solidFill>
                        </a:rPr>
                        <a:t>sœur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chemeClr val="accent5">
                              <a:lumMod val="50000"/>
                            </a:schemeClr>
                          </a:solidFill>
                        </a:rPr>
                        <a:t>(</a:t>
                      </a:r>
                      <a:r>
                        <a:rPr lang="fr-FR" sz="2000" b="0" dirty="0" err="1">
                          <a:solidFill>
                            <a:schemeClr val="accent5">
                              <a:lumMod val="50000"/>
                            </a:schemeClr>
                          </a:solidFill>
                        </a:rPr>
                        <a:t>sister</a:t>
                      </a:r>
                      <a:r>
                        <a:rPr lang="fr-FR" sz="2000" b="0" dirty="0">
                          <a:solidFill>
                            <a:schemeClr val="accent5">
                              <a:lumMod val="50000"/>
                            </a:schemeClr>
                          </a:solidFill>
                        </a:rPr>
                        <a:t>; </a:t>
                      </a:r>
                      <a:r>
                        <a:rPr lang="fr-FR" sz="2000" b="0" dirty="0" err="1">
                          <a:solidFill>
                            <a:schemeClr val="accent5">
                              <a:lumMod val="50000"/>
                            </a:schemeClr>
                          </a:solidFill>
                        </a:rPr>
                        <a:t>she</a:t>
                      </a:r>
                      <a:r>
                        <a:rPr lang="fr-FR" sz="2000" b="0"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les frères</a:t>
                      </a:r>
                    </a:p>
                    <a:p>
                      <a:pPr algn="ctr"/>
                      <a:r>
                        <a:rPr lang="en-GB" sz="2000" b="0" dirty="0">
                          <a:solidFill>
                            <a:srgbClr val="002060"/>
                          </a:solidFill>
                        </a:rPr>
                        <a:t>(brothers, </a:t>
                      </a:r>
                    </a:p>
                    <a:p>
                      <a:pPr algn="ctr"/>
                      <a:r>
                        <a:rPr lang="en-GB" sz="2000" b="0" dirty="0">
                          <a:solidFill>
                            <a:schemeClr val="accent5">
                              <a:lumMod val="50000"/>
                            </a:schemeClr>
                          </a:solidFill>
                        </a:rPr>
                        <a:t>they </a:t>
                      </a:r>
                      <a:r>
                        <a:rPr lang="en-GB" sz="2000" b="0" dirty="0" err="1">
                          <a:solidFill>
                            <a:schemeClr val="accent5">
                              <a:lumMod val="50000"/>
                            </a:schemeClr>
                          </a:solidFill>
                        </a:rPr>
                        <a:t>mpl</a:t>
                      </a:r>
                      <a:r>
                        <a:rPr lang="en-GB" sz="20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les </a:t>
                      </a:r>
                      <a:r>
                        <a:rPr lang="fr-FR" sz="2000" b="1" dirty="0">
                          <a:solidFill>
                            <a:schemeClr val="accent5">
                              <a:lumMod val="50000"/>
                            </a:schemeClr>
                          </a:solidFill>
                        </a:rPr>
                        <a:t>sœurs</a:t>
                      </a:r>
                    </a:p>
                    <a:p>
                      <a:pPr algn="ctr"/>
                      <a:r>
                        <a:rPr lang="en-GB" sz="2000" b="0" dirty="0">
                          <a:solidFill>
                            <a:srgbClr val="002060"/>
                          </a:solidFill>
                        </a:rPr>
                        <a:t>(sisters, </a:t>
                      </a:r>
                    </a:p>
                    <a:p>
                      <a:pPr algn="ctr"/>
                      <a:r>
                        <a:rPr lang="en-GB" sz="2000" b="0" dirty="0">
                          <a:solidFill>
                            <a:schemeClr val="accent5">
                              <a:lumMod val="50000"/>
                            </a:schemeClr>
                          </a:solidFill>
                        </a:rPr>
                        <a:t>they </a:t>
                      </a:r>
                      <a:r>
                        <a:rPr lang="en-GB" sz="2000" b="0" dirty="0" err="1">
                          <a:solidFill>
                            <a:schemeClr val="accent5">
                              <a:lumMod val="50000"/>
                            </a:schemeClr>
                          </a:solidFill>
                        </a:rPr>
                        <a:t>fpl</a:t>
                      </a:r>
                      <a:r>
                        <a:rPr lang="en-GB" sz="20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62" name="Picture 61">
            <a:extLst>
              <a:ext uri="{FF2B5EF4-FFF2-40B4-BE49-F238E27FC236}">
                <a16:creationId xmlns:a16="http://schemas.microsoft.com/office/drawing/2014/main" id="{AB397E5D-C6F1-49BF-98EA-2B607125A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8" y="2155600"/>
            <a:ext cx="346161" cy="360584"/>
          </a:xfrm>
          <a:prstGeom prst="rect">
            <a:avLst/>
          </a:prstGeom>
        </p:spPr>
      </p:pic>
      <p:pic>
        <p:nvPicPr>
          <p:cNvPr id="63" name="Picture 62">
            <a:extLst>
              <a:ext uri="{FF2B5EF4-FFF2-40B4-BE49-F238E27FC236}">
                <a16:creationId xmlns:a16="http://schemas.microsoft.com/office/drawing/2014/main" id="{B9B0769E-0D74-41D0-84D4-B26BBC9CD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35506" y="2706145"/>
            <a:ext cx="346161" cy="360584"/>
          </a:xfrm>
          <a:prstGeom prst="rect">
            <a:avLst/>
          </a:prstGeom>
        </p:spPr>
      </p:pic>
      <p:pic>
        <p:nvPicPr>
          <p:cNvPr id="64" name="Picture 63">
            <a:extLst>
              <a:ext uri="{FF2B5EF4-FFF2-40B4-BE49-F238E27FC236}">
                <a16:creationId xmlns:a16="http://schemas.microsoft.com/office/drawing/2014/main" id="{5ED6821C-1E10-4767-B772-A0F89608E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4" y="3237240"/>
            <a:ext cx="346161" cy="360584"/>
          </a:xfrm>
          <a:prstGeom prst="rect">
            <a:avLst/>
          </a:prstGeom>
        </p:spPr>
      </p:pic>
      <p:pic>
        <p:nvPicPr>
          <p:cNvPr id="65" name="Picture 64">
            <a:extLst>
              <a:ext uri="{FF2B5EF4-FFF2-40B4-BE49-F238E27FC236}">
                <a16:creationId xmlns:a16="http://schemas.microsoft.com/office/drawing/2014/main" id="{A88D969C-D47A-4D01-AB85-B0B06DE5E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3701294"/>
            <a:ext cx="346161" cy="360584"/>
          </a:xfrm>
          <a:prstGeom prst="rect">
            <a:avLst/>
          </a:prstGeom>
        </p:spPr>
      </p:pic>
      <p:pic>
        <p:nvPicPr>
          <p:cNvPr id="66" name="Picture 65">
            <a:extLst>
              <a:ext uri="{FF2B5EF4-FFF2-40B4-BE49-F238E27FC236}">
                <a16:creationId xmlns:a16="http://schemas.microsoft.com/office/drawing/2014/main" id="{155F6B0B-BFFE-4EF1-BAB0-23C95B53B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4259855"/>
            <a:ext cx="346161" cy="360584"/>
          </a:xfrm>
          <a:prstGeom prst="rect">
            <a:avLst/>
          </a:prstGeom>
        </p:spPr>
      </p:pic>
      <p:pic>
        <p:nvPicPr>
          <p:cNvPr id="67" name="Picture 66">
            <a:extLst>
              <a:ext uri="{FF2B5EF4-FFF2-40B4-BE49-F238E27FC236}">
                <a16:creationId xmlns:a16="http://schemas.microsoft.com/office/drawing/2014/main" id="{C59DC8C7-35DF-465C-ABC2-B1C55D5A2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5" y="4772576"/>
            <a:ext cx="346161" cy="360584"/>
          </a:xfrm>
          <a:prstGeom prst="rect">
            <a:avLst/>
          </a:prstGeom>
        </p:spPr>
      </p:pic>
      <p:pic>
        <p:nvPicPr>
          <p:cNvPr id="68" name="Picture 67">
            <a:extLst>
              <a:ext uri="{FF2B5EF4-FFF2-40B4-BE49-F238E27FC236}">
                <a16:creationId xmlns:a16="http://schemas.microsoft.com/office/drawing/2014/main" id="{1E33926D-0095-4639-847D-A31888037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5295491"/>
            <a:ext cx="346161" cy="360584"/>
          </a:xfrm>
          <a:prstGeom prst="rect">
            <a:avLst/>
          </a:prstGeom>
        </p:spPr>
      </p:pic>
      <p:pic>
        <p:nvPicPr>
          <p:cNvPr id="69" name="Picture 68">
            <a:extLst>
              <a:ext uri="{FF2B5EF4-FFF2-40B4-BE49-F238E27FC236}">
                <a16:creationId xmlns:a16="http://schemas.microsoft.com/office/drawing/2014/main" id="{E965A6D7-21E1-4C22-A1B4-ABBF65BDF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817358"/>
            <a:ext cx="346161" cy="360584"/>
          </a:xfrm>
          <a:prstGeom prst="rect">
            <a:avLst/>
          </a:prstGeom>
        </p:spPr>
      </p:pic>
      <p:sp>
        <p:nvSpPr>
          <p:cNvPr id="78" name="TextBox 77">
            <a:extLst>
              <a:ext uri="{FF2B5EF4-FFF2-40B4-BE49-F238E27FC236}">
                <a16:creationId xmlns:a16="http://schemas.microsoft.com/office/drawing/2014/main" id="{5BB7EEAE-E606-472E-AB23-DFD142922CDD}"/>
              </a:ext>
            </a:extLst>
          </p:cNvPr>
          <p:cNvSpPr txBox="1"/>
          <p:nvPr/>
        </p:nvSpPr>
        <p:spPr>
          <a:xfrm>
            <a:off x="1224000" y="2090121"/>
            <a:ext cx="4114800" cy="461665"/>
          </a:xfrm>
          <a:prstGeom prst="rect">
            <a:avLst/>
          </a:prstGeom>
          <a:noFill/>
        </p:spPr>
        <p:txBody>
          <a:bodyPr wrap="square" rtlCol="0">
            <a:spAutoFit/>
          </a:bodyPr>
          <a:lstStyle/>
          <a:p>
            <a:r>
              <a:rPr lang="en-GB" sz="2400" dirty="0">
                <a:solidFill>
                  <a:srgbClr val="002060"/>
                </a:solidFill>
                <a:latin typeface="+mj-lt"/>
              </a:rPr>
              <a:t>(The sister) is pleased.</a:t>
            </a:r>
          </a:p>
        </p:txBody>
      </p:sp>
      <p:sp>
        <p:nvSpPr>
          <p:cNvPr id="79" name="TextBox 78">
            <a:extLst>
              <a:ext uri="{FF2B5EF4-FFF2-40B4-BE49-F238E27FC236}">
                <a16:creationId xmlns:a16="http://schemas.microsoft.com/office/drawing/2014/main" id="{39493052-5912-47B8-8926-EE808CFF15B3}"/>
              </a:ext>
            </a:extLst>
          </p:cNvPr>
          <p:cNvSpPr txBox="1"/>
          <p:nvPr/>
        </p:nvSpPr>
        <p:spPr>
          <a:xfrm>
            <a:off x="1224000" y="2606163"/>
            <a:ext cx="4438650" cy="461665"/>
          </a:xfrm>
          <a:prstGeom prst="rect">
            <a:avLst/>
          </a:prstGeom>
          <a:noFill/>
        </p:spPr>
        <p:txBody>
          <a:bodyPr wrap="square" rtlCol="0">
            <a:spAutoFit/>
          </a:bodyPr>
          <a:lstStyle/>
          <a:p>
            <a:r>
              <a:rPr lang="en-GB" sz="2400" dirty="0">
                <a:solidFill>
                  <a:srgbClr val="002060"/>
                </a:solidFill>
                <a:latin typeface="+mj-lt"/>
              </a:rPr>
              <a:t>(The brothers) are intelligent.</a:t>
            </a:r>
          </a:p>
        </p:txBody>
      </p:sp>
      <p:sp>
        <p:nvSpPr>
          <p:cNvPr id="80" name="TextBox 79">
            <a:extLst>
              <a:ext uri="{FF2B5EF4-FFF2-40B4-BE49-F238E27FC236}">
                <a16:creationId xmlns:a16="http://schemas.microsoft.com/office/drawing/2014/main" id="{E658232A-AFEC-40C8-AE2A-09F4974C1364}"/>
              </a:ext>
            </a:extLst>
          </p:cNvPr>
          <p:cNvSpPr txBox="1"/>
          <p:nvPr/>
        </p:nvSpPr>
        <p:spPr>
          <a:xfrm>
            <a:off x="1224000" y="3152925"/>
            <a:ext cx="4114800" cy="461665"/>
          </a:xfrm>
          <a:prstGeom prst="rect">
            <a:avLst/>
          </a:prstGeom>
          <a:noFill/>
        </p:spPr>
        <p:txBody>
          <a:bodyPr wrap="square" rtlCol="0">
            <a:spAutoFit/>
          </a:bodyPr>
          <a:lstStyle/>
          <a:p>
            <a:r>
              <a:rPr lang="en-GB" sz="2400" dirty="0">
                <a:solidFill>
                  <a:srgbClr val="002060"/>
                </a:solidFill>
                <a:latin typeface="+mj-lt"/>
              </a:rPr>
              <a:t>(The brother) is pleased.</a:t>
            </a:r>
          </a:p>
        </p:txBody>
      </p:sp>
      <p:sp>
        <p:nvSpPr>
          <p:cNvPr id="81" name="TextBox 80">
            <a:extLst>
              <a:ext uri="{FF2B5EF4-FFF2-40B4-BE49-F238E27FC236}">
                <a16:creationId xmlns:a16="http://schemas.microsoft.com/office/drawing/2014/main" id="{E873D151-294E-4880-800A-306DC4113FA0}"/>
              </a:ext>
            </a:extLst>
          </p:cNvPr>
          <p:cNvSpPr txBox="1"/>
          <p:nvPr/>
        </p:nvSpPr>
        <p:spPr>
          <a:xfrm>
            <a:off x="1224000" y="3645417"/>
            <a:ext cx="4114800" cy="461665"/>
          </a:xfrm>
          <a:prstGeom prst="rect">
            <a:avLst/>
          </a:prstGeom>
          <a:noFill/>
        </p:spPr>
        <p:txBody>
          <a:bodyPr wrap="square" rtlCol="0">
            <a:spAutoFit/>
          </a:bodyPr>
          <a:lstStyle/>
          <a:p>
            <a:r>
              <a:rPr lang="en-GB" sz="2400" dirty="0">
                <a:solidFill>
                  <a:srgbClr val="002060"/>
                </a:solidFill>
                <a:latin typeface="+mj-lt"/>
              </a:rPr>
              <a:t>(The sisters) are interesting.</a:t>
            </a:r>
          </a:p>
        </p:txBody>
      </p:sp>
      <p:sp>
        <p:nvSpPr>
          <p:cNvPr id="82" name="TextBox 81">
            <a:extLst>
              <a:ext uri="{FF2B5EF4-FFF2-40B4-BE49-F238E27FC236}">
                <a16:creationId xmlns:a16="http://schemas.microsoft.com/office/drawing/2014/main" id="{D72D1520-C162-4F72-A2AC-BA2FCF74B83F}"/>
              </a:ext>
            </a:extLst>
          </p:cNvPr>
          <p:cNvSpPr txBox="1"/>
          <p:nvPr/>
        </p:nvSpPr>
        <p:spPr>
          <a:xfrm>
            <a:off x="1224000" y="4184496"/>
            <a:ext cx="4752484" cy="461665"/>
          </a:xfrm>
          <a:prstGeom prst="rect">
            <a:avLst/>
          </a:prstGeom>
          <a:noFill/>
        </p:spPr>
        <p:txBody>
          <a:bodyPr wrap="square" rtlCol="0">
            <a:spAutoFit/>
          </a:bodyPr>
          <a:lstStyle/>
          <a:p>
            <a:r>
              <a:rPr lang="en-GB" sz="2400" dirty="0">
                <a:solidFill>
                  <a:srgbClr val="002060"/>
                </a:solidFill>
                <a:latin typeface="+mj-lt"/>
              </a:rPr>
              <a:t>(The brothers) are pleased.</a:t>
            </a:r>
          </a:p>
        </p:txBody>
      </p:sp>
      <p:sp>
        <p:nvSpPr>
          <p:cNvPr id="83" name="TextBox 82">
            <a:extLst>
              <a:ext uri="{FF2B5EF4-FFF2-40B4-BE49-F238E27FC236}">
                <a16:creationId xmlns:a16="http://schemas.microsoft.com/office/drawing/2014/main" id="{1C008C54-7A08-478B-83DD-45DF18191070}"/>
              </a:ext>
            </a:extLst>
          </p:cNvPr>
          <p:cNvSpPr txBox="1"/>
          <p:nvPr/>
        </p:nvSpPr>
        <p:spPr>
          <a:xfrm>
            <a:off x="1224000" y="4701027"/>
            <a:ext cx="4114800" cy="461665"/>
          </a:xfrm>
          <a:prstGeom prst="rect">
            <a:avLst/>
          </a:prstGeom>
          <a:noFill/>
        </p:spPr>
        <p:txBody>
          <a:bodyPr wrap="square" rtlCol="0">
            <a:spAutoFit/>
          </a:bodyPr>
          <a:lstStyle/>
          <a:p>
            <a:r>
              <a:rPr lang="en-GB" sz="2400" dirty="0">
                <a:solidFill>
                  <a:srgbClr val="002060"/>
                </a:solidFill>
                <a:latin typeface="+mj-lt"/>
              </a:rPr>
              <a:t>(The brother) is open.</a:t>
            </a:r>
          </a:p>
        </p:txBody>
      </p:sp>
      <p:sp>
        <p:nvSpPr>
          <p:cNvPr id="84" name="TextBox 83">
            <a:extLst>
              <a:ext uri="{FF2B5EF4-FFF2-40B4-BE49-F238E27FC236}">
                <a16:creationId xmlns:a16="http://schemas.microsoft.com/office/drawing/2014/main" id="{B95F2332-3C54-40A2-8475-E600FD215373}"/>
              </a:ext>
            </a:extLst>
          </p:cNvPr>
          <p:cNvSpPr txBox="1"/>
          <p:nvPr/>
        </p:nvSpPr>
        <p:spPr>
          <a:xfrm>
            <a:off x="1224000" y="5200608"/>
            <a:ext cx="4114800" cy="461665"/>
          </a:xfrm>
          <a:prstGeom prst="rect">
            <a:avLst/>
          </a:prstGeom>
          <a:noFill/>
        </p:spPr>
        <p:txBody>
          <a:bodyPr wrap="square" rtlCol="0">
            <a:spAutoFit/>
          </a:bodyPr>
          <a:lstStyle/>
          <a:p>
            <a:r>
              <a:rPr lang="en-GB" sz="2400" dirty="0">
                <a:solidFill>
                  <a:srgbClr val="002060"/>
                </a:solidFill>
                <a:latin typeface="+mj-lt"/>
              </a:rPr>
              <a:t>(The sister) is tall.</a:t>
            </a:r>
          </a:p>
        </p:txBody>
      </p:sp>
      <p:sp>
        <p:nvSpPr>
          <p:cNvPr id="85" name="TextBox 84">
            <a:extLst>
              <a:ext uri="{FF2B5EF4-FFF2-40B4-BE49-F238E27FC236}">
                <a16:creationId xmlns:a16="http://schemas.microsoft.com/office/drawing/2014/main" id="{58806039-20B7-4FA8-9876-B4FEED8A2B26}"/>
              </a:ext>
            </a:extLst>
          </p:cNvPr>
          <p:cNvSpPr txBox="1"/>
          <p:nvPr/>
        </p:nvSpPr>
        <p:spPr>
          <a:xfrm>
            <a:off x="1224000" y="5755250"/>
            <a:ext cx="4114800" cy="461665"/>
          </a:xfrm>
          <a:prstGeom prst="rect">
            <a:avLst/>
          </a:prstGeom>
          <a:noFill/>
        </p:spPr>
        <p:txBody>
          <a:bodyPr wrap="square" rtlCol="0">
            <a:spAutoFit/>
          </a:bodyPr>
          <a:lstStyle/>
          <a:p>
            <a:r>
              <a:rPr lang="en-GB" sz="2400" dirty="0">
                <a:solidFill>
                  <a:srgbClr val="002060"/>
                </a:solidFill>
                <a:latin typeface="+mj-lt"/>
              </a:rPr>
              <a:t>(The sisters) are short.</a:t>
            </a:r>
          </a:p>
        </p:txBody>
      </p:sp>
      <p:sp>
        <p:nvSpPr>
          <p:cNvPr id="5" name="Rectangle 4">
            <a:hlinkClick r:id="" action="ppaction://noaction">
              <a:snd r:embed="rId4" name="tr3-1.wav"/>
            </a:hlinkClick>
            <a:extLst>
              <a:ext uri="{FF2B5EF4-FFF2-40B4-BE49-F238E27FC236}">
                <a16:creationId xmlns:a16="http://schemas.microsoft.com/office/drawing/2014/main" id="{6ADB3357-36F4-4DCB-BFB1-87F94B250BF5}"/>
              </a:ext>
            </a:extLst>
          </p:cNvPr>
          <p:cNvSpPr/>
          <p:nvPr/>
        </p:nvSpPr>
        <p:spPr>
          <a:xfrm>
            <a:off x="575161" y="21606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88" name="Rectangle 87">
            <a:hlinkClick r:id="" action="ppaction://noaction">
              <a:snd r:embed="rId5" name="tr3-2.wav"/>
            </a:hlinkClick>
            <a:extLst>
              <a:ext uri="{FF2B5EF4-FFF2-40B4-BE49-F238E27FC236}">
                <a16:creationId xmlns:a16="http://schemas.microsoft.com/office/drawing/2014/main" id="{4AC5BE09-E979-4C4F-A15C-D97D57127B99}"/>
              </a:ext>
            </a:extLst>
          </p:cNvPr>
          <p:cNvSpPr/>
          <p:nvPr/>
        </p:nvSpPr>
        <p:spPr>
          <a:xfrm>
            <a:off x="575161" y="267023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90" name="Rectangle 89">
            <a:hlinkClick r:id="" action="ppaction://noaction">
              <a:snd r:embed="rId6" name="tr3-3.wav"/>
            </a:hlinkClick>
            <a:extLst>
              <a:ext uri="{FF2B5EF4-FFF2-40B4-BE49-F238E27FC236}">
                <a16:creationId xmlns:a16="http://schemas.microsoft.com/office/drawing/2014/main" id="{71711E42-D33E-46AC-8C65-7C31345888E2}"/>
              </a:ext>
            </a:extLst>
          </p:cNvPr>
          <p:cNvSpPr/>
          <p:nvPr/>
        </p:nvSpPr>
        <p:spPr>
          <a:xfrm>
            <a:off x="575161" y="31915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92" name="Rectangle 91">
            <a:hlinkClick r:id="" action="ppaction://noaction">
              <a:snd r:embed="rId7" name="tr3-4.wav"/>
            </a:hlinkClick>
            <a:extLst>
              <a:ext uri="{FF2B5EF4-FFF2-40B4-BE49-F238E27FC236}">
                <a16:creationId xmlns:a16="http://schemas.microsoft.com/office/drawing/2014/main" id="{7B430681-735B-4FF7-9AA9-96D77715552A}"/>
              </a:ext>
            </a:extLst>
          </p:cNvPr>
          <p:cNvSpPr/>
          <p:nvPr/>
        </p:nvSpPr>
        <p:spPr>
          <a:xfrm>
            <a:off x="575161" y="371286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94" name="Rectangle 93">
            <a:hlinkClick r:id="" action="ppaction://noaction">
              <a:snd r:embed="rId8" name="tr3-5.wav"/>
            </a:hlinkClick>
            <a:extLst>
              <a:ext uri="{FF2B5EF4-FFF2-40B4-BE49-F238E27FC236}">
                <a16:creationId xmlns:a16="http://schemas.microsoft.com/office/drawing/2014/main" id="{F32F2761-A2E0-47E7-8748-4ED64387CF79}"/>
              </a:ext>
            </a:extLst>
          </p:cNvPr>
          <p:cNvSpPr/>
          <p:nvPr/>
        </p:nvSpPr>
        <p:spPr>
          <a:xfrm>
            <a:off x="575161" y="421572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96" name="Rectangle 95">
            <a:hlinkClick r:id="" action="ppaction://noaction">
              <a:snd r:embed="rId9" name="tr3-6.wav"/>
            </a:hlinkClick>
            <a:extLst>
              <a:ext uri="{FF2B5EF4-FFF2-40B4-BE49-F238E27FC236}">
                <a16:creationId xmlns:a16="http://schemas.microsoft.com/office/drawing/2014/main" id="{6940AB5D-B1C9-4003-B97A-BF455A4EC5AF}"/>
              </a:ext>
            </a:extLst>
          </p:cNvPr>
          <p:cNvSpPr/>
          <p:nvPr/>
        </p:nvSpPr>
        <p:spPr>
          <a:xfrm>
            <a:off x="575161" y="475634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98" name="Rectangle 97">
            <a:hlinkClick r:id="" action="ppaction://noaction">
              <a:snd r:embed="rId10" name="tr3-7.wav"/>
            </a:hlinkClick>
            <a:extLst>
              <a:ext uri="{FF2B5EF4-FFF2-40B4-BE49-F238E27FC236}">
                <a16:creationId xmlns:a16="http://schemas.microsoft.com/office/drawing/2014/main" id="{4BB0B2AC-AB37-4671-A756-B96DD7A71229}"/>
              </a:ext>
            </a:extLst>
          </p:cNvPr>
          <p:cNvSpPr/>
          <p:nvPr/>
        </p:nvSpPr>
        <p:spPr>
          <a:xfrm>
            <a:off x="575161" y="526595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7</a:t>
            </a:r>
          </a:p>
        </p:txBody>
      </p:sp>
      <p:sp>
        <p:nvSpPr>
          <p:cNvPr id="100" name="Rectangle 99">
            <a:hlinkClick r:id="" action="ppaction://noaction">
              <a:snd r:embed="rId11" name="tr3-8.wav"/>
            </a:hlinkClick>
            <a:extLst>
              <a:ext uri="{FF2B5EF4-FFF2-40B4-BE49-F238E27FC236}">
                <a16:creationId xmlns:a16="http://schemas.microsoft.com/office/drawing/2014/main" id="{21BF5008-9FCB-4476-B696-906F18789321}"/>
              </a:ext>
            </a:extLst>
          </p:cNvPr>
          <p:cNvSpPr/>
          <p:nvPr/>
        </p:nvSpPr>
        <p:spPr>
          <a:xfrm>
            <a:off x="575161" y="577466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8</a:t>
            </a:r>
          </a:p>
        </p:txBody>
      </p:sp>
      <p:pic>
        <p:nvPicPr>
          <p:cNvPr id="2" name="Picture 1" descr="background rectangle">
            <a:extLst>
              <a:ext uri="{FF2B5EF4-FFF2-40B4-BE49-F238E27FC236}">
                <a16:creationId xmlns:a16="http://schemas.microsoft.com/office/drawing/2014/main" id="{13F00A57-5555-47C9-BA97-7B269FBF872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5E1AA834-FD00-4923-B59B-444E83244E09}"/>
              </a:ext>
            </a:extLst>
          </p:cNvPr>
          <p:cNvSpPr txBox="1">
            <a:spLocks/>
          </p:cNvSpPr>
          <p:nvPr/>
        </p:nvSpPr>
        <p:spPr>
          <a:xfrm>
            <a:off x="-1" y="296864"/>
            <a:ext cx="566227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C’est qui? </a:t>
            </a:r>
            <a:endParaRPr lang="en-GB" sz="3600" b="1" dirty="0">
              <a:solidFill>
                <a:schemeClr val="bg1"/>
              </a:solidFill>
            </a:endParaRPr>
          </a:p>
        </p:txBody>
      </p:sp>
    </p:spTree>
    <p:extLst>
      <p:ext uri="{BB962C8B-B14F-4D97-AF65-F5344CB8AC3E}">
        <p14:creationId xmlns:p14="http://schemas.microsoft.com/office/powerpoint/2010/main" val="10936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8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p:bldP spid="84" grpId="0"/>
      <p:bldP spid="8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5466263-3B8B-4AD1-BBE5-4848C6DDC3FA}"/>
              </a:ext>
            </a:extLst>
          </p:cNvPr>
          <p:cNvSpPr txBox="1"/>
          <p:nvPr/>
        </p:nvSpPr>
        <p:spPr>
          <a:xfrm>
            <a:off x="386450" y="1371965"/>
            <a:ext cx="11615759" cy="461665"/>
          </a:xfrm>
          <a:prstGeom prst="rect">
            <a:avLst/>
          </a:prstGeom>
          <a:noFill/>
        </p:spPr>
        <p:txBody>
          <a:bodyPr wrap="square" rtlCol="0">
            <a:spAutoFit/>
          </a:bodyPr>
          <a:lstStyle/>
          <a:p>
            <a:r>
              <a:rPr lang="en-GB" sz="2400" dirty="0">
                <a:solidFill>
                  <a:schemeClr val="accent5">
                    <a:lumMod val="50000"/>
                  </a:schemeClr>
                </a:solidFill>
                <a:latin typeface="+mj-lt"/>
              </a:rPr>
              <a:t>1) Jean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grand.   </a:t>
            </a:r>
            <a:r>
              <a:rPr lang="en-GB" sz="2400" b="1" dirty="0">
                <a:solidFill>
                  <a:schemeClr val="accent5">
                    <a:lumMod val="50000"/>
                  </a:schemeClr>
                </a:solidFill>
                <a:latin typeface="+mj-lt"/>
              </a:rPr>
              <a:t>Jean</a:t>
            </a:r>
            <a:r>
              <a:rPr lang="en-GB" sz="2400" dirty="0">
                <a:solidFill>
                  <a:schemeClr val="accent5">
                    <a:lumMod val="50000"/>
                  </a:schemeClr>
                </a:solidFill>
                <a:latin typeface="+mj-lt"/>
              </a:rPr>
              <a:t>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intelligent et </a:t>
            </a:r>
            <a:r>
              <a:rPr lang="en-GB" sz="2400" dirty="0" err="1">
                <a:solidFill>
                  <a:schemeClr val="accent5">
                    <a:lumMod val="50000"/>
                  </a:schemeClr>
                </a:solidFill>
                <a:latin typeface="+mj-lt"/>
              </a:rPr>
              <a:t>dr</a:t>
            </a:r>
            <a:r>
              <a:rPr lang="en-GB" sz="2400" dirty="0" err="1">
                <a:solidFill>
                  <a:schemeClr val="accent5">
                    <a:lumMod val="50000"/>
                  </a:schemeClr>
                </a:solidFill>
                <a:latin typeface="+mj-lt"/>
                <a:cs typeface="Calibri" panose="020F0502020204030204" pitchFamily="34" charset="0"/>
              </a:rPr>
              <a:t>ôle</a:t>
            </a:r>
            <a:r>
              <a:rPr lang="en-GB" sz="2400" dirty="0">
                <a:solidFill>
                  <a:schemeClr val="accent5">
                    <a:lumMod val="50000"/>
                  </a:schemeClr>
                </a:solidFill>
                <a:latin typeface="+mj-lt"/>
              </a:rPr>
              <a:t>.  </a:t>
            </a:r>
            <a:r>
              <a:rPr lang="en-GB" sz="2400" b="1" dirty="0">
                <a:solidFill>
                  <a:schemeClr val="accent5">
                    <a:lumMod val="50000"/>
                  </a:schemeClr>
                </a:solidFill>
                <a:latin typeface="+mj-lt"/>
              </a:rPr>
              <a:t>Jean</a:t>
            </a:r>
            <a:r>
              <a:rPr lang="en-GB" sz="2400" dirty="0">
                <a:solidFill>
                  <a:schemeClr val="accent5">
                    <a:lumMod val="50000"/>
                  </a:schemeClr>
                </a:solidFill>
                <a:latin typeface="+mj-lt"/>
              </a:rPr>
              <a:t>  </a:t>
            </a:r>
            <a:r>
              <a:rPr lang="en-GB" sz="2400" dirty="0" err="1">
                <a:solidFill>
                  <a:schemeClr val="accent5">
                    <a:lumMod val="50000"/>
                  </a:schemeClr>
                </a:solidFill>
                <a:latin typeface="+mj-lt"/>
              </a:rPr>
              <a:t>regarde</a:t>
            </a:r>
            <a:r>
              <a:rPr lang="en-GB" sz="2400" dirty="0">
                <a:solidFill>
                  <a:schemeClr val="accent5">
                    <a:lumMod val="50000"/>
                  </a:schemeClr>
                </a:solidFill>
                <a:latin typeface="+mj-lt"/>
              </a:rPr>
              <a:t> la </a:t>
            </a:r>
            <a:r>
              <a:rPr lang="en-GB" sz="2400" dirty="0" err="1">
                <a:solidFill>
                  <a:schemeClr val="accent5">
                    <a:lumMod val="50000"/>
                  </a:schemeClr>
                </a:solidFill>
                <a:latin typeface="+mj-lt"/>
              </a:rPr>
              <a:t>t</a:t>
            </a:r>
            <a:r>
              <a:rPr lang="en-GB" sz="2400" dirty="0" err="1">
                <a:solidFill>
                  <a:schemeClr val="accent5">
                    <a:lumMod val="50000"/>
                  </a:schemeClr>
                </a:solidFill>
                <a:latin typeface="+mj-lt"/>
                <a:cs typeface="Calibri" panose="020F0502020204030204" pitchFamily="34" charset="0"/>
              </a:rPr>
              <a:t>élé</a:t>
            </a:r>
            <a:r>
              <a:rPr lang="en-GB" sz="2400" dirty="0">
                <a:solidFill>
                  <a:schemeClr val="accent5">
                    <a:lumMod val="50000"/>
                  </a:schemeClr>
                </a:solidFill>
                <a:latin typeface="+mj-lt"/>
                <a:cs typeface="Calibri" panose="020F0502020204030204" pitchFamily="34" charset="0"/>
              </a:rPr>
              <a:t>.</a:t>
            </a:r>
            <a:endParaRPr lang="en-GB" sz="2400" dirty="0">
              <a:solidFill>
                <a:schemeClr val="accent5">
                  <a:lumMod val="50000"/>
                </a:schemeClr>
              </a:solidFill>
              <a:latin typeface="+mj-lt"/>
            </a:endParaRPr>
          </a:p>
        </p:txBody>
      </p:sp>
      <p:sp>
        <p:nvSpPr>
          <p:cNvPr id="11" name="TextBox 10">
            <a:extLst>
              <a:ext uri="{FF2B5EF4-FFF2-40B4-BE49-F238E27FC236}">
                <a16:creationId xmlns:a16="http://schemas.microsoft.com/office/drawing/2014/main" id="{BE298AEB-322C-4559-93DB-F46FA6BE135C}"/>
              </a:ext>
            </a:extLst>
          </p:cNvPr>
          <p:cNvSpPr txBox="1"/>
          <p:nvPr/>
        </p:nvSpPr>
        <p:spPr>
          <a:xfrm>
            <a:off x="413791" y="2362391"/>
            <a:ext cx="11615759" cy="461665"/>
          </a:xfrm>
          <a:prstGeom prst="rect">
            <a:avLst/>
          </a:prstGeom>
          <a:noFill/>
        </p:spPr>
        <p:txBody>
          <a:bodyPr wrap="square" rtlCol="0">
            <a:spAutoFit/>
          </a:bodyPr>
          <a:lstStyle/>
          <a:p>
            <a:r>
              <a:rPr lang="en-GB" sz="2400" dirty="0">
                <a:solidFill>
                  <a:schemeClr val="accent5">
                    <a:lumMod val="50000"/>
                  </a:schemeClr>
                </a:solidFill>
                <a:latin typeface="+mj-lt"/>
              </a:rPr>
              <a:t>2) Sarah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a:t>
            </a:r>
            <a:r>
              <a:rPr lang="en-GB" sz="2400" dirty="0" err="1">
                <a:solidFill>
                  <a:schemeClr val="accent5">
                    <a:lumMod val="50000"/>
                  </a:schemeClr>
                </a:solidFill>
                <a:latin typeface="+mj-lt"/>
              </a:rPr>
              <a:t>jeune</a:t>
            </a:r>
            <a:r>
              <a:rPr lang="en-GB" sz="2400" dirty="0">
                <a:solidFill>
                  <a:schemeClr val="accent5">
                    <a:lumMod val="50000"/>
                  </a:schemeClr>
                </a:solidFill>
                <a:latin typeface="+mj-lt"/>
              </a:rPr>
              <a:t>.  </a:t>
            </a:r>
            <a:r>
              <a:rPr lang="en-GB" sz="2400" b="1" dirty="0">
                <a:solidFill>
                  <a:schemeClr val="accent5">
                    <a:lumMod val="50000"/>
                  </a:schemeClr>
                </a:solidFill>
                <a:latin typeface="+mj-lt"/>
              </a:rPr>
              <a:t>Sarah</a:t>
            </a:r>
            <a:r>
              <a:rPr lang="en-GB" sz="2400" dirty="0">
                <a:solidFill>
                  <a:schemeClr val="accent5">
                    <a:lumMod val="50000"/>
                  </a:schemeClr>
                </a:solidFill>
                <a:latin typeface="+mj-lt"/>
              </a:rPr>
              <a:t>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a:t>
            </a:r>
            <a:r>
              <a:rPr lang="en-GB" sz="2400" dirty="0" err="1">
                <a:solidFill>
                  <a:schemeClr val="accent5">
                    <a:lumMod val="50000"/>
                  </a:schemeClr>
                </a:solidFill>
                <a:latin typeface="+mj-lt"/>
              </a:rPr>
              <a:t>calme</a:t>
            </a:r>
            <a:r>
              <a:rPr lang="en-GB" sz="2400" dirty="0">
                <a:solidFill>
                  <a:schemeClr val="accent5">
                    <a:lumMod val="50000"/>
                  </a:schemeClr>
                </a:solidFill>
                <a:latin typeface="+mj-lt"/>
              </a:rPr>
              <a:t>.  </a:t>
            </a:r>
            <a:r>
              <a:rPr lang="en-GB" sz="2400" b="1" dirty="0">
                <a:solidFill>
                  <a:schemeClr val="accent5">
                    <a:lumMod val="50000"/>
                  </a:schemeClr>
                </a:solidFill>
                <a:latin typeface="+mj-lt"/>
              </a:rPr>
              <a:t>Sarah </a:t>
            </a:r>
            <a:r>
              <a:rPr lang="en-GB" sz="2400" dirty="0">
                <a:solidFill>
                  <a:schemeClr val="accent5">
                    <a:lumMod val="50000"/>
                  </a:schemeClr>
                </a:solidFill>
                <a:latin typeface="+mj-lt"/>
              </a:rPr>
              <a:t>  fait </a:t>
            </a:r>
            <a:r>
              <a:rPr lang="en-GB" sz="2400" dirty="0" err="1">
                <a:solidFill>
                  <a:schemeClr val="accent5">
                    <a:lumMod val="50000"/>
                  </a:schemeClr>
                </a:solidFill>
                <a:latin typeface="+mj-lt"/>
              </a:rPr>
              <a:t>une</a:t>
            </a:r>
            <a:r>
              <a:rPr lang="en-GB" sz="2400" dirty="0">
                <a:solidFill>
                  <a:schemeClr val="accent5">
                    <a:lumMod val="50000"/>
                  </a:schemeClr>
                </a:solidFill>
                <a:latin typeface="+mj-lt"/>
              </a:rPr>
              <a:t> </a:t>
            </a:r>
            <a:r>
              <a:rPr lang="en-GB" sz="2400" dirty="0" err="1">
                <a:solidFill>
                  <a:schemeClr val="accent5">
                    <a:lumMod val="50000"/>
                  </a:schemeClr>
                </a:solidFill>
                <a:latin typeface="+mj-lt"/>
              </a:rPr>
              <a:t>activit</a:t>
            </a:r>
            <a:r>
              <a:rPr lang="en-GB" sz="2400" dirty="0" err="1">
                <a:solidFill>
                  <a:schemeClr val="accent5">
                    <a:lumMod val="50000"/>
                  </a:schemeClr>
                </a:solidFill>
                <a:latin typeface="+mj-lt"/>
                <a:cs typeface="Calibri" panose="020F0502020204030204" pitchFamily="34" charset="0"/>
              </a:rPr>
              <a:t>é</a:t>
            </a:r>
            <a:r>
              <a:rPr lang="en-GB" sz="2400" dirty="0">
                <a:solidFill>
                  <a:schemeClr val="accent5">
                    <a:lumMod val="50000"/>
                  </a:schemeClr>
                </a:solidFill>
                <a:latin typeface="+mj-lt"/>
              </a:rPr>
              <a:t>.</a:t>
            </a:r>
          </a:p>
        </p:txBody>
      </p:sp>
      <p:sp>
        <p:nvSpPr>
          <p:cNvPr id="12" name="TextBox 11">
            <a:extLst>
              <a:ext uri="{FF2B5EF4-FFF2-40B4-BE49-F238E27FC236}">
                <a16:creationId xmlns:a16="http://schemas.microsoft.com/office/drawing/2014/main" id="{0F4D392E-0DC2-4D00-BAA7-69B2CAB3B7F8}"/>
              </a:ext>
            </a:extLst>
          </p:cNvPr>
          <p:cNvSpPr txBox="1"/>
          <p:nvPr/>
        </p:nvSpPr>
        <p:spPr>
          <a:xfrm>
            <a:off x="413790" y="3302162"/>
            <a:ext cx="11615759" cy="1200329"/>
          </a:xfrm>
          <a:prstGeom prst="rect">
            <a:avLst/>
          </a:prstGeom>
          <a:noFill/>
        </p:spPr>
        <p:txBody>
          <a:bodyPr wrap="square" rtlCol="0">
            <a:spAutoFit/>
          </a:bodyPr>
          <a:lstStyle/>
          <a:p>
            <a:r>
              <a:rPr lang="en-GB" sz="2400" dirty="0">
                <a:solidFill>
                  <a:schemeClr val="accent5">
                    <a:lumMod val="50000"/>
                  </a:schemeClr>
                </a:solidFill>
                <a:latin typeface="+mj-lt"/>
              </a:rPr>
              <a:t>3) Marc et Max </a:t>
            </a:r>
            <a:r>
              <a:rPr lang="en-GB" sz="2400" dirty="0" err="1">
                <a:solidFill>
                  <a:schemeClr val="accent5">
                    <a:lumMod val="50000"/>
                  </a:schemeClr>
                </a:solidFill>
                <a:latin typeface="+mj-lt"/>
              </a:rPr>
              <a:t>sont</a:t>
            </a:r>
            <a:r>
              <a:rPr lang="en-GB" sz="2400" dirty="0">
                <a:solidFill>
                  <a:schemeClr val="accent5">
                    <a:lumMod val="50000"/>
                  </a:schemeClr>
                </a:solidFill>
                <a:latin typeface="+mj-lt"/>
              </a:rPr>
              <a:t> sages.  </a:t>
            </a:r>
            <a:r>
              <a:rPr lang="en-GB" sz="2400" b="1" dirty="0">
                <a:solidFill>
                  <a:schemeClr val="accent5">
                    <a:lumMod val="50000"/>
                  </a:schemeClr>
                </a:solidFill>
                <a:latin typeface="+mj-lt"/>
              </a:rPr>
              <a:t>Marc et Max  </a:t>
            </a:r>
            <a:r>
              <a:rPr lang="en-GB" sz="2400" dirty="0" err="1">
                <a:solidFill>
                  <a:schemeClr val="accent5">
                    <a:lumMod val="50000"/>
                  </a:schemeClr>
                </a:solidFill>
                <a:latin typeface="+mj-lt"/>
              </a:rPr>
              <a:t>sont</a:t>
            </a:r>
            <a:r>
              <a:rPr lang="en-GB" sz="2400" dirty="0">
                <a:solidFill>
                  <a:schemeClr val="accent5">
                    <a:lumMod val="50000"/>
                  </a:schemeClr>
                </a:solidFill>
                <a:latin typeface="+mj-lt"/>
              </a:rPr>
              <a:t> contents.</a:t>
            </a:r>
          </a:p>
          <a:p>
            <a:r>
              <a:rPr lang="en-GB" sz="2400" dirty="0">
                <a:solidFill>
                  <a:schemeClr val="accent5">
                    <a:lumMod val="50000"/>
                  </a:schemeClr>
                </a:solidFill>
                <a:latin typeface="+mj-lt"/>
              </a:rPr>
              <a:t> </a:t>
            </a:r>
          </a:p>
          <a:p>
            <a:r>
              <a:rPr lang="en-GB" sz="2400" b="1" dirty="0">
                <a:solidFill>
                  <a:schemeClr val="accent5">
                    <a:lumMod val="50000"/>
                  </a:schemeClr>
                </a:solidFill>
                <a:latin typeface="+mj-lt"/>
              </a:rPr>
              <a:t>Marc et Max  </a:t>
            </a:r>
            <a:r>
              <a:rPr lang="en-GB" sz="2400" dirty="0" err="1">
                <a:solidFill>
                  <a:schemeClr val="accent5">
                    <a:lumMod val="50000"/>
                  </a:schemeClr>
                </a:solidFill>
                <a:latin typeface="+mj-lt"/>
                <a:cs typeface="Calibri" panose="020F0502020204030204" pitchFamily="34" charset="0"/>
              </a:rPr>
              <a:t>jouent</a:t>
            </a:r>
            <a:r>
              <a:rPr lang="en-GB" sz="2400" dirty="0">
                <a:solidFill>
                  <a:schemeClr val="accent5">
                    <a:lumMod val="50000"/>
                  </a:schemeClr>
                </a:solidFill>
                <a:latin typeface="+mj-lt"/>
                <a:cs typeface="Calibri" panose="020F0502020204030204" pitchFamily="34" charset="0"/>
              </a:rPr>
              <a:t> au tennis.</a:t>
            </a:r>
            <a:r>
              <a:rPr lang="en-GB" sz="2400" dirty="0">
                <a:solidFill>
                  <a:schemeClr val="accent5">
                    <a:lumMod val="50000"/>
                  </a:schemeClr>
                </a:solidFill>
                <a:latin typeface="+mj-lt"/>
              </a:rPr>
              <a:t> </a:t>
            </a:r>
          </a:p>
        </p:txBody>
      </p:sp>
      <p:sp>
        <p:nvSpPr>
          <p:cNvPr id="13" name="TextBox 12">
            <a:extLst>
              <a:ext uri="{FF2B5EF4-FFF2-40B4-BE49-F238E27FC236}">
                <a16:creationId xmlns:a16="http://schemas.microsoft.com/office/drawing/2014/main" id="{53A88A1F-8601-4221-A6FF-DE9962DBFD58}"/>
              </a:ext>
            </a:extLst>
          </p:cNvPr>
          <p:cNvSpPr txBox="1"/>
          <p:nvPr/>
        </p:nvSpPr>
        <p:spPr>
          <a:xfrm>
            <a:off x="381706" y="4863049"/>
            <a:ext cx="11615759" cy="1200329"/>
          </a:xfrm>
          <a:prstGeom prst="rect">
            <a:avLst/>
          </a:prstGeom>
          <a:noFill/>
        </p:spPr>
        <p:txBody>
          <a:bodyPr wrap="square" rtlCol="0">
            <a:spAutoFit/>
          </a:bodyPr>
          <a:lstStyle/>
          <a:p>
            <a:r>
              <a:rPr lang="en-GB" sz="2400" dirty="0">
                <a:solidFill>
                  <a:schemeClr val="accent5">
                    <a:lumMod val="50000"/>
                  </a:schemeClr>
                </a:solidFill>
                <a:latin typeface="+mj-lt"/>
              </a:rPr>
              <a:t>4) Sophie et Camille </a:t>
            </a:r>
            <a:r>
              <a:rPr lang="en-GB" sz="2400" dirty="0" err="1">
                <a:solidFill>
                  <a:schemeClr val="accent5">
                    <a:lumMod val="50000"/>
                  </a:schemeClr>
                </a:solidFill>
                <a:latin typeface="+mj-lt"/>
              </a:rPr>
              <a:t>sont</a:t>
            </a:r>
            <a:r>
              <a:rPr lang="en-GB" sz="2400" dirty="0">
                <a:solidFill>
                  <a:schemeClr val="accent5">
                    <a:lumMod val="50000"/>
                  </a:schemeClr>
                </a:solidFill>
                <a:latin typeface="+mj-lt"/>
              </a:rPr>
              <a:t> </a:t>
            </a:r>
            <a:r>
              <a:rPr lang="en-GB" sz="2400" dirty="0" err="1">
                <a:solidFill>
                  <a:schemeClr val="accent5">
                    <a:lumMod val="50000"/>
                  </a:schemeClr>
                </a:solidFill>
                <a:latin typeface="+mj-lt"/>
              </a:rPr>
              <a:t>grandes</a:t>
            </a:r>
            <a:r>
              <a:rPr lang="en-GB" sz="2400" dirty="0">
                <a:solidFill>
                  <a:schemeClr val="accent5">
                    <a:lumMod val="50000"/>
                  </a:schemeClr>
                </a:solidFill>
                <a:latin typeface="+mj-lt"/>
              </a:rPr>
              <a:t>.  </a:t>
            </a:r>
            <a:r>
              <a:rPr lang="en-GB" sz="2400" b="1" dirty="0">
                <a:solidFill>
                  <a:schemeClr val="accent5">
                    <a:lumMod val="50000"/>
                  </a:schemeClr>
                </a:solidFill>
                <a:latin typeface="+mj-lt"/>
              </a:rPr>
              <a:t>Sophie et Camille </a:t>
            </a:r>
            <a:r>
              <a:rPr lang="en-GB" sz="2400" dirty="0">
                <a:solidFill>
                  <a:schemeClr val="accent5">
                    <a:lumMod val="50000"/>
                  </a:schemeClr>
                </a:solidFill>
                <a:latin typeface="+mj-lt"/>
              </a:rPr>
              <a:t> </a:t>
            </a:r>
            <a:r>
              <a:rPr lang="en-GB" sz="2400" dirty="0" err="1">
                <a:solidFill>
                  <a:schemeClr val="accent5">
                    <a:lumMod val="50000"/>
                  </a:schemeClr>
                </a:solidFill>
                <a:latin typeface="+mj-lt"/>
              </a:rPr>
              <a:t>sont</a:t>
            </a:r>
            <a:r>
              <a:rPr lang="en-GB" sz="2400" dirty="0">
                <a:solidFill>
                  <a:schemeClr val="accent5">
                    <a:lumMod val="50000"/>
                  </a:schemeClr>
                </a:solidFill>
                <a:latin typeface="+mj-lt"/>
              </a:rPr>
              <a:t> </a:t>
            </a:r>
            <a:r>
              <a:rPr lang="en-GB" sz="2400">
                <a:solidFill>
                  <a:schemeClr val="accent5">
                    <a:lumMod val="50000"/>
                  </a:schemeClr>
                </a:solidFill>
                <a:latin typeface="+mj-lt"/>
              </a:rPr>
              <a:t>intelligentes</a:t>
            </a:r>
            <a:r>
              <a:rPr lang="en-GB" sz="2400" dirty="0">
                <a:solidFill>
                  <a:schemeClr val="accent5">
                    <a:lumMod val="50000"/>
                  </a:schemeClr>
                </a:solidFill>
                <a:latin typeface="+mj-lt"/>
              </a:rPr>
              <a:t>.</a:t>
            </a:r>
          </a:p>
          <a:p>
            <a:r>
              <a:rPr lang="en-GB" sz="2400" dirty="0">
                <a:solidFill>
                  <a:schemeClr val="accent5">
                    <a:lumMod val="50000"/>
                  </a:schemeClr>
                </a:solidFill>
                <a:latin typeface="+mj-lt"/>
              </a:rPr>
              <a:t> </a:t>
            </a:r>
          </a:p>
          <a:p>
            <a:r>
              <a:rPr lang="en-GB" sz="2400" b="1" dirty="0">
                <a:solidFill>
                  <a:schemeClr val="accent5">
                    <a:lumMod val="50000"/>
                  </a:schemeClr>
                </a:solidFill>
                <a:latin typeface="+mj-lt"/>
              </a:rPr>
              <a:t>Sophie et Camille  </a:t>
            </a:r>
            <a:r>
              <a:rPr lang="en-GB" sz="2400" dirty="0">
                <a:solidFill>
                  <a:schemeClr val="accent5">
                    <a:lumMod val="50000"/>
                  </a:schemeClr>
                </a:solidFill>
                <a:latin typeface="+mj-lt"/>
                <a:cs typeface="Calibri" panose="020F0502020204030204" pitchFamily="34" charset="0"/>
              </a:rPr>
              <a:t>font les courses.</a:t>
            </a:r>
            <a:r>
              <a:rPr lang="en-GB" sz="2400" dirty="0">
                <a:solidFill>
                  <a:schemeClr val="accent5">
                    <a:lumMod val="50000"/>
                  </a:schemeClr>
                </a:solidFill>
                <a:latin typeface="+mj-lt"/>
              </a:rPr>
              <a:t> </a:t>
            </a:r>
          </a:p>
        </p:txBody>
      </p:sp>
      <p:sp>
        <p:nvSpPr>
          <p:cNvPr id="14" name="TextBox 13">
            <a:extLst>
              <a:ext uri="{FF2B5EF4-FFF2-40B4-BE49-F238E27FC236}">
                <a16:creationId xmlns:a16="http://schemas.microsoft.com/office/drawing/2014/main" id="{A18CA2D2-16F8-4028-B1C9-0728064D7F4F}"/>
              </a:ext>
            </a:extLst>
          </p:cNvPr>
          <p:cNvSpPr txBox="1"/>
          <p:nvPr/>
        </p:nvSpPr>
        <p:spPr>
          <a:xfrm>
            <a:off x="413790" y="5601713"/>
            <a:ext cx="2754525" cy="461665"/>
          </a:xfrm>
          <a:prstGeom prst="rect">
            <a:avLst/>
          </a:prstGeom>
          <a:solidFill>
            <a:srgbClr val="DAA520"/>
          </a:solidFill>
        </p:spPr>
        <p:txBody>
          <a:bodyPr wrap="square" rtlCol="0">
            <a:spAutoFit/>
          </a:bodyPr>
          <a:lstStyle/>
          <a:p>
            <a:pPr algn="ctr"/>
            <a:r>
              <a:rPr lang="en-GB" sz="2400" b="1" dirty="0" err="1">
                <a:solidFill>
                  <a:schemeClr val="bg1"/>
                </a:solidFill>
                <a:latin typeface="+mj-lt"/>
              </a:rPr>
              <a:t>Elles</a:t>
            </a:r>
            <a:endParaRPr lang="en-GB" sz="2400" b="1" dirty="0">
              <a:solidFill>
                <a:schemeClr val="bg1"/>
              </a:solidFill>
              <a:latin typeface="+mj-lt"/>
            </a:endParaRPr>
          </a:p>
        </p:txBody>
      </p:sp>
      <p:sp>
        <p:nvSpPr>
          <p:cNvPr id="15" name="TextBox 14">
            <a:extLst>
              <a:ext uri="{FF2B5EF4-FFF2-40B4-BE49-F238E27FC236}">
                <a16:creationId xmlns:a16="http://schemas.microsoft.com/office/drawing/2014/main" id="{09C704D1-4FD6-4DFC-B21C-A384D177819F}"/>
              </a:ext>
            </a:extLst>
          </p:cNvPr>
          <p:cNvSpPr txBox="1"/>
          <p:nvPr/>
        </p:nvSpPr>
        <p:spPr>
          <a:xfrm>
            <a:off x="5671824" y="4860187"/>
            <a:ext cx="2697753" cy="461665"/>
          </a:xfrm>
          <a:prstGeom prst="rect">
            <a:avLst/>
          </a:prstGeom>
          <a:solidFill>
            <a:srgbClr val="DAA520"/>
          </a:solidFill>
        </p:spPr>
        <p:txBody>
          <a:bodyPr wrap="square" rtlCol="0">
            <a:spAutoFit/>
          </a:bodyPr>
          <a:lstStyle/>
          <a:p>
            <a:pPr algn="ctr"/>
            <a:r>
              <a:rPr lang="en-GB" sz="2400" b="1" dirty="0" err="1">
                <a:solidFill>
                  <a:schemeClr val="bg1"/>
                </a:solidFill>
                <a:latin typeface="+mj-lt"/>
              </a:rPr>
              <a:t>Elles</a:t>
            </a:r>
            <a:endParaRPr lang="en-GB" sz="2400" b="1" dirty="0">
              <a:solidFill>
                <a:schemeClr val="bg1"/>
              </a:solidFill>
              <a:latin typeface="+mj-lt"/>
            </a:endParaRPr>
          </a:p>
        </p:txBody>
      </p:sp>
      <p:sp>
        <p:nvSpPr>
          <p:cNvPr id="16" name="TextBox 15">
            <a:extLst>
              <a:ext uri="{FF2B5EF4-FFF2-40B4-BE49-F238E27FC236}">
                <a16:creationId xmlns:a16="http://schemas.microsoft.com/office/drawing/2014/main" id="{F33BDDF7-49D0-4972-9D00-671177B62803}"/>
              </a:ext>
            </a:extLst>
          </p:cNvPr>
          <p:cNvSpPr txBox="1"/>
          <p:nvPr/>
        </p:nvSpPr>
        <p:spPr>
          <a:xfrm>
            <a:off x="3336758" y="2389567"/>
            <a:ext cx="995756" cy="461665"/>
          </a:xfrm>
          <a:prstGeom prst="rect">
            <a:avLst/>
          </a:prstGeom>
          <a:solidFill>
            <a:srgbClr val="DAA520"/>
          </a:solidFill>
        </p:spPr>
        <p:txBody>
          <a:bodyPr wrap="square" rtlCol="0">
            <a:spAutoFit/>
          </a:bodyPr>
          <a:lstStyle/>
          <a:p>
            <a:pPr algn="ctr"/>
            <a:r>
              <a:rPr lang="en-GB" sz="2400" b="1" dirty="0">
                <a:solidFill>
                  <a:schemeClr val="bg1"/>
                </a:solidFill>
                <a:latin typeface="+mj-lt"/>
              </a:rPr>
              <a:t>Elle</a:t>
            </a:r>
          </a:p>
        </p:txBody>
      </p:sp>
      <p:sp>
        <p:nvSpPr>
          <p:cNvPr id="17" name="TextBox 16">
            <a:extLst>
              <a:ext uri="{FF2B5EF4-FFF2-40B4-BE49-F238E27FC236}">
                <a16:creationId xmlns:a16="http://schemas.microsoft.com/office/drawing/2014/main" id="{08BA68D6-79D1-4520-AC44-B9DD0E859B66}"/>
              </a:ext>
            </a:extLst>
          </p:cNvPr>
          <p:cNvSpPr txBox="1"/>
          <p:nvPr/>
        </p:nvSpPr>
        <p:spPr>
          <a:xfrm>
            <a:off x="6085320" y="2362391"/>
            <a:ext cx="1037360" cy="461665"/>
          </a:xfrm>
          <a:prstGeom prst="rect">
            <a:avLst/>
          </a:prstGeom>
          <a:solidFill>
            <a:srgbClr val="DAA520"/>
          </a:solidFill>
        </p:spPr>
        <p:txBody>
          <a:bodyPr wrap="square" rtlCol="0">
            <a:spAutoFit/>
          </a:bodyPr>
          <a:lstStyle/>
          <a:p>
            <a:pPr algn="ctr"/>
            <a:r>
              <a:rPr lang="en-GB" sz="2400" b="1" dirty="0">
                <a:solidFill>
                  <a:schemeClr val="bg1"/>
                </a:solidFill>
                <a:latin typeface="+mj-lt"/>
              </a:rPr>
              <a:t>Elle</a:t>
            </a:r>
          </a:p>
        </p:txBody>
      </p:sp>
      <p:sp>
        <p:nvSpPr>
          <p:cNvPr id="18" name="TextBox 17">
            <a:extLst>
              <a:ext uri="{FF2B5EF4-FFF2-40B4-BE49-F238E27FC236}">
                <a16:creationId xmlns:a16="http://schemas.microsoft.com/office/drawing/2014/main" id="{DCD86053-EABA-4F88-8CD0-855F5D491E23}"/>
              </a:ext>
            </a:extLst>
          </p:cNvPr>
          <p:cNvSpPr txBox="1"/>
          <p:nvPr/>
        </p:nvSpPr>
        <p:spPr>
          <a:xfrm>
            <a:off x="3336758" y="1344789"/>
            <a:ext cx="874295" cy="461665"/>
          </a:xfrm>
          <a:prstGeom prst="rect">
            <a:avLst/>
          </a:prstGeom>
          <a:solidFill>
            <a:srgbClr val="DAA520"/>
          </a:solidFill>
        </p:spPr>
        <p:txBody>
          <a:bodyPr wrap="square" rtlCol="0">
            <a:spAutoFit/>
          </a:bodyPr>
          <a:lstStyle/>
          <a:p>
            <a:pPr algn="ctr"/>
            <a:r>
              <a:rPr lang="en-GB" sz="2400" b="1" dirty="0">
                <a:solidFill>
                  <a:schemeClr val="bg1"/>
                </a:solidFill>
                <a:latin typeface="+mj-lt"/>
              </a:rPr>
              <a:t>Il</a:t>
            </a:r>
          </a:p>
        </p:txBody>
      </p:sp>
      <p:sp>
        <p:nvSpPr>
          <p:cNvPr id="19" name="TextBox 18">
            <a:extLst>
              <a:ext uri="{FF2B5EF4-FFF2-40B4-BE49-F238E27FC236}">
                <a16:creationId xmlns:a16="http://schemas.microsoft.com/office/drawing/2014/main" id="{7697D291-FEB1-478D-8926-A5E276C5BE2F}"/>
              </a:ext>
            </a:extLst>
          </p:cNvPr>
          <p:cNvSpPr txBox="1"/>
          <p:nvPr/>
        </p:nvSpPr>
        <p:spPr>
          <a:xfrm>
            <a:off x="7558545" y="1360185"/>
            <a:ext cx="874295" cy="461665"/>
          </a:xfrm>
          <a:prstGeom prst="rect">
            <a:avLst/>
          </a:prstGeom>
          <a:solidFill>
            <a:srgbClr val="DAA520"/>
          </a:solidFill>
        </p:spPr>
        <p:txBody>
          <a:bodyPr wrap="square" rtlCol="0">
            <a:spAutoFit/>
          </a:bodyPr>
          <a:lstStyle/>
          <a:p>
            <a:pPr algn="ctr"/>
            <a:r>
              <a:rPr lang="en-GB" sz="2400" b="1" dirty="0">
                <a:solidFill>
                  <a:schemeClr val="bg1"/>
                </a:solidFill>
                <a:latin typeface="+mj-lt"/>
              </a:rPr>
              <a:t>Il</a:t>
            </a:r>
          </a:p>
        </p:txBody>
      </p:sp>
      <p:sp>
        <p:nvSpPr>
          <p:cNvPr id="20" name="TextBox 19">
            <a:extLst>
              <a:ext uri="{FF2B5EF4-FFF2-40B4-BE49-F238E27FC236}">
                <a16:creationId xmlns:a16="http://schemas.microsoft.com/office/drawing/2014/main" id="{7CC7FD63-FD2F-4C23-A3EF-715664668DB5}"/>
              </a:ext>
            </a:extLst>
          </p:cNvPr>
          <p:cNvSpPr txBox="1"/>
          <p:nvPr/>
        </p:nvSpPr>
        <p:spPr>
          <a:xfrm>
            <a:off x="381706" y="3988842"/>
            <a:ext cx="2032630" cy="461665"/>
          </a:xfrm>
          <a:prstGeom prst="rect">
            <a:avLst/>
          </a:prstGeom>
          <a:solidFill>
            <a:srgbClr val="DAA520"/>
          </a:solidFill>
        </p:spPr>
        <p:txBody>
          <a:bodyPr wrap="square" rtlCol="0">
            <a:spAutoFit/>
          </a:bodyPr>
          <a:lstStyle/>
          <a:p>
            <a:pPr algn="ctr"/>
            <a:r>
              <a:rPr lang="en-GB" sz="2400" b="1" dirty="0" err="1">
                <a:solidFill>
                  <a:schemeClr val="bg1"/>
                </a:solidFill>
                <a:latin typeface="+mj-lt"/>
              </a:rPr>
              <a:t>Ils</a:t>
            </a:r>
            <a:endParaRPr lang="en-GB" sz="2400" b="1" dirty="0">
              <a:solidFill>
                <a:schemeClr val="bg1"/>
              </a:solidFill>
              <a:latin typeface="+mj-lt"/>
            </a:endParaRPr>
          </a:p>
        </p:txBody>
      </p:sp>
      <p:sp>
        <p:nvSpPr>
          <p:cNvPr id="21" name="TextBox 20">
            <a:extLst>
              <a:ext uri="{FF2B5EF4-FFF2-40B4-BE49-F238E27FC236}">
                <a16:creationId xmlns:a16="http://schemas.microsoft.com/office/drawing/2014/main" id="{397704D0-18F8-4E37-9150-90C499758EEF}"/>
              </a:ext>
            </a:extLst>
          </p:cNvPr>
          <p:cNvSpPr txBox="1"/>
          <p:nvPr/>
        </p:nvSpPr>
        <p:spPr>
          <a:xfrm>
            <a:off x="4629087" y="3302162"/>
            <a:ext cx="1974913" cy="479286"/>
          </a:xfrm>
          <a:prstGeom prst="rect">
            <a:avLst/>
          </a:prstGeom>
          <a:solidFill>
            <a:srgbClr val="DAA520"/>
          </a:solidFill>
        </p:spPr>
        <p:txBody>
          <a:bodyPr wrap="square" rtlCol="0">
            <a:spAutoFit/>
          </a:bodyPr>
          <a:lstStyle/>
          <a:p>
            <a:pPr algn="ctr"/>
            <a:r>
              <a:rPr lang="en-GB" sz="2400" b="1" dirty="0" err="1">
                <a:solidFill>
                  <a:schemeClr val="bg1"/>
                </a:solidFill>
                <a:latin typeface="+mj-lt"/>
              </a:rPr>
              <a:t>Ils</a:t>
            </a:r>
            <a:endParaRPr lang="en-GB" sz="2400" b="1" dirty="0">
              <a:solidFill>
                <a:schemeClr val="bg1"/>
              </a:solidFill>
              <a:latin typeface="+mj-lt"/>
            </a:endParaRPr>
          </a:p>
        </p:txBody>
      </p:sp>
      <p:pic>
        <p:nvPicPr>
          <p:cNvPr id="4" name="Picture 3" descr="background rectangle">
            <a:extLst>
              <a:ext uri="{FF2B5EF4-FFF2-40B4-BE49-F238E27FC236}">
                <a16:creationId xmlns:a16="http://schemas.microsoft.com/office/drawing/2014/main" id="{B3B4C63E-6FF2-48AC-88E0-DEFE619A90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Title 3">
            <a:extLst>
              <a:ext uri="{FF2B5EF4-FFF2-40B4-BE49-F238E27FC236}">
                <a16:creationId xmlns:a16="http://schemas.microsoft.com/office/drawing/2014/main" id="{97424A72-7687-4E4B-94BE-E1F627389265}"/>
              </a:ext>
            </a:extLst>
          </p:cNvPr>
          <p:cNvSpPr txBox="1">
            <a:spLocks/>
          </p:cNvSpPr>
          <p:nvPr/>
        </p:nvSpPr>
        <p:spPr>
          <a:xfrm>
            <a:off x="-1" y="296864"/>
            <a:ext cx="566227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Il, elle, ils ou elles ?</a:t>
            </a:r>
            <a:endParaRPr lang="en-GB" sz="3600" b="1" dirty="0">
              <a:solidFill>
                <a:schemeClr val="bg1"/>
              </a:solidFill>
            </a:endParaRPr>
          </a:p>
        </p:txBody>
      </p:sp>
    </p:spTree>
    <p:extLst>
      <p:ext uri="{BB962C8B-B14F-4D97-AF65-F5344CB8AC3E}">
        <p14:creationId xmlns:p14="http://schemas.microsoft.com/office/powerpoint/2010/main" val="117037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DCC8FDA-9DAA-49A1-9D7B-CF799CC8D77A}"/>
              </a:ext>
            </a:extLst>
          </p:cNvPr>
          <p:cNvSpPr txBox="1"/>
          <p:nvPr/>
        </p:nvSpPr>
        <p:spPr>
          <a:xfrm>
            <a:off x="466612" y="4222844"/>
            <a:ext cx="11615759" cy="1200329"/>
          </a:xfrm>
          <a:prstGeom prst="rect">
            <a:avLst/>
          </a:prstGeom>
          <a:noFill/>
        </p:spPr>
        <p:txBody>
          <a:bodyPr wrap="square" rtlCol="0">
            <a:spAutoFit/>
          </a:bodyPr>
          <a:lstStyle/>
          <a:p>
            <a:r>
              <a:rPr lang="en-GB" sz="2400" dirty="0">
                <a:solidFill>
                  <a:schemeClr val="accent5">
                    <a:lumMod val="50000"/>
                  </a:schemeClr>
                </a:solidFill>
                <a:latin typeface="+mj-lt"/>
              </a:rPr>
              <a:t>7) Le  </a:t>
            </a:r>
            <a:r>
              <a:rPr lang="en-GB" sz="2400" dirty="0" err="1">
                <a:solidFill>
                  <a:schemeClr val="accent5">
                    <a:lumMod val="50000"/>
                  </a:schemeClr>
                </a:solidFill>
                <a:latin typeface="+mj-lt"/>
              </a:rPr>
              <a:t>ga</a:t>
            </a:r>
            <a:r>
              <a:rPr lang="en-GB" sz="2400" dirty="0" err="1">
                <a:solidFill>
                  <a:schemeClr val="accent5">
                    <a:lumMod val="50000"/>
                  </a:schemeClr>
                </a:solidFill>
              </a:rPr>
              <a:t>rç</a:t>
            </a:r>
            <a:r>
              <a:rPr lang="en-GB" sz="2400" dirty="0" err="1">
                <a:solidFill>
                  <a:schemeClr val="accent5">
                    <a:lumMod val="50000"/>
                  </a:schemeClr>
                </a:solidFill>
                <a:latin typeface="+mj-lt"/>
              </a:rPr>
              <a:t>on</a:t>
            </a:r>
            <a:r>
              <a:rPr lang="en-GB" sz="2400" dirty="0">
                <a:solidFill>
                  <a:schemeClr val="accent5">
                    <a:lumMod val="50000"/>
                  </a:schemeClr>
                </a:solidFill>
                <a:latin typeface="+mj-lt"/>
              </a:rPr>
              <a:t>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petit.  </a:t>
            </a:r>
            <a:r>
              <a:rPr lang="en-GB" sz="2400" b="1" dirty="0">
                <a:solidFill>
                  <a:schemeClr val="accent5">
                    <a:lumMod val="50000"/>
                  </a:schemeClr>
                </a:solidFill>
              </a:rPr>
              <a:t>Le  </a:t>
            </a:r>
            <a:r>
              <a:rPr lang="en-GB" sz="2400" b="1" dirty="0" err="1">
                <a:solidFill>
                  <a:schemeClr val="accent5">
                    <a:lumMod val="50000"/>
                  </a:schemeClr>
                </a:solidFill>
              </a:rPr>
              <a:t>garçon</a:t>
            </a:r>
            <a:r>
              <a:rPr lang="en-GB" sz="2400" b="1" dirty="0">
                <a:solidFill>
                  <a:schemeClr val="accent5">
                    <a:lumMod val="50000"/>
                  </a:schemeClr>
                </a:solidFill>
              </a:rPr>
              <a:t> </a:t>
            </a:r>
            <a:r>
              <a:rPr lang="en-GB" sz="2400" b="1" dirty="0">
                <a:solidFill>
                  <a:schemeClr val="accent5">
                    <a:lumMod val="50000"/>
                  </a:schemeClr>
                </a:solidFill>
                <a:latin typeface="+mj-lt"/>
              </a:rPr>
              <a:t> </a:t>
            </a:r>
            <a:r>
              <a:rPr lang="en-GB" sz="2400" dirty="0" err="1">
                <a:solidFill>
                  <a:schemeClr val="accent5">
                    <a:lumMod val="50000"/>
                  </a:schemeClr>
                </a:solidFill>
                <a:latin typeface="+mj-lt"/>
              </a:rPr>
              <a:t>est</a:t>
            </a:r>
            <a:r>
              <a:rPr lang="en-GB" sz="2400" dirty="0">
                <a:solidFill>
                  <a:schemeClr val="accent5">
                    <a:lumMod val="50000"/>
                  </a:schemeClr>
                </a:solidFill>
                <a:latin typeface="+mj-lt"/>
              </a:rPr>
              <a:t> </a:t>
            </a:r>
            <a:r>
              <a:rPr lang="en-GB" sz="2400" dirty="0" err="1">
                <a:solidFill>
                  <a:schemeClr val="accent5">
                    <a:lumMod val="50000"/>
                  </a:schemeClr>
                </a:solidFill>
                <a:latin typeface="+mj-lt"/>
              </a:rPr>
              <a:t>calme</a:t>
            </a:r>
            <a:r>
              <a:rPr lang="en-GB" sz="2400" dirty="0">
                <a:solidFill>
                  <a:schemeClr val="accent5">
                    <a:lumMod val="50000"/>
                  </a:schemeClr>
                </a:solidFill>
                <a:latin typeface="+mj-lt"/>
              </a:rPr>
              <a:t>. </a:t>
            </a:r>
          </a:p>
          <a:p>
            <a:endParaRPr lang="en-GB" sz="2400" b="1" dirty="0">
              <a:solidFill>
                <a:schemeClr val="accent5">
                  <a:lumMod val="50000"/>
                </a:schemeClr>
              </a:solidFill>
            </a:endParaRPr>
          </a:p>
          <a:p>
            <a:r>
              <a:rPr lang="en-GB" sz="2400" b="1" dirty="0">
                <a:solidFill>
                  <a:schemeClr val="accent5">
                    <a:lumMod val="50000"/>
                  </a:schemeClr>
                </a:solidFill>
              </a:rPr>
              <a:t>Le  </a:t>
            </a:r>
            <a:r>
              <a:rPr lang="en-GB" sz="2400" b="1" dirty="0" err="1">
                <a:solidFill>
                  <a:schemeClr val="accent5">
                    <a:lumMod val="50000"/>
                  </a:schemeClr>
                </a:solidFill>
              </a:rPr>
              <a:t>garçon</a:t>
            </a:r>
            <a:r>
              <a:rPr lang="en-GB" sz="2400" b="1" dirty="0">
                <a:solidFill>
                  <a:schemeClr val="accent5">
                    <a:lumMod val="50000"/>
                  </a:schemeClr>
                </a:solidFill>
              </a:rPr>
              <a:t>  </a:t>
            </a:r>
            <a:r>
              <a:rPr lang="en-GB" sz="2400" dirty="0">
                <a:solidFill>
                  <a:schemeClr val="accent5">
                    <a:lumMod val="50000"/>
                  </a:schemeClr>
                </a:solidFill>
              </a:rPr>
              <a:t>fait le m</a:t>
            </a:r>
            <a:r>
              <a:rPr lang="en-GB" sz="2400" dirty="0">
                <a:solidFill>
                  <a:schemeClr val="accent5">
                    <a:lumMod val="50000"/>
                  </a:schemeClr>
                </a:solidFill>
                <a:cs typeface="Calibri" panose="020F0502020204030204" pitchFamily="34" charset="0"/>
              </a:rPr>
              <a:t>énage</a:t>
            </a:r>
            <a:r>
              <a:rPr lang="en-GB" sz="2400" dirty="0">
                <a:solidFill>
                  <a:schemeClr val="accent5">
                    <a:lumMod val="50000"/>
                  </a:schemeClr>
                </a:solidFill>
                <a:latin typeface="Century Gothic" panose="020B0502020202020204" pitchFamily="34" charset="0"/>
              </a:rPr>
              <a:t>.</a:t>
            </a:r>
            <a:r>
              <a:rPr lang="en-GB" sz="2400" dirty="0">
                <a:solidFill>
                  <a:schemeClr val="accent5">
                    <a:lumMod val="50000"/>
                  </a:schemeClr>
                </a:solidFill>
              </a:rPr>
              <a:t> </a:t>
            </a:r>
            <a:endParaRPr lang="en-GB" sz="2400" dirty="0">
              <a:solidFill>
                <a:schemeClr val="accent5">
                  <a:lumMod val="50000"/>
                </a:schemeClr>
              </a:solidFill>
              <a:latin typeface="+mj-lt"/>
            </a:endParaRPr>
          </a:p>
        </p:txBody>
      </p:sp>
      <p:sp>
        <p:nvSpPr>
          <p:cNvPr id="10" name="TextBox 9">
            <a:extLst>
              <a:ext uri="{FF2B5EF4-FFF2-40B4-BE49-F238E27FC236}">
                <a16:creationId xmlns:a16="http://schemas.microsoft.com/office/drawing/2014/main" id="{F9EF272D-41F8-4903-88D4-1E0A173C3951}"/>
              </a:ext>
            </a:extLst>
          </p:cNvPr>
          <p:cNvSpPr txBox="1"/>
          <p:nvPr/>
        </p:nvSpPr>
        <p:spPr>
          <a:xfrm>
            <a:off x="466611" y="1562162"/>
            <a:ext cx="11615759" cy="1200329"/>
          </a:xfrm>
          <a:prstGeom prst="rect">
            <a:avLst/>
          </a:prstGeom>
          <a:noFill/>
        </p:spPr>
        <p:txBody>
          <a:bodyPr wrap="square" rtlCol="0">
            <a:spAutoFit/>
          </a:bodyPr>
          <a:lstStyle/>
          <a:p>
            <a:r>
              <a:rPr lang="en-GB" sz="2400" dirty="0">
                <a:solidFill>
                  <a:schemeClr val="accent5">
                    <a:lumMod val="50000"/>
                  </a:schemeClr>
                </a:solidFill>
              </a:rPr>
              <a:t>5) Les parents </a:t>
            </a:r>
            <a:r>
              <a:rPr lang="en-GB" sz="2400" dirty="0" err="1">
                <a:solidFill>
                  <a:schemeClr val="accent5">
                    <a:lumMod val="50000"/>
                  </a:schemeClr>
                </a:solidFill>
              </a:rPr>
              <a:t>sont</a:t>
            </a:r>
            <a:r>
              <a:rPr lang="en-GB" sz="2400" dirty="0">
                <a:solidFill>
                  <a:schemeClr val="accent5">
                    <a:lumMod val="50000"/>
                  </a:schemeClr>
                </a:solidFill>
              </a:rPr>
              <a:t> </a:t>
            </a:r>
            <a:r>
              <a:rPr lang="en-GB" sz="2400" dirty="0" err="1">
                <a:solidFill>
                  <a:schemeClr val="accent5">
                    <a:lumMod val="50000"/>
                  </a:schemeClr>
                </a:solidFill>
              </a:rPr>
              <a:t>stricts</a:t>
            </a:r>
            <a:r>
              <a:rPr lang="en-GB" sz="2400" dirty="0">
                <a:solidFill>
                  <a:schemeClr val="accent5">
                    <a:lumMod val="50000"/>
                  </a:schemeClr>
                </a:solidFill>
              </a:rPr>
              <a:t>.  </a:t>
            </a:r>
            <a:r>
              <a:rPr lang="en-GB" sz="2400" b="1" dirty="0">
                <a:solidFill>
                  <a:schemeClr val="accent5">
                    <a:lumMod val="50000"/>
                  </a:schemeClr>
                </a:solidFill>
              </a:rPr>
              <a:t>Les parents  </a:t>
            </a:r>
            <a:r>
              <a:rPr lang="en-GB" sz="2400" dirty="0" err="1">
                <a:solidFill>
                  <a:schemeClr val="accent5">
                    <a:lumMod val="50000"/>
                  </a:schemeClr>
                </a:solidFill>
              </a:rPr>
              <a:t>sont</a:t>
            </a:r>
            <a:r>
              <a:rPr lang="en-GB" sz="2400" dirty="0">
                <a:solidFill>
                  <a:schemeClr val="accent5">
                    <a:lumMod val="50000"/>
                  </a:schemeClr>
                </a:solidFill>
              </a:rPr>
              <a:t> contents.</a:t>
            </a:r>
          </a:p>
          <a:p>
            <a:r>
              <a:rPr lang="en-GB" sz="2400" dirty="0">
                <a:solidFill>
                  <a:schemeClr val="accent5">
                    <a:lumMod val="50000"/>
                  </a:schemeClr>
                </a:solidFill>
              </a:rPr>
              <a:t> </a:t>
            </a:r>
          </a:p>
          <a:p>
            <a:r>
              <a:rPr lang="en-GB" sz="2400" b="1" dirty="0">
                <a:solidFill>
                  <a:schemeClr val="accent5">
                    <a:lumMod val="50000"/>
                  </a:schemeClr>
                </a:solidFill>
              </a:rPr>
              <a:t>Les parents  </a:t>
            </a:r>
            <a:r>
              <a:rPr lang="en-GB" sz="2400" dirty="0" err="1">
                <a:solidFill>
                  <a:schemeClr val="accent5">
                    <a:lumMod val="50000"/>
                  </a:schemeClr>
                </a:solidFill>
                <a:cs typeface="Calibri" panose="020F0502020204030204" pitchFamily="34" charset="0"/>
              </a:rPr>
              <a:t>écoutent</a:t>
            </a:r>
            <a:r>
              <a:rPr lang="en-GB" sz="2400" dirty="0">
                <a:solidFill>
                  <a:schemeClr val="accent5">
                    <a:lumMod val="50000"/>
                  </a:schemeClr>
                </a:solidFill>
                <a:cs typeface="Calibri" panose="020F0502020204030204" pitchFamily="34" charset="0"/>
              </a:rPr>
              <a:t> la radio.</a:t>
            </a:r>
            <a:r>
              <a:rPr lang="en-GB" sz="2400" dirty="0">
                <a:solidFill>
                  <a:schemeClr val="accent5">
                    <a:lumMod val="50000"/>
                  </a:schemeClr>
                </a:solidFill>
              </a:rPr>
              <a:t> </a:t>
            </a:r>
          </a:p>
        </p:txBody>
      </p:sp>
      <p:sp>
        <p:nvSpPr>
          <p:cNvPr id="11" name="TextBox 10">
            <a:extLst>
              <a:ext uri="{FF2B5EF4-FFF2-40B4-BE49-F238E27FC236}">
                <a16:creationId xmlns:a16="http://schemas.microsoft.com/office/drawing/2014/main" id="{724B3E34-58BA-4B6A-AB72-0F247B726127}"/>
              </a:ext>
            </a:extLst>
          </p:cNvPr>
          <p:cNvSpPr txBox="1"/>
          <p:nvPr/>
        </p:nvSpPr>
        <p:spPr>
          <a:xfrm>
            <a:off x="466613" y="3142669"/>
            <a:ext cx="11615759" cy="461665"/>
          </a:xfrm>
          <a:prstGeom prst="rect">
            <a:avLst/>
          </a:prstGeom>
          <a:noFill/>
        </p:spPr>
        <p:txBody>
          <a:bodyPr wrap="square" rtlCol="0">
            <a:spAutoFit/>
          </a:bodyPr>
          <a:lstStyle/>
          <a:p>
            <a:r>
              <a:rPr lang="en-GB" sz="2400" dirty="0">
                <a:solidFill>
                  <a:schemeClr val="accent5">
                    <a:lumMod val="50000"/>
                  </a:schemeClr>
                </a:solidFill>
              </a:rPr>
              <a:t>6) La </a:t>
            </a:r>
            <a:r>
              <a:rPr lang="en-GB" sz="2400" dirty="0" err="1">
                <a:solidFill>
                  <a:schemeClr val="accent5">
                    <a:lumMod val="50000"/>
                  </a:schemeClr>
                </a:solidFill>
              </a:rPr>
              <a:t>fille</a:t>
            </a:r>
            <a:r>
              <a:rPr lang="en-GB" sz="2400" dirty="0">
                <a:solidFill>
                  <a:schemeClr val="accent5">
                    <a:lumMod val="50000"/>
                  </a:schemeClr>
                </a:solidFill>
              </a:rPr>
              <a:t> </a:t>
            </a:r>
            <a:r>
              <a:rPr lang="en-GB" sz="2400" dirty="0" err="1">
                <a:solidFill>
                  <a:schemeClr val="accent5">
                    <a:lumMod val="50000"/>
                  </a:schemeClr>
                </a:solidFill>
              </a:rPr>
              <a:t>est</a:t>
            </a:r>
            <a:r>
              <a:rPr lang="en-GB" sz="2400" dirty="0">
                <a:solidFill>
                  <a:schemeClr val="accent5">
                    <a:lumMod val="50000"/>
                  </a:schemeClr>
                </a:solidFill>
              </a:rPr>
              <a:t> </a:t>
            </a:r>
            <a:r>
              <a:rPr lang="en-GB" sz="2400" dirty="0" err="1">
                <a:solidFill>
                  <a:schemeClr val="accent5">
                    <a:lumMod val="50000"/>
                  </a:schemeClr>
                </a:solidFill>
              </a:rPr>
              <a:t>grande</a:t>
            </a:r>
            <a:r>
              <a:rPr lang="en-GB" sz="2400" dirty="0">
                <a:solidFill>
                  <a:schemeClr val="accent5">
                    <a:lumMod val="50000"/>
                  </a:schemeClr>
                </a:solidFill>
              </a:rPr>
              <a:t>.  </a:t>
            </a:r>
            <a:r>
              <a:rPr lang="en-GB" sz="2400" b="1" dirty="0">
                <a:solidFill>
                  <a:schemeClr val="accent5">
                    <a:lumMod val="50000"/>
                  </a:schemeClr>
                </a:solidFill>
              </a:rPr>
              <a:t>La </a:t>
            </a:r>
            <a:r>
              <a:rPr lang="en-GB" sz="2400" b="1" dirty="0" err="1">
                <a:solidFill>
                  <a:schemeClr val="accent5">
                    <a:lumMod val="50000"/>
                  </a:schemeClr>
                </a:solidFill>
              </a:rPr>
              <a:t>fille</a:t>
            </a:r>
            <a:r>
              <a:rPr lang="en-GB" sz="2400" dirty="0">
                <a:solidFill>
                  <a:schemeClr val="accent5">
                    <a:lumMod val="50000"/>
                  </a:schemeClr>
                </a:solidFill>
              </a:rPr>
              <a:t>  </a:t>
            </a:r>
            <a:r>
              <a:rPr lang="en-GB" sz="2400" dirty="0" err="1">
                <a:solidFill>
                  <a:schemeClr val="accent5">
                    <a:lumMod val="50000"/>
                  </a:schemeClr>
                </a:solidFill>
              </a:rPr>
              <a:t>est</a:t>
            </a:r>
            <a:r>
              <a:rPr lang="en-GB" sz="2400" dirty="0">
                <a:solidFill>
                  <a:schemeClr val="accent5">
                    <a:lumMod val="50000"/>
                  </a:schemeClr>
                </a:solidFill>
              </a:rPr>
              <a:t> </a:t>
            </a:r>
            <a:r>
              <a:rPr lang="en-GB" sz="2400" dirty="0" err="1">
                <a:solidFill>
                  <a:schemeClr val="accent5">
                    <a:lumMod val="50000"/>
                  </a:schemeClr>
                </a:solidFill>
              </a:rPr>
              <a:t>intelligente</a:t>
            </a:r>
            <a:r>
              <a:rPr lang="en-GB" sz="2400" dirty="0">
                <a:solidFill>
                  <a:schemeClr val="accent5">
                    <a:lumMod val="50000"/>
                  </a:schemeClr>
                </a:solidFill>
              </a:rPr>
              <a:t>.  </a:t>
            </a:r>
            <a:r>
              <a:rPr lang="en-GB" sz="2400" b="1" dirty="0">
                <a:solidFill>
                  <a:schemeClr val="accent5">
                    <a:lumMod val="50000"/>
                  </a:schemeClr>
                </a:solidFill>
              </a:rPr>
              <a:t>La </a:t>
            </a:r>
            <a:r>
              <a:rPr lang="en-GB" sz="2400" b="1" dirty="0" err="1">
                <a:solidFill>
                  <a:schemeClr val="accent5">
                    <a:lumMod val="50000"/>
                  </a:schemeClr>
                </a:solidFill>
              </a:rPr>
              <a:t>fille</a:t>
            </a:r>
            <a:r>
              <a:rPr lang="en-GB" sz="2400" b="1" dirty="0">
                <a:solidFill>
                  <a:schemeClr val="accent5">
                    <a:lumMod val="50000"/>
                  </a:schemeClr>
                </a:solidFill>
              </a:rPr>
              <a:t>  </a:t>
            </a:r>
            <a:r>
              <a:rPr lang="en-GB" sz="2400" dirty="0">
                <a:solidFill>
                  <a:schemeClr val="accent5">
                    <a:lumMod val="50000"/>
                  </a:schemeClr>
                </a:solidFill>
              </a:rPr>
              <a:t>a un frère.  </a:t>
            </a:r>
            <a:endParaRPr lang="en-GB" sz="2400" dirty="0">
              <a:solidFill>
                <a:schemeClr val="accent5">
                  <a:lumMod val="50000"/>
                </a:schemeClr>
              </a:solidFill>
              <a:latin typeface="+mj-lt"/>
            </a:endParaRPr>
          </a:p>
        </p:txBody>
      </p:sp>
      <p:sp>
        <p:nvSpPr>
          <p:cNvPr id="12" name="TextBox 11">
            <a:extLst>
              <a:ext uri="{FF2B5EF4-FFF2-40B4-BE49-F238E27FC236}">
                <a16:creationId xmlns:a16="http://schemas.microsoft.com/office/drawing/2014/main" id="{4DC48B48-B94B-4BE3-BA49-BC873A0A6250}"/>
              </a:ext>
            </a:extLst>
          </p:cNvPr>
          <p:cNvSpPr txBox="1"/>
          <p:nvPr/>
        </p:nvSpPr>
        <p:spPr>
          <a:xfrm>
            <a:off x="353318" y="2315620"/>
            <a:ext cx="1959782" cy="461665"/>
          </a:xfrm>
          <a:prstGeom prst="rect">
            <a:avLst/>
          </a:prstGeom>
          <a:solidFill>
            <a:srgbClr val="DAA520"/>
          </a:solidFill>
        </p:spPr>
        <p:txBody>
          <a:bodyPr wrap="square" rtlCol="0">
            <a:spAutoFit/>
          </a:bodyPr>
          <a:lstStyle/>
          <a:p>
            <a:pPr algn="ctr"/>
            <a:r>
              <a:rPr lang="en-GB" sz="2400" b="1" dirty="0" err="1">
                <a:solidFill>
                  <a:schemeClr val="bg1"/>
                </a:solidFill>
              </a:rPr>
              <a:t>Ils</a:t>
            </a:r>
            <a:endParaRPr lang="en-GB" sz="2400" b="1" dirty="0">
              <a:solidFill>
                <a:schemeClr val="bg1"/>
              </a:solidFill>
            </a:endParaRPr>
          </a:p>
        </p:txBody>
      </p:sp>
      <p:sp>
        <p:nvSpPr>
          <p:cNvPr id="13" name="TextBox 12">
            <a:extLst>
              <a:ext uri="{FF2B5EF4-FFF2-40B4-BE49-F238E27FC236}">
                <a16:creationId xmlns:a16="http://schemas.microsoft.com/office/drawing/2014/main" id="{D34F4A11-CC37-421F-A6E1-A077674409BC}"/>
              </a:ext>
            </a:extLst>
          </p:cNvPr>
          <p:cNvSpPr txBox="1"/>
          <p:nvPr/>
        </p:nvSpPr>
        <p:spPr>
          <a:xfrm>
            <a:off x="353318" y="4944529"/>
            <a:ext cx="1805266" cy="461665"/>
          </a:xfrm>
          <a:prstGeom prst="rect">
            <a:avLst/>
          </a:prstGeom>
          <a:solidFill>
            <a:srgbClr val="DAA520"/>
          </a:solidFill>
        </p:spPr>
        <p:txBody>
          <a:bodyPr wrap="square" rtlCol="0">
            <a:spAutoFit/>
          </a:bodyPr>
          <a:lstStyle/>
          <a:p>
            <a:pPr algn="ctr"/>
            <a:r>
              <a:rPr lang="en-GB" sz="2400" b="1" dirty="0">
                <a:solidFill>
                  <a:schemeClr val="bg1"/>
                </a:solidFill>
              </a:rPr>
              <a:t>Il</a:t>
            </a:r>
          </a:p>
        </p:txBody>
      </p:sp>
      <p:sp>
        <p:nvSpPr>
          <p:cNvPr id="14" name="TextBox 13">
            <a:extLst>
              <a:ext uri="{FF2B5EF4-FFF2-40B4-BE49-F238E27FC236}">
                <a16:creationId xmlns:a16="http://schemas.microsoft.com/office/drawing/2014/main" id="{B074D80C-255E-4644-A3C7-800E85ED1731}"/>
              </a:ext>
            </a:extLst>
          </p:cNvPr>
          <p:cNvSpPr txBox="1"/>
          <p:nvPr/>
        </p:nvSpPr>
        <p:spPr>
          <a:xfrm>
            <a:off x="4274755" y="1549621"/>
            <a:ext cx="1858738" cy="461665"/>
          </a:xfrm>
          <a:prstGeom prst="rect">
            <a:avLst/>
          </a:prstGeom>
          <a:solidFill>
            <a:srgbClr val="DAA520"/>
          </a:solidFill>
        </p:spPr>
        <p:txBody>
          <a:bodyPr wrap="square" rtlCol="0">
            <a:spAutoFit/>
          </a:bodyPr>
          <a:lstStyle/>
          <a:p>
            <a:pPr algn="ctr"/>
            <a:r>
              <a:rPr lang="en-GB" sz="2400" b="1" dirty="0" err="1">
                <a:solidFill>
                  <a:schemeClr val="bg1"/>
                </a:solidFill>
              </a:rPr>
              <a:t>Ils</a:t>
            </a:r>
            <a:endParaRPr lang="en-GB" sz="2400" b="1" dirty="0">
              <a:solidFill>
                <a:schemeClr val="bg1"/>
              </a:solidFill>
            </a:endParaRPr>
          </a:p>
        </p:txBody>
      </p:sp>
      <p:sp>
        <p:nvSpPr>
          <p:cNvPr id="15" name="TextBox 14">
            <a:extLst>
              <a:ext uri="{FF2B5EF4-FFF2-40B4-BE49-F238E27FC236}">
                <a16:creationId xmlns:a16="http://schemas.microsoft.com/office/drawing/2014/main" id="{2328407C-B06D-4041-9E6F-82FB04DEF5AD}"/>
              </a:ext>
            </a:extLst>
          </p:cNvPr>
          <p:cNvSpPr txBox="1"/>
          <p:nvPr/>
        </p:nvSpPr>
        <p:spPr>
          <a:xfrm>
            <a:off x="3747902" y="3133120"/>
            <a:ext cx="1053707" cy="461665"/>
          </a:xfrm>
          <a:prstGeom prst="rect">
            <a:avLst/>
          </a:prstGeom>
          <a:solidFill>
            <a:srgbClr val="DAA520"/>
          </a:solidFill>
        </p:spPr>
        <p:txBody>
          <a:bodyPr wrap="square" rtlCol="0">
            <a:spAutoFit/>
          </a:bodyPr>
          <a:lstStyle/>
          <a:p>
            <a:pPr algn="ctr"/>
            <a:r>
              <a:rPr lang="en-GB" sz="2400" b="1" dirty="0">
                <a:solidFill>
                  <a:schemeClr val="bg1"/>
                </a:solidFill>
              </a:rPr>
              <a:t>Elle</a:t>
            </a:r>
          </a:p>
        </p:txBody>
      </p:sp>
      <p:sp>
        <p:nvSpPr>
          <p:cNvPr id="16" name="TextBox 15">
            <a:extLst>
              <a:ext uri="{FF2B5EF4-FFF2-40B4-BE49-F238E27FC236}">
                <a16:creationId xmlns:a16="http://schemas.microsoft.com/office/drawing/2014/main" id="{70A10B93-55BA-4CB1-BE22-36B585617508}"/>
              </a:ext>
            </a:extLst>
          </p:cNvPr>
          <p:cNvSpPr txBox="1"/>
          <p:nvPr/>
        </p:nvSpPr>
        <p:spPr>
          <a:xfrm>
            <a:off x="7210251" y="3133119"/>
            <a:ext cx="991181" cy="461665"/>
          </a:xfrm>
          <a:prstGeom prst="rect">
            <a:avLst/>
          </a:prstGeom>
          <a:solidFill>
            <a:srgbClr val="DAA520"/>
          </a:solidFill>
        </p:spPr>
        <p:txBody>
          <a:bodyPr wrap="square" rtlCol="0">
            <a:spAutoFit/>
          </a:bodyPr>
          <a:lstStyle/>
          <a:p>
            <a:pPr algn="ctr"/>
            <a:r>
              <a:rPr lang="en-GB" sz="2400" b="1" dirty="0">
                <a:solidFill>
                  <a:schemeClr val="bg1"/>
                </a:solidFill>
              </a:rPr>
              <a:t>Elle</a:t>
            </a:r>
          </a:p>
        </p:txBody>
      </p:sp>
      <p:sp>
        <p:nvSpPr>
          <p:cNvPr id="17" name="TextBox 16">
            <a:extLst>
              <a:ext uri="{FF2B5EF4-FFF2-40B4-BE49-F238E27FC236}">
                <a16:creationId xmlns:a16="http://schemas.microsoft.com/office/drawing/2014/main" id="{555D3219-5C63-433E-A01E-D89C448C6CDC}"/>
              </a:ext>
            </a:extLst>
          </p:cNvPr>
          <p:cNvSpPr txBox="1"/>
          <p:nvPr/>
        </p:nvSpPr>
        <p:spPr>
          <a:xfrm>
            <a:off x="3889655" y="4222844"/>
            <a:ext cx="1823908" cy="461665"/>
          </a:xfrm>
          <a:prstGeom prst="rect">
            <a:avLst/>
          </a:prstGeom>
          <a:solidFill>
            <a:srgbClr val="DAA520"/>
          </a:solidFill>
        </p:spPr>
        <p:txBody>
          <a:bodyPr wrap="square" rtlCol="0">
            <a:spAutoFit/>
          </a:bodyPr>
          <a:lstStyle/>
          <a:p>
            <a:pPr algn="ctr"/>
            <a:r>
              <a:rPr lang="en-GB" sz="2400" b="1" dirty="0">
                <a:solidFill>
                  <a:schemeClr val="bg1"/>
                </a:solidFill>
              </a:rPr>
              <a:t>Il</a:t>
            </a:r>
          </a:p>
        </p:txBody>
      </p:sp>
      <p:sp>
        <p:nvSpPr>
          <p:cNvPr id="5" name="Title 4">
            <a:extLst>
              <a:ext uri="{FF2B5EF4-FFF2-40B4-BE49-F238E27FC236}">
                <a16:creationId xmlns:a16="http://schemas.microsoft.com/office/drawing/2014/main" id="{EC5A0D3B-342B-4086-A0A9-189DC1934FAD}"/>
              </a:ext>
            </a:extLst>
          </p:cNvPr>
          <p:cNvSpPr>
            <a:spLocks noGrp="1"/>
          </p:cNvSpPr>
          <p:nvPr>
            <p:ph type="title"/>
          </p:nvPr>
        </p:nvSpPr>
        <p:spPr>
          <a:xfrm>
            <a:off x="10667614" y="1"/>
            <a:ext cx="1213859" cy="962526"/>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écrire</a:t>
            </a:r>
            <a:endParaRPr lang="en-GB" dirty="0"/>
          </a:p>
        </p:txBody>
      </p:sp>
      <p:pic>
        <p:nvPicPr>
          <p:cNvPr id="2" name="Picture 1" descr="background rectangle">
            <a:extLst>
              <a:ext uri="{FF2B5EF4-FFF2-40B4-BE49-F238E27FC236}">
                <a16:creationId xmlns:a16="http://schemas.microsoft.com/office/drawing/2014/main" id="{CD88987B-3038-445E-A71C-316EB8D7AEA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ECD75D16-45BD-4874-88BC-FD0FBD88DF7C}"/>
              </a:ext>
            </a:extLst>
          </p:cNvPr>
          <p:cNvSpPr txBox="1">
            <a:spLocks/>
          </p:cNvSpPr>
          <p:nvPr/>
        </p:nvSpPr>
        <p:spPr>
          <a:xfrm>
            <a:off x="-1" y="296864"/>
            <a:ext cx="566227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Il, elle, ils ou elles ?</a:t>
            </a:r>
            <a:endParaRPr lang="en-GB" sz="3600" b="1" dirty="0">
              <a:solidFill>
                <a:schemeClr val="bg1"/>
              </a:solidFill>
            </a:endParaRPr>
          </a:p>
        </p:txBody>
      </p:sp>
    </p:spTree>
    <p:extLst>
      <p:ext uri="{BB962C8B-B14F-4D97-AF65-F5344CB8AC3E}">
        <p14:creationId xmlns:p14="http://schemas.microsoft.com/office/powerpoint/2010/main" val="41298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C5DC5BD1-0578-4E13-8922-F038743FB74C}"/>
              </a:ext>
            </a:extLst>
          </p:cNvPr>
          <p:cNvSpPr>
            <a:spLocks noGrp="1"/>
          </p:cNvSpPr>
          <p:nvPr>
            <p:ph type="title"/>
          </p:nvPr>
        </p:nvSpPr>
        <p:spPr>
          <a:xfrm>
            <a:off x="189024" y="-12492"/>
            <a:ext cx="3855543" cy="736331"/>
          </a:xfrm>
        </p:spPr>
        <p:txBody>
          <a:bodyPr/>
          <a:lstStyle/>
          <a:p>
            <a:pPr lvl="0">
              <a:lnSpc>
                <a:spcPct val="100000"/>
              </a:lnSpc>
              <a:spcBef>
                <a:spcPts val="0"/>
              </a:spcBef>
              <a:defRPr/>
            </a:pPr>
            <a:r>
              <a:rPr lang="en-GB" sz="2800" b="1" dirty="0" err="1">
                <a:solidFill>
                  <a:srgbClr val="4472C4">
                    <a:lumMod val="50000"/>
                  </a:srgbClr>
                </a:solidFill>
                <a:latin typeface="+mj-lt"/>
                <a:ea typeface="+mn-ea"/>
                <a:cs typeface="+mn-cs"/>
              </a:rPr>
              <a:t>Partenaire</a:t>
            </a:r>
            <a:r>
              <a:rPr lang="en-GB" sz="2800" b="1" dirty="0">
                <a:solidFill>
                  <a:srgbClr val="4472C4">
                    <a:lumMod val="50000"/>
                  </a:srgbClr>
                </a:solidFill>
                <a:latin typeface="+mj-lt"/>
                <a:ea typeface="+mn-ea"/>
                <a:cs typeface="+mn-cs"/>
              </a:rPr>
              <a:t> A (Task 1):</a:t>
            </a:r>
            <a:endParaRPr lang="en-US" dirty="0">
              <a:latin typeface="+mj-lt"/>
            </a:endParaRPr>
          </a:p>
        </p:txBody>
      </p:sp>
      <p:sp>
        <p:nvSpPr>
          <p:cNvPr id="10" name="TextBox 9">
            <a:extLst>
              <a:ext uri="{FF2B5EF4-FFF2-40B4-BE49-F238E27FC236}">
                <a16:creationId xmlns:a16="http://schemas.microsoft.com/office/drawing/2014/main" id="{89D5D9B4-0464-4F5D-9BBB-C1A75F88F378}"/>
              </a:ext>
            </a:extLst>
          </p:cNvPr>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latin typeface="+mj-lt"/>
              </a:rPr>
              <a:t>Tell your partner about each person/pair of people pictured below.</a:t>
            </a:r>
          </a:p>
          <a:p>
            <a:r>
              <a:rPr lang="en-GB" sz="2000" dirty="0">
                <a:solidFill>
                  <a:schemeClr val="accent5">
                    <a:lumMod val="50000"/>
                  </a:schemeClr>
                </a:solidFill>
                <a:latin typeface="+mj-lt"/>
              </a:rPr>
              <a:t>Say ‘She is ...’, ‘He is...’, ‘They are...’, plus the adjective given, in </a:t>
            </a:r>
            <a:r>
              <a:rPr lang="en-GB" sz="2000" b="1" dirty="0">
                <a:solidFill>
                  <a:schemeClr val="accent5">
                    <a:lumMod val="50000"/>
                  </a:schemeClr>
                </a:solidFill>
                <a:latin typeface="+mj-lt"/>
              </a:rPr>
              <a:t>French</a:t>
            </a:r>
            <a:r>
              <a:rPr lang="en-GB" sz="2000" dirty="0">
                <a:solidFill>
                  <a:schemeClr val="accent5">
                    <a:lumMod val="50000"/>
                  </a:schemeClr>
                </a:solidFill>
                <a:latin typeface="+mj-lt"/>
              </a:rPr>
              <a:t>. </a:t>
            </a:r>
          </a:p>
          <a:p>
            <a:endParaRPr lang="en-GB" sz="2000" dirty="0">
              <a:solidFill>
                <a:schemeClr val="accent5">
                  <a:lumMod val="50000"/>
                </a:schemeClr>
              </a:solidFill>
              <a:latin typeface="+mj-lt"/>
            </a:endParaRPr>
          </a:p>
        </p:txBody>
      </p:sp>
      <p:sp>
        <p:nvSpPr>
          <p:cNvPr id="11" name="TextBox 10">
            <a:extLst>
              <a:ext uri="{FF2B5EF4-FFF2-40B4-BE49-F238E27FC236}">
                <a16:creationId xmlns:a16="http://schemas.microsoft.com/office/drawing/2014/main" id="{858E025C-721B-41BC-9F78-B94DF89A25D6}"/>
              </a:ext>
            </a:extLst>
          </p:cNvPr>
          <p:cNvSpPr txBox="1"/>
          <p:nvPr/>
        </p:nvSpPr>
        <p:spPr>
          <a:xfrm>
            <a:off x="2247721" y="5942874"/>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2" name="TextBox 11">
            <a:extLst>
              <a:ext uri="{FF2B5EF4-FFF2-40B4-BE49-F238E27FC236}">
                <a16:creationId xmlns:a16="http://schemas.microsoft.com/office/drawing/2014/main" id="{2399517D-DB5D-439A-A33F-946C90A9C234}"/>
              </a:ext>
            </a:extLst>
          </p:cNvPr>
          <p:cNvSpPr txBox="1"/>
          <p:nvPr/>
        </p:nvSpPr>
        <p:spPr>
          <a:xfrm>
            <a:off x="8403295" y="5943956"/>
            <a:ext cx="2893484"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3" name="TextBox 12">
            <a:extLst>
              <a:ext uri="{FF2B5EF4-FFF2-40B4-BE49-F238E27FC236}">
                <a16:creationId xmlns:a16="http://schemas.microsoft.com/office/drawing/2014/main" id="{DDD88E82-B785-4096-B0CA-FFA39832D5EA}"/>
              </a:ext>
            </a:extLst>
          </p:cNvPr>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4" name="TextBox 13">
            <a:extLst>
              <a:ext uri="{FF2B5EF4-FFF2-40B4-BE49-F238E27FC236}">
                <a16:creationId xmlns:a16="http://schemas.microsoft.com/office/drawing/2014/main" id="{654D34C2-7D2E-4E53-AF4F-A0F3BEC8AFB9}"/>
              </a:ext>
            </a:extLst>
          </p:cNvPr>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5" name="TextBox 14">
            <a:extLst>
              <a:ext uri="{FF2B5EF4-FFF2-40B4-BE49-F238E27FC236}">
                <a16:creationId xmlns:a16="http://schemas.microsoft.com/office/drawing/2014/main" id="{75DC6576-E1E4-4F06-8787-8D4BBD718BAD}"/>
              </a:ext>
            </a:extLst>
          </p:cNvPr>
          <p:cNvSpPr txBox="1"/>
          <p:nvPr/>
        </p:nvSpPr>
        <p:spPr>
          <a:xfrm>
            <a:off x="8364137" y="3479047"/>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6" name="TextBox 15">
            <a:extLst>
              <a:ext uri="{FF2B5EF4-FFF2-40B4-BE49-F238E27FC236}">
                <a16:creationId xmlns:a16="http://schemas.microsoft.com/office/drawing/2014/main" id="{1C5F1FF5-6FEC-43C8-87ED-91125FE893D9}"/>
              </a:ext>
            </a:extLst>
          </p:cNvPr>
          <p:cNvSpPr txBox="1"/>
          <p:nvPr/>
        </p:nvSpPr>
        <p:spPr>
          <a:xfrm>
            <a:off x="47662" y="2677166"/>
            <a:ext cx="2971800" cy="461665"/>
          </a:xfrm>
          <a:prstGeom prst="rect">
            <a:avLst/>
          </a:prstGeom>
          <a:noFill/>
        </p:spPr>
        <p:txBody>
          <a:bodyPr wrap="square" rtlCol="0">
            <a:spAutoFit/>
          </a:bodyPr>
          <a:lstStyle/>
          <a:p>
            <a:r>
              <a:rPr lang="en-GB" sz="2400" dirty="0">
                <a:solidFill>
                  <a:schemeClr val="accent5">
                    <a:lumMod val="50000"/>
                  </a:schemeClr>
                </a:solidFill>
                <a:latin typeface="+mj-lt"/>
              </a:rPr>
              <a:t>pleased</a:t>
            </a:r>
          </a:p>
        </p:txBody>
      </p:sp>
      <p:sp>
        <p:nvSpPr>
          <p:cNvPr id="17" name="TextBox 16">
            <a:extLst>
              <a:ext uri="{FF2B5EF4-FFF2-40B4-BE49-F238E27FC236}">
                <a16:creationId xmlns:a16="http://schemas.microsoft.com/office/drawing/2014/main" id="{D0EE7621-00A2-447A-B4F8-53463DD7CDD4}"/>
              </a:ext>
            </a:extLst>
          </p:cNvPr>
          <p:cNvSpPr txBox="1"/>
          <p:nvPr/>
        </p:nvSpPr>
        <p:spPr>
          <a:xfrm>
            <a:off x="477771" y="5084614"/>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18" name="TextBox 17">
            <a:extLst>
              <a:ext uri="{FF2B5EF4-FFF2-40B4-BE49-F238E27FC236}">
                <a16:creationId xmlns:a16="http://schemas.microsoft.com/office/drawing/2014/main" id="{F1B93A3D-3ABD-42F6-B97B-99968A50521F}"/>
              </a:ext>
            </a:extLst>
          </p:cNvPr>
          <p:cNvSpPr txBox="1"/>
          <p:nvPr/>
        </p:nvSpPr>
        <p:spPr>
          <a:xfrm>
            <a:off x="1963671" y="3427713"/>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pic>
        <p:nvPicPr>
          <p:cNvPr id="19" name="Picture 18">
            <a:extLst>
              <a:ext uri="{FF2B5EF4-FFF2-40B4-BE49-F238E27FC236}">
                <a16:creationId xmlns:a16="http://schemas.microsoft.com/office/drawing/2014/main" id="{40BC4CED-E1B4-48C1-B0AB-911CD6621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20" name="Picture 19">
            <a:extLst>
              <a:ext uri="{FF2B5EF4-FFF2-40B4-BE49-F238E27FC236}">
                <a16:creationId xmlns:a16="http://schemas.microsoft.com/office/drawing/2014/main" id="{C364D5D5-AB0A-41BF-AAD5-CCDAEF5DF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21" name="Picture 20">
            <a:extLst>
              <a:ext uri="{FF2B5EF4-FFF2-40B4-BE49-F238E27FC236}">
                <a16:creationId xmlns:a16="http://schemas.microsoft.com/office/drawing/2014/main" id="{848765CE-97B3-4B3B-AB09-1ED22115C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22" name="Picture 21">
            <a:extLst>
              <a:ext uri="{FF2B5EF4-FFF2-40B4-BE49-F238E27FC236}">
                <a16:creationId xmlns:a16="http://schemas.microsoft.com/office/drawing/2014/main" id="{483BD447-7DAF-492A-92B2-36AED94AF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23" name="TextBox 22">
            <a:extLst>
              <a:ext uri="{FF2B5EF4-FFF2-40B4-BE49-F238E27FC236}">
                <a16:creationId xmlns:a16="http://schemas.microsoft.com/office/drawing/2014/main" id="{AA67FC40-A26A-4892-AC85-8A789CF383F4}"/>
              </a:ext>
            </a:extLst>
          </p:cNvPr>
          <p:cNvSpPr txBox="1"/>
          <p:nvPr/>
        </p:nvSpPr>
        <p:spPr>
          <a:xfrm>
            <a:off x="6510518" y="2683603"/>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24" name="TextBox 23">
            <a:extLst>
              <a:ext uri="{FF2B5EF4-FFF2-40B4-BE49-F238E27FC236}">
                <a16:creationId xmlns:a16="http://schemas.microsoft.com/office/drawing/2014/main" id="{6F27BD52-D051-4C22-B384-2CEFA76B20C6}"/>
              </a:ext>
            </a:extLst>
          </p:cNvPr>
          <p:cNvSpPr txBox="1"/>
          <p:nvPr/>
        </p:nvSpPr>
        <p:spPr>
          <a:xfrm>
            <a:off x="7363057" y="5079527"/>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25" name="TextBox 24">
            <a:extLst>
              <a:ext uri="{FF2B5EF4-FFF2-40B4-BE49-F238E27FC236}">
                <a16:creationId xmlns:a16="http://schemas.microsoft.com/office/drawing/2014/main" id="{720CB28B-95D2-4AF6-8665-4481997430BD}"/>
              </a:ext>
            </a:extLst>
          </p:cNvPr>
          <p:cNvSpPr txBox="1"/>
          <p:nvPr/>
        </p:nvSpPr>
        <p:spPr>
          <a:xfrm>
            <a:off x="3972133" y="5074936"/>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26" name="TextBox 25">
            <a:extLst>
              <a:ext uri="{FF2B5EF4-FFF2-40B4-BE49-F238E27FC236}">
                <a16:creationId xmlns:a16="http://schemas.microsoft.com/office/drawing/2014/main" id="{F54F5941-3F07-4D58-84E6-5484524848CD}"/>
              </a:ext>
            </a:extLst>
          </p:cNvPr>
          <p:cNvSpPr txBox="1"/>
          <p:nvPr/>
        </p:nvSpPr>
        <p:spPr>
          <a:xfrm>
            <a:off x="3945688" y="2680484"/>
            <a:ext cx="2971800" cy="461665"/>
          </a:xfrm>
          <a:prstGeom prst="rect">
            <a:avLst/>
          </a:prstGeom>
          <a:noFill/>
        </p:spPr>
        <p:txBody>
          <a:bodyPr wrap="square" rtlCol="0">
            <a:spAutoFit/>
          </a:bodyPr>
          <a:lstStyle/>
          <a:p>
            <a:r>
              <a:rPr lang="en-GB" sz="2400" dirty="0">
                <a:solidFill>
                  <a:schemeClr val="accent5">
                    <a:lumMod val="50000"/>
                  </a:schemeClr>
                </a:solidFill>
                <a:latin typeface="+mj-lt"/>
              </a:rPr>
              <a:t>XXXX</a:t>
            </a:r>
          </a:p>
        </p:txBody>
      </p:sp>
      <p:sp>
        <p:nvSpPr>
          <p:cNvPr id="27" name="TextBox 26">
            <a:extLst>
              <a:ext uri="{FF2B5EF4-FFF2-40B4-BE49-F238E27FC236}">
                <a16:creationId xmlns:a16="http://schemas.microsoft.com/office/drawing/2014/main" id="{C0FEBE5B-D573-4590-BC25-BC6C7B1CC0E2}"/>
              </a:ext>
            </a:extLst>
          </p:cNvPr>
          <p:cNvSpPr txBox="1"/>
          <p:nvPr/>
        </p:nvSpPr>
        <p:spPr>
          <a:xfrm>
            <a:off x="3895762" y="94064"/>
            <a:ext cx="5214618" cy="523220"/>
          </a:xfrm>
          <a:prstGeom prst="rect">
            <a:avLst/>
          </a:prstGeom>
          <a:noFill/>
        </p:spPr>
        <p:txBody>
          <a:bodyPr wrap="square" rtlCol="0">
            <a:spAutoFit/>
          </a:bodyPr>
          <a:lstStyle/>
          <a:p>
            <a:r>
              <a:rPr lang="en-GB" sz="2800" b="1" dirty="0" err="1">
                <a:solidFill>
                  <a:schemeClr val="accent5">
                    <a:lumMod val="50000"/>
                  </a:schemeClr>
                </a:solidFill>
                <a:latin typeface="+mj-lt"/>
              </a:rPr>
              <a:t>Exemple</a:t>
            </a:r>
            <a:endParaRPr lang="en-GB" sz="2800" b="1" dirty="0">
              <a:solidFill>
                <a:schemeClr val="accent5">
                  <a:lumMod val="50000"/>
                </a:schemeClr>
              </a:solidFill>
              <a:latin typeface="+mj-lt"/>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7">
            <a:extLst>
              <a:ext uri="{FF2B5EF4-FFF2-40B4-BE49-F238E27FC236}">
                <a16:creationId xmlns:a16="http://schemas.microsoft.com/office/drawing/2014/main" id="{F9DB6D96-B007-4086-8784-AA7360631E97}"/>
              </a:ext>
            </a:extLst>
          </p:cNvPr>
          <p:cNvSpPr>
            <a:spLocks noGrp="1"/>
          </p:cNvSpPr>
          <p:nvPr>
            <p:ph type="title"/>
          </p:nvPr>
        </p:nvSpPr>
        <p:spPr>
          <a:xfrm>
            <a:off x="176190" y="23833"/>
            <a:ext cx="5413661" cy="669920"/>
          </a:xfrm>
        </p:spPr>
        <p:txBody>
          <a:bodyPr>
            <a:normAutofit/>
          </a:bodyPr>
          <a:lstStyle/>
          <a:p>
            <a:r>
              <a:rPr lang="en-GB" sz="2800" b="1" dirty="0" err="1">
                <a:solidFill>
                  <a:srgbClr val="4472C4">
                    <a:lumMod val="50000"/>
                  </a:srgbClr>
                </a:solidFill>
              </a:rPr>
              <a:t>Partenaire</a:t>
            </a:r>
            <a:r>
              <a:rPr lang="en-GB" sz="2800" b="1" dirty="0">
                <a:solidFill>
                  <a:srgbClr val="4472C4">
                    <a:lumMod val="50000"/>
                  </a:srgbClr>
                </a:solidFill>
              </a:rPr>
              <a:t> B (Task 1): </a:t>
            </a:r>
            <a:r>
              <a:rPr lang="en-GB" sz="2800" b="1" dirty="0" err="1">
                <a:solidFill>
                  <a:srgbClr val="4472C4">
                    <a:lumMod val="50000"/>
                  </a:srgbClr>
                </a:solidFill>
              </a:rPr>
              <a:t>Exemple</a:t>
            </a:r>
            <a:endParaRPr lang="en-US" sz="2800" dirty="0"/>
          </a:p>
        </p:txBody>
      </p:sp>
      <p:sp>
        <p:nvSpPr>
          <p:cNvPr id="4" name="TextBox 3">
            <a:extLst>
              <a:ext uri="{FF2B5EF4-FFF2-40B4-BE49-F238E27FC236}">
                <a16:creationId xmlns:a16="http://schemas.microsoft.com/office/drawing/2014/main" id="{9A3653E6-8232-4358-B112-7BDB2781AFDE}"/>
              </a:ext>
            </a:extLst>
          </p:cNvPr>
          <p:cNvSpPr txBox="1"/>
          <p:nvPr/>
        </p:nvSpPr>
        <p:spPr>
          <a:xfrm>
            <a:off x="176191" y="533502"/>
            <a:ext cx="11031794" cy="707886"/>
          </a:xfrm>
          <a:prstGeom prst="rect">
            <a:avLst/>
          </a:prstGeom>
          <a:noFill/>
        </p:spPr>
        <p:txBody>
          <a:bodyPr wrap="square" rtlCol="0">
            <a:spAutoFit/>
          </a:bodyPr>
          <a:lstStyle/>
          <a:p>
            <a:r>
              <a:rPr lang="en-GB" sz="2000" dirty="0">
                <a:solidFill>
                  <a:schemeClr val="accent5">
                    <a:lumMod val="50000"/>
                  </a:schemeClr>
                </a:solidFill>
              </a:rPr>
              <a:t>Listen to what your partner tells you about each person/pair of people shown. </a:t>
            </a:r>
          </a:p>
          <a:p>
            <a:r>
              <a:rPr lang="en-GB" sz="2000" dirty="0">
                <a:solidFill>
                  <a:schemeClr val="accent5">
                    <a:lumMod val="50000"/>
                  </a:schemeClr>
                </a:solidFill>
              </a:rPr>
              <a:t>Write three adjectives in </a:t>
            </a:r>
            <a:r>
              <a:rPr lang="en-GB" sz="2000" b="1" dirty="0">
                <a:solidFill>
                  <a:schemeClr val="accent5">
                    <a:lumMod val="50000"/>
                  </a:schemeClr>
                </a:solidFill>
              </a:rPr>
              <a:t>English</a:t>
            </a:r>
            <a:r>
              <a:rPr lang="en-GB" sz="2000" dirty="0">
                <a:solidFill>
                  <a:schemeClr val="accent5">
                    <a:lumMod val="50000"/>
                  </a:schemeClr>
                </a:solidFill>
              </a:rPr>
              <a:t> on the lines next to their picture.</a:t>
            </a:r>
          </a:p>
        </p:txBody>
      </p:sp>
      <p:pic>
        <p:nvPicPr>
          <p:cNvPr id="5" name="Picture 4">
            <a:extLst>
              <a:ext uri="{FF2B5EF4-FFF2-40B4-BE49-F238E27FC236}">
                <a16:creationId xmlns:a16="http://schemas.microsoft.com/office/drawing/2014/main" id="{5C02F7B3-D231-400A-B322-81CAA33ED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1" y="2034620"/>
            <a:ext cx="2438400" cy="1371600"/>
          </a:xfrm>
          <a:prstGeom prst="rect">
            <a:avLst/>
          </a:prstGeom>
        </p:spPr>
      </p:pic>
      <p:pic>
        <p:nvPicPr>
          <p:cNvPr id="6" name="Picture 5">
            <a:extLst>
              <a:ext uri="{FF2B5EF4-FFF2-40B4-BE49-F238E27FC236}">
                <a16:creationId xmlns:a16="http://schemas.microsoft.com/office/drawing/2014/main" id="{A3CE7EF0-7A3E-4748-9488-284BD0E55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318" y="4425167"/>
            <a:ext cx="2438400" cy="1371600"/>
          </a:xfrm>
          <a:prstGeom prst="rect">
            <a:avLst/>
          </a:prstGeom>
        </p:spPr>
      </p:pic>
      <p:pic>
        <p:nvPicPr>
          <p:cNvPr id="8" name="Picture 7">
            <a:extLst>
              <a:ext uri="{FF2B5EF4-FFF2-40B4-BE49-F238E27FC236}">
                <a16:creationId xmlns:a16="http://schemas.microsoft.com/office/drawing/2014/main" id="{90E07336-0234-432E-8563-6C87162D4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91" y="4425167"/>
            <a:ext cx="2438400" cy="1371600"/>
          </a:xfrm>
          <a:prstGeom prst="rect">
            <a:avLst/>
          </a:prstGeom>
        </p:spPr>
      </p:pic>
      <p:pic>
        <p:nvPicPr>
          <p:cNvPr id="9" name="Picture 8">
            <a:extLst>
              <a:ext uri="{FF2B5EF4-FFF2-40B4-BE49-F238E27FC236}">
                <a16:creationId xmlns:a16="http://schemas.microsoft.com/office/drawing/2014/main" id="{87FE6AAE-08DC-45D7-A3DF-5DD939F92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318" y="2052204"/>
            <a:ext cx="2438400" cy="1371600"/>
          </a:xfrm>
          <a:prstGeom prst="rect">
            <a:avLst/>
          </a:prstGeom>
        </p:spPr>
      </p:pic>
      <p:sp>
        <p:nvSpPr>
          <p:cNvPr id="10" name="TextBox 9">
            <a:extLst>
              <a:ext uri="{FF2B5EF4-FFF2-40B4-BE49-F238E27FC236}">
                <a16:creationId xmlns:a16="http://schemas.microsoft.com/office/drawing/2014/main" id="{42819A5F-61A9-4658-897F-D6A7FB18DAC8}"/>
              </a:ext>
            </a:extLst>
          </p:cNvPr>
          <p:cNvSpPr txBox="1"/>
          <p:nvPr/>
        </p:nvSpPr>
        <p:spPr>
          <a:xfrm>
            <a:off x="2614591" y="2052204"/>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1" name="TextBox 10">
            <a:extLst>
              <a:ext uri="{FF2B5EF4-FFF2-40B4-BE49-F238E27FC236}">
                <a16:creationId xmlns:a16="http://schemas.microsoft.com/office/drawing/2014/main" id="{51CBC04F-3EC2-4818-A1F3-02DB70BBBFD4}"/>
              </a:ext>
            </a:extLst>
          </p:cNvPr>
          <p:cNvSpPr txBox="1"/>
          <p:nvPr/>
        </p:nvSpPr>
        <p:spPr>
          <a:xfrm>
            <a:off x="2614591"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2" name="TextBox 11">
            <a:extLst>
              <a:ext uri="{FF2B5EF4-FFF2-40B4-BE49-F238E27FC236}">
                <a16:creationId xmlns:a16="http://schemas.microsoft.com/office/drawing/2014/main" id="{A03C0063-43D0-47B6-9683-97B0177CB69A}"/>
              </a:ext>
            </a:extLst>
          </p:cNvPr>
          <p:cNvSpPr txBox="1"/>
          <p:nvPr/>
        </p:nvSpPr>
        <p:spPr>
          <a:xfrm>
            <a:off x="6815782" y="2046805"/>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3" name="TextBox 12">
            <a:extLst>
              <a:ext uri="{FF2B5EF4-FFF2-40B4-BE49-F238E27FC236}">
                <a16:creationId xmlns:a16="http://schemas.microsoft.com/office/drawing/2014/main" id="{B2755B55-1A29-4333-BE73-5863ABF784E4}"/>
              </a:ext>
            </a:extLst>
          </p:cNvPr>
          <p:cNvSpPr txBox="1"/>
          <p:nvPr/>
        </p:nvSpPr>
        <p:spPr>
          <a:xfrm>
            <a:off x="6815782"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4" name="TextBox 13">
            <a:extLst>
              <a:ext uri="{FF2B5EF4-FFF2-40B4-BE49-F238E27FC236}">
                <a16:creationId xmlns:a16="http://schemas.microsoft.com/office/drawing/2014/main" id="{FE84259E-105D-42E0-88EE-AE030C631E1B}"/>
              </a:ext>
            </a:extLst>
          </p:cNvPr>
          <p:cNvSpPr txBox="1"/>
          <p:nvPr/>
        </p:nvSpPr>
        <p:spPr>
          <a:xfrm>
            <a:off x="2618052" y="1943288"/>
            <a:ext cx="2971800" cy="461665"/>
          </a:xfrm>
          <a:prstGeom prst="rect">
            <a:avLst/>
          </a:prstGeom>
          <a:noFill/>
        </p:spPr>
        <p:txBody>
          <a:bodyPr wrap="square" rtlCol="0">
            <a:spAutoFit/>
          </a:bodyPr>
          <a:lstStyle/>
          <a:p>
            <a:r>
              <a:rPr lang="en-GB" sz="2400" dirty="0">
                <a:solidFill>
                  <a:schemeClr val="accent5">
                    <a:lumMod val="50000"/>
                  </a:schemeClr>
                </a:solidFill>
              </a:rPr>
              <a:t>pleased</a:t>
            </a:r>
          </a:p>
        </p:txBody>
      </p:sp>
    </p:spTree>
    <p:extLst>
      <p:ext uri="{BB962C8B-B14F-4D97-AF65-F5344CB8AC3E}">
        <p14:creationId xmlns:p14="http://schemas.microsoft.com/office/powerpoint/2010/main" val="12940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6569B95-75E7-43C0-B446-443248F70286}"/>
              </a:ext>
            </a:extLst>
          </p:cNvPr>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2A61832E-1597-4C93-8BA0-506577A4E580}"/>
              </a:ext>
            </a:extLst>
          </p:cNvPr>
          <p:cNvSpPr txBox="1"/>
          <p:nvPr/>
        </p:nvSpPr>
        <p:spPr>
          <a:xfrm>
            <a:off x="2247721" y="5942874"/>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23" name="TextBox 22">
            <a:extLst>
              <a:ext uri="{FF2B5EF4-FFF2-40B4-BE49-F238E27FC236}">
                <a16:creationId xmlns:a16="http://schemas.microsoft.com/office/drawing/2014/main" id="{92B2EC0A-C154-4139-8E9C-C33EE17C1D9E}"/>
              </a:ext>
            </a:extLst>
          </p:cNvPr>
          <p:cNvSpPr txBox="1"/>
          <p:nvPr/>
        </p:nvSpPr>
        <p:spPr>
          <a:xfrm>
            <a:off x="8403295" y="5943956"/>
            <a:ext cx="2893484" cy="461665"/>
          </a:xfrm>
          <a:prstGeom prst="rect">
            <a:avLst/>
          </a:prstGeom>
          <a:noFill/>
        </p:spPr>
        <p:txBody>
          <a:bodyPr wrap="square" rtlCol="0">
            <a:spAutoFit/>
          </a:bodyPr>
          <a:lstStyle/>
          <a:p>
            <a:pPr algn="ctr"/>
            <a:r>
              <a:rPr lang="en-GB" sz="2400" dirty="0">
                <a:solidFill>
                  <a:schemeClr val="accent5">
                    <a:lumMod val="50000"/>
                  </a:schemeClr>
                </a:solidFill>
              </a:rPr>
              <a:t>calm</a:t>
            </a:r>
          </a:p>
        </p:txBody>
      </p:sp>
      <p:sp>
        <p:nvSpPr>
          <p:cNvPr id="24" name="TextBox 23">
            <a:extLst>
              <a:ext uri="{FF2B5EF4-FFF2-40B4-BE49-F238E27FC236}">
                <a16:creationId xmlns:a16="http://schemas.microsoft.com/office/drawing/2014/main" id="{E06411C3-8DAC-45B8-ABD2-F4C05CFAEAE4}"/>
              </a:ext>
            </a:extLst>
          </p:cNvPr>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5" name="TextBox 24">
            <a:extLst>
              <a:ext uri="{FF2B5EF4-FFF2-40B4-BE49-F238E27FC236}">
                <a16:creationId xmlns:a16="http://schemas.microsoft.com/office/drawing/2014/main" id="{8DAF138A-FECB-4EB6-ADBE-3668593FF3C7}"/>
              </a:ext>
            </a:extLst>
          </p:cNvPr>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rPr>
              <a:t>pleased</a:t>
            </a:r>
          </a:p>
        </p:txBody>
      </p:sp>
      <p:sp>
        <p:nvSpPr>
          <p:cNvPr id="26" name="TextBox 25">
            <a:extLst>
              <a:ext uri="{FF2B5EF4-FFF2-40B4-BE49-F238E27FC236}">
                <a16:creationId xmlns:a16="http://schemas.microsoft.com/office/drawing/2014/main" id="{6C61505B-C0A9-4232-A1E8-2D59C177B8AE}"/>
              </a:ext>
            </a:extLst>
          </p:cNvPr>
          <p:cNvSpPr txBox="1"/>
          <p:nvPr/>
        </p:nvSpPr>
        <p:spPr>
          <a:xfrm>
            <a:off x="8364137" y="3479047"/>
            <a:ext cx="2971800" cy="461665"/>
          </a:xfrm>
          <a:prstGeom prst="rect">
            <a:avLst/>
          </a:prstGeom>
          <a:noFill/>
        </p:spPr>
        <p:txBody>
          <a:bodyPr wrap="square" rtlCol="0">
            <a:spAutoFit/>
          </a:bodyPr>
          <a:lstStyle/>
          <a:p>
            <a:pPr algn="ctr"/>
            <a:r>
              <a:rPr lang="en-GB" sz="2400" dirty="0">
                <a:solidFill>
                  <a:schemeClr val="accent5">
                    <a:lumMod val="50000"/>
                  </a:schemeClr>
                </a:solidFill>
              </a:rPr>
              <a:t>funny</a:t>
            </a:r>
          </a:p>
        </p:txBody>
      </p:sp>
      <p:sp>
        <p:nvSpPr>
          <p:cNvPr id="27" name="TextBox 26">
            <a:extLst>
              <a:ext uri="{FF2B5EF4-FFF2-40B4-BE49-F238E27FC236}">
                <a16:creationId xmlns:a16="http://schemas.microsoft.com/office/drawing/2014/main" id="{2145A712-1678-45FD-9C11-756582092EA0}"/>
              </a:ext>
            </a:extLst>
          </p:cNvPr>
          <p:cNvSpPr txBox="1"/>
          <p:nvPr/>
        </p:nvSpPr>
        <p:spPr>
          <a:xfrm>
            <a:off x="47662" y="2677166"/>
            <a:ext cx="2971800" cy="461665"/>
          </a:xfrm>
          <a:prstGeom prst="rect">
            <a:avLst/>
          </a:prstGeom>
          <a:noFill/>
        </p:spPr>
        <p:txBody>
          <a:bodyPr wrap="square" rtlCol="0">
            <a:spAutoFit/>
          </a:bodyPr>
          <a:lstStyle/>
          <a:p>
            <a:r>
              <a:rPr lang="en-GB" sz="2400" dirty="0">
                <a:solidFill>
                  <a:schemeClr val="accent5">
                    <a:lumMod val="50000"/>
                  </a:schemeClr>
                </a:solidFill>
              </a:rPr>
              <a:t>mean</a:t>
            </a:r>
          </a:p>
        </p:txBody>
      </p:sp>
      <p:sp>
        <p:nvSpPr>
          <p:cNvPr id="28" name="TextBox 27">
            <a:extLst>
              <a:ext uri="{FF2B5EF4-FFF2-40B4-BE49-F238E27FC236}">
                <a16:creationId xmlns:a16="http://schemas.microsoft.com/office/drawing/2014/main" id="{971B2C38-4A57-451A-8CCE-8E55A8C3986D}"/>
              </a:ext>
            </a:extLst>
          </p:cNvPr>
          <p:cNvSpPr txBox="1"/>
          <p:nvPr/>
        </p:nvSpPr>
        <p:spPr>
          <a:xfrm>
            <a:off x="477771" y="5084614"/>
            <a:ext cx="2971800" cy="461665"/>
          </a:xfrm>
          <a:prstGeom prst="rect">
            <a:avLst/>
          </a:prstGeom>
          <a:noFill/>
        </p:spPr>
        <p:txBody>
          <a:bodyPr wrap="square" rtlCol="0">
            <a:spAutoFit/>
          </a:bodyPr>
          <a:lstStyle/>
          <a:p>
            <a:r>
              <a:rPr lang="en-GB" sz="2400" dirty="0">
                <a:solidFill>
                  <a:schemeClr val="accent5">
                    <a:lumMod val="50000"/>
                  </a:schemeClr>
                </a:solidFill>
              </a:rPr>
              <a:t>short</a:t>
            </a:r>
          </a:p>
        </p:txBody>
      </p:sp>
      <p:sp>
        <p:nvSpPr>
          <p:cNvPr id="29" name="TextBox 28">
            <a:extLst>
              <a:ext uri="{FF2B5EF4-FFF2-40B4-BE49-F238E27FC236}">
                <a16:creationId xmlns:a16="http://schemas.microsoft.com/office/drawing/2014/main" id="{BD932383-D10B-4FB3-89B8-54AA54EEDD38}"/>
              </a:ext>
            </a:extLst>
          </p:cNvPr>
          <p:cNvSpPr txBox="1"/>
          <p:nvPr/>
        </p:nvSpPr>
        <p:spPr>
          <a:xfrm>
            <a:off x="1889101" y="3474376"/>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0" name="Picture 29">
            <a:extLst>
              <a:ext uri="{FF2B5EF4-FFF2-40B4-BE49-F238E27FC236}">
                <a16:creationId xmlns:a16="http://schemas.microsoft.com/office/drawing/2014/main" id="{D5790B59-47B1-46CB-822D-B294A1E3343E}"/>
              </a:ext>
            </a:extLst>
          </p:cNvPr>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31" name="Picture 30">
            <a:extLst>
              <a:ext uri="{FF2B5EF4-FFF2-40B4-BE49-F238E27FC236}">
                <a16:creationId xmlns:a16="http://schemas.microsoft.com/office/drawing/2014/main" id="{CAD2259D-6A6C-4F02-94F6-94F62E0EB644}"/>
              </a:ext>
            </a:extLst>
          </p:cNvPr>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32" name="Picture 31">
            <a:extLst>
              <a:ext uri="{FF2B5EF4-FFF2-40B4-BE49-F238E27FC236}">
                <a16:creationId xmlns:a16="http://schemas.microsoft.com/office/drawing/2014/main" id="{3330429C-47D0-4AB7-B42E-5C281B1BB37D}"/>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33" name="Picture 32">
            <a:extLst>
              <a:ext uri="{FF2B5EF4-FFF2-40B4-BE49-F238E27FC236}">
                <a16:creationId xmlns:a16="http://schemas.microsoft.com/office/drawing/2014/main" id="{DFA0796B-69D0-4F89-B321-D2541390E565}"/>
              </a:ext>
            </a:extLst>
          </p:cNvPr>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34" name="TextBox 33">
            <a:extLst>
              <a:ext uri="{FF2B5EF4-FFF2-40B4-BE49-F238E27FC236}">
                <a16:creationId xmlns:a16="http://schemas.microsoft.com/office/drawing/2014/main" id="{6F7491E0-7D34-45AE-A5EE-9B4180E03F95}"/>
              </a:ext>
            </a:extLst>
          </p:cNvPr>
          <p:cNvSpPr txBox="1"/>
          <p:nvPr/>
        </p:nvSpPr>
        <p:spPr>
          <a:xfrm>
            <a:off x="6510518" y="2683603"/>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35" name="TextBox 34">
            <a:extLst>
              <a:ext uri="{FF2B5EF4-FFF2-40B4-BE49-F238E27FC236}">
                <a16:creationId xmlns:a16="http://schemas.microsoft.com/office/drawing/2014/main" id="{829838F0-CF19-4E0A-B3BB-F1A3D21F4878}"/>
              </a:ext>
            </a:extLst>
          </p:cNvPr>
          <p:cNvSpPr txBox="1"/>
          <p:nvPr/>
        </p:nvSpPr>
        <p:spPr>
          <a:xfrm>
            <a:off x="7363057" y="5079527"/>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36" name="TextBox 35">
            <a:extLst>
              <a:ext uri="{FF2B5EF4-FFF2-40B4-BE49-F238E27FC236}">
                <a16:creationId xmlns:a16="http://schemas.microsoft.com/office/drawing/2014/main" id="{196F8F05-C0B4-4BF6-BC54-54F0FBAD6D53}"/>
              </a:ext>
            </a:extLst>
          </p:cNvPr>
          <p:cNvSpPr txBox="1"/>
          <p:nvPr/>
        </p:nvSpPr>
        <p:spPr>
          <a:xfrm>
            <a:off x="3972133" y="5074936"/>
            <a:ext cx="2971800" cy="461665"/>
          </a:xfrm>
          <a:prstGeom prst="rect">
            <a:avLst/>
          </a:prstGeom>
          <a:noFill/>
        </p:spPr>
        <p:txBody>
          <a:bodyPr wrap="square" rtlCol="0">
            <a:spAutoFit/>
          </a:bodyPr>
          <a:lstStyle/>
          <a:p>
            <a:r>
              <a:rPr lang="en-GB" sz="2400" dirty="0">
                <a:solidFill>
                  <a:schemeClr val="accent5">
                    <a:lumMod val="50000"/>
                  </a:schemeClr>
                </a:solidFill>
              </a:rPr>
              <a:t>well-behaved</a:t>
            </a:r>
          </a:p>
        </p:txBody>
      </p:sp>
      <p:sp>
        <p:nvSpPr>
          <p:cNvPr id="37" name="TextBox 36">
            <a:extLst>
              <a:ext uri="{FF2B5EF4-FFF2-40B4-BE49-F238E27FC236}">
                <a16:creationId xmlns:a16="http://schemas.microsoft.com/office/drawing/2014/main" id="{47AE0652-E53C-4B36-8224-263596BFADCA}"/>
              </a:ext>
            </a:extLst>
          </p:cNvPr>
          <p:cNvSpPr txBox="1"/>
          <p:nvPr/>
        </p:nvSpPr>
        <p:spPr>
          <a:xfrm>
            <a:off x="3945688" y="2680484"/>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38" name="Title 7">
            <a:extLst>
              <a:ext uri="{FF2B5EF4-FFF2-40B4-BE49-F238E27FC236}">
                <a16:creationId xmlns:a16="http://schemas.microsoft.com/office/drawing/2014/main" id="{9EB512FE-FF60-41C8-B579-DD5C5231C7EF}"/>
              </a:ext>
            </a:extLst>
          </p:cNvPr>
          <p:cNvSpPr>
            <a:spLocks noGrp="1"/>
          </p:cNvSpPr>
          <p:nvPr>
            <p:ph type="title"/>
          </p:nvPr>
        </p:nvSpPr>
        <p:spPr>
          <a:xfrm>
            <a:off x="161962" y="-152172"/>
            <a:ext cx="3733800" cy="868648"/>
          </a:xfrm>
        </p:spPr>
        <p:txBody>
          <a:bodyPr/>
          <a:lstStyle/>
          <a:p>
            <a:pPr lvl="0">
              <a:lnSpc>
                <a:spcPct val="100000"/>
              </a:lnSpc>
              <a:spcBef>
                <a:spcPts val="0"/>
              </a:spcBef>
              <a:defRPr/>
            </a:pPr>
            <a:r>
              <a:rPr lang="en-GB" sz="2000" b="1" dirty="0">
                <a:solidFill>
                  <a:srgbClr val="4472C4">
                    <a:lumMod val="50000"/>
                  </a:srgbClr>
                </a:solidFill>
                <a:ea typeface="+mn-ea"/>
                <a:cs typeface="+mn-cs"/>
              </a:rPr>
              <a:t>TASK 1 </a:t>
            </a:r>
            <a:r>
              <a:rPr lang="en-GB" sz="2000" b="1" dirty="0" err="1">
                <a:solidFill>
                  <a:srgbClr val="4472C4">
                    <a:lumMod val="50000"/>
                  </a:srgbClr>
                </a:solidFill>
                <a:ea typeface="+mn-ea"/>
                <a:cs typeface="+mn-cs"/>
              </a:rPr>
              <a:t>Roelcard</a:t>
            </a:r>
            <a:r>
              <a:rPr lang="en-GB" sz="2000" b="1" dirty="0">
                <a:solidFill>
                  <a:srgbClr val="4472C4">
                    <a:lumMod val="50000"/>
                  </a:srgbClr>
                </a:solidFill>
                <a:ea typeface="+mn-ea"/>
                <a:cs typeface="+mn-cs"/>
              </a:rPr>
              <a:t> (Partner B)</a:t>
            </a:r>
            <a:endParaRPr lang="en-US" dirty="0"/>
          </a:p>
        </p:txBody>
      </p:sp>
    </p:spTree>
    <p:extLst>
      <p:ext uri="{BB962C8B-B14F-4D97-AF65-F5344CB8AC3E}">
        <p14:creationId xmlns:p14="http://schemas.microsoft.com/office/powerpoint/2010/main" val="25864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 to]</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[that]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832AFEB-49D8-4821-83C4-FDE371DD4186}"/>
              </a:ext>
            </a:extLst>
          </p:cNvPr>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latin typeface="+mj-lt"/>
              </a:rPr>
              <a:t>Tell your partner about each person/pair of people pictured below.</a:t>
            </a:r>
          </a:p>
          <a:p>
            <a:r>
              <a:rPr lang="en-GB" sz="2000" dirty="0">
                <a:solidFill>
                  <a:schemeClr val="accent5">
                    <a:lumMod val="50000"/>
                  </a:schemeClr>
                </a:solidFill>
                <a:latin typeface="+mj-lt"/>
              </a:rPr>
              <a:t>Say ‘She is ...’, ‘He is...’, ‘They are...’, plus the adjective, in </a:t>
            </a:r>
            <a:r>
              <a:rPr lang="en-GB" sz="2000" b="1" dirty="0">
                <a:solidFill>
                  <a:schemeClr val="accent5">
                    <a:lumMod val="50000"/>
                  </a:schemeClr>
                </a:solidFill>
                <a:latin typeface="+mj-lt"/>
              </a:rPr>
              <a:t>French</a:t>
            </a:r>
            <a:r>
              <a:rPr lang="en-GB" sz="2000" dirty="0">
                <a:solidFill>
                  <a:schemeClr val="accent5">
                    <a:lumMod val="50000"/>
                  </a:schemeClr>
                </a:solidFill>
                <a:latin typeface="+mj-lt"/>
              </a:rPr>
              <a:t>. </a:t>
            </a:r>
          </a:p>
          <a:p>
            <a:endParaRPr lang="en-GB" sz="2000" dirty="0">
              <a:solidFill>
                <a:schemeClr val="accent5">
                  <a:lumMod val="50000"/>
                </a:schemeClr>
              </a:solidFill>
              <a:latin typeface="+mj-lt"/>
            </a:endParaRPr>
          </a:p>
        </p:txBody>
      </p:sp>
      <p:sp>
        <p:nvSpPr>
          <p:cNvPr id="38" name="TextBox 37">
            <a:extLst>
              <a:ext uri="{FF2B5EF4-FFF2-40B4-BE49-F238E27FC236}">
                <a16:creationId xmlns:a16="http://schemas.microsoft.com/office/drawing/2014/main" id="{368854CD-0A8A-47D6-BE34-A07AD2A2FA30}"/>
              </a:ext>
            </a:extLst>
          </p:cNvPr>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latin typeface="+mj-lt"/>
              </a:rPr>
              <a:t>young</a:t>
            </a:r>
          </a:p>
        </p:txBody>
      </p:sp>
      <p:sp>
        <p:nvSpPr>
          <p:cNvPr id="39" name="TextBox 38">
            <a:extLst>
              <a:ext uri="{FF2B5EF4-FFF2-40B4-BE49-F238E27FC236}">
                <a16:creationId xmlns:a16="http://schemas.microsoft.com/office/drawing/2014/main" id="{7E31936B-F3C4-4F76-8EEC-6540071A9802}"/>
              </a:ext>
            </a:extLst>
          </p:cNvPr>
          <p:cNvSpPr txBox="1"/>
          <p:nvPr/>
        </p:nvSpPr>
        <p:spPr>
          <a:xfrm>
            <a:off x="2084471" y="5852933"/>
            <a:ext cx="2893484" cy="461665"/>
          </a:xfrm>
          <a:prstGeom prst="rect">
            <a:avLst/>
          </a:prstGeom>
          <a:noFill/>
        </p:spPr>
        <p:txBody>
          <a:bodyPr wrap="square" rtlCol="0">
            <a:spAutoFit/>
          </a:bodyPr>
          <a:lstStyle/>
          <a:p>
            <a:r>
              <a:rPr lang="en-GB" sz="2400" dirty="0">
                <a:solidFill>
                  <a:schemeClr val="accent5">
                    <a:lumMod val="50000"/>
                  </a:schemeClr>
                </a:solidFill>
                <a:latin typeface="+mj-lt"/>
              </a:rPr>
              <a:t>funny</a:t>
            </a:r>
          </a:p>
        </p:txBody>
      </p:sp>
      <p:sp>
        <p:nvSpPr>
          <p:cNvPr id="40" name="TextBox 39">
            <a:extLst>
              <a:ext uri="{FF2B5EF4-FFF2-40B4-BE49-F238E27FC236}">
                <a16:creationId xmlns:a16="http://schemas.microsoft.com/office/drawing/2014/main" id="{E476DB69-215B-47D3-9096-D1765EBDB16E}"/>
              </a:ext>
            </a:extLst>
          </p:cNvPr>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latin typeface="+mj-lt"/>
              </a:rPr>
              <a:t>tall</a:t>
            </a:r>
          </a:p>
        </p:txBody>
      </p:sp>
      <p:sp>
        <p:nvSpPr>
          <p:cNvPr id="41" name="TextBox 40">
            <a:extLst>
              <a:ext uri="{FF2B5EF4-FFF2-40B4-BE49-F238E27FC236}">
                <a16:creationId xmlns:a16="http://schemas.microsoft.com/office/drawing/2014/main" id="{33F454C9-270B-4E63-99B3-99260F7A6C03}"/>
              </a:ext>
            </a:extLst>
          </p:cNvPr>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latin typeface="+mj-lt"/>
              </a:rPr>
              <a:t>pleased</a:t>
            </a:r>
          </a:p>
        </p:txBody>
      </p:sp>
      <p:sp>
        <p:nvSpPr>
          <p:cNvPr id="42" name="TextBox 41">
            <a:extLst>
              <a:ext uri="{FF2B5EF4-FFF2-40B4-BE49-F238E27FC236}">
                <a16:creationId xmlns:a16="http://schemas.microsoft.com/office/drawing/2014/main" id="{1CF671ED-BF41-4007-841C-E8AA7D2177E2}"/>
              </a:ext>
            </a:extLst>
          </p:cNvPr>
          <p:cNvSpPr txBox="1"/>
          <p:nvPr/>
        </p:nvSpPr>
        <p:spPr>
          <a:xfrm>
            <a:off x="8364137" y="5897760"/>
            <a:ext cx="2971800" cy="461665"/>
          </a:xfrm>
          <a:prstGeom prst="rect">
            <a:avLst/>
          </a:prstGeom>
          <a:noFill/>
        </p:spPr>
        <p:txBody>
          <a:bodyPr wrap="square" rtlCol="0">
            <a:spAutoFit/>
          </a:bodyPr>
          <a:lstStyle/>
          <a:p>
            <a:pPr algn="ctr"/>
            <a:r>
              <a:rPr lang="en-GB" sz="2400" dirty="0">
                <a:solidFill>
                  <a:schemeClr val="accent5">
                    <a:lumMod val="50000"/>
                  </a:schemeClr>
                </a:solidFill>
                <a:latin typeface="+mj-lt"/>
              </a:rPr>
              <a:t>intelligent</a:t>
            </a:r>
          </a:p>
        </p:txBody>
      </p:sp>
      <p:sp>
        <p:nvSpPr>
          <p:cNvPr id="43" name="TextBox 42">
            <a:extLst>
              <a:ext uri="{FF2B5EF4-FFF2-40B4-BE49-F238E27FC236}">
                <a16:creationId xmlns:a16="http://schemas.microsoft.com/office/drawing/2014/main" id="{4C38AB1B-7FED-4BD2-A705-33BBE401ECD3}"/>
              </a:ext>
            </a:extLst>
          </p:cNvPr>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latin typeface="+mj-lt"/>
              </a:rPr>
              <a:t>mean</a:t>
            </a:r>
          </a:p>
        </p:txBody>
      </p:sp>
      <p:sp>
        <p:nvSpPr>
          <p:cNvPr id="44" name="TextBox 43">
            <a:extLst>
              <a:ext uri="{FF2B5EF4-FFF2-40B4-BE49-F238E27FC236}">
                <a16:creationId xmlns:a16="http://schemas.microsoft.com/office/drawing/2014/main" id="{C7E43945-DCE9-444C-BEDE-D4FBEF10DAA7}"/>
              </a:ext>
            </a:extLst>
          </p:cNvPr>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latin typeface="+mj-lt"/>
              </a:rPr>
              <a:t>short</a:t>
            </a:r>
          </a:p>
        </p:txBody>
      </p:sp>
      <p:sp>
        <p:nvSpPr>
          <p:cNvPr id="45" name="TextBox 44">
            <a:extLst>
              <a:ext uri="{FF2B5EF4-FFF2-40B4-BE49-F238E27FC236}">
                <a16:creationId xmlns:a16="http://schemas.microsoft.com/office/drawing/2014/main" id="{5FDCB845-F294-4D68-9E55-727499488DE6}"/>
              </a:ext>
            </a:extLst>
          </p:cNvPr>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latin typeface="+mj-lt"/>
              </a:rPr>
              <a:t>interesting</a:t>
            </a:r>
          </a:p>
        </p:txBody>
      </p:sp>
      <p:pic>
        <p:nvPicPr>
          <p:cNvPr id="46" name="Picture 45">
            <a:extLst>
              <a:ext uri="{FF2B5EF4-FFF2-40B4-BE49-F238E27FC236}">
                <a16:creationId xmlns:a16="http://schemas.microsoft.com/office/drawing/2014/main" id="{54927837-9060-459A-BD95-E5C72530B4E2}"/>
              </a:ext>
            </a:extLst>
          </p:cNvPr>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7" name="Picture 46">
            <a:extLst>
              <a:ext uri="{FF2B5EF4-FFF2-40B4-BE49-F238E27FC236}">
                <a16:creationId xmlns:a16="http://schemas.microsoft.com/office/drawing/2014/main" id="{C7E17947-7641-4AB1-8D7D-4BE7AA4C8576}"/>
              </a:ext>
            </a:extLst>
          </p:cNvPr>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48" name="Picture 47">
            <a:extLst>
              <a:ext uri="{FF2B5EF4-FFF2-40B4-BE49-F238E27FC236}">
                <a16:creationId xmlns:a16="http://schemas.microsoft.com/office/drawing/2014/main" id="{34920986-056B-42C4-A0F3-D7AD2AB8591F}"/>
              </a:ext>
            </a:extLst>
          </p:cNvPr>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477018" y="4580129"/>
            <a:ext cx="2438400" cy="1371600"/>
          </a:xfrm>
          <a:prstGeom prst="rect">
            <a:avLst/>
          </a:prstGeom>
        </p:spPr>
      </p:pic>
      <p:pic>
        <p:nvPicPr>
          <p:cNvPr id="49" name="Picture 48">
            <a:extLst>
              <a:ext uri="{FF2B5EF4-FFF2-40B4-BE49-F238E27FC236}">
                <a16:creationId xmlns:a16="http://schemas.microsoft.com/office/drawing/2014/main" id="{F33D4303-0929-4C19-A513-81484C47A9BE}"/>
              </a:ext>
            </a:extLst>
          </p:cNvPr>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50" name="TextBox 49">
            <a:extLst>
              <a:ext uri="{FF2B5EF4-FFF2-40B4-BE49-F238E27FC236}">
                <a16:creationId xmlns:a16="http://schemas.microsoft.com/office/drawing/2014/main" id="{55516AF1-B96D-4A74-AE34-71439FFDAFB5}"/>
              </a:ext>
            </a:extLst>
          </p:cNvPr>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latin typeface="+mj-lt"/>
              </a:rPr>
              <a:t>intelligent</a:t>
            </a:r>
          </a:p>
        </p:txBody>
      </p:sp>
      <p:sp>
        <p:nvSpPr>
          <p:cNvPr id="51" name="TextBox 50">
            <a:extLst>
              <a:ext uri="{FF2B5EF4-FFF2-40B4-BE49-F238E27FC236}">
                <a16:creationId xmlns:a16="http://schemas.microsoft.com/office/drawing/2014/main" id="{D98266AD-D59D-4854-A406-7614F0DD2170}"/>
              </a:ext>
            </a:extLst>
          </p:cNvPr>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latin typeface="+mj-lt"/>
              </a:rPr>
              <a:t>strict</a:t>
            </a:r>
          </a:p>
        </p:txBody>
      </p:sp>
      <p:sp>
        <p:nvSpPr>
          <p:cNvPr id="52" name="TextBox 51">
            <a:extLst>
              <a:ext uri="{FF2B5EF4-FFF2-40B4-BE49-F238E27FC236}">
                <a16:creationId xmlns:a16="http://schemas.microsoft.com/office/drawing/2014/main" id="{DC6E8282-1A18-430A-9A48-CAFBB4B4459D}"/>
              </a:ext>
            </a:extLst>
          </p:cNvPr>
          <p:cNvSpPr txBox="1"/>
          <p:nvPr/>
        </p:nvSpPr>
        <p:spPr>
          <a:xfrm>
            <a:off x="6040492" y="4772852"/>
            <a:ext cx="2971800" cy="461665"/>
          </a:xfrm>
          <a:prstGeom prst="rect">
            <a:avLst/>
          </a:prstGeom>
          <a:noFill/>
        </p:spPr>
        <p:txBody>
          <a:bodyPr wrap="square" rtlCol="0">
            <a:spAutoFit/>
          </a:bodyPr>
          <a:lstStyle/>
          <a:p>
            <a:r>
              <a:rPr lang="en-GB" sz="2400" dirty="0">
                <a:solidFill>
                  <a:schemeClr val="accent5">
                    <a:lumMod val="50000"/>
                  </a:schemeClr>
                </a:solidFill>
                <a:latin typeface="+mj-lt"/>
              </a:rPr>
              <a:t>well-behaved</a:t>
            </a:r>
          </a:p>
        </p:txBody>
      </p:sp>
      <p:sp>
        <p:nvSpPr>
          <p:cNvPr id="53" name="TextBox 52">
            <a:extLst>
              <a:ext uri="{FF2B5EF4-FFF2-40B4-BE49-F238E27FC236}">
                <a16:creationId xmlns:a16="http://schemas.microsoft.com/office/drawing/2014/main" id="{12F43E48-0C42-438B-ADB6-419AC86F4224}"/>
              </a:ext>
            </a:extLst>
          </p:cNvPr>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latin typeface="+mj-lt"/>
              </a:rPr>
              <a:t>open</a:t>
            </a:r>
          </a:p>
        </p:txBody>
      </p:sp>
      <p:sp>
        <p:nvSpPr>
          <p:cNvPr id="54" name="Title 7">
            <a:extLst>
              <a:ext uri="{FF2B5EF4-FFF2-40B4-BE49-F238E27FC236}">
                <a16:creationId xmlns:a16="http://schemas.microsoft.com/office/drawing/2014/main" id="{271D2D11-FB3F-4A92-8890-88ED855B8A9B}"/>
              </a:ext>
            </a:extLst>
          </p:cNvPr>
          <p:cNvSpPr>
            <a:spLocks noGrp="1"/>
          </p:cNvSpPr>
          <p:nvPr>
            <p:ph type="title"/>
          </p:nvPr>
        </p:nvSpPr>
        <p:spPr>
          <a:xfrm>
            <a:off x="159479" y="-50411"/>
            <a:ext cx="3600666" cy="675804"/>
          </a:xfrm>
        </p:spPr>
        <p:txBody>
          <a:bodyPr/>
          <a:lstStyle/>
          <a:p>
            <a:pPr lvl="0">
              <a:lnSpc>
                <a:spcPct val="100000"/>
              </a:lnSpc>
              <a:spcBef>
                <a:spcPts val="0"/>
              </a:spcBef>
              <a:defRPr/>
            </a:pPr>
            <a:r>
              <a:rPr lang="en-GB" sz="2000" b="1" dirty="0">
                <a:solidFill>
                  <a:srgbClr val="4472C4">
                    <a:lumMod val="50000"/>
                  </a:srgbClr>
                </a:solidFill>
                <a:latin typeface="+mj-lt"/>
                <a:ea typeface="+mn-ea"/>
                <a:cs typeface="+mn-cs"/>
              </a:rPr>
              <a:t>Task 2 </a:t>
            </a:r>
            <a:r>
              <a:rPr lang="en-GB" sz="2000" b="1" dirty="0" err="1">
                <a:solidFill>
                  <a:srgbClr val="4472C4">
                    <a:lumMod val="50000"/>
                  </a:srgbClr>
                </a:solidFill>
                <a:latin typeface="+mj-lt"/>
                <a:ea typeface="+mn-ea"/>
                <a:cs typeface="+mn-cs"/>
              </a:rPr>
              <a:t>Rolecard</a:t>
            </a:r>
            <a:r>
              <a:rPr lang="en-GB" sz="2000" b="1" dirty="0">
                <a:solidFill>
                  <a:srgbClr val="4472C4">
                    <a:lumMod val="50000"/>
                  </a:srgbClr>
                </a:solidFill>
                <a:latin typeface="+mj-lt"/>
                <a:ea typeface="+mn-ea"/>
                <a:cs typeface="+mn-cs"/>
              </a:rPr>
              <a:t> (Partner A)</a:t>
            </a:r>
            <a:endParaRPr lang="en-US" dirty="0">
              <a:latin typeface="+mj-lt"/>
            </a:endParaRPr>
          </a:p>
        </p:txBody>
      </p:sp>
    </p:spTree>
    <p:extLst>
      <p:ext uri="{BB962C8B-B14F-4D97-AF65-F5344CB8AC3E}">
        <p14:creationId xmlns:p14="http://schemas.microsoft.com/office/powerpoint/2010/main" val="26652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50" grpId="0"/>
      <p:bldP spid="51" grpId="0"/>
      <p:bldP spid="52" grpId="0"/>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7" name="Table 36">
            <a:extLst>
              <a:ext uri="{FF2B5EF4-FFF2-40B4-BE49-F238E27FC236}">
                <a16:creationId xmlns:a16="http://schemas.microsoft.com/office/drawing/2014/main" id="{28BA9914-AE7B-474C-BE40-A9D5B1DA2374}"/>
              </a:ext>
            </a:extLst>
          </p:cNvPr>
          <p:cNvGraphicFramePr>
            <a:graphicFrameLocks noGrp="1"/>
          </p:cNvGraphicFramePr>
          <p:nvPr>
            <p:extLst>
              <p:ext uri="{D42A27DB-BD31-4B8C-83A1-F6EECF244321}">
                <p14:modId xmlns:p14="http://schemas.microsoft.com/office/powerpoint/2010/main" val="2395537923"/>
              </p:ext>
            </p:extLst>
          </p:nvPr>
        </p:nvGraphicFramePr>
        <p:xfrm>
          <a:off x="357187" y="760807"/>
          <a:ext cx="11640282" cy="5374121"/>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1049385">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nous</a:t>
                      </a:r>
                      <a:br>
                        <a:rPr lang="en-GB" sz="2000" b="1" dirty="0">
                          <a:solidFill>
                            <a:schemeClr val="accent5">
                              <a:lumMod val="50000"/>
                            </a:schemeClr>
                          </a:solidFill>
                        </a:rPr>
                      </a:br>
                      <a:r>
                        <a:rPr lang="en-GB" sz="2000" b="1" baseline="0" dirty="0">
                          <a:solidFill>
                            <a:schemeClr val="accent5">
                              <a:lumMod val="50000"/>
                            </a:schemeClr>
                          </a:solidFill>
                        </a:rPr>
                        <a:t>(we)</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chemeClr val="accent5">
                              <a:lumMod val="50000"/>
                            </a:schemeClr>
                          </a:solidFill>
                        </a:rPr>
                        <a:t>ils</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chemeClr val="accent5">
                              <a:lumMod val="50000"/>
                            </a:schemeClr>
                          </a:solidFill>
                        </a:rPr>
                        <a:t>elles</a:t>
                      </a:r>
                      <a:endParaRPr lang="en-GB" sz="2000" b="1" dirty="0">
                        <a:solidFill>
                          <a:schemeClr val="accent5">
                            <a:lumMod val="50000"/>
                          </a:schemeClr>
                        </a:solidFill>
                      </a:endParaRPr>
                    </a:p>
                    <a:p>
                      <a:pPr algn="ctr"/>
                      <a:r>
                        <a:rPr lang="en-GB" sz="2000" b="1" dirty="0">
                          <a:solidFill>
                            <a:schemeClr val="accent5">
                              <a:lumMod val="50000"/>
                            </a:schemeClr>
                          </a:solidFill>
                        </a:rPr>
                        <a:t>(they</a:t>
                      </a:r>
                      <a:r>
                        <a:rPr lang="en-GB" sz="2000" b="1" baseline="0" dirty="0">
                          <a:solidFill>
                            <a:schemeClr val="accent5">
                              <a:lumMod val="50000"/>
                            </a:schemeClr>
                          </a:solidFill>
                        </a:rPr>
                        <a:t>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0592">
                <a:tc>
                  <a:txBody>
                    <a:bodyPr/>
                    <a:lstStyle/>
                    <a:p>
                      <a:pPr algn="ctr"/>
                      <a:r>
                        <a:rPr lang="en-GB" sz="2800" b="1" dirty="0">
                          <a:solidFill>
                            <a:schemeClr val="accent5">
                              <a:lumMod val="50000"/>
                            </a:schemeClr>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0592">
                <a:tc>
                  <a:txBody>
                    <a:bodyPr/>
                    <a:lstStyle/>
                    <a:p>
                      <a:pPr algn="ctr"/>
                      <a:r>
                        <a:rPr lang="en-GB" sz="2800" b="1" dirty="0">
                          <a:solidFill>
                            <a:schemeClr val="accent5">
                              <a:lumMod val="50000"/>
                            </a:schemeClr>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intelligentes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0592">
                <a:tc>
                  <a:txBody>
                    <a:bodyPr/>
                    <a:lstStyle/>
                    <a:p>
                      <a:pPr algn="ctr"/>
                      <a:r>
                        <a:rPr lang="en-GB" sz="2800" b="1" dirty="0">
                          <a:solidFill>
                            <a:schemeClr val="accent5">
                              <a:lumMod val="50000"/>
                            </a:schemeClr>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intéressants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0592">
                <a:tc>
                  <a:txBody>
                    <a:bodyPr/>
                    <a:lstStyle/>
                    <a:p>
                      <a:pPr algn="ctr"/>
                      <a:r>
                        <a:rPr lang="en-GB" sz="2800" b="1" dirty="0">
                          <a:solidFill>
                            <a:schemeClr val="accent5">
                              <a:lumMod val="50000"/>
                            </a:schemeClr>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calmes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0592">
                <a:tc>
                  <a:txBody>
                    <a:bodyPr/>
                    <a:lstStyle/>
                    <a:p>
                      <a:pPr algn="ctr"/>
                      <a:r>
                        <a:rPr lang="en-GB" sz="2800" b="1" dirty="0">
                          <a:solidFill>
                            <a:schemeClr val="accent5">
                              <a:lumMod val="50000"/>
                            </a:schemeClr>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stricts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40592">
                <a:tc>
                  <a:txBody>
                    <a:bodyPr/>
                    <a:lstStyle/>
                    <a:p>
                      <a:pPr algn="ctr"/>
                      <a:r>
                        <a:rPr lang="en-GB" sz="2800" b="1" dirty="0">
                          <a:solidFill>
                            <a:schemeClr val="accent5">
                              <a:lumMod val="50000"/>
                            </a:schemeClr>
                          </a:solidFill>
                        </a:rPr>
                        <a:t>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ouverts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40592">
                <a:tc>
                  <a:txBody>
                    <a:bodyPr/>
                    <a:lstStyle/>
                    <a:p>
                      <a:pPr algn="ctr"/>
                      <a:r>
                        <a:rPr lang="en-GB" sz="2800" b="1" dirty="0">
                          <a:solidFill>
                            <a:schemeClr val="accent5">
                              <a:lumMod val="50000"/>
                            </a:schemeClr>
                          </a:solidFill>
                        </a:rPr>
                        <a:t>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jeunes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40592">
                <a:tc>
                  <a:txBody>
                    <a:bodyPr/>
                    <a:lstStyle/>
                    <a:p>
                      <a:pPr algn="ctr"/>
                      <a:r>
                        <a:rPr lang="en-GB" sz="2800" b="1">
                          <a:solidFill>
                            <a:schemeClr val="accent5">
                              <a:lumMod val="50000"/>
                            </a:schemeClr>
                          </a:solidFill>
                        </a:rPr>
                        <a:t>H</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8" name="Picture 37">
            <a:extLst>
              <a:ext uri="{FF2B5EF4-FFF2-40B4-BE49-F238E27FC236}">
                <a16:creationId xmlns:a16="http://schemas.microsoft.com/office/drawing/2014/main" id="{A7FD72C8-4C4C-4DBF-91BD-DC69E0B72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1904472"/>
            <a:ext cx="346161" cy="360584"/>
          </a:xfrm>
          <a:prstGeom prst="rect">
            <a:avLst/>
          </a:prstGeom>
        </p:spPr>
      </p:pic>
      <p:pic>
        <p:nvPicPr>
          <p:cNvPr id="39" name="Picture 38">
            <a:extLst>
              <a:ext uri="{FF2B5EF4-FFF2-40B4-BE49-F238E27FC236}">
                <a16:creationId xmlns:a16="http://schemas.microsoft.com/office/drawing/2014/main" id="{2101D9B3-6EE3-4B89-9A6B-773923B0D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2448821"/>
            <a:ext cx="346161" cy="360584"/>
          </a:xfrm>
          <a:prstGeom prst="rect">
            <a:avLst/>
          </a:prstGeom>
        </p:spPr>
      </p:pic>
      <p:pic>
        <p:nvPicPr>
          <p:cNvPr id="40" name="Picture 39">
            <a:extLst>
              <a:ext uri="{FF2B5EF4-FFF2-40B4-BE49-F238E27FC236}">
                <a16:creationId xmlns:a16="http://schemas.microsoft.com/office/drawing/2014/main" id="{86647478-1B6D-42BB-A05D-9691D6D01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8" y="2967777"/>
            <a:ext cx="346161" cy="360584"/>
          </a:xfrm>
          <a:prstGeom prst="rect">
            <a:avLst/>
          </a:prstGeom>
        </p:spPr>
      </p:pic>
      <p:pic>
        <p:nvPicPr>
          <p:cNvPr id="41" name="Picture 40">
            <a:extLst>
              <a:ext uri="{FF2B5EF4-FFF2-40B4-BE49-F238E27FC236}">
                <a16:creationId xmlns:a16="http://schemas.microsoft.com/office/drawing/2014/main" id="{AE97866E-BAD6-4483-89C9-08585405A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7" y="3534538"/>
            <a:ext cx="346161" cy="360584"/>
          </a:xfrm>
          <a:prstGeom prst="rect">
            <a:avLst/>
          </a:prstGeom>
        </p:spPr>
      </p:pic>
      <p:pic>
        <p:nvPicPr>
          <p:cNvPr id="42" name="Picture 41">
            <a:extLst>
              <a:ext uri="{FF2B5EF4-FFF2-40B4-BE49-F238E27FC236}">
                <a16:creationId xmlns:a16="http://schemas.microsoft.com/office/drawing/2014/main" id="{3AD15D8B-F990-48ED-B939-C680BB99C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7" y="4112475"/>
            <a:ext cx="346161" cy="360584"/>
          </a:xfrm>
          <a:prstGeom prst="rect">
            <a:avLst/>
          </a:prstGeom>
        </p:spPr>
      </p:pic>
      <p:pic>
        <p:nvPicPr>
          <p:cNvPr id="43" name="Picture 42">
            <a:extLst>
              <a:ext uri="{FF2B5EF4-FFF2-40B4-BE49-F238E27FC236}">
                <a16:creationId xmlns:a16="http://schemas.microsoft.com/office/drawing/2014/main" id="{ADC6A962-3590-412C-B970-BEE105805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9" y="4564214"/>
            <a:ext cx="346161" cy="360584"/>
          </a:xfrm>
          <a:prstGeom prst="rect">
            <a:avLst/>
          </a:prstGeom>
        </p:spPr>
      </p:pic>
      <p:pic>
        <p:nvPicPr>
          <p:cNvPr id="44" name="Picture 43">
            <a:extLst>
              <a:ext uri="{FF2B5EF4-FFF2-40B4-BE49-F238E27FC236}">
                <a16:creationId xmlns:a16="http://schemas.microsoft.com/office/drawing/2014/main" id="{B7B0224B-9341-42EE-8970-1819FDB31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8" y="5064509"/>
            <a:ext cx="346161" cy="360584"/>
          </a:xfrm>
          <a:prstGeom prst="rect">
            <a:avLst/>
          </a:prstGeom>
        </p:spPr>
      </p:pic>
      <p:pic>
        <p:nvPicPr>
          <p:cNvPr id="45" name="Picture 44">
            <a:extLst>
              <a:ext uri="{FF2B5EF4-FFF2-40B4-BE49-F238E27FC236}">
                <a16:creationId xmlns:a16="http://schemas.microsoft.com/office/drawing/2014/main" id="{6EC3463E-B1C3-4210-803A-677C7D44F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695805"/>
            <a:ext cx="346161" cy="360584"/>
          </a:xfrm>
          <a:prstGeom prst="rect">
            <a:avLst/>
          </a:prstGeom>
        </p:spPr>
      </p:pic>
      <p:sp>
        <p:nvSpPr>
          <p:cNvPr id="5" name="Title 4">
            <a:extLst>
              <a:ext uri="{FF2B5EF4-FFF2-40B4-BE49-F238E27FC236}">
                <a16:creationId xmlns:a16="http://schemas.microsoft.com/office/drawing/2014/main" id="{D97AF714-1C69-4A03-B67A-4C33C3045AC0}"/>
              </a:ext>
            </a:extLst>
          </p:cNvPr>
          <p:cNvSpPr>
            <a:spLocks noGrp="1"/>
          </p:cNvSpPr>
          <p:nvPr>
            <p:ph type="title"/>
          </p:nvPr>
        </p:nvSpPr>
        <p:spPr>
          <a:xfrm>
            <a:off x="205098" y="-213112"/>
            <a:ext cx="10515600" cy="1325563"/>
          </a:xfrm>
        </p:spPr>
        <p:txBody>
          <a:bodyPr/>
          <a:lstStyle/>
          <a:p>
            <a:pPr rtl="0" eaLnBrk="1" latinLnBrk="0" hangingPunct="1"/>
            <a:r>
              <a:rPr lang="en-GB" sz="2800" kern="1200" dirty="0" err="1">
                <a:solidFill>
                  <a:srgbClr val="203864"/>
                </a:solidFill>
                <a:effectLst/>
                <a:latin typeface="Century Gothic" panose="020B0502020202020204" pitchFamily="34" charset="0"/>
                <a:ea typeface="+mn-ea"/>
                <a:cs typeface="+mn-cs"/>
              </a:rPr>
              <a:t>C’est</a:t>
            </a:r>
            <a:r>
              <a:rPr lang="en-GB" sz="2800" kern="1200" dirty="0">
                <a:solidFill>
                  <a:srgbClr val="203864"/>
                </a:solidFill>
                <a:effectLst/>
                <a:latin typeface="Century Gothic" panose="020B0502020202020204" pitchFamily="34" charset="0"/>
                <a:ea typeface="+mn-ea"/>
                <a:cs typeface="+mn-cs"/>
              </a:rPr>
              <a:t> qui? </a:t>
            </a:r>
            <a:r>
              <a:rPr lang="en-GB" sz="2800" b="1" kern="1200" dirty="0">
                <a:solidFill>
                  <a:srgbClr val="203864"/>
                </a:solidFill>
                <a:effectLst/>
                <a:latin typeface="Century Gothic" panose="020B0502020202020204" pitchFamily="34" charset="0"/>
                <a:ea typeface="+mn-ea"/>
                <a:cs typeface="+mn-cs"/>
              </a:rPr>
              <a:t>nous</a:t>
            </a:r>
            <a:r>
              <a:rPr lang="en-GB" sz="2800"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ils</a:t>
            </a:r>
            <a:r>
              <a:rPr lang="en-GB" sz="2800" kern="1200" dirty="0">
                <a:solidFill>
                  <a:srgbClr val="203864"/>
                </a:solidFill>
                <a:effectLst/>
                <a:latin typeface="Century Gothic" panose="020B0502020202020204" pitchFamily="34" charset="0"/>
                <a:ea typeface="+mn-ea"/>
                <a:cs typeface="+mn-cs"/>
              </a:rPr>
              <a:t> </a:t>
            </a:r>
            <a:r>
              <a:rPr lang="en-GB" sz="2800" kern="1200" dirty="0" err="1">
                <a:solidFill>
                  <a:srgbClr val="203864"/>
                </a:solidFill>
                <a:effectLst/>
                <a:latin typeface="Century Gothic" panose="020B0502020202020204" pitchFamily="34" charset="0"/>
                <a:ea typeface="+mn-ea"/>
                <a:cs typeface="+mn-cs"/>
              </a:rPr>
              <a:t>ou</a:t>
            </a:r>
            <a:r>
              <a:rPr lang="en-GB" sz="2800"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elles</a:t>
            </a:r>
            <a:r>
              <a:rPr lang="en-GB" sz="2800" kern="1200" dirty="0">
                <a:solidFill>
                  <a:srgbClr val="203864"/>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39595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amis</a:t>
            </a:r>
            <a:r>
              <a:rPr lang="en-GB" sz="3600" b="1" dirty="0">
                <a:solidFill>
                  <a:schemeClr val="bg1"/>
                </a:solidFill>
              </a:rPr>
              <a:t> de Louise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8787161" y="249870"/>
            <a:ext cx="3122759" cy="39690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DD47101-90A6-468C-B69C-E1EB3ADC2524}"/>
              </a:ext>
            </a:extLst>
          </p:cNvPr>
          <p:cNvSpPr txBox="1"/>
          <p:nvPr/>
        </p:nvSpPr>
        <p:spPr>
          <a:xfrm>
            <a:off x="801731" y="2345253"/>
            <a:ext cx="10588537" cy="2554545"/>
          </a:xfrm>
          <a:prstGeom prst="rect">
            <a:avLst/>
          </a:prstGeom>
          <a:noFill/>
        </p:spPr>
        <p:txBody>
          <a:bodyPr wrap="square" rtlCol="0">
            <a:spAutoFit/>
          </a:bodyPr>
          <a:lstStyle/>
          <a:p>
            <a:r>
              <a:rPr lang="fr-FR" sz="3200" dirty="0">
                <a:solidFill>
                  <a:schemeClr val="accent5">
                    <a:lumMod val="50000"/>
                  </a:schemeClr>
                </a:solidFill>
                <a:latin typeface="+mj-lt"/>
              </a:rPr>
              <a:t>Je suis Louise. Je suis française. J’ai six amis. Céline est petite et drôle. Elle est intelligente. Max est grand et aimable*. Il est intéressant. Patrick et Louis sont amusants mais méchants. Ils sont jeunes! Sarah et Camille sont sages et calmes. Elles sont contentes. </a:t>
            </a:r>
          </a:p>
        </p:txBody>
      </p:sp>
      <p:sp>
        <p:nvSpPr>
          <p:cNvPr id="27" name="TextBox 26">
            <a:extLst>
              <a:ext uri="{FF2B5EF4-FFF2-40B4-BE49-F238E27FC236}">
                <a16:creationId xmlns:a16="http://schemas.microsoft.com/office/drawing/2014/main" id="{55BC1773-0073-4782-B8B3-2BD0D6EA2623}"/>
              </a:ext>
            </a:extLst>
          </p:cNvPr>
          <p:cNvSpPr txBox="1"/>
          <p:nvPr/>
        </p:nvSpPr>
        <p:spPr>
          <a:xfrm>
            <a:off x="224166" y="1344535"/>
            <a:ext cx="11679622" cy="461665"/>
          </a:xfrm>
          <a:prstGeom prst="rect">
            <a:avLst/>
          </a:prstGeom>
          <a:noFill/>
        </p:spPr>
        <p:txBody>
          <a:bodyPr wrap="square" rtlCol="0">
            <a:spAutoFit/>
          </a:bodyPr>
          <a:lstStyle/>
          <a:p>
            <a:r>
              <a:rPr lang="en-GB" sz="2400" dirty="0">
                <a:solidFill>
                  <a:schemeClr val="accent5">
                    <a:lumMod val="50000"/>
                  </a:schemeClr>
                </a:solidFill>
                <a:latin typeface="+mj-lt"/>
              </a:rPr>
              <a:t>Read the text whilst listening to the recording. Your teacher will ask questions.</a:t>
            </a:r>
          </a:p>
        </p:txBody>
      </p:sp>
      <p:pic>
        <p:nvPicPr>
          <p:cNvPr id="28" name="Slide 58">
            <a:hlinkClick r:id="" action="ppaction://media"/>
            <a:extLst>
              <a:ext uri="{FF2B5EF4-FFF2-40B4-BE49-F238E27FC236}">
                <a16:creationId xmlns:a16="http://schemas.microsoft.com/office/drawing/2014/main" id="{29396D39-1004-4E67-A066-03972423CF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9558" y="5208665"/>
            <a:ext cx="609600" cy="609600"/>
          </a:xfrm>
          <a:prstGeom prst="rect">
            <a:avLst/>
          </a:prstGeom>
        </p:spPr>
      </p:pic>
      <p:pic>
        <p:nvPicPr>
          <p:cNvPr id="2" name="Picture 1">
            <a:extLst>
              <a:ext uri="{FF2B5EF4-FFF2-40B4-BE49-F238E27FC236}">
                <a16:creationId xmlns:a16="http://schemas.microsoft.com/office/drawing/2014/main" id="{CF23F4F9-4A7B-40A2-865D-49EDD10B2E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929" y="4629724"/>
            <a:ext cx="1767482" cy="1767482"/>
          </a:xfrm>
          <a:prstGeom prst="rect">
            <a:avLst/>
          </a:prstGeom>
        </p:spPr>
      </p:pic>
      <p:sp>
        <p:nvSpPr>
          <p:cNvPr id="3" name="Speech Bubble: Rectangle with Corners Rounded 2">
            <a:extLst>
              <a:ext uri="{FF2B5EF4-FFF2-40B4-BE49-F238E27FC236}">
                <a16:creationId xmlns:a16="http://schemas.microsoft.com/office/drawing/2014/main" id="{F1E6FEC9-9A2C-4795-8037-519B479B833C}"/>
              </a:ext>
            </a:extLst>
          </p:cNvPr>
          <p:cNvSpPr/>
          <p:nvPr/>
        </p:nvSpPr>
        <p:spPr>
          <a:xfrm>
            <a:off x="7593496" y="5327374"/>
            <a:ext cx="2886860" cy="609600"/>
          </a:xfrm>
          <a:prstGeom prst="wedgeRoundRectCallout">
            <a:avLst>
              <a:gd name="adj1" fmla="val 56433"/>
              <a:gd name="adj2" fmla="val 211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*aimable = kind, nice</a:t>
            </a:r>
            <a:endParaRPr lang="fr-FR" sz="2000" dirty="0"/>
          </a:p>
        </p:txBody>
      </p:sp>
    </p:spTree>
    <p:extLst>
      <p:ext uri="{BB962C8B-B14F-4D97-AF65-F5344CB8AC3E}">
        <p14:creationId xmlns:p14="http://schemas.microsoft.com/office/powerpoint/2010/main" val="3180364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5018" y="1401838"/>
            <a:ext cx="6521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2060"/>
                </a:solidFill>
                <a:latin typeface="Century Gothic" panose="020B0502020202020204" pitchFamily="34" charset="0"/>
                <a:cs typeface="Arial"/>
                <a:sym typeface="Arial"/>
                <a:hlinkClick r:id="rId3"/>
              </a:rPr>
              <a:t>Articles: Number (Article agreement)</a:t>
            </a:r>
            <a:endParaRPr lang="en-GB"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BC919D62-109C-4000-A7B1-496C9E690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4312" y="2541957"/>
            <a:ext cx="6427087" cy="3616076"/>
          </a:xfrm>
          <a:prstGeom prst="rect">
            <a:avLst/>
          </a:prstGeom>
        </p:spPr>
      </p:pic>
    </p:spTree>
    <p:extLst>
      <p:ext uri="{BB962C8B-B14F-4D97-AF65-F5344CB8AC3E}">
        <p14:creationId xmlns:p14="http://schemas.microsoft.com/office/powerpoint/2010/main" val="1152477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Term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8"/>
              </a:rPr>
              <a:t>1.2 Week 7</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Term 1.2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userfs\sro510\w2k\Downloads\qr-code (8).png">
            <a:extLst>
              <a:ext uri="{FF2B5EF4-FFF2-40B4-BE49-F238E27FC236}">
                <a16:creationId xmlns:a16="http://schemas.microsoft.com/office/drawing/2014/main" id="{3660D309-BB96-4DF6-B7BA-BC5D31ADE9C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0524" y="2611375"/>
            <a:ext cx="1089020" cy="1089020"/>
          </a:xfrm>
          <a:prstGeom prst="rect">
            <a:avLst/>
          </a:prstGeom>
          <a:noFill/>
          <a:ln>
            <a:noFill/>
          </a:ln>
        </p:spPr>
      </p:pic>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7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e j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e c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e seco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e devo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9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extLst>
              <a:ext uri="{FF2B5EF4-FFF2-40B4-BE49-F238E27FC236}">
                <a16:creationId xmlns:a16="http://schemas.microsoft.com/office/drawing/2014/main" id="{AC636B25-C0F7-4A72-B321-BAE43888D721}"/>
              </a:ext>
            </a:extLst>
          </p:cNvPr>
          <p:cNvSpPr txBox="1"/>
          <p:nvPr/>
        </p:nvSpPr>
        <p:spPr>
          <a:xfrm>
            <a:off x="2227713" y="5135792"/>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__mise</a:t>
            </a:r>
          </a:p>
        </p:txBody>
      </p:sp>
      <p:sp>
        <p:nvSpPr>
          <p:cNvPr id="18" name="TextBox 17">
            <a:extLst>
              <a:ext uri="{FF2B5EF4-FFF2-40B4-BE49-F238E27FC236}">
                <a16:creationId xmlns:a16="http://schemas.microsoft.com/office/drawing/2014/main" id="{78C51515-380B-4148-9FEA-DCC3DBD39C86}"/>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pic>
        <p:nvPicPr>
          <p:cNvPr id="19" name="Picture 2" descr="Shirt Outline Clip Art">
            <a:extLst>
              <a:ext uri="{FF2B5EF4-FFF2-40B4-BE49-F238E27FC236}">
                <a16:creationId xmlns:a16="http://schemas.microsoft.com/office/drawing/2014/main" id="{088F435E-96A9-4544-BEBF-3A4CF7BDB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872" y="2578715"/>
            <a:ext cx="2857500" cy="17621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6AC6A53-C300-4290-A23F-598B7B939CDA}"/>
              </a:ext>
            </a:extLst>
          </p:cNvPr>
          <p:cNvSpPr/>
          <p:nvPr/>
        </p:nvSpPr>
        <p:spPr>
          <a:xfrm>
            <a:off x="2227713"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mise</a:t>
            </a:r>
          </a:p>
        </p:txBody>
      </p:sp>
      <p:sp>
        <p:nvSpPr>
          <p:cNvPr id="21" name="TextBox 20">
            <a:extLst>
              <a:ext uri="{FF2B5EF4-FFF2-40B4-BE49-F238E27FC236}">
                <a16:creationId xmlns:a16="http://schemas.microsoft.com/office/drawing/2014/main" id="{737CB6BA-E529-4E9C-99E6-A4FDE76E9C0F}"/>
              </a:ext>
            </a:extLst>
          </p:cNvPr>
          <p:cNvSpPr txBox="1"/>
          <p:nvPr/>
        </p:nvSpPr>
        <p:spPr>
          <a:xfrm>
            <a:off x="7653151" y="5025709"/>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2CA9B42F-599E-4654-A741-25D74DBDE9A8}"/>
              </a:ext>
            </a:extLst>
          </p:cNvPr>
          <p:cNvSpPr/>
          <p:nvPr/>
        </p:nvSpPr>
        <p:spPr>
          <a:xfrm>
            <a:off x="7653151"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chanter</a:t>
            </a:r>
          </a:p>
        </p:txBody>
      </p:sp>
      <p:pic>
        <p:nvPicPr>
          <p:cNvPr id="23" name="Picture 6" descr="Microphone Clip Art">
            <a:extLst>
              <a:ext uri="{FF2B5EF4-FFF2-40B4-BE49-F238E27FC236}">
                <a16:creationId xmlns:a16="http://schemas.microsoft.com/office/drawing/2014/main" id="{5526FB69-699D-49A4-832A-ECB9E3BDC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0695">
            <a:off x="7534587" y="3052133"/>
            <a:ext cx="563238" cy="20182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ixteenth Notes, Joined In A Pair Clip Art">
            <a:extLst>
              <a:ext uri="{FF2B5EF4-FFF2-40B4-BE49-F238E27FC236}">
                <a16:creationId xmlns:a16="http://schemas.microsoft.com/office/drawing/2014/main" id="{C34D306C-768D-44B3-A022-E662B3321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887" y="2666546"/>
            <a:ext cx="985838" cy="14430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785D469-542D-4996-898B-AF2939074E6C}"/>
              </a:ext>
            </a:extLst>
          </p:cNvPr>
          <p:cNvSpPr txBox="1"/>
          <p:nvPr/>
        </p:nvSpPr>
        <p:spPr>
          <a:xfrm>
            <a:off x="8375676" y="4061268"/>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singing]</a:t>
            </a:r>
          </a:p>
        </p:txBody>
      </p:sp>
      <p:sp>
        <p:nvSpPr>
          <p:cNvPr id="2" name="Rounded Rectangle 46">
            <a:extLst>
              <a:ext uri="{FF2B5EF4-FFF2-40B4-BE49-F238E27FC236}">
                <a16:creationId xmlns:a16="http://schemas.microsoft.com/office/drawing/2014/main" id="{7FD76E98-7BB7-4921-8B4E-E40336686C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TextBox 4">
            <a:extLst>
              <a:ext uri="{FF2B5EF4-FFF2-40B4-BE49-F238E27FC236}">
                <a16:creationId xmlns:a16="http://schemas.microsoft.com/office/drawing/2014/main" id="{7A2F0B00-12B2-4A66-8429-1F2BDD2EB8B3}"/>
              </a:ext>
            </a:extLst>
          </p:cNvPr>
          <p:cNvSpPr txBox="1"/>
          <p:nvPr/>
        </p:nvSpPr>
        <p:spPr>
          <a:xfrm>
            <a:off x="1920081" y="4940120"/>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ACE659F-3390-4A64-BAC6-DDF10E07791E}"/>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9" name="Rectangle 8">
            <a:extLst>
              <a:ext uri="{FF2B5EF4-FFF2-40B4-BE49-F238E27FC236}">
                <a16:creationId xmlns:a16="http://schemas.microsoft.com/office/drawing/2014/main" id="{8C161051-D1E2-4C54-B593-DBAF9359EC88}"/>
              </a:ext>
            </a:extLst>
          </p:cNvPr>
          <p:cNvSpPr/>
          <p:nvPr/>
        </p:nvSpPr>
        <p:spPr>
          <a:xfrm>
            <a:off x="1920081"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82037D-C6EE-4AEF-9B8D-2FC64B777552}"/>
              </a:ext>
            </a:extLst>
          </p:cNvPr>
          <p:cNvSpPr txBox="1"/>
          <p:nvPr/>
        </p:nvSpPr>
        <p:spPr>
          <a:xfrm>
            <a:off x="7463316" y="491118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15D4CBCD-D656-42FD-8272-490FE4330F5C}"/>
              </a:ext>
            </a:extLst>
          </p:cNvPr>
          <p:cNvSpPr/>
          <p:nvPr/>
        </p:nvSpPr>
        <p:spPr>
          <a:xfrm>
            <a:off x="7463316"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2" descr="Window Icon Clip Art">
            <a:extLst>
              <a:ext uri="{FF2B5EF4-FFF2-40B4-BE49-F238E27FC236}">
                <a16:creationId xmlns:a16="http://schemas.microsoft.com/office/drawing/2014/main" id="{81E84515-A1FC-425E-962C-C4537D818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426" y="2667675"/>
            <a:ext cx="2857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losed Lock Clip Art">
            <a:extLst>
              <a:ext uri="{FF2B5EF4-FFF2-40B4-BE49-F238E27FC236}">
                <a16:creationId xmlns:a16="http://schemas.microsoft.com/office/drawing/2014/main" id="{1C4C6EDE-2C06-449E-AFB5-A968F31B5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762" y="2333962"/>
            <a:ext cx="1686358" cy="2190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8025DB-D6D7-4228-BFEB-F7BEFFF099C5}"/>
              </a:ext>
            </a:extLst>
          </p:cNvPr>
          <p:cNvSpPr txBox="1"/>
          <p:nvPr/>
        </p:nvSpPr>
        <p:spPr>
          <a:xfrm>
            <a:off x="710953" y="2721113"/>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closing]</a:t>
            </a:r>
          </a:p>
        </p:txBody>
      </p:sp>
      <p:sp>
        <p:nvSpPr>
          <p:cNvPr id="2" name="Rounded Rectangle 46">
            <a:extLst>
              <a:ext uri="{FF2B5EF4-FFF2-40B4-BE49-F238E27FC236}">
                <a16:creationId xmlns:a16="http://schemas.microsoft.com/office/drawing/2014/main" id="{3C8ADF73-225A-40DF-A9B6-9F793978083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15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8367</Words>
  <Application>Microsoft Office PowerPoint</Application>
  <PresentationFormat>Widescreen</PresentationFormat>
  <Paragraphs>1255</Paragraphs>
  <Slides>54</Slides>
  <Notes>54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54</vt:i4>
      </vt:variant>
    </vt:vector>
  </HeadingPairs>
  <TitlesOfParts>
    <vt:vector size="63" baseType="lpstr">
      <vt:lpstr>Arial</vt:lpstr>
      <vt:lpstr>Calibri</vt:lpstr>
      <vt:lpstr>Calibri Light</vt:lpstr>
      <vt:lpstr>Century Gothic</vt:lpstr>
      <vt:lpstr>Georgia</vt:lpstr>
      <vt:lpstr>Tw Cen MT</vt:lpstr>
      <vt:lpstr>1_Office Theme</vt:lpstr>
      <vt:lpstr>NCELP Theme</vt:lpstr>
      <vt:lpstr>2_Office Theme</vt:lpstr>
      <vt:lpstr>Describing your family </vt:lpstr>
      <vt:lpstr>e</vt:lpstr>
      <vt:lpstr>e</vt:lpstr>
      <vt:lpstr>e</vt:lpstr>
      <vt:lpstr>e</vt:lpstr>
      <vt:lpstr>e</vt:lpstr>
      <vt:lpstr>e</vt:lpstr>
      <vt:lpstr>Phonétique  </vt:lpstr>
      <vt:lpstr>Phonétique  </vt:lpstr>
      <vt:lpstr>Phonétique  </vt:lpstr>
      <vt:lpstr>Phonétique  </vt:lpstr>
      <vt:lpstr>Vocabulaire</vt:lpstr>
      <vt:lpstr>Vocabulaire</vt:lpstr>
      <vt:lpstr>Vocabulaire</vt:lpstr>
      <vt:lpstr>Introducing “we are”</vt:lpstr>
      <vt:lpstr>Je ou nous ?</vt:lpstr>
      <vt:lpstr>Je ou nous ?</vt:lpstr>
      <vt:lpstr>Je ou nous ?</vt:lpstr>
      <vt:lpstr>Je ou nous ?</vt:lpstr>
      <vt:lpstr>Je ou nous ?</vt:lpstr>
      <vt:lpstr>Je ou nous ?</vt:lpstr>
      <vt:lpstr>Je ou nous ?</vt:lpstr>
      <vt:lpstr>Je ou nous ?</vt:lpstr>
      <vt:lpstr>Describing more than one thing</vt:lpstr>
      <vt:lpstr>Describing more than one: We are…</vt:lpstr>
      <vt:lpstr>C’est qui ? Nous ou je? Écris les adjectifs en anglais.</vt:lpstr>
      <vt:lpstr>“you (plural) are”: the verb être (to be)</vt:lpstr>
      <vt:lpstr>écouter</vt:lpstr>
      <vt:lpstr>écouter</vt:lpstr>
      <vt:lpstr>PowerPoint Presentation</vt:lpstr>
      <vt:lpstr>PowerPoint Presentation</vt:lpstr>
      <vt:lpstr>Describing your family </vt:lpstr>
      <vt:lpstr>Phonétique  </vt:lpstr>
      <vt:lpstr>Vocabulaire – révisions 1 </vt:lpstr>
      <vt:lpstr>Vocabulaire – révisions  2</vt:lpstr>
      <vt:lpstr>Vocabulaire (1/2)</vt:lpstr>
      <vt:lpstr>Vocabulaire (1/2)</vt:lpstr>
      <vt:lpstr>Vocabulaire</vt:lpstr>
      <vt:lpstr>Describing others</vt:lpstr>
      <vt:lpstr>Describing others – THEY are</vt:lpstr>
      <vt:lpstr>PowerPoint Presentation</vt:lpstr>
      <vt:lpstr>PowerPoint Presentation</vt:lpstr>
      <vt:lpstr>PowerPoint Presentation</vt:lpstr>
      <vt:lpstr>PowerPoint Presentation</vt:lpstr>
      <vt:lpstr>PowerPoint Presentation</vt:lpstr>
      <vt:lpstr>écrire</vt:lpstr>
      <vt:lpstr>Partenaire A (Task 1):</vt:lpstr>
      <vt:lpstr>Partenaire B (Task 1): Exemple</vt:lpstr>
      <vt:lpstr>TASK 1 Roelcard (Partner B)</vt:lpstr>
      <vt:lpstr>Task 2 Rolecard (Partner A)</vt:lpstr>
      <vt:lpstr>C’est qui? nous, ils ou elles?</vt:lpstr>
      <vt:lpstr>Les amis de Louise</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Louise Bibbey</cp:lastModifiedBy>
  <cp:revision>150</cp:revision>
  <dcterms:created xsi:type="dcterms:W3CDTF">2020-07-30T13:35:56Z</dcterms:created>
  <dcterms:modified xsi:type="dcterms:W3CDTF">2022-08-04T14:47:17Z</dcterms:modified>
</cp:coreProperties>
</file>