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84" r:id="rId2"/>
    <p:sldMasterId id="2147483696" r:id="rId3"/>
    <p:sldMasterId id="2147483708" r:id="rId4"/>
  </p:sldMasterIdLst>
  <p:notesMasterIdLst>
    <p:notesMasterId r:id="rId11"/>
  </p:notesMasterIdLst>
  <p:sldIdLst>
    <p:sldId id="256" r:id="rId5"/>
    <p:sldId id="367" r:id="rId6"/>
    <p:sldId id="368" r:id="rId7"/>
    <p:sldId id="369" r:id="rId8"/>
    <p:sldId id="371" r:id="rId9"/>
    <p:sldId id="39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Tw Cen MT" panose="020B0602020104020603"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hyzp5ubtSqGLKGVDCAHg6RTo/u3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16" clrIdx="0">
    <p:extLst>
      <p:ext uri="{19B8F6BF-5375-455C-9EA6-DF929625EA0E}">
        <p15:presenceInfo xmlns:p15="http://schemas.microsoft.com/office/powerpoint/2012/main" userId="Natalie Finlayson" providerId="None"/>
      </p:ext>
    </p:extLst>
  </p:cmAuthor>
  <p:cmAuthor id="2" name="Stephen Owen" initials="SO" lastIdx="18" clrIdx="1">
    <p:extLst>
      <p:ext uri="{19B8F6BF-5375-455C-9EA6-DF929625EA0E}">
        <p15:presenceInfo xmlns:p15="http://schemas.microsoft.com/office/powerpoint/2012/main" userId="Stephen Owen" providerId="None"/>
      </p:ext>
    </p:extLst>
  </p:cmAuthor>
  <p:cmAuthor id="3" name="Emma Marsden" initials="EM" lastIdx="54" clrIdx="2">
    <p:extLst>
      <p:ext uri="{19B8F6BF-5375-455C-9EA6-DF929625EA0E}">
        <p15:presenceInfo xmlns:p15="http://schemas.microsoft.com/office/powerpoint/2012/main" userId="Emma Marsden" providerId="None"/>
      </p:ext>
    </p:extLst>
  </p:cmAuthor>
  <p:cmAuthor id="4" name="Natalie Finlayson" initials="NF [2]" lastIdx="4" clrIdx="3">
    <p:extLst>
      <p:ext uri="{19B8F6BF-5375-455C-9EA6-DF929625EA0E}">
        <p15:presenceInfo xmlns:p15="http://schemas.microsoft.com/office/powerpoint/2012/main" userId="63f56afcdd2336ef" providerId="Windows Live"/>
      </p:ext>
    </p:extLst>
  </p:cmAuthor>
  <p:cmAuthor id="5" name="Rachel Hawkes" initials="RH" lastIdx="1" clrIdx="4">
    <p:extLst>
      <p:ext uri="{19B8F6BF-5375-455C-9EA6-DF929625EA0E}">
        <p15:presenceInfo xmlns:p15="http://schemas.microsoft.com/office/powerpoint/2012/main" userId="Rachel Hawk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000"/>
    <a:srgbClr val="FA65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36B53B-AF2B-4ED9-AE7D-DA19A883150E}">
  <a:tblStyle styleId="{7436B53B-AF2B-4ED9-AE7D-DA19A883150E}" styleName="Table_0">
    <a:wholeTbl>
      <a:tcTxStyle b="off" i="off">
        <a:font>
          <a:latin typeface="Century Gothic"/>
          <a:ea typeface="Century Gothic"/>
          <a:cs typeface="Century Gothic"/>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CC2DEB4-D931-4B4B-B03F-5F9228FB7861}" styleName="Table_1">
    <a:wholeTbl>
      <a:tcTxStyle b="off" i="off">
        <a:font>
          <a:latin typeface="Century Gothic"/>
          <a:ea typeface="Century Gothic"/>
          <a:cs typeface="Century Gothic"/>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1410" autoAdjust="0"/>
  </p:normalViewPr>
  <p:slideViewPr>
    <p:cSldViewPr snapToGrid="0">
      <p:cViewPr varScale="1">
        <p:scale>
          <a:sx n="55" d="100"/>
          <a:sy n="55" d="100"/>
        </p:scale>
        <p:origin x="1140" y="31"/>
      </p:cViewPr>
      <p:guideLst/>
    </p:cSldViewPr>
  </p:slid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85"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10.fntdata"/><Relationship Id="rId8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8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82" Type="http://customschemas.google.com/relationships/presentationmetadata" Target="metadata"/><Relationship Id="rId10" Type="http://schemas.openxmlformats.org/officeDocument/2006/relationships/slide" Target="slides/slide6.xml"/><Relationship Id="rId19" Type="http://schemas.openxmlformats.org/officeDocument/2006/relationships/font" Target="fonts/font8.fntdata"/><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67967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Calibri"/>
                <a:ea typeface="Calibri"/>
                <a:cs typeface="Calibri"/>
                <a:sym typeface="Calibri"/>
              </a:rPr>
              <a:t>Frequency rankings of vocabulary </a:t>
            </a:r>
            <a:r>
              <a:rPr lang="en-GB" sz="1200" b="1" i="0" u="sng" strike="noStrike" kern="1200" cap="none" dirty="0">
                <a:solidFill>
                  <a:schemeClr val="tx1"/>
                </a:solidFill>
                <a:effectLst/>
                <a:latin typeface="Calibri"/>
                <a:ea typeface="Calibri"/>
                <a:cs typeface="Calibri"/>
                <a:sym typeface="Calibri"/>
              </a:rPr>
              <a:t>introduced</a:t>
            </a:r>
            <a:r>
              <a:rPr lang="en-GB" sz="1200" b="1" i="0" u="none" strike="noStrike" kern="1200" cap="none" dirty="0">
                <a:solidFill>
                  <a:schemeClr val="tx1"/>
                </a:solidFill>
                <a:effectLst/>
                <a:latin typeface="Calibri"/>
                <a:ea typeface="Calibri"/>
                <a:cs typeface="Calibri"/>
                <a:sym typeface="Calibri"/>
              </a:rPr>
              <a:t> this week (1 is the most common word in French): </a:t>
            </a:r>
            <a:br>
              <a:rPr lang="fr-FR" dirty="0"/>
            </a:br>
            <a:r>
              <a:rPr lang="fr-FR" sz="1200" b="0" i="0" u="none" strike="noStrike" cap="none" dirty="0">
                <a:solidFill>
                  <a:schemeClr val="dk1"/>
                </a:solidFill>
                <a:effectLst/>
                <a:latin typeface="Calibri"/>
                <a:ea typeface="Calibri"/>
                <a:cs typeface="Calibri"/>
                <a:sym typeface="Calibri"/>
              </a:rPr>
              <a:t>faisons [25], faites [25], font [25], quoi [297], attention [482], effort [388], exercice [1290], fête [1490], rien [168]</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Calibri"/>
                <a:ea typeface="Calibri"/>
                <a:cs typeface="Calibri"/>
                <a:sym typeface="Calibri"/>
              </a:rPr>
              <a:t>Frequency rankings of vocabulary </a:t>
            </a:r>
            <a:r>
              <a:rPr lang="en-GB" sz="1200" b="1" i="0" u="sng" strike="noStrike" kern="1200" cap="none" dirty="0">
                <a:solidFill>
                  <a:schemeClr val="tx1"/>
                </a:solidFill>
                <a:effectLst/>
                <a:latin typeface="Calibri"/>
                <a:ea typeface="Calibri"/>
                <a:cs typeface="Calibri"/>
                <a:sym typeface="Calibri"/>
              </a:rPr>
              <a:t>revisited</a:t>
            </a:r>
            <a:r>
              <a:rPr lang="en-GB" sz="1200" b="1" i="0" u="none" strike="noStrike" kern="1200" cap="none" dirty="0">
                <a:solidFill>
                  <a:schemeClr val="tx1"/>
                </a:solidFill>
                <a:effectLst/>
                <a:latin typeface="Calibri"/>
                <a:ea typeface="Calibri"/>
                <a:cs typeface="Calibri"/>
                <a:sym typeface="Calibri"/>
              </a:rPr>
              <a:t> this week (1 is the most common word in French):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cap="none" dirty="0">
              <a:solidFill>
                <a:schemeClr val="tx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cap="none" dirty="0">
                <a:solidFill>
                  <a:schemeClr val="tx1"/>
                </a:solidFill>
                <a:effectLst/>
                <a:latin typeface="Calibri"/>
                <a:ea typeface="Calibri"/>
                <a:cs typeface="Calibri"/>
                <a:sym typeface="Calibri"/>
              </a:rPr>
              <a:t>2.1.1</a:t>
            </a:r>
            <a:r>
              <a:rPr lang="de-DE" sz="1200" b="1" i="0" u="none" strike="noStrike" kern="1200" cap="none" baseline="0" dirty="0">
                <a:solidFill>
                  <a:schemeClr val="tx1"/>
                </a:solidFill>
                <a:effectLst/>
                <a:latin typeface="Calibri"/>
                <a:ea typeface="Calibri"/>
                <a:cs typeface="Calibri"/>
                <a:sym typeface="Calibri"/>
              </a:rPr>
              <a:t> </a:t>
            </a:r>
            <a:r>
              <a:rPr lang="de-DE" sz="1200" b="0" i="0" u="none" strike="noStrike" kern="1200" cap="none" baseline="0" dirty="0">
                <a:solidFill>
                  <a:schemeClr val="tx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cinq [288], deux [41], dix [372], douze (1664), huit [877], neuf [787], onze (2447), quatre [253], sept [905], six [450], trois [115], des [2 - de]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cap="none" baseline="0" dirty="0">
                <a:solidFill>
                  <a:schemeClr val="tx1"/>
                </a:solidFill>
                <a:effectLst/>
                <a:latin typeface="Calibri"/>
                <a:ea typeface="Calibri"/>
                <a:cs typeface="Calibri"/>
                <a:sym typeface="Calibri"/>
              </a:rPr>
              <a:t>1.2.3 </a:t>
            </a:r>
            <a:r>
              <a:rPr lang="de-DE" sz="1200" b="0" i="0" u="none" strike="noStrike" kern="1200" cap="none" baseline="0" dirty="0">
                <a:solidFill>
                  <a:schemeClr val="tx1"/>
                </a:solidFill>
                <a:effectLst/>
                <a:latin typeface="Calibri"/>
                <a:ea typeface="Calibri"/>
                <a:cs typeface="Calibri"/>
                <a:sym typeface="Calibri"/>
              </a:rPr>
              <a:t>- </a:t>
            </a:r>
            <a:r>
              <a:rPr lang="fr-FR" sz="1200" b="0" i="0" u="none" strike="noStrike" cap="none">
                <a:solidFill>
                  <a:schemeClr val="dk1"/>
                </a:solidFill>
                <a:effectLst/>
                <a:latin typeface="Calibri"/>
                <a:ea typeface="Calibri"/>
                <a:cs typeface="Calibri"/>
                <a:sym typeface="Calibri"/>
              </a:rPr>
              <a:t>aimer [242], donner [46], passer [90], porter [105], trouver [83], cadeau [2298], semaine [245], solution [608], uniforme [1801], chaque [151], aujourd'hui [233], à [4]</a:t>
            </a:r>
          </a:p>
        </p:txBody>
      </p:sp>
      <p:sp>
        <p:nvSpPr>
          <p:cNvPr id="126" name="Google Shape;12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2633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animated slide is an example only to explain the rules of the Bingo game used to practise spelling, pronunciation and comprehension of this week’s vocabulary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Teacher distributes the </a:t>
            </a:r>
            <a:r>
              <a:rPr lang="en-GB" b="1" dirty="0"/>
              <a:t>bingo cards </a:t>
            </a:r>
            <a:r>
              <a:rPr lang="en-GB" b="0" dirty="0"/>
              <a:t>included as supplementary materials this week. (The cards are double-sided, and there are three cards per page, so each printed sheet must be folded as instructed and cut into three). Explain that ‘lotto’ is the French name for Bingo.</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0" dirty="0"/>
            </a:br>
            <a:r>
              <a:rPr lang="en-GB" b="0" dirty="0"/>
              <a:t>Note: If</a:t>
            </a:r>
            <a:r>
              <a:rPr lang="en-GB" b="0" baseline="0" dirty="0"/>
              <a:t> teachers prefer, </a:t>
            </a:r>
            <a:r>
              <a:rPr lang="en-GB" b="1" baseline="0" dirty="0"/>
              <a:t>they can give students scrap paper</a:t>
            </a:r>
            <a:r>
              <a:rPr lang="en-GB" b="0" baseline="0" dirty="0"/>
              <a:t>, they can draw three 3x2 tables (for 3 rounds of the game) and select their own words from the vocabulary set, writing the English on one side and replicating the 3 x 2 tables with French words on the reverse.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Tell students to begin with the </a:t>
            </a:r>
            <a:r>
              <a:rPr lang="en-GB" b="1" dirty="0"/>
              <a:t>French side up. </a:t>
            </a:r>
            <a:r>
              <a:rPr lang="en-GB" b="0" dirty="0"/>
              <a:t>The teacher reads </a:t>
            </a:r>
            <a:r>
              <a:rPr lang="en-GB" b="1" dirty="0"/>
              <a:t>English words</a:t>
            </a:r>
            <a:r>
              <a:rPr lang="en-GB" b="0" dirty="0"/>
              <a:t> at random from this week’s vocabulary list. Students cross off the words they hear. When a student has crossed of all of his/her words, they say ‘Lotto!’ to indicate that they have won. </a:t>
            </a:r>
            <a:br>
              <a:rPr lang="en-GB" b="0" dirty="0"/>
            </a:b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NB: </a:t>
            </a:r>
            <a:r>
              <a:rPr lang="en-GB" b="0" dirty="0"/>
              <a:t>As there are only 10 words on this week’s vocabulary list, the game will not last very long! It is highly like that one or more students will win after only six words have been called. For that reason, it is suggested that at least three rounds are played for additional practice.</a:t>
            </a:r>
          </a:p>
          <a:p>
            <a:endParaRPr lang="en-GB" b="0" dirty="0"/>
          </a:p>
        </p:txBody>
      </p:sp>
      <p:sp>
        <p:nvSpPr>
          <p:cNvPr id="4" name="Slide Number Placeholder 3"/>
          <p:cNvSpPr>
            <a:spLocks noGrp="1"/>
          </p:cNvSpPr>
          <p:nvPr>
            <p:ph type="sldNum" sz="quarter" idx="5"/>
          </p:nvPr>
        </p:nvSpPr>
        <p:spPr/>
        <p:txBody>
          <a:bodyPr/>
          <a:lstStyle/>
          <a:p>
            <a:fld id="{051212F4-EB5A-464B-92EC-DACFCB1CC2CD}" type="slidenum">
              <a:rPr lang="en-GB" smtClean="0"/>
              <a:t>2</a:t>
            </a:fld>
            <a:endParaRPr lang="en-GB"/>
          </a:p>
        </p:txBody>
      </p:sp>
    </p:spTree>
    <p:extLst>
      <p:ext uri="{BB962C8B-B14F-4D97-AF65-F5344CB8AC3E}">
        <p14:creationId xmlns:p14="http://schemas.microsoft.com/office/powerpoint/2010/main" val="371458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time, students to begin with the </a:t>
            </a:r>
            <a:r>
              <a:rPr lang="en-GB" b="1" dirty="0"/>
              <a:t>English side up. </a:t>
            </a:r>
            <a:r>
              <a:rPr lang="en-GB" b="0" dirty="0"/>
              <a:t>The teacher reads </a:t>
            </a:r>
            <a:r>
              <a:rPr lang="en-GB" b="1" dirty="0"/>
              <a:t>French words</a:t>
            </a:r>
            <a:r>
              <a:rPr lang="en-GB" b="0" dirty="0"/>
              <a:t> at random from this week’s vocabulary list. Students cross off the words they hear. When a student has crossed of all of his/her words, they say ‘Lotto!’ to indicate that they have won.</a:t>
            </a:r>
            <a:br>
              <a:rPr lang="en-GB" b="0" dirty="0"/>
            </a:b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NB: </a:t>
            </a:r>
            <a:r>
              <a:rPr lang="en-GB" b="0" dirty="0"/>
              <a:t>As there are only 10 words on this week’s vocabulary list, the game will not last very long! It is highly like that one or more students will win after only 6 words have been called. For that reason, it is suggested that at least three rounds are played for additional practice.</a:t>
            </a:r>
          </a:p>
        </p:txBody>
      </p:sp>
      <p:sp>
        <p:nvSpPr>
          <p:cNvPr id="4" name="Slide Number Placeholder 3"/>
          <p:cNvSpPr>
            <a:spLocks noGrp="1"/>
          </p:cNvSpPr>
          <p:nvPr>
            <p:ph type="sldNum" sz="quarter" idx="5"/>
          </p:nvPr>
        </p:nvSpPr>
        <p:spPr/>
        <p:txBody>
          <a:bodyPr/>
          <a:lstStyle/>
          <a:p>
            <a:fld id="{051212F4-EB5A-464B-92EC-DACFCB1CC2CD}" type="slidenum">
              <a:rPr lang="en-GB" smtClean="0"/>
              <a:t>3</a:t>
            </a:fld>
            <a:endParaRPr lang="en-GB"/>
          </a:p>
        </p:txBody>
      </p:sp>
    </p:spTree>
    <p:extLst>
      <p:ext uri="{BB962C8B-B14F-4D97-AF65-F5344CB8AC3E}">
        <p14:creationId xmlns:p14="http://schemas.microsoft.com/office/powerpoint/2010/main" val="160416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Now, students play on their own in small groups (around 4 students).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Students write six </a:t>
            </a:r>
            <a:r>
              <a:rPr lang="en-GB" b="1" dirty="0"/>
              <a:t>English</a:t>
            </a:r>
            <a:r>
              <a:rPr lang="en-GB" b="0" dirty="0"/>
              <a:t> words from the list.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They then take it in turns to act as ‘gamemaster,’ and read </a:t>
            </a:r>
            <a:r>
              <a:rPr lang="en-GB" b="1" dirty="0"/>
              <a:t>French</a:t>
            </a:r>
            <a:r>
              <a:rPr lang="en-GB" b="0" dirty="0"/>
              <a:t> words from the list at random until one of their classmates shouts ‘Lotto’.</a:t>
            </a:r>
          </a:p>
          <a:p>
            <a:pPr marL="0"/>
            <a:endParaRPr lang="en-GB" b="0" dirty="0"/>
          </a:p>
        </p:txBody>
      </p:sp>
      <p:sp>
        <p:nvSpPr>
          <p:cNvPr id="4" name="Slide Number Placeholder 3"/>
          <p:cNvSpPr>
            <a:spLocks noGrp="1"/>
          </p:cNvSpPr>
          <p:nvPr>
            <p:ph type="sldNum" sz="quarter" idx="5"/>
          </p:nvPr>
        </p:nvSpPr>
        <p:spPr/>
        <p:txBody>
          <a:bodyPr/>
          <a:lstStyle/>
          <a:p>
            <a:fld id="{051212F4-EB5A-464B-92EC-DACFCB1CC2CD}" type="slidenum">
              <a:rPr lang="en-GB" smtClean="0"/>
              <a:t>4</a:t>
            </a:fld>
            <a:endParaRPr lang="en-GB"/>
          </a:p>
        </p:txBody>
      </p:sp>
    </p:spTree>
    <p:extLst>
      <p:ext uri="{BB962C8B-B14F-4D97-AF65-F5344CB8AC3E}">
        <p14:creationId xmlns:p14="http://schemas.microsoft.com/office/powerpoint/2010/main" val="305789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Now, students play on their own in small groups (around 4 students).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Students write six </a:t>
            </a:r>
            <a:r>
              <a:rPr lang="en-GB" b="1" dirty="0"/>
              <a:t>French</a:t>
            </a:r>
            <a:r>
              <a:rPr lang="en-GB" b="0" dirty="0"/>
              <a:t> words from the list.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They then take it in turns to act as ‘gamemaster,’ and read </a:t>
            </a:r>
            <a:r>
              <a:rPr lang="en-GB" b="1" dirty="0"/>
              <a:t>English</a:t>
            </a:r>
            <a:r>
              <a:rPr lang="en-GB" b="0" dirty="0"/>
              <a:t> words from the list at random until one of their classmates shouts ‘Lotto’.</a:t>
            </a:r>
          </a:p>
          <a:p>
            <a:pPr marL="0"/>
            <a:endParaRPr lang="en-GB" b="0" dirty="0"/>
          </a:p>
          <a:p>
            <a:pPr marL="0"/>
            <a:endParaRPr lang="en-GB" b="0" dirty="0"/>
          </a:p>
        </p:txBody>
      </p:sp>
      <p:sp>
        <p:nvSpPr>
          <p:cNvPr id="4" name="Slide Number Placeholder 3"/>
          <p:cNvSpPr>
            <a:spLocks noGrp="1"/>
          </p:cNvSpPr>
          <p:nvPr>
            <p:ph type="sldNum" sz="quarter" idx="5"/>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206937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en-GB" i="0" dirty="0"/>
              <a:t>This starter activity revisits vocabulary introduced in </a:t>
            </a:r>
            <a:r>
              <a:rPr lang="en-GB" b="1" i="0" dirty="0"/>
              <a:t>1.2.3 </a:t>
            </a:r>
            <a:r>
              <a:rPr lang="en-GB" i="0" dirty="0"/>
              <a:t>and encourages students to think about </a:t>
            </a:r>
            <a:r>
              <a:rPr lang="en-GB" b="1" i="0" dirty="0"/>
              <a:t>collocation</a:t>
            </a:r>
            <a:r>
              <a:rPr lang="en-GB" b="0" i="0" dirty="0"/>
              <a:t> by matching verbs with the nouns and adjectives with which they frequently occur with.</a:t>
            </a:r>
          </a:p>
          <a:p>
            <a:pPr marL="0"/>
            <a:endParaRPr lang="en-GB" b="0" i="0" dirty="0"/>
          </a:p>
          <a:p>
            <a:pPr marL="0"/>
            <a:r>
              <a:rPr lang="en-GB" b="0" i="0" dirty="0"/>
              <a:t>Teacher to explain to students that although there are several possible matches, some pairings occur more frequently than others in everyday language use, and they should used this principle (with reference to English) to guide them. For example, although it may grammatically correct to say </a:t>
            </a:r>
            <a:r>
              <a:rPr lang="en-GB" b="0" i="1" dirty="0" err="1"/>
              <a:t>cocher</a:t>
            </a:r>
            <a:r>
              <a:rPr lang="en-GB" b="0" i="1" dirty="0"/>
              <a:t> </a:t>
            </a:r>
            <a:r>
              <a:rPr lang="en-GB" b="0" i="1" dirty="0" err="1"/>
              <a:t>une</a:t>
            </a:r>
            <a:r>
              <a:rPr lang="en-GB" b="0" i="1" dirty="0"/>
              <a:t> solution</a:t>
            </a:r>
            <a:r>
              <a:rPr lang="en-GB" b="0" i="0" dirty="0"/>
              <a:t>/tick a solution, you are more likely to hear </a:t>
            </a:r>
            <a:r>
              <a:rPr lang="en-GB" b="0" i="1" dirty="0" err="1"/>
              <a:t>Cocher</a:t>
            </a:r>
            <a:r>
              <a:rPr lang="en-GB" b="0" i="1" dirty="0"/>
              <a:t> la </a:t>
            </a:r>
            <a:r>
              <a:rPr lang="en-GB" b="0" i="1" dirty="0" err="1"/>
              <a:t>la</a:t>
            </a:r>
            <a:r>
              <a:rPr lang="en-GB" b="0" i="1" dirty="0"/>
              <a:t> </a:t>
            </a:r>
            <a:r>
              <a:rPr lang="en-GB" b="0" i="1" dirty="0" err="1"/>
              <a:t>réponse</a:t>
            </a:r>
            <a:r>
              <a:rPr lang="en-GB" b="0" i="0" dirty="0"/>
              <a:t>/tick the answer. The teacher should also advise students that they may only use each verb once, which will limit the number of possible combinations.</a:t>
            </a:r>
          </a:p>
          <a:p>
            <a:pPr marL="0"/>
            <a:endParaRPr lang="en-GB" b="0" i="0" dirty="0"/>
          </a:p>
          <a:p>
            <a:pPr marL="0"/>
            <a:r>
              <a:rPr lang="en-GB" b="1" i="0" dirty="0"/>
              <a:t>Before beginning the activity, the teacher may wish to recap the difference between the definite article, the indefinite article and ‘</a:t>
            </a:r>
            <a:r>
              <a:rPr lang="en-GB" b="1" i="0" dirty="0" err="1"/>
              <a:t>chaque</a:t>
            </a:r>
            <a:r>
              <a:rPr lang="en-GB" b="1" i="0" dirty="0"/>
              <a:t>’</a:t>
            </a:r>
            <a:r>
              <a:rPr lang="en-GB" b="0" i="0" dirty="0"/>
              <a:t>, highlight that these differences in meaning will affect the verbs with which the nouns can be used. For example, </a:t>
            </a:r>
            <a:r>
              <a:rPr lang="en-GB" b="0" i="1" dirty="0"/>
              <a:t>je </a:t>
            </a:r>
            <a:r>
              <a:rPr lang="en-GB" b="0" i="1" dirty="0" err="1"/>
              <a:t>travaille</a:t>
            </a:r>
            <a:r>
              <a:rPr lang="en-GB" b="0" i="1" dirty="0"/>
              <a:t> </a:t>
            </a:r>
            <a:r>
              <a:rPr lang="en-GB" b="0" i="1" dirty="0" err="1"/>
              <a:t>chaque</a:t>
            </a:r>
            <a:r>
              <a:rPr lang="en-GB" b="0" i="1" dirty="0"/>
              <a:t> </a:t>
            </a:r>
            <a:r>
              <a:rPr lang="en-GB" b="0" i="1" dirty="0" err="1"/>
              <a:t>semaine</a:t>
            </a:r>
            <a:r>
              <a:rPr lang="en-GB" b="0" i="1" dirty="0"/>
              <a:t>/</a:t>
            </a:r>
            <a:r>
              <a:rPr lang="en-GB" b="0" i="0" dirty="0"/>
              <a:t>I work every week is a highly frequent collocation; </a:t>
            </a:r>
            <a:r>
              <a:rPr lang="en-GB" b="0" i="1" dirty="0"/>
              <a:t>je </a:t>
            </a:r>
            <a:r>
              <a:rPr lang="en-GB" b="0" i="1" dirty="0" err="1"/>
              <a:t>travaille</a:t>
            </a:r>
            <a:r>
              <a:rPr lang="en-GB" b="0" i="1" dirty="0"/>
              <a:t> </a:t>
            </a:r>
            <a:r>
              <a:rPr lang="en-GB" b="0" i="1" dirty="0" err="1"/>
              <a:t>une</a:t>
            </a:r>
            <a:r>
              <a:rPr lang="en-GB" b="0" i="1" dirty="0"/>
              <a:t> </a:t>
            </a:r>
            <a:r>
              <a:rPr lang="en-GB" b="0" i="1" dirty="0" err="1"/>
              <a:t>semaine</a:t>
            </a:r>
            <a:r>
              <a:rPr lang="en-GB" b="0" i="0" dirty="0"/>
              <a:t>/I work (for) a week is less frequent (though not impossible)).</a:t>
            </a:r>
            <a:endParaRPr lang="en-GB" b="1" i="0" dirty="0"/>
          </a:p>
          <a:p>
            <a:pPr marL="0"/>
            <a:endParaRPr lang="en-GB" b="0" i="0" dirty="0"/>
          </a:p>
          <a:p>
            <a:pPr marL="0"/>
            <a:r>
              <a:rPr lang="en-GB" b="0" i="0" dirty="0"/>
              <a:t>Suggested answers appear on clicks, though there is room for some variation (e.g. </a:t>
            </a:r>
            <a:r>
              <a:rPr lang="en-GB" b="0" i="1" dirty="0"/>
              <a:t>donner </a:t>
            </a:r>
            <a:r>
              <a:rPr lang="en-GB" b="0" i="0" dirty="0"/>
              <a:t>works equally well with</a:t>
            </a:r>
            <a:r>
              <a:rPr lang="en-GB" b="0" i="1" dirty="0"/>
              <a:t> la </a:t>
            </a:r>
            <a:r>
              <a:rPr lang="en-GB" b="0" i="1" dirty="0" err="1"/>
              <a:t>réponse</a:t>
            </a:r>
            <a:r>
              <a:rPr lang="en-GB" b="0" i="1" dirty="0"/>
              <a:t>, la solution </a:t>
            </a:r>
            <a:r>
              <a:rPr lang="en-GB" b="0" i="0" dirty="0"/>
              <a:t>and </a:t>
            </a:r>
            <a:r>
              <a:rPr lang="en-GB" b="0" i="1" dirty="0"/>
              <a:t>le </a:t>
            </a:r>
            <a:r>
              <a:rPr lang="en-GB" b="0" i="1" dirty="0" err="1"/>
              <a:t>cadeau</a:t>
            </a:r>
            <a:r>
              <a:rPr lang="en-GB" b="0" i="0" dirty="0"/>
              <a:t>).</a:t>
            </a:r>
            <a:r>
              <a:rPr lang="en-GB" b="0" i="1" dirty="0"/>
              <a:t> </a:t>
            </a:r>
            <a:r>
              <a:rPr lang="en-GB" b="0" i="0" dirty="0"/>
              <a:t>Multiple answers may be accepted at the teacher’s discretion, provided that students can provide accurate translations!</a:t>
            </a:r>
            <a:endParaRPr lang="en-GB"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5738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417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25/01/2020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12169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25/01/2020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6073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2392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42599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59833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169812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37559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48808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93767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76590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0399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2128277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06601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24243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73405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455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522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1921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2578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8828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25/01/2020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6058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82882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25/01/2020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04524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25/01/2020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79316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25/01/2020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83244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25/01/2020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85062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004425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204987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70139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72113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371747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27876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3777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88538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05758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297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7017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13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25/01/2020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6996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25/01/2020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34653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NUL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829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41307903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320624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009076107"/>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7"/>
        <p:cNvGrpSpPr/>
        <p:nvPr/>
      </p:nvGrpSpPr>
      <p:grpSpPr>
        <a:xfrm>
          <a:off x="0" y="0"/>
          <a:ext cx="0" cy="0"/>
          <a:chOff x="0" y="0"/>
          <a:chExt cx="0" cy="0"/>
        </a:xfrm>
      </p:grpSpPr>
      <p:grpSp>
        <p:nvGrpSpPr>
          <p:cNvPr id="128" name="Google Shape;128;p1"/>
          <p:cNvGrpSpPr/>
          <p:nvPr/>
        </p:nvGrpSpPr>
        <p:grpSpPr>
          <a:xfrm>
            <a:off x="0" y="0"/>
            <a:ext cx="12192000" cy="6858000"/>
            <a:chOff x="-56445" y="0"/>
            <a:chExt cx="12192000" cy="6858000"/>
          </a:xfrm>
        </p:grpSpPr>
        <p:grpSp>
          <p:nvGrpSpPr>
            <p:cNvPr id="129" name="Google Shape;129;p1"/>
            <p:cNvGrpSpPr/>
            <p:nvPr/>
          </p:nvGrpSpPr>
          <p:grpSpPr>
            <a:xfrm>
              <a:off x="-56445" y="0"/>
              <a:ext cx="12192000" cy="6858000"/>
              <a:chOff x="0" y="0"/>
              <a:chExt cx="12192000" cy="6858000"/>
            </a:xfrm>
          </p:grpSpPr>
          <p:sp>
            <p:nvSpPr>
              <p:cNvPr id="130" name="Google Shape;130;p1"/>
              <p:cNvSpPr/>
              <p:nvPr/>
            </p:nvSpPr>
            <p:spPr>
              <a:xfrm rot="5400000">
                <a:off x="4992512" y="-341488"/>
                <a:ext cx="6857998" cy="7540978"/>
              </a:xfrm>
              <a:prstGeom prst="triangle">
                <a:avLst>
                  <a:gd name="adj" fmla="val 0"/>
                </a:avLst>
              </a:prstGeom>
              <a:solidFill>
                <a:srgbClr val="E3EAF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31" name="Google Shape;131;p1"/>
              <p:cNvSpPr/>
              <p:nvPr/>
            </p:nvSpPr>
            <p:spPr>
              <a:xfrm>
                <a:off x="0" y="0"/>
                <a:ext cx="4651022" cy="6858000"/>
              </a:xfrm>
              <a:prstGeom prst="rect">
                <a:avLst/>
              </a:prstGeom>
              <a:solidFill>
                <a:srgbClr val="E3EAF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sp>
          <p:nvSpPr>
            <p:cNvPr id="132" name="Google Shape;132;p1"/>
            <p:cNvSpPr/>
            <p:nvPr/>
          </p:nvSpPr>
          <p:spPr>
            <a:xfrm rot="5400000">
              <a:off x="4636029" y="-341488"/>
              <a:ext cx="6857998" cy="7540978"/>
            </a:xfrm>
            <a:prstGeom prst="triangle">
              <a:avLst>
                <a:gd name="adj" fmla="val 0"/>
              </a:avLst>
            </a:prstGeom>
            <a:solidFill>
              <a:srgbClr val="11507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33" name="Google Shape;133;p1"/>
            <p:cNvSpPr/>
            <p:nvPr/>
          </p:nvSpPr>
          <p:spPr>
            <a:xfrm>
              <a:off x="-56445" y="0"/>
              <a:ext cx="4350984" cy="6858000"/>
            </a:xfrm>
            <a:prstGeom prst="rect">
              <a:avLst/>
            </a:prstGeom>
            <a:solidFill>
              <a:srgbClr val="11507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sp>
        <p:nvSpPr>
          <p:cNvPr id="134" name="Google Shape;134;p1"/>
          <p:cNvSpPr txBox="1">
            <a:spLocks noGrp="1"/>
          </p:cNvSpPr>
          <p:nvPr>
            <p:ph type="ctrTitle"/>
          </p:nvPr>
        </p:nvSpPr>
        <p:spPr>
          <a:xfrm>
            <a:off x="350962" y="2799081"/>
            <a:ext cx="7308549" cy="106201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3600"/>
              <a:buFont typeface="Century Gothic"/>
              <a:buNone/>
            </a:pPr>
            <a:r>
              <a:rPr lang="en-GB" sz="4000" b="1" dirty="0">
                <a:solidFill>
                  <a:srgbClr val="FFFFFF"/>
                </a:solidFill>
              </a:rPr>
              <a:t>Vocabulary</a:t>
            </a:r>
            <a:br>
              <a:rPr lang="en-GB" sz="4000" b="1" dirty="0">
                <a:solidFill>
                  <a:srgbClr val="FFFFFF"/>
                </a:solidFill>
              </a:rPr>
            </a:br>
            <a:endParaRPr sz="4000" dirty="0"/>
          </a:p>
        </p:txBody>
      </p:sp>
      <p:sp>
        <p:nvSpPr>
          <p:cNvPr id="136" name="Google Shape;136;p1"/>
          <p:cNvSpPr txBox="1"/>
          <p:nvPr/>
        </p:nvSpPr>
        <p:spPr>
          <a:xfrm>
            <a:off x="266807" y="4946214"/>
            <a:ext cx="5784900" cy="9990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Y7 French</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000"/>
              <a:buFont typeface="Century Gothic"/>
              <a:buNone/>
              <a:tabLst/>
              <a:defRPr/>
            </a:pPr>
            <a:r>
              <a:rPr kumimoji="0" lang="en-GB" sz="20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Term 2.1 - Week 4</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7" name="Google Shape;137;p1"/>
          <p:cNvSpPr txBox="1"/>
          <p:nvPr/>
        </p:nvSpPr>
        <p:spPr>
          <a:xfrm>
            <a:off x="266770" y="5801705"/>
            <a:ext cx="5784900" cy="594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GB"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Natalie Finlayson / Emma Marsden / Rachel Hawkes</a:t>
            </a:r>
            <a:br>
              <a:rPr kumimoji="0" lang="en-GB"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br>
            <a:endParaRPr kumimoji="0"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39" name="Google Shape;139;p1"/>
          <p:cNvSpPr txBox="1"/>
          <p:nvPr/>
        </p:nvSpPr>
        <p:spPr>
          <a:xfrm>
            <a:off x="266770" y="6152230"/>
            <a:ext cx="5784900" cy="594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GB"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Date updated: 25/01/20</a:t>
            </a:r>
            <a:br>
              <a:rPr kumimoji="0" lang="en-GB"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br>
            <a:endParaRPr kumimoji="0"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87D5594-EE96-4B02-8C45-BA9F8B3AD811}"/>
              </a:ext>
            </a:extLst>
          </p:cNvPr>
          <p:cNvGraphicFramePr>
            <a:graphicFrameLocks noGrp="1"/>
          </p:cNvGraphicFramePr>
          <p:nvPr>
            <p:extLst>
              <p:ext uri="{D42A27DB-BD31-4B8C-83A1-F6EECF244321}">
                <p14:modId xmlns:p14="http://schemas.microsoft.com/office/powerpoint/2010/main" val="16296214"/>
              </p:ext>
            </p:extLst>
          </p:nvPr>
        </p:nvGraphicFramePr>
        <p:xfrm>
          <a:off x="1103716" y="1807646"/>
          <a:ext cx="6291141" cy="3607009"/>
        </p:xfrm>
        <a:graphic>
          <a:graphicData uri="http://schemas.openxmlformats.org/drawingml/2006/table">
            <a:tbl>
              <a:tblPr firstRow="1" bandRow="1">
                <a:tableStyleId>{7436B53B-AF2B-4ED9-AE7D-DA19A883150E}</a:tableStyleId>
              </a:tblPr>
              <a:tblGrid>
                <a:gridCol w="2097047">
                  <a:extLst>
                    <a:ext uri="{9D8B030D-6E8A-4147-A177-3AD203B41FA5}">
                      <a16:colId xmlns:a16="http://schemas.microsoft.com/office/drawing/2014/main" val="2629683914"/>
                    </a:ext>
                  </a:extLst>
                </a:gridCol>
                <a:gridCol w="2097047">
                  <a:extLst>
                    <a:ext uri="{9D8B030D-6E8A-4147-A177-3AD203B41FA5}">
                      <a16:colId xmlns:a16="http://schemas.microsoft.com/office/drawing/2014/main" val="2939827533"/>
                    </a:ext>
                  </a:extLst>
                </a:gridCol>
                <a:gridCol w="2097047">
                  <a:extLst>
                    <a:ext uri="{9D8B030D-6E8A-4147-A177-3AD203B41FA5}">
                      <a16:colId xmlns:a16="http://schemas.microsoft.com/office/drawing/2014/main" val="2998707613"/>
                    </a:ext>
                  </a:extLst>
                </a:gridCol>
              </a:tblGrid>
              <a:tr h="710353">
                <a:tc gridSpan="3">
                  <a:txBody>
                    <a:bodyPr/>
                    <a:lstStyle/>
                    <a:p>
                      <a:pPr algn="ctr"/>
                      <a:r>
                        <a:rPr lang="en-GB" sz="3000" b="1" dirty="0">
                          <a:solidFill>
                            <a:schemeClr val="accent1">
                              <a:lumMod val="50000"/>
                            </a:schemeClr>
                          </a:solidFill>
                          <a:latin typeface="Century Gothic" panose="020B0502020202020204" pitchFamily="34" charset="0"/>
                        </a:rPr>
                        <a:t>Lotto</a:t>
                      </a:r>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339504912"/>
                  </a:ext>
                </a:extLst>
              </a:tr>
              <a:tr h="1448328">
                <a:tc>
                  <a:txBody>
                    <a:bodyPr/>
                    <a:lstStyle/>
                    <a:p>
                      <a:pPr algn="ctr"/>
                      <a:endParaRPr lang="en-GB" sz="2800" dirty="0">
                        <a:solidFill>
                          <a:schemeClr val="accent1">
                            <a:lumMod val="50000"/>
                          </a:schemeClr>
                        </a:solidFill>
                        <a:latin typeface="Century Gothic" panose="020B0502020202020204" pitchFamily="34" charset="0"/>
                      </a:endParaRPr>
                    </a:p>
                    <a:p>
                      <a:pPr algn="ctr"/>
                      <a:r>
                        <a:rPr lang="en-GB" sz="2800" dirty="0" err="1">
                          <a:solidFill>
                            <a:schemeClr val="accent1">
                              <a:lumMod val="50000"/>
                            </a:schemeClr>
                          </a:solidFill>
                          <a:latin typeface="Century Gothic" panose="020B0502020202020204" pitchFamily="34" charset="0"/>
                        </a:rPr>
                        <a:t>l’attention</a:t>
                      </a:r>
                      <a:endParaRPr lang="en-GB" sz="2800" dirty="0">
                        <a:solidFill>
                          <a:schemeClr val="accent1">
                            <a:lumMod val="50000"/>
                          </a:schemeClr>
                        </a:solidFill>
                        <a:latin typeface="Century Gothic" panose="020B0502020202020204" pitchFamily="34" charset="0"/>
                      </a:endParaRPr>
                    </a:p>
                  </a:txBody>
                  <a:tcPr/>
                </a:tc>
                <a:tc>
                  <a:txBody>
                    <a:bodyPr/>
                    <a:lstStyle/>
                    <a:p>
                      <a:pPr algn="ctr"/>
                      <a:r>
                        <a:rPr lang="en-GB" sz="2800" dirty="0">
                          <a:solidFill>
                            <a:schemeClr val="accent1">
                              <a:lumMod val="50000"/>
                            </a:schemeClr>
                          </a:solidFill>
                          <a:latin typeface="Century Gothic" panose="020B0502020202020204" pitchFamily="34" charset="0"/>
                        </a:rPr>
                        <a:t>nous </a:t>
                      </a:r>
                      <a:r>
                        <a:rPr lang="en-GB" sz="2800" dirty="0" err="1">
                          <a:solidFill>
                            <a:schemeClr val="accent1">
                              <a:lumMod val="50000"/>
                            </a:schemeClr>
                          </a:solidFill>
                          <a:latin typeface="Century Gothic" panose="020B0502020202020204" pitchFamily="34" charset="0"/>
                        </a:rPr>
                        <a:t>faisons</a:t>
                      </a:r>
                      <a:endParaRPr lang="en-GB" sz="2800" dirty="0">
                        <a:solidFill>
                          <a:schemeClr val="accent1">
                            <a:lumMod val="50000"/>
                          </a:schemeClr>
                        </a:solidFill>
                        <a:latin typeface="Century Gothic" panose="020B0502020202020204" pitchFamily="34" charset="0"/>
                      </a:endParaRPr>
                    </a:p>
                  </a:txBody>
                  <a:tcPr/>
                </a:tc>
                <a:tc>
                  <a:txBody>
                    <a:bodyPr/>
                    <a:lstStyle/>
                    <a:p>
                      <a:pPr algn="ctr"/>
                      <a:endParaRPr lang="en-GB" sz="2800" dirty="0">
                        <a:solidFill>
                          <a:schemeClr val="accent1">
                            <a:lumMod val="50000"/>
                          </a:schemeClr>
                        </a:solidFill>
                        <a:latin typeface="Century Gothic" panose="020B0502020202020204" pitchFamily="34" charset="0"/>
                      </a:endParaRPr>
                    </a:p>
                    <a:p>
                      <a:pPr algn="ctr"/>
                      <a:r>
                        <a:rPr lang="en-GB" sz="2800" dirty="0">
                          <a:solidFill>
                            <a:schemeClr val="accent1">
                              <a:lumMod val="50000"/>
                            </a:schemeClr>
                          </a:solidFill>
                          <a:latin typeface="Century Gothic" panose="020B0502020202020204" pitchFamily="34" charset="0"/>
                        </a:rPr>
                        <a:t>la fête</a:t>
                      </a:r>
                    </a:p>
                  </a:txBody>
                  <a:tcPr/>
                </a:tc>
                <a:extLst>
                  <a:ext uri="{0D108BD9-81ED-4DB2-BD59-A6C34878D82A}">
                    <a16:rowId xmlns:a16="http://schemas.microsoft.com/office/drawing/2014/main" val="3565156925"/>
                  </a:ext>
                </a:extLst>
              </a:tr>
              <a:tr h="1448328">
                <a:tc>
                  <a:txBody>
                    <a:bodyPr/>
                    <a:lstStyle/>
                    <a:p>
                      <a:pPr algn="ctr"/>
                      <a:endParaRPr lang="en-GB" sz="2800" dirty="0">
                        <a:solidFill>
                          <a:schemeClr val="accent1">
                            <a:lumMod val="50000"/>
                          </a:schemeClr>
                        </a:solidFill>
                        <a:latin typeface="Century Gothic" panose="020B0502020202020204" pitchFamily="34" charset="0"/>
                      </a:endParaRPr>
                    </a:p>
                    <a:p>
                      <a:pPr algn="ctr"/>
                      <a:r>
                        <a:rPr lang="en-GB" sz="2800" dirty="0" err="1">
                          <a:solidFill>
                            <a:schemeClr val="accent1">
                              <a:lumMod val="50000"/>
                            </a:schemeClr>
                          </a:solidFill>
                          <a:latin typeface="Century Gothic" panose="020B0502020202020204" pitchFamily="34" charset="0"/>
                        </a:rPr>
                        <a:t>ils</a:t>
                      </a:r>
                      <a:r>
                        <a:rPr lang="en-GB" sz="2800" dirty="0">
                          <a:solidFill>
                            <a:schemeClr val="accent1">
                              <a:lumMod val="50000"/>
                            </a:schemeClr>
                          </a:solidFill>
                          <a:latin typeface="Century Gothic" panose="020B0502020202020204" pitchFamily="34" charset="0"/>
                        </a:rPr>
                        <a:t> font</a:t>
                      </a:r>
                    </a:p>
                  </a:txBody>
                  <a:tcPr/>
                </a:tc>
                <a:tc>
                  <a:txBody>
                    <a:bodyPr/>
                    <a:lstStyle/>
                    <a:p>
                      <a:pPr algn="ctr"/>
                      <a:endParaRPr lang="en-GB" sz="2800" dirty="0">
                        <a:solidFill>
                          <a:schemeClr val="accent1">
                            <a:lumMod val="50000"/>
                          </a:schemeClr>
                        </a:solidFill>
                        <a:latin typeface="Century Gothic" panose="020B0502020202020204" pitchFamily="34" charset="0"/>
                      </a:endParaRPr>
                    </a:p>
                    <a:p>
                      <a:pPr algn="ctr"/>
                      <a:r>
                        <a:rPr lang="en-GB" sz="2800" dirty="0">
                          <a:solidFill>
                            <a:schemeClr val="accent1">
                              <a:lumMod val="50000"/>
                            </a:schemeClr>
                          </a:solidFill>
                          <a:latin typeface="Century Gothic" panose="020B0502020202020204" pitchFamily="34" charset="0"/>
                        </a:rPr>
                        <a:t>un effort</a:t>
                      </a:r>
                    </a:p>
                  </a:txBody>
                  <a:tcPr/>
                </a:tc>
                <a:tc>
                  <a:txBody>
                    <a:bodyPr/>
                    <a:lstStyle/>
                    <a:p>
                      <a:pPr algn="ctr"/>
                      <a:endParaRPr lang="en-GB" sz="2800" dirty="0">
                        <a:solidFill>
                          <a:schemeClr val="accent1">
                            <a:lumMod val="50000"/>
                          </a:schemeClr>
                        </a:solidFill>
                        <a:latin typeface="Century Gothic" panose="020B0502020202020204" pitchFamily="34" charset="0"/>
                      </a:endParaRPr>
                    </a:p>
                    <a:p>
                      <a:pPr algn="ctr"/>
                      <a:r>
                        <a:rPr lang="en-GB" sz="2800" dirty="0" err="1">
                          <a:solidFill>
                            <a:schemeClr val="accent1">
                              <a:lumMod val="50000"/>
                            </a:schemeClr>
                          </a:solidFill>
                          <a:latin typeface="Century Gothic" panose="020B0502020202020204" pitchFamily="34" charset="0"/>
                        </a:rPr>
                        <a:t>rien</a:t>
                      </a:r>
                      <a:endParaRPr lang="en-GB" sz="2800" dirty="0">
                        <a:solidFill>
                          <a:schemeClr val="accent1">
                            <a:lumMod val="50000"/>
                          </a:schemeClr>
                        </a:solidFill>
                        <a:latin typeface="Century Gothic" panose="020B0502020202020204" pitchFamily="34" charset="0"/>
                      </a:endParaRPr>
                    </a:p>
                  </a:txBody>
                  <a:tcPr/>
                </a:tc>
                <a:extLst>
                  <a:ext uri="{0D108BD9-81ED-4DB2-BD59-A6C34878D82A}">
                    <a16:rowId xmlns:a16="http://schemas.microsoft.com/office/drawing/2014/main" val="1975367227"/>
                  </a:ext>
                </a:extLst>
              </a:tr>
            </a:tbl>
          </a:graphicData>
        </a:graphic>
      </p:graphicFrame>
      <p:cxnSp>
        <p:nvCxnSpPr>
          <p:cNvPr id="7" name="Straight Connector 6">
            <a:extLst>
              <a:ext uri="{FF2B5EF4-FFF2-40B4-BE49-F238E27FC236}">
                <a16:creationId xmlns:a16="http://schemas.microsoft.com/office/drawing/2014/main" id="{DE2A676B-CBD5-45DD-8491-1FDF565E8BA2}"/>
              </a:ext>
            </a:extLst>
          </p:cNvPr>
          <p:cNvCxnSpPr>
            <a:cxnSpLocks/>
          </p:cNvCxnSpPr>
          <p:nvPr/>
        </p:nvCxnSpPr>
        <p:spPr>
          <a:xfrm flipH="1">
            <a:off x="1260988" y="2654710"/>
            <a:ext cx="1791928" cy="12314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Google Shape;145;p2">
            <a:extLst>
              <a:ext uri="{FF2B5EF4-FFF2-40B4-BE49-F238E27FC236}">
                <a16:creationId xmlns:a16="http://schemas.microsoft.com/office/drawing/2014/main" id="{44B62F56-C9A6-4617-8C63-943F9BA3EC4D}"/>
              </a:ext>
            </a:extLst>
          </p:cNvPr>
          <p:cNvPicPr preferRelativeResize="0"/>
          <p:nvPr/>
        </p:nvPicPr>
        <p:blipFill rotWithShape="1">
          <a:blip r:embed="rId3">
            <a:alphaModFix/>
          </a:blip>
          <a:srcRect/>
          <a:stretch/>
        </p:blipFill>
        <p:spPr>
          <a:xfrm>
            <a:off x="0" y="296864"/>
            <a:ext cx="5781368" cy="867128"/>
          </a:xfrm>
          <a:prstGeom prst="rect">
            <a:avLst/>
          </a:prstGeom>
          <a:noFill/>
          <a:ln>
            <a:noFill/>
          </a:ln>
        </p:spPr>
      </p:pic>
      <p:sp>
        <p:nvSpPr>
          <p:cNvPr id="20" name="Google Shape;146;p2">
            <a:extLst>
              <a:ext uri="{FF2B5EF4-FFF2-40B4-BE49-F238E27FC236}">
                <a16:creationId xmlns:a16="http://schemas.microsoft.com/office/drawing/2014/main" id="{7622D4D6-013D-49A9-B84F-2992007BA622}"/>
              </a:ext>
            </a:extLst>
          </p:cNvPr>
          <p:cNvSpPr txBox="1">
            <a:spLocks/>
          </p:cNvSpPr>
          <p:nvPr/>
        </p:nvSpPr>
        <p:spPr>
          <a:xfrm>
            <a:off x="147999" y="296864"/>
            <a:ext cx="6951070" cy="707849"/>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lvl="0">
              <a:spcBef>
                <a:spcPts val="0"/>
              </a:spcBef>
              <a:buClr>
                <a:prstClr val="white"/>
              </a:buClr>
              <a:buSzPts val="3600"/>
              <a:defRPr/>
            </a:pPr>
            <a:r>
              <a:rPr lang="en-GB" sz="3200" b="1" dirty="0">
                <a:solidFill>
                  <a:prstClr val="white"/>
                </a:solidFill>
              </a:rPr>
              <a:t>Lotto! (1/4)</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sym typeface="Arial"/>
            </a:endParaRPr>
          </a:p>
        </p:txBody>
      </p:sp>
      <p:sp>
        <p:nvSpPr>
          <p:cNvPr id="23" name="Google Shape;147;p2">
            <a:extLst>
              <a:ext uri="{FF2B5EF4-FFF2-40B4-BE49-F238E27FC236}">
                <a16:creationId xmlns:a16="http://schemas.microsoft.com/office/drawing/2014/main" id="{715747FF-177D-410A-B3FB-9A4DB4FEF1DF}"/>
              </a:ext>
            </a:extLst>
          </p:cNvPr>
          <p:cNvSpPr/>
          <p:nvPr/>
        </p:nvSpPr>
        <p:spPr>
          <a:xfrm>
            <a:off x="10412361" y="296864"/>
            <a:ext cx="1497559" cy="430887"/>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FFFFFF"/>
              </a:buClr>
              <a:buSzPts val="1800"/>
              <a:defRPr/>
            </a:pPr>
            <a:r>
              <a:rPr lang="en-GB" sz="1800" b="1" dirty="0" err="1">
                <a:solidFill>
                  <a:srgbClr val="FFFFFF"/>
                </a:solidFill>
                <a:latin typeface="Century Gothic"/>
                <a:ea typeface="Century Gothic"/>
                <a:cs typeface="Century Gothic"/>
                <a:sym typeface="Century Gothic"/>
              </a:rPr>
              <a:t>écouter</a:t>
            </a:r>
            <a:endParaRPr kumimoji="0"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1026" name="Picture 2" descr="Boy Face Cartoon Clip Art">
            <a:extLst>
              <a:ext uri="{FF2B5EF4-FFF2-40B4-BE49-F238E27FC236}">
                <a16:creationId xmlns:a16="http://schemas.microsoft.com/office/drawing/2014/main" id="{471E8B6A-3C8A-4FA0-A4A5-5498067B0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2873" y="3719973"/>
            <a:ext cx="1472148" cy="1694682"/>
          </a:xfrm>
          <a:prstGeom prst="rect">
            <a:avLst/>
          </a:prstGeom>
          <a:noFill/>
          <a:extLst>
            <a:ext uri="{909E8E84-426E-40DD-AFC4-6F175D3DCCD1}">
              <a14:hiddenFill xmlns:a14="http://schemas.microsoft.com/office/drawing/2010/main">
                <a:solidFill>
                  <a:srgbClr val="FFFFFF"/>
                </a:solidFill>
              </a14:hiddenFill>
            </a:ext>
          </a:extLst>
        </p:spPr>
      </p:pic>
      <p:sp>
        <p:nvSpPr>
          <p:cNvPr id="34" name="Speech Bubble: Oval 33">
            <a:extLst>
              <a:ext uri="{FF2B5EF4-FFF2-40B4-BE49-F238E27FC236}">
                <a16:creationId xmlns:a16="http://schemas.microsoft.com/office/drawing/2014/main" id="{78BAF2B7-47E0-4A9F-97D7-87E36A3C1017}"/>
              </a:ext>
            </a:extLst>
          </p:cNvPr>
          <p:cNvSpPr/>
          <p:nvPr/>
        </p:nvSpPr>
        <p:spPr>
          <a:xfrm>
            <a:off x="9661014" y="1846975"/>
            <a:ext cx="1933575" cy="1304925"/>
          </a:xfrm>
          <a:prstGeom prst="wedgeEllipseCallout">
            <a:avLst>
              <a:gd name="adj1" fmla="val -19561"/>
              <a:gd name="adj2" fmla="val 77663"/>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50000"/>
                  </a:schemeClr>
                </a:solidFill>
                <a:latin typeface="Century Gothic" panose="020B0502020202020204" pitchFamily="34" charset="0"/>
              </a:rPr>
              <a:t>Lotto!</a:t>
            </a:r>
          </a:p>
        </p:txBody>
      </p:sp>
      <p:cxnSp>
        <p:nvCxnSpPr>
          <p:cNvPr id="21" name="Straight Connector 20">
            <a:extLst>
              <a:ext uri="{FF2B5EF4-FFF2-40B4-BE49-F238E27FC236}">
                <a16:creationId xmlns:a16="http://schemas.microsoft.com/office/drawing/2014/main" id="{A9AED9BD-B97F-40BE-A6F4-13FF0A141570}"/>
              </a:ext>
            </a:extLst>
          </p:cNvPr>
          <p:cNvCxnSpPr>
            <a:cxnSpLocks/>
          </p:cNvCxnSpPr>
          <p:nvPr/>
        </p:nvCxnSpPr>
        <p:spPr>
          <a:xfrm flipH="1">
            <a:off x="1260988" y="4073388"/>
            <a:ext cx="1791928" cy="12314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DF721B-C27E-4D6B-8F64-4907E15B693B}"/>
              </a:ext>
            </a:extLst>
          </p:cNvPr>
          <p:cNvCxnSpPr>
            <a:cxnSpLocks/>
          </p:cNvCxnSpPr>
          <p:nvPr/>
        </p:nvCxnSpPr>
        <p:spPr>
          <a:xfrm flipH="1">
            <a:off x="3353322" y="2662084"/>
            <a:ext cx="1791928" cy="12314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5FA4DC1-2242-46E7-9ADC-73E9594A9D57}"/>
              </a:ext>
            </a:extLst>
          </p:cNvPr>
          <p:cNvCxnSpPr>
            <a:cxnSpLocks/>
          </p:cNvCxnSpPr>
          <p:nvPr/>
        </p:nvCxnSpPr>
        <p:spPr>
          <a:xfrm flipH="1">
            <a:off x="3353322" y="4073388"/>
            <a:ext cx="1791928" cy="12314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225FEE-E624-4036-AE81-4DB6D2A2D17B}"/>
              </a:ext>
            </a:extLst>
          </p:cNvPr>
          <p:cNvCxnSpPr>
            <a:cxnSpLocks/>
          </p:cNvCxnSpPr>
          <p:nvPr/>
        </p:nvCxnSpPr>
        <p:spPr>
          <a:xfrm flipH="1">
            <a:off x="5451903" y="2654710"/>
            <a:ext cx="1791928" cy="12314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4F277FB-9A1E-4C09-8E11-0E183A52A323}"/>
              </a:ext>
            </a:extLst>
          </p:cNvPr>
          <p:cNvCxnSpPr>
            <a:cxnSpLocks/>
          </p:cNvCxnSpPr>
          <p:nvPr/>
        </p:nvCxnSpPr>
        <p:spPr>
          <a:xfrm flipH="1">
            <a:off x="5445656" y="4073388"/>
            <a:ext cx="1791928" cy="12314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95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oogle Shape;145;p2">
            <a:extLst>
              <a:ext uri="{FF2B5EF4-FFF2-40B4-BE49-F238E27FC236}">
                <a16:creationId xmlns:a16="http://schemas.microsoft.com/office/drawing/2014/main" id="{61278763-1255-4111-8F65-27B90AB0E66E}"/>
              </a:ext>
            </a:extLst>
          </p:cNvPr>
          <p:cNvPicPr preferRelativeResize="0"/>
          <p:nvPr/>
        </p:nvPicPr>
        <p:blipFill rotWithShape="1">
          <a:blip r:embed="rId3">
            <a:alphaModFix/>
          </a:blip>
          <a:srcRect/>
          <a:stretch/>
        </p:blipFill>
        <p:spPr>
          <a:xfrm>
            <a:off x="0" y="296864"/>
            <a:ext cx="5781368" cy="867128"/>
          </a:xfrm>
          <a:prstGeom prst="rect">
            <a:avLst/>
          </a:prstGeom>
          <a:noFill/>
          <a:ln>
            <a:noFill/>
          </a:ln>
        </p:spPr>
      </p:pic>
      <p:sp>
        <p:nvSpPr>
          <p:cNvPr id="23" name="Google Shape;146;p2">
            <a:extLst>
              <a:ext uri="{FF2B5EF4-FFF2-40B4-BE49-F238E27FC236}">
                <a16:creationId xmlns:a16="http://schemas.microsoft.com/office/drawing/2014/main" id="{11E78771-A13E-4F03-AA96-EF352AB49808}"/>
              </a:ext>
            </a:extLst>
          </p:cNvPr>
          <p:cNvSpPr txBox="1">
            <a:spLocks/>
          </p:cNvSpPr>
          <p:nvPr/>
        </p:nvSpPr>
        <p:spPr>
          <a:xfrm>
            <a:off x="147999" y="296864"/>
            <a:ext cx="6951070" cy="707849"/>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lvl="0">
              <a:spcBef>
                <a:spcPts val="0"/>
              </a:spcBef>
              <a:buClr>
                <a:prstClr val="white"/>
              </a:buClr>
              <a:buSzPts val="3600"/>
              <a:defRPr/>
            </a:pPr>
            <a:r>
              <a:rPr lang="en-GB" sz="3200" b="1" dirty="0">
                <a:solidFill>
                  <a:prstClr val="white"/>
                </a:solidFill>
              </a:rPr>
              <a:t>Lotto! (2/4)</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sym typeface="Arial"/>
            </a:endParaRPr>
          </a:p>
        </p:txBody>
      </p:sp>
      <p:sp>
        <p:nvSpPr>
          <p:cNvPr id="24" name="Google Shape;147;p2">
            <a:extLst>
              <a:ext uri="{FF2B5EF4-FFF2-40B4-BE49-F238E27FC236}">
                <a16:creationId xmlns:a16="http://schemas.microsoft.com/office/drawing/2014/main" id="{2650B7A7-53D3-4C9C-BD0B-3C23E5DBA107}"/>
              </a:ext>
            </a:extLst>
          </p:cNvPr>
          <p:cNvSpPr/>
          <p:nvPr/>
        </p:nvSpPr>
        <p:spPr>
          <a:xfrm>
            <a:off x="10412361" y="296864"/>
            <a:ext cx="1497559" cy="430887"/>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FFFFFF"/>
              </a:buClr>
              <a:buSzPts val="1800"/>
              <a:defRPr/>
            </a:pPr>
            <a:r>
              <a:rPr lang="en-GB" sz="1800" b="1" dirty="0">
                <a:solidFill>
                  <a:srgbClr val="FFFFFF"/>
                </a:solidFill>
                <a:latin typeface="Century Gothic"/>
                <a:ea typeface="Century Gothic"/>
                <a:cs typeface="Century Gothic"/>
                <a:sym typeface="Century Gothic"/>
              </a:rPr>
              <a:t>lire</a:t>
            </a:r>
            <a:endParaRPr kumimoji="0"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26" name="Picture 2" descr="Boy Face Cartoon Clip Art">
            <a:extLst>
              <a:ext uri="{FF2B5EF4-FFF2-40B4-BE49-F238E27FC236}">
                <a16:creationId xmlns:a16="http://schemas.microsoft.com/office/drawing/2014/main" id="{F37A48D1-6A0A-4629-AE38-5BB62EEDB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2873" y="3719973"/>
            <a:ext cx="1472148" cy="1694682"/>
          </a:xfrm>
          <a:prstGeom prst="rect">
            <a:avLst/>
          </a:prstGeom>
          <a:noFill/>
          <a:extLst>
            <a:ext uri="{909E8E84-426E-40DD-AFC4-6F175D3DCCD1}">
              <a14:hiddenFill xmlns:a14="http://schemas.microsoft.com/office/drawing/2010/main">
                <a:solidFill>
                  <a:srgbClr val="FFFFFF"/>
                </a:solidFill>
              </a14:hiddenFill>
            </a:ext>
          </a:extLst>
        </p:spPr>
      </p:pic>
      <p:sp>
        <p:nvSpPr>
          <p:cNvPr id="27" name="Speech Bubble: Oval 26">
            <a:extLst>
              <a:ext uri="{FF2B5EF4-FFF2-40B4-BE49-F238E27FC236}">
                <a16:creationId xmlns:a16="http://schemas.microsoft.com/office/drawing/2014/main" id="{C290C4A0-74B8-43CD-9916-233828B9FC13}"/>
              </a:ext>
            </a:extLst>
          </p:cNvPr>
          <p:cNvSpPr/>
          <p:nvPr/>
        </p:nvSpPr>
        <p:spPr>
          <a:xfrm>
            <a:off x="9661014" y="1846975"/>
            <a:ext cx="1933575" cy="1304925"/>
          </a:xfrm>
          <a:prstGeom prst="wedgeEllipseCallout">
            <a:avLst>
              <a:gd name="adj1" fmla="val -19561"/>
              <a:gd name="adj2" fmla="val 77663"/>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50000"/>
                  </a:schemeClr>
                </a:solidFill>
                <a:latin typeface="Century Gothic" panose="020B0502020202020204" pitchFamily="34" charset="0"/>
              </a:rPr>
              <a:t>Lotto!</a:t>
            </a:r>
          </a:p>
        </p:txBody>
      </p:sp>
      <p:graphicFrame>
        <p:nvGraphicFramePr>
          <p:cNvPr id="14" name="Table 2">
            <a:extLst>
              <a:ext uri="{FF2B5EF4-FFF2-40B4-BE49-F238E27FC236}">
                <a16:creationId xmlns:a16="http://schemas.microsoft.com/office/drawing/2014/main" id="{02395630-D90B-4FCC-BA81-25B5A6EF83A8}"/>
              </a:ext>
            </a:extLst>
          </p:cNvPr>
          <p:cNvGraphicFramePr>
            <a:graphicFrameLocks noGrp="1"/>
          </p:cNvGraphicFramePr>
          <p:nvPr>
            <p:extLst>
              <p:ext uri="{D42A27DB-BD31-4B8C-83A1-F6EECF244321}">
                <p14:modId xmlns:p14="http://schemas.microsoft.com/office/powerpoint/2010/main" val="2937091281"/>
              </p:ext>
            </p:extLst>
          </p:nvPr>
        </p:nvGraphicFramePr>
        <p:xfrm>
          <a:off x="1103716" y="1807646"/>
          <a:ext cx="6291141" cy="3607009"/>
        </p:xfrm>
        <a:graphic>
          <a:graphicData uri="http://schemas.openxmlformats.org/drawingml/2006/table">
            <a:tbl>
              <a:tblPr firstRow="1" bandRow="1">
                <a:tableStyleId>{7436B53B-AF2B-4ED9-AE7D-DA19A883150E}</a:tableStyleId>
              </a:tblPr>
              <a:tblGrid>
                <a:gridCol w="2097047">
                  <a:extLst>
                    <a:ext uri="{9D8B030D-6E8A-4147-A177-3AD203B41FA5}">
                      <a16:colId xmlns:a16="http://schemas.microsoft.com/office/drawing/2014/main" val="2629683914"/>
                    </a:ext>
                  </a:extLst>
                </a:gridCol>
                <a:gridCol w="2097047">
                  <a:extLst>
                    <a:ext uri="{9D8B030D-6E8A-4147-A177-3AD203B41FA5}">
                      <a16:colId xmlns:a16="http://schemas.microsoft.com/office/drawing/2014/main" val="2939827533"/>
                    </a:ext>
                  </a:extLst>
                </a:gridCol>
                <a:gridCol w="2097047">
                  <a:extLst>
                    <a:ext uri="{9D8B030D-6E8A-4147-A177-3AD203B41FA5}">
                      <a16:colId xmlns:a16="http://schemas.microsoft.com/office/drawing/2014/main" val="2998707613"/>
                    </a:ext>
                  </a:extLst>
                </a:gridCol>
              </a:tblGrid>
              <a:tr h="710353">
                <a:tc gridSpan="3">
                  <a:txBody>
                    <a:bodyPr/>
                    <a:lstStyle/>
                    <a:p>
                      <a:pPr algn="ctr"/>
                      <a:r>
                        <a:rPr lang="en-GB" sz="3000" b="1" dirty="0">
                          <a:solidFill>
                            <a:schemeClr val="accent1">
                              <a:lumMod val="50000"/>
                            </a:schemeClr>
                          </a:solidFill>
                          <a:latin typeface="Century Gothic" panose="020B0502020202020204" pitchFamily="34" charset="0"/>
                        </a:rPr>
                        <a:t>Lotto</a:t>
                      </a:r>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339504912"/>
                  </a:ext>
                </a:extLst>
              </a:tr>
              <a:tr h="1448328">
                <a:tc>
                  <a:txBody>
                    <a:bodyPr/>
                    <a:lstStyle/>
                    <a:p>
                      <a:pPr algn="ctr"/>
                      <a:endParaRPr lang="en-GB" sz="2800" dirty="0">
                        <a:solidFill>
                          <a:schemeClr val="accent1">
                            <a:lumMod val="50000"/>
                          </a:schemeClr>
                        </a:solidFill>
                        <a:latin typeface="Century Gothic" panose="020B0502020202020204" pitchFamily="34" charset="0"/>
                      </a:endParaRPr>
                    </a:p>
                    <a:p>
                      <a:pPr algn="ctr"/>
                      <a:r>
                        <a:rPr lang="en-GB" sz="2800" dirty="0">
                          <a:solidFill>
                            <a:schemeClr val="accent1">
                              <a:lumMod val="50000"/>
                            </a:schemeClr>
                          </a:solidFill>
                          <a:latin typeface="Century Gothic" panose="020B0502020202020204" pitchFamily="34" charset="0"/>
                        </a:rPr>
                        <a:t>we make, do</a:t>
                      </a:r>
                    </a:p>
                  </a:txBody>
                  <a:tcPr/>
                </a:tc>
                <a:tc>
                  <a:txBody>
                    <a:bodyPr/>
                    <a:lstStyle/>
                    <a:p>
                      <a:pPr algn="ctr"/>
                      <a:r>
                        <a:rPr lang="en-GB" sz="2600" dirty="0">
                          <a:solidFill>
                            <a:schemeClr val="accent1">
                              <a:lumMod val="50000"/>
                            </a:schemeClr>
                          </a:solidFill>
                          <a:latin typeface="Century Gothic" panose="020B0502020202020204" pitchFamily="34" charset="0"/>
                        </a:rPr>
                        <a:t>party,</a:t>
                      </a:r>
                    </a:p>
                    <a:p>
                      <a:pPr algn="ctr"/>
                      <a:r>
                        <a:rPr lang="en-GB" sz="2600" dirty="0">
                          <a:solidFill>
                            <a:schemeClr val="accent1">
                              <a:lumMod val="50000"/>
                            </a:schemeClr>
                          </a:solidFill>
                          <a:latin typeface="Century Gothic" panose="020B0502020202020204" pitchFamily="34" charset="0"/>
                        </a:rPr>
                        <a:t>festival, celebration</a:t>
                      </a:r>
                    </a:p>
                  </a:txBody>
                  <a:tcPr/>
                </a:tc>
                <a:tc>
                  <a:txBody>
                    <a:bodyPr/>
                    <a:lstStyle/>
                    <a:p>
                      <a:pPr algn="ctr"/>
                      <a:endParaRPr lang="en-GB" sz="2800" dirty="0">
                        <a:solidFill>
                          <a:schemeClr val="accent1">
                            <a:lumMod val="50000"/>
                          </a:schemeClr>
                        </a:solidFill>
                        <a:latin typeface="Century Gothic" panose="020B0502020202020204" pitchFamily="34" charset="0"/>
                      </a:endParaRPr>
                    </a:p>
                    <a:p>
                      <a:pPr algn="ctr"/>
                      <a:r>
                        <a:rPr lang="en-GB" sz="2800" dirty="0">
                          <a:solidFill>
                            <a:schemeClr val="accent1">
                              <a:lumMod val="50000"/>
                            </a:schemeClr>
                          </a:solidFill>
                          <a:latin typeface="Century Gothic" panose="020B0502020202020204" pitchFamily="34" charset="0"/>
                        </a:rPr>
                        <a:t>nothing</a:t>
                      </a:r>
                    </a:p>
                  </a:txBody>
                  <a:tcPr/>
                </a:tc>
                <a:extLst>
                  <a:ext uri="{0D108BD9-81ED-4DB2-BD59-A6C34878D82A}">
                    <a16:rowId xmlns:a16="http://schemas.microsoft.com/office/drawing/2014/main" val="3565156925"/>
                  </a:ext>
                </a:extLst>
              </a:tr>
              <a:tr h="1448328">
                <a:tc>
                  <a:txBody>
                    <a:bodyPr/>
                    <a:lstStyle/>
                    <a:p>
                      <a:pPr algn="ctr"/>
                      <a:endParaRPr lang="en-GB" sz="2800" dirty="0">
                        <a:solidFill>
                          <a:schemeClr val="accent1">
                            <a:lumMod val="50000"/>
                          </a:schemeClr>
                        </a:solidFill>
                        <a:latin typeface="Century Gothic" panose="020B0502020202020204" pitchFamily="34" charset="0"/>
                      </a:endParaRPr>
                    </a:p>
                    <a:p>
                      <a:pPr algn="ctr"/>
                      <a:r>
                        <a:rPr lang="en-GB" sz="2800" dirty="0">
                          <a:solidFill>
                            <a:schemeClr val="accent1">
                              <a:lumMod val="50000"/>
                            </a:schemeClr>
                          </a:solidFill>
                          <a:latin typeface="Century Gothic" panose="020B0502020202020204" pitchFamily="34" charset="0"/>
                        </a:rPr>
                        <a:t>effort</a:t>
                      </a:r>
                    </a:p>
                  </a:txBody>
                  <a:tcPr/>
                </a:tc>
                <a:tc>
                  <a:txBody>
                    <a:bodyPr/>
                    <a:lstStyle/>
                    <a:p>
                      <a:pPr algn="ctr"/>
                      <a:r>
                        <a:rPr lang="en-GB" sz="2800" dirty="0">
                          <a:solidFill>
                            <a:schemeClr val="accent1">
                              <a:lumMod val="50000"/>
                            </a:schemeClr>
                          </a:solidFill>
                          <a:latin typeface="Century Gothic" panose="020B0502020202020204" pitchFamily="34" charset="0"/>
                        </a:rPr>
                        <a:t>they (f) make, do</a:t>
                      </a:r>
                    </a:p>
                  </a:txBody>
                  <a:tcPr/>
                </a:tc>
                <a:tc>
                  <a:txBody>
                    <a:bodyPr/>
                    <a:lstStyle/>
                    <a:p>
                      <a:pPr algn="ctr"/>
                      <a:endParaRPr lang="en-GB" sz="2800" dirty="0">
                        <a:solidFill>
                          <a:schemeClr val="accent1">
                            <a:lumMod val="50000"/>
                          </a:schemeClr>
                        </a:solidFill>
                        <a:latin typeface="Century Gothic" panose="020B0502020202020204" pitchFamily="34" charset="0"/>
                      </a:endParaRPr>
                    </a:p>
                    <a:p>
                      <a:pPr algn="ctr"/>
                      <a:r>
                        <a:rPr lang="en-GB" sz="2800" dirty="0">
                          <a:solidFill>
                            <a:schemeClr val="accent1">
                              <a:lumMod val="50000"/>
                            </a:schemeClr>
                          </a:solidFill>
                          <a:latin typeface="Century Gothic" panose="020B0502020202020204" pitchFamily="34" charset="0"/>
                        </a:rPr>
                        <a:t>what</a:t>
                      </a:r>
                    </a:p>
                  </a:txBody>
                  <a:tcPr/>
                </a:tc>
                <a:extLst>
                  <a:ext uri="{0D108BD9-81ED-4DB2-BD59-A6C34878D82A}">
                    <a16:rowId xmlns:a16="http://schemas.microsoft.com/office/drawing/2014/main" val="1975367227"/>
                  </a:ext>
                </a:extLst>
              </a:tr>
            </a:tbl>
          </a:graphicData>
        </a:graphic>
      </p:graphicFrame>
      <p:cxnSp>
        <p:nvCxnSpPr>
          <p:cNvPr id="15" name="Straight Connector 14">
            <a:extLst>
              <a:ext uri="{FF2B5EF4-FFF2-40B4-BE49-F238E27FC236}">
                <a16:creationId xmlns:a16="http://schemas.microsoft.com/office/drawing/2014/main" id="{1FBB091F-75FC-4466-87A1-BDA01534355C}"/>
              </a:ext>
            </a:extLst>
          </p:cNvPr>
          <p:cNvCxnSpPr>
            <a:cxnSpLocks/>
          </p:cNvCxnSpPr>
          <p:nvPr/>
        </p:nvCxnSpPr>
        <p:spPr>
          <a:xfrm flipH="1">
            <a:off x="1260988" y="2654710"/>
            <a:ext cx="1791928" cy="12314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A26BDC-A59A-4004-A1D0-1B09255D0AE7}"/>
              </a:ext>
            </a:extLst>
          </p:cNvPr>
          <p:cNvCxnSpPr>
            <a:cxnSpLocks/>
          </p:cNvCxnSpPr>
          <p:nvPr/>
        </p:nvCxnSpPr>
        <p:spPr>
          <a:xfrm flipH="1">
            <a:off x="1260988" y="4073388"/>
            <a:ext cx="1791928" cy="12314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C0D03D-5435-4DD4-A2A5-053712C517A9}"/>
              </a:ext>
            </a:extLst>
          </p:cNvPr>
          <p:cNvCxnSpPr>
            <a:cxnSpLocks/>
          </p:cNvCxnSpPr>
          <p:nvPr/>
        </p:nvCxnSpPr>
        <p:spPr>
          <a:xfrm flipH="1">
            <a:off x="3353322" y="2662084"/>
            <a:ext cx="1791928" cy="12314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21A01B-9C66-4DFF-91F9-A91FBF64C038}"/>
              </a:ext>
            </a:extLst>
          </p:cNvPr>
          <p:cNvCxnSpPr>
            <a:cxnSpLocks/>
          </p:cNvCxnSpPr>
          <p:nvPr/>
        </p:nvCxnSpPr>
        <p:spPr>
          <a:xfrm flipH="1">
            <a:off x="3353322" y="4073388"/>
            <a:ext cx="1791928" cy="12314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58FB10-8712-45C9-9EF2-F2E022DE0EE7}"/>
              </a:ext>
            </a:extLst>
          </p:cNvPr>
          <p:cNvCxnSpPr>
            <a:cxnSpLocks/>
          </p:cNvCxnSpPr>
          <p:nvPr/>
        </p:nvCxnSpPr>
        <p:spPr>
          <a:xfrm flipH="1">
            <a:off x="5451903" y="2654710"/>
            <a:ext cx="1791928" cy="12314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4A96E11-4B64-4ED2-85DE-13E3FF9BFA82}"/>
              </a:ext>
            </a:extLst>
          </p:cNvPr>
          <p:cNvCxnSpPr>
            <a:cxnSpLocks/>
          </p:cNvCxnSpPr>
          <p:nvPr/>
        </p:nvCxnSpPr>
        <p:spPr>
          <a:xfrm flipH="1">
            <a:off x="5445656" y="4073388"/>
            <a:ext cx="1791928" cy="12314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5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A6968E1-435A-42CC-9E77-F434A76214CE}"/>
              </a:ext>
            </a:extLst>
          </p:cNvPr>
          <p:cNvSpPr txBox="1"/>
          <p:nvPr/>
        </p:nvSpPr>
        <p:spPr>
          <a:xfrm>
            <a:off x="210939" y="1219305"/>
            <a:ext cx="11555219" cy="430887"/>
          </a:xfrm>
          <a:prstGeom prst="rect">
            <a:avLst/>
          </a:prstGeom>
          <a:noFill/>
        </p:spPr>
        <p:txBody>
          <a:bodyPr wrap="square" rtlCol="0">
            <a:spAutoFit/>
          </a:bodyPr>
          <a:lstStyle/>
          <a:p>
            <a:r>
              <a:rPr lang="en-GB" sz="2200" dirty="0" err="1">
                <a:solidFill>
                  <a:srgbClr val="1F4E79"/>
                </a:solidFill>
                <a:latin typeface="Century Gothic" panose="020B0502020202020204" pitchFamily="34" charset="0"/>
              </a:rPr>
              <a:t>Ecris</a:t>
            </a:r>
            <a:r>
              <a:rPr lang="en-GB" sz="2200" dirty="0">
                <a:solidFill>
                  <a:srgbClr val="1F4E79"/>
                </a:solidFill>
                <a:latin typeface="Century Gothic" panose="020B0502020202020204" pitchFamily="34" charset="0"/>
              </a:rPr>
              <a:t> six mots </a:t>
            </a:r>
            <a:r>
              <a:rPr lang="en-GB" sz="2200" dirty="0" err="1">
                <a:solidFill>
                  <a:srgbClr val="1F4E79"/>
                </a:solidFill>
                <a:latin typeface="Century Gothic" panose="020B0502020202020204" pitchFamily="34" charset="0"/>
              </a:rPr>
              <a:t>en</a:t>
            </a:r>
            <a:r>
              <a:rPr lang="en-GB" sz="2200" dirty="0">
                <a:solidFill>
                  <a:srgbClr val="1F4E79"/>
                </a:solidFill>
                <a:latin typeface="Century Gothic" panose="020B0502020202020204" pitchFamily="34" charset="0"/>
              </a:rPr>
              <a:t> </a:t>
            </a:r>
            <a:r>
              <a:rPr lang="en-GB" sz="2200" b="1" dirty="0" err="1">
                <a:solidFill>
                  <a:srgbClr val="1F4E79"/>
                </a:solidFill>
                <a:latin typeface="Century Gothic" panose="020B0502020202020204" pitchFamily="34" charset="0"/>
              </a:rPr>
              <a:t>anglais</a:t>
            </a:r>
            <a:r>
              <a:rPr lang="en-GB" sz="2200" b="1" dirty="0">
                <a:solidFill>
                  <a:srgbClr val="1F4E79"/>
                </a:solidFill>
                <a:latin typeface="Century Gothic" panose="020B0502020202020204" pitchFamily="34" charset="0"/>
              </a:rPr>
              <a:t>.</a:t>
            </a:r>
            <a:endParaRPr lang="en-GB" sz="2200" dirty="0">
              <a:solidFill>
                <a:srgbClr val="1F4E79"/>
              </a:solidFill>
              <a:latin typeface="Century Gothic" panose="020B0502020202020204" pitchFamily="34" charset="0"/>
            </a:endParaRPr>
          </a:p>
        </p:txBody>
      </p:sp>
      <p:pic>
        <p:nvPicPr>
          <p:cNvPr id="18" name="Google Shape;145;p2">
            <a:extLst>
              <a:ext uri="{FF2B5EF4-FFF2-40B4-BE49-F238E27FC236}">
                <a16:creationId xmlns:a16="http://schemas.microsoft.com/office/drawing/2014/main" id="{9EF979C4-DC1C-46A0-AD5E-F612BE38C430}"/>
              </a:ext>
            </a:extLst>
          </p:cNvPr>
          <p:cNvPicPr preferRelativeResize="0"/>
          <p:nvPr/>
        </p:nvPicPr>
        <p:blipFill rotWithShape="1">
          <a:blip r:embed="rId3">
            <a:alphaModFix/>
          </a:blip>
          <a:srcRect/>
          <a:stretch/>
        </p:blipFill>
        <p:spPr>
          <a:xfrm>
            <a:off x="0" y="296864"/>
            <a:ext cx="5781368" cy="867128"/>
          </a:xfrm>
          <a:prstGeom prst="rect">
            <a:avLst/>
          </a:prstGeom>
          <a:noFill/>
          <a:ln>
            <a:noFill/>
          </a:ln>
        </p:spPr>
      </p:pic>
      <p:sp>
        <p:nvSpPr>
          <p:cNvPr id="19" name="Google Shape;146;p2">
            <a:extLst>
              <a:ext uri="{FF2B5EF4-FFF2-40B4-BE49-F238E27FC236}">
                <a16:creationId xmlns:a16="http://schemas.microsoft.com/office/drawing/2014/main" id="{32C4B66F-B40C-4685-B6B2-64FBAE2E24A4}"/>
              </a:ext>
            </a:extLst>
          </p:cNvPr>
          <p:cNvSpPr txBox="1">
            <a:spLocks/>
          </p:cNvSpPr>
          <p:nvPr/>
        </p:nvSpPr>
        <p:spPr>
          <a:xfrm>
            <a:off x="147999" y="296864"/>
            <a:ext cx="6951070" cy="707849"/>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lvl="0">
              <a:spcBef>
                <a:spcPts val="0"/>
              </a:spcBef>
              <a:buClr>
                <a:prstClr val="white"/>
              </a:buClr>
              <a:buSzPts val="3600"/>
              <a:defRPr/>
            </a:pPr>
            <a:r>
              <a:rPr lang="en-GB" sz="3200" b="1" dirty="0">
                <a:solidFill>
                  <a:prstClr val="white"/>
                </a:solidFill>
              </a:rPr>
              <a:t>Lotto! (3/4)</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sym typeface="Arial"/>
            </a:endParaRPr>
          </a:p>
        </p:txBody>
      </p:sp>
      <p:sp>
        <p:nvSpPr>
          <p:cNvPr id="20" name="Google Shape;147;p2">
            <a:extLst>
              <a:ext uri="{FF2B5EF4-FFF2-40B4-BE49-F238E27FC236}">
                <a16:creationId xmlns:a16="http://schemas.microsoft.com/office/drawing/2014/main" id="{CB496B80-D7B2-4F46-B5DC-3EA807B45B50}"/>
              </a:ext>
            </a:extLst>
          </p:cNvPr>
          <p:cNvSpPr/>
          <p:nvPr/>
        </p:nvSpPr>
        <p:spPr>
          <a:xfrm>
            <a:off x="10132143" y="296864"/>
            <a:ext cx="1777778" cy="430887"/>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FFFFFF"/>
              </a:buClr>
              <a:buSzPts val="1800"/>
              <a:defRPr/>
            </a:pPr>
            <a:r>
              <a:rPr lang="en-GB" sz="1800" b="1" dirty="0" err="1">
                <a:solidFill>
                  <a:srgbClr val="FFFFFF"/>
                </a:solidFill>
                <a:latin typeface="Century Gothic"/>
                <a:ea typeface="Century Gothic"/>
                <a:cs typeface="Century Gothic"/>
                <a:sym typeface="Century Gothic"/>
              </a:rPr>
              <a:t>parler</a:t>
            </a:r>
            <a:r>
              <a:rPr lang="en-GB" sz="1800" b="1" dirty="0">
                <a:solidFill>
                  <a:srgbClr val="FFFFFF"/>
                </a:solidFill>
                <a:latin typeface="Century Gothic"/>
                <a:ea typeface="Century Gothic"/>
                <a:cs typeface="Century Gothic"/>
                <a:sym typeface="Century Gothic"/>
              </a:rPr>
              <a:t>/</a:t>
            </a:r>
            <a:r>
              <a:rPr lang="en-GB" sz="1800" b="1" dirty="0" err="1">
                <a:solidFill>
                  <a:srgbClr val="FFFFFF"/>
                </a:solidFill>
                <a:latin typeface="Century Gothic"/>
                <a:ea typeface="Century Gothic"/>
                <a:cs typeface="Century Gothic"/>
                <a:sym typeface="Century Gothic"/>
              </a:rPr>
              <a:t>écrire</a:t>
            </a:r>
            <a:endParaRPr kumimoji="0"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21" name="Picture 2" descr="Boy Face Cartoon Clip Art">
            <a:extLst>
              <a:ext uri="{FF2B5EF4-FFF2-40B4-BE49-F238E27FC236}">
                <a16:creationId xmlns:a16="http://schemas.microsoft.com/office/drawing/2014/main" id="{1CBC68A5-4375-4C07-BDF1-6CC753814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2873" y="3719973"/>
            <a:ext cx="1472148" cy="1694682"/>
          </a:xfrm>
          <a:prstGeom prst="rect">
            <a:avLst/>
          </a:prstGeom>
          <a:noFill/>
          <a:extLst>
            <a:ext uri="{909E8E84-426E-40DD-AFC4-6F175D3DCCD1}">
              <a14:hiddenFill xmlns:a14="http://schemas.microsoft.com/office/drawing/2010/main">
                <a:solidFill>
                  <a:srgbClr val="FFFFFF"/>
                </a:solidFill>
              </a14:hiddenFill>
            </a:ext>
          </a:extLst>
        </p:spPr>
      </p:pic>
      <p:sp>
        <p:nvSpPr>
          <p:cNvPr id="22" name="Speech Bubble: Oval 21">
            <a:extLst>
              <a:ext uri="{FF2B5EF4-FFF2-40B4-BE49-F238E27FC236}">
                <a16:creationId xmlns:a16="http://schemas.microsoft.com/office/drawing/2014/main" id="{C33FEC05-401A-4789-A7D7-CF6DC226EB36}"/>
              </a:ext>
            </a:extLst>
          </p:cNvPr>
          <p:cNvSpPr/>
          <p:nvPr/>
        </p:nvSpPr>
        <p:spPr>
          <a:xfrm>
            <a:off x="9661014" y="1846975"/>
            <a:ext cx="1933575" cy="1304925"/>
          </a:xfrm>
          <a:prstGeom prst="wedgeEllipseCallout">
            <a:avLst>
              <a:gd name="adj1" fmla="val -19561"/>
              <a:gd name="adj2" fmla="val 77663"/>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50000"/>
                  </a:schemeClr>
                </a:solidFill>
                <a:latin typeface="Century Gothic" panose="020B0502020202020204" pitchFamily="34" charset="0"/>
              </a:rPr>
              <a:t>Lotto!</a:t>
            </a:r>
          </a:p>
        </p:txBody>
      </p:sp>
      <p:graphicFrame>
        <p:nvGraphicFramePr>
          <p:cNvPr id="12" name="Table 2">
            <a:extLst>
              <a:ext uri="{FF2B5EF4-FFF2-40B4-BE49-F238E27FC236}">
                <a16:creationId xmlns:a16="http://schemas.microsoft.com/office/drawing/2014/main" id="{84F90F53-2F5F-4C98-99F4-088FDA3FD480}"/>
              </a:ext>
            </a:extLst>
          </p:cNvPr>
          <p:cNvGraphicFramePr>
            <a:graphicFrameLocks noGrp="1"/>
          </p:cNvGraphicFramePr>
          <p:nvPr>
            <p:extLst>
              <p:ext uri="{D42A27DB-BD31-4B8C-83A1-F6EECF244321}">
                <p14:modId xmlns:p14="http://schemas.microsoft.com/office/powerpoint/2010/main" val="3041159423"/>
              </p:ext>
            </p:extLst>
          </p:nvPr>
        </p:nvGraphicFramePr>
        <p:xfrm>
          <a:off x="1155336" y="2141746"/>
          <a:ext cx="6291141" cy="3607009"/>
        </p:xfrm>
        <a:graphic>
          <a:graphicData uri="http://schemas.openxmlformats.org/drawingml/2006/table">
            <a:tbl>
              <a:tblPr firstRow="1" bandRow="1">
                <a:tableStyleId>{7436B53B-AF2B-4ED9-AE7D-DA19A883150E}</a:tableStyleId>
              </a:tblPr>
              <a:tblGrid>
                <a:gridCol w="2097047">
                  <a:extLst>
                    <a:ext uri="{9D8B030D-6E8A-4147-A177-3AD203B41FA5}">
                      <a16:colId xmlns:a16="http://schemas.microsoft.com/office/drawing/2014/main" val="2629683914"/>
                    </a:ext>
                  </a:extLst>
                </a:gridCol>
                <a:gridCol w="2097047">
                  <a:extLst>
                    <a:ext uri="{9D8B030D-6E8A-4147-A177-3AD203B41FA5}">
                      <a16:colId xmlns:a16="http://schemas.microsoft.com/office/drawing/2014/main" val="2939827533"/>
                    </a:ext>
                  </a:extLst>
                </a:gridCol>
                <a:gridCol w="2097047">
                  <a:extLst>
                    <a:ext uri="{9D8B030D-6E8A-4147-A177-3AD203B41FA5}">
                      <a16:colId xmlns:a16="http://schemas.microsoft.com/office/drawing/2014/main" val="2998707613"/>
                    </a:ext>
                  </a:extLst>
                </a:gridCol>
              </a:tblGrid>
              <a:tr h="710353">
                <a:tc gridSpan="3">
                  <a:txBody>
                    <a:bodyPr/>
                    <a:lstStyle/>
                    <a:p>
                      <a:pPr algn="ctr"/>
                      <a:r>
                        <a:rPr lang="en-GB" sz="3000" b="1" dirty="0">
                          <a:solidFill>
                            <a:schemeClr val="accent1">
                              <a:lumMod val="50000"/>
                            </a:schemeClr>
                          </a:solidFill>
                          <a:latin typeface="Century Gothic" panose="020B0502020202020204" pitchFamily="34" charset="0"/>
                        </a:rPr>
                        <a:t>Lotto</a:t>
                      </a:r>
                    </a:p>
                  </a:txBody>
                  <a:tcPr/>
                </a:tc>
                <a:tc hMerge="1">
                  <a:txBody>
                    <a:bodyPr/>
                    <a:lstStyle/>
                    <a:p>
                      <a:pPr algn="ctr"/>
                      <a:endParaRPr lang="en-GB" sz="3000" b="1" dirty="0">
                        <a:solidFill>
                          <a:schemeClr val="accent1">
                            <a:lumMod val="50000"/>
                          </a:schemeClr>
                        </a:solidFill>
                        <a:latin typeface="Century Gothic" panose="020B0502020202020204" pitchFamily="34" charset="0"/>
                      </a:endParaRPr>
                    </a:p>
                  </a:txBody>
                  <a:tcPr/>
                </a:tc>
                <a:tc hMerge="1">
                  <a:txBody>
                    <a:bodyPr/>
                    <a:lstStyle/>
                    <a:p>
                      <a:pPr algn="ctr"/>
                      <a:endParaRPr lang="en-GB" sz="3000" b="1" dirty="0">
                        <a:solidFill>
                          <a:schemeClr val="accent1">
                            <a:lumMod val="50000"/>
                          </a:schemeClr>
                        </a:solidFill>
                        <a:latin typeface="Century Gothic" panose="020B0502020202020204" pitchFamily="34" charset="0"/>
                      </a:endParaRPr>
                    </a:p>
                  </a:txBody>
                  <a:tcPr/>
                </a:tc>
                <a:extLst>
                  <a:ext uri="{0D108BD9-81ED-4DB2-BD59-A6C34878D82A}">
                    <a16:rowId xmlns:a16="http://schemas.microsoft.com/office/drawing/2014/main" val="1339504912"/>
                  </a:ext>
                </a:extLst>
              </a:tr>
              <a:tr h="1448328">
                <a:tc>
                  <a:txBody>
                    <a:bodyPr/>
                    <a:lstStyle/>
                    <a:p>
                      <a:pPr algn="ctr"/>
                      <a:endParaRPr lang="en-GB" sz="2800" dirty="0">
                        <a:solidFill>
                          <a:schemeClr val="accent1">
                            <a:lumMod val="50000"/>
                          </a:schemeClr>
                        </a:solidFill>
                        <a:latin typeface="Century Gothic" panose="020B0502020202020204" pitchFamily="34" charset="0"/>
                      </a:endParaRPr>
                    </a:p>
                  </a:txBody>
                  <a:tcPr/>
                </a:tc>
                <a:tc>
                  <a:txBody>
                    <a:bodyPr/>
                    <a:lstStyle/>
                    <a:p>
                      <a:pPr algn="ctr"/>
                      <a:endParaRPr lang="en-GB" sz="2600" dirty="0">
                        <a:solidFill>
                          <a:schemeClr val="accent1">
                            <a:lumMod val="50000"/>
                          </a:schemeClr>
                        </a:solidFill>
                        <a:latin typeface="Century Gothic" panose="020B0502020202020204" pitchFamily="34" charset="0"/>
                      </a:endParaRPr>
                    </a:p>
                  </a:txBody>
                  <a:tcPr/>
                </a:tc>
                <a:tc>
                  <a:txBody>
                    <a:bodyPr/>
                    <a:lstStyle/>
                    <a:p>
                      <a:pPr algn="ctr"/>
                      <a:endParaRPr lang="en-GB" sz="2800" dirty="0">
                        <a:solidFill>
                          <a:schemeClr val="accent1">
                            <a:lumMod val="50000"/>
                          </a:schemeClr>
                        </a:solidFill>
                        <a:latin typeface="Century Gothic" panose="020B0502020202020204" pitchFamily="34" charset="0"/>
                      </a:endParaRPr>
                    </a:p>
                  </a:txBody>
                  <a:tcPr/>
                </a:tc>
                <a:extLst>
                  <a:ext uri="{0D108BD9-81ED-4DB2-BD59-A6C34878D82A}">
                    <a16:rowId xmlns:a16="http://schemas.microsoft.com/office/drawing/2014/main" val="3565156925"/>
                  </a:ext>
                </a:extLst>
              </a:tr>
              <a:tr h="1448328">
                <a:tc>
                  <a:txBody>
                    <a:bodyPr/>
                    <a:lstStyle/>
                    <a:p>
                      <a:pPr algn="ctr"/>
                      <a:endParaRPr lang="en-GB" sz="2800" dirty="0">
                        <a:solidFill>
                          <a:schemeClr val="accent1">
                            <a:lumMod val="50000"/>
                          </a:schemeClr>
                        </a:solidFill>
                        <a:latin typeface="Century Gothic" panose="020B0502020202020204" pitchFamily="34" charset="0"/>
                      </a:endParaRPr>
                    </a:p>
                  </a:txBody>
                  <a:tcPr/>
                </a:tc>
                <a:tc>
                  <a:txBody>
                    <a:bodyPr/>
                    <a:lstStyle/>
                    <a:p>
                      <a:pPr algn="ctr"/>
                      <a:endParaRPr lang="en-GB" sz="2800" dirty="0">
                        <a:solidFill>
                          <a:schemeClr val="accent1">
                            <a:lumMod val="50000"/>
                          </a:schemeClr>
                        </a:solidFill>
                        <a:latin typeface="Century Gothic" panose="020B0502020202020204" pitchFamily="34" charset="0"/>
                      </a:endParaRPr>
                    </a:p>
                  </a:txBody>
                  <a:tcPr/>
                </a:tc>
                <a:tc>
                  <a:txBody>
                    <a:bodyPr/>
                    <a:lstStyle/>
                    <a:p>
                      <a:pPr algn="ctr"/>
                      <a:endParaRPr lang="en-GB" sz="2800" dirty="0">
                        <a:solidFill>
                          <a:schemeClr val="accent1">
                            <a:lumMod val="50000"/>
                          </a:schemeClr>
                        </a:solidFill>
                        <a:latin typeface="Century Gothic" panose="020B0502020202020204" pitchFamily="34" charset="0"/>
                      </a:endParaRPr>
                    </a:p>
                  </a:txBody>
                  <a:tcPr/>
                </a:tc>
                <a:extLst>
                  <a:ext uri="{0D108BD9-81ED-4DB2-BD59-A6C34878D82A}">
                    <a16:rowId xmlns:a16="http://schemas.microsoft.com/office/drawing/2014/main" val="1975367227"/>
                  </a:ext>
                </a:extLst>
              </a:tr>
            </a:tbl>
          </a:graphicData>
        </a:graphic>
      </p:graphicFrame>
    </p:spTree>
    <p:extLst>
      <p:ext uri="{BB962C8B-B14F-4D97-AF65-F5344CB8AC3E}">
        <p14:creationId xmlns:p14="http://schemas.microsoft.com/office/powerpoint/2010/main" val="151409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A6968E1-435A-42CC-9E77-F434A76214CE}"/>
              </a:ext>
            </a:extLst>
          </p:cNvPr>
          <p:cNvSpPr txBox="1"/>
          <p:nvPr/>
        </p:nvSpPr>
        <p:spPr>
          <a:xfrm>
            <a:off x="210939" y="1219305"/>
            <a:ext cx="11555219" cy="430887"/>
          </a:xfrm>
          <a:prstGeom prst="rect">
            <a:avLst/>
          </a:prstGeom>
          <a:noFill/>
        </p:spPr>
        <p:txBody>
          <a:bodyPr wrap="square" rtlCol="0">
            <a:spAutoFit/>
          </a:bodyPr>
          <a:lstStyle/>
          <a:p>
            <a:r>
              <a:rPr lang="en-GB" sz="2200" dirty="0" err="1">
                <a:solidFill>
                  <a:srgbClr val="1F4E79"/>
                </a:solidFill>
                <a:latin typeface="Century Gothic" panose="020B0502020202020204" pitchFamily="34" charset="0"/>
              </a:rPr>
              <a:t>Ecris</a:t>
            </a:r>
            <a:r>
              <a:rPr lang="en-GB" sz="2200" dirty="0">
                <a:solidFill>
                  <a:srgbClr val="1F4E79"/>
                </a:solidFill>
                <a:latin typeface="Century Gothic" panose="020B0502020202020204" pitchFamily="34" charset="0"/>
              </a:rPr>
              <a:t> six mots </a:t>
            </a:r>
            <a:r>
              <a:rPr lang="en-GB" sz="2200" dirty="0" err="1">
                <a:solidFill>
                  <a:srgbClr val="1F4E79"/>
                </a:solidFill>
                <a:latin typeface="Century Gothic" panose="020B0502020202020204" pitchFamily="34" charset="0"/>
              </a:rPr>
              <a:t>en</a:t>
            </a:r>
            <a:r>
              <a:rPr lang="en-GB" sz="2200" dirty="0">
                <a:solidFill>
                  <a:srgbClr val="1F4E79"/>
                </a:solidFill>
                <a:latin typeface="Century Gothic" panose="020B0502020202020204" pitchFamily="34" charset="0"/>
              </a:rPr>
              <a:t> </a:t>
            </a:r>
            <a:r>
              <a:rPr lang="en-GB" sz="2200" b="1" dirty="0" err="1">
                <a:solidFill>
                  <a:srgbClr val="1F4E79"/>
                </a:solidFill>
                <a:latin typeface="Century Gothic" panose="020B0502020202020204" pitchFamily="34" charset="0"/>
              </a:rPr>
              <a:t>français</a:t>
            </a:r>
            <a:r>
              <a:rPr lang="en-GB" sz="2200" b="1" dirty="0">
                <a:solidFill>
                  <a:srgbClr val="1F4E79"/>
                </a:solidFill>
                <a:latin typeface="Century Gothic" panose="020B0502020202020204" pitchFamily="34" charset="0"/>
              </a:rPr>
              <a:t>.</a:t>
            </a:r>
            <a:endParaRPr lang="en-GB" sz="2200" dirty="0">
              <a:solidFill>
                <a:srgbClr val="1F4E79"/>
              </a:solidFill>
              <a:latin typeface="Century Gothic" panose="020B0502020202020204" pitchFamily="34" charset="0"/>
            </a:endParaRPr>
          </a:p>
        </p:txBody>
      </p:sp>
      <p:pic>
        <p:nvPicPr>
          <p:cNvPr id="18" name="Google Shape;145;p2">
            <a:extLst>
              <a:ext uri="{FF2B5EF4-FFF2-40B4-BE49-F238E27FC236}">
                <a16:creationId xmlns:a16="http://schemas.microsoft.com/office/drawing/2014/main" id="{9EF979C4-DC1C-46A0-AD5E-F612BE38C430}"/>
              </a:ext>
            </a:extLst>
          </p:cNvPr>
          <p:cNvPicPr preferRelativeResize="0"/>
          <p:nvPr/>
        </p:nvPicPr>
        <p:blipFill rotWithShape="1">
          <a:blip r:embed="rId3">
            <a:alphaModFix/>
          </a:blip>
          <a:srcRect/>
          <a:stretch/>
        </p:blipFill>
        <p:spPr>
          <a:xfrm>
            <a:off x="0" y="296864"/>
            <a:ext cx="5781368" cy="867128"/>
          </a:xfrm>
          <a:prstGeom prst="rect">
            <a:avLst/>
          </a:prstGeom>
          <a:noFill/>
          <a:ln>
            <a:noFill/>
          </a:ln>
        </p:spPr>
      </p:pic>
      <p:sp>
        <p:nvSpPr>
          <p:cNvPr id="19" name="Google Shape;146;p2">
            <a:extLst>
              <a:ext uri="{FF2B5EF4-FFF2-40B4-BE49-F238E27FC236}">
                <a16:creationId xmlns:a16="http://schemas.microsoft.com/office/drawing/2014/main" id="{32C4B66F-B40C-4685-B6B2-64FBAE2E24A4}"/>
              </a:ext>
            </a:extLst>
          </p:cNvPr>
          <p:cNvSpPr txBox="1">
            <a:spLocks/>
          </p:cNvSpPr>
          <p:nvPr/>
        </p:nvSpPr>
        <p:spPr>
          <a:xfrm>
            <a:off x="147999" y="296864"/>
            <a:ext cx="6951070" cy="707849"/>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lvl="0">
              <a:spcBef>
                <a:spcPts val="0"/>
              </a:spcBef>
              <a:buClr>
                <a:prstClr val="white"/>
              </a:buClr>
              <a:buSzPts val="3600"/>
              <a:defRPr/>
            </a:pPr>
            <a:r>
              <a:rPr lang="en-GB" sz="3200" b="1" dirty="0">
                <a:solidFill>
                  <a:prstClr val="white"/>
                </a:solidFill>
              </a:rPr>
              <a:t>Lotto! (4/4)</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sym typeface="Arial"/>
            </a:endParaRPr>
          </a:p>
        </p:txBody>
      </p:sp>
      <p:sp>
        <p:nvSpPr>
          <p:cNvPr id="20" name="Google Shape;147;p2">
            <a:extLst>
              <a:ext uri="{FF2B5EF4-FFF2-40B4-BE49-F238E27FC236}">
                <a16:creationId xmlns:a16="http://schemas.microsoft.com/office/drawing/2014/main" id="{CB496B80-D7B2-4F46-B5DC-3EA807B45B50}"/>
              </a:ext>
            </a:extLst>
          </p:cNvPr>
          <p:cNvSpPr/>
          <p:nvPr/>
        </p:nvSpPr>
        <p:spPr>
          <a:xfrm>
            <a:off x="9984659" y="296864"/>
            <a:ext cx="1925262" cy="430887"/>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FFFFFF"/>
              </a:buClr>
              <a:buSzPts val="1800"/>
              <a:defRPr/>
            </a:pPr>
            <a:r>
              <a:rPr lang="en-GB" sz="1800" b="1" dirty="0" err="1">
                <a:solidFill>
                  <a:srgbClr val="FFFFFF"/>
                </a:solidFill>
                <a:latin typeface="Century Gothic"/>
                <a:ea typeface="Century Gothic"/>
                <a:cs typeface="Century Gothic"/>
                <a:sym typeface="Century Gothic"/>
              </a:rPr>
              <a:t>parler</a:t>
            </a:r>
            <a:r>
              <a:rPr lang="en-GB" sz="1800" b="1" dirty="0">
                <a:solidFill>
                  <a:srgbClr val="FFFFFF"/>
                </a:solidFill>
                <a:latin typeface="Century Gothic"/>
                <a:ea typeface="Century Gothic"/>
                <a:cs typeface="Century Gothic"/>
                <a:sym typeface="Century Gothic"/>
              </a:rPr>
              <a:t>/</a:t>
            </a:r>
            <a:r>
              <a:rPr lang="en-GB" sz="1800" b="1" dirty="0" err="1">
                <a:solidFill>
                  <a:srgbClr val="FFFFFF"/>
                </a:solidFill>
                <a:latin typeface="Century Gothic"/>
                <a:ea typeface="Century Gothic"/>
                <a:cs typeface="Century Gothic"/>
                <a:sym typeface="Century Gothic"/>
              </a:rPr>
              <a:t>écrire</a:t>
            </a:r>
            <a:endParaRPr kumimoji="0"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21" name="Picture 2" descr="Boy Face Cartoon Clip Art">
            <a:extLst>
              <a:ext uri="{FF2B5EF4-FFF2-40B4-BE49-F238E27FC236}">
                <a16:creationId xmlns:a16="http://schemas.microsoft.com/office/drawing/2014/main" id="{1CBC68A5-4375-4C07-BDF1-6CC753814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2873" y="3719973"/>
            <a:ext cx="1472148" cy="1694682"/>
          </a:xfrm>
          <a:prstGeom prst="rect">
            <a:avLst/>
          </a:prstGeom>
          <a:noFill/>
          <a:extLst>
            <a:ext uri="{909E8E84-426E-40DD-AFC4-6F175D3DCCD1}">
              <a14:hiddenFill xmlns:a14="http://schemas.microsoft.com/office/drawing/2010/main">
                <a:solidFill>
                  <a:srgbClr val="FFFFFF"/>
                </a:solidFill>
              </a14:hiddenFill>
            </a:ext>
          </a:extLst>
        </p:spPr>
      </p:pic>
      <p:sp>
        <p:nvSpPr>
          <p:cNvPr id="22" name="Speech Bubble: Oval 21">
            <a:extLst>
              <a:ext uri="{FF2B5EF4-FFF2-40B4-BE49-F238E27FC236}">
                <a16:creationId xmlns:a16="http://schemas.microsoft.com/office/drawing/2014/main" id="{C33FEC05-401A-4789-A7D7-CF6DC226EB36}"/>
              </a:ext>
            </a:extLst>
          </p:cNvPr>
          <p:cNvSpPr/>
          <p:nvPr/>
        </p:nvSpPr>
        <p:spPr>
          <a:xfrm>
            <a:off x="9661014" y="1846975"/>
            <a:ext cx="1933575" cy="1304925"/>
          </a:xfrm>
          <a:prstGeom prst="wedgeEllipseCallout">
            <a:avLst>
              <a:gd name="adj1" fmla="val -19561"/>
              <a:gd name="adj2" fmla="val 77663"/>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50000"/>
                  </a:schemeClr>
                </a:solidFill>
                <a:latin typeface="Century Gothic" panose="020B0502020202020204" pitchFamily="34" charset="0"/>
              </a:rPr>
              <a:t>Lotto!</a:t>
            </a:r>
          </a:p>
        </p:txBody>
      </p:sp>
      <p:graphicFrame>
        <p:nvGraphicFramePr>
          <p:cNvPr id="12" name="Table 2">
            <a:extLst>
              <a:ext uri="{FF2B5EF4-FFF2-40B4-BE49-F238E27FC236}">
                <a16:creationId xmlns:a16="http://schemas.microsoft.com/office/drawing/2014/main" id="{601C7DF4-A2F9-4706-B9AA-4DF1D97D6559}"/>
              </a:ext>
            </a:extLst>
          </p:cNvPr>
          <p:cNvGraphicFramePr>
            <a:graphicFrameLocks noGrp="1"/>
          </p:cNvGraphicFramePr>
          <p:nvPr>
            <p:extLst>
              <p:ext uri="{D42A27DB-BD31-4B8C-83A1-F6EECF244321}">
                <p14:modId xmlns:p14="http://schemas.microsoft.com/office/powerpoint/2010/main" val="316661007"/>
              </p:ext>
            </p:extLst>
          </p:nvPr>
        </p:nvGraphicFramePr>
        <p:xfrm>
          <a:off x="1155336" y="2141746"/>
          <a:ext cx="6291141" cy="3607009"/>
        </p:xfrm>
        <a:graphic>
          <a:graphicData uri="http://schemas.openxmlformats.org/drawingml/2006/table">
            <a:tbl>
              <a:tblPr firstRow="1" bandRow="1">
                <a:tableStyleId>{7436B53B-AF2B-4ED9-AE7D-DA19A883150E}</a:tableStyleId>
              </a:tblPr>
              <a:tblGrid>
                <a:gridCol w="2097047">
                  <a:extLst>
                    <a:ext uri="{9D8B030D-6E8A-4147-A177-3AD203B41FA5}">
                      <a16:colId xmlns:a16="http://schemas.microsoft.com/office/drawing/2014/main" val="2629683914"/>
                    </a:ext>
                  </a:extLst>
                </a:gridCol>
                <a:gridCol w="2097047">
                  <a:extLst>
                    <a:ext uri="{9D8B030D-6E8A-4147-A177-3AD203B41FA5}">
                      <a16:colId xmlns:a16="http://schemas.microsoft.com/office/drawing/2014/main" val="2939827533"/>
                    </a:ext>
                  </a:extLst>
                </a:gridCol>
                <a:gridCol w="2097047">
                  <a:extLst>
                    <a:ext uri="{9D8B030D-6E8A-4147-A177-3AD203B41FA5}">
                      <a16:colId xmlns:a16="http://schemas.microsoft.com/office/drawing/2014/main" val="2998707613"/>
                    </a:ext>
                  </a:extLst>
                </a:gridCol>
              </a:tblGrid>
              <a:tr h="710353">
                <a:tc gridSpan="3">
                  <a:txBody>
                    <a:bodyPr/>
                    <a:lstStyle/>
                    <a:p>
                      <a:pPr algn="ctr"/>
                      <a:r>
                        <a:rPr lang="en-GB" sz="3000" b="1" dirty="0">
                          <a:solidFill>
                            <a:schemeClr val="accent1">
                              <a:lumMod val="50000"/>
                            </a:schemeClr>
                          </a:solidFill>
                          <a:latin typeface="Century Gothic" panose="020B0502020202020204" pitchFamily="34" charset="0"/>
                        </a:rPr>
                        <a:t>Lotto</a:t>
                      </a:r>
                    </a:p>
                  </a:txBody>
                  <a:tcPr/>
                </a:tc>
                <a:tc hMerge="1">
                  <a:txBody>
                    <a:bodyPr/>
                    <a:lstStyle/>
                    <a:p>
                      <a:pPr algn="ctr"/>
                      <a:endParaRPr lang="en-GB" sz="3000" b="1" dirty="0">
                        <a:solidFill>
                          <a:schemeClr val="accent1">
                            <a:lumMod val="50000"/>
                          </a:schemeClr>
                        </a:solidFill>
                        <a:latin typeface="Century Gothic" panose="020B0502020202020204" pitchFamily="34" charset="0"/>
                      </a:endParaRPr>
                    </a:p>
                  </a:txBody>
                  <a:tcPr/>
                </a:tc>
                <a:tc hMerge="1">
                  <a:txBody>
                    <a:bodyPr/>
                    <a:lstStyle/>
                    <a:p>
                      <a:pPr algn="ctr"/>
                      <a:endParaRPr lang="en-GB" sz="3000" b="1" dirty="0">
                        <a:solidFill>
                          <a:schemeClr val="accent1">
                            <a:lumMod val="50000"/>
                          </a:schemeClr>
                        </a:solidFill>
                        <a:latin typeface="Century Gothic" panose="020B0502020202020204" pitchFamily="34" charset="0"/>
                      </a:endParaRPr>
                    </a:p>
                  </a:txBody>
                  <a:tcPr/>
                </a:tc>
                <a:extLst>
                  <a:ext uri="{0D108BD9-81ED-4DB2-BD59-A6C34878D82A}">
                    <a16:rowId xmlns:a16="http://schemas.microsoft.com/office/drawing/2014/main" val="1339504912"/>
                  </a:ext>
                </a:extLst>
              </a:tr>
              <a:tr h="1448328">
                <a:tc>
                  <a:txBody>
                    <a:bodyPr/>
                    <a:lstStyle/>
                    <a:p>
                      <a:pPr algn="ctr"/>
                      <a:endParaRPr lang="en-GB" sz="2800" dirty="0">
                        <a:solidFill>
                          <a:schemeClr val="accent1">
                            <a:lumMod val="50000"/>
                          </a:schemeClr>
                        </a:solidFill>
                        <a:latin typeface="Century Gothic" panose="020B0502020202020204" pitchFamily="34" charset="0"/>
                      </a:endParaRPr>
                    </a:p>
                  </a:txBody>
                  <a:tcPr/>
                </a:tc>
                <a:tc>
                  <a:txBody>
                    <a:bodyPr/>
                    <a:lstStyle/>
                    <a:p>
                      <a:pPr algn="ctr"/>
                      <a:endParaRPr lang="en-GB" sz="2600" dirty="0">
                        <a:solidFill>
                          <a:schemeClr val="accent1">
                            <a:lumMod val="50000"/>
                          </a:schemeClr>
                        </a:solidFill>
                        <a:latin typeface="Century Gothic" panose="020B0502020202020204" pitchFamily="34" charset="0"/>
                      </a:endParaRPr>
                    </a:p>
                  </a:txBody>
                  <a:tcPr/>
                </a:tc>
                <a:tc>
                  <a:txBody>
                    <a:bodyPr/>
                    <a:lstStyle/>
                    <a:p>
                      <a:pPr algn="ctr"/>
                      <a:endParaRPr lang="en-GB" sz="2800" dirty="0">
                        <a:solidFill>
                          <a:schemeClr val="accent1">
                            <a:lumMod val="50000"/>
                          </a:schemeClr>
                        </a:solidFill>
                        <a:latin typeface="Century Gothic" panose="020B0502020202020204" pitchFamily="34" charset="0"/>
                      </a:endParaRPr>
                    </a:p>
                  </a:txBody>
                  <a:tcPr/>
                </a:tc>
                <a:extLst>
                  <a:ext uri="{0D108BD9-81ED-4DB2-BD59-A6C34878D82A}">
                    <a16:rowId xmlns:a16="http://schemas.microsoft.com/office/drawing/2014/main" val="3565156925"/>
                  </a:ext>
                </a:extLst>
              </a:tr>
              <a:tr h="1448328">
                <a:tc>
                  <a:txBody>
                    <a:bodyPr/>
                    <a:lstStyle/>
                    <a:p>
                      <a:pPr algn="ctr"/>
                      <a:endParaRPr lang="en-GB" sz="2800" dirty="0">
                        <a:solidFill>
                          <a:schemeClr val="accent1">
                            <a:lumMod val="50000"/>
                          </a:schemeClr>
                        </a:solidFill>
                        <a:latin typeface="Century Gothic" panose="020B0502020202020204" pitchFamily="34" charset="0"/>
                      </a:endParaRPr>
                    </a:p>
                  </a:txBody>
                  <a:tcPr/>
                </a:tc>
                <a:tc>
                  <a:txBody>
                    <a:bodyPr/>
                    <a:lstStyle/>
                    <a:p>
                      <a:pPr algn="ctr"/>
                      <a:endParaRPr lang="en-GB" sz="2800" dirty="0">
                        <a:solidFill>
                          <a:schemeClr val="accent1">
                            <a:lumMod val="50000"/>
                          </a:schemeClr>
                        </a:solidFill>
                        <a:latin typeface="Century Gothic" panose="020B0502020202020204" pitchFamily="34" charset="0"/>
                      </a:endParaRPr>
                    </a:p>
                  </a:txBody>
                  <a:tcPr/>
                </a:tc>
                <a:tc>
                  <a:txBody>
                    <a:bodyPr/>
                    <a:lstStyle/>
                    <a:p>
                      <a:pPr algn="ctr"/>
                      <a:endParaRPr lang="en-GB" sz="2800" dirty="0">
                        <a:solidFill>
                          <a:schemeClr val="accent1">
                            <a:lumMod val="50000"/>
                          </a:schemeClr>
                        </a:solidFill>
                        <a:latin typeface="Century Gothic" panose="020B0502020202020204" pitchFamily="34" charset="0"/>
                      </a:endParaRPr>
                    </a:p>
                  </a:txBody>
                  <a:tcPr/>
                </a:tc>
                <a:extLst>
                  <a:ext uri="{0D108BD9-81ED-4DB2-BD59-A6C34878D82A}">
                    <a16:rowId xmlns:a16="http://schemas.microsoft.com/office/drawing/2014/main" val="1975367227"/>
                  </a:ext>
                </a:extLst>
              </a:tr>
            </a:tbl>
          </a:graphicData>
        </a:graphic>
      </p:graphicFrame>
    </p:spTree>
    <p:extLst>
      <p:ext uri="{BB962C8B-B14F-4D97-AF65-F5344CB8AC3E}">
        <p14:creationId xmlns:p14="http://schemas.microsoft.com/office/powerpoint/2010/main" val="31520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44"/>
        <p:cNvGrpSpPr/>
        <p:nvPr/>
      </p:nvGrpSpPr>
      <p:grpSpPr>
        <a:xfrm>
          <a:off x="0" y="0"/>
          <a:ext cx="0" cy="0"/>
          <a:chOff x="0" y="0"/>
          <a:chExt cx="0" cy="0"/>
        </a:xfrm>
      </p:grpSpPr>
      <p:sp>
        <p:nvSpPr>
          <p:cNvPr id="27" name="TextBox 26">
            <a:extLst>
              <a:ext uri="{FF2B5EF4-FFF2-40B4-BE49-F238E27FC236}">
                <a16:creationId xmlns:a16="http://schemas.microsoft.com/office/drawing/2014/main" id="{EA5AD7DF-C83A-42D6-8061-13BDEF9A3199}"/>
              </a:ext>
            </a:extLst>
          </p:cNvPr>
          <p:cNvSpPr txBox="1"/>
          <p:nvPr/>
        </p:nvSpPr>
        <p:spPr>
          <a:xfrm>
            <a:off x="1275527" y="3625567"/>
            <a:ext cx="2986624" cy="400110"/>
          </a:xfrm>
          <a:prstGeom prst="rect">
            <a:avLst/>
          </a:prstGeom>
          <a:solidFill>
            <a:srgbClr val="DAA521"/>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rPr>
              <a:t>porter</a:t>
            </a:r>
          </a:p>
        </p:txBody>
      </p:sp>
      <p:pic>
        <p:nvPicPr>
          <p:cNvPr id="145" name="Google Shape;145;p2"/>
          <p:cNvPicPr preferRelativeResize="0"/>
          <p:nvPr/>
        </p:nvPicPr>
        <p:blipFill rotWithShape="1">
          <a:blip r:embed="rId3">
            <a:alphaModFix/>
          </a:blip>
          <a:srcRect/>
          <a:stretch/>
        </p:blipFill>
        <p:spPr>
          <a:xfrm>
            <a:off x="-1" y="296864"/>
            <a:ext cx="6457246" cy="867128"/>
          </a:xfrm>
          <a:prstGeom prst="rect">
            <a:avLst/>
          </a:prstGeom>
          <a:noFill/>
          <a:ln>
            <a:noFill/>
          </a:ln>
        </p:spPr>
      </p:pic>
      <p:sp>
        <p:nvSpPr>
          <p:cNvPr id="146" name="Google Shape;146;p2"/>
          <p:cNvSpPr txBox="1">
            <a:spLocks noGrp="1"/>
          </p:cNvSpPr>
          <p:nvPr>
            <p:ph type="title"/>
          </p:nvPr>
        </p:nvSpPr>
        <p:spPr>
          <a:xfrm>
            <a:off x="188942" y="296864"/>
            <a:ext cx="5265384" cy="707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dirty="0" err="1">
                <a:solidFill>
                  <a:schemeClr val="lt1"/>
                </a:solidFill>
              </a:rPr>
              <a:t>Vocabulaire</a:t>
            </a:r>
            <a:endParaRPr sz="3600" b="1" dirty="0">
              <a:solidFill>
                <a:schemeClr val="lt1"/>
              </a:solidFill>
            </a:endParaRPr>
          </a:p>
        </p:txBody>
      </p:sp>
      <p:sp>
        <p:nvSpPr>
          <p:cNvPr id="56" name="Google Shape;147;p2"/>
          <p:cNvSpPr/>
          <p:nvPr/>
        </p:nvSpPr>
        <p:spPr>
          <a:xfrm>
            <a:off x="10112991" y="249869"/>
            <a:ext cx="1796930" cy="418871"/>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lire et </a:t>
            </a:r>
            <a:r>
              <a:rPr kumimoji="0" lang="en-GB" sz="18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traduire</a:t>
            </a:r>
            <a:endParaRPr kumimoji="0"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23" name="TextBox 22">
            <a:extLst>
              <a:ext uri="{FF2B5EF4-FFF2-40B4-BE49-F238E27FC236}">
                <a16:creationId xmlns:a16="http://schemas.microsoft.com/office/drawing/2014/main" id="{BCBE4897-5734-41AC-B5C8-FF1966E2DC34}"/>
              </a:ext>
            </a:extLst>
          </p:cNvPr>
          <p:cNvSpPr txBox="1"/>
          <p:nvPr/>
        </p:nvSpPr>
        <p:spPr>
          <a:xfrm>
            <a:off x="7391416" y="1529457"/>
            <a:ext cx="3776870" cy="4303229"/>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Arial"/>
                <a:sym typeface="Arial"/>
              </a:rPr>
              <a:t>chaque</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rPr>
              <a:t> </a:t>
            </a: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Arial"/>
                <a:sym typeface="Arial"/>
              </a:rPr>
              <a:t>semaine</a:t>
            </a:r>
            <a:endPar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Arial"/>
                <a:sym typeface="Arial"/>
              </a:rPr>
              <a:t>l’école</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rPr>
              <a:t>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rPr>
              <a:t>la </a:t>
            </a: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Arial"/>
                <a:sym typeface="Arial"/>
              </a:rPr>
              <a:t>r</a:t>
            </a: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cs typeface="Arial"/>
                <a:sym typeface="Arial"/>
              </a:rPr>
              <a:t>éponse</a:t>
            </a:r>
            <a:endPar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Arial"/>
                <a:sym typeface="Arial"/>
              </a:rPr>
              <a:t>une</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rPr>
              <a:t> chemise</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rPr>
              <a:t>un </a:t>
            </a: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Arial"/>
                <a:sym typeface="Arial"/>
              </a:rPr>
              <a:t>cadeau</a:t>
            </a:r>
            <a:endPar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Arial"/>
                <a:sym typeface="Arial"/>
              </a:rPr>
              <a:t>une</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rPr>
              <a:t> </a:t>
            </a: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Arial"/>
                <a:sym typeface="Arial"/>
              </a:rPr>
              <a:t>semaine</a:t>
            </a:r>
            <a:endPar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Arial"/>
                <a:sym typeface="Arial"/>
              </a:rPr>
              <a:t>une</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rPr>
              <a:t> solution</a:t>
            </a:r>
          </a:p>
        </p:txBody>
      </p:sp>
      <p:sp>
        <p:nvSpPr>
          <p:cNvPr id="24" name="TextBox 23">
            <a:extLst>
              <a:ext uri="{FF2B5EF4-FFF2-40B4-BE49-F238E27FC236}">
                <a16:creationId xmlns:a16="http://schemas.microsoft.com/office/drawing/2014/main" id="{F516E342-0D41-42D7-9F46-CD50E2222C67}"/>
              </a:ext>
            </a:extLst>
          </p:cNvPr>
          <p:cNvSpPr txBox="1"/>
          <p:nvPr/>
        </p:nvSpPr>
        <p:spPr>
          <a:xfrm>
            <a:off x="1275521" y="1808602"/>
            <a:ext cx="2986623" cy="400110"/>
          </a:xfrm>
          <a:prstGeom prst="rect">
            <a:avLst/>
          </a:prstGeom>
          <a:solidFill>
            <a:srgbClr val="DAA521"/>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rPr>
              <a:t>aimer</a:t>
            </a:r>
          </a:p>
        </p:txBody>
      </p:sp>
      <p:sp>
        <p:nvSpPr>
          <p:cNvPr id="25" name="TextBox 24">
            <a:extLst>
              <a:ext uri="{FF2B5EF4-FFF2-40B4-BE49-F238E27FC236}">
                <a16:creationId xmlns:a16="http://schemas.microsoft.com/office/drawing/2014/main" id="{E75677C2-41FF-4FEA-87C9-CEFD172FEF1F}"/>
              </a:ext>
            </a:extLst>
          </p:cNvPr>
          <p:cNvSpPr txBox="1"/>
          <p:nvPr/>
        </p:nvSpPr>
        <p:spPr>
          <a:xfrm>
            <a:off x="1275522" y="2414257"/>
            <a:ext cx="2986623" cy="400110"/>
          </a:xfrm>
          <a:prstGeom prst="rect">
            <a:avLst/>
          </a:prstGeom>
          <a:solidFill>
            <a:srgbClr val="DAA521"/>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rPr>
              <a:t>donner</a:t>
            </a:r>
          </a:p>
        </p:txBody>
      </p:sp>
      <p:sp>
        <p:nvSpPr>
          <p:cNvPr id="26" name="TextBox 25">
            <a:extLst>
              <a:ext uri="{FF2B5EF4-FFF2-40B4-BE49-F238E27FC236}">
                <a16:creationId xmlns:a16="http://schemas.microsoft.com/office/drawing/2014/main" id="{E5166CD6-1940-4EF2-8063-76BF2EF6067A}"/>
              </a:ext>
            </a:extLst>
          </p:cNvPr>
          <p:cNvSpPr txBox="1"/>
          <p:nvPr/>
        </p:nvSpPr>
        <p:spPr>
          <a:xfrm>
            <a:off x="1275521" y="3019912"/>
            <a:ext cx="2986624" cy="400110"/>
          </a:xfrm>
          <a:prstGeom prst="rect">
            <a:avLst/>
          </a:prstGeom>
          <a:solidFill>
            <a:srgbClr val="DAA521"/>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rPr>
              <a:t>passer</a:t>
            </a:r>
          </a:p>
        </p:txBody>
      </p:sp>
      <p:sp>
        <p:nvSpPr>
          <p:cNvPr id="28" name="TextBox 27">
            <a:extLst>
              <a:ext uri="{FF2B5EF4-FFF2-40B4-BE49-F238E27FC236}">
                <a16:creationId xmlns:a16="http://schemas.microsoft.com/office/drawing/2014/main" id="{DFDBA02A-00F9-4178-BBE5-B42C115C1667}"/>
              </a:ext>
            </a:extLst>
          </p:cNvPr>
          <p:cNvSpPr txBox="1"/>
          <p:nvPr/>
        </p:nvSpPr>
        <p:spPr>
          <a:xfrm>
            <a:off x="1275526" y="4231222"/>
            <a:ext cx="2986625" cy="400110"/>
          </a:xfrm>
          <a:prstGeom prst="rect">
            <a:avLst/>
          </a:prstGeom>
          <a:solidFill>
            <a:srgbClr val="DAA521"/>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Arial"/>
                <a:sym typeface="Arial"/>
              </a:rPr>
              <a:t>trouver</a:t>
            </a:r>
            <a:endPar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endParaRPr>
          </a:p>
        </p:txBody>
      </p:sp>
      <p:sp>
        <p:nvSpPr>
          <p:cNvPr id="29" name="TextBox 28">
            <a:extLst>
              <a:ext uri="{FF2B5EF4-FFF2-40B4-BE49-F238E27FC236}">
                <a16:creationId xmlns:a16="http://schemas.microsoft.com/office/drawing/2014/main" id="{097C6695-1310-457E-BB3B-B10BA43368D6}"/>
              </a:ext>
            </a:extLst>
          </p:cNvPr>
          <p:cNvSpPr txBox="1"/>
          <p:nvPr/>
        </p:nvSpPr>
        <p:spPr>
          <a:xfrm>
            <a:off x="1275525" y="4836877"/>
            <a:ext cx="2986631" cy="400110"/>
          </a:xfrm>
          <a:prstGeom prst="rect">
            <a:avLst/>
          </a:prstGeom>
          <a:solidFill>
            <a:srgbClr val="DAA521"/>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Arial"/>
                <a:sym typeface="Arial"/>
              </a:rPr>
              <a:t>cocher</a:t>
            </a:r>
            <a:endPar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endParaRPr>
          </a:p>
        </p:txBody>
      </p:sp>
      <p:sp>
        <p:nvSpPr>
          <p:cNvPr id="30" name="TextBox 29">
            <a:extLst>
              <a:ext uri="{FF2B5EF4-FFF2-40B4-BE49-F238E27FC236}">
                <a16:creationId xmlns:a16="http://schemas.microsoft.com/office/drawing/2014/main" id="{036A0A43-A66D-4EA2-A3AC-DCE302BC6431}"/>
              </a:ext>
            </a:extLst>
          </p:cNvPr>
          <p:cNvSpPr txBox="1"/>
          <p:nvPr/>
        </p:nvSpPr>
        <p:spPr>
          <a:xfrm>
            <a:off x="1275512" y="5442532"/>
            <a:ext cx="2986632" cy="400110"/>
          </a:xfrm>
          <a:prstGeom prst="rect">
            <a:avLst/>
          </a:prstGeom>
          <a:solidFill>
            <a:srgbClr val="DAA521"/>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Arial"/>
                <a:sym typeface="Arial"/>
              </a:rPr>
              <a:t>travailler</a:t>
            </a:r>
            <a:endPar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Arial"/>
              <a:sym typeface="Arial"/>
            </a:endParaRPr>
          </a:p>
        </p:txBody>
      </p:sp>
    </p:spTree>
    <p:extLst>
      <p:ext uri="{BB962C8B-B14F-4D97-AF65-F5344CB8AC3E}">
        <p14:creationId xmlns:p14="http://schemas.microsoft.com/office/powerpoint/2010/main" val="116772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07407E-6 L 0.30261 0.09028 " pathEditMode="relative" rAng="0" ptsTypes="AA">
                                      <p:cBhvr>
                                        <p:cTn id="6" dur="2000" fill="hold"/>
                                        <p:tgtEl>
                                          <p:spTgt spid="24"/>
                                        </p:tgtEl>
                                        <p:attrNameLst>
                                          <p:attrName>ppt_x</p:attrName>
                                          <p:attrName>ppt_y</p:attrName>
                                        </p:attrNameLst>
                                      </p:cBhvr>
                                      <p:rCtr x="15130" y="451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0 L 0.30261 0.27153 " pathEditMode="relative" rAng="0" ptsTypes="AA">
                                      <p:cBhvr>
                                        <p:cTn id="10" dur="2000" fill="hold"/>
                                        <p:tgtEl>
                                          <p:spTgt spid="25"/>
                                        </p:tgtEl>
                                        <p:attrNameLst>
                                          <p:attrName>ppt_x</p:attrName>
                                          <p:attrName>ppt_y</p:attrName>
                                        </p:attrNameLst>
                                      </p:cBhvr>
                                      <p:rCtr x="15130" y="1356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4.44444E-6 L 0.30261 0.26598 " pathEditMode="relative" rAng="0" ptsTypes="AA">
                                      <p:cBhvr>
                                        <p:cTn id="14" dur="2000" fill="hold"/>
                                        <p:tgtEl>
                                          <p:spTgt spid="26"/>
                                        </p:tgtEl>
                                        <p:attrNameLst>
                                          <p:attrName>ppt_x</p:attrName>
                                          <p:attrName>ppt_y</p:attrName>
                                        </p:attrNameLst>
                                      </p:cBhvr>
                                      <p:rCtr x="15130" y="1328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33333E-6 -3.7037E-7 L 0.30261 -0.00486 " pathEditMode="relative" rAng="0" ptsTypes="AA">
                                      <p:cBhvr>
                                        <p:cTn id="18" dur="2000" fill="hold"/>
                                        <p:tgtEl>
                                          <p:spTgt spid="27"/>
                                        </p:tgtEl>
                                        <p:attrNameLst>
                                          <p:attrName>ppt_x</p:attrName>
                                          <p:attrName>ppt_y</p:attrName>
                                        </p:attrNameLst>
                                      </p:cBhvr>
                                      <p:rCtr x="15130" y="-25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33333E-6 -4.81481E-6 L 0.30261 0.17524 " pathEditMode="relative" rAng="0" ptsTypes="AA">
                                      <p:cBhvr>
                                        <p:cTn id="22" dur="2000" fill="hold"/>
                                        <p:tgtEl>
                                          <p:spTgt spid="28"/>
                                        </p:tgtEl>
                                        <p:attrNameLst>
                                          <p:attrName>ppt_x</p:attrName>
                                          <p:attrName>ppt_y</p:attrName>
                                        </p:attrNameLst>
                                      </p:cBhvr>
                                      <p:rCtr x="15130" y="875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33333E-6 -7.40741E-7 L 0.30261 -0.26991 " pathEditMode="relative" rAng="0" ptsTypes="AA">
                                      <p:cBhvr>
                                        <p:cTn id="26" dur="2000" fill="hold"/>
                                        <p:tgtEl>
                                          <p:spTgt spid="29"/>
                                        </p:tgtEl>
                                        <p:attrNameLst>
                                          <p:attrName>ppt_x</p:attrName>
                                          <p:attrName>ppt_y</p:attrName>
                                        </p:attrNameLst>
                                      </p:cBhvr>
                                      <p:rCtr x="15130" y="-1349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4.81481E-6 L 0.30261 -0.53473 " pathEditMode="relative" rAng="0" ptsTypes="AA">
                                      <p:cBhvr>
                                        <p:cTn id="30" dur="2000" fill="hold"/>
                                        <p:tgtEl>
                                          <p:spTgt spid="30"/>
                                        </p:tgtEl>
                                        <p:attrNameLst>
                                          <p:attrName>ppt_x</p:attrName>
                                          <p:attrName>ppt_y</p:attrName>
                                        </p:attrNameLst>
                                      </p:cBhvr>
                                      <p:rCtr x="15130" y="-26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25" grpId="0" animBg="1"/>
      <p:bldP spid="26" grpId="0" animBg="1"/>
      <p:bldP spid="28" grpId="0" animBg="1"/>
      <p:bldP spid="29" grpId="0" animBg="1"/>
      <p:bldP spid="30" grpId="0" animBg="1"/>
    </p:bld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2.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8388</TotalTime>
  <Words>1047</Words>
  <Application>Microsoft Office PowerPoint</Application>
  <PresentationFormat>Widescreen</PresentationFormat>
  <Paragraphs>95</Paragraphs>
  <Slides>6</Slides>
  <Notes>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Century Gothic</vt:lpstr>
      <vt:lpstr>Calibri</vt:lpstr>
      <vt:lpstr>Arial</vt:lpstr>
      <vt:lpstr>Tw Cen MT</vt:lpstr>
      <vt:lpstr>2_Office Theme</vt:lpstr>
      <vt:lpstr>4_Office Theme</vt:lpstr>
      <vt:lpstr>3_Office Theme</vt:lpstr>
      <vt:lpstr>1_Office Theme</vt:lpstr>
      <vt:lpstr>Vocabulary </vt:lpstr>
      <vt:lpstr>PowerPoint Presentation</vt:lpstr>
      <vt:lpstr>PowerPoint Presentation</vt:lpstr>
      <vt:lpstr>PowerPoint Presentation</vt:lpstr>
      <vt:lpstr>PowerPoint Presentation</vt:lpstr>
      <vt:lpstr>Vocabulaire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Rachel Hawkes</dc:creator>
  <cp:lastModifiedBy>Natalie Finlayson</cp:lastModifiedBy>
  <cp:revision>511</cp:revision>
  <dcterms:created xsi:type="dcterms:W3CDTF">2019-03-27T07:30:03Z</dcterms:created>
  <dcterms:modified xsi:type="dcterms:W3CDTF">2020-01-25T14:00:52Z</dcterms:modified>
</cp:coreProperties>
</file>