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napToGrid="0">
      <p:cViewPr varScale="1">
        <p:scale>
          <a:sx n="73" d="100"/>
          <a:sy n="73"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ACA3D-1503-4B86-ADB8-13587FBD43CA}" type="datetimeFigureOut">
              <a:rPr lang="en-GB" smtClean="0"/>
              <a:t>10/10/2019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8B076-17DD-4950-BC71-8DFCDCC5BD92}" type="slidenum">
              <a:rPr lang="en-GB" smtClean="0"/>
              <a:t>‹#›</a:t>
            </a:fld>
            <a:endParaRPr lang="en-GB"/>
          </a:p>
        </p:txBody>
      </p:sp>
    </p:spTree>
    <p:extLst>
      <p:ext uri="{BB962C8B-B14F-4D97-AF65-F5344CB8AC3E}">
        <p14:creationId xmlns:p14="http://schemas.microsoft.com/office/powerpoint/2010/main" val="175161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‘Dos’ is</a:t>
            </a:r>
            <a:r>
              <a:rPr lang="en-GB" baseline="0" dirty="0"/>
              <a:t> a phonics cluster word, so should be familiar already. Barco, libro and moneda were all taught last week.</a:t>
            </a:r>
            <a:endParaRPr lang="en-GB" dirty="0"/>
          </a:p>
          <a:p>
            <a:endParaRPr lang="en-GB" dirty="0"/>
          </a:p>
          <a:p>
            <a:r>
              <a:rPr lang="en-GB" dirty="0"/>
              <a:t>Interactive elicitation: Try</a:t>
            </a:r>
            <a:r>
              <a:rPr lang="en-GB" baseline="0" dirty="0"/>
              <a:t> to elicit the English meaning in each of the example sentences. </a:t>
            </a:r>
          </a:p>
          <a:p>
            <a:r>
              <a:rPr lang="en-GB" baseline="0" dirty="0"/>
              <a:t>After showing the examples (and before showing the final line of text), ask students why it’s ‘</a:t>
            </a:r>
            <a:r>
              <a:rPr lang="en-GB" u="sng" baseline="0" dirty="0"/>
              <a:t>unos</a:t>
            </a:r>
            <a:r>
              <a:rPr lang="en-GB" baseline="0" dirty="0"/>
              <a:t> libros’ but ‘</a:t>
            </a:r>
            <a:r>
              <a:rPr lang="en-GB" u="sng" baseline="0" dirty="0"/>
              <a:t>unas</a:t>
            </a:r>
            <a:r>
              <a:rPr lang="en-GB" u="none" baseline="0" dirty="0"/>
              <a:t> </a:t>
            </a:r>
            <a:r>
              <a:rPr lang="en-GB" baseline="0" dirty="0"/>
              <a:t>monedas’ to elicit 1) nouns have gender 2) libro is masculine and moneda is feminine.</a:t>
            </a:r>
            <a:endParaRPr lang="en-GB" dirty="0"/>
          </a:p>
          <a:p>
            <a:endParaRPr lang="en-GB" dirty="0"/>
          </a:p>
          <a:p>
            <a:r>
              <a:rPr lang="en-GB" dirty="0"/>
              <a:t>Ask students if they can think of any other words that could take ‘unos’ or ‘</a:t>
            </a:r>
            <a:r>
              <a:rPr lang="en-GB" dirty="0" err="1"/>
              <a:t>unas</a:t>
            </a:r>
            <a:endParaRPr lang="en-GB" dirty="0"/>
          </a:p>
          <a:p>
            <a:r>
              <a:rPr lang="en-GB" dirty="0"/>
              <a:t>Last week’s vocabulary: unos (gatos, barcos, bolígrafos)</a:t>
            </a:r>
            <a:r>
              <a:rPr lang="en-GB" baseline="0" dirty="0"/>
              <a:t>; unas (camas, cámaras, bicicletas, casas)</a:t>
            </a:r>
          </a:p>
          <a:p>
            <a:r>
              <a:rPr lang="en-GB" baseline="0" dirty="0"/>
              <a:t>This week’s </a:t>
            </a:r>
            <a:r>
              <a:rPr lang="en-GB" dirty="0"/>
              <a:t>vocabulary</a:t>
            </a:r>
            <a:r>
              <a:rPr lang="en-GB" baseline="0" dirty="0"/>
              <a:t>: unos (amigos, caballos, periódicos); unas (palabras, revistas, plantas, tareas, botellas, preguntas)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84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baseline="0" dirty="0"/>
              <a:t>This could be done in class or at home, depending on the time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baseline="0" dirty="0"/>
              <a:t>NB students haven’t yet been taught that some nouns pluralise with –</a:t>
            </a:r>
            <a:r>
              <a:rPr lang="en-GB" u="none" baseline="0" dirty="0" err="1"/>
              <a:t>es</a:t>
            </a:r>
            <a:r>
              <a:rPr lang="en-GB" u="none" baseline="0" dirty="0"/>
              <a:t>. This comes in term 1.2, week 2. They might therefore be best advised to look for nouns that pluralise with –s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Integrating phonics/speaking practice</a:t>
            </a:r>
            <a:r>
              <a:rPr lang="en-GB" dirty="0"/>
              <a:t>:</a:t>
            </a:r>
            <a:r>
              <a:rPr lang="en-GB" baseline="0" dirty="0"/>
              <a:t> </a:t>
            </a:r>
            <a:r>
              <a:rPr lang="en-GB" dirty="0"/>
              <a:t>After</a:t>
            </a:r>
            <a:r>
              <a:rPr lang="en-GB" baseline="0" dirty="0"/>
              <a:t> they have done this, students could re-read what they have written and see how many SSCs they can spot (e.g. L or LL, CA, CO, CU, A, O, E, I, U]. They could also practise reading the text aloud with their partner (this would be less daunting than reading to the group). The teacher can go around the classroom and listen as they do this. </a:t>
            </a:r>
          </a:p>
          <a:p>
            <a:endParaRPr lang="en-GB" baseline="0" dirty="0"/>
          </a:p>
          <a:p>
            <a:r>
              <a:rPr lang="en-GB" baseline="0" dirty="0"/>
              <a:t>Students could then report back to the class, comparing what they have (</a:t>
            </a:r>
            <a:r>
              <a:rPr lang="en-GB" baseline="0" dirty="0" err="1"/>
              <a:t>tengo</a:t>
            </a:r>
            <a:r>
              <a:rPr lang="en-GB" baseline="0" dirty="0"/>
              <a:t>) and what their partner has (</a:t>
            </a:r>
            <a:r>
              <a:rPr lang="en-GB" baseline="0" dirty="0" err="1"/>
              <a:t>tiene</a:t>
            </a:r>
            <a:r>
              <a:rPr lang="en-GB" baseline="0" dirty="0"/>
              <a:t>).</a:t>
            </a:r>
          </a:p>
          <a:p>
            <a:endParaRPr lang="en-GB" baseline="0" dirty="0"/>
          </a:p>
          <a:p>
            <a:r>
              <a:rPr lang="en-GB" baseline="0" dirty="0"/>
              <a:t>See next slide for ideas that students could be given.</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254296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sombrero [2289]; </a:t>
            </a:r>
            <a:r>
              <a:rPr lang="en-GB" dirty="0" err="1"/>
              <a:t>billete</a:t>
            </a:r>
            <a:r>
              <a:rPr lang="en-GB" dirty="0"/>
              <a:t> [2992]; </a:t>
            </a:r>
            <a:r>
              <a:rPr lang="en-GB" dirty="0" err="1"/>
              <a:t>tarjeta</a:t>
            </a:r>
            <a:r>
              <a:rPr lang="en-GB" dirty="0"/>
              <a:t> [1958]; </a:t>
            </a:r>
            <a:r>
              <a:rPr lang="en-GB" dirty="0" err="1"/>
              <a:t>llave</a:t>
            </a:r>
            <a:r>
              <a:rPr lang="en-GB" dirty="0"/>
              <a:t> [1853]</a:t>
            </a:r>
          </a:p>
          <a:p>
            <a:endParaRPr lang="en-GB" dirty="0"/>
          </a:p>
          <a:p>
            <a:r>
              <a:rPr lang="en-GB" dirty="0"/>
              <a:t>Try to encourage them to look up</a:t>
            </a:r>
            <a:r>
              <a:rPr lang="en-GB" baseline="0" dirty="0"/>
              <a:t> banknote rather than money, which is uncountable and so doesn’t need the indefinite article.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365827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optional slides</a:t>
            </a:r>
            <a:r>
              <a:rPr lang="en-GB" baseline="0" dirty="0"/>
              <a:t> for extra practice, if desired.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picture combinations</a:t>
            </a:r>
            <a:r>
              <a:rPr lang="en-GB" baseline="0" dirty="0"/>
              <a:t> can be used for speed recall of the three forms of </a:t>
            </a:r>
            <a:r>
              <a:rPr lang="en-GB" baseline="0" dirty="0" err="1"/>
              <a:t>tener</a:t>
            </a:r>
            <a:r>
              <a:rPr lang="en-GB" baseline="0" dirty="0"/>
              <a:t> and questions / statements, with vocabulary from the past two weeks.  This could be used for a whole class, pair or individual speaking (or writing) activity.</a:t>
            </a:r>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14648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contrasted with the previous slide</a:t>
            </a:r>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15586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75534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22</a:t>
            </a:fld>
            <a:endParaRPr lang="en-GB"/>
          </a:p>
        </p:txBody>
      </p:sp>
    </p:spTree>
    <p:extLst>
      <p:ext uri="{BB962C8B-B14F-4D97-AF65-F5344CB8AC3E}">
        <p14:creationId xmlns:p14="http://schemas.microsoft.com/office/powerpoint/2010/main" val="346198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Elicit the meaning of ‘</a:t>
            </a:r>
            <a:r>
              <a:rPr lang="en-GB" sz="1200" b="0" dirty="0">
                <a:solidFill>
                  <a:srgbClr val="002060"/>
                </a:solidFill>
                <a:latin typeface="Century Gothic" panose="020B0502020202020204" pitchFamily="34" charset="0"/>
              </a:rPr>
              <a:t>¿</a:t>
            </a:r>
            <a:r>
              <a:rPr lang="en-GB" sz="1200" b="0" dirty="0" err="1">
                <a:solidFill>
                  <a:srgbClr val="002060"/>
                </a:solidFill>
                <a:latin typeface="Century Gothic" panose="020B0502020202020204" pitchFamily="34" charset="0"/>
              </a:rPr>
              <a:t>Qué</a:t>
            </a:r>
            <a:r>
              <a:rPr lang="en-GB" sz="1200" b="0" dirty="0">
                <a:solidFill>
                  <a:srgbClr val="002060"/>
                </a:solidFill>
                <a:latin typeface="Century Gothic" panose="020B0502020202020204" pitchFamily="34" charset="0"/>
              </a:rPr>
              <a:t> </a:t>
            </a:r>
            <a:r>
              <a:rPr lang="en-GB" sz="1200" b="0" dirty="0" err="1">
                <a:solidFill>
                  <a:srgbClr val="002060"/>
                </a:solidFill>
                <a:latin typeface="Century Gothic" panose="020B0502020202020204" pitchFamily="34" charset="0"/>
              </a:rPr>
              <a:t>tiene</a:t>
            </a:r>
            <a:r>
              <a:rPr lang="en-GB" sz="1200" b="0" dirty="0">
                <a:solidFill>
                  <a:srgbClr val="002060"/>
                </a:solidFill>
                <a:latin typeface="Century Gothic" panose="020B0502020202020204" pitchFamily="34" charset="0"/>
              </a:rPr>
              <a:t> Ana?’ (</a:t>
            </a:r>
            <a:r>
              <a:rPr lang="en-GB" sz="1200" b="0" dirty="0" err="1">
                <a:solidFill>
                  <a:srgbClr val="002060"/>
                </a:solidFill>
                <a:latin typeface="Century Gothic" panose="020B0502020202020204" pitchFamily="34" charset="0"/>
              </a:rPr>
              <a:t>qué</a:t>
            </a:r>
            <a:r>
              <a:rPr lang="en-GB" sz="1200" b="0" dirty="0">
                <a:solidFill>
                  <a:srgbClr val="002060"/>
                </a:solidFill>
                <a:latin typeface="Century Gothic" panose="020B0502020202020204" pitchFamily="34" charset="0"/>
              </a:rPr>
              <a:t> was introduced last week)</a:t>
            </a:r>
            <a:endParaRPr lang="en-GB" baseline="0" dirty="0"/>
          </a:p>
          <a:p>
            <a:pPr marL="0" indent="0">
              <a:buNone/>
            </a:pPr>
            <a:endParaRPr lang="en-GB" baseline="0" dirty="0"/>
          </a:p>
          <a:p>
            <a:pPr marL="0" indent="0">
              <a:buNone/>
            </a:pPr>
            <a:r>
              <a:rPr lang="en-GB" baseline="0" dirty="0"/>
              <a:t>Note: Students can write 1-10 in their books, ‘has one’, ‘has more than one’ with space to the RHS for writing.</a:t>
            </a:r>
            <a:br>
              <a:rPr lang="en-GB" baseline="0" dirty="0"/>
            </a:br>
            <a:endParaRPr lang="en-GB" baseline="0" dirty="0"/>
          </a:p>
          <a:p>
            <a:pPr marL="0" indent="0">
              <a:buNone/>
            </a:pPr>
            <a:r>
              <a:rPr lang="en-GB" baseline="0" dirty="0"/>
              <a:t>Students listen to each item twice (e.g., listening the first time for ‘has one’ vs ‘has more than one’, then again for the lexical item in the third column. </a:t>
            </a:r>
          </a:p>
          <a:p>
            <a:pPr marL="0" indent="0">
              <a:buNone/>
            </a:pPr>
            <a:r>
              <a:rPr lang="en-GB" baseline="0" dirty="0"/>
              <a:t>The writing part of the activity can either be transcription (to focus on sound-spelling correspondences) OR translation into English (to focus on meaning).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‘De’ hasn’t been formally taught in </a:t>
            </a:r>
            <a:r>
              <a:rPr lang="en-GB" baseline="0" dirty="0" err="1"/>
              <a:t>SoW</a:t>
            </a:r>
            <a:r>
              <a:rPr lang="en-GB" baseline="0" dirty="0"/>
              <a:t> yet, but see what students think it could mean in context (they’re likely to guess here).</a:t>
            </a:r>
          </a:p>
          <a:p>
            <a:pPr marL="0" indent="0">
              <a:buNone/>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make students think about meaning (e.g. if they have transcribed, but not translated into English) ask them if any of these words seem strange in this context (‘tareas’, ‘</a:t>
            </a:r>
            <a:r>
              <a:rPr lang="en-GB" baseline="0" dirty="0" err="1"/>
              <a:t>preguntas</a:t>
            </a:r>
            <a:r>
              <a:rPr lang="en-GB" baseline="0" dirty="0"/>
              <a:t>’, ‘palabras’ – not normal to </a:t>
            </a:r>
            <a:r>
              <a:rPr lang="en-GB" i="1" baseline="0" dirty="0"/>
              <a:t>brag</a:t>
            </a:r>
            <a:r>
              <a:rPr lang="en-GB" baseline="0" dirty="0"/>
              <a:t> about these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r>
              <a:rPr lang="en-GB" dirty="0"/>
              <a:t>: 1. Tengo un</a:t>
            </a:r>
            <a:r>
              <a:rPr lang="en-GB" baseline="0" dirty="0"/>
              <a:t> bolígrafo; 2. Tengo unas plantas; 3. Tengo una revista; 4, Tengo unas tareas; 5. Tengo unos caballos en Inglaterra; 6. Tengo una botella de Coca-Cola; 7. Tengo unos amigos en el sur; 8. Tengo un periódico; 9. Tengo unas preguntas; 10. Tengo unas palabras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3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Items 1-4 require attention to gender (the options are matched for number)</a:t>
            </a:r>
            <a:r>
              <a:rPr lang="en-GB" baseline="0" dirty="0"/>
              <a:t>.  This activity also practises two forms of tener (tengo vs tiene).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challenge stronger students, ask them to then translate the sentences into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Check answers, then see next slide for items 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activity could also be made more challenging by adding a ‘neither’ option to the multiple choice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4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Items 5-8 items</a:t>
            </a:r>
            <a:r>
              <a:rPr lang="en-GB" baseline="0" dirty="0"/>
              <a:t> require attention to number (the options are matched for gender)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that in item 8, there is no verb before the indefinite article. Students have to look back to the start of the sentence to identify the subject of the verb. This is a point of cross-linguistic similarity between Spanish and English, so shouldn’t cause too many problems.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92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Students A and B will </a:t>
            </a:r>
            <a:r>
              <a:rPr lang="en-GB" u="sng" baseline="0" dirty="0"/>
              <a:t>both</a:t>
            </a:r>
            <a:r>
              <a:rPr lang="en-GB" u="none" baseline="0" dirty="0"/>
              <a:t> see this set of cards (so the slide can be projected for the whole group, so no printing needed). The aim of both activities is to identify a character, but with slight differences. Option 1 practises yes-no questions with raised intonation, while Option 2 has more of a focus on </a:t>
            </a:r>
            <a:r>
              <a:rPr lang="en-GB" u="none" baseline="0" dirty="0" err="1"/>
              <a:t>tengo</a:t>
            </a:r>
            <a:r>
              <a:rPr lang="en-GB" u="none" baseline="0" dirty="0"/>
              <a:t> vs </a:t>
            </a:r>
            <a:r>
              <a:rPr lang="en-GB" u="none" baseline="0" dirty="0" err="1"/>
              <a:t>tienes</a:t>
            </a:r>
            <a:r>
              <a:rPr lang="en-GB" u="none" baseline="0" dirty="0"/>
              <a:t>.</a:t>
            </a:r>
          </a:p>
          <a:p>
            <a:endParaRPr lang="en-GB" b="1" u="none" baseline="0" dirty="0"/>
          </a:p>
          <a:p>
            <a:r>
              <a:rPr lang="en-GB" b="1" u="none" baseline="0" dirty="0"/>
              <a:t>Option #1 </a:t>
            </a:r>
            <a:r>
              <a:rPr lang="en-GB" u="none" baseline="0" dirty="0"/>
              <a:t>Students work in pairs. Each student chooses a card, but doesn’t tell their partner which one. They then take turns to give a statement about the card (e.g. Tengo unos gatos) AND 2) ask their partner a question about their person (e.g., ¿Tienes una casa?) to which the partner can just reply ‘sí’ or correct them with ‘no’ and the singular/plural indefinite article &amp; noun (e.g., ‘No. Tengo </a:t>
            </a:r>
            <a:r>
              <a:rPr lang="en-GB" u="sng" baseline="0" dirty="0"/>
              <a:t>unas</a:t>
            </a:r>
            <a:r>
              <a:rPr lang="en-GB" u="none" baseline="0" dirty="0"/>
              <a:t> casa</a:t>
            </a:r>
            <a:r>
              <a:rPr lang="en-GB" u="sng" baseline="0" dirty="0"/>
              <a:t>s</a:t>
            </a:r>
            <a:r>
              <a:rPr lang="en-GB" u="none" baseline="0" dirty="0"/>
              <a:t>’ – emphasis is important here to communicate the correct meaning!). After several exchanges, students can ask each other, e.g., ‘¿</a:t>
            </a:r>
            <a:r>
              <a:rPr lang="en-GB" u="sng" baseline="0" dirty="0"/>
              <a:t>Eres</a:t>
            </a:r>
            <a:r>
              <a:rPr lang="en-GB" u="none" baseline="0" dirty="0"/>
              <a:t> persona…A?’. Students then do the same with the vocab items (on the next slide).</a:t>
            </a:r>
          </a:p>
          <a:p>
            <a:r>
              <a:rPr lang="en-GB" b="1" u="none" baseline="0" dirty="0"/>
              <a:t>NB</a:t>
            </a:r>
            <a:r>
              <a:rPr lang="en-GB" u="none" baseline="0" dirty="0"/>
              <a:t> If your students are likely to struggle to recall vocabulary in the speaking task, give them a few minutes to </a:t>
            </a:r>
            <a:r>
              <a:rPr lang="en-GB" b="1" i="1" u="none" baseline="0" dirty="0"/>
              <a:t>write</a:t>
            </a:r>
            <a:r>
              <a:rPr lang="en-GB" i="1" u="none" baseline="0" dirty="0"/>
              <a:t> </a:t>
            </a:r>
            <a:r>
              <a:rPr lang="en-GB" i="0" u="none" baseline="0" dirty="0"/>
              <a:t>their character descriptions first. The help slide (slide 27) could be displayed when they have doubts.</a:t>
            </a:r>
          </a:p>
          <a:p>
            <a:endParaRPr lang="en-GB" i="0" u="none" baseline="0" dirty="0"/>
          </a:p>
          <a:p>
            <a:r>
              <a:rPr lang="en-GB" b="1" u="none" baseline="0" dirty="0"/>
              <a:t>Option #2 </a:t>
            </a:r>
            <a:r>
              <a:rPr lang="en-GB" u="none" baseline="0" dirty="0"/>
              <a:t>(has more focus on the active choice between tengo and tienes): </a:t>
            </a:r>
            <a:r>
              <a:rPr lang="en-GB" b="0" u="none" baseline="0" dirty="0"/>
              <a:t>Student 1 chooses which person s/he is </a:t>
            </a:r>
            <a:r>
              <a:rPr lang="en-GB" b="0" i="1" u="none" baseline="0" dirty="0"/>
              <a:t>and</a:t>
            </a:r>
            <a:r>
              <a:rPr lang="en-GB" b="0" u="none" baseline="0" dirty="0"/>
              <a:t> which person Student 2 is. S/he must </a:t>
            </a:r>
            <a:r>
              <a:rPr lang="en-GB" b="0" u="sng" baseline="0" dirty="0"/>
              <a:t>not</a:t>
            </a:r>
            <a:r>
              <a:rPr lang="en-GB" b="0" u="none" baseline="0" dirty="0"/>
              <a:t> share these choices with Student 2. It is Student 2’s task to listen and find out. </a:t>
            </a:r>
            <a:r>
              <a:rPr lang="en-GB" u="none" baseline="0" dirty="0"/>
              <a:t>Student 1 describes what s/he has (‘tengo’) and what Student 2 has (‘tienes’). Ideally, this should be in random order to keep student 2 paying attention to whether student 1 is using the ‘I’ or ‘you’ form of tener. Student 2 writes notes in English or Spanish under two columns: ‘what I have’ and ‘what my partner has’. After student 1 has finished describing the 7 things, student 2 compares their notes with the pictures and asks the partner, e.g., ‘¿Soy persona A? &amp; ¿Eres persona B? Student 1 then confirms with ‘sí’ or ‘no’. Students then swap roles and practise with other vocab (see next slide).</a:t>
            </a:r>
          </a:p>
          <a:p>
            <a:endParaRPr lang="en-GB" u="none" baseline="0" dirty="0"/>
          </a:p>
          <a:p>
            <a:r>
              <a:rPr lang="en-GB" u="none" baseline="0" dirty="0"/>
              <a:t>NB We chose numbers, rather than real names, because we anticipated a bias towards boys choosing male names / girls choosing female names.</a:t>
            </a:r>
          </a:p>
          <a:p>
            <a:r>
              <a:rPr lang="en-GB" u="none" baseline="0" dirty="0"/>
              <a:t> </a:t>
            </a:r>
            <a:endParaRPr lang="en-GB"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12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Students change roles and practise</a:t>
            </a:r>
            <a:r>
              <a:rPr lang="en-GB" u="none" baseline="0" dirty="0"/>
              <a:t> with other lexical items from this week and last week.</a:t>
            </a:r>
          </a:p>
          <a:p>
            <a:r>
              <a:rPr lang="en-GB" u="none" baseline="0" dirty="0"/>
              <a:t>How to challenge more able students: ask them to write notes in Spanish, rather than English.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78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a:t>
            </a:r>
            <a:r>
              <a:rPr lang="en-GB" baseline="0" dirty="0"/>
              <a:t> reveal each set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82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Elicit</a:t>
            </a:r>
            <a:r>
              <a:rPr lang="en-GB" baseline="0" dirty="0" smtClean="0"/>
              <a:t> the meaning of the </a:t>
            </a:r>
            <a:r>
              <a:rPr lang="en-GB" sz="1200" dirty="0" smtClean="0">
                <a:solidFill>
                  <a:srgbClr val="002060"/>
                </a:solidFill>
                <a:latin typeface="Century Gothic" panose="020B0502020202020204" pitchFamily="34" charset="0"/>
              </a:rPr>
              <a:t>¿</a:t>
            </a:r>
            <a:r>
              <a:rPr lang="en-GB" sz="1200" dirty="0" err="1" smtClean="0">
                <a:solidFill>
                  <a:srgbClr val="002060"/>
                </a:solidFill>
                <a:latin typeface="Century Gothic" panose="020B0502020202020204" pitchFamily="34" charset="0"/>
              </a:rPr>
              <a:t>Qué</a:t>
            </a:r>
            <a:r>
              <a:rPr lang="en-GB" sz="1200" dirty="0" smtClean="0">
                <a:solidFill>
                  <a:srgbClr val="002060"/>
                </a:solidFill>
                <a:latin typeface="Century Gothic" panose="020B0502020202020204" pitchFamily="34" charset="0"/>
              </a:rPr>
              <a:t> </a:t>
            </a:r>
            <a:r>
              <a:rPr lang="en-GB" sz="1200" dirty="0" err="1" smtClean="0">
                <a:solidFill>
                  <a:srgbClr val="002060"/>
                </a:solidFill>
                <a:latin typeface="Century Gothic" panose="020B0502020202020204" pitchFamily="34" charset="0"/>
              </a:rPr>
              <a:t>tiene</a:t>
            </a:r>
            <a:r>
              <a:rPr lang="en-GB" sz="1200" dirty="0" smtClean="0">
                <a:solidFill>
                  <a:srgbClr val="002060"/>
                </a:solidFill>
                <a:latin typeface="Century Gothic" panose="020B0502020202020204" pitchFamily="34" charset="0"/>
              </a:rPr>
              <a:t>? </a:t>
            </a:r>
            <a:r>
              <a:rPr lang="en-GB" baseline="0" dirty="0" smtClean="0"/>
              <a:t>to draw attention to the question word introduced last lesson.</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2"/>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accent2"/>
                </a:solidFill>
                <a:latin typeface="Century Gothic" panose="020B0502020202020204" pitchFamily="34" charset="0"/>
              </a:rPr>
              <a:t>Transcript: </a:t>
            </a:r>
            <a:r>
              <a:rPr lang="en-GB" sz="1200" dirty="0" smtClean="0">
                <a:solidFill>
                  <a:schemeClr val="accent2"/>
                </a:solidFill>
                <a:latin typeface="Century Gothic" panose="020B0502020202020204" pitchFamily="34" charset="0"/>
              </a:rPr>
              <a:t>1. ¿</a:t>
            </a:r>
            <a:r>
              <a:rPr lang="en-GB" sz="1200" dirty="0" err="1" smtClean="0">
                <a:solidFill>
                  <a:schemeClr val="accent2"/>
                </a:solidFill>
                <a:latin typeface="Century Gothic" panose="020B0502020202020204" pitchFamily="34" charset="0"/>
              </a:rPr>
              <a:t>Tiene</a:t>
            </a:r>
            <a:r>
              <a:rPr lang="en-GB" sz="1200" dirty="0" smtClean="0">
                <a:solidFill>
                  <a:schemeClr val="accent2"/>
                </a:solidFill>
                <a:latin typeface="Century Gothic" panose="020B0502020202020204" pitchFamily="34" charset="0"/>
              </a:rPr>
              <a:t> </a:t>
            </a:r>
            <a:r>
              <a:rPr lang="en-GB" sz="1200" dirty="0">
                <a:solidFill>
                  <a:schemeClr val="accent2"/>
                </a:solidFill>
                <a:latin typeface="Century Gothic" panose="020B0502020202020204" pitchFamily="34" charset="0"/>
              </a:rPr>
              <a:t>un coche? 2. </a:t>
            </a:r>
            <a:r>
              <a:rPr lang="en-GB" sz="1200" dirty="0" err="1">
                <a:solidFill>
                  <a:schemeClr val="accent2"/>
                </a:solidFill>
                <a:latin typeface="Century Gothic" panose="020B0502020202020204" pitchFamily="34" charset="0"/>
              </a:rPr>
              <a:t>Tiene</a:t>
            </a:r>
            <a:r>
              <a:rPr lang="en-GB" sz="1200" dirty="0">
                <a:solidFill>
                  <a:schemeClr val="accent2"/>
                </a:solidFill>
                <a:latin typeface="Century Gothic" panose="020B0502020202020204" pitchFamily="34" charset="0"/>
              </a:rPr>
              <a:t> una casa. 3. </a:t>
            </a:r>
            <a:r>
              <a:rPr lang="en-GB" sz="1200" dirty="0" err="1">
                <a:solidFill>
                  <a:schemeClr val="accent2"/>
                </a:solidFill>
                <a:latin typeface="Century Gothic" panose="020B0502020202020204" pitchFamily="34" charset="0"/>
              </a:rPr>
              <a:t>Tiene</a:t>
            </a:r>
            <a:r>
              <a:rPr lang="en-GB" sz="1200" dirty="0">
                <a:solidFill>
                  <a:schemeClr val="accent2"/>
                </a:solidFill>
                <a:latin typeface="Century Gothic" panose="020B0502020202020204" pitchFamily="34" charset="0"/>
              </a:rPr>
              <a:t> unos amigos 4. ¿</a:t>
            </a:r>
            <a:r>
              <a:rPr lang="en-GB" sz="120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unas monedas? 5. </a:t>
            </a:r>
            <a:r>
              <a:rPr lang="en-GB" sz="1200" baseline="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unos documentos. 6. </a:t>
            </a:r>
            <a:r>
              <a:rPr lang="en-GB" sz="1200" dirty="0">
                <a:solidFill>
                  <a:schemeClr val="accent2"/>
                </a:solidFill>
                <a:latin typeface="Century Gothic" panose="020B0502020202020204" pitchFamily="34" charset="0"/>
              </a:rPr>
              <a:t>¿</a:t>
            </a:r>
            <a:r>
              <a:rPr lang="en-GB" sz="120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unos caballos? 7. </a:t>
            </a:r>
            <a:r>
              <a:rPr lang="en-GB" sz="1200" baseline="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una revista. 8. </a:t>
            </a:r>
            <a:r>
              <a:rPr lang="en-GB" sz="1200" baseline="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unos </a:t>
            </a:r>
            <a:r>
              <a:rPr lang="en-GB" sz="1200" baseline="0" dirty="0" err="1">
                <a:solidFill>
                  <a:schemeClr val="accent2"/>
                </a:solidFill>
                <a:latin typeface="Century Gothic" panose="020B0502020202020204" pitchFamily="34" charset="0"/>
              </a:rPr>
              <a:t>barcos</a:t>
            </a:r>
            <a:r>
              <a:rPr lang="en-GB" sz="1200" baseline="0" dirty="0">
                <a:solidFill>
                  <a:schemeClr val="accent2"/>
                </a:solidFill>
                <a:latin typeface="Century Gothic" panose="020B0502020202020204" pitchFamily="34" charset="0"/>
              </a:rPr>
              <a:t>. 9. </a:t>
            </a:r>
            <a:r>
              <a:rPr lang="en-GB" sz="1200" dirty="0">
                <a:solidFill>
                  <a:schemeClr val="accent2"/>
                </a:solidFill>
                <a:latin typeface="Century Gothic" panose="020B0502020202020204" pitchFamily="34" charset="0"/>
              </a:rPr>
              <a:t>¿</a:t>
            </a:r>
            <a:r>
              <a:rPr lang="en-GB" sz="1200" dirty="0" err="1">
                <a:solidFill>
                  <a:schemeClr val="accent2"/>
                </a:solidFill>
                <a:latin typeface="Century Gothic" panose="020B0502020202020204" pitchFamily="34" charset="0"/>
              </a:rPr>
              <a:t>Tiene</a:t>
            </a:r>
            <a:r>
              <a:rPr lang="en-GB" sz="1200" baseline="0" dirty="0">
                <a:solidFill>
                  <a:schemeClr val="accent2"/>
                </a:solidFill>
                <a:latin typeface="Century Gothic" panose="020B0502020202020204" pitchFamily="34" charset="0"/>
              </a:rPr>
              <a:t> unos teléfonos? 10. </a:t>
            </a:r>
            <a:r>
              <a:rPr lang="en-GB" sz="1200" dirty="0">
                <a:solidFill>
                  <a:schemeClr val="accent2"/>
                </a:solidFill>
                <a:latin typeface="Century Gothic" panose="020B0502020202020204" pitchFamily="34" charset="0"/>
              </a:rPr>
              <a:t>¿</a:t>
            </a:r>
            <a:r>
              <a:rPr lang="en-GB" sz="1200" dirty="0" err="1">
                <a:solidFill>
                  <a:schemeClr val="accent2"/>
                </a:solidFill>
                <a:latin typeface="Century Gothic" panose="020B0502020202020204" pitchFamily="34" charset="0"/>
              </a:rPr>
              <a:t>Tien</a:t>
            </a:r>
            <a:r>
              <a:rPr lang="en-GB" sz="1200" baseline="0" dirty="0" err="1">
                <a:solidFill>
                  <a:schemeClr val="accent2"/>
                </a:solidFill>
                <a:latin typeface="Century Gothic" panose="020B0502020202020204" pitchFamily="34" charset="0"/>
              </a:rPr>
              <a:t>e</a:t>
            </a:r>
            <a:r>
              <a:rPr lang="en-GB" sz="1200" baseline="0" dirty="0">
                <a:solidFill>
                  <a:schemeClr val="accent2"/>
                </a:solidFill>
                <a:latin typeface="Century Gothic" panose="020B0502020202020204" pitchFamily="34" charset="0"/>
              </a:rPr>
              <a:t> un gato</a:t>
            </a:r>
            <a:r>
              <a:rPr lang="en-GB" sz="1200" baseline="0" dirty="0" smtClean="0">
                <a:solidFill>
                  <a:schemeClr val="accent2"/>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focus of the activity is the same as last lesson (indefinite articles and gender/number agreement with noun), but the task design is different. This time, students have to pay attention to the </a:t>
            </a:r>
            <a:r>
              <a:rPr lang="en-GB" i="0" baseline="0" dirty="0"/>
              <a:t>noun</a:t>
            </a:r>
            <a:r>
              <a:rPr lang="en-GB" baseline="0" dirty="0"/>
              <a:t> to work out </a:t>
            </a:r>
            <a:r>
              <a:rPr lang="en-GB" baseline="0" dirty="0" smtClean="0"/>
              <a:t>the </a:t>
            </a:r>
            <a:r>
              <a:rPr lang="en-GB" baseline="0" dirty="0"/>
              <a:t>indefinite article is missing in the audio. They also have the to pay attention to question vs statement intonation (taught in week 3) and so decide whether to include ‘¿?’ in the transcription or not</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best to do this in two stages: 1) listen and write the noun and question marks (if needed); 2) look at the nouns and decide what the missing articles should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animations first reveal the missing noun, then the indefinite article.</a:t>
            </a:r>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77708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a:t>
            </a:r>
            <a:r>
              <a:rPr lang="en-GB" baseline="0" dirty="0"/>
              <a:t> on students’ ability, this could either be a blank gap fill (with the options deleted) or a multiple choice activity.</a:t>
            </a:r>
          </a:p>
          <a:p>
            <a:endParaRPr lang="en-GB" baseline="0" dirty="0"/>
          </a:p>
          <a:p>
            <a:r>
              <a:rPr lang="en-GB" dirty="0"/>
              <a:t>The</a:t>
            </a:r>
            <a:r>
              <a:rPr lang="en-GB" baseline="0" dirty="0"/>
              <a:t> idea here is to integrate question words (</a:t>
            </a:r>
            <a:r>
              <a:rPr lang="en-GB" baseline="0" dirty="0" err="1"/>
              <a:t>qué</a:t>
            </a:r>
            <a:r>
              <a:rPr lang="en-GB" baseline="0" dirty="0"/>
              <a:t>, </a:t>
            </a:r>
            <a:r>
              <a:rPr lang="en-GB" baseline="0" dirty="0" err="1"/>
              <a:t>cómo</a:t>
            </a:r>
            <a:r>
              <a:rPr lang="en-GB" baseline="0" dirty="0"/>
              <a:t>, </a:t>
            </a:r>
            <a:r>
              <a:rPr lang="en-GB" baseline="0" dirty="0" err="1"/>
              <a:t>dónde</a:t>
            </a:r>
            <a:r>
              <a:rPr lang="en-GB" baseline="0" dirty="0"/>
              <a:t>) and previous grammar features (es/</a:t>
            </a:r>
            <a:r>
              <a:rPr lang="en-GB" baseline="0" dirty="0" err="1"/>
              <a:t>está</a:t>
            </a:r>
            <a:r>
              <a:rPr lang="en-GB" baseline="0" dirty="0"/>
              <a:t>) with the work done in weeks 4 &amp; 5 on </a:t>
            </a:r>
            <a:r>
              <a:rPr lang="en-GB" baseline="0" dirty="0" err="1"/>
              <a:t>tener</a:t>
            </a:r>
            <a:r>
              <a:rPr lang="en-GB" baseline="0" dirty="0"/>
              <a:t> and indefinite articles. Students read, then complete with an appropriate missing word and can then practise it orally in pairs.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424122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6299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4434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1697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62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571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441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6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7696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1330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6415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10/10/2019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205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7778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6.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image" Target="../media/image5.png"/><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audio" Target="../media/audio19.wav"/><Relationship Id="rId3" Type="http://schemas.openxmlformats.org/officeDocument/2006/relationships/image" Target="../media/image39.png"/><Relationship Id="rId7" Type="http://schemas.openxmlformats.org/officeDocument/2006/relationships/audio" Target="../media/audio13.wav"/><Relationship Id="rId12" Type="http://schemas.openxmlformats.org/officeDocument/2006/relationships/audio" Target="../media/audio18.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12.wav"/><Relationship Id="rId11" Type="http://schemas.openxmlformats.org/officeDocument/2006/relationships/audio" Target="../media/audio17.wav"/><Relationship Id="rId5" Type="http://schemas.openxmlformats.org/officeDocument/2006/relationships/audio" Target="../media/audio11.wav"/><Relationship Id="rId10" Type="http://schemas.openxmlformats.org/officeDocument/2006/relationships/audio" Target="../media/audio16.wav"/><Relationship Id="rId4" Type="http://schemas.openxmlformats.org/officeDocument/2006/relationships/image" Target="../media/image40.png"/><Relationship Id="rId9" Type="http://schemas.openxmlformats.org/officeDocument/2006/relationships/audio" Target="../media/audio15.wav"/><Relationship Id="rId14" Type="http://schemas.openxmlformats.org/officeDocument/2006/relationships/audio" Target="../media/audio20.wav"/></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rPr>
              <a:t>Gender in Spanish</a:t>
            </a:r>
          </a:p>
        </p:txBody>
      </p:sp>
      <p:sp>
        <p:nvSpPr>
          <p:cNvPr id="2" name="TextBox 1"/>
          <p:cNvSpPr txBox="1"/>
          <p:nvPr/>
        </p:nvSpPr>
        <p:spPr>
          <a:xfrm>
            <a:off x="320158" y="1333441"/>
            <a:ext cx="11379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talk about something in the plural (more than one), Spanish often adds an ‘s’ to the end of the noun</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TextBox 9"/>
          <p:cNvSpPr txBox="1"/>
          <p:nvPr/>
        </p:nvSpPr>
        <p:spPr>
          <a:xfrm>
            <a:off x="7540432" y="8726548"/>
            <a:ext cx="3135086"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
            <a:b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46" name="Title 1"/>
          <p:cNvSpPr txBox="1">
            <a:spLocks/>
          </p:cNvSpPr>
          <p:nvPr/>
        </p:nvSpPr>
        <p:spPr>
          <a:xfrm>
            <a:off x="0" y="181697"/>
            <a:ext cx="7341306"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Talking about things in the plural:</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Plural nouns and indefinite articles (unos/unas)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8" name="TextBox 37"/>
          <p:cNvSpPr txBox="1"/>
          <p:nvPr/>
        </p:nvSpPr>
        <p:spPr>
          <a:xfrm>
            <a:off x="320158" y="3952850"/>
            <a:ext cx="11379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say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before a plural noun, use </a:t>
            </a: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unas</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 name="TextBox 2"/>
          <p:cNvSpPr txBox="1"/>
          <p:nvPr/>
        </p:nvSpPr>
        <p:spPr>
          <a:xfrm>
            <a:off x="411530" y="2797017"/>
            <a:ext cx="26125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 barco. </a:t>
            </a:r>
          </a:p>
        </p:txBody>
      </p:sp>
      <p:sp>
        <p:nvSpPr>
          <p:cNvPr id="40" name="TextBox 39"/>
          <p:cNvSpPr txBox="1"/>
          <p:nvPr/>
        </p:nvSpPr>
        <p:spPr>
          <a:xfrm>
            <a:off x="411530" y="3354933"/>
            <a:ext cx="26998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dos barco</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2" name="TextBox 41"/>
          <p:cNvSpPr txBox="1"/>
          <p:nvPr/>
        </p:nvSpPr>
        <p:spPr>
          <a:xfrm>
            <a:off x="300038" y="4492284"/>
            <a:ext cx="76043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 libro.</a:t>
            </a:r>
          </a:p>
        </p:txBody>
      </p:sp>
      <p:sp>
        <p:nvSpPr>
          <p:cNvPr id="44" name="TextBox 43"/>
          <p:cNvSpPr txBox="1"/>
          <p:nvPr/>
        </p:nvSpPr>
        <p:spPr>
          <a:xfrm>
            <a:off x="300038" y="5004554"/>
            <a:ext cx="4326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unos libros.</a:t>
            </a:r>
          </a:p>
        </p:txBody>
      </p:sp>
      <p:sp>
        <p:nvSpPr>
          <p:cNvPr id="48" name="TextBox 47"/>
          <p:cNvSpPr txBox="1"/>
          <p:nvPr/>
        </p:nvSpPr>
        <p:spPr>
          <a:xfrm>
            <a:off x="3451612" y="2797017"/>
            <a:ext cx="26125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 boat.</a:t>
            </a:r>
          </a:p>
        </p:txBody>
      </p:sp>
      <p:sp>
        <p:nvSpPr>
          <p:cNvPr id="49" name="TextBox 48"/>
          <p:cNvSpPr txBox="1"/>
          <p:nvPr/>
        </p:nvSpPr>
        <p:spPr>
          <a:xfrm>
            <a:off x="2849841" y="4523969"/>
            <a:ext cx="33132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 book.</a:t>
            </a:r>
          </a:p>
        </p:txBody>
      </p:sp>
      <p:sp>
        <p:nvSpPr>
          <p:cNvPr id="50" name="TextBox 49"/>
          <p:cNvSpPr txBox="1"/>
          <p:nvPr/>
        </p:nvSpPr>
        <p:spPr>
          <a:xfrm>
            <a:off x="3451612" y="3380235"/>
            <a:ext cx="40888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two boat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1" name="TextBox 50"/>
          <p:cNvSpPr txBox="1"/>
          <p:nvPr/>
        </p:nvSpPr>
        <p:spPr>
          <a:xfrm>
            <a:off x="2849841" y="5033239"/>
            <a:ext cx="33132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some books.</a:t>
            </a:r>
          </a:p>
        </p:txBody>
      </p:sp>
      <p:sp>
        <p:nvSpPr>
          <p:cNvPr id="52" name="TextBox 51"/>
          <p:cNvSpPr txBox="1"/>
          <p:nvPr/>
        </p:nvSpPr>
        <p:spPr>
          <a:xfrm>
            <a:off x="320158" y="2261923"/>
            <a:ext cx="26125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Compare:</a:t>
            </a:r>
          </a:p>
        </p:txBody>
      </p:sp>
      <p:sp>
        <p:nvSpPr>
          <p:cNvPr id="54" name="TextBox 53"/>
          <p:cNvSpPr txBox="1"/>
          <p:nvPr/>
        </p:nvSpPr>
        <p:spPr>
          <a:xfrm>
            <a:off x="300038" y="5663011"/>
            <a:ext cx="116993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plural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masculine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nouns, use _____. For plural </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feminine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nouns, use ______.</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4965969" y="5600305"/>
            <a:ext cx="10162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unos</a:t>
            </a:r>
          </a:p>
        </p:txBody>
      </p:sp>
      <p:sp>
        <p:nvSpPr>
          <p:cNvPr id="21" name="TextBox 20"/>
          <p:cNvSpPr txBox="1"/>
          <p:nvPr/>
        </p:nvSpPr>
        <p:spPr>
          <a:xfrm>
            <a:off x="10343210" y="5613726"/>
            <a:ext cx="10162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unas</a:t>
            </a:r>
          </a:p>
        </p:txBody>
      </p:sp>
      <p:sp>
        <p:nvSpPr>
          <p:cNvPr id="20" name="TextBox 19"/>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
        <p:nvSpPr>
          <p:cNvPr id="22" name="TextBox 21"/>
          <p:cNvSpPr txBox="1"/>
          <p:nvPr/>
        </p:nvSpPr>
        <p:spPr>
          <a:xfrm>
            <a:off x="5935828" y="4502984"/>
            <a:ext cx="30291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una moneda.</a:t>
            </a:r>
          </a:p>
        </p:txBody>
      </p:sp>
      <p:sp>
        <p:nvSpPr>
          <p:cNvPr id="23" name="TextBox 22"/>
          <p:cNvSpPr txBox="1"/>
          <p:nvPr/>
        </p:nvSpPr>
        <p:spPr>
          <a:xfrm>
            <a:off x="9336751" y="4514281"/>
            <a:ext cx="30291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a coin.</a:t>
            </a:r>
          </a:p>
        </p:txBody>
      </p:sp>
      <p:sp>
        <p:nvSpPr>
          <p:cNvPr id="25" name="TextBox 24"/>
          <p:cNvSpPr txBox="1"/>
          <p:nvPr/>
        </p:nvSpPr>
        <p:spPr>
          <a:xfrm>
            <a:off x="5982185" y="5022799"/>
            <a:ext cx="335456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unas monedas.</a:t>
            </a:r>
          </a:p>
        </p:txBody>
      </p:sp>
      <p:sp>
        <p:nvSpPr>
          <p:cNvPr id="26" name="TextBox 25"/>
          <p:cNvSpPr txBox="1"/>
          <p:nvPr/>
        </p:nvSpPr>
        <p:spPr>
          <a:xfrm>
            <a:off x="9336751" y="5019817"/>
            <a:ext cx="30291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 some coins.</a:t>
            </a:r>
          </a:p>
        </p:txBody>
      </p:sp>
    </p:spTree>
    <p:extLst>
      <p:ext uri="{BB962C8B-B14F-4D97-AF65-F5344CB8AC3E}">
        <p14:creationId xmlns:p14="http://schemas.microsoft.com/office/powerpoint/2010/main" val="2594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p:bldP spid="40" grpId="0"/>
      <p:bldP spid="42" grpId="0"/>
      <p:bldP spid="44" grpId="0"/>
      <p:bldP spid="48" grpId="0"/>
      <p:bldP spid="49" grpId="0"/>
      <p:bldP spid="50" grpId="0"/>
      <p:bldP spid="51" grpId="0"/>
      <p:bldP spid="52" grpId="0"/>
      <p:bldP spid="54" grpId="0"/>
      <p:bldP spid="6" grpId="0"/>
      <p:bldP spid="21" grpId="0"/>
      <p:bldP spid="22" grpId="0"/>
      <p:bldP spid="23"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115" y="13827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200" dirty="0"/>
              <a:t>The police are now picking up phone conversations from between the criminals. Read the extracts, complete them and practise with a partner!</a:t>
            </a:r>
          </a:p>
        </p:txBody>
      </p:sp>
      <p:sp>
        <p:nvSpPr>
          <p:cNvPr id="5" name="Content Placeholder 4"/>
          <p:cNvSpPr txBox="1">
            <a:spLocks/>
          </p:cNvSpPr>
          <p:nvPr/>
        </p:nvSpPr>
        <p:spPr>
          <a:xfrm>
            <a:off x="206827" y="1896959"/>
            <a:ext cx="8220529" cy="4351338"/>
          </a:xfrm>
          <a:prstGeom prst="rect">
            <a:avLst/>
          </a:prstGeom>
          <a:solidFill>
            <a:schemeClr val="accent2">
              <a:lumMod val="40000"/>
              <a:lumOff val="60000"/>
              <a:alpha val="20000"/>
            </a:schemeClr>
          </a:solidFill>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t> </a:t>
            </a:r>
            <a:r>
              <a:rPr lang="en-GB" sz="4000" dirty="0" err="1"/>
              <a:t>Estoy</a:t>
            </a:r>
            <a:r>
              <a:rPr lang="en-GB" sz="4000" dirty="0"/>
              <a:t> con Juan</a:t>
            </a:r>
          </a:p>
          <a:p>
            <a:pPr marL="0" indent="0">
              <a:buNone/>
            </a:pPr>
            <a:endParaRPr lang="en-GB" sz="4000" dirty="0"/>
          </a:p>
          <a:p>
            <a:r>
              <a:rPr lang="en-GB" sz="4000" dirty="0"/>
              <a:t>¿________</a:t>
            </a:r>
            <a:r>
              <a:rPr lang="en-GB" sz="4000" dirty="0" err="1"/>
              <a:t>está</a:t>
            </a:r>
            <a:r>
              <a:rPr lang="en-GB" sz="4000" dirty="0"/>
              <a:t>?.</a:t>
            </a:r>
          </a:p>
          <a:p>
            <a:endParaRPr lang="en-GB" sz="4000" dirty="0"/>
          </a:p>
          <a:p>
            <a:r>
              <a:rPr lang="en-GB" sz="4000" dirty="0"/>
              <a:t> _____ </a:t>
            </a:r>
            <a:r>
              <a:rPr lang="en-GB" sz="4000" dirty="0" err="1"/>
              <a:t>muy</a:t>
            </a:r>
            <a:r>
              <a:rPr lang="en-GB" sz="4000" dirty="0"/>
              <a:t> </a:t>
            </a:r>
            <a:r>
              <a:rPr lang="en-GB" sz="4000" dirty="0" err="1"/>
              <a:t>alegre</a:t>
            </a:r>
            <a:r>
              <a:rPr lang="en-GB" sz="4000" dirty="0"/>
              <a:t> hoy. ______ un _______. </a:t>
            </a:r>
          </a:p>
          <a:p>
            <a:endParaRPr lang="en-GB" sz="4000" dirty="0"/>
          </a:p>
          <a:p>
            <a:r>
              <a:rPr lang="en-GB" sz="4000" dirty="0"/>
              <a:t>Ah, ¿____ </a:t>
            </a:r>
            <a:r>
              <a:rPr lang="en-GB" sz="4000" dirty="0" err="1"/>
              <a:t>nuevo</a:t>
            </a:r>
            <a:r>
              <a:rPr lang="en-GB" sz="4000" dirty="0"/>
              <a:t>? </a:t>
            </a:r>
          </a:p>
          <a:p>
            <a:pPr marL="0" indent="0">
              <a:buNone/>
            </a:pPr>
            <a:endParaRPr lang="en-GB" sz="4000" dirty="0"/>
          </a:p>
          <a:p>
            <a:r>
              <a:rPr lang="en-GB" sz="4000" dirty="0"/>
              <a:t> ¡</a:t>
            </a:r>
            <a:r>
              <a:rPr lang="en-GB" sz="4000" dirty="0" err="1"/>
              <a:t>Sí</a:t>
            </a:r>
            <a:r>
              <a:rPr lang="en-GB" sz="4000" dirty="0"/>
              <a:t>! </a:t>
            </a:r>
            <a:r>
              <a:rPr lang="en-GB" sz="4000" dirty="0" err="1"/>
              <a:t>Tiene</a:t>
            </a:r>
            <a:r>
              <a:rPr lang="en-GB" sz="4000" dirty="0"/>
              <a:t> unos </a:t>
            </a:r>
            <a:r>
              <a:rPr lang="en-GB" sz="4000" dirty="0" err="1"/>
              <a:t>coches</a:t>
            </a:r>
            <a:r>
              <a:rPr lang="en-GB" sz="4000" dirty="0"/>
              <a:t> __________.</a:t>
            </a:r>
          </a:p>
        </p:txBody>
      </p:sp>
      <p:sp>
        <p:nvSpPr>
          <p:cNvPr id="6" name="TextBox 5"/>
          <p:cNvSpPr txBox="1"/>
          <p:nvPr/>
        </p:nvSpPr>
        <p:spPr>
          <a:xfrm>
            <a:off x="4357914" y="1926964"/>
            <a:ext cx="2322286" cy="461665"/>
          </a:xfrm>
          <a:prstGeom prst="rect">
            <a:avLst/>
          </a:prstGeom>
          <a:noFill/>
        </p:spPr>
        <p:txBody>
          <a:bodyPr wrap="square" rtlCol="0">
            <a:spAutoFit/>
          </a:bodyPr>
          <a:lstStyle/>
          <a:p>
            <a:r>
              <a:rPr lang="en-GB" sz="2400" b="1" dirty="0">
                <a:latin typeface="Century Gothic" panose="020B0502020202020204" pitchFamily="34" charset="0"/>
              </a:rPr>
              <a:t>Extracto B</a:t>
            </a:r>
          </a:p>
        </p:txBody>
      </p:sp>
      <p:sp>
        <p:nvSpPr>
          <p:cNvPr id="7" name="TextBox 6"/>
          <p:cNvSpPr txBox="1"/>
          <p:nvPr/>
        </p:nvSpPr>
        <p:spPr>
          <a:xfrm>
            <a:off x="582972" y="3604225"/>
            <a:ext cx="1756228" cy="553998"/>
          </a:xfrm>
          <a:prstGeom prst="rect">
            <a:avLst/>
          </a:prstGeom>
          <a:noFill/>
        </p:spPr>
        <p:txBody>
          <a:bodyPr wrap="square" rtlCol="0">
            <a:spAutoFit/>
          </a:bodyPr>
          <a:lstStyle/>
          <a:p>
            <a:r>
              <a:rPr lang="en-GB" sz="3000" dirty="0" err="1">
                <a:solidFill>
                  <a:schemeClr val="accent2"/>
                </a:solidFill>
                <a:latin typeface="Century Gothic" panose="020B0502020202020204" pitchFamily="34" charset="0"/>
              </a:rPr>
              <a:t>Está</a:t>
            </a:r>
            <a:endParaRPr lang="en-GB" sz="3000" dirty="0">
              <a:solidFill>
                <a:schemeClr val="accent2"/>
              </a:solidFill>
              <a:latin typeface="Century Gothic" panose="020B0502020202020204" pitchFamily="34" charset="0"/>
            </a:endParaRPr>
          </a:p>
        </p:txBody>
      </p:sp>
      <p:sp>
        <p:nvSpPr>
          <p:cNvPr id="8" name="TextBox 7"/>
          <p:cNvSpPr txBox="1"/>
          <p:nvPr/>
        </p:nvSpPr>
        <p:spPr>
          <a:xfrm>
            <a:off x="1636487" y="4591346"/>
            <a:ext cx="1756228" cy="553998"/>
          </a:xfrm>
          <a:prstGeom prst="rect">
            <a:avLst/>
          </a:prstGeom>
          <a:noFill/>
        </p:spPr>
        <p:txBody>
          <a:bodyPr wrap="square" rtlCol="0">
            <a:spAutoFit/>
          </a:bodyPr>
          <a:lstStyle/>
          <a:p>
            <a:r>
              <a:rPr lang="en-GB" sz="3000" dirty="0" err="1">
                <a:solidFill>
                  <a:schemeClr val="accent2"/>
                </a:solidFill>
                <a:latin typeface="Century Gothic" panose="020B0502020202020204" pitchFamily="34" charset="0"/>
              </a:rPr>
              <a:t>Es</a:t>
            </a:r>
            <a:endParaRPr lang="en-GB" sz="3000" dirty="0">
              <a:solidFill>
                <a:schemeClr val="accent2"/>
              </a:solidFill>
              <a:latin typeface="Century Gothic" panose="020B0502020202020204" pitchFamily="34" charset="0"/>
            </a:endParaRPr>
          </a:p>
        </p:txBody>
      </p:sp>
      <p:sp>
        <p:nvSpPr>
          <p:cNvPr id="9" name="TextBox 8"/>
          <p:cNvSpPr txBox="1"/>
          <p:nvPr/>
        </p:nvSpPr>
        <p:spPr>
          <a:xfrm>
            <a:off x="918030" y="2743457"/>
            <a:ext cx="1756228" cy="553998"/>
          </a:xfrm>
          <a:prstGeom prst="rect">
            <a:avLst/>
          </a:prstGeom>
          <a:noFill/>
        </p:spPr>
        <p:txBody>
          <a:bodyPr wrap="square" rtlCol="0">
            <a:spAutoFit/>
          </a:bodyPr>
          <a:lstStyle/>
          <a:p>
            <a:r>
              <a:rPr lang="en-GB" sz="3000" dirty="0" err="1">
                <a:solidFill>
                  <a:schemeClr val="accent2"/>
                </a:solidFill>
                <a:latin typeface="Century Gothic" panose="020B0502020202020204" pitchFamily="34" charset="0"/>
              </a:rPr>
              <a:t>Cómo</a:t>
            </a:r>
            <a:endParaRPr lang="en-GB" sz="3000" dirty="0">
              <a:solidFill>
                <a:schemeClr val="accent2"/>
              </a:solidFill>
              <a:latin typeface="Century Gothic" panose="020B0502020202020204" pitchFamily="34" charset="0"/>
            </a:endParaRPr>
          </a:p>
        </p:txBody>
      </p:sp>
      <p:sp>
        <p:nvSpPr>
          <p:cNvPr id="10" name="TextBox 9"/>
          <p:cNvSpPr txBox="1"/>
          <p:nvPr/>
        </p:nvSpPr>
        <p:spPr>
          <a:xfrm>
            <a:off x="4875695" y="3622420"/>
            <a:ext cx="1756228" cy="553998"/>
          </a:xfrm>
          <a:prstGeom prst="rect">
            <a:avLst/>
          </a:prstGeom>
          <a:noFill/>
        </p:spPr>
        <p:txBody>
          <a:bodyPr wrap="square" rtlCol="0">
            <a:spAutoFit/>
          </a:bodyPr>
          <a:lstStyle/>
          <a:p>
            <a:r>
              <a:rPr lang="en-GB" sz="3000" dirty="0" err="1">
                <a:solidFill>
                  <a:schemeClr val="accent2"/>
                </a:solidFill>
                <a:latin typeface="Century Gothic" panose="020B0502020202020204" pitchFamily="34" charset="0"/>
              </a:rPr>
              <a:t>Tiene</a:t>
            </a:r>
            <a:r>
              <a:rPr lang="en-GB" sz="3000" dirty="0">
                <a:solidFill>
                  <a:schemeClr val="accent2"/>
                </a:solidFill>
                <a:latin typeface="Century Gothic" panose="020B0502020202020204" pitchFamily="34" charset="0"/>
              </a:rPr>
              <a:t> </a:t>
            </a:r>
          </a:p>
        </p:txBody>
      </p:sp>
      <p:sp>
        <p:nvSpPr>
          <p:cNvPr id="12" name="TextBox 11"/>
          <p:cNvSpPr txBox="1"/>
          <p:nvPr/>
        </p:nvSpPr>
        <p:spPr>
          <a:xfrm>
            <a:off x="6826964" y="3620573"/>
            <a:ext cx="1756228" cy="553998"/>
          </a:xfrm>
          <a:prstGeom prst="rect">
            <a:avLst/>
          </a:prstGeom>
          <a:noFill/>
        </p:spPr>
        <p:txBody>
          <a:bodyPr wrap="square" rtlCol="0">
            <a:spAutoFit/>
          </a:bodyPr>
          <a:lstStyle/>
          <a:p>
            <a:r>
              <a:rPr lang="en-GB" sz="3000" dirty="0" err="1">
                <a:solidFill>
                  <a:schemeClr val="accent2"/>
                </a:solidFill>
                <a:latin typeface="Century Gothic" panose="020B0502020202020204" pitchFamily="34" charset="0"/>
              </a:rPr>
              <a:t>barco</a:t>
            </a:r>
            <a:endParaRPr lang="en-GB" sz="3000" dirty="0">
              <a:solidFill>
                <a:schemeClr val="accent2"/>
              </a:solidFill>
              <a:latin typeface="Century Gothic" panose="020B0502020202020204" pitchFamily="34" charset="0"/>
            </a:endParaRPr>
          </a:p>
        </p:txBody>
      </p:sp>
      <p:grpSp>
        <p:nvGrpSpPr>
          <p:cNvPr id="13" name="Group 12"/>
          <p:cNvGrpSpPr/>
          <p:nvPr/>
        </p:nvGrpSpPr>
        <p:grpSpPr>
          <a:xfrm>
            <a:off x="6616115" y="1855289"/>
            <a:ext cx="5575885" cy="1776335"/>
            <a:chOff x="6023428" y="3959210"/>
            <a:chExt cx="5575885" cy="1776335"/>
          </a:xfrm>
        </p:grpSpPr>
        <p:sp>
          <p:nvSpPr>
            <p:cNvPr id="14" name="Rectangle 13"/>
            <p:cNvSpPr/>
            <p:nvPr/>
          </p:nvSpPr>
          <p:spPr>
            <a:xfrm>
              <a:off x="6023429" y="3962050"/>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es</a:t>
              </a:r>
              <a:endParaRPr lang="en-GB" sz="3600" dirty="0">
                <a:solidFill>
                  <a:schemeClr val="accent2"/>
                </a:solidFill>
                <a:latin typeface="Century Gothic" panose="020B0502020202020204" pitchFamily="34" charset="0"/>
              </a:endParaRPr>
            </a:p>
          </p:txBody>
        </p:sp>
        <p:sp>
          <p:nvSpPr>
            <p:cNvPr id="15" name="Rectangle 14"/>
            <p:cNvSpPr/>
            <p:nvPr/>
          </p:nvSpPr>
          <p:spPr>
            <a:xfrm>
              <a:off x="7834670" y="3959210"/>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está</a:t>
              </a:r>
              <a:endParaRPr lang="en-GB" sz="3600" dirty="0">
                <a:solidFill>
                  <a:schemeClr val="accent2"/>
                </a:solidFill>
                <a:latin typeface="Century Gothic" panose="020B0502020202020204" pitchFamily="34" charset="0"/>
              </a:endParaRPr>
            </a:p>
          </p:txBody>
        </p:sp>
        <p:sp>
          <p:nvSpPr>
            <p:cNvPr id="16" name="Rectangle 15"/>
            <p:cNvSpPr/>
            <p:nvPr/>
          </p:nvSpPr>
          <p:spPr>
            <a:xfrm>
              <a:off x="7834670" y="4879202"/>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cómo</a:t>
              </a:r>
              <a:endParaRPr lang="en-GB" sz="3600" dirty="0">
                <a:solidFill>
                  <a:schemeClr val="accent2"/>
                </a:solidFill>
                <a:latin typeface="Century Gothic" panose="020B0502020202020204" pitchFamily="34" charset="0"/>
              </a:endParaRPr>
            </a:p>
          </p:txBody>
        </p:sp>
        <p:sp>
          <p:nvSpPr>
            <p:cNvPr id="17" name="Rectangle 16"/>
            <p:cNvSpPr/>
            <p:nvPr/>
          </p:nvSpPr>
          <p:spPr>
            <a:xfrm>
              <a:off x="6023428" y="4879202"/>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2"/>
                  </a:solidFill>
                  <a:latin typeface="Century Gothic" panose="020B0502020202020204" pitchFamily="34" charset="0"/>
                </a:rPr>
                <a:t>tiene</a:t>
              </a:r>
            </a:p>
          </p:txBody>
        </p:sp>
        <p:sp>
          <p:nvSpPr>
            <p:cNvPr id="18" name="Rectangle 17"/>
            <p:cNvSpPr/>
            <p:nvPr/>
          </p:nvSpPr>
          <p:spPr>
            <a:xfrm>
              <a:off x="9645911" y="3971487"/>
              <a:ext cx="1953402"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barco</a:t>
              </a:r>
              <a:endParaRPr lang="en-GB" sz="3600" dirty="0">
                <a:solidFill>
                  <a:schemeClr val="accent2"/>
                </a:solidFill>
                <a:latin typeface="Century Gothic" panose="020B0502020202020204" pitchFamily="34" charset="0"/>
              </a:endParaRPr>
            </a:p>
          </p:txBody>
        </p:sp>
      </p:grpSp>
      <p:sp>
        <p:nvSpPr>
          <p:cNvPr id="19" name="TextBox 18"/>
          <p:cNvSpPr txBox="1"/>
          <p:nvPr/>
        </p:nvSpPr>
        <p:spPr>
          <a:xfrm>
            <a:off x="4971142" y="5461928"/>
            <a:ext cx="2088243" cy="584775"/>
          </a:xfrm>
          <a:prstGeom prst="rect">
            <a:avLst/>
          </a:prstGeom>
          <a:noFill/>
        </p:spPr>
        <p:txBody>
          <a:bodyPr wrap="square" rtlCol="0">
            <a:spAutoFit/>
          </a:bodyPr>
          <a:lstStyle/>
          <a:p>
            <a:r>
              <a:rPr lang="en-GB" sz="3200" dirty="0" err="1">
                <a:solidFill>
                  <a:schemeClr val="accent2"/>
                </a:solidFill>
                <a:latin typeface="Century Gothic" panose="020B0502020202020204" pitchFamily="34" charset="0"/>
              </a:rPr>
              <a:t>también</a:t>
            </a:r>
            <a:endParaRPr lang="en-GB" sz="3200" dirty="0">
              <a:solidFill>
                <a:schemeClr val="accent2"/>
              </a:solidFill>
              <a:latin typeface="Century Gothic" panose="020B0502020202020204" pitchFamily="34" charset="0"/>
            </a:endParaRPr>
          </a:p>
        </p:txBody>
      </p:sp>
      <p:sp>
        <p:nvSpPr>
          <p:cNvPr id="20" name="Rectangle 19"/>
          <p:cNvSpPr/>
          <p:nvPr/>
        </p:nvSpPr>
        <p:spPr>
          <a:xfrm>
            <a:off x="10238598" y="2775281"/>
            <a:ext cx="1953402"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accent2"/>
                </a:solidFill>
                <a:latin typeface="Century Gothic" panose="020B0502020202020204" pitchFamily="34" charset="0"/>
              </a:rPr>
              <a:t>también</a:t>
            </a:r>
            <a:endParaRPr lang="en-GB" sz="3200" dirty="0">
              <a:solidFill>
                <a:schemeClr val="accent2"/>
              </a:solidFill>
              <a:latin typeface="Century Gothic" panose="020B0502020202020204" pitchFamily="34" charset="0"/>
            </a:endParaRPr>
          </a:p>
        </p:txBody>
      </p:sp>
      <p:sp>
        <p:nvSpPr>
          <p:cNvPr id="21" name="TextBox 20"/>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pic>
        <p:nvPicPr>
          <p:cNvPr id="22" name="Picture 4" descr="http://www.clker.com/cliparts/J/C/F/Q/x/J/man-walking-talking-on-cell-phone-silhouette-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775" y="4072628"/>
            <a:ext cx="663252" cy="229769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9144000" y="5887435"/>
            <a:ext cx="2888733"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leer / </a:t>
            </a:r>
            <a:r>
              <a:rPr lang="en-GB" b="1" dirty="0" err="1">
                <a:latin typeface="Century Gothic" panose="020B0502020202020204" pitchFamily="34" charset="0"/>
              </a:rPr>
              <a:t>escribir</a:t>
            </a:r>
            <a:r>
              <a:rPr lang="en-GB" b="1" dirty="0">
                <a:latin typeface="Century Gothic" panose="020B0502020202020204" pitchFamily="34" charset="0"/>
              </a:rPr>
              <a:t> / </a:t>
            </a:r>
            <a:r>
              <a:rPr lang="en-GB" b="1" dirty="0" err="1">
                <a:latin typeface="Century Gothic" panose="020B0502020202020204" pitchFamily="34" charset="0"/>
              </a:rPr>
              <a:t>hablar</a:t>
            </a:r>
            <a:endParaRPr lang="en-GB" b="1" dirty="0">
              <a:latin typeface="Century Gothic" panose="020B0502020202020204" pitchFamily="34" charset="0"/>
            </a:endParaRPr>
          </a:p>
        </p:txBody>
      </p:sp>
    </p:spTree>
    <p:extLst>
      <p:ext uri="{BB962C8B-B14F-4D97-AF65-F5344CB8AC3E}">
        <p14:creationId xmlns:p14="http://schemas.microsoft.com/office/powerpoint/2010/main" val="5017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5086" y="5682343"/>
            <a:ext cx="1346210" cy="599643"/>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latin typeface="Century Gothic" panose="020B0502020202020204" pitchFamily="34" charset="0"/>
              </a:rPr>
              <a:t>escribir</a:t>
            </a:r>
            <a:r>
              <a:rPr lang="en-GB" b="1" dirty="0">
                <a:latin typeface="Century Gothic" panose="020B0502020202020204" pitchFamily="34" charset="0"/>
              </a:rPr>
              <a:t>      (+ </a:t>
            </a:r>
            <a:r>
              <a:rPr lang="en-GB" b="1" dirty="0" err="1">
                <a:latin typeface="Century Gothic" panose="020B0502020202020204" pitchFamily="34" charset="0"/>
              </a:rPr>
              <a:t>hablar</a:t>
            </a:r>
            <a:r>
              <a:rPr lang="en-GB" b="1" dirty="0">
                <a:latin typeface="Century Gothic" panose="020B0502020202020204" pitchFamily="34" charset="0"/>
              </a:rPr>
              <a:t>)</a:t>
            </a:r>
          </a:p>
        </p:txBody>
      </p:sp>
      <p:sp>
        <p:nvSpPr>
          <p:cNvPr id="5" name="TextBox 4"/>
          <p:cNvSpPr txBox="1"/>
          <p:nvPr/>
        </p:nvSpPr>
        <p:spPr>
          <a:xfrm>
            <a:off x="267068" y="196218"/>
            <a:ext cx="11641961" cy="3046988"/>
          </a:xfrm>
          <a:prstGeom prst="rect">
            <a:avLst/>
          </a:prstGeom>
          <a:noFill/>
        </p:spPr>
        <p:txBody>
          <a:bodyPr wrap="square" rtlCol="0">
            <a:spAutoFit/>
          </a:bodyPr>
          <a:lstStyle/>
          <a:p>
            <a:pPr>
              <a:lnSpc>
                <a:spcPct val="200000"/>
              </a:lnSpc>
            </a:pPr>
            <a:r>
              <a:rPr lang="en-GB" sz="2400" b="1" dirty="0">
                <a:solidFill>
                  <a:srgbClr val="002060"/>
                </a:solidFill>
                <a:latin typeface="Century Gothic" panose="020B0502020202020204" pitchFamily="34" charset="0"/>
              </a:rPr>
              <a:t>¡Eres un ladrón! </a:t>
            </a:r>
            <a:endParaRPr lang="en-GB" sz="2400" dirty="0">
              <a:solidFill>
                <a:srgbClr val="002060"/>
              </a:solidFill>
              <a:latin typeface="Century Gothic" panose="020B0502020202020204" pitchFamily="34" charset="0"/>
            </a:endParaRPr>
          </a:p>
          <a:p>
            <a:pPr marL="342900" indent="-342900">
              <a:lnSpc>
                <a:spcPct val="200000"/>
              </a:lnSpc>
              <a:buFont typeface="Arial" panose="020B0604020202020204" pitchFamily="34" charset="0"/>
              <a:buChar char="•"/>
            </a:pPr>
            <a:r>
              <a:rPr lang="en-GB" sz="2400" dirty="0">
                <a:solidFill>
                  <a:srgbClr val="002060"/>
                </a:solidFill>
                <a:latin typeface="Century Gothic" panose="020B0502020202020204" pitchFamily="34" charset="0"/>
              </a:rPr>
              <a:t>Write about what you and your partner in crime have (use ‘</a:t>
            </a:r>
            <a:r>
              <a:rPr lang="en-GB" sz="2400" dirty="0" err="1">
                <a:solidFill>
                  <a:srgbClr val="002060"/>
                </a:solidFill>
                <a:latin typeface="Century Gothic" panose="020B0502020202020204" pitchFamily="34" charset="0"/>
              </a:rPr>
              <a:t>tengo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tiene</a:t>
            </a:r>
            <a:r>
              <a:rPr lang="en-GB" sz="2400" dirty="0">
                <a:solidFill>
                  <a:srgbClr val="002060"/>
                </a:solidFill>
                <a:latin typeface="Century Gothic" panose="020B0502020202020204" pitchFamily="34" charset="0"/>
              </a:rPr>
              <a:t>’)</a:t>
            </a:r>
          </a:p>
          <a:p>
            <a:pPr marL="285750" indent="-285750">
              <a:lnSpc>
                <a:spcPct val="200000"/>
              </a:lnSpc>
              <a:buFont typeface="Arial" panose="020B0604020202020204" pitchFamily="34" charset="0"/>
              <a:buChar char="•"/>
            </a:pPr>
            <a:r>
              <a:rPr lang="en-GB" sz="2400" dirty="0">
                <a:solidFill>
                  <a:srgbClr val="002060"/>
                </a:solidFill>
                <a:latin typeface="Century Gothic" panose="020B0502020202020204" pitchFamily="34" charset="0"/>
              </a:rPr>
              <a:t>Use a dictionary to find new nouns and adjectives.</a:t>
            </a:r>
          </a:p>
          <a:p>
            <a:pPr marL="285750" indent="-285750">
              <a:lnSpc>
                <a:spcPct val="200000"/>
              </a:lnSpc>
              <a:buFont typeface="Arial" panose="020B0604020202020204" pitchFamily="34" charset="0"/>
              <a:buChar char="•"/>
            </a:pPr>
            <a:r>
              <a:rPr lang="en-GB" sz="2400" dirty="0">
                <a:solidFill>
                  <a:srgbClr val="002060"/>
                </a:solidFill>
                <a:latin typeface="Century Gothic" panose="020B0502020202020204" pitchFamily="34" charset="0"/>
              </a:rPr>
              <a:t>Remember to use un/una/unos/unas with the correct gender.</a:t>
            </a:r>
          </a:p>
        </p:txBody>
      </p:sp>
      <p:pic>
        <p:nvPicPr>
          <p:cNvPr id="1026" name="Picture 2" descr="http://www.clker.com/cliparts/b/e/e/e/11949839881243335407note.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5371" y="3243206"/>
            <a:ext cx="1717921" cy="1908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
        <p:nvSpPr>
          <p:cNvPr id="3" name="Oval Callout 2"/>
          <p:cNvSpPr/>
          <p:nvPr/>
        </p:nvSpPr>
        <p:spPr>
          <a:xfrm>
            <a:off x="267068" y="3243206"/>
            <a:ext cx="8824142" cy="2561258"/>
          </a:xfrm>
          <a:prstGeom prst="wedgeEllipseCallout">
            <a:avLst>
              <a:gd name="adj1" fmla="val 52592"/>
              <a:gd name="adj2" fmla="val 68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60217" y="3518267"/>
            <a:ext cx="7190499" cy="1785104"/>
          </a:xfrm>
          <a:prstGeom prst="rect">
            <a:avLst/>
          </a:prstGeom>
          <a:noFill/>
        </p:spPr>
        <p:txBody>
          <a:bodyPr wrap="square" rtlCol="0">
            <a:spAutoFit/>
          </a:bodyPr>
          <a:lstStyle/>
          <a:p>
            <a:endParaRPr lang="en-GB" sz="2200" dirty="0">
              <a:solidFill>
                <a:srgbClr val="002060"/>
              </a:solidFill>
              <a:latin typeface="Century Gothic" panose="020B0502020202020204" pitchFamily="34" charset="0"/>
            </a:endParaRPr>
          </a:p>
          <a:p>
            <a:r>
              <a:rPr lang="en-GB" sz="2200" dirty="0">
                <a:solidFill>
                  <a:srgbClr val="002060"/>
                </a:solidFill>
                <a:latin typeface="Century Gothic" panose="020B0502020202020204" pitchFamily="34" charset="0"/>
              </a:rPr>
              <a:t>Want to </a:t>
            </a:r>
            <a:r>
              <a:rPr lang="en-GB" sz="2200" b="1" i="1" dirty="0">
                <a:solidFill>
                  <a:srgbClr val="002060"/>
                </a:solidFill>
                <a:latin typeface="Century Gothic" panose="020B0502020202020204" pitchFamily="34" charset="0"/>
              </a:rPr>
              <a:t>describe</a:t>
            </a:r>
            <a:r>
              <a:rPr lang="en-GB" sz="2200" dirty="0">
                <a:solidFill>
                  <a:srgbClr val="002060"/>
                </a:solidFill>
                <a:latin typeface="Century Gothic" panose="020B0502020202020204" pitchFamily="34" charset="0"/>
              </a:rPr>
              <a:t> what you and your partner have? Use ‘</a:t>
            </a:r>
            <a:r>
              <a:rPr lang="en-GB" sz="2200" i="1" dirty="0" err="1">
                <a:solidFill>
                  <a:srgbClr val="002060"/>
                </a:solidFill>
                <a:latin typeface="Century Gothic" panose="020B0502020202020204" pitchFamily="34" charset="0"/>
              </a:rPr>
              <a:t>es</a:t>
            </a:r>
            <a:r>
              <a:rPr lang="en-GB" sz="2200" dirty="0">
                <a:solidFill>
                  <a:srgbClr val="002060"/>
                </a:solidFill>
                <a:latin typeface="Century Gothic" panose="020B0502020202020204" pitchFamily="34" charset="0"/>
              </a:rPr>
              <a:t>’ and an adjective (e.g. </a:t>
            </a:r>
            <a:r>
              <a:rPr lang="en-GB" sz="2200" i="1" dirty="0">
                <a:solidFill>
                  <a:srgbClr val="002060"/>
                </a:solidFill>
                <a:latin typeface="Century Gothic" panose="020B0502020202020204" pitchFamily="34" charset="0"/>
              </a:rPr>
              <a:t>alto, blanco, </a:t>
            </a:r>
            <a:r>
              <a:rPr lang="en-GB" sz="2200" i="1" dirty="0" err="1">
                <a:solidFill>
                  <a:srgbClr val="002060"/>
                </a:solidFill>
                <a:latin typeface="Century Gothic" panose="020B0502020202020204" pitchFamily="34" charset="0"/>
              </a:rPr>
              <a:t>nuevo</a:t>
            </a:r>
            <a:r>
              <a:rPr lang="en-GB" sz="2200" i="1" dirty="0">
                <a:solidFill>
                  <a:srgbClr val="002060"/>
                </a:solidFill>
                <a:latin typeface="Century Gothic" panose="020B0502020202020204" pitchFamily="34" charset="0"/>
              </a:rPr>
              <a:t>, </a:t>
            </a:r>
            <a:r>
              <a:rPr lang="en-GB" sz="2200" i="1" dirty="0" err="1">
                <a:solidFill>
                  <a:srgbClr val="002060"/>
                </a:solidFill>
                <a:latin typeface="Century Gothic" panose="020B0502020202020204" pitchFamily="34" charset="0"/>
              </a:rPr>
              <a:t>fantástico</a:t>
            </a:r>
            <a:r>
              <a:rPr lang="en-GB" sz="2200" dirty="0">
                <a:solidFill>
                  <a:srgbClr val="002060"/>
                </a:solidFill>
                <a:latin typeface="Century Gothic" panose="020B0502020202020204" pitchFamily="34" charset="0"/>
              </a:rPr>
              <a:t>). Remember that adjectives need to agree with the gender of noun!</a:t>
            </a:r>
          </a:p>
        </p:txBody>
      </p:sp>
      <p:pic>
        <p:nvPicPr>
          <p:cNvPr id="8" name="Picture 4" descr="http://www.clker.com/cliparts/J/C/F/Q/x/J/man-walking-talking-on-cell-phone-silhouette-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5412" y="1797095"/>
            <a:ext cx="433226" cy="1500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8256" y="446314"/>
            <a:ext cx="2505814"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(You’re a thief!)</a:t>
            </a:r>
          </a:p>
        </p:txBody>
      </p:sp>
    </p:spTree>
    <p:extLst>
      <p:ext uri="{BB962C8B-B14F-4D97-AF65-F5344CB8AC3E}">
        <p14:creationId xmlns:p14="http://schemas.microsoft.com/office/powerpoint/2010/main" val="26035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Need some inspiration?</a:t>
            </a:r>
            <a:br>
              <a:rPr lang="en-GB" dirty="0"/>
            </a:br>
            <a:r>
              <a:rPr lang="en-GB" dirty="0"/>
              <a:t>Look up these words in Spanish.</a:t>
            </a:r>
          </a:p>
        </p:txBody>
      </p:sp>
      <p:pic>
        <p:nvPicPr>
          <p:cNvPr id="1026" name="Picture 2" descr="http://www.clker.com/cliparts/8/a/4/7/11949864331460157366tophat_benji_park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62" y="2995386"/>
            <a:ext cx="28575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A/U/J/c/h/u/stacks-of-money-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161" y="1846894"/>
            <a:ext cx="28384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w/d/u/B/w/V/stamp1-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5032">
            <a:off x="6550640" y="1823986"/>
            <a:ext cx="2226710" cy="2017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1229203">
            <a:off x="6810552" y="2601899"/>
            <a:ext cx="2025043" cy="461665"/>
          </a:xfrm>
          <a:prstGeom prst="rect">
            <a:avLst/>
          </a:prstGeom>
          <a:noFill/>
        </p:spPr>
        <p:txBody>
          <a:bodyPr wrap="square" rtlCol="0">
            <a:spAutoFit/>
          </a:bodyPr>
          <a:lstStyle/>
          <a:p>
            <a:r>
              <a:rPr lang="en-GB" sz="2400" dirty="0">
                <a:latin typeface="Century Gothic" panose="020B0502020202020204" pitchFamily="34" charset="0"/>
                <a:cs typeface="Calibri" panose="020F0502020204030204" pitchFamily="34" charset="0"/>
              </a:rPr>
              <a:t>[banknote]</a:t>
            </a:r>
          </a:p>
        </p:txBody>
      </p:sp>
      <p:pic>
        <p:nvPicPr>
          <p:cNvPr id="1030" name="Picture 6" descr="http://www.clker.com/cliparts/e/9/a/4/1206559374658084350Muga_Golden_Credit_Card.svg.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366">
            <a:off x="8628207" y="3854468"/>
            <a:ext cx="28575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ker.com/cliparts/7/1/d/3/119498577810047030key_juliane_krug_01.svg.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511" y="4104128"/>
            <a:ext cx="1533900" cy="150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855" y="2798140"/>
            <a:ext cx="747989" cy="174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clker.com/cliparts/d/E/Y/c/4/X/bed-red-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817" y="2422634"/>
            <a:ext cx="2217712" cy="1250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d/E/Y/c/4/X/bed-red-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810" y="2953407"/>
            <a:ext cx="2217712" cy="1250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ker.com/cliparts/d/E/Y/c/4/X/bed-red-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954" y="3757449"/>
            <a:ext cx="2217712" cy="12502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1737" y="4734434"/>
            <a:ext cx="1089922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Tengo unas camas.</a:t>
            </a:r>
          </a:p>
        </p:txBody>
      </p:sp>
      <p:sp>
        <p:nvSpPr>
          <p:cNvPr id="9" name="TextBox 8"/>
          <p:cNvSpPr txBox="1"/>
          <p:nvPr/>
        </p:nvSpPr>
        <p:spPr>
          <a:xfrm>
            <a:off x="8816129" y="2724595"/>
            <a:ext cx="3375871" cy="646331"/>
          </a:xfrm>
          <a:prstGeom prst="rect">
            <a:avLst/>
          </a:prstGeom>
          <a:noFill/>
        </p:spPr>
        <p:txBody>
          <a:bodyPr wrap="square" rtlCol="0">
            <a:spAutoFit/>
          </a:bodyPr>
          <a:lstStyle/>
          <a:p>
            <a:r>
              <a:rPr lang="en-GB" sz="3600" dirty="0">
                <a:solidFill>
                  <a:schemeClr val="accent5">
                    <a:lumMod val="50000"/>
                  </a:schemeClr>
                </a:solidFill>
                <a:latin typeface="Century Gothic" panose="020B0502020202020204" pitchFamily="34" charset="0"/>
              </a:rPr>
              <a:t>¿Es normal?</a:t>
            </a:r>
          </a:p>
        </p:txBody>
      </p:sp>
      <p:sp>
        <p:nvSpPr>
          <p:cNvPr id="10" name="TextBox 9"/>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6328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wdj\Google Drive\Primary\Y5 SoW\From Tracy\Pronouns\yo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413" y="1939503"/>
            <a:ext cx="2316327" cy="20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clker.com/cliparts/0/f/c/2/1195445181899094722molumen_phone_icon.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740" y="1948671"/>
            <a:ext cx="2030249" cy="2030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6105" y="4566269"/>
            <a:ext cx="1271751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Tienes un teléfono.</a:t>
            </a:r>
          </a:p>
        </p:txBody>
      </p:sp>
      <p:sp>
        <p:nvSpPr>
          <p:cNvPr id="5" name="TextBox 4"/>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408673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079" y="1934998"/>
            <a:ext cx="2316327" cy="20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clker.com/cliparts/0/f/c/2/1195445181899094722molumen_phone_icon.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406" y="1944166"/>
            <a:ext cx="2030249" cy="2030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9360" y="4282490"/>
            <a:ext cx="1271751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¿Tienes un teléfono?</a:t>
            </a:r>
          </a:p>
        </p:txBody>
      </p:sp>
      <p:pic>
        <p:nvPicPr>
          <p:cNvPr id="5" name="Picture 4" descr="http://www.clker.com/cliparts/6/e/9/d/1206576288878508735yves_guillou_question.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852" y="1196911"/>
            <a:ext cx="334641" cy="7177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38198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dj\Google Drive\Primary\Y5 SoW\From Tracy\Pronouns\sh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689" y="1842785"/>
            <a:ext cx="3667898" cy="27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clker.com/cliparts/8/9/8/4/11954286171112758684tomas_arad_bottles.svg.med.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48453"/>
          <a:stretch/>
        </p:blipFill>
        <p:spPr bwMode="auto">
          <a:xfrm rot="3036822">
            <a:off x="5650393" y="3049945"/>
            <a:ext cx="506489" cy="1435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
        <p:nvSpPr>
          <p:cNvPr id="9" name="TextBox 8"/>
          <p:cNvSpPr txBox="1"/>
          <p:nvPr/>
        </p:nvSpPr>
        <p:spPr>
          <a:xfrm>
            <a:off x="260245" y="4642442"/>
            <a:ext cx="1271751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Tiene unas </a:t>
            </a:r>
            <a:r>
              <a:rPr lang="en-GB" sz="8800" dirty="0" err="1">
                <a:solidFill>
                  <a:schemeClr val="accent5">
                    <a:lumMod val="50000"/>
                  </a:schemeClr>
                </a:solidFill>
                <a:latin typeface="Century Gothic" panose="020B0502020202020204" pitchFamily="34" charset="0"/>
              </a:rPr>
              <a:t>botellas</a:t>
            </a:r>
            <a:r>
              <a:rPr lang="en-GB" sz="8800" dirty="0">
                <a:solidFill>
                  <a:schemeClr val="accent5">
                    <a:lumMod val="50000"/>
                  </a:schemeClr>
                </a:solidFill>
                <a:latin typeface="Century Gothic" panose="020B0502020202020204" pitchFamily="34" charset="0"/>
              </a:rPr>
              <a:t>.</a:t>
            </a:r>
          </a:p>
        </p:txBody>
      </p:sp>
      <p:pic>
        <p:nvPicPr>
          <p:cNvPr id="10" name="Picture 9" descr="http://www.clker.com/cliparts/8/9/8/4/11954286171112758684tomas_arad_bottles.svg.med.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48453"/>
          <a:stretch/>
        </p:blipFill>
        <p:spPr bwMode="auto">
          <a:xfrm rot="3036822">
            <a:off x="5840892" y="3567014"/>
            <a:ext cx="506489" cy="143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clker.com/cliparts/p/y/U/Y/S/b/plantas-md.png"/>
          <p:cNvPicPr>
            <a:picLocks noChangeAspect="1" noChangeArrowheads="1"/>
          </p:cNvPicPr>
          <p:nvPr/>
        </p:nvPicPr>
        <p:blipFill rotWithShape="1">
          <a:blip r:embed="rId2">
            <a:extLst>
              <a:ext uri="{28A0092B-C50C-407E-A947-70E740481C1C}">
                <a14:useLocalDpi xmlns:a14="http://schemas.microsoft.com/office/drawing/2010/main" val="0"/>
              </a:ext>
            </a:extLst>
          </a:blip>
          <a:srcRect l="30484" t="31705" r="41116"/>
          <a:stretch/>
        </p:blipFill>
        <p:spPr bwMode="auto">
          <a:xfrm>
            <a:off x="5027335" y="3024000"/>
            <a:ext cx="1047644" cy="1521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lker.com/cliparts/p/y/U/Y/S/b/plantas-md.png"/>
          <p:cNvPicPr>
            <a:picLocks noChangeAspect="1" noChangeArrowheads="1"/>
          </p:cNvPicPr>
          <p:nvPr/>
        </p:nvPicPr>
        <p:blipFill rotWithShape="1">
          <a:blip r:embed="rId2">
            <a:extLst>
              <a:ext uri="{28A0092B-C50C-407E-A947-70E740481C1C}">
                <a14:useLocalDpi xmlns:a14="http://schemas.microsoft.com/office/drawing/2010/main" val="0"/>
              </a:ext>
            </a:extLst>
          </a:blip>
          <a:srcRect l="30484" t="31705" r="41116"/>
          <a:stretch/>
        </p:blipFill>
        <p:spPr bwMode="auto">
          <a:xfrm>
            <a:off x="5764754" y="3023998"/>
            <a:ext cx="1047644" cy="1521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ker.com/cliparts/p/y/U/Y/S/b/plantas-md.png"/>
          <p:cNvPicPr>
            <a:picLocks noChangeAspect="1" noChangeArrowheads="1"/>
          </p:cNvPicPr>
          <p:nvPr/>
        </p:nvPicPr>
        <p:blipFill rotWithShape="1">
          <a:blip r:embed="rId2">
            <a:extLst>
              <a:ext uri="{28A0092B-C50C-407E-A947-70E740481C1C}">
                <a14:useLocalDpi xmlns:a14="http://schemas.microsoft.com/office/drawing/2010/main" val="0"/>
              </a:ext>
            </a:extLst>
          </a:blip>
          <a:srcRect l="30484" t="31705" r="41116"/>
          <a:stretch/>
        </p:blipFill>
        <p:spPr bwMode="auto">
          <a:xfrm>
            <a:off x="6635417" y="3023999"/>
            <a:ext cx="1047644" cy="1521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ker.com/cliparts/p/y/U/Y/S/b/plantas-md.png"/>
          <p:cNvPicPr>
            <a:picLocks noChangeAspect="1" noChangeArrowheads="1"/>
          </p:cNvPicPr>
          <p:nvPr/>
        </p:nvPicPr>
        <p:blipFill rotWithShape="1">
          <a:blip r:embed="rId2">
            <a:extLst>
              <a:ext uri="{28A0092B-C50C-407E-A947-70E740481C1C}">
                <a14:useLocalDpi xmlns:a14="http://schemas.microsoft.com/office/drawing/2010/main" val="0"/>
              </a:ext>
            </a:extLst>
          </a:blip>
          <a:srcRect l="30484" t="31705" r="41116"/>
          <a:stretch/>
        </p:blipFill>
        <p:spPr bwMode="auto">
          <a:xfrm>
            <a:off x="7372836" y="3023998"/>
            <a:ext cx="1047644" cy="1521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dj\Google Drive\Primary\Y5 SoW\From Tracy\Pronouns\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855" y="2117470"/>
            <a:ext cx="1039007" cy="243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1737" y="4734434"/>
            <a:ext cx="11624442"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Tengo unas plantas.</a:t>
            </a:r>
          </a:p>
        </p:txBody>
      </p:sp>
      <p:sp>
        <p:nvSpPr>
          <p:cNvPr id="10" name="TextBox 9"/>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92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clker.com/cliparts/x/k/6/f/T/0/magazine-without-shadow-or-barco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4108" y="1633973"/>
            <a:ext cx="2209732" cy="2342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5145" y="1937500"/>
            <a:ext cx="2316327" cy="20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clker.com/cliparts/6/e/9/d/1206576288878508735yves_guillou_questi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8005">
            <a:off x="3152245" y="893634"/>
            <a:ext cx="523272" cy="11223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9360" y="4282490"/>
            <a:ext cx="1271751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¿Tienes una revista?</a:t>
            </a:r>
          </a:p>
        </p:txBody>
      </p:sp>
      <p:sp>
        <p:nvSpPr>
          <p:cNvPr id="8" name="TextBox 7"/>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2996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dj\Google Drive\Primary\Y5 SoW\From Tracy\Pronouns\sh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510" y="2382722"/>
            <a:ext cx="3667898" cy="27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www.clker.com/cliparts/5/9/4/f/12065680271458001607maxib_bik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156">
            <a:off x="7937507" y="3875389"/>
            <a:ext cx="1478624" cy="823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ker.com/cliparts/5/9/4/f/12065680271458001607maxib_bik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156">
            <a:off x="8763856" y="3727976"/>
            <a:ext cx="1478624" cy="823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clker.com/cliparts/5/9/4/f/12065680271458001607maxib_bik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156">
            <a:off x="6874152" y="4017382"/>
            <a:ext cx="1478624" cy="823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12999" y="31237"/>
            <a:ext cx="3375871" cy="646331"/>
          </a:xfrm>
          <a:prstGeom prst="rect">
            <a:avLst/>
          </a:prstGeom>
          <a:noFill/>
        </p:spPr>
        <p:txBody>
          <a:bodyPr wrap="square" rtlCol="0">
            <a:spAutoFit/>
          </a:bodyPr>
          <a:lstStyle/>
          <a:p>
            <a:r>
              <a:rPr lang="en-GB" sz="3600" dirty="0">
                <a:solidFill>
                  <a:schemeClr val="accent5">
                    <a:lumMod val="50000"/>
                  </a:schemeClr>
                </a:solidFill>
                <a:latin typeface="Century Gothic" panose="020B0502020202020204" pitchFamily="34" charset="0"/>
              </a:rPr>
              <a:t>¿Es normal?</a:t>
            </a:r>
          </a:p>
        </p:txBody>
      </p:sp>
      <p:pic>
        <p:nvPicPr>
          <p:cNvPr id="11" name="Picture 10" descr="http://www.clker.com/cliparts/5/9/4/f/12065680271458001607maxib_bik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9156">
            <a:off x="5938729" y="4202450"/>
            <a:ext cx="1478624" cy="823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pic>
        <p:nvPicPr>
          <p:cNvPr id="14" name="Picture 2" descr="http://www.clker.com/cliparts/w/d/u/B/w/V/stamp1-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5032">
            <a:off x="-99892" y="2556535"/>
            <a:ext cx="2639716" cy="23916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1229203">
            <a:off x="98522" y="3398438"/>
            <a:ext cx="2375141" cy="707886"/>
          </a:xfrm>
          <a:prstGeom prst="rect">
            <a:avLst/>
          </a:prstGeom>
          <a:noFill/>
        </p:spPr>
        <p:txBody>
          <a:bodyPr wrap="square" rtlCol="0">
            <a:spAutoFit/>
          </a:bodyPr>
          <a:lstStyle/>
          <a:p>
            <a:r>
              <a:rPr lang="en-GB" sz="4000" dirty="0">
                <a:latin typeface="Century Gothic" panose="020B0502020202020204" pitchFamily="34" charset="0"/>
                <a:cs typeface="Calibri" panose="020F0502020204030204" pitchFamily="34" charset="0"/>
              </a:rPr>
              <a:t>[what?]</a:t>
            </a:r>
          </a:p>
        </p:txBody>
      </p:sp>
      <p:sp>
        <p:nvSpPr>
          <p:cNvPr id="16" name="Oval Callout 15"/>
          <p:cNvSpPr/>
          <p:nvPr/>
        </p:nvSpPr>
        <p:spPr>
          <a:xfrm>
            <a:off x="-32373" y="33551"/>
            <a:ext cx="3406789" cy="2177167"/>
          </a:xfrm>
          <a:prstGeom prst="wedgeEllipseCallout">
            <a:avLst>
              <a:gd name="adj1" fmla="val 22794"/>
              <a:gd name="adj2" fmla="val 82495"/>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161" y="762421"/>
            <a:ext cx="4746126" cy="769441"/>
          </a:xfrm>
          <a:prstGeom prst="rect">
            <a:avLst/>
          </a:prstGeom>
          <a:noFill/>
        </p:spPr>
        <p:txBody>
          <a:bodyPr wrap="square" rtlCol="0">
            <a:spAutoFit/>
          </a:bodyPr>
          <a:lstStyle/>
          <a:p>
            <a:r>
              <a:rPr lang="en-GB" sz="4400" dirty="0">
                <a:solidFill>
                  <a:schemeClr val="accent5">
                    <a:lumMod val="50000"/>
                  </a:schemeClr>
                </a:solidFill>
                <a:latin typeface="Century Gothic" panose="020B0502020202020204" pitchFamily="34" charset="0"/>
              </a:rPr>
              <a:t>¿Qué tiene?</a:t>
            </a:r>
          </a:p>
        </p:txBody>
      </p:sp>
      <p:pic>
        <p:nvPicPr>
          <p:cNvPr id="18" name="Picture 17" descr="http://www.clker.com/cliparts/6/e/9/d/1206576288878508735yves_guillou_question.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08005">
            <a:off x="2898128" y="1757509"/>
            <a:ext cx="523272" cy="1122382"/>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7053054" y="727350"/>
            <a:ext cx="3947881" cy="2177167"/>
          </a:xfrm>
          <a:prstGeom prst="wedgeEllipseCallout">
            <a:avLst>
              <a:gd name="adj1" fmla="val -75830"/>
              <a:gd name="adj2" fmla="val 61818"/>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520811" y="1030504"/>
            <a:ext cx="4746126" cy="1446550"/>
          </a:xfrm>
          <a:prstGeom prst="rect">
            <a:avLst/>
          </a:prstGeom>
          <a:noFill/>
        </p:spPr>
        <p:txBody>
          <a:bodyPr wrap="square" rtlCol="0">
            <a:spAutoFit/>
          </a:bodyPr>
          <a:lstStyle/>
          <a:p>
            <a:r>
              <a:rPr lang="en-GB" sz="4400" dirty="0">
                <a:solidFill>
                  <a:schemeClr val="accent5">
                    <a:lumMod val="50000"/>
                  </a:schemeClr>
                </a:solidFill>
                <a:latin typeface="Century Gothic" panose="020B0502020202020204" pitchFamily="34" charset="0"/>
              </a:rPr>
              <a:t>Tiene unas </a:t>
            </a:r>
            <a:r>
              <a:rPr lang="en-GB" sz="4400" dirty="0" err="1">
                <a:solidFill>
                  <a:schemeClr val="accent5">
                    <a:lumMod val="50000"/>
                  </a:schemeClr>
                </a:solidFill>
                <a:latin typeface="Century Gothic" panose="020B0502020202020204" pitchFamily="34" charset="0"/>
              </a:rPr>
              <a:t>bicicletas</a:t>
            </a:r>
            <a:r>
              <a:rPr lang="en-GB" sz="4400" dirty="0">
                <a:solidFill>
                  <a:schemeClr val="accent5">
                    <a:lumMod val="50000"/>
                  </a:schemeClr>
                </a:solidFill>
                <a:latin typeface="Century Gothic" panose="020B0502020202020204" pitchFamily="34" charset="0"/>
              </a:rPr>
              <a:t>.</a:t>
            </a:r>
          </a:p>
        </p:txBody>
      </p:sp>
      <p:sp>
        <p:nvSpPr>
          <p:cNvPr id="2" name="TextBox 1"/>
          <p:cNvSpPr txBox="1"/>
          <p:nvPr/>
        </p:nvSpPr>
        <p:spPr>
          <a:xfrm>
            <a:off x="1714500" y="4629150"/>
            <a:ext cx="699010" cy="400110"/>
          </a:xfrm>
          <a:prstGeom prst="rect">
            <a:avLst/>
          </a:prstGeom>
          <a:noFill/>
        </p:spPr>
        <p:txBody>
          <a:bodyPr wrap="square" rtlCol="0">
            <a:spAutoFit/>
          </a:bodyPr>
          <a:lstStyle/>
          <a:p>
            <a:r>
              <a:rPr lang="en-GB" sz="2000" b="1" dirty="0">
                <a:latin typeface="Century Gothic" panose="020B0502020202020204" pitchFamily="34" charset="0"/>
              </a:rPr>
              <a:t>1.</a:t>
            </a:r>
          </a:p>
        </p:txBody>
      </p:sp>
      <p:sp>
        <p:nvSpPr>
          <p:cNvPr id="21" name="TextBox 20"/>
          <p:cNvSpPr txBox="1"/>
          <p:nvPr/>
        </p:nvSpPr>
        <p:spPr>
          <a:xfrm>
            <a:off x="5458934" y="4836356"/>
            <a:ext cx="699010" cy="400110"/>
          </a:xfrm>
          <a:prstGeom prst="rect">
            <a:avLst/>
          </a:prstGeom>
          <a:noFill/>
        </p:spPr>
        <p:txBody>
          <a:bodyPr wrap="square" rtlCol="0">
            <a:spAutoFit/>
          </a:bodyPr>
          <a:lstStyle/>
          <a:p>
            <a:r>
              <a:rPr lang="en-GB" sz="2000" b="1" dirty="0">
                <a:latin typeface="Century Gothic" panose="020B0502020202020204" pitchFamily="34" charset="0"/>
              </a:rPr>
              <a:t>2.</a:t>
            </a:r>
          </a:p>
        </p:txBody>
      </p:sp>
    </p:spTree>
    <p:extLst>
      <p:ext uri="{BB962C8B-B14F-4D97-AF65-F5344CB8AC3E}">
        <p14:creationId xmlns:p14="http://schemas.microsoft.com/office/powerpoint/2010/main" val="10359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37272" y="956364"/>
          <a:ext cx="10723861" cy="5029200"/>
        </p:xfrm>
        <a:graphic>
          <a:graphicData uri="http://schemas.openxmlformats.org/drawingml/2006/table">
            <a:tbl>
              <a:tblPr firstRow="1" bandRow="1">
                <a:tableStyleId>{8A107856-5554-42FB-B03E-39F5DBC370BA}</a:tableStyleId>
              </a:tblPr>
              <a:tblGrid>
                <a:gridCol w="2519712">
                  <a:extLst>
                    <a:ext uri="{9D8B030D-6E8A-4147-A177-3AD203B41FA5}">
                      <a16:colId xmlns:a16="http://schemas.microsoft.com/office/drawing/2014/main" val="2637824710"/>
                    </a:ext>
                  </a:extLst>
                </a:gridCol>
                <a:gridCol w="3499945">
                  <a:extLst>
                    <a:ext uri="{9D8B030D-6E8A-4147-A177-3AD203B41FA5}">
                      <a16:colId xmlns:a16="http://schemas.microsoft.com/office/drawing/2014/main" val="907253324"/>
                    </a:ext>
                  </a:extLst>
                </a:gridCol>
                <a:gridCol w="4704204">
                  <a:extLst>
                    <a:ext uri="{9D8B030D-6E8A-4147-A177-3AD203B41FA5}">
                      <a16:colId xmlns:a16="http://schemas.microsoft.com/office/drawing/2014/main" val="1800712544"/>
                    </a:ext>
                  </a:extLst>
                </a:gridCol>
              </a:tblGrid>
              <a:tr h="370840">
                <a:tc>
                  <a:txBody>
                    <a:bodyPr/>
                    <a:lstStyle/>
                    <a:p>
                      <a:pPr algn="ctr"/>
                      <a:r>
                        <a:rPr lang="en-GB" sz="2400" b="0" dirty="0">
                          <a:solidFill>
                            <a:srgbClr val="002060"/>
                          </a:solidFill>
                          <a:latin typeface="Century Gothic" panose="020B0502020202020204" pitchFamily="34" charset="0"/>
                        </a:rPr>
                        <a:t>Has one</a:t>
                      </a:r>
                      <a:endParaRPr lang="en-GB" sz="2400" b="0" dirty="0">
                        <a:latin typeface="Century Gothic" panose="020B0502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Has more than one</a:t>
                      </a:r>
                    </a:p>
                  </a:txBody>
                  <a:tcPr/>
                </a:tc>
                <a:tc>
                  <a:txBody>
                    <a:bodyPr/>
                    <a:lstStyle/>
                    <a:p>
                      <a:pPr algn="ctr"/>
                      <a:r>
                        <a:rPr lang="en-GB" sz="2400" b="0" dirty="0">
                          <a:solidFill>
                            <a:srgbClr val="002060"/>
                          </a:solidFill>
                          <a:latin typeface="Century Gothic" panose="020B0502020202020204" pitchFamily="34" charset="0"/>
                        </a:rPr>
                        <a:t>¿Qué tiene Ana?</a:t>
                      </a:r>
                    </a:p>
                  </a:txBody>
                  <a:tcPr/>
                </a:tc>
                <a:extLst>
                  <a:ext uri="{0D108BD9-81ED-4DB2-BD59-A6C34878D82A}">
                    <a16:rowId xmlns:a16="http://schemas.microsoft.com/office/drawing/2014/main" val="1833764784"/>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726676820"/>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847184719"/>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779256440"/>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976587370"/>
                  </a:ext>
                </a:extLst>
              </a:tr>
              <a:tr h="370840">
                <a:tc>
                  <a:txBody>
                    <a:bodyPr/>
                    <a:lstStyle/>
                    <a:p>
                      <a:endParaRPr lang="en-GB" sz="2400" b="1" dirty="0">
                        <a:latin typeface="Century Gothic" panose="020B0502020202020204" pitchFamily="34" charset="0"/>
                      </a:endParaRPr>
                    </a:p>
                  </a:txBody>
                  <a:tcPr/>
                </a:tc>
                <a:tc>
                  <a:txBody>
                    <a:bodyPr/>
                    <a:lstStyle/>
                    <a:p>
                      <a:endParaRPr lang="en-GB" sz="2400" b="1">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4213933167"/>
                  </a:ext>
                </a:extLst>
              </a:tr>
              <a:tr h="370840">
                <a:tc>
                  <a:txBody>
                    <a:bodyPr/>
                    <a:lstStyle/>
                    <a:p>
                      <a:endParaRPr lang="en-GB" sz="2400" b="1">
                        <a:latin typeface="Century Gothic" panose="020B0502020202020204" pitchFamily="34" charset="0"/>
                      </a:endParaRPr>
                    </a:p>
                  </a:txBody>
                  <a:tcPr/>
                </a:tc>
                <a:tc>
                  <a:txBody>
                    <a:bodyPr/>
                    <a:lstStyle/>
                    <a:p>
                      <a:endParaRPr lang="en-GB" sz="2400" b="1">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41256024"/>
                  </a:ext>
                </a:extLst>
              </a:tr>
              <a:tr h="370840">
                <a:tc>
                  <a:txBody>
                    <a:bodyPr/>
                    <a:lstStyle/>
                    <a:p>
                      <a:endParaRPr lang="en-GB" sz="2400" b="1">
                        <a:latin typeface="Century Gothic" panose="020B0502020202020204" pitchFamily="34" charset="0"/>
                      </a:endParaRPr>
                    </a:p>
                  </a:txBody>
                  <a:tcPr/>
                </a:tc>
                <a:tc>
                  <a:txBody>
                    <a:bodyPr/>
                    <a:lstStyle/>
                    <a:p>
                      <a:endParaRPr lang="en-GB" sz="2400" b="1">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96360515"/>
                  </a:ext>
                </a:extLst>
              </a:tr>
              <a:tr h="370840">
                <a:tc>
                  <a:txBody>
                    <a:bodyPr/>
                    <a:lstStyle/>
                    <a:p>
                      <a:endParaRPr lang="en-GB" sz="2400" b="1">
                        <a:latin typeface="Century Gothic" panose="020B0502020202020204" pitchFamily="34" charset="0"/>
                      </a:endParaRPr>
                    </a:p>
                  </a:txBody>
                  <a:tcPr/>
                </a:tc>
                <a:tc>
                  <a:txBody>
                    <a:bodyPr/>
                    <a:lstStyle/>
                    <a:p>
                      <a:endParaRPr lang="en-GB" sz="2400" b="1">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4293945235"/>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898776898"/>
                  </a:ext>
                </a:extLst>
              </a:tr>
              <a:tr h="370840">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pPr algn="ct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819243964"/>
                  </a:ext>
                </a:extLst>
              </a:tr>
            </a:tbl>
          </a:graphicData>
        </a:graphic>
      </p:graphicFrame>
      <p:sp>
        <p:nvSpPr>
          <p:cNvPr id="5" name="Rounded Rectangle 4"/>
          <p:cNvSpPr/>
          <p:nvPr/>
        </p:nvSpPr>
        <p:spPr>
          <a:xfrm>
            <a:off x="9653171" y="5957799"/>
            <a:ext cx="2508292"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2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849" y="1423376"/>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437437"/>
            <a:ext cx="125369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Listen and tick ‘Has one’ or ‘Has more than one’. Then write what she has in Spanish.</a:t>
            </a:r>
          </a:p>
        </p:txBody>
      </p:sp>
      <p:sp>
        <p:nvSpPr>
          <p:cNvPr id="20" name="TextBox 19"/>
          <p:cNvSpPr txBox="1"/>
          <p:nvPr/>
        </p:nvSpPr>
        <p:spPr>
          <a:xfrm>
            <a:off x="0" y="37519"/>
            <a:ext cx="13614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Ana?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 is a bragger! She’s telling a classmate about all the things she has. </a:t>
            </a:r>
          </a:p>
        </p:txBody>
      </p:sp>
      <p:pic>
        <p:nvPicPr>
          <p:cNvPr id="21"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59" y="186342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380" y="233881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59" y="278193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59" y="319303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842" y="373045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59" y="415241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849" y="462744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59" y="506748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066274" y="1387549"/>
            <a:ext cx="2081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bolígrafo</a:t>
            </a:r>
          </a:p>
        </p:txBody>
      </p:sp>
      <p:sp>
        <p:nvSpPr>
          <p:cNvPr id="31" name="TextBox 30"/>
          <p:cNvSpPr txBox="1"/>
          <p:nvPr/>
        </p:nvSpPr>
        <p:spPr>
          <a:xfrm>
            <a:off x="8066274" y="1840528"/>
            <a:ext cx="2081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unas plantas</a:t>
            </a:r>
          </a:p>
        </p:txBody>
      </p:sp>
      <p:sp>
        <p:nvSpPr>
          <p:cNvPr id="32" name="TextBox 31"/>
          <p:cNvSpPr txBox="1"/>
          <p:nvPr/>
        </p:nvSpPr>
        <p:spPr>
          <a:xfrm>
            <a:off x="8208833" y="2340814"/>
            <a:ext cx="4090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revista</a:t>
            </a:r>
          </a:p>
        </p:txBody>
      </p:sp>
      <p:sp>
        <p:nvSpPr>
          <p:cNvPr id="33" name="TextBox 32"/>
          <p:cNvSpPr txBox="1"/>
          <p:nvPr/>
        </p:nvSpPr>
        <p:spPr>
          <a:xfrm>
            <a:off x="8066273" y="2750698"/>
            <a:ext cx="2081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unas tareas</a:t>
            </a:r>
          </a:p>
        </p:txBody>
      </p:sp>
      <p:sp>
        <p:nvSpPr>
          <p:cNvPr id="34" name="TextBox 33"/>
          <p:cNvSpPr txBox="1"/>
          <p:nvPr/>
        </p:nvSpPr>
        <p:spPr>
          <a:xfrm>
            <a:off x="7019234" y="3232349"/>
            <a:ext cx="45235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unos caballos en Inglaterra</a:t>
            </a:r>
          </a:p>
        </p:txBody>
      </p:sp>
      <p:sp>
        <p:nvSpPr>
          <p:cNvPr id="35" name="TextBox 34"/>
          <p:cNvSpPr txBox="1"/>
          <p:nvPr/>
        </p:nvSpPr>
        <p:spPr>
          <a:xfrm>
            <a:off x="7019234" y="3673168"/>
            <a:ext cx="43295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botella de Coca-Cola</a:t>
            </a:r>
          </a:p>
        </p:txBody>
      </p:sp>
      <p:sp>
        <p:nvSpPr>
          <p:cNvPr id="36" name="TextBox 35"/>
          <p:cNvSpPr txBox="1"/>
          <p:nvPr/>
        </p:nvSpPr>
        <p:spPr>
          <a:xfrm>
            <a:off x="7409617" y="4147487"/>
            <a:ext cx="40515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unos amigos en el sur</a:t>
            </a:r>
          </a:p>
        </p:txBody>
      </p:sp>
      <p:sp>
        <p:nvSpPr>
          <p:cNvPr id="37" name="TextBox 36"/>
          <p:cNvSpPr txBox="1"/>
          <p:nvPr/>
        </p:nvSpPr>
        <p:spPr>
          <a:xfrm>
            <a:off x="8062279" y="4594584"/>
            <a:ext cx="23444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periódico</a:t>
            </a:r>
          </a:p>
        </p:txBody>
      </p:sp>
      <p:sp>
        <p:nvSpPr>
          <p:cNvPr id="38" name="TextBox 37"/>
          <p:cNvSpPr txBox="1"/>
          <p:nvPr/>
        </p:nvSpPr>
        <p:spPr>
          <a:xfrm>
            <a:off x="8054705" y="5517982"/>
            <a:ext cx="2534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unas palabras</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3" name="Group 2"/>
          <p:cNvGrpSpPr/>
          <p:nvPr/>
        </p:nvGrpSpPr>
        <p:grpSpPr>
          <a:xfrm>
            <a:off x="295383" y="1457341"/>
            <a:ext cx="388266" cy="4439044"/>
            <a:chOff x="401709" y="1518755"/>
            <a:chExt cx="388266" cy="4439044"/>
          </a:xfrm>
        </p:grpSpPr>
        <p:sp>
          <p:nvSpPr>
            <p:cNvPr id="7" name="Action Button: Custom 6">
              <a:hlinkClick r:id="" action="ppaction://noaction" highlightClick="1">
                <a:snd r:embed="rId4" name="(1).wav"/>
              </a:hlinkClick>
            </p:cNvPr>
            <p:cNvSpPr/>
            <p:nvPr/>
          </p:nvSpPr>
          <p:spPr>
            <a:xfrm>
              <a:off x="434972" y="151875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8" name="Action Button: Custom 7">
              <a:hlinkClick r:id="" action="ppaction://noaction" highlightClick="1">
                <a:snd r:embed="rId5" name="(2).wav"/>
              </a:hlinkClick>
            </p:cNvPr>
            <p:cNvSpPr/>
            <p:nvPr/>
          </p:nvSpPr>
          <p:spPr>
            <a:xfrm>
              <a:off x="432675" y="198473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9" name="Action Button: Custom 8">
              <a:hlinkClick r:id="" action="ppaction://noaction" highlightClick="1">
                <a:snd r:embed="rId6" name="(3).wav"/>
              </a:hlinkClick>
            </p:cNvPr>
            <p:cNvSpPr/>
            <p:nvPr/>
          </p:nvSpPr>
          <p:spPr>
            <a:xfrm>
              <a:off x="419608" y="244625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 name="Action Button: Custom 9">
              <a:hlinkClick r:id="" action="ppaction://noaction" highlightClick="1">
                <a:snd r:embed="rId7" name="(4).wav"/>
              </a:hlinkClick>
            </p:cNvPr>
            <p:cNvSpPr/>
            <p:nvPr/>
          </p:nvSpPr>
          <p:spPr>
            <a:xfrm>
              <a:off x="419607" y="288281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1" name="Action Button: Custom 10">
              <a:hlinkClick r:id="" action="ppaction://noaction" highlightClick="1">
                <a:snd r:embed="rId8" name="(5).wav"/>
              </a:hlinkClick>
            </p:cNvPr>
            <p:cNvSpPr/>
            <p:nvPr/>
          </p:nvSpPr>
          <p:spPr>
            <a:xfrm>
              <a:off x="406448" y="335411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2" name="Action Button: Custom 11">
              <a:hlinkClick r:id="" action="ppaction://noaction" highlightClick="1">
                <a:snd r:embed="rId9" name="(6).wav"/>
              </a:hlinkClick>
            </p:cNvPr>
            <p:cNvSpPr/>
            <p:nvPr/>
          </p:nvSpPr>
          <p:spPr>
            <a:xfrm>
              <a:off x="406448" y="3825414"/>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3" name="Action Button: Custom 12">
              <a:hlinkClick r:id="" action="ppaction://noaction" highlightClick="1">
                <a:snd r:embed="rId10" name="(7).wav"/>
              </a:hlinkClick>
            </p:cNvPr>
            <p:cNvSpPr/>
            <p:nvPr/>
          </p:nvSpPr>
          <p:spPr>
            <a:xfrm>
              <a:off x="406447" y="426197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4" name="Action Button: Custom 13">
              <a:hlinkClick r:id="" action="ppaction://noaction" highlightClick="1">
                <a:snd r:embed="rId11" name="(8).wav"/>
              </a:hlinkClick>
            </p:cNvPr>
            <p:cNvSpPr/>
            <p:nvPr/>
          </p:nvSpPr>
          <p:spPr>
            <a:xfrm>
              <a:off x="406446" y="473327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39" name="Action Button: Custom 38">
              <a:hlinkClick r:id="" action="ppaction://noaction" highlightClick="1">
                <a:snd r:embed="rId12" name="(9).wav"/>
              </a:hlinkClick>
            </p:cNvPr>
            <p:cNvSpPr/>
            <p:nvPr/>
          </p:nvSpPr>
          <p:spPr>
            <a:xfrm>
              <a:off x="406445" y="520098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40" name="Action Button: Custom 39">
              <a:hlinkClick r:id="" action="ppaction://noaction" highlightClick="1">
                <a:snd r:embed="rId13" name="(10).wav"/>
              </a:hlinkClick>
            </p:cNvPr>
            <p:cNvSpPr/>
            <p:nvPr/>
          </p:nvSpPr>
          <p:spPr>
            <a:xfrm>
              <a:off x="401709" y="563754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grpSp>
      <p:pic>
        <p:nvPicPr>
          <p:cNvPr id="41"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380" y="5535107"/>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062279" y="5067217"/>
            <a:ext cx="27387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unas preguntas</a:t>
            </a:r>
          </a:p>
        </p:txBody>
      </p:sp>
      <p:sp>
        <p:nvSpPr>
          <p:cNvPr id="43" name="TextBox 42"/>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4085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1" grpId="0"/>
      <p:bldP spid="32" grpId="0"/>
      <p:bldP spid="33" grpId="0"/>
      <p:bldP spid="34" grpId="0"/>
      <p:bldP spid="35" grpId="0"/>
      <p:bldP spid="36" grpId="0"/>
      <p:bldP spid="37" grpId="0"/>
      <p:bldP spid="38"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dj\Google Drive\Primary\Y5 SoW\From Tracy\Pronouns\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345" y="1835747"/>
            <a:ext cx="1039007" cy="243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clker.com/cliparts/w/d/u/B/w/V/stamp1-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5032">
            <a:off x="3982813" y="2249744"/>
            <a:ext cx="2226710" cy="2017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229203">
            <a:off x="4410949" y="2781437"/>
            <a:ext cx="1549187" cy="954107"/>
          </a:xfrm>
          <a:prstGeom prst="rect">
            <a:avLst/>
          </a:prstGeom>
          <a:noFill/>
        </p:spPr>
        <p:txBody>
          <a:bodyPr wrap="square" rtlCol="0">
            <a:spAutoFit/>
          </a:bodyPr>
          <a:lstStyle/>
          <a:p>
            <a:r>
              <a:rPr lang="en-GB" sz="2800" dirty="0">
                <a:latin typeface="Century Gothic" panose="020B0502020202020204" pitchFamily="34" charset="0"/>
                <a:cs typeface="Calibri" panose="020F0502020204030204" pitchFamily="34" charset="0"/>
              </a:rPr>
              <a:t>[some friends]</a:t>
            </a:r>
          </a:p>
        </p:txBody>
      </p:sp>
      <p:sp>
        <p:nvSpPr>
          <p:cNvPr id="8" name="TextBox 7"/>
          <p:cNvSpPr txBox="1"/>
          <p:nvPr/>
        </p:nvSpPr>
        <p:spPr>
          <a:xfrm>
            <a:off x="340380" y="4681233"/>
            <a:ext cx="12717518" cy="1446550"/>
          </a:xfrm>
          <a:prstGeom prst="rect">
            <a:avLst/>
          </a:prstGeom>
          <a:noFill/>
        </p:spPr>
        <p:txBody>
          <a:bodyPr wrap="square" rtlCol="0">
            <a:spAutoFit/>
          </a:bodyPr>
          <a:lstStyle/>
          <a:p>
            <a:r>
              <a:rPr lang="en-GB" sz="8800" dirty="0">
                <a:solidFill>
                  <a:schemeClr val="accent5">
                    <a:lumMod val="50000"/>
                  </a:schemeClr>
                </a:solidFill>
                <a:latin typeface="Century Gothic" panose="020B0502020202020204" pitchFamily="34" charset="0"/>
              </a:rPr>
              <a:t>Tengo unos amigos.</a:t>
            </a:r>
          </a:p>
        </p:txBody>
      </p:sp>
      <p:sp>
        <p:nvSpPr>
          <p:cNvPr id="6" name="TextBox 5"/>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22441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rson holding newspaper arti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239" b="12730"/>
          <a:stretch/>
        </p:blipFill>
        <p:spPr bwMode="auto">
          <a:xfrm>
            <a:off x="4527942" y="2117309"/>
            <a:ext cx="3633309" cy="2810576"/>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5" name="Picture 2" descr="person holding newspaper arti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239" b="12730"/>
          <a:stretch/>
        </p:blipFill>
        <p:spPr bwMode="auto">
          <a:xfrm>
            <a:off x="8217684" y="2117309"/>
            <a:ext cx="3633309" cy="2810576"/>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5" descr="C:\Users\wdj\Google Drive\Primary\Y5 SoW\From Tracy\Pronouns\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249" y="2536590"/>
            <a:ext cx="2316327" cy="20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clker.com/cliparts/6/e/9/d/1206576288878508735yves_guillou_questi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8005">
            <a:off x="1733349" y="1492724"/>
            <a:ext cx="523272" cy="1122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9871" y="4941362"/>
            <a:ext cx="12717518" cy="1200329"/>
          </a:xfrm>
          <a:prstGeom prst="rect">
            <a:avLst/>
          </a:prstGeom>
          <a:noFill/>
        </p:spPr>
        <p:txBody>
          <a:bodyPr wrap="square" rtlCol="0">
            <a:spAutoFit/>
          </a:bodyPr>
          <a:lstStyle/>
          <a:p>
            <a:r>
              <a:rPr lang="en-GB" sz="7200" dirty="0">
                <a:solidFill>
                  <a:schemeClr val="accent5">
                    <a:lumMod val="50000"/>
                  </a:schemeClr>
                </a:solidFill>
                <a:latin typeface="Century Gothic" panose="020B0502020202020204" pitchFamily="34" charset="0"/>
              </a:rPr>
              <a:t>¿Tienes unos periódicos?</a:t>
            </a:r>
          </a:p>
        </p:txBody>
      </p:sp>
      <p:sp>
        <p:nvSpPr>
          <p:cNvPr id="9" name="TextBox 8"/>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pic>
        <p:nvPicPr>
          <p:cNvPr id="10" name="Picture 2" descr="person holding newspaper arti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239" b="12730"/>
          <a:stretch/>
        </p:blipFill>
        <p:spPr bwMode="auto">
          <a:xfrm>
            <a:off x="6201707" y="231359"/>
            <a:ext cx="3633309" cy="2810576"/>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2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0032" y="396606"/>
            <a:ext cx="2331884" cy="15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0032" y="1886293"/>
            <a:ext cx="2331884" cy="15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8860" y="3427413"/>
            <a:ext cx="2331884" cy="153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9871" y="4910675"/>
            <a:ext cx="10082490" cy="1200329"/>
          </a:xfrm>
          <a:prstGeom prst="rect">
            <a:avLst/>
          </a:prstGeom>
          <a:noFill/>
        </p:spPr>
        <p:txBody>
          <a:bodyPr wrap="square" rtlCol="0">
            <a:spAutoFit/>
          </a:bodyPr>
          <a:lstStyle/>
          <a:p>
            <a:r>
              <a:rPr lang="en-GB" sz="7200" dirty="0">
                <a:solidFill>
                  <a:schemeClr val="accent5">
                    <a:lumMod val="50000"/>
                  </a:schemeClr>
                </a:solidFill>
                <a:latin typeface="Century Gothic" panose="020B0502020202020204" pitchFamily="34" charset="0"/>
              </a:rPr>
              <a:t>¿</a:t>
            </a:r>
            <a:r>
              <a:rPr lang="en-GB" sz="7200" dirty="0" err="1">
                <a:solidFill>
                  <a:schemeClr val="accent5">
                    <a:lumMod val="50000"/>
                  </a:schemeClr>
                </a:solidFill>
                <a:latin typeface="Century Gothic" panose="020B0502020202020204" pitchFamily="34" charset="0"/>
              </a:rPr>
              <a:t>Tienes</a:t>
            </a:r>
            <a:r>
              <a:rPr lang="en-GB" sz="7200" dirty="0">
                <a:solidFill>
                  <a:schemeClr val="accent5">
                    <a:lumMod val="50000"/>
                  </a:schemeClr>
                </a:solidFill>
                <a:latin typeface="Century Gothic" panose="020B0502020202020204" pitchFamily="34" charset="0"/>
              </a:rPr>
              <a:t> unas casas?</a:t>
            </a:r>
          </a:p>
        </p:txBody>
      </p:sp>
      <p:pic>
        <p:nvPicPr>
          <p:cNvPr id="9" name="Picture 8" descr="C:\Users\wdj\Google Drive\Primary\Y5 SoW\From Tracy\Pronouns\y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145" y="1937500"/>
            <a:ext cx="2316327" cy="203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www.clker.com/cliparts/6/e/9/d/1206576288878508735yves_guillou_question.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08005">
            <a:off x="3152245" y="893634"/>
            <a:ext cx="523272" cy="112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6211614" y="902785"/>
          <a:ext cx="5755249" cy="4970313"/>
        </p:xfrm>
        <a:graphic>
          <a:graphicData uri="http://schemas.openxmlformats.org/drawingml/2006/table">
            <a:tbl>
              <a:tblPr firstRow="1" bandRow="1">
                <a:tableStyleId>{8A107856-5554-42FB-B03E-39F5DBC370BA}</a:tableStyleId>
              </a:tblPr>
              <a:tblGrid>
                <a:gridCol w="1966237">
                  <a:extLst>
                    <a:ext uri="{9D8B030D-6E8A-4147-A177-3AD203B41FA5}">
                      <a16:colId xmlns:a16="http://schemas.microsoft.com/office/drawing/2014/main" val="1800712544"/>
                    </a:ext>
                  </a:extLst>
                </a:gridCol>
                <a:gridCol w="3789012">
                  <a:extLst>
                    <a:ext uri="{9D8B030D-6E8A-4147-A177-3AD203B41FA5}">
                      <a16:colId xmlns:a16="http://schemas.microsoft.com/office/drawing/2014/main" val="2314664393"/>
                    </a:ext>
                  </a:extLst>
                </a:gridCol>
              </a:tblGrid>
              <a:tr h="946953">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Quién</a:t>
                      </a:r>
                      <a:r>
                        <a:rPr lang="en-GB" sz="2400" b="1" dirty="0">
                          <a:solidFill>
                            <a:srgbClr val="002060"/>
                          </a:solidFill>
                          <a:latin typeface="Century Gothic" panose="020B0502020202020204" pitchFamily="34" charset="0"/>
                        </a:rPr>
                        <a:t>?</a:t>
                      </a:r>
                    </a:p>
                  </a:txBody>
                  <a:tcPr anchor="ctr"/>
                </a:tc>
                <a:tc>
                  <a:txBody>
                    <a:bodyPr/>
                    <a:lstStyle/>
                    <a:p>
                      <a:pPr algn="ctr"/>
                      <a:r>
                        <a:rPr lang="en-GB" sz="2400" b="1" dirty="0">
                          <a:solidFill>
                            <a:srgbClr val="002060"/>
                          </a:solidFill>
                          <a:latin typeface="Century Gothic" panose="020B0502020202020204" pitchFamily="34" charset="0"/>
                        </a:rPr>
                        <a:t>¿Qué?</a:t>
                      </a:r>
                    </a:p>
                  </a:txBody>
                  <a:tcPr anchor="ctr"/>
                </a:tc>
                <a:extLst>
                  <a:ext uri="{0D108BD9-81ED-4DB2-BD59-A6C34878D82A}">
                    <a16:rowId xmlns:a16="http://schemas.microsoft.com/office/drawing/2014/main" val="1833764784"/>
                  </a:ext>
                </a:extLst>
              </a:tr>
              <a:tr h="526085">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bicicleta</a:t>
                      </a:r>
                    </a:p>
                    <a:p>
                      <a:pPr algn="l"/>
                      <a:r>
                        <a:rPr lang="en-GB" sz="2000" b="0" dirty="0">
                          <a:solidFill>
                            <a:srgbClr val="002060"/>
                          </a:solidFill>
                          <a:latin typeface="Century Gothic" panose="020B0502020202020204" pitchFamily="34" charset="0"/>
                        </a:rPr>
                        <a:t>periódico</a:t>
                      </a:r>
                    </a:p>
                    <a:p>
                      <a:pPr algn="l"/>
                      <a:r>
                        <a:rPr lang="en-GB" sz="2000" b="0" dirty="0">
                          <a:solidFill>
                            <a:srgbClr val="002060"/>
                          </a:solidFill>
                          <a:latin typeface="Century Gothic" panose="020B0502020202020204" pitchFamily="34" charset="0"/>
                        </a:rPr>
                        <a:t>could be either</a:t>
                      </a:r>
                    </a:p>
                  </a:txBody>
                  <a:tcPr/>
                </a:tc>
                <a:extLst>
                  <a:ext uri="{0D108BD9-81ED-4DB2-BD59-A6C34878D82A}">
                    <a16:rowId xmlns:a16="http://schemas.microsoft.com/office/drawing/2014/main" val="2726676820"/>
                  </a:ext>
                </a:extLst>
              </a:tr>
              <a:tr h="526085">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libros</a:t>
                      </a:r>
                    </a:p>
                    <a:p>
                      <a:pPr algn="l"/>
                      <a:r>
                        <a:rPr lang="en-GB" sz="2000" b="0" dirty="0">
                          <a:solidFill>
                            <a:srgbClr val="002060"/>
                          </a:solidFill>
                          <a:latin typeface="Century Gothic" panose="020B0502020202020204" pitchFamily="34" charset="0"/>
                        </a:rPr>
                        <a:t>casas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could be either</a:t>
                      </a:r>
                    </a:p>
                  </a:txBody>
                  <a:tcPr/>
                </a:tc>
                <a:extLst>
                  <a:ext uri="{0D108BD9-81ED-4DB2-BD59-A6C34878D82A}">
                    <a16:rowId xmlns:a16="http://schemas.microsoft.com/office/drawing/2014/main" val="2847184719"/>
                  </a:ext>
                </a:extLst>
              </a:tr>
              <a:tr h="526085">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plantas de Inglaterra</a:t>
                      </a:r>
                    </a:p>
                    <a:p>
                      <a:pPr algn="l"/>
                      <a:r>
                        <a:rPr lang="en-GB" sz="2000" b="0" dirty="0">
                          <a:solidFill>
                            <a:srgbClr val="002060"/>
                          </a:solidFill>
                          <a:latin typeface="Century Gothic" panose="020B0502020202020204" pitchFamily="34" charset="0"/>
                        </a:rPr>
                        <a:t>botellas</a:t>
                      </a:r>
                      <a:r>
                        <a:rPr lang="en-GB" sz="2000" b="0" baseline="0" dirty="0">
                          <a:solidFill>
                            <a:srgbClr val="002060"/>
                          </a:solidFill>
                          <a:latin typeface="Century Gothic" panose="020B0502020202020204" pitchFamily="34" charset="0"/>
                        </a:rPr>
                        <a:t> de Pepsi</a:t>
                      </a:r>
                      <a:endParaRPr lang="en-GB" sz="2000" b="0" dirty="0">
                        <a:solidFill>
                          <a:srgbClr val="002060"/>
                        </a:solidFill>
                        <a:latin typeface="Century Gothic" panose="020B0502020202020204" pitchFamily="34" charset="0"/>
                      </a:endParaRPr>
                    </a:p>
                    <a:p>
                      <a:pPr algn="l"/>
                      <a:r>
                        <a:rPr lang="en-GB" sz="2000" b="0" dirty="0">
                          <a:solidFill>
                            <a:srgbClr val="002060"/>
                          </a:solidFill>
                          <a:latin typeface="Century Gothic" panose="020B0502020202020204" pitchFamily="34" charset="0"/>
                        </a:rPr>
                        <a:t>could</a:t>
                      </a:r>
                      <a:r>
                        <a:rPr lang="en-GB" sz="2000" b="0" baseline="0" dirty="0">
                          <a:solidFill>
                            <a:srgbClr val="002060"/>
                          </a:solidFill>
                          <a:latin typeface="Century Gothic" panose="020B0502020202020204" pitchFamily="34" charset="0"/>
                        </a:rPr>
                        <a:t> be either</a:t>
                      </a:r>
                      <a:endParaRPr lang="en-GB" sz="20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779256440"/>
                  </a:ext>
                </a:extLst>
              </a:tr>
              <a:tr h="526085">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revista de fútbol</a:t>
                      </a:r>
                    </a:p>
                    <a:p>
                      <a:pPr algn="l"/>
                      <a:r>
                        <a:rPr lang="en-GB" sz="2000" b="0" dirty="0">
                          <a:solidFill>
                            <a:srgbClr val="002060"/>
                          </a:solidFill>
                          <a:latin typeface="Century Gothic" panose="020B0502020202020204" pitchFamily="34" charset="0"/>
                        </a:rPr>
                        <a:t>barco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could</a:t>
                      </a:r>
                      <a:r>
                        <a:rPr lang="en-GB" sz="2000" b="0" baseline="0" dirty="0">
                          <a:solidFill>
                            <a:srgbClr val="002060"/>
                          </a:solidFill>
                          <a:latin typeface="Century Gothic" panose="020B0502020202020204" pitchFamily="34" charset="0"/>
                        </a:rPr>
                        <a:t> be either</a:t>
                      </a:r>
                      <a:endParaRPr lang="en-GB" sz="20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976587370"/>
                  </a:ext>
                </a:extLst>
              </a:tr>
            </a:tbl>
          </a:graphicData>
        </a:graphic>
      </p:graphicFrame>
      <p:sp>
        <p:nvSpPr>
          <p:cNvPr id="7" name="TextBox 6"/>
          <p:cNvSpPr txBox="1"/>
          <p:nvPr/>
        </p:nvSpPr>
        <p:spPr>
          <a:xfrm>
            <a:off x="41766" y="110684"/>
            <a:ext cx="121502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 also writes about what she has and</a:t>
            </a: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 Nuria, her friend, has.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of her writing got smudged. Who and what is mentioned?</a:t>
            </a:r>
          </a:p>
        </p:txBody>
      </p:sp>
      <p:pic>
        <p:nvPicPr>
          <p:cNvPr id="1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6221" y="1884236"/>
            <a:ext cx="366475" cy="381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ok and brown surface"/>
          <p:cNvPicPr>
            <a:picLocks noChangeAspect="1" noChangeArrowheads="1"/>
          </p:cNvPicPr>
          <p:nvPr/>
        </p:nvPicPr>
        <p:blipFill rotWithShape="1">
          <a:blip r:embed="rId4">
            <a:extLst>
              <a:ext uri="{28A0092B-C50C-407E-A947-70E740481C1C}">
                <a14:useLocalDpi xmlns:a14="http://schemas.microsoft.com/office/drawing/2010/main" val="0"/>
              </a:ext>
            </a:extLst>
          </a:blip>
          <a:srcRect l="-1" t="33276" r="43438" b="14573"/>
          <a:stretch/>
        </p:blipFill>
        <p:spPr bwMode="auto">
          <a:xfrm>
            <a:off x="274199" y="1512381"/>
            <a:ext cx="5832311" cy="4115909"/>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3417" y="1837365"/>
            <a:ext cx="6077799" cy="3293209"/>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Tengo una bici. . Es nueva </a:t>
            </a: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sym typeface="Wingdings" panose="05000000000000000000" pitchFamily="2" charset="2"/>
              </a:rPr>
              <a:t>.</a:t>
            </a:r>
            <a:endPar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Tiene unos libros y tiene unas plantas también.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Tengo un </a:t>
            </a:r>
            <a:r>
              <a:rPr kumimoji="0" lang="en-GB" sz="2600" b="0" i="0" u="none" strike="noStrike" kern="1200" cap="none" spc="0" normalizeH="0" baseline="0" noProof="0" dirty="0" err="1">
                <a:ln>
                  <a:noFill/>
                </a:ln>
                <a:solidFill>
                  <a:prstClr val="black"/>
                </a:solidFill>
                <a:effectLst/>
                <a:uLnTx/>
                <a:uFillTx/>
                <a:latin typeface="Segoe Print" panose="02000600000000000000" pitchFamily="2" charset="0"/>
                <a:ea typeface="+mn-ea"/>
                <a:cs typeface="+mn-cs"/>
              </a:rPr>
              <a:t>barco</a:t>
            </a: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 ¡Es maravilloso!</a:t>
            </a:r>
          </a:p>
        </p:txBody>
      </p:sp>
      <p:pic>
        <p:nvPicPr>
          <p:cNvPr id="2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2102" y="5215737"/>
            <a:ext cx="354119" cy="369029"/>
          </a:xfrm>
          <a:prstGeom prst="rect">
            <a:avLst/>
          </a:prstGeom>
          <a:noFill/>
          <a:extLst>
            <a:ext uri="{909E8E84-426E-40DD-AFC4-6F175D3DCCD1}">
              <a14:hiddenFill xmlns:a14="http://schemas.microsoft.com/office/drawing/2010/main">
                <a:solidFill>
                  <a:srgbClr val="FFFFFF"/>
                </a:solidFill>
              </a14:hiddenFill>
            </a:ext>
          </a:extLst>
        </p:spPr>
      </p:pic>
      <p:sp>
        <p:nvSpPr>
          <p:cNvPr id="26" name="Explosion 2 25">
            <a:extLst>
              <a:ext uri="{FF2B5EF4-FFF2-40B4-BE49-F238E27FC236}">
                <a16:creationId xmlns:a16="http://schemas.microsoft.com/office/drawing/2014/main" id="{225103C1-7D46-7741-AEC4-8C0FE3C475A6}"/>
              </a:ext>
            </a:extLst>
          </p:cNvPr>
          <p:cNvSpPr/>
          <p:nvPr/>
        </p:nvSpPr>
        <p:spPr>
          <a:xfrm rot="875620">
            <a:off x="2364675" y="2410640"/>
            <a:ext cx="1315068" cy="1202822"/>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8" name="Explosion 2 27">
            <a:extLst>
              <a:ext uri="{FF2B5EF4-FFF2-40B4-BE49-F238E27FC236}">
                <a16:creationId xmlns:a16="http://schemas.microsoft.com/office/drawing/2014/main" id="{225103C1-7D46-7741-AEC4-8C0FE3C475A6}"/>
              </a:ext>
            </a:extLst>
          </p:cNvPr>
          <p:cNvSpPr/>
          <p:nvPr/>
        </p:nvSpPr>
        <p:spPr>
          <a:xfrm rot="2015853">
            <a:off x="410117" y="3331702"/>
            <a:ext cx="1668080" cy="1288270"/>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7745" y="2852912"/>
            <a:ext cx="366475" cy="3819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2456" y="4510665"/>
            <a:ext cx="354119" cy="369029"/>
          </a:xfrm>
          <a:prstGeom prst="rect">
            <a:avLst/>
          </a:prstGeom>
          <a:noFill/>
          <a:extLst>
            <a:ext uri="{909E8E84-426E-40DD-AFC4-6F175D3DCCD1}">
              <a14:hiddenFill xmlns:a14="http://schemas.microsoft.com/office/drawing/2010/main">
                <a:solidFill>
                  <a:srgbClr val="FFFFFF"/>
                </a:solidFill>
              </a14:hiddenFill>
            </a:ext>
          </a:extLst>
        </p:spPr>
      </p:pic>
      <p:sp>
        <p:nvSpPr>
          <p:cNvPr id="33" name="Explosion 2 32">
            <a:extLst>
              <a:ext uri="{FF2B5EF4-FFF2-40B4-BE49-F238E27FC236}">
                <a16:creationId xmlns:a16="http://schemas.microsoft.com/office/drawing/2014/main" id="{225103C1-7D46-7741-AEC4-8C0FE3C475A6}"/>
              </a:ext>
            </a:extLst>
          </p:cNvPr>
          <p:cNvSpPr/>
          <p:nvPr/>
        </p:nvSpPr>
        <p:spPr>
          <a:xfrm rot="21064894">
            <a:off x="2329643" y="1567900"/>
            <a:ext cx="1315068" cy="1042665"/>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Explosion 2 33">
            <a:extLst>
              <a:ext uri="{FF2B5EF4-FFF2-40B4-BE49-F238E27FC236}">
                <a16:creationId xmlns:a16="http://schemas.microsoft.com/office/drawing/2014/main" id="{225103C1-7D46-7741-AEC4-8C0FE3C475A6}"/>
              </a:ext>
            </a:extLst>
          </p:cNvPr>
          <p:cNvSpPr/>
          <p:nvPr/>
        </p:nvSpPr>
        <p:spPr>
          <a:xfrm>
            <a:off x="2121492" y="4048642"/>
            <a:ext cx="1449131" cy="1178023"/>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TextBox 9"/>
          <p:cNvSpPr txBox="1"/>
          <p:nvPr/>
        </p:nvSpPr>
        <p:spPr>
          <a:xfrm>
            <a:off x="6747679" y="2266141"/>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a:t>
            </a:r>
          </a:p>
        </p:txBody>
      </p:sp>
      <p:sp>
        <p:nvSpPr>
          <p:cNvPr id="38" name="TextBox 37"/>
          <p:cNvSpPr txBox="1"/>
          <p:nvPr/>
        </p:nvSpPr>
        <p:spPr>
          <a:xfrm>
            <a:off x="6682404" y="3156235"/>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a:t>
            </a:r>
          </a:p>
        </p:txBody>
      </p:sp>
      <p:sp>
        <p:nvSpPr>
          <p:cNvPr id="39" name="TextBox 38"/>
          <p:cNvSpPr txBox="1"/>
          <p:nvPr/>
        </p:nvSpPr>
        <p:spPr>
          <a:xfrm>
            <a:off x="6706320" y="4171542"/>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a:t>
            </a:r>
          </a:p>
        </p:txBody>
      </p:sp>
      <p:sp>
        <p:nvSpPr>
          <p:cNvPr id="40" name="TextBox 39"/>
          <p:cNvSpPr txBox="1"/>
          <p:nvPr/>
        </p:nvSpPr>
        <p:spPr>
          <a:xfrm>
            <a:off x="6767001" y="5275743"/>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a:t>
            </a:r>
          </a:p>
        </p:txBody>
      </p:sp>
      <p:sp>
        <p:nvSpPr>
          <p:cNvPr id="18" name="Rounded Rectangle 17"/>
          <p:cNvSpPr/>
          <p:nvPr/>
        </p:nvSpPr>
        <p:spPr>
          <a:xfrm>
            <a:off x="11256579" y="5903025"/>
            <a:ext cx="935421"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 name="TextBox 1"/>
          <p:cNvSpPr txBox="1"/>
          <p:nvPr/>
        </p:nvSpPr>
        <p:spPr>
          <a:xfrm>
            <a:off x="2766460" y="1917935"/>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0" name="TextBox 19"/>
          <p:cNvSpPr txBox="1"/>
          <p:nvPr/>
        </p:nvSpPr>
        <p:spPr>
          <a:xfrm>
            <a:off x="2824899" y="2806604"/>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1" name="TextBox 20"/>
          <p:cNvSpPr txBox="1"/>
          <p:nvPr/>
        </p:nvSpPr>
        <p:spPr>
          <a:xfrm>
            <a:off x="1101737" y="3709877"/>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2" name="TextBox 21"/>
          <p:cNvSpPr txBox="1"/>
          <p:nvPr/>
        </p:nvSpPr>
        <p:spPr>
          <a:xfrm>
            <a:off x="2641616" y="4464345"/>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3" name="TextBox 22"/>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
        <p:nvSpPr>
          <p:cNvPr id="24" name="TextBox 23"/>
          <p:cNvSpPr txBox="1"/>
          <p:nvPr/>
        </p:nvSpPr>
        <p:spPr>
          <a:xfrm>
            <a:off x="6125288" y="1844355"/>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27" name="TextBox 26"/>
          <p:cNvSpPr txBox="1"/>
          <p:nvPr/>
        </p:nvSpPr>
        <p:spPr>
          <a:xfrm>
            <a:off x="6165819" y="2844834"/>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29" name="TextBox 28"/>
          <p:cNvSpPr txBox="1"/>
          <p:nvPr/>
        </p:nvSpPr>
        <p:spPr>
          <a:xfrm>
            <a:off x="6174953" y="3867767"/>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32" name="TextBox 31"/>
          <p:cNvSpPr txBox="1"/>
          <p:nvPr/>
        </p:nvSpPr>
        <p:spPr>
          <a:xfrm>
            <a:off x="6191645" y="4899741"/>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3" name="Oval Callout 2"/>
          <p:cNvSpPr/>
          <p:nvPr/>
        </p:nvSpPr>
        <p:spPr>
          <a:xfrm>
            <a:off x="3763378" y="902786"/>
            <a:ext cx="2192922" cy="798990"/>
          </a:xfrm>
          <a:prstGeom prst="wedgeEllipseCallout">
            <a:avLst>
              <a:gd name="adj1" fmla="val 78312"/>
              <a:gd name="adj2" fmla="val 3569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 (‘she’)</a:t>
            </a:r>
          </a:p>
        </p:txBody>
      </p:sp>
    </p:spTree>
    <p:extLst>
      <p:ext uri="{BB962C8B-B14F-4D97-AF65-F5344CB8AC3E}">
        <p14:creationId xmlns:p14="http://schemas.microsoft.com/office/powerpoint/2010/main" val="10880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6131246" y="914400"/>
          <a:ext cx="5578858" cy="5246557"/>
        </p:xfrm>
        <a:graphic>
          <a:graphicData uri="http://schemas.openxmlformats.org/drawingml/2006/table">
            <a:tbl>
              <a:tblPr firstRow="1" bandRow="1">
                <a:tableStyleId>{8A107856-5554-42FB-B03E-39F5DBC370BA}</a:tableStyleId>
              </a:tblPr>
              <a:tblGrid>
                <a:gridCol w="1905974">
                  <a:extLst>
                    <a:ext uri="{9D8B030D-6E8A-4147-A177-3AD203B41FA5}">
                      <a16:colId xmlns:a16="http://schemas.microsoft.com/office/drawing/2014/main" val="1800712544"/>
                    </a:ext>
                  </a:extLst>
                </a:gridCol>
                <a:gridCol w="3672884">
                  <a:extLst>
                    <a:ext uri="{9D8B030D-6E8A-4147-A177-3AD203B41FA5}">
                      <a16:colId xmlns:a16="http://schemas.microsoft.com/office/drawing/2014/main" val="2314664393"/>
                    </a:ext>
                  </a:extLst>
                </a:gridCol>
              </a:tblGrid>
              <a:tr h="1184067">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Quién</a:t>
                      </a:r>
                      <a:r>
                        <a:rPr lang="en-GB" sz="2400" b="1" dirty="0">
                          <a:solidFill>
                            <a:srgbClr val="002060"/>
                          </a:solidFill>
                          <a:latin typeface="Century Gothic" panose="020B0502020202020204" pitchFamily="34" charset="0"/>
                        </a:rPr>
                        <a:t>?</a:t>
                      </a:r>
                    </a:p>
                  </a:txBody>
                  <a:tcPr anchor="ctr"/>
                </a:tc>
                <a:tc>
                  <a:txBody>
                    <a:bodyPr/>
                    <a:lstStyle/>
                    <a:p>
                      <a:pPr algn="ctr"/>
                      <a:r>
                        <a:rPr lang="en-GB" sz="2400" b="1" dirty="0">
                          <a:solidFill>
                            <a:srgbClr val="002060"/>
                          </a:solidFill>
                          <a:latin typeface="Century Gothic" panose="020B0502020202020204" pitchFamily="34" charset="0"/>
                        </a:rPr>
                        <a:t>¿Qué?</a:t>
                      </a:r>
                    </a:p>
                  </a:txBody>
                  <a:tcPr anchor="ctr"/>
                </a:tc>
                <a:extLst>
                  <a:ext uri="{0D108BD9-81ED-4DB2-BD59-A6C34878D82A}">
                    <a16:rowId xmlns:a16="http://schemas.microsoft.com/office/drawing/2014/main" val="1833764784"/>
                  </a:ext>
                </a:extLst>
              </a:tr>
              <a:tr h="968583">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err="1">
                          <a:solidFill>
                            <a:srgbClr val="002060"/>
                          </a:solidFill>
                          <a:latin typeface="Century Gothic" panose="020B0502020202020204" pitchFamily="34" charset="0"/>
                        </a:rPr>
                        <a:t>cámara</a:t>
                      </a:r>
                      <a:endParaRPr lang="en-GB" sz="2000" b="0" dirty="0">
                        <a:solidFill>
                          <a:srgbClr val="002060"/>
                        </a:solidFill>
                        <a:latin typeface="Century Gothic" panose="020B0502020202020204" pitchFamily="34" charset="0"/>
                      </a:endParaRPr>
                    </a:p>
                    <a:p>
                      <a:pPr algn="l"/>
                      <a:r>
                        <a:rPr lang="en-GB" sz="2000" b="0" dirty="0">
                          <a:solidFill>
                            <a:srgbClr val="002060"/>
                          </a:solidFill>
                          <a:latin typeface="Century Gothic" panose="020B0502020202020204" pitchFamily="34" charset="0"/>
                        </a:rPr>
                        <a:t>monedas</a:t>
                      </a:r>
                      <a:r>
                        <a:rPr lang="en-GB" sz="2000" b="0" baseline="0" dirty="0">
                          <a:solidFill>
                            <a:srgbClr val="002060"/>
                          </a:solidFill>
                          <a:latin typeface="Century Gothic" panose="020B0502020202020204" pitchFamily="34" charset="0"/>
                        </a:rPr>
                        <a:t> de Inglaterra</a:t>
                      </a:r>
                    </a:p>
                    <a:p>
                      <a:pPr algn="l"/>
                      <a:r>
                        <a:rPr lang="en-GB" sz="2000" b="0" baseline="0" dirty="0">
                          <a:solidFill>
                            <a:srgbClr val="002060"/>
                          </a:solidFill>
                          <a:latin typeface="Century Gothic" panose="020B0502020202020204" pitchFamily="34" charset="0"/>
                        </a:rPr>
                        <a:t>could be either</a:t>
                      </a:r>
                    </a:p>
                  </a:txBody>
                  <a:tcPr/>
                </a:tc>
                <a:extLst>
                  <a:ext uri="{0D108BD9-81ED-4DB2-BD59-A6C34878D82A}">
                    <a16:rowId xmlns:a16="http://schemas.microsoft.com/office/drawing/2014/main" val="2497885196"/>
                  </a:ext>
                </a:extLst>
              </a:tr>
              <a:tr h="1002998">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bolígrafos</a:t>
                      </a:r>
                    </a:p>
                    <a:p>
                      <a:pPr algn="l"/>
                      <a:r>
                        <a:rPr lang="en-GB" sz="2000" b="0" dirty="0">
                          <a:solidFill>
                            <a:srgbClr val="002060"/>
                          </a:solidFill>
                          <a:latin typeface="Century Gothic" panose="020B0502020202020204" pitchFamily="34" charset="0"/>
                        </a:rPr>
                        <a:t>teléfono</a:t>
                      </a:r>
                    </a:p>
                    <a:p>
                      <a:pPr algn="l"/>
                      <a:r>
                        <a:rPr lang="en-GB" sz="2000" b="0" dirty="0">
                          <a:solidFill>
                            <a:srgbClr val="002060"/>
                          </a:solidFill>
                          <a:latin typeface="Century Gothic" panose="020B0502020202020204" pitchFamily="34" charset="0"/>
                        </a:rPr>
                        <a:t>could be either</a:t>
                      </a:r>
                    </a:p>
                  </a:txBody>
                  <a:tcPr/>
                </a:tc>
                <a:extLst>
                  <a:ext uri="{0D108BD9-81ED-4DB2-BD59-A6C34878D82A}">
                    <a16:rowId xmlns:a16="http://schemas.microsoft.com/office/drawing/2014/main" val="2726676820"/>
                  </a:ext>
                </a:extLst>
              </a:tr>
              <a:tr h="1016489">
                <a:tc>
                  <a:txBody>
                    <a:bodyPr/>
                    <a:lstStyle/>
                    <a:p>
                      <a:pPr algn="ctr"/>
                      <a:endParaRPr lang="en-GB" sz="2000" b="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plantas</a:t>
                      </a:r>
                      <a:r>
                        <a:rPr lang="en-GB" sz="2000" b="0" baseline="0" dirty="0">
                          <a:solidFill>
                            <a:srgbClr val="002060"/>
                          </a:solidFill>
                          <a:latin typeface="Century Gothic" panose="020B0502020202020204" pitchFamily="34" charset="0"/>
                        </a:rPr>
                        <a:t> de </a:t>
                      </a:r>
                      <a:r>
                        <a:rPr lang="en-GB" sz="2000" b="0" dirty="0">
                          <a:solidFill>
                            <a:srgbClr val="002060"/>
                          </a:solidFill>
                          <a:latin typeface="Century Gothic" panose="020B0502020202020204" pitchFamily="34" charset="0"/>
                        </a:rPr>
                        <a:t>España</a:t>
                      </a:r>
                    </a:p>
                    <a:p>
                      <a:pPr algn="l"/>
                      <a:r>
                        <a:rPr lang="en-GB" sz="2000" b="0" dirty="0">
                          <a:solidFill>
                            <a:srgbClr val="002060"/>
                          </a:solidFill>
                          <a:latin typeface="Century Gothic" panose="020B0502020202020204" pitchFamily="34" charset="0"/>
                        </a:rPr>
                        <a:t>cama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2060"/>
                          </a:solidFill>
                          <a:latin typeface="Century Gothic" panose="020B0502020202020204" pitchFamily="34" charset="0"/>
                        </a:rPr>
                        <a:t>could be either</a:t>
                      </a:r>
                    </a:p>
                  </a:txBody>
                  <a:tcPr/>
                </a:tc>
                <a:extLst>
                  <a:ext uri="{0D108BD9-81ED-4DB2-BD59-A6C34878D82A}">
                    <a16:rowId xmlns:a16="http://schemas.microsoft.com/office/drawing/2014/main" val="2847184719"/>
                  </a:ext>
                </a:extLst>
              </a:tr>
              <a:tr h="1034321">
                <a:tc>
                  <a:txBody>
                    <a:bodyPr/>
                    <a:lstStyle/>
                    <a:p>
                      <a:pPr algn="ctr"/>
                      <a:endParaRPr lang="en-GB" sz="2000" b="0" dirty="0">
                        <a:solidFill>
                          <a:srgbClr val="002060"/>
                        </a:solidFill>
                        <a:latin typeface="Century Gothic" panose="020B0502020202020204" pitchFamily="34" charset="0"/>
                      </a:endParaRPr>
                    </a:p>
                  </a:txBody>
                  <a:tcPr/>
                </a:tc>
                <a:tc>
                  <a:txBody>
                    <a:bodyPr/>
                    <a:lstStyle/>
                    <a:p>
                      <a:pPr algn="l"/>
                      <a:r>
                        <a:rPr lang="en-GB" sz="2000" b="0" dirty="0">
                          <a:solidFill>
                            <a:srgbClr val="002060"/>
                          </a:solidFill>
                          <a:latin typeface="Century Gothic" panose="020B0502020202020204" pitchFamily="34" charset="0"/>
                        </a:rPr>
                        <a:t>periódico</a:t>
                      </a:r>
                    </a:p>
                    <a:p>
                      <a:pPr algn="l"/>
                      <a:r>
                        <a:rPr lang="en-GB" sz="2000" b="0" dirty="0">
                          <a:solidFill>
                            <a:srgbClr val="002060"/>
                          </a:solidFill>
                          <a:latin typeface="Century Gothic" panose="020B0502020202020204" pitchFamily="34" charset="0"/>
                        </a:rPr>
                        <a:t>amigos en Inglaterra</a:t>
                      </a:r>
                    </a:p>
                    <a:p>
                      <a:pPr algn="l"/>
                      <a:r>
                        <a:rPr lang="en-GB" sz="2000" b="0" dirty="0">
                          <a:solidFill>
                            <a:srgbClr val="002060"/>
                          </a:solidFill>
                          <a:latin typeface="Century Gothic" panose="020B0502020202020204" pitchFamily="34" charset="0"/>
                        </a:rPr>
                        <a:t>could</a:t>
                      </a:r>
                      <a:r>
                        <a:rPr lang="en-GB" sz="2000" b="0" baseline="0" dirty="0">
                          <a:solidFill>
                            <a:srgbClr val="002060"/>
                          </a:solidFill>
                          <a:latin typeface="Century Gothic" panose="020B0502020202020204" pitchFamily="34" charset="0"/>
                        </a:rPr>
                        <a:t> be either</a:t>
                      </a:r>
                      <a:endParaRPr lang="en-GB" sz="20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2779256440"/>
                  </a:ext>
                </a:extLst>
              </a:tr>
            </a:tbl>
          </a:graphicData>
        </a:graphic>
      </p:graphicFrame>
      <p:pic>
        <p:nvPicPr>
          <p:cNvPr id="2052" name="Picture 4" descr="book and brown surface"/>
          <p:cNvPicPr>
            <a:picLocks noChangeAspect="1" noChangeArrowheads="1"/>
          </p:cNvPicPr>
          <p:nvPr/>
        </p:nvPicPr>
        <p:blipFill rotWithShape="1">
          <a:blip r:embed="rId3">
            <a:extLst>
              <a:ext uri="{28A0092B-C50C-407E-A947-70E740481C1C}">
                <a14:useLocalDpi xmlns:a14="http://schemas.microsoft.com/office/drawing/2010/main" val="0"/>
              </a:ext>
            </a:extLst>
          </a:blip>
          <a:srcRect l="-1" t="33277" r="43438" b="23937"/>
          <a:stretch/>
        </p:blipFill>
        <p:spPr bwMode="auto">
          <a:xfrm>
            <a:off x="417408" y="1331832"/>
            <a:ext cx="5489406" cy="4160055"/>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6538" y="1640648"/>
            <a:ext cx="5094254" cy="3293209"/>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Tiene una          .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Tengo un ______.  . ¡Es nuevo!</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Tengo unas          y unos     también.</a:t>
            </a:r>
          </a:p>
        </p:txBody>
      </p:sp>
      <p:sp>
        <p:nvSpPr>
          <p:cNvPr id="26" name="Explosion 2 25">
            <a:extLst>
              <a:ext uri="{FF2B5EF4-FFF2-40B4-BE49-F238E27FC236}">
                <a16:creationId xmlns:a16="http://schemas.microsoft.com/office/drawing/2014/main" id="{225103C1-7D46-7741-AEC4-8C0FE3C475A6}"/>
              </a:ext>
            </a:extLst>
          </p:cNvPr>
          <p:cNvSpPr/>
          <p:nvPr/>
        </p:nvSpPr>
        <p:spPr>
          <a:xfrm rot="1125366">
            <a:off x="2186650" y="2420180"/>
            <a:ext cx="1315068" cy="1042665"/>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30"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269" y="3400556"/>
            <a:ext cx="366475" cy="4239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6258" y="4036318"/>
            <a:ext cx="354119" cy="409694"/>
          </a:xfrm>
          <a:prstGeom prst="rect">
            <a:avLst/>
          </a:prstGeom>
          <a:noFill/>
          <a:extLst>
            <a:ext uri="{909E8E84-426E-40DD-AFC4-6F175D3DCCD1}">
              <a14:hiddenFill xmlns:a14="http://schemas.microsoft.com/office/drawing/2010/main">
                <a:solidFill>
                  <a:srgbClr val="FFFFFF"/>
                </a:solidFill>
              </a14:hiddenFill>
            </a:ext>
          </a:extLst>
        </p:spPr>
      </p:pic>
      <p:sp>
        <p:nvSpPr>
          <p:cNvPr id="33" name="Explosion 2 32">
            <a:extLst>
              <a:ext uri="{FF2B5EF4-FFF2-40B4-BE49-F238E27FC236}">
                <a16:creationId xmlns:a16="http://schemas.microsoft.com/office/drawing/2014/main" id="{225103C1-7D46-7741-AEC4-8C0FE3C475A6}"/>
              </a:ext>
            </a:extLst>
          </p:cNvPr>
          <p:cNvSpPr/>
          <p:nvPr/>
        </p:nvSpPr>
        <p:spPr>
          <a:xfrm rot="1125366">
            <a:off x="2322708" y="1550134"/>
            <a:ext cx="1315068" cy="1042665"/>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4" name="Explosion 2 33">
            <a:extLst>
              <a:ext uri="{FF2B5EF4-FFF2-40B4-BE49-F238E27FC236}">
                <a16:creationId xmlns:a16="http://schemas.microsoft.com/office/drawing/2014/main" id="{225103C1-7D46-7741-AEC4-8C0FE3C475A6}"/>
              </a:ext>
            </a:extLst>
          </p:cNvPr>
          <p:cNvSpPr/>
          <p:nvPr/>
        </p:nvSpPr>
        <p:spPr>
          <a:xfrm rot="1125366">
            <a:off x="2613673" y="3234594"/>
            <a:ext cx="1118173" cy="974715"/>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TextBox 9"/>
          <p:cNvSpPr txBox="1"/>
          <p:nvPr/>
        </p:nvSpPr>
        <p:spPr>
          <a:xfrm>
            <a:off x="6733527" y="2378773"/>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a:t>
            </a:r>
          </a:p>
        </p:txBody>
      </p:sp>
      <p:sp>
        <p:nvSpPr>
          <p:cNvPr id="38" name="TextBox 37"/>
          <p:cNvSpPr txBox="1"/>
          <p:nvPr/>
        </p:nvSpPr>
        <p:spPr>
          <a:xfrm>
            <a:off x="6836208" y="4324984"/>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a:t>
            </a:r>
          </a:p>
        </p:txBody>
      </p:sp>
      <p:sp>
        <p:nvSpPr>
          <p:cNvPr id="39" name="TextBox 38"/>
          <p:cNvSpPr txBox="1"/>
          <p:nvPr/>
        </p:nvSpPr>
        <p:spPr>
          <a:xfrm>
            <a:off x="6770541" y="5296624"/>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a:t>
            </a:r>
          </a:p>
        </p:txBody>
      </p:sp>
      <p:pic>
        <p:nvPicPr>
          <p:cNvPr id="2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3318" y="5338792"/>
            <a:ext cx="354119" cy="409694"/>
          </a:xfrm>
          <a:prstGeom prst="rect">
            <a:avLst/>
          </a:prstGeom>
          <a:noFill/>
          <a:extLst>
            <a:ext uri="{909E8E84-426E-40DD-AFC4-6F175D3DCCD1}">
              <a14:hiddenFill xmlns:a14="http://schemas.microsoft.com/office/drawing/2010/main">
                <a:solidFill>
                  <a:srgbClr val="FFFFFF"/>
                </a:solidFill>
              </a14:hiddenFill>
            </a:ext>
          </a:extLst>
        </p:spPr>
      </p:pic>
      <p:sp>
        <p:nvSpPr>
          <p:cNvPr id="16" name="Explosion 2 15">
            <a:extLst>
              <a:ext uri="{FF2B5EF4-FFF2-40B4-BE49-F238E27FC236}">
                <a16:creationId xmlns:a16="http://schemas.microsoft.com/office/drawing/2014/main" id="{225103C1-7D46-7741-AEC4-8C0FE3C475A6}"/>
              </a:ext>
            </a:extLst>
          </p:cNvPr>
          <p:cNvSpPr/>
          <p:nvPr/>
        </p:nvSpPr>
        <p:spPr>
          <a:xfrm rot="1125366">
            <a:off x="4912739" y="3251105"/>
            <a:ext cx="1494088" cy="1023818"/>
          </a:xfrm>
          <a:prstGeom prst="irregularSeal2">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TextBox 16"/>
          <p:cNvSpPr txBox="1"/>
          <p:nvPr/>
        </p:nvSpPr>
        <p:spPr>
          <a:xfrm>
            <a:off x="6819770" y="3380796"/>
            <a:ext cx="9680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a:t>
            </a:r>
          </a:p>
        </p:txBody>
      </p:sp>
      <p:pic>
        <p:nvPicPr>
          <p:cNvPr id="18"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270" y="2073859"/>
            <a:ext cx="366475" cy="423989"/>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1242393" y="5902938"/>
            <a:ext cx="935421"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leer</a:t>
            </a:r>
          </a:p>
        </p:txBody>
      </p:sp>
      <p:sp>
        <p:nvSpPr>
          <p:cNvPr id="20" name="TextBox 19"/>
          <p:cNvSpPr txBox="1"/>
          <p:nvPr/>
        </p:nvSpPr>
        <p:spPr>
          <a:xfrm>
            <a:off x="2733825" y="1851201"/>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22" name="TextBox 21"/>
          <p:cNvSpPr txBox="1"/>
          <p:nvPr/>
        </p:nvSpPr>
        <p:spPr>
          <a:xfrm>
            <a:off x="2623467" y="2669879"/>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3" name="TextBox 22"/>
          <p:cNvSpPr txBox="1"/>
          <p:nvPr/>
        </p:nvSpPr>
        <p:spPr>
          <a:xfrm>
            <a:off x="3051752" y="3503425"/>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24" name="TextBox 23"/>
          <p:cNvSpPr txBox="1"/>
          <p:nvPr/>
        </p:nvSpPr>
        <p:spPr>
          <a:xfrm>
            <a:off x="5394795" y="3504005"/>
            <a:ext cx="3582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5" name="TextBox 24"/>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
        <p:nvSpPr>
          <p:cNvPr id="27" name="TextBox 26"/>
          <p:cNvSpPr txBox="1"/>
          <p:nvPr/>
        </p:nvSpPr>
        <p:spPr>
          <a:xfrm>
            <a:off x="6095069" y="2073394"/>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28" name="TextBox 27"/>
          <p:cNvSpPr txBox="1"/>
          <p:nvPr/>
        </p:nvSpPr>
        <p:spPr>
          <a:xfrm>
            <a:off x="6104140" y="3041760"/>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sp>
        <p:nvSpPr>
          <p:cNvPr id="29" name="TextBox 28"/>
          <p:cNvSpPr txBox="1"/>
          <p:nvPr/>
        </p:nvSpPr>
        <p:spPr>
          <a:xfrm>
            <a:off x="6093864" y="4043307"/>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a:t>
            </a:r>
          </a:p>
        </p:txBody>
      </p:sp>
      <p:sp>
        <p:nvSpPr>
          <p:cNvPr id="32" name="TextBox 31"/>
          <p:cNvSpPr txBox="1"/>
          <p:nvPr/>
        </p:nvSpPr>
        <p:spPr>
          <a:xfrm>
            <a:off x="6087515" y="5093618"/>
            <a:ext cx="22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a:t>
            </a:r>
          </a:p>
        </p:txBody>
      </p:sp>
      <p:sp>
        <p:nvSpPr>
          <p:cNvPr id="35" name="Oval Callout 34"/>
          <p:cNvSpPr/>
          <p:nvPr/>
        </p:nvSpPr>
        <p:spPr>
          <a:xfrm>
            <a:off x="3763378" y="902786"/>
            <a:ext cx="2192922" cy="798990"/>
          </a:xfrm>
          <a:prstGeom prst="wedgeEllipseCallout">
            <a:avLst>
              <a:gd name="adj1" fmla="val 76575"/>
              <a:gd name="adj2" fmla="val 531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Nuria (‘she’)</a:t>
            </a:r>
          </a:p>
        </p:txBody>
      </p:sp>
    </p:spTree>
    <p:extLst>
      <p:ext uri="{BB962C8B-B14F-4D97-AF65-F5344CB8AC3E}">
        <p14:creationId xmlns:p14="http://schemas.microsoft.com/office/powerpoint/2010/main" val="2745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8" grpId="0"/>
      <p:bldP spid="39"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clker.com/cliparts/a/1/3/8/11949859511240324938open_book_nae_02.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19" y="137722"/>
            <a:ext cx="966784" cy="509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ker.com/cliparts/a/1/3/8/11949859511240324938open_book_nae_02.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15" y="290625"/>
            <a:ext cx="1049982" cy="552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3870" y="1663559"/>
            <a:ext cx="1035949" cy="682169"/>
          </a:xfrm>
          <a:prstGeom prst="rect">
            <a:avLst/>
          </a:prstGeom>
        </p:spPr>
      </p:pic>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1844" y="1257839"/>
            <a:ext cx="1125810" cy="741342"/>
          </a:xfrm>
          <a:prstGeom prst="rect">
            <a:avLst/>
          </a:prstGeom>
        </p:spPr>
      </p:pic>
      <p:pic>
        <p:nvPicPr>
          <p:cNvPr id="2054" name="Picture 6" descr="http://www.clker.com/cliparts/x/k/6/f/T/0/magazine-without-shadow-or-barcode-m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054" y="1012937"/>
            <a:ext cx="882258" cy="9354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lker.com/cliparts/x/k/6/f/T/0/magazine-without-shadow-or-barcode-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748" y="1015247"/>
            <a:ext cx="918387" cy="9737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60078" y="124712"/>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A</a:t>
            </a:r>
          </a:p>
        </p:txBody>
      </p:sp>
      <p:pic>
        <p:nvPicPr>
          <p:cNvPr id="20" name="Picture 19" descr="http://www.clker.com/cliparts/a/1/3/8/11949859511240324938open_book_nae_02.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325" y="3316022"/>
            <a:ext cx="1365565" cy="7191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027" y="5527129"/>
            <a:ext cx="1125810" cy="741342"/>
          </a:xfrm>
          <a:prstGeom prst="rect">
            <a:avLst/>
          </a:prstGeom>
        </p:spPr>
      </p:pic>
      <p:pic>
        <p:nvPicPr>
          <p:cNvPr id="25" name="Picture 4" descr="http://www.clker.com/cliparts/8/9/8/4/11954286171112758684tomas_arad_bottles.svg.med.png"/>
          <p:cNvPicPr>
            <a:picLocks noChangeAspect="1" noChangeArrowheads="1"/>
          </p:cNvPicPr>
          <p:nvPr/>
        </p:nvPicPr>
        <p:blipFill rotWithShape="1">
          <a:blip r:embed="rId10">
            <a:extLst>
              <a:ext uri="{28A0092B-C50C-407E-A947-70E740481C1C}">
                <a14:useLocalDpi xmlns:a14="http://schemas.microsoft.com/office/drawing/2010/main" val="0"/>
              </a:ext>
            </a:extLst>
          </a:blip>
          <a:srcRect l="-1" r="48453"/>
          <a:stretch/>
        </p:blipFill>
        <p:spPr bwMode="auto">
          <a:xfrm rot="5400000">
            <a:off x="2727151" y="5243349"/>
            <a:ext cx="469569" cy="13306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www.clker.com/cliparts/x/k/6/f/T/0/magazine-without-shadow-or-barcode-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7689" y="3953004"/>
            <a:ext cx="1165490" cy="12357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lker.com/cliparts/8/9/8/4/11954286171112758684tomas_arad_bottles.svg.med.png"/>
          <p:cNvPicPr>
            <a:picLocks noChangeAspect="1" noChangeArrowheads="1"/>
          </p:cNvPicPr>
          <p:nvPr/>
        </p:nvPicPr>
        <p:blipFill rotWithShape="1">
          <a:blip r:embed="rId10">
            <a:extLst>
              <a:ext uri="{28A0092B-C50C-407E-A947-70E740481C1C}">
                <a14:useLocalDpi xmlns:a14="http://schemas.microsoft.com/office/drawing/2010/main" val="0"/>
              </a:ext>
            </a:extLst>
          </a:blip>
          <a:srcRect l="-1" r="48453"/>
          <a:stretch/>
        </p:blipFill>
        <p:spPr bwMode="auto">
          <a:xfrm rot="18531943">
            <a:off x="2159360" y="75369"/>
            <a:ext cx="469569" cy="13306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http://www.clker.com/cliparts/a/1/3/8/11949859511240324938open_book_nae_02.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0429" y="5393310"/>
            <a:ext cx="1193973" cy="6288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9/3/7/f/1194989819794188981cavallo_architetto_franc_05.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30318" y="4252871"/>
            <a:ext cx="912466" cy="10383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22723" y="3850822"/>
            <a:ext cx="1125810" cy="741342"/>
          </a:xfrm>
          <a:prstGeom prst="rect">
            <a:avLst/>
          </a:prstGeom>
        </p:spPr>
      </p:pic>
      <p:pic>
        <p:nvPicPr>
          <p:cNvPr id="38" name="Picture 4" descr="http://www.clker.com/cliparts/8/9/8/4/11954286171112758684tomas_arad_bottles.svg.med.png"/>
          <p:cNvPicPr>
            <a:picLocks noChangeAspect="1" noChangeArrowheads="1"/>
          </p:cNvPicPr>
          <p:nvPr/>
        </p:nvPicPr>
        <p:blipFill rotWithShape="1">
          <a:blip r:embed="rId10">
            <a:extLst>
              <a:ext uri="{28A0092B-C50C-407E-A947-70E740481C1C}">
                <a14:useLocalDpi xmlns:a14="http://schemas.microsoft.com/office/drawing/2010/main" val="0"/>
              </a:ext>
            </a:extLst>
          </a:blip>
          <a:srcRect l="-1" r="48453"/>
          <a:stretch/>
        </p:blipFill>
        <p:spPr bwMode="auto">
          <a:xfrm rot="3036822">
            <a:off x="4628960" y="3224604"/>
            <a:ext cx="469569" cy="13306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www.clker.com/cliparts/x/k/6/f/T/0/magazine-without-shadow-or-barcode-m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7860" y="4991478"/>
            <a:ext cx="1178984" cy="12500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http://www.clker.com/cliparts/a/1/3/8/11949859511240324938open_book_nae_02.svg.hi.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4500" y="2471151"/>
            <a:ext cx="1077425" cy="5674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clker.com/cliparts/9/3/7/f/1194989819794188981cavallo_architetto_franc_05.svg.m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18304" y="2380293"/>
            <a:ext cx="667324" cy="75936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3477" y="1460076"/>
            <a:ext cx="1536688" cy="1011904"/>
          </a:xfrm>
          <a:prstGeom prst="rect">
            <a:avLst/>
          </a:prstGeom>
        </p:spPr>
      </p:pic>
      <p:pic>
        <p:nvPicPr>
          <p:cNvPr id="48" name="Picture 6" descr="http://www.clker.com/cliparts/x/k/6/f/T/0/magazine-without-shadow-or-barcode-m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0960" y="1202111"/>
            <a:ext cx="980252" cy="10393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www.clker.com/cliparts/8/9/8/4/11954286171112758684tomas_arad_bottles.svg.med.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48453"/>
          <a:stretch/>
        </p:blipFill>
        <p:spPr bwMode="auto">
          <a:xfrm rot="3036822">
            <a:off x="6974399" y="-28382"/>
            <a:ext cx="390282" cy="11060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clker.com/cliparts/9/3/7/f/1194989819794188981cavallo_architetto_franc_05.svg.med.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31843" y="2306814"/>
            <a:ext cx="736710" cy="83832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3234" y="4156685"/>
            <a:ext cx="1125810" cy="741342"/>
          </a:xfrm>
          <a:prstGeom prst="rect">
            <a:avLst/>
          </a:prstGeom>
        </p:spPr>
      </p:pic>
      <p:pic>
        <p:nvPicPr>
          <p:cNvPr id="56" name="Picture 6" descr="http://www.clker.com/cliparts/x/k/6/f/T/0/magazine-without-shadow-or-barcode-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13203">
            <a:off x="6226156" y="4930701"/>
            <a:ext cx="1148664" cy="121791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http://www.clker.com/cliparts/5/9/4/f/12065680271458001607maxib_bike.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035229">
            <a:off x="1599838" y="3524095"/>
            <a:ext cx="1011759" cy="56321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http://www.clker.com/cliparts/a/1/3/8/11949859511240324938open_book_nae_02.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9590" y="5733498"/>
            <a:ext cx="1200850" cy="61116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http://www.clker.com/cliparts/5/9/4/f/12065680271458001607maxib_bike.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439156">
            <a:off x="5554407" y="3445248"/>
            <a:ext cx="1011759" cy="5632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clker.com/cliparts/8/9/8/4/11954286171112758684tomas_arad_bottles.svg.med.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48453"/>
          <a:stretch/>
        </p:blipFill>
        <p:spPr bwMode="auto">
          <a:xfrm rot="3036822">
            <a:off x="7238096" y="199977"/>
            <a:ext cx="390282" cy="11060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www.clker.com/cliparts/5/9/4/f/12065680271458001607maxib_bike.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1370" y="2470447"/>
            <a:ext cx="1050467" cy="58476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9/3/7/f/1194989819794188981cavallo_architetto_franc_05.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50788" y="625299"/>
            <a:ext cx="723711" cy="8235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8730" y="1656132"/>
            <a:ext cx="1125810" cy="741342"/>
          </a:xfrm>
          <a:prstGeom prst="rect">
            <a:avLst/>
          </a:prstGeom>
        </p:spPr>
      </p:pic>
      <p:pic>
        <p:nvPicPr>
          <p:cNvPr id="68" name="Picture 8" descr="http://www.clker.com/cliparts/5/9/4/f/12065680271458001607maxib_bike.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808629">
            <a:off x="1028076" y="2160375"/>
            <a:ext cx="1050467" cy="5847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www.clker.com/cliparts/5/9/4/f/12065680271458001607maxib_bike.svg.med.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20788842">
            <a:off x="2088101" y="2420195"/>
            <a:ext cx="1050467" cy="58476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www.clker.com/cliparts/5/9/4/f/12065680271458001607maxib_bike.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20478788">
            <a:off x="4237200" y="1338921"/>
            <a:ext cx="903968" cy="5032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http://www.clker.com/cliparts/5/9/4/f/12065680271458001607maxib_bike.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20478788">
            <a:off x="4260546" y="795805"/>
            <a:ext cx="903968" cy="5032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www.clker.com/cliparts/9/3/7/f/1194989819794188981cavallo_architetto_franc_05.svg.med.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6982" y="4118287"/>
            <a:ext cx="782855" cy="89083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8063868" y="1776667"/>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 name="Rectangle 80"/>
          <p:cNvSpPr/>
          <p:nvPr/>
        </p:nvSpPr>
        <p:spPr>
          <a:xfrm>
            <a:off x="4135628"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Rectangle 83"/>
          <p:cNvSpPr/>
          <p:nvPr/>
        </p:nvSpPr>
        <p:spPr>
          <a:xfrm>
            <a:off x="269049"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Rectangle 84"/>
          <p:cNvSpPr/>
          <p:nvPr/>
        </p:nvSpPr>
        <p:spPr>
          <a:xfrm>
            <a:off x="278566"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6" name="Rectangle 85"/>
          <p:cNvSpPr/>
          <p:nvPr/>
        </p:nvSpPr>
        <p:spPr>
          <a:xfrm>
            <a:off x="4135628"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6" name="Picture 2" descr="http://www.clker.com/cliparts/7/f/8/3/11949855171422370184cartoon_cat_gerald_g._01.svg.m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10877" y="501996"/>
            <a:ext cx="1207427" cy="90557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clker.com/cliparts/7/f/8/3/11949855171422370184cartoon_cat_gerald_g._01.svg.m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19166" y="5371016"/>
            <a:ext cx="1207427" cy="90557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www.clker.com/cliparts/7/f/8/3/11949855171422370184cartoon_cat_gerald_g._01.svg.m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33042" y="5111887"/>
            <a:ext cx="782291" cy="5867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clker.com/cliparts/9/3/7/f/1194989819794188981cavallo_architetto_franc_05.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1399" y="4527356"/>
            <a:ext cx="912466" cy="103832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http://www.clker.com/cliparts/7/f/8/3/11949855171422370184cartoon_cat_gerald_g._01.svg.m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391837" y="4042948"/>
            <a:ext cx="1207427" cy="90557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www.clker.com/cliparts/7/f/8/3/11949855171422370184cartoon_cat_gerald_g._01.svg.m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187429" y="2402319"/>
            <a:ext cx="782291" cy="58671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www.clker.com/cliparts/7/f/8/3/11949855171422370184cartoon_cat_gerald_g._01.svg.m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19797" y="4520379"/>
            <a:ext cx="1207427" cy="90557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www.clker.com/cliparts/8/9/8/4/11954286171112758684tomas_arad_bottles.svg.med.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48453"/>
          <a:stretch/>
        </p:blipFill>
        <p:spPr bwMode="auto">
          <a:xfrm rot="8611255">
            <a:off x="11153625" y="3741697"/>
            <a:ext cx="390282" cy="110601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1271" y="4014127"/>
            <a:ext cx="1150964" cy="757906"/>
          </a:xfrm>
          <a:prstGeom prst="rect">
            <a:avLst/>
          </a:prstGeom>
        </p:spPr>
      </p:pic>
      <p:pic>
        <p:nvPicPr>
          <p:cNvPr id="95" name="Picture 2" descr="http://www.clker.com/cliparts/7/f/8/3/11949855171422370184cartoon_cat_gerald_g._01.svg.m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15446" y="2843428"/>
            <a:ext cx="1207427" cy="90557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www.clker.com/cliparts/7/f/8/3/11949855171422370184cartoon_cat_gerald_g._01.svg.m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99923" y="2695678"/>
            <a:ext cx="782291" cy="58671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http://www.clker.com/cliparts/5/9/4/f/12065680271458001607maxib_bike.svg.m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439156">
            <a:off x="9480682" y="4073276"/>
            <a:ext cx="1011759" cy="56321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www.clker.com/cliparts/x/k/6/f/T/0/magazine-without-shadow-or-barcode-m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071377" y="1854717"/>
            <a:ext cx="803629" cy="8520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 descr="http://www.clker.com/cliparts/x/k/6/f/T/0/magazine-without-shadow-or-barcode-m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757777" y="1840410"/>
            <a:ext cx="803629" cy="85207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http://www.clker.com/cliparts/x/k/6/f/T/0/magazine-without-shadow-or-barcode-m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226887" y="1847289"/>
            <a:ext cx="803629" cy="85207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http://www.clker.com/cliparts/x/k/6/f/T/0/magazine-without-shadow-or-barcode-m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672211" y="1854168"/>
            <a:ext cx="803629" cy="85207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ttp://www.clker.com/cliparts/9/3/7/f/1194989819794188981cavallo_architetto_franc_05.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074025" y="2715408"/>
            <a:ext cx="723711" cy="82353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http://www.clker.com/cliparts/9/3/7/f/1194989819794188981cavallo_architetto_franc_05.svg.me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48885" y="2821450"/>
            <a:ext cx="723711" cy="82353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http://www.clker.com/cliparts/a/1/3/8/11949859511240324938open_book_nae_02.svg.hi.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388740" y="3282053"/>
            <a:ext cx="1324417" cy="69752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http://www.clker.com/cliparts/7/f/8/3/11949855171422370184cartoon_cat_gerald_g._01.svg.med.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36643" y="2309738"/>
            <a:ext cx="782291" cy="58671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http://www.clker.com/cliparts/5/9/4/f/12065680271458001607maxib_bike.svg.m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20478788">
            <a:off x="4208240" y="1901855"/>
            <a:ext cx="903968" cy="5032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46890" y="502224"/>
            <a:ext cx="39255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Student 1 speaks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Student 2 listens and takes notes</a:t>
            </a:r>
          </a:p>
        </p:txBody>
      </p:sp>
      <p:sp>
        <p:nvSpPr>
          <p:cNvPr id="107" name="TextBox 106"/>
          <p:cNvSpPr txBox="1"/>
          <p:nvPr/>
        </p:nvSpPr>
        <p:spPr>
          <a:xfrm>
            <a:off x="2375223" y="3239829"/>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C</a:t>
            </a:r>
          </a:p>
        </p:txBody>
      </p:sp>
      <p:sp>
        <p:nvSpPr>
          <p:cNvPr id="108" name="TextBox 107"/>
          <p:cNvSpPr txBox="1"/>
          <p:nvPr/>
        </p:nvSpPr>
        <p:spPr>
          <a:xfrm>
            <a:off x="4147232" y="136695"/>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B</a:t>
            </a:r>
          </a:p>
        </p:txBody>
      </p:sp>
      <p:sp>
        <p:nvSpPr>
          <p:cNvPr id="109" name="TextBox 108"/>
          <p:cNvSpPr txBox="1"/>
          <p:nvPr/>
        </p:nvSpPr>
        <p:spPr>
          <a:xfrm>
            <a:off x="6273873" y="3213956"/>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D</a:t>
            </a:r>
          </a:p>
        </p:txBody>
      </p:sp>
      <p:sp>
        <p:nvSpPr>
          <p:cNvPr id="110" name="TextBox 109"/>
          <p:cNvSpPr txBox="1"/>
          <p:nvPr/>
        </p:nvSpPr>
        <p:spPr>
          <a:xfrm>
            <a:off x="8079358" y="1837002"/>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E</a:t>
            </a:r>
          </a:p>
        </p:txBody>
      </p:sp>
      <p:sp>
        <p:nvSpPr>
          <p:cNvPr id="70" name="Rounded Rectangle 69"/>
          <p:cNvSpPr/>
          <p:nvPr/>
        </p:nvSpPr>
        <p:spPr>
          <a:xfrm>
            <a:off x="9300362" y="5188756"/>
            <a:ext cx="2257155" cy="710994"/>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71" name="TextBox 70"/>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94465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36208" y="103292"/>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A</a:t>
            </a:r>
          </a:p>
        </p:txBody>
      </p:sp>
      <p:sp>
        <p:nvSpPr>
          <p:cNvPr id="80" name="Rectangle 79"/>
          <p:cNvSpPr/>
          <p:nvPr/>
        </p:nvSpPr>
        <p:spPr>
          <a:xfrm>
            <a:off x="8063868" y="1776667"/>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1" name="Rectangle 80"/>
          <p:cNvSpPr/>
          <p:nvPr/>
        </p:nvSpPr>
        <p:spPr>
          <a:xfrm>
            <a:off x="4135628"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4" name="Rectangle 83"/>
          <p:cNvSpPr/>
          <p:nvPr/>
        </p:nvSpPr>
        <p:spPr>
          <a:xfrm>
            <a:off x="269049" y="67991"/>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5" name="Rectangle 84"/>
          <p:cNvSpPr/>
          <p:nvPr/>
        </p:nvSpPr>
        <p:spPr>
          <a:xfrm>
            <a:off x="278566"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6" name="Rectangle 85"/>
          <p:cNvSpPr/>
          <p:nvPr/>
        </p:nvSpPr>
        <p:spPr>
          <a:xfrm>
            <a:off x="4135628" y="3240152"/>
            <a:ext cx="3770583" cy="307871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extBox 1"/>
          <p:cNvSpPr txBox="1"/>
          <p:nvPr/>
        </p:nvSpPr>
        <p:spPr>
          <a:xfrm>
            <a:off x="8140078" y="482169"/>
            <a:ext cx="40619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Student 2 speaks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Student 1 listens and takes notes</a:t>
            </a:r>
          </a:p>
        </p:txBody>
      </p:sp>
      <p:sp>
        <p:nvSpPr>
          <p:cNvPr id="107" name="TextBox 106"/>
          <p:cNvSpPr txBox="1"/>
          <p:nvPr/>
        </p:nvSpPr>
        <p:spPr>
          <a:xfrm>
            <a:off x="2436208" y="3228994"/>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C</a:t>
            </a:r>
          </a:p>
        </p:txBody>
      </p:sp>
      <p:sp>
        <p:nvSpPr>
          <p:cNvPr id="108" name="TextBox 107"/>
          <p:cNvSpPr txBox="1"/>
          <p:nvPr/>
        </p:nvSpPr>
        <p:spPr>
          <a:xfrm>
            <a:off x="4176573" y="85365"/>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B</a:t>
            </a:r>
          </a:p>
        </p:txBody>
      </p:sp>
      <p:sp>
        <p:nvSpPr>
          <p:cNvPr id="109" name="TextBox 108"/>
          <p:cNvSpPr txBox="1"/>
          <p:nvPr/>
        </p:nvSpPr>
        <p:spPr>
          <a:xfrm>
            <a:off x="6315934" y="3213927"/>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D</a:t>
            </a:r>
          </a:p>
        </p:txBody>
      </p:sp>
      <p:sp>
        <p:nvSpPr>
          <p:cNvPr id="110" name="TextBox 109"/>
          <p:cNvSpPr txBox="1"/>
          <p:nvPr/>
        </p:nvSpPr>
        <p:spPr>
          <a:xfrm>
            <a:off x="8079358" y="1837002"/>
            <a:ext cx="1799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 E</a:t>
            </a:r>
          </a:p>
        </p:txBody>
      </p:sp>
      <p:pic>
        <p:nvPicPr>
          <p:cNvPr id="3" name="Picture 2" descr="http://www.clker.com/cliparts/9/9/6/0/1206576991286050774LX_One_Euro_Co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3438" y="547030"/>
            <a:ext cx="878128" cy="82251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http://www.clker.com/cliparts/9/9/6/0/1206576991286050774LX_One_Euro_Coi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267" y="3329964"/>
            <a:ext cx="619537" cy="5803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http://www.clker.com/cliparts/9/9/6/0/1206576991286050774LX_One_Euro_Coi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67" y="3482364"/>
            <a:ext cx="619537" cy="5803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descr="http://www.clker.com/cliparts/9/9/6/0/1206576991286050774LX_One_Euro_Coi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00" y="3444759"/>
            <a:ext cx="619537" cy="5803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http://www.clker.com/cliparts/9/9/6/0/1206576991286050774LX_One_Euro_Coi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74" y="3746067"/>
            <a:ext cx="619537" cy="5803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http://www.clker.com/cliparts/9/9/6/0/1206576991286050774LX_One_Euro_Co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7774" y="539494"/>
            <a:ext cx="878128" cy="82251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http://www.clker.com/cliparts/9/9/6/0/1206576991286050774LX_One_Euro_Co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4492" y="3316022"/>
            <a:ext cx="878128" cy="82251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http://www.clker.com/cliparts/9/9/6/0/1206576991286050774LX_One_Euro_Co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3556" y="580640"/>
            <a:ext cx="878128" cy="82251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http://www.clker.com/cliparts/9/9/6/0/1206576991286050774LX_One_Euro_Coi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4145" y="3999600"/>
            <a:ext cx="878128" cy="822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4087878" y="1854157"/>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4633556" y="1900401"/>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1806716" y="4663500"/>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949223" y="-25460"/>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1453818" y="207126"/>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11107044" y="1607346"/>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7156361" y="5112852"/>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6744659" y="5102869"/>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ttp://www.clker.com/cliparts/p/y/U/Y/S/b/plantas-md.png"/>
          <p:cNvPicPr>
            <a:picLocks noChangeAspect="1" noChangeArrowheads="1"/>
          </p:cNvPicPr>
          <p:nvPr/>
        </p:nvPicPr>
        <p:blipFill rotWithShape="1">
          <a:blip r:embed="rId5">
            <a:extLst>
              <a:ext uri="{28A0092B-C50C-407E-A947-70E740481C1C}">
                <a14:useLocalDpi xmlns:a14="http://schemas.microsoft.com/office/drawing/2010/main" val="0"/>
              </a:ext>
            </a:extLst>
          </a:blip>
          <a:srcRect l="30484" t="31705" r="41116"/>
          <a:stretch/>
        </p:blipFill>
        <p:spPr bwMode="auto">
          <a:xfrm>
            <a:off x="6913733" y="4855377"/>
            <a:ext cx="823403" cy="119602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278566" y="2347176"/>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965588" y="2342838"/>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4156068" y="5502811"/>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11147429" y="4074881"/>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11157010" y="3280988"/>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7209004" y="96613"/>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7209004" y="890506"/>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https://images.unsplash.com/photo-1563975946821-bdc0cd12b8fa?ixlib=rb-1.2.1&amp;ixid=eyJhcHBfaWQiOjEyMDd9&amp;auto=format&amp;fit=crop&amp;w=1000&amp;q=8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15" t="10151" r="27554" b="53478"/>
          <a:stretch/>
        </p:blipFill>
        <p:spPr bwMode="auto">
          <a:xfrm>
            <a:off x="3375053" y="4280992"/>
            <a:ext cx="687022" cy="793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6865041" y="2265123"/>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6930174" y="2422875"/>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6995307" y="2585173"/>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4189567" y="4318858"/>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8233213" y="2513101"/>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8385613" y="2665501"/>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06983">
            <a:off x="1725146" y="1666652"/>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http://www.clker.com/cliparts/8/4/1/8/12413705941060166068Anonymous_Newspaper.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874294">
            <a:off x="1841605" y="4292633"/>
            <a:ext cx="752410" cy="436398"/>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http://www.clker.com/cliparts/w/d/u/B/w/V/stamp1-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5032">
            <a:off x="5631093" y="276146"/>
            <a:ext cx="1458504" cy="1321465"/>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p:cNvSpPr txBox="1"/>
          <p:nvPr/>
        </p:nvSpPr>
        <p:spPr>
          <a:xfrm rot="21229203">
            <a:off x="5699468" y="695975"/>
            <a:ext cx="15491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 friend]</a:t>
            </a:r>
          </a:p>
        </p:txBody>
      </p:sp>
      <p:pic>
        <p:nvPicPr>
          <p:cNvPr id="137" name="Picture 2" descr="http://www.clker.com/cliparts/w/d/u/B/w/V/stamp1-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5032">
            <a:off x="9790542" y="1603693"/>
            <a:ext cx="1458504" cy="1321465"/>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p:cNvSpPr txBox="1"/>
          <p:nvPr/>
        </p:nvSpPr>
        <p:spPr>
          <a:xfrm rot="21229203">
            <a:off x="9982760" y="1851415"/>
            <a:ext cx="15491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[some friends]</a:t>
            </a:r>
          </a:p>
        </p:txBody>
      </p:sp>
      <p:pic>
        <p:nvPicPr>
          <p:cNvPr id="139" name="Picture 2" descr="http://www.clker.com/cliparts/w/d/u/B/w/V/stamp1-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5032">
            <a:off x="5133265" y="5022956"/>
            <a:ext cx="1458504" cy="1321465"/>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a:xfrm rot="21229203">
            <a:off x="5201640" y="5442785"/>
            <a:ext cx="15491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 friend]</a:t>
            </a:r>
          </a:p>
        </p:txBody>
      </p:sp>
      <p:pic>
        <p:nvPicPr>
          <p:cNvPr id="141" name="Picture 2" descr="http://www.clker.com/cliparts/w/d/u/B/w/V/stamp1-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45032">
            <a:off x="259969" y="5180525"/>
            <a:ext cx="1458504" cy="1321465"/>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rot="21229203">
            <a:off x="448550" y="5441890"/>
            <a:ext cx="15491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[some friends]</a:t>
            </a:r>
          </a:p>
        </p:txBody>
      </p:sp>
      <p:pic>
        <p:nvPicPr>
          <p:cNvPr id="143" name="Picture 2" descr="http://www.clker.com/cliparts/w/d/u/B/w/V/stamp1-m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30748">
            <a:off x="2499979" y="1261513"/>
            <a:ext cx="1458504" cy="1321465"/>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p:cNvSpPr txBox="1"/>
          <p:nvPr/>
        </p:nvSpPr>
        <p:spPr>
          <a:xfrm rot="20414919">
            <a:off x="2568354" y="1681342"/>
            <a:ext cx="15491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[a friend]</a:t>
            </a:r>
          </a:p>
        </p:txBody>
      </p:sp>
      <p:pic>
        <p:nvPicPr>
          <p:cNvPr id="1032"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8955" y="3685575"/>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42" y="2824838"/>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7144" y="2737540"/>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3091" y="3669776"/>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546" y="3688848"/>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5500" y="1450457"/>
            <a:ext cx="317755" cy="159972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32863" y="123001"/>
            <a:ext cx="267864" cy="1348555"/>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727" y="143141"/>
            <a:ext cx="257957" cy="129867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8" descr="http://www.clker.com/cliparts/c/2/2/8/119542194923136461johnny_automatic_pen_1.svg.me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488" y="3901811"/>
            <a:ext cx="317755" cy="1599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8588" y="3307876"/>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0345" y="3474176"/>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8571" y="3674708"/>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0971" y="3827108"/>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1092" y="3760288"/>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1017" y="4423014"/>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6205" y="1310888"/>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87397" y="1306909"/>
            <a:ext cx="1037103" cy="123464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0" descr="http://www.clker.com/cliparts/9/e/2/3/1206575835462097843yves_guillou_boat.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255" y="1377436"/>
            <a:ext cx="1037103" cy="1234647"/>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p:cNvSpPr/>
          <p:nvPr/>
        </p:nvSpPr>
        <p:spPr>
          <a:xfrm>
            <a:off x="9300362" y="5188756"/>
            <a:ext cx="2257155" cy="710994"/>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88" name="TextBox 87"/>
          <p:cNvSpPr txBox="1"/>
          <p:nvPr/>
        </p:nvSpPr>
        <p:spPr>
          <a:xfrm>
            <a:off x="8251095" y="6446758"/>
            <a:ext cx="1451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225440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162" y="188576"/>
            <a:ext cx="7715041" cy="1325563"/>
          </a:xfrm>
        </p:spPr>
        <p:txBody>
          <a:bodyPr/>
          <a:lstStyle/>
          <a:p>
            <a:r>
              <a:rPr lang="en-GB" dirty="0"/>
              <a:t>Need some help?</a:t>
            </a:r>
          </a:p>
        </p:txBody>
      </p:sp>
      <p:sp>
        <p:nvSpPr>
          <p:cNvPr id="4" name="TextBox 3"/>
          <p:cNvSpPr txBox="1"/>
          <p:nvPr/>
        </p:nvSpPr>
        <p:spPr>
          <a:xfrm>
            <a:off x="566894" y="1821915"/>
            <a:ext cx="522095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Set 1 of picture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revista – a magazine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botella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bottle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caballo – a horse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gato – a cat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bicicleta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bicycle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casa –a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p:cNvSpPr txBox="1"/>
          <p:nvPr/>
        </p:nvSpPr>
        <p:spPr>
          <a:xfrm>
            <a:off x="5787850" y="1821915"/>
            <a:ext cx="522095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Set 2 of picture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bolígrafo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planta – a plant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moneda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coin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teléfono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telephone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barco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boat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amigo – a friend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periódico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 newspaper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566894" y="2514600"/>
            <a:ext cx="4857750" cy="3429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angle 6"/>
          <p:cNvSpPr/>
          <p:nvPr/>
        </p:nvSpPr>
        <p:spPr>
          <a:xfrm>
            <a:off x="5787850" y="2514600"/>
            <a:ext cx="5039353" cy="3429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3442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92875" y="225560"/>
          <a:ext cx="3908154" cy="5916194"/>
        </p:xfrm>
        <a:graphic>
          <a:graphicData uri="http://schemas.openxmlformats.org/drawingml/2006/table">
            <a:tbl>
              <a:tblPr firstRow="1" bandRow="1">
                <a:tableStyleId>{8A107856-5554-42FB-B03E-39F5DBC370BA}</a:tableStyleId>
              </a:tblPr>
              <a:tblGrid>
                <a:gridCol w="3908154">
                  <a:extLst>
                    <a:ext uri="{9D8B030D-6E8A-4147-A177-3AD203B41FA5}">
                      <a16:colId xmlns:a16="http://schemas.microsoft.com/office/drawing/2014/main" val="862796494"/>
                    </a:ext>
                  </a:extLst>
                </a:gridCol>
              </a:tblGrid>
              <a:tr h="608534">
                <a:tc>
                  <a:txBody>
                    <a:bodyPr/>
                    <a:lstStyle/>
                    <a:p>
                      <a:pPr algn="ctr"/>
                      <a:r>
                        <a:rPr lang="en-GB" sz="2800" dirty="0">
                          <a:solidFill>
                            <a:srgbClr val="002060"/>
                          </a:solidFill>
                          <a:latin typeface="Century Gothic" panose="020B0502020202020204" pitchFamily="34" charset="0"/>
                        </a:rPr>
                        <a:t>¿Qué tiene?</a:t>
                      </a:r>
                    </a:p>
                  </a:txBody>
                  <a:tcPr anchor="ctr"/>
                </a:tc>
                <a:extLst>
                  <a:ext uri="{0D108BD9-81ED-4DB2-BD59-A6C34878D82A}">
                    <a16:rowId xmlns:a16="http://schemas.microsoft.com/office/drawing/2014/main" val="1044628243"/>
                  </a:ext>
                </a:extLst>
              </a:tr>
              <a:tr h="530766">
                <a:tc>
                  <a:txBody>
                    <a:bodyPr/>
                    <a:lstStyle/>
                    <a:p>
                      <a:endParaRPr lang="en-GB" dirty="0">
                        <a:solidFill>
                          <a:srgbClr val="002060"/>
                        </a:solidFill>
                      </a:endParaRPr>
                    </a:p>
                  </a:txBody>
                  <a:tcPr/>
                </a:tc>
                <a:extLst>
                  <a:ext uri="{0D108BD9-81ED-4DB2-BD59-A6C34878D82A}">
                    <a16:rowId xmlns:a16="http://schemas.microsoft.com/office/drawing/2014/main" val="3607598778"/>
                  </a:ext>
                </a:extLst>
              </a:tr>
              <a:tr h="530766">
                <a:tc>
                  <a:txBody>
                    <a:bodyPr/>
                    <a:lstStyle/>
                    <a:p>
                      <a:endParaRPr lang="en-GB" dirty="0">
                        <a:solidFill>
                          <a:srgbClr val="002060"/>
                        </a:solidFill>
                      </a:endParaRPr>
                    </a:p>
                  </a:txBody>
                  <a:tcPr/>
                </a:tc>
                <a:extLst>
                  <a:ext uri="{0D108BD9-81ED-4DB2-BD59-A6C34878D82A}">
                    <a16:rowId xmlns:a16="http://schemas.microsoft.com/office/drawing/2014/main" val="2462903717"/>
                  </a:ext>
                </a:extLst>
              </a:tr>
              <a:tr h="530766">
                <a:tc>
                  <a:txBody>
                    <a:bodyPr/>
                    <a:lstStyle/>
                    <a:p>
                      <a:endParaRPr lang="en-GB" dirty="0">
                        <a:solidFill>
                          <a:srgbClr val="002060"/>
                        </a:solidFill>
                      </a:endParaRPr>
                    </a:p>
                  </a:txBody>
                  <a:tcPr/>
                </a:tc>
                <a:extLst>
                  <a:ext uri="{0D108BD9-81ED-4DB2-BD59-A6C34878D82A}">
                    <a16:rowId xmlns:a16="http://schemas.microsoft.com/office/drawing/2014/main" val="1543922647"/>
                  </a:ext>
                </a:extLst>
              </a:tr>
              <a:tr h="530766">
                <a:tc>
                  <a:txBody>
                    <a:bodyPr/>
                    <a:lstStyle/>
                    <a:p>
                      <a:endParaRPr lang="en-GB">
                        <a:solidFill>
                          <a:srgbClr val="002060"/>
                        </a:solidFill>
                      </a:endParaRPr>
                    </a:p>
                  </a:txBody>
                  <a:tcPr/>
                </a:tc>
                <a:extLst>
                  <a:ext uri="{0D108BD9-81ED-4DB2-BD59-A6C34878D82A}">
                    <a16:rowId xmlns:a16="http://schemas.microsoft.com/office/drawing/2014/main" val="3080627764"/>
                  </a:ext>
                </a:extLst>
              </a:tr>
              <a:tr h="530766">
                <a:tc>
                  <a:txBody>
                    <a:bodyPr/>
                    <a:lstStyle/>
                    <a:p>
                      <a:endParaRPr lang="en-GB" dirty="0">
                        <a:solidFill>
                          <a:srgbClr val="002060"/>
                        </a:solidFill>
                      </a:endParaRPr>
                    </a:p>
                  </a:txBody>
                  <a:tcPr/>
                </a:tc>
                <a:extLst>
                  <a:ext uri="{0D108BD9-81ED-4DB2-BD59-A6C34878D82A}">
                    <a16:rowId xmlns:a16="http://schemas.microsoft.com/office/drawing/2014/main" val="3892411528"/>
                  </a:ext>
                </a:extLst>
              </a:tr>
              <a:tr h="530766">
                <a:tc>
                  <a:txBody>
                    <a:bodyPr/>
                    <a:lstStyle/>
                    <a:p>
                      <a:endParaRPr lang="en-GB" dirty="0">
                        <a:solidFill>
                          <a:srgbClr val="002060"/>
                        </a:solidFill>
                      </a:endParaRPr>
                    </a:p>
                  </a:txBody>
                  <a:tcPr/>
                </a:tc>
                <a:extLst>
                  <a:ext uri="{0D108BD9-81ED-4DB2-BD59-A6C34878D82A}">
                    <a16:rowId xmlns:a16="http://schemas.microsoft.com/office/drawing/2014/main" val="2306954587"/>
                  </a:ext>
                </a:extLst>
              </a:tr>
              <a:tr h="530766">
                <a:tc>
                  <a:txBody>
                    <a:bodyPr/>
                    <a:lstStyle/>
                    <a:p>
                      <a:endParaRPr lang="en-GB" dirty="0">
                        <a:solidFill>
                          <a:srgbClr val="002060"/>
                        </a:solidFill>
                      </a:endParaRPr>
                    </a:p>
                  </a:txBody>
                  <a:tcPr/>
                </a:tc>
                <a:extLst>
                  <a:ext uri="{0D108BD9-81ED-4DB2-BD59-A6C34878D82A}">
                    <a16:rowId xmlns:a16="http://schemas.microsoft.com/office/drawing/2014/main" val="2200440237"/>
                  </a:ext>
                </a:extLst>
              </a:tr>
              <a:tr h="530766">
                <a:tc>
                  <a:txBody>
                    <a:bodyPr/>
                    <a:lstStyle/>
                    <a:p>
                      <a:endParaRPr lang="en-GB" dirty="0">
                        <a:solidFill>
                          <a:srgbClr val="002060"/>
                        </a:solidFill>
                      </a:endParaRPr>
                    </a:p>
                  </a:txBody>
                  <a:tcPr/>
                </a:tc>
                <a:extLst>
                  <a:ext uri="{0D108BD9-81ED-4DB2-BD59-A6C34878D82A}">
                    <a16:rowId xmlns:a16="http://schemas.microsoft.com/office/drawing/2014/main" val="3503580831"/>
                  </a:ext>
                </a:extLst>
              </a:tr>
              <a:tr h="530766">
                <a:tc>
                  <a:txBody>
                    <a:bodyPr/>
                    <a:lstStyle/>
                    <a:p>
                      <a:endParaRPr lang="en-GB" dirty="0">
                        <a:solidFill>
                          <a:srgbClr val="002060"/>
                        </a:solidFill>
                      </a:endParaRPr>
                    </a:p>
                  </a:txBody>
                  <a:tcPr/>
                </a:tc>
                <a:extLst>
                  <a:ext uri="{0D108BD9-81ED-4DB2-BD59-A6C34878D82A}">
                    <a16:rowId xmlns:a16="http://schemas.microsoft.com/office/drawing/2014/main" val="570968550"/>
                  </a:ext>
                </a:extLst>
              </a:tr>
              <a:tr h="530766">
                <a:tc>
                  <a:txBody>
                    <a:bodyPr/>
                    <a:lstStyle/>
                    <a:p>
                      <a:endParaRPr lang="en-GB" dirty="0">
                        <a:solidFill>
                          <a:srgbClr val="002060"/>
                        </a:solidFill>
                      </a:endParaRPr>
                    </a:p>
                  </a:txBody>
                  <a:tcPr/>
                </a:tc>
                <a:extLst>
                  <a:ext uri="{0D108BD9-81ED-4DB2-BD59-A6C34878D82A}">
                    <a16:rowId xmlns:a16="http://schemas.microsoft.com/office/drawing/2014/main" val="2729377403"/>
                  </a:ext>
                </a:extLst>
              </a:tr>
            </a:tbl>
          </a:graphicData>
        </a:graphic>
      </p:graphicFrame>
      <p:pic>
        <p:nvPicPr>
          <p:cNvPr id="5" name="Picture 2" descr="http://www.clker.com/cliparts/0/4/3/4/12198090302006169125female%20silhouette.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615" y="5306908"/>
            <a:ext cx="1044098" cy="1072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lker.com/cliparts/X/Z/5/q/w/g/top-secret-stamp-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495" y="6006941"/>
            <a:ext cx="1969024" cy="423375"/>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Custom 7">
            <a:hlinkClick r:id="" action="ppaction://noaction" highlightClick="1">
              <a:snd r:embed="rId5" name="Coche - Q.wav"/>
            </a:hlinkClick>
          </p:cNvPr>
          <p:cNvSpPr/>
          <p:nvPr/>
        </p:nvSpPr>
        <p:spPr>
          <a:xfrm>
            <a:off x="174171" y="92421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9" name="Action Button: Custom 8">
            <a:hlinkClick r:id="" action="ppaction://noaction" highlightClick="1">
              <a:snd r:embed="rId6" name="Casa - S.wav"/>
            </a:hlinkClick>
          </p:cNvPr>
          <p:cNvSpPr/>
          <p:nvPr/>
        </p:nvSpPr>
        <p:spPr>
          <a:xfrm>
            <a:off x="174170" y="147656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10" name="Action Button: Custom 9">
            <a:hlinkClick r:id="" action="ppaction://noaction" highlightClick="1">
              <a:snd r:embed="rId7" name="Amigos - S.wav"/>
            </a:hlinkClick>
          </p:cNvPr>
          <p:cNvSpPr/>
          <p:nvPr/>
        </p:nvSpPr>
        <p:spPr>
          <a:xfrm>
            <a:off x="158805" y="198122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11" name="Action Button: Custom 10">
            <a:hlinkClick r:id="" action="ppaction://noaction" highlightClick="1">
              <a:snd r:embed="rId8" name="Monedas - Q.wav"/>
            </a:hlinkClick>
          </p:cNvPr>
          <p:cNvSpPr/>
          <p:nvPr/>
        </p:nvSpPr>
        <p:spPr>
          <a:xfrm>
            <a:off x="158805" y="253343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12" name="Action Button: Custom 11">
            <a:hlinkClick r:id="" action="ppaction://noaction" highlightClick="1">
              <a:snd r:embed="rId9" name="Documentos - S.wav"/>
            </a:hlinkClick>
          </p:cNvPr>
          <p:cNvSpPr/>
          <p:nvPr/>
        </p:nvSpPr>
        <p:spPr>
          <a:xfrm>
            <a:off x="145644" y="305146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13" name="Action Button: Custom 12">
            <a:hlinkClick r:id="" action="ppaction://noaction" highlightClick="1">
              <a:snd r:embed="rId10" name="Caballos - Q.wav"/>
            </a:hlinkClick>
          </p:cNvPr>
          <p:cNvSpPr/>
          <p:nvPr/>
        </p:nvSpPr>
        <p:spPr>
          <a:xfrm>
            <a:off x="145644" y="3582268"/>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14" name="Action Button: Custom 13">
            <a:hlinkClick r:id="" action="ppaction://noaction" highlightClick="1">
              <a:snd r:embed="rId11" name="Revista - S.wav"/>
            </a:hlinkClick>
          </p:cNvPr>
          <p:cNvSpPr/>
          <p:nvPr/>
        </p:nvSpPr>
        <p:spPr>
          <a:xfrm>
            <a:off x="145644" y="410030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15" name="Action Button: Custom 14">
            <a:hlinkClick r:id="" action="ppaction://noaction" highlightClick="1">
              <a:snd r:embed="rId12" name="Barcos - S.wav"/>
            </a:hlinkClick>
          </p:cNvPr>
          <p:cNvSpPr/>
          <p:nvPr/>
        </p:nvSpPr>
        <p:spPr>
          <a:xfrm>
            <a:off x="145644" y="464840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16" name="Action Button: Custom 15">
            <a:hlinkClick r:id="" action="ppaction://noaction" highlightClick="1">
              <a:snd r:embed="rId13" name="Telefonos - Q.wav"/>
            </a:hlinkClick>
          </p:cNvPr>
          <p:cNvSpPr/>
          <p:nvPr/>
        </p:nvSpPr>
        <p:spPr>
          <a:xfrm>
            <a:off x="145644" y="519651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9</a:t>
            </a:r>
          </a:p>
        </p:txBody>
      </p:sp>
      <p:sp>
        <p:nvSpPr>
          <p:cNvPr id="17" name="Action Button: Custom 16">
            <a:hlinkClick r:id="" action="ppaction://noaction" highlightClick="1">
              <a:snd r:embed="rId14" name="Gato - Q.wav"/>
            </a:hlinkClick>
          </p:cNvPr>
          <p:cNvSpPr/>
          <p:nvPr/>
        </p:nvSpPr>
        <p:spPr>
          <a:xfrm>
            <a:off x="158805" y="572731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10</a:t>
            </a:r>
          </a:p>
        </p:txBody>
      </p:sp>
      <p:sp>
        <p:nvSpPr>
          <p:cNvPr id="18" name="TextBox 17"/>
          <p:cNvSpPr txBox="1"/>
          <p:nvPr/>
        </p:nvSpPr>
        <p:spPr>
          <a:xfrm>
            <a:off x="1070927" y="908198"/>
            <a:ext cx="315205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 </a:t>
            </a:r>
          </a:p>
        </p:txBody>
      </p:sp>
      <p:sp>
        <p:nvSpPr>
          <p:cNvPr id="19" name="TextBox 18"/>
          <p:cNvSpPr txBox="1"/>
          <p:nvPr/>
        </p:nvSpPr>
        <p:spPr>
          <a:xfrm>
            <a:off x="1097312" y="1386092"/>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a:t>
            </a:r>
          </a:p>
        </p:txBody>
      </p:sp>
      <p:sp>
        <p:nvSpPr>
          <p:cNvPr id="20" name="TextBox 19"/>
          <p:cNvSpPr txBox="1"/>
          <p:nvPr/>
        </p:nvSpPr>
        <p:spPr>
          <a:xfrm>
            <a:off x="895719" y="2951735"/>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____________</a:t>
            </a:r>
          </a:p>
        </p:txBody>
      </p:sp>
      <p:sp>
        <p:nvSpPr>
          <p:cNvPr id="21" name="TextBox 20"/>
          <p:cNvSpPr txBox="1"/>
          <p:nvPr/>
        </p:nvSpPr>
        <p:spPr>
          <a:xfrm>
            <a:off x="1081363" y="2415511"/>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a:t>
            </a:r>
          </a:p>
        </p:txBody>
      </p:sp>
      <p:sp>
        <p:nvSpPr>
          <p:cNvPr id="22" name="TextBox 21"/>
          <p:cNvSpPr txBox="1"/>
          <p:nvPr/>
        </p:nvSpPr>
        <p:spPr>
          <a:xfrm>
            <a:off x="1097312" y="1952430"/>
            <a:ext cx="395304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______  ______  </a:t>
            </a:r>
          </a:p>
        </p:txBody>
      </p:sp>
      <p:sp>
        <p:nvSpPr>
          <p:cNvPr id="23" name="TextBox 22"/>
          <p:cNvSpPr txBox="1"/>
          <p:nvPr/>
        </p:nvSpPr>
        <p:spPr>
          <a:xfrm>
            <a:off x="873793" y="3459152"/>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__________</a:t>
            </a:r>
          </a:p>
        </p:txBody>
      </p:sp>
      <p:sp>
        <p:nvSpPr>
          <p:cNvPr id="24" name="TextBox 23"/>
          <p:cNvSpPr txBox="1"/>
          <p:nvPr/>
        </p:nvSpPr>
        <p:spPr>
          <a:xfrm>
            <a:off x="873793" y="4055250"/>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_______</a:t>
            </a:r>
          </a:p>
        </p:txBody>
      </p:sp>
      <p:sp>
        <p:nvSpPr>
          <p:cNvPr id="25" name="TextBox 24"/>
          <p:cNvSpPr txBox="1"/>
          <p:nvPr/>
        </p:nvSpPr>
        <p:spPr>
          <a:xfrm>
            <a:off x="873793" y="4577084"/>
            <a:ext cx="375831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________</a:t>
            </a:r>
          </a:p>
        </p:txBody>
      </p:sp>
      <p:sp>
        <p:nvSpPr>
          <p:cNvPr id="26" name="TextBox 25"/>
          <p:cNvSpPr txBox="1"/>
          <p:nvPr/>
        </p:nvSpPr>
        <p:spPr>
          <a:xfrm>
            <a:off x="873793" y="5111796"/>
            <a:ext cx="567508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Tiene _____  __________</a:t>
            </a:r>
          </a:p>
        </p:txBody>
      </p:sp>
      <p:sp>
        <p:nvSpPr>
          <p:cNvPr id="27" name="TextBox 26"/>
          <p:cNvSpPr txBox="1"/>
          <p:nvPr/>
        </p:nvSpPr>
        <p:spPr>
          <a:xfrm>
            <a:off x="873794" y="5598560"/>
            <a:ext cx="332566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a:t>
            </a:r>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____ </a:t>
            </a:r>
            <a:r>
              <a:rPr lang="en-GB" sz="2400" dirty="0">
                <a:solidFill>
                  <a:srgbClr val="002060"/>
                </a:solidFill>
                <a:latin typeface="Century Gothic" panose="020B0502020202020204" pitchFamily="34" charset="0"/>
              </a:rPr>
              <a:t>_____</a:t>
            </a:r>
          </a:p>
        </p:txBody>
      </p:sp>
      <p:sp>
        <p:nvSpPr>
          <p:cNvPr id="32" name="Title 1"/>
          <p:cNvSpPr>
            <a:spLocks noGrp="1"/>
          </p:cNvSpPr>
          <p:nvPr>
            <p:ph type="title"/>
          </p:nvPr>
        </p:nvSpPr>
        <p:spPr>
          <a:xfrm>
            <a:off x="4870760" y="2146713"/>
            <a:ext cx="6993524" cy="1282676"/>
          </a:xfrm>
        </p:spPr>
        <p:txBody>
          <a:bodyPr>
            <a:noAutofit/>
          </a:bodyPr>
          <a:lstStyle/>
          <a:p>
            <a:pPr>
              <a:lnSpc>
                <a:spcPct val="150000"/>
              </a:lnSpc>
            </a:pPr>
            <a:r>
              <a:rPr lang="en-GB" sz="2400" dirty="0" smtClean="0">
                <a:solidFill>
                  <a:srgbClr val="002060"/>
                </a:solidFill>
              </a:rPr>
              <a:t>An </a:t>
            </a:r>
            <a:r>
              <a:rPr lang="en-GB" sz="2400" dirty="0">
                <a:solidFill>
                  <a:srgbClr val="002060"/>
                </a:solidFill>
              </a:rPr>
              <a:t>officer in your team has spotted a robber! </a:t>
            </a:r>
            <a:r>
              <a:rPr lang="en-GB" sz="2400" dirty="0" smtClean="0">
                <a:solidFill>
                  <a:srgbClr val="002060"/>
                </a:solidFill>
              </a:rPr>
              <a:t>Listen and write what she says he has.</a:t>
            </a:r>
            <a:br>
              <a:rPr lang="en-GB" sz="2400" dirty="0" smtClean="0">
                <a:solidFill>
                  <a:srgbClr val="002060"/>
                </a:solidFill>
              </a:rPr>
            </a:br>
            <a:r>
              <a:rPr lang="en-GB" sz="2400" dirty="0">
                <a:solidFill>
                  <a:srgbClr val="002060"/>
                </a:solidFill>
              </a:rPr>
              <a:t>Your </a:t>
            </a:r>
            <a:r>
              <a:rPr lang="en-GB" sz="2400" dirty="0" smtClean="0">
                <a:solidFill>
                  <a:srgbClr val="002060"/>
                </a:solidFill>
              </a:rPr>
              <a:t>conversation </a:t>
            </a:r>
            <a:r>
              <a:rPr lang="en-GB" sz="2400" dirty="0">
                <a:solidFill>
                  <a:srgbClr val="002060"/>
                </a:solidFill>
              </a:rPr>
              <a:t>is interrupted by message alerts, so you </a:t>
            </a:r>
            <a:r>
              <a:rPr lang="en-GB" sz="2400" dirty="0" smtClean="0">
                <a:solidFill>
                  <a:srgbClr val="002060"/>
                </a:solidFill>
              </a:rPr>
              <a:t>only </a:t>
            </a:r>
            <a:r>
              <a:rPr lang="en-GB" sz="2400" dirty="0">
                <a:solidFill>
                  <a:srgbClr val="002060"/>
                </a:solidFill>
              </a:rPr>
              <a:t>hear the </a:t>
            </a:r>
            <a:r>
              <a:rPr lang="en-GB" sz="2400" dirty="0" smtClean="0">
                <a:solidFill>
                  <a:srgbClr val="002060"/>
                </a:solidFill>
              </a:rPr>
              <a:t>noun. If </a:t>
            </a:r>
            <a:r>
              <a:rPr lang="en-GB" sz="2400" dirty="0">
                <a:solidFill>
                  <a:srgbClr val="002060"/>
                </a:solidFill>
              </a:rPr>
              <a:t>you hear </a:t>
            </a:r>
            <a:r>
              <a:rPr lang="en-GB" sz="2400" dirty="0" smtClean="0">
                <a:solidFill>
                  <a:srgbClr val="002060"/>
                </a:solidFill>
              </a:rPr>
              <a:t>her ask a </a:t>
            </a:r>
            <a:r>
              <a:rPr lang="en-GB" sz="2400" dirty="0">
                <a:solidFill>
                  <a:srgbClr val="002060"/>
                </a:solidFill>
              </a:rPr>
              <a:t>question, </a:t>
            </a:r>
            <a:r>
              <a:rPr lang="en-GB" sz="2400" dirty="0" smtClean="0">
                <a:solidFill>
                  <a:srgbClr val="002060"/>
                </a:solidFill>
              </a:rPr>
              <a:t>add </a:t>
            </a:r>
            <a:r>
              <a:rPr lang="en-GB" sz="2400" dirty="0">
                <a:solidFill>
                  <a:srgbClr val="002060"/>
                </a:solidFill>
              </a:rPr>
              <a:t>‘¿’ and ‘?’.</a:t>
            </a:r>
            <a:br>
              <a:rPr lang="en-GB" sz="2400" dirty="0">
                <a:solidFill>
                  <a:srgbClr val="002060"/>
                </a:solidFill>
              </a:rPr>
            </a:br>
            <a:r>
              <a:rPr lang="en-GB" sz="2400" dirty="0">
                <a:solidFill>
                  <a:srgbClr val="002060"/>
                </a:solidFill>
              </a:rPr>
              <a:t/>
            </a:r>
            <a:br>
              <a:rPr lang="en-GB" sz="2400" dirty="0">
                <a:solidFill>
                  <a:srgbClr val="002060"/>
                </a:solidFill>
              </a:rPr>
            </a:br>
            <a:r>
              <a:rPr lang="en-GB" sz="2400" dirty="0" smtClean="0">
                <a:solidFill>
                  <a:srgbClr val="002060"/>
                </a:solidFill>
              </a:rPr>
              <a:t> </a:t>
            </a:r>
            <a:r>
              <a:rPr lang="en-GB" sz="2400" dirty="0">
                <a:solidFill>
                  <a:srgbClr val="002060"/>
                </a:solidFill>
              </a:rPr>
              <a:t/>
            </a:r>
            <a:br>
              <a:rPr lang="en-GB" sz="2400" dirty="0">
                <a:solidFill>
                  <a:srgbClr val="002060"/>
                </a:solidFill>
              </a:rPr>
            </a:br>
            <a:endParaRPr lang="en-GB" sz="2400" dirty="0">
              <a:solidFill>
                <a:srgbClr val="002060"/>
              </a:solidFill>
            </a:endParaRPr>
          </a:p>
        </p:txBody>
      </p:sp>
      <p:sp>
        <p:nvSpPr>
          <p:cNvPr id="33" name="TextBox 32"/>
          <p:cNvSpPr txBox="1"/>
          <p:nvPr/>
        </p:nvSpPr>
        <p:spPr>
          <a:xfrm>
            <a:off x="4958008" y="3950164"/>
            <a:ext cx="7401789" cy="1754326"/>
          </a:xfrm>
          <a:prstGeom prst="rect">
            <a:avLst/>
          </a:prstGeom>
          <a:noFill/>
        </p:spPr>
        <p:txBody>
          <a:bodyPr wrap="square" rtlCol="0">
            <a:spAutoFit/>
          </a:bodyPr>
          <a:lstStyle/>
          <a:p>
            <a:pPr>
              <a:lnSpc>
                <a:spcPct val="150000"/>
              </a:lnSpc>
            </a:pPr>
            <a:r>
              <a:rPr lang="en-GB" sz="2400" dirty="0" smtClean="0">
                <a:solidFill>
                  <a:srgbClr val="002060"/>
                </a:solidFill>
                <a:latin typeface="Century Gothic" panose="020B0502020202020204" pitchFamily="34" charset="0"/>
              </a:rPr>
              <a:t>Then, use the noun to work out the missing article. This will be </a:t>
            </a:r>
            <a:r>
              <a:rPr lang="en-GB" sz="2400" i="1" dirty="0" smtClean="0">
                <a:solidFill>
                  <a:srgbClr val="002060"/>
                </a:solidFill>
                <a:latin typeface="Century Gothic" panose="020B0502020202020204" pitchFamily="34" charset="0"/>
              </a:rPr>
              <a:t>un</a:t>
            </a:r>
            <a:r>
              <a:rPr lang="en-GB" sz="2400" dirty="0" smtClean="0">
                <a:solidFill>
                  <a:srgbClr val="002060"/>
                </a:solidFill>
                <a:latin typeface="Century Gothic" panose="020B0502020202020204" pitchFamily="34" charset="0"/>
              </a:rPr>
              <a:t>, </a:t>
            </a:r>
            <a:r>
              <a:rPr lang="en-GB" sz="2400" i="1" dirty="0" smtClean="0">
                <a:solidFill>
                  <a:srgbClr val="002060"/>
                </a:solidFill>
                <a:latin typeface="Century Gothic" panose="020B0502020202020204" pitchFamily="34" charset="0"/>
              </a:rPr>
              <a:t>una</a:t>
            </a:r>
            <a:r>
              <a:rPr lang="en-GB" sz="2400" dirty="0" smtClean="0">
                <a:solidFill>
                  <a:srgbClr val="002060"/>
                </a:solidFill>
                <a:latin typeface="Century Gothic" panose="020B0502020202020204" pitchFamily="34" charset="0"/>
              </a:rPr>
              <a:t>, </a:t>
            </a:r>
            <a:r>
              <a:rPr lang="en-GB" sz="2400" i="1" dirty="0" smtClean="0">
                <a:solidFill>
                  <a:srgbClr val="002060"/>
                </a:solidFill>
                <a:latin typeface="Century Gothic" panose="020B0502020202020204" pitchFamily="34" charset="0"/>
              </a:rPr>
              <a:t>unos</a:t>
            </a:r>
            <a:r>
              <a:rPr lang="en-GB" sz="2400" dirty="0" smtClean="0">
                <a:solidFill>
                  <a:srgbClr val="002060"/>
                </a:solidFill>
                <a:latin typeface="Century Gothic" panose="020B0502020202020204" pitchFamily="34" charset="0"/>
              </a:rPr>
              <a:t> or </a:t>
            </a:r>
            <a:r>
              <a:rPr lang="en-GB" sz="2400" i="1" dirty="0" smtClean="0">
                <a:solidFill>
                  <a:srgbClr val="002060"/>
                </a:solidFill>
                <a:latin typeface="Century Gothic" panose="020B0502020202020204" pitchFamily="34" charset="0"/>
              </a:rPr>
              <a:t>unas</a:t>
            </a:r>
            <a:r>
              <a:rPr lang="en-GB" sz="2400" dirty="0" smtClean="0">
                <a:solidFill>
                  <a:srgbClr val="002060"/>
                </a:solidFill>
                <a:latin typeface="Century Gothic" panose="020B0502020202020204" pitchFamily="34" charset="0"/>
              </a:rPr>
              <a:t>.</a:t>
            </a:r>
          </a:p>
          <a:p>
            <a:pPr>
              <a:lnSpc>
                <a:spcPct val="150000"/>
              </a:lnSpc>
            </a:pPr>
            <a:endParaRPr lang="en-GB" sz="2400" dirty="0" smtClean="0">
              <a:solidFill>
                <a:srgbClr val="002060"/>
              </a:solidFill>
              <a:latin typeface="Century Gothic" panose="020B0502020202020204" pitchFamily="34" charset="0"/>
            </a:endParaRPr>
          </a:p>
        </p:txBody>
      </p:sp>
      <p:sp>
        <p:nvSpPr>
          <p:cNvPr id="34" name="Rounded Rectangle 33"/>
          <p:cNvSpPr/>
          <p:nvPr/>
        </p:nvSpPr>
        <p:spPr>
          <a:xfrm>
            <a:off x="9702725" y="5887435"/>
            <a:ext cx="2330008"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escuchar / </a:t>
            </a:r>
            <a:r>
              <a:rPr lang="en-GB" b="1" dirty="0" err="1" smtClean="0">
                <a:latin typeface="Century Gothic" panose="020B0502020202020204" pitchFamily="34" charset="0"/>
              </a:rPr>
              <a:t>escribir</a:t>
            </a:r>
            <a:endParaRPr lang="en-GB" b="1" dirty="0">
              <a:latin typeface="Century Gothic" panose="020B0502020202020204" pitchFamily="34" charset="0"/>
            </a:endParaRPr>
          </a:p>
        </p:txBody>
      </p:sp>
      <p:sp>
        <p:nvSpPr>
          <p:cNvPr id="36" name="TextBox 35"/>
          <p:cNvSpPr txBox="1"/>
          <p:nvPr/>
        </p:nvSpPr>
        <p:spPr>
          <a:xfrm>
            <a:off x="845221" y="798326"/>
            <a:ext cx="300005" cy="523220"/>
          </a:xfrm>
          <a:prstGeom prst="rect">
            <a:avLst/>
          </a:prstGeom>
          <a:noFill/>
        </p:spPr>
        <p:txBody>
          <a:bodyPr wrap="square" rtlCol="0">
            <a:spAutoFit/>
          </a:bodyPr>
          <a:lstStyle/>
          <a:p>
            <a:r>
              <a:rPr lang="en-GB" sz="2800" dirty="0">
                <a:solidFill>
                  <a:schemeClr val="accent2"/>
                </a:solidFill>
                <a:latin typeface="Century Gothic" panose="020B0502020202020204" pitchFamily="34" charset="0"/>
              </a:rPr>
              <a:t>¿</a:t>
            </a:r>
          </a:p>
        </p:txBody>
      </p:sp>
      <p:sp>
        <p:nvSpPr>
          <p:cNvPr id="37" name="TextBox 36"/>
          <p:cNvSpPr txBox="1"/>
          <p:nvPr/>
        </p:nvSpPr>
        <p:spPr>
          <a:xfrm>
            <a:off x="2822713" y="821654"/>
            <a:ext cx="1376744"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coche</a:t>
            </a:r>
            <a:r>
              <a:rPr lang="en-GB" sz="2400" dirty="0">
                <a:solidFill>
                  <a:schemeClr val="accent2">
                    <a:lumMod val="75000"/>
                  </a:schemeClr>
                </a:solidFill>
                <a:latin typeface="Century Gothic" panose="020B0502020202020204" pitchFamily="34" charset="0"/>
              </a:rPr>
              <a:t>?</a:t>
            </a:r>
          </a:p>
        </p:txBody>
      </p:sp>
      <p:sp>
        <p:nvSpPr>
          <p:cNvPr id="38" name="TextBox 37"/>
          <p:cNvSpPr txBox="1"/>
          <p:nvPr/>
        </p:nvSpPr>
        <p:spPr>
          <a:xfrm>
            <a:off x="2876089" y="1362044"/>
            <a:ext cx="1364746"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casa.</a:t>
            </a:r>
            <a:endParaRPr lang="en-GB" sz="2400" dirty="0">
              <a:solidFill>
                <a:schemeClr val="accent2">
                  <a:lumMod val="75000"/>
                </a:schemeClr>
              </a:solidFill>
              <a:latin typeface="Century Gothic" panose="020B0502020202020204" pitchFamily="34" charset="0"/>
            </a:endParaRPr>
          </a:p>
        </p:txBody>
      </p:sp>
      <p:sp>
        <p:nvSpPr>
          <p:cNvPr id="39" name="TextBox 38"/>
          <p:cNvSpPr txBox="1"/>
          <p:nvPr/>
        </p:nvSpPr>
        <p:spPr>
          <a:xfrm>
            <a:off x="3061746" y="1913894"/>
            <a:ext cx="1464386"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amigos</a:t>
            </a:r>
            <a:r>
              <a:rPr lang="en-GB" sz="2400" dirty="0">
                <a:solidFill>
                  <a:schemeClr val="accent2">
                    <a:lumMod val="75000"/>
                  </a:schemeClr>
                </a:solidFill>
                <a:latin typeface="Century Gothic" panose="020B0502020202020204" pitchFamily="34" charset="0"/>
              </a:rPr>
              <a:t>.</a:t>
            </a:r>
          </a:p>
        </p:txBody>
      </p:sp>
      <p:sp>
        <p:nvSpPr>
          <p:cNvPr id="40" name="TextBox 39"/>
          <p:cNvSpPr txBox="1"/>
          <p:nvPr/>
        </p:nvSpPr>
        <p:spPr>
          <a:xfrm>
            <a:off x="873793" y="2318643"/>
            <a:ext cx="300005" cy="523220"/>
          </a:xfrm>
          <a:prstGeom prst="rect">
            <a:avLst/>
          </a:prstGeom>
          <a:noFill/>
        </p:spPr>
        <p:txBody>
          <a:bodyPr wrap="square" rtlCol="0">
            <a:spAutoFit/>
          </a:bodyPr>
          <a:lstStyle/>
          <a:p>
            <a:r>
              <a:rPr lang="en-GB" sz="2800" dirty="0">
                <a:solidFill>
                  <a:schemeClr val="accent2"/>
                </a:solidFill>
                <a:latin typeface="Century Gothic" panose="020B0502020202020204" pitchFamily="34" charset="0"/>
              </a:rPr>
              <a:t>¿</a:t>
            </a:r>
          </a:p>
        </p:txBody>
      </p:sp>
      <p:sp>
        <p:nvSpPr>
          <p:cNvPr id="44" name="TextBox 43"/>
          <p:cNvSpPr txBox="1"/>
          <p:nvPr/>
        </p:nvSpPr>
        <p:spPr>
          <a:xfrm>
            <a:off x="2901793" y="2366275"/>
            <a:ext cx="1878165"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monedas</a:t>
            </a:r>
            <a:r>
              <a:rPr lang="en-GB" sz="2400" dirty="0">
                <a:solidFill>
                  <a:schemeClr val="accent2">
                    <a:lumMod val="75000"/>
                  </a:schemeClr>
                </a:solidFill>
                <a:latin typeface="Century Gothic" panose="020B0502020202020204" pitchFamily="34" charset="0"/>
              </a:rPr>
              <a:t>?</a:t>
            </a:r>
          </a:p>
        </p:txBody>
      </p:sp>
      <p:sp>
        <p:nvSpPr>
          <p:cNvPr id="45" name="TextBox 44"/>
          <p:cNvSpPr txBox="1"/>
          <p:nvPr/>
        </p:nvSpPr>
        <p:spPr>
          <a:xfrm>
            <a:off x="2574774" y="2921130"/>
            <a:ext cx="2165819"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documentos</a:t>
            </a:r>
            <a:r>
              <a:rPr lang="en-GB" sz="2400" dirty="0">
                <a:solidFill>
                  <a:schemeClr val="accent2">
                    <a:lumMod val="75000"/>
                  </a:schemeClr>
                </a:solidFill>
                <a:latin typeface="Century Gothic" panose="020B0502020202020204" pitchFamily="34" charset="0"/>
              </a:rPr>
              <a:t>.</a:t>
            </a:r>
          </a:p>
        </p:txBody>
      </p:sp>
      <p:sp>
        <p:nvSpPr>
          <p:cNvPr id="46" name="TextBox 45"/>
          <p:cNvSpPr txBox="1"/>
          <p:nvPr/>
        </p:nvSpPr>
        <p:spPr>
          <a:xfrm>
            <a:off x="2813177" y="3446102"/>
            <a:ext cx="1733706"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caballos</a:t>
            </a:r>
            <a:r>
              <a:rPr lang="en-GB" sz="2400" dirty="0">
                <a:solidFill>
                  <a:schemeClr val="accent2">
                    <a:lumMod val="75000"/>
                  </a:schemeClr>
                </a:solidFill>
                <a:latin typeface="Century Gothic" panose="020B0502020202020204" pitchFamily="34" charset="0"/>
              </a:rPr>
              <a:t>?</a:t>
            </a:r>
          </a:p>
        </p:txBody>
      </p:sp>
      <p:sp>
        <p:nvSpPr>
          <p:cNvPr id="49" name="TextBox 48"/>
          <p:cNvSpPr txBox="1"/>
          <p:nvPr/>
        </p:nvSpPr>
        <p:spPr>
          <a:xfrm>
            <a:off x="638117" y="3358528"/>
            <a:ext cx="300005" cy="523220"/>
          </a:xfrm>
          <a:prstGeom prst="rect">
            <a:avLst/>
          </a:prstGeom>
          <a:noFill/>
        </p:spPr>
        <p:txBody>
          <a:bodyPr wrap="square" rtlCol="0">
            <a:spAutoFit/>
          </a:bodyPr>
          <a:lstStyle/>
          <a:p>
            <a:r>
              <a:rPr lang="en-GB" sz="2800" dirty="0">
                <a:solidFill>
                  <a:schemeClr val="accent2"/>
                </a:solidFill>
                <a:latin typeface="Century Gothic" panose="020B0502020202020204" pitchFamily="34" charset="0"/>
              </a:rPr>
              <a:t>¿</a:t>
            </a:r>
          </a:p>
        </p:txBody>
      </p:sp>
      <p:sp>
        <p:nvSpPr>
          <p:cNvPr id="50" name="TextBox 49"/>
          <p:cNvSpPr txBox="1"/>
          <p:nvPr/>
        </p:nvSpPr>
        <p:spPr>
          <a:xfrm>
            <a:off x="2690885" y="4001273"/>
            <a:ext cx="138463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revista</a:t>
            </a:r>
            <a:r>
              <a:rPr lang="en-GB" sz="2400" dirty="0">
                <a:solidFill>
                  <a:schemeClr val="accent2">
                    <a:lumMod val="75000"/>
                  </a:schemeClr>
                </a:solidFill>
                <a:latin typeface="Century Gothic" panose="020B0502020202020204" pitchFamily="34" charset="0"/>
              </a:rPr>
              <a:t>.</a:t>
            </a:r>
          </a:p>
        </p:txBody>
      </p:sp>
      <p:sp>
        <p:nvSpPr>
          <p:cNvPr id="51" name="TextBox 50"/>
          <p:cNvSpPr txBox="1"/>
          <p:nvPr/>
        </p:nvSpPr>
        <p:spPr>
          <a:xfrm>
            <a:off x="2738279" y="4506383"/>
            <a:ext cx="1337237" cy="461665"/>
          </a:xfrm>
          <a:prstGeom prst="rect">
            <a:avLst/>
          </a:prstGeom>
          <a:noFill/>
        </p:spPr>
        <p:txBody>
          <a:bodyPr wrap="square" rtlCol="0">
            <a:spAutoFit/>
          </a:bodyPr>
          <a:lstStyle/>
          <a:p>
            <a:r>
              <a:rPr lang="en-GB" sz="2400" dirty="0" err="1" smtClean="0">
                <a:solidFill>
                  <a:schemeClr val="accent2">
                    <a:lumMod val="75000"/>
                  </a:schemeClr>
                </a:solidFill>
                <a:latin typeface="Century Gothic" panose="020B0502020202020204" pitchFamily="34" charset="0"/>
              </a:rPr>
              <a:t>barcos</a:t>
            </a:r>
            <a:r>
              <a:rPr lang="en-GB" sz="2400" dirty="0">
                <a:solidFill>
                  <a:schemeClr val="accent2">
                    <a:lumMod val="75000"/>
                  </a:schemeClr>
                </a:solidFill>
                <a:latin typeface="Century Gothic" panose="020B0502020202020204" pitchFamily="34" charset="0"/>
              </a:rPr>
              <a:t>.</a:t>
            </a:r>
          </a:p>
        </p:txBody>
      </p:sp>
      <p:sp>
        <p:nvSpPr>
          <p:cNvPr id="52" name="TextBox 51"/>
          <p:cNvSpPr txBox="1"/>
          <p:nvPr/>
        </p:nvSpPr>
        <p:spPr>
          <a:xfrm>
            <a:off x="679714" y="5062676"/>
            <a:ext cx="300005" cy="523220"/>
          </a:xfrm>
          <a:prstGeom prst="rect">
            <a:avLst/>
          </a:prstGeom>
          <a:noFill/>
        </p:spPr>
        <p:txBody>
          <a:bodyPr wrap="square" rtlCol="0">
            <a:spAutoFit/>
          </a:bodyPr>
          <a:lstStyle/>
          <a:p>
            <a:r>
              <a:rPr lang="en-GB" sz="2800" dirty="0">
                <a:solidFill>
                  <a:schemeClr val="accent2"/>
                </a:solidFill>
                <a:latin typeface="Century Gothic" panose="020B0502020202020204" pitchFamily="34" charset="0"/>
              </a:rPr>
              <a:t>¿</a:t>
            </a:r>
          </a:p>
        </p:txBody>
      </p:sp>
      <p:sp>
        <p:nvSpPr>
          <p:cNvPr id="53" name="TextBox 52"/>
          <p:cNvSpPr txBox="1"/>
          <p:nvPr/>
        </p:nvSpPr>
        <p:spPr>
          <a:xfrm>
            <a:off x="2659403" y="5066873"/>
            <a:ext cx="181983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teléfonos</a:t>
            </a:r>
            <a:r>
              <a:rPr lang="en-GB" sz="2400" dirty="0">
                <a:solidFill>
                  <a:schemeClr val="accent2">
                    <a:lumMod val="75000"/>
                  </a:schemeClr>
                </a:solidFill>
                <a:latin typeface="Century Gothic" panose="020B0502020202020204" pitchFamily="34" charset="0"/>
              </a:rPr>
              <a:t>?</a:t>
            </a:r>
          </a:p>
        </p:txBody>
      </p:sp>
      <p:sp>
        <p:nvSpPr>
          <p:cNvPr id="55" name="TextBox 54"/>
          <p:cNvSpPr txBox="1"/>
          <p:nvPr/>
        </p:nvSpPr>
        <p:spPr>
          <a:xfrm>
            <a:off x="666040" y="5513954"/>
            <a:ext cx="300005" cy="523220"/>
          </a:xfrm>
          <a:prstGeom prst="rect">
            <a:avLst/>
          </a:prstGeom>
          <a:noFill/>
        </p:spPr>
        <p:txBody>
          <a:bodyPr wrap="square" rtlCol="0">
            <a:spAutoFit/>
          </a:bodyPr>
          <a:lstStyle/>
          <a:p>
            <a:r>
              <a:rPr lang="en-GB" sz="2800" dirty="0">
                <a:solidFill>
                  <a:schemeClr val="accent2"/>
                </a:solidFill>
                <a:latin typeface="Century Gothic" panose="020B0502020202020204" pitchFamily="34" charset="0"/>
              </a:rPr>
              <a:t>¿</a:t>
            </a:r>
          </a:p>
        </p:txBody>
      </p:sp>
      <p:sp>
        <p:nvSpPr>
          <p:cNvPr id="56" name="TextBox 55"/>
          <p:cNvSpPr txBox="1"/>
          <p:nvPr/>
        </p:nvSpPr>
        <p:spPr>
          <a:xfrm>
            <a:off x="2445512" y="5539864"/>
            <a:ext cx="1099026"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gato</a:t>
            </a:r>
            <a:r>
              <a:rPr lang="en-GB" sz="2400" dirty="0">
                <a:solidFill>
                  <a:schemeClr val="accent2">
                    <a:lumMod val="75000"/>
                  </a:schemeClr>
                </a:solidFill>
                <a:latin typeface="Century Gothic" panose="020B0502020202020204" pitchFamily="34" charset="0"/>
              </a:rPr>
              <a:t>?</a:t>
            </a:r>
          </a:p>
        </p:txBody>
      </p:sp>
      <p:sp>
        <p:nvSpPr>
          <p:cNvPr id="43" name="TextBox 42"/>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
        <p:nvSpPr>
          <p:cNvPr id="47" name="Title 1"/>
          <p:cNvSpPr txBox="1">
            <a:spLocks/>
          </p:cNvSpPr>
          <p:nvPr/>
        </p:nvSpPr>
        <p:spPr>
          <a:xfrm>
            <a:off x="4958008" y="1942191"/>
            <a:ext cx="6967348" cy="1282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50000"/>
              </a:lnSpc>
            </a:pPr>
            <a:endParaRPr lang="en-GB" sz="2400" dirty="0">
              <a:solidFill>
                <a:srgbClr val="002060"/>
              </a:solidFill>
            </a:endParaRPr>
          </a:p>
        </p:txBody>
      </p:sp>
      <p:sp>
        <p:nvSpPr>
          <p:cNvPr id="2" name="TextBox 1"/>
          <p:cNvSpPr txBox="1"/>
          <p:nvPr/>
        </p:nvSpPr>
        <p:spPr>
          <a:xfrm>
            <a:off x="2173356" y="839277"/>
            <a:ext cx="649357"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a:t>
            </a:r>
            <a:endParaRPr lang="en-GB" sz="2400" dirty="0">
              <a:solidFill>
                <a:schemeClr val="accent2">
                  <a:lumMod val="75000"/>
                </a:schemeClr>
              </a:solidFill>
              <a:latin typeface="Century Gothic" panose="020B0502020202020204" pitchFamily="34" charset="0"/>
            </a:endParaRPr>
          </a:p>
        </p:txBody>
      </p:sp>
      <p:sp>
        <p:nvSpPr>
          <p:cNvPr id="57" name="TextBox 56"/>
          <p:cNvSpPr txBox="1"/>
          <p:nvPr/>
        </p:nvSpPr>
        <p:spPr>
          <a:xfrm>
            <a:off x="2094275" y="1350062"/>
            <a:ext cx="807518"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una</a:t>
            </a:r>
            <a:endParaRPr lang="en-GB" sz="2400" dirty="0">
              <a:solidFill>
                <a:schemeClr val="accent2">
                  <a:lumMod val="75000"/>
                </a:schemeClr>
              </a:solidFill>
              <a:latin typeface="Century Gothic" panose="020B0502020202020204" pitchFamily="34" charset="0"/>
            </a:endParaRPr>
          </a:p>
        </p:txBody>
      </p:sp>
      <p:sp>
        <p:nvSpPr>
          <p:cNvPr id="58" name="TextBox 57"/>
          <p:cNvSpPr txBox="1"/>
          <p:nvPr/>
        </p:nvSpPr>
        <p:spPr>
          <a:xfrm>
            <a:off x="2025925" y="1924597"/>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unos</a:t>
            </a:r>
            <a:endParaRPr lang="en-GB" sz="2400" dirty="0">
              <a:solidFill>
                <a:schemeClr val="accent2">
                  <a:lumMod val="75000"/>
                </a:schemeClr>
              </a:solidFill>
              <a:latin typeface="Century Gothic" panose="020B0502020202020204" pitchFamily="34" charset="0"/>
            </a:endParaRPr>
          </a:p>
        </p:txBody>
      </p:sp>
      <p:sp>
        <p:nvSpPr>
          <p:cNvPr id="59" name="TextBox 58"/>
          <p:cNvSpPr txBox="1"/>
          <p:nvPr/>
        </p:nvSpPr>
        <p:spPr>
          <a:xfrm>
            <a:off x="1969757" y="2380962"/>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unas</a:t>
            </a:r>
            <a:endParaRPr lang="en-GB" sz="2400" dirty="0">
              <a:solidFill>
                <a:schemeClr val="accent2">
                  <a:lumMod val="75000"/>
                </a:schemeClr>
              </a:solidFill>
              <a:latin typeface="Century Gothic" panose="020B0502020202020204" pitchFamily="34" charset="0"/>
            </a:endParaRPr>
          </a:p>
        </p:txBody>
      </p:sp>
      <p:sp>
        <p:nvSpPr>
          <p:cNvPr id="60" name="TextBox 59"/>
          <p:cNvSpPr txBox="1"/>
          <p:nvPr/>
        </p:nvSpPr>
        <p:spPr>
          <a:xfrm>
            <a:off x="1765215" y="2904136"/>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unos</a:t>
            </a:r>
            <a:endParaRPr lang="en-GB" sz="2400" dirty="0">
              <a:solidFill>
                <a:schemeClr val="accent2">
                  <a:lumMod val="75000"/>
                </a:schemeClr>
              </a:solidFill>
              <a:latin typeface="Century Gothic" panose="020B0502020202020204" pitchFamily="34" charset="0"/>
            </a:endParaRPr>
          </a:p>
        </p:txBody>
      </p:sp>
      <p:sp>
        <p:nvSpPr>
          <p:cNvPr id="61" name="TextBox 60"/>
          <p:cNvSpPr txBox="1"/>
          <p:nvPr/>
        </p:nvSpPr>
        <p:spPr>
          <a:xfrm>
            <a:off x="1757993" y="3428754"/>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unos</a:t>
            </a:r>
            <a:endParaRPr lang="en-GB" sz="2400" dirty="0">
              <a:solidFill>
                <a:schemeClr val="accent2">
                  <a:lumMod val="75000"/>
                </a:schemeClr>
              </a:solidFill>
              <a:latin typeface="Century Gothic" panose="020B0502020202020204" pitchFamily="34" charset="0"/>
            </a:endParaRPr>
          </a:p>
        </p:txBody>
      </p:sp>
      <p:sp>
        <p:nvSpPr>
          <p:cNvPr id="62" name="TextBox 61"/>
          <p:cNvSpPr txBox="1"/>
          <p:nvPr/>
        </p:nvSpPr>
        <p:spPr>
          <a:xfrm>
            <a:off x="1864394" y="4020708"/>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una</a:t>
            </a:r>
            <a:endParaRPr lang="en-GB" sz="2400" dirty="0">
              <a:solidFill>
                <a:schemeClr val="accent2">
                  <a:lumMod val="75000"/>
                </a:schemeClr>
              </a:solidFill>
              <a:latin typeface="Century Gothic" panose="020B0502020202020204" pitchFamily="34" charset="0"/>
            </a:endParaRPr>
          </a:p>
        </p:txBody>
      </p:sp>
      <p:sp>
        <p:nvSpPr>
          <p:cNvPr id="63" name="TextBox 62"/>
          <p:cNvSpPr txBox="1"/>
          <p:nvPr/>
        </p:nvSpPr>
        <p:spPr>
          <a:xfrm>
            <a:off x="1840355" y="4518153"/>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unos</a:t>
            </a:r>
            <a:endParaRPr lang="en-GB" sz="2400" dirty="0">
              <a:solidFill>
                <a:schemeClr val="accent2">
                  <a:lumMod val="75000"/>
                </a:schemeClr>
              </a:solidFill>
              <a:latin typeface="Century Gothic" panose="020B0502020202020204" pitchFamily="34" charset="0"/>
            </a:endParaRPr>
          </a:p>
        </p:txBody>
      </p:sp>
      <p:sp>
        <p:nvSpPr>
          <p:cNvPr id="64" name="TextBox 63"/>
          <p:cNvSpPr txBox="1"/>
          <p:nvPr/>
        </p:nvSpPr>
        <p:spPr>
          <a:xfrm>
            <a:off x="1793798" y="5066873"/>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unos</a:t>
            </a:r>
            <a:endParaRPr lang="en-GB" sz="2400" dirty="0">
              <a:solidFill>
                <a:schemeClr val="accent2">
                  <a:lumMod val="75000"/>
                </a:schemeClr>
              </a:solidFill>
              <a:latin typeface="Century Gothic" panose="020B0502020202020204" pitchFamily="34" charset="0"/>
            </a:endParaRPr>
          </a:p>
        </p:txBody>
      </p:sp>
      <p:sp>
        <p:nvSpPr>
          <p:cNvPr id="65" name="TextBox 64"/>
          <p:cNvSpPr txBox="1"/>
          <p:nvPr/>
        </p:nvSpPr>
        <p:spPr>
          <a:xfrm>
            <a:off x="1852638" y="5565418"/>
            <a:ext cx="924062" cy="461665"/>
          </a:xfrm>
          <a:prstGeom prst="rect">
            <a:avLst/>
          </a:prstGeom>
          <a:noFill/>
        </p:spPr>
        <p:txBody>
          <a:bodyPr wrap="square" rtlCol="0">
            <a:spAutoFit/>
          </a:bodyPr>
          <a:lstStyle/>
          <a:p>
            <a:r>
              <a:rPr lang="en-GB" sz="2400" dirty="0" smtClean="0">
                <a:solidFill>
                  <a:schemeClr val="accent2">
                    <a:lumMod val="75000"/>
                  </a:schemeClr>
                </a:solidFill>
                <a:latin typeface="Century Gothic" panose="020B0502020202020204" pitchFamily="34" charset="0"/>
              </a:rPr>
              <a:t>un</a:t>
            </a:r>
            <a:endParaRPr lang="en-GB" sz="2400"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241751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38" grpId="0"/>
      <p:bldP spid="39" grpId="0"/>
      <p:bldP spid="40" grpId="0"/>
      <p:bldP spid="44" grpId="0"/>
      <p:bldP spid="45" grpId="0"/>
      <p:bldP spid="46" grpId="0"/>
      <p:bldP spid="49" grpId="0"/>
      <p:bldP spid="50" grpId="0"/>
      <p:bldP spid="51" grpId="0"/>
      <p:bldP spid="52" grpId="0"/>
      <p:bldP spid="53" grpId="0"/>
      <p:bldP spid="55" grpId="0"/>
      <p:bldP spid="56" grpId="0"/>
      <p:bldP spid="2" grpId="0"/>
      <p:bldP spid="57" grpId="0"/>
      <p:bldP spid="58" grpId="0"/>
      <p:bldP spid="59" grpId="0"/>
      <p:bldP spid="60" grpId="0"/>
      <p:bldP spid="61" grpId="0"/>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5" y="138273"/>
            <a:ext cx="10515600" cy="1325563"/>
          </a:xfrm>
        </p:spPr>
        <p:txBody>
          <a:bodyPr>
            <a:noAutofit/>
          </a:bodyPr>
          <a:lstStyle/>
          <a:p>
            <a:r>
              <a:rPr lang="en-GB" sz="3200" dirty="0"/>
              <a:t>The police are now picking up phone conversations from between the criminals. Read the extracts, complete them and practise with a partner!</a:t>
            </a:r>
          </a:p>
        </p:txBody>
      </p:sp>
      <p:sp>
        <p:nvSpPr>
          <p:cNvPr id="4" name="Content Placeholder 4"/>
          <p:cNvSpPr>
            <a:spLocks noGrp="1"/>
          </p:cNvSpPr>
          <p:nvPr>
            <p:ph idx="1"/>
          </p:nvPr>
        </p:nvSpPr>
        <p:spPr>
          <a:xfrm>
            <a:off x="243115" y="1937016"/>
            <a:ext cx="10032999" cy="4351338"/>
          </a:xfrm>
          <a:solidFill>
            <a:schemeClr val="accent2">
              <a:lumMod val="40000"/>
              <a:lumOff val="60000"/>
              <a:alpha val="20000"/>
            </a:schemeClr>
          </a:solidFill>
        </p:spPr>
        <p:txBody>
          <a:bodyPr anchor="ctr">
            <a:normAutofit lnSpcReduction="10000"/>
          </a:bodyPr>
          <a:lstStyle/>
          <a:p>
            <a:r>
              <a:rPr lang="en-GB" sz="4000" dirty="0"/>
              <a:t> ¿______ _______?</a:t>
            </a:r>
            <a:br>
              <a:rPr lang="en-GB" sz="4000" dirty="0"/>
            </a:br>
            <a:endParaRPr lang="en-GB" sz="4000" dirty="0"/>
          </a:p>
          <a:p>
            <a:r>
              <a:rPr lang="en-GB" sz="4000" dirty="0"/>
              <a:t> </a:t>
            </a:r>
            <a:r>
              <a:rPr lang="en-GB" sz="4000" dirty="0" err="1"/>
              <a:t>Tengo</a:t>
            </a:r>
            <a:r>
              <a:rPr lang="en-GB" sz="4000" dirty="0"/>
              <a:t> una_________. ____ </a:t>
            </a:r>
            <a:r>
              <a:rPr lang="en-GB" sz="4000" dirty="0" err="1"/>
              <a:t>fantástica</a:t>
            </a:r>
            <a:r>
              <a:rPr lang="en-GB" sz="4000" dirty="0"/>
              <a:t>.</a:t>
            </a:r>
            <a:br>
              <a:rPr lang="en-GB" sz="4000" dirty="0"/>
            </a:br>
            <a:endParaRPr lang="en-GB" sz="4000" dirty="0"/>
          </a:p>
          <a:p>
            <a:r>
              <a:rPr lang="en-GB" sz="4000" dirty="0"/>
              <a:t> ¿________?.</a:t>
            </a:r>
          </a:p>
          <a:p>
            <a:endParaRPr lang="en-GB" sz="4000" dirty="0"/>
          </a:p>
          <a:p>
            <a:r>
              <a:rPr lang="en-GB" sz="4000" dirty="0"/>
              <a:t> _____</a:t>
            </a:r>
            <a:r>
              <a:rPr lang="en-GB" sz="4000" dirty="0" err="1"/>
              <a:t>en</a:t>
            </a:r>
            <a:r>
              <a:rPr lang="en-GB" sz="4000" dirty="0"/>
              <a:t> Madrid.</a:t>
            </a:r>
          </a:p>
        </p:txBody>
      </p:sp>
      <p:sp>
        <p:nvSpPr>
          <p:cNvPr id="5" name="Rounded Rectangle 4"/>
          <p:cNvSpPr/>
          <p:nvPr/>
        </p:nvSpPr>
        <p:spPr>
          <a:xfrm>
            <a:off x="9144000" y="5887435"/>
            <a:ext cx="2888733"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latin typeface="Century Gothic" panose="020B0502020202020204" pitchFamily="34" charset="0"/>
              </a:rPr>
              <a:t>leer / </a:t>
            </a:r>
            <a:r>
              <a:rPr lang="en-GB" b="1" dirty="0" err="1">
                <a:latin typeface="Century Gothic" panose="020B0502020202020204" pitchFamily="34" charset="0"/>
              </a:rPr>
              <a:t>escribir</a:t>
            </a:r>
            <a:r>
              <a:rPr lang="en-GB" b="1" dirty="0">
                <a:latin typeface="Century Gothic" panose="020B0502020202020204" pitchFamily="34" charset="0"/>
              </a:rPr>
              <a:t> / </a:t>
            </a:r>
            <a:r>
              <a:rPr lang="en-GB" b="1" dirty="0" err="1">
                <a:latin typeface="Century Gothic" panose="020B0502020202020204" pitchFamily="34" charset="0"/>
              </a:rPr>
              <a:t>hablar</a:t>
            </a:r>
            <a:endParaRPr lang="en-GB" b="1" dirty="0">
              <a:latin typeface="Century Gothic" panose="020B0502020202020204" pitchFamily="34" charset="0"/>
            </a:endParaRPr>
          </a:p>
        </p:txBody>
      </p:sp>
      <p:sp>
        <p:nvSpPr>
          <p:cNvPr id="8" name="TextBox 7"/>
          <p:cNvSpPr txBox="1"/>
          <p:nvPr/>
        </p:nvSpPr>
        <p:spPr>
          <a:xfrm>
            <a:off x="522514" y="1499966"/>
            <a:ext cx="2322286" cy="369332"/>
          </a:xfrm>
          <a:prstGeom prst="rect">
            <a:avLst/>
          </a:prstGeom>
          <a:noFill/>
        </p:spPr>
        <p:txBody>
          <a:bodyPr wrap="square" rtlCol="0">
            <a:spAutoFit/>
          </a:bodyPr>
          <a:lstStyle/>
          <a:p>
            <a:r>
              <a:rPr lang="en-GB" b="1" dirty="0">
                <a:latin typeface="Century Gothic" panose="020B0502020202020204" pitchFamily="34" charset="0"/>
              </a:rPr>
              <a:t>Extracto A</a:t>
            </a:r>
          </a:p>
        </p:txBody>
      </p:sp>
      <p:sp>
        <p:nvSpPr>
          <p:cNvPr id="10" name="TextBox 9"/>
          <p:cNvSpPr txBox="1"/>
          <p:nvPr/>
        </p:nvSpPr>
        <p:spPr>
          <a:xfrm>
            <a:off x="1277258" y="2012232"/>
            <a:ext cx="1284513" cy="646331"/>
          </a:xfrm>
          <a:prstGeom prst="rect">
            <a:avLst/>
          </a:prstGeom>
          <a:noFill/>
        </p:spPr>
        <p:txBody>
          <a:bodyPr wrap="square" rtlCol="0">
            <a:spAutoFit/>
          </a:bodyPr>
          <a:lstStyle/>
          <a:p>
            <a:r>
              <a:rPr lang="en-GB" sz="3600" dirty="0">
                <a:solidFill>
                  <a:schemeClr val="accent2"/>
                </a:solidFill>
                <a:latin typeface="Century Gothic" panose="020B0502020202020204" pitchFamily="34" charset="0"/>
              </a:rPr>
              <a:t>Qué</a:t>
            </a:r>
          </a:p>
        </p:txBody>
      </p:sp>
      <p:sp>
        <p:nvSpPr>
          <p:cNvPr id="11" name="TextBox 10"/>
          <p:cNvSpPr txBox="1"/>
          <p:nvPr/>
        </p:nvSpPr>
        <p:spPr>
          <a:xfrm>
            <a:off x="3396344" y="3029304"/>
            <a:ext cx="2104571" cy="646331"/>
          </a:xfrm>
          <a:prstGeom prst="rect">
            <a:avLst/>
          </a:prstGeom>
          <a:noFill/>
        </p:spPr>
        <p:txBody>
          <a:bodyPr wrap="square" rtlCol="0">
            <a:spAutoFit/>
          </a:bodyPr>
          <a:lstStyle/>
          <a:p>
            <a:r>
              <a:rPr lang="en-GB" sz="3600" dirty="0" err="1">
                <a:solidFill>
                  <a:schemeClr val="accent2"/>
                </a:solidFill>
                <a:latin typeface="Century Gothic" panose="020B0502020202020204" pitchFamily="34" charset="0"/>
              </a:rPr>
              <a:t>cámara</a:t>
            </a:r>
            <a:r>
              <a:rPr lang="en-GB" sz="3600" dirty="0">
                <a:solidFill>
                  <a:schemeClr val="accent2"/>
                </a:solidFill>
                <a:latin typeface="Century Gothic" panose="020B0502020202020204" pitchFamily="34" charset="0"/>
              </a:rPr>
              <a:t> </a:t>
            </a:r>
          </a:p>
        </p:txBody>
      </p:sp>
      <p:sp>
        <p:nvSpPr>
          <p:cNvPr id="12" name="TextBox 11"/>
          <p:cNvSpPr txBox="1"/>
          <p:nvPr/>
        </p:nvSpPr>
        <p:spPr>
          <a:xfrm>
            <a:off x="1088572" y="4169222"/>
            <a:ext cx="1756228" cy="646331"/>
          </a:xfrm>
          <a:prstGeom prst="rect">
            <a:avLst/>
          </a:prstGeom>
          <a:noFill/>
        </p:spPr>
        <p:txBody>
          <a:bodyPr wrap="square" rtlCol="0">
            <a:spAutoFit/>
          </a:bodyPr>
          <a:lstStyle/>
          <a:p>
            <a:r>
              <a:rPr lang="en-GB" sz="3600" dirty="0" err="1">
                <a:solidFill>
                  <a:schemeClr val="accent2"/>
                </a:solidFill>
                <a:latin typeface="Century Gothic" panose="020B0502020202020204" pitchFamily="34" charset="0"/>
              </a:rPr>
              <a:t>Dónde</a:t>
            </a:r>
            <a:endParaRPr lang="en-GB" sz="3600" dirty="0">
              <a:solidFill>
                <a:schemeClr val="accent2"/>
              </a:solidFill>
              <a:latin typeface="Century Gothic" panose="020B0502020202020204" pitchFamily="34" charset="0"/>
            </a:endParaRPr>
          </a:p>
        </p:txBody>
      </p:sp>
      <p:sp>
        <p:nvSpPr>
          <p:cNvPr id="13" name="TextBox 12"/>
          <p:cNvSpPr txBox="1"/>
          <p:nvPr/>
        </p:nvSpPr>
        <p:spPr>
          <a:xfrm>
            <a:off x="805543" y="5374888"/>
            <a:ext cx="1756228" cy="646331"/>
          </a:xfrm>
          <a:prstGeom prst="rect">
            <a:avLst/>
          </a:prstGeom>
          <a:noFill/>
        </p:spPr>
        <p:txBody>
          <a:bodyPr wrap="square" rtlCol="0">
            <a:spAutoFit/>
          </a:bodyPr>
          <a:lstStyle/>
          <a:p>
            <a:r>
              <a:rPr lang="en-GB" sz="3600" dirty="0" err="1">
                <a:solidFill>
                  <a:schemeClr val="accent2"/>
                </a:solidFill>
                <a:latin typeface="Century Gothic" panose="020B0502020202020204" pitchFamily="34" charset="0"/>
              </a:rPr>
              <a:t>Está</a:t>
            </a:r>
            <a:endParaRPr lang="en-GB" sz="3600" dirty="0">
              <a:solidFill>
                <a:schemeClr val="accent2"/>
              </a:solidFill>
              <a:latin typeface="Century Gothic" panose="020B0502020202020204" pitchFamily="34" charset="0"/>
            </a:endParaRPr>
          </a:p>
        </p:txBody>
      </p:sp>
      <p:pic>
        <p:nvPicPr>
          <p:cNvPr id="24" name="Picture 4" descr="http://www.clker.com/cliparts/J/C/F/Q/x/J/man-walking-talking-on-cell-phone-silhouett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5934" y="663353"/>
            <a:ext cx="663252" cy="229769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023429" y="3029304"/>
            <a:ext cx="769257" cy="646331"/>
          </a:xfrm>
          <a:prstGeom prst="rect">
            <a:avLst/>
          </a:prstGeom>
          <a:noFill/>
        </p:spPr>
        <p:txBody>
          <a:bodyPr wrap="square" rtlCol="0">
            <a:spAutoFit/>
          </a:bodyPr>
          <a:lstStyle/>
          <a:p>
            <a:r>
              <a:rPr lang="en-GB" sz="3600" dirty="0" err="1">
                <a:solidFill>
                  <a:schemeClr val="accent2"/>
                </a:solidFill>
                <a:latin typeface="Century Gothic" panose="020B0502020202020204" pitchFamily="34" charset="0"/>
              </a:rPr>
              <a:t>Es</a:t>
            </a:r>
            <a:endParaRPr lang="en-GB" sz="3600" dirty="0">
              <a:solidFill>
                <a:schemeClr val="accent2"/>
              </a:solidFill>
              <a:latin typeface="Century Gothic" panose="020B0502020202020204" pitchFamily="34" charset="0"/>
            </a:endParaRPr>
          </a:p>
        </p:txBody>
      </p:sp>
      <p:grpSp>
        <p:nvGrpSpPr>
          <p:cNvPr id="39" name="Group 38"/>
          <p:cNvGrpSpPr/>
          <p:nvPr/>
        </p:nvGrpSpPr>
        <p:grpSpPr>
          <a:xfrm>
            <a:off x="5122118" y="3874509"/>
            <a:ext cx="5785757" cy="1776336"/>
            <a:chOff x="6023428" y="3959209"/>
            <a:chExt cx="5785757" cy="1776336"/>
          </a:xfrm>
        </p:grpSpPr>
        <p:sp>
          <p:nvSpPr>
            <p:cNvPr id="34" name="Rectangle 33"/>
            <p:cNvSpPr/>
            <p:nvPr/>
          </p:nvSpPr>
          <p:spPr>
            <a:xfrm>
              <a:off x="6023429" y="3962050"/>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es</a:t>
              </a:r>
              <a:endParaRPr lang="en-GB" sz="3600" dirty="0">
                <a:solidFill>
                  <a:schemeClr val="accent2"/>
                </a:solidFill>
                <a:latin typeface="Century Gothic" panose="020B0502020202020204" pitchFamily="34" charset="0"/>
              </a:endParaRPr>
            </a:p>
          </p:txBody>
        </p:sp>
        <p:sp>
          <p:nvSpPr>
            <p:cNvPr id="35" name="Rectangle 34"/>
            <p:cNvSpPr/>
            <p:nvPr/>
          </p:nvSpPr>
          <p:spPr>
            <a:xfrm>
              <a:off x="7834670" y="3959210"/>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está</a:t>
              </a:r>
              <a:endParaRPr lang="en-GB" sz="3600" dirty="0">
                <a:solidFill>
                  <a:schemeClr val="accent2"/>
                </a:solidFill>
                <a:latin typeface="Century Gothic" panose="020B0502020202020204" pitchFamily="34" charset="0"/>
              </a:endParaRPr>
            </a:p>
          </p:txBody>
        </p:sp>
        <p:sp>
          <p:nvSpPr>
            <p:cNvPr id="36" name="Rectangle 35"/>
            <p:cNvSpPr/>
            <p:nvPr/>
          </p:nvSpPr>
          <p:spPr>
            <a:xfrm>
              <a:off x="7834670" y="4879202"/>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qué</a:t>
              </a:r>
              <a:endParaRPr lang="en-GB" sz="3600" dirty="0">
                <a:solidFill>
                  <a:schemeClr val="accent2"/>
                </a:solidFill>
                <a:latin typeface="Century Gothic" panose="020B0502020202020204" pitchFamily="34" charset="0"/>
              </a:endParaRPr>
            </a:p>
          </p:txBody>
        </p:sp>
        <p:sp>
          <p:nvSpPr>
            <p:cNvPr id="37" name="Rectangle 36"/>
            <p:cNvSpPr/>
            <p:nvPr/>
          </p:nvSpPr>
          <p:spPr>
            <a:xfrm>
              <a:off x="6023428" y="4879202"/>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dónde</a:t>
              </a:r>
              <a:endParaRPr lang="en-GB" sz="3600" dirty="0">
                <a:solidFill>
                  <a:schemeClr val="accent2"/>
                </a:solidFill>
                <a:latin typeface="Century Gothic" panose="020B0502020202020204" pitchFamily="34" charset="0"/>
              </a:endParaRPr>
            </a:p>
          </p:txBody>
        </p:sp>
        <p:sp>
          <p:nvSpPr>
            <p:cNvPr id="38" name="Rectangle 37"/>
            <p:cNvSpPr/>
            <p:nvPr/>
          </p:nvSpPr>
          <p:spPr>
            <a:xfrm>
              <a:off x="9645911" y="3959209"/>
              <a:ext cx="2163274"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cámara</a:t>
              </a:r>
              <a:endParaRPr lang="en-GB" sz="3600" dirty="0">
                <a:solidFill>
                  <a:schemeClr val="accent2"/>
                </a:solidFill>
                <a:latin typeface="Century Gothic" panose="020B0502020202020204" pitchFamily="34" charset="0"/>
              </a:endParaRPr>
            </a:p>
          </p:txBody>
        </p:sp>
      </p:grpSp>
      <p:sp>
        <p:nvSpPr>
          <p:cNvPr id="18" name="Rectangle 17"/>
          <p:cNvSpPr/>
          <p:nvPr/>
        </p:nvSpPr>
        <p:spPr>
          <a:xfrm>
            <a:off x="8744601" y="4794502"/>
            <a:ext cx="2163274"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tienes</a:t>
            </a:r>
            <a:endParaRPr lang="en-GB" sz="3600" dirty="0">
              <a:solidFill>
                <a:schemeClr val="accent2"/>
              </a:solidFill>
              <a:latin typeface="Century Gothic" panose="020B0502020202020204" pitchFamily="34" charset="0"/>
            </a:endParaRPr>
          </a:p>
        </p:txBody>
      </p:sp>
      <p:sp>
        <p:nvSpPr>
          <p:cNvPr id="19" name="TextBox 18"/>
          <p:cNvSpPr txBox="1"/>
          <p:nvPr/>
        </p:nvSpPr>
        <p:spPr>
          <a:xfrm>
            <a:off x="2651124" y="1950809"/>
            <a:ext cx="1889579" cy="646331"/>
          </a:xfrm>
          <a:prstGeom prst="rect">
            <a:avLst/>
          </a:prstGeom>
          <a:noFill/>
        </p:spPr>
        <p:txBody>
          <a:bodyPr wrap="square" rtlCol="0">
            <a:spAutoFit/>
          </a:bodyPr>
          <a:lstStyle/>
          <a:p>
            <a:r>
              <a:rPr lang="en-GB" sz="3600" dirty="0" err="1">
                <a:solidFill>
                  <a:schemeClr val="accent2"/>
                </a:solidFill>
                <a:latin typeface="Century Gothic" panose="020B0502020202020204" pitchFamily="34" charset="0"/>
              </a:rPr>
              <a:t>tienes</a:t>
            </a:r>
            <a:endParaRPr lang="en-GB" sz="3600" dirty="0">
              <a:solidFill>
                <a:schemeClr val="accent2"/>
              </a:solidFill>
              <a:latin typeface="Century Gothic" panose="020B0502020202020204" pitchFamily="34" charset="0"/>
            </a:endParaRPr>
          </a:p>
        </p:txBody>
      </p:sp>
      <p:sp>
        <p:nvSpPr>
          <p:cNvPr id="20" name="TextBox 19"/>
          <p:cNvSpPr txBox="1"/>
          <p:nvPr/>
        </p:nvSpPr>
        <p:spPr>
          <a:xfrm>
            <a:off x="8251095" y="6446758"/>
            <a:ext cx="1451630" cy="307777"/>
          </a:xfrm>
          <a:prstGeom prst="rect">
            <a:avLst/>
          </a:prstGeom>
          <a:noFill/>
        </p:spPr>
        <p:txBody>
          <a:bodyPr wrap="square" rtlCol="0">
            <a:spAutoFit/>
          </a:bodyPr>
          <a:lstStyle/>
          <a:p>
            <a:r>
              <a:rPr lang="en-GB" sz="1400" dirty="0">
                <a:solidFill>
                  <a:schemeClr val="bg1"/>
                </a:solidFill>
                <a:latin typeface="Century Gothic" panose="020B0502020202020204" pitchFamily="34" charset="0"/>
              </a:rPr>
              <a:t>Nick Avery</a:t>
            </a:r>
          </a:p>
        </p:txBody>
      </p:sp>
    </p:spTree>
    <p:extLst>
      <p:ext uri="{BB962C8B-B14F-4D97-AF65-F5344CB8AC3E}">
        <p14:creationId xmlns:p14="http://schemas.microsoft.com/office/powerpoint/2010/main" val="4031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32" grpId="0"/>
      <p:bldP spid="1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2437</Words>
  <Application>Microsoft Office PowerPoint</Application>
  <PresentationFormat>Widescreen</PresentationFormat>
  <Paragraphs>374</Paragraphs>
  <Slides>22</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Segoe Print</vt:lpstr>
      <vt:lpstr>Tw Cen MT</vt:lpstr>
      <vt:lpstr>Wingdings</vt:lpstr>
      <vt:lpstr>1_Office Theme</vt:lpstr>
      <vt:lpstr>Gender in Spanish</vt:lpstr>
      <vt:lpstr>PowerPoint Presentation</vt:lpstr>
      <vt:lpstr>PowerPoint Presentation</vt:lpstr>
      <vt:lpstr>PowerPoint Presentation</vt:lpstr>
      <vt:lpstr>PowerPoint Presentation</vt:lpstr>
      <vt:lpstr>PowerPoint Presentation</vt:lpstr>
      <vt:lpstr>Need some help?</vt:lpstr>
      <vt:lpstr>An officer in your team has spotted a robber! Listen and write what she says he has. Your conversation is interrupted by message alerts, so you only hear the noun. If you hear her ask a question, add ‘¿’ and ‘?’.    </vt:lpstr>
      <vt:lpstr>The police are now picking up phone conversations from between the criminals. Read the extracts, complete them and practise with a partner!</vt:lpstr>
      <vt:lpstr>PowerPoint Presentation</vt:lpstr>
      <vt:lpstr>PowerPoint Presentation</vt:lpstr>
      <vt:lpstr>Need some inspiration? Look up these words in Spanish.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 Spanish</dc:title>
  <dc:creator>Nicholas Avery</dc:creator>
  <cp:lastModifiedBy>Nicholas Avery</cp:lastModifiedBy>
  <cp:revision>1</cp:revision>
  <dcterms:created xsi:type="dcterms:W3CDTF">2019-10-10T19:59:47Z</dcterms:created>
  <dcterms:modified xsi:type="dcterms:W3CDTF">2019-10-10T20:02:11Z</dcterms:modified>
</cp:coreProperties>
</file>