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3" r:id="rId12"/>
  </p:sldMasterIdLst>
  <p:notesMasterIdLst>
    <p:notesMasterId r:id="rId70"/>
  </p:notesMasterIdLst>
  <p:sldIdLst>
    <p:sldId id="617" r:id="rId13"/>
    <p:sldId id="259" r:id="rId14"/>
    <p:sldId id="258" r:id="rId15"/>
    <p:sldId id="260" r:id="rId16"/>
    <p:sldId id="262" r:id="rId17"/>
    <p:sldId id="261" r:id="rId18"/>
    <p:sldId id="263" r:id="rId19"/>
    <p:sldId id="264" r:id="rId20"/>
    <p:sldId id="266" r:id="rId21"/>
    <p:sldId id="267" r:id="rId22"/>
    <p:sldId id="268" r:id="rId23"/>
    <p:sldId id="269" r:id="rId24"/>
    <p:sldId id="270" r:id="rId25"/>
    <p:sldId id="271" r:id="rId26"/>
    <p:sldId id="272" r:id="rId27"/>
    <p:sldId id="313" r:id="rId28"/>
    <p:sldId id="314" r:id="rId29"/>
    <p:sldId id="403" r:id="rId30"/>
    <p:sldId id="404" r:id="rId31"/>
    <p:sldId id="290" r:id="rId32"/>
    <p:sldId id="381" r:id="rId33"/>
    <p:sldId id="405" r:id="rId34"/>
    <p:sldId id="351" r:id="rId35"/>
    <p:sldId id="406" r:id="rId36"/>
    <p:sldId id="407" r:id="rId37"/>
    <p:sldId id="408" r:id="rId38"/>
    <p:sldId id="315" r:id="rId39"/>
    <p:sldId id="330" r:id="rId40"/>
    <p:sldId id="295" r:id="rId41"/>
    <p:sldId id="300" r:id="rId42"/>
    <p:sldId id="409" r:id="rId43"/>
    <p:sldId id="410" r:id="rId44"/>
    <p:sldId id="411" r:id="rId45"/>
    <p:sldId id="611" r:id="rId46"/>
    <p:sldId id="602" r:id="rId47"/>
    <p:sldId id="412" r:id="rId48"/>
    <p:sldId id="413" r:id="rId49"/>
    <p:sldId id="331" r:id="rId50"/>
    <p:sldId id="332" r:id="rId51"/>
    <p:sldId id="551" r:id="rId52"/>
    <p:sldId id="552" r:id="rId53"/>
    <p:sldId id="553" r:id="rId54"/>
    <p:sldId id="554" r:id="rId55"/>
    <p:sldId id="555" r:id="rId56"/>
    <p:sldId id="556" r:id="rId57"/>
    <p:sldId id="557" r:id="rId58"/>
    <p:sldId id="558" r:id="rId59"/>
    <p:sldId id="559" r:id="rId60"/>
    <p:sldId id="560" r:id="rId61"/>
    <p:sldId id="603" r:id="rId62"/>
    <p:sldId id="608" r:id="rId63"/>
    <p:sldId id="609" r:id="rId64"/>
    <p:sldId id="610" r:id="rId65"/>
    <p:sldId id="612" r:id="rId66"/>
    <p:sldId id="614" r:id="rId67"/>
    <p:sldId id="615" r:id="rId68"/>
    <p:sldId id="61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6700"/>
    <a:srgbClr val="115076"/>
    <a:srgbClr val="FBF0D5"/>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1" autoAdjust="0"/>
    <p:restoredTop sz="58989" autoAdjust="0"/>
  </p:normalViewPr>
  <p:slideViewPr>
    <p:cSldViewPr snapToGrid="0">
      <p:cViewPr varScale="1">
        <p:scale>
          <a:sx n="36" d="100"/>
          <a:sy n="36" d="100"/>
        </p:scale>
        <p:origin x="1808" y="4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17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19/11/2020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1869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Phonics</a:t>
            </a:r>
          </a:p>
          <a:p>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11</a:t>
            </a:fld>
            <a:endParaRPr lang="en-GB"/>
          </a:p>
        </p:txBody>
      </p:sp>
    </p:spTree>
    <p:extLst>
      <p:ext uri="{BB962C8B-B14F-4D97-AF65-F5344CB8AC3E}">
        <p14:creationId xmlns:p14="http://schemas.microsoft.com/office/powerpoint/2010/main" val="383094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 ‘bang for buck’ principle was implemented to achieve the maximum improvement in decoding within a time-limited teaching context.</a:t>
            </a:r>
            <a:br>
              <a:rPr lang="en-GB" baseline="0" dirty="0"/>
            </a:br>
            <a:r>
              <a:rPr lang="en-GB" dirty="0"/>
              <a:t>The SSC were chosen</a:t>
            </a:r>
            <a:r>
              <a:rPr lang="en-GB" baseline="0" dirty="0"/>
              <a:t> based on their difficulty for L1 English speakers, their frequency of occurrence in the language and teacher knowledge.</a:t>
            </a:r>
          </a:p>
          <a:p>
            <a:r>
              <a:rPr lang="en-GB" baseline="0" dirty="0"/>
              <a:t>The notion is that one SSC would be the focus each week in Y7, with time also built in for revisiting/recycling.</a:t>
            </a:r>
            <a:br>
              <a:rPr lang="en-GB" baseline="0" dirty="0"/>
            </a:br>
            <a:r>
              <a:rPr lang="en-GB" baseline="0" dirty="0"/>
              <a:t>10-12 minutes per lesson might be spent on introducing the new SSC and recapping one or more previously learnt SSC.</a:t>
            </a:r>
            <a:br>
              <a:rPr lang="en-GB" baseline="0" dirty="0"/>
            </a:br>
            <a:r>
              <a:rPr lang="en-GB" baseline="0" dirty="0"/>
              <a:t>Phonics work is likely to continue in Y8, too.</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12</a:t>
            </a:fld>
            <a:endParaRPr lang="en-GB"/>
          </a:p>
        </p:txBody>
      </p:sp>
    </p:spTree>
    <p:extLst>
      <p:ext uri="{BB962C8B-B14F-4D97-AF65-F5344CB8AC3E}">
        <p14:creationId xmlns:p14="http://schemas.microsoft.com/office/powerpoint/2010/main" val="3750897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table includes the frequency so people can see the rationale for the selection of the words</a:t>
            </a:r>
          </a:p>
          <a:p>
            <a:r>
              <a:rPr lang="en-GB" dirty="0"/>
              <a:t>Source words were chosen for frequency, but also for their simplicity in terms of the pronunciation of the</a:t>
            </a:r>
            <a:r>
              <a:rPr lang="en-GB" baseline="0" dirty="0"/>
              <a:t> word in terms of the other phonemes apart from the target SSC.</a:t>
            </a:r>
          </a:p>
          <a:p>
            <a:r>
              <a:rPr lang="en-GB" baseline="0" dirty="0"/>
              <a:t>We use a cumulative principle too, to ensure that later SSCs are not used before they have been learnt.</a:t>
            </a:r>
          </a:p>
          <a:p>
            <a:r>
              <a:rPr lang="en-GB" baseline="0" dirty="0"/>
              <a:t>This was more important than whether the word could be easily depicted in an image or linked to a gesture, although we wanted also to achieve these things.</a:t>
            </a:r>
            <a:endParaRPr lang="en-GB" dirty="0"/>
          </a:p>
        </p:txBody>
      </p:sp>
      <p:sp>
        <p:nvSpPr>
          <p:cNvPr id="4" name="Slide Number Placeholder 3"/>
          <p:cNvSpPr>
            <a:spLocks noGrp="1"/>
          </p:cNvSpPr>
          <p:nvPr>
            <p:ph type="sldNum" sz="quarter" idx="10"/>
          </p:nvPr>
        </p:nvSpPr>
        <p:spPr/>
        <p:txBody>
          <a:bodyPr/>
          <a:lstStyle/>
          <a:p>
            <a:fld id="{48D61898-8BA6-4B26-ACFD-7C1D790186B3}" type="slidenum">
              <a:rPr lang="en-GB" smtClean="0"/>
              <a:t>13</a:t>
            </a:fld>
            <a:endParaRPr lang="en-GB"/>
          </a:p>
        </p:txBody>
      </p:sp>
    </p:spTree>
    <p:extLst>
      <p:ext uri="{BB962C8B-B14F-4D97-AF65-F5344CB8AC3E}">
        <p14:creationId xmlns:p14="http://schemas.microsoft.com/office/powerpoint/2010/main" val="2778889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618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98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Century Gothic" panose="020B0502020202020204" pitchFamily="34" charset="0"/>
                <a:ea typeface="+mn-ea"/>
                <a:cs typeface="+mn-cs"/>
              </a:rPr>
              <a:t>Explanation in English, if desired: </a:t>
            </a:r>
            <a:r>
              <a:rPr lang="en-CA" sz="1200" b="0" i="0" u="none" strike="noStrike" kern="1200" dirty="0">
                <a:solidFill>
                  <a:schemeClr val="tx1"/>
                </a:solidFill>
                <a:effectLst/>
                <a:latin typeface="Century Gothic" panose="020B0502020202020204" pitchFamily="34" charset="0"/>
                <a:ea typeface="+mn-ea"/>
                <a:cs typeface="+mn-cs"/>
              </a:rPr>
              <a:t>Something that makes French sounds very different from English is that some consonants at the ends of words are silent. This means you don’t pronounce/sound them out at all. As in the word ‘dans’ in French.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Bring up the word </a:t>
            </a:r>
            <a:r>
              <a:rPr lang="en-GB" b="0" baseline="0" dirty="0"/>
              <a:t>”</a:t>
            </a:r>
            <a:r>
              <a:rPr lang="en-GB" sz="1200" b="1" baseline="0" dirty="0">
                <a:solidFill>
                  <a:srgbClr val="002060"/>
                </a:solidFill>
                <a:latin typeface="Century Gothic" panose="020B0502020202020204" pitchFamily="34" charset="0"/>
              </a:rPr>
              <a:t>dans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a:t>
            </a:r>
            <a:r>
              <a:rPr lang="en-GB" b="0" baseline="0" dirty="0"/>
              <a:t> hold ones finger to ones lips to indicate ‘</a:t>
            </a:r>
            <a:r>
              <a:rPr lang="en-GB" b="0" baseline="0" dirty="0" err="1"/>
              <a:t>Shhhh</a:t>
            </a:r>
            <a:r>
              <a:rPr lang="en-GB" b="0" baseline="0" dirty="0"/>
              <a:t>!’</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[SFC] </a:t>
            </a:r>
            <a:r>
              <a:rPr lang="en-GB" baseline="0" dirty="0"/>
              <a:t>sound, pronouncing </a:t>
            </a:r>
            <a:r>
              <a:rPr lang="en-GB" b="0" baseline="0" dirty="0"/>
              <a:t>”</a:t>
            </a:r>
            <a:r>
              <a:rPr lang="en-GB" b="1" baseline="0" dirty="0"/>
              <a:t>dans</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dans</a:t>
            </a:r>
            <a:r>
              <a:rPr lang="en-GB" baseline="0" dirty="0"/>
              <a:t> [11]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982679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5896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232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[SFC]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[SFC] (in this case is [SFC] – silent final consonant so nothing to pronounce as an individual sound!) </a:t>
            </a:r>
            <a:r>
              <a:rPr lang="en-GB" baseline="0" dirty="0"/>
              <a:t>and then the </a:t>
            </a:r>
            <a:r>
              <a:rPr lang="en-GB" b="1" baseline="0" dirty="0"/>
              <a:t>source</a:t>
            </a:r>
            <a:r>
              <a:rPr lang="en-GB" baseline="0" dirty="0"/>
              <a:t> word again ‘</a:t>
            </a:r>
            <a:r>
              <a:rPr lang="en-GB" b="1" baseline="0" dirty="0"/>
              <a:t>dans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dans</a:t>
            </a:r>
            <a:r>
              <a:rPr lang="en-GB" baseline="0" dirty="0"/>
              <a:t> [11]; </a:t>
            </a:r>
            <a:r>
              <a:rPr lang="en-GB" b="1" baseline="0" dirty="0"/>
              <a:t>petit </a:t>
            </a:r>
            <a:r>
              <a:rPr lang="en-GB" b="0" baseline="0" dirty="0"/>
              <a:t>[138]</a:t>
            </a:r>
            <a:r>
              <a:rPr lang="en-GB" baseline="0" dirty="0"/>
              <a:t> </a:t>
            </a:r>
            <a:r>
              <a:rPr lang="en-GB" b="1" baseline="0" dirty="0"/>
              <a:t>prix</a:t>
            </a:r>
            <a:r>
              <a:rPr lang="en-GB" baseline="0" dirty="0"/>
              <a:t> [310]; </a:t>
            </a:r>
            <a:r>
              <a:rPr lang="en-GB" b="1" baseline="0" dirty="0"/>
              <a:t>mot</a:t>
            </a:r>
            <a:r>
              <a:rPr lang="en-GB" baseline="0" dirty="0"/>
              <a:t> [220]; </a:t>
            </a:r>
            <a:r>
              <a:rPr lang="en-GB" b="1" baseline="0" dirty="0" err="1"/>
              <a:t>mais</a:t>
            </a:r>
            <a:r>
              <a:rPr lang="en-GB" baseline="0" dirty="0"/>
              <a:t> [30]; </a:t>
            </a:r>
            <a:r>
              <a:rPr lang="en-GB" b="1" baseline="0" dirty="0"/>
              <a:t>grand </a:t>
            </a:r>
            <a:r>
              <a:rPr lang="en-GB" baseline="0" dirty="0"/>
              <a:t>[59].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6996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90273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19806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7259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for 3 slides</a:t>
            </a:r>
          </a:p>
          <a:p>
            <a:endParaRPr lang="en-US" b="1" dirty="0"/>
          </a:p>
          <a:p>
            <a:r>
              <a:rPr lang="en-US" b="0" dirty="0"/>
              <a:t>NB: A more challenging version of this activity, which does not have the SSC scored out, can be found on slides 12-14.</a:t>
            </a:r>
          </a:p>
          <a:p>
            <a:endParaRPr lang="en-US" b="1" dirty="0"/>
          </a:p>
          <a:p>
            <a:r>
              <a:rPr lang="en-US" b="1" dirty="0"/>
              <a:t>Aim: </a:t>
            </a:r>
            <a:r>
              <a:rPr lang="en-US" b="0" dirty="0"/>
              <a:t>To correctly pronounce unknown words containing [SFC] in decreasing amounts of time, helping </a:t>
            </a:r>
            <a:r>
              <a:rPr lang="en-US" b="0" dirty="0" err="1"/>
              <a:t>automisation</a:t>
            </a:r>
            <a:r>
              <a:rPr lang="en-US" b="0" dirty="0"/>
              <a:t> of SSC production. The words chosen otherwise contain sounds that are equivalent (or very similar) to English SSCs, so that students can focus fully on the [SFC] (allowances are made for English pronunciation of [r], which is covered in year 8).</a:t>
            </a:r>
            <a:endParaRPr lang="en-US" b="1" dirty="0"/>
          </a:p>
          <a:p>
            <a:endParaRPr lang="en-US" b="1" dirty="0"/>
          </a:p>
          <a:p>
            <a:r>
              <a:rPr lang="en-US" b="1" dirty="0"/>
              <a:t>Procedure:</a:t>
            </a:r>
          </a:p>
          <a:p>
            <a:r>
              <a:rPr lang="en-US" b="0" dirty="0"/>
              <a:t>1. Students pair up.</a:t>
            </a:r>
          </a:p>
          <a:p>
            <a:r>
              <a:rPr lang="en-US" b="0" dirty="0"/>
              <a:t>2. Teacher starts 20 second timer.</a:t>
            </a:r>
          </a:p>
          <a:p>
            <a:r>
              <a:rPr lang="en-US" b="0" dirty="0"/>
              <a:t>3. Student A tries to say the words without pronouncing the [SFC].</a:t>
            </a:r>
          </a:p>
          <a:p>
            <a:r>
              <a:rPr lang="en-US" b="0" dirty="0"/>
              <a:t>4. Student B makes speaker pause for 3 seconds every time an [SFC] is pronounced.</a:t>
            </a:r>
          </a:p>
          <a:p>
            <a:r>
              <a:rPr lang="en-US" b="0" dirty="0"/>
              <a:t>5. Complete before 20 seconds runs out.</a:t>
            </a:r>
          </a:p>
          <a:p>
            <a:r>
              <a:rPr lang="en-US" b="0" dirty="0"/>
              <a:t>6. Swap roles.</a:t>
            </a:r>
          </a:p>
          <a:p>
            <a:r>
              <a:rPr lang="en-US" b="0" dirty="0"/>
              <a:t>7. Click on the word to hear pronunciation by a native speaker. Students repeat.</a:t>
            </a:r>
          </a:p>
          <a:p>
            <a:r>
              <a:rPr lang="en-US" b="0" dirty="0"/>
              <a:t>7. Move onto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0" baseline="0" dirty="0" err="1"/>
              <a:t>drap</a:t>
            </a:r>
            <a:r>
              <a:rPr lang="en-GB" b="1" baseline="0" dirty="0"/>
              <a:t> </a:t>
            </a:r>
            <a:r>
              <a:rPr lang="en-GB" b="0" baseline="0" dirty="0"/>
              <a:t>[&gt;5000], </a:t>
            </a:r>
            <a:r>
              <a:rPr lang="en-GB" b="0" baseline="0" dirty="0" err="1"/>
              <a:t>d’accord</a:t>
            </a:r>
            <a:r>
              <a:rPr lang="en-GB" b="0" baseline="0" dirty="0"/>
              <a:t> [736], vert [1060],</a:t>
            </a:r>
            <a:r>
              <a:rPr lang="en-GB" baseline="0" dirty="0"/>
              <a:t> canard [&gt;5000], </a:t>
            </a:r>
            <a:r>
              <a:rPr lang="en-GB" baseline="0" dirty="0" err="1"/>
              <a:t>estomac</a:t>
            </a:r>
            <a:r>
              <a:rPr lang="en-GB" baseline="0" dirty="0"/>
              <a:t> [&gt;5000], bras [1253]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per previous slide, but with the time halved.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645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 previous slide, but with the time halved again.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350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slide just helps to set out what you will be showing.</a:t>
            </a:r>
            <a:br>
              <a:rPr lang="en-GB" dirty="0"/>
            </a:br>
            <a:r>
              <a:rPr lang="en-GB" dirty="0"/>
              <a:t>1) One initial presentation sequence with initial practice activity</a:t>
            </a:r>
            <a:br>
              <a:rPr lang="en-GB" dirty="0"/>
            </a:br>
            <a:r>
              <a:rPr lang="en-GB" dirty="0"/>
              <a:t>2) A selection of a few different styles of listening and read aloud from the first time they are presented OR the first time they are revisited</a:t>
            </a:r>
            <a:br>
              <a:rPr lang="en-GB" dirty="0"/>
            </a:br>
            <a:r>
              <a:rPr lang="en-GB" dirty="0"/>
              <a:t>3) Some later activities that bring together several SSC (could even go into Y8 resources for a couple of examples, there, so teachers can see the development)</a:t>
            </a:r>
            <a:br>
              <a:rPr lang="en-GB" dirty="0"/>
            </a:br>
            <a:br>
              <a:rPr lang="en-GB" dirty="0"/>
            </a:br>
            <a:r>
              <a:rPr lang="en-GB" dirty="0"/>
              <a:t>Note: it is worth telling teachers that all Y7 resources are being (</a:t>
            </a:r>
            <a:r>
              <a:rPr lang="en-GB" dirty="0" err="1"/>
              <a:t>Sp</a:t>
            </a:r>
            <a:r>
              <a:rPr lang="en-GB" dirty="0"/>
              <a:t>/Gm) / have been (French all year, </a:t>
            </a:r>
            <a:r>
              <a:rPr lang="en-GB" dirty="0" err="1"/>
              <a:t>Sp</a:t>
            </a:r>
            <a:r>
              <a:rPr lang="en-GB" dirty="0"/>
              <a:t>/Gm just term 1 so far) re-templatised and updated so if people downloaded versions some time ago, it’s worth them downloading again.</a:t>
            </a:r>
            <a:br>
              <a:rPr lang="en-GB" dirty="0"/>
            </a:br>
            <a:r>
              <a:rPr lang="en-GB" dirty="0"/>
              <a:t>They don’t need to do this resource by resource, they can (with one click), download all resources from a whole term at a time.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7489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Y7 T1.1 Week 7</a:t>
            </a:r>
            <a:br>
              <a:rPr lang="en-GB" b="1" baseline="0" dirty="0"/>
            </a:br>
            <a:r>
              <a:rPr lang="en-GB" b="1" baseline="0" dirty="0"/>
              <a:t>This is Y7, in the first lesson where [</a:t>
            </a:r>
            <a:r>
              <a:rPr lang="en-GB" b="1" baseline="0" dirty="0" err="1"/>
              <a:t>ce</a:t>
            </a:r>
            <a:r>
              <a:rPr lang="en-GB" b="1" baseline="0" dirty="0"/>
              <a:t>] and [ci] are introduced, just after the SSC, source and cluster words have been presented and practised.</a:t>
            </a:r>
            <a:br>
              <a:rPr lang="en-GB" b="1" baseline="0" dirty="0"/>
            </a:br>
            <a:r>
              <a:rPr lang="en-GB" b="1" baseline="0" dirty="0"/>
              <a:t>Here we see that the practice activity explicitly builds in awareness of variation in pronunciation within the Spanish-speaking world</a:t>
            </a:r>
          </a:p>
          <a:p>
            <a:endParaRPr lang="en-GB" b="1" baseline="0" dirty="0"/>
          </a:p>
          <a:p>
            <a:r>
              <a:rPr lang="en-GB" b="1" baseline="0" dirty="0"/>
              <a:t>Timing: </a:t>
            </a:r>
            <a:r>
              <a:rPr lang="en-GB" b="0" baseline="0" dirty="0"/>
              <a:t>2 minutes</a:t>
            </a:r>
          </a:p>
          <a:p>
            <a:endParaRPr lang="en-GB" b="0" baseline="0" dirty="0"/>
          </a:p>
          <a:p>
            <a:r>
              <a:rPr lang="en-GB" b="1" baseline="0" dirty="0"/>
              <a:t>Aim: </a:t>
            </a:r>
            <a:r>
              <a:rPr lang="en-GB" b="0" baseline="0" dirty="0"/>
              <a:t>to raise awareness of variation in sound-spelling correspondences within the Spanish-speaking world</a:t>
            </a:r>
          </a:p>
          <a:p>
            <a:endParaRPr lang="en-GB" b="0" baseline="0" dirty="0"/>
          </a:p>
          <a:p>
            <a:r>
              <a:rPr lang="en-GB" b="1" baseline="0" dirty="0"/>
              <a:t>Procedure:</a:t>
            </a:r>
          </a:p>
          <a:p>
            <a:pPr marL="228600" indent="-228600">
              <a:buAutoNum type="arabicPeriod"/>
            </a:pPr>
            <a:r>
              <a:rPr lang="en-GB" b="0" baseline="0" dirty="0"/>
              <a:t>Click to bring up each new part of the explanation</a:t>
            </a:r>
          </a:p>
          <a:p>
            <a:pPr marL="228600" indent="-228600">
              <a:buAutoNum type="arabicPeriod"/>
            </a:pPr>
            <a:r>
              <a:rPr lang="en-GB" b="0" baseline="0" dirty="0"/>
              <a:t>Click on the orange action buttons to hear the difference in pronunciation modelled by a native speaker.</a:t>
            </a:r>
          </a:p>
          <a:p>
            <a:endParaRPr lang="en-GB" b="0" baseline="0" dirty="0"/>
          </a:p>
          <a:p>
            <a:r>
              <a:rPr lang="en-GB" b="1" baseline="0" dirty="0"/>
              <a:t>Notes:</a:t>
            </a:r>
          </a:p>
          <a:p>
            <a:r>
              <a:rPr lang="en-GB" b="0" baseline="0" dirty="0"/>
              <a:t>1. </a:t>
            </a:r>
            <a:r>
              <a:rPr lang="en-GB" baseline="0" dirty="0"/>
              <a:t>Teachers may find it useful to consider the information from exam board specifications below:</a:t>
            </a:r>
          </a:p>
          <a:p>
            <a:pPr marL="228600" indent="-228600">
              <a:buAutoNum type="arabicParenBoth"/>
            </a:pPr>
            <a:r>
              <a:rPr lang="en-GB" baseline="0" dirty="0"/>
              <a:t>AQA:</a:t>
            </a:r>
            <a:r>
              <a:rPr lang="en-GB" dirty="0"/>
              <a:t> “</a:t>
            </a:r>
            <a:r>
              <a:rPr lang="en-GB" sz="1200" b="0" i="1" kern="1200" dirty="0">
                <a:solidFill>
                  <a:schemeClr val="tx1"/>
                </a:solidFill>
                <a:effectLst/>
                <a:latin typeface="+mn-lt"/>
                <a:ea typeface="+mn-ea"/>
                <a:cs typeface="+mn-cs"/>
              </a:rPr>
              <a:t>The [listening] test will be studio recorded using native speakers speaking </a:t>
            </a:r>
            <a:r>
              <a:rPr lang="en-GB" sz="1200" b="1" i="1" kern="1200" dirty="0">
                <a:solidFill>
                  <a:schemeClr val="tx1"/>
                </a:solidFill>
                <a:effectLst/>
                <a:latin typeface="+mn-lt"/>
                <a:ea typeface="+mn-ea"/>
                <a:cs typeface="+mn-cs"/>
              </a:rPr>
              <a:t>Castilian</a:t>
            </a:r>
            <a:r>
              <a:rPr lang="en-GB" sz="1200" b="0" i="1" kern="1200" dirty="0">
                <a:solidFill>
                  <a:schemeClr val="tx1"/>
                </a:solidFill>
                <a:effectLst/>
                <a:latin typeface="+mn-lt"/>
                <a:ea typeface="+mn-ea"/>
                <a:cs typeface="+mn-cs"/>
              </a:rPr>
              <a:t> in clearly articulated, standard speech at near normal speed.</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Different types of spoken language will be used, using familiar language across a range of contemporary and cultural themes.  </a:t>
            </a:r>
            <a:r>
              <a:rPr lang="en-GB" sz="1200" b="0" i="0" kern="1200" dirty="0">
                <a:solidFill>
                  <a:schemeClr val="tx1"/>
                </a:solidFill>
                <a:effectLst/>
                <a:latin typeface="+mn-lt"/>
                <a:ea typeface="+mn-ea"/>
                <a:cs typeface="+mn-cs"/>
              </a:rPr>
              <a:t>(p. 82)</a:t>
            </a:r>
          </a:p>
          <a:p>
            <a:pPr marL="228600" indent="-228600">
              <a:buAutoNum type="arabicParenBoth"/>
            </a:pPr>
            <a:r>
              <a:rPr lang="en-GB" sz="1200" b="0" i="0" kern="1200" dirty="0" err="1">
                <a:solidFill>
                  <a:schemeClr val="tx1"/>
                </a:solidFill>
                <a:effectLst/>
                <a:latin typeface="+mn-lt"/>
                <a:ea typeface="+mn-ea"/>
                <a:cs typeface="+mn-cs"/>
              </a:rPr>
              <a:t>EdExcel</a:t>
            </a:r>
            <a:r>
              <a:rPr lang="en-GB" sz="1200" b="0" i="0" kern="1200" dirty="0">
                <a:solidFill>
                  <a:schemeClr val="tx1"/>
                </a:solidFill>
                <a:effectLst/>
                <a:latin typeface="+mn-lt"/>
                <a:ea typeface="+mn-ea"/>
                <a:cs typeface="+mn-cs"/>
              </a:rPr>
              <a:t>/Pearson : “</a:t>
            </a:r>
            <a:r>
              <a:rPr lang="en-GB" sz="1200" b="0" i="1" kern="1200" dirty="0">
                <a:solidFill>
                  <a:schemeClr val="tx1"/>
                </a:solidFill>
                <a:effectLst/>
                <a:latin typeface="+mn-lt"/>
                <a:ea typeface="+mn-ea"/>
                <a:cs typeface="+mn-cs"/>
              </a:rPr>
              <a:t>For listening and reading assessments, the majority of contexts are based on the culture and </a:t>
            </a:r>
            <a:r>
              <a:rPr lang="en-GB" sz="1200" b="1" i="1" kern="1200" dirty="0">
                <a:solidFill>
                  <a:schemeClr val="tx1"/>
                </a:solidFill>
                <a:effectLst/>
                <a:latin typeface="+mn-lt"/>
                <a:ea typeface="+mn-ea"/>
                <a:cs typeface="+mn-cs"/>
              </a:rPr>
              <a:t>countries</a:t>
            </a:r>
            <a:r>
              <a:rPr lang="en-GB" sz="1200" b="0" i="1" kern="1200" dirty="0">
                <a:solidFill>
                  <a:schemeClr val="tx1"/>
                </a:solidFill>
                <a:effectLst/>
                <a:latin typeface="+mn-lt"/>
                <a:ea typeface="+mn-ea"/>
                <a:cs typeface="+mn-cs"/>
              </a:rPr>
              <a:t> where the assessed language is spoken. […] It is, therefore, </a:t>
            </a:r>
            <a:r>
              <a:rPr lang="en-GB" sz="1200" b="1" i="1" kern="1200" dirty="0">
                <a:solidFill>
                  <a:schemeClr val="tx1"/>
                </a:solidFill>
                <a:effectLst/>
                <a:latin typeface="+mn-lt"/>
                <a:ea typeface="+mn-ea"/>
                <a:cs typeface="+mn-cs"/>
              </a:rPr>
              <a:t>important that students are exposed to materials relating to Spanish-speaking countries</a:t>
            </a:r>
            <a:r>
              <a:rPr lang="en-GB" sz="1200" b="0" i="1" kern="1200" dirty="0">
                <a:solidFill>
                  <a:schemeClr val="tx1"/>
                </a:solidFill>
                <a:effectLst/>
                <a:latin typeface="+mn-lt"/>
                <a:ea typeface="+mn-ea"/>
                <a:cs typeface="+mn-cs"/>
              </a:rPr>
              <a:t> throughout the cours</a:t>
            </a:r>
            <a:r>
              <a:rPr lang="en-GB" sz="1200" b="0" i="0" kern="1200" dirty="0">
                <a:solidFill>
                  <a:schemeClr val="tx1"/>
                </a:solidFill>
                <a:effectLst/>
                <a:latin typeface="+mn-lt"/>
                <a:ea typeface="+mn-ea"/>
                <a:cs typeface="+mn-cs"/>
              </a:rPr>
              <a:t>e.” (p. 7)</a:t>
            </a:r>
          </a:p>
          <a:p>
            <a:pPr marL="228600" indent="-228600">
              <a:buAutoNum type="arabicParenBoth"/>
            </a:pPr>
            <a:r>
              <a:rPr lang="en-GB" sz="1200" b="0" i="0" kern="1200" dirty="0">
                <a:solidFill>
                  <a:schemeClr val="tx1"/>
                </a:solidFill>
                <a:effectLst/>
                <a:latin typeface="+mn-lt"/>
                <a:ea typeface="+mn-ea"/>
                <a:cs typeface="+mn-cs"/>
              </a:rPr>
              <a:t>WJEC : “</a:t>
            </a:r>
            <a:r>
              <a:rPr lang="en-GB" sz="1200" b="0" i="1" kern="1200" dirty="0">
                <a:solidFill>
                  <a:schemeClr val="tx1"/>
                </a:solidFill>
                <a:effectLst/>
                <a:latin typeface="+mn-lt"/>
                <a:ea typeface="+mn-ea"/>
                <a:cs typeface="+mn-cs"/>
              </a:rPr>
              <a:t>This GCSE specification in Spanish for use in Wales is based on a conviction that learners studying a modern foreign language will develop their desire and ability to communicate with and </a:t>
            </a:r>
            <a:r>
              <a:rPr lang="en-GB" sz="1200" b="1" i="1" kern="1200" dirty="0">
                <a:solidFill>
                  <a:schemeClr val="tx1"/>
                </a:solidFill>
                <a:effectLst/>
                <a:latin typeface="+mn-lt"/>
                <a:ea typeface="+mn-ea"/>
                <a:cs typeface="+mn-cs"/>
              </a:rPr>
              <a:t>understand speakers of Spanish in a variety of contexts </a:t>
            </a:r>
            <a:r>
              <a:rPr lang="en-GB" sz="1200" b="0" i="1" kern="1200" dirty="0">
                <a:solidFill>
                  <a:schemeClr val="tx1"/>
                </a:solidFill>
                <a:effectLst/>
                <a:latin typeface="+mn-lt"/>
                <a:ea typeface="+mn-ea"/>
                <a:cs typeface="+mn-cs"/>
              </a:rPr>
              <a:t>and for a variety of purposes.” (p. 3)</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Listening activity - phonics</a:t>
            </a:r>
          </a:p>
          <a:p>
            <a:endParaRPr lang="en-GB" dirty="0"/>
          </a:p>
          <a:p>
            <a:r>
              <a:rPr lang="en-US" b="1" dirty="0"/>
              <a:t>Timing: </a:t>
            </a:r>
            <a:r>
              <a:rPr lang="en-US" b="0" dirty="0"/>
              <a:t>6 minutes</a:t>
            </a:r>
          </a:p>
          <a:p>
            <a:endParaRPr lang="en-US" b="1" dirty="0"/>
          </a:p>
          <a:p>
            <a:r>
              <a:rPr lang="en-US" b="1" dirty="0"/>
              <a:t>Aim: </a:t>
            </a:r>
            <a:r>
              <a:rPr lang="en-US" b="0" dirty="0"/>
              <a:t>to</a:t>
            </a:r>
            <a:r>
              <a:rPr lang="en-US" b="0" baseline="0" dirty="0"/>
              <a:t> help students to recognize pronunciation of [</a:t>
            </a:r>
            <a:r>
              <a:rPr lang="en-US" b="0" baseline="0" dirty="0" err="1"/>
              <a:t>ce</a:t>
            </a:r>
            <a:r>
              <a:rPr lang="en-US" b="0" baseline="0" dirty="0"/>
              <a:t>] and [ci] in different parts of the Spanish-speaking world</a:t>
            </a:r>
            <a:endParaRPr lang="en-US" b="1" dirty="0"/>
          </a:p>
          <a:p>
            <a:endParaRPr lang="en-US" b="1" dirty="0"/>
          </a:p>
          <a:p>
            <a:r>
              <a:rPr lang="en-US" b="1" dirty="0"/>
              <a:t>Procedure:</a:t>
            </a:r>
          </a:p>
          <a:p>
            <a:pPr marL="228600" indent="-228600">
              <a:buAutoNum type="arabicPeriod"/>
            </a:pPr>
            <a:r>
              <a:rPr lang="en-US" b="0" dirty="0"/>
              <a:t>Click on each</a:t>
            </a:r>
            <a:r>
              <a:rPr lang="en-US" b="0" baseline="0" dirty="0"/>
              <a:t> action button to hear the audio.</a:t>
            </a:r>
          </a:p>
          <a:p>
            <a:pPr marL="0" indent="0">
              <a:buNone/>
            </a:pPr>
            <a:endParaRPr lang="en-US" b="0" baseline="0" dirty="0"/>
          </a:p>
          <a:p>
            <a:pPr marL="0" indent="0">
              <a:buNone/>
            </a:pPr>
            <a:r>
              <a:rPr lang="en-US" b="1" baseline="0" dirty="0"/>
              <a:t>Note: </a:t>
            </a:r>
            <a:r>
              <a:rPr lang="en-US" b="0" baseline="0" dirty="0"/>
              <a:t>you could additionally ask students to listen again and write the word</a:t>
            </a:r>
            <a:endParaRPr lang="en-US" b="1"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err="1"/>
              <a:t>Doce</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Ciencias</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Decir</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Necesario</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Cine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Diciembre</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Necesitar</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Centro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Ciudad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Cierto</a:t>
            </a:r>
            <a:endParaRPr lang="en-US" b="1" dirty="0"/>
          </a:p>
          <a:p>
            <a:endParaRPr lang="en-US" b="1" dirty="0"/>
          </a:p>
          <a:p>
            <a:r>
              <a:rPr lang="en-GB" dirty="0"/>
              <a:t>Image with creative</a:t>
            </a:r>
            <a:r>
              <a:rPr lang="en-GB" baseline="0" dirty="0"/>
              <a:t> commons public domain licence</a:t>
            </a:r>
          </a:p>
          <a:p>
            <a:r>
              <a:rPr lang="en-GB" dirty="0"/>
              <a:t>https://mycsres.com/freesheet/spanish-speaking-world-map-18.html.html </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doce</a:t>
            </a:r>
            <a:r>
              <a:rPr lang="en-GB" baseline="0" dirty="0"/>
              <a:t> [1138], </a:t>
            </a:r>
            <a:r>
              <a:rPr lang="en-GB" baseline="0" dirty="0" err="1"/>
              <a:t>centro</a:t>
            </a:r>
            <a:r>
              <a:rPr lang="en-GB" baseline="0" dirty="0"/>
              <a:t> [ 316], </a:t>
            </a:r>
            <a:r>
              <a:rPr lang="en-GB" baseline="0" dirty="0" err="1"/>
              <a:t>necesitar</a:t>
            </a:r>
            <a:r>
              <a:rPr lang="en-GB" baseline="0" dirty="0"/>
              <a:t> [276], </a:t>
            </a:r>
            <a:r>
              <a:rPr lang="en-GB" baseline="0" dirty="0" err="1"/>
              <a:t>cierto</a:t>
            </a:r>
            <a:r>
              <a:rPr lang="en-GB" baseline="0" dirty="0"/>
              <a:t> [159], ciudad [178], </a:t>
            </a:r>
            <a:r>
              <a:rPr lang="en-GB" baseline="0" dirty="0" err="1"/>
              <a:t>decir</a:t>
            </a:r>
            <a:r>
              <a:rPr lang="en-GB" baseline="0" dirty="0"/>
              <a:t> [31], </a:t>
            </a:r>
            <a:r>
              <a:rPr lang="en-GB" baseline="0" dirty="0" err="1"/>
              <a:t>ciencia</a:t>
            </a:r>
            <a:r>
              <a:rPr lang="en-GB" baseline="0" dirty="0"/>
              <a:t> [738], </a:t>
            </a:r>
            <a:r>
              <a:rPr lang="en-GB" baseline="0" dirty="0" err="1"/>
              <a:t>necesario</a:t>
            </a:r>
            <a:r>
              <a:rPr lang="en-GB" baseline="0" dirty="0"/>
              <a:t> [362], cine [952], </a:t>
            </a:r>
            <a:r>
              <a:rPr lang="en-GB" baseline="0" dirty="0" err="1"/>
              <a:t>diciembre</a:t>
            </a:r>
            <a:r>
              <a:rPr lang="en-GB" baseline="0" dirty="0"/>
              <a:t> [1165]</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Y7 T2.2 Week 5</a:t>
            </a:r>
            <a:br>
              <a:rPr lang="en-GB" b="1" baseline="0" dirty="0"/>
            </a:br>
            <a:r>
              <a:rPr lang="en-GB" b="1" baseline="0" dirty="0"/>
              <a:t>These are the practice activities when [</a:t>
            </a:r>
            <a:r>
              <a:rPr lang="en-GB" b="1" baseline="0" dirty="0" err="1"/>
              <a:t>ce</a:t>
            </a:r>
            <a:r>
              <a:rPr lang="en-GB" b="1" baseline="0" dirty="0"/>
              <a:t>] and [ci] are revised for the first time.</a:t>
            </a:r>
            <a:endParaRPr lang="en-GB" dirty="0"/>
          </a:p>
          <a:p>
            <a:endParaRPr lang="en-GB" dirty="0"/>
          </a:p>
          <a:p>
            <a:r>
              <a:rPr lang="en-GB" dirty="0"/>
              <a:t>Without the images or sound, students have to pronounce the words themselves.</a:t>
            </a:r>
          </a:p>
          <a:p>
            <a:r>
              <a:rPr lang="en-GB" dirty="0"/>
              <a:t>This</a:t>
            </a:r>
            <a:r>
              <a:rPr lang="en-GB" baseline="0" dirty="0"/>
              <a:t> slide can be used in a number of ways:</a:t>
            </a:r>
          </a:p>
          <a:p>
            <a:r>
              <a:rPr lang="en-GB" baseline="0" dirty="0"/>
              <a:t>-</a:t>
            </a:r>
            <a:r>
              <a:rPr lang="en-GB" b="1" baseline="0" dirty="0"/>
              <a:t>Splat the board </a:t>
            </a:r>
            <a:r>
              <a:rPr lang="en-GB" baseline="0" dirty="0"/>
              <a:t>– with two players up at the front.  Students play against each other in a best of three to keep the game moving at pace and generate maximum involvement.  The winner stays and players swap in and out with the losing player.  The teacher should call on students to supply the word, again to generate maximum participation.  (During this activity, freeze the interactive whiteboard so as to not trigger the custom animation!)</a:t>
            </a:r>
          </a:p>
          <a:p>
            <a:r>
              <a:rPr lang="en-GB" baseline="0" dirty="0"/>
              <a:t>-</a:t>
            </a:r>
            <a:r>
              <a:rPr lang="en-GB" b="1" baseline="0" dirty="0"/>
              <a:t>Lotto</a:t>
            </a:r>
            <a:r>
              <a:rPr lang="en-GB" baseline="0" dirty="0"/>
              <a:t> – players write down any three of the words.  The teacher (or students) call out the words one at a time.  The first student(s) to have their three called out wins.  Multiple games can be played.  This is fast and pacey. The teacher should tick off the words as they are called to enable the feedback to be conducted swiftly (again freeze the IWB) or alternatively keep track of the words called by keeping a list.  Elicit the English from students each time that the three words are given by the winner(s).</a:t>
            </a:r>
          </a:p>
          <a:p>
            <a:r>
              <a:rPr lang="en-GB" baseline="0" dirty="0"/>
              <a:t>-</a:t>
            </a:r>
            <a:r>
              <a:rPr lang="en-GB" b="1" baseline="0" dirty="0"/>
              <a:t>Pairwork</a:t>
            </a:r>
            <a:r>
              <a:rPr lang="en-GB" baseline="0" dirty="0"/>
              <a:t> – partner A sits with their back to the board whilst partner B reads aloud the first six words that appear in animation.  Partner A writes the word.  Partner then swap roles.  They can check their spellings when they turn back to face the board.  Teachers should circulate to listen to students’ pronunciation and praise/correct as necessary.</a:t>
            </a:r>
          </a:p>
          <a:p>
            <a:endParaRPr lang="en-GB" baseline="0" dirty="0"/>
          </a:p>
          <a:p>
            <a:r>
              <a:rPr lang="en-GB" baseline="0" dirty="0"/>
              <a:t>As the final activity, after any of the variations above, students should write the English for as many of the words as they can to reinforce their meanings.  Students could have a minute individually then team up with a partner to see if they can achieve translations for all 12 words.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150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Y7 T2.2 Week 5 2</a:t>
            </a:r>
            <a:r>
              <a:rPr lang="en-GB" b="1" baseline="30000" dirty="0"/>
              <a:t>nd</a:t>
            </a:r>
            <a:r>
              <a:rPr lang="en-GB" b="1" baseline="0" dirty="0"/>
              <a:t> activity</a:t>
            </a:r>
            <a:endParaRPr lang="en-US" dirty="0"/>
          </a:p>
          <a:p>
            <a:r>
              <a:rPr lang="en-US" dirty="0"/>
              <a:t>TRANSCRIPT</a:t>
            </a:r>
          </a:p>
          <a:p>
            <a:pPr marL="228600" indent="-228600">
              <a:buAutoNum type="arabicParenR"/>
            </a:pPr>
            <a:r>
              <a:rPr lang="en-US" dirty="0" err="1"/>
              <a:t>Parece</a:t>
            </a:r>
            <a:r>
              <a:rPr lang="en-US" dirty="0"/>
              <a:t> </a:t>
            </a:r>
            <a:r>
              <a:rPr lang="en-US" dirty="0" err="1"/>
              <a:t>ser</a:t>
            </a:r>
            <a:r>
              <a:rPr lang="en-US" dirty="0"/>
              <a:t> </a:t>
            </a:r>
            <a:r>
              <a:rPr lang="en-US" dirty="0" err="1"/>
              <a:t>cierto</a:t>
            </a: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Hay </a:t>
            </a:r>
            <a:r>
              <a:rPr lang="en-US" dirty="0" err="1"/>
              <a:t>cinco</a:t>
            </a:r>
            <a:r>
              <a:rPr lang="en-US" dirty="0"/>
              <a:t> </a:t>
            </a:r>
            <a:r>
              <a:rPr lang="en-US" dirty="0" err="1"/>
              <a:t>bicicletas</a:t>
            </a:r>
            <a:r>
              <a:rPr lang="en-US" dirty="0"/>
              <a:t> </a:t>
            </a:r>
            <a:r>
              <a:rPr lang="en-US" dirty="0" err="1"/>
              <a:t>en</a:t>
            </a:r>
            <a:r>
              <a:rPr lang="en-US" dirty="0"/>
              <a:t> el </a:t>
            </a:r>
            <a:r>
              <a:rPr lang="en-US" dirty="0" err="1"/>
              <a:t>centro</a:t>
            </a:r>
            <a:r>
              <a:rPr lang="en-US" dirty="0"/>
              <a:t> de la ciudad.</a:t>
            </a:r>
          </a:p>
          <a:p>
            <a:pPr marL="228600" indent="-228600">
              <a:buAutoNum type="arabicParenR"/>
            </a:pPr>
            <a:r>
              <a:rPr lang="en-US" dirty="0"/>
              <a:t>La</a:t>
            </a:r>
            <a:r>
              <a:rPr lang="en-US" baseline="0" dirty="0"/>
              <a:t> </a:t>
            </a:r>
            <a:r>
              <a:rPr lang="en-US" baseline="0" dirty="0" err="1"/>
              <a:t>estación</a:t>
            </a:r>
            <a:r>
              <a:rPr lang="en-US" baseline="0" dirty="0"/>
              <a:t> </a:t>
            </a:r>
            <a:r>
              <a:rPr lang="en-US" baseline="0" dirty="0" err="1"/>
              <a:t>está</a:t>
            </a:r>
            <a:r>
              <a:rPr lang="en-US" baseline="0" dirty="0"/>
              <a:t> </a:t>
            </a:r>
            <a:r>
              <a:rPr lang="en-US" baseline="0" dirty="0" err="1"/>
              <a:t>cerca</a:t>
            </a:r>
            <a:r>
              <a:rPr lang="en-US" baseline="0" dirty="0"/>
              <a:t> </a:t>
            </a:r>
            <a:r>
              <a:rPr lang="en-US" baseline="0" dirty="0" err="1"/>
              <a:t>pero</a:t>
            </a:r>
            <a:r>
              <a:rPr lang="en-US" baseline="0" dirty="0"/>
              <a:t> el cine </a:t>
            </a:r>
            <a:r>
              <a:rPr lang="en-US" baseline="0" dirty="0" err="1"/>
              <a:t>está</a:t>
            </a:r>
            <a:r>
              <a:rPr lang="en-US" baseline="0" dirty="0"/>
              <a:t> a once </a:t>
            </a:r>
            <a:r>
              <a:rPr lang="en-US" baseline="0" dirty="0" err="1"/>
              <a:t>kilómetros</a:t>
            </a:r>
            <a:r>
              <a:rPr lang="en-US" baseline="0" dirty="0"/>
              <a:t>.</a:t>
            </a:r>
          </a:p>
          <a:p>
            <a:pPr marL="228600" indent="-228600">
              <a:buAutoNum type="arabicParenR"/>
            </a:pPr>
            <a:r>
              <a:rPr lang="en-US" baseline="0" dirty="0" err="1"/>
              <a:t>Necesito</a:t>
            </a:r>
            <a:r>
              <a:rPr lang="en-US" baseline="0" dirty="0"/>
              <a:t> </a:t>
            </a:r>
            <a:r>
              <a:rPr lang="en-US" baseline="0" dirty="0" err="1"/>
              <a:t>hacer</a:t>
            </a:r>
            <a:r>
              <a:rPr lang="en-US" baseline="0" dirty="0"/>
              <a:t> </a:t>
            </a:r>
            <a:r>
              <a:rPr lang="en-US" baseline="0" dirty="0" err="1"/>
              <a:t>ejercicio</a:t>
            </a:r>
            <a:r>
              <a:rPr lang="en-US" baseline="0" dirty="0"/>
              <a:t> </a:t>
            </a:r>
            <a:r>
              <a:rPr lang="en-US" baseline="0" dirty="0" err="1"/>
              <a:t>en</a:t>
            </a:r>
            <a:r>
              <a:rPr lang="en-US" baseline="0" dirty="0"/>
              <a:t> </a:t>
            </a:r>
            <a:r>
              <a:rPr lang="en-US" baseline="0" dirty="0" err="1"/>
              <a:t>diciembre</a:t>
            </a:r>
            <a:r>
              <a:rPr lang="en-US"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baseline="0" dirty="0" err="1"/>
              <a:t>Estamos</a:t>
            </a:r>
            <a:r>
              <a:rPr lang="en-US" baseline="0" dirty="0"/>
              <a:t> </a:t>
            </a:r>
            <a:r>
              <a:rPr lang="en-US" baseline="0" dirty="0" err="1"/>
              <a:t>en</a:t>
            </a:r>
            <a:r>
              <a:rPr lang="en-US" baseline="0" dirty="0"/>
              <a:t> el cine. La </a:t>
            </a:r>
            <a:r>
              <a:rPr lang="en-US" baseline="0" dirty="0" err="1"/>
              <a:t>película</a:t>
            </a:r>
            <a:r>
              <a:rPr lang="en-US" baseline="0" dirty="0"/>
              <a:t> </a:t>
            </a:r>
            <a:r>
              <a:rPr lang="en-US" baseline="0" dirty="0" err="1"/>
              <a:t>parece</a:t>
            </a:r>
            <a:r>
              <a:rPr lang="en-US" baseline="0" dirty="0"/>
              <a:t> </a:t>
            </a:r>
            <a:r>
              <a:rPr lang="en-US" baseline="0" dirty="0" err="1"/>
              <a:t>excelente</a:t>
            </a:r>
            <a:r>
              <a:rPr lang="en-US" baseline="0" dirty="0"/>
              <a:t>.</a:t>
            </a:r>
          </a:p>
          <a:p>
            <a:pPr marL="0" indent="0">
              <a:buNone/>
            </a:pPr>
            <a:endParaRPr lang="en-US" dirty="0"/>
          </a:p>
          <a:p>
            <a:pPr marL="0" indent="0">
              <a:buNone/>
            </a:pPr>
            <a:r>
              <a:rPr lang="en-US" dirty="0"/>
              <a:t>All vocabulary here has been seen by students either as source/cluster words</a:t>
            </a:r>
            <a:r>
              <a:rPr lang="en-US" baseline="0" dirty="0"/>
              <a:t> (as per lesson 1 in this sequence) or </a:t>
            </a:r>
            <a:r>
              <a:rPr lang="en-US" dirty="0"/>
              <a:t>in previous vocab sets,</a:t>
            </a:r>
            <a:r>
              <a:rPr lang="en-US" baseline="0" dirty="0"/>
              <a:t> apart from sentence five which includes a cognate: </a:t>
            </a:r>
            <a:r>
              <a:rPr lang="en-US" baseline="0" dirty="0" err="1"/>
              <a:t>excelente</a:t>
            </a:r>
            <a:r>
              <a:rPr lang="en-US" baseline="0" dirty="0"/>
              <a:t> [1546].  This could be used to challenge students or left out if teachers prefer, depending on the ability of the class.</a:t>
            </a:r>
          </a:p>
          <a:p>
            <a:pPr marL="0" indent="0">
              <a:buNone/>
            </a:pPr>
            <a:endParaRPr lang="en-US" baseline="0" dirty="0"/>
          </a:p>
          <a:p>
            <a:pPr marL="0" indent="0">
              <a:buNone/>
            </a:pPr>
            <a:r>
              <a:rPr lang="en-US" baseline="0" dirty="0"/>
              <a:t>Ticks appear fist in the animation, then words, for each row.</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831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limited research evidence on teaching phonics in foreign languages, but what there is strongly suggests some key benefits.</a:t>
            </a:r>
            <a:br>
              <a:rPr lang="en-GB" dirty="0"/>
            </a:br>
            <a:r>
              <a:rPr lang="en-GB" dirty="0"/>
              <a:t>The research, which has mainly been with L2 French learners, suggests:</a:t>
            </a:r>
            <a:br>
              <a:rPr lang="en-GB" dirty="0"/>
            </a:br>
            <a:endParaRPr lang="en-GB" dirty="0"/>
          </a:p>
          <a:p>
            <a:r>
              <a:rPr lang="en-GB" dirty="0"/>
              <a:t>Poor </a:t>
            </a:r>
            <a:r>
              <a:rPr lang="en-GB" b="1" dirty="0"/>
              <a:t>decoding</a:t>
            </a:r>
            <a:r>
              <a:rPr lang="en-GB" dirty="0"/>
              <a:t> (reading the word off the page with the correct pronunciation/ accent), and limited progress, if not taught.</a:t>
            </a:r>
            <a:br>
              <a:rPr lang="en-GB" dirty="0"/>
            </a:br>
            <a:r>
              <a:rPr lang="en-GB" dirty="0"/>
              <a:t>Learners tend to get stuck on ‘read it as if it’s English’ unless explicit phonics work in place</a:t>
            </a:r>
          </a:p>
          <a:p>
            <a:r>
              <a:rPr lang="en-GB" dirty="0"/>
              <a:t>Some learners try to move beyond this, but lack knowledge to decode more accurately</a:t>
            </a:r>
          </a:p>
          <a:p>
            <a:r>
              <a:rPr lang="en-GB" dirty="0"/>
              <a:t>Phonics can be taught successfully in French – but it’s not quick or easy!</a:t>
            </a:r>
          </a:p>
          <a:p>
            <a:r>
              <a:rPr lang="en-GB" dirty="0"/>
              <a:t>Teaching phonics must be sustained  </a:t>
            </a:r>
          </a:p>
          <a:p>
            <a:r>
              <a:rPr lang="en-GB" dirty="0"/>
              <a:t>The benefits of accurate L2 decoding go beyond reading comprehension and include a range of areas </a:t>
            </a:r>
          </a:p>
          <a:p>
            <a:r>
              <a:rPr lang="en-GB" dirty="0"/>
              <a:t>Particular benefits for vocabulary learning and learner autonomy    </a:t>
            </a:r>
          </a:p>
          <a:p>
            <a:r>
              <a:rPr lang="en-GB" dirty="0"/>
              <a:t>No detriment for other areas of MFL learning </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366404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This is from Y8, when [</a:t>
            </a:r>
            <a:r>
              <a:rPr lang="en-US" b="1" dirty="0" err="1"/>
              <a:t>ce</a:t>
            </a:r>
            <a:r>
              <a:rPr lang="en-US" b="1" dirty="0"/>
              <a:t>] and [ci] are being revisited.  By now, students are expected to write full words, most of which will be unfamiliar, because they have learnt and </a:t>
            </a:r>
            <a:r>
              <a:rPr lang="en-US" b="1" dirty="0" err="1"/>
              <a:t>practised</a:t>
            </a:r>
            <a:r>
              <a:rPr lang="en-US" b="1" dirty="0"/>
              <a:t> all the SSC, not just these two.</a:t>
            </a:r>
            <a:br>
              <a:rPr lang="en-US" b="1" dirty="0"/>
            </a:br>
            <a:r>
              <a:rPr lang="en-US" b="1" dirty="0"/>
              <a:t>This then leads into a cultural focus on the autonomous regions of Spain.</a:t>
            </a:r>
          </a:p>
          <a:p>
            <a:endParaRPr lang="en-US" b="1" dirty="0"/>
          </a:p>
          <a:p>
            <a:r>
              <a:rPr lang="en-US" b="1" dirty="0"/>
              <a:t>Timing: </a:t>
            </a:r>
            <a:r>
              <a:rPr lang="en-US" b="0" dirty="0"/>
              <a:t>5 minutes</a:t>
            </a:r>
          </a:p>
          <a:p>
            <a:endParaRPr lang="en-US" b="1" dirty="0"/>
          </a:p>
          <a:p>
            <a:r>
              <a:rPr lang="en-US" b="1" dirty="0"/>
              <a:t>Aim: </a:t>
            </a:r>
            <a:r>
              <a:rPr lang="en-US" b="0" dirty="0"/>
              <a:t>to revisit the</a:t>
            </a:r>
            <a:r>
              <a:rPr lang="en-US" b="0" baseline="0" dirty="0"/>
              <a:t> sound-spelling correspondence for the SSCs [</a:t>
            </a:r>
            <a:r>
              <a:rPr lang="en-US" b="0" baseline="0" dirty="0" err="1"/>
              <a:t>ce</a:t>
            </a:r>
            <a:r>
              <a:rPr lang="en-US" b="0" baseline="0" dirty="0"/>
              <a:t>] and [ci] with eight names of cities/autonomous communities Spain</a:t>
            </a:r>
            <a:endParaRPr lang="en-US" b="0" dirty="0"/>
          </a:p>
          <a:p>
            <a:endParaRPr lang="en-US" b="1" dirty="0"/>
          </a:p>
          <a:p>
            <a:r>
              <a:rPr lang="en-US" b="1" dirty="0"/>
              <a:t>Procedure:</a:t>
            </a:r>
          </a:p>
          <a:p>
            <a:pPr marL="228600" indent="-228600">
              <a:buAutoNum type="arabicPeriod"/>
            </a:pPr>
            <a:r>
              <a:rPr lang="en-US" b="0" dirty="0"/>
              <a:t>Click on the action button</a:t>
            </a:r>
            <a:r>
              <a:rPr lang="en-US" b="0" baseline="0" dirty="0"/>
              <a:t> to play the audio. </a:t>
            </a:r>
          </a:p>
          <a:p>
            <a:pPr marL="228600" indent="-228600">
              <a:buAutoNum type="arabicPeriod"/>
            </a:pPr>
            <a:r>
              <a:rPr lang="en-US" b="0" dirty="0"/>
              <a:t>Reveal</a:t>
            </a:r>
            <a:r>
              <a:rPr lang="en-US" b="0" baseline="0" dirty="0"/>
              <a:t> the place by clicking on the red line. Answers can be given in any order.</a:t>
            </a:r>
            <a:endParaRPr lang="en-US" b="0" dirty="0"/>
          </a:p>
          <a:p>
            <a:endParaRPr lang="en-US" b="0" dirty="0"/>
          </a:p>
          <a:p>
            <a:r>
              <a:rPr lang="en-US" b="1" dirty="0"/>
              <a:t>Transcript:</a:t>
            </a:r>
          </a:p>
          <a:p>
            <a:r>
              <a:rPr lang="en-US" b="0" dirty="0"/>
              <a:t>1. Galicia</a:t>
            </a:r>
          </a:p>
          <a:p>
            <a:r>
              <a:rPr lang="en-US" b="0" dirty="0"/>
              <a:t>2. Barcelona</a:t>
            </a:r>
          </a:p>
          <a:p>
            <a:r>
              <a:rPr lang="en-US" b="0" dirty="0"/>
              <a:t>3. Valencia</a:t>
            </a:r>
          </a:p>
          <a:p>
            <a:r>
              <a:rPr lang="en-US" b="0" dirty="0"/>
              <a:t>4. Murcia</a:t>
            </a:r>
          </a:p>
          <a:p>
            <a:r>
              <a:rPr lang="en-US" b="0" dirty="0"/>
              <a:t>5. Ceuta</a:t>
            </a:r>
          </a:p>
          <a:p>
            <a:r>
              <a:rPr lang="en-US" b="0" dirty="0"/>
              <a:t>6. Andalucía</a:t>
            </a:r>
          </a:p>
          <a:p>
            <a:r>
              <a:rPr lang="en-US" b="0" dirty="0"/>
              <a:t>7. Albacete</a:t>
            </a:r>
          </a:p>
          <a:p>
            <a:r>
              <a:rPr lang="en-US" b="0" dirty="0"/>
              <a:t>8. </a:t>
            </a:r>
            <a:r>
              <a:rPr lang="en-US" b="0" dirty="0" err="1"/>
              <a:t>Cáceres</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165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 (slides 6 &amp; 7)</a:t>
            </a:r>
            <a:endParaRPr lang="en-US" b="0" dirty="0"/>
          </a:p>
          <a:p>
            <a:endParaRPr lang="en-US" b="1" dirty="0"/>
          </a:p>
          <a:p>
            <a:r>
              <a:rPr lang="en-US" b="1" dirty="0"/>
              <a:t>Aim: </a:t>
            </a:r>
            <a:r>
              <a:rPr lang="en-US" b="0" dirty="0"/>
              <a:t>to introduce students</a:t>
            </a:r>
            <a:r>
              <a:rPr lang="en-US" b="0" baseline="0" dirty="0"/>
              <a:t> to the concept of Spain’s ‘</a:t>
            </a:r>
            <a:r>
              <a:rPr lang="en-US" b="0" baseline="0" dirty="0" err="1"/>
              <a:t>comunidades</a:t>
            </a:r>
            <a:r>
              <a:rPr lang="en-US" b="0" baseline="0" dirty="0"/>
              <a:t> </a:t>
            </a:r>
            <a:r>
              <a:rPr lang="en-US" b="0" baseline="0" dirty="0" err="1"/>
              <a:t>autónomas</a:t>
            </a:r>
            <a:r>
              <a:rPr lang="en-US" b="0" baseline="0" dirty="0"/>
              <a:t>’ (slide 1/2)</a:t>
            </a:r>
            <a:endParaRPr lang="en-US" b="0" dirty="0"/>
          </a:p>
          <a:p>
            <a:endParaRPr lang="en-US" b="1" dirty="0"/>
          </a:p>
          <a:p>
            <a:r>
              <a:rPr lang="en-US" b="1" dirty="0"/>
              <a:t>Procedure:</a:t>
            </a:r>
          </a:p>
          <a:p>
            <a:pPr marL="228600" indent="-228600">
              <a:buAutoNum type="arabicPeriod"/>
            </a:pPr>
            <a:r>
              <a:rPr lang="en-US" b="0" dirty="0"/>
              <a:t>Click</a:t>
            </a:r>
            <a:r>
              <a:rPr lang="en-US" b="0" baseline="0" dirty="0"/>
              <a:t> to reveal the five autonomous communities students have just seen as part of the phonics listening activity.</a:t>
            </a:r>
          </a:p>
          <a:p>
            <a:pPr marL="228600" indent="-228600">
              <a:buAutoNum type="arabicPeriod"/>
            </a:pPr>
            <a:r>
              <a:rPr lang="en-US" b="0" baseline="0" dirty="0"/>
              <a:t>Click to show within which autonomous communities the other three cities from the listening activity are situated.</a:t>
            </a:r>
          </a:p>
          <a:p>
            <a:pPr marL="0" indent="0">
              <a:buNone/>
            </a:pPr>
            <a:endParaRPr lang="en-US" b="0" baseline="0" dirty="0"/>
          </a:p>
          <a:p>
            <a:pPr marL="0" indent="0">
              <a:buNone/>
            </a:pPr>
            <a:r>
              <a:rPr lang="en-US" b="1" baseline="0" dirty="0"/>
              <a:t>Note: </a:t>
            </a:r>
            <a:r>
              <a:rPr lang="en-US" b="0" baseline="0" dirty="0"/>
              <a:t>teachers may want to read the information aloud for students, or alternatively ask students to read the information aloud chorally, or elicit the information from individual students.</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525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Slide 2/2</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6324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430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To introduce the next set of examples.</a:t>
            </a:r>
            <a:br>
              <a:rPr lang="en-GB" b="1" dirty="0"/>
            </a:br>
            <a:br>
              <a:rPr lang="en-GB" b="1" dirty="0"/>
            </a:br>
            <a:r>
              <a:rPr lang="en-GB" b="1" dirty="0"/>
              <a:t>Introduction: In Y7 these two SSC are first introduced and practised separately, in the usual way – SSC, source word, cluster words, practice.</a:t>
            </a:r>
            <a:br>
              <a:rPr lang="en-GB" b="1" dirty="0"/>
            </a:br>
            <a:br>
              <a:rPr lang="en-GB" b="1" dirty="0"/>
            </a:br>
            <a:r>
              <a:rPr lang="en-GB" b="1" dirty="0"/>
              <a:t>Then, in Term 3 (7.3.1.4) the two sounds are brought together for practice.</a:t>
            </a:r>
            <a:br>
              <a:rPr lang="en-GB" b="1" dirty="0"/>
            </a:br>
            <a:r>
              <a:rPr lang="en-GB" b="1" dirty="0"/>
              <a:t>Pair activity (next slide)</a:t>
            </a:r>
            <a:br>
              <a:rPr lang="en-GB" b="1" dirty="0"/>
            </a:br>
            <a:r>
              <a:rPr lang="en-GB" b="1" dirty="0"/>
              <a:t>Pirates minimal pairs activity</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1402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Phonics revision.</a:t>
            </a:r>
          </a:p>
          <a:p>
            <a:endParaRPr lang="en-GB" b="1" dirty="0"/>
          </a:p>
          <a:p>
            <a:r>
              <a:rPr lang="en-GB" dirty="0"/>
              <a:t>This is a paired</a:t>
            </a:r>
            <a:r>
              <a:rPr lang="en-GB" baseline="0" dirty="0"/>
              <a:t> read aloud task. The students use different colours to play. Pupil A says one of the words/phrases and pupil B has 3 seconds to locate it and cross it off with their colour. If the pupil takes longer than 3 seconds pupil A can steal the point.  Clearly, the classroom conditions need to be right with the individual class for friendly competition.</a:t>
            </a:r>
          </a:p>
          <a:p>
            <a:endParaRPr lang="en-GB" baseline="0" dirty="0"/>
          </a:p>
          <a:p>
            <a:r>
              <a:rPr lang="en-GB" baseline="0" dirty="0"/>
              <a:t>Alternatively, they can do it more slowly and carefully, scrutinising each other’s pronunciation.  If one makes a mistake (quite common with </a:t>
            </a:r>
            <a:r>
              <a:rPr lang="en-GB" baseline="0" dirty="0" err="1"/>
              <a:t>ei</a:t>
            </a:r>
            <a:r>
              <a:rPr lang="en-GB" baseline="0" dirty="0"/>
              <a:t>/</a:t>
            </a:r>
            <a:r>
              <a:rPr lang="en-GB" baseline="0" dirty="0" err="1"/>
              <a:t>ie</a:t>
            </a:r>
            <a:r>
              <a:rPr lang="en-GB" baseline="0" dirty="0"/>
              <a:t>), then the other pupil corrects and crosses off in his/her colour.</a:t>
            </a:r>
          </a:p>
          <a:p>
            <a:br>
              <a:rPr lang="en-GB" baseline="0" dirty="0"/>
            </a:br>
            <a:r>
              <a:rPr lang="en-GB" baseline="0" dirty="0"/>
              <a:t>Note: Not all of these words have been taught before, so there is the opportunity for some genuine decoding.</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D2865-A1E3-4CEF-A4F5-EDE63C4B411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6142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0" kern="1200" dirty="0">
                <a:solidFill>
                  <a:schemeClr val="tx1"/>
                </a:solidFill>
                <a:effectLst/>
                <a:latin typeface="+mn-lt"/>
                <a:ea typeface="+mn-ea"/>
                <a:cs typeface="+mn-cs"/>
              </a:rPr>
              <a:t>This slide and the two that follow are three versions of the activity with different solutions.</a:t>
            </a:r>
          </a:p>
          <a:p>
            <a:pPr hangingPunct="0"/>
            <a:endParaRPr lang="en-US" sz="1200" b="0"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The game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a:t>
            </a:r>
            <a:r>
              <a:rPr lang="en-US" sz="1200" b="0" kern="1200" baseline="0" dirty="0">
                <a:solidFill>
                  <a:schemeClr val="tx1"/>
                </a:solidFill>
                <a:effectLst/>
                <a:latin typeface="+mn-lt"/>
                <a:ea typeface="+mn-ea"/>
                <a:cs typeface="+mn-cs"/>
              </a:rPr>
              <a:t> (unknown words are used so that pupils focus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They follow the arrows indicated by their choice to finish at one of the chests. There is only one correct route per slide, so pupils must correctly identify all words to find the treasure. The order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and /</a:t>
            </a:r>
            <a:r>
              <a:rPr lang="en-US" sz="1200" b="0" kern="1200" baseline="0" dirty="0" err="1">
                <a:solidFill>
                  <a:schemeClr val="tx1"/>
                </a:solidFill>
                <a:effectLst/>
                <a:latin typeface="+mn-lt"/>
                <a:ea typeface="+mn-ea"/>
                <a:cs typeface="+mn-cs"/>
              </a:rPr>
              <a:t>ie</a:t>
            </a:r>
            <a:r>
              <a:rPr lang="en-US" sz="1200" b="0" kern="1200" baseline="0" dirty="0">
                <a:solidFill>
                  <a:schemeClr val="tx1"/>
                </a:solidFill>
                <a:effectLst/>
                <a:latin typeface="+mn-lt"/>
                <a:ea typeface="+mn-ea"/>
                <a:cs typeface="+mn-cs"/>
              </a:rPr>
              <a:t>/ changes (i.e. sometimes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a:t>
            </a:r>
            <a:r>
              <a:rPr lang="en-US" sz="1200" b="0" kern="1200" baseline="0" dirty="0" err="1">
                <a:solidFill>
                  <a:schemeClr val="tx1"/>
                </a:solidFill>
                <a:effectLst/>
                <a:latin typeface="+mn-lt"/>
                <a:ea typeface="+mn-ea"/>
                <a:cs typeface="+mn-cs"/>
              </a:rPr>
              <a:t>practise</a:t>
            </a:r>
            <a:r>
              <a:rPr lang="en-US" sz="1200" b="0" kern="1200" baseline="0" dirty="0">
                <a:solidFill>
                  <a:schemeClr val="tx1"/>
                </a:solidFill>
                <a:effectLst/>
                <a:latin typeface="+mn-lt"/>
                <a:ea typeface="+mn-ea"/>
                <a:cs typeface="+mn-cs"/>
              </a:rPr>
              <a:t>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r>
              <a:rPr lang="en-US" sz="1200" b="1" kern="1200" baseline="0" dirty="0">
                <a:solidFill>
                  <a:schemeClr val="tx1"/>
                </a:solidFill>
                <a:effectLst/>
                <a:latin typeface="+mn-lt"/>
                <a:ea typeface="+mn-ea"/>
                <a:cs typeface="+mn-cs"/>
              </a:rPr>
              <a:t>Note: Each treasure chest is triggered to reveal what is underneath. You see a hand icon appear when you mouse over it – click and the chest disappears. Each slide only has one treasure chest – the rest reveal skulls.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Wein, </a:t>
            </a:r>
            <a:r>
              <a:rPr lang="en-US" sz="1200" b="0" kern="1200" dirty="0" err="1">
                <a:solidFill>
                  <a:schemeClr val="tx1"/>
                </a:solidFill>
                <a:effectLst/>
                <a:latin typeface="+mn-lt"/>
                <a:ea typeface="+mn-ea"/>
                <a:cs typeface="+mn-cs"/>
              </a:rPr>
              <a:t>Biene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Feile</a:t>
            </a:r>
            <a:r>
              <a:rPr lang="en-US" sz="1200" b="0" kern="1200" dirty="0">
                <a:solidFill>
                  <a:schemeClr val="tx1"/>
                </a:solidFill>
                <a:effectLst/>
                <a:latin typeface="+mn-lt"/>
                <a:ea typeface="+mn-ea"/>
                <a:cs typeface="+mn-cs"/>
              </a:rPr>
              <a:t>, Lieder, </a:t>
            </a:r>
            <a:r>
              <a:rPr lang="en-US" sz="1200" b="0" kern="1200" dirty="0" err="1">
                <a:solidFill>
                  <a:schemeClr val="tx1"/>
                </a:solidFill>
                <a:effectLst/>
                <a:latin typeface="+mn-lt"/>
                <a:ea typeface="+mn-ea"/>
                <a:cs typeface="+mn-cs"/>
              </a:rPr>
              <a:t>Riese</a:t>
            </a:r>
            <a:endParaRPr lang="en-US" sz="1200" b="0" kern="1200" dirty="0">
              <a:solidFill>
                <a:schemeClr val="tx1"/>
              </a:solidFill>
              <a:effectLst/>
              <a:latin typeface="+mn-lt"/>
              <a:ea typeface="+mn-ea"/>
              <a:cs typeface="+mn-cs"/>
            </a:endParaRP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Treasure is located in chest r</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756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Alternative: Give pupils a copy of the transcript below on a slip of paper and ask them to read to a partner.</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The game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a:t>
            </a:r>
            <a:r>
              <a:rPr lang="en-US" sz="1200" b="0" kern="1200" baseline="0" dirty="0">
                <a:solidFill>
                  <a:schemeClr val="tx1"/>
                </a:solidFill>
                <a:effectLst/>
                <a:latin typeface="+mn-lt"/>
                <a:ea typeface="+mn-ea"/>
                <a:cs typeface="+mn-cs"/>
              </a:rPr>
              <a:t> (unknown words are used so that pupils focus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They follow the arrows indicated by their choice to finish at one of the chests. There is only one correct route, so pupils must correctly identify all words to find the treasure. The order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and /</a:t>
            </a:r>
            <a:r>
              <a:rPr lang="en-US" sz="1200" b="0" kern="1200" baseline="0" dirty="0" err="1">
                <a:solidFill>
                  <a:schemeClr val="tx1"/>
                </a:solidFill>
                <a:effectLst/>
                <a:latin typeface="+mn-lt"/>
                <a:ea typeface="+mn-ea"/>
                <a:cs typeface="+mn-cs"/>
              </a:rPr>
              <a:t>ie</a:t>
            </a:r>
            <a:r>
              <a:rPr lang="en-US" sz="1200" b="0" kern="1200" baseline="0" dirty="0">
                <a:solidFill>
                  <a:schemeClr val="tx1"/>
                </a:solidFill>
                <a:effectLst/>
                <a:latin typeface="+mn-lt"/>
                <a:ea typeface="+mn-ea"/>
                <a:cs typeface="+mn-cs"/>
              </a:rPr>
              <a:t>/ changes (i.e. sometimes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practice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US" sz="1200" kern="1200" dirty="0">
                <a:solidFill>
                  <a:schemeClr val="tx1"/>
                </a:solidFill>
                <a:effectLst/>
                <a:latin typeface="+mn-lt"/>
                <a:ea typeface="+mn-ea"/>
                <a:cs typeface="+mn-cs"/>
              </a:rPr>
              <a:t>Wien, </a:t>
            </a:r>
            <a:r>
              <a:rPr lang="en-US" sz="1200" kern="1200" dirty="0" err="1">
                <a:solidFill>
                  <a:schemeClr val="tx1"/>
                </a:solidFill>
                <a:effectLst/>
                <a:latin typeface="+mn-lt"/>
                <a:ea typeface="+mn-ea"/>
                <a:cs typeface="+mn-cs"/>
              </a:rPr>
              <a:t>Beine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viele</a:t>
            </a:r>
            <a:r>
              <a:rPr lang="en-US" sz="1200" kern="1200" dirty="0">
                <a:solidFill>
                  <a:schemeClr val="tx1"/>
                </a:solidFill>
                <a:effectLst/>
                <a:latin typeface="+mn-lt"/>
                <a:ea typeface="+mn-ea"/>
                <a:cs typeface="+mn-cs"/>
              </a:rPr>
              <a:t>, Lieder, </a:t>
            </a:r>
            <a:r>
              <a:rPr lang="en-US" sz="1200" kern="1200" dirty="0" err="1">
                <a:solidFill>
                  <a:schemeClr val="tx1"/>
                </a:solidFill>
                <a:effectLst/>
                <a:latin typeface="+mn-lt"/>
                <a:ea typeface="+mn-ea"/>
                <a:cs typeface="+mn-cs"/>
              </a:rPr>
              <a:t>Reise</a:t>
            </a:r>
            <a:endParaRPr lang="en-US" sz="1200" b="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Treasure is located in chest q</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644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Alternative: Give pupils a copy of the transcript below on a slip of paper and ask them to read to a partner.</a:t>
            </a:r>
          </a:p>
          <a:p>
            <a:pPr hangingPunct="0"/>
            <a:endParaRPr lang="en-US" sz="1200" b="0"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The game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a:t>
            </a:r>
            <a:r>
              <a:rPr lang="en-US" sz="1200" b="0" kern="1200" baseline="0" dirty="0">
                <a:solidFill>
                  <a:schemeClr val="tx1"/>
                </a:solidFill>
                <a:effectLst/>
                <a:latin typeface="+mn-lt"/>
                <a:ea typeface="+mn-ea"/>
                <a:cs typeface="+mn-cs"/>
              </a:rPr>
              <a:t> (unknown words are used so that pupils focus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They follow the arrows indicated by their choice to finish at one of the chests. There is only one correct route, so pupils must correctly identify all words to find the treasure. The order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and /</a:t>
            </a:r>
            <a:r>
              <a:rPr lang="en-US" sz="1200" b="0" kern="1200" baseline="0" dirty="0" err="1">
                <a:solidFill>
                  <a:schemeClr val="tx1"/>
                </a:solidFill>
                <a:effectLst/>
                <a:latin typeface="+mn-lt"/>
                <a:ea typeface="+mn-ea"/>
                <a:cs typeface="+mn-cs"/>
              </a:rPr>
              <a:t>ie</a:t>
            </a:r>
            <a:r>
              <a:rPr lang="en-US" sz="1200" b="0" kern="1200" baseline="0" dirty="0">
                <a:solidFill>
                  <a:schemeClr val="tx1"/>
                </a:solidFill>
                <a:effectLst/>
                <a:latin typeface="+mn-lt"/>
                <a:ea typeface="+mn-ea"/>
                <a:cs typeface="+mn-cs"/>
              </a:rPr>
              <a:t>/ changes (i.e. sometimes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practice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GB" sz="1200" kern="1200" dirty="0">
                <a:solidFill>
                  <a:schemeClr val="tx1"/>
                </a:solidFill>
                <a:effectLst/>
                <a:latin typeface="+mn-lt"/>
                <a:ea typeface="+mn-ea"/>
                <a:cs typeface="+mn-cs"/>
              </a:rPr>
              <a:t>Wein, </a:t>
            </a:r>
            <a:r>
              <a:rPr lang="en-GB" sz="1200" kern="1200" dirty="0" err="1">
                <a:solidFill>
                  <a:schemeClr val="tx1"/>
                </a:solidFill>
                <a:effectLst/>
                <a:latin typeface="+mn-lt"/>
                <a:ea typeface="+mn-ea"/>
                <a:cs typeface="+mn-cs"/>
              </a:rPr>
              <a:t>Beine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viele</a:t>
            </a:r>
            <a:r>
              <a:rPr lang="en-GB" sz="1200" kern="1200" dirty="0">
                <a:solidFill>
                  <a:schemeClr val="tx1"/>
                </a:solidFill>
                <a:effectLst/>
                <a:latin typeface="+mn-lt"/>
                <a:ea typeface="+mn-ea"/>
                <a:cs typeface="+mn-cs"/>
              </a:rPr>
              <a:t>, Lieder, </a:t>
            </a:r>
            <a:r>
              <a:rPr lang="en-GB" sz="1200" kern="1200" dirty="0" err="1">
                <a:solidFill>
                  <a:schemeClr val="tx1"/>
                </a:solidFill>
                <a:effectLst/>
                <a:latin typeface="+mn-lt"/>
                <a:ea typeface="+mn-ea"/>
                <a:cs typeface="+mn-cs"/>
              </a:rPr>
              <a:t>Reise</a:t>
            </a:r>
            <a:endParaRPr lang="en-GB" sz="1200" kern="1200" dirty="0">
              <a:solidFill>
                <a:schemeClr val="tx1"/>
              </a:solidFill>
              <a:effectLst/>
              <a:latin typeface="+mn-lt"/>
              <a:ea typeface="+mn-ea"/>
              <a:cs typeface="+mn-cs"/>
            </a:endParaRPr>
          </a:p>
          <a:p>
            <a:pPr hangingPunct="0"/>
            <a:endParaRPr lang="en-GB" sz="1200" b="0" kern="120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Treasure is located in chest y</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178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is the first lesson in Y8 – starts with a gentle revision of these two SSC.</a:t>
            </a:r>
            <a:br>
              <a:rPr lang="en-GB" b="1" dirty="0"/>
            </a:br>
            <a:r>
              <a:rPr lang="en-GB" b="1" dirty="0"/>
              <a:t>Students either write the whole word or just the SSC.</a:t>
            </a:r>
            <a:br>
              <a:rPr lang="en-GB" b="1" dirty="0"/>
            </a:br>
            <a:r>
              <a:rPr lang="en-GB" b="1" dirty="0"/>
              <a:t>Click to check.</a:t>
            </a:r>
            <a:br>
              <a:rPr lang="en-GB" b="1" dirty="0"/>
            </a:br>
            <a:r>
              <a:rPr lang="en-GB" b="1" dirty="0"/>
              <a:t>Most words here are unknown – a few are revision from Y7.</a:t>
            </a:r>
            <a:br>
              <a:rPr lang="en-GB" b="1"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3 minutes</a:t>
            </a:r>
            <a:br>
              <a:rPr lang="en-GB" b="0" dirty="0"/>
            </a:br>
            <a:br>
              <a:rPr lang="en-GB" b="1" dirty="0"/>
            </a:br>
            <a:r>
              <a:rPr lang="en-GB" b="1" dirty="0"/>
              <a:t>Aim: </a:t>
            </a:r>
            <a:r>
              <a:rPr lang="en-GB" dirty="0"/>
              <a:t>to revisit and practise the distinction between [</a:t>
            </a:r>
            <a:r>
              <a:rPr lang="en-GB" dirty="0" err="1"/>
              <a:t>ie</a:t>
            </a:r>
            <a:r>
              <a:rPr lang="en-GB" dirty="0"/>
              <a:t>] and [</a:t>
            </a:r>
            <a:r>
              <a:rPr lang="en-GB" dirty="0" err="1"/>
              <a:t>ei</a:t>
            </a:r>
            <a:r>
              <a:rPr lang="en-GB" dirty="0"/>
              <a:t>]</a:t>
            </a:r>
            <a:br>
              <a:rPr lang="en-GB" dirty="0"/>
            </a:br>
            <a:br>
              <a:rPr lang="en-GB" dirty="0"/>
            </a:br>
            <a:r>
              <a:rPr lang="en-GB" b="1" dirty="0"/>
              <a:t>Procedure:</a:t>
            </a:r>
            <a:br>
              <a:rPr lang="en-GB" dirty="0"/>
            </a:br>
            <a:r>
              <a:rPr lang="en-GB" dirty="0"/>
              <a:t>1. W</a:t>
            </a:r>
            <a:r>
              <a:rPr lang="en-GB" dirty="0">
                <a:effectLst/>
              </a:rPr>
              <a:t>rite 1-10.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a:effectLst/>
              </a:rPr>
              <a:t>Click on the number to play the sound. Note:  each word is said TWICE.  Transcribe either the whole word OR just the SSC [</a:t>
            </a:r>
            <a:r>
              <a:rPr lang="en-GB" dirty="0" err="1">
                <a:effectLst/>
              </a:rPr>
              <a:t>ei</a:t>
            </a:r>
            <a:r>
              <a:rPr lang="en-GB" dirty="0">
                <a:effectLst/>
              </a:rPr>
              <a:t>] / [</a:t>
            </a:r>
            <a:r>
              <a:rPr lang="en-GB" dirty="0" err="1">
                <a:effectLst/>
              </a:rPr>
              <a:t>ie</a:t>
            </a:r>
            <a:r>
              <a:rPr lang="en-GB" dirty="0">
                <a:effectLst/>
              </a:rPr>
              <a:t>].</a:t>
            </a:r>
            <a:endParaRPr lang="en-GB" dirty="0"/>
          </a:p>
          <a:p>
            <a:r>
              <a:rPr lang="en-GB" dirty="0"/>
              <a:t>3. Click again for </a:t>
            </a:r>
            <a:r>
              <a:rPr lang="en-GB" dirty="0">
                <a:effectLst/>
              </a:rPr>
              <a:t>spelling to appear.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effectLst/>
              </a:rPr>
              <a:t>Bist</a:t>
            </a:r>
            <a:r>
              <a:rPr lang="en-GB" dirty="0">
                <a:effectLst/>
              </a:rPr>
              <a:t> du in </a:t>
            </a:r>
            <a:r>
              <a:rPr lang="en-GB" dirty="0" err="1">
                <a:effectLst/>
              </a:rPr>
              <a:t>einer</a:t>
            </a:r>
            <a:r>
              <a:rPr lang="en-GB" dirty="0">
                <a:effectLst/>
              </a:rPr>
              <a:t> Stadt </a:t>
            </a:r>
            <a:r>
              <a:rPr lang="en-GB" dirty="0" err="1">
                <a:effectLst/>
              </a:rPr>
              <a:t>oder</a:t>
            </a:r>
            <a:r>
              <a:rPr lang="en-GB" dirty="0">
                <a:effectLst/>
              </a:rPr>
              <a:t> </a:t>
            </a:r>
            <a:r>
              <a:rPr lang="en-GB" dirty="0" err="1">
                <a:effectLst/>
              </a:rPr>
              <a:t>einem</a:t>
            </a:r>
            <a:r>
              <a:rPr lang="en-GB" dirty="0">
                <a:effectLst/>
              </a:rPr>
              <a:t> Land?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a:effectLst/>
              </a:rPr>
              <a:t>Click will reveal Stadt </a:t>
            </a:r>
            <a:r>
              <a:rPr lang="en-GB" dirty="0" err="1">
                <a:effectLst/>
              </a:rPr>
              <a:t>oder</a:t>
            </a:r>
            <a:r>
              <a:rPr lang="en-GB" dirty="0">
                <a:effectLst/>
              </a:rPr>
              <a:t> Land.</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die Schweiz</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die </a:t>
            </a:r>
            <a:r>
              <a:rPr lang="en-GB" dirty="0" err="1"/>
              <a:t>Türkei</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Kiel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Freiburg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Italien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Liechtenstein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Österreich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Spanien</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Lienz</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8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32369510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8266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283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1256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7899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9899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8971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73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1293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571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Y8 Term 2.1 Week 2</a:t>
            </a:r>
            <a:br>
              <a:rPr lang="en-GB" b="1" dirty="0"/>
            </a:br>
            <a:r>
              <a:rPr lang="en-GB" b="1" dirty="0"/>
              <a:t>Listening, based on minimal pairs</a:t>
            </a:r>
            <a:br>
              <a:rPr lang="en-GB" b="1" dirty="0"/>
            </a:br>
            <a:endParaRPr lang="en-GB" b="1" dirty="0"/>
          </a:p>
          <a:p>
            <a:r>
              <a:rPr lang="en-GB" b="1" dirty="0"/>
              <a:t>Timing: </a:t>
            </a:r>
            <a:r>
              <a:rPr lang="en-GB" b="1" baseline="0" dirty="0"/>
              <a:t>3 minutes</a:t>
            </a:r>
            <a:br>
              <a:rPr lang="en-GB" dirty="0"/>
            </a:br>
            <a:br>
              <a:rPr lang="en-GB" b="1" dirty="0"/>
            </a:br>
            <a:r>
              <a:rPr lang="en-US" b="1" dirty="0"/>
              <a:t>Aim:</a:t>
            </a:r>
            <a:r>
              <a:rPr lang="en-US" b="1" baseline="0" dirty="0"/>
              <a:t> </a:t>
            </a:r>
            <a:r>
              <a:rPr lang="en-US" b="0" dirty="0"/>
              <a:t>To </a:t>
            </a:r>
            <a:r>
              <a:rPr lang="en-US" b="0" dirty="0" err="1"/>
              <a:t>practise</a:t>
            </a:r>
            <a:r>
              <a:rPr lang="en-US" b="0" baseline="0" dirty="0"/>
              <a:t> recognition of minimal pairs with SSC [</a:t>
            </a:r>
            <a:r>
              <a:rPr lang="en-US" b="0" baseline="0" dirty="0" err="1"/>
              <a:t>ei</a:t>
            </a:r>
            <a:r>
              <a:rPr lang="en-US" b="0" baseline="0" dirty="0"/>
              <a:t>] and [</a:t>
            </a:r>
            <a:r>
              <a:rPr lang="en-US" b="0" baseline="0" dirty="0" err="1"/>
              <a:t>ie</a:t>
            </a:r>
            <a:r>
              <a:rPr lang="en-US" b="0" baseline="0" dirty="0"/>
              <a:t>]</a:t>
            </a:r>
            <a:endParaRPr lang="en-US" b="0" dirty="0"/>
          </a:p>
          <a:p>
            <a:endParaRPr lang="en-US" b="1" dirty="0"/>
          </a:p>
          <a:p>
            <a:r>
              <a:rPr lang="en-US" b="1" dirty="0"/>
              <a:t>Procedure:</a:t>
            </a:r>
          </a:p>
          <a:p>
            <a:r>
              <a:rPr lang="en-US" b="0" dirty="0"/>
              <a:t>1. Click on a number to hear a recording. Students listen and </a:t>
            </a:r>
            <a:r>
              <a:rPr lang="en-US" b="0" baseline="0" dirty="0"/>
              <a:t>follow the correct pathway, taking the left- or right-hand branch in each case according to which SSC they hear, [</a:t>
            </a:r>
            <a:r>
              <a:rPr lang="en-US" b="0" baseline="0" dirty="0" err="1"/>
              <a:t>ei</a:t>
            </a:r>
            <a:r>
              <a:rPr lang="en-US" b="0" baseline="0" dirty="0"/>
              <a:t>] or [</a:t>
            </a:r>
            <a:r>
              <a:rPr lang="en-US" b="0" baseline="0" dirty="0" err="1"/>
              <a:t>ie</a:t>
            </a:r>
            <a:r>
              <a:rPr lang="en-US" b="0" baseline="0" dirty="0"/>
              <a:t>].</a:t>
            </a:r>
            <a:endParaRPr lang="en-US" b="0" dirty="0"/>
          </a:p>
          <a:p>
            <a:r>
              <a:rPr lang="en-US" b="0" dirty="0"/>
              <a:t>2. The answers</a:t>
            </a:r>
            <a:r>
              <a:rPr lang="en-US" b="0" baseline="0" dirty="0"/>
              <a:t> are animated and appear on clicks.</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b="0" dirty="0" err="1"/>
              <a:t>Biene</a:t>
            </a:r>
            <a:r>
              <a:rPr lang="en-GB" b="0" dirty="0"/>
              <a:t>, Weise, </a:t>
            </a:r>
            <a:r>
              <a:rPr lang="en-GB" b="0" dirty="0" err="1"/>
              <a:t>hieß</a:t>
            </a:r>
            <a:br>
              <a:rPr lang="en-GB" b="0" dirty="0"/>
            </a:br>
            <a:r>
              <a:rPr lang="en-GB" b="0" dirty="0"/>
              <a:t>2. </a:t>
            </a:r>
            <a:r>
              <a:rPr lang="en-GB" b="0" dirty="0" err="1"/>
              <a:t>Beine</a:t>
            </a:r>
            <a:r>
              <a:rPr lang="en-GB" b="0" dirty="0"/>
              <a:t>, Wein, </a:t>
            </a:r>
            <a:r>
              <a:rPr lang="en-GB" b="0" dirty="0" err="1"/>
              <a:t>schien</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a:t>
            </a:r>
            <a:r>
              <a:rPr lang="en-GB" b="0" dirty="0" err="1"/>
              <a:t>Beine</a:t>
            </a:r>
            <a:r>
              <a:rPr lang="en-GB" b="0" dirty="0"/>
              <a:t>, Wien, </a:t>
            </a:r>
            <a:r>
              <a:rPr lang="en-GB" b="0" dirty="0" err="1"/>
              <a:t>reif</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a:t>
            </a:r>
            <a:r>
              <a:rPr lang="en-GB" b="0" dirty="0" err="1"/>
              <a:t>Biene</a:t>
            </a:r>
            <a:r>
              <a:rPr lang="en-GB" b="0" dirty="0"/>
              <a:t>, Wiese, </a:t>
            </a:r>
            <a:r>
              <a:rPr lang="en-GB" b="0" dirty="0" err="1"/>
              <a:t>Leib</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5. </a:t>
            </a:r>
            <a:r>
              <a:rPr lang="en-GB" b="0" dirty="0" err="1"/>
              <a:t>Beine</a:t>
            </a:r>
            <a:r>
              <a:rPr lang="en-GB" b="0" dirty="0"/>
              <a:t>, Wein, Schein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6. </a:t>
            </a:r>
            <a:r>
              <a:rPr lang="en-GB" b="0" dirty="0" err="1"/>
              <a:t>Biene</a:t>
            </a:r>
            <a:r>
              <a:rPr lang="en-GB" b="0" dirty="0"/>
              <a:t>, Wiese, </a:t>
            </a:r>
            <a:r>
              <a:rPr lang="en-GB" b="0" dirty="0" err="1"/>
              <a:t>Lieb</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Frequencies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1800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25912098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 aloud with unknown words</a:t>
            </a:r>
          </a:p>
          <a:p>
            <a:endParaRPr lang="en-GB" b="1" dirty="0"/>
          </a:p>
          <a:p>
            <a:r>
              <a:rPr lang="en-GB" b="1" dirty="0"/>
              <a:t>Timing: </a:t>
            </a:r>
            <a:r>
              <a:rPr lang="en-GB" b="0" dirty="0"/>
              <a:t>1 minute for practice + 1 minute for saying them out loud</a:t>
            </a:r>
            <a:br>
              <a:rPr lang="en-GB" dirty="0"/>
            </a:br>
            <a:br>
              <a:rPr lang="en-GB" b="1" dirty="0"/>
            </a:br>
            <a:r>
              <a:rPr lang="en-GB" b="1" dirty="0"/>
              <a:t>Aim: </a:t>
            </a:r>
            <a:r>
              <a:rPr lang="en-GB" b="0" dirty="0"/>
              <a:t>To practise SSCs in unfamiliar word context. The time limit helps </a:t>
            </a:r>
            <a:r>
              <a:rPr lang="en-GB" b="0" dirty="0" err="1"/>
              <a:t>automatization</a:t>
            </a:r>
            <a:r>
              <a:rPr lang="en-GB" b="0" dirty="0"/>
              <a:t>.</a:t>
            </a:r>
            <a:br>
              <a:rPr lang="en-GB" dirty="0"/>
            </a:br>
            <a:br>
              <a:rPr lang="en-GB" dirty="0"/>
            </a:br>
            <a:r>
              <a:rPr lang="en-GB" b="1" dirty="0"/>
              <a:t>Procedure:</a:t>
            </a:r>
            <a:br>
              <a:rPr lang="en-GB" dirty="0"/>
            </a:br>
            <a:r>
              <a:rPr lang="en-GB" dirty="0"/>
              <a:t>1. Students take 60 seconds to practise saying the words out loud to themselves. Click LOS! to start the timer.</a:t>
            </a:r>
          </a:p>
          <a:p>
            <a:r>
              <a:rPr lang="en-GB" dirty="0"/>
              <a:t>2.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Then teacher clicks and each word flashes a couple of times before disappearing. Students have to pronounce the word (in chorus) – teacher checks pronunciation this week (as </a:t>
            </a:r>
            <a:r>
              <a:rPr kumimoji="0" lang="en-US" sz="1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Covid</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prevents circulating round the class currently).</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GB" baseline="0" dirty="0" err="1"/>
              <a:t>Schiene</a:t>
            </a:r>
            <a:r>
              <a:rPr lang="en-GB" baseline="0" dirty="0"/>
              <a:t> [&gt;5000], </a:t>
            </a:r>
            <a:r>
              <a:rPr lang="en-GB" baseline="0" dirty="0" err="1"/>
              <a:t>weich</a:t>
            </a:r>
            <a:r>
              <a:rPr lang="en-GB" baseline="0" dirty="0"/>
              <a:t> [1836], Stein [1404], </a:t>
            </a:r>
            <a:r>
              <a:rPr lang="en-GB" baseline="0" dirty="0" err="1"/>
              <a:t>biegen</a:t>
            </a:r>
            <a:r>
              <a:rPr lang="en-GB" baseline="0" dirty="0"/>
              <a:t> [2986], </a:t>
            </a:r>
            <a:r>
              <a:rPr lang="en-GB" baseline="0" dirty="0" err="1"/>
              <a:t>Teich</a:t>
            </a:r>
            <a:r>
              <a:rPr lang="en-GB" baseline="0" dirty="0"/>
              <a:t> [&gt;5000], </a:t>
            </a:r>
            <a:r>
              <a:rPr lang="en-GB" baseline="0" dirty="0" err="1"/>
              <a:t>fliehen</a:t>
            </a:r>
            <a:r>
              <a:rPr lang="en-GB" baseline="0" dirty="0"/>
              <a:t> [2824], Reis [&gt;5000], </a:t>
            </a:r>
            <a:r>
              <a:rPr lang="en-GB" baseline="0" dirty="0" err="1"/>
              <a:t>schleichen</a:t>
            </a:r>
            <a:r>
              <a:rPr lang="en-GB" baseline="0" dirty="0"/>
              <a:t> [4008], Leiter [1321], Frieden[1478], </a:t>
            </a:r>
            <a:r>
              <a:rPr lang="en-GB" baseline="0" dirty="0" err="1"/>
              <a:t>beißen</a:t>
            </a:r>
            <a:r>
              <a:rPr lang="en-GB" baseline="0" dirty="0"/>
              <a:t> [&gt;5000], </a:t>
            </a:r>
            <a:r>
              <a:rPr lang="en-GB" baseline="0" dirty="0" err="1"/>
              <a:t>Wiege</a:t>
            </a:r>
            <a:r>
              <a:rPr lang="en-GB" baseline="0" dirty="0"/>
              <a:t> [&gt;5000], </a:t>
            </a:r>
            <a:r>
              <a:rPr lang="en-GB" baseline="0" dirty="0" err="1"/>
              <a:t>Kiesel</a:t>
            </a:r>
            <a:r>
              <a:rPr lang="en-GB" baseline="0" dirty="0"/>
              <a:t> [&gt;5000], </a:t>
            </a:r>
            <a:r>
              <a:rPr lang="en-GB" baseline="0" dirty="0" err="1"/>
              <a:t>Sieg</a:t>
            </a:r>
            <a:r>
              <a:rPr lang="en-GB" baseline="0" dirty="0"/>
              <a:t> [1246], </a:t>
            </a:r>
            <a:r>
              <a:rPr lang="en-GB" baseline="0" dirty="0" err="1"/>
              <a:t>Scheitel</a:t>
            </a:r>
            <a:r>
              <a:rPr lang="en-GB" baseline="0" dirty="0"/>
              <a:t> [&gt;5000], </a:t>
            </a:r>
            <a:r>
              <a:rPr lang="en-GB" baseline="0" dirty="0" err="1"/>
              <a:t>Fliege</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7000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16086032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238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Let’s have a look at the video I mentioned.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6038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2695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653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4049694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7815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117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374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18876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27756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080951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995057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92517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200248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922857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141557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273022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63735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665751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5870316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899857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041691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190229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674040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20566235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6382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0859257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98278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719207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292089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8253337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505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5955923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1071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7006125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98732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44800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77732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92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08619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013436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55956070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77087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9814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4439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59327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8265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7130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73783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2910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19/11/2020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2256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19/11/2020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347183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19/11/2020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089592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19/11/2020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92552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38773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5266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10639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11968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9422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46611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561922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34643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10187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44667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78715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427034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46649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181350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52812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2538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7613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121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084909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45113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8495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44791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937312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38338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42362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4789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90030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2997669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9338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232245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663399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90652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30285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147579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48170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35060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8997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48938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61098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19/11/2020</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7225886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19/11/2020</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3411599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19/11/2020</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5776991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19/11/2020</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9099575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19/11/2020</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0854968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001603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482126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2496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20303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21957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40920669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8770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387941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097560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25537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60366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313220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5599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338140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9626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72027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625913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19/11/2020</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799788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19/11/2020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103537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19/11/2020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058805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19/11/2020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30481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19/11/2020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949846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92888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19/11/2020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4010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267178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11613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80578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024580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7910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858466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143834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73592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08503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6.jp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3.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6.jp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6.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5.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5.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85773508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12007774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5154539"/>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47810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1172354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14300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19170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31120534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572173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344845837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681800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10.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5.xml"/><Relationship Id="rId1" Type="http://schemas.openxmlformats.org/officeDocument/2006/relationships/slideLayout" Target="../slideLayouts/slideLayout17.xml"/><Relationship Id="rId5" Type="http://schemas.openxmlformats.org/officeDocument/2006/relationships/image" Target="../media/image37.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40.png"/><Relationship Id="rId2" Type="http://schemas.openxmlformats.org/officeDocument/2006/relationships/notesSlide" Target="../notesSlides/notesSlide18.xml"/><Relationship Id="rId16" Type="http://schemas.openxmlformats.org/officeDocument/2006/relationships/image" Target="../media/image44.png"/><Relationship Id="rId1" Type="http://schemas.openxmlformats.org/officeDocument/2006/relationships/slideLayout" Target="../slideLayouts/slideLayout28.xml"/><Relationship Id="rId6" Type="http://schemas.openxmlformats.org/officeDocument/2006/relationships/audio" Target="../media/audio5.wav"/><Relationship Id="rId11" Type="http://schemas.openxmlformats.org/officeDocument/2006/relationships/image" Target="../media/image39.png"/><Relationship Id="rId5" Type="http://schemas.openxmlformats.org/officeDocument/2006/relationships/audio" Target="../media/audio4.wav"/><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audio" Target="../media/audio3.wav"/><Relationship Id="rId9" Type="http://schemas.openxmlformats.org/officeDocument/2006/relationships/image" Target="../media/image13.png"/><Relationship Id="rId1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38.png"/><Relationship Id="rId4" Type="http://schemas.openxmlformats.org/officeDocument/2006/relationships/audio" Target="../media/audio3.wav"/><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audio" Target="../media/audio11.wav"/><Relationship Id="rId12"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audio" Target="../media/audio10.wav"/><Relationship Id="rId11" Type="http://schemas.openxmlformats.org/officeDocument/2006/relationships/image" Target="../media/image47.png"/><Relationship Id="rId5" Type="http://schemas.openxmlformats.org/officeDocument/2006/relationships/audio" Target="../media/audio9.wav"/><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audio" Target="../media/audio8.wav"/><Relationship Id="rId9" Type="http://schemas.openxmlformats.org/officeDocument/2006/relationships/audio" Target="../media/audio13.wav"/><Relationship Id="rId1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audio" Target="../media/audio11.wav"/><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audio" Target="../media/audio10.wav"/><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48.png"/><Relationship Id="rId11" Type="http://schemas.openxmlformats.org/officeDocument/2006/relationships/audio" Target="../media/audio9.wav"/><Relationship Id="rId5" Type="http://schemas.openxmlformats.org/officeDocument/2006/relationships/image" Target="../media/image47.png"/><Relationship Id="rId15" Type="http://schemas.openxmlformats.org/officeDocument/2006/relationships/audio" Target="../media/audio13.wav"/><Relationship Id="rId10" Type="http://schemas.openxmlformats.org/officeDocument/2006/relationships/audio" Target="../media/audio8.wav"/><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audio" Target="../media/audio12.wav"/></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audio" Target="../media/audio11.wav"/><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audio" Target="../media/audio10.wav"/><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48.png"/><Relationship Id="rId11" Type="http://schemas.openxmlformats.org/officeDocument/2006/relationships/audio" Target="../media/audio9.wav"/><Relationship Id="rId5" Type="http://schemas.openxmlformats.org/officeDocument/2006/relationships/image" Target="../media/image47.png"/><Relationship Id="rId15" Type="http://schemas.openxmlformats.org/officeDocument/2006/relationships/audio" Target="../media/audio13.wav"/><Relationship Id="rId10" Type="http://schemas.openxmlformats.org/officeDocument/2006/relationships/audio" Target="../media/audio8.wav"/><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audio" Target="../media/audio12.wav"/></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26.xml"/><Relationship Id="rId1" Type="http://schemas.openxmlformats.org/officeDocument/2006/relationships/slideLayout" Target="../slideLayouts/slideLayout61.xml"/><Relationship Id="rId5" Type="http://schemas.openxmlformats.org/officeDocument/2006/relationships/image" Target="../media/image8.png"/><Relationship Id="rId4" Type="http://schemas.openxmlformats.org/officeDocument/2006/relationships/audio" Target="../media/audio15.wav"/></Relationships>
</file>

<file path=ppt/slides/_rels/slide28.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52.png"/><Relationship Id="rId3" Type="http://schemas.openxmlformats.org/officeDocument/2006/relationships/audio" Target="../media/audio16.wav"/><Relationship Id="rId7" Type="http://schemas.openxmlformats.org/officeDocument/2006/relationships/audio" Target="../media/audio19.wav"/><Relationship Id="rId12" Type="http://schemas.openxmlformats.org/officeDocument/2006/relationships/audio" Target="../media/audio24.wav"/><Relationship Id="rId2" Type="http://schemas.openxmlformats.org/officeDocument/2006/relationships/notesSlide" Target="../notesSlides/notesSlide27.xml"/><Relationship Id="rId1" Type="http://schemas.openxmlformats.org/officeDocument/2006/relationships/slideLayout" Target="../slideLayouts/slideLayout68.xml"/><Relationship Id="rId6" Type="http://schemas.openxmlformats.org/officeDocument/2006/relationships/audio" Target="../media/audio18.wav"/><Relationship Id="rId11" Type="http://schemas.openxmlformats.org/officeDocument/2006/relationships/audio" Target="../media/audio23.wav"/><Relationship Id="rId5" Type="http://schemas.openxmlformats.org/officeDocument/2006/relationships/audio" Target="../media/audio17.wav"/><Relationship Id="rId10" Type="http://schemas.openxmlformats.org/officeDocument/2006/relationships/audio" Target="../media/audio22.wav"/><Relationship Id="rId4" Type="http://schemas.openxmlformats.org/officeDocument/2006/relationships/audio" Target="../media/audio14.wav"/><Relationship Id="rId9" Type="http://schemas.openxmlformats.org/officeDocument/2006/relationships/audio" Target="../media/audio21.wav"/><Relationship Id="rId14" Type="http://schemas.openxmlformats.org/officeDocument/2006/relationships/image" Target="../media/image5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3" Type="http://schemas.openxmlformats.org/officeDocument/2006/relationships/hyperlink" Target="https://ncelp.org/wp-content/uploads/2020/02/MFL_Pedagogy_Review_Report_TSC_PUBLISHED_VERSION_Nov_2016_1_.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audio" Target="../media/audio25.wav"/><Relationship Id="rId7" Type="http://schemas.openxmlformats.org/officeDocument/2006/relationships/audio" Target="../media/audio29.wav"/><Relationship Id="rId2" Type="http://schemas.openxmlformats.org/officeDocument/2006/relationships/notesSlide" Target="../notesSlides/notesSlide29.xml"/><Relationship Id="rId1" Type="http://schemas.openxmlformats.org/officeDocument/2006/relationships/slideLayout" Target="../slideLayouts/slideLayout94.xml"/><Relationship Id="rId6" Type="http://schemas.openxmlformats.org/officeDocument/2006/relationships/audio" Target="../media/audio28.wav"/><Relationship Id="rId5" Type="http://schemas.openxmlformats.org/officeDocument/2006/relationships/audio" Target="../media/audio27.wav"/><Relationship Id="rId4" Type="http://schemas.openxmlformats.org/officeDocument/2006/relationships/audio" Target="../media/audio26.wav"/></Relationships>
</file>

<file path=ppt/slides/_rels/slide31.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3" Type="http://schemas.openxmlformats.org/officeDocument/2006/relationships/image" Target="../media/image8.png"/><Relationship Id="rId7" Type="http://schemas.openxmlformats.org/officeDocument/2006/relationships/audio" Target="../media/audio31.wav"/><Relationship Id="rId12" Type="http://schemas.openxmlformats.org/officeDocument/2006/relationships/audio" Target="../media/audio36.wav"/><Relationship Id="rId2" Type="http://schemas.openxmlformats.org/officeDocument/2006/relationships/notesSlide" Target="../notesSlides/notesSlide30.xml"/><Relationship Id="rId1" Type="http://schemas.openxmlformats.org/officeDocument/2006/relationships/slideLayout" Target="../slideLayouts/slideLayout46.xml"/><Relationship Id="rId6" Type="http://schemas.openxmlformats.org/officeDocument/2006/relationships/audio" Target="../media/audio30.wav"/><Relationship Id="rId11" Type="http://schemas.openxmlformats.org/officeDocument/2006/relationships/audio" Target="../media/audio35.wav"/><Relationship Id="rId5" Type="http://schemas.microsoft.com/office/2007/relationships/hdphoto" Target="../media/hdphoto1.wdp"/><Relationship Id="rId10" Type="http://schemas.openxmlformats.org/officeDocument/2006/relationships/audio" Target="../media/audio34.wav"/><Relationship Id="rId4" Type="http://schemas.openxmlformats.org/officeDocument/2006/relationships/image" Target="../media/image54.png"/><Relationship Id="rId9" Type="http://schemas.openxmlformats.org/officeDocument/2006/relationships/audio" Target="../media/audio33.wav"/><Relationship Id="rId14" Type="http://schemas.openxmlformats.org/officeDocument/2006/relationships/audio" Target="../media/audio38.wav"/></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46.xml"/><Relationship Id="rId5" Type="http://schemas.microsoft.com/office/2007/relationships/hdphoto" Target="../media/hdphoto2.wdp"/><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46.xml"/><Relationship Id="rId6" Type="http://schemas.openxmlformats.org/officeDocument/2006/relationships/audio" Target="../media/audio30.wav"/><Relationship Id="rId5" Type="http://schemas.microsoft.com/office/2007/relationships/hdphoto" Target="../media/hdphoto2.wdp"/><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39.wav"/><Relationship Id="rId7"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124.xml"/><Relationship Id="rId6" Type="http://schemas.openxmlformats.org/officeDocument/2006/relationships/audio" Target="../media/audio42.wav"/><Relationship Id="rId5" Type="http://schemas.openxmlformats.org/officeDocument/2006/relationships/audio" Target="../media/audio41.wav"/><Relationship Id="rId10" Type="http://schemas.openxmlformats.org/officeDocument/2006/relationships/image" Target="../media/image58.jpeg"/><Relationship Id="rId4" Type="http://schemas.openxmlformats.org/officeDocument/2006/relationships/audio" Target="../media/audio40.wav"/><Relationship Id="rId9" Type="http://schemas.openxmlformats.org/officeDocument/2006/relationships/image" Target="../media/image5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6.png"/><Relationship Id="rId7"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01.xml"/><Relationship Id="rId6" Type="http://schemas.openxmlformats.org/officeDocument/2006/relationships/audio" Target="../media/audio43.wav"/><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audio" Target="../media/audio44.wav"/><Relationship Id="rId2" Type="http://schemas.openxmlformats.org/officeDocument/2006/relationships/notesSlide" Target="../notesSlides/notesSlide37.xml"/><Relationship Id="rId1" Type="http://schemas.openxmlformats.org/officeDocument/2006/relationships/slideLayout" Target="../slideLayouts/slideLayout101.xml"/><Relationship Id="rId6" Type="http://schemas.openxmlformats.org/officeDocument/2006/relationships/image" Target="../media/image62.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png"/><Relationship Id="rId7" Type="http://schemas.openxmlformats.org/officeDocument/2006/relationships/audio" Target="../media/audio45.wav"/><Relationship Id="rId2" Type="http://schemas.openxmlformats.org/officeDocument/2006/relationships/notesSlide" Target="../notesSlides/notesSlide38.xml"/><Relationship Id="rId1" Type="http://schemas.openxmlformats.org/officeDocument/2006/relationships/slideLayout" Target="../slideLayouts/slideLayout101.xml"/><Relationship Id="rId6"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4.png"/><Relationship Id="rId4" Type="http://schemas.openxmlformats.org/officeDocument/2006/relationships/image" Target="../media/image59.png"/><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audio" Target="../media/audio46.wav"/></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12.xml"/><Relationship Id="rId6" Type="http://schemas.openxmlformats.org/officeDocument/2006/relationships/audio" Target="../media/audio47.wav"/><Relationship Id="rId5" Type="http://schemas.openxmlformats.org/officeDocument/2006/relationships/image" Target="../media/image56.pn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41.xml"/><Relationship Id="rId1" Type="http://schemas.openxmlformats.org/officeDocument/2006/relationships/slideLayout" Target="../slideLayouts/slideLayout112.xml"/><Relationship Id="rId6" Type="http://schemas.openxmlformats.org/officeDocument/2006/relationships/image" Target="../media/image68.png"/><Relationship Id="rId5" Type="http://schemas.openxmlformats.org/officeDocument/2006/relationships/audio" Target="../media/audio48.wav"/><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42.xml"/><Relationship Id="rId1" Type="http://schemas.openxmlformats.org/officeDocument/2006/relationships/slideLayout" Target="../slideLayouts/slideLayout112.xml"/><Relationship Id="rId6" Type="http://schemas.openxmlformats.org/officeDocument/2006/relationships/image" Target="../media/image68.png"/><Relationship Id="rId5" Type="http://schemas.openxmlformats.org/officeDocument/2006/relationships/audio" Target="../media/audio49.wav"/><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43.xml"/><Relationship Id="rId1" Type="http://schemas.openxmlformats.org/officeDocument/2006/relationships/slideLayout" Target="../slideLayouts/slideLayout112.xml"/><Relationship Id="rId6" Type="http://schemas.openxmlformats.org/officeDocument/2006/relationships/image" Target="../media/image68.png"/><Relationship Id="rId5" Type="http://schemas.openxmlformats.org/officeDocument/2006/relationships/audio" Target="../media/audio50.wav"/><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112.xml"/><Relationship Id="rId6" Type="http://schemas.openxmlformats.org/officeDocument/2006/relationships/audio" Target="../media/audio51.wav"/><Relationship Id="rId5" Type="http://schemas.openxmlformats.org/officeDocument/2006/relationships/image" Target="../media/image56.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112.xml"/><Relationship Id="rId6" Type="http://schemas.openxmlformats.org/officeDocument/2006/relationships/audio" Target="../media/audio52.wav"/><Relationship Id="rId5" Type="http://schemas.openxmlformats.org/officeDocument/2006/relationships/image" Target="../media/image56.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112.xml"/><Relationship Id="rId6" Type="http://schemas.openxmlformats.org/officeDocument/2006/relationships/audio" Target="../media/audio53.wav"/><Relationship Id="rId5" Type="http://schemas.openxmlformats.org/officeDocument/2006/relationships/image" Target="../media/image56.pn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112.xml"/><Relationship Id="rId6" Type="http://schemas.openxmlformats.org/officeDocument/2006/relationships/audio" Target="../media/audio54.wav"/><Relationship Id="rId5" Type="http://schemas.openxmlformats.org/officeDocument/2006/relationships/image" Target="../media/image56.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svg"/><Relationship Id="rId2" Type="http://schemas.openxmlformats.org/officeDocument/2006/relationships/notesSlide" Target="../notesSlides/notesSlide48.xml"/><Relationship Id="rId1" Type="http://schemas.openxmlformats.org/officeDocument/2006/relationships/slideLayout" Target="../slideLayouts/slideLayout112.xml"/><Relationship Id="rId6" Type="http://schemas.openxmlformats.org/officeDocument/2006/relationships/image" Target="../media/image68.png"/><Relationship Id="rId5" Type="http://schemas.openxmlformats.org/officeDocument/2006/relationships/audio" Target="../media/audio55.wav"/><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image" Target="../media/image76.png"/><Relationship Id="rId18" Type="http://schemas.openxmlformats.org/officeDocument/2006/relationships/image" Target="../media/image81.png"/><Relationship Id="rId26" Type="http://schemas.openxmlformats.org/officeDocument/2006/relationships/image" Target="../media/image88.png"/><Relationship Id="rId3" Type="http://schemas.openxmlformats.org/officeDocument/2006/relationships/image" Target="../media/image6.jpg"/><Relationship Id="rId21" Type="http://schemas.openxmlformats.org/officeDocument/2006/relationships/image" Target="../media/image84.png"/><Relationship Id="rId7" Type="http://schemas.openxmlformats.org/officeDocument/2006/relationships/audio" Target="../media/audio58.wav"/><Relationship Id="rId12" Type="http://schemas.openxmlformats.org/officeDocument/2006/relationships/image" Target="../media/image75.png"/><Relationship Id="rId17" Type="http://schemas.openxmlformats.org/officeDocument/2006/relationships/image" Target="../media/image80.png"/><Relationship Id="rId25" Type="http://schemas.openxmlformats.org/officeDocument/2006/relationships/audio" Target="../media/audio62.wav"/><Relationship Id="rId2" Type="http://schemas.openxmlformats.org/officeDocument/2006/relationships/notesSlide" Target="../notesSlides/notesSlide49.xml"/><Relationship Id="rId16" Type="http://schemas.openxmlformats.org/officeDocument/2006/relationships/image" Target="../media/image79.svg"/><Relationship Id="rId20" Type="http://schemas.openxmlformats.org/officeDocument/2006/relationships/image" Target="../media/image83.svg"/><Relationship Id="rId1" Type="http://schemas.openxmlformats.org/officeDocument/2006/relationships/slideLayout" Target="../slideLayouts/slideLayout124.xml"/><Relationship Id="rId6" Type="http://schemas.openxmlformats.org/officeDocument/2006/relationships/audio" Target="../media/audio57.wav"/><Relationship Id="rId11" Type="http://schemas.openxmlformats.org/officeDocument/2006/relationships/image" Target="../media/image74.png"/><Relationship Id="rId24" Type="http://schemas.openxmlformats.org/officeDocument/2006/relationships/image" Target="../media/image87.png"/><Relationship Id="rId5" Type="http://schemas.openxmlformats.org/officeDocument/2006/relationships/audio" Target="../media/audio56.wav"/><Relationship Id="rId15" Type="http://schemas.openxmlformats.org/officeDocument/2006/relationships/image" Target="../media/image78.png"/><Relationship Id="rId23" Type="http://schemas.openxmlformats.org/officeDocument/2006/relationships/image" Target="../media/image86.png"/><Relationship Id="rId10" Type="http://schemas.openxmlformats.org/officeDocument/2006/relationships/audio" Target="../media/audio61.wav"/><Relationship Id="rId19" Type="http://schemas.openxmlformats.org/officeDocument/2006/relationships/image" Target="../media/image82.png"/><Relationship Id="rId4" Type="http://schemas.openxmlformats.org/officeDocument/2006/relationships/image" Target="../media/image56.png"/><Relationship Id="rId9" Type="http://schemas.openxmlformats.org/officeDocument/2006/relationships/audio" Target="../media/audio60.wav"/><Relationship Id="rId14" Type="http://schemas.openxmlformats.org/officeDocument/2006/relationships/image" Target="../media/image77.png"/><Relationship Id="rId22" Type="http://schemas.openxmlformats.org/officeDocument/2006/relationships/image" Target="../media/image85.png"/><Relationship Id="rId27" Type="http://schemas.openxmlformats.org/officeDocument/2006/relationships/image" Target="../media/image89.png"/></Relationships>
</file>

<file path=ppt/slides/_rels/slide5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18" Type="http://schemas.openxmlformats.org/officeDocument/2006/relationships/image" Target="../media/image104.png"/><Relationship Id="rId3" Type="http://schemas.openxmlformats.org/officeDocument/2006/relationships/image" Target="../media/image56.png"/><Relationship Id="rId7" Type="http://schemas.openxmlformats.org/officeDocument/2006/relationships/image" Target="../media/image93.pn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notesSlide" Target="../notesSlides/notesSlide50.xml"/><Relationship Id="rId16" Type="http://schemas.openxmlformats.org/officeDocument/2006/relationships/image" Target="../media/image102.png"/><Relationship Id="rId1" Type="http://schemas.openxmlformats.org/officeDocument/2006/relationships/slideLayout" Target="../slideLayouts/slideLayout124.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jpe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124.xml"/><Relationship Id="rId6" Type="http://schemas.openxmlformats.org/officeDocument/2006/relationships/image" Target="../media/image107.gif"/><Relationship Id="rId5" Type="http://schemas.openxmlformats.org/officeDocument/2006/relationships/image" Target="../media/image56.png"/><Relationship Id="rId4" Type="http://schemas.openxmlformats.org/officeDocument/2006/relationships/image" Target="../media/image106.png"/></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56.png"/><Relationship Id="rId1" Type="http://schemas.openxmlformats.org/officeDocument/2006/relationships/slideLayout" Target="../slideLayouts/slideLayout124.xml"/><Relationship Id="rId6" Type="http://schemas.openxmlformats.org/officeDocument/2006/relationships/image" Target="../media/image107.gif"/><Relationship Id="rId5" Type="http://schemas.openxmlformats.org/officeDocument/2006/relationships/image" Target="../media/image110.png"/><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1.png"/><Relationship Id="rId5" Type="http://schemas.openxmlformats.org/officeDocument/2006/relationships/image" Target="../media/image8.png"/><Relationship Id="rId4"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113.svg"/><Relationship Id="rId4" Type="http://schemas.openxmlformats.org/officeDocument/2006/relationships/image" Target="../media/image112.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resources.ncelp.org/concern/resources/5t34sj80w?locale=en" TargetMode="External"/><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oasis-database.org/concern/summaries/r207tp32d?locale=en" TargetMode="External"/><Relationship Id="rId5" Type="http://schemas.openxmlformats.org/officeDocument/2006/relationships/hyperlink" Target="https://oasis-database.org/concern/summaries/nc580m68d?locale=en" TargetMode="External"/><Relationship Id="rId4" Type="http://schemas.openxmlformats.org/officeDocument/2006/relationships/hyperlink" Target="https://resources.ncelp.org/concern/resources/kd17cs85f?locale=e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356483" y="573052"/>
            <a:ext cx="6818489" cy="4371975"/>
          </a:xfrm>
        </p:spPr>
        <p:txBody>
          <a:bodyPr>
            <a:normAutofit/>
          </a:bodyPr>
          <a:lstStyle/>
          <a:p>
            <a:pPr algn="l"/>
            <a:r>
              <a:rPr lang="en-GB" b="1" dirty="0">
                <a:solidFill>
                  <a:prstClr val="white"/>
                </a:solidFill>
              </a:rPr>
              <a:t>Session 1: Phonics</a:t>
            </a:r>
            <a:br>
              <a:rPr lang="en-GB" b="1" dirty="0">
                <a:solidFill>
                  <a:prstClr val="white"/>
                </a:solidFill>
              </a:rPr>
            </a:br>
            <a:br>
              <a:rPr lang="en-GB" b="1" dirty="0">
                <a:solidFill>
                  <a:prstClr val="white"/>
                </a:solidFill>
              </a:rPr>
            </a:br>
            <a:endParaRPr lang="en-GB" dirty="0"/>
          </a:p>
        </p:txBody>
      </p:sp>
      <p:sp>
        <p:nvSpPr>
          <p:cNvPr id="11" name="Title 3">
            <a:extLst>
              <a:ext uri="{FF2B5EF4-FFF2-40B4-BE49-F238E27FC236}">
                <a16:creationId xmlns:a16="http://schemas.microsoft.com/office/drawing/2014/main" id="{C0508B9B-5891-4D3C-9F6E-ECDA43B43AC2}"/>
              </a:ext>
            </a:extLst>
          </p:cNvPr>
          <p:cNvSpPr txBox="1">
            <a:spLocks/>
          </p:cNvSpPr>
          <p:nvPr/>
        </p:nvSpPr>
        <p:spPr>
          <a:xfrm>
            <a:off x="395111" y="4626353"/>
            <a:ext cx="5784972" cy="175581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Mel Yates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Head of Languages,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Presdales</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School</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20/11/20</a:t>
            </a:r>
          </a:p>
        </p:txBody>
      </p:sp>
      <p:pic>
        <p:nvPicPr>
          <p:cNvPr id="15" name="Picture 14" descr="NCELP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77879363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283116" cy="867128"/>
          </a:xfrm>
          <a:prstGeom prst="rect">
            <a:avLst/>
          </a:prstGeom>
        </p:spPr>
      </p:pic>
      <p:sp>
        <p:nvSpPr>
          <p:cNvPr id="2" name="Title 1"/>
          <p:cNvSpPr>
            <a:spLocks noGrp="1"/>
          </p:cNvSpPr>
          <p:nvPr>
            <p:ph type="title"/>
          </p:nvPr>
        </p:nvSpPr>
        <p:spPr>
          <a:xfrm>
            <a:off x="0" y="67645"/>
            <a:ext cx="6096000" cy="1325563"/>
          </a:xfrm>
        </p:spPr>
        <p:txBody>
          <a:bodyPr>
            <a:normAutofit/>
          </a:bodyPr>
          <a:lstStyle/>
          <a:p>
            <a:r>
              <a:rPr lang="en-GB" sz="3600" b="1" dirty="0">
                <a:solidFill>
                  <a:schemeClr val="bg1"/>
                </a:solidFill>
              </a:rPr>
              <a:t>Choice of SSC - frequency</a:t>
            </a:r>
          </a:p>
        </p:txBody>
      </p:sp>
      <p:sp>
        <p:nvSpPr>
          <p:cNvPr id="14" name="TextBox 13">
            <a:extLst>
              <a:ext uri="{FF2B5EF4-FFF2-40B4-BE49-F238E27FC236}">
                <a16:creationId xmlns:a16="http://schemas.microsoft.com/office/drawing/2014/main" id="{341470E9-E46A-4134-88CE-F82467A9BFF1}"/>
              </a:ext>
            </a:extLst>
          </p:cNvPr>
          <p:cNvSpPr txBox="1"/>
          <p:nvPr/>
        </p:nvSpPr>
        <p:spPr>
          <a:xfrm>
            <a:off x="1061208" y="1163991"/>
            <a:ext cx="9144000" cy="1754326"/>
          </a:xfrm>
          <a:prstGeom prst="rect">
            <a:avLst/>
          </a:prstGeom>
          <a:noFill/>
        </p:spPr>
        <p:txBody>
          <a:bodyPr wrap="square" rtlCol="0">
            <a:spAutoFit/>
          </a:bodyPr>
          <a:lstStyle/>
          <a:p>
            <a:pPr>
              <a:spcBef>
                <a:spcPts val="600"/>
              </a:spcBef>
              <a:spcAft>
                <a:spcPts val="600"/>
              </a:spcAft>
            </a:pPr>
            <a:r>
              <a:rPr lang="en-GB" sz="2200" dirty="0">
                <a:solidFill>
                  <a:srgbClr val="115076"/>
                </a:solidFill>
                <a:latin typeface="Century Gothic" panose="020B0502020202020204" pitchFamily="34" charset="0"/>
                <a:cs typeface="Calibri" panose="020F0502020204030204" pitchFamily="34" charset="0"/>
              </a:rPr>
              <a:t>Analysis of two small corpora:</a:t>
            </a:r>
          </a:p>
          <a:p>
            <a:pPr marL="457200" indent="-457200">
              <a:spcBef>
                <a:spcPts val="600"/>
              </a:spcBef>
              <a:spcAft>
                <a:spcPts val="600"/>
              </a:spcAft>
              <a:buAutoNum type="alphaLcParenBoth"/>
            </a:pPr>
            <a:r>
              <a:rPr lang="en-GB" sz="2200" dirty="0">
                <a:solidFill>
                  <a:srgbClr val="115076"/>
                </a:solidFill>
                <a:latin typeface="Century Gothic" panose="020B0502020202020204" pitchFamily="34" charset="0"/>
                <a:cs typeface="Calibri" panose="020F0502020204030204" pitchFamily="34" charset="0"/>
              </a:rPr>
              <a:t>first 200 words of six ‘featured texts’ from an on-line magazine for French young people (www.geoado.com)</a:t>
            </a:r>
          </a:p>
          <a:p>
            <a:pPr marL="457200" indent="-457200">
              <a:spcBef>
                <a:spcPts val="600"/>
              </a:spcBef>
              <a:spcAft>
                <a:spcPts val="600"/>
              </a:spcAft>
              <a:buAutoNum type="alphaLcParenBoth"/>
            </a:pPr>
            <a:r>
              <a:rPr lang="en-GB" sz="2200" dirty="0">
                <a:solidFill>
                  <a:srgbClr val="115076"/>
                </a:solidFill>
                <a:latin typeface="Century Gothic" panose="020B0502020202020204" pitchFamily="34" charset="0"/>
                <a:cs typeface="Calibri" panose="020F0502020204030204" pitchFamily="34" charset="0"/>
              </a:rPr>
              <a:t>Analysis of words in Dynamo 1 Module 1 </a:t>
            </a:r>
          </a:p>
        </p:txBody>
      </p:sp>
      <p:pic>
        <p:nvPicPr>
          <p:cNvPr id="15" name="Picture 14">
            <a:extLst>
              <a:ext uri="{FF2B5EF4-FFF2-40B4-BE49-F238E27FC236}">
                <a16:creationId xmlns:a16="http://schemas.microsoft.com/office/drawing/2014/main" id="{6C09C2BA-7A1C-4F08-A25C-509DD6E18FB8}"/>
              </a:ext>
            </a:extLst>
          </p:cNvPr>
          <p:cNvPicPr>
            <a:picLocks noChangeAspect="1"/>
          </p:cNvPicPr>
          <p:nvPr/>
        </p:nvPicPr>
        <p:blipFill rotWithShape="1">
          <a:blip r:embed="rId4"/>
          <a:srcRect l="-466" t="3546" r="10736" b="5308"/>
          <a:stretch/>
        </p:blipFill>
        <p:spPr>
          <a:xfrm>
            <a:off x="2988689" y="3187045"/>
            <a:ext cx="5289038" cy="3022063"/>
          </a:xfrm>
          <a:prstGeom prst="rect">
            <a:avLst/>
          </a:prstGeom>
        </p:spPr>
      </p:pic>
    </p:spTree>
    <p:extLst>
      <p:ext uri="{BB962C8B-B14F-4D97-AF65-F5344CB8AC3E}">
        <p14:creationId xmlns:p14="http://schemas.microsoft.com/office/powerpoint/2010/main" val="964127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 name="Table 83">
            <a:extLst>
              <a:ext uri="{FF2B5EF4-FFF2-40B4-BE49-F238E27FC236}">
                <a16:creationId xmlns:a16="http://schemas.microsoft.com/office/drawing/2014/main" id="{5B00EE11-9068-4E74-8438-3F6BE68244BD}"/>
              </a:ext>
            </a:extLst>
          </p:cNvPr>
          <p:cNvGraphicFramePr>
            <a:graphicFrameLocks noGrp="1"/>
          </p:cNvGraphicFramePr>
          <p:nvPr/>
        </p:nvGraphicFramePr>
        <p:xfrm>
          <a:off x="248049" y="316240"/>
          <a:ext cx="11630682" cy="5769920"/>
        </p:xfrm>
        <a:graphic>
          <a:graphicData uri="http://schemas.openxmlformats.org/drawingml/2006/table">
            <a:tbl>
              <a:tblPr firstRow="1" bandRow="1">
                <a:tableStyleId>{5940675A-B579-460E-94D1-54222C63F5DA}</a:tableStyleId>
              </a:tblPr>
              <a:tblGrid>
                <a:gridCol w="1938447">
                  <a:extLst>
                    <a:ext uri="{9D8B030D-6E8A-4147-A177-3AD203B41FA5}">
                      <a16:colId xmlns:a16="http://schemas.microsoft.com/office/drawing/2014/main" val="1988045768"/>
                    </a:ext>
                  </a:extLst>
                </a:gridCol>
                <a:gridCol w="1938447">
                  <a:extLst>
                    <a:ext uri="{9D8B030D-6E8A-4147-A177-3AD203B41FA5}">
                      <a16:colId xmlns:a16="http://schemas.microsoft.com/office/drawing/2014/main" val="694569702"/>
                    </a:ext>
                  </a:extLst>
                </a:gridCol>
                <a:gridCol w="1938447">
                  <a:extLst>
                    <a:ext uri="{9D8B030D-6E8A-4147-A177-3AD203B41FA5}">
                      <a16:colId xmlns:a16="http://schemas.microsoft.com/office/drawing/2014/main" val="2268552234"/>
                    </a:ext>
                  </a:extLst>
                </a:gridCol>
                <a:gridCol w="1938447">
                  <a:extLst>
                    <a:ext uri="{9D8B030D-6E8A-4147-A177-3AD203B41FA5}">
                      <a16:colId xmlns:a16="http://schemas.microsoft.com/office/drawing/2014/main" val="2419153379"/>
                    </a:ext>
                  </a:extLst>
                </a:gridCol>
                <a:gridCol w="1938447">
                  <a:extLst>
                    <a:ext uri="{9D8B030D-6E8A-4147-A177-3AD203B41FA5}">
                      <a16:colId xmlns:a16="http://schemas.microsoft.com/office/drawing/2014/main" val="2309328029"/>
                    </a:ext>
                  </a:extLst>
                </a:gridCol>
                <a:gridCol w="1938447">
                  <a:extLst>
                    <a:ext uri="{9D8B030D-6E8A-4147-A177-3AD203B41FA5}">
                      <a16:colId xmlns:a16="http://schemas.microsoft.com/office/drawing/2014/main" val="654230178"/>
                    </a:ext>
                  </a:extLst>
                </a:gridCol>
              </a:tblGrid>
              <a:tr h="14424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44428657"/>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812961732"/>
                  </a:ext>
                </a:extLst>
              </a:tr>
              <a:tr h="1442480">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859905986"/>
                  </a:ext>
                </a:extLst>
              </a:tr>
              <a:tr h="1442480">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pPr algn="ctr"/>
                      <a:r>
                        <a:rPr lang="en-GB" sz="1600" b="1" dirty="0" err="1">
                          <a:solidFill>
                            <a:schemeClr val="accent1">
                              <a:lumMod val="50000"/>
                            </a:schemeClr>
                          </a:solidFill>
                          <a:latin typeface="Century Gothic" panose="020B0502020202020204" pitchFamily="34" charset="0"/>
                        </a:rPr>
                        <a:t>Francophoniques</a:t>
                      </a:r>
                      <a:endParaRPr lang="en-GB" sz="16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2264953687"/>
                  </a:ext>
                </a:extLst>
              </a:tr>
            </a:tbl>
          </a:graphicData>
        </a:graphic>
      </p:graphicFrame>
      <p:sp>
        <p:nvSpPr>
          <p:cNvPr id="85" name="TextBox 84"/>
          <p:cNvSpPr txBox="1"/>
          <p:nvPr/>
        </p:nvSpPr>
        <p:spPr>
          <a:xfrm rot="10800000" flipV="1">
            <a:off x="501710" y="295089"/>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dans</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pic>
        <p:nvPicPr>
          <p:cNvPr id="86"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798" y="816834"/>
            <a:ext cx="440065" cy="622378"/>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01A4471C-BA12-42B9-A930-96E726DD97EB}"/>
              </a:ext>
            </a:extLst>
          </p:cNvPr>
          <p:cNvSpPr txBox="1"/>
          <p:nvPr/>
        </p:nvSpPr>
        <p:spPr>
          <a:xfrm>
            <a:off x="1343831" y="264311"/>
            <a:ext cx="4814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5D00"/>
                </a:solidFill>
                <a:effectLst/>
                <a:uLnTx/>
                <a:uFillTx/>
                <a:latin typeface="Century Gothic" panose="020B0502020202020204" pitchFamily="34" charset="0"/>
              </a:rPr>
              <a:t>X</a:t>
            </a:r>
          </a:p>
        </p:txBody>
      </p:sp>
      <p:sp>
        <p:nvSpPr>
          <p:cNvPr id="88" name="TextBox 87">
            <a:extLst>
              <a:ext uri="{FF2B5EF4-FFF2-40B4-BE49-F238E27FC236}">
                <a16:creationId xmlns:a16="http://schemas.microsoft.com/office/drawing/2014/main" id="{27545A5E-73DA-49E9-BB52-FBAA40BA9B21}"/>
              </a:ext>
            </a:extLst>
          </p:cNvPr>
          <p:cNvSpPr txBox="1"/>
          <p:nvPr/>
        </p:nvSpPr>
        <p:spPr>
          <a:xfrm>
            <a:off x="192799" y="254798"/>
            <a:ext cx="61783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SFC</a:t>
            </a:r>
          </a:p>
        </p:txBody>
      </p:sp>
      <p:sp>
        <p:nvSpPr>
          <p:cNvPr id="89" name="TextBox 88">
            <a:extLst>
              <a:ext uri="{FF2B5EF4-FFF2-40B4-BE49-F238E27FC236}">
                <a16:creationId xmlns:a16="http://schemas.microsoft.com/office/drawing/2014/main" id="{39F0888F-A463-4264-913D-6587DF2B0911}"/>
              </a:ext>
            </a:extLst>
          </p:cNvPr>
          <p:cNvSpPr txBox="1"/>
          <p:nvPr/>
        </p:nvSpPr>
        <p:spPr>
          <a:xfrm>
            <a:off x="2153770" y="192298"/>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a:t>
            </a:r>
          </a:p>
        </p:txBody>
      </p:sp>
      <p:sp>
        <p:nvSpPr>
          <p:cNvPr id="90" name="TextBox 89">
            <a:extLst>
              <a:ext uri="{FF2B5EF4-FFF2-40B4-BE49-F238E27FC236}">
                <a16:creationId xmlns:a16="http://schemas.microsoft.com/office/drawing/2014/main" id="{996F03CA-4393-4B59-82AE-47D2DDCE7FC2}"/>
              </a:ext>
            </a:extLst>
          </p:cNvPr>
          <p:cNvSpPr txBox="1"/>
          <p:nvPr/>
        </p:nvSpPr>
        <p:spPr>
          <a:xfrm rot="10800000" flipV="1">
            <a:off x="2517930" y="370346"/>
            <a:ext cx="156570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nim</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l</a:t>
            </a:r>
          </a:p>
        </p:txBody>
      </p:sp>
      <p:sp>
        <p:nvSpPr>
          <p:cNvPr id="91" name="TextBox 90">
            <a:extLst>
              <a:ext uri="{FF2B5EF4-FFF2-40B4-BE49-F238E27FC236}">
                <a16:creationId xmlns:a16="http://schemas.microsoft.com/office/drawing/2014/main" id="{E03C17A7-4D3C-4F7A-A902-2FFD30051486}"/>
              </a:ext>
            </a:extLst>
          </p:cNvPr>
          <p:cNvSpPr txBox="1"/>
          <p:nvPr/>
        </p:nvSpPr>
        <p:spPr>
          <a:xfrm>
            <a:off x="4099312" y="251511"/>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a:t>
            </a:r>
          </a:p>
        </p:txBody>
      </p:sp>
      <p:sp>
        <p:nvSpPr>
          <p:cNvPr id="92" name="TextBox 91">
            <a:extLst>
              <a:ext uri="{FF2B5EF4-FFF2-40B4-BE49-F238E27FC236}">
                <a16:creationId xmlns:a16="http://schemas.microsoft.com/office/drawing/2014/main" id="{21965192-8A44-404D-A8A2-7FE4D3B6FB7A}"/>
              </a:ext>
            </a:extLst>
          </p:cNvPr>
          <p:cNvSpPr txBox="1"/>
          <p:nvPr/>
        </p:nvSpPr>
        <p:spPr>
          <a:xfrm rot="10800000" flipV="1">
            <a:off x="4341633" y="39391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m</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a:t>
            </a:r>
          </a:p>
        </p:txBody>
      </p:sp>
      <p:sp>
        <p:nvSpPr>
          <p:cNvPr id="93" name="TextBox 92">
            <a:extLst>
              <a:ext uri="{FF2B5EF4-FFF2-40B4-BE49-F238E27FC236}">
                <a16:creationId xmlns:a16="http://schemas.microsoft.com/office/drawing/2014/main" id="{56062E12-3005-440B-9F4D-0DE861F6A42E}"/>
              </a:ext>
            </a:extLst>
          </p:cNvPr>
          <p:cNvSpPr txBox="1"/>
          <p:nvPr/>
        </p:nvSpPr>
        <p:spPr>
          <a:xfrm>
            <a:off x="6015235" y="193565"/>
            <a:ext cx="68646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94" name="TextBox 93">
            <a:extLst>
              <a:ext uri="{FF2B5EF4-FFF2-40B4-BE49-F238E27FC236}">
                <a16:creationId xmlns:a16="http://schemas.microsoft.com/office/drawing/2014/main" id="{99C1E285-6BD0-46F7-9623-E3508D0E3514}"/>
              </a:ext>
            </a:extLst>
          </p:cNvPr>
          <p:cNvSpPr txBox="1"/>
          <p:nvPr/>
        </p:nvSpPr>
        <p:spPr>
          <a:xfrm rot="10800000" flipV="1">
            <a:off x="6379396" y="37161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d</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x</a:t>
            </a:r>
          </a:p>
        </p:txBody>
      </p:sp>
      <p:sp>
        <p:nvSpPr>
          <p:cNvPr id="95" name="TextBox 94">
            <a:extLst>
              <a:ext uri="{FF2B5EF4-FFF2-40B4-BE49-F238E27FC236}">
                <a16:creationId xmlns:a16="http://schemas.microsoft.com/office/drawing/2014/main" id="{C9F86A72-63E1-4A58-8244-EBCBEBDC45B4}"/>
              </a:ext>
            </a:extLst>
          </p:cNvPr>
          <p:cNvSpPr txBox="1"/>
          <p:nvPr/>
        </p:nvSpPr>
        <p:spPr>
          <a:xfrm>
            <a:off x="8013724" y="189916"/>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e</a:t>
            </a:r>
          </a:p>
        </p:txBody>
      </p:sp>
      <p:sp>
        <p:nvSpPr>
          <p:cNvPr id="96" name="TextBox 95">
            <a:extLst>
              <a:ext uri="{FF2B5EF4-FFF2-40B4-BE49-F238E27FC236}">
                <a16:creationId xmlns:a16="http://schemas.microsoft.com/office/drawing/2014/main" id="{21E497C2-6813-45CF-9B5F-EA40A2480F0D}"/>
              </a:ext>
            </a:extLst>
          </p:cNvPr>
          <p:cNvSpPr txBox="1"/>
          <p:nvPr/>
        </p:nvSpPr>
        <p:spPr>
          <a:xfrm rot="10800000" flipV="1">
            <a:off x="8377885" y="317164"/>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j</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a:t>
            </a:r>
          </a:p>
        </p:txBody>
      </p:sp>
      <p:sp>
        <p:nvSpPr>
          <p:cNvPr id="97" name="TextBox 96">
            <a:extLst>
              <a:ext uri="{FF2B5EF4-FFF2-40B4-BE49-F238E27FC236}">
                <a16:creationId xmlns:a16="http://schemas.microsoft.com/office/drawing/2014/main" id="{014393F9-EBBB-46AE-A196-D335BA83A5BF}"/>
              </a:ext>
            </a:extLst>
          </p:cNvPr>
          <p:cNvSpPr txBox="1"/>
          <p:nvPr/>
        </p:nvSpPr>
        <p:spPr>
          <a:xfrm>
            <a:off x="9943589" y="167573"/>
            <a:ext cx="7034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au</a:t>
            </a:r>
          </a:p>
        </p:txBody>
      </p:sp>
      <p:sp>
        <p:nvSpPr>
          <p:cNvPr id="98" name="TextBox 97">
            <a:extLst>
              <a:ext uri="{FF2B5EF4-FFF2-40B4-BE49-F238E27FC236}">
                <a16:creationId xmlns:a16="http://schemas.microsoft.com/office/drawing/2014/main" id="{8F5AD61F-FF38-4B02-B6A5-FD573E6CA9AA}"/>
              </a:ext>
            </a:extLst>
          </p:cNvPr>
          <p:cNvSpPr txBox="1"/>
          <p:nvPr/>
        </p:nvSpPr>
        <p:spPr>
          <a:xfrm rot="10800000" flipV="1">
            <a:off x="10024240" y="457236"/>
            <a:ext cx="190974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g</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che</a:t>
            </a:r>
          </a:p>
        </p:txBody>
      </p:sp>
      <p:sp>
        <p:nvSpPr>
          <p:cNvPr id="99" name="TextBox 98">
            <a:extLst>
              <a:ext uri="{FF2B5EF4-FFF2-40B4-BE49-F238E27FC236}">
                <a16:creationId xmlns:a16="http://schemas.microsoft.com/office/drawing/2014/main" id="{A5EA739B-5F9B-49F0-9FB7-66EAED3AA8BD}"/>
              </a:ext>
            </a:extLst>
          </p:cNvPr>
          <p:cNvSpPr txBox="1"/>
          <p:nvPr/>
        </p:nvSpPr>
        <p:spPr>
          <a:xfrm>
            <a:off x="2166470" y="1614698"/>
            <a:ext cx="6281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ou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00" name="TextBox 99">
            <a:extLst>
              <a:ext uri="{FF2B5EF4-FFF2-40B4-BE49-F238E27FC236}">
                <a16:creationId xmlns:a16="http://schemas.microsoft.com/office/drawing/2014/main" id="{43E99237-64FE-4D6D-A43C-959E364F8A43}"/>
              </a:ext>
            </a:extLst>
          </p:cNvPr>
          <p:cNvSpPr txBox="1"/>
          <p:nvPr/>
        </p:nvSpPr>
        <p:spPr>
          <a:xfrm rot="10800000" flipV="1">
            <a:off x="2477397" y="189305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ou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s</a:t>
            </a:r>
          </a:p>
        </p:txBody>
      </p:sp>
      <p:sp>
        <p:nvSpPr>
          <p:cNvPr id="101" name="TextBox 100">
            <a:extLst>
              <a:ext uri="{FF2B5EF4-FFF2-40B4-BE49-F238E27FC236}">
                <a16:creationId xmlns:a16="http://schemas.microsoft.com/office/drawing/2014/main" id="{0C330699-1A94-4A4B-BBFC-17CFB512D299}"/>
              </a:ext>
            </a:extLst>
          </p:cNvPr>
          <p:cNvSpPr txBox="1"/>
          <p:nvPr/>
        </p:nvSpPr>
        <p:spPr>
          <a:xfrm>
            <a:off x="4072122" y="1739909"/>
            <a:ext cx="6178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SFE</a:t>
            </a:r>
          </a:p>
        </p:txBody>
      </p:sp>
      <p:sp>
        <p:nvSpPr>
          <p:cNvPr id="102" name="TextBox 101">
            <a:extLst>
              <a:ext uri="{FF2B5EF4-FFF2-40B4-BE49-F238E27FC236}">
                <a16:creationId xmlns:a16="http://schemas.microsoft.com/office/drawing/2014/main" id="{35ED4ED2-76E4-4B1D-8687-EA430F13F0A9}"/>
              </a:ext>
            </a:extLst>
          </p:cNvPr>
          <p:cNvSpPr txBox="1"/>
          <p:nvPr/>
        </p:nvSpPr>
        <p:spPr>
          <a:xfrm rot="10800000" flipV="1">
            <a:off x="4002729" y="1948005"/>
            <a:ext cx="20268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timide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03" name="TextBox 102">
            <a:extLst>
              <a:ext uri="{FF2B5EF4-FFF2-40B4-BE49-F238E27FC236}">
                <a16:creationId xmlns:a16="http://schemas.microsoft.com/office/drawing/2014/main" id="{6D5BA393-85B6-4ED4-85E5-B2EF5E5A7BDE}"/>
              </a:ext>
            </a:extLst>
          </p:cNvPr>
          <p:cNvSpPr txBox="1"/>
          <p:nvPr/>
        </p:nvSpPr>
        <p:spPr>
          <a:xfrm>
            <a:off x="6027935" y="1615965"/>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a:t>
            </a:r>
          </a:p>
        </p:txBody>
      </p:sp>
      <p:sp>
        <p:nvSpPr>
          <p:cNvPr id="104" name="TextBox 103">
            <a:extLst>
              <a:ext uri="{FF2B5EF4-FFF2-40B4-BE49-F238E27FC236}">
                <a16:creationId xmlns:a16="http://schemas.microsoft.com/office/drawing/2014/main" id="{CEDDBBF8-14E6-4509-8F5F-F5EF5CC01E85}"/>
              </a:ext>
            </a:extLst>
          </p:cNvPr>
          <p:cNvSpPr txBox="1"/>
          <p:nvPr/>
        </p:nvSpPr>
        <p:spPr>
          <a:xfrm rot="10800000" flipV="1">
            <a:off x="6338862" y="189431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é</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crire</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05" name="TextBox 104">
            <a:extLst>
              <a:ext uri="{FF2B5EF4-FFF2-40B4-BE49-F238E27FC236}">
                <a16:creationId xmlns:a16="http://schemas.microsoft.com/office/drawing/2014/main" id="{1DBEB9ED-2A1F-4697-A09B-456FE6C025FE}"/>
              </a:ext>
            </a:extLst>
          </p:cNvPr>
          <p:cNvSpPr txBox="1"/>
          <p:nvPr/>
        </p:nvSpPr>
        <p:spPr>
          <a:xfrm>
            <a:off x="8026424" y="1612316"/>
            <a:ext cx="130332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/an</a:t>
            </a:r>
          </a:p>
        </p:txBody>
      </p:sp>
      <p:sp>
        <p:nvSpPr>
          <p:cNvPr id="106" name="TextBox 105">
            <a:extLst>
              <a:ext uri="{FF2B5EF4-FFF2-40B4-BE49-F238E27FC236}">
                <a16:creationId xmlns:a16="http://schemas.microsoft.com/office/drawing/2014/main" id="{1084D522-55E2-4A5B-8A07-01AAE18E1CC8}"/>
              </a:ext>
            </a:extLst>
          </p:cNvPr>
          <p:cNvSpPr txBox="1"/>
          <p:nvPr/>
        </p:nvSpPr>
        <p:spPr>
          <a:xfrm rot="10800000" flipV="1">
            <a:off x="7976784" y="1938188"/>
            <a:ext cx="21158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en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f</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a:t>
            </a:r>
          </a:p>
        </p:txBody>
      </p:sp>
      <p:sp>
        <p:nvSpPr>
          <p:cNvPr id="107" name="TextBox 106">
            <a:extLst>
              <a:ext uri="{FF2B5EF4-FFF2-40B4-BE49-F238E27FC236}">
                <a16:creationId xmlns:a16="http://schemas.microsoft.com/office/drawing/2014/main" id="{2D84058D-C626-482F-BA91-88500C8F938A}"/>
              </a:ext>
            </a:extLst>
          </p:cNvPr>
          <p:cNvSpPr txBox="1"/>
          <p:nvPr/>
        </p:nvSpPr>
        <p:spPr>
          <a:xfrm>
            <a:off x="9956289" y="1589973"/>
            <a:ext cx="75410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on</a:t>
            </a:r>
          </a:p>
        </p:txBody>
      </p:sp>
      <p:sp>
        <p:nvSpPr>
          <p:cNvPr id="108" name="TextBox 107">
            <a:extLst>
              <a:ext uri="{FF2B5EF4-FFF2-40B4-BE49-F238E27FC236}">
                <a16:creationId xmlns:a16="http://schemas.microsoft.com/office/drawing/2014/main" id="{97A45DCB-28B8-4DF2-9802-A456A60B9B9A}"/>
              </a:ext>
            </a:extLst>
          </p:cNvPr>
          <p:cNvSpPr txBox="1"/>
          <p:nvPr/>
        </p:nvSpPr>
        <p:spPr>
          <a:xfrm rot="10800000" flipV="1">
            <a:off x="10267217" y="1868326"/>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N</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on</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p>
        </p:txBody>
      </p:sp>
      <p:sp>
        <p:nvSpPr>
          <p:cNvPr id="109" name="TextBox 108">
            <a:extLst>
              <a:ext uri="{FF2B5EF4-FFF2-40B4-BE49-F238E27FC236}">
                <a16:creationId xmlns:a16="http://schemas.microsoft.com/office/drawing/2014/main" id="{74D7DA4E-2E3C-4902-91E3-956B2ED8568F}"/>
              </a:ext>
            </a:extLst>
          </p:cNvPr>
          <p:cNvSpPr txBox="1"/>
          <p:nvPr/>
        </p:nvSpPr>
        <p:spPr>
          <a:xfrm>
            <a:off x="2141070" y="3124490"/>
            <a:ext cx="836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ê/è</a:t>
            </a:r>
          </a:p>
        </p:txBody>
      </p:sp>
      <p:sp>
        <p:nvSpPr>
          <p:cNvPr id="110" name="TextBox 109">
            <a:extLst>
              <a:ext uri="{FF2B5EF4-FFF2-40B4-BE49-F238E27FC236}">
                <a16:creationId xmlns:a16="http://schemas.microsoft.com/office/drawing/2014/main" id="{30EB85E3-56EB-4612-B609-3B14E89B4C41}"/>
              </a:ext>
            </a:extLst>
          </p:cNvPr>
          <p:cNvSpPr txBox="1"/>
          <p:nvPr/>
        </p:nvSpPr>
        <p:spPr>
          <a:xfrm rot="10800000" flipV="1">
            <a:off x="2429835" y="340178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ê</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te</a:t>
            </a:r>
          </a:p>
        </p:txBody>
      </p:sp>
      <p:sp>
        <p:nvSpPr>
          <p:cNvPr id="111" name="TextBox 110">
            <a:extLst>
              <a:ext uri="{FF2B5EF4-FFF2-40B4-BE49-F238E27FC236}">
                <a16:creationId xmlns:a16="http://schemas.microsoft.com/office/drawing/2014/main" id="{0274EA15-8BBA-40D4-BB2D-8167BA6E09E9}"/>
              </a:ext>
            </a:extLst>
          </p:cNvPr>
          <p:cNvSpPr txBox="1"/>
          <p:nvPr/>
        </p:nvSpPr>
        <p:spPr>
          <a:xfrm>
            <a:off x="4076710" y="3132903"/>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ai</a:t>
            </a:r>
          </a:p>
        </p:txBody>
      </p:sp>
      <p:sp>
        <p:nvSpPr>
          <p:cNvPr id="112" name="TextBox 111">
            <a:extLst>
              <a:ext uri="{FF2B5EF4-FFF2-40B4-BE49-F238E27FC236}">
                <a16:creationId xmlns:a16="http://schemas.microsoft.com/office/drawing/2014/main" id="{62C49B10-00BF-49E6-A895-1F83B78E6B83}"/>
              </a:ext>
            </a:extLst>
          </p:cNvPr>
          <p:cNvSpPr txBox="1"/>
          <p:nvPr/>
        </p:nvSpPr>
        <p:spPr>
          <a:xfrm rot="10800000" flipV="1">
            <a:off x="4367023" y="3327291"/>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vr</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ai</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sp>
        <p:nvSpPr>
          <p:cNvPr id="113" name="TextBox 112">
            <a:extLst>
              <a:ext uri="{FF2B5EF4-FFF2-40B4-BE49-F238E27FC236}">
                <a16:creationId xmlns:a16="http://schemas.microsoft.com/office/drawing/2014/main" id="{DF8E537E-0A92-4C3F-A84C-B7641CD6E24F}"/>
              </a:ext>
            </a:extLst>
          </p:cNvPr>
          <p:cNvSpPr txBox="1"/>
          <p:nvPr/>
        </p:nvSpPr>
        <p:spPr>
          <a:xfrm>
            <a:off x="6002535" y="3125757"/>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oi</a:t>
            </a:r>
          </a:p>
        </p:txBody>
      </p:sp>
      <p:sp>
        <p:nvSpPr>
          <p:cNvPr id="114" name="TextBox 113">
            <a:extLst>
              <a:ext uri="{FF2B5EF4-FFF2-40B4-BE49-F238E27FC236}">
                <a16:creationId xmlns:a16="http://schemas.microsoft.com/office/drawing/2014/main" id="{C83EC0DD-C666-4BE1-A219-EACDF3FCF29A}"/>
              </a:ext>
            </a:extLst>
          </p:cNvPr>
          <p:cNvSpPr txBox="1"/>
          <p:nvPr/>
        </p:nvSpPr>
        <p:spPr>
          <a:xfrm rot="10800000" flipV="1">
            <a:off x="6365634" y="3286447"/>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v</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oi</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15" name="TextBox 114">
            <a:extLst>
              <a:ext uri="{FF2B5EF4-FFF2-40B4-BE49-F238E27FC236}">
                <a16:creationId xmlns:a16="http://schemas.microsoft.com/office/drawing/2014/main" id="{9351C3B1-1F70-43C0-A675-D42A0D00E041}"/>
              </a:ext>
            </a:extLst>
          </p:cNvPr>
          <p:cNvSpPr txBox="1"/>
          <p:nvPr/>
        </p:nvSpPr>
        <p:spPr>
          <a:xfrm>
            <a:off x="8001024" y="3106610"/>
            <a:ext cx="7254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ch</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16" name="TextBox 115">
            <a:extLst>
              <a:ext uri="{FF2B5EF4-FFF2-40B4-BE49-F238E27FC236}">
                <a16:creationId xmlns:a16="http://schemas.microsoft.com/office/drawing/2014/main" id="{5D8D2485-8D4A-4D28-A36A-CC9EC8E7A802}"/>
              </a:ext>
            </a:extLst>
          </p:cNvPr>
          <p:cNvSpPr txBox="1"/>
          <p:nvPr/>
        </p:nvSpPr>
        <p:spPr>
          <a:xfrm rot="10800000" flipV="1">
            <a:off x="7793164" y="3460958"/>
            <a:ext cx="24131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ch</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ch</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er</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17" name="TextBox 116">
            <a:extLst>
              <a:ext uri="{FF2B5EF4-FFF2-40B4-BE49-F238E27FC236}">
                <a16:creationId xmlns:a16="http://schemas.microsoft.com/office/drawing/2014/main" id="{2F8936E1-731C-404F-9C28-6691D4531F7B}"/>
              </a:ext>
            </a:extLst>
          </p:cNvPr>
          <p:cNvSpPr txBox="1"/>
          <p:nvPr/>
        </p:nvSpPr>
        <p:spPr>
          <a:xfrm>
            <a:off x="9946388" y="3053271"/>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c</a:t>
            </a:r>
          </a:p>
        </p:txBody>
      </p:sp>
      <p:sp>
        <p:nvSpPr>
          <p:cNvPr id="118" name="TextBox 117">
            <a:extLst>
              <a:ext uri="{FF2B5EF4-FFF2-40B4-BE49-F238E27FC236}">
                <a16:creationId xmlns:a16="http://schemas.microsoft.com/office/drawing/2014/main" id="{094B7D7E-86F8-4600-8314-92AD775DA28C}"/>
              </a:ext>
            </a:extLst>
          </p:cNvPr>
          <p:cNvSpPr txBox="1"/>
          <p:nvPr/>
        </p:nvSpPr>
        <p:spPr>
          <a:xfrm rot="10800000" flipV="1">
            <a:off x="10160870" y="3317630"/>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i</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c</a:t>
            </a: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i</a:t>
            </a:r>
            <a:endPar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endParaRPr>
          </a:p>
        </p:txBody>
      </p:sp>
      <p:sp>
        <p:nvSpPr>
          <p:cNvPr id="119" name="TextBox 118">
            <a:extLst>
              <a:ext uri="{FF2B5EF4-FFF2-40B4-BE49-F238E27FC236}">
                <a16:creationId xmlns:a16="http://schemas.microsoft.com/office/drawing/2014/main" id="{13542DAC-EFE5-46DC-8FA5-026CE595EAF8}"/>
              </a:ext>
            </a:extLst>
          </p:cNvPr>
          <p:cNvSpPr txBox="1"/>
          <p:nvPr/>
        </p:nvSpPr>
        <p:spPr>
          <a:xfrm>
            <a:off x="227443" y="4474975"/>
            <a:ext cx="8286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qu</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0" name="TextBox 119">
            <a:extLst>
              <a:ext uri="{FF2B5EF4-FFF2-40B4-BE49-F238E27FC236}">
                <a16:creationId xmlns:a16="http://schemas.microsoft.com/office/drawing/2014/main" id="{ED96C7D3-A868-4DAB-86BD-2FE3B06701FC}"/>
              </a:ext>
            </a:extLst>
          </p:cNvPr>
          <p:cNvSpPr txBox="1"/>
          <p:nvPr/>
        </p:nvSpPr>
        <p:spPr>
          <a:xfrm rot="10800000" flipV="1">
            <a:off x="168989" y="4802935"/>
            <a:ext cx="211716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qu</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estion</a:t>
            </a:r>
          </a:p>
        </p:txBody>
      </p:sp>
      <p:sp>
        <p:nvSpPr>
          <p:cNvPr id="121" name="TextBox 120">
            <a:extLst>
              <a:ext uri="{FF2B5EF4-FFF2-40B4-BE49-F238E27FC236}">
                <a16:creationId xmlns:a16="http://schemas.microsoft.com/office/drawing/2014/main" id="{7B5C26A8-7B71-4279-9EE2-C510DFC5D38F}"/>
              </a:ext>
            </a:extLst>
          </p:cNvPr>
          <p:cNvSpPr txBox="1"/>
          <p:nvPr/>
        </p:nvSpPr>
        <p:spPr>
          <a:xfrm>
            <a:off x="2169268" y="4608882"/>
            <a:ext cx="6178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Arial" panose="020B0604020202020204" pitchFamily="34" charset="0"/>
              </a:rPr>
              <a:t>j</a:t>
            </a:r>
          </a:p>
        </p:txBody>
      </p:sp>
      <p:sp>
        <p:nvSpPr>
          <p:cNvPr id="122" name="TextBox 121">
            <a:extLst>
              <a:ext uri="{FF2B5EF4-FFF2-40B4-BE49-F238E27FC236}">
                <a16:creationId xmlns:a16="http://schemas.microsoft.com/office/drawing/2014/main" id="{F3E63A21-1BDE-476A-92C2-8EB9BD70FE3F}"/>
              </a:ext>
            </a:extLst>
          </p:cNvPr>
          <p:cNvSpPr txBox="1"/>
          <p:nvPr/>
        </p:nvSpPr>
        <p:spPr>
          <a:xfrm rot="10800000" flipV="1">
            <a:off x="2518075" y="475005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Arial" panose="020B0604020202020204" pitchFamily="34" charset="0"/>
              </a:rPr>
              <a:t>j</a:t>
            </a: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our</a:t>
            </a:r>
          </a:p>
        </p:txBody>
      </p:sp>
      <p:sp>
        <p:nvSpPr>
          <p:cNvPr id="123" name="TextBox 122">
            <a:extLst>
              <a:ext uri="{FF2B5EF4-FFF2-40B4-BE49-F238E27FC236}">
                <a16:creationId xmlns:a16="http://schemas.microsoft.com/office/drawing/2014/main" id="{D41C6E57-4D35-4169-9849-ED23F8D3C62C}"/>
              </a:ext>
            </a:extLst>
          </p:cNvPr>
          <p:cNvSpPr txBox="1"/>
          <p:nvPr/>
        </p:nvSpPr>
        <p:spPr>
          <a:xfrm>
            <a:off x="4096303" y="4549503"/>
            <a:ext cx="10505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tion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4" name="TextBox 123">
            <a:extLst>
              <a:ext uri="{FF2B5EF4-FFF2-40B4-BE49-F238E27FC236}">
                <a16:creationId xmlns:a16="http://schemas.microsoft.com/office/drawing/2014/main" id="{D774E798-DCC0-4A23-9F7F-2542DFEF1E6F}"/>
              </a:ext>
            </a:extLst>
          </p:cNvPr>
          <p:cNvSpPr txBox="1"/>
          <p:nvPr/>
        </p:nvSpPr>
        <p:spPr>
          <a:xfrm rot="10800000" flipV="1">
            <a:off x="4156405" y="4973385"/>
            <a:ext cx="19444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Atten</a:t>
            </a:r>
            <a:r>
              <a:rPr kumimoji="0" lang="en-GB" sz="24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tion</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a:t>
            </a:r>
          </a:p>
        </p:txBody>
      </p:sp>
      <p:sp>
        <p:nvSpPr>
          <p:cNvPr id="125" name="TextBox 124">
            <a:extLst>
              <a:ext uri="{FF2B5EF4-FFF2-40B4-BE49-F238E27FC236}">
                <a16:creationId xmlns:a16="http://schemas.microsoft.com/office/drawing/2014/main" id="{763C53C1-83E6-4BCE-AC51-787BF2C39253}"/>
              </a:ext>
            </a:extLst>
          </p:cNvPr>
          <p:cNvSpPr txBox="1"/>
          <p:nvPr/>
        </p:nvSpPr>
        <p:spPr>
          <a:xfrm>
            <a:off x="6027935" y="4558323"/>
            <a:ext cx="8110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ien</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26" name="TextBox 125">
            <a:extLst>
              <a:ext uri="{FF2B5EF4-FFF2-40B4-BE49-F238E27FC236}">
                <a16:creationId xmlns:a16="http://schemas.microsoft.com/office/drawing/2014/main" id="{4C4B103E-2AC9-42E0-ADCB-E68C5C630067}"/>
              </a:ext>
            </a:extLst>
          </p:cNvPr>
          <p:cNvSpPr txBox="1"/>
          <p:nvPr/>
        </p:nvSpPr>
        <p:spPr>
          <a:xfrm rot="10800000" flipV="1">
            <a:off x="6741470" y="4798575"/>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b</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ien</a:t>
            </a:r>
          </a:p>
        </p:txBody>
      </p:sp>
      <p:sp>
        <p:nvSpPr>
          <p:cNvPr id="127" name="TextBox 126">
            <a:extLst>
              <a:ext uri="{FF2B5EF4-FFF2-40B4-BE49-F238E27FC236}">
                <a16:creationId xmlns:a16="http://schemas.microsoft.com/office/drawing/2014/main" id="{975B4752-88C0-49C4-8AEF-D7F978987CBF}"/>
              </a:ext>
            </a:extLst>
          </p:cNvPr>
          <p:cNvSpPr txBox="1"/>
          <p:nvPr/>
        </p:nvSpPr>
        <p:spPr>
          <a:xfrm>
            <a:off x="8001024" y="4513512"/>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un</a:t>
            </a:r>
          </a:p>
        </p:txBody>
      </p:sp>
      <p:sp>
        <p:nvSpPr>
          <p:cNvPr id="128" name="TextBox 127">
            <a:extLst>
              <a:ext uri="{FF2B5EF4-FFF2-40B4-BE49-F238E27FC236}">
                <a16:creationId xmlns:a16="http://schemas.microsoft.com/office/drawing/2014/main" id="{7B916371-9E01-470E-AAFB-F168B5C88AF7}"/>
              </a:ext>
            </a:extLst>
          </p:cNvPr>
          <p:cNvSpPr txBox="1"/>
          <p:nvPr/>
        </p:nvSpPr>
        <p:spPr>
          <a:xfrm rot="10800000" flipV="1">
            <a:off x="8255955" y="4767359"/>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un</a:t>
            </a:r>
          </a:p>
        </p:txBody>
      </p:sp>
      <p:sp>
        <p:nvSpPr>
          <p:cNvPr id="129" name="TextBox 128">
            <a:extLst>
              <a:ext uri="{FF2B5EF4-FFF2-40B4-BE49-F238E27FC236}">
                <a16:creationId xmlns:a16="http://schemas.microsoft.com/office/drawing/2014/main" id="{B03DF363-E700-482A-BC53-0482F6A774B5}"/>
              </a:ext>
            </a:extLst>
          </p:cNvPr>
          <p:cNvSpPr txBox="1"/>
          <p:nvPr/>
        </p:nvSpPr>
        <p:spPr>
          <a:xfrm>
            <a:off x="227443" y="3077975"/>
            <a:ext cx="12693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rPr>
              <a:t>ain</a:t>
            </a: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/in</a:t>
            </a:r>
          </a:p>
        </p:txBody>
      </p:sp>
      <p:sp>
        <p:nvSpPr>
          <p:cNvPr id="130" name="TextBox 129">
            <a:extLst>
              <a:ext uri="{FF2B5EF4-FFF2-40B4-BE49-F238E27FC236}">
                <a16:creationId xmlns:a16="http://schemas.microsoft.com/office/drawing/2014/main" id="{CFF633DF-21BB-4D80-AAFB-6FD51031B09E}"/>
              </a:ext>
            </a:extLst>
          </p:cNvPr>
          <p:cNvSpPr txBox="1"/>
          <p:nvPr/>
        </p:nvSpPr>
        <p:spPr>
          <a:xfrm rot="10800000" flipV="1">
            <a:off x="527778" y="3403363"/>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cs typeface="Calibri" panose="020F0502020204030204" pitchFamily="34" charset="0"/>
              </a:rPr>
              <a:t>tr</a:t>
            </a:r>
            <a:r>
              <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rPr>
              <a:t>ain</a:t>
            </a:r>
          </a:p>
        </p:txBody>
      </p:sp>
      <p:sp>
        <p:nvSpPr>
          <p:cNvPr id="131" name="TextBox 130">
            <a:extLst>
              <a:ext uri="{FF2B5EF4-FFF2-40B4-BE49-F238E27FC236}">
                <a16:creationId xmlns:a16="http://schemas.microsoft.com/office/drawing/2014/main" id="{7026BCF3-722A-4F1B-A3F1-136B1C7BB54E}"/>
              </a:ext>
            </a:extLst>
          </p:cNvPr>
          <p:cNvSpPr txBox="1"/>
          <p:nvPr/>
        </p:nvSpPr>
        <p:spPr>
          <a:xfrm>
            <a:off x="227444" y="1604775"/>
            <a:ext cx="6178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rPr>
              <a:t>u</a:t>
            </a:r>
          </a:p>
        </p:txBody>
      </p:sp>
      <p:sp>
        <p:nvSpPr>
          <p:cNvPr id="132" name="TextBox 131">
            <a:extLst>
              <a:ext uri="{FF2B5EF4-FFF2-40B4-BE49-F238E27FC236}">
                <a16:creationId xmlns:a16="http://schemas.microsoft.com/office/drawing/2014/main" id="{CA8E401A-544D-4E74-A192-EC5C5F5D3657}"/>
              </a:ext>
            </a:extLst>
          </p:cNvPr>
          <p:cNvSpPr txBox="1"/>
          <p:nvPr/>
        </p:nvSpPr>
        <p:spPr>
          <a:xfrm rot="10800000" flipV="1">
            <a:off x="538371" y="1883128"/>
            <a:ext cx="135924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cs typeface="Calibri" panose="020F0502020204030204" pitchFamily="34" charset="0"/>
              </a:rPr>
              <a:t>t</a:t>
            </a:r>
            <a:r>
              <a:rPr kumimoji="0" lang="en-GB" sz="3200" b="0" i="0" u="none" strike="noStrike" kern="1200" cap="none" spc="0" normalizeH="0" baseline="0" noProof="0" dirty="0" err="1">
                <a:ln>
                  <a:noFill/>
                </a:ln>
                <a:solidFill>
                  <a:srgbClr val="E65D00"/>
                </a:solidFill>
                <a:effectLst/>
                <a:uLnTx/>
                <a:uFillTx/>
                <a:latin typeface="Century Gothic" panose="020B0502020202020204" pitchFamily="34" charset="0"/>
                <a:cs typeface="Calibri" panose="020F0502020204030204" pitchFamily="34" charset="0"/>
              </a:rPr>
              <a:t>u</a:t>
            </a:r>
            <a:endParaRPr kumimoji="0" lang="en-GB" sz="3200" b="0" i="0" u="none" strike="noStrike" kern="1200" cap="none" spc="0" normalizeH="0" baseline="0" noProof="0" dirty="0">
              <a:ln>
                <a:noFill/>
              </a:ln>
              <a:solidFill>
                <a:srgbClr val="E65D00"/>
              </a:solidFill>
              <a:effectLst/>
              <a:uLnTx/>
              <a:uFillTx/>
              <a:latin typeface="Century Gothic" panose="020B0502020202020204" pitchFamily="34" charset="0"/>
              <a:cs typeface="Calibri" panose="020F0502020204030204" pitchFamily="34" charset="0"/>
            </a:endParaRPr>
          </a:p>
        </p:txBody>
      </p:sp>
      <p:pic>
        <p:nvPicPr>
          <p:cNvPr id="133" name="Picture 132">
            <a:extLst>
              <a:ext uri="{FF2B5EF4-FFF2-40B4-BE49-F238E27FC236}">
                <a16:creationId xmlns:a16="http://schemas.microsoft.com/office/drawing/2014/main" id="{99090549-7892-4E6B-AD51-BE1C6E619926}"/>
              </a:ext>
            </a:extLst>
          </p:cNvPr>
          <p:cNvPicPr>
            <a:picLocks noChangeAspect="1"/>
          </p:cNvPicPr>
          <p:nvPr/>
        </p:nvPicPr>
        <p:blipFill>
          <a:blip r:embed="rId4"/>
          <a:stretch>
            <a:fillRect/>
          </a:stretch>
        </p:blipFill>
        <p:spPr>
          <a:xfrm>
            <a:off x="2539514" y="984256"/>
            <a:ext cx="1167328" cy="584776"/>
          </a:xfrm>
          <a:prstGeom prst="rect">
            <a:avLst/>
          </a:prstGeom>
        </p:spPr>
      </p:pic>
      <p:pic>
        <p:nvPicPr>
          <p:cNvPr id="134" name="Picture 133">
            <a:extLst>
              <a:ext uri="{FF2B5EF4-FFF2-40B4-BE49-F238E27FC236}">
                <a16:creationId xmlns:a16="http://schemas.microsoft.com/office/drawing/2014/main" id="{BC51C7ED-F0B9-42FB-9B0A-4887289559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7127" y="1028857"/>
            <a:ext cx="617838" cy="626244"/>
          </a:xfrm>
          <a:prstGeom prst="rect">
            <a:avLst/>
          </a:prstGeom>
        </p:spPr>
      </p:pic>
      <p:pic>
        <p:nvPicPr>
          <p:cNvPr id="135" name="Picture 4" descr="White Blue Rounded Rectangle Clip Art">
            <a:extLst>
              <a:ext uri="{FF2B5EF4-FFF2-40B4-BE49-F238E27FC236}">
                <a16:creationId xmlns:a16="http://schemas.microsoft.com/office/drawing/2014/main" id="{F1F96B8A-6E2E-4D2A-942F-758E20AA39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3050" y="933730"/>
            <a:ext cx="617838" cy="74438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 descr="C:\Users\wdj\Google Drive\Primary\Y5 SoW\From Tracy\Pronouns\i.png">
            <a:extLst>
              <a:ext uri="{FF2B5EF4-FFF2-40B4-BE49-F238E27FC236}">
                <a16:creationId xmlns:a16="http://schemas.microsoft.com/office/drawing/2014/main" id="{F258159D-F05A-4259-B2CD-DDC81DA1B3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32268" y="900437"/>
            <a:ext cx="404882" cy="79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2" descr="Left Blue Arrow Clip Art">
            <a:extLst>
              <a:ext uri="{FF2B5EF4-FFF2-40B4-BE49-F238E27FC236}">
                <a16:creationId xmlns:a16="http://schemas.microsoft.com/office/drawing/2014/main" id="{E114C42E-CA2F-4057-9EDF-116FD2E44A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47080" y="1046582"/>
            <a:ext cx="615454" cy="615454"/>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C:\Users\wdj\Google Drive\Primary\Y5 SoW\From Tracy\Pronouns\you.png">
            <a:extLst>
              <a:ext uri="{FF2B5EF4-FFF2-40B4-BE49-F238E27FC236}">
                <a16:creationId xmlns:a16="http://schemas.microsoft.com/office/drawing/2014/main" id="{6A4467AF-C0D1-4D34-BDA7-BC1E9A96DF0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5202" y="2324854"/>
            <a:ext cx="845779" cy="744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138" descr="C:\Users\wdj\Google Drive\Primary\Y5 SoW\From Tracy\Pronouns\we.png">
            <a:extLst>
              <a:ext uri="{FF2B5EF4-FFF2-40B4-BE49-F238E27FC236}">
                <a16:creationId xmlns:a16="http://schemas.microsoft.com/office/drawing/2014/main" id="{ED95C482-3FF1-4677-B755-76C0D1633A1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59163" y="2426967"/>
            <a:ext cx="850859" cy="688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TextBox 139">
            <a:extLst>
              <a:ext uri="{FF2B5EF4-FFF2-40B4-BE49-F238E27FC236}">
                <a16:creationId xmlns:a16="http://schemas.microsoft.com/office/drawing/2014/main" id="{523DC9B6-EFAC-4481-A633-5B5655C6B429}"/>
              </a:ext>
            </a:extLst>
          </p:cNvPr>
          <p:cNvSpPr txBox="1"/>
          <p:nvPr/>
        </p:nvSpPr>
        <p:spPr>
          <a:xfrm>
            <a:off x="5237233" y="1924376"/>
            <a:ext cx="4814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5D00"/>
                </a:solidFill>
                <a:effectLst/>
                <a:uLnTx/>
                <a:uFillTx/>
                <a:latin typeface="Century Gothic" panose="020B0502020202020204" pitchFamily="34" charset="0"/>
              </a:rPr>
              <a:t>X</a:t>
            </a:r>
          </a:p>
        </p:txBody>
      </p:sp>
      <p:pic>
        <p:nvPicPr>
          <p:cNvPr id="141" name="Picture 2" descr="Ink Pen Clip Art">
            <a:extLst>
              <a:ext uri="{FF2B5EF4-FFF2-40B4-BE49-F238E27FC236}">
                <a16:creationId xmlns:a16="http://schemas.microsoft.com/office/drawing/2014/main" id="{14E717C6-BF25-4407-929E-D82A7D4FCD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95398" y="2427213"/>
            <a:ext cx="481451" cy="680909"/>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Little Boy Clip Art">
            <a:extLst>
              <a:ext uri="{FF2B5EF4-FFF2-40B4-BE49-F238E27FC236}">
                <a16:creationId xmlns:a16="http://schemas.microsoft.com/office/drawing/2014/main" id="{E49D00D8-964A-46E3-8D01-A80E050888B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84949" y="2388197"/>
            <a:ext cx="359702" cy="749378"/>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 descr="Quiet Sign Clip Art">
            <a:extLst>
              <a:ext uri="{FF2B5EF4-FFF2-40B4-BE49-F238E27FC236}">
                <a16:creationId xmlns:a16="http://schemas.microsoft.com/office/drawing/2014/main" id="{DE6A7C78-2703-42BB-92D2-C316500E3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7293" y="2456321"/>
            <a:ext cx="481451" cy="680910"/>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Red No Circle Clip Art">
            <a:extLst>
              <a:ext uri="{FF2B5EF4-FFF2-40B4-BE49-F238E27FC236}">
                <a16:creationId xmlns:a16="http://schemas.microsoft.com/office/drawing/2014/main" id="{6928737E-441A-465B-88EB-BE88E42D093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61428" y="2379475"/>
            <a:ext cx="694675" cy="687728"/>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Kiddy Train Clip Art">
            <a:extLst>
              <a:ext uri="{FF2B5EF4-FFF2-40B4-BE49-F238E27FC236}">
                <a16:creationId xmlns:a16="http://schemas.microsoft.com/office/drawing/2014/main" id="{DBAE4220-9024-4353-99F2-7361C206988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5136" y="3867850"/>
            <a:ext cx="780493" cy="686834"/>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Asian Anime Boy Head Clip Art">
            <a:extLst>
              <a:ext uri="{FF2B5EF4-FFF2-40B4-BE49-F238E27FC236}">
                <a16:creationId xmlns:a16="http://schemas.microsoft.com/office/drawing/2014/main" id="{41E19572-D3D3-48A1-8587-E7E50D041CA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0786" y="3886394"/>
            <a:ext cx="617838" cy="679622"/>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descr="Tick1 Clip Art">
            <a:extLst>
              <a:ext uri="{FF2B5EF4-FFF2-40B4-BE49-F238E27FC236}">
                <a16:creationId xmlns:a16="http://schemas.microsoft.com/office/drawing/2014/main" id="{CD10F3F9-6E99-4BD8-9BBB-6BBC64FCA5B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80260" y="3902405"/>
            <a:ext cx="694675" cy="694675"/>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http://www.clker.com/cliparts/2/n/7/1/j/V/scientist-microscope-md.png">
            <a:extLst>
              <a:ext uri="{FF2B5EF4-FFF2-40B4-BE49-F238E27FC236}">
                <a16:creationId xmlns:a16="http://schemas.microsoft.com/office/drawing/2014/main" id="{4AEA714D-1F2E-436B-8520-37418C7FB9DD}"/>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3073" y="3791590"/>
            <a:ext cx="741001" cy="905668"/>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Simple Folder Seek Clip Art">
            <a:extLst>
              <a:ext uri="{FF2B5EF4-FFF2-40B4-BE49-F238E27FC236}">
                <a16:creationId xmlns:a16="http://schemas.microsoft.com/office/drawing/2014/main" id="{2D3E9C67-8888-4F6E-83E8-C12B09FC0DF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10307" y="3934557"/>
            <a:ext cx="789367" cy="789367"/>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Ruffled Map Clip Art">
            <a:extLst>
              <a:ext uri="{FF2B5EF4-FFF2-40B4-BE49-F238E27FC236}">
                <a16:creationId xmlns:a16="http://schemas.microsoft.com/office/drawing/2014/main" id="{33F92BC7-6CB2-40C4-B0F2-41F5061DFAB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475253" y="3865514"/>
            <a:ext cx="730477" cy="730477"/>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2" descr="Blue Question Mark Clip Art">
            <a:extLst>
              <a:ext uri="{FF2B5EF4-FFF2-40B4-BE49-F238E27FC236}">
                <a16:creationId xmlns:a16="http://schemas.microsoft.com/office/drawing/2014/main" id="{6D93D005-EBB0-4648-897F-906E7681BF6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0931" y="5396369"/>
            <a:ext cx="687140" cy="673397"/>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Smiling Sun Clip Art">
            <a:extLst>
              <a:ext uri="{FF2B5EF4-FFF2-40B4-BE49-F238E27FC236}">
                <a16:creationId xmlns:a16="http://schemas.microsoft.com/office/drawing/2014/main" id="{07743BF1-F1C6-44B7-BFAC-6D1FA6F5165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347299" y="5262171"/>
            <a:ext cx="762158" cy="762158"/>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 descr="Warning - Banana Skin Clip Art">
            <a:extLst>
              <a:ext uri="{FF2B5EF4-FFF2-40B4-BE49-F238E27FC236}">
                <a16:creationId xmlns:a16="http://schemas.microsoft.com/office/drawing/2014/main" id="{6DB1C69A-9447-4F32-BDDF-F35EAD2E3D7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0341" y="5323244"/>
            <a:ext cx="762158" cy="670698"/>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Symbol Thumbs Up Clip Art">
            <a:extLst>
              <a:ext uri="{FF2B5EF4-FFF2-40B4-BE49-F238E27FC236}">
                <a16:creationId xmlns:a16="http://schemas.microsoft.com/office/drawing/2014/main" id="{8261BBBB-1744-49B3-BE60-93C611EF6D7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43175" y="5278451"/>
            <a:ext cx="604161" cy="745878"/>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6" descr="White Blue Rounded Rectangle Clip Art">
            <a:extLst>
              <a:ext uri="{FF2B5EF4-FFF2-40B4-BE49-F238E27FC236}">
                <a16:creationId xmlns:a16="http://schemas.microsoft.com/office/drawing/2014/main" id="{9DDF4446-BB29-4525-A931-11EADCB4B43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726506" y="5297033"/>
            <a:ext cx="418145" cy="696909"/>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55">
            <a:extLst>
              <a:ext uri="{FF2B5EF4-FFF2-40B4-BE49-F238E27FC236}">
                <a16:creationId xmlns:a16="http://schemas.microsoft.com/office/drawing/2014/main" id="{F096F9A1-8E8D-4BCF-A97C-4527680F86D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28542" y="1015310"/>
            <a:ext cx="789367" cy="665700"/>
          </a:xfrm>
          <a:prstGeom prst="rect">
            <a:avLst/>
          </a:prstGeom>
        </p:spPr>
      </p:pic>
      <p:sp>
        <p:nvSpPr>
          <p:cNvPr id="157" name="Down Arrow 14">
            <a:extLst>
              <a:ext uri="{FF2B5EF4-FFF2-40B4-BE49-F238E27FC236}">
                <a16:creationId xmlns:a16="http://schemas.microsoft.com/office/drawing/2014/main" id="{A8031724-ED70-42C7-A29F-2CFF3E5F2814}"/>
              </a:ext>
            </a:extLst>
          </p:cNvPr>
          <p:cNvSpPr/>
          <p:nvPr/>
        </p:nvSpPr>
        <p:spPr>
          <a:xfrm>
            <a:off x="711032" y="961633"/>
            <a:ext cx="244879" cy="426553"/>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158" name="Picture 15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102450" y="5387710"/>
            <a:ext cx="441033" cy="641011"/>
          </a:xfrm>
          <a:prstGeom prst="rect">
            <a:avLst/>
          </a:prstGeom>
        </p:spPr>
      </p:pic>
      <p:sp>
        <p:nvSpPr>
          <p:cNvPr id="159" name="TextBox 158">
            <a:extLst>
              <a:ext uri="{FF2B5EF4-FFF2-40B4-BE49-F238E27FC236}">
                <a16:creationId xmlns:a16="http://schemas.microsoft.com/office/drawing/2014/main" id="{523DC9B6-EFAC-4481-A633-5B5655C6B429}"/>
              </a:ext>
            </a:extLst>
          </p:cNvPr>
          <p:cNvSpPr txBox="1"/>
          <p:nvPr/>
        </p:nvSpPr>
        <p:spPr>
          <a:xfrm>
            <a:off x="3113232" y="5131939"/>
            <a:ext cx="48145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Tree>
    <p:extLst>
      <p:ext uri="{BB962C8B-B14F-4D97-AF65-F5344CB8AC3E}">
        <p14:creationId xmlns:p14="http://schemas.microsoft.com/office/powerpoint/2010/main" val="2069447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Box 83"/>
          <p:cNvSpPr txBox="1"/>
          <p:nvPr/>
        </p:nvSpPr>
        <p:spPr>
          <a:xfrm>
            <a:off x="1703070" y="37719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Target SSC in French</a:t>
            </a:r>
            <a:endParaRPr lang="en-GB" sz="3200" dirty="0">
              <a:solidFill>
                <a:prstClr val="black"/>
              </a:solidFill>
              <a:latin typeface="Century Gothic" panose="020B0502020202020204" pitchFamily="34" charset="0"/>
            </a:endParaRPr>
          </a:p>
        </p:txBody>
      </p:sp>
      <p:graphicFrame>
        <p:nvGraphicFramePr>
          <p:cNvPr id="85" name="Table 84"/>
          <p:cNvGraphicFramePr>
            <a:graphicFrameLocks noGrp="1"/>
          </p:cNvGraphicFramePr>
          <p:nvPr/>
        </p:nvGraphicFramePr>
        <p:xfrm>
          <a:off x="331470" y="1078170"/>
          <a:ext cx="11452860" cy="4983946"/>
        </p:xfrm>
        <a:graphic>
          <a:graphicData uri="http://schemas.openxmlformats.org/drawingml/2006/table">
            <a:tbl>
              <a:tblPr firstRow="1" firstCol="1" bandRow="1">
                <a:tableStyleId>{5C22544A-7EE6-4342-B048-85BDC9FD1C3A}</a:tableStyleId>
              </a:tblPr>
              <a:tblGrid>
                <a:gridCol w="1604809">
                  <a:extLst>
                    <a:ext uri="{9D8B030D-6E8A-4147-A177-3AD203B41FA5}">
                      <a16:colId xmlns:a16="http://schemas.microsoft.com/office/drawing/2014/main" val="20000"/>
                    </a:ext>
                  </a:extLst>
                </a:gridCol>
                <a:gridCol w="1629498">
                  <a:extLst>
                    <a:ext uri="{9D8B030D-6E8A-4147-A177-3AD203B41FA5}">
                      <a16:colId xmlns:a16="http://schemas.microsoft.com/office/drawing/2014/main" val="20001"/>
                    </a:ext>
                  </a:extLst>
                </a:gridCol>
                <a:gridCol w="2462998">
                  <a:extLst>
                    <a:ext uri="{9D8B030D-6E8A-4147-A177-3AD203B41FA5}">
                      <a16:colId xmlns:a16="http://schemas.microsoft.com/office/drawing/2014/main" val="20002"/>
                    </a:ext>
                  </a:extLst>
                </a:gridCol>
                <a:gridCol w="1644776">
                  <a:extLst>
                    <a:ext uri="{9D8B030D-6E8A-4147-A177-3AD203B41FA5}">
                      <a16:colId xmlns:a16="http://schemas.microsoft.com/office/drawing/2014/main" val="20003"/>
                    </a:ext>
                  </a:extLst>
                </a:gridCol>
                <a:gridCol w="1681882">
                  <a:extLst>
                    <a:ext uri="{9D8B030D-6E8A-4147-A177-3AD203B41FA5}">
                      <a16:colId xmlns:a16="http://schemas.microsoft.com/office/drawing/2014/main" val="20004"/>
                    </a:ext>
                  </a:extLst>
                </a:gridCol>
                <a:gridCol w="2428897">
                  <a:extLst>
                    <a:ext uri="{9D8B030D-6E8A-4147-A177-3AD203B41FA5}">
                      <a16:colId xmlns:a16="http://schemas.microsoft.com/office/drawing/2014/main" val="20005"/>
                    </a:ext>
                  </a:extLst>
                </a:gridCol>
              </a:tblGrid>
              <a:tr h="706890">
                <a:tc>
                  <a:txBody>
                    <a:bodyPr/>
                    <a:lstStyle/>
                    <a:p>
                      <a:pPr algn="ctr">
                        <a:spcAft>
                          <a:spcPts val="0"/>
                        </a:spcAft>
                      </a:pPr>
                      <a:r>
                        <a:rPr lang="en-GB" sz="2000" kern="100" dirty="0">
                          <a:solidFill>
                            <a:srgbClr val="000099"/>
                          </a:solidFill>
                          <a:effectLst/>
                          <a:latin typeface="Century Gothic" panose="020B0502020202020204" pitchFamily="34" charset="0"/>
                        </a:rPr>
                        <a:t>Teaching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Frequency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Teaching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Frequency order</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solidFill>
                            <a:srgbClr val="000099"/>
                          </a:solidFill>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extLst>
                  <a:ext uri="{0D108BD9-81ED-4DB2-BD59-A6C34878D82A}">
                    <a16:rowId xmlns:a16="http://schemas.microsoft.com/office/drawing/2014/main" val="10000"/>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SFC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12</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-in / -</a:t>
                      </a:r>
                      <a:r>
                        <a:rPr lang="en-GB" sz="2000" kern="100" dirty="0" err="1">
                          <a:effectLst/>
                          <a:latin typeface="Century Gothic" panose="020B0502020202020204" pitchFamily="34" charset="0"/>
                        </a:rPr>
                        <a:t>ain</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1"/>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2</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a</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14</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13</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è / ê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2"/>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3</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3</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i </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15</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13</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ai</a:t>
                      </a:r>
                      <a:r>
                        <a:rPr lang="en-GB" sz="2000" kern="100" dirty="0">
                          <a:effectLst/>
                          <a:latin typeface="Century Gothic" panose="020B0502020202020204" pitchFamily="34" charset="0"/>
                        </a:rPr>
                        <a:t> (</a:t>
                      </a:r>
                      <a:r>
                        <a:rPr lang="en-GB" sz="2000" kern="100" dirty="0" err="1">
                          <a:effectLst/>
                          <a:latin typeface="Century Gothic" panose="020B0502020202020204" pitchFamily="34" charset="0"/>
                        </a:rPr>
                        <a:t>ais</a:t>
                      </a:r>
                      <a:r>
                        <a:rPr lang="en-GB" sz="2000" kern="100" dirty="0">
                          <a:effectLst/>
                          <a:latin typeface="Century Gothic" panose="020B0502020202020204" pitchFamily="34" charset="0"/>
                        </a:rPr>
                        <a:t> / ait)</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3"/>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4</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5</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eu </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a:solidFill>
                            <a:srgbClr val="000099"/>
                          </a:solidFill>
                          <a:effectLst/>
                          <a:latin typeface="Century Gothic" panose="020B0502020202020204" pitchFamily="34" charset="0"/>
                        </a:rPr>
                        <a:t>16</a:t>
                      </a:r>
                      <a:endParaRPr lang="en-GB" sz="1600" b="1" kern="10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15</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oi</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4"/>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5</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5</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17</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19</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ch</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5"/>
                  </a:ext>
                </a:extLst>
              </a:tr>
              <a:tr h="389161">
                <a:tc>
                  <a:txBody>
                    <a:bodyPr/>
                    <a:lstStyle/>
                    <a:p>
                      <a:pPr algn="ctr">
                        <a:spcAft>
                          <a:spcPts val="0"/>
                        </a:spcAft>
                      </a:pPr>
                      <a:r>
                        <a:rPr lang="en-GB" sz="2000" kern="100" dirty="0">
                          <a:solidFill>
                            <a:srgbClr val="000099"/>
                          </a:solidFill>
                          <a:effectLst/>
                          <a:latin typeface="Century Gothic" panose="020B0502020202020204" pitchFamily="34" charset="0"/>
                        </a:rPr>
                        <a:t>6</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8</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 /eau / au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18</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20</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ç (and soft -c)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6"/>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7</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9</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19</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14</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qu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7"/>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8</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20</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17</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j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8"/>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9</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4</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SFe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21</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18</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tion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9"/>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10</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6</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é</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22</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21</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ien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10"/>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11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a:effectLst/>
                          <a:latin typeface="Century Gothic" panose="020B0502020202020204" pitchFamily="34" charset="0"/>
                        </a:rPr>
                        <a:t>7</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en / an</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23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16</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un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11"/>
                  </a:ext>
                </a:extLst>
              </a:tr>
              <a:tr h="353445">
                <a:tc>
                  <a:txBody>
                    <a:bodyPr/>
                    <a:lstStyle/>
                    <a:p>
                      <a:pPr algn="ctr">
                        <a:spcAft>
                          <a:spcPts val="0"/>
                        </a:spcAft>
                      </a:pPr>
                      <a:r>
                        <a:rPr lang="en-GB" sz="2000" kern="100" dirty="0">
                          <a:solidFill>
                            <a:srgbClr val="000099"/>
                          </a:solidFill>
                          <a:effectLst/>
                          <a:latin typeface="Century Gothic" panose="020B0502020202020204" pitchFamily="34" charset="0"/>
                        </a:rPr>
                        <a:t>12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10</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on</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b="1" kern="100" dirty="0">
                          <a:solidFill>
                            <a:srgbClr val="000099"/>
                          </a:solidFill>
                          <a:effectLst/>
                          <a:latin typeface="Century Gothic" panose="020B0502020202020204" pitchFamily="34" charset="0"/>
                        </a:rPr>
                        <a:t> </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solidFill>
                      <a:schemeClr val="accent1">
                        <a:lumMod val="60000"/>
                        <a:lumOff val="40000"/>
                      </a:schemeClr>
                    </a:solidFill>
                  </a:tcPr>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074468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Box 83"/>
          <p:cNvSpPr txBox="1"/>
          <p:nvPr/>
        </p:nvSpPr>
        <p:spPr>
          <a:xfrm>
            <a:off x="1703070" y="377190"/>
            <a:ext cx="9144000"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Source words in French </a:t>
            </a:r>
            <a:endParaRPr lang="en-GB" sz="3200" dirty="0">
              <a:solidFill>
                <a:prstClr val="black"/>
              </a:solidFill>
              <a:latin typeface="Century Gothic" panose="020B0502020202020204" pitchFamily="34" charset="0"/>
            </a:endParaRPr>
          </a:p>
        </p:txBody>
      </p:sp>
      <p:graphicFrame>
        <p:nvGraphicFramePr>
          <p:cNvPr id="85" name="Table 84"/>
          <p:cNvGraphicFramePr>
            <a:graphicFrameLocks noGrp="1"/>
          </p:cNvGraphicFramePr>
          <p:nvPr/>
        </p:nvGraphicFramePr>
        <p:xfrm>
          <a:off x="331470" y="1078170"/>
          <a:ext cx="11578878" cy="4983946"/>
        </p:xfrm>
        <a:graphic>
          <a:graphicData uri="http://schemas.openxmlformats.org/drawingml/2006/table">
            <a:tbl>
              <a:tblPr firstRow="1" firstCol="1" bandRow="1">
                <a:tableStyleId>{5C22544A-7EE6-4342-B048-85BDC9FD1C3A}</a:tableStyleId>
              </a:tblPr>
              <a:tblGrid>
                <a:gridCol w="1140775">
                  <a:extLst>
                    <a:ext uri="{9D8B030D-6E8A-4147-A177-3AD203B41FA5}">
                      <a16:colId xmlns:a16="http://schemas.microsoft.com/office/drawing/2014/main" val="20000"/>
                    </a:ext>
                  </a:extLst>
                </a:gridCol>
                <a:gridCol w="1750817">
                  <a:extLst>
                    <a:ext uri="{9D8B030D-6E8A-4147-A177-3AD203B41FA5}">
                      <a16:colId xmlns:a16="http://schemas.microsoft.com/office/drawing/2014/main" val="20001"/>
                    </a:ext>
                  </a:extLst>
                </a:gridCol>
                <a:gridCol w="1169186">
                  <a:extLst>
                    <a:ext uri="{9D8B030D-6E8A-4147-A177-3AD203B41FA5}">
                      <a16:colId xmlns:a16="http://schemas.microsoft.com/office/drawing/2014/main" val="20002"/>
                    </a:ext>
                  </a:extLst>
                </a:gridCol>
                <a:gridCol w="1233048">
                  <a:extLst>
                    <a:ext uri="{9D8B030D-6E8A-4147-A177-3AD203B41FA5}">
                      <a16:colId xmlns:a16="http://schemas.microsoft.com/office/drawing/2014/main" val="20003"/>
                    </a:ext>
                  </a:extLst>
                </a:gridCol>
                <a:gridCol w="1105324">
                  <a:extLst>
                    <a:ext uri="{9D8B030D-6E8A-4147-A177-3AD203B41FA5}">
                      <a16:colId xmlns:a16="http://schemas.microsoft.com/office/drawing/2014/main" val="20004"/>
                    </a:ext>
                  </a:extLst>
                </a:gridCol>
                <a:gridCol w="1973542">
                  <a:extLst>
                    <a:ext uri="{9D8B030D-6E8A-4147-A177-3AD203B41FA5}">
                      <a16:colId xmlns:a16="http://schemas.microsoft.com/office/drawing/2014/main" val="20005"/>
                    </a:ext>
                  </a:extLst>
                </a:gridCol>
                <a:gridCol w="1479610">
                  <a:extLst>
                    <a:ext uri="{9D8B030D-6E8A-4147-A177-3AD203B41FA5}">
                      <a16:colId xmlns:a16="http://schemas.microsoft.com/office/drawing/2014/main" val="20006"/>
                    </a:ext>
                  </a:extLst>
                </a:gridCol>
                <a:gridCol w="1726576">
                  <a:extLst>
                    <a:ext uri="{9D8B030D-6E8A-4147-A177-3AD203B41FA5}">
                      <a16:colId xmlns:a16="http://schemas.microsoft.com/office/drawing/2014/main" val="20007"/>
                    </a:ext>
                  </a:extLst>
                </a:gridCol>
              </a:tblGrid>
              <a:tr h="706890">
                <a:tc>
                  <a:txBody>
                    <a:bodyPr/>
                    <a:lstStyle/>
                    <a:p>
                      <a:pPr algn="ctr">
                        <a:spcAft>
                          <a:spcPts val="0"/>
                        </a:spcAft>
                      </a:pPr>
                      <a:r>
                        <a:rPr lang="en-GB" sz="1600" kern="100" dirty="0">
                          <a:effectLst/>
                          <a:latin typeface="Century Gothic" panose="020B0502020202020204" pitchFamily="34" charset="0"/>
                        </a:rPr>
                        <a:t>Teaching order</a:t>
                      </a:r>
                      <a:endParaRPr lang="en-GB" sz="12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Source word</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Frequency</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Teaching order</a:t>
                      </a:r>
                      <a:endParaRPr lang="en-GB" sz="12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SSC</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Source word</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kern="100" dirty="0">
                          <a:effectLst/>
                          <a:latin typeface="Century Gothic" panose="020B0502020202020204" pitchFamily="34" charset="0"/>
                        </a:rPr>
                        <a:t>Frequency</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000"/>
                  </a:ext>
                </a:extLst>
              </a:tr>
              <a:tr h="353445">
                <a:tc>
                  <a:txBody>
                    <a:bodyPr/>
                    <a:lstStyle/>
                    <a:p>
                      <a:pPr algn="ctr">
                        <a:spcAft>
                          <a:spcPts val="0"/>
                        </a:spcAft>
                      </a:pPr>
                      <a:r>
                        <a:rPr lang="en-GB" sz="2000" kern="100" dirty="0">
                          <a:effectLst/>
                          <a:latin typeface="Century Gothic" panose="020B0502020202020204" pitchFamily="34" charset="0"/>
                        </a:rPr>
                        <a:t>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SFC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dans</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-in / -</a:t>
                      </a:r>
                      <a:r>
                        <a:rPr lang="en-GB" sz="2000" kern="100" dirty="0" err="1">
                          <a:effectLst/>
                          <a:latin typeface="Century Gothic" panose="020B0502020202020204" pitchFamily="34" charset="0"/>
                        </a:rPr>
                        <a:t>ain</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train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232</a:t>
                      </a:r>
                    </a:p>
                  </a:txBody>
                  <a:tcPr marL="0" marR="0" marT="0" marB="0" anchor="ctr"/>
                </a:tc>
                <a:extLst>
                  <a:ext uri="{0D108BD9-81ED-4DB2-BD59-A6C34878D82A}">
                    <a16:rowId xmlns:a16="http://schemas.microsoft.com/office/drawing/2014/main" val="10001"/>
                  </a:ext>
                </a:extLst>
              </a:tr>
              <a:tr h="353445">
                <a:tc>
                  <a:txBody>
                    <a:bodyPr/>
                    <a:lstStyle/>
                    <a:p>
                      <a:pPr algn="ctr">
                        <a:spcAft>
                          <a:spcPts val="0"/>
                        </a:spcAft>
                      </a:pPr>
                      <a:r>
                        <a:rPr lang="en-GB" sz="2000" kern="100" dirty="0">
                          <a:effectLst/>
                          <a:latin typeface="Century Gothic" panose="020B0502020202020204" pitchFamily="34" charset="0"/>
                        </a:rPr>
                        <a:t>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animal</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1002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14</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è / ê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tête</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343</a:t>
                      </a:r>
                    </a:p>
                  </a:txBody>
                  <a:tcPr marL="0" marR="0" marT="0" marB="0" anchor="ctr"/>
                </a:tc>
                <a:extLst>
                  <a:ext uri="{0D108BD9-81ED-4DB2-BD59-A6C34878D82A}">
                    <a16:rowId xmlns:a16="http://schemas.microsoft.com/office/drawing/2014/main" val="10002"/>
                  </a:ext>
                </a:extLst>
              </a:tr>
              <a:tr h="353445">
                <a:tc>
                  <a:txBody>
                    <a:bodyPr/>
                    <a:lstStyle/>
                    <a:p>
                      <a:pPr algn="ctr">
                        <a:spcAft>
                          <a:spcPts val="0"/>
                        </a:spcAft>
                      </a:pPr>
                      <a:r>
                        <a:rPr lang="en-GB" sz="2000" kern="100" dirty="0">
                          <a:effectLst/>
                          <a:latin typeface="Century Gothic" panose="020B0502020202020204" pitchFamily="34" charset="0"/>
                        </a:rPr>
                        <a:t>3</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i</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midi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2483</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15</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ai</a:t>
                      </a:r>
                      <a:r>
                        <a:rPr lang="en-GB" sz="2000" kern="100" dirty="0">
                          <a:effectLst/>
                          <a:latin typeface="Century Gothic" panose="020B0502020202020204" pitchFamily="34" charset="0"/>
                        </a:rPr>
                        <a:t> (</a:t>
                      </a:r>
                      <a:r>
                        <a:rPr lang="en-GB" sz="2000" kern="100" dirty="0" err="1">
                          <a:effectLst/>
                          <a:latin typeface="Century Gothic" panose="020B0502020202020204" pitchFamily="34" charset="0"/>
                        </a:rPr>
                        <a:t>ais</a:t>
                      </a:r>
                      <a:r>
                        <a:rPr lang="en-GB" sz="2000" kern="100" dirty="0">
                          <a:effectLst/>
                          <a:latin typeface="Century Gothic" panose="020B0502020202020204" pitchFamily="34" charset="0"/>
                        </a:rPr>
                        <a:t> / ait)</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vrai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292</a:t>
                      </a:r>
                    </a:p>
                  </a:txBody>
                  <a:tcPr marL="0" marR="0" marT="0" marB="0" anchor="ctr"/>
                </a:tc>
                <a:extLst>
                  <a:ext uri="{0D108BD9-81ED-4DB2-BD59-A6C34878D82A}">
                    <a16:rowId xmlns:a16="http://schemas.microsoft.com/office/drawing/2014/main" val="10003"/>
                  </a:ext>
                </a:extLst>
              </a:tr>
              <a:tr h="353445">
                <a:tc>
                  <a:txBody>
                    <a:bodyPr/>
                    <a:lstStyle/>
                    <a:p>
                      <a:pPr algn="ctr">
                        <a:spcAft>
                          <a:spcPts val="0"/>
                        </a:spcAft>
                      </a:pPr>
                      <a:r>
                        <a:rPr lang="en-GB" sz="2000" kern="100" dirty="0">
                          <a:effectLst/>
                          <a:latin typeface="Century Gothic" panose="020B0502020202020204" pitchFamily="34" charset="0"/>
                        </a:rPr>
                        <a:t>4</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deux</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41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a:effectLst/>
                          <a:latin typeface="Century Gothic" panose="020B0502020202020204" pitchFamily="34" charset="0"/>
                        </a:rPr>
                        <a:t>16</a:t>
                      </a:r>
                      <a:endParaRPr lang="en-GB" sz="1600" b="1" kern="10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oi</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voir</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69</a:t>
                      </a:r>
                    </a:p>
                  </a:txBody>
                  <a:tcPr marL="0" marR="0" marT="0" marB="0" anchor="ctr"/>
                </a:tc>
                <a:extLst>
                  <a:ext uri="{0D108BD9-81ED-4DB2-BD59-A6C34878D82A}">
                    <a16:rowId xmlns:a16="http://schemas.microsoft.com/office/drawing/2014/main" val="10004"/>
                  </a:ext>
                </a:extLst>
              </a:tr>
              <a:tr h="353445">
                <a:tc>
                  <a:txBody>
                    <a:bodyPr/>
                    <a:lstStyle/>
                    <a:p>
                      <a:pPr algn="ctr">
                        <a:spcAft>
                          <a:spcPts val="0"/>
                        </a:spcAft>
                      </a:pPr>
                      <a:r>
                        <a:rPr lang="en-GB" sz="2000" kern="100" dirty="0">
                          <a:effectLst/>
                          <a:latin typeface="Century Gothic" panose="020B0502020202020204" pitchFamily="34" charset="0"/>
                        </a:rPr>
                        <a:t>5</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e</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je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22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17</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ch</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chercher</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336</a:t>
                      </a:r>
                    </a:p>
                  </a:txBody>
                  <a:tcPr marL="0" marR="0" marT="0" marB="0" anchor="ctr"/>
                </a:tc>
                <a:extLst>
                  <a:ext uri="{0D108BD9-81ED-4DB2-BD59-A6C34878D82A}">
                    <a16:rowId xmlns:a16="http://schemas.microsoft.com/office/drawing/2014/main" val="10005"/>
                  </a:ext>
                </a:extLst>
              </a:tr>
              <a:tr h="389161">
                <a:tc>
                  <a:txBody>
                    <a:bodyPr/>
                    <a:lstStyle/>
                    <a:p>
                      <a:pPr algn="ctr">
                        <a:spcAft>
                          <a:spcPts val="0"/>
                        </a:spcAft>
                      </a:pPr>
                      <a:r>
                        <a:rPr lang="en-GB" sz="2000" kern="100" dirty="0">
                          <a:effectLst/>
                          <a:latin typeface="Century Gothic" panose="020B0502020202020204" pitchFamily="34" charset="0"/>
                        </a:rPr>
                        <a:t>6</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 /eau / au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gauche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607</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18</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ç (and soft -c)</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ici</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167</a:t>
                      </a:r>
                    </a:p>
                  </a:txBody>
                  <a:tcPr marL="0" marR="0" marT="0" marB="0" anchor="ctr"/>
                </a:tc>
                <a:extLst>
                  <a:ext uri="{0D108BD9-81ED-4DB2-BD59-A6C34878D82A}">
                    <a16:rowId xmlns:a16="http://schemas.microsoft.com/office/drawing/2014/main" val="10006"/>
                  </a:ext>
                </a:extLst>
              </a:tr>
              <a:tr h="353445">
                <a:tc>
                  <a:txBody>
                    <a:bodyPr/>
                    <a:lstStyle/>
                    <a:p>
                      <a:pPr algn="ctr">
                        <a:spcAft>
                          <a:spcPts val="0"/>
                        </a:spcAft>
                      </a:pPr>
                      <a:r>
                        <a:rPr lang="en-GB" sz="2000" kern="100" dirty="0">
                          <a:effectLst/>
                          <a:latin typeface="Century Gothic" panose="020B0502020202020204" pitchFamily="34" charset="0"/>
                        </a:rPr>
                        <a:t>7</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tu</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112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19</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qu</a:t>
                      </a: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question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144</a:t>
                      </a:r>
                    </a:p>
                  </a:txBody>
                  <a:tcPr marL="0" marR="0" marT="0" marB="0" anchor="ctr"/>
                </a:tc>
                <a:extLst>
                  <a:ext uri="{0D108BD9-81ED-4DB2-BD59-A6C34878D82A}">
                    <a16:rowId xmlns:a16="http://schemas.microsoft.com/office/drawing/2014/main" val="10007"/>
                  </a:ext>
                </a:extLst>
              </a:tr>
              <a:tr h="353445">
                <a:tc>
                  <a:txBody>
                    <a:bodyPr/>
                    <a:lstStyle/>
                    <a:p>
                      <a:pPr algn="ctr">
                        <a:spcAft>
                          <a:spcPts val="0"/>
                        </a:spcAft>
                      </a:pPr>
                      <a:r>
                        <a:rPr lang="en-GB" sz="2000" kern="100" dirty="0">
                          <a:effectLst/>
                          <a:latin typeface="Century Gothic" panose="020B0502020202020204" pitchFamily="34" charset="0"/>
                        </a:rPr>
                        <a:t>8</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a:effectLst/>
                          <a:latin typeface="Century Gothic" panose="020B0502020202020204" pitchFamily="34" charset="0"/>
                        </a:rPr>
                        <a:t>ou</a:t>
                      </a:r>
                      <a:endParaRPr lang="en-GB" sz="1600" kern="10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nous</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31</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20</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j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jour</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78</a:t>
                      </a:r>
                    </a:p>
                  </a:txBody>
                  <a:tcPr marL="0" marR="0" marT="0" marB="0" anchor="ctr"/>
                </a:tc>
                <a:extLst>
                  <a:ext uri="{0D108BD9-81ED-4DB2-BD59-A6C34878D82A}">
                    <a16:rowId xmlns:a16="http://schemas.microsoft.com/office/drawing/2014/main" val="10008"/>
                  </a:ext>
                </a:extLst>
              </a:tr>
              <a:tr h="353445">
                <a:tc>
                  <a:txBody>
                    <a:bodyPr/>
                    <a:lstStyle/>
                    <a:p>
                      <a:pPr algn="ctr">
                        <a:spcAft>
                          <a:spcPts val="0"/>
                        </a:spcAft>
                      </a:pPr>
                      <a:r>
                        <a:rPr lang="en-GB" sz="2000" kern="100" dirty="0">
                          <a:effectLst/>
                          <a:latin typeface="Century Gothic" panose="020B0502020202020204" pitchFamily="34" charset="0"/>
                        </a:rPr>
                        <a:t>9</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SFe</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timide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3835</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21</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tion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Attention!</a:t>
                      </a: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482</a:t>
                      </a:r>
                    </a:p>
                  </a:txBody>
                  <a:tcPr marL="0" marR="0" marT="0" marB="0" anchor="ctr"/>
                </a:tc>
                <a:extLst>
                  <a:ext uri="{0D108BD9-81ED-4DB2-BD59-A6C34878D82A}">
                    <a16:rowId xmlns:a16="http://schemas.microsoft.com/office/drawing/2014/main" val="10009"/>
                  </a:ext>
                </a:extLst>
              </a:tr>
              <a:tr h="353445">
                <a:tc>
                  <a:txBody>
                    <a:bodyPr/>
                    <a:lstStyle/>
                    <a:p>
                      <a:pPr algn="ctr">
                        <a:spcAft>
                          <a:spcPts val="0"/>
                        </a:spcAft>
                      </a:pPr>
                      <a:r>
                        <a:rPr lang="en-GB" sz="2000" kern="100" dirty="0">
                          <a:effectLst/>
                          <a:latin typeface="Century Gothic" panose="020B0502020202020204" pitchFamily="34" charset="0"/>
                        </a:rPr>
                        <a:t>10</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é</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err="1">
                          <a:solidFill>
                            <a:schemeClr val="bg1"/>
                          </a:solidFill>
                          <a:effectLst/>
                          <a:latin typeface="Century Gothic" panose="020B0502020202020204" pitchFamily="34" charset="0"/>
                        </a:rPr>
                        <a:t>écrire</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382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22</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a:t>
                      </a:r>
                      <a:r>
                        <a:rPr lang="en-GB" sz="2000" kern="100" dirty="0" err="1">
                          <a:effectLst/>
                          <a:latin typeface="Century Gothic" panose="020B0502020202020204" pitchFamily="34" charset="0"/>
                        </a:rPr>
                        <a:t>ien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err="1">
                          <a:solidFill>
                            <a:schemeClr val="bg1"/>
                          </a:solidFill>
                          <a:effectLst/>
                          <a:latin typeface="Century Gothic" panose="020B0502020202020204" pitchFamily="34" charset="0"/>
                        </a:rPr>
                        <a:t>bien</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b="0" i="0" u="none" strike="noStrike">
                          <a:solidFill>
                            <a:srgbClr val="000000"/>
                          </a:solidFill>
                          <a:effectLst/>
                          <a:latin typeface="Century Gothic" panose="020B0502020202020204" pitchFamily="34" charset="0"/>
                        </a:rPr>
                        <a:t>47</a:t>
                      </a:r>
                    </a:p>
                  </a:txBody>
                  <a:tcPr marL="0" marR="0" marT="0" marB="0" anchor="ctr"/>
                </a:tc>
                <a:extLst>
                  <a:ext uri="{0D108BD9-81ED-4DB2-BD59-A6C34878D82A}">
                    <a16:rowId xmlns:a16="http://schemas.microsoft.com/office/drawing/2014/main" val="10010"/>
                  </a:ext>
                </a:extLst>
              </a:tr>
              <a:tr h="353445">
                <a:tc>
                  <a:txBody>
                    <a:bodyPr/>
                    <a:lstStyle/>
                    <a:p>
                      <a:pPr algn="ctr">
                        <a:spcAft>
                          <a:spcPts val="0"/>
                        </a:spcAft>
                      </a:pPr>
                      <a:r>
                        <a:rPr lang="en-GB" sz="2000" kern="100" dirty="0">
                          <a:effectLst/>
                          <a:latin typeface="Century Gothic" panose="020B0502020202020204" pitchFamily="34" charset="0"/>
                        </a:rPr>
                        <a:t>11</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err="1">
                          <a:effectLst/>
                          <a:latin typeface="Century Gothic" panose="020B0502020202020204" pitchFamily="34" charset="0"/>
                        </a:rPr>
                        <a:t>en</a:t>
                      </a:r>
                      <a:r>
                        <a:rPr lang="en-GB" sz="2000" kern="100" dirty="0">
                          <a:effectLst/>
                          <a:latin typeface="Century Gothic" panose="020B0502020202020204" pitchFamily="34" charset="0"/>
                        </a:rPr>
                        <a:t> / an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enfant</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126</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23</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un </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i="0" u="none" strike="noStrike" dirty="0">
                          <a:solidFill>
                            <a:schemeClr val="bg1"/>
                          </a:solidFill>
                          <a:effectLst/>
                          <a:latin typeface="Century Gothic" panose="020B0502020202020204" pitchFamily="34" charset="0"/>
                        </a:rPr>
                        <a:t>un</a:t>
                      </a:r>
                    </a:p>
                  </a:txBody>
                  <a:tcPr marL="0" marR="0" marT="0" marB="0" anchor="ctr">
                    <a:solidFill>
                      <a:srgbClr val="EA5F00"/>
                    </a:solidFill>
                  </a:tcPr>
                </a:tc>
                <a:tc>
                  <a:txBody>
                    <a:bodyPr/>
                    <a:lstStyle/>
                    <a:p>
                      <a:pPr algn="ctr" fontAlgn="ctr"/>
                      <a:r>
                        <a:rPr lang="en-GB" sz="2000" b="0" i="0" u="none" strike="noStrike" dirty="0">
                          <a:solidFill>
                            <a:srgbClr val="000000"/>
                          </a:solidFill>
                          <a:effectLst/>
                          <a:latin typeface="Century Gothic" panose="020B0502020202020204" pitchFamily="34" charset="0"/>
                        </a:rPr>
                        <a:t>3</a:t>
                      </a:r>
                    </a:p>
                  </a:txBody>
                  <a:tcPr marL="0" marR="0" marT="0" marB="0" anchor="ctr"/>
                </a:tc>
                <a:extLst>
                  <a:ext uri="{0D108BD9-81ED-4DB2-BD59-A6C34878D82A}">
                    <a16:rowId xmlns:a16="http://schemas.microsoft.com/office/drawing/2014/main" val="10011"/>
                  </a:ext>
                </a:extLst>
              </a:tr>
              <a:tr h="353445">
                <a:tc>
                  <a:txBody>
                    <a:bodyPr/>
                    <a:lstStyle/>
                    <a:p>
                      <a:pPr algn="ctr">
                        <a:spcAft>
                          <a:spcPts val="0"/>
                        </a:spcAft>
                      </a:pPr>
                      <a:r>
                        <a:rPr lang="en-GB" sz="2000" kern="100" dirty="0">
                          <a:effectLst/>
                          <a:latin typeface="Century Gothic" panose="020B0502020202020204" pitchFamily="34" charset="0"/>
                        </a:rPr>
                        <a:t>12</a:t>
                      </a:r>
                      <a:endParaRPr lang="en-GB" sz="1600"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2000" kern="100" dirty="0">
                          <a:effectLst/>
                          <a:latin typeface="Century Gothic" panose="020B0502020202020204" pitchFamily="34" charset="0"/>
                        </a:rPr>
                        <a:t>on</a:t>
                      </a:r>
                      <a:endParaRPr lang="en-GB" sz="1600" kern="100" dirty="0">
                        <a:effectLst/>
                        <a:latin typeface="Century Gothic" panose="020B0502020202020204" pitchFamily="34" charset="0"/>
                        <a:ea typeface="Calibri" panose="020F0502020204030204" pitchFamily="34" charset="0"/>
                      </a:endParaRPr>
                    </a:p>
                  </a:txBody>
                  <a:tcPr marL="68580" marR="68580" marT="0" marB="0" anchor="ctr"/>
                </a:tc>
                <a:tc>
                  <a:txBody>
                    <a:bodyPr/>
                    <a:lstStyle/>
                    <a:p>
                      <a:pPr algn="ctr" fontAlgn="ctr"/>
                      <a:r>
                        <a:rPr lang="en-GB" sz="2000" b="1" u="none" strike="noStrike" dirty="0">
                          <a:solidFill>
                            <a:schemeClr val="bg1"/>
                          </a:solidFill>
                          <a:effectLst/>
                          <a:latin typeface="Century Gothic" panose="020B0502020202020204" pitchFamily="34" charset="0"/>
                        </a:rPr>
                        <a:t>non!</a:t>
                      </a:r>
                      <a:endParaRPr lang="en-GB" sz="2000" b="1" i="0" u="none" strike="noStrike" dirty="0">
                        <a:solidFill>
                          <a:schemeClr val="bg1"/>
                        </a:solidFill>
                        <a:effectLst/>
                        <a:latin typeface="Century Gothic" panose="020B0502020202020204" pitchFamily="34" charset="0"/>
                      </a:endParaRPr>
                    </a:p>
                  </a:txBody>
                  <a:tcPr marL="0" marR="0" marT="0" marB="0" anchor="ctr">
                    <a:solidFill>
                      <a:srgbClr val="EA5F00"/>
                    </a:solidFill>
                  </a:tcPr>
                </a:tc>
                <a:tc>
                  <a:txBody>
                    <a:bodyPr/>
                    <a:lstStyle/>
                    <a:p>
                      <a:pPr algn="ctr" fontAlgn="ctr"/>
                      <a:r>
                        <a:rPr lang="en-GB" sz="2000" u="none" strike="noStrike" dirty="0">
                          <a:effectLst/>
                          <a:latin typeface="Century Gothic" panose="020B0502020202020204" pitchFamily="34" charset="0"/>
                        </a:rPr>
                        <a:t>72</a:t>
                      </a:r>
                      <a:endParaRPr lang="en-GB" sz="2000" b="0" i="0" u="none" strike="noStrike" dirty="0">
                        <a:solidFill>
                          <a:srgbClr val="000000"/>
                        </a:solidFill>
                        <a:effectLst/>
                        <a:latin typeface="Century Gothic" panose="020B0502020202020204" pitchFamily="34" charset="0"/>
                      </a:endParaRPr>
                    </a:p>
                  </a:txBody>
                  <a:tcPr marL="0" marR="0" marT="0" marB="0" anchor="ctr"/>
                </a:tc>
                <a:tc>
                  <a:txBody>
                    <a:bodyPr/>
                    <a:lstStyle/>
                    <a:p>
                      <a:pPr algn="ctr">
                        <a:spcAft>
                          <a:spcPts val="0"/>
                        </a:spcAft>
                      </a:pPr>
                      <a:r>
                        <a:rPr lang="en-GB" sz="2000" kern="100" dirty="0">
                          <a:effectLst/>
                          <a:latin typeface="Century Gothic" panose="020B0502020202020204" pitchFamily="34" charset="0"/>
                        </a:rPr>
                        <a:t> </a:t>
                      </a:r>
                      <a:endParaRPr lang="en-GB" sz="1600" b="1" kern="100" dirty="0">
                        <a:solidFill>
                          <a:srgbClr val="000099"/>
                        </a:solidFill>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r>
                        <a:rPr lang="en-GB" sz="2000" kern="100" dirty="0">
                          <a:effectLst/>
                          <a:latin typeface="Century Gothic" panose="020B0502020202020204" pitchFamily="34" charset="0"/>
                        </a:rPr>
                        <a:t> </a:t>
                      </a: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endParaRPr lang="en-GB" sz="1600" kern="100" dirty="0">
                        <a:effectLst/>
                        <a:latin typeface="Century Gothic" panose="020B0502020202020204" pitchFamily="34" charset="0"/>
                        <a:ea typeface="Calibri" panose="020F0502020204030204" pitchFamily="34" charset="0"/>
                      </a:endParaRPr>
                    </a:p>
                  </a:txBody>
                  <a:tcPr marL="68580" marR="68580" marT="0" marB="0"/>
                </a:tc>
                <a:tc>
                  <a:txBody>
                    <a:bodyPr/>
                    <a:lstStyle/>
                    <a:p>
                      <a:pPr algn="ctr">
                        <a:spcAft>
                          <a:spcPts val="0"/>
                        </a:spcAft>
                      </a:pPr>
                      <a:endParaRPr lang="en-GB" sz="1600" kern="100" dirty="0">
                        <a:effectLst/>
                        <a:latin typeface="Century Gothic" panose="020B0502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107258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74801" y="67645"/>
            <a:ext cx="10515600" cy="1325563"/>
          </a:xfrm>
        </p:spPr>
        <p:txBody>
          <a:bodyPr>
            <a:normAutofit/>
          </a:bodyPr>
          <a:lstStyle/>
          <a:p>
            <a:r>
              <a:rPr lang="en-GB" sz="3600" b="1" dirty="0">
                <a:solidFill>
                  <a:schemeClr val="bg1"/>
                </a:solidFill>
              </a:rPr>
              <a:t>Session aims</a:t>
            </a:r>
          </a:p>
        </p:txBody>
      </p:sp>
      <p:sp>
        <p:nvSpPr>
          <p:cNvPr id="3" name="Content Placeholder 2">
            <a:extLst>
              <a:ext uri="{FF2B5EF4-FFF2-40B4-BE49-F238E27FC236}">
                <a16:creationId xmlns:a16="http://schemas.microsoft.com/office/drawing/2014/main" id="{50CBFF8A-211A-423F-B710-855B8FE21453}"/>
              </a:ext>
            </a:extLst>
          </p:cNvPr>
          <p:cNvSpPr>
            <a:spLocks noGrp="1"/>
          </p:cNvSpPr>
          <p:nvPr>
            <p:ph idx="1"/>
          </p:nvPr>
        </p:nvSpPr>
        <p:spPr>
          <a:xfrm>
            <a:off x="636863" y="1622426"/>
            <a:ext cx="10515600" cy="4351338"/>
          </a:xfrm>
        </p:spPr>
        <p:txBody>
          <a:bodyPr/>
          <a:lstStyle/>
          <a:p>
            <a:pPr>
              <a:lnSpc>
                <a:spcPct val="100000"/>
              </a:lnSpc>
            </a:pPr>
            <a:r>
              <a:rPr lang="en-GB" dirty="0"/>
              <a:t>Examine the rationale for teaching phonics</a:t>
            </a:r>
            <a:br>
              <a:rPr lang="en-GB" dirty="0"/>
            </a:br>
            <a:endParaRPr lang="en-GB" dirty="0"/>
          </a:p>
          <a:p>
            <a:pPr>
              <a:lnSpc>
                <a:spcPct val="100000"/>
              </a:lnSpc>
            </a:pPr>
            <a:r>
              <a:rPr lang="en-GB" dirty="0"/>
              <a:t>Understand the NCELP recommended selection and sequencing of symbol-sound correspondences (SSC) in French, German and Spanish</a:t>
            </a:r>
            <a:br>
              <a:rPr lang="en-GB" dirty="0"/>
            </a:br>
            <a:endParaRPr lang="en-GB" dirty="0"/>
          </a:p>
          <a:p>
            <a:pPr>
              <a:lnSpc>
                <a:spcPct val="100000"/>
              </a:lnSpc>
            </a:pPr>
            <a:r>
              <a:rPr lang="en-GB" b="1" dirty="0"/>
              <a:t>Explore a range of teaching approaches and resources (present, practise and produce)</a:t>
            </a:r>
          </a:p>
        </p:txBody>
      </p:sp>
      <p:pic>
        <p:nvPicPr>
          <p:cNvPr id="6" name="Picture 5" descr="green checkmark">
            <a:hlinkClick r:id="" action="ppaction://noaction">
              <a:snd r:embed="rId4" name="Phonics.26.1. Aktivität.wav"/>
            </a:hlinkClick>
            <a:extLst>
              <a:ext uri="{FF2B5EF4-FFF2-40B4-BE49-F238E27FC236}">
                <a16:creationId xmlns:a16="http://schemas.microsoft.com/office/drawing/2014/main" id="{C492AF3D-30E5-47B1-9302-84587AE00C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0895" y="1542216"/>
            <a:ext cx="508726" cy="529923"/>
          </a:xfrm>
          <a:prstGeom prst="rect">
            <a:avLst/>
          </a:prstGeom>
        </p:spPr>
      </p:pic>
      <p:pic>
        <p:nvPicPr>
          <p:cNvPr id="7" name="Picture 6" descr="green checkmark">
            <a:hlinkClick r:id="" action="ppaction://noaction">
              <a:snd r:embed="rId4" name="Phonics.26.1. Aktivität.wav"/>
            </a:hlinkClick>
            <a:extLst>
              <a:ext uri="{FF2B5EF4-FFF2-40B4-BE49-F238E27FC236}">
                <a16:creationId xmlns:a16="http://schemas.microsoft.com/office/drawing/2014/main" id="{AD892344-7FBD-4C22-B0B1-1D29E3749D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3737" y="3026111"/>
            <a:ext cx="508726" cy="529923"/>
          </a:xfrm>
          <a:prstGeom prst="rect">
            <a:avLst/>
          </a:prstGeom>
        </p:spPr>
      </p:pic>
    </p:spTree>
    <p:extLst>
      <p:ext uri="{BB962C8B-B14F-4D97-AF65-F5344CB8AC3E}">
        <p14:creationId xmlns:p14="http://schemas.microsoft.com/office/powerpoint/2010/main" val="285177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Teaching steps</a:t>
            </a:r>
          </a:p>
        </p:txBody>
      </p:sp>
      <p:sp>
        <p:nvSpPr>
          <p:cNvPr id="3" name="Content Placeholder 2">
            <a:extLst>
              <a:ext uri="{FF2B5EF4-FFF2-40B4-BE49-F238E27FC236}">
                <a16:creationId xmlns:a16="http://schemas.microsoft.com/office/drawing/2014/main" id="{50CBFF8A-211A-423F-B710-855B8FE21453}"/>
              </a:ext>
            </a:extLst>
          </p:cNvPr>
          <p:cNvSpPr>
            <a:spLocks noGrp="1"/>
          </p:cNvSpPr>
          <p:nvPr>
            <p:ph idx="1"/>
          </p:nvPr>
        </p:nvSpPr>
        <p:spPr>
          <a:xfrm>
            <a:off x="636863" y="1622426"/>
            <a:ext cx="10515600" cy="4351338"/>
          </a:xfrm>
        </p:spPr>
        <p:txBody>
          <a:bodyPr>
            <a:normAutofit fontScale="92500" lnSpcReduction="20000"/>
          </a:bodyPr>
          <a:lstStyle/>
          <a:p>
            <a:pPr marL="514350" indent="-514350">
              <a:lnSpc>
                <a:spcPct val="100000"/>
              </a:lnSpc>
              <a:buFont typeface="+mj-lt"/>
              <a:buAutoNum type="arabicPeriod"/>
            </a:pPr>
            <a:r>
              <a:rPr lang="en-GB" b="1" u="sng" dirty="0"/>
              <a:t>Present</a:t>
            </a:r>
            <a:r>
              <a:rPr lang="en-GB" b="1" dirty="0"/>
              <a:t> the SSC itself, the source word, and five cluster words and do initial practice of these</a:t>
            </a:r>
            <a:br>
              <a:rPr lang="en-GB" b="1" dirty="0"/>
            </a:br>
            <a:endParaRPr lang="en-GB" b="1" dirty="0"/>
          </a:p>
          <a:p>
            <a:pPr marL="514350" indent="-514350">
              <a:lnSpc>
                <a:spcPct val="100000"/>
              </a:lnSpc>
              <a:buFont typeface="+mj-lt"/>
              <a:buAutoNum type="arabicPeriod"/>
            </a:pPr>
            <a:r>
              <a:rPr lang="en-GB" u="sng" dirty="0"/>
              <a:t>Practise</a:t>
            </a:r>
            <a:r>
              <a:rPr lang="en-GB" dirty="0"/>
              <a:t> the knowledge further in a variety of listening (with or without transcription) and read aloud activities</a:t>
            </a:r>
          </a:p>
          <a:p>
            <a:pPr marL="514350" indent="-514350">
              <a:lnSpc>
                <a:spcPct val="100000"/>
              </a:lnSpc>
              <a:buFont typeface="+mj-lt"/>
              <a:buAutoNum type="arabicPeriod"/>
            </a:pPr>
            <a:endParaRPr lang="en-GB" dirty="0"/>
          </a:p>
          <a:p>
            <a:pPr marL="514350" indent="-514350">
              <a:lnSpc>
                <a:spcPct val="100000"/>
              </a:lnSpc>
              <a:buFont typeface="+mj-lt"/>
              <a:buAutoNum type="arabicPeriod"/>
            </a:pPr>
            <a:r>
              <a:rPr lang="en-GB" u="sng" dirty="0"/>
              <a:t>Produce</a:t>
            </a:r>
            <a:r>
              <a:rPr lang="en-GB" dirty="0"/>
              <a:t> the knowledge in several contexts, e.g., asking for the meaning of unfamiliar words (Wie </a:t>
            </a:r>
            <a:r>
              <a:rPr lang="en-GB" dirty="0" err="1"/>
              <a:t>sagt</a:t>
            </a:r>
            <a:r>
              <a:rPr lang="en-GB" dirty="0"/>
              <a:t> man…auf </a:t>
            </a:r>
            <a:r>
              <a:rPr lang="en-GB" dirty="0" err="1"/>
              <a:t>Englisch</a:t>
            </a:r>
            <a:r>
              <a:rPr lang="en-GB" dirty="0"/>
              <a:t>?), when revisiting the SSC in further activities (e.g. tongue twisters, reading aloud texts, in assessments)</a:t>
            </a:r>
            <a:br>
              <a:rPr lang="en-GB" dirty="0"/>
            </a:br>
            <a:endParaRPr lang="en-GB" dirty="0"/>
          </a:p>
          <a:p>
            <a:pPr>
              <a:lnSpc>
                <a:spcPct val="100000"/>
              </a:lnSpc>
            </a:pPr>
            <a:endParaRPr lang="en-GB" dirty="0"/>
          </a:p>
        </p:txBody>
      </p:sp>
    </p:spTree>
    <p:extLst>
      <p:ext uri="{BB962C8B-B14F-4D97-AF65-F5344CB8AC3E}">
        <p14:creationId xmlns:p14="http://schemas.microsoft.com/office/powerpoint/2010/main" val="182424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D9E7-F6C0-B444-B8E8-639F6455243D}"/>
              </a:ext>
            </a:extLst>
          </p:cNvPr>
          <p:cNvSpPr>
            <a:spLocks noGrp="1"/>
          </p:cNvSpPr>
          <p:nvPr>
            <p:ph type="title"/>
          </p:nvPr>
        </p:nvSpPr>
        <p:spPr>
          <a:xfrm>
            <a:off x="8465" y="-208494"/>
            <a:ext cx="10515600" cy="1325563"/>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SFC</a:t>
            </a:r>
            <a:endParaRPr lang="en-US" dirty="0"/>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dans</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ox with an arrow pointing dow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5988" y="4512981"/>
            <a:ext cx="1860024" cy="1568621"/>
          </a:xfrm>
          <a:prstGeom prst="rect">
            <a:avLst/>
          </a:prstGeom>
        </p:spPr>
      </p:pic>
      <p:sp>
        <p:nvSpPr>
          <p:cNvPr id="13" name="Down Arrow 12" descr="orange down arrow pointing into the box"/>
          <p:cNvSpPr/>
          <p:nvPr/>
        </p:nvSpPr>
        <p:spPr>
          <a:xfrm>
            <a:off x="5814545" y="4430941"/>
            <a:ext cx="560716" cy="1005108"/>
          </a:xfrm>
          <a:prstGeom prst="downArrow">
            <a:avLst/>
          </a:prstGeom>
          <a:solidFill>
            <a:srgbClr val="FA6500"/>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828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SFC_dan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subTnLst>
                                    <p:audio>
                                      <p:cMediaNode>
                                        <p:cTn display="0" masterRel="sameClick">
                                          <p:stCondLst>
                                            <p:cond evt="begin" delay="0">
                                              <p:tn val="23"/>
                                            </p:cond>
                                          </p:stCondLst>
                                          <p:endCondLst>
                                            <p:cond evt="onStopAudio" delay="0">
                                              <p:tgtEl>
                                                <p:sldTgt/>
                                              </p:tgtEl>
                                            </p:cond>
                                          </p:endCondLst>
                                        </p:cTn>
                                        <p:tgtEl>
                                          <p:sndTgt r:embed="rId3" name="SFC_dans.wav"/>
                                        </p:tgtEl>
                                      </p:cMediaNode>
                                    </p:audio>
                                  </p:sub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DE64-0701-C44E-9104-7700A5D6201C}"/>
              </a:ext>
            </a:extLst>
          </p:cNvPr>
          <p:cNvSpPr>
            <a:spLocks noGrp="1"/>
          </p:cNvSpPr>
          <p:nvPr>
            <p:ph type="title"/>
          </p:nvPr>
        </p:nvSpPr>
        <p:spPr>
          <a:xfrm>
            <a:off x="14288" y="-208422"/>
            <a:ext cx="10515600" cy="1325563"/>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SFC</a:t>
            </a:r>
            <a:endParaRPr lang="en-US" dirty="0"/>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dans</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28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3" name="SFC_dan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FD9E7-F6C0-B444-B8E8-639F6455243D}"/>
              </a:ext>
            </a:extLst>
          </p:cNvPr>
          <p:cNvSpPr>
            <a:spLocks noGrp="1"/>
          </p:cNvSpPr>
          <p:nvPr>
            <p:ph type="title"/>
          </p:nvPr>
        </p:nvSpPr>
        <p:spPr>
          <a:xfrm>
            <a:off x="8465" y="-208494"/>
            <a:ext cx="10515600" cy="1325563"/>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SFC</a:t>
            </a:r>
            <a:endParaRPr lang="en-US" dirty="0"/>
          </a:p>
        </p:txBody>
      </p:sp>
      <p:sp>
        <p:nvSpPr>
          <p:cNvPr id="8" name="TextBox 7"/>
          <p:cNvSpPr txBox="1"/>
          <p:nvPr/>
        </p:nvSpPr>
        <p:spPr>
          <a:xfrm>
            <a:off x="1089671" y="1444479"/>
            <a:ext cx="100126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5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a:t>
            </a:r>
            <a:r>
              <a:rPr kumimoji="0" lang="en-GB" sz="5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onsonant</a:t>
            </a:r>
          </a:p>
        </p:txBody>
      </p:sp>
      <p:sp>
        <p:nvSpPr>
          <p:cNvPr id="9" name="TextBox 8"/>
          <p:cNvSpPr txBox="1"/>
          <p:nvPr/>
        </p:nvSpPr>
        <p:spPr>
          <a:xfrm rot="10800000" flipV="1">
            <a:off x="3195405" y="1876396"/>
            <a:ext cx="580119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dans</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11" name="TextBox 10"/>
          <p:cNvSpPr txBox="1"/>
          <p:nvPr/>
        </p:nvSpPr>
        <p:spPr>
          <a:xfrm>
            <a:off x="7171025" y="2367809"/>
            <a:ext cx="10878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mn-cs"/>
              </a:rPr>
              <a:t>X</a:t>
            </a:r>
          </a:p>
        </p:txBody>
      </p:sp>
      <p:pic>
        <p:nvPicPr>
          <p:cNvPr id="10"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562" y="4048044"/>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box with an arrow pointing dow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5988" y="4512981"/>
            <a:ext cx="1860024" cy="1568621"/>
          </a:xfrm>
          <a:prstGeom prst="rect">
            <a:avLst/>
          </a:prstGeom>
        </p:spPr>
      </p:pic>
      <p:sp>
        <p:nvSpPr>
          <p:cNvPr id="13" name="Down Arrow 12" descr="orange down arrow pointing into the box"/>
          <p:cNvSpPr/>
          <p:nvPr/>
        </p:nvSpPr>
        <p:spPr>
          <a:xfrm>
            <a:off x="5814545" y="4430941"/>
            <a:ext cx="560716" cy="1005108"/>
          </a:xfrm>
          <a:prstGeom prst="downArrow">
            <a:avLst/>
          </a:prstGeom>
          <a:solidFill>
            <a:srgbClr val="FA6500"/>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81344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92195" y="277181"/>
            <a:ext cx="10515600" cy="1325563"/>
          </a:xfrm>
        </p:spPr>
        <p:txBody>
          <a:bodyPr>
            <a:normAutofit fontScale="90000"/>
          </a:bodyPr>
          <a:lstStyle/>
          <a:p>
            <a:pPr lvl="0" algn="ctr">
              <a:lnSpc>
                <a:spcPct val="100000"/>
              </a:lnSpc>
              <a:spcBef>
                <a:spcPts val="0"/>
              </a:spcBef>
            </a:pPr>
            <a:r>
              <a:rPr lang="en-GB" sz="10800" b="1" dirty="0">
                <a:solidFill>
                  <a:srgbClr val="115076"/>
                </a:solidFill>
                <a:ea typeface="+mn-ea"/>
                <a:cs typeface="Calibri" panose="020F0502020204030204" pitchFamily="34" charset="0"/>
              </a:rPr>
              <a:t>SFC</a:t>
            </a:r>
            <a:endParaRPr lang="en-GB" dirty="0"/>
          </a:p>
        </p:txBody>
      </p:sp>
      <p:pic>
        <p:nvPicPr>
          <p:cNvPr id="12"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open box"/>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26" name="Down Arrow 25" descr="arrow pointing into open box"/>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grpSp>
        <p:nvGrpSpPr>
          <p:cNvPr id="38" name="Group 37" descr="a tall boy and a small boy with arrow pointing to the small boy"/>
          <p:cNvGrpSpPr/>
          <p:nvPr/>
        </p:nvGrpSpPr>
        <p:grpSpPr>
          <a:xfrm>
            <a:off x="1199148" y="1347764"/>
            <a:ext cx="1423730" cy="1953518"/>
            <a:chOff x="1199148" y="1347764"/>
            <a:chExt cx="1423730" cy="1953518"/>
          </a:xfrm>
        </p:grpSpPr>
        <p:pic>
          <p:nvPicPr>
            <p:cNvPr id="2" name="Picture 1" descr="tall boy"/>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9148" y="1347764"/>
              <a:ext cx="976759" cy="1953518"/>
            </a:xfrm>
            <a:prstGeom prst="rect">
              <a:avLst/>
            </a:prstGeom>
          </p:spPr>
        </p:pic>
        <p:pic>
          <p:nvPicPr>
            <p:cNvPr id="32" name="Picture 31" descr="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96404" y="2048334"/>
              <a:ext cx="626474" cy="1252948"/>
            </a:xfrm>
            <a:prstGeom prst="rect">
              <a:avLst/>
            </a:prstGeom>
          </p:spPr>
        </p:pic>
        <p:sp>
          <p:nvSpPr>
            <p:cNvPr id="33" name="Down Arrow 32"/>
            <p:cNvSpPr/>
            <p:nvPr/>
          </p:nvSpPr>
          <p:spPr>
            <a:xfrm>
              <a:off x="2151840" y="1347764"/>
              <a:ext cx="315601" cy="635876"/>
            </a:xfrm>
            <a:prstGeom prst="downArrow">
              <a:avLst/>
            </a:prstGeom>
            <a:solidFill>
              <a:srgbClr val="E65D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pic>
        <p:nvPicPr>
          <p:cNvPr id="16" name="Picture 2" descr="crossword with word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4061" y="4451526"/>
            <a:ext cx="2284874" cy="15879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en-GB" sz="6000" b="0" i="0" u="none" strike="sng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endPar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4" name="TextBox 23"/>
          <p:cNvSpPr txBox="1"/>
          <p:nvPr/>
        </p:nvSpPr>
        <p:spPr>
          <a:xfrm>
            <a:off x="5008069" y="5623594"/>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[but]</a:t>
            </a:r>
          </a:p>
        </p:txBody>
      </p:sp>
      <p:pic>
        <p:nvPicPr>
          <p:cNvPr id="20" name="Picture 19" descr="face icon to show 'but'"/>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3198" y="4962383"/>
            <a:ext cx="1455327" cy="1455327"/>
          </a:xfrm>
          <a:prstGeom prst="rect">
            <a:avLst/>
          </a:prstGeom>
        </p:spPr>
      </p:pic>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x</a:t>
            </a:r>
          </a:p>
        </p:txBody>
      </p:sp>
      <p:grpSp>
        <p:nvGrpSpPr>
          <p:cNvPr id="30" name="Group 29" descr="a prize"/>
          <p:cNvGrpSpPr/>
          <p:nvPr/>
        </p:nvGrpSpPr>
        <p:grpSpPr>
          <a:xfrm>
            <a:off x="8704595" y="1029553"/>
            <a:ext cx="2725699" cy="1936044"/>
            <a:chOff x="8711284" y="862548"/>
            <a:chExt cx="2725699" cy="1936044"/>
          </a:xfrm>
        </p:grpSpPr>
        <p:pic>
          <p:nvPicPr>
            <p:cNvPr id="13" name="Picture 12" descr="prize"/>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711284" y="1100550"/>
              <a:ext cx="1371776" cy="1159150"/>
            </a:xfrm>
            <a:prstGeom prst="rect">
              <a:avLst/>
            </a:prstGeom>
          </p:spPr>
        </p:pic>
        <p:pic>
          <p:nvPicPr>
            <p:cNvPr id="14" name="Picture 13" descr="a prize"/>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83060" y="862548"/>
              <a:ext cx="1353923" cy="1936044"/>
            </a:xfrm>
            <a:prstGeom prst="rect">
              <a:avLst/>
            </a:prstGeom>
          </p:spPr>
        </p:pic>
        <p:sp>
          <p:nvSpPr>
            <p:cNvPr id="15" name="TextBox 14"/>
            <p:cNvSpPr txBox="1"/>
            <p:nvPr/>
          </p:nvSpPr>
          <p:spPr>
            <a:xfrm rot="19534011">
              <a:off x="8803874" y="1335977"/>
              <a:ext cx="14901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€15.95</a:t>
              </a:r>
            </a:p>
          </p:txBody>
        </p:sp>
      </p:gr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grpSp>
        <p:nvGrpSpPr>
          <p:cNvPr id="37" name="Group 36" descr="tall boy and a small boy with the arrow pointing to the tall boy"/>
          <p:cNvGrpSpPr/>
          <p:nvPr/>
        </p:nvGrpSpPr>
        <p:grpSpPr>
          <a:xfrm>
            <a:off x="9353908" y="4032078"/>
            <a:ext cx="1667202" cy="1953518"/>
            <a:chOff x="12297240" y="3985624"/>
            <a:chExt cx="1667202" cy="1953518"/>
          </a:xfrm>
        </p:grpSpPr>
        <p:pic>
          <p:nvPicPr>
            <p:cNvPr id="31" name="Picture 30" descr="tall boy"/>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297240" y="3985624"/>
              <a:ext cx="976759" cy="1953518"/>
            </a:xfrm>
            <a:prstGeom prst="rect">
              <a:avLst/>
            </a:prstGeom>
          </p:spPr>
        </p:pic>
        <p:pic>
          <p:nvPicPr>
            <p:cNvPr id="35" name="Picture 34" descr="small bo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121604" y="4674695"/>
              <a:ext cx="626474" cy="1252948"/>
            </a:xfrm>
            <a:prstGeom prst="rect">
              <a:avLst/>
            </a:prstGeom>
          </p:spPr>
        </p:pic>
        <p:sp>
          <p:nvSpPr>
            <p:cNvPr id="36" name="Down Arrow 35" descr="arrow"/>
            <p:cNvSpPr/>
            <p:nvPr/>
          </p:nvSpPr>
          <p:spPr>
            <a:xfrm rot="16200000" flipV="1">
              <a:off x="13373782" y="3931972"/>
              <a:ext cx="409638" cy="771682"/>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156505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subTnLst>
                                    <p:audio>
                                      <p:cMediaNode>
                                        <p:cTn display="0" masterRel="sameClick">
                                          <p:stCondLst>
                                            <p:cond evt="begin" delay="0">
                                              <p:tn val="11"/>
                                            </p:cond>
                                          </p:stCondLst>
                                          <p:endCondLst>
                                            <p:cond evt="onStopAudio" delay="0">
                                              <p:tgtEl>
                                                <p:sldTgt/>
                                              </p:tgtEl>
                                            </p:cond>
                                          </p:endCondLst>
                                        </p:cTn>
                                        <p:tgtEl>
                                          <p:sndTgt r:embed="rId3" name="SFC_dans.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4" name="SFC_peti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subTnLst>
                                    <p:audio>
                                      <p:cMediaNode>
                                        <p:cTn display="0" masterRel="sameClick">
                                          <p:stCondLst>
                                            <p:cond evt="begin" delay="0">
                                              <p:tn val="30"/>
                                            </p:cond>
                                          </p:stCondLst>
                                          <p:endCondLst>
                                            <p:cond evt="onStopAudio" delay="0">
                                              <p:tgtEl>
                                                <p:sldTgt/>
                                              </p:tgtEl>
                                            </p:cond>
                                          </p:endCondLst>
                                        </p:cTn>
                                        <p:tgtEl>
                                          <p:sndTgt r:embed="rId4" name="SFC_peti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subTnLst>
                                    <p:audio>
                                      <p:cMediaNode>
                                        <p:cTn display="0" masterRel="sameClick">
                                          <p:stCondLst>
                                            <p:cond evt="begin" delay="0">
                                              <p:tn val="35"/>
                                            </p:cond>
                                          </p:stCondLst>
                                          <p:endCondLst>
                                            <p:cond evt="onStopAudio" delay="0">
                                              <p:tgtEl>
                                                <p:sldTgt/>
                                              </p:tgtEl>
                                            </p:cond>
                                          </p:endCondLst>
                                        </p:cTn>
                                        <p:tgtEl>
                                          <p:sndTgt r:embed="rId5" name="SFC_prix.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subTnLst>
                                    <p:audio>
                                      <p:cMediaNode>
                                        <p:cTn display="0" masterRel="sameClick">
                                          <p:stCondLst>
                                            <p:cond evt="begin" delay="0">
                                              <p:tn val="40"/>
                                            </p:cond>
                                          </p:stCondLst>
                                          <p:endCondLst>
                                            <p:cond evt="onStopAudio" delay="0">
                                              <p:tgtEl>
                                                <p:sldTgt/>
                                              </p:tgtEl>
                                            </p:cond>
                                          </p:endCondLst>
                                        </p:cTn>
                                        <p:tgtEl>
                                          <p:sndTgt r:embed="rId5" name="SFC_prix.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subTnLst>
                                    <p:audio>
                                      <p:cMediaNode>
                                        <p:cTn display="0" masterRel="sameClick">
                                          <p:stCondLst>
                                            <p:cond evt="begin" delay="0">
                                              <p:tn val="45"/>
                                            </p:cond>
                                          </p:stCondLst>
                                          <p:endCondLst>
                                            <p:cond evt="onStopAudio" delay="0">
                                              <p:tgtEl>
                                                <p:sldTgt/>
                                              </p:tgtEl>
                                            </p:cond>
                                          </p:endCondLst>
                                        </p:cTn>
                                        <p:tgtEl>
                                          <p:sndTgt r:embed="rId6" name="SFC_mot.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subTnLst>
                                    <p:audio>
                                      <p:cMediaNode>
                                        <p:cTn display="0" masterRel="sameClick">
                                          <p:stCondLst>
                                            <p:cond evt="begin" delay="0">
                                              <p:tn val="50"/>
                                            </p:cond>
                                          </p:stCondLst>
                                          <p:endCondLst>
                                            <p:cond evt="onStopAudio" delay="0">
                                              <p:tgtEl>
                                                <p:sldTgt/>
                                              </p:tgtEl>
                                            </p:cond>
                                          </p:endCondLst>
                                        </p:cTn>
                                        <p:tgtEl>
                                          <p:sndTgt r:embed="rId6" name="SFC_mot.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subTnLst>
                                    <p:audio>
                                      <p:cMediaNode>
                                        <p:cTn display="0" masterRel="sameClick">
                                          <p:stCondLst>
                                            <p:cond evt="begin" delay="0">
                                              <p:tn val="55"/>
                                            </p:cond>
                                          </p:stCondLst>
                                          <p:endCondLst>
                                            <p:cond evt="onStopAudio" delay="0">
                                              <p:tgtEl>
                                                <p:sldTgt/>
                                              </p:tgtEl>
                                            </p:cond>
                                          </p:endCondLst>
                                        </p:cTn>
                                        <p:tgtEl>
                                          <p:sndTgt r:embed="rId7" name="SFC_mais.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subTnLst>
                                    <p:audio>
                                      <p:cMediaNode>
                                        <p:cTn display="0" masterRel="sameClick">
                                          <p:stCondLst>
                                            <p:cond evt="begin" delay="0">
                                              <p:tn val="60"/>
                                            </p:cond>
                                          </p:stCondLst>
                                          <p:endCondLst>
                                            <p:cond evt="onStopAudio" delay="0">
                                              <p:tgtEl>
                                                <p:sldTgt/>
                                              </p:tgtEl>
                                            </p:cond>
                                          </p:endCondLst>
                                        </p:cTn>
                                        <p:tgtEl>
                                          <p:sndTgt r:embed="rId7" name="SFC_mais.wav"/>
                                        </p:tgtEl>
                                      </p:cMediaNode>
                                    </p:audio>
                                  </p:subTnLst>
                                </p:cTn>
                              </p:par>
                              <p:par>
                                <p:cTn id="63" presetID="10" presetClass="entr" presetSubtype="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subTnLst>
                                    <p:audio>
                                      <p:cMediaNode>
                                        <p:cTn display="0" masterRel="sameClick">
                                          <p:stCondLst>
                                            <p:cond evt="begin" delay="0">
                                              <p:tn val="68"/>
                                            </p:cond>
                                          </p:stCondLst>
                                          <p:endCondLst>
                                            <p:cond evt="onStopAudio" delay="0">
                                              <p:tgtEl>
                                                <p:sldTgt/>
                                              </p:tgtEl>
                                            </p:cond>
                                          </p:endCondLst>
                                        </p:cTn>
                                        <p:tgtEl>
                                          <p:sndTgt r:embed="rId8" name="SFC_grand.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subTnLst>
                                    <p:audio>
                                      <p:cMediaNode>
                                        <p:cTn display="0" masterRel="sameClick">
                                          <p:stCondLst>
                                            <p:cond evt="begin" delay="0">
                                              <p:tn val="73"/>
                                            </p:cond>
                                          </p:stCondLst>
                                          <p:endCondLst>
                                            <p:cond evt="onStopAudio" delay="0">
                                              <p:tgtEl>
                                                <p:sldTgt/>
                                              </p:tgtEl>
                                            </p:cond>
                                          </p:endCondLst>
                                        </p:cTn>
                                        <p:tgtEl>
                                          <p:sndTgt r:embed="rId8" name="SFC_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2" grpId="0"/>
      <p:bldP spid="27" grpId="0"/>
      <p:bldP spid="7" grpId="0"/>
      <p:bldP spid="5" grpId="0"/>
      <p:bldP spid="8" grpId="0"/>
      <p:bldP spid="24" grpId="0"/>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74801" y="67645"/>
            <a:ext cx="10515600" cy="1325563"/>
          </a:xfrm>
        </p:spPr>
        <p:txBody>
          <a:bodyPr>
            <a:normAutofit/>
          </a:bodyPr>
          <a:lstStyle/>
          <a:p>
            <a:r>
              <a:rPr lang="en-GB" sz="3600" b="1" dirty="0">
                <a:solidFill>
                  <a:schemeClr val="bg1"/>
                </a:solidFill>
              </a:rPr>
              <a:t>Session aims</a:t>
            </a:r>
          </a:p>
        </p:txBody>
      </p:sp>
      <p:sp>
        <p:nvSpPr>
          <p:cNvPr id="3" name="Content Placeholder 2">
            <a:extLst>
              <a:ext uri="{FF2B5EF4-FFF2-40B4-BE49-F238E27FC236}">
                <a16:creationId xmlns:a16="http://schemas.microsoft.com/office/drawing/2014/main" id="{50CBFF8A-211A-423F-B710-855B8FE21453}"/>
              </a:ext>
            </a:extLst>
          </p:cNvPr>
          <p:cNvSpPr>
            <a:spLocks noGrp="1"/>
          </p:cNvSpPr>
          <p:nvPr>
            <p:ph idx="1"/>
          </p:nvPr>
        </p:nvSpPr>
        <p:spPr>
          <a:xfrm>
            <a:off x="636863" y="1622426"/>
            <a:ext cx="10515600" cy="4351338"/>
          </a:xfrm>
        </p:spPr>
        <p:txBody>
          <a:bodyPr/>
          <a:lstStyle/>
          <a:p>
            <a:pPr>
              <a:lnSpc>
                <a:spcPct val="100000"/>
              </a:lnSpc>
            </a:pPr>
            <a:r>
              <a:rPr lang="en-GB" dirty="0"/>
              <a:t>Examine the rationale for teaching phonics</a:t>
            </a:r>
            <a:br>
              <a:rPr lang="en-GB" dirty="0"/>
            </a:br>
            <a:endParaRPr lang="en-GB" dirty="0"/>
          </a:p>
          <a:p>
            <a:pPr>
              <a:lnSpc>
                <a:spcPct val="100000"/>
              </a:lnSpc>
            </a:pPr>
            <a:r>
              <a:rPr lang="en-GB" dirty="0"/>
              <a:t>Understand the NCELP recommended selection and sequencing of symbol-sound correspondences (SSC) in French, German and Spanish</a:t>
            </a:r>
            <a:br>
              <a:rPr lang="en-GB" dirty="0"/>
            </a:br>
            <a:endParaRPr lang="en-GB" dirty="0"/>
          </a:p>
          <a:p>
            <a:pPr>
              <a:lnSpc>
                <a:spcPct val="100000"/>
              </a:lnSpc>
            </a:pPr>
            <a:r>
              <a:rPr lang="en-GB" dirty="0"/>
              <a:t>Explore a range of teaching approaches and resources (present, practise and produce)</a:t>
            </a:r>
          </a:p>
        </p:txBody>
      </p:sp>
    </p:spTree>
    <p:extLst>
      <p:ext uri="{BB962C8B-B14F-4D97-AF65-F5344CB8AC3E}">
        <p14:creationId xmlns:p14="http://schemas.microsoft.com/office/powerpoint/2010/main" val="30240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08" y="347673"/>
            <a:ext cx="10515600" cy="1325563"/>
          </a:xfrm>
        </p:spPr>
        <p:txBody>
          <a:bodyPr>
            <a:normAutofit fontScale="90000"/>
          </a:bodyPr>
          <a:lstStyle/>
          <a:p>
            <a:pPr algn="ctr"/>
            <a:r>
              <a:rPr lang="en-GB" sz="10800" b="1" dirty="0">
                <a:solidFill>
                  <a:srgbClr val="115076"/>
                </a:solidFill>
                <a:cs typeface="Calibri" panose="020F0502020204030204" pitchFamily="34" charset="0"/>
              </a:rPr>
              <a:t>SFC</a:t>
            </a:r>
            <a:endParaRPr lang="en-GB" dirty="0"/>
          </a:p>
        </p:txBody>
      </p:sp>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en-GB" sz="6000" b="0" i="0" u="none" strike="sng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endPar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x</a:t>
            </a:r>
          </a:p>
        </p:txBody>
      </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pic>
        <p:nvPicPr>
          <p:cNvPr id="12" name="Picture 2" descr="Quiet Sign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open box">
            <a:extLst>
              <a:ext uri="{FF2B5EF4-FFF2-40B4-BE49-F238E27FC236}">
                <a16:creationId xmlns:a16="http://schemas.microsoft.com/office/drawing/2014/main" id="{DF3CEC5B-8FFF-034D-BA78-438C926705C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14" name="Down Arrow 13" descr="arrow pointing into open box">
            <a:extLst>
              <a:ext uri="{FF2B5EF4-FFF2-40B4-BE49-F238E27FC236}">
                <a16:creationId xmlns:a16="http://schemas.microsoft.com/office/drawing/2014/main" id="{C2DDD984-6B36-A844-B703-292BA0B8D725}"/>
              </a:ext>
            </a:extLst>
          </p:cNvPr>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075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SFC_dan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subTnLst>
                                    <p:audio>
                                      <p:cMediaNode>
                                        <p:cTn display="0" masterRel="sameClick">
                                          <p:stCondLst>
                                            <p:cond evt="begin" delay="0">
                                              <p:tn val="25"/>
                                            </p:cond>
                                          </p:stCondLst>
                                          <p:endCondLst>
                                            <p:cond evt="onStopAudio" delay="0">
                                              <p:tgtEl>
                                                <p:sldTgt/>
                                              </p:tgtEl>
                                            </p:cond>
                                          </p:endCondLst>
                                        </p:cTn>
                                        <p:tgtEl>
                                          <p:sndTgt r:embed="rId4" name="SFC_peti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subTnLst>
                                    <p:audio>
                                      <p:cMediaNode>
                                        <p:cTn display="0" masterRel="sameClick">
                                          <p:stCondLst>
                                            <p:cond evt="begin" delay="0">
                                              <p:tn val="30"/>
                                            </p:cond>
                                          </p:stCondLst>
                                          <p:endCondLst>
                                            <p:cond evt="onStopAudio" delay="0">
                                              <p:tgtEl>
                                                <p:sldTgt/>
                                              </p:tgtEl>
                                            </p:cond>
                                          </p:endCondLst>
                                        </p:cTn>
                                        <p:tgtEl>
                                          <p:sndTgt r:embed="rId5" name="SFC_prix.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subTnLst>
                                    <p:audio>
                                      <p:cMediaNode>
                                        <p:cTn display="0" masterRel="sameClick">
                                          <p:stCondLst>
                                            <p:cond evt="begin" delay="0">
                                              <p:tn val="35"/>
                                            </p:cond>
                                          </p:stCondLst>
                                          <p:endCondLst>
                                            <p:cond evt="onStopAudio" delay="0">
                                              <p:tgtEl>
                                                <p:sldTgt/>
                                              </p:tgtEl>
                                            </p:cond>
                                          </p:endCondLst>
                                        </p:cTn>
                                        <p:tgtEl>
                                          <p:sndTgt r:embed="rId6" name="SFC_mot.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7" name="SFC_mais.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subTnLst>
                                    <p:audio>
                                      <p:cMediaNode>
                                        <p:cTn display="0" masterRel="sameClick">
                                          <p:stCondLst>
                                            <p:cond evt="begin" delay="0">
                                              <p:tn val="45"/>
                                            </p:cond>
                                          </p:stCondLst>
                                          <p:endCondLst>
                                            <p:cond evt="onStopAudio" delay="0">
                                              <p:tgtEl>
                                                <p:sldTgt/>
                                              </p:tgtEl>
                                            </p:cond>
                                          </p:endCondLst>
                                        </p:cTn>
                                        <p:tgtEl>
                                          <p:sndTgt r:embed="rId8" name="SFC_gr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27" grpId="0"/>
      <p:bldP spid="7" grpId="0"/>
      <p:bldP spid="5" grpId="0"/>
      <p:bldP spid="8" grpId="0"/>
      <p:bldP spid="3" grpId="0"/>
      <p:bldP spid="6"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08" y="347673"/>
            <a:ext cx="10515600" cy="1325563"/>
          </a:xfrm>
        </p:spPr>
        <p:txBody>
          <a:bodyPr>
            <a:normAutofit fontScale="90000"/>
          </a:bodyPr>
          <a:lstStyle/>
          <a:p>
            <a:pPr algn="ctr"/>
            <a:r>
              <a:rPr lang="en-GB" sz="10800" b="1" dirty="0">
                <a:solidFill>
                  <a:srgbClr val="115076"/>
                </a:solidFill>
                <a:cs typeface="Calibri" panose="020F0502020204030204" pitchFamily="34" charset="0"/>
              </a:rPr>
              <a:t>SFC</a:t>
            </a:r>
            <a:endParaRPr lang="en-GB" dirty="0"/>
          </a:p>
        </p:txBody>
      </p:sp>
      <p:sp>
        <p:nvSpPr>
          <p:cNvPr id="23" name="Rounded Rectangle 22" descr="rectangle"/>
          <p:cNvSpPr/>
          <p:nvPr/>
        </p:nvSpPr>
        <p:spPr>
          <a:xfrm>
            <a:off x="4679257" y="1611005"/>
            <a:ext cx="2864937" cy="3045612"/>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p:cNvSpPr txBox="1"/>
          <p:nvPr/>
        </p:nvSpPr>
        <p:spPr>
          <a:xfrm>
            <a:off x="4960799" y="3546403"/>
            <a:ext cx="222679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dans</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7" name="TextBox 26"/>
          <p:cNvSpPr txBox="1"/>
          <p:nvPr/>
        </p:nvSpPr>
        <p:spPr>
          <a:xfrm>
            <a:off x="6035246" y="3605163"/>
            <a:ext cx="16135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X</a:t>
            </a:r>
          </a:p>
        </p:txBody>
      </p:sp>
      <p:sp>
        <p:nvSpPr>
          <p:cNvPr id="7" name="TextBox 6"/>
          <p:cNvSpPr txBox="1"/>
          <p:nvPr/>
        </p:nvSpPr>
        <p:spPr>
          <a:xfrm>
            <a:off x="1005028" y="171225"/>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peti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sp>
        <p:nvSpPr>
          <p:cNvPr id="5" name="TextBox 4"/>
          <p:cNvSpPr txBox="1"/>
          <p:nvPr/>
        </p:nvSpPr>
        <p:spPr>
          <a:xfrm>
            <a:off x="1056908" y="3346142"/>
            <a:ext cx="22702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mo</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t</a:t>
            </a:r>
          </a:p>
        </p:txBody>
      </p:sp>
      <p:sp>
        <p:nvSpPr>
          <p:cNvPr id="8" name="TextBox 7"/>
          <p:cNvSpPr txBox="1"/>
          <p:nvPr/>
        </p:nvSpPr>
        <p:spPr>
          <a:xfrm>
            <a:off x="4983250" y="4822960"/>
            <a:ext cx="217586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mai</a:t>
            </a:r>
            <a:r>
              <a:rPr kumimoji="0" lang="en-GB" sz="6000" b="0" i="0" u="none" strike="sng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s</a:t>
            </a:r>
            <a:endPar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 name="TextBox 2"/>
          <p:cNvSpPr txBox="1"/>
          <p:nvPr/>
        </p:nvSpPr>
        <p:spPr>
          <a:xfrm>
            <a:off x="9400242" y="55390"/>
            <a:ext cx="236482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pri</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x</a:t>
            </a:r>
          </a:p>
        </p:txBody>
      </p:sp>
      <p:sp>
        <p:nvSpPr>
          <p:cNvPr id="6" name="TextBox 5"/>
          <p:cNvSpPr txBox="1"/>
          <p:nvPr/>
        </p:nvSpPr>
        <p:spPr>
          <a:xfrm flipH="1">
            <a:off x="8921683" y="2991006"/>
            <a:ext cx="268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gran</a:t>
            </a:r>
            <a:r>
              <a:rPr kumimoji="0" lang="en-GB" sz="6000" b="0" i="0" u="none" strike="sng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d</a:t>
            </a:r>
          </a:p>
        </p:txBody>
      </p:sp>
      <p:pic>
        <p:nvPicPr>
          <p:cNvPr id="12" name="Picture 2" descr="Quiet Sig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6150" y="207569"/>
            <a:ext cx="666750" cy="9429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open box">
            <a:extLst>
              <a:ext uri="{FF2B5EF4-FFF2-40B4-BE49-F238E27FC236}">
                <a16:creationId xmlns:a16="http://schemas.microsoft.com/office/drawing/2014/main" id="{DF3CEC5B-8FFF-034D-BA78-438C926705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1565" y="1929020"/>
            <a:ext cx="2021192" cy="1704539"/>
          </a:xfrm>
          <a:prstGeom prst="rect">
            <a:avLst/>
          </a:prstGeom>
        </p:spPr>
      </p:pic>
      <p:sp>
        <p:nvSpPr>
          <p:cNvPr id="14" name="Down Arrow 13" descr="arrow pointing into open box">
            <a:extLst>
              <a:ext uri="{FF2B5EF4-FFF2-40B4-BE49-F238E27FC236}">
                <a16:creationId xmlns:a16="http://schemas.microsoft.com/office/drawing/2014/main" id="{C2DDD984-6B36-A844-B703-292BA0B8D725}"/>
              </a:ext>
            </a:extLst>
          </p:cNvPr>
          <p:cNvSpPr/>
          <p:nvPr/>
        </p:nvSpPr>
        <p:spPr>
          <a:xfrm>
            <a:off x="5782491" y="1847674"/>
            <a:ext cx="627018" cy="1092199"/>
          </a:xfrm>
          <a:prstGeom prst="downArrow">
            <a:avLst/>
          </a:prstGeom>
          <a:solidFill>
            <a:srgbClr val="E65D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9206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27" grpId="0"/>
      <p:bldP spid="7" grpId="0"/>
      <p:bldP spid="5" grpId="0"/>
      <p:bldP spid="8" grpId="0"/>
      <p:bldP spid="3" grpId="0"/>
      <p:bldP spid="6"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92669" y="808808"/>
            <a:ext cx="600666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except for</a:t>
            </a:r>
          </a:p>
        </p:txBody>
      </p:sp>
      <p:sp>
        <p:nvSpPr>
          <p:cNvPr id="3" name="TextBox 2"/>
          <p:cNvSpPr txBox="1"/>
          <p:nvPr/>
        </p:nvSpPr>
        <p:spPr>
          <a:xfrm>
            <a:off x="1134475" y="2279218"/>
            <a:ext cx="9923049"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 r f 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c</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r</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f</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mn-cs"/>
              </a:rPr>
              <a:t>l</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with these!</a:t>
            </a:r>
          </a:p>
        </p:txBody>
      </p:sp>
    </p:spTree>
    <p:extLst>
      <p:ext uri="{BB962C8B-B14F-4D97-AF65-F5344CB8AC3E}">
        <p14:creationId xmlns:p14="http://schemas.microsoft.com/office/powerpoint/2010/main" val="2880638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(1/3)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20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49" name="TextBox 48">
            <a:hlinkClick r:id="" action="ppaction://noaction">
              <a:snd r:embed="rId4" name="canard.wav"/>
            </a:hlinkClick>
            <a:extLst>
              <a:ext uri="{FF2B5EF4-FFF2-40B4-BE49-F238E27FC236}">
                <a16:creationId xmlns:a16="http://schemas.microsoft.com/office/drawing/2014/main" id="{E4394BBC-221C-4988-B18E-94001FD3C552}"/>
              </a:ext>
            </a:extLst>
          </p:cNvPr>
          <p:cNvSpPr txBox="1"/>
          <p:nvPr/>
        </p:nvSpPr>
        <p:spPr>
          <a:xfrm>
            <a:off x="144206" y="3548096"/>
            <a:ext cx="298544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canar</a:t>
            </a:r>
            <a:r>
              <a:rPr kumimoji="0" lang="en-GB" sz="6000" b="0" i="0" u="none" strike="sng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d</a:t>
            </a:r>
          </a:p>
        </p:txBody>
      </p:sp>
      <p:sp>
        <p:nvSpPr>
          <p:cNvPr id="50" name="TextBox 49">
            <a:hlinkClick r:id="" action="ppaction://noaction">
              <a:snd r:embed="rId5" name="drap.wav"/>
            </a:hlinkClick>
            <a:extLst>
              <a:ext uri="{FF2B5EF4-FFF2-40B4-BE49-F238E27FC236}">
                <a16:creationId xmlns:a16="http://schemas.microsoft.com/office/drawing/2014/main" id="{3E161954-7BE4-44C2-B721-844D8E7EF961}"/>
              </a:ext>
            </a:extLst>
          </p:cNvPr>
          <p:cNvSpPr txBox="1"/>
          <p:nvPr/>
        </p:nvSpPr>
        <p:spPr>
          <a:xfrm>
            <a:off x="721000" y="1203314"/>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dra</a:t>
            </a:r>
            <a:r>
              <a:rPr kumimoji="0" lang="en-GB" sz="6000" b="0" i="0" u="none" strike="sngStrike" kern="1200" cap="none" spc="0" normalizeH="0" baseline="0" noProof="0" dirty="0" err="1">
                <a:ln>
                  <a:noFill/>
                </a:ln>
                <a:solidFill>
                  <a:srgbClr val="EE6000"/>
                </a:solidFill>
                <a:effectLst/>
                <a:uLnTx/>
                <a:uFillTx/>
                <a:latin typeface="Century Gothic" panose="020F0302020204030204"/>
                <a:ea typeface="+mn-ea"/>
                <a:cs typeface="Calibri" panose="020F0502020204030204" pitchFamily="34" charset="0"/>
              </a:rPr>
              <a:t>p</a:t>
            </a:r>
            <a:endParaRPr kumimoji="0" lang="en-GB" sz="6000" b="0" i="0" u="none" strike="sng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endParaRPr>
          </a:p>
        </p:txBody>
      </p:sp>
      <p:sp>
        <p:nvSpPr>
          <p:cNvPr id="51" name="TextBox 50">
            <a:hlinkClick r:id="" action="ppaction://noaction">
              <a:snd r:embed="rId6" name="estomac.wav"/>
            </a:hlinkClick>
            <a:extLst>
              <a:ext uri="{FF2B5EF4-FFF2-40B4-BE49-F238E27FC236}">
                <a16:creationId xmlns:a16="http://schemas.microsoft.com/office/drawing/2014/main" id="{295881A8-D808-4CCF-B654-3388BB3340D2}"/>
              </a:ext>
            </a:extLst>
          </p:cNvPr>
          <p:cNvSpPr txBox="1"/>
          <p:nvPr/>
        </p:nvSpPr>
        <p:spPr>
          <a:xfrm>
            <a:off x="3791335" y="3517096"/>
            <a:ext cx="35562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estoma</a:t>
            </a:r>
            <a:r>
              <a:rPr kumimoji="0" lang="en-GB" sz="6000" b="0" i="0" u="none" strike="sng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c</a:t>
            </a:r>
            <a:endParaRPr kumimoji="0" lang="en-GB" sz="6000" b="0"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52" name="TextBox 51">
            <a:hlinkClick r:id="" action="ppaction://noaction">
              <a:snd r:embed="rId7" name="vert.wav"/>
            </a:hlinkClick>
            <a:extLst>
              <a:ext uri="{FF2B5EF4-FFF2-40B4-BE49-F238E27FC236}">
                <a16:creationId xmlns:a16="http://schemas.microsoft.com/office/drawing/2014/main" id="{E407C1A9-B77D-4A1A-B6E3-EB9547F7C0B9}"/>
              </a:ext>
            </a:extLst>
          </p:cNvPr>
          <p:cNvSpPr txBox="1"/>
          <p:nvPr/>
        </p:nvSpPr>
        <p:spPr>
          <a:xfrm>
            <a:off x="8023688" y="1203314"/>
            <a:ext cx="16907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ver</a:t>
            </a:r>
            <a:r>
              <a:rPr kumimoji="0" lang="en-GB" sz="6000" b="0" i="0" u="none" strike="sng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t</a:t>
            </a:r>
          </a:p>
        </p:txBody>
      </p:sp>
      <p:sp>
        <p:nvSpPr>
          <p:cNvPr id="53" name="TextBox 52">
            <a:hlinkClick r:id="" action="ppaction://noaction">
              <a:snd r:embed="rId8" name="bras.wav"/>
            </a:hlinkClick>
            <a:extLst>
              <a:ext uri="{FF2B5EF4-FFF2-40B4-BE49-F238E27FC236}">
                <a16:creationId xmlns:a16="http://schemas.microsoft.com/office/drawing/2014/main" id="{7276A15F-B680-48B7-B98A-89CD400CFA4A}"/>
              </a:ext>
            </a:extLst>
          </p:cNvPr>
          <p:cNvSpPr txBox="1"/>
          <p:nvPr/>
        </p:nvSpPr>
        <p:spPr>
          <a:xfrm>
            <a:off x="8009220" y="3548096"/>
            <a:ext cx="185998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bra</a:t>
            </a:r>
            <a:r>
              <a:rPr kumimoji="0" lang="en-GB" sz="6000" b="0" i="0" u="none" strike="sng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s</a:t>
            </a:r>
          </a:p>
        </p:txBody>
      </p:sp>
      <p:sp>
        <p:nvSpPr>
          <p:cNvPr id="54" name="TextBox 53">
            <a:hlinkClick r:id="" action="ppaction://noaction">
              <a:snd r:embed="rId9" name="d'accord.wav"/>
            </a:hlinkClick>
            <a:extLst>
              <a:ext uri="{FF2B5EF4-FFF2-40B4-BE49-F238E27FC236}">
                <a16:creationId xmlns:a16="http://schemas.microsoft.com/office/drawing/2014/main" id="{50A3072B-9F06-43F8-9C20-0EDFF4E0CDC1}"/>
              </a:ext>
            </a:extLst>
          </p:cNvPr>
          <p:cNvSpPr txBox="1"/>
          <p:nvPr/>
        </p:nvSpPr>
        <p:spPr>
          <a:xfrm flipH="1">
            <a:off x="3558950" y="1203314"/>
            <a:ext cx="37684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d’accor</a:t>
            </a:r>
            <a:r>
              <a:rPr kumimoji="0" lang="en-GB" sz="6000" b="0" i="0" u="none" strike="sng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d</a:t>
            </a:r>
            <a:endParaRPr kumimoji="0" lang="en-GB" sz="6000" b="0"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pic>
        <p:nvPicPr>
          <p:cNvPr id="1028" name="Picture 4" descr="Hand A Ok Clip Art">
            <a:extLst>
              <a:ext uri="{FF2B5EF4-FFF2-40B4-BE49-F238E27FC236}">
                <a16:creationId xmlns:a16="http://schemas.microsoft.com/office/drawing/2014/main" id="{5DC952D1-316B-43E3-9316-E056BCBE2FD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3789" y="2535627"/>
            <a:ext cx="706260" cy="9814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uck, Face, Standing, Odd, Strange, Bird, Animal">
            <a:extLst>
              <a:ext uri="{FF2B5EF4-FFF2-40B4-BE49-F238E27FC236}">
                <a16:creationId xmlns:a16="http://schemas.microsoft.com/office/drawing/2014/main" id="{B0938724-172D-4300-81D7-61BF49C26B6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80883" y="4656080"/>
            <a:ext cx="966858" cy="14120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Arm, Left, Hand, Human, Body, Part, Organ">
            <a:extLst>
              <a:ext uri="{FF2B5EF4-FFF2-40B4-BE49-F238E27FC236}">
                <a16:creationId xmlns:a16="http://schemas.microsoft.com/office/drawing/2014/main" id="{F5728B8D-8808-4959-9E94-793183B8509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84991" y="4615187"/>
            <a:ext cx="768099" cy="15361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een Splat Clip Art">
            <a:extLst>
              <a:ext uri="{FF2B5EF4-FFF2-40B4-BE49-F238E27FC236}">
                <a16:creationId xmlns:a16="http://schemas.microsoft.com/office/drawing/2014/main" id="{A543EB83-3834-436F-9E64-A502E8EE196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32397" y="2535627"/>
            <a:ext cx="1073289" cy="10156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A15D6FE-555E-4618-800B-451BE9A98A8B}"/>
              </a:ext>
            </a:extLst>
          </p:cNvPr>
          <p:cNvSpPr txBox="1"/>
          <p:nvPr/>
        </p:nvSpPr>
        <p:spPr>
          <a:xfrm>
            <a:off x="8271482" y="2018922"/>
            <a:ext cx="11951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[green]</a:t>
            </a:r>
          </a:p>
        </p:txBody>
      </p:sp>
      <p:sp>
        <p:nvSpPr>
          <p:cNvPr id="32" name="TextBox 31">
            <a:extLst>
              <a:ext uri="{FF2B5EF4-FFF2-40B4-BE49-F238E27FC236}">
                <a16:creationId xmlns:a16="http://schemas.microsoft.com/office/drawing/2014/main" id="{5E43DD24-B15D-4CF2-8077-F2E104B9AB29}"/>
              </a:ext>
            </a:extLst>
          </p:cNvPr>
          <p:cNvSpPr txBox="1"/>
          <p:nvPr/>
        </p:nvSpPr>
        <p:spPr>
          <a:xfrm>
            <a:off x="4875446" y="4332704"/>
            <a:ext cx="15629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[stomach]</a:t>
            </a:r>
          </a:p>
        </p:txBody>
      </p:sp>
      <p:sp>
        <p:nvSpPr>
          <p:cNvPr id="33" name="TextBox 32">
            <a:extLst>
              <a:ext uri="{FF2B5EF4-FFF2-40B4-BE49-F238E27FC236}">
                <a16:creationId xmlns:a16="http://schemas.microsoft.com/office/drawing/2014/main" id="{74B3DF3D-8BE9-45EC-BDBB-86B525927C86}"/>
              </a:ext>
            </a:extLst>
          </p:cNvPr>
          <p:cNvSpPr txBox="1"/>
          <p:nvPr/>
        </p:nvSpPr>
        <p:spPr>
          <a:xfrm>
            <a:off x="1123904" y="2018922"/>
            <a:ext cx="11951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[sheet]</a:t>
            </a:r>
          </a:p>
        </p:txBody>
      </p:sp>
      <p:pic>
        <p:nvPicPr>
          <p:cNvPr id="1032" name="Picture 8" descr="Cover Draped Hanging - Free vector graphic on Pixabay">
            <a:extLst>
              <a:ext uri="{FF2B5EF4-FFF2-40B4-BE49-F238E27FC236}">
                <a16:creationId xmlns:a16="http://schemas.microsoft.com/office/drawing/2014/main" id="{C923BE47-AD95-424B-86FE-695F4A5DF3C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95165" y="2451309"/>
            <a:ext cx="1195192" cy="130187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30240F8-786C-4B7B-89D0-9D1CBB751260}"/>
              </a:ext>
            </a:extLst>
          </p:cNvPr>
          <p:cNvSpPr txBox="1"/>
          <p:nvPr/>
        </p:nvSpPr>
        <p:spPr>
          <a:xfrm>
            <a:off x="4971839" y="2018922"/>
            <a:ext cx="11951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[okay]</a:t>
            </a:r>
          </a:p>
        </p:txBody>
      </p:sp>
      <p:pic>
        <p:nvPicPr>
          <p:cNvPr id="1036" name="Picture 12" descr="Stomach Icon, Stomach, Icon, Gut, Digestive Icon">
            <a:extLst>
              <a:ext uri="{FF2B5EF4-FFF2-40B4-BE49-F238E27FC236}">
                <a16:creationId xmlns:a16="http://schemas.microsoft.com/office/drawing/2014/main" id="{461FE505-E525-4427-B3D3-F70760C9BED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038050" y="4895360"/>
            <a:ext cx="1237735" cy="123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6987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20000"/>
                                        <p:tgtEl>
                                          <p:spTgt spid="6"/>
                                        </p:tgtEl>
                                      </p:cBhvr>
                                    </p:animEffect>
                                    <p:set>
                                      <p:cBhvr>
                                        <p:cTn id="7" dur="1" fill="hold">
                                          <p:stCondLst>
                                            <p:cond delay="1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(2/3)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pic>
        <p:nvPicPr>
          <p:cNvPr id="1028" name="Picture 4" descr="Hand A Ok Clip Art">
            <a:extLst>
              <a:ext uri="{FF2B5EF4-FFF2-40B4-BE49-F238E27FC236}">
                <a16:creationId xmlns:a16="http://schemas.microsoft.com/office/drawing/2014/main" id="{5DC952D1-316B-43E3-9316-E056BCBE2F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3789" y="2535627"/>
            <a:ext cx="706260" cy="9814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uck, Face, Standing, Odd, Strange, Bird, Animal">
            <a:extLst>
              <a:ext uri="{FF2B5EF4-FFF2-40B4-BE49-F238E27FC236}">
                <a16:creationId xmlns:a16="http://schemas.microsoft.com/office/drawing/2014/main" id="{B0938724-172D-4300-81D7-61BF49C26B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0883" y="4656080"/>
            <a:ext cx="966858" cy="14120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Arm, Left, Hand, Human, Body, Part, Organ">
            <a:extLst>
              <a:ext uri="{FF2B5EF4-FFF2-40B4-BE49-F238E27FC236}">
                <a16:creationId xmlns:a16="http://schemas.microsoft.com/office/drawing/2014/main" id="{F5728B8D-8808-4959-9E94-793183B850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84991" y="4615187"/>
            <a:ext cx="768099" cy="15361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een Splat Clip Art">
            <a:extLst>
              <a:ext uri="{FF2B5EF4-FFF2-40B4-BE49-F238E27FC236}">
                <a16:creationId xmlns:a16="http://schemas.microsoft.com/office/drawing/2014/main" id="{A543EB83-3834-436F-9E64-A502E8EE196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32397" y="2535627"/>
            <a:ext cx="1073289" cy="10156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A15D6FE-555E-4618-800B-451BE9A98A8B}"/>
              </a:ext>
            </a:extLst>
          </p:cNvPr>
          <p:cNvSpPr txBox="1"/>
          <p:nvPr/>
        </p:nvSpPr>
        <p:spPr>
          <a:xfrm>
            <a:off x="8271482" y="2018922"/>
            <a:ext cx="11951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[green]</a:t>
            </a:r>
          </a:p>
        </p:txBody>
      </p:sp>
      <p:sp>
        <p:nvSpPr>
          <p:cNvPr id="32" name="TextBox 31">
            <a:extLst>
              <a:ext uri="{FF2B5EF4-FFF2-40B4-BE49-F238E27FC236}">
                <a16:creationId xmlns:a16="http://schemas.microsoft.com/office/drawing/2014/main" id="{5E43DD24-B15D-4CF2-8077-F2E104B9AB29}"/>
              </a:ext>
            </a:extLst>
          </p:cNvPr>
          <p:cNvSpPr txBox="1"/>
          <p:nvPr/>
        </p:nvSpPr>
        <p:spPr>
          <a:xfrm>
            <a:off x="4875446" y="4332704"/>
            <a:ext cx="15629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[stomach]</a:t>
            </a:r>
          </a:p>
        </p:txBody>
      </p:sp>
      <p:sp>
        <p:nvSpPr>
          <p:cNvPr id="33" name="TextBox 32">
            <a:extLst>
              <a:ext uri="{FF2B5EF4-FFF2-40B4-BE49-F238E27FC236}">
                <a16:creationId xmlns:a16="http://schemas.microsoft.com/office/drawing/2014/main" id="{74B3DF3D-8BE9-45EC-BDBB-86B525927C86}"/>
              </a:ext>
            </a:extLst>
          </p:cNvPr>
          <p:cNvSpPr txBox="1"/>
          <p:nvPr/>
        </p:nvSpPr>
        <p:spPr>
          <a:xfrm>
            <a:off x="1123904" y="2018922"/>
            <a:ext cx="11951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[sheet]</a:t>
            </a:r>
          </a:p>
        </p:txBody>
      </p:sp>
      <p:pic>
        <p:nvPicPr>
          <p:cNvPr id="1032" name="Picture 8" descr="Cover Draped Hanging - Free vector graphic on Pixabay">
            <a:extLst>
              <a:ext uri="{FF2B5EF4-FFF2-40B4-BE49-F238E27FC236}">
                <a16:creationId xmlns:a16="http://schemas.microsoft.com/office/drawing/2014/main" id="{C923BE47-AD95-424B-86FE-695F4A5DF3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5165" y="2451309"/>
            <a:ext cx="1195192" cy="130187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30240F8-786C-4B7B-89D0-9D1CBB751260}"/>
              </a:ext>
            </a:extLst>
          </p:cNvPr>
          <p:cNvSpPr txBox="1"/>
          <p:nvPr/>
        </p:nvSpPr>
        <p:spPr>
          <a:xfrm>
            <a:off x="4971839" y="2018922"/>
            <a:ext cx="11951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[okay]</a:t>
            </a:r>
          </a:p>
        </p:txBody>
      </p:sp>
      <p:pic>
        <p:nvPicPr>
          <p:cNvPr id="1036" name="Picture 12" descr="Stomach Icon, Stomach, Icon, Gut, Digestive Icon">
            <a:extLst>
              <a:ext uri="{FF2B5EF4-FFF2-40B4-BE49-F238E27FC236}">
                <a16:creationId xmlns:a16="http://schemas.microsoft.com/office/drawing/2014/main" id="{461FE505-E525-4427-B3D3-F70760C9BE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8050" y="4895360"/>
            <a:ext cx="1237735" cy="123773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hlinkClick r:id="" action="ppaction://noaction">
              <a:snd r:embed="rId10" name="canard.wav"/>
            </a:hlinkClick>
            <a:extLst>
              <a:ext uri="{FF2B5EF4-FFF2-40B4-BE49-F238E27FC236}">
                <a16:creationId xmlns:a16="http://schemas.microsoft.com/office/drawing/2014/main" id="{729AC053-0BC4-4000-ADA1-BB05C3634CBE}"/>
              </a:ext>
            </a:extLst>
          </p:cNvPr>
          <p:cNvSpPr txBox="1"/>
          <p:nvPr/>
        </p:nvSpPr>
        <p:spPr>
          <a:xfrm>
            <a:off x="144206" y="3548096"/>
            <a:ext cx="298544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canar</a:t>
            </a:r>
            <a:r>
              <a:rPr kumimoji="0" lang="en-GB" sz="6000" b="0" i="0" u="none" strike="sng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d</a:t>
            </a:r>
          </a:p>
        </p:txBody>
      </p:sp>
      <p:sp>
        <p:nvSpPr>
          <p:cNvPr id="40" name="TextBox 39">
            <a:hlinkClick r:id="" action="ppaction://noaction">
              <a:snd r:embed="rId11" name="drap.wav"/>
            </a:hlinkClick>
            <a:extLst>
              <a:ext uri="{FF2B5EF4-FFF2-40B4-BE49-F238E27FC236}">
                <a16:creationId xmlns:a16="http://schemas.microsoft.com/office/drawing/2014/main" id="{38FB5A55-DF8E-4A45-A353-10031722CB5E}"/>
              </a:ext>
            </a:extLst>
          </p:cNvPr>
          <p:cNvSpPr txBox="1"/>
          <p:nvPr/>
        </p:nvSpPr>
        <p:spPr>
          <a:xfrm>
            <a:off x="721000" y="1203314"/>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dra</a:t>
            </a:r>
            <a:r>
              <a:rPr kumimoji="0" lang="en-GB" sz="6000" b="0" i="0" u="none" strike="sngStrike" kern="1200" cap="none" spc="0" normalizeH="0" baseline="0" noProof="0" dirty="0" err="1">
                <a:ln>
                  <a:noFill/>
                </a:ln>
                <a:solidFill>
                  <a:srgbClr val="EE6000"/>
                </a:solidFill>
                <a:effectLst/>
                <a:uLnTx/>
                <a:uFillTx/>
                <a:latin typeface="Century Gothic" panose="020F0302020204030204"/>
                <a:ea typeface="+mn-ea"/>
                <a:cs typeface="Calibri" panose="020F0502020204030204" pitchFamily="34" charset="0"/>
              </a:rPr>
              <a:t>p</a:t>
            </a:r>
            <a:endParaRPr kumimoji="0" lang="en-GB" sz="6000" b="0" i="0" u="none" strike="sng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endParaRPr>
          </a:p>
        </p:txBody>
      </p:sp>
      <p:sp>
        <p:nvSpPr>
          <p:cNvPr id="41" name="TextBox 40">
            <a:hlinkClick r:id="" action="ppaction://noaction">
              <a:snd r:embed="rId12" name="estomac.wav"/>
            </a:hlinkClick>
            <a:extLst>
              <a:ext uri="{FF2B5EF4-FFF2-40B4-BE49-F238E27FC236}">
                <a16:creationId xmlns:a16="http://schemas.microsoft.com/office/drawing/2014/main" id="{FD3A2845-3C30-4561-88CF-D654698C35C1}"/>
              </a:ext>
            </a:extLst>
          </p:cNvPr>
          <p:cNvSpPr txBox="1"/>
          <p:nvPr/>
        </p:nvSpPr>
        <p:spPr>
          <a:xfrm>
            <a:off x="3791335" y="3517096"/>
            <a:ext cx="35562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estoma</a:t>
            </a:r>
            <a:r>
              <a:rPr kumimoji="0" lang="en-GB" sz="6000" b="0" i="0" u="none" strike="sng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c</a:t>
            </a:r>
            <a:endParaRPr kumimoji="0" lang="en-GB" sz="6000" b="0"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42" name="TextBox 41">
            <a:hlinkClick r:id="" action="ppaction://noaction">
              <a:snd r:embed="rId13" name="vert.wav"/>
            </a:hlinkClick>
            <a:extLst>
              <a:ext uri="{FF2B5EF4-FFF2-40B4-BE49-F238E27FC236}">
                <a16:creationId xmlns:a16="http://schemas.microsoft.com/office/drawing/2014/main" id="{ED9AA797-3960-4F1E-957E-A476AD0B0E0A}"/>
              </a:ext>
            </a:extLst>
          </p:cNvPr>
          <p:cNvSpPr txBox="1"/>
          <p:nvPr/>
        </p:nvSpPr>
        <p:spPr>
          <a:xfrm>
            <a:off x="8023688" y="1203314"/>
            <a:ext cx="16907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ver</a:t>
            </a:r>
            <a:r>
              <a:rPr kumimoji="0" lang="en-GB" sz="6000" b="0" i="0" u="none" strike="sng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t</a:t>
            </a:r>
          </a:p>
        </p:txBody>
      </p:sp>
      <p:sp>
        <p:nvSpPr>
          <p:cNvPr id="43" name="TextBox 42">
            <a:hlinkClick r:id="" action="ppaction://noaction">
              <a:snd r:embed="rId14" name="bras.wav"/>
            </a:hlinkClick>
            <a:extLst>
              <a:ext uri="{FF2B5EF4-FFF2-40B4-BE49-F238E27FC236}">
                <a16:creationId xmlns:a16="http://schemas.microsoft.com/office/drawing/2014/main" id="{340D98A6-4FE7-481B-AD95-9E1899423533}"/>
              </a:ext>
            </a:extLst>
          </p:cNvPr>
          <p:cNvSpPr txBox="1"/>
          <p:nvPr/>
        </p:nvSpPr>
        <p:spPr>
          <a:xfrm>
            <a:off x="8009220" y="3548096"/>
            <a:ext cx="185998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bra</a:t>
            </a:r>
            <a:r>
              <a:rPr kumimoji="0" lang="en-GB" sz="6000" b="0" i="0" u="none" strike="sng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s</a:t>
            </a:r>
          </a:p>
        </p:txBody>
      </p:sp>
      <p:sp>
        <p:nvSpPr>
          <p:cNvPr id="44" name="TextBox 43">
            <a:hlinkClick r:id="" action="ppaction://noaction">
              <a:snd r:embed="rId15" name="d'accord.wav"/>
            </a:hlinkClick>
            <a:extLst>
              <a:ext uri="{FF2B5EF4-FFF2-40B4-BE49-F238E27FC236}">
                <a16:creationId xmlns:a16="http://schemas.microsoft.com/office/drawing/2014/main" id="{2ACBFEE7-FCAF-48F7-87AB-43A9208FDAD4}"/>
              </a:ext>
            </a:extLst>
          </p:cNvPr>
          <p:cNvSpPr txBox="1"/>
          <p:nvPr/>
        </p:nvSpPr>
        <p:spPr>
          <a:xfrm flipH="1">
            <a:off x="3558950" y="1203314"/>
            <a:ext cx="37684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d’accor</a:t>
            </a:r>
            <a:r>
              <a:rPr kumimoji="0" lang="en-GB" sz="6000" b="0" i="0" u="none" strike="sng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d</a:t>
            </a:r>
            <a:endParaRPr kumimoji="0" lang="en-GB" sz="6000" b="0"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321271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0000"/>
                                        <p:tgtEl>
                                          <p:spTgt spid="6"/>
                                        </p:tgtEl>
                                      </p:cBhvr>
                                    </p:animEffect>
                                    <p:set>
                                      <p:cBhvr>
                                        <p:cTn id="7" dur="1" fill="hold">
                                          <p:stCondLst>
                                            <p:cond delay="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(3/3)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pic>
        <p:nvPicPr>
          <p:cNvPr id="1028" name="Picture 4" descr="Hand A Ok Clip Art">
            <a:extLst>
              <a:ext uri="{FF2B5EF4-FFF2-40B4-BE49-F238E27FC236}">
                <a16:creationId xmlns:a16="http://schemas.microsoft.com/office/drawing/2014/main" id="{5DC952D1-316B-43E3-9316-E056BCBE2F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3789" y="2535627"/>
            <a:ext cx="706260" cy="9814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Duck, Face, Standing, Odd, Strange, Bird, Animal">
            <a:extLst>
              <a:ext uri="{FF2B5EF4-FFF2-40B4-BE49-F238E27FC236}">
                <a16:creationId xmlns:a16="http://schemas.microsoft.com/office/drawing/2014/main" id="{B0938724-172D-4300-81D7-61BF49C26B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0883" y="4656080"/>
            <a:ext cx="966858" cy="14120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Arm, Left, Hand, Human, Body, Part, Organ">
            <a:extLst>
              <a:ext uri="{FF2B5EF4-FFF2-40B4-BE49-F238E27FC236}">
                <a16:creationId xmlns:a16="http://schemas.microsoft.com/office/drawing/2014/main" id="{F5728B8D-8808-4959-9E94-793183B850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84991" y="4615187"/>
            <a:ext cx="768099" cy="15361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een Splat Clip Art">
            <a:extLst>
              <a:ext uri="{FF2B5EF4-FFF2-40B4-BE49-F238E27FC236}">
                <a16:creationId xmlns:a16="http://schemas.microsoft.com/office/drawing/2014/main" id="{A543EB83-3834-436F-9E64-A502E8EE196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32397" y="2535627"/>
            <a:ext cx="1073289" cy="10156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A15D6FE-555E-4618-800B-451BE9A98A8B}"/>
              </a:ext>
            </a:extLst>
          </p:cNvPr>
          <p:cNvSpPr txBox="1"/>
          <p:nvPr/>
        </p:nvSpPr>
        <p:spPr>
          <a:xfrm>
            <a:off x="8271482" y="2018922"/>
            <a:ext cx="11951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[green]</a:t>
            </a:r>
          </a:p>
        </p:txBody>
      </p:sp>
      <p:sp>
        <p:nvSpPr>
          <p:cNvPr id="32" name="TextBox 31">
            <a:extLst>
              <a:ext uri="{FF2B5EF4-FFF2-40B4-BE49-F238E27FC236}">
                <a16:creationId xmlns:a16="http://schemas.microsoft.com/office/drawing/2014/main" id="{5E43DD24-B15D-4CF2-8077-F2E104B9AB29}"/>
              </a:ext>
            </a:extLst>
          </p:cNvPr>
          <p:cNvSpPr txBox="1"/>
          <p:nvPr/>
        </p:nvSpPr>
        <p:spPr>
          <a:xfrm>
            <a:off x="4875446" y="4332704"/>
            <a:ext cx="156294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[stomach]</a:t>
            </a:r>
          </a:p>
        </p:txBody>
      </p:sp>
      <p:sp>
        <p:nvSpPr>
          <p:cNvPr id="33" name="TextBox 32">
            <a:extLst>
              <a:ext uri="{FF2B5EF4-FFF2-40B4-BE49-F238E27FC236}">
                <a16:creationId xmlns:a16="http://schemas.microsoft.com/office/drawing/2014/main" id="{74B3DF3D-8BE9-45EC-BDBB-86B525927C86}"/>
              </a:ext>
            </a:extLst>
          </p:cNvPr>
          <p:cNvSpPr txBox="1"/>
          <p:nvPr/>
        </p:nvSpPr>
        <p:spPr>
          <a:xfrm>
            <a:off x="1123904" y="2018922"/>
            <a:ext cx="11951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[sheet]</a:t>
            </a:r>
          </a:p>
        </p:txBody>
      </p:sp>
      <p:pic>
        <p:nvPicPr>
          <p:cNvPr id="1032" name="Picture 8" descr="Cover Draped Hanging - Free vector graphic on Pixabay">
            <a:extLst>
              <a:ext uri="{FF2B5EF4-FFF2-40B4-BE49-F238E27FC236}">
                <a16:creationId xmlns:a16="http://schemas.microsoft.com/office/drawing/2014/main" id="{C923BE47-AD95-424B-86FE-695F4A5DF3C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5165" y="2451309"/>
            <a:ext cx="1195192" cy="130187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30240F8-786C-4B7B-89D0-9D1CBB751260}"/>
              </a:ext>
            </a:extLst>
          </p:cNvPr>
          <p:cNvSpPr txBox="1"/>
          <p:nvPr/>
        </p:nvSpPr>
        <p:spPr>
          <a:xfrm>
            <a:off x="4971839" y="2018922"/>
            <a:ext cx="119519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[okay]</a:t>
            </a:r>
          </a:p>
        </p:txBody>
      </p:sp>
      <p:pic>
        <p:nvPicPr>
          <p:cNvPr id="1036" name="Picture 12" descr="Stomach Icon, Stomach, Icon, Gut, Digestive Icon">
            <a:extLst>
              <a:ext uri="{FF2B5EF4-FFF2-40B4-BE49-F238E27FC236}">
                <a16:creationId xmlns:a16="http://schemas.microsoft.com/office/drawing/2014/main" id="{461FE505-E525-4427-B3D3-F70760C9BE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8050" y="4895360"/>
            <a:ext cx="1237735" cy="123773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hlinkClick r:id="" action="ppaction://noaction">
              <a:snd r:embed="rId10" name="canard.wav"/>
            </a:hlinkClick>
            <a:extLst>
              <a:ext uri="{FF2B5EF4-FFF2-40B4-BE49-F238E27FC236}">
                <a16:creationId xmlns:a16="http://schemas.microsoft.com/office/drawing/2014/main" id="{1E1338B9-D544-468E-8D46-5E11A988E523}"/>
              </a:ext>
            </a:extLst>
          </p:cNvPr>
          <p:cNvSpPr txBox="1"/>
          <p:nvPr/>
        </p:nvSpPr>
        <p:spPr>
          <a:xfrm>
            <a:off x="144206" y="3548096"/>
            <a:ext cx="298544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canar</a:t>
            </a:r>
            <a:r>
              <a:rPr kumimoji="0" lang="en-GB" sz="6000" b="0" i="0" u="none" strike="sng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d</a:t>
            </a:r>
          </a:p>
        </p:txBody>
      </p:sp>
      <p:sp>
        <p:nvSpPr>
          <p:cNvPr id="40" name="TextBox 39">
            <a:hlinkClick r:id="" action="ppaction://noaction">
              <a:snd r:embed="rId11" name="drap.wav"/>
            </a:hlinkClick>
            <a:extLst>
              <a:ext uri="{FF2B5EF4-FFF2-40B4-BE49-F238E27FC236}">
                <a16:creationId xmlns:a16="http://schemas.microsoft.com/office/drawing/2014/main" id="{E9313388-0458-4432-A38D-4874648C126D}"/>
              </a:ext>
            </a:extLst>
          </p:cNvPr>
          <p:cNvSpPr txBox="1"/>
          <p:nvPr/>
        </p:nvSpPr>
        <p:spPr>
          <a:xfrm>
            <a:off x="721000" y="1203314"/>
            <a:ext cx="20179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dra</a:t>
            </a:r>
            <a:r>
              <a:rPr kumimoji="0" lang="en-GB" sz="6000" b="0" i="0" u="none" strike="sngStrike" kern="1200" cap="none" spc="0" normalizeH="0" baseline="0" noProof="0" dirty="0" err="1">
                <a:ln>
                  <a:noFill/>
                </a:ln>
                <a:solidFill>
                  <a:srgbClr val="EE6000"/>
                </a:solidFill>
                <a:effectLst/>
                <a:uLnTx/>
                <a:uFillTx/>
                <a:latin typeface="Century Gothic" panose="020F0302020204030204"/>
                <a:ea typeface="+mn-ea"/>
                <a:cs typeface="Calibri" panose="020F0502020204030204" pitchFamily="34" charset="0"/>
              </a:rPr>
              <a:t>p</a:t>
            </a:r>
            <a:endParaRPr kumimoji="0" lang="en-GB" sz="6000" b="0" i="0" u="none" strike="sng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endParaRPr>
          </a:p>
        </p:txBody>
      </p:sp>
      <p:sp>
        <p:nvSpPr>
          <p:cNvPr id="41" name="TextBox 40">
            <a:hlinkClick r:id="" action="ppaction://noaction">
              <a:snd r:embed="rId12" name="estomac.wav"/>
            </a:hlinkClick>
            <a:extLst>
              <a:ext uri="{FF2B5EF4-FFF2-40B4-BE49-F238E27FC236}">
                <a16:creationId xmlns:a16="http://schemas.microsoft.com/office/drawing/2014/main" id="{B982709B-4590-487E-A661-F235DE59D160}"/>
              </a:ext>
            </a:extLst>
          </p:cNvPr>
          <p:cNvSpPr txBox="1"/>
          <p:nvPr/>
        </p:nvSpPr>
        <p:spPr>
          <a:xfrm>
            <a:off x="3791335" y="3517096"/>
            <a:ext cx="35562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estoma</a:t>
            </a:r>
            <a:r>
              <a:rPr kumimoji="0" lang="en-GB" sz="6000" b="0" i="0" u="none" strike="sng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c</a:t>
            </a:r>
            <a:endParaRPr kumimoji="0" lang="en-GB" sz="6000" b="0"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
        <p:nvSpPr>
          <p:cNvPr id="42" name="TextBox 41">
            <a:hlinkClick r:id="" action="ppaction://noaction">
              <a:snd r:embed="rId13" name="vert.wav"/>
            </a:hlinkClick>
            <a:extLst>
              <a:ext uri="{FF2B5EF4-FFF2-40B4-BE49-F238E27FC236}">
                <a16:creationId xmlns:a16="http://schemas.microsoft.com/office/drawing/2014/main" id="{36B926A7-CAA0-40B5-AE85-6FD5B6ABC151}"/>
              </a:ext>
            </a:extLst>
          </p:cNvPr>
          <p:cNvSpPr txBox="1"/>
          <p:nvPr/>
        </p:nvSpPr>
        <p:spPr>
          <a:xfrm>
            <a:off x="8023688" y="1203314"/>
            <a:ext cx="169078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ver</a:t>
            </a:r>
            <a:r>
              <a:rPr kumimoji="0" lang="en-GB" sz="6000" b="0" i="0" u="none" strike="sng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t</a:t>
            </a:r>
          </a:p>
        </p:txBody>
      </p:sp>
      <p:sp>
        <p:nvSpPr>
          <p:cNvPr id="43" name="TextBox 42">
            <a:hlinkClick r:id="" action="ppaction://noaction">
              <a:snd r:embed="rId14" name="bras.wav"/>
            </a:hlinkClick>
            <a:extLst>
              <a:ext uri="{FF2B5EF4-FFF2-40B4-BE49-F238E27FC236}">
                <a16:creationId xmlns:a16="http://schemas.microsoft.com/office/drawing/2014/main" id="{789C5A9C-3EEE-4266-9ADA-C3D154BEEB36}"/>
              </a:ext>
            </a:extLst>
          </p:cNvPr>
          <p:cNvSpPr txBox="1"/>
          <p:nvPr/>
        </p:nvSpPr>
        <p:spPr>
          <a:xfrm>
            <a:off x="8009220" y="3548096"/>
            <a:ext cx="185998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bra</a:t>
            </a:r>
            <a:r>
              <a:rPr kumimoji="0" lang="en-GB" sz="6000" b="0" i="0" u="none" strike="sng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s</a:t>
            </a:r>
          </a:p>
        </p:txBody>
      </p:sp>
      <p:sp>
        <p:nvSpPr>
          <p:cNvPr id="44" name="TextBox 43">
            <a:hlinkClick r:id="" action="ppaction://noaction">
              <a:snd r:embed="rId15" name="d'accord.wav"/>
            </a:hlinkClick>
            <a:extLst>
              <a:ext uri="{FF2B5EF4-FFF2-40B4-BE49-F238E27FC236}">
                <a16:creationId xmlns:a16="http://schemas.microsoft.com/office/drawing/2014/main" id="{B73BA945-83D0-4FCE-B80D-2B86005CDAF4}"/>
              </a:ext>
            </a:extLst>
          </p:cNvPr>
          <p:cNvSpPr txBox="1"/>
          <p:nvPr/>
        </p:nvSpPr>
        <p:spPr>
          <a:xfrm flipH="1">
            <a:off x="3558950" y="1203314"/>
            <a:ext cx="37684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d’accor</a:t>
            </a:r>
            <a:r>
              <a:rPr kumimoji="0" lang="en-GB" sz="6000" b="0" i="0" u="none" strike="sng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d</a:t>
            </a:r>
            <a:endParaRPr kumimoji="0" lang="en-GB" sz="6000" b="0" i="0" u="none" strike="sng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3908993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000"/>
                                        <p:tgtEl>
                                          <p:spTgt spid="6"/>
                                        </p:tgtEl>
                                      </p:cBhvr>
                                    </p:animEffect>
                                    <p:set>
                                      <p:cBhvr>
                                        <p:cTn id="7" dur="1" fill="hold">
                                          <p:stCondLst>
                                            <p:cond delay="4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Teaching steps</a:t>
            </a:r>
          </a:p>
        </p:txBody>
      </p:sp>
      <p:sp>
        <p:nvSpPr>
          <p:cNvPr id="3" name="Content Placeholder 2">
            <a:extLst>
              <a:ext uri="{FF2B5EF4-FFF2-40B4-BE49-F238E27FC236}">
                <a16:creationId xmlns:a16="http://schemas.microsoft.com/office/drawing/2014/main" id="{50CBFF8A-211A-423F-B710-855B8FE21453}"/>
              </a:ext>
            </a:extLst>
          </p:cNvPr>
          <p:cNvSpPr>
            <a:spLocks noGrp="1"/>
          </p:cNvSpPr>
          <p:nvPr>
            <p:ph idx="1"/>
          </p:nvPr>
        </p:nvSpPr>
        <p:spPr>
          <a:xfrm>
            <a:off x="636863" y="1622426"/>
            <a:ext cx="10515600" cy="4351338"/>
          </a:xfrm>
        </p:spPr>
        <p:txBody>
          <a:bodyPr>
            <a:normAutofit fontScale="92500" lnSpcReduction="20000"/>
          </a:bodyPr>
          <a:lstStyle/>
          <a:p>
            <a:pPr marL="514350" indent="-514350">
              <a:lnSpc>
                <a:spcPct val="100000"/>
              </a:lnSpc>
              <a:buFont typeface="+mj-lt"/>
              <a:buAutoNum type="arabicPeriod"/>
            </a:pPr>
            <a:r>
              <a:rPr lang="en-GB" u="sng" dirty="0"/>
              <a:t>Present</a:t>
            </a:r>
            <a:r>
              <a:rPr lang="en-GB" dirty="0"/>
              <a:t> the </a:t>
            </a:r>
            <a:r>
              <a:rPr lang="en-GB" b="1" dirty="0"/>
              <a:t>SSC</a:t>
            </a:r>
            <a:r>
              <a:rPr lang="en-GB" dirty="0"/>
              <a:t> itself, the </a:t>
            </a:r>
            <a:r>
              <a:rPr lang="en-GB" b="1" dirty="0"/>
              <a:t>source word</a:t>
            </a:r>
            <a:r>
              <a:rPr lang="en-GB" dirty="0"/>
              <a:t>, and </a:t>
            </a:r>
            <a:r>
              <a:rPr lang="en-GB" b="1" dirty="0"/>
              <a:t>five cluster words </a:t>
            </a:r>
            <a:r>
              <a:rPr lang="en-GB" dirty="0"/>
              <a:t>and do initial practice of these</a:t>
            </a:r>
            <a:br>
              <a:rPr lang="en-GB" b="1" dirty="0"/>
            </a:br>
            <a:endParaRPr lang="en-GB" b="1" dirty="0"/>
          </a:p>
          <a:p>
            <a:pPr marL="514350" indent="-514350">
              <a:lnSpc>
                <a:spcPct val="100000"/>
              </a:lnSpc>
              <a:buFont typeface="+mj-lt"/>
              <a:buAutoNum type="arabicPeriod"/>
            </a:pPr>
            <a:r>
              <a:rPr lang="en-GB" b="1" u="sng" dirty="0"/>
              <a:t>Practise</a:t>
            </a:r>
            <a:r>
              <a:rPr lang="en-GB" b="1" dirty="0"/>
              <a:t> the knowledge further in a variety of listening (with or without transcription) and read aloud activities</a:t>
            </a:r>
          </a:p>
          <a:p>
            <a:pPr marL="514350" indent="-514350">
              <a:lnSpc>
                <a:spcPct val="100000"/>
              </a:lnSpc>
              <a:buFont typeface="+mj-lt"/>
              <a:buAutoNum type="arabicPeriod"/>
            </a:pPr>
            <a:endParaRPr lang="en-GB" dirty="0"/>
          </a:p>
          <a:p>
            <a:pPr marL="514350" indent="-514350">
              <a:lnSpc>
                <a:spcPct val="100000"/>
              </a:lnSpc>
              <a:buFont typeface="+mj-lt"/>
              <a:buAutoNum type="arabicPeriod"/>
            </a:pPr>
            <a:r>
              <a:rPr lang="en-GB" u="sng" dirty="0"/>
              <a:t>Produce</a:t>
            </a:r>
            <a:r>
              <a:rPr lang="en-GB" dirty="0"/>
              <a:t> the knowledge in several contexts, e.g., asking for the meaning of unfamiliar words (Wie </a:t>
            </a:r>
            <a:r>
              <a:rPr lang="en-GB" dirty="0" err="1"/>
              <a:t>sagt</a:t>
            </a:r>
            <a:r>
              <a:rPr lang="en-GB" dirty="0"/>
              <a:t> man…auf </a:t>
            </a:r>
            <a:r>
              <a:rPr lang="en-GB" dirty="0" err="1"/>
              <a:t>Englisch</a:t>
            </a:r>
            <a:r>
              <a:rPr lang="en-GB" dirty="0"/>
              <a:t>?), when revisiting the SSC in further activities (e.g. tongue twisters, reading aloud texts, in assessments)</a:t>
            </a:r>
            <a:br>
              <a:rPr lang="en-GB" dirty="0"/>
            </a:br>
            <a:endParaRPr lang="en-GB" dirty="0"/>
          </a:p>
          <a:p>
            <a:pPr>
              <a:lnSpc>
                <a:spcPct val="100000"/>
              </a:lnSpc>
            </a:pPr>
            <a:endParaRPr lang="en-GB" dirty="0"/>
          </a:p>
        </p:txBody>
      </p:sp>
      <p:pic>
        <p:nvPicPr>
          <p:cNvPr id="6" name="Picture 5" descr="green checkmark">
            <a:hlinkClick r:id="" action="ppaction://noaction">
              <a:snd r:embed="rId4" name="Phonics.26.1. Aktivität.wav"/>
            </a:hlinkClick>
            <a:extLst>
              <a:ext uri="{FF2B5EF4-FFF2-40B4-BE49-F238E27FC236}">
                <a16:creationId xmlns:a16="http://schemas.microsoft.com/office/drawing/2014/main" id="{913DC49F-08EE-4216-9584-FD2D63A98C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1953" y="1298978"/>
            <a:ext cx="621020" cy="646896"/>
          </a:xfrm>
          <a:prstGeom prst="rect">
            <a:avLst/>
          </a:prstGeom>
        </p:spPr>
      </p:pic>
    </p:spTree>
    <p:extLst>
      <p:ext uri="{BB962C8B-B14F-4D97-AF65-F5344CB8AC3E}">
        <p14:creationId xmlns:p14="http://schemas.microsoft.com/office/powerpoint/2010/main" val="128167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820DF6D-BC5F-454B-BC9E-90B0D90CF770}"/>
              </a:ext>
            </a:extLst>
          </p:cNvPr>
          <p:cNvSpPr>
            <a:spLocks noGrp="1"/>
          </p:cNvSpPr>
          <p:nvPr>
            <p:ph type="title"/>
          </p:nvPr>
        </p:nvSpPr>
        <p:spPr>
          <a:xfrm>
            <a:off x="838200" y="1163991"/>
            <a:ext cx="10515600" cy="651209"/>
          </a:xfrm>
        </p:spPr>
        <p:txBody>
          <a:bodyPr>
            <a:normAutofit/>
          </a:bodyPr>
          <a:lstStyle/>
          <a:p>
            <a:r>
              <a:rPr lang="en-GB" sz="3200" dirty="0">
                <a:latin typeface="Century Gothic" panose="020B0502020202020204" pitchFamily="34" charset="0"/>
              </a:rPr>
              <a:t>There are different ways to pronounce CE and CI.</a:t>
            </a:r>
          </a:p>
        </p:txBody>
      </p:sp>
      <p:sp>
        <p:nvSpPr>
          <p:cNvPr id="7" name="Title 1">
            <a:extLst>
              <a:ext uri="{FF2B5EF4-FFF2-40B4-BE49-F238E27FC236}">
                <a16:creationId xmlns:a16="http://schemas.microsoft.com/office/drawing/2014/main" id="{4B3997F3-B387-4DC5-B8D1-5EEED261331E}"/>
              </a:ext>
            </a:extLst>
          </p:cNvPr>
          <p:cNvSpPr txBox="1">
            <a:spLocks/>
          </p:cNvSpPr>
          <p:nvPr/>
        </p:nvSpPr>
        <p:spPr>
          <a:xfrm>
            <a:off x="838200" y="2098767"/>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most of Spain, the ‘c’ before ‘e’ or ‘i’ is pronounced like the ‘th’ in English (as you just heard).</a:t>
            </a:r>
          </a:p>
        </p:txBody>
      </p:sp>
      <p:sp>
        <p:nvSpPr>
          <p:cNvPr id="8" name="Title 1">
            <a:extLst>
              <a:ext uri="{FF2B5EF4-FFF2-40B4-BE49-F238E27FC236}">
                <a16:creationId xmlns:a16="http://schemas.microsoft.com/office/drawing/2014/main" id="{E902C446-504A-49F1-9FDB-24AE9D738420}"/>
              </a:ext>
            </a:extLst>
          </p:cNvPr>
          <p:cNvSpPr txBox="1">
            <a:spLocks/>
          </p:cNvSpPr>
          <p:nvPr/>
        </p:nvSpPr>
        <p:spPr>
          <a:xfrm>
            <a:off x="838200" y="3206388"/>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the Canary Islands and Latin America, this ‘c’ is often pronounced like an ‘s’.</a:t>
            </a:r>
          </a:p>
        </p:txBody>
      </p:sp>
      <p:sp>
        <p:nvSpPr>
          <p:cNvPr id="9" name="Title 1">
            <a:extLst>
              <a:ext uri="{FF2B5EF4-FFF2-40B4-BE49-F238E27FC236}">
                <a16:creationId xmlns:a16="http://schemas.microsoft.com/office/drawing/2014/main" id="{3C13F512-60C0-4FB8-8E39-0BBCBBB8A944}"/>
              </a:ext>
            </a:extLst>
          </p:cNvPr>
          <p:cNvSpPr txBox="1">
            <a:spLocks/>
          </p:cNvSpPr>
          <p:nvPr/>
        </p:nvSpPr>
        <p:spPr>
          <a:xfrm>
            <a:off x="838200" y="4119904"/>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Compare:</a:t>
            </a:r>
          </a:p>
        </p:txBody>
      </p:sp>
      <p:sp>
        <p:nvSpPr>
          <p:cNvPr id="10" name="Title 1">
            <a:extLst>
              <a:ext uri="{FF2B5EF4-FFF2-40B4-BE49-F238E27FC236}">
                <a16:creationId xmlns:a16="http://schemas.microsoft.com/office/drawing/2014/main" id="{3244E2BA-A113-4D9F-9D74-0F744F5A5450}"/>
              </a:ext>
            </a:extLst>
          </p:cNvPr>
          <p:cNvSpPr txBox="1">
            <a:spLocks/>
          </p:cNvSpPr>
          <p:nvPr/>
        </p:nvSpPr>
        <p:spPr>
          <a:xfrm>
            <a:off x="1408043" y="4875177"/>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ciencias</a:t>
            </a:r>
          </a:p>
        </p:txBody>
      </p:sp>
      <p:sp>
        <p:nvSpPr>
          <p:cNvPr id="12" name="Title 1">
            <a:extLst>
              <a:ext uri="{FF2B5EF4-FFF2-40B4-BE49-F238E27FC236}">
                <a16:creationId xmlns:a16="http://schemas.microsoft.com/office/drawing/2014/main" id="{A1ED5FCE-9B32-4638-87E5-D2DB3EB1F382}"/>
              </a:ext>
            </a:extLst>
          </p:cNvPr>
          <p:cNvSpPr txBox="1">
            <a:spLocks/>
          </p:cNvSpPr>
          <p:nvPr/>
        </p:nvSpPr>
        <p:spPr>
          <a:xfrm>
            <a:off x="4063799" y="4875176"/>
            <a:ext cx="3776273"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(mainland Spain)</a:t>
            </a:r>
          </a:p>
        </p:txBody>
      </p:sp>
      <p:sp>
        <p:nvSpPr>
          <p:cNvPr id="13" name="Title 1">
            <a:extLst>
              <a:ext uri="{FF2B5EF4-FFF2-40B4-BE49-F238E27FC236}">
                <a16:creationId xmlns:a16="http://schemas.microsoft.com/office/drawing/2014/main" id="{ABCAAF17-0828-43FA-98E3-E7D9CEB0C8DB}"/>
              </a:ext>
            </a:extLst>
          </p:cNvPr>
          <p:cNvSpPr txBox="1">
            <a:spLocks/>
          </p:cNvSpPr>
          <p:nvPr/>
        </p:nvSpPr>
        <p:spPr>
          <a:xfrm>
            <a:off x="1408043" y="5526385"/>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ciencias</a:t>
            </a:r>
          </a:p>
        </p:txBody>
      </p:sp>
      <p:sp>
        <p:nvSpPr>
          <p:cNvPr id="14" name="Title 1">
            <a:extLst>
              <a:ext uri="{FF2B5EF4-FFF2-40B4-BE49-F238E27FC236}">
                <a16:creationId xmlns:a16="http://schemas.microsoft.com/office/drawing/2014/main" id="{61A2175C-480D-40B6-9990-DB89D6E31921}"/>
              </a:ext>
            </a:extLst>
          </p:cNvPr>
          <p:cNvSpPr txBox="1">
            <a:spLocks/>
          </p:cNvSpPr>
          <p:nvPr/>
        </p:nvSpPr>
        <p:spPr>
          <a:xfrm>
            <a:off x="4063798" y="5526384"/>
            <a:ext cx="571000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(Canaries &amp; Latin America)</a:t>
            </a:r>
          </a:p>
        </p:txBody>
      </p:sp>
      <p:sp>
        <p:nvSpPr>
          <p:cNvPr id="15" name="Action Button: Custom 11">
            <a:hlinkClick r:id="" action="ppaction://noaction" highlightClick="1">
              <a:snd r:embed="rId3" name="ciencias.wav"/>
            </a:hlinkClick>
            <a:extLst>
              <a:ext uri="{FF2B5EF4-FFF2-40B4-BE49-F238E27FC236}">
                <a16:creationId xmlns:a16="http://schemas.microsoft.com/office/drawing/2014/main" id="{A318C23D-9B4B-45FA-A569-0510F632B6C3}"/>
              </a:ext>
            </a:extLst>
          </p:cNvPr>
          <p:cNvSpPr/>
          <p:nvPr/>
        </p:nvSpPr>
        <p:spPr>
          <a:xfrm>
            <a:off x="1000811" y="5040654"/>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2">
            <a:hlinkClick r:id="" action="ppaction://noaction" highlightClick="1">
              <a:snd r:embed="rId4" name="ciencias (seseo).wav"/>
            </a:hlinkClick>
            <a:extLst>
              <a:ext uri="{FF2B5EF4-FFF2-40B4-BE49-F238E27FC236}">
                <a16:creationId xmlns:a16="http://schemas.microsoft.com/office/drawing/2014/main" id="{5984276B-40AF-4A13-BAF1-2D57062F2175}"/>
              </a:ext>
            </a:extLst>
          </p:cNvPr>
          <p:cNvSpPr/>
          <p:nvPr/>
        </p:nvSpPr>
        <p:spPr>
          <a:xfrm>
            <a:off x="1000811" y="569186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8"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Fonética</a:t>
            </a: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3" grpId="0"/>
      <p:bldP spid="14" grpId="0"/>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7ADC5C5F-17CF-4C32-AA2F-81F9065C5BCE}"/>
              </a:ext>
            </a:extLst>
          </p:cNvPr>
          <p:cNvGraphicFramePr>
            <a:graphicFrameLocks noGrp="1"/>
          </p:cNvGraphicFramePr>
          <p:nvPr/>
        </p:nvGraphicFramePr>
        <p:xfrm>
          <a:off x="692874" y="225560"/>
          <a:ext cx="6127651" cy="6130620"/>
        </p:xfrm>
        <a:graphic>
          <a:graphicData uri="http://schemas.openxmlformats.org/drawingml/2006/table">
            <a:tbl>
              <a:tblPr firstRow="1" bandRow="1"/>
              <a:tblGrid>
                <a:gridCol w="3009696">
                  <a:extLst>
                    <a:ext uri="{9D8B030D-6E8A-4147-A177-3AD203B41FA5}">
                      <a16:colId xmlns:a16="http://schemas.microsoft.com/office/drawing/2014/main" val="862796494"/>
                    </a:ext>
                  </a:extLst>
                </a:gridCol>
                <a:gridCol w="3117955">
                  <a:extLst>
                    <a:ext uri="{9D8B030D-6E8A-4147-A177-3AD203B41FA5}">
                      <a16:colId xmlns:a16="http://schemas.microsoft.com/office/drawing/2014/main" val="1300524604"/>
                    </a:ext>
                  </a:extLst>
                </a:gridCol>
              </a:tblGrid>
              <a:tr h="60853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Latin America/Canaries </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Mainland Spain</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44628243"/>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607598778"/>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46290371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4392264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080627764"/>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892411528"/>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30695458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20044023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503580831"/>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570968550"/>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729377403"/>
                  </a:ext>
                </a:extLst>
              </a:tr>
            </a:tbl>
          </a:graphicData>
        </a:graphic>
      </p:graphicFrame>
      <p:sp>
        <p:nvSpPr>
          <p:cNvPr id="9" name="Action Button: Custom 6">
            <a:hlinkClick r:id="" action="ppaction://noaction" highlightClick="1">
              <a:snd r:embed="rId3" name="doce (seseo).wav"/>
            </a:hlinkClick>
            <a:extLst>
              <a:ext uri="{FF2B5EF4-FFF2-40B4-BE49-F238E27FC236}">
                <a16:creationId xmlns:a16="http://schemas.microsoft.com/office/drawing/2014/main" id="{337CE380-94F3-4878-89EC-362B8CDA0169}"/>
              </a:ext>
            </a:extLst>
          </p:cNvPr>
          <p:cNvSpPr/>
          <p:nvPr/>
        </p:nvSpPr>
        <p:spPr>
          <a:xfrm>
            <a:off x="219142" y="108910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0" name="Action Button: Custom 7">
            <a:hlinkClick r:id="" action="ppaction://noaction" highlightClick="1">
              <a:snd r:embed="rId4" name="ciencias.wav"/>
            </a:hlinkClick>
            <a:extLst>
              <a:ext uri="{FF2B5EF4-FFF2-40B4-BE49-F238E27FC236}">
                <a16:creationId xmlns:a16="http://schemas.microsoft.com/office/drawing/2014/main" id="{4707FC51-2AE9-4F63-816F-A09487D79F22}"/>
              </a:ext>
            </a:extLst>
          </p:cNvPr>
          <p:cNvSpPr/>
          <p:nvPr/>
        </p:nvSpPr>
        <p:spPr>
          <a:xfrm>
            <a:off x="219141" y="164145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1" name="Action Button: Custom 8">
            <a:hlinkClick r:id="" action="ppaction://noaction" highlightClick="1">
              <a:snd r:embed="rId5" name="decir (seseo).wav"/>
            </a:hlinkClick>
            <a:extLst>
              <a:ext uri="{FF2B5EF4-FFF2-40B4-BE49-F238E27FC236}">
                <a16:creationId xmlns:a16="http://schemas.microsoft.com/office/drawing/2014/main" id="{D7900B18-ADE4-47D7-AF07-7539E9BC2064}"/>
              </a:ext>
            </a:extLst>
          </p:cNvPr>
          <p:cNvSpPr/>
          <p:nvPr/>
        </p:nvSpPr>
        <p:spPr>
          <a:xfrm>
            <a:off x="203776" y="214612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2" name="Action Button: Custom 9">
            <a:hlinkClick r:id="" action="ppaction://noaction" highlightClick="1">
              <a:snd r:embed="rId6" name="necesario (seseo).wav"/>
            </a:hlinkClick>
            <a:extLst>
              <a:ext uri="{FF2B5EF4-FFF2-40B4-BE49-F238E27FC236}">
                <a16:creationId xmlns:a16="http://schemas.microsoft.com/office/drawing/2014/main" id="{90ACFEA0-F338-42BE-906F-F6D47FC46F40}"/>
              </a:ext>
            </a:extLst>
          </p:cNvPr>
          <p:cNvSpPr/>
          <p:nvPr/>
        </p:nvSpPr>
        <p:spPr>
          <a:xfrm>
            <a:off x="203776" y="269832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3" name="Action Button: Custom 10">
            <a:hlinkClick r:id="" action="ppaction://noaction" highlightClick="1">
              <a:snd r:embed="rId7" name="cine.wav"/>
            </a:hlinkClick>
            <a:extLst>
              <a:ext uri="{FF2B5EF4-FFF2-40B4-BE49-F238E27FC236}">
                <a16:creationId xmlns:a16="http://schemas.microsoft.com/office/drawing/2014/main" id="{F74C0B62-0014-449B-ADDA-AA465243B5AD}"/>
              </a:ext>
            </a:extLst>
          </p:cNvPr>
          <p:cNvSpPr/>
          <p:nvPr/>
        </p:nvSpPr>
        <p:spPr>
          <a:xfrm>
            <a:off x="190615" y="321636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4" name="Action Button: Custom 11">
            <a:hlinkClick r:id="" action="ppaction://noaction" highlightClick="1">
              <a:snd r:embed="rId8" name="diciembre.wav"/>
            </a:hlinkClick>
            <a:extLst>
              <a:ext uri="{FF2B5EF4-FFF2-40B4-BE49-F238E27FC236}">
                <a16:creationId xmlns:a16="http://schemas.microsoft.com/office/drawing/2014/main" id="{C271A72A-E36A-40DD-9201-16F59098E1F5}"/>
              </a:ext>
            </a:extLst>
          </p:cNvPr>
          <p:cNvSpPr/>
          <p:nvPr/>
        </p:nvSpPr>
        <p:spPr>
          <a:xfrm>
            <a:off x="190615" y="3747160"/>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15" name="Action Button: Custom 12">
            <a:hlinkClick r:id="" action="ppaction://noaction" highlightClick="1">
              <a:snd r:embed="rId9" name="necesitar.wav"/>
            </a:hlinkClick>
            <a:extLst>
              <a:ext uri="{FF2B5EF4-FFF2-40B4-BE49-F238E27FC236}">
                <a16:creationId xmlns:a16="http://schemas.microsoft.com/office/drawing/2014/main" id="{06BA3AD6-39BB-464E-9AE8-9EFE336F827C}"/>
              </a:ext>
            </a:extLst>
          </p:cNvPr>
          <p:cNvSpPr/>
          <p:nvPr/>
        </p:nvSpPr>
        <p:spPr>
          <a:xfrm>
            <a:off x="190615" y="426519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16" name="Action Button: Custom 13">
            <a:hlinkClick r:id="" action="ppaction://noaction" highlightClick="1">
              <a:snd r:embed="rId10" name="centro (seseo).wav"/>
            </a:hlinkClick>
            <a:extLst>
              <a:ext uri="{FF2B5EF4-FFF2-40B4-BE49-F238E27FC236}">
                <a16:creationId xmlns:a16="http://schemas.microsoft.com/office/drawing/2014/main" id="{3C0670CB-14E7-4514-9BB4-5BBDD79C4BC2}"/>
              </a:ext>
            </a:extLst>
          </p:cNvPr>
          <p:cNvSpPr/>
          <p:nvPr/>
        </p:nvSpPr>
        <p:spPr>
          <a:xfrm>
            <a:off x="190615" y="481329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17" name="Action Button: Custom 14">
            <a:hlinkClick r:id="" action="ppaction://noaction" highlightClick="1">
              <a:snd r:embed="rId11" name="ciudad.wav"/>
            </a:hlinkClick>
            <a:extLst>
              <a:ext uri="{FF2B5EF4-FFF2-40B4-BE49-F238E27FC236}">
                <a16:creationId xmlns:a16="http://schemas.microsoft.com/office/drawing/2014/main" id="{32EA9C93-7D66-431E-9842-F1176AD4A8F7}"/>
              </a:ext>
            </a:extLst>
          </p:cNvPr>
          <p:cNvSpPr/>
          <p:nvPr/>
        </p:nvSpPr>
        <p:spPr>
          <a:xfrm>
            <a:off x="190615" y="536140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18" name="Action Button: Custom 15">
            <a:hlinkClick r:id="" action="ppaction://noaction" highlightClick="1">
              <a:snd r:embed="rId12" name="cierto.wav"/>
            </a:hlinkClick>
            <a:extLst>
              <a:ext uri="{FF2B5EF4-FFF2-40B4-BE49-F238E27FC236}">
                <a16:creationId xmlns:a16="http://schemas.microsoft.com/office/drawing/2014/main" id="{24388FC1-FA9D-4897-B5E8-3A3BD02F4FAC}"/>
              </a:ext>
            </a:extLst>
          </p:cNvPr>
          <p:cNvSpPr/>
          <p:nvPr/>
        </p:nvSpPr>
        <p:spPr>
          <a:xfrm>
            <a:off x="203776" y="5892202"/>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sp>
        <p:nvSpPr>
          <p:cNvPr id="19" name="Title 1">
            <a:extLst>
              <a:ext uri="{FF2B5EF4-FFF2-40B4-BE49-F238E27FC236}">
                <a16:creationId xmlns:a16="http://schemas.microsoft.com/office/drawing/2014/main" id="{0097894C-93B1-45A6-8237-A6AE041ADD34}"/>
              </a:ext>
            </a:extLst>
          </p:cNvPr>
          <p:cNvSpPr txBox="1">
            <a:spLocks/>
          </p:cNvSpPr>
          <p:nvPr/>
        </p:nvSpPr>
        <p:spPr>
          <a:xfrm>
            <a:off x="6967299" y="1809798"/>
            <a:ext cx="5224701"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Is the pronunciation more likely to be mainland Spain or Latin America / Canaries?</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0" name="Title 1">
            <a:extLst>
              <a:ext uri="{FF2B5EF4-FFF2-40B4-BE49-F238E27FC236}">
                <a16:creationId xmlns:a16="http://schemas.microsoft.com/office/drawing/2014/main" id="{D1F4C418-FF01-446C-9ED8-00DF6298BF31}"/>
              </a:ext>
            </a:extLst>
          </p:cNvPr>
          <p:cNvSpPr txBox="1">
            <a:spLocks/>
          </p:cNvSpPr>
          <p:nvPr/>
        </p:nvSpPr>
        <p:spPr>
          <a:xfrm>
            <a:off x="6967299" y="3092474"/>
            <a:ext cx="5043759"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Listen and tick the most likely answer.</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b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21" name="Picture 20">
            <a:extLst>
              <a:ext uri="{FF2B5EF4-FFF2-40B4-BE49-F238E27FC236}">
                <a16:creationId xmlns:a16="http://schemas.microsoft.com/office/drawing/2014/main" id="{C1B21360-EB66-4523-B344-709D9E01766B}"/>
              </a:ext>
            </a:extLst>
          </p:cNvPr>
          <p:cNvPicPr/>
          <p:nvPr/>
        </p:nvPicPr>
        <p:blipFill rotWithShape="1">
          <a:blip r:embed="rId13">
            <a:extLst>
              <a:ext uri="{28A0092B-C50C-407E-A947-70E740481C1C}">
                <a14:useLocalDpi xmlns:a14="http://schemas.microsoft.com/office/drawing/2010/main" val="0"/>
              </a:ext>
            </a:extLst>
          </a:blip>
          <a:srcRect l="23820" t="28560" r="36927" b="25153"/>
          <a:stretch/>
        </p:blipFill>
        <p:spPr bwMode="auto">
          <a:xfrm>
            <a:off x="7630634" y="3733812"/>
            <a:ext cx="3898030" cy="2605044"/>
          </a:xfrm>
          <a:prstGeom prst="rect">
            <a:avLst/>
          </a:prstGeom>
          <a:ln>
            <a:noFill/>
          </a:ln>
          <a:extLst>
            <a:ext uri="{53640926-AAD7-44D8-BBD7-CCE9431645EC}">
              <a14:shadowObscured xmlns:a14="http://schemas.microsoft.com/office/drawing/2010/main"/>
            </a:ext>
          </a:extLst>
        </p:spPr>
      </p:pic>
      <p:pic>
        <p:nvPicPr>
          <p:cNvPr id="22" name="Picture 2" descr="http://www.clker.com/cliparts/j/p/l/D/8/K/green-tick-md.png">
            <a:extLst>
              <a:ext uri="{FF2B5EF4-FFF2-40B4-BE49-F238E27FC236}">
                <a16:creationId xmlns:a16="http://schemas.microsoft.com/office/drawing/2014/main" id="{6E3AD2EC-9B09-4471-A932-01AB0EE4916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10306" y="110496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j/p/l/D/8/K/green-tick-md.png">
            <a:extLst>
              <a:ext uri="{FF2B5EF4-FFF2-40B4-BE49-F238E27FC236}">
                <a16:creationId xmlns:a16="http://schemas.microsoft.com/office/drawing/2014/main" id="{C3CEEEDC-7E63-42C4-8F6B-A4641A3ABE9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9735" y="164145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j/p/l/D/8/K/green-tick-md.png">
            <a:extLst>
              <a:ext uri="{FF2B5EF4-FFF2-40B4-BE49-F238E27FC236}">
                <a16:creationId xmlns:a16="http://schemas.microsoft.com/office/drawing/2014/main" id="{E3B3546E-B701-41FC-AD60-CE4C9DC6B1C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10306" y="214506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j/p/l/D/8/K/green-tick-md.png">
            <a:extLst>
              <a:ext uri="{FF2B5EF4-FFF2-40B4-BE49-F238E27FC236}">
                <a16:creationId xmlns:a16="http://schemas.microsoft.com/office/drawing/2014/main" id="{FE4C2AEE-7005-4C87-AE6B-8C420804A04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10306" y="271864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clker.com/cliparts/j/p/l/D/8/K/green-tick-md.png">
            <a:extLst>
              <a:ext uri="{FF2B5EF4-FFF2-40B4-BE49-F238E27FC236}">
                <a16:creationId xmlns:a16="http://schemas.microsoft.com/office/drawing/2014/main" id="{6FC93EBD-CB4F-40A4-A761-BE7512F1C85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9735" y="325448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www.clker.com/cliparts/j/p/l/D/8/K/green-tick-md.png">
            <a:extLst>
              <a:ext uri="{FF2B5EF4-FFF2-40B4-BE49-F238E27FC236}">
                <a16:creationId xmlns:a16="http://schemas.microsoft.com/office/drawing/2014/main" id="{F9E1F4DB-3B57-47E5-8D5D-B3559E3221B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10306" y="377483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www.clker.com/cliparts/j/p/l/D/8/K/green-tick-md.png">
            <a:extLst>
              <a:ext uri="{FF2B5EF4-FFF2-40B4-BE49-F238E27FC236}">
                <a16:creationId xmlns:a16="http://schemas.microsoft.com/office/drawing/2014/main" id="{0815E9EA-7554-46A2-9CDE-60EC5694670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9735" y="426519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http://www.clker.com/cliparts/j/p/l/D/8/K/green-tick-md.png">
            <a:extLst>
              <a:ext uri="{FF2B5EF4-FFF2-40B4-BE49-F238E27FC236}">
                <a16:creationId xmlns:a16="http://schemas.microsoft.com/office/drawing/2014/main" id="{45098584-42C3-495F-8250-F95061781D4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10306" y="483913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www.clker.com/cliparts/j/p/l/D/8/K/green-tick-md.png">
            <a:extLst>
              <a:ext uri="{FF2B5EF4-FFF2-40B4-BE49-F238E27FC236}">
                <a16:creationId xmlns:a16="http://schemas.microsoft.com/office/drawing/2014/main" id="{29262EF6-083C-4E6A-B745-66833C4D241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9735" y="532994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www.clker.com/cliparts/j/p/l/D/8/K/green-tick-md.png">
            <a:extLst>
              <a:ext uri="{FF2B5EF4-FFF2-40B4-BE49-F238E27FC236}">
                <a16:creationId xmlns:a16="http://schemas.microsoft.com/office/drawing/2014/main" id="{63D5E8B3-D184-4AAB-826E-A93830F2F7B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39735" y="5843061"/>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2" name="Title 31">
            <a:extLst>
              <a:ext uri="{FF2B5EF4-FFF2-40B4-BE49-F238E27FC236}">
                <a16:creationId xmlns:a16="http://schemas.microsoft.com/office/drawing/2014/main" id="{B47C0708-7378-4A5E-96E3-9E6E00594660}"/>
              </a:ext>
            </a:extLst>
          </p:cNvPr>
          <p:cNvSpPr>
            <a:spLocks noGrp="1"/>
          </p:cNvSpPr>
          <p:nvPr>
            <p:ph type="title"/>
          </p:nvPr>
        </p:nvSpPr>
        <p:spPr>
          <a:xfrm>
            <a:off x="10565443" y="0"/>
            <a:ext cx="1412543" cy="968398"/>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39847" y="2515554"/>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erto</a:t>
            </a:r>
          </a:p>
        </p:txBody>
      </p:sp>
      <p:sp>
        <p:nvSpPr>
          <p:cNvPr id="4" name="TextBox 3"/>
          <p:cNvSpPr txBox="1"/>
          <p:nvPr/>
        </p:nvSpPr>
        <p:spPr>
          <a:xfrm>
            <a:off x="242364" y="179392"/>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p>
        </p:txBody>
      </p:sp>
      <p:sp>
        <p:nvSpPr>
          <p:cNvPr id="5" name="TextBox 4"/>
          <p:cNvSpPr txBox="1"/>
          <p:nvPr/>
        </p:nvSpPr>
        <p:spPr>
          <a:xfrm>
            <a:off x="190255" y="3154961"/>
            <a:ext cx="38913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encias</a:t>
            </a:r>
          </a:p>
        </p:txBody>
      </p:sp>
      <p:sp>
        <p:nvSpPr>
          <p:cNvPr id="6" name="TextBox 5"/>
          <p:cNvSpPr txBox="1"/>
          <p:nvPr/>
        </p:nvSpPr>
        <p:spPr>
          <a:xfrm>
            <a:off x="4539847" y="5259157"/>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7" name="TextBox 6"/>
          <p:cNvSpPr txBox="1"/>
          <p:nvPr/>
        </p:nvSpPr>
        <p:spPr>
          <a:xfrm>
            <a:off x="7917157" y="179392"/>
            <a:ext cx="39846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embre</a:t>
            </a:r>
          </a:p>
        </p:txBody>
      </p:sp>
      <p:sp>
        <p:nvSpPr>
          <p:cNvPr id="8" name="TextBox 7"/>
          <p:cNvSpPr txBox="1"/>
          <p:nvPr/>
        </p:nvSpPr>
        <p:spPr>
          <a:xfrm>
            <a:off x="8182780" y="3154961"/>
            <a:ext cx="37145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udad</a:t>
            </a:r>
          </a:p>
        </p:txBody>
      </p:sp>
      <p:sp>
        <p:nvSpPr>
          <p:cNvPr id="9" name="TextBox 8"/>
          <p:cNvSpPr txBox="1"/>
          <p:nvPr/>
        </p:nvSpPr>
        <p:spPr>
          <a:xfrm>
            <a:off x="3842544" y="151205"/>
            <a:ext cx="3359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rca</a:t>
            </a:r>
          </a:p>
        </p:txBody>
      </p:sp>
      <p:sp>
        <p:nvSpPr>
          <p:cNvPr id="10" name="TextBox 9"/>
          <p:cNvSpPr txBox="1"/>
          <p:nvPr/>
        </p:nvSpPr>
        <p:spPr>
          <a:xfrm>
            <a:off x="2254781" y="1310632"/>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p>
        </p:txBody>
      </p:sp>
      <p:sp>
        <p:nvSpPr>
          <p:cNvPr id="11" name="TextBox 10"/>
          <p:cNvSpPr txBox="1"/>
          <p:nvPr/>
        </p:nvSpPr>
        <p:spPr>
          <a:xfrm>
            <a:off x="242364" y="4730739"/>
            <a:ext cx="40248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sario</a:t>
            </a:r>
          </a:p>
        </p:txBody>
      </p:sp>
      <p:sp>
        <p:nvSpPr>
          <p:cNvPr id="12" name="TextBox 11"/>
          <p:cNvSpPr txBox="1"/>
          <p:nvPr/>
        </p:nvSpPr>
        <p:spPr>
          <a:xfrm>
            <a:off x="4241055" y="3881617"/>
            <a:ext cx="365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3" name="TextBox 12"/>
          <p:cNvSpPr txBox="1"/>
          <p:nvPr/>
        </p:nvSpPr>
        <p:spPr>
          <a:xfrm>
            <a:off x="6765671" y="1340519"/>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ntro</a:t>
            </a:r>
          </a:p>
        </p:txBody>
      </p:sp>
      <p:sp>
        <p:nvSpPr>
          <p:cNvPr id="14" name="TextBox 13"/>
          <p:cNvSpPr txBox="1"/>
          <p:nvPr/>
        </p:nvSpPr>
        <p:spPr>
          <a:xfrm>
            <a:off x="7525316" y="4548820"/>
            <a:ext cx="4768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sitar</a:t>
            </a:r>
          </a:p>
        </p:txBody>
      </p:sp>
    </p:spTree>
    <p:extLst>
      <p:ext uri="{BB962C8B-B14F-4D97-AF65-F5344CB8AC3E}">
        <p14:creationId xmlns:p14="http://schemas.microsoft.com/office/powerpoint/2010/main" val="254306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3991"/>
            <a:ext cx="10515600" cy="604645"/>
          </a:xfrm>
        </p:spPr>
        <p:txBody>
          <a:bodyPr>
            <a:normAutofit/>
          </a:bodyPr>
          <a:lstStyle/>
          <a:p>
            <a:r>
              <a:rPr lang="en-GB" sz="2800" dirty="0"/>
              <a:t>What does the Pedagogy Review say about phonics?</a:t>
            </a:r>
          </a:p>
        </p:txBody>
      </p:sp>
      <p:sp>
        <p:nvSpPr>
          <p:cNvPr id="4" name="Content Placeholder 3"/>
          <p:cNvSpPr>
            <a:spLocks noGrp="1"/>
          </p:cNvSpPr>
          <p:nvPr>
            <p:ph idx="1"/>
          </p:nvPr>
        </p:nvSpPr>
        <p:spPr>
          <a:xfrm>
            <a:off x="603308" y="1850792"/>
            <a:ext cx="10515600" cy="4351338"/>
          </a:xfrm>
        </p:spPr>
        <p:txBody>
          <a:bodyPr>
            <a:normAutofit/>
          </a:bodyPr>
          <a:lstStyle/>
          <a:p>
            <a:r>
              <a:rPr lang="en-GB" sz="2000" dirty="0"/>
              <a:t>If students are not systematically taught the sound-writing relationship, they often rely on English correspondences and make errors</a:t>
            </a:r>
          </a:p>
          <a:p>
            <a:r>
              <a:rPr lang="en-GB" sz="2000" dirty="0"/>
              <a:t>There is evidence (from research and practice) that direct teaching of phonics supports accurate pronunciation and spelling</a:t>
            </a:r>
          </a:p>
          <a:p>
            <a:r>
              <a:rPr lang="en-GB" sz="2000" dirty="0"/>
              <a:t>SSC patterns focused on the key differences between English and the new language should be introduced directly and in a sensible sequence from the outset</a:t>
            </a:r>
          </a:p>
          <a:p>
            <a:r>
              <a:rPr lang="en-GB" sz="2000" dirty="0"/>
              <a:t>Aims of phonics teaching are for students to pronounce accurately from the written form, and to produce plausibly accurate spelling of new words they hear</a:t>
            </a:r>
          </a:p>
          <a:p>
            <a:r>
              <a:rPr lang="en-GB" sz="2000" dirty="0"/>
              <a:t>A planned approach may include practice activities such as note-taking, dictation or </a:t>
            </a:r>
            <a:r>
              <a:rPr lang="en-GB" sz="2000" dirty="0" err="1"/>
              <a:t>dictogloss</a:t>
            </a:r>
            <a:endParaRPr lang="en-GB" sz="2000" dirty="0"/>
          </a:p>
          <a:p>
            <a:r>
              <a:rPr lang="en-GB" sz="2000" dirty="0"/>
              <a:t>Teachers should be familiar with KS2 English phonics teaching, and apply any relevant techniques and principles</a:t>
            </a:r>
          </a:p>
        </p:txBody>
      </p:sp>
      <p:pic>
        <p:nvPicPr>
          <p:cNvPr id="5" name="Picture 4" descr="background rectangle">
            <a:extLst>
              <a:ext uri="{FF2B5EF4-FFF2-40B4-BE49-F238E27FC236}">
                <a16:creationId xmlns:a16="http://schemas.microsoft.com/office/drawing/2014/main" id="{D782A8C4-C225-4046-BEA9-B91317253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3917659" cy="867128"/>
          </a:xfrm>
          <a:prstGeom prst="rect">
            <a:avLst/>
          </a:prstGeom>
        </p:spPr>
      </p:pic>
      <p:sp>
        <p:nvSpPr>
          <p:cNvPr id="6" name="Title 1">
            <a:extLst>
              <a:ext uri="{FF2B5EF4-FFF2-40B4-BE49-F238E27FC236}">
                <a16:creationId xmlns:a16="http://schemas.microsoft.com/office/drawing/2014/main" id="{C285FB74-CFF4-4D4F-A643-8C6415EDCB52}"/>
              </a:ext>
            </a:extLst>
          </p:cNvPr>
          <p:cNvSpPr txBox="1">
            <a:spLocks/>
          </p:cNvSpPr>
          <p:nvPr/>
        </p:nvSpPr>
        <p:spPr>
          <a:xfrm>
            <a:off x="748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Rationale [1]</a:t>
            </a:r>
          </a:p>
        </p:txBody>
      </p:sp>
      <p:sp>
        <p:nvSpPr>
          <p:cNvPr id="3" name="TextBox 2">
            <a:extLst>
              <a:ext uri="{FF2B5EF4-FFF2-40B4-BE49-F238E27FC236}">
                <a16:creationId xmlns:a16="http://schemas.microsoft.com/office/drawing/2014/main" id="{9977A55C-E649-410C-880D-71D0A6C5B87D}"/>
              </a:ext>
            </a:extLst>
          </p:cNvPr>
          <p:cNvSpPr txBox="1"/>
          <p:nvPr/>
        </p:nvSpPr>
        <p:spPr>
          <a:xfrm>
            <a:off x="8098172" y="5884176"/>
            <a:ext cx="3993160"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hlinkClick r:id="rId3"/>
              </a:rPr>
              <a:t>MFL Pedagogy Review, p.12</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38571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1" descr="background rectangle&#10;">
            <a:extLst>
              <a:ext uri="{FF2B5EF4-FFF2-40B4-BE49-F238E27FC236}">
                <a16:creationId xmlns:a16="http://schemas.microsoft.com/office/drawing/2014/main" id="{9268BA27-9508-448E-9915-ACE234D74542}"/>
              </a:ext>
            </a:extLst>
          </p:cNvPr>
          <p:cNvSpPr/>
          <p:nvPr/>
        </p:nvSpPr>
        <p:spPr>
          <a:xfrm>
            <a:off x="10749516" y="93581"/>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10776098" y="-90480"/>
            <a:ext cx="1415902" cy="769039"/>
          </a:xfrm>
        </p:spPr>
        <p:txBody>
          <a:bodyPr>
            <a:normAutofit/>
          </a:bodyPr>
          <a:lstStyle/>
          <a:p>
            <a:r>
              <a:rPr lang="en-GB" sz="1800" b="1" dirty="0" err="1">
                <a:solidFill>
                  <a:prstClr val="white"/>
                </a:solidFill>
              </a:rPr>
              <a:t>escuchar</a:t>
            </a:r>
            <a:endParaRPr lang="en-US" sz="1800" dirty="0"/>
          </a:p>
        </p:txBody>
      </p:sp>
      <p:graphicFrame>
        <p:nvGraphicFramePr>
          <p:cNvPr id="4" name="Table 3"/>
          <p:cNvGraphicFramePr>
            <a:graphicFrameLocks noGrp="1"/>
          </p:cNvGraphicFramePr>
          <p:nvPr/>
        </p:nvGraphicFramePr>
        <p:xfrm>
          <a:off x="1020318" y="1062058"/>
          <a:ext cx="10184392" cy="5180534"/>
        </p:xfrm>
        <a:graphic>
          <a:graphicData uri="http://schemas.openxmlformats.org/drawingml/2006/table">
            <a:tbl>
              <a:tblPr firstRow="1" bandRow="1"/>
              <a:tblGrid>
                <a:gridCol w="2501116">
                  <a:extLst>
                    <a:ext uri="{9D8B030D-6E8A-4147-A177-3AD203B41FA5}">
                      <a16:colId xmlns:a16="http://schemas.microsoft.com/office/drawing/2014/main" val="862796494"/>
                    </a:ext>
                  </a:extLst>
                </a:gridCol>
                <a:gridCol w="2501116">
                  <a:extLst>
                    <a:ext uri="{9D8B030D-6E8A-4147-A177-3AD203B41FA5}">
                      <a16:colId xmlns:a16="http://schemas.microsoft.com/office/drawing/2014/main" val="406463520"/>
                    </a:ext>
                  </a:extLst>
                </a:gridCol>
                <a:gridCol w="2591080">
                  <a:extLst>
                    <a:ext uri="{9D8B030D-6E8A-4147-A177-3AD203B41FA5}">
                      <a16:colId xmlns:a16="http://schemas.microsoft.com/office/drawing/2014/main" val="1300524604"/>
                    </a:ext>
                  </a:extLst>
                </a:gridCol>
                <a:gridCol w="2591080">
                  <a:extLst>
                    <a:ext uri="{9D8B030D-6E8A-4147-A177-3AD203B41FA5}">
                      <a16:colId xmlns:a16="http://schemas.microsoft.com/office/drawing/2014/main" val="2934698012"/>
                    </a:ext>
                  </a:extLst>
                </a:gridCol>
              </a:tblGrid>
              <a:tr h="60853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ce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pPr algn="ctr"/>
                      <a:r>
                        <a:rPr lang="en-GB" sz="2400" b="1" dirty="0">
                          <a:solidFill>
                            <a:srgbClr val="002060"/>
                          </a:solidFill>
                          <a:latin typeface="Century Gothic" panose="020B0502020202020204" pitchFamily="34" charset="0"/>
                        </a:rPr>
                        <a:t>palabras</a:t>
                      </a:r>
                    </a:p>
                  </a:txBody>
                  <a:tcPr anchor="ctr">
                    <a:lnL w="12700" cap="flat" cmpd="sng" algn="ctr">
                      <a:solidFill>
                        <a:srgbClr val="ED7D31"/>
                      </a:solidFill>
                      <a:prstDash val="solid"/>
                      <a:round/>
                      <a:headEnd type="none" w="med" len="med"/>
                      <a:tailEnd type="none" w="med" len="med"/>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ci</a:t>
                      </a:r>
                    </a:p>
                  </a:txBody>
                  <a:tcPr anchor="ct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pPr algn="ctr"/>
                      <a:r>
                        <a:rPr lang="en-GB" sz="2400" b="1" dirty="0">
                          <a:solidFill>
                            <a:srgbClr val="002060"/>
                          </a:solidFill>
                          <a:latin typeface="Century Gothic" panose="020B0502020202020204" pitchFamily="34" charset="0"/>
                        </a:rPr>
                        <a:t>palabras</a:t>
                      </a:r>
                    </a:p>
                  </a:txBody>
                  <a:tcPr anchor="ct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44628243"/>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p>
                      <a:endParaRPr lang="en-GB" dirty="0">
                        <a:solidFill>
                          <a:srgbClr val="002060"/>
                        </a:solidFill>
                      </a:endParaRPr>
                    </a:p>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p>
                      <a:endParaRPr lang="en-GB" dirty="0">
                        <a:solidFill>
                          <a:srgbClr val="002060"/>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p>
                      <a:endParaRPr lang="en-GB" dirty="0">
                        <a:solidFill>
                          <a:srgbClr val="002060"/>
                        </a:solidFill>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607598778"/>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p>
                      <a:endParaRPr lang="en-GB" dirty="0">
                        <a:solidFill>
                          <a:srgbClr val="002060"/>
                        </a:solidFill>
                      </a:endParaRPr>
                    </a:p>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endParaRPr lang="en-GB" dirty="0">
                        <a:solidFill>
                          <a:srgbClr val="002060"/>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endParaRPr lang="en-GB" dirty="0">
                        <a:solidFill>
                          <a:srgbClr val="002060"/>
                        </a:solidFill>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46290371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p>
                      <a:endParaRPr lang="en-GB" dirty="0">
                        <a:solidFill>
                          <a:srgbClr val="002060"/>
                        </a:solidFill>
                      </a:endParaRPr>
                    </a:p>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p>
                      <a:endParaRPr lang="en-GB" dirty="0">
                        <a:solidFill>
                          <a:srgbClr val="002060"/>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p>
                      <a:endParaRPr lang="en-GB" dirty="0">
                        <a:solidFill>
                          <a:srgbClr val="002060"/>
                        </a:solidFill>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4392264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p>
                      <a:endParaRPr lang="en-GB" dirty="0">
                        <a:solidFill>
                          <a:srgbClr val="002060"/>
                        </a:solidFill>
                      </a:endParaRPr>
                    </a:p>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p>
                      <a:endParaRPr lang="en-GB" dirty="0">
                        <a:solidFill>
                          <a:srgbClr val="002060"/>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tc>
                  <a:txBody>
                    <a:bodyPr/>
                    <a:lstStyle/>
                    <a:p>
                      <a:endParaRPr lang="en-GB" dirty="0">
                        <a:solidFill>
                          <a:srgbClr val="002060"/>
                        </a:solidFill>
                      </a:endParaRPr>
                    </a:p>
                  </a:txBody>
                  <a:tcPr>
                    <a:lnL w="12700" cmpd="sng">
                      <a:solidFill>
                        <a:srgbClr val="ED7D31"/>
                      </a:solidFill>
                    </a:lnL>
                    <a:lnR w="12700" cmpd="sng">
                      <a:solidFill>
                        <a:srgbClr val="ED7D31"/>
                      </a:solidFill>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080627764"/>
                  </a:ext>
                </a:extLst>
              </a:tr>
              <a:tr h="530766">
                <a:tc>
                  <a:txBody>
                    <a:bodyPr/>
                    <a:lstStyle/>
                    <a:p>
                      <a:endParaRPr lang="en-GB" dirty="0">
                        <a:solidFill>
                          <a:srgbClr val="002060"/>
                        </a:solidFill>
                      </a:endParaRPr>
                    </a:p>
                    <a:p>
                      <a:endParaRPr lang="en-GB" dirty="0">
                        <a:solidFill>
                          <a:srgbClr val="002060"/>
                        </a:solidFill>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endParaRPr lang="en-GB" dirty="0">
                        <a:solidFill>
                          <a:srgbClr val="002060"/>
                        </a:solidFill>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endParaRPr lang="en-GB" dirty="0">
                        <a:solidFill>
                          <a:srgbClr val="002060"/>
                        </a:solidFill>
                      </a:endParaRPr>
                    </a:p>
                    <a:p>
                      <a:endParaRPr lang="en-GB" dirty="0">
                        <a:solidFill>
                          <a:srgbClr val="002060"/>
                        </a:solidFill>
                      </a:endParaRPr>
                    </a:p>
                    <a:p>
                      <a:endParaRPr lang="en-GB" dirty="0">
                        <a:solidFill>
                          <a:srgbClr val="002060"/>
                        </a:solidFill>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p>
                      <a:endParaRPr lang="en-GB" dirty="0">
                        <a:solidFill>
                          <a:srgbClr val="002060"/>
                        </a:solidFill>
                      </a:endParaRPr>
                    </a:p>
                  </a:txBody>
                  <a:tcPr>
                    <a:lnL w="12700" cap="flat" cmpd="sng" algn="ctr">
                      <a:solidFill>
                        <a:srgbClr val="ED7D31"/>
                      </a:solidFill>
                      <a:prstDash val="solid"/>
                      <a:round/>
                      <a:headEnd type="none" w="med" len="med"/>
                      <a:tailEnd type="none" w="med" len="med"/>
                    </a:lnL>
                    <a:lnR w="12700" cmpd="sng">
                      <a:solidFill>
                        <a:srgbClr val="ED7D31"/>
                      </a:solidFill>
                    </a:lnR>
                    <a:lnT w="12700" cap="flat" cmpd="sng" algn="ctr">
                      <a:solidFill>
                        <a:srgbClr val="ED7D31"/>
                      </a:solidFill>
                      <a:prstDash val="solid"/>
                      <a:round/>
                      <a:headEnd type="none" w="med" len="med"/>
                      <a:tailEnd type="none" w="med" len="med"/>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882680774"/>
                  </a:ext>
                </a:extLst>
              </a:tr>
            </a:tbl>
          </a:graphicData>
        </a:graphic>
      </p:graphicFrame>
      <p:sp>
        <p:nvSpPr>
          <p:cNvPr id="5" name="Action Button: Custom 4">
            <a:hlinkClick r:id="" action="ppaction://noaction" highlightClick="1">
              <a:snd r:embed="rId3" name="parece ser cierto.wav"/>
            </a:hlinkClick>
          </p:cNvPr>
          <p:cNvSpPr/>
          <p:nvPr/>
        </p:nvSpPr>
        <p:spPr>
          <a:xfrm>
            <a:off x="134027" y="1764322"/>
            <a:ext cx="616077" cy="599605"/>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1</a:t>
            </a:r>
          </a:p>
        </p:txBody>
      </p:sp>
      <p:sp>
        <p:nvSpPr>
          <p:cNvPr id="9" name="TextBox 8"/>
          <p:cNvSpPr txBox="1"/>
          <p:nvPr/>
        </p:nvSpPr>
        <p:spPr>
          <a:xfrm>
            <a:off x="271701" y="231061"/>
            <a:ext cx="98958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many times in each sentence do you hear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‘ci’?  Tally each time.  Escribe las palabras en español.</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cxnSp>
        <p:nvCxnSpPr>
          <p:cNvPr id="11" name="Straight Connector 10"/>
          <p:cNvCxnSpPr/>
          <p:nvPr/>
        </p:nvCxnSpPr>
        <p:spPr>
          <a:xfrm>
            <a:off x="1692322" y="1828800"/>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083187" y="1828799"/>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75630" y="1612734"/>
            <a:ext cx="220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pare</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p:cNvSpPr txBox="1"/>
          <p:nvPr/>
        </p:nvSpPr>
        <p:spPr>
          <a:xfrm>
            <a:off x="8637642" y="1639367"/>
            <a:ext cx="220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erto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20" name="Straight Connector 19"/>
          <p:cNvCxnSpPr/>
          <p:nvPr/>
        </p:nvCxnSpPr>
        <p:spPr>
          <a:xfrm>
            <a:off x="7083187" y="2856932"/>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317473" y="2856932"/>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576781" y="2856931"/>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17132" y="2554301"/>
            <a:ext cx="220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ntro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p:cNvSpPr txBox="1"/>
          <p:nvPr/>
        </p:nvSpPr>
        <p:spPr>
          <a:xfrm>
            <a:off x="8638528" y="2584742"/>
            <a:ext cx="220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nco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a:off x="8638528" y="3019185"/>
            <a:ext cx="220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cletas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p:cNvSpPr txBox="1"/>
          <p:nvPr/>
        </p:nvSpPr>
        <p:spPr>
          <a:xfrm>
            <a:off x="10001612" y="2586370"/>
            <a:ext cx="220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udad</a:t>
            </a:r>
          </a:p>
        </p:txBody>
      </p:sp>
      <p:cxnSp>
        <p:nvCxnSpPr>
          <p:cNvPr id="28" name="Straight Connector 27"/>
          <p:cNvCxnSpPr/>
          <p:nvPr/>
        </p:nvCxnSpPr>
        <p:spPr>
          <a:xfrm>
            <a:off x="1708244" y="3759958"/>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899313" y="3759958"/>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517132" y="3509833"/>
            <a:ext cx="220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rca</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a:off x="3519060" y="3926173"/>
            <a:ext cx="220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a:t>
            </a:r>
          </a:p>
        </p:txBody>
      </p:sp>
      <p:cxnSp>
        <p:nvCxnSpPr>
          <p:cNvPr id="32" name="Straight Connector 31"/>
          <p:cNvCxnSpPr/>
          <p:nvPr/>
        </p:nvCxnSpPr>
        <p:spPr>
          <a:xfrm>
            <a:off x="7044517" y="3759958"/>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221939" y="3759957"/>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637642" y="3505451"/>
            <a:ext cx="220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ón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8625388" y="3926433"/>
            <a:ext cx="220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a:t>
            </a:r>
          </a:p>
        </p:txBody>
      </p:sp>
      <p:cxnSp>
        <p:nvCxnSpPr>
          <p:cNvPr id="36" name="Straight Connector 35"/>
          <p:cNvCxnSpPr/>
          <p:nvPr/>
        </p:nvCxnSpPr>
        <p:spPr>
          <a:xfrm>
            <a:off x="1692322" y="4635689"/>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899313" y="4635688"/>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517132" y="4464459"/>
            <a:ext cx="220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sito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p:cNvSpPr txBox="1"/>
          <p:nvPr/>
        </p:nvSpPr>
        <p:spPr>
          <a:xfrm>
            <a:off x="3517132" y="4847958"/>
            <a:ext cx="220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40" name="Straight Connector 39"/>
          <p:cNvCxnSpPr/>
          <p:nvPr/>
        </p:nvCxnSpPr>
        <p:spPr>
          <a:xfrm>
            <a:off x="7008122" y="4678904"/>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201464" y="4678904"/>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650829" y="4458874"/>
            <a:ext cx="220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ejer</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cici</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p:cNvSpPr txBox="1"/>
          <p:nvPr/>
        </p:nvSpPr>
        <p:spPr>
          <a:xfrm>
            <a:off x="8650829" y="4858007"/>
            <a:ext cx="220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embre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44" name="Straight Connector 43"/>
          <p:cNvCxnSpPr/>
          <p:nvPr/>
        </p:nvCxnSpPr>
        <p:spPr>
          <a:xfrm>
            <a:off x="1692322" y="5527340"/>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899313" y="5527339"/>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014942" y="5527338"/>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517132" y="5350342"/>
            <a:ext cx="220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pare</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p:cNvSpPr txBox="1"/>
          <p:nvPr/>
        </p:nvSpPr>
        <p:spPr>
          <a:xfrm>
            <a:off x="3533849" y="5734285"/>
            <a:ext cx="220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ex</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lente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p:cNvSpPr txBox="1"/>
          <p:nvPr/>
        </p:nvSpPr>
        <p:spPr>
          <a:xfrm>
            <a:off x="8637803" y="5330852"/>
            <a:ext cx="22092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a:t>
            </a:r>
          </a:p>
        </p:txBody>
      </p:sp>
      <p:sp>
        <p:nvSpPr>
          <p:cNvPr id="54" name="Action Button: Custom 53">
            <a:hlinkClick r:id="" action="ppaction://noaction" highlightClick="1">
              <a:snd r:embed="rId4" name="hay cinco bicicletas en el centro de la ciudad.wav"/>
            </a:hlinkClick>
          </p:cNvPr>
          <p:cNvSpPr/>
          <p:nvPr/>
        </p:nvSpPr>
        <p:spPr>
          <a:xfrm>
            <a:off x="134027" y="2678698"/>
            <a:ext cx="616077" cy="599605"/>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2</a:t>
            </a:r>
          </a:p>
        </p:txBody>
      </p:sp>
      <p:sp>
        <p:nvSpPr>
          <p:cNvPr id="55" name="Action Button: Custom 54">
            <a:hlinkClick r:id="" action="ppaction://noaction" highlightClick="1">
              <a:snd r:embed="rId5" name="la estacion esta cerca, pero el cine esta a once kilometros.wav"/>
            </a:hlinkClick>
          </p:cNvPr>
          <p:cNvSpPr/>
          <p:nvPr/>
        </p:nvSpPr>
        <p:spPr>
          <a:xfrm>
            <a:off x="142738" y="3593074"/>
            <a:ext cx="616077" cy="599605"/>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3</a:t>
            </a:r>
          </a:p>
        </p:txBody>
      </p:sp>
      <p:sp>
        <p:nvSpPr>
          <p:cNvPr id="56" name="Action Button: Custom 55">
            <a:hlinkClick r:id="" action="ppaction://noaction" highlightClick="1">
              <a:snd r:embed="rId6" name="necesito hacer ejercicio en diciembre.wav"/>
            </a:hlinkClick>
          </p:cNvPr>
          <p:cNvSpPr/>
          <p:nvPr/>
        </p:nvSpPr>
        <p:spPr>
          <a:xfrm>
            <a:off x="141910" y="4558204"/>
            <a:ext cx="616077" cy="599605"/>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4</a:t>
            </a:r>
          </a:p>
        </p:txBody>
      </p:sp>
      <p:sp>
        <p:nvSpPr>
          <p:cNvPr id="57" name="Action Button: Custom 56">
            <a:hlinkClick r:id="" action="ppaction://noaction" highlightClick="1">
              <a:snd r:embed="rId7" name="estamos en el cine, la pelicula parece excelente.wav"/>
            </a:hlinkClick>
          </p:cNvPr>
          <p:cNvSpPr/>
          <p:nvPr/>
        </p:nvSpPr>
        <p:spPr>
          <a:xfrm>
            <a:off x="158058" y="5504411"/>
            <a:ext cx="616077" cy="599605"/>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prstClr val="white"/>
                </a:solidFill>
                <a:effectLst/>
                <a:uLnTx/>
                <a:uFillTx/>
                <a:latin typeface="Century Gothic" panose="020F0302020204030204"/>
                <a:ea typeface="+mn-ea"/>
                <a:cs typeface="+mn-cs"/>
              </a:rPr>
              <a:t>5</a:t>
            </a:r>
          </a:p>
        </p:txBody>
      </p:sp>
      <p:cxnSp>
        <p:nvCxnSpPr>
          <p:cNvPr id="58" name="Straight Connector 57"/>
          <p:cNvCxnSpPr/>
          <p:nvPr/>
        </p:nvCxnSpPr>
        <p:spPr>
          <a:xfrm>
            <a:off x="1692322" y="2678698"/>
            <a:ext cx="0" cy="423081"/>
          </a:xfrm>
          <a:prstGeom prst="line">
            <a:avLst/>
          </a:prstGeom>
          <a:ln w="571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77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0"/>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 grpId="0"/>
      <p:bldP spid="25" grpId="0"/>
      <p:bldP spid="26" grpId="0"/>
      <p:bldP spid="27" grpId="0"/>
      <p:bldP spid="30" grpId="0"/>
      <p:bldP spid="31" grpId="0"/>
      <p:bldP spid="34" grpId="0"/>
      <p:bldP spid="35" grpId="0"/>
      <p:bldP spid="38" grpId="0"/>
      <p:bldP spid="39" grpId="0"/>
      <p:bldP spid="42" grpId="0"/>
      <p:bldP spid="43" grpId="0"/>
      <p:bldP spid="49" grpId="0"/>
      <p:bldP spid="50" grpId="0"/>
      <p:bldP spid="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r>
              <a:rPr lang="en-GB" sz="3600" b="1" dirty="0">
                <a:solidFill>
                  <a:schemeClr val="bg1"/>
                </a:solidFill>
              </a:rPr>
              <a:t>: [ci] &amp; [ce]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82284" y="1134428"/>
            <a:ext cx="36967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escribe en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nombre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correcto</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lugar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16" name="Group 15"/>
          <p:cNvGrpSpPr/>
          <p:nvPr/>
        </p:nvGrpSpPr>
        <p:grpSpPr>
          <a:xfrm>
            <a:off x="3978344" y="955948"/>
            <a:ext cx="6174264" cy="5444913"/>
            <a:chOff x="3324578" y="1460853"/>
            <a:chExt cx="6174264" cy="5444913"/>
          </a:xfrm>
        </p:grpSpPr>
        <p:pic>
          <p:nvPicPr>
            <p:cNvPr id="3" name="Picture 2"/>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324578" y="1460853"/>
              <a:ext cx="6174264" cy="5444913"/>
            </a:xfrm>
            <a:prstGeom prst="rect">
              <a:avLst/>
            </a:prstGeom>
          </p:spPr>
        </p:pic>
        <p:sp>
          <p:nvSpPr>
            <p:cNvPr id="8" name="Oval 7"/>
            <p:cNvSpPr/>
            <p:nvPr/>
          </p:nvSpPr>
          <p:spPr>
            <a:xfrm>
              <a:off x="7683690" y="3138985"/>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Oval 8"/>
            <p:cNvSpPr/>
            <p:nvPr/>
          </p:nvSpPr>
          <p:spPr>
            <a:xfrm>
              <a:off x="7276532" y="4285397"/>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6848233" y="5161128"/>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5270311" y="5347647"/>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6670813" y="4467368"/>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4358186" y="4107976"/>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a:hlinkClick r:id="" action="ppaction://noaction" highlightClick="1">
                <a:snd r:embed="rId6" name="bomb.wav"/>
              </a:hlinkClick>
            </p:cNvPr>
            <p:cNvSpPr/>
            <p:nvPr/>
          </p:nvSpPr>
          <p:spPr>
            <a:xfrm>
              <a:off x="3800902" y="1922519"/>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4658436" y="6550925"/>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cxnSp>
        <p:nvCxnSpPr>
          <p:cNvPr id="18" name="Straight Connector 17"/>
          <p:cNvCxnSpPr/>
          <p:nvPr/>
        </p:nvCxnSpPr>
        <p:spPr>
          <a:xfrm>
            <a:off x="4688953" y="1595035"/>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619509" y="2811501"/>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207802" y="395791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951350" y="3780492"/>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0591" y="4139884"/>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798369" y="481369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72363" y="502016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16603" y="6180745"/>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61111" y="1087852"/>
            <a:ext cx="16468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Galicia</a:t>
            </a:r>
          </a:p>
        </p:txBody>
      </p:sp>
      <p:sp>
        <p:nvSpPr>
          <p:cNvPr id="28" name="TextBox 27"/>
          <p:cNvSpPr txBox="1"/>
          <p:nvPr/>
        </p:nvSpPr>
        <p:spPr>
          <a:xfrm>
            <a:off x="8558095" y="2300045"/>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Barcelona</a:t>
            </a:r>
          </a:p>
        </p:txBody>
      </p:sp>
      <p:sp>
        <p:nvSpPr>
          <p:cNvPr id="29" name="TextBox 28"/>
          <p:cNvSpPr txBox="1"/>
          <p:nvPr/>
        </p:nvSpPr>
        <p:spPr>
          <a:xfrm>
            <a:off x="8167528" y="3448211"/>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Valencia</a:t>
            </a:r>
          </a:p>
        </p:txBody>
      </p:sp>
      <p:sp>
        <p:nvSpPr>
          <p:cNvPr id="30" name="TextBox 29"/>
          <p:cNvSpPr txBox="1"/>
          <p:nvPr/>
        </p:nvSpPr>
        <p:spPr>
          <a:xfrm>
            <a:off x="3001392" y="3262720"/>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Cáceres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a:off x="5342695" y="3604850"/>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Albacete</a:t>
            </a:r>
          </a:p>
        </p:txBody>
      </p:sp>
      <p:sp>
        <p:nvSpPr>
          <p:cNvPr id="32" name="TextBox 31"/>
          <p:cNvSpPr txBox="1"/>
          <p:nvPr/>
        </p:nvSpPr>
        <p:spPr>
          <a:xfrm>
            <a:off x="8037206" y="4303989"/>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Murcia</a:t>
            </a:r>
          </a:p>
        </p:txBody>
      </p:sp>
      <p:sp>
        <p:nvSpPr>
          <p:cNvPr id="33" name="TextBox 32"/>
          <p:cNvSpPr txBox="1"/>
          <p:nvPr/>
        </p:nvSpPr>
        <p:spPr>
          <a:xfrm>
            <a:off x="3784826" y="4499898"/>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Andalucía</a:t>
            </a:r>
          </a:p>
        </p:txBody>
      </p:sp>
      <p:sp>
        <p:nvSpPr>
          <p:cNvPr id="34" name="TextBox 33"/>
          <p:cNvSpPr txBox="1"/>
          <p:nvPr/>
        </p:nvSpPr>
        <p:spPr>
          <a:xfrm>
            <a:off x="3692667" y="5662974"/>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Ceuta</a:t>
            </a:r>
          </a:p>
        </p:txBody>
      </p:sp>
      <p:sp>
        <p:nvSpPr>
          <p:cNvPr id="36" name="Action Button: Custom 20">
            <a:hlinkClick r:id="" action="ppaction://noaction" highlightClick="1">
              <a:snd r:embed="rId7" name="Galicia.wav"/>
            </a:hlinkClick>
            <a:extLst>
              <a:ext uri="{FF2B5EF4-FFF2-40B4-BE49-F238E27FC236}">
                <a16:creationId xmlns:a16="http://schemas.microsoft.com/office/drawing/2014/main" id="{155C717C-8857-45A1-9599-A8DD130ADD24}"/>
              </a:ext>
            </a:extLst>
          </p:cNvPr>
          <p:cNvSpPr/>
          <p:nvPr/>
        </p:nvSpPr>
        <p:spPr>
          <a:xfrm>
            <a:off x="3921593" y="1209044"/>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7" name="Action Button: Custom 20">
            <a:hlinkClick r:id="" action="ppaction://noaction" highlightClick="1">
              <a:snd r:embed="rId8" name="Barcelona.wav"/>
            </a:hlinkClick>
            <a:extLst>
              <a:ext uri="{FF2B5EF4-FFF2-40B4-BE49-F238E27FC236}">
                <a16:creationId xmlns:a16="http://schemas.microsoft.com/office/drawing/2014/main" id="{155C717C-8857-45A1-9599-A8DD130ADD24}"/>
              </a:ext>
            </a:extLst>
          </p:cNvPr>
          <p:cNvSpPr/>
          <p:nvPr/>
        </p:nvSpPr>
        <p:spPr>
          <a:xfrm>
            <a:off x="8558095" y="1974537"/>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8" name="Action Button: Custom 20">
            <a:hlinkClick r:id="" action="ppaction://noaction" highlightClick="1">
              <a:snd r:embed="rId9" name="Cáceres.wav"/>
            </a:hlinkClick>
            <a:extLst>
              <a:ext uri="{FF2B5EF4-FFF2-40B4-BE49-F238E27FC236}">
                <a16:creationId xmlns:a16="http://schemas.microsoft.com/office/drawing/2014/main" id="{155C717C-8857-45A1-9599-A8DD130ADD24}"/>
              </a:ext>
            </a:extLst>
          </p:cNvPr>
          <p:cNvSpPr/>
          <p:nvPr/>
        </p:nvSpPr>
        <p:spPr>
          <a:xfrm>
            <a:off x="2449618" y="3383507"/>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9" name="Action Button: Custom 20">
            <a:hlinkClick r:id="" action="ppaction://noaction" highlightClick="1">
              <a:snd r:embed="rId10" name="Albacete.wav"/>
            </a:hlinkClick>
            <a:extLst>
              <a:ext uri="{FF2B5EF4-FFF2-40B4-BE49-F238E27FC236}">
                <a16:creationId xmlns:a16="http://schemas.microsoft.com/office/drawing/2014/main" id="{155C717C-8857-45A1-9599-A8DD130ADD24}"/>
              </a:ext>
            </a:extLst>
          </p:cNvPr>
          <p:cNvSpPr/>
          <p:nvPr/>
        </p:nvSpPr>
        <p:spPr>
          <a:xfrm>
            <a:off x="6892452" y="3276309"/>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0" name="Action Button: Custom 20">
            <a:hlinkClick r:id="" action="ppaction://noaction" highlightClick="1">
              <a:snd r:embed="rId11" name="Valencia.wav"/>
            </a:hlinkClick>
            <a:extLst>
              <a:ext uri="{FF2B5EF4-FFF2-40B4-BE49-F238E27FC236}">
                <a16:creationId xmlns:a16="http://schemas.microsoft.com/office/drawing/2014/main" id="{155C717C-8857-45A1-9599-A8DD130ADD24}"/>
              </a:ext>
            </a:extLst>
          </p:cNvPr>
          <p:cNvSpPr/>
          <p:nvPr/>
        </p:nvSpPr>
        <p:spPr>
          <a:xfrm>
            <a:off x="10277561" y="3564736"/>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1" name="Action Button: Custom 20">
            <a:hlinkClick r:id="" action="ppaction://noaction" highlightClick="1">
              <a:snd r:embed="rId12" name="Andalucía.wav"/>
            </a:hlinkClick>
            <a:extLst>
              <a:ext uri="{FF2B5EF4-FFF2-40B4-BE49-F238E27FC236}">
                <a16:creationId xmlns:a16="http://schemas.microsoft.com/office/drawing/2014/main" id="{155C717C-8857-45A1-9599-A8DD130ADD24}"/>
              </a:ext>
            </a:extLst>
          </p:cNvPr>
          <p:cNvSpPr/>
          <p:nvPr/>
        </p:nvSpPr>
        <p:spPr>
          <a:xfrm>
            <a:off x="3349538" y="4612175"/>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2" name="Action Button: Custom 20">
            <a:hlinkClick r:id="" action="ppaction://noaction" highlightClick="1">
              <a:snd r:embed="rId13" name="Murcia.wav"/>
            </a:hlinkClick>
            <a:extLst>
              <a:ext uri="{FF2B5EF4-FFF2-40B4-BE49-F238E27FC236}">
                <a16:creationId xmlns:a16="http://schemas.microsoft.com/office/drawing/2014/main" id="{155C717C-8857-45A1-9599-A8DD130ADD24}"/>
              </a:ext>
            </a:extLst>
          </p:cNvPr>
          <p:cNvSpPr/>
          <p:nvPr/>
        </p:nvSpPr>
        <p:spPr>
          <a:xfrm>
            <a:off x="9893982" y="4436889"/>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3" name="Action Button: Custom 20">
            <a:hlinkClick r:id="" action="ppaction://noaction" highlightClick="1">
              <a:snd r:embed="rId14" name="Ceuta.wav"/>
            </a:hlinkClick>
            <a:extLst>
              <a:ext uri="{FF2B5EF4-FFF2-40B4-BE49-F238E27FC236}">
                <a16:creationId xmlns:a16="http://schemas.microsoft.com/office/drawing/2014/main" id="{155C717C-8857-45A1-9599-A8DD130ADD24}"/>
              </a:ext>
            </a:extLst>
          </p:cNvPr>
          <p:cNvSpPr/>
          <p:nvPr/>
        </p:nvSpPr>
        <p:spPr>
          <a:xfrm>
            <a:off x="5896348" y="5865910"/>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152988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2695"/>
            <a:ext cx="9240254" cy="867128"/>
          </a:xfrm>
          <a:prstGeom prst="rect">
            <a:avLst/>
          </a:prstGeom>
        </p:spPr>
      </p:pic>
      <p:sp>
        <p:nvSpPr>
          <p:cNvPr id="2" name="Title 1"/>
          <p:cNvSpPr>
            <a:spLocks noGrp="1"/>
          </p:cNvSpPr>
          <p:nvPr>
            <p:ph type="title"/>
          </p:nvPr>
        </p:nvSpPr>
        <p:spPr>
          <a:xfrm>
            <a:off x="82285" y="220027"/>
            <a:ext cx="8246245" cy="714740"/>
          </a:xfrm>
        </p:spPr>
        <p:txBody>
          <a:bodyPr>
            <a:normAutofit/>
          </a:bodyPr>
          <a:lstStyle/>
          <a:p>
            <a:r>
              <a:rPr lang="es-ES" sz="3200" b="1" dirty="0">
                <a:solidFill>
                  <a:schemeClr val="bg1"/>
                </a:solidFill>
              </a:rPr>
              <a:t>Las comunidades autónomas de España</a:t>
            </a:r>
            <a:endParaRPr lang="en-GB" sz="3200" b="1" dirty="0">
              <a:solidFill>
                <a:schemeClr val="bg1"/>
              </a:solidFill>
            </a:endParaRPr>
          </a:p>
        </p:txBody>
      </p:sp>
      <p:sp>
        <p:nvSpPr>
          <p:cNvPr id="7" name="TextBox 6">
            <a:extLst>
              <a:ext uri="{FF2B5EF4-FFF2-40B4-BE49-F238E27FC236}">
                <a16:creationId xmlns:a16="http://schemas.microsoft.com/office/drawing/2014/main" id="{A01B6026-6024-B640-AA14-813D9C613E27}"/>
              </a:ext>
            </a:extLst>
          </p:cNvPr>
          <p:cNvSpPr txBox="1"/>
          <p:nvPr/>
        </p:nvSpPr>
        <p:spPr>
          <a:xfrm>
            <a:off x="82286" y="1070635"/>
            <a:ext cx="11990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diecisiete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comunidades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autónomas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Cada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región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Aquí</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tienes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cinco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ejemplos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7" name="Picture 16"/>
          <p:cNvPicPr>
            <a:picLocks noChangeAspect="1"/>
          </p:cNvPicPr>
          <p:nvPr/>
        </p:nvPicPr>
        <p:blipFill rotWithShape="1">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456280" y="1973332"/>
            <a:ext cx="4872251" cy="4407623"/>
          </a:xfrm>
          <a:prstGeom prst="rect">
            <a:avLst/>
          </a:prstGeom>
        </p:spPr>
      </p:pic>
      <p:sp>
        <p:nvSpPr>
          <p:cNvPr id="18" name="TextBox 17"/>
          <p:cNvSpPr txBox="1"/>
          <p:nvPr/>
        </p:nvSpPr>
        <p:spPr>
          <a:xfrm>
            <a:off x="7000607" y="3899240"/>
            <a:ext cx="5071779" cy="584775"/>
          </a:xfrm>
          <a:prstGeom prst="rect">
            <a:avLst/>
          </a:prstGeom>
          <a:solidFill>
            <a:schemeClr val="accent2">
              <a:lumMod val="40000"/>
              <a:lumOff val="6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Comunidad</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Valenciana</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p:cNvSpPr txBox="1"/>
          <p:nvPr/>
        </p:nvSpPr>
        <p:spPr>
          <a:xfrm>
            <a:off x="7208720" y="4842337"/>
            <a:ext cx="3774050" cy="584775"/>
          </a:xfrm>
          <a:prstGeom prst="rect">
            <a:avLst/>
          </a:prstGeom>
          <a:solidFill>
            <a:schemeClr val="accent2">
              <a:lumMod val="40000"/>
              <a:lumOff val="6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Región</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Murcia</a:t>
            </a:r>
          </a:p>
        </p:txBody>
      </p:sp>
      <p:sp>
        <p:nvSpPr>
          <p:cNvPr id="20" name="Oval 19"/>
          <p:cNvSpPr/>
          <p:nvPr/>
        </p:nvSpPr>
        <p:spPr>
          <a:xfrm>
            <a:off x="6311130" y="3405679"/>
            <a:ext cx="773978" cy="1409056"/>
          </a:xfrm>
          <a:prstGeom prst="ellipse">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Oval 20"/>
          <p:cNvSpPr/>
          <p:nvPr/>
        </p:nvSpPr>
        <p:spPr>
          <a:xfrm>
            <a:off x="5877437" y="4628791"/>
            <a:ext cx="636680" cy="723389"/>
          </a:xfrm>
          <a:prstGeom prst="ellipse">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Oval 21"/>
          <p:cNvSpPr/>
          <p:nvPr/>
        </p:nvSpPr>
        <p:spPr>
          <a:xfrm>
            <a:off x="3755229" y="5871808"/>
            <a:ext cx="1377902" cy="509147"/>
          </a:xfrm>
          <a:prstGeom prst="ellipse">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p:cNvSpPr txBox="1"/>
          <p:nvPr/>
        </p:nvSpPr>
        <p:spPr>
          <a:xfrm>
            <a:off x="5361753" y="5779328"/>
            <a:ext cx="2413379" cy="584775"/>
          </a:xfrm>
          <a:prstGeom prst="rect">
            <a:avLst/>
          </a:prstGeom>
          <a:solidFill>
            <a:schemeClr val="accent2">
              <a:lumMod val="40000"/>
              <a:lumOff val="6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Ceuta</a:t>
            </a:r>
          </a:p>
        </p:txBody>
      </p:sp>
      <p:sp>
        <p:nvSpPr>
          <p:cNvPr id="24" name="Oval 23"/>
          <p:cNvSpPr/>
          <p:nvPr/>
        </p:nvSpPr>
        <p:spPr>
          <a:xfrm>
            <a:off x="3904420" y="4783157"/>
            <a:ext cx="1987986" cy="1024352"/>
          </a:xfrm>
          <a:prstGeom prst="ellipse">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p:cNvSpPr txBox="1"/>
          <p:nvPr/>
        </p:nvSpPr>
        <p:spPr>
          <a:xfrm>
            <a:off x="1236974" y="4287224"/>
            <a:ext cx="2644151" cy="584775"/>
          </a:xfrm>
          <a:prstGeom prst="rect">
            <a:avLst/>
          </a:prstGeom>
          <a:solidFill>
            <a:schemeClr val="accent2">
              <a:lumMod val="40000"/>
              <a:lumOff val="6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Andalucía</a:t>
            </a:r>
          </a:p>
        </p:txBody>
      </p:sp>
      <p:sp>
        <p:nvSpPr>
          <p:cNvPr id="26" name="Oval 25"/>
          <p:cNvSpPr/>
          <p:nvPr/>
        </p:nvSpPr>
        <p:spPr>
          <a:xfrm>
            <a:off x="3297335" y="1973332"/>
            <a:ext cx="1027921" cy="954107"/>
          </a:xfrm>
          <a:prstGeom prst="ellipse">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TextBox 26"/>
          <p:cNvSpPr txBox="1"/>
          <p:nvPr/>
        </p:nvSpPr>
        <p:spPr>
          <a:xfrm>
            <a:off x="712129" y="2154858"/>
            <a:ext cx="2505733" cy="584775"/>
          </a:xfrm>
          <a:prstGeom prst="rect">
            <a:avLst/>
          </a:prstGeom>
          <a:solidFill>
            <a:schemeClr val="accent2">
              <a:lumMod val="40000"/>
              <a:lumOff val="6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Galicia</a:t>
            </a:r>
          </a:p>
        </p:txBody>
      </p:sp>
      <p:sp>
        <p:nvSpPr>
          <p:cNvPr id="33" name="Rounded Rectangle 11">
            <a:extLst>
              <a:ext uri="{FF2B5EF4-FFF2-40B4-BE49-F238E27FC236}">
                <a16:creationId xmlns:a16="http://schemas.microsoft.com/office/drawing/2014/main" id="{A316DD52-7894-4A75-969C-CA0645DA2978}"/>
              </a:ext>
            </a:extLst>
          </p:cNvPr>
          <p:cNvSpPr/>
          <p:nvPr/>
        </p:nvSpPr>
        <p:spPr>
          <a:xfrm>
            <a:off x="10522424" y="258166"/>
            <a:ext cx="14057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8" name="TextBox 7"/>
          <p:cNvSpPr txBox="1"/>
          <p:nvPr/>
        </p:nvSpPr>
        <p:spPr>
          <a:xfrm>
            <a:off x="11153186" y="839802"/>
            <a:ext cx="10014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[1/2]</a:t>
            </a:r>
          </a:p>
        </p:txBody>
      </p:sp>
      <p:sp>
        <p:nvSpPr>
          <p:cNvPr id="3" name="Rounded Rectangular Callout 2"/>
          <p:cNvSpPr/>
          <p:nvPr/>
        </p:nvSpPr>
        <p:spPr>
          <a:xfrm>
            <a:off x="260880" y="5383029"/>
            <a:ext cx="2505733" cy="814964"/>
          </a:xfrm>
          <a:prstGeom prst="wedgeRoundRectCallout">
            <a:avLst>
              <a:gd name="adj1" fmla="val 89750"/>
              <a:gd name="adj2" fmla="val 3189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¡Ceuta está en África!</a:t>
            </a:r>
          </a:p>
        </p:txBody>
      </p:sp>
    </p:spTree>
    <p:extLst>
      <p:ext uri="{BB962C8B-B14F-4D97-AF65-F5344CB8AC3E}">
        <p14:creationId xmlns:p14="http://schemas.microsoft.com/office/powerpoint/2010/main" val="302216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9400674" cy="867128"/>
          </a:xfrm>
          <a:prstGeom prst="rect">
            <a:avLst/>
          </a:prstGeom>
        </p:spPr>
      </p:pic>
      <p:sp>
        <p:nvSpPr>
          <p:cNvPr id="2" name="Title 1"/>
          <p:cNvSpPr>
            <a:spLocks noGrp="1"/>
          </p:cNvSpPr>
          <p:nvPr>
            <p:ph type="title"/>
          </p:nvPr>
        </p:nvSpPr>
        <p:spPr>
          <a:xfrm>
            <a:off x="82286" y="284195"/>
            <a:ext cx="8258622" cy="714740"/>
          </a:xfrm>
        </p:spPr>
        <p:txBody>
          <a:bodyPr>
            <a:normAutofit/>
          </a:bodyPr>
          <a:lstStyle/>
          <a:p>
            <a:r>
              <a:rPr lang="es-ES" sz="3200" b="1" dirty="0">
                <a:solidFill>
                  <a:schemeClr val="bg1"/>
                </a:solidFill>
              </a:rPr>
              <a:t>Las comunidades autónomas de España</a:t>
            </a:r>
            <a:endParaRPr lang="en-GB" sz="3200" b="1" dirty="0">
              <a:solidFill>
                <a:schemeClr val="bg1"/>
              </a:solidFill>
            </a:endParaRPr>
          </a:p>
        </p:txBody>
      </p:sp>
      <p:pic>
        <p:nvPicPr>
          <p:cNvPr id="17" name="Picture 16"/>
          <p:cNvPicPr>
            <a:picLocks noChangeAspect="1"/>
          </p:cNvPicPr>
          <p:nvPr/>
        </p:nvPicPr>
        <p:blipFill rotWithShape="1">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468657" y="1968639"/>
            <a:ext cx="4872251" cy="4407623"/>
          </a:xfrm>
          <a:prstGeom prst="rect">
            <a:avLst/>
          </a:prstGeom>
        </p:spPr>
      </p:pic>
      <p:sp>
        <p:nvSpPr>
          <p:cNvPr id="28" name="TextBox 27">
            <a:extLst>
              <a:ext uri="{FF2B5EF4-FFF2-40B4-BE49-F238E27FC236}">
                <a16:creationId xmlns:a16="http://schemas.microsoft.com/office/drawing/2014/main" id="{A01B6026-6024-B640-AA14-813D9C613E27}"/>
              </a:ext>
            </a:extLst>
          </p:cNvPr>
          <p:cNvSpPr txBox="1"/>
          <p:nvPr/>
        </p:nvSpPr>
        <p:spPr>
          <a:xfrm>
            <a:off x="7308080" y="1588153"/>
            <a:ext cx="50640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Barcelona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una ciudad en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comunidad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Cataluña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0" name="TextBox 29">
            <a:extLst>
              <a:ext uri="{FF2B5EF4-FFF2-40B4-BE49-F238E27FC236}">
                <a16:creationId xmlns:a16="http://schemas.microsoft.com/office/drawing/2014/main" id="{A01B6026-6024-B640-AA14-813D9C613E27}"/>
              </a:ext>
            </a:extLst>
          </p:cNvPr>
          <p:cNvSpPr txBox="1"/>
          <p:nvPr/>
        </p:nvSpPr>
        <p:spPr>
          <a:xfrm>
            <a:off x="214667" y="3487087"/>
            <a:ext cx="433707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Cáceres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ciudad en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comunidad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Extremadura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A01B6026-6024-B640-AA14-813D9C613E27}"/>
              </a:ext>
            </a:extLst>
          </p:cNvPr>
          <p:cNvSpPr txBox="1"/>
          <p:nvPr/>
        </p:nvSpPr>
        <p:spPr>
          <a:xfrm>
            <a:off x="8340908" y="3976405"/>
            <a:ext cx="41496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Albacete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una ciudad en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comunidad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Castilla-La Mancha.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Oval 34">
            <a:hlinkClick r:id="" action="ppaction://noaction" highlightClick="1">
              <a:snd r:embed="rId6" name="bomb.wav"/>
            </a:hlinkClick>
          </p:cNvPr>
          <p:cNvSpPr/>
          <p:nvPr/>
        </p:nvSpPr>
        <p:spPr>
          <a:xfrm>
            <a:off x="6759538" y="3319261"/>
            <a:ext cx="177420" cy="177421"/>
          </a:xfrm>
          <a:prstGeom prst="ellipse">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Oval 35">
            <a:hlinkClick r:id="" action="ppaction://noaction" highlightClick="1">
              <a:snd r:embed="rId6" name="bomb.wav"/>
            </a:hlinkClick>
          </p:cNvPr>
          <p:cNvSpPr/>
          <p:nvPr/>
        </p:nvSpPr>
        <p:spPr>
          <a:xfrm>
            <a:off x="4108279" y="4158199"/>
            <a:ext cx="177420" cy="177421"/>
          </a:xfrm>
          <a:prstGeom prst="ellipse">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Oval 36">
            <a:hlinkClick r:id="" action="ppaction://noaction" highlightClick="1">
              <a:snd r:embed="rId6" name="bomb.wav"/>
            </a:hlinkClick>
          </p:cNvPr>
          <p:cNvSpPr/>
          <p:nvPr/>
        </p:nvSpPr>
        <p:spPr>
          <a:xfrm>
            <a:off x="5913866" y="4337450"/>
            <a:ext cx="177420" cy="177421"/>
          </a:xfrm>
          <a:prstGeom prst="ellipse">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ounded Rectangle 11">
            <a:extLst>
              <a:ext uri="{FF2B5EF4-FFF2-40B4-BE49-F238E27FC236}">
                <a16:creationId xmlns:a16="http://schemas.microsoft.com/office/drawing/2014/main" id="{A316DD52-7894-4A75-969C-CA0645DA2978}"/>
              </a:ext>
            </a:extLst>
          </p:cNvPr>
          <p:cNvSpPr/>
          <p:nvPr/>
        </p:nvSpPr>
        <p:spPr>
          <a:xfrm>
            <a:off x="10522424" y="258166"/>
            <a:ext cx="140571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9" name="TextBox 28">
            <a:extLst>
              <a:ext uri="{FF2B5EF4-FFF2-40B4-BE49-F238E27FC236}">
                <a16:creationId xmlns:a16="http://schemas.microsoft.com/office/drawing/2014/main" id="{A01B6026-6024-B640-AA14-813D9C613E27}"/>
              </a:ext>
            </a:extLst>
          </p:cNvPr>
          <p:cNvSpPr txBox="1"/>
          <p:nvPr/>
        </p:nvSpPr>
        <p:spPr>
          <a:xfrm>
            <a:off x="7526" y="1123317"/>
            <a:ext cx="11990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las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comunidades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autónomas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hay muchas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ciudades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Aquí</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tienes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ejemplos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1" name="TextBox 30"/>
          <p:cNvSpPr txBox="1"/>
          <p:nvPr/>
        </p:nvSpPr>
        <p:spPr>
          <a:xfrm>
            <a:off x="11153186" y="839802"/>
            <a:ext cx="10014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[2/2]</a:t>
            </a:r>
          </a:p>
        </p:txBody>
      </p:sp>
    </p:spTree>
    <p:extLst>
      <p:ext uri="{BB962C8B-B14F-4D97-AF65-F5344CB8AC3E}">
        <p14:creationId xmlns:p14="http://schemas.microsoft.com/office/powerpoint/2010/main" val="195712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4" grpId="0"/>
      <p:bldP spid="35" grpId="0" animBg="1"/>
      <p:bldP spid="36" grpId="0" animBg="1"/>
      <p:bldP spid="3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Teaching steps</a:t>
            </a:r>
          </a:p>
        </p:txBody>
      </p:sp>
      <p:sp>
        <p:nvSpPr>
          <p:cNvPr id="3" name="Content Placeholder 2">
            <a:extLst>
              <a:ext uri="{FF2B5EF4-FFF2-40B4-BE49-F238E27FC236}">
                <a16:creationId xmlns:a16="http://schemas.microsoft.com/office/drawing/2014/main" id="{50CBFF8A-211A-423F-B710-855B8FE21453}"/>
              </a:ext>
            </a:extLst>
          </p:cNvPr>
          <p:cNvSpPr>
            <a:spLocks noGrp="1"/>
          </p:cNvSpPr>
          <p:nvPr>
            <p:ph idx="1"/>
          </p:nvPr>
        </p:nvSpPr>
        <p:spPr>
          <a:xfrm>
            <a:off x="636863" y="1622426"/>
            <a:ext cx="10515600" cy="4351338"/>
          </a:xfrm>
        </p:spPr>
        <p:txBody>
          <a:bodyPr>
            <a:normAutofit fontScale="92500" lnSpcReduction="20000"/>
          </a:bodyPr>
          <a:lstStyle/>
          <a:p>
            <a:pPr marL="514350" indent="-514350">
              <a:lnSpc>
                <a:spcPct val="100000"/>
              </a:lnSpc>
              <a:buFont typeface="+mj-lt"/>
              <a:buAutoNum type="arabicPeriod"/>
            </a:pPr>
            <a:r>
              <a:rPr lang="en-GB" u="sng" dirty="0"/>
              <a:t>Present</a:t>
            </a:r>
            <a:r>
              <a:rPr lang="en-GB" dirty="0"/>
              <a:t> the </a:t>
            </a:r>
            <a:r>
              <a:rPr lang="en-GB" b="1" dirty="0"/>
              <a:t>SSC</a:t>
            </a:r>
            <a:r>
              <a:rPr lang="en-GB" dirty="0"/>
              <a:t> itself, the </a:t>
            </a:r>
            <a:r>
              <a:rPr lang="en-GB" b="1" dirty="0"/>
              <a:t>source word</a:t>
            </a:r>
            <a:r>
              <a:rPr lang="en-GB" dirty="0"/>
              <a:t>, and </a:t>
            </a:r>
            <a:r>
              <a:rPr lang="en-GB" b="1" dirty="0"/>
              <a:t>five cluster words </a:t>
            </a:r>
            <a:r>
              <a:rPr lang="en-GB" dirty="0"/>
              <a:t>and do initial practice of these</a:t>
            </a:r>
            <a:br>
              <a:rPr lang="en-GB" b="1" dirty="0"/>
            </a:br>
            <a:endParaRPr lang="en-GB" b="1" dirty="0"/>
          </a:p>
          <a:p>
            <a:pPr marL="514350" indent="-514350">
              <a:lnSpc>
                <a:spcPct val="100000"/>
              </a:lnSpc>
              <a:buFont typeface="+mj-lt"/>
              <a:buAutoNum type="arabicPeriod"/>
            </a:pPr>
            <a:r>
              <a:rPr lang="en-GB" u="sng" dirty="0"/>
              <a:t>Practise</a:t>
            </a:r>
            <a:r>
              <a:rPr lang="en-GB" dirty="0"/>
              <a:t> the knowledge further in a variety of listening (with or without transcription) and read aloud activities</a:t>
            </a:r>
          </a:p>
          <a:p>
            <a:pPr marL="514350" indent="-514350">
              <a:lnSpc>
                <a:spcPct val="100000"/>
              </a:lnSpc>
              <a:buFont typeface="+mj-lt"/>
              <a:buAutoNum type="arabicPeriod"/>
            </a:pPr>
            <a:endParaRPr lang="en-GB" dirty="0"/>
          </a:p>
          <a:p>
            <a:pPr marL="514350" indent="-514350">
              <a:lnSpc>
                <a:spcPct val="100000"/>
              </a:lnSpc>
              <a:buFont typeface="+mj-lt"/>
              <a:buAutoNum type="arabicPeriod"/>
            </a:pPr>
            <a:r>
              <a:rPr lang="en-GB" b="1" u="sng" dirty="0"/>
              <a:t>Produce</a:t>
            </a:r>
            <a:r>
              <a:rPr lang="en-GB" b="1" dirty="0"/>
              <a:t> the knowledge in several contexts, e.g., asking for the meaning of unfamiliar words (Wie </a:t>
            </a:r>
            <a:r>
              <a:rPr lang="en-GB" b="1" dirty="0" err="1"/>
              <a:t>sagt</a:t>
            </a:r>
            <a:r>
              <a:rPr lang="en-GB" b="1" dirty="0"/>
              <a:t> man…auf </a:t>
            </a:r>
            <a:r>
              <a:rPr lang="en-GB" b="1" dirty="0" err="1"/>
              <a:t>Englisch</a:t>
            </a:r>
            <a:r>
              <a:rPr lang="en-GB" b="1" dirty="0"/>
              <a:t>?), when revisiting the SSC in further activities (e.g. tongue twisters, reading aloud texts, in assessments)</a:t>
            </a:r>
            <a:br>
              <a:rPr lang="en-GB" dirty="0"/>
            </a:br>
            <a:endParaRPr lang="en-GB" dirty="0"/>
          </a:p>
          <a:p>
            <a:pPr marL="514350" indent="-514350">
              <a:lnSpc>
                <a:spcPct val="100000"/>
              </a:lnSpc>
              <a:buFont typeface="+mj-lt"/>
              <a:buAutoNum type="arabicPeriod"/>
            </a:pPr>
            <a:endParaRPr lang="en-GB" dirty="0"/>
          </a:p>
        </p:txBody>
      </p:sp>
      <p:pic>
        <p:nvPicPr>
          <p:cNvPr id="6" name="Picture 5" descr="green checkmark">
            <a:hlinkClick r:id="" action="ppaction://noaction">
              <a:snd r:embed="rId4" name="Phonics.26.1. Aktivität.wav"/>
            </a:hlinkClick>
            <a:extLst>
              <a:ext uri="{FF2B5EF4-FFF2-40B4-BE49-F238E27FC236}">
                <a16:creationId xmlns:a16="http://schemas.microsoft.com/office/drawing/2014/main" id="{913DC49F-08EE-4216-9584-FD2D63A98C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2463" y="2598389"/>
            <a:ext cx="621020" cy="646896"/>
          </a:xfrm>
          <a:prstGeom prst="rect">
            <a:avLst/>
          </a:prstGeom>
        </p:spPr>
      </p:pic>
      <p:pic>
        <p:nvPicPr>
          <p:cNvPr id="7" name="Picture 6" descr="green checkmark">
            <a:hlinkClick r:id="" action="ppaction://noaction">
              <a:snd r:embed="rId4" name="Phonics.26.1. Aktivität.wav"/>
            </a:hlinkClick>
            <a:extLst>
              <a:ext uri="{FF2B5EF4-FFF2-40B4-BE49-F238E27FC236}">
                <a16:creationId xmlns:a16="http://schemas.microsoft.com/office/drawing/2014/main" id="{400464EA-307D-458D-9BF5-5A676627A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2463" y="1347789"/>
            <a:ext cx="621020" cy="646896"/>
          </a:xfrm>
          <a:prstGeom prst="rect">
            <a:avLst/>
          </a:prstGeom>
        </p:spPr>
      </p:pic>
    </p:spTree>
    <p:extLst>
      <p:ext uri="{BB962C8B-B14F-4D97-AF65-F5344CB8AC3E}">
        <p14:creationId xmlns:p14="http://schemas.microsoft.com/office/powerpoint/2010/main" val="23390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pic>
        <p:nvPicPr>
          <p:cNvPr id="34" name="Picture 33" descr="background rectangle">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4041"/>
            <a:ext cx="2788170" cy="869950"/>
          </a:xfrm>
          <a:prstGeom prst="rect">
            <a:avLst/>
          </a:prstGeom>
        </p:spPr>
      </p:pic>
      <p:sp>
        <p:nvSpPr>
          <p:cNvPr id="35"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18" name="Title 1">
            <a:extLst>
              <a:ext uri="{FF2B5EF4-FFF2-40B4-BE49-F238E27FC236}">
                <a16:creationId xmlns:a16="http://schemas.microsoft.com/office/drawing/2014/main" id="{3F248FE0-A8A8-438A-9C8D-B8219BE3AEAF}"/>
              </a:ext>
            </a:extLst>
          </p:cNvPr>
          <p:cNvSpPr txBox="1">
            <a:spLocks/>
          </p:cNvSpPr>
          <p:nvPr/>
        </p:nvSpPr>
        <p:spPr>
          <a:xfrm>
            <a:off x="2087796" y="1037341"/>
            <a:ext cx="1921752" cy="1706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Calibri" panose="020F0502020204030204" pitchFamily="34" charset="0"/>
              </a:rPr>
              <a:t>ei</a:t>
            </a:r>
            <a:endParaRPr kumimoji="0" lang="en-US" sz="1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9" name="Rounded Rectangle 3">
            <a:extLst>
              <a:ext uri="{FF2B5EF4-FFF2-40B4-BE49-F238E27FC236}">
                <a16:creationId xmlns:a16="http://schemas.microsoft.com/office/drawing/2014/main" id="{3B53470B-33AB-4EE6-9234-3EA5E0664020}"/>
              </a:ext>
            </a:extLst>
          </p:cNvPr>
          <p:cNvSpPr/>
          <p:nvPr/>
        </p:nvSpPr>
        <p:spPr>
          <a:xfrm>
            <a:off x="1325750" y="2662015"/>
            <a:ext cx="3802879" cy="288051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descr="man escaping from jail">
            <a:extLst>
              <a:ext uri="{FF2B5EF4-FFF2-40B4-BE49-F238E27FC236}">
                <a16:creationId xmlns:a16="http://schemas.microsoft.com/office/drawing/2014/main" id="{CE850726-4AFD-49FC-810F-CD37721367EC}"/>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84137" y="2825802"/>
            <a:ext cx="1721794" cy="1541754"/>
          </a:xfrm>
          <a:prstGeom prst="rect">
            <a:avLst/>
          </a:prstGeom>
        </p:spPr>
      </p:pic>
      <p:sp>
        <p:nvSpPr>
          <p:cNvPr id="33" name="Title 1">
            <a:extLst>
              <a:ext uri="{FF2B5EF4-FFF2-40B4-BE49-F238E27FC236}">
                <a16:creationId xmlns:a16="http://schemas.microsoft.com/office/drawing/2014/main" id="{BC83320C-70D5-49A5-9C15-037373441CBD}"/>
              </a:ext>
            </a:extLst>
          </p:cNvPr>
          <p:cNvSpPr txBox="1">
            <a:spLocks/>
          </p:cNvSpPr>
          <p:nvPr/>
        </p:nvSpPr>
        <p:spPr>
          <a:xfrm>
            <a:off x="7393372" y="1212139"/>
            <a:ext cx="2755232" cy="13521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2000" b="1" i="0" u="none" strike="noStrike" kern="1200" cap="none" spc="0" normalizeH="0" baseline="0" noProof="0">
                <a:ln>
                  <a:noFill/>
                </a:ln>
                <a:solidFill>
                  <a:srgbClr val="002060"/>
                </a:solidFill>
                <a:effectLst/>
                <a:uLnTx/>
                <a:uFillTx/>
                <a:latin typeface="Century Gothic" panose="020B0502020202020204" pitchFamily="34" charset="0"/>
                <a:ea typeface="+mj-ea"/>
                <a:cs typeface="Calibri" panose="020F0502020204030204" pitchFamily="34" charset="0"/>
              </a:rPr>
              <a:t>ie</a:t>
            </a:r>
            <a:endParaRPr kumimoji="0" lang="en-US" sz="1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6" name="Rounded Rectangle 3">
            <a:extLst>
              <a:ext uri="{FF2B5EF4-FFF2-40B4-BE49-F238E27FC236}">
                <a16:creationId xmlns:a16="http://schemas.microsoft.com/office/drawing/2014/main" id="{4948986B-D364-4C1C-BFD4-E13B2B750E7F}"/>
              </a:ext>
            </a:extLst>
          </p:cNvPr>
          <p:cNvSpPr/>
          <p:nvPr/>
        </p:nvSpPr>
        <p:spPr>
          <a:xfrm>
            <a:off x="6950221" y="2706820"/>
            <a:ext cx="3802879" cy="2835714"/>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ie</a:t>
            </a: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9" name="Picture 38" descr="man with hearts">
            <a:extLst>
              <a:ext uri="{FF2B5EF4-FFF2-40B4-BE49-F238E27FC236}">
                <a16:creationId xmlns:a16="http://schemas.microsoft.com/office/drawing/2014/main" id="{5312A4A7-BF09-49C0-9676-86193DA7AF0A}"/>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07291" y="2859727"/>
            <a:ext cx="1524311" cy="1380385"/>
          </a:xfrm>
          <a:prstGeom prst="rect">
            <a:avLst/>
          </a:prstGeom>
        </p:spPr>
      </p:pic>
    </p:spTree>
    <p:extLst>
      <p:ext uri="{BB962C8B-B14F-4D97-AF65-F5344CB8AC3E}">
        <p14:creationId xmlns:p14="http://schemas.microsoft.com/office/powerpoint/2010/main" val="314485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e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subTnLst>
                                    <p:audio>
                                      <p:cMediaNode>
                                        <p:cTn display="0" masterRel="sameClick">
                                          <p:stCondLst>
                                            <p:cond evt="begin" delay="0">
                                              <p:tn val="13"/>
                                            </p:cond>
                                          </p:stCondLst>
                                          <p:endCondLst>
                                            <p:cond evt="onStopAudio" delay="0">
                                              <p:tgtEl>
                                                <p:sldTgt/>
                                              </p:tgtEl>
                                            </p:cond>
                                          </p:endCondLst>
                                        </p:cTn>
                                        <p:tgtEl>
                                          <p:sndTgt r:embed="rId4" name="frei_sourc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subTnLst>
                                    <p:audio>
                                      <p:cMediaNode>
                                        <p:cTn display="0" masterRel="sameClick">
                                          <p:stCondLst>
                                            <p:cond evt="begin" delay="0">
                                              <p:tn val="18"/>
                                            </p:cond>
                                          </p:stCondLst>
                                          <p:endCondLst>
                                            <p:cond evt="onStopAudio" delay="0">
                                              <p:tgtEl>
                                                <p:sldTgt/>
                                              </p:tgtEl>
                                            </p:cond>
                                          </p:endCondLst>
                                        </p:cTn>
                                        <p:tgtEl>
                                          <p:sndTgt r:embed="rId5" name="i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subTnLst>
                                    <p:audio>
                                      <p:cMediaNode>
                                        <p:cTn display="0" masterRel="sameClick">
                                          <p:stCondLst>
                                            <p:cond evt="begin" delay="0">
                                              <p:tn val="23"/>
                                            </p:cond>
                                          </p:stCondLst>
                                          <p:endCondLst>
                                            <p:cond evt="onStopAudio" delay="0">
                                              <p:tgtEl>
                                                <p:sldTgt/>
                                              </p:tgtEl>
                                            </p:cond>
                                          </p:endCondLst>
                                        </p:cTn>
                                        <p:tgtEl>
                                          <p:sndTgt r:embed="rId6" name="Liebe_source.wav"/>
                                        </p:tgtEl>
                                      </p:cMediaNode>
                                    </p:audio>
                                  </p:subTnLst>
                                </p:cTn>
                              </p:par>
                              <p:par>
                                <p:cTn id="26" presetID="10" presetClass="entr" presetSubtype="0" fill="hold"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33" grpId="0"/>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21164142">
            <a:off x="3915901" y="381152"/>
            <a:ext cx="2066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a:t>
            </a:r>
            <a:r>
              <a:rPr kumimoji="0" lang="de-D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ei</a:t>
            </a: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cht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TextBox 4"/>
          <p:cNvSpPr txBox="1"/>
          <p:nvPr/>
        </p:nvSpPr>
        <p:spPr>
          <a:xfrm rot="522572">
            <a:off x="2010831" y="1008752"/>
            <a:ext cx="2066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k</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ei</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rot="522572">
            <a:off x="4091353" y="1633542"/>
            <a:ext cx="2066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d</a:t>
            </a:r>
            <a:r>
              <a:rPr kumimoji="0" lang="de-D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ei</a:t>
            </a: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rot="522572">
            <a:off x="1553633" y="3473741"/>
            <a:ext cx="2066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ei</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8" name="TextBox 7"/>
          <p:cNvSpPr txBox="1"/>
          <p:nvPr/>
        </p:nvSpPr>
        <p:spPr>
          <a:xfrm rot="21271385">
            <a:off x="1083356" y="1899444"/>
            <a:ext cx="2066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h</a:t>
            </a:r>
            <a:r>
              <a:rPr kumimoji="0" lang="de-D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ei</a:t>
            </a: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ßen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0" name="TextBox 9"/>
          <p:cNvSpPr txBox="1"/>
          <p:nvPr/>
        </p:nvSpPr>
        <p:spPr>
          <a:xfrm rot="522572">
            <a:off x="3646360" y="3652713"/>
            <a:ext cx="2066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m</a:t>
            </a:r>
            <a:r>
              <a:rPr kumimoji="0" lang="de-D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ei</a:t>
            </a: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1" name="TextBox 10"/>
          <p:cNvSpPr txBox="1"/>
          <p:nvPr/>
        </p:nvSpPr>
        <p:spPr>
          <a:xfrm rot="522572">
            <a:off x="2387151" y="5356415"/>
            <a:ext cx="2066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Schw</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ei</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z</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extBox 11"/>
          <p:cNvSpPr txBox="1"/>
          <p:nvPr/>
        </p:nvSpPr>
        <p:spPr>
          <a:xfrm rot="263839">
            <a:off x="3504273" y="4715286"/>
            <a:ext cx="2066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langw</a:t>
            </a:r>
            <a:r>
              <a:rPr kumimoji="0" lang="de-D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ei</a:t>
            </a: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lig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rot="21346455">
            <a:off x="2611731" y="2414167"/>
            <a:ext cx="44388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err</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ei</a:t>
            </a: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chen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Freeform 13"/>
          <p:cNvSpPr/>
          <p:nvPr/>
        </p:nvSpPr>
        <p:spPr>
          <a:xfrm>
            <a:off x="5786282" y="383083"/>
            <a:ext cx="1003074" cy="5616915"/>
          </a:xfrm>
          <a:custGeom>
            <a:avLst/>
            <a:gdLst>
              <a:gd name="connsiteX0" fmla="*/ 527222 w 683741"/>
              <a:gd name="connsiteY0" fmla="*/ 0 h 6153665"/>
              <a:gd name="connsiteX1" fmla="*/ 469557 w 683741"/>
              <a:gd name="connsiteY1" fmla="*/ 8238 h 6153665"/>
              <a:gd name="connsiteX2" fmla="*/ 411892 w 683741"/>
              <a:gd name="connsiteY2" fmla="*/ 41189 h 6153665"/>
              <a:gd name="connsiteX3" fmla="*/ 378941 w 683741"/>
              <a:gd name="connsiteY3" fmla="*/ 57665 h 6153665"/>
              <a:gd name="connsiteX4" fmla="*/ 329514 w 683741"/>
              <a:gd name="connsiteY4" fmla="*/ 98854 h 6153665"/>
              <a:gd name="connsiteX5" fmla="*/ 304800 w 683741"/>
              <a:gd name="connsiteY5" fmla="*/ 107092 h 6153665"/>
              <a:gd name="connsiteX6" fmla="*/ 271849 w 683741"/>
              <a:gd name="connsiteY6" fmla="*/ 131805 h 6153665"/>
              <a:gd name="connsiteX7" fmla="*/ 181233 w 683741"/>
              <a:gd name="connsiteY7" fmla="*/ 181232 h 6153665"/>
              <a:gd name="connsiteX8" fmla="*/ 131805 w 683741"/>
              <a:gd name="connsiteY8" fmla="*/ 222421 h 6153665"/>
              <a:gd name="connsiteX9" fmla="*/ 107092 w 683741"/>
              <a:gd name="connsiteY9" fmla="*/ 255373 h 6153665"/>
              <a:gd name="connsiteX10" fmla="*/ 32951 w 683741"/>
              <a:gd name="connsiteY10" fmla="*/ 329513 h 6153665"/>
              <a:gd name="connsiteX11" fmla="*/ 0 w 683741"/>
              <a:gd name="connsiteY11" fmla="*/ 395416 h 6153665"/>
              <a:gd name="connsiteX12" fmla="*/ 32951 w 683741"/>
              <a:gd name="connsiteY12" fmla="*/ 642551 h 6153665"/>
              <a:gd name="connsiteX13" fmla="*/ 140043 w 683741"/>
              <a:gd name="connsiteY13" fmla="*/ 716692 h 6153665"/>
              <a:gd name="connsiteX14" fmla="*/ 189470 w 683741"/>
              <a:gd name="connsiteY14" fmla="*/ 749643 h 6153665"/>
              <a:gd name="connsiteX15" fmla="*/ 354227 w 683741"/>
              <a:gd name="connsiteY15" fmla="*/ 807308 h 6153665"/>
              <a:gd name="connsiteX16" fmla="*/ 378941 w 683741"/>
              <a:gd name="connsiteY16" fmla="*/ 815546 h 6153665"/>
              <a:gd name="connsiteX17" fmla="*/ 453081 w 683741"/>
              <a:gd name="connsiteY17" fmla="*/ 848497 h 6153665"/>
              <a:gd name="connsiteX18" fmla="*/ 502508 w 683741"/>
              <a:gd name="connsiteY18" fmla="*/ 856735 h 6153665"/>
              <a:gd name="connsiteX19" fmla="*/ 584887 w 683741"/>
              <a:gd name="connsiteY19" fmla="*/ 906162 h 6153665"/>
              <a:gd name="connsiteX20" fmla="*/ 609600 w 683741"/>
              <a:gd name="connsiteY20" fmla="*/ 914400 h 6153665"/>
              <a:gd name="connsiteX21" fmla="*/ 634314 w 683741"/>
              <a:gd name="connsiteY21" fmla="*/ 939113 h 6153665"/>
              <a:gd name="connsiteX22" fmla="*/ 659027 w 683741"/>
              <a:gd name="connsiteY22" fmla="*/ 955589 h 6153665"/>
              <a:gd name="connsiteX23" fmla="*/ 683741 w 683741"/>
              <a:gd name="connsiteY23" fmla="*/ 1037967 h 6153665"/>
              <a:gd name="connsiteX24" fmla="*/ 667265 w 683741"/>
              <a:gd name="connsiteY24" fmla="*/ 1169773 h 6153665"/>
              <a:gd name="connsiteX25" fmla="*/ 626076 w 683741"/>
              <a:gd name="connsiteY25" fmla="*/ 1268627 h 6153665"/>
              <a:gd name="connsiteX26" fmla="*/ 617838 w 683741"/>
              <a:gd name="connsiteY26" fmla="*/ 1301578 h 6153665"/>
              <a:gd name="connsiteX27" fmla="*/ 560173 w 683741"/>
              <a:gd name="connsiteY27" fmla="*/ 1392194 h 6153665"/>
              <a:gd name="connsiteX28" fmla="*/ 535460 w 683741"/>
              <a:gd name="connsiteY28" fmla="*/ 1416908 h 6153665"/>
              <a:gd name="connsiteX29" fmla="*/ 494270 w 683741"/>
              <a:gd name="connsiteY29" fmla="*/ 1491049 h 6153665"/>
              <a:gd name="connsiteX30" fmla="*/ 477795 w 683741"/>
              <a:gd name="connsiteY30" fmla="*/ 1524000 h 6153665"/>
              <a:gd name="connsiteX31" fmla="*/ 428368 w 683741"/>
              <a:gd name="connsiteY31" fmla="*/ 1573427 h 6153665"/>
              <a:gd name="connsiteX32" fmla="*/ 403654 w 683741"/>
              <a:gd name="connsiteY32" fmla="*/ 1622854 h 6153665"/>
              <a:gd name="connsiteX33" fmla="*/ 362465 w 683741"/>
              <a:gd name="connsiteY33" fmla="*/ 1721708 h 6153665"/>
              <a:gd name="connsiteX34" fmla="*/ 304800 w 683741"/>
              <a:gd name="connsiteY34" fmla="*/ 1812324 h 6153665"/>
              <a:gd name="connsiteX35" fmla="*/ 288324 w 683741"/>
              <a:gd name="connsiteY35" fmla="*/ 1853513 h 6153665"/>
              <a:gd name="connsiteX36" fmla="*/ 238897 w 683741"/>
              <a:gd name="connsiteY36" fmla="*/ 1927654 h 6153665"/>
              <a:gd name="connsiteX37" fmla="*/ 189470 w 683741"/>
              <a:gd name="connsiteY37" fmla="*/ 2026508 h 6153665"/>
              <a:gd name="connsiteX38" fmla="*/ 181233 w 683741"/>
              <a:gd name="connsiteY38" fmla="*/ 2067697 h 6153665"/>
              <a:gd name="connsiteX39" fmla="*/ 164757 w 683741"/>
              <a:gd name="connsiteY39" fmla="*/ 2150076 h 6153665"/>
              <a:gd name="connsiteX40" fmla="*/ 164757 w 683741"/>
              <a:gd name="connsiteY40" fmla="*/ 2471351 h 6153665"/>
              <a:gd name="connsiteX41" fmla="*/ 197708 w 683741"/>
              <a:gd name="connsiteY41" fmla="*/ 2537254 h 6153665"/>
              <a:gd name="connsiteX42" fmla="*/ 255373 w 683741"/>
              <a:gd name="connsiteY42" fmla="*/ 2627870 h 6153665"/>
              <a:gd name="connsiteX43" fmla="*/ 271849 w 683741"/>
              <a:gd name="connsiteY43" fmla="*/ 2652584 h 6153665"/>
              <a:gd name="connsiteX44" fmla="*/ 321276 w 683741"/>
              <a:gd name="connsiteY44" fmla="*/ 2710249 h 6153665"/>
              <a:gd name="connsiteX45" fmla="*/ 378941 w 683741"/>
              <a:gd name="connsiteY45" fmla="*/ 2800865 h 6153665"/>
              <a:gd name="connsiteX46" fmla="*/ 387178 w 683741"/>
              <a:gd name="connsiteY46" fmla="*/ 2825578 h 6153665"/>
              <a:gd name="connsiteX47" fmla="*/ 403654 w 683741"/>
              <a:gd name="connsiteY47" fmla="*/ 2866767 h 6153665"/>
              <a:gd name="connsiteX48" fmla="*/ 428368 w 683741"/>
              <a:gd name="connsiteY48" fmla="*/ 2883243 h 6153665"/>
              <a:gd name="connsiteX49" fmla="*/ 436605 w 683741"/>
              <a:gd name="connsiteY49" fmla="*/ 2957384 h 6153665"/>
              <a:gd name="connsiteX50" fmla="*/ 403654 w 683741"/>
              <a:gd name="connsiteY50" fmla="*/ 3179805 h 6153665"/>
              <a:gd name="connsiteX51" fmla="*/ 378941 w 683741"/>
              <a:gd name="connsiteY51" fmla="*/ 3220994 h 6153665"/>
              <a:gd name="connsiteX52" fmla="*/ 329514 w 683741"/>
              <a:gd name="connsiteY52" fmla="*/ 3286897 h 6153665"/>
              <a:gd name="connsiteX53" fmla="*/ 304800 w 683741"/>
              <a:gd name="connsiteY53" fmla="*/ 3336324 h 6153665"/>
              <a:gd name="connsiteX54" fmla="*/ 280087 w 683741"/>
              <a:gd name="connsiteY54" fmla="*/ 3377513 h 6153665"/>
              <a:gd name="connsiteX55" fmla="*/ 271849 w 683741"/>
              <a:gd name="connsiteY55" fmla="*/ 3402227 h 6153665"/>
              <a:gd name="connsiteX56" fmla="*/ 247135 w 683741"/>
              <a:gd name="connsiteY56" fmla="*/ 3443416 h 6153665"/>
              <a:gd name="connsiteX57" fmla="*/ 238897 w 683741"/>
              <a:gd name="connsiteY57" fmla="*/ 3468130 h 6153665"/>
              <a:gd name="connsiteX58" fmla="*/ 197708 w 683741"/>
              <a:gd name="connsiteY58" fmla="*/ 3525794 h 6153665"/>
              <a:gd name="connsiteX59" fmla="*/ 172995 w 683741"/>
              <a:gd name="connsiteY59" fmla="*/ 3583459 h 6153665"/>
              <a:gd name="connsiteX60" fmla="*/ 140043 w 683741"/>
              <a:gd name="connsiteY60" fmla="*/ 3665838 h 6153665"/>
              <a:gd name="connsiteX61" fmla="*/ 123568 w 683741"/>
              <a:gd name="connsiteY61" fmla="*/ 3731740 h 6153665"/>
              <a:gd name="connsiteX62" fmla="*/ 107092 w 683741"/>
              <a:gd name="connsiteY62" fmla="*/ 3756454 h 6153665"/>
              <a:gd name="connsiteX63" fmla="*/ 82378 w 683741"/>
              <a:gd name="connsiteY63" fmla="*/ 3863546 h 6153665"/>
              <a:gd name="connsiteX64" fmla="*/ 82378 w 683741"/>
              <a:gd name="connsiteY64" fmla="*/ 4110681 h 6153665"/>
              <a:gd name="connsiteX65" fmla="*/ 107092 w 683741"/>
              <a:gd name="connsiteY65" fmla="*/ 4160108 h 6153665"/>
              <a:gd name="connsiteX66" fmla="*/ 172995 w 683741"/>
              <a:gd name="connsiteY66" fmla="*/ 4242486 h 6153665"/>
              <a:gd name="connsiteX67" fmla="*/ 181233 w 683741"/>
              <a:gd name="connsiteY67" fmla="*/ 4267200 h 6153665"/>
              <a:gd name="connsiteX68" fmla="*/ 255373 w 683741"/>
              <a:gd name="connsiteY68" fmla="*/ 4333103 h 6153665"/>
              <a:gd name="connsiteX69" fmla="*/ 296562 w 683741"/>
              <a:gd name="connsiteY69" fmla="*/ 4399005 h 6153665"/>
              <a:gd name="connsiteX70" fmla="*/ 329514 w 683741"/>
              <a:gd name="connsiteY70" fmla="*/ 4448432 h 6153665"/>
              <a:gd name="connsiteX71" fmla="*/ 345989 w 683741"/>
              <a:gd name="connsiteY71" fmla="*/ 4481384 h 6153665"/>
              <a:gd name="connsiteX72" fmla="*/ 354227 w 683741"/>
              <a:gd name="connsiteY72" fmla="*/ 4514335 h 6153665"/>
              <a:gd name="connsiteX73" fmla="*/ 378941 w 683741"/>
              <a:gd name="connsiteY73" fmla="*/ 4547286 h 6153665"/>
              <a:gd name="connsiteX74" fmla="*/ 387178 w 683741"/>
              <a:gd name="connsiteY74" fmla="*/ 4753232 h 6153665"/>
              <a:gd name="connsiteX75" fmla="*/ 354227 w 683741"/>
              <a:gd name="connsiteY75" fmla="*/ 4810897 h 6153665"/>
              <a:gd name="connsiteX76" fmla="*/ 329514 w 683741"/>
              <a:gd name="connsiteY76" fmla="*/ 4827373 h 6153665"/>
              <a:gd name="connsiteX77" fmla="*/ 313038 w 683741"/>
              <a:gd name="connsiteY77" fmla="*/ 4860324 h 6153665"/>
              <a:gd name="connsiteX78" fmla="*/ 304800 w 683741"/>
              <a:gd name="connsiteY78" fmla="*/ 4885038 h 6153665"/>
              <a:gd name="connsiteX79" fmla="*/ 280087 w 683741"/>
              <a:gd name="connsiteY79" fmla="*/ 4909751 h 6153665"/>
              <a:gd name="connsiteX80" fmla="*/ 255373 w 683741"/>
              <a:gd name="connsiteY80" fmla="*/ 4942703 h 6153665"/>
              <a:gd name="connsiteX81" fmla="*/ 222422 w 683741"/>
              <a:gd name="connsiteY81" fmla="*/ 4983892 h 6153665"/>
              <a:gd name="connsiteX82" fmla="*/ 164757 w 683741"/>
              <a:gd name="connsiteY82" fmla="*/ 5058032 h 6153665"/>
              <a:gd name="connsiteX83" fmla="*/ 156519 w 683741"/>
              <a:gd name="connsiteY83" fmla="*/ 5082746 h 6153665"/>
              <a:gd name="connsiteX84" fmla="*/ 98854 w 683741"/>
              <a:gd name="connsiteY84" fmla="*/ 5181600 h 6153665"/>
              <a:gd name="connsiteX85" fmla="*/ 65903 w 683741"/>
              <a:gd name="connsiteY85" fmla="*/ 5288692 h 6153665"/>
              <a:gd name="connsiteX86" fmla="*/ 57665 w 683741"/>
              <a:gd name="connsiteY86" fmla="*/ 5313405 h 6153665"/>
              <a:gd name="connsiteX87" fmla="*/ 41189 w 683741"/>
              <a:gd name="connsiteY87" fmla="*/ 5371070 h 6153665"/>
              <a:gd name="connsiteX88" fmla="*/ 32951 w 683741"/>
              <a:gd name="connsiteY88" fmla="*/ 5733535 h 6153665"/>
              <a:gd name="connsiteX89" fmla="*/ 49427 w 683741"/>
              <a:gd name="connsiteY89" fmla="*/ 5758249 h 6153665"/>
              <a:gd name="connsiteX90" fmla="*/ 57665 w 683741"/>
              <a:gd name="connsiteY90" fmla="*/ 5791200 h 6153665"/>
              <a:gd name="connsiteX91" fmla="*/ 98854 w 683741"/>
              <a:gd name="connsiteY91" fmla="*/ 5815913 h 6153665"/>
              <a:gd name="connsiteX92" fmla="*/ 164757 w 683741"/>
              <a:gd name="connsiteY92" fmla="*/ 5848865 h 6153665"/>
              <a:gd name="connsiteX93" fmla="*/ 181233 w 683741"/>
              <a:gd name="connsiteY93" fmla="*/ 5873578 h 6153665"/>
              <a:gd name="connsiteX94" fmla="*/ 230660 w 683741"/>
              <a:gd name="connsiteY94" fmla="*/ 5914767 h 6153665"/>
              <a:gd name="connsiteX95" fmla="*/ 247135 w 683741"/>
              <a:gd name="connsiteY95" fmla="*/ 5972432 h 6153665"/>
              <a:gd name="connsiteX96" fmla="*/ 263611 w 683741"/>
              <a:gd name="connsiteY96" fmla="*/ 6021859 h 6153665"/>
              <a:gd name="connsiteX97" fmla="*/ 280087 w 683741"/>
              <a:gd name="connsiteY97" fmla="*/ 6079524 h 6153665"/>
              <a:gd name="connsiteX98" fmla="*/ 296562 w 683741"/>
              <a:gd name="connsiteY98" fmla="*/ 6104238 h 6153665"/>
              <a:gd name="connsiteX99" fmla="*/ 313038 w 683741"/>
              <a:gd name="connsiteY99" fmla="*/ 6153665 h 615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683741" h="6153665">
                <a:moveTo>
                  <a:pt x="527222" y="0"/>
                </a:moveTo>
                <a:cubicBezTo>
                  <a:pt x="508000" y="2746"/>
                  <a:pt x="488290" y="3129"/>
                  <a:pt x="469557" y="8238"/>
                </a:cubicBezTo>
                <a:cubicBezTo>
                  <a:pt x="445739" y="14734"/>
                  <a:pt x="432319" y="29516"/>
                  <a:pt x="411892" y="41189"/>
                </a:cubicBezTo>
                <a:cubicBezTo>
                  <a:pt x="401230" y="47282"/>
                  <a:pt x="389603" y="51572"/>
                  <a:pt x="378941" y="57665"/>
                </a:cubicBezTo>
                <a:cubicBezTo>
                  <a:pt x="284604" y="111571"/>
                  <a:pt x="431746" y="30698"/>
                  <a:pt x="329514" y="98854"/>
                </a:cubicBezTo>
                <a:cubicBezTo>
                  <a:pt x="322289" y="103671"/>
                  <a:pt x="313038" y="104346"/>
                  <a:pt x="304800" y="107092"/>
                </a:cubicBezTo>
                <a:cubicBezTo>
                  <a:pt x="293816" y="115330"/>
                  <a:pt x="284129" y="125665"/>
                  <a:pt x="271849" y="131805"/>
                </a:cubicBezTo>
                <a:cubicBezTo>
                  <a:pt x="195948" y="169755"/>
                  <a:pt x="289904" y="83427"/>
                  <a:pt x="181233" y="181232"/>
                </a:cubicBezTo>
                <a:cubicBezTo>
                  <a:pt x="128428" y="228757"/>
                  <a:pt x="184015" y="205020"/>
                  <a:pt x="131805" y="222421"/>
                </a:cubicBezTo>
                <a:cubicBezTo>
                  <a:pt x="123567" y="233405"/>
                  <a:pt x="116800" y="245664"/>
                  <a:pt x="107092" y="255373"/>
                </a:cubicBezTo>
                <a:cubicBezTo>
                  <a:pt x="45360" y="317106"/>
                  <a:pt x="129615" y="184517"/>
                  <a:pt x="32951" y="329513"/>
                </a:cubicBezTo>
                <a:cubicBezTo>
                  <a:pt x="19327" y="349949"/>
                  <a:pt x="0" y="395416"/>
                  <a:pt x="0" y="395416"/>
                </a:cubicBezTo>
                <a:cubicBezTo>
                  <a:pt x="10984" y="477794"/>
                  <a:pt x="-257" y="566367"/>
                  <a:pt x="32951" y="642551"/>
                </a:cubicBezTo>
                <a:cubicBezTo>
                  <a:pt x="50300" y="682352"/>
                  <a:pt x="104210" y="692175"/>
                  <a:pt x="140043" y="716692"/>
                </a:cubicBezTo>
                <a:cubicBezTo>
                  <a:pt x="156385" y="727873"/>
                  <a:pt x="172994" y="738659"/>
                  <a:pt x="189470" y="749643"/>
                </a:cubicBezTo>
                <a:cubicBezTo>
                  <a:pt x="258251" y="795497"/>
                  <a:pt x="187087" y="751595"/>
                  <a:pt x="354227" y="807308"/>
                </a:cubicBezTo>
                <a:cubicBezTo>
                  <a:pt x="362465" y="810054"/>
                  <a:pt x="370925" y="812206"/>
                  <a:pt x="378941" y="815546"/>
                </a:cubicBezTo>
                <a:cubicBezTo>
                  <a:pt x="403905" y="825948"/>
                  <a:pt x="427425" y="839945"/>
                  <a:pt x="453081" y="848497"/>
                </a:cubicBezTo>
                <a:cubicBezTo>
                  <a:pt x="468927" y="853779"/>
                  <a:pt x="486032" y="853989"/>
                  <a:pt x="502508" y="856735"/>
                </a:cubicBezTo>
                <a:cubicBezTo>
                  <a:pt x="529968" y="873211"/>
                  <a:pt x="556692" y="890980"/>
                  <a:pt x="584887" y="906162"/>
                </a:cubicBezTo>
                <a:cubicBezTo>
                  <a:pt x="592532" y="910279"/>
                  <a:pt x="602375" y="909583"/>
                  <a:pt x="609600" y="914400"/>
                </a:cubicBezTo>
                <a:cubicBezTo>
                  <a:pt x="619293" y="920862"/>
                  <a:pt x="625364" y="931655"/>
                  <a:pt x="634314" y="939113"/>
                </a:cubicBezTo>
                <a:cubicBezTo>
                  <a:pt x="641920" y="945451"/>
                  <a:pt x="650789" y="950097"/>
                  <a:pt x="659027" y="955589"/>
                </a:cubicBezTo>
                <a:cubicBezTo>
                  <a:pt x="679083" y="1015757"/>
                  <a:pt x="671291" y="988168"/>
                  <a:pt x="683741" y="1037967"/>
                </a:cubicBezTo>
                <a:cubicBezTo>
                  <a:pt x="678249" y="1081902"/>
                  <a:pt x="676296" y="1126426"/>
                  <a:pt x="667265" y="1169773"/>
                </a:cubicBezTo>
                <a:cubicBezTo>
                  <a:pt x="651165" y="1247050"/>
                  <a:pt x="646277" y="1214756"/>
                  <a:pt x="626076" y="1268627"/>
                </a:cubicBezTo>
                <a:cubicBezTo>
                  <a:pt x="622101" y="1279228"/>
                  <a:pt x="623166" y="1291588"/>
                  <a:pt x="617838" y="1301578"/>
                </a:cubicBezTo>
                <a:cubicBezTo>
                  <a:pt x="600990" y="1333169"/>
                  <a:pt x="585489" y="1366877"/>
                  <a:pt x="560173" y="1392194"/>
                </a:cubicBezTo>
                <a:cubicBezTo>
                  <a:pt x="551935" y="1400432"/>
                  <a:pt x="541922" y="1407215"/>
                  <a:pt x="535460" y="1416908"/>
                </a:cubicBezTo>
                <a:cubicBezTo>
                  <a:pt x="519778" y="1440431"/>
                  <a:pt x="507674" y="1466157"/>
                  <a:pt x="494270" y="1491049"/>
                </a:cubicBezTo>
                <a:cubicBezTo>
                  <a:pt x="488448" y="1501861"/>
                  <a:pt x="485466" y="1514411"/>
                  <a:pt x="477795" y="1524000"/>
                </a:cubicBezTo>
                <a:cubicBezTo>
                  <a:pt x="463240" y="1542194"/>
                  <a:pt x="444844" y="1556951"/>
                  <a:pt x="428368" y="1573427"/>
                </a:cubicBezTo>
                <a:cubicBezTo>
                  <a:pt x="398323" y="1663558"/>
                  <a:pt x="446241" y="1527035"/>
                  <a:pt x="403654" y="1622854"/>
                </a:cubicBezTo>
                <a:cubicBezTo>
                  <a:pt x="367648" y="1703867"/>
                  <a:pt x="409481" y="1641780"/>
                  <a:pt x="362465" y="1721708"/>
                </a:cubicBezTo>
                <a:cubicBezTo>
                  <a:pt x="344312" y="1752568"/>
                  <a:pt x="322353" y="1781119"/>
                  <a:pt x="304800" y="1812324"/>
                </a:cubicBezTo>
                <a:cubicBezTo>
                  <a:pt x="297550" y="1825212"/>
                  <a:pt x="295661" y="1840674"/>
                  <a:pt x="288324" y="1853513"/>
                </a:cubicBezTo>
                <a:cubicBezTo>
                  <a:pt x="273588" y="1879302"/>
                  <a:pt x="255373" y="1902940"/>
                  <a:pt x="238897" y="1927654"/>
                </a:cubicBezTo>
                <a:cubicBezTo>
                  <a:pt x="220181" y="2021244"/>
                  <a:pt x="248663" y="1908122"/>
                  <a:pt x="189470" y="2026508"/>
                </a:cubicBezTo>
                <a:cubicBezTo>
                  <a:pt x="183208" y="2039031"/>
                  <a:pt x="183535" y="2053886"/>
                  <a:pt x="181233" y="2067697"/>
                </a:cubicBezTo>
                <a:cubicBezTo>
                  <a:pt x="168613" y="2143420"/>
                  <a:pt x="180546" y="2102710"/>
                  <a:pt x="164757" y="2150076"/>
                </a:cubicBezTo>
                <a:cubicBezTo>
                  <a:pt x="149371" y="2273157"/>
                  <a:pt x="142661" y="2299001"/>
                  <a:pt x="164757" y="2471351"/>
                </a:cubicBezTo>
                <a:cubicBezTo>
                  <a:pt x="167880" y="2495712"/>
                  <a:pt x="185402" y="2515999"/>
                  <a:pt x="197708" y="2537254"/>
                </a:cubicBezTo>
                <a:cubicBezTo>
                  <a:pt x="215646" y="2568239"/>
                  <a:pt x="236012" y="2597754"/>
                  <a:pt x="255373" y="2627870"/>
                </a:cubicBezTo>
                <a:cubicBezTo>
                  <a:pt x="260727" y="2636198"/>
                  <a:pt x="265406" y="2645067"/>
                  <a:pt x="271849" y="2652584"/>
                </a:cubicBezTo>
                <a:lnTo>
                  <a:pt x="321276" y="2710249"/>
                </a:lnTo>
                <a:cubicBezTo>
                  <a:pt x="356193" y="2797546"/>
                  <a:pt x="313088" y="2702086"/>
                  <a:pt x="378941" y="2800865"/>
                </a:cubicBezTo>
                <a:cubicBezTo>
                  <a:pt x="383758" y="2808090"/>
                  <a:pt x="384129" y="2817448"/>
                  <a:pt x="387178" y="2825578"/>
                </a:cubicBezTo>
                <a:cubicBezTo>
                  <a:pt x="392370" y="2839424"/>
                  <a:pt x="395059" y="2854734"/>
                  <a:pt x="403654" y="2866767"/>
                </a:cubicBezTo>
                <a:cubicBezTo>
                  <a:pt x="409409" y="2874824"/>
                  <a:pt x="420130" y="2877751"/>
                  <a:pt x="428368" y="2883243"/>
                </a:cubicBezTo>
                <a:cubicBezTo>
                  <a:pt x="431114" y="2907957"/>
                  <a:pt x="437433" y="2932532"/>
                  <a:pt x="436605" y="2957384"/>
                </a:cubicBezTo>
                <a:cubicBezTo>
                  <a:pt x="434534" y="3019522"/>
                  <a:pt x="433636" y="3113845"/>
                  <a:pt x="403654" y="3179805"/>
                </a:cubicBezTo>
                <a:cubicBezTo>
                  <a:pt x="397028" y="3194381"/>
                  <a:pt x="386608" y="3206938"/>
                  <a:pt x="378941" y="3220994"/>
                </a:cubicBezTo>
                <a:cubicBezTo>
                  <a:pt x="345637" y="3282051"/>
                  <a:pt x="371791" y="3258711"/>
                  <a:pt x="329514" y="3286897"/>
                </a:cubicBezTo>
                <a:cubicBezTo>
                  <a:pt x="282298" y="3357721"/>
                  <a:pt x="338904" y="3268115"/>
                  <a:pt x="304800" y="3336324"/>
                </a:cubicBezTo>
                <a:cubicBezTo>
                  <a:pt x="297640" y="3350645"/>
                  <a:pt x="287247" y="3363192"/>
                  <a:pt x="280087" y="3377513"/>
                </a:cubicBezTo>
                <a:cubicBezTo>
                  <a:pt x="276204" y="3385280"/>
                  <a:pt x="275732" y="3394460"/>
                  <a:pt x="271849" y="3402227"/>
                </a:cubicBezTo>
                <a:cubicBezTo>
                  <a:pt x="264688" y="3416548"/>
                  <a:pt x="254296" y="3429095"/>
                  <a:pt x="247135" y="3443416"/>
                </a:cubicBezTo>
                <a:cubicBezTo>
                  <a:pt x="243252" y="3451183"/>
                  <a:pt x="242780" y="3460363"/>
                  <a:pt x="238897" y="3468130"/>
                </a:cubicBezTo>
                <a:cubicBezTo>
                  <a:pt x="232872" y="3480179"/>
                  <a:pt x="203308" y="3518327"/>
                  <a:pt x="197708" y="3525794"/>
                </a:cubicBezTo>
                <a:cubicBezTo>
                  <a:pt x="171192" y="3605343"/>
                  <a:pt x="213710" y="3481670"/>
                  <a:pt x="172995" y="3583459"/>
                </a:cubicBezTo>
                <a:cubicBezTo>
                  <a:pt x="132280" y="3685248"/>
                  <a:pt x="178680" y="3588565"/>
                  <a:pt x="140043" y="3665838"/>
                </a:cubicBezTo>
                <a:cubicBezTo>
                  <a:pt x="134551" y="3687805"/>
                  <a:pt x="131306" y="3710460"/>
                  <a:pt x="123568" y="3731740"/>
                </a:cubicBezTo>
                <a:cubicBezTo>
                  <a:pt x="120184" y="3741045"/>
                  <a:pt x="109697" y="3746902"/>
                  <a:pt x="107092" y="3756454"/>
                </a:cubicBezTo>
                <a:cubicBezTo>
                  <a:pt x="59610" y="3930552"/>
                  <a:pt x="132064" y="3739335"/>
                  <a:pt x="82378" y="3863546"/>
                </a:cubicBezTo>
                <a:cubicBezTo>
                  <a:pt x="72618" y="3961151"/>
                  <a:pt x="64896" y="3997044"/>
                  <a:pt x="82378" y="4110681"/>
                </a:cubicBezTo>
                <a:cubicBezTo>
                  <a:pt x="85179" y="4128887"/>
                  <a:pt x="97615" y="4144313"/>
                  <a:pt x="107092" y="4160108"/>
                </a:cubicBezTo>
                <a:cubicBezTo>
                  <a:pt x="117832" y="4178008"/>
                  <a:pt x="164943" y="4232824"/>
                  <a:pt x="172995" y="4242486"/>
                </a:cubicBezTo>
                <a:cubicBezTo>
                  <a:pt x="175741" y="4250724"/>
                  <a:pt x="175902" y="4260346"/>
                  <a:pt x="181233" y="4267200"/>
                </a:cubicBezTo>
                <a:cubicBezTo>
                  <a:pt x="211616" y="4306264"/>
                  <a:pt x="222340" y="4311080"/>
                  <a:pt x="255373" y="4333103"/>
                </a:cubicBezTo>
                <a:cubicBezTo>
                  <a:pt x="269103" y="4355070"/>
                  <a:pt x="282554" y="4377214"/>
                  <a:pt x="296562" y="4399005"/>
                </a:cubicBezTo>
                <a:cubicBezTo>
                  <a:pt x="307270" y="4415661"/>
                  <a:pt x="320659" y="4430721"/>
                  <a:pt x="329514" y="4448432"/>
                </a:cubicBezTo>
                <a:cubicBezTo>
                  <a:pt x="335006" y="4459416"/>
                  <a:pt x="341677" y="4469886"/>
                  <a:pt x="345989" y="4481384"/>
                </a:cubicBezTo>
                <a:cubicBezTo>
                  <a:pt x="349964" y="4491985"/>
                  <a:pt x="349164" y="4504209"/>
                  <a:pt x="354227" y="4514335"/>
                </a:cubicBezTo>
                <a:cubicBezTo>
                  <a:pt x="360367" y="4526615"/>
                  <a:pt x="370703" y="4536302"/>
                  <a:pt x="378941" y="4547286"/>
                </a:cubicBezTo>
                <a:cubicBezTo>
                  <a:pt x="408705" y="4636582"/>
                  <a:pt x="406051" y="4608537"/>
                  <a:pt x="387178" y="4753232"/>
                </a:cubicBezTo>
                <a:cubicBezTo>
                  <a:pt x="386208" y="4760665"/>
                  <a:pt x="361445" y="4803679"/>
                  <a:pt x="354227" y="4810897"/>
                </a:cubicBezTo>
                <a:cubicBezTo>
                  <a:pt x="347226" y="4817898"/>
                  <a:pt x="337752" y="4821881"/>
                  <a:pt x="329514" y="4827373"/>
                </a:cubicBezTo>
                <a:cubicBezTo>
                  <a:pt x="324022" y="4838357"/>
                  <a:pt x="317875" y="4849037"/>
                  <a:pt x="313038" y="4860324"/>
                </a:cubicBezTo>
                <a:cubicBezTo>
                  <a:pt x="309617" y="4868305"/>
                  <a:pt x="309617" y="4877813"/>
                  <a:pt x="304800" y="4885038"/>
                </a:cubicBezTo>
                <a:cubicBezTo>
                  <a:pt x="298338" y="4894731"/>
                  <a:pt x="287669" y="4900906"/>
                  <a:pt x="280087" y="4909751"/>
                </a:cubicBezTo>
                <a:cubicBezTo>
                  <a:pt x="271152" y="4920176"/>
                  <a:pt x="263611" y="4931719"/>
                  <a:pt x="255373" y="4942703"/>
                </a:cubicBezTo>
                <a:cubicBezTo>
                  <a:pt x="237615" y="4995973"/>
                  <a:pt x="261644" y="4940748"/>
                  <a:pt x="222422" y="4983892"/>
                </a:cubicBezTo>
                <a:cubicBezTo>
                  <a:pt x="201362" y="5007058"/>
                  <a:pt x="164757" y="5058032"/>
                  <a:pt x="164757" y="5058032"/>
                </a:cubicBezTo>
                <a:cubicBezTo>
                  <a:pt x="162011" y="5066270"/>
                  <a:pt x="160736" y="5075155"/>
                  <a:pt x="156519" y="5082746"/>
                </a:cubicBezTo>
                <a:cubicBezTo>
                  <a:pt x="115823" y="5156000"/>
                  <a:pt x="130124" y="5106555"/>
                  <a:pt x="98854" y="5181600"/>
                </a:cubicBezTo>
                <a:cubicBezTo>
                  <a:pt x="87413" y="5209059"/>
                  <a:pt x="74077" y="5261445"/>
                  <a:pt x="65903" y="5288692"/>
                </a:cubicBezTo>
                <a:cubicBezTo>
                  <a:pt x="63408" y="5297009"/>
                  <a:pt x="60160" y="5305088"/>
                  <a:pt x="57665" y="5313405"/>
                </a:cubicBezTo>
                <a:cubicBezTo>
                  <a:pt x="51921" y="5332553"/>
                  <a:pt x="46681" y="5351848"/>
                  <a:pt x="41189" y="5371070"/>
                </a:cubicBezTo>
                <a:cubicBezTo>
                  <a:pt x="20617" y="5535655"/>
                  <a:pt x="13673" y="5534320"/>
                  <a:pt x="32951" y="5733535"/>
                </a:cubicBezTo>
                <a:cubicBezTo>
                  <a:pt x="33905" y="5743390"/>
                  <a:pt x="43935" y="5750011"/>
                  <a:pt x="49427" y="5758249"/>
                </a:cubicBezTo>
                <a:cubicBezTo>
                  <a:pt x="52173" y="5769233"/>
                  <a:pt x="50297" y="5782604"/>
                  <a:pt x="57665" y="5791200"/>
                </a:cubicBezTo>
                <a:cubicBezTo>
                  <a:pt x="68085" y="5803357"/>
                  <a:pt x="85276" y="5807427"/>
                  <a:pt x="98854" y="5815913"/>
                </a:cubicBezTo>
                <a:cubicBezTo>
                  <a:pt x="142728" y="5843334"/>
                  <a:pt x="104135" y="5824616"/>
                  <a:pt x="164757" y="5848865"/>
                </a:cubicBezTo>
                <a:cubicBezTo>
                  <a:pt x="170249" y="5857103"/>
                  <a:pt x="173627" y="5867240"/>
                  <a:pt x="181233" y="5873578"/>
                </a:cubicBezTo>
                <a:cubicBezTo>
                  <a:pt x="243943" y="5925836"/>
                  <a:pt x="190519" y="5854558"/>
                  <a:pt x="230660" y="5914767"/>
                </a:cubicBezTo>
                <a:cubicBezTo>
                  <a:pt x="258365" y="5997891"/>
                  <a:pt x="216076" y="5868905"/>
                  <a:pt x="247135" y="5972432"/>
                </a:cubicBezTo>
                <a:cubicBezTo>
                  <a:pt x="252125" y="5989066"/>
                  <a:pt x="259399" y="6005011"/>
                  <a:pt x="263611" y="6021859"/>
                </a:cubicBezTo>
                <a:cubicBezTo>
                  <a:pt x="266251" y="6032419"/>
                  <a:pt x="274177" y="6067704"/>
                  <a:pt x="280087" y="6079524"/>
                </a:cubicBezTo>
                <a:cubicBezTo>
                  <a:pt x="284515" y="6088379"/>
                  <a:pt x="291070" y="6096000"/>
                  <a:pt x="296562" y="6104238"/>
                </a:cubicBezTo>
                <a:cubicBezTo>
                  <a:pt x="306289" y="6143146"/>
                  <a:pt x="299737" y="6127063"/>
                  <a:pt x="313038" y="6153665"/>
                </a:cubicBezTo>
              </a:path>
            </a:pathLst>
          </a:cu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5" name="TextBox 14"/>
          <p:cNvSpPr txBox="1"/>
          <p:nvPr/>
        </p:nvSpPr>
        <p:spPr>
          <a:xfrm rot="522572">
            <a:off x="9369823" y="1008753"/>
            <a:ext cx="2066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w</a:t>
            </a:r>
            <a:r>
              <a:rPr kumimoji="0" lang="en-GB"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ie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6" name="TextBox 15"/>
          <p:cNvSpPr txBox="1"/>
          <p:nvPr/>
        </p:nvSpPr>
        <p:spPr>
          <a:xfrm rot="21268124">
            <a:off x="7034405" y="1494529"/>
            <a:ext cx="2066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schw</a:t>
            </a:r>
            <a:r>
              <a:rPr kumimoji="0" lang="de-D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ie</a:t>
            </a: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rig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7" name="TextBox 16"/>
          <p:cNvSpPr txBox="1"/>
          <p:nvPr/>
        </p:nvSpPr>
        <p:spPr>
          <a:xfrm rot="522572">
            <a:off x="8786266" y="2121147"/>
            <a:ext cx="2066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Schausp</a:t>
            </a:r>
            <a:r>
              <a:rPr kumimoji="0" lang="de-D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ie</a:t>
            </a: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ler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8" name="TextBox 17"/>
          <p:cNvSpPr txBox="1"/>
          <p:nvPr/>
        </p:nvSpPr>
        <p:spPr>
          <a:xfrm rot="21266981">
            <a:off x="9868482" y="3192358"/>
            <a:ext cx="8857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9" name="TextBox 18"/>
          <p:cNvSpPr txBox="1"/>
          <p:nvPr/>
        </p:nvSpPr>
        <p:spPr>
          <a:xfrm rot="21020773">
            <a:off x="7287839" y="3547771"/>
            <a:ext cx="22216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schl</a:t>
            </a:r>
            <a:r>
              <a:rPr kumimoji="0" lang="de-D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ie</a:t>
            </a: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ßlich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0" name="TextBox 19"/>
          <p:cNvSpPr txBox="1"/>
          <p:nvPr/>
        </p:nvSpPr>
        <p:spPr>
          <a:xfrm rot="522572">
            <a:off x="6613214" y="4715286"/>
            <a:ext cx="25714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z</a:t>
            </a:r>
            <a:r>
              <a:rPr kumimoji="0" lang="de-D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ie</a:t>
            </a: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hen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1" name="TextBox 20"/>
          <p:cNvSpPr txBox="1"/>
          <p:nvPr/>
        </p:nvSpPr>
        <p:spPr>
          <a:xfrm rot="522572">
            <a:off x="9497267" y="4514212"/>
            <a:ext cx="2066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L</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t>
            </a:r>
          </a:p>
        </p:txBody>
      </p:sp>
      <p:sp>
        <p:nvSpPr>
          <p:cNvPr id="22" name="TextBox 21"/>
          <p:cNvSpPr txBox="1"/>
          <p:nvPr/>
        </p:nvSpPr>
        <p:spPr>
          <a:xfrm rot="522572">
            <a:off x="6842118" y="440244"/>
            <a:ext cx="2066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Z</a:t>
            </a:r>
            <a:r>
              <a:rPr kumimoji="0" lang="de-D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ie</a:t>
            </a: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p:cNvSpPr txBox="1"/>
          <p:nvPr/>
        </p:nvSpPr>
        <p:spPr>
          <a:xfrm>
            <a:off x="251365" y="252349"/>
            <a:ext cx="1015160" cy="461665"/>
          </a:xfrm>
          <a:prstGeom prst="rect">
            <a:avLst/>
          </a:prstGeom>
          <a:solidFill>
            <a:schemeClr val="bg1"/>
          </a:solidFill>
          <a:ln w="571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ei</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4" name="TextBox 23"/>
          <p:cNvSpPr txBox="1"/>
          <p:nvPr/>
        </p:nvSpPr>
        <p:spPr>
          <a:xfrm>
            <a:off x="10881570" y="226745"/>
            <a:ext cx="1015160" cy="461665"/>
          </a:xfrm>
          <a:prstGeom prst="rect">
            <a:avLst/>
          </a:prstGeom>
          <a:solidFill>
            <a:schemeClr val="bg1"/>
          </a:solidFill>
          <a:ln w="5715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5" name="TextBox 24"/>
          <p:cNvSpPr txBox="1"/>
          <p:nvPr/>
        </p:nvSpPr>
        <p:spPr>
          <a:xfrm rot="522572">
            <a:off x="972221" y="4587142"/>
            <a:ext cx="2066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s</a:t>
            </a:r>
            <a:r>
              <a:rPr kumimoji="0" lang="de-D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ei</a:t>
            </a: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 name="Rectangle 1"/>
          <p:cNvSpPr/>
          <p:nvPr/>
        </p:nvSpPr>
        <p:spPr>
          <a:xfrm rot="21333234">
            <a:off x="8662641" y="5423141"/>
            <a:ext cx="348093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Computersp</a:t>
            </a:r>
            <a:r>
              <a:rPr kumimoji="0" lang="de-D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ie</a:t>
            </a: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1A38B7C1-EAA6-48A6-9E41-678215A5C8E0}"/>
              </a:ext>
            </a:extLst>
          </p:cNvPr>
          <p:cNvSpPr txBox="1"/>
          <p:nvPr/>
        </p:nvSpPr>
        <p:spPr>
          <a:xfrm rot="522572">
            <a:off x="7239190" y="2673619"/>
            <a:ext cx="20665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z</a:t>
            </a:r>
            <a:r>
              <a:rPr kumimoji="0" lang="de-DE" sz="24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ie</a:t>
            </a:r>
            <a:r>
              <a:rPr kumimoji="0" lang="de-DE" sz="2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mlich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62663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31" name="Title 3"/>
          <p:cNvSpPr>
            <a:spLocks noGrp="1"/>
          </p:cNvSpPr>
          <p:nvPr>
            <p:ph type="title"/>
          </p:nvPr>
        </p:nvSpPr>
        <p:spPr>
          <a:xfrm>
            <a:off x="300038" y="338225"/>
            <a:ext cx="5368070" cy="707849"/>
          </a:xfrm>
        </p:spPr>
        <p:txBody>
          <a:bodyPr>
            <a:normAutofit/>
          </a:bodyPr>
          <a:lstStyle/>
          <a:p>
            <a:r>
              <a:rPr lang="en-GB" sz="3600" b="1" dirty="0">
                <a:solidFill>
                  <a:schemeClr val="bg1"/>
                </a:solidFill>
              </a:rPr>
              <a:t>Pirates!</a:t>
            </a:r>
          </a:p>
        </p:txBody>
      </p:sp>
      <p:grpSp>
        <p:nvGrpSpPr>
          <p:cNvPr id="19" name="Group 18"/>
          <p:cNvGrpSpPr/>
          <p:nvPr/>
        </p:nvGrpSpPr>
        <p:grpSpPr>
          <a:xfrm>
            <a:off x="4244443" y="126803"/>
            <a:ext cx="7783689" cy="6119674"/>
            <a:chOff x="4244443" y="126803"/>
            <a:chExt cx="7783689" cy="6119674"/>
          </a:xfrm>
        </p:grpSpPr>
        <p:pic>
          <p:nvPicPr>
            <p:cNvPr id="191"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0090" y="125916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08318" y="4503167"/>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4397441" y="839366"/>
              <a:ext cx="7498344" cy="5407111"/>
              <a:chOff x="3744601" y="369525"/>
              <a:chExt cx="8137106" cy="5867727"/>
            </a:xfrm>
          </p:grpSpPr>
          <p:grpSp>
            <p:nvGrpSpPr>
              <p:cNvPr id="165" name="Group 164"/>
              <p:cNvGrpSpPr/>
              <p:nvPr/>
            </p:nvGrpSpPr>
            <p:grpSpPr>
              <a:xfrm>
                <a:off x="3744601" y="369525"/>
                <a:ext cx="7532550" cy="5867727"/>
                <a:chOff x="1353398" y="449681"/>
                <a:chExt cx="7492861" cy="5950533"/>
              </a:xfrm>
            </p:grpSpPr>
            <p:grpSp>
              <p:nvGrpSpPr>
                <p:cNvPr id="56" name="Group 55"/>
                <p:cNvGrpSpPr/>
                <p:nvPr/>
              </p:nvGrpSpPr>
              <p:grpSpPr>
                <a:xfrm>
                  <a:off x="2580254" y="4142015"/>
                  <a:ext cx="1171396" cy="1016826"/>
                  <a:chOff x="4896319" y="1831217"/>
                  <a:chExt cx="1171396" cy="1016826"/>
                </a:xfrm>
              </p:grpSpPr>
              <p:grpSp>
                <p:nvGrpSpPr>
                  <p:cNvPr id="57" name="Group 56"/>
                  <p:cNvGrpSpPr/>
                  <p:nvPr/>
                </p:nvGrpSpPr>
                <p:grpSpPr>
                  <a:xfrm>
                    <a:off x="4896319" y="1831217"/>
                    <a:ext cx="1171396" cy="1016826"/>
                    <a:chOff x="4892832" y="1814762"/>
                    <a:chExt cx="1209517" cy="1028404"/>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4" name="TextBox 63"/>
                    <p:cNvSpPr txBox="1"/>
                    <p:nvPr/>
                  </p:nvSpPr>
                  <p:spPr>
                    <a:xfrm>
                      <a:off x="4892832" y="249734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65" name="TextBox 64"/>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156" name="Group 155"/>
                <p:cNvGrpSpPr/>
                <p:nvPr/>
              </p:nvGrpSpPr>
              <p:grpSpPr>
                <a:xfrm>
                  <a:off x="3616738" y="449681"/>
                  <a:ext cx="5229521" cy="4964526"/>
                  <a:chOff x="3245263" y="930992"/>
                  <a:chExt cx="5229521" cy="4964526"/>
                </a:xfrm>
              </p:grpSpPr>
              <p:grpSp>
                <p:nvGrpSpPr>
                  <p:cNvPr id="6" name="Group 5"/>
                  <p:cNvGrpSpPr/>
                  <p:nvPr/>
                </p:nvGrpSpPr>
                <p:grpSpPr>
                  <a:xfrm>
                    <a:off x="3479672" y="2190064"/>
                    <a:ext cx="1244405" cy="1237376"/>
                    <a:chOff x="4947142" y="1858996"/>
                    <a:chExt cx="1244405" cy="1237376"/>
                  </a:xfrm>
                </p:grpSpPr>
                <p:grpSp>
                  <p:nvGrpSpPr>
                    <p:cNvPr id="7" name="Group 6"/>
                    <p:cNvGrpSpPr/>
                    <p:nvPr/>
                  </p:nvGrpSpPr>
                  <p:grpSpPr>
                    <a:xfrm>
                      <a:off x="4947142" y="1865242"/>
                      <a:ext cx="985351" cy="982800"/>
                      <a:chOff x="4945306" y="1849175"/>
                      <a:chExt cx="1017417" cy="993991"/>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Wein</a:t>
                        </a:r>
                      </a:p>
                    </p:txBody>
                  </p:sp>
                  <p:sp>
                    <p:nvSpPr>
                      <p:cNvPr id="15" name="TextBox 14"/>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Wien</a:t>
                        </a: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1" y="2188134"/>
                    <a:ext cx="1244405" cy="1237376"/>
                    <a:chOff x="4947142" y="1858996"/>
                    <a:chExt cx="1244405" cy="1237376"/>
                  </a:xfrm>
                </p:grpSpPr>
                <p:grpSp>
                  <p:nvGrpSpPr>
                    <p:cNvPr id="17" name="Group 16"/>
                    <p:cNvGrpSpPr/>
                    <p:nvPr/>
                  </p:nvGrpSpPr>
                  <p:grpSpPr>
                    <a:xfrm>
                      <a:off x="4947142" y="1864242"/>
                      <a:ext cx="1062667" cy="983801"/>
                      <a:chOff x="4945306" y="1848163"/>
                      <a:chExt cx="1097249" cy="995003"/>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TextBox 23"/>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25" name="TextBox 24"/>
                      <p:cNvSpPr txBox="1"/>
                      <p:nvPr/>
                    </p:nvSpPr>
                    <p:spPr>
                      <a:xfrm>
                        <a:off x="5221946" y="1848163"/>
                        <a:ext cx="82060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664"/>
                    <a:ext cx="1286285" cy="1001783"/>
                    <a:chOff x="4712733" y="1846260"/>
                    <a:chExt cx="1286285" cy="1001783"/>
                  </a:xfrm>
                </p:grpSpPr>
                <p:grpSp>
                  <p:nvGrpSpPr>
                    <p:cNvPr id="27" name="Group 26"/>
                    <p:cNvGrpSpPr/>
                    <p:nvPr/>
                  </p:nvGrpSpPr>
                  <p:grpSpPr>
                    <a:xfrm>
                      <a:off x="4925237" y="1846260"/>
                      <a:ext cx="1073781" cy="1001783"/>
                      <a:chOff x="4922691" y="1829976"/>
                      <a:chExt cx="1108725" cy="1013190"/>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TextBox 33"/>
                      <p:cNvSpPr txBox="1"/>
                      <p:nvPr/>
                    </p:nvSpPr>
                    <p:spPr>
                      <a:xfrm>
                        <a:off x="4922691" y="2474344"/>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p:cNvSpPr txBox="1"/>
                      <p:nvPr/>
                    </p:nvSpPr>
                    <p:spPr>
                      <a:xfrm>
                        <a:off x="5211680" y="1829976"/>
                        <a:ext cx="819736" cy="347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2"/>
                      <a:ext cx="1006617" cy="982800"/>
                      <a:chOff x="4923348" y="1849175"/>
                      <a:chExt cx="1039375" cy="993991"/>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TextBox 43"/>
                      <p:cNvSpPr txBox="1"/>
                      <p:nvPr/>
                    </p:nvSpPr>
                    <p:spPr>
                      <a:xfrm>
                        <a:off x="4923348" y="249488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2"/>
                    <a:ext cx="1478814" cy="1006552"/>
                    <a:chOff x="4712733" y="1841491"/>
                    <a:chExt cx="1478814" cy="1006552"/>
                  </a:xfrm>
                </p:grpSpPr>
                <p:grpSp>
                  <p:nvGrpSpPr>
                    <p:cNvPr id="47" name="Group 46"/>
                    <p:cNvGrpSpPr/>
                    <p:nvPr/>
                  </p:nvGrpSpPr>
                  <p:grpSpPr>
                    <a:xfrm>
                      <a:off x="4892568" y="1841491"/>
                      <a:ext cx="1196959" cy="1006552"/>
                      <a:chOff x="4888951" y="1825153"/>
                      <a:chExt cx="1235910" cy="1018013"/>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4" name="TextBox 53"/>
                      <p:cNvSpPr txBox="1"/>
                      <p:nvPr/>
                    </p:nvSpPr>
                    <p:spPr>
                      <a:xfrm>
                        <a:off x="4888951" y="249728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55" name="TextBox 54"/>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4" y="947246"/>
                    <a:ext cx="1286560" cy="1249064"/>
                    <a:chOff x="4904987" y="1847308"/>
                    <a:chExt cx="1286560" cy="1249064"/>
                  </a:xfrm>
                </p:grpSpPr>
                <p:grpSp>
                  <p:nvGrpSpPr>
                    <p:cNvPr id="67" name="Group 66"/>
                    <p:cNvGrpSpPr/>
                    <p:nvPr/>
                  </p:nvGrpSpPr>
                  <p:grpSpPr>
                    <a:xfrm>
                      <a:off x="4904987" y="1847308"/>
                      <a:ext cx="1104348" cy="1000733"/>
                      <a:chOff x="4901785" y="1831037"/>
                      <a:chExt cx="1140288" cy="1012129"/>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4" name="TextBox 73"/>
                      <p:cNvSpPr txBox="1"/>
                      <p:nvPr/>
                    </p:nvSpPr>
                    <p:spPr>
                      <a:xfrm>
                        <a:off x="4901785" y="2478219"/>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TextBox 74"/>
                      <p:cNvSpPr txBox="1"/>
                      <p:nvPr/>
                    </p:nvSpPr>
                    <p:spPr>
                      <a:xfrm>
                        <a:off x="5239055" y="1831037"/>
                        <a:ext cx="803018"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3" y="3427441"/>
                    <a:ext cx="1244404" cy="1237376"/>
                    <a:chOff x="4947143" y="1858996"/>
                    <a:chExt cx="1244404" cy="1237376"/>
                  </a:xfrm>
                </p:grpSpPr>
                <p:grpSp>
                  <p:nvGrpSpPr>
                    <p:cNvPr id="77" name="Group 76"/>
                    <p:cNvGrpSpPr/>
                    <p:nvPr/>
                  </p:nvGrpSpPr>
                  <p:grpSpPr>
                    <a:xfrm>
                      <a:off x="4947143" y="1865242"/>
                      <a:ext cx="1111867" cy="982800"/>
                      <a:chOff x="4945306" y="1849175"/>
                      <a:chExt cx="1148050" cy="993991"/>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4" name="TextBox 83"/>
                      <p:cNvSpPr txBox="1"/>
                      <p:nvPr/>
                    </p:nvSpPr>
                    <p:spPr>
                      <a:xfrm>
                        <a:off x="4945306" y="248537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85" name="TextBox 84"/>
                      <p:cNvSpPr txBox="1"/>
                      <p:nvPr/>
                    </p:nvSpPr>
                    <p:spPr>
                      <a:xfrm>
                        <a:off x="5187787" y="1849175"/>
                        <a:ext cx="90556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982800"/>
                      <a:chOff x="4950554" y="1849175"/>
                      <a:chExt cx="1032301" cy="993991"/>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4" name="TextBox 93"/>
                      <p:cNvSpPr txBox="1"/>
                      <p:nvPr/>
                    </p:nvSpPr>
                    <p:spPr>
                      <a:xfrm>
                        <a:off x="4967920" y="24867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5" name="TextBox 9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7"/>
                    <a:ext cx="1280200" cy="1253410"/>
                    <a:chOff x="4911347" y="1842962"/>
                    <a:chExt cx="1280200" cy="1253410"/>
                  </a:xfrm>
                </p:grpSpPr>
                <p:grpSp>
                  <p:nvGrpSpPr>
                    <p:cNvPr id="97" name="Group 96"/>
                    <p:cNvGrpSpPr/>
                    <p:nvPr/>
                  </p:nvGrpSpPr>
                  <p:grpSpPr>
                    <a:xfrm>
                      <a:off x="4911347" y="1842962"/>
                      <a:ext cx="1125161" cy="1022993"/>
                      <a:chOff x="4908342" y="1826642"/>
                      <a:chExt cx="1161776" cy="1034642"/>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4" name="TextBox 103"/>
                      <p:cNvSpPr txBox="1"/>
                      <p:nvPr/>
                    </p:nvSpPr>
                    <p:spPr>
                      <a:xfrm>
                        <a:off x="4908342" y="2518875"/>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05" name="TextBox 104"/>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397731"/>
                    <a:ext cx="1079847" cy="1263226"/>
                    <a:chOff x="4933344" y="1833146"/>
                    <a:chExt cx="1079847" cy="1263226"/>
                  </a:xfrm>
                </p:grpSpPr>
                <p:grpSp>
                  <p:nvGrpSpPr>
                    <p:cNvPr id="107" name="Group 106"/>
                    <p:cNvGrpSpPr/>
                    <p:nvPr/>
                  </p:nvGrpSpPr>
                  <p:grpSpPr>
                    <a:xfrm>
                      <a:off x="4933344" y="1833146"/>
                      <a:ext cx="1079847" cy="1014895"/>
                      <a:chOff x="4931059" y="1816714"/>
                      <a:chExt cx="1114988" cy="1026452"/>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4" name="TextBox 113"/>
                      <p:cNvSpPr txBox="1"/>
                      <p:nvPr/>
                    </p:nvSpPr>
                    <p:spPr>
                      <a:xfrm>
                        <a:off x="4931059" y="2467701"/>
                        <a:ext cx="1014936"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5" name="TextBox 114"/>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7078"/>
                    <a:ext cx="1267763" cy="1237382"/>
                    <a:chOff x="4923784" y="1858990"/>
                    <a:chExt cx="1267763" cy="1237382"/>
                  </a:xfrm>
                </p:grpSpPr>
                <p:grpSp>
                  <p:nvGrpSpPr>
                    <p:cNvPr id="117" name="Group 116"/>
                    <p:cNvGrpSpPr/>
                    <p:nvPr/>
                  </p:nvGrpSpPr>
                  <p:grpSpPr>
                    <a:xfrm>
                      <a:off x="4923784" y="1858990"/>
                      <a:ext cx="1081936" cy="989054"/>
                      <a:chOff x="4921193" y="1842850"/>
                      <a:chExt cx="1117146" cy="1000316"/>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4" name="TextBox 123"/>
                      <p:cNvSpPr txBox="1"/>
                      <p:nvPr/>
                    </p:nvSpPr>
                    <p:spPr>
                      <a:xfrm>
                        <a:off x="4921193" y="2440115"/>
                        <a:ext cx="1014935" cy="347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5" name="TextBox 124"/>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4" name="TextBox 133"/>
                      <p:cNvSpPr txBox="1"/>
                      <p:nvPr/>
                    </p:nvSpPr>
                    <p:spPr>
                      <a:xfrm>
                        <a:off x="4879463" y="246299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35" name="TextBox 134"/>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89046"/>
                    <a:chOff x="4712733" y="1858996"/>
                    <a:chExt cx="1226814" cy="989046"/>
                  </a:xfrm>
                </p:grpSpPr>
                <p:grpSp>
                  <p:nvGrpSpPr>
                    <p:cNvPr id="137" name="Group 136"/>
                    <p:cNvGrpSpPr/>
                    <p:nvPr/>
                  </p:nvGrpSpPr>
                  <p:grpSpPr>
                    <a:xfrm>
                      <a:off x="4928791" y="1865242"/>
                      <a:ext cx="1003703" cy="982800"/>
                      <a:chOff x="4926357" y="1849175"/>
                      <a:chExt cx="1036366" cy="993991"/>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4" name="TextBox 143"/>
                      <p:cNvSpPr txBox="1"/>
                      <p:nvPr/>
                    </p:nvSpPr>
                    <p:spPr>
                      <a:xfrm>
                        <a:off x="4926357" y="24716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5" name="TextBox 14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59027"/>
                  <a:ext cx="1271652" cy="994713"/>
                  <a:chOff x="2462918" y="617883"/>
                  <a:chExt cx="1271652" cy="994713"/>
                </a:xfrm>
              </p:grpSpPr>
              <p:grpSp>
                <p:nvGrpSpPr>
                  <p:cNvPr id="147" name="Group 146"/>
                  <p:cNvGrpSpPr/>
                  <p:nvPr/>
                </p:nvGrpSpPr>
                <p:grpSpPr>
                  <a:xfrm>
                    <a:off x="2462918" y="617883"/>
                    <a:ext cx="1064343" cy="994713"/>
                    <a:chOff x="2380239" y="587613"/>
                    <a:chExt cx="1098980" cy="100604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4" name="TextBox 153"/>
                    <p:cNvSpPr txBox="1"/>
                    <p:nvPr/>
                  </p:nvSpPr>
                  <p:spPr>
                    <a:xfrm>
                      <a:off x="2380239" y="121235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5" name="TextBox 154"/>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9"/>
                  <a:ext cx="1478814" cy="996475"/>
                  <a:chOff x="3467109" y="1862595"/>
                  <a:chExt cx="1478814" cy="996475"/>
                </a:xfrm>
              </p:grpSpPr>
              <p:grpSp>
                <p:nvGrpSpPr>
                  <p:cNvPr id="158" name="Group 157"/>
                  <p:cNvGrpSpPr/>
                  <p:nvPr/>
                </p:nvGrpSpPr>
                <p:grpSpPr>
                  <a:xfrm>
                    <a:off x="3690543" y="1862595"/>
                    <a:ext cx="1038336" cy="996474"/>
                    <a:chOff x="3647813" y="1846500"/>
                    <a:chExt cx="1072126" cy="1007821"/>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3" name="TextBox 162"/>
                    <p:cNvSpPr txBox="1"/>
                    <p:nvPr/>
                  </p:nvSpPr>
                  <p:spPr>
                    <a:xfrm>
                      <a:off x="3647813" y="245663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4" name="TextBox 163"/>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9" name="TextBox 228"/>
            <p:cNvSpPr txBox="1"/>
            <p:nvPr/>
          </p:nvSpPr>
          <p:spPr>
            <a:xfrm>
              <a:off x="5586982" y="3667660"/>
              <a:ext cx="910584" cy="311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3" name="TextBox 232"/>
            <p:cNvSpPr txBox="1"/>
            <p:nvPr/>
          </p:nvSpPr>
          <p:spPr>
            <a:xfrm>
              <a:off x="5850725" y="3106362"/>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34" name="Rectangle 233"/>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3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8297" y="24427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24658" y="161551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26011" y="76754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44443" y="348076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57342" y="189783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35213" y="22864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35387" y="294394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9420" y="5512857"/>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107657" y="54806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903502" y="44471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9572" y="564761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4098" name="Picture 2" descr="Play Audio Button Set Clip Art">
            <a:hlinkClick r:id="" action="ppaction://noaction" highlightClick="1">
              <a:snd r:embed="rId6" name="Phonics 3.1.4.1.wav"/>
            </a:hlinkClick>
            <a:extLst>
              <a:ext uri="{FF2B5EF4-FFF2-40B4-BE49-F238E27FC236}">
                <a16:creationId xmlns:a16="http://schemas.microsoft.com/office/drawing/2014/main" id="{EEBC303D-A628-4359-A1CD-BC8727A5C3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192"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4521" y="506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04512"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80656" y="215115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04512" y="328654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69626" y="444779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Chest3 Clip Ar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74862" y="1224160"/>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685557" y="-137518"/>
            <a:ext cx="55175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w Cen MT" panose="020B0602020104020603"/>
                <a:ea typeface="+mn-ea"/>
                <a:cs typeface="+mn-cs"/>
              </a:rPr>
              <a:t>1</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180"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02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2"/>
                                        </p:tgtEl>
                                      </p:cBhvr>
                                    </p:animEffect>
                                    <p:set>
                                      <p:cBhvr>
                                        <p:cTn id="72"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31" name="Title 3"/>
          <p:cNvSpPr>
            <a:spLocks noGrp="1"/>
          </p:cNvSpPr>
          <p:nvPr>
            <p:ph type="title"/>
          </p:nvPr>
        </p:nvSpPr>
        <p:spPr>
          <a:xfrm>
            <a:off x="300038" y="338225"/>
            <a:ext cx="5368070" cy="707849"/>
          </a:xfrm>
        </p:spPr>
        <p:txBody>
          <a:bodyPr>
            <a:normAutofit/>
          </a:bodyPr>
          <a:lstStyle/>
          <a:p>
            <a:r>
              <a:rPr lang="en-GB" sz="3600" b="1" dirty="0">
                <a:solidFill>
                  <a:schemeClr val="bg1"/>
                </a:solidFill>
              </a:rPr>
              <a:t>Pirates!</a:t>
            </a:r>
          </a:p>
        </p:txBody>
      </p:sp>
      <p:pic>
        <p:nvPicPr>
          <p:cNvPr id="191"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3777" y="9362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4183" y="331997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7316" y="443171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8035" y="549074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5089" y="548572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179" y="3361332"/>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8666" y="5477097"/>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4389284" y="806184"/>
            <a:ext cx="7498344" cy="5407111"/>
            <a:chOff x="3744601" y="369525"/>
            <a:chExt cx="8137106" cy="5867727"/>
          </a:xfrm>
        </p:grpSpPr>
        <p:grpSp>
          <p:nvGrpSpPr>
            <p:cNvPr id="165" name="Group 164"/>
            <p:cNvGrpSpPr/>
            <p:nvPr/>
          </p:nvGrpSpPr>
          <p:grpSpPr>
            <a:xfrm>
              <a:off x="3744601" y="369525"/>
              <a:ext cx="7532550" cy="5867727"/>
              <a:chOff x="1353398" y="449681"/>
              <a:chExt cx="7492861" cy="5950533"/>
            </a:xfrm>
          </p:grpSpPr>
          <p:grpSp>
            <p:nvGrpSpPr>
              <p:cNvPr id="56" name="Group 55"/>
              <p:cNvGrpSpPr/>
              <p:nvPr/>
            </p:nvGrpSpPr>
            <p:grpSpPr>
              <a:xfrm>
                <a:off x="2580254" y="4142015"/>
                <a:ext cx="1171396" cy="1016826"/>
                <a:chOff x="4896319" y="1831217"/>
                <a:chExt cx="1171396" cy="1016826"/>
              </a:xfrm>
            </p:grpSpPr>
            <p:grpSp>
              <p:nvGrpSpPr>
                <p:cNvPr id="57" name="Group 56"/>
                <p:cNvGrpSpPr/>
                <p:nvPr/>
              </p:nvGrpSpPr>
              <p:grpSpPr>
                <a:xfrm>
                  <a:off x="4896319" y="1831217"/>
                  <a:ext cx="1171396" cy="1016826"/>
                  <a:chOff x="4892832" y="1814762"/>
                  <a:chExt cx="1209517" cy="1028404"/>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4" name="TextBox 63"/>
                  <p:cNvSpPr txBox="1"/>
                  <p:nvPr/>
                </p:nvSpPr>
                <p:spPr>
                  <a:xfrm>
                    <a:off x="4892832" y="249734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65" name="TextBox 64"/>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156" name="Group 155"/>
              <p:cNvGrpSpPr/>
              <p:nvPr/>
            </p:nvGrpSpPr>
            <p:grpSpPr>
              <a:xfrm>
                <a:off x="3616738" y="449681"/>
                <a:ext cx="5229521" cy="4964526"/>
                <a:chOff x="3245263" y="930992"/>
                <a:chExt cx="5229521" cy="4964526"/>
              </a:xfrm>
            </p:grpSpPr>
            <p:grpSp>
              <p:nvGrpSpPr>
                <p:cNvPr id="6" name="Group 5"/>
                <p:cNvGrpSpPr/>
                <p:nvPr/>
              </p:nvGrpSpPr>
              <p:grpSpPr>
                <a:xfrm>
                  <a:off x="3479672" y="2190064"/>
                  <a:ext cx="1244405" cy="1237376"/>
                  <a:chOff x="4947142" y="1858996"/>
                  <a:chExt cx="1244405" cy="1237376"/>
                </a:xfrm>
              </p:grpSpPr>
              <p:grpSp>
                <p:nvGrpSpPr>
                  <p:cNvPr id="7" name="Group 6"/>
                  <p:cNvGrpSpPr/>
                  <p:nvPr/>
                </p:nvGrpSpPr>
                <p:grpSpPr>
                  <a:xfrm>
                    <a:off x="4947142" y="1865242"/>
                    <a:ext cx="985351" cy="982800"/>
                    <a:chOff x="4945306" y="1849175"/>
                    <a:chExt cx="1017417" cy="993991"/>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Wein</a:t>
                      </a:r>
                    </a:p>
                  </p:txBody>
                </p:sp>
                <p:sp>
                  <p:nvSpPr>
                    <p:cNvPr id="15" name="TextBox 14"/>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Wien</a:t>
                      </a: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1" y="2188134"/>
                  <a:ext cx="1244405" cy="1237376"/>
                  <a:chOff x="4947142" y="1858996"/>
                  <a:chExt cx="1244405" cy="1237376"/>
                </a:xfrm>
              </p:grpSpPr>
              <p:grpSp>
                <p:nvGrpSpPr>
                  <p:cNvPr id="17" name="Group 16"/>
                  <p:cNvGrpSpPr/>
                  <p:nvPr/>
                </p:nvGrpSpPr>
                <p:grpSpPr>
                  <a:xfrm>
                    <a:off x="4947142" y="1864242"/>
                    <a:ext cx="1062667" cy="983801"/>
                    <a:chOff x="4945306" y="1848163"/>
                    <a:chExt cx="1097249" cy="995003"/>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TextBox 23"/>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25" name="TextBox 24"/>
                    <p:cNvSpPr txBox="1"/>
                    <p:nvPr/>
                  </p:nvSpPr>
                  <p:spPr>
                    <a:xfrm>
                      <a:off x="5221946" y="1848163"/>
                      <a:ext cx="82060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664"/>
                  <a:ext cx="1286285" cy="1001783"/>
                  <a:chOff x="4712733" y="1846260"/>
                  <a:chExt cx="1286285" cy="1001783"/>
                </a:xfrm>
              </p:grpSpPr>
              <p:grpSp>
                <p:nvGrpSpPr>
                  <p:cNvPr id="27" name="Group 26"/>
                  <p:cNvGrpSpPr/>
                  <p:nvPr/>
                </p:nvGrpSpPr>
                <p:grpSpPr>
                  <a:xfrm>
                    <a:off x="4925237" y="1846260"/>
                    <a:ext cx="1073781" cy="1001783"/>
                    <a:chOff x="4922691" y="1829976"/>
                    <a:chExt cx="1108725" cy="1013190"/>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TextBox 33"/>
                    <p:cNvSpPr txBox="1"/>
                    <p:nvPr/>
                  </p:nvSpPr>
                  <p:spPr>
                    <a:xfrm>
                      <a:off x="4922691" y="2474344"/>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p:cNvSpPr txBox="1"/>
                    <p:nvPr/>
                  </p:nvSpPr>
                  <p:spPr>
                    <a:xfrm>
                      <a:off x="5211680" y="1829976"/>
                      <a:ext cx="819736" cy="347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2"/>
                    <a:ext cx="1006617" cy="982800"/>
                    <a:chOff x="4923348" y="1849175"/>
                    <a:chExt cx="1039375" cy="993991"/>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TextBox 43"/>
                    <p:cNvSpPr txBox="1"/>
                    <p:nvPr/>
                  </p:nvSpPr>
                  <p:spPr>
                    <a:xfrm>
                      <a:off x="4923348" y="249488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2"/>
                  <a:ext cx="1478814" cy="1006552"/>
                  <a:chOff x="4712733" y="1841491"/>
                  <a:chExt cx="1478814" cy="1006552"/>
                </a:xfrm>
              </p:grpSpPr>
              <p:grpSp>
                <p:nvGrpSpPr>
                  <p:cNvPr id="47" name="Group 46"/>
                  <p:cNvGrpSpPr/>
                  <p:nvPr/>
                </p:nvGrpSpPr>
                <p:grpSpPr>
                  <a:xfrm>
                    <a:off x="4892568" y="1841491"/>
                    <a:ext cx="1196959" cy="1006552"/>
                    <a:chOff x="4888951" y="1825153"/>
                    <a:chExt cx="1235910" cy="1018013"/>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4" name="TextBox 53"/>
                    <p:cNvSpPr txBox="1"/>
                    <p:nvPr/>
                  </p:nvSpPr>
                  <p:spPr>
                    <a:xfrm>
                      <a:off x="4888951" y="249728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55" name="TextBox 54"/>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4" y="947246"/>
                  <a:ext cx="1286560" cy="1249064"/>
                  <a:chOff x="4904987" y="1847308"/>
                  <a:chExt cx="1286560" cy="1249064"/>
                </a:xfrm>
              </p:grpSpPr>
              <p:grpSp>
                <p:nvGrpSpPr>
                  <p:cNvPr id="67" name="Group 66"/>
                  <p:cNvGrpSpPr/>
                  <p:nvPr/>
                </p:nvGrpSpPr>
                <p:grpSpPr>
                  <a:xfrm>
                    <a:off x="4904987" y="1847308"/>
                    <a:ext cx="1104348" cy="1000733"/>
                    <a:chOff x="4901785" y="1831037"/>
                    <a:chExt cx="1140288" cy="1012129"/>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4" name="TextBox 73"/>
                    <p:cNvSpPr txBox="1"/>
                    <p:nvPr/>
                  </p:nvSpPr>
                  <p:spPr>
                    <a:xfrm>
                      <a:off x="4901785" y="2478219"/>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TextBox 74"/>
                    <p:cNvSpPr txBox="1"/>
                    <p:nvPr/>
                  </p:nvSpPr>
                  <p:spPr>
                    <a:xfrm>
                      <a:off x="5239055" y="1831037"/>
                      <a:ext cx="803018"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3" y="3427441"/>
                  <a:ext cx="1244404" cy="1237376"/>
                  <a:chOff x="4947143" y="1858996"/>
                  <a:chExt cx="1244404" cy="1237376"/>
                </a:xfrm>
              </p:grpSpPr>
              <p:grpSp>
                <p:nvGrpSpPr>
                  <p:cNvPr id="77" name="Group 76"/>
                  <p:cNvGrpSpPr/>
                  <p:nvPr/>
                </p:nvGrpSpPr>
                <p:grpSpPr>
                  <a:xfrm>
                    <a:off x="4947143" y="1865242"/>
                    <a:ext cx="1111867" cy="982800"/>
                    <a:chOff x="4945306" y="1849175"/>
                    <a:chExt cx="1148050" cy="993991"/>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4" name="TextBox 83"/>
                    <p:cNvSpPr txBox="1"/>
                    <p:nvPr/>
                  </p:nvSpPr>
                  <p:spPr>
                    <a:xfrm>
                      <a:off x="4945306" y="248537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85" name="TextBox 84"/>
                    <p:cNvSpPr txBox="1"/>
                    <p:nvPr/>
                  </p:nvSpPr>
                  <p:spPr>
                    <a:xfrm>
                      <a:off x="5187787" y="1849175"/>
                      <a:ext cx="90556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982800"/>
                    <a:chOff x="4950554" y="1849175"/>
                    <a:chExt cx="1032301" cy="993991"/>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4" name="TextBox 93"/>
                    <p:cNvSpPr txBox="1"/>
                    <p:nvPr/>
                  </p:nvSpPr>
                  <p:spPr>
                    <a:xfrm>
                      <a:off x="4967920" y="24867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5" name="TextBox 9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7"/>
                  <a:ext cx="1280200" cy="1253410"/>
                  <a:chOff x="4911347" y="1842962"/>
                  <a:chExt cx="1280200" cy="1253410"/>
                </a:xfrm>
              </p:grpSpPr>
              <p:grpSp>
                <p:nvGrpSpPr>
                  <p:cNvPr id="97" name="Group 96"/>
                  <p:cNvGrpSpPr/>
                  <p:nvPr/>
                </p:nvGrpSpPr>
                <p:grpSpPr>
                  <a:xfrm>
                    <a:off x="4911347" y="1842962"/>
                    <a:ext cx="1125161" cy="1022993"/>
                    <a:chOff x="4908342" y="1826642"/>
                    <a:chExt cx="1161776" cy="1034642"/>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4" name="TextBox 103"/>
                    <p:cNvSpPr txBox="1"/>
                    <p:nvPr/>
                  </p:nvSpPr>
                  <p:spPr>
                    <a:xfrm>
                      <a:off x="4908342" y="2518875"/>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05" name="TextBox 104"/>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397731"/>
                  <a:ext cx="1079847" cy="1263226"/>
                  <a:chOff x="4933344" y="1833146"/>
                  <a:chExt cx="1079847" cy="1263226"/>
                </a:xfrm>
              </p:grpSpPr>
              <p:grpSp>
                <p:nvGrpSpPr>
                  <p:cNvPr id="107" name="Group 106"/>
                  <p:cNvGrpSpPr/>
                  <p:nvPr/>
                </p:nvGrpSpPr>
                <p:grpSpPr>
                  <a:xfrm>
                    <a:off x="4933344" y="1833146"/>
                    <a:ext cx="1079847" cy="1014895"/>
                    <a:chOff x="4931059" y="1816714"/>
                    <a:chExt cx="1114988" cy="1026452"/>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4" name="TextBox 113"/>
                    <p:cNvSpPr txBox="1"/>
                    <p:nvPr/>
                  </p:nvSpPr>
                  <p:spPr>
                    <a:xfrm>
                      <a:off x="4931059" y="2467701"/>
                      <a:ext cx="1014936"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5" name="TextBox 114"/>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7078"/>
                  <a:ext cx="1267763" cy="1237382"/>
                  <a:chOff x="4923784" y="1858990"/>
                  <a:chExt cx="1267763" cy="1237382"/>
                </a:xfrm>
              </p:grpSpPr>
              <p:grpSp>
                <p:nvGrpSpPr>
                  <p:cNvPr id="117" name="Group 116"/>
                  <p:cNvGrpSpPr/>
                  <p:nvPr/>
                </p:nvGrpSpPr>
                <p:grpSpPr>
                  <a:xfrm>
                    <a:off x="4923784" y="1858990"/>
                    <a:ext cx="1081936" cy="989054"/>
                    <a:chOff x="4921193" y="1842850"/>
                    <a:chExt cx="1117146" cy="1000316"/>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4" name="TextBox 123"/>
                    <p:cNvSpPr txBox="1"/>
                    <p:nvPr/>
                  </p:nvSpPr>
                  <p:spPr>
                    <a:xfrm>
                      <a:off x="4921193" y="2440115"/>
                      <a:ext cx="1014935" cy="347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5" name="TextBox 124"/>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4" name="TextBox 133"/>
                    <p:cNvSpPr txBox="1"/>
                    <p:nvPr/>
                  </p:nvSpPr>
                  <p:spPr>
                    <a:xfrm>
                      <a:off x="4879463" y="246299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35" name="TextBox 134"/>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89046"/>
                  <a:chOff x="4712733" y="1858996"/>
                  <a:chExt cx="1226814" cy="989046"/>
                </a:xfrm>
              </p:grpSpPr>
              <p:grpSp>
                <p:nvGrpSpPr>
                  <p:cNvPr id="137" name="Group 136"/>
                  <p:cNvGrpSpPr/>
                  <p:nvPr/>
                </p:nvGrpSpPr>
                <p:grpSpPr>
                  <a:xfrm>
                    <a:off x="4928791" y="1865242"/>
                    <a:ext cx="1003703" cy="982800"/>
                    <a:chOff x="4926357" y="1849175"/>
                    <a:chExt cx="1036366" cy="993991"/>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4" name="TextBox 143"/>
                    <p:cNvSpPr txBox="1"/>
                    <p:nvPr/>
                  </p:nvSpPr>
                  <p:spPr>
                    <a:xfrm>
                      <a:off x="4926357" y="24716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5" name="TextBox 14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59027"/>
                <a:ext cx="1271652" cy="994713"/>
                <a:chOff x="2462918" y="617883"/>
                <a:chExt cx="1271652" cy="994713"/>
              </a:xfrm>
            </p:grpSpPr>
            <p:grpSp>
              <p:nvGrpSpPr>
                <p:cNvPr id="147" name="Group 146"/>
                <p:cNvGrpSpPr/>
                <p:nvPr/>
              </p:nvGrpSpPr>
              <p:grpSpPr>
                <a:xfrm>
                  <a:off x="2462918" y="617883"/>
                  <a:ext cx="1064343" cy="994713"/>
                  <a:chOff x="2380239" y="587613"/>
                  <a:chExt cx="1098980" cy="100604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4" name="TextBox 153"/>
                  <p:cNvSpPr txBox="1"/>
                  <p:nvPr/>
                </p:nvSpPr>
                <p:spPr>
                  <a:xfrm>
                    <a:off x="2380239" y="121235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5" name="TextBox 154"/>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9"/>
                <a:ext cx="1478814" cy="996475"/>
                <a:chOff x="3467109" y="1862595"/>
                <a:chExt cx="1478814" cy="996475"/>
              </a:xfrm>
            </p:grpSpPr>
            <p:grpSp>
              <p:nvGrpSpPr>
                <p:cNvPr id="158" name="Group 157"/>
                <p:cNvGrpSpPr/>
                <p:nvPr/>
              </p:nvGrpSpPr>
              <p:grpSpPr>
                <a:xfrm>
                  <a:off x="3690543" y="1862595"/>
                  <a:ext cx="1038336" cy="996474"/>
                  <a:chOff x="3647813" y="1846500"/>
                  <a:chExt cx="1072126" cy="1007821"/>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3" name="TextBox 162"/>
                  <p:cNvSpPr txBox="1"/>
                  <p:nvPr/>
                </p:nvSpPr>
                <p:spPr>
                  <a:xfrm>
                    <a:off x="3647813" y="245663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4" name="TextBox 163"/>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p:cNvCxnSpPr/>
          <p:nvPr/>
        </p:nvCxnSpPr>
        <p:spPr>
          <a:xfrm flipV="1">
            <a:off x="11100145" y="3527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0109" y="2187130"/>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71517" y="4611201"/>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14188" y="4635603"/>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36911" y="3952946"/>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58561" y="60545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68163" y="5089064"/>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1127" y="3953665"/>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0702" y="1153281"/>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03577" y="3087591"/>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9" name="TextBox 228"/>
          <p:cNvSpPr txBox="1"/>
          <p:nvPr/>
        </p:nvSpPr>
        <p:spPr>
          <a:xfrm>
            <a:off x="5578825" y="3634478"/>
            <a:ext cx="910584" cy="311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3" name="TextBox 232"/>
          <p:cNvSpPr txBox="1"/>
          <p:nvPr/>
        </p:nvSpPr>
        <p:spPr>
          <a:xfrm>
            <a:off x="5842568" y="3073180"/>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34" name="Rectangle 233"/>
          <p:cNvSpPr/>
          <p:nvPr/>
        </p:nvSpPr>
        <p:spPr>
          <a:xfrm>
            <a:off x="5601099" y="3078331"/>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3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6111" y="2314597"/>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46614" y="2851520"/>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84332" y="3558488"/>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0140" y="21109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16501" y="15823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17854" y="73436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36286" y="3447583"/>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49185" y="186465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27056" y="22532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27230" y="29107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1263" y="547967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099500" y="544746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895345" y="441398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1415" y="561443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192"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40501" y="4671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12652" y="99930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1382" y="212735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70956" y="323537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19733" y="437854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78352" y="541522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0541" y="542756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7900" y="543949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9696" y="333062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65206" y="225004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9603" y="1088668"/>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567875" y="-154641"/>
            <a:ext cx="55175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w Cen MT" panose="020B0602020104020603"/>
                <a:ea typeface="+mn-ea"/>
                <a:cs typeface="+mn-cs"/>
              </a:rPr>
              <a:t>2</a:t>
            </a:r>
          </a:p>
        </p:txBody>
      </p:sp>
      <p:pic>
        <p:nvPicPr>
          <p:cNvPr id="180" name="Picture 2" descr="Play Audio Button Set Clip Art">
            <a:hlinkClick r:id="" action="ppaction://noaction" highlightClick="1">
              <a:snd r:embed="rId7" name="Phonics 3.1.4.2.wav"/>
            </a:hlinkClick>
            <a:extLst>
              <a:ext uri="{FF2B5EF4-FFF2-40B4-BE49-F238E27FC236}">
                <a16:creationId xmlns:a16="http://schemas.microsoft.com/office/drawing/2014/main" id="{5997EB17-B53E-4E4A-9A67-97766077DC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18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204"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81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2"/>
                                        </p:tgtEl>
                                      </p:cBhvr>
                                    </p:animEffect>
                                    <p:set>
                                      <p:cBhvr>
                                        <p:cTn id="72"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Picture 6" descr="Coins Money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1102" y="5456032"/>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4178077" y="86985"/>
            <a:ext cx="7783689" cy="6119674"/>
            <a:chOff x="4236286" y="93621"/>
            <a:chExt cx="7783689" cy="6119674"/>
          </a:xfrm>
        </p:grpSpPr>
        <p:pic>
          <p:nvPicPr>
            <p:cNvPr id="191"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3777" y="9362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27316" y="443171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8035" y="549074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2054" y="556165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179" y="3361332"/>
              <a:ext cx="429569" cy="413818"/>
            </a:xfrm>
            <a:prstGeom prst="rect">
              <a:avLst/>
            </a:prstGeom>
            <a:noFill/>
            <a:extLst>
              <a:ext uri="{909E8E84-426E-40DD-AFC4-6F175D3DCCD1}">
                <a14:hiddenFill xmlns:a14="http://schemas.microsoft.com/office/drawing/2010/main">
                  <a:solidFill>
                    <a:srgbClr val="FFFFFF"/>
                  </a:solidFill>
                </a14:hiddenFill>
              </a:ext>
            </a:extLst>
          </p:spPr>
        </p:pic>
        <p:grpSp>
          <p:nvGrpSpPr>
            <p:cNvPr id="165" name="Group 164"/>
            <p:cNvGrpSpPr/>
            <p:nvPr/>
          </p:nvGrpSpPr>
          <p:grpSpPr>
            <a:xfrm>
              <a:off x="4389284" y="806184"/>
              <a:ext cx="6941246" cy="5407111"/>
              <a:chOff x="1353398" y="449681"/>
              <a:chExt cx="7492861" cy="5950533"/>
            </a:xfrm>
          </p:grpSpPr>
          <p:grpSp>
            <p:nvGrpSpPr>
              <p:cNvPr id="56" name="Group 55"/>
              <p:cNvGrpSpPr/>
              <p:nvPr/>
            </p:nvGrpSpPr>
            <p:grpSpPr>
              <a:xfrm>
                <a:off x="2580254" y="4142015"/>
                <a:ext cx="1171396" cy="1016826"/>
                <a:chOff x="4896319" y="1831217"/>
                <a:chExt cx="1171396" cy="1016826"/>
              </a:xfrm>
            </p:grpSpPr>
            <p:grpSp>
              <p:nvGrpSpPr>
                <p:cNvPr id="57" name="Group 56"/>
                <p:cNvGrpSpPr/>
                <p:nvPr/>
              </p:nvGrpSpPr>
              <p:grpSpPr>
                <a:xfrm>
                  <a:off x="4896319" y="1831217"/>
                  <a:ext cx="1171396" cy="1016826"/>
                  <a:chOff x="4892832" y="1814762"/>
                  <a:chExt cx="1209517" cy="1028404"/>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4" name="TextBox 63"/>
                  <p:cNvSpPr txBox="1"/>
                  <p:nvPr/>
                </p:nvSpPr>
                <p:spPr>
                  <a:xfrm>
                    <a:off x="4892832" y="249734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65" name="TextBox 64"/>
                  <p:cNvSpPr txBox="1"/>
                  <p:nvPr/>
                </p:nvSpPr>
                <p:spPr>
                  <a:xfrm>
                    <a:off x="5186552" y="1814762"/>
                    <a:ext cx="915797"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156" name="Group 155"/>
              <p:cNvGrpSpPr/>
              <p:nvPr/>
            </p:nvGrpSpPr>
            <p:grpSpPr>
              <a:xfrm>
                <a:off x="3616738" y="449681"/>
                <a:ext cx="5229521" cy="4964526"/>
                <a:chOff x="3245263" y="930992"/>
                <a:chExt cx="5229521" cy="4964526"/>
              </a:xfrm>
            </p:grpSpPr>
            <p:grpSp>
              <p:nvGrpSpPr>
                <p:cNvPr id="6" name="Group 5"/>
                <p:cNvGrpSpPr/>
                <p:nvPr/>
              </p:nvGrpSpPr>
              <p:grpSpPr>
                <a:xfrm>
                  <a:off x="3479672" y="2190064"/>
                  <a:ext cx="1244405" cy="1237376"/>
                  <a:chOff x="4947142" y="1858996"/>
                  <a:chExt cx="1244405" cy="1237376"/>
                </a:xfrm>
              </p:grpSpPr>
              <p:grpSp>
                <p:nvGrpSpPr>
                  <p:cNvPr id="7" name="Group 6"/>
                  <p:cNvGrpSpPr/>
                  <p:nvPr/>
                </p:nvGrpSpPr>
                <p:grpSpPr>
                  <a:xfrm>
                    <a:off x="4947142" y="1865242"/>
                    <a:ext cx="985351" cy="982800"/>
                    <a:chOff x="4945306" y="1849175"/>
                    <a:chExt cx="1017417" cy="993991"/>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Wein</a:t>
                      </a:r>
                    </a:p>
                  </p:txBody>
                </p:sp>
                <p:sp>
                  <p:nvSpPr>
                    <p:cNvPr id="15" name="TextBox 14"/>
                    <p:cNvSpPr txBox="1"/>
                    <p:nvPr/>
                  </p:nvSpPr>
                  <p:spPr>
                    <a:xfrm>
                      <a:off x="5187787" y="1849175"/>
                      <a:ext cx="774936"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Wien</a:t>
                      </a: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1" y="2188134"/>
                  <a:ext cx="1244405" cy="1237376"/>
                  <a:chOff x="4947142" y="1858996"/>
                  <a:chExt cx="1244405" cy="1237376"/>
                </a:xfrm>
              </p:grpSpPr>
              <p:grpSp>
                <p:nvGrpSpPr>
                  <p:cNvPr id="17" name="Group 16"/>
                  <p:cNvGrpSpPr/>
                  <p:nvPr/>
                </p:nvGrpSpPr>
                <p:grpSpPr>
                  <a:xfrm>
                    <a:off x="4947142" y="1864242"/>
                    <a:ext cx="1062667" cy="983801"/>
                    <a:chOff x="4945306" y="1848163"/>
                    <a:chExt cx="1097249" cy="995003"/>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TextBox 23"/>
                    <p:cNvSpPr txBox="1"/>
                    <p:nvPr/>
                  </p:nvSpPr>
                  <p:spPr>
                    <a:xfrm>
                      <a:off x="4945306" y="2497349"/>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25" name="TextBox 24"/>
                    <p:cNvSpPr txBox="1"/>
                    <p:nvPr/>
                  </p:nvSpPr>
                  <p:spPr>
                    <a:xfrm>
                      <a:off x="5221946" y="1848163"/>
                      <a:ext cx="82060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664"/>
                  <a:ext cx="1286285" cy="1001783"/>
                  <a:chOff x="4712733" y="1846260"/>
                  <a:chExt cx="1286285" cy="1001783"/>
                </a:xfrm>
              </p:grpSpPr>
              <p:grpSp>
                <p:nvGrpSpPr>
                  <p:cNvPr id="27" name="Group 26"/>
                  <p:cNvGrpSpPr/>
                  <p:nvPr/>
                </p:nvGrpSpPr>
                <p:grpSpPr>
                  <a:xfrm>
                    <a:off x="4925237" y="1846260"/>
                    <a:ext cx="1073781" cy="1001783"/>
                    <a:chOff x="4922691" y="1829976"/>
                    <a:chExt cx="1108725" cy="1013190"/>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4" name="TextBox 33"/>
                    <p:cNvSpPr txBox="1"/>
                    <p:nvPr/>
                  </p:nvSpPr>
                  <p:spPr>
                    <a:xfrm>
                      <a:off x="4922691" y="2474344"/>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p:cNvSpPr txBox="1"/>
                    <p:nvPr/>
                  </p:nvSpPr>
                  <p:spPr>
                    <a:xfrm>
                      <a:off x="5211680" y="1829976"/>
                      <a:ext cx="819736" cy="3472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2"/>
                    <a:ext cx="1006617" cy="982800"/>
                    <a:chOff x="4923348" y="1849175"/>
                    <a:chExt cx="1039375" cy="993991"/>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4" name="TextBox 43"/>
                    <p:cNvSpPr txBox="1"/>
                    <p:nvPr/>
                  </p:nvSpPr>
                  <p:spPr>
                    <a:xfrm>
                      <a:off x="4923348" y="2494888"/>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5" name="TextBox 4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2"/>
                  <a:ext cx="1478814" cy="1006552"/>
                  <a:chOff x="4712733" y="1841491"/>
                  <a:chExt cx="1478814" cy="1006552"/>
                </a:xfrm>
              </p:grpSpPr>
              <p:grpSp>
                <p:nvGrpSpPr>
                  <p:cNvPr id="47" name="Group 46"/>
                  <p:cNvGrpSpPr/>
                  <p:nvPr/>
                </p:nvGrpSpPr>
                <p:grpSpPr>
                  <a:xfrm>
                    <a:off x="4892568" y="1841491"/>
                    <a:ext cx="1196959" cy="1006552"/>
                    <a:chOff x="4888951" y="1825153"/>
                    <a:chExt cx="1235910" cy="1018013"/>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4" name="TextBox 53"/>
                    <p:cNvSpPr txBox="1"/>
                    <p:nvPr/>
                  </p:nvSpPr>
                  <p:spPr>
                    <a:xfrm>
                      <a:off x="4888951" y="249728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55" name="TextBox 54"/>
                    <p:cNvSpPr txBox="1"/>
                    <p:nvPr/>
                  </p:nvSpPr>
                  <p:spPr>
                    <a:xfrm>
                      <a:off x="5197885" y="1825153"/>
                      <a:ext cx="92697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4" y="947246"/>
                  <a:ext cx="1286560" cy="1249064"/>
                  <a:chOff x="4904987" y="1847308"/>
                  <a:chExt cx="1286560" cy="1249064"/>
                </a:xfrm>
              </p:grpSpPr>
              <p:grpSp>
                <p:nvGrpSpPr>
                  <p:cNvPr id="67" name="Group 66"/>
                  <p:cNvGrpSpPr/>
                  <p:nvPr/>
                </p:nvGrpSpPr>
                <p:grpSpPr>
                  <a:xfrm>
                    <a:off x="4904987" y="1847308"/>
                    <a:ext cx="1104348" cy="1000733"/>
                    <a:chOff x="4901785" y="1831037"/>
                    <a:chExt cx="1140288" cy="1012129"/>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4" name="TextBox 73"/>
                    <p:cNvSpPr txBox="1"/>
                    <p:nvPr/>
                  </p:nvSpPr>
                  <p:spPr>
                    <a:xfrm>
                      <a:off x="4901785" y="2478219"/>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5" name="TextBox 74"/>
                    <p:cNvSpPr txBox="1"/>
                    <p:nvPr/>
                  </p:nvSpPr>
                  <p:spPr>
                    <a:xfrm>
                      <a:off x="5239055" y="1831037"/>
                      <a:ext cx="803018"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3" y="3427441"/>
                  <a:ext cx="1244404" cy="1237376"/>
                  <a:chOff x="4947143" y="1858996"/>
                  <a:chExt cx="1244404" cy="1237376"/>
                </a:xfrm>
              </p:grpSpPr>
              <p:grpSp>
                <p:nvGrpSpPr>
                  <p:cNvPr id="77" name="Group 76"/>
                  <p:cNvGrpSpPr/>
                  <p:nvPr/>
                </p:nvGrpSpPr>
                <p:grpSpPr>
                  <a:xfrm>
                    <a:off x="4947143" y="1865242"/>
                    <a:ext cx="1111867" cy="982800"/>
                    <a:chOff x="4945306" y="1849175"/>
                    <a:chExt cx="1148050" cy="993991"/>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84" name="TextBox 83"/>
                    <p:cNvSpPr txBox="1"/>
                    <p:nvPr/>
                  </p:nvSpPr>
                  <p:spPr>
                    <a:xfrm>
                      <a:off x="4945306" y="248537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Beine</a:t>
                      </a:r>
                    </a:p>
                  </p:txBody>
                </p:sp>
                <p:sp>
                  <p:nvSpPr>
                    <p:cNvPr id="85" name="TextBox 84"/>
                    <p:cNvSpPr txBox="1"/>
                    <p:nvPr/>
                  </p:nvSpPr>
                  <p:spPr>
                    <a:xfrm>
                      <a:off x="5187787" y="1849175"/>
                      <a:ext cx="905569"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Biene</a:t>
                      </a: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982800"/>
                    <a:chOff x="4950554" y="1849175"/>
                    <a:chExt cx="1032301" cy="993991"/>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94" name="TextBox 93"/>
                    <p:cNvSpPr txBox="1"/>
                    <p:nvPr/>
                  </p:nvSpPr>
                  <p:spPr>
                    <a:xfrm>
                      <a:off x="4967920" y="24867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5" name="TextBox 9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7"/>
                  <a:ext cx="1280200" cy="1253410"/>
                  <a:chOff x="4911347" y="1842962"/>
                  <a:chExt cx="1280200" cy="1253410"/>
                </a:xfrm>
              </p:grpSpPr>
              <p:grpSp>
                <p:nvGrpSpPr>
                  <p:cNvPr id="97" name="Group 96"/>
                  <p:cNvGrpSpPr/>
                  <p:nvPr/>
                </p:nvGrpSpPr>
                <p:grpSpPr>
                  <a:xfrm>
                    <a:off x="4911347" y="1842962"/>
                    <a:ext cx="1125161" cy="1022993"/>
                    <a:chOff x="4908342" y="1826642"/>
                    <a:chExt cx="1161776" cy="1034642"/>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4" name="TextBox 103"/>
                    <p:cNvSpPr txBox="1"/>
                    <p:nvPr/>
                  </p:nvSpPr>
                  <p:spPr>
                    <a:xfrm>
                      <a:off x="4908342" y="2518875"/>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05" name="TextBox 104"/>
                    <p:cNvSpPr txBox="1"/>
                    <p:nvPr/>
                  </p:nvSpPr>
                  <p:spPr>
                    <a:xfrm>
                      <a:off x="5148392" y="1826642"/>
                      <a:ext cx="921726"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397731"/>
                  <a:ext cx="1079847" cy="1263226"/>
                  <a:chOff x="4933344" y="1833146"/>
                  <a:chExt cx="1079847" cy="1263226"/>
                </a:xfrm>
              </p:grpSpPr>
              <p:grpSp>
                <p:nvGrpSpPr>
                  <p:cNvPr id="107" name="Group 106"/>
                  <p:cNvGrpSpPr/>
                  <p:nvPr/>
                </p:nvGrpSpPr>
                <p:grpSpPr>
                  <a:xfrm>
                    <a:off x="4933344" y="1833146"/>
                    <a:ext cx="1079847" cy="1014895"/>
                    <a:chOff x="4931059" y="1816714"/>
                    <a:chExt cx="1114988" cy="1026452"/>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4" name="TextBox 113"/>
                    <p:cNvSpPr txBox="1"/>
                    <p:nvPr/>
                  </p:nvSpPr>
                  <p:spPr>
                    <a:xfrm>
                      <a:off x="4931059" y="2467701"/>
                      <a:ext cx="1014936"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5" name="TextBox 114"/>
                    <p:cNvSpPr txBox="1"/>
                    <p:nvPr/>
                  </p:nvSpPr>
                  <p:spPr>
                    <a:xfrm>
                      <a:off x="5194696" y="1816714"/>
                      <a:ext cx="851351"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7078"/>
                  <a:ext cx="1267763" cy="1237382"/>
                  <a:chOff x="4923784" y="1858990"/>
                  <a:chExt cx="1267763" cy="1237382"/>
                </a:xfrm>
              </p:grpSpPr>
              <p:grpSp>
                <p:nvGrpSpPr>
                  <p:cNvPr id="117" name="Group 116"/>
                  <p:cNvGrpSpPr/>
                  <p:nvPr/>
                </p:nvGrpSpPr>
                <p:grpSpPr>
                  <a:xfrm>
                    <a:off x="4923784" y="1858990"/>
                    <a:ext cx="1081936" cy="989054"/>
                    <a:chOff x="4921193" y="1842850"/>
                    <a:chExt cx="1117146" cy="1000316"/>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4" name="TextBox 123"/>
                    <p:cNvSpPr txBox="1"/>
                    <p:nvPr/>
                  </p:nvSpPr>
                  <p:spPr>
                    <a:xfrm>
                      <a:off x="4921193" y="2440115"/>
                      <a:ext cx="1014935" cy="3472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5" name="TextBox 124"/>
                    <p:cNvSpPr txBox="1"/>
                    <p:nvPr/>
                  </p:nvSpPr>
                  <p:spPr>
                    <a:xfrm>
                      <a:off x="5239179" y="1842850"/>
                      <a:ext cx="799160" cy="3768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4" name="TextBox 133"/>
                    <p:cNvSpPr txBox="1"/>
                    <p:nvPr/>
                  </p:nvSpPr>
                  <p:spPr>
                    <a:xfrm>
                      <a:off x="4879463" y="2462992"/>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Lieder</a:t>
                      </a:r>
                    </a:p>
                  </p:txBody>
                </p:sp>
                <p:sp>
                  <p:nvSpPr>
                    <p:cNvPr id="135" name="TextBox 134"/>
                    <p:cNvSpPr txBox="1"/>
                    <p:nvPr/>
                  </p:nvSpPr>
                  <p:spPr>
                    <a:xfrm>
                      <a:off x="5187386" y="1840248"/>
                      <a:ext cx="900441"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leider</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89046"/>
                  <a:chOff x="4712733" y="1858996"/>
                  <a:chExt cx="1226814" cy="989046"/>
                </a:xfrm>
              </p:grpSpPr>
              <p:grpSp>
                <p:nvGrpSpPr>
                  <p:cNvPr id="137" name="Group 136"/>
                  <p:cNvGrpSpPr/>
                  <p:nvPr/>
                </p:nvGrpSpPr>
                <p:grpSpPr>
                  <a:xfrm>
                    <a:off x="4928791" y="1865242"/>
                    <a:ext cx="1003703" cy="982800"/>
                    <a:chOff x="4926357" y="1849175"/>
                    <a:chExt cx="1036366" cy="993991"/>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44" name="TextBox 143"/>
                    <p:cNvSpPr txBox="1"/>
                    <p:nvPr/>
                  </p:nvSpPr>
                  <p:spPr>
                    <a:xfrm>
                      <a:off x="4926357" y="2471663"/>
                      <a:ext cx="1014935"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viele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5" name="TextBox 144"/>
                    <p:cNvSpPr txBox="1"/>
                    <p:nvPr/>
                  </p:nvSpPr>
                  <p:spPr>
                    <a:xfrm>
                      <a:off x="5187787" y="1849175"/>
                      <a:ext cx="774936" cy="3424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Feile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59027"/>
                <a:ext cx="1271652" cy="994713"/>
                <a:chOff x="2462918" y="617883"/>
                <a:chExt cx="1271652" cy="994713"/>
              </a:xfrm>
            </p:grpSpPr>
            <p:grpSp>
              <p:nvGrpSpPr>
                <p:cNvPr id="147" name="Group 146"/>
                <p:cNvGrpSpPr/>
                <p:nvPr/>
              </p:nvGrpSpPr>
              <p:grpSpPr>
                <a:xfrm>
                  <a:off x="2462918" y="617883"/>
                  <a:ext cx="1064343" cy="994713"/>
                  <a:chOff x="2380239" y="587613"/>
                  <a:chExt cx="1098980" cy="100604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4" name="TextBox 153"/>
                  <p:cNvSpPr txBox="1"/>
                  <p:nvPr/>
                </p:nvSpPr>
                <p:spPr>
                  <a:xfrm>
                    <a:off x="2380239" y="121235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5" name="TextBox 154"/>
                  <p:cNvSpPr txBox="1"/>
                  <p:nvPr/>
                </p:nvSpPr>
                <p:spPr>
                  <a:xfrm>
                    <a:off x="2674206" y="587613"/>
                    <a:ext cx="805013" cy="3768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9"/>
                <a:ext cx="1478814" cy="996475"/>
                <a:chOff x="3467109" y="1862595"/>
                <a:chExt cx="1478814" cy="996475"/>
              </a:xfrm>
            </p:grpSpPr>
            <p:grpSp>
              <p:nvGrpSpPr>
                <p:cNvPr id="158" name="Group 157"/>
                <p:cNvGrpSpPr/>
                <p:nvPr/>
              </p:nvGrpSpPr>
              <p:grpSpPr>
                <a:xfrm>
                  <a:off x="3690543" y="1862595"/>
                  <a:ext cx="1038336" cy="996474"/>
                  <a:chOff x="3647813" y="1846500"/>
                  <a:chExt cx="1072126" cy="1007821"/>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63" name="TextBox 162"/>
                  <p:cNvSpPr txBox="1"/>
                  <p:nvPr/>
                </p:nvSpPr>
                <p:spPr>
                  <a:xfrm>
                    <a:off x="3647813" y="2456636"/>
                    <a:ext cx="1014935" cy="347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4" name="TextBox 163"/>
                  <p:cNvSpPr txBox="1"/>
                  <p:nvPr/>
                </p:nvSpPr>
                <p:spPr>
                  <a:xfrm>
                    <a:off x="3934133" y="1846500"/>
                    <a:ext cx="785806" cy="3768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8059" y="1086110"/>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67" name="Straight Arrow Connector 166"/>
            <p:cNvCxnSpPr/>
            <p:nvPr/>
          </p:nvCxnSpPr>
          <p:spPr>
            <a:xfrm flipV="1">
              <a:off x="11097082" y="3525132"/>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0109" y="2187130"/>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68885" y="4594938"/>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14188" y="4635603"/>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36911" y="3952946"/>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58561" y="60545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68163" y="5089064"/>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1127" y="3953665"/>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0702" y="1153281"/>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03577" y="3087591"/>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29" name="TextBox 228"/>
            <p:cNvSpPr txBox="1"/>
            <p:nvPr/>
          </p:nvSpPr>
          <p:spPr>
            <a:xfrm>
              <a:off x="5578825" y="3634478"/>
              <a:ext cx="910584" cy="311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Reise</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3" name="TextBox 232"/>
            <p:cNvSpPr txBox="1"/>
            <p:nvPr/>
          </p:nvSpPr>
          <p:spPr>
            <a:xfrm>
              <a:off x="5842568" y="3073180"/>
              <a:ext cx="722245"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Riese</a:t>
              </a:r>
              <a:endParaRPr kumimoji="0" lang="en-GB" sz="1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34" name="Rectangle 233"/>
            <p:cNvSpPr/>
            <p:nvPr/>
          </p:nvSpPr>
          <p:spPr>
            <a:xfrm>
              <a:off x="5601099" y="3078331"/>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23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6111" y="2314597"/>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46614" y="2851520"/>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84332" y="3558488"/>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0140" y="21109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16501" y="158233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17854" y="73436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36286" y="3447583"/>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49185" y="186465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27056" y="2253250"/>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27230" y="2910764"/>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1263" y="5479675"/>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099500" y="5447468"/>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895345" y="4413982"/>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1415" y="5614436"/>
              <a:ext cx="40347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a:t>
              </a:r>
            </a:p>
          </p:txBody>
        </p:sp>
      </p:grpSp>
      <p:pic>
        <p:nvPicPr>
          <p:cNvPr id="230" name="Picture 2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31" name="Title 3"/>
          <p:cNvSpPr>
            <a:spLocks noGrp="1"/>
          </p:cNvSpPr>
          <p:nvPr>
            <p:ph type="title"/>
          </p:nvPr>
        </p:nvSpPr>
        <p:spPr>
          <a:xfrm>
            <a:off x="300038" y="338225"/>
            <a:ext cx="5368070" cy="707849"/>
          </a:xfrm>
        </p:spPr>
        <p:txBody>
          <a:bodyPr>
            <a:normAutofit/>
          </a:bodyPr>
          <a:lstStyle/>
          <a:p>
            <a:r>
              <a:rPr lang="en-GB" sz="3600" b="1" dirty="0">
                <a:solidFill>
                  <a:schemeClr val="bg1"/>
                </a:solidFill>
              </a:rPr>
              <a:t>Pirates!</a:t>
            </a:r>
          </a:p>
        </p:txBody>
      </p:sp>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One of the chests contains buried treasure. All the others contain poison!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Listen carefully to the secret code and follow the arrows to find the treasure. </a:t>
            </a:r>
          </a:p>
        </p:txBody>
      </p:sp>
      <p:pic>
        <p:nvPicPr>
          <p:cNvPr id="192"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11867" y="4325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71361" y="98998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61382" y="213406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97673" y="434912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7540" y="54475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56476" y="547046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6699" y="539949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8190" y="325338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8082" y="2257281"/>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567875" y="-154641"/>
            <a:ext cx="55175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w Cen MT" panose="020B0602020104020603"/>
                <a:ea typeface="+mn-ea"/>
                <a:cs typeface="+mn-cs"/>
              </a:rPr>
              <a:t>3</a:t>
            </a:r>
          </a:p>
        </p:txBody>
      </p:sp>
      <p:pic>
        <p:nvPicPr>
          <p:cNvPr id="183" name="Picture 2" descr="Play Audio Button Set Clip Art">
            <a:hlinkClick r:id="" action="ppaction://noaction" highlightClick="1">
              <a:snd r:embed="rId7" name="Phonics 3.1.4.3.wav"/>
            </a:hlinkClick>
            <a:extLst>
              <a:ext uri="{FF2B5EF4-FFF2-40B4-BE49-F238E27FC236}">
                <a16:creationId xmlns:a16="http://schemas.microsoft.com/office/drawing/2014/main" id="{E371DA1B-D58B-4566-AEAB-2AC2141E7B1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74468" y="5113835"/>
            <a:ext cx="693899" cy="679235"/>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2845" y="107585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7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202"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395" y="337734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23554" y="3329649"/>
            <a:ext cx="607323" cy="583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3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3"/>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3"/>
                                        </p:tgtEl>
                                      </p:cBhvr>
                                    </p:animEffect>
                                    <p:set>
                                      <p:cBhvr>
                                        <p:cTn id="72" dur="1" fill="hold">
                                          <p:stCondLst>
                                            <p:cond delay="499"/>
                                          </p:stCondLst>
                                        </p:cTn>
                                        <p:tgtEl>
                                          <p:spTgt spid="203"/>
                                        </p:tgtEl>
                                        <p:attrNameLst>
                                          <p:attrName>style.visibility</p:attrName>
                                        </p:attrNameLst>
                                      </p:cBhvr>
                                      <p:to>
                                        <p:strVal val="hidden"/>
                                      </p:to>
                                    </p:set>
                                  </p:childTnLst>
                                </p:cTn>
                              </p:par>
                            </p:childTnLst>
                          </p:cTn>
                        </p:par>
                      </p:childTnLst>
                    </p:cTn>
                  </p:par>
                </p:childTnLst>
              </p:cTn>
              <p:nextCondLst>
                <p:cond evt="onClick" delay="0">
                  <p:tgtEl>
                    <p:spTgt spid="20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3991"/>
            <a:ext cx="10515600" cy="604645"/>
          </a:xfrm>
        </p:spPr>
        <p:txBody>
          <a:bodyPr>
            <a:normAutofit/>
          </a:bodyPr>
          <a:lstStyle/>
          <a:p>
            <a:r>
              <a:rPr lang="en-GB" sz="2800" dirty="0"/>
              <a:t>What does the research say about teaching phonics?</a:t>
            </a:r>
          </a:p>
        </p:txBody>
      </p:sp>
      <p:sp>
        <p:nvSpPr>
          <p:cNvPr id="4" name="Content Placeholder 3"/>
          <p:cNvSpPr>
            <a:spLocks noGrp="1"/>
          </p:cNvSpPr>
          <p:nvPr>
            <p:ph idx="1"/>
          </p:nvPr>
        </p:nvSpPr>
        <p:spPr>
          <a:xfrm>
            <a:off x="603308" y="1850792"/>
            <a:ext cx="10515600" cy="4351338"/>
          </a:xfrm>
        </p:spPr>
        <p:txBody>
          <a:bodyPr>
            <a:normAutofit/>
          </a:bodyPr>
          <a:lstStyle/>
          <a:p>
            <a:r>
              <a:rPr lang="en-GB" sz="2000" dirty="0"/>
              <a:t>Poor decoding (reading the word off the page with the correct pronunciation/ accent), and limited progress, if not taught</a:t>
            </a:r>
          </a:p>
          <a:p>
            <a:r>
              <a:rPr lang="en-GB" sz="2000" dirty="0"/>
              <a:t>Learners tend to get stuck on ‘read it as if it’s English’ unless explicit phonics work in place</a:t>
            </a:r>
          </a:p>
          <a:p>
            <a:r>
              <a:rPr lang="en-GB" sz="2000" dirty="0"/>
              <a:t>Some learners try to move beyond this, but lack knowledge to decode more accurately</a:t>
            </a:r>
          </a:p>
          <a:p>
            <a:r>
              <a:rPr lang="en-GB" sz="2000" dirty="0"/>
              <a:t>Phonics can be taught successfully in French – but it’s not quick or easy!</a:t>
            </a:r>
          </a:p>
          <a:p>
            <a:r>
              <a:rPr lang="en-GB" sz="2000" dirty="0"/>
              <a:t>Teaching phonics must be sustained  </a:t>
            </a:r>
          </a:p>
          <a:p>
            <a:r>
              <a:rPr lang="en-GB" sz="2000" dirty="0"/>
              <a:t>The benefits of accurate L2 decoding go beyond reading comprehension and include a range of areas </a:t>
            </a:r>
          </a:p>
          <a:p>
            <a:r>
              <a:rPr lang="en-GB" sz="2000" dirty="0"/>
              <a:t>Particular benefits for vocabulary learning and learner autonomy    </a:t>
            </a:r>
          </a:p>
          <a:p>
            <a:r>
              <a:rPr lang="en-GB" sz="2000" dirty="0"/>
              <a:t>No detriment for other areas of MFL learning </a:t>
            </a:r>
          </a:p>
          <a:p>
            <a:endParaRPr lang="en-GB" sz="2000" dirty="0"/>
          </a:p>
        </p:txBody>
      </p:sp>
      <p:pic>
        <p:nvPicPr>
          <p:cNvPr id="5" name="Picture 4" descr="background rectangle">
            <a:extLst>
              <a:ext uri="{FF2B5EF4-FFF2-40B4-BE49-F238E27FC236}">
                <a16:creationId xmlns:a16="http://schemas.microsoft.com/office/drawing/2014/main" id="{D782A8C4-C225-4046-BEA9-B91317253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3917659" cy="867128"/>
          </a:xfrm>
          <a:prstGeom prst="rect">
            <a:avLst/>
          </a:prstGeom>
        </p:spPr>
      </p:pic>
      <p:sp>
        <p:nvSpPr>
          <p:cNvPr id="6" name="Title 1">
            <a:extLst>
              <a:ext uri="{FF2B5EF4-FFF2-40B4-BE49-F238E27FC236}">
                <a16:creationId xmlns:a16="http://schemas.microsoft.com/office/drawing/2014/main" id="{C285FB74-CFF4-4D4F-A643-8C6415EDCB52}"/>
              </a:ext>
            </a:extLst>
          </p:cNvPr>
          <p:cNvSpPr txBox="1">
            <a:spLocks/>
          </p:cNvSpPr>
          <p:nvPr/>
        </p:nvSpPr>
        <p:spPr>
          <a:xfrm>
            <a:off x="748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Rationale [2]</a:t>
            </a:r>
          </a:p>
        </p:txBody>
      </p:sp>
    </p:spTree>
    <p:extLst>
      <p:ext uri="{BB962C8B-B14F-4D97-AF65-F5344CB8AC3E}">
        <p14:creationId xmlns:p14="http://schemas.microsoft.com/office/powerpoint/2010/main" val="225959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807200"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6" name="Action Button: Custom 5" descr="number 1">
            <a:hlinkClick r:id="" action="ppaction://noaction" highlightClick="1">
              <a:snd r:embed="rId4" name="Die Schweiz.wav"/>
            </a:hlinkClick>
            <a:extLst>
              <a:ext uri="{FF2B5EF4-FFF2-40B4-BE49-F238E27FC236}">
                <a16:creationId xmlns:a16="http://schemas.microsoft.com/office/drawing/2014/main" id="{555F63FD-276F-9847-848E-ECCDAF1FA474}"/>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7" name="TextBox 6">
            <a:extLst>
              <a:ext uri="{FF2B5EF4-FFF2-40B4-BE49-F238E27FC236}">
                <a16:creationId xmlns:a16="http://schemas.microsoft.com/office/drawing/2014/main" id="{46F41966-2317-2842-B60B-37262489F433}"/>
              </a:ext>
            </a:extLst>
          </p:cNvPr>
          <p:cNvSpPr txBox="1"/>
          <p:nvPr/>
        </p:nvSpPr>
        <p:spPr>
          <a:xfrm>
            <a:off x="1792614" y="1460178"/>
            <a:ext cx="19319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Schw</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a:t>
            </a:r>
          </a:p>
        </p:txBody>
      </p:sp>
      <p:pic>
        <p:nvPicPr>
          <p:cNvPr id="11" name="Picture 10" descr="A picture containing bird&#10;&#10;Description automatically generated">
            <a:extLst>
              <a:ext uri="{FF2B5EF4-FFF2-40B4-BE49-F238E27FC236}">
                <a16:creationId xmlns:a16="http://schemas.microsoft.com/office/drawing/2014/main" id="{12854555-09EC-414A-BDB1-E45A9FFDBB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7489" y="-294041"/>
            <a:ext cx="5947172" cy="6858000"/>
          </a:xfrm>
          <a:prstGeom prst="rect">
            <a:avLst/>
          </a:prstGeom>
        </p:spPr>
      </p:pic>
      <p:pic>
        <p:nvPicPr>
          <p:cNvPr id="12" name="Picture 11" descr="A picture containing bird&#10;&#10;Description automatically generated">
            <a:extLst>
              <a:ext uri="{FF2B5EF4-FFF2-40B4-BE49-F238E27FC236}">
                <a16:creationId xmlns:a16="http://schemas.microsoft.com/office/drawing/2014/main" id="{C79C1AB6-6899-6441-8CEB-BEF9DAA37E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7489" y="-294041"/>
            <a:ext cx="5942111" cy="6858000"/>
          </a:xfrm>
          <a:prstGeom prst="rect">
            <a:avLst/>
          </a:prstGeom>
        </p:spPr>
      </p:pic>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5107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15" name="Picture 14" descr="A picture containing bird&#10;&#10;Description automatically generated">
            <a:extLst>
              <a:ext uri="{FF2B5EF4-FFF2-40B4-BE49-F238E27FC236}">
                <a16:creationId xmlns:a16="http://schemas.microsoft.com/office/drawing/2014/main" id="{0F164551-6583-8A4D-93A2-15B75BC14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155"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281530"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6" name="Die Tu%CC%88rkei.wav"/>
            </a:hlinkClick>
            <a:extLst>
              <a:ext uri="{FF2B5EF4-FFF2-40B4-BE49-F238E27FC236}">
                <a16:creationId xmlns:a16="http://schemas.microsoft.com/office/drawing/2014/main" id="{BEDF0C09-8839-7A41-9E72-F0C542521BDC}"/>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3" name="TextBox 12">
            <a:extLst>
              <a:ext uri="{FF2B5EF4-FFF2-40B4-BE49-F238E27FC236}">
                <a16:creationId xmlns:a16="http://schemas.microsoft.com/office/drawing/2014/main" id="{A907F6BE-CB62-914C-B981-4E3D6DA7B1CB}"/>
              </a:ext>
            </a:extLst>
          </p:cNvPr>
          <p:cNvSpPr txBox="1"/>
          <p:nvPr/>
        </p:nvSpPr>
        <p:spPr>
          <a:xfrm>
            <a:off x="1792614" y="1460178"/>
            <a:ext cx="15696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Türk</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0229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10154" cy="707849"/>
          </a:xfrm>
        </p:spPr>
        <p:txBody>
          <a:bodyPr>
            <a:normAutofit fontScale="90000"/>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8" descr="number 1">
            <a:hlinkClick r:id="" action="ppaction://noaction" highlightClick="1">
              <a:snd r:embed="rId5" name="Wien.wav"/>
            </a:hlinkClick>
            <a:extLst>
              <a:ext uri="{FF2B5EF4-FFF2-40B4-BE49-F238E27FC236}">
                <a16:creationId xmlns:a16="http://schemas.microsoft.com/office/drawing/2014/main" id="{4CA4A386-84FE-294D-AFE0-E4C3CC201D19}"/>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1" name="TextBox 10">
            <a:extLst>
              <a:ext uri="{FF2B5EF4-FFF2-40B4-BE49-F238E27FC236}">
                <a16:creationId xmlns:a16="http://schemas.microsoft.com/office/drawing/2014/main" id="{C0DCC020-F8A5-1D4E-9CBE-912392C2047C}"/>
              </a:ext>
            </a:extLst>
          </p:cNvPr>
          <p:cNvSpPr txBox="1"/>
          <p:nvPr/>
        </p:nvSpPr>
        <p:spPr>
          <a:xfrm>
            <a:off x="1792614" y="1460178"/>
            <a:ext cx="9380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pic>
        <p:nvPicPr>
          <p:cNvPr id="12" name="Graphic 11" descr="Marker">
            <a:extLst>
              <a:ext uri="{FF2B5EF4-FFF2-40B4-BE49-F238E27FC236}">
                <a16:creationId xmlns:a16="http://schemas.microsoft.com/office/drawing/2014/main" id="{47244117-7169-7B44-AAD4-33D2645C8D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28888" y="4169664"/>
            <a:ext cx="457200" cy="457200"/>
          </a:xfrm>
          <a:prstGeom prst="rect">
            <a:avLst/>
          </a:prstGeom>
        </p:spPr>
      </p:pic>
    </p:spTree>
    <p:extLst>
      <p:ext uri="{BB962C8B-B14F-4D97-AF65-F5344CB8AC3E}">
        <p14:creationId xmlns:p14="http://schemas.microsoft.com/office/powerpoint/2010/main" val="297066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74296"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5" name="Kiel.wav"/>
            </a:hlinkClick>
            <a:extLst>
              <a:ext uri="{FF2B5EF4-FFF2-40B4-BE49-F238E27FC236}">
                <a16:creationId xmlns:a16="http://schemas.microsoft.com/office/drawing/2014/main" id="{D9569D88-A7DC-E242-AC0A-B4B1D7574DCA}"/>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3" name="TextBox 12">
            <a:extLst>
              <a:ext uri="{FF2B5EF4-FFF2-40B4-BE49-F238E27FC236}">
                <a16:creationId xmlns:a16="http://schemas.microsoft.com/office/drawing/2014/main" id="{1FCA0483-F688-D14D-98C0-2909067C6AA4}"/>
              </a:ext>
            </a:extLst>
          </p:cNvPr>
          <p:cNvSpPr txBox="1"/>
          <p:nvPr/>
        </p:nvSpPr>
        <p:spPr>
          <a:xfrm>
            <a:off x="1792614" y="1460178"/>
            <a:ext cx="6976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pic>
        <p:nvPicPr>
          <p:cNvPr id="15" name="Graphic 14" descr="Marker">
            <a:extLst>
              <a:ext uri="{FF2B5EF4-FFF2-40B4-BE49-F238E27FC236}">
                <a16:creationId xmlns:a16="http://schemas.microsoft.com/office/drawing/2014/main" id="{C0C73ED3-C2E2-6747-8A0C-F762075D26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16240" y="3118104"/>
            <a:ext cx="457200" cy="457200"/>
          </a:xfrm>
          <a:prstGeom prst="rect">
            <a:avLst/>
          </a:prstGeom>
        </p:spPr>
      </p:pic>
    </p:spTree>
    <p:extLst>
      <p:ext uri="{BB962C8B-B14F-4D97-AF65-F5344CB8AC3E}">
        <p14:creationId xmlns:p14="http://schemas.microsoft.com/office/powerpoint/2010/main" val="294080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26087"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1" descr="number 1">
            <a:hlinkClick r:id="" action="ppaction://noaction" highlightClick="1">
              <a:snd r:embed="rId5" name="Freiburg.wav"/>
            </a:hlinkClick>
            <a:extLst>
              <a:ext uri="{FF2B5EF4-FFF2-40B4-BE49-F238E27FC236}">
                <a16:creationId xmlns:a16="http://schemas.microsoft.com/office/drawing/2014/main" id="{A46F1963-947A-CF44-AA8C-CE6C12980F66}"/>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6" name="TextBox 15">
            <a:extLst>
              <a:ext uri="{FF2B5EF4-FFF2-40B4-BE49-F238E27FC236}">
                <a16:creationId xmlns:a16="http://schemas.microsoft.com/office/drawing/2014/main" id="{DB27AE82-B6BD-6E4A-B2BA-18D176B290E8}"/>
              </a:ext>
            </a:extLst>
          </p:cNvPr>
          <p:cNvSpPr txBox="1"/>
          <p:nvPr/>
        </p:nvSpPr>
        <p:spPr>
          <a:xfrm>
            <a:off x="1792614" y="1460178"/>
            <a:ext cx="13853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burg</a:t>
            </a:r>
          </a:p>
        </p:txBody>
      </p:sp>
      <p:pic>
        <p:nvPicPr>
          <p:cNvPr id="17" name="Graphic 16" descr="Marker">
            <a:extLst>
              <a:ext uri="{FF2B5EF4-FFF2-40B4-BE49-F238E27FC236}">
                <a16:creationId xmlns:a16="http://schemas.microsoft.com/office/drawing/2014/main" id="{BF194B4D-E816-A045-9C65-3F74BA5C92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05928" y="4087368"/>
            <a:ext cx="457200" cy="457200"/>
          </a:xfrm>
          <a:prstGeom prst="rect">
            <a:avLst/>
          </a:prstGeom>
        </p:spPr>
      </p:pic>
    </p:spTree>
    <p:extLst>
      <p:ext uri="{BB962C8B-B14F-4D97-AF65-F5344CB8AC3E}">
        <p14:creationId xmlns:p14="http://schemas.microsoft.com/office/powerpoint/2010/main" val="178969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13" name="Picture 12">
            <a:extLst>
              <a:ext uri="{FF2B5EF4-FFF2-40B4-BE49-F238E27FC236}">
                <a16:creationId xmlns:a16="http://schemas.microsoft.com/office/drawing/2014/main" id="{A610788E-D1AA-B143-BEBE-358A411DD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0155"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7142922"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6" name="Italien.wav"/>
            </a:hlinkClick>
            <a:extLst>
              <a:ext uri="{FF2B5EF4-FFF2-40B4-BE49-F238E27FC236}">
                <a16:creationId xmlns:a16="http://schemas.microsoft.com/office/drawing/2014/main" id="{B153B9A9-25F2-EB40-8D0C-3B8FA812C240}"/>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1" name="TextBox 10">
            <a:extLst>
              <a:ext uri="{FF2B5EF4-FFF2-40B4-BE49-F238E27FC236}">
                <a16:creationId xmlns:a16="http://schemas.microsoft.com/office/drawing/2014/main" id="{7E2954D8-1FE5-7A4A-B447-ABCD3E911D49}"/>
              </a:ext>
            </a:extLst>
          </p:cNvPr>
          <p:cNvSpPr txBox="1"/>
          <p:nvPr/>
        </p:nvSpPr>
        <p:spPr>
          <a:xfrm>
            <a:off x="1792614" y="1460178"/>
            <a:ext cx="10775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Ital</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2032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55" y="-486383"/>
            <a:ext cx="5947172" cy="6858000"/>
          </a:xfrm>
          <a:prstGeom prst="rect">
            <a:avLst/>
          </a:prstGeom>
        </p:spPr>
      </p:pic>
      <p:pic>
        <p:nvPicPr>
          <p:cNvPr id="15" name="Picture 14">
            <a:extLst>
              <a:ext uri="{FF2B5EF4-FFF2-40B4-BE49-F238E27FC236}">
                <a16:creationId xmlns:a16="http://schemas.microsoft.com/office/drawing/2014/main" id="{384CEA04-8702-024F-A3E4-E46AB768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685"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626087"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8" descr="number 1">
            <a:hlinkClick r:id="" action="ppaction://noaction" highlightClick="1">
              <a:snd r:embed="rId6" name="Liechstenstein.wav"/>
            </a:hlinkClick>
            <a:extLst>
              <a:ext uri="{FF2B5EF4-FFF2-40B4-BE49-F238E27FC236}">
                <a16:creationId xmlns:a16="http://schemas.microsoft.com/office/drawing/2014/main" id="{364E061A-947A-B244-93AC-71C42053DC29}"/>
              </a:ext>
            </a:extLst>
          </p:cNvPr>
          <p:cNvSpPr/>
          <p:nvPr/>
        </p:nvSpPr>
        <p:spPr>
          <a:xfrm>
            <a:off x="1072236"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2" name="TextBox 11">
            <a:extLst>
              <a:ext uri="{FF2B5EF4-FFF2-40B4-BE49-F238E27FC236}">
                <a16:creationId xmlns:a16="http://schemas.microsoft.com/office/drawing/2014/main" id="{F5F771D2-7079-5746-932B-3457A267DDD0}"/>
              </a:ext>
            </a:extLst>
          </p:cNvPr>
          <p:cNvSpPr txBox="1"/>
          <p:nvPr/>
        </p:nvSpPr>
        <p:spPr>
          <a:xfrm>
            <a:off x="1792614" y="1460178"/>
            <a:ext cx="21499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chtenst</a:t>
            </a:r>
            <a:r>
              <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rPr>
              <a:t>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
            </a:r>
          </a:p>
        </p:txBody>
      </p:sp>
    </p:spTree>
    <p:extLst>
      <p:ext uri="{BB962C8B-B14F-4D97-AF65-F5344CB8AC3E}">
        <p14:creationId xmlns:p14="http://schemas.microsoft.com/office/powerpoint/2010/main" val="169325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266" y="-486383"/>
            <a:ext cx="5947172" cy="6858000"/>
          </a:xfrm>
          <a:prstGeom prst="rect">
            <a:avLst/>
          </a:prstGeom>
        </p:spPr>
      </p:pic>
      <p:pic>
        <p:nvPicPr>
          <p:cNvPr id="13" name="Picture 12">
            <a:extLst>
              <a:ext uri="{FF2B5EF4-FFF2-40B4-BE49-F238E27FC236}">
                <a16:creationId xmlns:a16="http://schemas.microsoft.com/office/drawing/2014/main" id="{D18ED100-C9DF-3E41-B3AD-F6C1E7D4C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266"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74296"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6" name="O%CC%88sterreich.wav"/>
            </a:hlinkClick>
            <a:extLst>
              <a:ext uri="{FF2B5EF4-FFF2-40B4-BE49-F238E27FC236}">
                <a16:creationId xmlns:a16="http://schemas.microsoft.com/office/drawing/2014/main" id="{5C5679A1-1722-E245-A2FC-2B90BCDAAE6F}"/>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11" name="TextBox 10">
            <a:extLst>
              <a:ext uri="{FF2B5EF4-FFF2-40B4-BE49-F238E27FC236}">
                <a16:creationId xmlns:a16="http://schemas.microsoft.com/office/drawing/2014/main" id="{0E16375B-94F9-6B48-B963-C6F03C57832D}"/>
              </a:ext>
            </a:extLst>
          </p:cNvPr>
          <p:cNvSpPr txBox="1"/>
          <p:nvPr/>
        </p:nvSpPr>
        <p:spPr>
          <a:xfrm>
            <a:off x="1792614" y="1460178"/>
            <a:ext cx="17107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Österr</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ei</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1025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266" y="-486383"/>
            <a:ext cx="5947172" cy="6858000"/>
          </a:xfrm>
          <a:prstGeom prst="rect">
            <a:avLst/>
          </a:prstGeom>
        </p:spPr>
      </p:pic>
      <p:pic>
        <p:nvPicPr>
          <p:cNvPr id="15" name="Picture 14" descr="A picture containing bird&#10;&#10;Description automatically generated">
            <a:extLst>
              <a:ext uri="{FF2B5EF4-FFF2-40B4-BE49-F238E27FC236}">
                <a16:creationId xmlns:a16="http://schemas.microsoft.com/office/drawing/2014/main" id="{8F7A0842-0FB5-DD45-B211-446540ACE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0327" y="-486383"/>
            <a:ext cx="5942111"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8" descr="number 1">
            <a:hlinkClick r:id="" action="ppaction://noaction" highlightClick="1">
              <a:snd r:embed="rId6" name="Spanien.wav"/>
            </a:hlinkClick>
            <a:extLst>
              <a:ext uri="{FF2B5EF4-FFF2-40B4-BE49-F238E27FC236}">
                <a16:creationId xmlns:a16="http://schemas.microsoft.com/office/drawing/2014/main" id="{C609A130-EB97-CD47-83C5-200FCBF907FF}"/>
              </a:ext>
            </a:extLst>
          </p:cNvPr>
          <p:cNvSpPr/>
          <p:nvPr/>
        </p:nvSpPr>
        <p:spPr>
          <a:xfrm>
            <a:off x="1052781" y="1460178"/>
            <a:ext cx="501695" cy="424236"/>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12" name="TextBox 11">
            <a:extLst>
              <a:ext uri="{FF2B5EF4-FFF2-40B4-BE49-F238E27FC236}">
                <a16:creationId xmlns:a16="http://schemas.microsoft.com/office/drawing/2014/main" id="{9810A348-5E9E-214E-8505-FD9271AD9C49}"/>
              </a:ext>
            </a:extLst>
          </p:cNvPr>
          <p:cNvSpPr txBox="1"/>
          <p:nvPr/>
        </p:nvSpPr>
        <p:spPr>
          <a:xfrm>
            <a:off x="1792614" y="1460178"/>
            <a:ext cx="140455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Span</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6449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bird&#10;&#10;Description automatically generated">
            <a:extLst>
              <a:ext uri="{FF2B5EF4-FFF2-40B4-BE49-F238E27FC236}">
                <a16:creationId xmlns:a16="http://schemas.microsoft.com/office/drawing/2014/main" id="{E6A6168B-E605-CB45-9575-4708307C9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5266" y="-486383"/>
            <a:ext cx="5947172"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096000" cy="707849"/>
          </a:xfrm>
        </p:spPr>
        <p:txBody>
          <a:bodyPr>
            <a:normAutofit/>
          </a:bodyPr>
          <a:lstStyle/>
          <a:p>
            <a:r>
              <a:rPr lang="en-GB" sz="3600" b="1" dirty="0" err="1">
                <a:solidFill>
                  <a:schemeClr val="bg1"/>
                </a:solidFill>
              </a:rPr>
              <a:t>Phonetik</a:t>
            </a:r>
            <a:r>
              <a:rPr lang="en-GB" sz="3600" b="1" dirty="0">
                <a:solidFill>
                  <a:schemeClr val="bg1"/>
                </a:solidFill>
              </a:rPr>
              <a:t>: Stadt </a:t>
            </a:r>
            <a:r>
              <a:rPr lang="en-GB" sz="3600" b="1" dirty="0" err="1">
                <a:solidFill>
                  <a:schemeClr val="bg1"/>
                </a:solidFill>
              </a:rPr>
              <a:t>oder</a:t>
            </a:r>
            <a:r>
              <a:rPr lang="en-GB" sz="3600" b="1" dirty="0">
                <a:solidFill>
                  <a:schemeClr val="bg1"/>
                </a:solidFill>
              </a:rPr>
              <a:t> Land?</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9" descr="number 1">
            <a:hlinkClick r:id="" action="ppaction://noaction" highlightClick="1">
              <a:snd r:embed="rId5" name="Lienz.wav"/>
            </a:hlinkClick>
            <a:extLst>
              <a:ext uri="{FF2B5EF4-FFF2-40B4-BE49-F238E27FC236}">
                <a16:creationId xmlns:a16="http://schemas.microsoft.com/office/drawing/2014/main" id="{A481375A-1AAD-9340-8387-6927C6D984C4}"/>
              </a:ext>
            </a:extLst>
          </p:cNvPr>
          <p:cNvSpPr/>
          <p:nvPr/>
        </p:nvSpPr>
        <p:spPr>
          <a:xfrm>
            <a:off x="1052781" y="1460177"/>
            <a:ext cx="639832" cy="484237"/>
          </a:xfrm>
          <a:prstGeom prst="actionButtonBlank">
            <a:avLst/>
          </a:prstGeom>
          <a:solidFill>
            <a:srgbClr val="115076"/>
          </a:solidFill>
          <a:ln w="28575">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sp>
        <p:nvSpPr>
          <p:cNvPr id="11" name="TextBox 10">
            <a:extLst>
              <a:ext uri="{FF2B5EF4-FFF2-40B4-BE49-F238E27FC236}">
                <a16:creationId xmlns:a16="http://schemas.microsoft.com/office/drawing/2014/main" id="{D1B6F025-B501-724B-92C4-93DC329742FE}"/>
              </a:ext>
            </a:extLst>
          </p:cNvPr>
          <p:cNvSpPr txBox="1"/>
          <p:nvPr/>
        </p:nvSpPr>
        <p:spPr>
          <a:xfrm>
            <a:off x="1792614" y="1460178"/>
            <a:ext cx="917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ie</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nz</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3" name="Graphic 12" descr="Marker">
            <a:extLst>
              <a:ext uri="{FF2B5EF4-FFF2-40B4-BE49-F238E27FC236}">
                <a16:creationId xmlns:a16="http://schemas.microsoft.com/office/drawing/2014/main" id="{4D1AA82A-462C-1848-8C41-7EEB5F419A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99704" y="4306824"/>
            <a:ext cx="457200" cy="457200"/>
          </a:xfrm>
          <a:prstGeom prst="rect">
            <a:avLst/>
          </a:prstGeom>
        </p:spPr>
      </p:pic>
      <p:sp>
        <p:nvSpPr>
          <p:cNvPr id="2" name="Speech Bubble: Rectangle with Corners Rounded 1">
            <a:extLst>
              <a:ext uri="{FF2B5EF4-FFF2-40B4-BE49-F238E27FC236}">
                <a16:creationId xmlns:a16="http://schemas.microsoft.com/office/drawing/2014/main" id="{77D61A42-B12D-4E0E-A8D7-2F1B25A1C86F}"/>
              </a:ext>
            </a:extLst>
          </p:cNvPr>
          <p:cNvSpPr/>
          <p:nvPr/>
        </p:nvSpPr>
        <p:spPr>
          <a:xfrm>
            <a:off x="674635" y="2555636"/>
            <a:ext cx="4545520" cy="2779059"/>
          </a:xfrm>
          <a:prstGeom prst="wedgeRoundRectCallout">
            <a:avLst/>
          </a:prstGeom>
          <a:solidFill>
            <a:srgbClr val="115076"/>
          </a:solid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Note that when followed by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sometimes sounds as two syllables.  Wie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sagt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man…?</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Span</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Ital</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a:t>
            </a:r>
            <a:b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L</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ie</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nz</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4585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8F43E-7D15-4661-A8ED-9DA2679F9BBF}"/>
              </a:ext>
            </a:extLst>
          </p:cNvPr>
          <p:cNvSpPr>
            <a:spLocks noGrp="1"/>
          </p:cNvSpPr>
          <p:nvPr>
            <p:ph type="title"/>
          </p:nvPr>
        </p:nvSpPr>
        <p:spPr>
          <a:xfrm>
            <a:off x="0" y="0"/>
            <a:ext cx="10515600" cy="551538"/>
          </a:xfrm>
        </p:spPr>
        <p:txBody>
          <a:bodyPr>
            <a:normAutofit fontScale="90000"/>
          </a:bodyPr>
          <a:lstStyle/>
          <a:p>
            <a:r>
              <a:rPr lang="en-GB" dirty="0">
                <a:solidFill>
                  <a:schemeClr val="bg1"/>
                </a:solidFill>
              </a:rPr>
              <a:t>quotes</a:t>
            </a:r>
          </a:p>
        </p:txBody>
      </p:sp>
      <p:pic>
        <p:nvPicPr>
          <p:cNvPr id="4" name="Picture 2" descr="http://t2.gstatic.com/images?q=tbn:ANd9GcSpx24cBdkJW_BjDtqPANliPKNVHQ7979Q2hFevQz6epJSqtLkxJA">
            <a:extLst>
              <a:ext uri="{FF2B5EF4-FFF2-40B4-BE49-F238E27FC236}">
                <a16:creationId xmlns:a16="http://schemas.microsoft.com/office/drawing/2014/main" id="{6D876C10-25F9-4C34-BD66-F29F094DF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729" y="1772816"/>
            <a:ext cx="4825319" cy="324036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2">
            <a:extLst>
              <a:ext uri="{FF2B5EF4-FFF2-40B4-BE49-F238E27FC236}">
                <a16:creationId xmlns:a16="http://schemas.microsoft.com/office/drawing/2014/main" id="{467A9ADE-2BBC-469B-8A5C-E298A7F72B16}"/>
              </a:ext>
            </a:extLst>
          </p:cNvPr>
          <p:cNvSpPr/>
          <p:nvPr/>
        </p:nvSpPr>
        <p:spPr>
          <a:xfrm>
            <a:off x="7752967" y="290117"/>
            <a:ext cx="3957770" cy="2088232"/>
          </a:xfrm>
          <a:prstGeom prst="wedgeRoundRectCallout">
            <a:avLst>
              <a:gd name="adj1" fmla="val -57963"/>
              <a:gd name="adj2" fmla="val 75706"/>
              <a:gd name="adj3" fmla="val 16667"/>
            </a:avLst>
          </a:prstGeom>
          <a:solidFill>
            <a:srgbClr val="FFF4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i="1" dirty="0">
                <a:solidFill>
                  <a:srgbClr val="002060"/>
                </a:solidFill>
                <a:latin typeface="Century Gothic" panose="020B0502020202020204" pitchFamily="34" charset="0"/>
              </a:rPr>
              <a:t>These words get more ridiculous as we go along.</a:t>
            </a:r>
            <a:endParaRPr lang="en-GB" sz="3200" dirty="0">
              <a:solidFill>
                <a:srgbClr val="002060"/>
              </a:solidFill>
              <a:latin typeface="Century Gothic" panose="020B0502020202020204" pitchFamily="34" charset="0"/>
            </a:endParaRPr>
          </a:p>
        </p:txBody>
      </p:sp>
      <p:sp>
        <p:nvSpPr>
          <p:cNvPr id="6" name="Rounded Rectangular Callout 3">
            <a:extLst>
              <a:ext uri="{FF2B5EF4-FFF2-40B4-BE49-F238E27FC236}">
                <a16:creationId xmlns:a16="http://schemas.microsoft.com/office/drawing/2014/main" id="{0850DCEE-3D04-49C6-841B-174CD960EAEB}"/>
              </a:ext>
            </a:extLst>
          </p:cNvPr>
          <p:cNvSpPr/>
          <p:nvPr/>
        </p:nvSpPr>
        <p:spPr>
          <a:xfrm>
            <a:off x="1419726" y="551538"/>
            <a:ext cx="5572635" cy="1924181"/>
          </a:xfrm>
          <a:prstGeom prst="wedgeRoundRectCallout">
            <a:avLst>
              <a:gd name="adj1" fmla="val -5341"/>
              <a:gd name="adj2" fmla="val 68842"/>
              <a:gd name="adj3" fmla="val 16667"/>
            </a:avLst>
          </a:prstGeom>
          <a:solidFill>
            <a:srgbClr val="FFF4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i="1" dirty="0">
                <a:solidFill>
                  <a:srgbClr val="002060"/>
                </a:solidFill>
                <a:latin typeface="Century Gothic" panose="020B0502020202020204" pitchFamily="34" charset="0"/>
              </a:rPr>
              <a:t>Some of these don't even look like real words.  I reckon you're just trying to trick me.</a:t>
            </a:r>
            <a:endParaRPr lang="en-GB" sz="3200" dirty="0">
              <a:solidFill>
                <a:srgbClr val="002060"/>
              </a:solidFill>
              <a:latin typeface="Century Gothic" panose="020B0502020202020204" pitchFamily="34" charset="0"/>
            </a:endParaRPr>
          </a:p>
        </p:txBody>
      </p:sp>
      <p:sp>
        <p:nvSpPr>
          <p:cNvPr id="7" name="Rounded Rectangular Callout 4">
            <a:extLst>
              <a:ext uri="{FF2B5EF4-FFF2-40B4-BE49-F238E27FC236}">
                <a16:creationId xmlns:a16="http://schemas.microsoft.com/office/drawing/2014/main" id="{889E4093-D5CD-4E07-AB79-BE8350CF5978}"/>
              </a:ext>
            </a:extLst>
          </p:cNvPr>
          <p:cNvSpPr/>
          <p:nvPr/>
        </p:nvSpPr>
        <p:spPr>
          <a:xfrm>
            <a:off x="1631504" y="4649154"/>
            <a:ext cx="5149080" cy="1585300"/>
          </a:xfrm>
          <a:prstGeom prst="wedgeRoundRectCallout">
            <a:avLst>
              <a:gd name="adj1" fmla="val -4237"/>
              <a:gd name="adj2" fmla="val -77795"/>
              <a:gd name="adj3" fmla="val 16667"/>
            </a:avLst>
          </a:prstGeom>
          <a:solidFill>
            <a:srgbClr val="FFF4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i="1" dirty="0">
                <a:solidFill>
                  <a:srgbClr val="002060"/>
                </a:solidFill>
                <a:latin typeface="Century Gothic" panose="020B0502020202020204" pitchFamily="34" charset="0"/>
              </a:rPr>
              <a:t>They're like really weird words, like they don't exist.</a:t>
            </a:r>
            <a:endParaRPr lang="en-GB" sz="3200" dirty="0">
              <a:solidFill>
                <a:srgbClr val="002060"/>
              </a:solidFill>
              <a:latin typeface="Century Gothic" panose="020B0502020202020204" pitchFamily="34" charset="0"/>
            </a:endParaRPr>
          </a:p>
        </p:txBody>
      </p:sp>
      <p:sp>
        <p:nvSpPr>
          <p:cNvPr id="8" name="Rounded Rectangular Callout 5">
            <a:extLst>
              <a:ext uri="{FF2B5EF4-FFF2-40B4-BE49-F238E27FC236}">
                <a16:creationId xmlns:a16="http://schemas.microsoft.com/office/drawing/2014/main" id="{E72C26ED-9E74-46FF-8D03-B10C882D5126}"/>
              </a:ext>
            </a:extLst>
          </p:cNvPr>
          <p:cNvSpPr/>
          <p:nvPr/>
        </p:nvSpPr>
        <p:spPr>
          <a:xfrm>
            <a:off x="7528740" y="3797129"/>
            <a:ext cx="4406224" cy="2437325"/>
          </a:xfrm>
          <a:prstGeom prst="wedgeRoundRectCallout">
            <a:avLst>
              <a:gd name="adj1" fmla="val -38791"/>
              <a:gd name="adj2" fmla="val -62907"/>
              <a:gd name="adj3" fmla="val 16667"/>
            </a:avLst>
          </a:prstGeom>
          <a:solidFill>
            <a:srgbClr val="FFF4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i="1" dirty="0">
                <a:solidFill>
                  <a:srgbClr val="002060"/>
                </a:solidFill>
                <a:latin typeface="Century Gothic" panose="020B0502020202020204" pitchFamily="34" charset="0"/>
              </a:rPr>
              <a:t>I don't know because most of them look like gibberish, basically.</a:t>
            </a:r>
            <a:endParaRPr lang="en-GB" sz="32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293210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67CB76E-FAF5-438A-94F9-2648A2156240}"/>
              </a:ext>
            </a:extLst>
          </p:cNvPr>
          <p:cNvSpPr/>
          <p:nvPr/>
        </p:nvSpPr>
        <p:spPr>
          <a:xfrm>
            <a:off x="2641222" y="2993109"/>
            <a:ext cx="2399137" cy="213532"/>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47042" y="247046"/>
            <a:ext cx="101028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1D37B5DF-A407-418D-8EE6-2019146C0D65}"/>
              </a:ext>
            </a:extLst>
          </p:cNvPr>
          <p:cNvSpPr txBox="1"/>
          <p:nvPr/>
        </p:nvSpPr>
        <p:spPr>
          <a:xfrm>
            <a:off x="64665" y="1179131"/>
            <a:ext cx="71437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1-6 und A, B, C… </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Picture 33"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9036990" cy="869950"/>
          </a:xfrm>
          <a:prstGeom prst="rect">
            <a:avLst/>
          </a:prstGeom>
        </p:spPr>
      </p:pic>
      <p:sp>
        <p:nvSpPr>
          <p:cNvPr id="35" name="Title 3"/>
          <p:cNvSpPr>
            <a:spLocks noGrp="1"/>
          </p:cNvSpPr>
          <p:nvPr>
            <p:ph type="title"/>
          </p:nvPr>
        </p:nvSpPr>
        <p:spPr>
          <a:xfrm>
            <a:off x="-1" y="294041"/>
            <a:ext cx="7918709" cy="707849"/>
          </a:xfrm>
        </p:spPr>
        <p:txBody>
          <a:bodyPr>
            <a:normAutofit fontScale="90000"/>
          </a:bodyPr>
          <a:lstStyle/>
          <a:p>
            <a:r>
              <a:rPr lang="en-GB" sz="3600" b="1" dirty="0" err="1">
                <a:solidFill>
                  <a:schemeClr val="bg1"/>
                </a:solidFill>
              </a:rPr>
              <a:t>Welcher</a:t>
            </a:r>
            <a:r>
              <a:rPr lang="en-GB" sz="3600" b="1" dirty="0">
                <a:solidFill>
                  <a:schemeClr val="bg1"/>
                </a:solidFill>
              </a:rPr>
              <a:t> </a:t>
            </a:r>
            <a:r>
              <a:rPr lang="en-GB" sz="3600" b="1" dirty="0" err="1">
                <a:solidFill>
                  <a:schemeClr val="bg1"/>
                </a:solidFill>
              </a:rPr>
              <a:t>Buchstabe</a:t>
            </a:r>
            <a:r>
              <a:rPr lang="en-GB" sz="3600" b="1" dirty="0">
                <a:solidFill>
                  <a:schemeClr val="bg1"/>
                </a:solidFill>
              </a:rPr>
              <a:t> </a:t>
            </a:r>
            <a:r>
              <a:rPr lang="en-GB" sz="3600" b="1" dirty="0" err="1">
                <a:solidFill>
                  <a:schemeClr val="bg1"/>
                </a:solidFill>
              </a:rPr>
              <a:t>ist</a:t>
            </a:r>
            <a:r>
              <a:rPr lang="en-GB" sz="3600" b="1" dirty="0">
                <a:solidFill>
                  <a:schemeClr val="bg1"/>
                </a:solidFill>
              </a:rPr>
              <a:t> das? A, B, C…?</a:t>
            </a:r>
          </a:p>
        </p:txBody>
      </p:sp>
      <p:sp>
        <p:nvSpPr>
          <p:cNvPr id="18" name="Action Button: Custom 16">
            <a:hlinkClick r:id="" action="ppaction://noaction" highlightClick="1">
              <a:snd r:embed="rId5" name="9. 1.wav"/>
            </a:hlinkClick>
            <a:extLst>
              <a:ext uri="{FF2B5EF4-FFF2-40B4-BE49-F238E27FC236}">
                <a16:creationId xmlns:a16="http://schemas.microsoft.com/office/drawing/2014/main" id="{0416BFB3-1766-4E1C-825B-530B75CD311D}"/>
              </a:ext>
            </a:extLst>
          </p:cNvPr>
          <p:cNvSpPr/>
          <p:nvPr/>
        </p:nvSpPr>
        <p:spPr>
          <a:xfrm>
            <a:off x="531743" y="21544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6" name="9. 2.wav"/>
            </a:hlinkClick>
            <a:extLst>
              <a:ext uri="{FF2B5EF4-FFF2-40B4-BE49-F238E27FC236}">
                <a16:creationId xmlns:a16="http://schemas.microsoft.com/office/drawing/2014/main" id="{246FFF31-DD98-49D3-959A-02BCFBB5C59D}"/>
              </a:ext>
            </a:extLst>
          </p:cNvPr>
          <p:cNvSpPr/>
          <p:nvPr/>
        </p:nvSpPr>
        <p:spPr>
          <a:xfrm>
            <a:off x="531743" y="262707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6">
            <a:hlinkClick r:id="" action="ppaction://noaction" highlightClick="1">
              <a:snd r:embed="rId7" name="9. 3.wav"/>
            </a:hlinkClick>
            <a:extLst>
              <a:ext uri="{FF2B5EF4-FFF2-40B4-BE49-F238E27FC236}">
                <a16:creationId xmlns:a16="http://schemas.microsoft.com/office/drawing/2014/main" id="{A1B372DD-C6AD-4E39-949C-3C9457534E7F}"/>
              </a:ext>
            </a:extLst>
          </p:cNvPr>
          <p:cNvSpPr/>
          <p:nvPr/>
        </p:nvSpPr>
        <p:spPr>
          <a:xfrm>
            <a:off x="529665" y="313776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3" name="Action Button: Custom 16">
            <a:hlinkClick r:id="" action="ppaction://noaction" highlightClick="1">
              <a:snd r:embed="rId8" name="9. 4.wav"/>
            </a:hlinkClick>
            <a:extLst>
              <a:ext uri="{FF2B5EF4-FFF2-40B4-BE49-F238E27FC236}">
                <a16:creationId xmlns:a16="http://schemas.microsoft.com/office/drawing/2014/main" id="{1633AC65-56BF-4C0B-BFA1-28BFF3ABE908}"/>
              </a:ext>
            </a:extLst>
          </p:cNvPr>
          <p:cNvSpPr/>
          <p:nvPr/>
        </p:nvSpPr>
        <p:spPr>
          <a:xfrm>
            <a:off x="529665" y="361993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9. 5.wav"/>
            </a:hlinkClick>
            <a:extLst>
              <a:ext uri="{FF2B5EF4-FFF2-40B4-BE49-F238E27FC236}">
                <a16:creationId xmlns:a16="http://schemas.microsoft.com/office/drawing/2014/main" id="{C395734F-318A-4B27-995F-FDA9D2A9EC77}"/>
              </a:ext>
            </a:extLst>
          </p:cNvPr>
          <p:cNvSpPr/>
          <p:nvPr/>
        </p:nvSpPr>
        <p:spPr>
          <a:xfrm>
            <a:off x="529665" y="413747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10" name="9. 6.wav"/>
            </a:hlinkClick>
            <a:extLst>
              <a:ext uri="{FF2B5EF4-FFF2-40B4-BE49-F238E27FC236}">
                <a16:creationId xmlns:a16="http://schemas.microsoft.com/office/drawing/2014/main" id="{2B3B22E6-048C-42D5-AB4C-70993CEB1021}"/>
              </a:ext>
            </a:extLst>
          </p:cNvPr>
          <p:cNvSpPr/>
          <p:nvPr/>
        </p:nvSpPr>
        <p:spPr>
          <a:xfrm>
            <a:off x="534459" y="46233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1" name="TextBox 40">
            <a:extLst>
              <a:ext uri="{FF2B5EF4-FFF2-40B4-BE49-F238E27FC236}">
                <a16:creationId xmlns:a16="http://schemas.microsoft.com/office/drawing/2014/main" id="{8C3BDF2D-D63C-415A-9773-75EE9369D5D2}"/>
              </a:ext>
            </a:extLst>
          </p:cNvPr>
          <p:cNvSpPr txBox="1"/>
          <p:nvPr/>
        </p:nvSpPr>
        <p:spPr>
          <a:xfrm>
            <a:off x="4371534" y="5925269"/>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1</a:t>
            </a:r>
          </a:p>
        </p:txBody>
      </p:sp>
      <p:sp>
        <p:nvSpPr>
          <p:cNvPr id="42" name="TextBox 41">
            <a:extLst>
              <a:ext uri="{FF2B5EF4-FFF2-40B4-BE49-F238E27FC236}">
                <a16:creationId xmlns:a16="http://schemas.microsoft.com/office/drawing/2014/main" id="{69299252-2F60-4233-9E3C-1E641DB8116C}"/>
              </a:ext>
            </a:extLst>
          </p:cNvPr>
          <p:cNvSpPr txBox="1"/>
          <p:nvPr/>
        </p:nvSpPr>
        <p:spPr>
          <a:xfrm>
            <a:off x="1764745" y="5915951"/>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4</a:t>
            </a:r>
          </a:p>
        </p:txBody>
      </p:sp>
      <p:sp>
        <p:nvSpPr>
          <p:cNvPr id="43" name="TextBox 42">
            <a:extLst>
              <a:ext uri="{FF2B5EF4-FFF2-40B4-BE49-F238E27FC236}">
                <a16:creationId xmlns:a16="http://schemas.microsoft.com/office/drawing/2014/main" id="{656F4803-169F-4539-88BF-C740691B68F7}"/>
              </a:ext>
            </a:extLst>
          </p:cNvPr>
          <p:cNvSpPr txBox="1"/>
          <p:nvPr/>
        </p:nvSpPr>
        <p:spPr>
          <a:xfrm>
            <a:off x="8580549" y="5965971"/>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2</a:t>
            </a:r>
          </a:p>
        </p:txBody>
      </p:sp>
      <p:sp>
        <p:nvSpPr>
          <p:cNvPr id="44" name="TextBox 43">
            <a:extLst>
              <a:ext uri="{FF2B5EF4-FFF2-40B4-BE49-F238E27FC236}">
                <a16:creationId xmlns:a16="http://schemas.microsoft.com/office/drawing/2014/main" id="{1C1F5B41-C486-4A90-8B14-E901879F12D8}"/>
              </a:ext>
            </a:extLst>
          </p:cNvPr>
          <p:cNvSpPr txBox="1"/>
          <p:nvPr/>
        </p:nvSpPr>
        <p:spPr>
          <a:xfrm>
            <a:off x="9818267" y="5946174"/>
            <a:ext cx="5155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3</a:t>
            </a:r>
          </a:p>
        </p:txBody>
      </p:sp>
      <p:sp>
        <p:nvSpPr>
          <p:cNvPr id="45" name="TextBox 44">
            <a:extLst>
              <a:ext uri="{FF2B5EF4-FFF2-40B4-BE49-F238E27FC236}">
                <a16:creationId xmlns:a16="http://schemas.microsoft.com/office/drawing/2014/main" id="{0795A0B9-2978-48C2-8A6D-62F82D5BE51C}"/>
              </a:ext>
            </a:extLst>
          </p:cNvPr>
          <p:cNvSpPr txBox="1"/>
          <p:nvPr/>
        </p:nvSpPr>
        <p:spPr>
          <a:xfrm>
            <a:off x="6999353" y="5955393"/>
            <a:ext cx="515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5</a:t>
            </a:r>
          </a:p>
        </p:txBody>
      </p:sp>
      <p:sp>
        <p:nvSpPr>
          <p:cNvPr id="46" name="TextBox 45">
            <a:extLst>
              <a:ext uri="{FF2B5EF4-FFF2-40B4-BE49-F238E27FC236}">
                <a16:creationId xmlns:a16="http://schemas.microsoft.com/office/drawing/2014/main" id="{3CF35687-1B36-47AB-89CA-EDBF668B876A}"/>
              </a:ext>
            </a:extLst>
          </p:cNvPr>
          <p:cNvSpPr txBox="1"/>
          <p:nvPr/>
        </p:nvSpPr>
        <p:spPr>
          <a:xfrm>
            <a:off x="-6982" y="5886073"/>
            <a:ext cx="17862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Antworten</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a:t>
            </a:r>
          </a:p>
        </p:txBody>
      </p:sp>
      <p:cxnSp>
        <p:nvCxnSpPr>
          <p:cNvPr id="47" name="Straight Connector 46">
            <a:extLst>
              <a:ext uri="{FF2B5EF4-FFF2-40B4-BE49-F238E27FC236}">
                <a16:creationId xmlns:a16="http://schemas.microsoft.com/office/drawing/2014/main" id="{D8406AEF-66B5-4682-BE76-FC7370849EEF}"/>
              </a:ext>
            </a:extLst>
          </p:cNvPr>
          <p:cNvCxnSpPr>
            <a:cxnSpLocks/>
          </p:cNvCxnSpPr>
          <p:nvPr/>
        </p:nvCxnSpPr>
        <p:spPr>
          <a:xfrm>
            <a:off x="9136457" y="2798600"/>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73BD4F7-B550-47FA-8912-2C04737F6A0D}"/>
              </a:ext>
            </a:extLst>
          </p:cNvPr>
          <p:cNvSpPr/>
          <p:nvPr/>
        </p:nvSpPr>
        <p:spPr>
          <a:xfrm>
            <a:off x="3787507" y="1813331"/>
            <a:ext cx="5308619" cy="187237"/>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69E887EC-2A27-4E76-B8D6-B06ADAFE7948}"/>
              </a:ext>
            </a:extLst>
          </p:cNvPr>
          <p:cNvSpPr/>
          <p:nvPr/>
        </p:nvSpPr>
        <p:spPr>
          <a:xfrm>
            <a:off x="4577079" y="1918656"/>
            <a:ext cx="3788999"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433CBDD0-F965-4D2C-A78B-8D8173704EF9}"/>
              </a:ext>
            </a:extLst>
          </p:cNvPr>
          <p:cNvSpPr/>
          <p:nvPr/>
        </p:nvSpPr>
        <p:spPr>
          <a:xfrm>
            <a:off x="7826956" y="3005597"/>
            <a:ext cx="2407095" cy="22829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B150A0C1-196A-419C-B476-A3DF43368CA2}"/>
              </a:ext>
            </a:extLst>
          </p:cNvPr>
          <p:cNvSpPr/>
          <p:nvPr/>
        </p:nvSpPr>
        <p:spPr>
          <a:xfrm>
            <a:off x="8279926" y="3175979"/>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2" name="Straight Connector 51">
            <a:extLst>
              <a:ext uri="{FF2B5EF4-FFF2-40B4-BE49-F238E27FC236}">
                <a16:creationId xmlns:a16="http://schemas.microsoft.com/office/drawing/2014/main" id="{1D2E46A9-9444-475E-AAE5-B1D422286578}"/>
              </a:ext>
            </a:extLst>
          </p:cNvPr>
          <p:cNvCxnSpPr>
            <a:cxnSpLocks/>
            <a:endCxn id="53" idx="0"/>
          </p:cNvCxnSpPr>
          <p:nvPr/>
        </p:nvCxnSpPr>
        <p:spPr>
          <a:xfrm>
            <a:off x="3840791" y="2806789"/>
            <a:ext cx="0" cy="186320"/>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98DC347-4EA1-4CFA-859F-05207AC90926}"/>
              </a:ext>
            </a:extLst>
          </p:cNvPr>
          <p:cNvSpPr/>
          <p:nvPr/>
        </p:nvSpPr>
        <p:spPr>
          <a:xfrm>
            <a:off x="3311906" y="3161968"/>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5" name="Straight Connector 54">
            <a:extLst>
              <a:ext uri="{FF2B5EF4-FFF2-40B4-BE49-F238E27FC236}">
                <a16:creationId xmlns:a16="http://schemas.microsoft.com/office/drawing/2014/main" id="{B44389A6-1FAC-411B-B760-FCBD8FA253CF}"/>
              </a:ext>
            </a:extLst>
          </p:cNvPr>
          <p:cNvCxnSpPr>
            <a:cxnSpLocks/>
          </p:cNvCxnSpPr>
          <p:nvPr/>
        </p:nvCxnSpPr>
        <p:spPr>
          <a:xfrm>
            <a:off x="2655736" y="4048293"/>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C5E5C093-4582-4311-884D-51581757355B}"/>
              </a:ext>
            </a:extLst>
          </p:cNvPr>
          <p:cNvSpPr/>
          <p:nvPr/>
        </p:nvSpPr>
        <p:spPr>
          <a:xfrm>
            <a:off x="2271947" y="4259346"/>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3FAB822A-6FEA-45EE-AB76-7693EBFA89B8}"/>
              </a:ext>
            </a:extLst>
          </p:cNvPr>
          <p:cNvSpPr/>
          <p:nvPr/>
        </p:nvSpPr>
        <p:spPr>
          <a:xfrm>
            <a:off x="2254046" y="4376043"/>
            <a:ext cx="871540" cy="1570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59" name="Straight Connector 58">
            <a:extLst>
              <a:ext uri="{FF2B5EF4-FFF2-40B4-BE49-F238E27FC236}">
                <a16:creationId xmlns:a16="http://schemas.microsoft.com/office/drawing/2014/main" id="{1CF91166-4D7A-47F1-80D5-5D80D1B32FD3}"/>
              </a:ext>
            </a:extLst>
          </p:cNvPr>
          <p:cNvCxnSpPr>
            <a:cxnSpLocks/>
          </p:cNvCxnSpPr>
          <p:nvPr/>
        </p:nvCxnSpPr>
        <p:spPr>
          <a:xfrm>
            <a:off x="5059073" y="4015932"/>
            <a:ext cx="0" cy="271818"/>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DB36E9F1-D9D5-41B7-823F-216EC2CF7D38}"/>
              </a:ext>
            </a:extLst>
          </p:cNvPr>
          <p:cNvSpPr/>
          <p:nvPr/>
        </p:nvSpPr>
        <p:spPr>
          <a:xfrm>
            <a:off x="4613064" y="4287750"/>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6C629C6E-0F24-4FCB-A51C-792A0FD72D00}"/>
              </a:ext>
            </a:extLst>
          </p:cNvPr>
          <p:cNvSpPr/>
          <p:nvPr/>
        </p:nvSpPr>
        <p:spPr>
          <a:xfrm>
            <a:off x="5030806" y="4427414"/>
            <a:ext cx="939019" cy="188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62" name="Straight Connector 61">
            <a:extLst>
              <a:ext uri="{FF2B5EF4-FFF2-40B4-BE49-F238E27FC236}">
                <a16:creationId xmlns:a16="http://schemas.microsoft.com/office/drawing/2014/main" id="{09F9AD05-33C3-475D-A4A8-4F03F105683B}"/>
              </a:ext>
            </a:extLst>
          </p:cNvPr>
          <p:cNvCxnSpPr>
            <a:cxnSpLocks/>
          </p:cNvCxnSpPr>
          <p:nvPr/>
        </p:nvCxnSpPr>
        <p:spPr>
          <a:xfrm>
            <a:off x="7917069" y="405579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2C8D191C-7430-4A4A-BE4D-5F3B0503E702}"/>
              </a:ext>
            </a:extLst>
          </p:cNvPr>
          <p:cNvSpPr/>
          <p:nvPr/>
        </p:nvSpPr>
        <p:spPr>
          <a:xfrm>
            <a:off x="7484992" y="4256332"/>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B074A1D1-C618-4EB3-8AB4-36A3F9717129}"/>
              </a:ext>
            </a:extLst>
          </p:cNvPr>
          <p:cNvSpPr/>
          <p:nvPr/>
        </p:nvSpPr>
        <p:spPr>
          <a:xfrm>
            <a:off x="7979827" y="4398188"/>
            <a:ext cx="931889" cy="10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67" name="Straight Connector 66">
            <a:extLst>
              <a:ext uri="{FF2B5EF4-FFF2-40B4-BE49-F238E27FC236}">
                <a16:creationId xmlns:a16="http://schemas.microsoft.com/office/drawing/2014/main" id="{A3A16A6B-F434-4D6A-93DB-FF8E1F68B1D3}"/>
              </a:ext>
            </a:extLst>
          </p:cNvPr>
          <p:cNvCxnSpPr>
            <a:cxnSpLocks/>
          </p:cNvCxnSpPr>
          <p:nvPr/>
        </p:nvCxnSpPr>
        <p:spPr>
          <a:xfrm>
            <a:off x="10237526" y="4034969"/>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DFDDBC56-E7AA-4D41-A8AF-00CBF11D4F0D}"/>
              </a:ext>
            </a:extLst>
          </p:cNvPr>
          <p:cNvSpPr/>
          <p:nvPr/>
        </p:nvSpPr>
        <p:spPr>
          <a:xfrm>
            <a:off x="9811969" y="4253400"/>
            <a:ext cx="1279751" cy="165699"/>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F0B8EA47-A6DF-46DE-ABE1-9F9627682696}"/>
              </a:ext>
            </a:extLst>
          </p:cNvPr>
          <p:cNvSpPr/>
          <p:nvPr/>
        </p:nvSpPr>
        <p:spPr>
          <a:xfrm>
            <a:off x="9877513" y="4390911"/>
            <a:ext cx="871540"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77943FA1-8095-44D8-A40A-CE9D251E8DF0}"/>
              </a:ext>
            </a:extLst>
          </p:cNvPr>
          <p:cNvSpPr txBox="1"/>
          <p:nvPr/>
        </p:nvSpPr>
        <p:spPr>
          <a:xfrm>
            <a:off x="1764745" y="5397799"/>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a:t>
            </a:r>
          </a:p>
        </p:txBody>
      </p:sp>
      <p:cxnSp>
        <p:nvCxnSpPr>
          <p:cNvPr id="71" name="Straight Connector 70">
            <a:extLst>
              <a:ext uri="{FF2B5EF4-FFF2-40B4-BE49-F238E27FC236}">
                <a16:creationId xmlns:a16="http://schemas.microsoft.com/office/drawing/2014/main" id="{844019FC-D230-4425-9BE6-B360B5B2496E}"/>
              </a:ext>
            </a:extLst>
          </p:cNvPr>
          <p:cNvCxnSpPr>
            <a:cxnSpLocks/>
          </p:cNvCxnSpPr>
          <p:nvPr/>
        </p:nvCxnSpPr>
        <p:spPr>
          <a:xfrm>
            <a:off x="1977489" y="518404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996D8D51-F617-4521-8A0F-8AEA357A865F}"/>
              </a:ext>
            </a:extLst>
          </p:cNvPr>
          <p:cNvSpPr txBox="1"/>
          <p:nvPr/>
        </p:nvSpPr>
        <p:spPr>
          <a:xfrm>
            <a:off x="3141446" y="5397799"/>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a:t>
            </a:r>
          </a:p>
        </p:txBody>
      </p:sp>
      <p:cxnSp>
        <p:nvCxnSpPr>
          <p:cNvPr id="73" name="Straight Connector 72">
            <a:extLst>
              <a:ext uri="{FF2B5EF4-FFF2-40B4-BE49-F238E27FC236}">
                <a16:creationId xmlns:a16="http://schemas.microsoft.com/office/drawing/2014/main" id="{089364B8-9DF6-40A9-81F9-3B8CB25065E8}"/>
              </a:ext>
            </a:extLst>
          </p:cNvPr>
          <p:cNvCxnSpPr>
            <a:cxnSpLocks/>
          </p:cNvCxnSpPr>
          <p:nvPr/>
        </p:nvCxnSpPr>
        <p:spPr>
          <a:xfrm>
            <a:off x="3352763" y="518404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196DFE7D-2DBB-4B22-9B7B-EA4636996485}"/>
              </a:ext>
            </a:extLst>
          </p:cNvPr>
          <p:cNvSpPr txBox="1"/>
          <p:nvPr/>
        </p:nvSpPr>
        <p:spPr>
          <a:xfrm>
            <a:off x="4354423" y="5413809"/>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C</a:t>
            </a:r>
          </a:p>
        </p:txBody>
      </p:sp>
      <p:cxnSp>
        <p:nvCxnSpPr>
          <p:cNvPr id="75" name="Straight Connector 74">
            <a:extLst>
              <a:ext uri="{FF2B5EF4-FFF2-40B4-BE49-F238E27FC236}">
                <a16:creationId xmlns:a16="http://schemas.microsoft.com/office/drawing/2014/main" id="{2F424F30-7960-44FA-83B8-07420E5DB080}"/>
              </a:ext>
            </a:extLst>
          </p:cNvPr>
          <p:cNvCxnSpPr>
            <a:cxnSpLocks/>
          </p:cNvCxnSpPr>
          <p:nvPr/>
        </p:nvCxnSpPr>
        <p:spPr>
          <a:xfrm>
            <a:off x="4533391" y="518971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380104B0-6F96-4FCD-AC1B-9C116D6FE9CE}"/>
              </a:ext>
            </a:extLst>
          </p:cNvPr>
          <p:cNvSpPr txBox="1"/>
          <p:nvPr/>
        </p:nvSpPr>
        <p:spPr>
          <a:xfrm>
            <a:off x="5531899" y="5402284"/>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a:t>
            </a:r>
          </a:p>
        </p:txBody>
      </p:sp>
      <p:cxnSp>
        <p:nvCxnSpPr>
          <p:cNvPr id="77" name="Straight Connector 76">
            <a:extLst>
              <a:ext uri="{FF2B5EF4-FFF2-40B4-BE49-F238E27FC236}">
                <a16:creationId xmlns:a16="http://schemas.microsoft.com/office/drawing/2014/main" id="{5338C008-55C5-483B-8557-C6629FD90E5B}"/>
              </a:ext>
            </a:extLst>
          </p:cNvPr>
          <p:cNvCxnSpPr>
            <a:cxnSpLocks/>
          </p:cNvCxnSpPr>
          <p:nvPr/>
        </p:nvCxnSpPr>
        <p:spPr>
          <a:xfrm>
            <a:off x="5743795" y="519480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21FBA680-8BD2-4EBF-9F97-FBA44416FBE6}"/>
              </a:ext>
            </a:extLst>
          </p:cNvPr>
          <p:cNvSpPr txBox="1"/>
          <p:nvPr/>
        </p:nvSpPr>
        <p:spPr>
          <a:xfrm>
            <a:off x="7097639" y="5402284"/>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p>
        </p:txBody>
      </p:sp>
      <p:cxnSp>
        <p:nvCxnSpPr>
          <p:cNvPr id="79" name="Straight Connector 78">
            <a:extLst>
              <a:ext uri="{FF2B5EF4-FFF2-40B4-BE49-F238E27FC236}">
                <a16:creationId xmlns:a16="http://schemas.microsoft.com/office/drawing/2014/main" id="{1A1F028D-4411-443C-8742-287A2D13C7E1}"/>
              </a:ext>
            </a:extLst>
          </p:cNvPr>
          <p:cNvCxnSpPr>
            <a:cxnSpLocks/>
          </p:cNvCxnSpPr>
          <p:nvPr/>
        </p:nvCxnSpPr>
        <p:spPr>
          <a:xfrm>
            <a:off x="7309383" y="519480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2D9092B3-BCB3-499F-A0F0-DE2F97737DC6}"/>
              </a:ext>
            </a:extLst>
          </p:cNvPr>
          <p:cNvSpPr txBox="1"/>
          <p:nvPr/>
        </p:nvSpPr>
        <p:spPr>
          <a:xfrm>
            <a:off x="8570455" y="5412132"/>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t>
            </a:r>
          </a:p>
        </p:txBody>
      </p:sp>
      <p:cxnSp>
        <p:nvCxnSpPr>
          <p:cNvPr id="81" name="Straight Connector 80">
            <a:extLst>
              <a:ext uri="{FF2B5EF4-FFF2-40B4-BE49-F238E27FC236}">
                <a16:creationId xmlns:a16="http://schemas.microsoft.com/office/drawing/2014/main" id="{3B166EBE-383C-426F-8AEF-53D28B367375}"/>
              </a:ext>
            </a:extLst>
          </p:cNvPr>
          <p:cNvCxnSpPr>
            <a:cxnSpLocks/>
          </p:cNvCxnSpPr>
          <p:nvPr/>
        </p:nvCxnSpPr>
        <p:spPr>
          <a:xfrm>
            <a:off x="8781772" y="5196200"/>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C7DDD427-A4C0-4FA7-8E74-E8589E3483F8}"/>
              </a:ext>
            </a:extLst>
          </p:cNvPr>
          <p:cNvSpPr txBox="1"/>
          <p:nvPr/>
        </p:nvSpPr>
        <p:spPr>
          <a:xfrm>
            <a:off x="9816760" y="5397351"/>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a:t>
            </a:r>
          </a:p>
        </p:txBody>
      </p:sp>
      <p:cxnSp>
        <p:nvCxnSpPr>
          <p:cNvPr id="83" name="Straight Connector 82">
            <a:extLst>
              <a:ext uri="{FF2B5EF4-FFF2-40B4-BE49-F238E27FC236}">
                <a16:creationId xmlns:a16="http://schemas.microsoft.com/office/drawing/2014/main" id="{F0011F32-1A8D-442B-B56A-A12598371C08}"/>
              </a:ext>
            </a:extLst>
          </p:cNvPr>
          <p:cNvCxnSpPr>
            <a:cxnSpLocks/>
          </p:cNvCxnSpPr>
          <p:nvPr/>
        </p:nvCxnSpPr>
        <p:spPr>
          <a:xfrm>
            <a:off x="10028077" y="5195666"/>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70D6498B-3CE1-4B4C-9FCC-B07CBAC56DB3}"/>
              </a:ext>
            </a:extLst>
          </p:cNvPr>
          <p:cNvSpPr txBox="1"/>
          <p:nvPr/>
        </p:nvSpPr>
        <p:spPr>
          <a:xfrm>
            <a:off x="11097068" y="5389386"/>
            <a:ext cx="422635" cy="461665"/>
          </a:xfrm>
          <a:prstGeom prst="rect">
            <a:avLst/>
          </a:prstGeom>
          <a:noFill/>
          <a:ln w="19050">
            <a:solidFill>
              <a:srgbClr val="11507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a:t>
            </a:r>
          </a:p>
        </p:txBody>
      </p:sp>
      <p:cxnSp>
        <p:nvCxnSpPr>
          <p:cNvPr id="85" name="Straight Connector 84">
            <a:extLst>
              <a:ext uri="{FF2B5EF4-FFF2-40B4-BE49-F238E27FC236}">
                <a16:creationId xmlns:a16="http://schemas.microsoft.com/office/drawing/2014/main" id="{8E0782F4-5F3B-4D02-ACB7-D95246F39A88}"/>
              </a:ext>
            </a:extLst>
          </p:cNvPr>
          <p:cNvCxnSpPr>
            <a:cxnSpLocks/>
          </p:cNvCxnSpPr>
          <p:nvPr/>
        </p:nvCxnSpPr>
        <p:spPr>
          <a:xfrm>
            <a:off x="11305983" y="518404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56932E7F-26B0-447B-AE25-1F09484053F3}"/>
              </a:ext>
            </a:extLst>
          </p:cNvPr>
          <p:cNvSpPr txBox="1"/>
          <p:nvPr/>
        </p:nvSpPr>
        <p:spPr>
          <a:xfrm>
            <a:off x="3966105" y="4398742"/>
            <a:ext cx="1123884"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hieß</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9" name="TextBox 88">
            <a:extLst>
              <a:ext uri="{FF2B5EF4-FFF2-40B4-BE49-F238E27FC236}">
                <a16:creationId xmlns:a16="http://schemas.microsoft.com/office/drawing/2014/main" id="{508D5A64-E27E-48ED-BCED-79BB2926E3A4}"/>
              </a:ext>
            </a:extLst>
          </p:cNvPr>
          <p:cNvSpPr txBox="1"/>
          <p:nvPr/>
        </p:nvSpPr>
        <p:spPr>
          <a:xfrm>
            <a:off x="4258410" y="3196597"/>
            <a:ext cx="1581065"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Weise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02" name="Group 101">
            <a:extLst>
              <a:ext uri="{FF2B5EF4-FFF2-40B4-BE49-F238E27FC236}">
                <a16:creationId xmlns:a16="http://schemas.microsoft.com/office/drawing/2014/main" id="{7A5F1E0E-1347-8F47-A966-1568A5F17C7C}"/>
              </a:ext>
            </a:extLst>
          </p:cNvPr>
          <p:cNvGrpSpPr/>
          <p:nvPr/>
        </p:nvGrpSpPr>
        <p:grpSpPr>
          <a:xfrm>
            <a:off x="8317685" y="1982036"/>
            <a:ext cx="1556882" cy="830997"/>
            <a:chOff x="9350500" y="1452873"/>
            <a:chExt cx="1556882" cy="830997"/>
          </a:xfrm>
        </p:grpSpPr>
        <p:sp>
          <p:nvSpPr>
            <p:cNvPr id="93" name="TextBox 92">
              <a:extLst>
                <a:ext uri="{FF2B5EF4-FFF2-40B4-BE49-F238E27FC236}">
                  <a16:creationId xmlns:a16="http://schemas.microsoft.com/office/drawing/2014/main" id="{D5AC6C53-97D1-47CD-AE93-88CD0D01272C}"/>
                </a:ext>
              </a:extLst>
            </p:cNvPr>
            <p:cNvSpPr txBox="1"/>
            <p:nvPr/>
          </p:nvSpPr>
          <p:spPr>
            <a:xfrm>
              <a:off x="9350500" y="1452873"/>
              <a:ext cx="1556882"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Beine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 name="Picture 3" descr="A picture containing building&#10;&#10;Description automatically generated">
              <a:extLst>
                <a:ext uri="{FF2B5EF4-FFF2-40B4-BE49-F238E27FC236}">
                  <a16:creationId xmlns:a16="http://schemas.microsoft.com/office/drawing/2014/main" id="{F89AEF97-3F57-A341-B2E5-BD028FFF5B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282916" y="1547552"/>
              <a:ext cx="577960" cy="707255"/>
            </a:xfrm>
            <a:prstGeom prst="rect">
              <a:avLst/>
            </a:prstGeom>
          </p:spPr>
        </p:pic>
      </p:grpSp>
      <p:sp>
        <p:nvSpPr>
          <p:cNvPr id="8" name="TextBox 7">
            <a:extLst>
              <a:ext uri="{FF2B5EF4-FFF2-40B4-BE49-F238E27FC236}">
                <a16:creationId xmlns:a16="http://schemas.microsoft.com/office/drawing/2014/main" id="{D445295C-CAE0-244D-984D-070D69DD1028}"/>
              </a:ext>
            </a:extLst>
          </p:cNvPr>
          <p:cNvSpPr txBox="1"/>
          <p:nvPr/>
        </p:nvSpPr>
        <p:spPr>
          <a:xfrm>
            <a:off x="1080863" y="4597869"/>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03" name="Group 102">
            <a:extLst>
              <a:ext uri="{FF2B5EF4-FFF2-40B4-BE49-F238E27FC236}">
                <a16:creationId xmlns:a16="http://schemas.microsoft.com/office/drawing/2014/main" id="{14910D21-961C-F54A-AF42-C19B745BA1D1}"/>
              </a:ext>
            </a:extLst>
          </p:cNvPr>
          <p:cNvGrpSpPr/>
          <p:nvPr/>
        </p:nvGrpSpPr>
        <p:grpSpPr>
          <a:xfrm>
            <a:off x="3109689" y="1987887"/>
            <a:ext cx="1556882" cy="830997"/>
            <a:chOff x="4303330" y="1467125"/>
            <a:chExt cx="1556882" cy="830997"/>
          </a:xfrm>
        </p:grpSpPr>
        <p:sp>
          <p:nvSpPr>
            <p:cNvPr id="91" name="TextBox 90">
              <a:extLst>
                <a:ext uri="{FF2B5EF4-FFF2-40B4-BE49-F238E27FC236}">
                  <a16:creationId xmlns:a16="http://schemas.microsoft.com/office/drawing/2014/main" id="{DCDE8BA9-FB7A-46AC-8B35-E8F922C8F187}"/>
                </a:ext>
              </a:extLst>
            </p:cNvPr>
            <p:cNvSpPr txBox="1"/>
            <p:nvPr/>
          </p:nvSpPr>
          <p:spPr>
            <a:xfrm>
              <a:off x="4303330" y="1467125"/>
              <a:ext cx="1556882"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Biene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 name="Picture 6" descr="A picture containing drawing&#10;&#10;Description automatically generated">
              <a:extLst>
                <a:ext uri="{FF2B5EF4-FFF2-40B4-BE49-F238E27FC236}">
                  <a16:creationId xmlns:a16="http://schemas.microsoft.com/office/drawing/2014/main" id="{22B1DA79-AAB4-8F47-9D5A-FCF6D33F3CA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10414" y="1684066"/>
              <a:ext cx="572878" cy="599088"/>
            </a:xfrm>
            <a:prstGeom prst="rect">
              <a:avLst/>
            </a:prstGeom>
          </p:spPr>
        </p:pic>
      </p:grpSp>
      <p:grpSp>
        <p:nvGrpSpPr>
          <p:cNvPr id="98" name="Group 97">
            <a:extLst>
              <a:ext uri="{FF2B5EF4-FFF2-40B4-BE49-F238E27FC236}">
                <a16:creationId xmlns:a16="http://schemas.microsoft.com/office/drawing/2014/main" id="{DB968F3A-A75D-0842-A252-87D3E1B0E6C1}"/>
              </a:ext>
            </a:extLst>
          </p:cNvPr>
          <p:cNvGrpSpPr/>
          <p:nvPr/>
        </p:nvGrpSpPr>
        <p:grpSpPr>
          <a:xfrm>
            <a:off x="1878230" y="3196597"/>
            <a:ext cx="1581065" cy="830997"/>
            <a:chOff x="2731671" y="2748519"/>
            <a:chExt cx="1581065" cy="830997"/>
          </a:xfrm>
        </p:grpSpPr>
        <p:sp>
          <p:nvSpPr>
            <p:cNvPr id="90" name="TextBox 89">
              <a:extLst>
                <a:ext uri="{FF2B5EF4-FFF2-40B4-BE49-F238E27FC236}">
                  <a16:creationId xmlns:a16="http://schemas.microsoft.com/office/drawing/2014/main" id="{F122644A-4BAD-4032-8BB9-468787B77128}"/>
                </a:ext>
              </a:extLst>
            </p:cNvPr>
            <p:cNvSpPr txBox="1"/>
            <p:nvPr/>
          </p:nvSpPr>
          <p:spPr>
            <a:xfrm>
              <a:off x="2731671" y="2748519"/>
              <a:ext cx="1581065"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95B24E0C-8576-0F47-A040-40D42EAD957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31195" y="3082899"/>
              <a:ext cx="546933" cy="422164"/>
            </a:xfrm>
            <a:prstGeom prst="rect">
              <a:avLst/>
            </a:prstGeom>
          </p:spPr>
        </p:pic>
      </p:grpSp>
      <p:grpSp>
        <p:nvGrpSpPr>
          <p:cNvPr id="105" name="Group 104">
            <a:extLst>
              <a:ext uri="{FF2B5EF4-FFF2-40B4-BE49-F238E27FC236}">
                <a16:creationId xmlns:a16="http://schemas.microsoft.com/office/drawing/2014/main" id="{7A1E9B21-FD60-5348-AFC7-50613F54025F}"/>
              </a:ext>
            </a:extLst>
          </p:cNvPr>
          <p:cNvGrpSpPr/>
          <p:nvPr/>
        </p:nvGrpSpPr>
        <p:grpSpPr>
          <a:xfrm>
            <a:off x="9432997" y="3198954"/>
            <a:ext cx="1556882" cy="830997"/>
            <a:chOff x="10477872" y="2688193"/>
            <a:chExt cx="1556882" cy="830997"/>
          </a:xfrm>
        </p:grpSpPr>
        <p:sp>
          <p:nvSpPr>
            <p:cNvPr id="109" name="TextBox 108">
              <a:extLst>
                <a:ext uri="{FF2B5EF4-FFF2-40B4-BE49-F238E27FC236}">
                  <a16:creationId xmlns:a16="http://schemas.microsoft.com/office/drawing/2014/main" id="{58AA835D-5440-400C-9D34-FE4F8235FDF7}"/>
                </a:ext>
              </a:extLst>
            </p:cNvPr>
            <p:cNvSpPr txBox="1"/>
            <p:nvPr/>
          </p:nvSpPr>
          <p:spPr>
            <a:xfrm>
              <a:off x="10477872" y="2688193"/>
              <a:ext cx="1556882"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16" name="Group 15">
              <a:extLst>
                <a:ext uri="{FF2B5EF4-FFF2-40B4-BE49-F238E27FC236}">
                  <a16:creationId xmlns:a16="http://schemas.microsoft.com/office/drawing/2014/main" id="{A4B1F504-6909-884E-AFE5-CA488BB5D08C}"/>
                </a:ext>
              </a:extLst>
            </p:cNvPr>
            <p:cNvGrpSpPr/>
            <p:nvPr/>
          </p:nvGrpSpPr>
          <p:grpSpPr>
            <a:xfrm>
              <a:off x="10841877" y="2786022"/>
              <a:ext cx="1082772" cy="678656"/>
              <a:chOff x="10841877" y="2786022"/>
              <a:chExt cx="1082772" cy="678656"/>
            </a:xfrm>
          </p:grpSpPr>
          <p:pic>
            <p:nvPicPr>
              <p:cNvPr id="13" name="Picture 12">
                <a:extLst>
                  <a:ext uri="{FF2B5EF4-FFF2-40B4-BE49-F238E27FC236}">
                    <a16:creationId xmlns:a16="http://schemas.microsoft.com/office/drawing/2014/main" id="{EC1010D8-4B88-314E-90CA-A4494C75D8A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41877" y="2935386"/>
                <a:ext cx="1026507" cy="529292"/>
              </a:xfrm>
              <a:prstGeom prst="rect">
                <a:avLst/>
              </a:prstGeom>
            </p:spPr>
          </p:pic>
          <p:pic>
            <p:nvPicPr>
              <p:cNvPr id="15" name="Graphic 14" descr="Marker">
                <a:extLst>
                  <a:ext uri="{FF2B5EF4-FFF2-40B4-BE49-F238E27FC236}">
                    <a16:creationId xmlns:a16="http://schemas.microsoft.com/office/drawing/2014/main" id="{FDB4B28A-ADD0-FD4C-9AB6-86BCDB3095D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50546" y="2786022"/>
                <a:ext cx="474103" cy="474103"/>
              </a:xfrm>
              <a:prstGeom prst="rect">
                <a:avLst/>
              </a:prstGeom>
            </p:spPr>
          </p:pic>
        </p:grpSp>
      </p:grpSp>
      <p:grpSp>
        <p:nvGrpSpPr>
          <p:cNvPr id="104" name="Group 103">
            <a:extLst>
              <a:ext uri="{FF2B5EF4-FFF2-40B4-BE49-F238E27FC236}">
                <a16:creationId xmlns:a16="http://schemas.microsoft.com/office/drawing/2014/main" id="{A4E0C11F-D176-3249-A508-FD6AEEE293A2}"/>
              </a:ext>
            </a:extLst>
          </p:cNvPr>
          <p:cNvGrpSpPr/>
          <p:nvPr/>
        </p:nvGrpSpPr>
        <p:grpSpPr>
          <a:xfrm>
            <a:off x="7136618" y="3212202"/>
            <a:ext cx="1556882" cy="830997"/>
            <a:chOff x="8018701" y="2720659"/>
            <a:chExt cx="1556882" cy="830997"/>
          </a:xfrm>
        </p:grpSpPr>
        <p:sp>
          <p:nvSpPr>
            <p:cNvPr id="143" name="TextBox 142">
              <a:extLst>
                <a:ext uri="{FF2B5EF4-FFF2-40B4-BE49-F238E27FC236}">
                  <a16:creationId xmlns:a16="http://schemas.microsoft.com/office/drawing/2014/main" id="{967A03F9-A950-4F39-A5B5-E7859EDF3874}"/>
                </a:ext>
              </a:extLst>
            </p:cNvPr>
            <p:cNvSpPr txBox="1"/>
            <p:nvPr/>
          </p:nvSpPr>
          <p:spPr>
            <a:xfrm>
              <a:off x="8018701" y="2720659"/>
              <a:ext cx="1556882"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1" name="Picture 20" descr="A picture containing glass, table, sitting, food&#10;&#10;Description automatically generated">
              <a:extLst>
                <a:ext uri="{FF2B5EF4-FFF2-40B4-BE49-F238E27FC236}">
                  <a16:creationId xmlns:a16="http://schemas.microsoft.com/office/drawing/2014/main" id="{856ABFE1-D5BF-2044-B8FD-DCFC403A1C1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071794" y="2882831"/>
              <a:ext cx="288010" cy="576019"/>
            </a:xfrm>
            <a:prstGeom prst="rect">
              <a:avLst/>
            </a:prstGeom>
          </p:spPr>
        </p:pic>
      </p:grpSp>
      <p:grpSp>
        <p:nvGrpSpPr>
          <p:cNvPr id="99" name="Group 98">
            <a:extLst>
              <a:ext uri="{FF2B5EF4-FFF2-40B4-BE49-F238E27FC236}">
                <a16:creationId xmlns:a16="http://schemas.microsoft.com/office/drawing/2014/main" id="{814035D3-B3B8-2C43-ACE6-64D807635B9E}"/>
              </a:ext>
            </a:extLst>
          </p:cNvPr>
          <p:cNvGrpSpPr/>
          <p:nvPr/>
        </p:nvGrpSpPr>
        <p:grpSpPr>
          <a:xfrm>
            <a:off x="1327590" y="4403085"/>
            <a:ext cx="1286258" cy="830997"/>
            <a:chOff x="2030413" y="3966561"/>
            <a:chExt cx="1286258" cy="830997"/>
          </a:xfrm>
        </p:grpSpPr>
        <p:sp>
          <p:nvSpPr>
            <p:cNvPr id="97" name="TextBox 96">
              <a:extLst>
                <a:ext uri="{FF2B5EF4-FFF2-40B4-BE49-F238E27FC236}">
                  <a16:creationId xmlns:a16="http://schemas.microsoft.com/office/drawing/2014/main" id="{2651357D-4746-4C78-A5D5-B875A6D6F409}"/>
                </a:ext>
              </a:extLst>
            </p:cNvPr>
            <p:cNvSpPr txBox="1"/>
            <p:nvPr/>
          </p:nvSpPr>
          <p:spPr>
            <a:xfrm>
              <a:off x="2030413" y="3966561"/>
              <a:ext cx="1286258"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Leib</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3" name="Picture 22" descr="A picture containing dress, player, shirt, baseball&#10;&#10;Description automatically generated">
              <a:extLst>
                <a:ext uri="{FF2B5EF4-FFF2-40B4-BE49-F238E27FC236}">
                  <a16:creationId xmlns:a16="http://schemas.microsoft.com/office/drawing/2014/main" id="{98BA321C-CBE6-3A44-9042-C07D3626B2A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905546" y="4002039"/>
              <a:ext cx="366817" cy="733634"/>
            </a:xfrm>
            <a:prstGeom prst="rect">
              <a:avLst/>
            </a:prstGeom>
          </p:spPr>
        </p:pic>
      </p:grpSp>
      <p:grpSp>
        <p:nvGrpSpPr>
          <p:cNvPr id="100" name="Group 99">
            <a:extLst>
              <a:ext uri="{FF2B5EF4-FFF2-40B4-BE49-F238E27FC236}">
                <a16:creationId xmlns:a16="http://schemas.microsoft.com/office/drawing/2014/main" id="{F4AB6568-7E70-6645-8B63-DFF5255F8CDC}"/>
              </a:ext>
            </a:extLst>
          </p:cNvPr>
          <p:cNvGrpSpPr/>
          <p:nvPr/>
        </p:nvGrpSpPr>
        <p:grpSpPr>
          <a:xfrm>
            <a:off x="2716403" y="4402016"/>
            <a:ext cx="1198337" cy="843168"/>
            <a:chOff x="3686314" y="3966561"/>
            <a:chExt cx="1198337" cy="843168"/>
          </a:xfrm>
        </p:grpSpPr>
        <p:sp>
          <p:nvSpPr>
            <p:cNvPr id="58" name="TextBox 57">
              <a:extLst>
                <a:ext uri="{FF2B5EF4-FFF2-40B4-BE49-F238E27FC236}">
                  <a16:creationId xmlns:a16="http://schemas.microsoft.com/office/drawing/2014/main" id="{0E8A07D4-A389-460E-9B30-A22FABCB0066}"/>
                </a:ext>
              </a:extLst>
            </p:cNvPr>
            <p:cNvSpPr txBox="1"/>
            <p:nvPr/>
          </p:nvSpPr>
          <p:spPr>
            <a:xfrm>
              <a:off x="3686314" y="3966561"/>
              <a:ext cx="1198337"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ieb</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5" name="Graphic 24" descr="Two Hearts">
              <a:extLst>
                <a:ext uri="{FF2B5EF4-FFF2-40B4-BE49-F238E27FC236}">
                  <a16:creationId xmlns:a16="http://schemas.microsoft.com/office/drawing/2014/main" id="{E514A101-C135-5248-ABB3-901A8528CA1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191804" y="4244115"/>
              <a:ext cx="565614" cy="565614"/>
            </a:xfrm>
            <a:prstGeom prst="rect">
              <a:avLst/>
            </a:prstGeom>
          </p:spPr>
        </p:pic>
      </p:grpSp>
      <p:grpSp>
        <p:nvGrpSpPr>
          <p:cNvPr id="101" name="Group 100">
            <a:extLst>
              <a:ext uri="{FF2B5EF4-FFF2-40B4-BE49-F238E27FC236}">
                <a16:creationId xmlns:a16="http://schemas.microsoft.com/office/drawing/2014/main" id="{C79D779C-D8E9-9C43-9CEE-87584974E812}"/>
              </a:ext>
            </a:extLst>
          </p:cNvPr>
          <p:cNvGrpSpPr/>
          <p:nvPr/>
        </p:nvGrpSpPr>
        <p:grpSpPr>
          <a:xfrm>
            <a:off x="5154834" y="4400077"/>
            <a:ext cx="1167565" cy="866510"/>
            <a:chOff x="6484731" y="3981173"/>
            <a:chExt cx="1167565" cy="866510"/>
          </a:xfrm>
        </p:grpSpPr>
        <p:sp>
          <p:nvSpPr>
            <p:cNvPr id="86" name="TextBox 85">
              <a:extLst>
                <a:ext uri="{FF2B5EF4-FFF2-40B4-BE49-F238E27FC236}">
                  <a16:creationId xmlns:a16="http://schemas.microsoft.com/office/drawing/2014/main" id="{482E46AA-AF35-44AB-B154-EBE2DC63477F}"/>
                </a:ext>
              </a:extLst>
            </p:cNvPr>
            <p:cNvSpPr txBox="1"/>
            <p:nvPr/>
          </p:nvSpPr>
          <p:spPr>
            <a:xfrm>
              <a:off x="6484731" y="3981173"/>
              <a:ext cx="1167565"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heiß</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7" name="Picture 26" descr="A picture containing bottle, drawing&#10;&#10;Description automatically generated">
              <a:extLst>
                <a:ext uri="{FF2B5EF4-FFF2-40B4-BE49-F238E27FC236}">
                  <a16:creationId xmlns:a16="http://schemas.microsoft.com/office/drawing/2014/main" id="{FA2B16B2-705D-0F43-B281-09F4DBFCA41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83152" y="4055682"/>
              <a:ext cx="396001" cy="792001"/>
            </a:xfrm>
            <a:prstGeom prst="rect">
              <a:avLst/>
            </a:prstGeom>
          </p:spPr>
        </p:pic>
      </p:grpSp>
      <p:grpSp>
        <p:nvGrpSpPr>
          <p:cNvPr id="112" name="Group 111">
            <a:extLst>
              <a:ext uri="{FF2B5EF4-FFF2-40B4-BE49-F238E27FC236}">
                <a16:creationId xmlns:a16="http://schemas.microsoft.com/office/drawing/2014/main" id="{836BFA7D-AFB3-2A42-A847-37FD2B76C23A}"/>
              </a:ext>
            </a:extLst>
          </p:cNvPr>
          <p:cNvGrpSpPr/>
          <p:nvPr/>
        </p:nvGrpSpPr>
        <p:grpSpPr>
          <a:xfrm>
            <a:off x="8039681" y="4388143"/>
            <a:ext cx="1260728" cy="830997"/>
            <a:chOff x="8039681" y="4208428"/>
            <a:chExt cx="1260728" cy="830997"/>
          </a:xfrm>
        </p:grpSpPr>
        <p:sp>
          <p:nvSpPr>
            <p:cNvPr id="65" name="TextBox 64">
              <a:extLst>
                <a:ext uri="{FF2B5EF4-FFF2-40B4-BE49-F238E27FC236}">
                  <a16:creationId xmlns:a16="http://schemas.microsoft.com/office/drawing/2014/main" id="{AE39E2B9-57B0-4EC6-9EED-474A6A15A975}"/>
                </a:ext>
              </a:extLst>
            </p:cNvPr>
            <p:cNvSpPr txBox="1"/>
            <p:nvPr/>
          </p:nvSpPr>
          <p:spPr>
            <a:xfrm>
              <a:off x="8039681" y="4208428"/>
              <a:ext cx="1260728"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schien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9" name="Picture 28" descr="A picture containing computer, drawing&#10;&#10;Description automatically generated">
              <a:extLst>
                <a:ext uri="{FF2B5EF4-FFF2-40B4-BE49-F238E27FC236}">
                  <a16:creationId xmlns:a16="http://schemas.microsoft.com/office/drawing/2014/main" id="{7B26FF7C-743C-F54E-BD75-55A41B5893C5}"/>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682757" y="4615724"/>
              <a:ext cx="548144" cy="411108"/>
            </a:xfrm>
            <a:prstGeom prst="rect">
              <a:avLst/>
            </a:prstGeom>
          </p:spPr>
        </p:pic>
      </p:grpSp>
      <p:grpSp>
        <p:nvGrpSpPr>
          <p:cNvPr id="106" name="Group 105">
            <a:extLst>
              <a:ext uri="{FF2B5EF4-FFF2-40B4-BE49-F238E27FC236}">
                <a16:creationId xmlns:a16="http://schemas.microsoft.com/office/drawing/2014/main" id="{14289C3E-5742-BA48-9A97-4FC18DE6B44B}"/>
              </a:ext>
            </a:extLst>
          </p:cNvPr>
          <p:cNvGrpSpPr/>
          <p:nvPr/>
        </p:nvGrpSpPr>
        <p:grpSpPr>
          <a:xfrm>
            <a:off x="6670779" y="4398188"/>
            <a:ext cx="1260729" cy="830997"/>
            <a:chOff x="7715728" y="3981173"/>
            <a:chExt cx="1260729" cy="830997"/>
          </a:xfrm>
        </p:grpSpPr>
        <p:sp>
          <p:nvSpPr>
            <p:cNvPr id="66" name="TextBox 65">
              <a:extLst>
                <a:ext uri="{FF2B5EF4-FFF2-40B4-BE49-F238E27FC236}">
                  <a16:creationId xmlns:a16="http://schemas.microsoft.com/office/drawing/2014/main" id="{5BAB82F7-D4B9-48DF-A78C-B5A85ADED6B7}"/>
                </a:ext>
              </a:extLst>
            </p:cNvPr>
            <p:cNvSpPr txBox="1"/>
            <p:nvPr/>
          </p:nvSpPr>
          <p:spPr>
            <a:xfrm>
              <a:off x="7715728" y="3981173"/>
              <a:ext cx="1260729"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Schein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1" name="Picture 30" descr="A picture containing sitting, holding, reading, looking&#10;&#10;Description automatically generated">
              <a:extLst>
                <a:ext uri="{FF2B5EF4-FFF2-40B4-BE49-F238E27FC236}">
                  <a16:creationId xmlns:a16="http://schemas.microsoft.com/office/drawing/2014/main" id="{FFD600E4-C4DD-5546-A4A5-239050E59C8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913236" y="4404970"/>
              <a:ext cx="722503" cy="361252"/>
            </a:xfrm>
            <a:prstGeom prst="rect">
              <a:avLst/>
            </a:prstGeom>
          </p:spPr>
        </p:pic>
      </p:grpSp>
      <p:sp>
        <p:nvSpPr>
          <p:cNvPr id="88" name="TextBox 87">
            <a:extLst>
              <a:ext uri="{FF2B5EF4-FFF2-40B4-BE49-F238E27FC236}">
                <a16:creationId xmlns:a16="http://schemas.microsoft.com/office/drawing/2014/main" id="{E7D6AD9B-ED12-4377-9724-B4FC685E865D}"/>
              </a:ext>
            </a:extLst>
          </p:cNvPr>
          <p:cNvSpPr txBox="1"/>
          <p:nvPr/>
        </p:nvSpPr>
        <p:spPr>
          <a:xfrm>
            <a:off x="10661686" y="4369293"/>
            <a:ext cx="1154525"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rief</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9" name="Picture 38" descr="A close up of a logo&#10;&#10;Description automatically generated">
            <a:extLst>
              <a:ext uri="{FF2B5EF4-FFF2-40B4-BE49-F238E27FC236}">
                <a16:creationId xmlns:a16="http://schemas.microsoft.com/office/drawing/2014/main" id="{017B3364-6459-E145-AEB8-F48C1E4F5E2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1198212" y="4688543"/>
            <a:ext cx="615691" cy="481677"/>
          </a:xfrm>
          <a:prstGeom prst="rect">
            <a:avLst/>
          </a:prstGeom>
        </p:spPr>
      </p:pic>
      <p:grpSp>
        <p:nvGrpSpPr>
          <p:cNvPr id="116" name="Group 115">
            <a:extLst>
              <a:ext uri="{FF2B5EF4-FFF2-40B4-BE49-F238E27FC236}">
                <a16:creationId xmlns:a16="http://schemas.microsoft.com/office/drawing/2014/main" id="{D784E900-D8E3-2844-8AFE-077B0C580B49}"/>
              </a:ext>
            </a:extLst>
          </p:cNvPr>
          <p:cNvGrpSpPr/>
          <p:nvPr/>
        </p:nvGrpSpPr>
        <p:grpSpPr>
          <a:xfrm>
            <a:off x="9416305" y="4375821"/>
            <a:ext cx="1091211" cy="830997"/>
            <a:chOff x="9416305" y="4196106"/>
            <a:chExt cx="1091211" cy="830997"/>
          </a:xfrm>
        </p:grpSpPr>
        <p:sp>
          <p:nvSpPr>
            <p:cNvPr id="107" name="TextBox 106">
              <a:hlinkClick r:id="" action="ppaction://noaction">
                <a:snd r:embed="rId25" name="5. serveuse.wav"/>
              </a:hlinkClick>
              <a:extLst>
                <a:ext uri="{FF2B5EF4-FFF2-40B4-BE49-F238E27FC236}">
                  <a16:creationId xmlns:a16="http://schemas.microsoft.com/office/drawing/2014/main" id="{6478306C-4A60-49BE-A276-7DC56B977531}"/>
                </a:ext>
              </a:extLst>
            </p:cNvPr>
            <p:cNvSpPr txBox="1"/>
            <p:nvPr/>
          </p:nvSpPr>
          <p:spPr>
            <a:xfrm>
              <a:off x="9416305" y="4196106"/>
              <a:ext cx="1091211" cy="830997"/>
            </a:xfrm>
            <a:prstGeom prst="rect">
              <a:avLst/>
            </a:prstGeom>
            <a:solidFill>
              <a:schemeClr val="bg1"/>
            </a:solidFill>
            <a:ln w="19050">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reif</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4" name="Picture 93" descr="A close up of a logo&#10;&#10;Description automatically generated">
              <a:extLst>
                <a:ext uri="{FF2B5EF4-FFF2-40B4-BE49-F238E27FC236}">
                  <a16:creationId xmlns:a16="http://schemas.microsoft.com/office/drawing/2014/main" id="{FA75BE7B-33C1-7B4E-9E97-E5424E88BD7D}"/>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432997" y="4591725"/>
              <a:ext cx="515577" cy="431796"/>
            </a:xfrm>
            <a:prstGeom prst="rect">
              <a:avLst/>
            </a:prstGeom>
          </p:spPr>
        </p:pic>
        <p:pic>
          <p:nvPicPr>
            <p:cNvPr id="96" name="Picture 95" descr="A picture containing flower, light&#10;&#10;Description automatically generated">
              <a:extLst>
                <a:ext uri="{FF2B5EF4-FFF2-40B4-BE49-F238E27FC236}">
                  <a16:creationId xmlns:a16="http://schemas.microsoft.com/office/drawing/2014/main" id="{8FFDD2C6-72E3-9D49-8462-87042B0044F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961910" y="4569460"/>
              <a:ext cx="518209" cy="421045"/>
            </a:xfrm>
            <a:prstGeom prst="rect">
              <a:avLst/>
            </a:prstGeom>
          </p:spPr>
        </p:pic>
        <p:sp>
          <p:nvSpPr>
            <p:cNvPr id="115" name="Down Arrow 114">
              <a:extLst>
                <a:ext uri="{FF2B5EF4-FFF2-40B4-BE49-F238E27FC236}">
                  <a16:creationId xmlns:a16="http://schemas.microsoft.com/office/drawing/2014/main" id="{3F39371A-03B8-1545-BA24-990E7A26D7AC}"/>
                </a:ext>
              </a:extLst>
            </p:cNvPr>
            <p:cNvSpPr/>
            <p:nvPr/>
          </p:nvSpPr>
          <p:spPr>
            <a:xfrm>
              <a:off x="10159519" y="4340577"/>
              <a:ext cx="208048" cy="35130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118" name="TextBox 117">
            <a:extLst>
              <a:ext uri="{FF2B5EF4-FFF2-40B4-BE49-F238E27FC236}">
                <a16:creationId xmlns:a16="http://schemas.microsoft.com/office/drawing/2014/main" id="{13770043-CF8F-B146-B830-30BBE15F00B7}"/>
              </a:ext>
            </a:extLst>
          </p:cNvPr>
          <p:cNvSpPr txBox="1"/>
          <p:nvPr/>
        </p:nvSpPr>
        <p:spPr>
          <a:xfrm>
            <a:off x="3092750" y="5926811"/>
            <a:ext cx="515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6</a:t>
            </a:r>
          </a:p>
        </p:txBody>
      </p:sp>
      <p:cxnSp>
        <p:nvCxnSpPr>
          <p:cNvPr id="110" name="Straight Connector 109">
            <a:extLst>
              <a:ext uri="{FF2B5EF4-FFF2-40B4-BE49-F238E27FC236}">
                <a16:creationId xmlns:a16="http://schemas.microsoft.com/office/drawing/2014/main" id="{1D2E46A9-9444-475E-AAE5-B1D422286578}"/>
              </a:ext>
            </a:extLst>
          </p:cNvPr>
          <p:cNvCxnSpPr>
            <a:cxnSpLocks/>
          </p:cNvCxnSpPr>
          <p:nvPr/>
        </p:nvCxnSpPr>
        <p:spPr>
          <a:xfrm>
            <a:off x="6496361" y="1268730"/>
            <a:ext cx="0" cy="544601"/>
          </a:xfrm>
          <a:prstGeom prst="line">
            <a:avLst/>
          </a:prstGeom>
          <a:ln w="19050">
            <a:solidFill>
              <a:srgbClr val="115076"/>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6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1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795332" y="1321458"/>
            <a:ext cx="241479"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grpSp>
        <p:nvGrpSpPr>
          <p:cNvPr id="19" name="Group 18">
            <a:extLst>
              <a:ext uri="{FF2B5EF4-FFF2-40B4-BE49-F238E27FC236}">
                <a16:creationId xmlns:a16="http://schemas.microsoft.com/office/drawing/2014/main" id="{A763FA47-DA53-47E3-B370-227B73F681BA}"/>
              </a:ext>
            </a:extLst>
          </p:cNvPr>
          <p:cNvGrpSpPr/>
          <p:nvPr/>
        </p:nvGrpSpPr>
        <p:grpSpPr>
          <a:xfrm>
            <a:off x="262897" y="3452054"/>
            <a:ext cx="1842935" cy="678796"/>
            <a:chOff x="6807200" y="1332884"/>
            <a:chExt cx="1842935" cy="678796"/>
          </a:xfrm>
        </p:grpSpPr>
        <p:sp>
          <p:nvSpPr>
            <p:cNvPr id="16" name="Rounded Rectangle 4">
              <a:extLst>
                <a:ext uri="{FF2B5EF4-FFF2-40B4-BE49-F238E27FC236}">
                  <a16:creationId xmlns:a16="http://schemas.microsoft.com/office/drawing/2014/main" id="{2AE8291E-95BF-45E8-B60D-98A03BEE226E}"/>
                </a:ext>
              </a:extLst>
            </p:cNvPr>
            <p:cNvSpPr/>
            <p:nvPr/>
          </p:nvSpPr>
          <p:spPr>
            <a:xfrm>
              <a:off x="6807200"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Leiter</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[ladder]</a:t>
              </a:r>
            </a:p>
          </p:txBody>
        </p:sp>
        <p:pic>
          <p:nvPicPr>
            <p:cNvPr id="18" name="Picture 17" descr="A close up of a logo&#10;&#10;Description automatically generated">
              <a:extLst>
                <a:ext uri="{FF2B5EF4-FFF2-40B4-BE49-F238E27FC236}">
                  <a16:creationId xmlns:a16="http://schemas.microsoft.com/office/drawing/2014/main" id="{69EBDE7D-3A5F-4BA7-BAD2-36D186251F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41197" y="1332884"/>
              <a:ext cx="327911" cy="655822"/>
            </a:xfrm>
            <a:prstGeom prst="rect">
              <a:avLst/>
            </a:prstGeom>
          </p:spPr>
        </p:pic>
      </p:grpSp>
      <p:sp>
        <p:nvSpPr>
          <p:cNvPr id="60" name="Rounded Rectangle 4">
            <a:extLst>
              <a:ext uri="{FF2B5EF4-FFF2-40B4-BE49-F238E27FC236}">
                <a16:creationId xmlns:a16="http://schemas.microsoft.com/office/drawing/2014/main" id="{339E3211-6633-6F4D-802C-50AAE5D0DFBA}"/>
              </a:ext>
            </a:extLst>
          </p:cNvPr>
          <p:cNvSpPr/>
          <p:nvPr/>
        </p:nvSpPr>
        <p:spPr>
          <a:xfrm>
            <a:off x="6807199"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biegen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[bend]</a:t>
            </a:r>
          </a:p>
        </p:txBody>
      </p:sp>
      <p:grpSp>
        <p:nvGrpSpPr>
          <p:cNvPr id="106" name="Group 105">
            <a:extLst>
              <a:ext uri="{FF2B5EF4-FFF2-40B4-BE49-F238E27FC236}">
                <a16:creationId xmlns:a16="http://schemas.microsoft.com/office/drawing/2014/main" id="{5D902DD1-335B-9146-9AC1-9DED306D8705}"/>
              </a:ext>
            </a:extLst>
          </p:cNvPr>
          <p:cNvGrpSpPr/>
          <p:nvPr/>
        </p:nvGrpSpPr>
        <p:grpSpPr>
          <a:xfrm>
            <a:off x="6807200" y="4521797"/>
            <a:ext cx="1842935" cy="678796"/>
            <a:chOff x="6807200" y="4521797"/>
            <a:chExt cx="1842935" cy="678796"/>
          </a:xfrm>
        </p:grpSpPr>
        <p:sp>
          <p:nvSpPr>
            <p:cNvPr id="63" name="Rounded Rectangle 4">
              <a:extLst>
                <a:ext uri="{FF2B5EF4-FFF2-40B4-BE49-F238E27FC236}">
                  <a16:creationId xmlns:a16="http://schemas.microsoft.com/office/drawing/2014/main" id="{DE5D24D4-FEFA-FF4E-B1D2-8DBBC446E3CA}"/>
                </a:ext>
              </a:extLst>
            </p:cNvPr>
            <p:cNvSpPr/>
            <p:nvPr/>
          </p:nvSpPr>
          <p:spPr>
            <a:xfrm>
              <a:off x="6807200" y="4521797"/>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Fliege</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[fly]</a:t>
              </a:r>
            </a:p>
          </p:txBody>
        </p:sp>
        <p:pic>
          <p:nvPicPr>
            <p:cNvPr id="65" name="Picture 64" descr="A close up of a logo&#10;&#10;Description automatically generated">
              <a:extLst>
                <a:ext uri="{FF2B5EF4-FFF2-40B4-BE49-F238E27FC236}">
                  <a16:creationId xmlns:a16="http://schemas.microsoft.com/office/drawing/2014/main" id="{88EE5BE1-58D3-4643-A58A-455AC75EB7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7683" y="4588586"/>
              <a:ext cx="680979" cy="568192"/>
            </a:xfrm>
            <a:prstGeom prst="rect">
              <a:avLst/>
            </a:prstGeom>
          </p:spPr>
        </p:pic>
      </p:grpSp>
      <p:grpSp>
        <p:nvGrpSpPr>
          <p:cNvPr id="104" name="Group 103">
            <a:extLst>
              <a:ext uri="{FF2B5EF4-FFF2-40B4-BE49-F238E27FC236}">
                <a16:creationId xmlns:a16="http://schemas.microsoft.com/office/drawing/2014/main" id="{81744684-29B8-114C-AA82-662098B475CA}"/>
              </a:ext>
            </a:extLst>
          </p:cNvPr>
          <p:cNvGrpSpPr/>
          <p:nvPr/>
        </p:nvGrpSpPr>
        <p:grpSpPr>
          <a:xfrm>
            <a:off x="4565328" y="3466484"/>
            <a:ext cx="1842935" cy="678796"/>
            <a:chOff x="4565328" y="3466484"/>
            <a:chExt cx="1842935" cy="678796"/>
          </a:xfrm>
        </p:grpSpPr>
        <p:sp>
          <p:nvSpPr>
            <p:cNvPr id="21" name="Rounded Rectangle 4">
              <a:extLst>
                <a:ext uri="{FF2B5EF4-FFF2-40B4-BE49-F238E27FC236}">
                  <a16:creationId xmlns:a16="http://schemas.microsoft.com/office/drawing/2014/main" id="{A26B6810-2DE8-8049-9FC7-880810D263FC}"/>
                </a:ext>
              </a:extLst>
            </p:cNvPr>
            <p:cNvSpPr/>
            <p:nvPr/>
          </p:nvSpPr>
          <p:spPr>
            <a:xfrm>
              <a:off x="4565328" y="34664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beißen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[to bite]</a:t>
              </a:r>
            </a:p>
          </p:txBody>
        </p:sp>
        <p:pic>
          <p:nvPicPr>
            <p:cNvPr id="67" name="Picture 66" descr="A picture containing food, light&#10;&#10;Description automatically generated">
              <a:extLst>
                <a:ext uri="{FF2B5EF4-FFF2-40B4-BE49-F238E27FC236}">
                  <a16:creationId xmlns:a16="http://schemas.microsoft.com/office/drawing/2014/main" id="{F64DF8CD-C97D-0043-9F31-44497430F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7162" y="3663205"/>
              <a:ext cx="380749" cy="444671"/>
            </a:xfrm>
            <a:prstGeom prst="rect">
              <a:avLst/>
            </a:prstGeom>
          </p:spPr>
        </p:pic>
      </p:grpSp>
      <p:grpSp>
        <p:nvGrpSpPr>
          <p:cNvPr id="107" name="Group 106">
            <a:extLst>
              <a:ext uri="{FF2B5EF4-FFF2-40B4-BE49-F238E27FC236}">
                <a16:creationId xmlns:a16="http://schemas.microsoft.com/office/drawing/2014/main" id="{C13B47D3-947C-FA47-ACE3-589F85C4250E}"/>
              </a:ext>
            </a:extLst>
          </p:cNvPr>
          <p:cNvGrpSpPr/>
          <p:nvPr/>
        </p:nvGrpSpPr>
        <p:grpSpPr>
          <a:xfrm>
            <a:off x="2409065" y="4533284"/>
            <a:ext cx="1842935" cy="678796"/>
            <a:chOff x="2409065" y="4533284"/>
            <a:chExt cx="1842935" cy="678796"/>
          </a:xfrm>
        </p:grpSpPr>
        <p:sp>
          <p:nvSpPr>
            <p:cNvPr id="57" name="Rounded Rectangle 4">
              <a:extLst>
                <a:ext uri="{FF2B5EF4-FFF2-40B4-BE49-F238E27FC236}">
                  <a16:creationId xmlns:a16="http://schemas.microsoft.com/office/drawing/2014/main" id="{21C8751F-9EF4-FE41-BDC5-8E636FDA140D}"/>
                </a:ext>
              </a:extLst>
            </p:cNvPr>
            <p:cNvSpPr/>
            <p:nvPr/>
          </p:nvSpPr>
          <p:spPr>
            <a:xfrm>
              <a:off x="2409065" y="45332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Sieg</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[victory]</a:t>
              </a:r>
            </a:p>
          </p:txBody>
        </p:sp>
        <p:pic>
          <p:nvPicPr>
            <p:cNvPr id="69" name="Picture 68" descr="A close up of a logo&#10;&#10;Description automatically generated">
              <a:extLst>
                <a:ext uri="{FF2B5EF4-FFF2-40B4-BE49-F238E27FC236}">
                  <a16:creationId xmlns:a16="http://schemas.microsoft.com/office/drawing/2014/main" id="{54BF8D16-F807-A64E-899A-05145949BA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2053" y="4653264"/>
              <a:ext cx="497329" cy="535843"/>
            </a:xfrm>
            <a:prstGeom prst="rect">
              <a:avLst/>
            </a:prstGeom>
          </p:spPr>
        </p:pic>
      </p:grpSp>
      <p:grpSp>
        <p:nvGrpSpPr>
          <p:cNvPr id="102" name="Group 101">
            <a:extLst>
              <a:ext uri="{FF2B5EF4-FFF2-40B4-BE49-F238E27FC236}">
                <a16:creationId xmlns:a16="http://schemas.microsoft.com/office/drawing/2014/main" id="{864CC639-CB1D-724E-B074-0AC81D524B61}"/>
              </a:ext>
            </a:extLst>
          </p:cNvPr>
          <p:cNvGrpSpPr/>
          <p:nvPr/>
        </p:nvGrpSpPr>
        <p:grpSpPr>
          <a:xfrm>
            <a:off x="6807200" y="2399684"/>
            <a:ext cx="1842935" cy="742612"/>
            <a:chOff x="6807200" y="2399684"/>
            <a:chExt cx="1842935" cy="742612"/>
          </a:xfrm>
        </p:grpSpPr>
        <p:sp>
          <p:nvSpPr>
            <p:cNvPr id="39" name="Rounded Rectangle 4">
              <a:extLst>
                <a:ext uri="{FF2B5EF4-FFF2-40B4-BE49-F238E27FC236}">
                  <a16:creationId xmlns:a16="http://schemas.microsoft.com/office/drawing/2014/main" id="{1C357640-B4DF-A047-BF0A-13472F317A9F}"/>
                </a:ext>
              </a:extLst>
            </p:cNvPr>
            <p:cNvSpPr/>
            <p:nvPr/>
          </p:nvSpPr>
          <p:spPr>
            <a:xfrm>
              <a:off x="6807200" y="23996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schleichen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[slink]</a:t>
              </a:r>
            </a:p>
          </p:txBody>
        </p:sp>
        <p:pic>
          <p:nvPicPr>
            <p:cNvPr id="71" name="Picture 70" descr="A close up of a logo&#10;&#10;Description automatically generated">
              <a:extLst>
                <a:ext uri="{FF2B5EF4-FFF2-40B4-BE49-F238E27FC236}">
                  <a16:creationId xmlns:a16="http://schemas.microsoft.com/office/drawing/2014/main" id="{0F618883-6BD1-544A-B10D-21EB58D29C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0208" y="2694332"/>
              <a:ext cx="895927" cy="447964"/>
            </a:xfrm>
            <a:prstGeom prst="rect">
              <a:avLst/>
            </a:prstGeom>
          </p:spPr>
        </p:pic>
      </p:grpSp>
      <p:grpSp>
        <p:nvGrpSpPr>
          <p:cNvPr id="100" name="Group 99">
            <a:extLst>
              <a:ext uri="{FF2B5EF4-FFF2-40B4-BE49-F238E27FC236}">
                <a16:creationId xmlns:a16="http://schemas.microsoft.com/office/drawing/2014/main" id="{745AF4F4-C074-714B-8F1B-0A168577DFF8}"/>
              </a:ext>
            </a:extLst>
          </p:cNvPr>
          <p:cNvGrpSpPr/>
          <p:nvPr/>
        </p:nvGrpSpPr>
        <p:grpSpPr>
          <a:xfrm>
            <a:off x="2409064" y="2376710"/>
            <a:ext cx="1842935" cy="678796"/>
            <a:chOff x="2409064" y="2376710"/>
            <a:chExt cx="1842935" cy="678796"/>
          </a:xfrm>
        </p:grpSpPr>
        <p:sp>
          <p:nvSpPr>
            <p:cNvPr id="42" name="Rounded Rectangle 4">
              <a:extLst>
                <a:ext uri="{FF2B5EF4-FFF2-40B4-BE49-F238E27FC236}">
                  <a16:creationId xmlns:a16="http://schemas.microsoft.com/office/drawing/2014/main" id="{72D5242D-8229-5D42-AB0C-E18FD60440D6}"/>
                </a:ext>
              </a:extLst>
            </p:cNvPr>
            <p:cNvSpPr/>
            <p:nvPr/>
          </p:nvSpPr>
          <p:spPr>
            <a:xfrm>
              <a:off x="2409064" y="2376710"/>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fliehen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[to flee]</a:t>
              </a:r>
            </a:p>
          </p:txBody>
        </p:sp>
        <p:pic>
          <p:nvPicPr>
            <p:cNvPr id="73" name="Picture 72" descr="A close up of a mans face&#10;&#10;Description automatically generated">
              <a:extLst>
                <a:ext uri="{FF2B5EF4-FFF2-40B4-BE49-F238E27FC236}">
                  <a16:creationId xmlns:a16="http://schemas.microsoft.com/office/drawing/2014/main" id="{37B68BFF-EA7D-1644-A24F-BF8FC9EAA20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67045" y="2458509"/>
              <a:ext cx="640413" cy="550355"/>
            </a:xfrm>
            <a:prstGeom prst="rect">
              <a:avLst/>
            </a:prstGeom>
          </p:spPr>
        </p:pic>
      </p:grpSp>
      <p:grpSp>
        <p:nvGrpSpPr>
          <p:cNvPr id="105" name="Group 104">
            <a:extLst>
              <a:ext uri="{FF2B5EF4-FFF2-40B4-BE49-F238E27FC236}">
                <a16:creationId xmlns:a16="http://schemas.microsoft.com/office/drawing/2014/main" id="{7712556C-D07A-5D4D-AAD4-E26AF52822A0}"/>
              </a:ext>
            </a:extLst>
          </p:cNvPr>
          <p:cNvGrpSpPr/>
          <p:nvPr/>
        </p:nvGrpSpPr>
        <p:grpSpPr>
          <a:xfrm>
            <a:off x="6791968" y="3460740"/>
            <a:ext cx="1842935" cy="678796"/>
            <a:chOff x="6791968" y="3460740"/>
            <a:chExt cx="1842935" cy="678796"/>
          </a:xfrm>
        </p:grpSpPr>
        <p:sp>
          <p:nvSpPr>
            <p:cNvPr id="51" name="Rounded Rectangle 4">
              <a:extLst>
                <a:ext uri="{FF2B5EF4-FFF2-40B4-BE49-F238E27FC236}">
                  <a16:creationId xmlns:a16="http://schemas.microsoft.com/office/drawing/2014/main" id="{2E6057B7-AA10-EE4C-96BB-98F6D4FF4F53}"/>
                </a:ext>
              </a:extLst>
            </p:cNvPr>
            <p:cNvSpPr/>
            <p:nvPr/>
          </p:nvSpPr>
          <p:spPr>
            <a:xfrm>
              <a:off x="6791968" y="3460740"/>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Wiege</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[crib]</a:t>
              </a:r>
            </a:p>
          </p:txBody>
        </p:sp>
        <p:pic>
          <p:nvPicPr>
            <p:cNvPr id="75" name="Picture 74" descr="A picture containing table&#10;&#10;Description automatically generated">
              <a:extLst>
                <a:ext uri="{FF2B5EF4-FFF2-40B4-BE49-F238E27FC236}">
                  <a16:creationId xmlns:a16="http://schemas.microsoft.com/office/drawing/2014/main" id="{267DAFB3-0319-544D-BCA5-DF498B7A46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33274" y="3506768"/>
              <a:ext cx="812800" cy="586740"/>
            </a:xfrm>
            <a:prstGeom prst="rect">
              <a:avLst/>
            </a:prstGeom>
          </p:spPr>
        </p:pic>
      </p:grpSp>
      <p:grpSp>
        <p:nvGrpSpPr>
          <p:cNvPr id="103" name="Group 102">
            <a:extLst>
              <a:ext uri="{FF2B5EF4-FFF2-40B4-BE49-F238E27FC236}">
                <a16:creationId xmlns:a16="http://schemas.microsoft.com/office/drawing/2014/main" id="{1AEE8F14-3473-4B45-933F-B77D7BB9B302}"/>
              </a:ext>
            </a:extLst>
          </p:cNvPr>
          <p:cNvGrpSpPr/>
          <p:nvPr/>
        </p:nvGrpSpPr>
        <p:grpSpPr>
          <a:xfrm>
            <a:off x="2409066" y="3466484"/>
            <a:ext cx="1842935" cy="678796"/>
            <a:chOff x="2409066" y="3466484"/>
            <a:chExt cx="1842935" cy="678796"/>
          </a:xfrm>
        </p:grpSpPr>
        <p:sp>
          <p:nvSpPr>
            <p:cNvPr id="45" name="Rounded Rectangle 4">
              <a:extLst>
                <a:ext uri="{FF2B5EF4-FFF2-40B4-BE49-F238E27FC236}">
                  <a16:creationId xmlns:a16="http://schemas.microsoft.com/office/drawing/2014/main" id="{50EDF244-E000-A642-A09A-C9176A6618CD}"/>
                </a:ext>
              </a:extLst>
            </p:cNvPr>
            <p:cNvSpPr/>
            <p:nvPr/>
          </p:nvSpPr>
          <p:spPr>
            <a:xfrm>
              <a:off x="2409066" y="34664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Frieden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[peace]</a:t>
              </a:r>
            </a:p>
          </p:txBody>
        </p:sp>
        <p:pic>
          <p:nvPicPr>
            <p:cNvPr id="88" name="Picture 87" descr="A close up of a logo&#10;&#10;Description automatically generated">
              <a:extLst>
                <a:ext uri="{FF2B5EF4-FFF2-40B4-BE49-F238E27FC236}">
                  <a16:creationId xmlns:a16="http://schemas.microsoft.com/office/drawing/2014/main" id="{8F0E2D20-23A1-894B-AE73-D961DE4C9AA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484263" y="3622389"/>
              <a:ext cx="743328" cy="356252"/>
            </a:xfrm>
            <a:prstGeom prst="rect">
              <a:avLst/>
            </a:prstGeom>
          </p:spPr>
        </p:pic>
      </p:grpSp>
      <p:grpSp>
        <p:nvGrpSpPr>
          <p:cNvPr id="99" name="Group 98">
            <a:extLst>
              <a:ext uri="{FF2B5EF4-FFF2-40B4-BE49-F238E27FC236}">
                <a16:creationId xmlns:a16="http://schemas.microsoft.com/office/drawing/2014/main" id="{5660F7B8-46DB-264C-A81A-086346E422F1}"/>
              </a:ext>
            </a:extLst>
          </p:cNvPr>
          <p:cNvGrpSpPr/>
          <p:nvPr/>
        </p:nvGrpSpPr>
        <p:grpSpPr>
          <a:xfrm>
            <a:off x="309418" y="2399684"/>
            <a:ext cx="1842935" cy="678796"/>
            <a:chOff x="309418" y="2399684"/>
            <a:chExt cx="1842935" cy="678796"/>
          </a:xfrm>
        </p:grpSpPr>
        <p:sp>
          <p:nvSpPr>
            <p:cNvPr id="30" name="Rounded Rectangle 4">
              <a:extLst>
                <a:ext uri="{FF2B5EF4-FFF2-40B4-BE49-F238E27FC236}">
                  <a16:creationId xmlns:a16="http://schemas.microsoft.com/office/drawing/2014/main" id="{1E839625-C501-D246-B935-5D435BE7191B}"/>
                </a:ext>
              </a:extLst>
            </p:cNvPr>
            <p:cNvSpPr/>
            <p:nvPr/>
          </p:nvSpPr>
          <p:spPr>
            <a:xfrm>
              <a:off x="309418" y="23996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Teich</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[pond]</a:t>
              </a:r>
            </a:p>
          </p:txBody>
        </p:sp>
        <p:pic>
          <p:nvPicPr>
            <p:cNvPr id="90" name="Picture 89">
              <a:extLst>
                <a:ext uri="{FF2B5EF4-FFF2-40B4-BE49-F238E27FC236}">
                  <a16:creationId xmlns:a16="http://schemas.microsoft.com/office/drawing/2014/main" id="{58EA96DF-4A08-0D4D-970C-4F771922E77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037" y="2454289"/>
              <a:ext cx="655248" cy="520103"/>
            </a:xfrm>
            <a:prstGeom prst="rect">
              <a:avLst/>
            </a:prstGeom>
          </p:spPr>
        </p:pic>
      </p:grpSp>
      <p:grpSp>
        <p:nvGrpSpPr>
          <p:cNvPr id="101" name="Group 100">
            <a:extLst>
              <a:ext uri="{FF2B5EF4-FFF2-40B4-BE49-F238E27FC236}">
                <a16:creationId xmlns:a16="http://schemas.microsoft.com/office/drawing/2014/main" id="{781BCD7C-7FA6-644B-9ECA-09AF17F7AE2C}"/>
              </a:ext>
            </a:extLst>
          </p:cNvPr>
          <p:cNvGrpSpPr/>
          <p:nvPr/>
        </p:nvGrpSpPr>
        <p:grpSpPr>
          <a:xfrm>
            <a:off x="4559875" y="2402532"/>
            <a:ext cx="1842935" cy="678796"/>
            <a:chOff x="4559875" y="2402532"/>
            <a:chExt cx="1842935" cy="678796"/>
          </a:xfrm>
        </p:grpSpPr>
        <p:sp>
          <p:nvSpPr>
            <p:cNvPr id="36" name="Rounded Rectangle 4">
              <a:extLst>
                <a:ext uri="{FF2B5EF4-FFF2-40B4-BE49-F238E27FC236}">
                  <a16:creationId xmlns:a16="http://schemas.microsoft.com/office/drawing/2014/main" id="{4E3B6457-4CEF-A84E-9B33-1E21FD289305}"/>
                </a:ext>
              </a:extLst>
            </p:cNvPr>
            <p:cNvSpPr/>
            <p:nvPr/>
          </p:nvSpPr>
          <p:spPr>
            <a:xfrm>
              <a:off x="4559875" y="2402532"/>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Reis</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[rice]</a:t>
              </a:r>
            </a:p>
          </p:txBody>
        </p:sp>
        <p:pic>
          <p:nvPicPr>
            <p:cNvPr id="92" name="Picture 91" descr="A picture containing clock&#10;&#10;Description automatically generated">
              <a:extLst>
                <a:ext uri="{FF2B5EF4-FFF2-40B4-BE49-F238E27FC236}">
                  <a16:creationId xmlns:a16="http://schemas.microsoft.com/office/drawing/2014/main" id="{2DA11267-E67A-FC46-BF4B-1D46774741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62770" y="2424914"/>
              <a:ext cx="697980" cy="564928"/>
            </a:xfrm>
            <a:prstGeom prst="rect">
              <a:avLst/>
            </a:prstGeom>
          </p:spPr>
        </p:pic>
      </p:grpSp>
      <p:grpSp>
        <p:nvGrpSpPr>
          <p:cNvPr id="98" name="Group 97">
            <a:extLst>
              <a:ext uri="{FF2B5EF4-FFF2-40B4-BE49-F238E27FC236}">
                <a16:creationId xmlns:a16="http://schemas.microsoft.com/office/drawing/2014/main" id="{520729DA-05FE-A446-B6BA-05F596DFFC08}"/>
              </a:ext>
            </a:extLst>
          </p:cNvPr>
          <p:cNvGrpSpPr/>
          <p:nvPr/>
        </p:nvGrpSpPr>
        <p:grpSpPr>
          <a:xfrm>
            <a:off x="4559875" y="1332884"/>
            <a:ext cx="1852092" cy="678796"/>
            <a:chOff x="4559875" y="1332884"/>
            <a:chExt cx="1852092" cy="678796"/>
          </a:xfrm>
        </p:grpSpPr>
        <p:sp>
          <p:nvSpPr>
            <p:cNvPr id="27" name="Rounded Rectangle 4">
              <a:extLst>
                <a:ext uri="{FF2B5EF4-FFF2-40B4-BE49-F238E27FC236}">
                  <a16:creationId xmlns:a16="http://schemas.microsoft.com/office/drawing/2014/main" id="{DB4C54F0-1265-F749-99D3-BED4436E2E0E}"/>
                </a:ext>
              </a:extLst>
            </p:cNvPr>
            <p:cNvSpPr/>
            <p:nvPr/>
          </p:nvSpPr>
          <p:spPr>
            <a:xfrm>
              <a:off x="4559875"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t>Stein</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[stone]</a:t>
              </a:r>
            </a:p>
          </p:txBody>
        </p:sp>
        <p:pic>
          <p:nvPicPr>
            <p:cNvPr id="94" name="Picture 93" descr="A picture containing computer&#10;&#10;Description automatically generated">
              <a:extLst>
                <a:ext uri="{FF2B5EF4-FFF2-40B4-BE49-F238E27FC236}">
                  <a16:creationId xmlns:a16="http://schemas.microsoft.com/office/drawing/2014/main" id="{D5C6D38D-160B-2F43-9D96-27F691D7A5F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83105" y="1423733"/>
              <a:ext cx="828862" cy="466235"/>
            </a:xfrm>
            <a:prstGeom prst="rect">
              <a:avLst/>
            </a:prstGeom>
          </p:spPr>
        </p:pic>
      </p:grpSp>
      <p:grpSp>
        <p:nvGrpSpPr>
          <p:cNvPr id="108" name="Group 107">
            <a:extLst>
              <a:ext uri="{FF2B5EF4-FFF2-40B4-BE49-F238E27FC236}">
                <a16:creationId xmlns:a16="http://schemas.microsoft.com/office/drawing/2014/main" id="{346D44C1-33AC-C844-A2B0-28038045C9DB}"/>
              </a:ext>
            </a:extLst>
          </p:cNvPr>
          <p:cNvGrpSpPr/>
          <p:nvPr/>
        </p:nvGrpSpPr>
        <p:grpSpPr>
          <a:xfrm>
            <a:off x="309418" y="4533284"/>
            <a:ext cx="1842935" cy="678796"/>
            <a:chOff x="309418" y="4533284"/>
            <a:chExt cx="1842935" cy="678796"/>
          </a:xfrm>
        </p:grpSpPr>
        <p:sp>
          <p:nvSpPr>
            <p:cNvPr id="54" name="Rounded Rectangle 4">
              <a:extLst>
                <a:ext uri="{FF2B5EF4-FFF2-40B4-BE49-F238E27FC236}">
                  <a16:creationId xmlns:a16="http://schemas.microsoft.com/office/drawing/2014/main" id="{CD7598AC-F89F-BF49-B1F2-40863417ADB9}"/>
                </a:ext>
              </a:extLst>
            </p:cNvPr>
            <p:cNvSpPr/>
            <p:nvPr/>
          </p:nvSpPr>
          <p:spPr>
            <a:xfrm>
              <a:off x="309418" y="45332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Kiesel</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[pebble]</a:t>
              </a:r>
            </a:p>
          </p:txBody>
        </p:sp>
        <p:pic>
          <p:nvPicPr>
            <p:cNvPr id="96" name="Picture 95" descr="A close up of a rock&#10;&#10;Description automatically generated">
              <a:extLst>
                <a:ext uri="{FF2B5EF4-FFF2-40B4-BE49-F238E27FC236}">
                  <a16:creationId xmlns:a16="http://schemas.microsoft.com/office/drawing/2014/main" id="{6282A7E0-14A7-3944-BC54-1F9C057B93C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4278"/>
            <a:stretch/>
          </p:blipFill>
          <p:spPr>
            <a:xfrm>
              <a:off x="1512674" y="4577641"/>
              <a:ext cx="570929" cy="579137"/>
            </a:xfrm>
            <a:prstGeom prst="rect">
              <a:avLst/>
            </a:prstGeom>
          </p:spPr>
        </p:pic>
      </p:grpSp>
      <p:grpSp>
        <p:nvGrpSpPr>
          <p:cNvPr id="112" name="Group 111">
            <a:extLst>
              <a:ext uri="{FF2B5EF4-FFF2-40B4-BE49-F238E27FC236}">
                <a16:creationId xmlns:a16="http://schemas.microsoft.com/office/drawing/2014/main" id="{A27E7C42-8FE8-C745-9086-828E87A4F96A}"/>
              </a:ext>
            </a:extLst>
          </p:cNvPr>
          <p:cNvGrpSpPr/>
          <p:nvPr/>
        </p:nvGrpSpPr>
        <p:grpSpPr>
          <a:xfrm>
            <a:off x="4565328" y="4533284"/>
            <a:ext cx="1842935" cy="678796"/>
            <a:chOff x="4565328" y="4533284"/>
            <a:chExt cx="1842935" cy="678796"/>
          </a:xfrm>
        </p:grpSpPr>
        <p:sp>
          <p:nvSpPr>
            <p:cNvPr id="33" name="Rounded Rectangle 4">
              <a:extLst>
                <a:ext uri="{FF2B5EF4-FFF2-40B4-BE49-F238E27FC236}">
                  <a16:creationId xmlns:a16="http://schemas.microsoft.com/office/drawing/2014/main" id="{B614EFAD-896A-334A-BE7B-6638657C88BE}"/>
                </a:ext>
              </a:extLst>
            </p:cNvPr>
            <p:cNvSpPr/>
            <p:nvPr/>
          </p:nvSpPr>
          <p:spPr>
            <a:xfrm>
              <a:off x="4565328" y="45332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Scheitel</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[parting]</a:t>
              </a:r>
            </a:p>
          </p:txBody>
        </p:sp>
        <p:pic>
          <p:nvPicPr>
            <p:cNvPr id="110" name="Picture 109" descr="A picture containing shirt&#10;&#10;Description automatically generated">
              <a:extLst>
                <a:ext uri="{FF2B5EF4-FFF2-40B4-BE49-F238E27FC236}">
                  <a16:creationId xmlns:a16="http://schemas.microsoft.com/office/drawing/2014/main" id="{BEEF0756-3F51-D540-8540-AE921DFF12B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86235" y="4746061"/>
              <a:ext cx="408433" cy="443046"/>
            </a:xfrm>
            <a:prstGeom prst="rect">
              <a:avLst/>
            </a:prstGeom>
          </p:spPr>
        </p:pic>
        <p:sp>
          <p:nvSpPr>
            <p:cNvPr id="111" name="Down Arrow 110">
              <a:extLst>
                <a:ext uri="{FF2B5EF4-FFF2-40B4-BE49-F238E27FC236}">
                  <a16:creationId xmlns:a16="http://schemas.microsoft.com/office/drawing/2014/main" id="{88BEBEC2-B278-C94E-BD3E-624B5CC139DC}"/>
                </a:ext>
              </a:extLst>
            </p:cNvPr>
            <p:cNvSpPr/>
            <p:nvPr/>
          </p:nvSpPr>
          <p:spPr>
            <a:xfrm>
              <a:off x="6014835" y="4562855"/>
              <a:ext cx="116137" cy="18391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grpSp>
        <p:nvGrpSpPr>
          <p:cNvPr id="2" name="Group 1"/>
          <p:cNvGrpSpPr/>
          <p:nvPr/>
        </p:nvGrpSpPr>
        <p:grpSpPr>
          <a:xfrm>
            <a:off x="309417" y="1347314"/>
            <a:ext cx="1842935" cy="678796"/>
            <a:chOff x="309417" y="1347314"/>
            <a:chExt cx="1842935" cy="678796"/>
          </a:xfrm>
        </p:grpSpPr>
        <p:sp>
          <p:nvSpPr>
            <p:cNvPr id="48" name="Rounded Rectangle 4">
              <a:extLst>
                <a:ext uri="{FF2B5EF4-FFF2-40B4-BE49-F238E27FC236}">
                  <a16:creationId xmlns:a16="http://schemas.microsoft.com/office/drawing/2014/main" id="{1EF1B61B-BB0E-BC4E-AA01-D9E4166E109C}"/>
                </a:ext>
              </a:extLst>
            </p:cNvPr>
            <p:cNvSpPr/>
            <p:nvPr/>
          </p:nvSpPr>
          <p:spPr>
            <a:xfrm>
              <a:off x="309417" y="134731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Schiene</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[rail]</a:t>
              </a:r>
            </a:p>
          </p:txBody>
        </p:sp>
        <p:pic>
          <p:nvPicPr>
            <p:cNvPr id="61" name="Picture 60"/>
            <p:cNvPicPr>
              <a:picLocks noChangeAspect="1"/>
            </p:cNvPicPr>
            <p:nvPr/>
          </p:nvPicPr>
          <p:blipFill>
            <a:blip r:embed="rId17"/>
            <a:stretch>
              <a:fillRect/>
            </a:stretch>
          </p:blipFill>
          <p:spPr>
            <a:xfrm>
              <a:off x="1485443" y="1566425"/>
              <a:ext cx="598160" cy="398773"/>
            </a:xfrm>
            <a:prstGeom prst="rect">
              <a:avLst/>
            </a:prstGeom>
          </p:spPr>
        </p:pic>
      </p:grpSp>
      <p:grpSp>
        <p:nvGrpSpPr>
          <p:cNvPr id="17" name="Group 16"/>
          <p:cNvGrpSpPr/>
          <p:nvPr/>
        </p:nvGrpSpPr>
        <p:grpSpPr>
          <a:xfrm>
            <a:off x="2414678" y="1332884"/>
            <a:ext cx="1842935" cy="678796"/>
            <a:chOff x="2414678" y="1332884"/>
            <a:chExt cx="1842935" cy="678796"/>
          </a:xfrm>
        </p:grpSpPr>
        <p:sp>
          <p:nvSpPr>
            <p:cNvPr id="24" name="Rounded Rectangle 4">
              <a:extLst>
                <a:ext uri="{FF2B5EF4-FFF2-40B4-BE49-F238E27FC236}">
                  <a16:creationId xmlns:a16="http://schemas.microsoft.com/office/drawing/2014/main" id="{D1832BFF-532B-BF42-BB82-7CE6A461603B}"/>
                </a:ext>
              </a:extLst>
            </p:cNvPr>
            <p:cNvSpPr/>
            <p:nvPr/>
          </p:nvSpPr>
          <p:spPr>
            <a:xfrm>
              <a:off x="2414678" y="1332884"/>
              <a:ext cx="1842935" cy="678796"/>
            </a:xfrm>
            <a:prstGeom prst="roundRect">
              <a:avLst/>
            </a:prstGeom>
            <a:solidFill>
              <a:srgbClr val="FFF4E7"/>
            </a:solidFill>
            <a:ln>
              <a:solidFill>
                <a:srgbClr val="1E37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weich</a:t>
              </a:r>
              <a:br>
                <a:rPr kumimoji="0" lang="en-US" sz="2000" b="1" i="0" u="none" strike="noStrike" kern="1200" cap="none" spc="0" normalizeH="0" baseline="0" noProof="0" dirty="0">
                  <a:ln>
                    <a:noFill/>
                  </a:ln>
                  <a:solidFill>
                    <a:srgbClr val="115076"/>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115076"/>
                  </a:solidFill>
                  <a:effectLst/>
                  <a:uLnTx/>
                  <a:uFillTx/>
                  <a:latin typeface="Century Gothic" panose="020F0302020204030204"/>
                  <a:ea typeface="+mn-ea"/>
                  <a:cs typeface="+mn-cs"/>
                </a:rPr>
                <a:t>[soft]</a:t>
              </a:r>
            </a:p>
          </p:txBody>
        </p:sp>
        <p:pic>
          <p:nvPicPr>
            <p:cNvPr id="62" name="Picture 61"/>
            <p:cNvPicPr>
              <a:picLocks noChangeAspect="1"/>
            </p:cNvPicPr>
            <p:nvPr/>
          </p:nvPicPr>
          <p:blipFill rotWithShape="1">
            <a:blip r:embed="rId18"/>
            <a:srcRect l="8014" t="15882" r="16579" b="15119"/>
            <a:stretch/>
          </p:blipFill>
          <p:spPr>
            <a:xfrm>
              <a:off x="3351853" y="1389900"/>
              <a:ext cx="803633" cy="551513"/>
            </a:xfrm>
            <a:prstGeom prst="rect">
              <a:avLst/>
            </a:prstGeom>
          </p:spPr>
        </p:pic>
      </p:grpSp>
      <p:sp>
        <p:nvSpPr>
          <p:cNvPr id="20" name="Arrow: Bent 19">
            <a:extLst>
              <a:ext uri="{FF2B5EF4-FFF2-40B4-BE49-F238E27FC236}">
                <a16:creationId xmlns:a16="http://schemas.microsoft.com/office/drawing/2014/main" id="{85271D2C-E6FB-4FA8-A331-9CCB33948C4B}"/>
              </a:ext>
            </a:extLst>
          </p:cNvPr>
          <p:cNvSpPr/>
          <p:nvPr/>
        </p:nvSpPr>
        <p:spPr>
          <a:xfrm>
            <a:off x="8103476" y="1502161"/>
            <a:ext cx="383748" cy="38780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5242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3000" tmFilter="0, 0; .2, .5; .8, .5; 1, 0"/>
                                        <p:tgtEl>
                                          <p:spTgt spid="19"/>
                                        </p:tgtEl>
                                      </p:cBhvr>
                                    </p:animEffect>
                                    <p:animScale>
                                      <p:cBhvr>
                                        <p:cTn id="7" dur="1500" autoRev="1" fill="hold"/>
                                        <p:tgtEl>
                                          <p:spTgt spid="1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98"/>
                                        </p:tgtEl>
                                      </p:cBhvr>
                                    </p:animEffect>
                                    <p:animScale>
                                      <p:cBhvr>
                                        <p:cTn id="17" dur="250" autoRev="1" fill="hold"/>
                                        <p:tgtEl>
                                          <p:spTgt spid="9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9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103"/>
                                        </p:tgtEl>
                                      </p:cBhvr>
                                    </p:animEffect>
                                    <p:animScale>
                                      <p:cBhvr>
                                        <p:cTn id="26" dur="250" autoRev="1" fill="hold"/>
                                        <p:tgtEl>
                                          <p:spTgt spid="103"/>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01"/>
                                        </p:tgtEl>
                                      </p:cBhvr>
                                    </p:animEffect>
                                    <p:animScale>
                                      <p:cBhvr>
                                        <p:cTn id="35" dur="250" autoRev="1" fill="hold"/>
                                        <p:tgtEl>
                                          <p:spTgt spid="101"/>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01"/>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05"/>
                                        </p:tgtEl>
                                      </p:cBhvr>
                                    </p:animEffect>
                                    <p:animScale>
                                      <p:cBhvr>
                                        <p:cTn id="44" dur="250" autoRev="1" fill="hold"/>
                                        <p:tgtEl>
                                          <p:spTgt spid="105"/>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0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107"/>
                                        </p:tgtEl>
                                      </p:cBhvr>
                                    </p:animEffect>
                                    <p:animScale>
                                      <p:cBhvr>
                                        <p:cTn id="53" dur="250" autoRev="1" fill="hold"/>
                                        <p:tgtEl>
                                          <p:spTgt spid="107"/>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10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06"/>
                                        </p:tgtEl>
                                      </p:cBhvr>
                                    </p:animEffect>
                                    <p:animScale>
                                      <p:cBhvr>
                                        <p:cTn id="62" dur="250" autoRev="1" fill="hold"/>
                                        <p:tgtEl>
                                          <p:spTgt spid="106"/>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0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6" presetClass="emph" presetSubtype="0" fill="hold" nodeType="clickEffect">
                                  <p:stCondLst>
                                    <p:cond delay="0"/>
                                  </p:stCondLst>
                                  <p:childTnLst>
                                    <p:animEffect transition="out" filter="fade">
                                      <p:cBhvr>
                                        <p:cTn id="70" dur="500" tmFilter="0, 0; .2, .5; .8, .5; 1, 0"/>
                                        <p:tgtEl>
                                          <p:spTgt spid="108"/>
                                        </p:tgtEl>
                                      </p:cBhvr>
                                    </p:animEffect>
                                    <p:animScale>
                                      <p:cBhvr>
                                        <p:cTn id="71" dur="250" autoRev="1" fill="hold"/>
                                        <p:tgtEl>
                                          <p:spTgt spid="108"/>
                                        </p:tgtEl>
                                      </p:cBhvr>
                                      <p:by x="105000" y="105000"/>
                                    </p:animScale>
                                  </p:childTnLst>
                                </p:cTn>
                              </p:par>
                            </p:childTnLst>
                          </p:cTn>
                        </p:par>
                      </p:childTnLst>
                    </p:cTn>
                  </p:par>
                  <p:par>
                    <p:cTn id="72" fill="hold">
                      <p:stCondLst>
                        <p:cond delay="indefinite"/>
                      </p:stCondLst>
                      <p:childTnLst>
                        <p:par>
                          <p:cTn id="73" fill="hold">
                            <p:stCondLst>
                              <p:cond delay="0"/>
                            </p:stCondLst>
                            <p:childTnLst>
                              <p:par>
                                <p:cTn id="74" presetID="1" presetClass="exit" presetSubtype="0" fill="hold" nodeType="clickEffect">
                                  <p:stCondLst>
                                    <p:cond delay="0"/>
                                  </p:stCondLst>
                                  <p:childTnLst>
                                    <p:set>
                                      <p:cBhvr>
                                        <p:cTn id="75" dur="1" fill="hold">
                                          <p:stCondLst>
                                            <p:cond delay="0"/>
                                          </p:stCondLst>
                                        </p:cTn>
                                        <p:tgtEl>
                                          <p:spTgt spid="108"/>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6" presetClass="emph" presetSubtype="0" fill="hold" nodeType="clickEffect">
                                  <p:stCondLst>
                                    <p:cond delay="0"/>
                                  </p:stCondLst>
                                  <p:childTnLst>
                                    <p:animEffect transition="out" filter="fade">
                                      <p:cBhvr>
                                        <p:cTn id="79" dur="500" tmFilter="0, 0; .2, .5; .8, .5; 1, 0"/>
                                        <p:tgtEl>
                                          <p:spTgt spid="17"/>
                                        </p:tgtEl>
                                      </p:cBhvr>
                                    </p:animEffect>
                                    <p:animScale>
                                      <p:cBhvr>
                                        <p:cTn id="80" dur="250" autoRev="1" fill="hold"/>
                                        <p:tgtEl>
                                          <p:spTgt spid="17"/>
                                        </p:tgtEl>
                                      </p:cBhvr>
                                      <p:by x="105000" y="105000"/>
                                    </p:animScale>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6" presetClass="emph" presetSubtype="0" fill="hold" nodeType="clickEffect">
                                  <p:stCondLst>
                                    <p:cond delay="0"/>
                                  </p:stCondLst>
                                  <p:childTnLst>
                                    <p:animEffect transition="out" filter="fade">
                                      <p:cBhvr>
                                        <p:cTn id="88" dur="500" tmFilter="0, 0; .2, .5; .8, .5; 1, 0"/>
                                        <p:tgtEl>
                                          <p:spTgt spid="99"/>
                                        </p:tgtEl>
                                      </p:cBhvr>
                                    </p:animEffect>
                                    <p:animScale>
                                      <p:cBhvr>
                                        <p:cTn id="89" dur="250" autoRev="1" fill="hold"/>
                                        <p:tgtEl>
                                          <p:spTgt spid="99"/>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nodeType="clickEffect">
                                  <p:stCondLst>
                                    <p:cond delay="0"/>
                                  </p:stCondLst>
                                  <p:childTnLst>
                                    <p:set>
                                      <p:cBhvr>
                                        <p:cTn id="93" dur="1" fill="hold">
                                          <p:stCondLst>
                                            <p:cond delay="0"/>
                                          </p:stCondLst>
                                        </p:cTn>
                                        <p:tgtEl>
                                          <p:spTgt spid="99"/>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6" presetClass="emph" presetSubtype="0" fill="hold" nodeType="clickEffect">
                                  <p:stCondLst>
                                    <p:cond delay="0"/>
                                  </p:stCondLst>
                                  <p:childTnLst>
                                    <p:animEffect transition="out" filter="fade">
                                      <p:cBhvr>
                                        <p:cTn id="97" dur="500" tmFilter="0, 0; .2, .5; .8, .5; 1, 0"/>
                                        <p:tgtEl>
                                          <p:spTgt spid="112"/>
                                        </p:tgtEl>
                                      </p:cBhvr>
                                    </p:animEffect>
                                    <p:animScale>
                                      <p:cBhvr>
                                        <p:cTn id="98" dur="250" autoRev="1" fill="hold"/>
                                        <p:tgtEl>
                                          <p:spTgt spid="112"/>
                                        </p:tgtEl>
                                      </p:cBhvr>
                                      <p:by x="105000" y="105000"/>
                                    </p:animScale>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11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26" presetClass="emph" presetSubtype="0" fill="hold" grpId="0" nodeType="clickEffect">
                                  <p:stCondLst>
                                    <p:cond delay="0"/>
                                  </p:stCondLst>
                                  <p:childTnLst>
                                    <p:animEffect transition="out" filter="fade">
                                      <p:cBhvr>
                                        <p:cTn id="106" dur="500" tmFilter="0, 0; .2, .5; .8, .5; 1, 0"/>
                                        <p:tgtEl>
                                          <p:spTgt spid="60"/>
                                        </p:tgtEl>
                                      </p:cBhvr>
                                    </p:animEffect>
                                    <p:animScale>
                                      <p:cBhvr>
                                        <p:cTn id="107" dur="250" autoRev="1" fill="hold"/>
                                        <p:tgtEl>
                                          <p:spTgt spid="60"/>
                                        </p:tgtEl>
                                      </p:cBhvr>
                                      <p:by x="105000" y="105000"/>
                                    </p:animScale>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1" nodeType="clickEffect">
                                  <p:stCondLst>
                                    <p:cond delay="0"/>
                                  </p:stCondLst>
                                  <p:childTnLst>
                                    <p:set>
                                      <p:cBhvr>
                                        <p:cTn id="111" dur="1" fill="hold">
                                          <p:stCondLst>
                                            <p:cond delay="0"/>
                                          </p:stCondLst>
                                        </p:cTn>
                                        <p:tgtEl>
                                          <p:spTgt spid="60"/>
                                        </p:tgtEl>
                                        <p:attrNameLst>
                                          <p:attrName>style.visibility</p:attrName>
                                        </p:attrNameLst>
                                      </p:cBhvr>
                                      <p:to>
                                        <p:strVal val="hidden"/>
                                      </p:to>
                                    </p:set>
                                  </p:childTnLst>
                                </p:cTn>
                              </p:par>
                              <p:par>
                                <p:cTn id="112" presetID="1" presetClass="exit" presetSubtype="0" fill="hold" grpId="0" nodeType="withEffect">
                                  <p:stCondLst>
                                    <p:cond delay="0"/>
                                  </p:stCondLst>
                                  <p:childTnLst>
                                    <p:set>
                                      <p:cBhvr>
                                        <p:cTn id="113" dur="1" fill="hold">
                                          <p:stCondLst>
                                            <p:cond delay="0"/>
                                          </p:stCondLst>
                                        </p:cTn>
                                        <p:tgtEl>
                                          <p:spTgt spid="20"/>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26" presetClass="emph" presetSubtype="0" fill="hold" nodeType="clickEffect">
                                  <p:stCondLst>
                                    <p:cond delay="0"/>
                                  </p:stCondLst>
                                  <p:childTnLst>
                                    <p:animEffect transition="out" filter="fade">
                                      <p:cBhvr>
                                        <p:cTn id="117" dur="500" tmFilter="0, 0; .2, .5; .8, .5; 1, 0"/>
                                        <p:tgtEl>
                                          <p:spTgt spid="100"/>
                                        </p:tgtEl>
                                      </p:cBhvr>
                                    </p:animEffect>
                                    <p:animScale>
                                      <p:cBhvr>
                                        <p:cTn id="118" dur="250" autoRev="1" fill="hold"/>
                                        <p:tgtEl>
                                          <p:spTgt spid="100"/>
                                        </p:tgtEl>
                                      </p:cBhvr>
                                      <p:by x="105000" y="105000"/>
                                    </p:animScale>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100"/>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6" presetClass="emph" presetSubtype="0" fill="hold" nodeType="clickEffect">
                                  <p:stCondLst>
                                    <p:cond delay="0"/>
                                  </p:stCondLst>
                                  <p:childTnLst>
                                    <p:animEffect transition="out" filter="fade">
                                      <p:cBhvr>
                                        <p:cTn id="126" dur="500" tmFilter="0, 0; .2, .5; .8, .5; 1, 0"/>
                                        <p:tgtEl>
                                          <p:spTgt spid="104"/>
                                        </p:tgtEl>
                                      </p:cBhvr>
                                    </p:animEffect>
                                    <p:animScale>
                                      <p:cBhvr>
                                        <p:cTn id="127" dur="250" autoRev="1" fill="hold"/>
                                        <p:tgtEl>
                                          <p:spTgt spid="104"/>
                                        </p:tgtEl>
                                      </p:cBhvr>
                                      <p:by x="105000" y="105000"/>
                                    </p:animScale>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nodeType="clickEffect">
                                  <p:stCondLst>
                                    <p:cond delay="0"/>
                                  </p:stCondLst>
                                  <p:childTnLst>
                                    <p:set>
                                      <p:cBhvr>
                                        <p:cTn id="131" dur="1" fill="hold">
                                          <p:stCondLst>
                                            <p:cond delay="0"/>
                                          </p:stCondLst>
                                        </p:cTn>
                                        <p:tgtEl>
                                          <p:spTgt spid="104"/>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26" presetClass="emph" presetSubtype="0" fill="hold" nodeType="clickEffect">
                                  <p:stCondLst>
                                    <p:cond delay="0"/>
                                  </p:stCondLst>
                                  <p:childTnLst>
                                    <p:animEffect transition="out" filter="fade">
                                      <p:cBhvr>
                                        <p:cTn id="135" dur="500" tmFilter="0, 0; .2, .5; .8, .5; 1, 0"/>
                                        <p:tgtEl>
                                          <p:spTgt spid="102"/>
                                        </p:tgtEl>
                                      </p:cBhvr>
                                    </p:animEffect>
                                    <p:animScale>
                                      <p:cBhvr>
                                        <p:cTn id="136" dur="250" autoRev="1" fill="hold"/>
                                        <p:tgtEl>
                                          <p:spTgt spid="102"/>
                                        </p:tgtEl>
                                      </p:cBhvr>
                                      <p:by x="105000" y="105000"/>
                                    </p:animScale>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102"/>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2"/>
                                        </p:tgtEl>
                                      </p:cBhvr>
                                    </p:animEffect>
                                    <p:animScale>
                                      <p:cBhvr>
                                        <p:cTn id="145" dur="250" autoRev="1" fill="hold"/>
                                        <p:tgtEl>
                                          <p:spTgt spid="2"/>
                                        </p:tgtEl>
                                      </p:cBhvr>
                                      <p:by x="105000" y="105000"/>
                                    </p:animScale>
                                  </p:childTnLst>
                                </p:cTn>
                              </p:par>
                            </p:childTnLst>
                          </p:cTn>
                        </p:par>
                      </p:childTnLst>
                    </p:cTn>
                  </p:par>
                  <p:par>
                    <p:cTn id="146" fill="hold">
                      <p:stCondLst>
                        <p:cond delay="indefinite"/>
                      </p:stCondLst>
                      <p:childTnLst>
                        <p:par>
                          <p:cTn id="147" fill="hold">
                            <p:stCondLst>
                              <p:cond delay="0"/>
                            </p:stCondLst>
                            <p:childTnLst>
                              <p:par>
                                <p:cTn id="148" presetID="1" presetClass="exit" presetSubtype="0" fill="hold" nodeType="clickEffect">
                                  <p:stCondLst>
                                    <p:cond delay="0"/>
                                  </p:stCondLst>
                                  <p:childTnLst>
                                    <p:set>
                                      <p:cBhvr>
                                        <p:cTn id="149"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0" restart="whenNotActive" fill="hold" evtFilter="cancelBubble" nodeType="interactiveSeq">
                <p:stCondLst>
                  <p:cond evt="onClick" delay="0">
                    <p:tgtEl>
                      <p:spTgt spid="15"/>
                    </p:tgtEl>
                  </p:cond>
                </p:stCondLst>
                <p:endSync evt="end" delay="0">
                  <p:rtn val="all"/>
                </p:endSync>
                <p:childTnLst>
                  <p:par>
                    <p:cTn id="151" fill="hold">
                      <p:stCondLst>
                        <p:cond delay="0"/>
                      </p:stCondLst>
                      <p:childTnLst>
                        <p:par>
                          <p:cTn id="152" fill="hold">
                            <p:stCondLst>
                              <p:cond delay="0"/>
                            </p:stCondLst>
                            <p:childTnLst>
                              <p:par>
                                <p:cTn id="153" presetID="12" presetClass="exit" presetSubtype="4" fill="hold" nodeType="afterEffect">
                                  <p:stCondLst>
                                    <p:cond delay="0"/>
                                  </p:stCondLst>
                                  <p:childTnLst>
                                    <p:animEffect transition="out" filter="slide(fromBottom)">
                                      <p:cBhvr>
                                        <p:cTn id="154" dur="59000"/>
                                        <p:tgtEl>
                                          <p:spTgt spid="7"/>
                                        </p:tgtEl>
                                      </p:cBhvr>
                                    </p:animEffect>
                                    <p:set>
                                      <p:cBhvr>
                                        <p:cTn id="155"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60" grpId="0" animBg="1"/>
      <p:bldP spid="60" grpId="1" animBg="1"/>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Related image">
            <a:extLst>
              <a:ext uri="{FF2B5EF4-FFF2-40B4-BE49-F238E27FC236}">
                <a16:creationId xmlns:a16="http://schemas.microsoft.com/office/drawing/2014/main" id="{ADFDB0B8-0DB2-409D-9E27-6832FFB4E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084" y="1993174"/>
            <a:ext cx="7475621" cy="43296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lated image">
            <a:extLst>
              <a:ext uri="{FF2B5EF4-FFF2-40B4-BE49-F238E27FC236}">
                <a16:creationId xmlns:a16="http://schemas.microsoft.com/office/drawing/2014/main" id="{FB710C0F-2A8D-4CB2-B90C-14D4A1C98D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2203" y="3432380"/>
            <a:ext cx="1547965" cy="14512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elated image">
            <a:extLst>
              <a:ext uri="{FF2B5EF4-FFF2-40B4-BE49-F238E27FC236}">
                <a16:creationId xmlns:a16="http://schemas.microsoft.com/office/drawing/2014/main" id="{29594D8C-902F-4165-A191-125414246F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9007" y="2532882"/>
            <a:ext cx="1547965" cy="14512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a:extLst>
              <a:ext uri="{FF2B5EF4-FFF2-40B4-BE49-F238E27FC236}">
                <a16:creationId xmlns:a16="http://schemas.microsoft.com/office/drawing/2014/main" id="{23A918E8-6FF2-480A-9CE5-279B23A2F4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9291" y="2657098"/>
            <a:ext cx="1547965" cy="14512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lated image">
            <a:extLst>
              <a:ext uri="{FF2B5EF4-FFF2-40B4-BE49-F238E27FC236}">
                <a16:creationId xmlns:a16="http://schemas.microsoft.com/office/drawing/2014/main" id="{82EB2AFF-745E-4E76-9CA5-CE8524679B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1932" y="2657097"/>
            <a:ext cx="1547965" cy="14512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lated image">
            <a:extLst>
              <a:ext uri="{FF2B5EF4-FFF2-40B4-BE49-F238E27FC236}">
                <a16:creationId xmlns:a16="http://schemas.microsoft.com/office/drawing/2014/main" id="{B43B8B62-B57B-4FF9-9964-C2D0BD4821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2216" y="2307413"/>
            <a:ext cx="1547965" cy="14512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lated image">
            <a:extLst>
              <a:ext uri="{FF2B5EF4-FFF2-40B4-BE49-F238E27FC236}">
                <a16:creationId xmlns:a16="http://schemas.microsoft.com/office/drawing/2014/main" id="{7411978C-1C7C-4354-B983-380D6A2749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198" y="3382705"/>
            <a:ext cx="1547965" cy="14512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lated image">
            <a:extLst>
              <a:ext uri="{FF2B5EF4-FFF2-40B4-BE49-F238E27FC236}">
                <a16:creationId xmlns:a16="http://schemas.microsoft.com/office/drawing/2014/main" id="{EDE09E24-49BC-49DC-AE9C-83E609B9B9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5487" y="2307413"/>
            <a:ext cx="1547965" cy="145121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C4AEAE5-6C59-432A-88D3-948AFB17FEA1}"/>
              </a:ext>
            </a:extLst>
          </p:cNvPr>
          <p:cNvSpPr/>
          <p:nvPr/>
        </p:nvSpPr>
        <p:spPr>
          <a:xfrm>
            <a:off x="1308853" y="1049305"/>
            <a:ext cx="10515600" cy="1200329"/>
          </a:xfrm>
          <a:prstGeom prst="rect">
            <a:avLst/>
          </a:prstGeom>
        </p:spPr>
        <p:txBody>
          <a:bodyPr wrap="square">
            <a:spAutoFit/>
          </a:bodyPr>
          <a:lstStyle/>
          <a:p>
            <a:r>
              <a:rPr lang="de-DE" sz="3600" dirty="0">
                <a:solidFill>
                  <a:srgbClr val="115076"/>
                </a:solidFill>
              </a:rPr>
              <a:t>S</a:t>
            </a:r>
            <a:r>
              <a:rPr lang="de-DE" sz="3600" b="1" u="sng" dirty="0">
                <a:solidFill>
                  <a:srgbClr val="115076"/>
                </a:solidFill>
              </a:rPr>
              <a:t>ie</a:t>
            </a:r>
            <a:r>
              <a:rPr lang="de-DE" sz="3600" dirty="0">
                <a:solidFill>
                  <a:srgbClr val="115076"/>
                </a:solidFill>
              </a:rPr>
              <a:t>ben umtr</a:t>
            </a:r>
            <a:r>
              <a:rPr lang="de-DE" sz="3600" b="1" u="sng" dirty="0">
                <a:solidFill>
                  <a:srgbClr val="115076"/>
                </a:solidFill>
              </a:rPr>
              <a:t>ie</a:t>
            </a:r>
            <a:r>
              <a:rPr lang="de-DE" sz="3600" dirty="0">
                <a:solidFill>
                  <a:srgbClr val="115076"/>
                </a:solidFill>
              </a:rPr>
              <a:t>bige B</a:t>
            </a:r>
            <a:r>
              <a:rPr lang="de-DE" sz="3600" b="1" u="sng" dirty="0">
                <a:solidFill>
                  <a:srgbClr val="115076"/>
                </a:solidFill>
              </a:rPr>
              <a:t>ie</a:t>
            </a:r>
            <a:r>
              <a:rPr lang="de-DE" sz="3600" dirty="0">
                <a:solidFill>
                  <a:srgbClr val="115076"/>
                </a:solidFill>
              </a:rPr>
              <a:t>nen überfl</a:t>
            </a:r>
            <a:r>
              <a:rPr lang="de-DE" sz="3600" b="1" u="sng" dirty="0">
                <a:solidFill>
                  <a:srgbClr val="115076"/>
                </a:solidFill>
              </a:rPr>
              <a:t>ie</a:t>
            </a:r>
            <a:r>
              <a:rPr lang="de-DE" sz="3600" dirty="0">
                <a:solidFill>
                  <a:srgbClr val="115076"/>
                </a:solidFill>
              </a:rPr>
              <a:t>gen z</a:t>
            </a:r>
            <a:r>
              <a:rPr lang="de-DE" sz="3600" b="1" u="sng" dirty="0">
                <a:solidFill>
                  <a:srgbClr val="115076"/>
                </a:solidFill>
              </a:rPr>
              <a:t>ie</a:t>
            </a:r>
            <a:r>
              <a:rPr lang="de-DE" sz="3600" dirty="0">
                <a:solidFill>
                  <a:srgbClr val="115076"/>
                </a:solidFill>
              </a:rPr>
              <a:t>lstrebig v</a:t>
            </a:r>
            <a:r>
              <a:rPr lang="de-DE" sz="3600" b="1" u="sng" dirty="0">
                <a:solidFill>
                  <a:srgbClr val="115076"/>
                </a:solidFill>
              </a:rPr>
              <a:t>ie</a:t>
            </a:r>
            <a:r>
              <a:rPr lang="de-DE" sz="3600" dirty="0">
                <a:solidFill>
                  <a:srgbClr val="115076"/>
                </a:solidFill>
              </a:rPr>
              <a:t>l l</a:t>
            </a:r>
            <a:r>
              <a:rPr lang="de-DE" sz="3600" b="1" u="sng" dirty="0">
                <a:solidFill>
                  <a:srgbClr val="115076"/>
                </a:solidFill>
              </a:rPr>
              <a:t>ie</a:t>
            </a:r>
            <a:r>
              <a:rPr lang="de-DE" sz="3600" dirty="0">
                <a:solidFill>
                  <a:srgbClr val="115076"/>
                </a:solidFill>
              </a:rPr>
              <a:t>ber w</a:t>
            </a:r>
            <a:r>
              <a:rPr lang="de-DE" sz="3600" b="1" u="sng" dirty="0">
                <a:solidFill>
                  <a:srgbClr val="115076"/>
                </a:solidFill>
              </a:rPr>
              <a:t>ie</a:t>
            </a:r>
            <a:r>
              <a:rPr lang="de-DE" sz="3600" dirty="0">
                <a:solidFill>
                  <a:srgbClr val="115076"/>
                </a:solidFill>
              </a:rPr>
              <a:t>der r</a:t>
            </a:r>
            <a:r>
              <a:rPr lang="de-DE" sz="3600" b="1" u="sng" dirty="0">
                <a:solidFill>
                  <a:srgbClr val="115076"/>
                </a:solidFill>
              </a:rPr>
              <a:t>ie</a:t>
            </a:r>
            <a:r>
              <a:rPr lang="de-DE" sz="3600" dirty="0">
                <a:solidFill>
                  <a:srgbClr val="115076"/>
                </a:solidFill>
              </a:rPr>
              <a:t>sige W</a:t>
            </a:r>
            <a:r>
              <a:rPr lang="de-DE" sz="3600" b="1" u="sng" dirty="0">
                <a:solidFill>
                  <a:srgbClr val="115076"/>
                </a:solidFill>
              </a:rPr>
              <a:t>ie</a:t>
            </a:r>
            <a:r>
              <a:rPr lang="de-DE" sz="3600" dirty="0">
                <a:solidFill>
                  <a:srgbClr val="115076"/>
                </a:solidFill>
              </a:rPr>
              <a:t>sen. </a:t>
            </a:r>
          </a:p>
        </p:txBody>
      </p:sp>
      <p:pic>
        <p:nvPicPr>
          <p:cNvPr id="13" name="Picture 12" descr="background rectangle">
            <a:extLst>
              <a:ext uri="{FF2B5EF4-FFF2-40B4-BE49-F238E27FC236}">
                <a16:creationId xmlns:a16="http://schemas.microsoft.com/office/drawing/2014/main" id="{C5F3A8A6-F238-4335-B284-9EF888ED07C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4041"/>
            <a:ext cx="2466084" cy="869950"/>
          </a:xfrm>
          <a:prstGeom prst="rect">
            <a:avLst/>
          </a:prstGeom>
        </p:spPr>
      </p:pic>
      <p:sp>
        <p:nvSpPr>
          <p:cNvPr id="2" name="Title 1">
            <a:extLst>
              <a:ext uri="{FF2B5EF4-FFF2-40B4-BE49-F238E27FC236}">
                <a16:creationId xmlns:a16="http://schemas.microsoft.com/office/drawing/2014/main" id="{191705BD-4BAC-4504-ACAE-F9F249D30A50}"/>
              </a:ext>
            </a:extLst>
          </p:cNvPr>
          <p:cNvSpPr>
            <a:spLocks noGrp="1"/>
          </p:cNvSpPr>
          <p:nvPr>
            <p:ph type="title"/>
          </p:nvPr>
        </p:nvSpPr>
        <p:spPr>
          <a:xfrm>
            <a:off x="0" y="25232"/>
            <a:ext cx="10515600" cy="1325563"/>
          </a:xfrm>
        </p:spPr>
        <p:txBody>
          <a:bodyPr>
            <a:normAutofit/>
          </a:bodyPr>
          <a:lstStyle/>
          <a:p>
            <a:r>
              <a:rPr lang="en-GB" sz="3600" b="1" dirty="0" err="1">
                <a:solidFill>
                  <a:schemeClr val="bg1"/>
                </a:solidFill>
              </a:rPr>
              <a:t>Phonetik</a:t>
            </a:r>
            <a:endParaRPr lang="en-GB" sz="3600" b="1" dirty="0">
              <a:solidFill>
                <a:schemeClr val="bg1"/>
              </a:solidFill>
            </a:endParaRPr>
          </a:p>
        </p:txBody>
      </p:sp>
      <p:pic>
        <p:nvPicPr>
          <p:cNvPr id="16" name="Picture 15" descr="A picture containing logo&#10;&#10;Description automatically generated">
            <a:extLst>
              <a:ext uri="{FF2B5EF4-FFF2-40B4-BE49-F238E27FC236}">
                <a16:creationId xmlns:a16="http://schemas.microsoft.com/office/drawing/2014/main" id="{7A27A6AB-81B9-4E33-A3BB-361AB3B797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4182" y="69590"/>
            <a:ext cx="1547965" cy="1392934"/>
          </a:xfrm>
          <a:prstGeom prst="rect">
            <a:avLst/>
          </a:prstGeom>
        </p:spPr>
      </p:pic>
    </p:spTree>
    <p:extLst>
      <p:ext uri="{BB962C8B-B14F-4D97-AF65-F5344CB8AC3E}">
        <p14:creationId xmlns:p14="http://schemas.microsoft.com/office/powerpoint/2010/main" val="1035132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background rectangle">
            <a:extLst>
              <a:ext uri="{FF2B5EF4-FFF2-40B4-BE49-F238E27FC236}">
                <a16:creationId xmlns:a16="http://schemas.microsoft.com/office/drawing/2014/main" id="{C5F3A8A6-F238-4335-B284-9EF888ED07C4}"/>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94041"/>
            <a:ext cx="2466084" cy="869950"/>
          </a:xfrm>
          <a:prstGeom prst="rect">
            <a:avLst/>
          </a:prstGeom>
        </p:spPr>
      </p:pic>
      <p:sp>
        <p:nvSpPr>
          <p:cNvPr id="2" name="Title 1">
            <a:extLst>
              <a:ext uri="{FF2B5EF4-FFF2-40B4-BE49-F238E27FC236}">
                <a16:creationId xmlns:a16="http://schemas.microsoft.com/office/drawing/2014/main" id="{191705BD-4BAC-4504-ACAE-F9F249D30A50}"/>
              </a:ext>
            </a:extLst>
          </p:cNvPr>
          <p:cNvSpPr>
            <a:spLocks noGrp="1"/>
          </p:cNvSpPr>
          <p:nvPr>
            <p:ph type="title"/>
          </p:nvPr>
        </p:nvSpPr>
        <p:spPr>
          <a:xfrm>
            <a:off x="0" y="25232"/>
            <a:ext cx="10515600" cy="1325563"/>
          </a:xfrm>
        </p:spPr>
        <p:txBody>
          <a:bodyPr>
            <a:normAutofit/>
          </a:bodyPr>
          <a:lstStyle/>
          <a:p>
            <a:r>
              <a:rPr lang="en-GB" sz="3600" b="1" dirty="0" err="1">
                <a:solidFill>
                  <a:schemeClr val="bg1"/>
                </a:solidFill>
              </a:rPr>
              <a:t>Phonetik</a:t>
            </a:r>
            <a:endParaRPr lang="en-GB" sz="3600" b="1" dirty="0">
              <a:solidFill>
                <a:schemeClr val="bg1"/>
              </a:solidFill>
            </a:endParaRPr>
          </a:p>
        </p:txBody>
      </p:sp>
      <p:pic>
        <p:nvPicPr>
          <p:cNvPr id="14" name="Picture 4" descr="Image result for bird chirping clipart">
            <a:extLst>
              <a:ext uri="{FF2B5EF4-FFF2-40B4-BE49-F238E27FC236}">
                <a16:creationId xmlns:a16="http://schemas.microsoft.com/office/drawing/2014/main" id="{74BC68E9-558D-4086-8C4D-C8B813635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805" y="2878860"/>
            <a:ext cx="5101823" cy="31438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Image result for bird chirping clipart">
            <a:extLst>
              <a:ext uri="{FF2B5EF4-FFF2-40B4-BE49-F238E27FC236}">
                <a16:creationId xmlns:a16="http://schemas.microsoft.com/office/drawing/2014/main" id="{4823D717-BFD7-4273-8ECF-F53C162CD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865243" y="3104909"/>
            <a:ext cx="2335103" cy="26917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Image result for notes">
            <a:extLst>
              <a:ext uri="{FF2B5EF4-FFF2-40B4-BE49-F238E27FC236}">
                <a16:creationId xmlns:a16="http://schemas.microsoft.com/office/drawing/2014/main" id="{075D93A3-BF0C-49C3-BF11-BEA05B2AA250}"/>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08020" y="3055386"/>
            <a:ext cx="1054427" cy="6363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Image result for notes">
            <a:extLst>
              <a:ext uri="{FF2B5EF4-FFF2-40B4-BE49-F238E27FC236}">
                <a16:creationId xmlns:a16="http://schemas.microsoft.com/office/drawing/2014/main" id="{DE60F1E2-F69E-4862-B4AF-AC8E9814BADF}"/>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22810" y="2737204"/>
            <a:ext cx="1054427" cy="63636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D14CC741-7C1A-4E3C-B2D2-7EBE260BC649}"/>
              </a:ext>
            </a:extLst>
          </p:cNvPr>
          <p:cNvSpPr/>
          <p:nvPr/>
        </p:nvSpPr>
        <p:spPr>
          <a:xfrm>
            <a:off x="1538488" y="1304553"/>
            <a:ext cx="10368643" cy="1323439"/>
          </a:xfrm>
          <a:prstGeom prst="rect">
            <a:avLst/>
          </a:prstGeom>
        </p:spPr>
        <p:txBody>
          <a:bodyPr wrap="square">
            <a:spAutoFit/>
          </a:bodyPr>
          <a:lstStyle/>
          <a:p>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kl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M</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se g</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gt all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 </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se W</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se, </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ne zw</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te schw</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gt l</a:t>
            </a:r>
            <a:r>
              <a:rPr lang="de-DE" sz="4000" b="1" u="sng" dirty="0">
                <a:solidFill>
                  <a:srgbClr val="115076"/>
                </a:solidFill>
                <a:latin typeface="Century Gothic" panose="020B0502020202020204" pitchFamily="34" charset="0"/>
              </a:rPr>
              <a:t>ei</a:t>
            </a:r>
            <a:r>
              <a:rPr lang="de-DE" sz="4000" dirty="0">
                <a:solidFill>
                  <a:srgbClr val="115076"/>
                </a:solidFill>
                <a:latin typeface="Century Gothic" panose="020B0502020202020204" pitchFamily="34" charset="0"/>
              </a:rPr>
              <a:t>der.</a:t>
            </a:r>
          </a:p>
        </p:txBody>
      </p:sp>
      <p:pic>
        <p:nvPicPr>
          <p:cNvPr id="19" name="Picture 18" descr="A picture containing logo&#10;&#10;Description automatically generated">
            <a:extLst>
              <a:ext uri="{FF2B5EF4-FFF2-40B4-BE49-F238E27FC236}">
                <a16:creationId xmlns:a16="http://schemas.microsoft.com/office/drawing/2014/main" id="{531A7417-28BB-41F4-A6AF-0A9DFC08E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84182" y="69590"/>
            <a:ext cx="1547965" cy="1392934"/>
          </a:xfrm>
          <a:prstGeom prst="rect">
            <a:avLst/>
          </a:prstGeom>
        </p:spPr>
      </p:pic>
    </p:spTree>
    <p:extLst>
      <p:ext uri="{BB962C8B-B14F-4D97-AF65-F5344CB8AC3E}">
        <p14:creationId xmlns:p14="http://schemas.microsoft.com/office/powerpoint/2010/main" val="37345878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Teaching steps</a:t>
            </a:r>
          </a:p>
        </p:txBody>
      </p:sp>
      <p:sp>
        <p:nvSpPr>
          <p:cNvPr id="3" name="Content Placeholder 2">
            <a:extLst>
              <a:ext uri="{FF2B5EF4-FFF2-40B4-BE49-F238E27FC236}">
                <a16:creationId xmlns:a16="http://schemas.microsoft.com/office/drawing/2014/main" id="{50CBFF8A-211A-423F-B710-855B8FE21453}"/>
              </a:ext>
            </a:extLst>
          </p:cNvPr>
          <p:cNvSpPr>
            <a:spLocks noGrp="1"/>
          </p:cNvSpPr>
          <p:nvPr>
            <p:ph idx="1"/>
          </p:nvPr>
        </p:nvSpPr>
        <p:spPr>
          <a:xfrm>
            <a:off x="636863" y="1622426"/>
            <a:ext cx="10515600" cy="4351338"/>
          </a:xfrm>
        </p:spPr>
        <p:txBody>
          <a:bodyPr>
            <a:normAutofit fontScale="92500" lnSpcReduction="20000"/>
          </a:bodyPr>
          <a:lstStyle/>
          <a:p>
            <a:pPr>
              <a:lnSpc>
                <a:spcPct val="100000"/>
              </a:lnSpc>
            </a:pPr>
            <a:r>
              <a:rPr lang="en-GB" u="sng" dirty="0"/>
              <a:t>Present</a:t>
            </a:r>
            <a:r>
              <a:rPr lang="en-GB" dirty="0"/>
              <a:t> the </a:t>
            </a:r>
            <a:r>
              <a:rPr lang="en-GB" b="1" dirty="0"/>
              <a:t>SSC</a:t>
            </a:r>
            <a:r>
              <a:rPr lang="en-GB" dirty="0"/>
              <a:t> itself, the </a:t>
            </a:r>
            <a:r>
              <a:rPr lang="en-GB" b="1" dirty="0"/>
              <a:t>source word</a:t>
            </a:r>
            <a:r>
              <a:rPr lang="en-GB" dirty="0"/>
              <a:t>, and </a:t>
            </a:r>
            <a:r>
              <a:rPr lang="en-GB" b="1" dirty="0"/>
              <a:t>five cluster words </a:t>
            </a:r>
            <a:r>
              <a:rPr lang="en-GB" dirty="0"/>
              <a:t>and do initial practice of these</a:t>
            </a:r>
            <a:br>
              <a:rPr lang="en-GB" b="1" dirty="0"/>
            </a:br>
            <a:endParaRPr lang="en-GB" b="1" dirty="0"/>
          </a:p>
          <a:p>
            <a:pPr>
              <a:lnSpc>
                <a:spcPct val="100000"/>
              </a:lnSpc>
            </a:pPr>
            <a:r>
              <a:rPr lang="en-GB" u="sng" dirty="0"/>
              <a:t>Practise</a:t>
            </a:r>
            <a:r>
              <a:rPr lang="en-GB" dirty="0"/>
              <a:t> the knowledge further in a variety of listening (with or without transcription) and read aloud activities</a:t>
            </a:r>
          </a:p>
          <a:p>
            <a:pPr>
              <a:lnSpc>
                <a:spcPct val="100000"/>
              </a:lnSpc>
            </a:pPr>
            <a:endParaRPr lang="en-GB" dirty="0"/>
          </a:p>
          <a:p>
            <a:pPr>
              <a:lnSpc>
                <a:spcPct val="100000"/>
              </a:lnSpc>
            </a:pPr>
            <a:r>
              <a:rPr lang="en-GB" u="sng" dirty="0"/>
              <a:t>Produce</a:t>
            </a:r>
            <a:r>
              <a:rPr lang="en-GB" dirty="0"/>
              <a:t> the knowledge in several contexts, e.g., asking for the meaning of unfamiliar words (Wie </a:t>
            </a:r>
            <a:r>
              <a:rPr lang="en-GB" dirty="0" err="1"/>
              <a:t>sagt</a:t>
            </a:r>
            <a:r>
              <a:rPr lang="en-GB" dirty="0"/>
              <a:t> man…auf </a:t>
            </a:r>
            <a:r>
              <a:rPr lang="en-GB" dirty="0" err="1"/>
              <a:t>Englisch</a:t>
            </a:r>
            <a:r>
              <a:rPr lang="en-GB" dirty="0"/>
              <a:t>?), when revisiting the SSC in further activities (e.g. tongue twisters, reading aloud texts, in assessments)</a:t>
            </a:r>
            <a:br>
              <a:rPr lang="en-GB" dirty="0"/>
            </a:br>
            <a:endParaRPr lang="en-GB" dirty="0"/>
          </a:p>
          <a:p>
            <a:pPr>
              <a:lnSpc>
                <a:spcPct val="100000"/>
              </a:lnSpc>
            </a:pPr>
            <a:endParaRPr lang="en-GB" dirty="0"/>
          </a:p>
        </p:txBody>
      </p:sp>
      <p:pic>
        <p:nvPicPr>
          <p:cNvPr id="6" name="Picture 5" descr="green checkmark">
            <a:hlinkClick r:id="" action="ppaction://noaction">
              <a:snd r:embed="rId4" name="Phonics.26.1. Aktivität.wav"/>
            </a:hlinkClick>
            <a:extLst>
              <a:ext uri="{FF2B5EF4-FFF2-40B4-BE49-F238E27FC236}">
                <a16:creationId xmlns:a16="http://schemas.microsoft.com/office/drawing/2014/main" id="{913DC49F-08EE-4216-9584-FD2D63A98C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4117" y="2598389"/>
            <a:ext cx="621020" cy="646896"/>
          </a:xfrm>
          <a:prstGeom prst="rect">
            <a:avLst/>
          </a:prstGeom>
        </p:spPr>
      </p:pic>
      <p:pic>
        <p:nvPicPr>
          <p:cNvPr id="7" name="Picture 6" descr="green checkmark">
            <a:hlinkClick r:id="" action="ppaction://noaction">
              <a:snd r:embed="rId4" name="Phonics.26.1. Aktivität.wav"/>
            </a:hlinkClick>
            <a:extLst>
              <a:ext uri="{FF2B5EF4-FFF2-40B4-BE49-F238E27FC236}">
                <a16:creationId xmlns:a16="http://schemas.microsoft.com/office/drawing/2014/main" id="{400464EA-307D-458D-9BF5-5A676627A4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4117" y="1369493"/>
            <a:ext cx="621020" cy="646896"/>
          </a:xfrm>
          <a:prstGeom prst="rect">
            <a:avLst/>
          </a:prstGeom>
        </p:spPr>
      </p:pic>
      <p:pic>
        <p:nvPicPr>
          <p:cNvPr id="8" name="Picture 7" descr="green checkmark">
            <a:hlinkClick r:id="" action="ppaction://noaction">
              <a:snd r:embed="rId4" name="Phonics.26.1. Aktivität.wav"/>
            </a:hlinkClick>
            <a:extLst>
              <a:ext uri="{FF2B5EF4-FFF2-40B4-BE49-F238E27FC236}">
                <a16:creationId xmlns:a16="http://schemas.microsoft.com/office/drawing/2014/main" id="{762EE2F9-3916-4574-B672-EECCB6C0A8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2463" y="4338982"/>
            <a:ext cx="621020" cy="646896"/>
          </a:xfrm>
          <a:prstGeom prst="rect">
            <a:avLst/>
          </a:prstGeom>
        </p:spPr>
      </p:pic>
    </p:spTree>
    <p:extLst>
      <p:ext uri="{BB962C8B-B14F-4D97-AF65-F5344CB8AC3E}">
        <p14:creationId xmlns:p14="http://schemas.microsoft.com/office/powerpoint/2010/main" val="301486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In the classroom</a:t>
            </a:r>
          </a:p>
        </p:txBody>
      </p:sp>
      <p:pic>
        <p:nvPicPr>
          <p:cNvPr id="3" name="4. Phonics film (2)">
            <a:hlinkClick r:id="" action="ppaction://media"/>
            <a:extLst>
              <a:ext uri="{FF2B5EF4-FFF2-40B4-BE49-F238E27FC236}">
                <a16:creationId xmlns:a16="http://schemas.microsoft.com/office/drawing/2014/main" id="{9860935F-9129-49D0-A81B-B12CBD39F64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228056" y="1460854"/>
            <a:ext cx="7735887" cy="4351338"/>
          </a:xfrm>
        </p:spPr>
      </p:pic>
    </p:spTree>
    <p:extLst>
      <p:ext uri="{BB962C8B-B14F-4D97-AF65-F5344CB8AC3E}">
        <p14:creationId xmlns:p14="http://schemas.microsoft.com/office/powerpoint/2010/main" val="373883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74801" y="67645"/>
            <a:ext cx="10515600" cy="1325563"/>
          </a:xfrm>
        </p:spPr>
        <p:txBody>
          <a:bodyPr>
            <a:normAutofit/>
          </a:bodyPr>
          <a:lstStyle/>
          <a:p>
            <a:r>
              <a:rPr lang="en-GB" sz="3600" b="1" dirty="0">
                <a:solidFill>
                  <a:schemeClr val="bg1"/>
                </a:solidFill>
              </a:rPr>
              <a:t>Session aims</a:t>
            </a:r>
          </a:p>
        </p:txBody>
      </p:sp>
      <p:sp>
        <p:nvSpPr>
          <p:cNvPr id="3" name="Content Placeholder 2">
            <a:extLst>
              <a:ext uri="{FF2B5EF4-FFF2-40B4-BE49-F238E27FC236}">
                <a16:creationId xmlns:a16="http://schemas.microsoft.com/office/drawing/2014/main" id="{50CBFF8A-211A-423F-B710-855B8FE21453}"/>
              </a:ext>
            </a:extLst>
          </p:cNvPr>
          <p:cNvSpPr>
            <a:spLocks noGrp="1"/>
          </p:cNvSpPr>
          <p:nvPr>
            <p:ph idx="1"/>
          </p:nvPr>
        </p:nvSpPr>
        <p:spPr>
          <a:xfrm>
            <a:off x="636863" y="1622426"/>
            <a:ext cx="10515600" cy="4351338"/>
          </a:xfrm>
        </p:spPr>
        <p:txBody>
          <a:bodyPr/>
          <a:lstStyle/>
          <a:p>
            <a:pPr>
              <a:lnSpc>
                <a:spcPct val="100000"/>
              </a:lnSpc>
            </a:pPr>
            <a:r>
              <a:rPr lang="en-GB" dirty="0"/>
              <a:t>Examine the rationale for teaching phonics</a:t>
            </a:r>
            <a:br>
              <a:rPr lang="en-GB" dirty="0"/>
            </a:br>
            <a:endParaRPr lang="en-GB" dirty="0"/>
          </a:p>
          <a:p>
            <a:pPr>
              <a:lnSpc>
                <a:spcPct val="100000"/>
              </a:lnSpc>
            </a:pPr>
            <a:r>
              <a:rPr lang="en-GB" dirty="0"/>
              <a:t>Understand the NCELP recommended selection and sequencing of symbol-sound correspondences (SSC) in French, German and Spanish</a:t>
            </a:r>
            <a:br>
              <a:rPr lang="en-GB" dirty="0"/>
            </a:br>
            <a:endParaRPr lang="en-GB" dirty="0"/>
          </a:p>
          <a:p>
            <a:pPr>
              <a:lnSpc>
                <a:spcPct val="100000"/>
              </a:lnSpc>
            </a:pPr>
            <a:r>
              <a:rPr lang="en-GB" dirty="0"/>
              <a:t>Explore a range of teaching approaches and resources (present, practise and produce)</a:t>
            </a:r>
          </a:p>
        </p:txBody>
      </p:sp>
      <p:pic>
        <p:nvPicPr>
          <p:cNvPr id="6" name="Picture 5" descr="green checkmark">
            <a:hlinkClick r:id="" action="ppaction://noaction">
              <a:snd r:embed="rId4" name="Phonics.26.1. Aktivität.wav"/>
            </a:hlinkClick>
            <a:extLst>
              <a:ext uri="{FF2B5EF4-FFF2-40B4-BE49-F238E27FC236}">
                <a16:creationId xmlns:a16="http://schemas.microsoft.com/office/drawing/2014/main" id="{C492AF3D-30E5-47B1-9302-84587AE00C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0895" y="1542216"/>
            <a:ext cx="508726" cy="529923"/>
          </a:xfrm>
          <a:prstGeom prst="rect">
            <a:avLst/>
          </a:prstGeom>
        </p:spPr>
      </p:pic>
      <p:pic>
        <p:nvPicPr>
          <p:cNvPr id="7" name="Picture 6" descr="green checkmark">
            <a:hlinkClick r:id="" action="ppaction://noaction">
              <a:snd r:embed="rId4" name="Phonics.26.1. Aktivität.wav"/>
            </a:hlinkClick>
            <a:extLst>
              <a:ext uri="{FF2B5EF4-FFF2-40B4-BE49-F238E27FC236}">
                <a16:creationId xmlns:a16="http://schemas.microsoft.com/office/drawing/2014/main" id="{AD892344-7FBD-4C22-B0B1-1D29E3749D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3737" y="3026111"/>
            <a:ext cx="508726" cy="529923"/>
          </a:xfrm>
          <a:prstGeom prst="rect">
            <a:avLst/>
          </a:prstGeom>
        </p:spPr>
      </p:pic>
      <p:pic>
        <p:nvPicPr>
          <p:cNvPr id="8" name="Picture 7" descr="green checkmark">
            <a:hlinkClick r:id="" action="ppaction://noaction">
              <a:snd r:embed="rId4" name="Phonics.26.1. Aktivität.wav"/>
            </a:hlinkClick>
            <a:extLst>
              <a:ext uri="{FF2B5EF4-FFF2-40B4-BE49-F238E27FC236}">
                <a16:creationId xmlns:a16="http://schemas.microsoft.com/office/drawing/2014/main" id="{84BA3CCD-8D23-4C2A-B813-64A3628730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3737" y="4705651"/>
            <a:ext cx="508726" cy="529923"/>
          </a:xfrm>
          <a:prstGeom prst="rect">
            <a:avLst/>
          </a:prstGeom>
        </p:spPr>
      </p:pic>
    </p:spTree>
    <p:extLst>
      <p:ext uri="{BB962C8B-B14F-4D97-AF65-F5344CB8AC3E}">
        <p14:creationId xmlns:p14="http://schemas.microsoft.com/office/powerpoint/2010/main" val="414853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356483" y="573052"/>
            <a:ext cx="6818489" cy="4371975"/>
          </a:xfrm>
        </p:spPr>
        <p:txBody>
          <a:bodyPr>
            <a:normAutofit/>
          </a:bodyPr>
          <a:lstStyle/>
          <a:p>
            <a:pPr algn="l"/>
            <a:r>
              <a:rPr lang="en-GB" b="1" dirty="0">
                <a:solidFill>
                  <a:prstClr val="white"/>
                </a:solidFill>
              </a:rPr>
              <a:t>Session 1: Phonics</a:t>
            </a:r>
            <a:br>
              <a:rPr lang="en-GB" b="1" dirty="0">
                <a:solidFill>
                  <a:prstClr val="white"/>
                </a:solidFill>
              </a:rPr>
            </a:br>
            <a:br>
              <a:rPr lang="en-GB" b="1" dirty="0">
                <a:solidFill>
                  <a:prstClr val="white"/>
                </a:solidFill>
              </a:rPr>
            </a:br>
            <a:r>
              <a:rPr lang="en-GB" b="1" dirty="0">
                <a:solidFill>
                  <a:prstClr val="white"/>
                </a:solidFill>
              </a:rPr>
              <a:t>Q&amp;A</a:t>
            </a:r>
            <a:br>
              <a:rPr lang="en-GB" b="1" dirty="0">
                <a:solidFill>
                  <a:prstClr val="white"/>
                </a:solidFill>
              </a:rPr>
            </a:br>
            <a:endParaRPr lang="en-GB" dirty="0"/>
          </a:p>
        </p:txBody>
      </p:sp>
      <p:sp>
        <p:nvSpPr>
          <p:cNvPr id="11" name="Title 3">
            <a:extLst>
              <a:ext uri="{FF2B5EF4-FFF2-40B4-BE49-F238E27FC236}">
                <a16:creationId xmlns:a16="http://schemas.microsoft.com/office/drawing/2014/main" id="{C0508B9B-5891-4D3C-9F6E-ECDA43B43AC2}"/>
              </a:ext>
            </a:extLst>
          </p:cNvPr>
          <p:cNvSpPr txBox="1">
            <a:spLocks/>
          </p:cNvSpPr>
          <p:nvPr/>
        </p:nvSpPr>
        <p:spPr>
          <a:xfrm>
            <a:off x="395111" y="4626353"/>
            <a:ext cx="5784972" cy="175581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Mel Yates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Head of Languages,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Presdales</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School</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20/11/20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pic>
        <p:nvPicPr>
          <p:cNvPr id="6" name="Graphic 5" descr="Questions">
            <a:extLst>
              <a:ext uri="{FF2B5EF4-FFF2-40B4-BE49-F238E27FC236}">
                <a16:creationId xmlns:a16="http://schemas.microsoft.com/office/drawing/2014/main" id="{3D278205-BDEB-41CC-A5DE-A33A6AC85E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28215" y="2597528"/>
            <a:ext cx="3368674" cy="3368674"/>
          </a:xfrm>
          <a:prstGeom prst="rect">
            <a:avLst/>
          </a:prstGeom>
        </p:spPr>
      </p:pic>
    </p:spTree>
    <p:extLst>
      <p:ext uri="{BB962C8B-B14F-4D97-AF65-F5344CB8AC3E}">
        <p14:creationId xmlns:p14="http://schemas.microsoft.com/office/powerpoint/2010/main" val="1906815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3991"/>
            <a:ext cx="10515600" cy="604645"/>
          </a:xfrm>
        </p:spPr>
        <p:txBody>
          <a:bodyPr>
            <a:normAutofit/>
          </a:bodyPr>
          <a:lstStyle/>
          <a:p>
            <a:r>
              <a:rPr lang="en-GB" sz="2800" dirty="0"/>
              <a:t>For further detail…</a:t>
            </a:r>
          </a:p>
        </p:txBody>
      </p:sp>
      <p:sp>
        <p:nvSpPr>
          <p:cNvPr id="4" name="Content Placeholder 3"/>
          <p:cNvSpPr>
            <a:spLocks noGrp="1"/>
          </p:cNvSpPr>
          <p:nvPr>
            <p:ph idx="1"/>
          </p:nvPr>
        </p:nvSpPr>
        <p:spPr>
          <a:xfrm>
            <a:off x="603308" y="1850792"/>
            <a:ext cx="10515600" cy="4351338"/>
          </a:xfrm>
        </p:spPr>
        <p:txBody>
          <a:bodyPr>
            <a:normAutofit/>
          </a:bodyPr>
          <a:lstStyle/>
          <a:p>
            <a:pPr>
              <a:lnSpc>
                <a:spcPct val="150000"/>
              </a:lnSpc>
            </a:pPr>
            <a:r>
              <a:rPr lang="en-GB" sz="2400" dirty="0">
                <a:hlinkClick r:id="rId3"/>
              </a:rPr>
              <a:t>Screencast – Phonics: Research and rationale (Robert Woore)</a:t>
            </a:r>
            <a:endParaRPr lang="en-GB" sz="2400" dirty="0"/>
          </a:p>
          <a:p>
            <a:pPr>
              <a:lnSpc>
                <a:spcPct val="150000"/>
              </a:lnSpc>
            </a:pPr>
            <a:r>
              <a:rPr lang="en-GB" sz="2400" dirty="0">
                <a:hlinkClick r:id="rId4"/>
              </a:rPr>
              <a:t>NCELP Phonics rationale document (A4 pdf)</a:t>
            </a:r>
            <a:endParaRPr lang="en-GB" sz="2400" dirty="0"/>
          </a:p>
          <a:p>
            <a:pPr>
              <a:lnSpc>
                <a:spcPct val="150000"/>
              </a:lnSpc>
            </a:pPr>
            <a:r>
              <a:rPr lang="en-GB" sz="2400" dirty="0">
                <a:hlinkClick r:id="rId5"/>
              </a:rPr>
              <a:t>OASIS research summary Woore, R. et al (2018) FLEUR study</a:t>
            </a:r>
            <a:endParaRPr lang="en-GB" sz="2400" dirty="0"/>
          </a:p>
          <a:p>
            <a:pPr>
              <a:lnSpc>
                <a:spcPct val="150000"/>
              </a:lnSpc>
            </a:pPr>
            <a:r>
              <a:rPr lang="en-GB" sz="2400" dirty="0">
                <a:hlinkClick r:id="rId6"/>
              </a:rPr>
              <a:t>OASIS research summary </a:t>
            </a:r>
            <a:r>
              <a:rPr lang="en-GB" sz="2400" dirty="0" err="1">
                <a:hlinkClick r:id="rId6"/>
              </a:rPr>
              <a:t>Erler</a:t>
            </a:r>
            <a:r>
              <a:rPr lang="en-GB" sz="2400" dirty="0">
                <a:hlinkClick r:id="rId6"/>
              </a:rPr>
              <a:t>, L. &amp; </a:t>
            </a:r>
            <a:r>
              <a:rPr lang="en-GB" sz="2400" dirty="0" err="1">
                <a:hlinkClick r:id="rId6"/>
              </a:rPr>
              <a:t>Macaro</a:t>
            </a:r>
            <a:r>
              <a:rPr lang="en-GB" sz="2400" dirty="0">
                <a:hlinkClick r:id="rId6"/>
              </a:rPr>
              <a:t>, E. (2011)</a:t>
            </a:r>
            <a:endParaRPr lang="en-GB" sz="2400" dirty="0"/>
          </a:p>
        </p:txBody>
      </p:sp>
      <p:pic>
        <p:nvPicPr>
          <p:cNvPr id="5" name="Picture 4" descr="background rectangle">
            <a:extLst>
              <a:ext uri="{FF2B5EF4-FFF2-40B4-BE49-F238E27FC236}">
                <a16:creationId xmlns:a16="http://schemas.microsoft.com/office/drawing/2014/main" id="{D782A8C4-C225-4046-BEA9-B91317253A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6863"/>
            <a:ext cx="3917659" cy="867128"/>
          </a:xfrm>
          <a:prstGeom prst="rect">
            <a:avLst/>
          </a:prstGeom>
        </p:spPr>
      </p:pic>
      <p:sp>
        <p:nvSpPr>
          <p:cNvPr id="6" name="Title 1">
            <a:extLst>
              <a:ext uri="{FF2B5EF4-FFF2-40B4-BE49-F238E27FC236}">
                <a16:creationId xmlns:a16="http://schemas.microsoft.com/office/drawing/2014/main" id="{C285FB74-CFF4-4D4F-A643-8C6415EDCB52}"/>
              </a:ext>
            </a:extLst>
          </p:cNvPr>
          <p:cNvSpPr txBox="1">
            <a:spLocks/>
          </p:cNvSpPr>
          <p:nvPr/>
        </p:nvSpPr>
        <p:spPr>
          <a:xfrm>
            <a:off x="7480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Rationale [3]</a:t>
            </a:r>
          </a:p>
        </p:txBody>
      </p:sp>
      <p:pic>
        <p:nvPicPr>
          <p:cNvPr id="3" name="Picture 2">
            <a:extLst>
              <a:ext uri="{FF2B5EF4-FFF2-40B4-BE49-F238E27FC236}">
                <a16:creationId xmlns:a16="http://schemas.microsoft.com/office/drawing/2014/main" id="{D5C66D30-3EA1-47A0-A0F8-E7D09D98E8C6}"/>
              </a:ext>
            </a:extLst>
          </p:cNvPr>
          <p:cNvPicPr>
            <a:picLocks noChangeAspect="1"/>
          </p:cNvPicPr>
          <p:nvPr/>
        </p:nvPicPr>
        <p:blipFill>
          <a:blip r:embed="rId8"/>
          <a:stretch>
            <a:fillRect/>
          </a:stretch>
        </p:blipFill>
        <p:spPr>
          <a:xfrm>
            <a:off x="8274343" y="249415"/>
            <a:ext cx="3829050" cy="962025"/>
          </a:xfrm>
          <a:prstGeom prst="rect">
            <a:avLst/>
          </a:prstGeom>
        </p:spPr>
      </p:pic>
    </p:spTree>
    <p:extLst>
      <p:ext uri="{BB962C8B-B14F-4D97-AF65-F5344CB8AC3E}">
        <p14:creationId xmlns:p14="http://schemas.microsoft.com/office/powerpoint/2010/main" val="398695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FF2B5EF4-FFF2-40B4-BE49-F238E27FC236}">
                <a16:creationId xmlns:a16="http://schemas.microsoft.com/office/drawing/2014/main" id="{58967012-D69B-4254-BEB7-4A8D58F1E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3917659" cy="867128"/>
          </a:xfrm>
          <a:prstGeom prst="rect">
            <a:avLst/>
          </a:prstGeom>
        </p:spPr>
      </p:pic>
      <p:sp>
        <p:nvSpPr>
          <p:cNvPr id="2" name="Title 1">
            <a:extLst>
              <a:ext uri="{FF2B5EF4-FFF2-40B4-BE49-F238E27FC236}">
                <a16:creationId xmlns:a16="http://schemas.microsoft.com/office/drawing/2014/main" id="{8BEEDBFB-2B57-4062-9AAD-D99B2C6DFC7A}"/>
              </a:ext>
            </a:extLst>
          </p:cNvPr>
          <p:cNvSpPr>
            <a:spLocks noGrp="1"/>
          </p:cNvSpPr>
          <p:nvPr>
            <p:ph type="title"/>
          </p:nvPr>
        </p:nvSpPr>
        <p:spPr>
          <a:xfrm>
            <a:off x="0" y="389908"/>
            <a:ext cx="3917659" cy="681037"/>
          </a:xfrm>
        </p:spPr>
        <p:txBody>
          <a:bodyPr>
            <a:normAutofit fontScale="90000"/>
          </a:bodyPr>
          <a:lstStyle/>
          <a:p>
            <a:r>
              <a:rPr lang="en-GB" b="1" dirty="0">
                <a:solidFill>
                  <a:schemeClr val="bg1"/>
                </a:solidFill>
              </a:rPr>
              <a:t>Concerns?</a:t>
            </a:r>
          </a:p>
        </p:txBody>
      </p:sp>
      <p:sp>
        <p:nvSpPr>
          <p:cNvPr id="5" name="Rounded Rectangular Callout 2">
            <a:extLst>
              <a:ext uri="{FF2B5EF4-FFF2-40B4-BE49-F238E27FC236}">
                <a16:creationId xmlns:a16="http://schemas.microsoft.com/office/drawing/2014/main" id="{98BFEB5E-B546-44EC-9EDD-BAF8DC757114}"/>
              </a:ext>
            </a:extLst>
          </p:cNvPr>
          <p:cNvSpPr/>
          <p:nvPr/>
        </p:nvSpPr>
        <p:spPr>
          <a:xfrm>
            <a:off x="6467713" y="950854"/>
            <a:ext cx="5126421" cy="1223982"/>
          </a:xfrm>
          <a:prstGeom prst="wedgeRoundRectCallout">
            <a:avLst>
              <a:gd name="adj1" fmla="val -4174"/>
              <a:gd name="adj2" fmla="val 69589"/>
              <a:gd name="adj3" fmla="val 16667"/>
            </a:avLst>
          </a:prstGeom>
          <a:solidFill>
            <a:srgbClr val="CCECFF"/>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There’s no point teaching Phonics.  They will pick it up on their own.  </a:t>
            </a:r>
          </a:p>
        </p:txBody>
      </p:sp>
      <p:sp>
        <p:nvSpPr>
          <p:cNvPr id="6" name="Rounded Rectangular Callout 9">
            <a:extLst>
              <a:ext uri="{FF2B5EF4-FFF2-40B4-BE49-F238E27FC236}">
                <a16:creationId xmlns:a16="http://schemas.microsoft.com/office/drawing/2014/main" id="{AEA899AF-43E2-4A46-9AC8-C07230F2A409}"/>
              </a:ext>
            </a:extLst>
          </p:cNvPr>
          <p:cNvSpPr/>
          <p:nvPr/>
        </p:nvSpPr>
        <p:spPr>
          <a:xfrm>
            <a:off x="1500182" y="1246941"/>
            <a:ext cx="4098730" cy="1223982"/>
          </a:xfrm>
          <a:prstGeom prst="wedgeRoundRectCallout">
            <a:avLst>
              <a:gd name="adj1" fmla="val -4174"/>
              <a:gd name="adj2" fmla="val 69589"/>
              <a:gd name="adj3" fmla="val 16667"/>
            </a:avLst>
          </a:prstGeom>
          <a:solidFill>
            <a:srgbClr val="CCFFCC"/>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I think it will confuse my lower attaining learners.</a:t>
            </a:r>
          </a:p>
        </p:txBody>
      </p:sp>
      <p:sp>
        <p:nvSpPr>
          <p:cNvPr id="7" name="Rounded Rectangular Callout 10">
            <a:extLst>
              <a:ext uri="{FF2B5EF4-FFF2-40B4-BE49-F238E27FC236}">
                <a16:creationId xmlns:a16="http://schemas.microsoft.com/office/drawing/2014/main" id="{E1E9450C-0193-4A1E-ADB5-ED637EBA8A18}"/>
              </a:ext>
            </a:extLst>
          </p:cNvPr>
          <p:cNvSpPr/>
          <p:nvPr/>
        </p:nvSpPr>
        <p:spPr>
          <a:xfrm>
            <a:off x="214213" y="2992362"/>
            <a:ext cx="5881787" cy="1223982"/>
          </a:xfrm>
          <a:prstGeom prst="wedgeRoundRectCallout">
            <a:avLst>
              <a:gd name="adj1" fmla="val -35252"/>
              <a:gd name="adj2" fmla="val 73037"/>
              <a:gd name="adj3" fmla="val 16667"/>
            </a:avLst>
          </a:prstGeom>
          <a:solidFill>
            <a:srgbClr val="FFFF99"/>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I can see the point in Spanish and German, but in French it is too complicated.  </a:t>
            </a:r>
          </a:p>
        </p:txBody>
      </p:sp>
      <p:sp>
        <p:nvSpPr>
          <p:cNvPr id="8" name="Rounded Rectangular Callout 11">
            <a:extLst>
              <a:ext uri="{FF2B5EF4-FFF2-40B4-BE49-F238E27FC236}">
                <a16:creationId xmlns:a16="http://schemas.microsoft.com/office/drawing/2014/main" id="{D3C24CFE-D533-4404-9AE4-5FEA98E594AF}"/>
              </a:ext>
            </a:extLst>
          </p:cNvPr>
          <p:cNvSpPr/>
          <p:nvPr/>
        </p:nvSpPr>
        <p:spPr>
          <a:xfrm>
            <a:off x="6828612" y="2698509"/>
            <a:ext cx="4098731" cy="1223982"/>
          </a:xfrm>
          <a:prstGeom prst="wedgeRoundRectCallout">
            <a:avLst>
              <a:gd name="adj1" fmla="val 7453"/>
              <a:gd name="adj2" fmla="val 76486"/>
              <a:gd name="adj3" fmla="val 16667"/>
            </a:avLst>
          </a:prstGeom>
          <a:solidFill>
            <a:srgbClr val="FFCCFF"/>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Ideally, I would like to teach this, but there is no time in the Scheme of Work.</a:t>
            </a:r>
          </a:p>
        </p:txBody>
      </p:sp>
      <p:sp>
        <p:nvSpPr>
          <p:cNvPr id="9" name="Rounded Rectangular Callout 12">
            <a:extLst>
              <a:ext uri="{FF2B5EF4-FFF2-40B4-BE49-F238E27FC236}">
                <a16:creationId xmlns:a16="http://schemas.microsoft.com/office/drawing/2014/main" id="{C083D6B8-01F5-4066-9A22-51E34FD6B22D}"/>
              </a:ext>
            </a:extLst>
          </p:cNvPr>
          <p:cNvSpPr/>
          <p:nvPr/>
        </p:nvSpPr>
        <p:spPr>
          <a:xfrm>
            <a:off x="1233520" y="4811376"/>
            <a:ext cx="3460755" cy="1223982"/>
          </a:xfrm>
          <a:prstGeom prst="wedgeRoundRectCallout">
            <a:avLst>
              <a:gd name="adj1" fmla="val -34217"/>
              <a:gd name="adj2" fmla="val 70738"/>
              <a:gd name="adj3" fmla="val 16667"/>
            </a:avLst>
          </a:prstGeom>
          <a:solidFill>
            <a:srgbClr val="CCCCFF"/>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My students would find this boring or babyish.</a:t>
            </a:r>
          </a:p>
        </p:txBody>
      </p:sp>
      <p:sp>
        <p:nvSpPr>
          <p:cNvPr id="10" name="Rounded Rectangular Callout 13">
            <a:extLst>
              <a:ext uri="{FF2B5EF4-FFF2-40B4-BE49-F238E27FC236}">
                <a16:creationId xmlns:a16="http://schemas.microsoft.com/office/drawing/2014/main" id="{50737076-6A98-44FA-8BCE-07ED4F241C80}"/>
              </a:ext>
            </a:extLst>
          </p:cNvPr>
          <p:cNvSpPr/>
          <p:nvPr/>
        </p:nvSpPr>
        <p:spPr>
          <a:xfrm>
            <a:off x="5685118" y="4504164"/>
            <a:ext cx="5299707" cy="1420160"/>
          </a:xfrm>
          <a:prstGeom prst="wedgeRoundRectCallout">
            <a:avLst>
              <a:gd name="adj1" fmla="val 35285"/>
              <a:gd name="adj2" fmla="val 70738"/>
              <a:gd name="adj3" fmla="val 16667"/>
            </a:avLst>
          </a:prstGeom>
          <a:solidFill>
            <a:srgbClr val="CCFF99"/>
          </a:solidFill>
          <a:ln w="12700" cap="flat" cmpd="sng" algn="ctr">
            <a:solidFill>
              <a:srgbClr val="4472C4">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This is not my priority – my students are already OK at reading.  The other skills are more important to focus on.  </a:t>
            </a:r>
          </a:p>
        </p:txBody>
      </p:sp>
    </p:spTree>
    <p:extLst>
      <p:ext uri="{BB962C8B-B14F-4D97-AF65-F5344CB8AC3E}">
        <p14:creationId xmlns:p14="http://schemas.microsoft.com/office/powerpoint/2010/main" val="3359659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74801" y="67645"/>
            <a:ext cx="10515600" cy="1325563"/>
          </a:xfrm>
        </p:spPr>
        <p:txBody>
          <a:bodyPr>
            <a:normAutofit/>
          </a:bodyPr>
          <a:lstStyle/>
          <a:p>
            <a:r>
              <a:rPr lang="en-GB" sz="3600" b="1" dirty="0">
                <a:solidFill>
                  <a:schemeClr val="bg1"/>
                </a:solidFill>
              </a:rPr>
              <a:t>Session aims</a:t>
            </a:r>
          </a:p>
        </p:txBody>
      </p:sp>
      <p:sp>
        <p:nvSpPr>
          <p:cNvPr id="3" name="Content Placeholder 2">
            <a:extLst>
              <a:ext uri="{FF2B5EF4-FFF2-40B4-BE49-F238E27FC236}">
                <a16:creationId xmlns:a16="http://schemas.microsoft.com/office/drawing/2014/main" id="{50CBFF8A-211A-423F-B710-855B8FE21453}"/>
              </a:ext>
            </a:extLst>
          </p:cNvPr>
          <p:cNvSpPr>
            <a:spLocks noGrp="1"/>
          </p:cNvSpPr>
          <p:nvPr>
            <p:ph idx="1"/>
          </p:nvPr>
        </p:nvSpPr>
        <p:spPr>
          <a:xfrm>
            <a:off x="636863" y="1622426"/>
            <a:ext cx="10515600" cy="4351338"/>
          </a:xfrm>
        </p:spPr>
        <p:txBody>
          <a:bodyPr/>
          <a:lstStyle/>
          <a:p>
            <a:pPr>
              <a:lnSpc>
                <a:spcPct val="100000"/>
              </a:lnSpc>
            </a:pPr>
            <a:r>
              <a:rPr lang="en-GB" dirty="0"/>
              <a:t>Examine the rationale for teaching phonics</a:t>
            </a:r>
            <a:br>
              <a:rPr lang="en-GB" dirty="0"/>
            </a:br>
            <a:endParaRPr lang="en-GB" dirty="0"/>
          </a:p>
          <a:p>
            <a:pPr>
              <a:lnSpc>
                <a:spcPct val="100000"/>
              </a:lnSpc>
            </a:pPr>
            <a:r>
              <a:rPr lang="en-GB" b="1" dirty="0"/>
              <a:t>Understand the NCELP recommended selection and sequencing of symbol-sound correspondences (SSC) in French, German and Spanish</a:t>
            </a:r>
            <a:br>
              <a:rPr lang="en-GB" dirty="0"/>
            </a:br>
            <a:endParaRPr lang="en-GB" dirty="0"/>
          </a:p>
          <a:p>
            <a:pPr>
              <a:lnSpc>
                <a:spcPct val="100000"/>
              </a:lnSpc>
            </a:pPr>
            <a:r>
              <a:rPr lang="en-GB" dirty="0"/>
              <a:t>Explore a range of teaching approaches and resources (present, practise and produce)</a:t>
            </a:r>
          </a:p>
        </p:txBody>
      </p:sp>
      <p:pic>
        <p:nvPicPr>
          <p:cNvPr id="6" name="Picture 5" descr="green checkmark">
            <a:hlinkClick r:id="" action="ppaction://noaction">
              <a:snd r:embed="rId4" name="Phonics.26.1. Aktivität.wav"/>
            </a:hlinkClick>
            <a:extLst>
              <a:ext uri="{FF2B5EF4-FFF2-40B4-BE49-F238E27FC236}">
                <a16:creationId xmlns:a16="http://schemas.microsoft.com/office/drawing/2014/main" id="{C492AF3D-30E5-47B1-9302-84587AE00C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0895" y="1542216"/>
            <a:ext cx="508726" cy="529923"/>
          </a:xfrm>
          <a:prstGeom prst="rect">
            <a:avLst/>
          </a:prstGeom>
        </p:spPr>
      </p:pic>
    </p:spTree>
    <p:extLst>
      <p:ext uri="{BB962C8B-B14F-4D97-AF65-F5344CB8AC3E}">
        <p14:creationId xmlns:p14="http://schemas.microsoft.com/office/powerpoint/2010/main" val="322842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67645"/>
            <a:ext cx="10515600" cy="1325563"/>
          </a:xfrm>
        </p:spPr>
        <p:txBody>
          <a:bodyPr>
            <a:normAutofit/>
          </a:bodyPr>
          <a:lstStyle/>
          <a:p>
            <a:r>
              <a:rPr lang="en-GB" sz="3600" b="1" dirty="0">
                <a:solidFill>
                  <a:schemeClr val="bg1"/>
                </a:solidFill>
              </a:rPr>
              <a:t>Choice of SSC - difficulty</a:t>
            </a:r>
          </a:p>
        </p:txBody>
      </p:sp>
      <p:sp>
        <p:nvSpPr>
          <p:cNvPr id="8" name="TextBox 7">
            <a:extLst>
              <a:ext uri="{FF2B5EF4-FFF2-40B4-BE49-F238E27FC236}">
                <a16:creationId xmlns:a16="http://schemas.microsoft.com/office/drawing/2014/main" id="{11FA747B-F07A-413F-A828-4F824E971CA8}"/>
              </a:ext>
            </a:extLst>
          </p:cNvPr>
          <p:cNvSpPr txBox="1"/>
          <p:nvPr/>
        </p:nvSpPr>
        <p:spPr>
          <a:xfrm>
            <a:off x="1187116" y="1163991"/>
            <a:ext cx="9144000" cy="1549142"/>
          </a:xfrm>
          <a:prstGeom prst="rect">
            <a:avLst/>
          </a:prstGeom>
          <a:noFill/>
        </p:spPr>
        <p:txBody>
          <a:bodyPr wrap="square" rtlCol="0">
            <a:spAutoFit/>
          </a:bodyPr>
          <a:lstStyle/>
          <a:p>
            <a:pPr marL="342900" indent="-342900">
              <a:spcBef>
                <a:spcPts val="400"/>
              </a:spcBef>
              <a:spcAft>
                <a:spcPts val="400"/>
              </a:spcAft>
              <a:buFont typeface="Arial" panose="020B0604020202020204" pitchFamily="34" charset="0"/>
              <a:buChar char="•"/>
            </a:pPr>
            <a:r>
              <a:rPr lang="en-GB" sz="2200" dirty="0">
                <a:solidFill>
                  <a:srgbClr val="115076"/>
                </a:solidFill>
                <a:latin typeface="Century Gothic" panose="020B0502020202020204" pitchFamily="34" charset="0"/>
                <a:cs typeface="Calibri" panose="020F0502020204030204" pitchFamily="34" charset="0"/>
              </a:rPr>
              <a:t>We lack clear research evidence on which SSC are the most important to teach, and in what order </a:t>
            </a:r>
          </a:p>
          <a:p>
            <a:pPr marL="342900" indent="-342900">
              <a:spcBef>
                <a:spcPts val="400"/>
              </a:spcBef>
              <a:spcAft>
                <a:spcPts val="400"/>
              </a:spcAft>
              <a:buFont typeface="Arial" panose="020B0604020202020204" pitchFamily="34" charset="0"/>
              <a:buChar char="•"/>
            </a:pPr>
            <a:r>
              <a:rPr lang="en-GB" sz="2200" dirty="0">
                <a:solidFill>
                  <a:srgbClr val="115076"/>
                </a:solidFill>
                <a:latin typeface="Century Gothic" panose="020B0502020202020204" pitchFamily="34" charset="0"/>
                <a:cs typeface="Calibri" panose="020F0502020204030204" pitchFamily="34" charset="0"/>
              </a:rPr>
              <a:t>NCELP based their selection on a ‘bang for buck’ principle, drawing on evidence concerning: </a:t>
            </a:r>
          </a:p>
        </p:txBody>
      </p:sp>
      <p:sp>
        <p:nvSpPr>
          <p:cNvPr id="9" name="TextBox 8">
            <a:extLst>
              <a:ext uri="{FF2B5EF4-FFF2-40B4-BE49-F238E27FC236}">
                <a16:creationId xmlns:a16="http://schemas.microsoft.com/office/drawing/2014/main" id="{8CF981A7-FCFE-4043-A681-AFB15C3AC39E}"/>
              </a:ext>
            </a:extLst>
          </p:cNvPr>
          <p:cNvSpPr txBox="1"/>
          <p:nvPr/>
        </p:nvSpPr>
        <p:spPr>
          <a:xfrm>
            <a:off x="569494" y="2722230"/>
            <a:ext cx="10379242" cy="430887"/>
          </a:xfrm>
          <a:prstGeom prst="rect">
            <a:avLst/>
          </a:prstGeom>
          <a:solidFill>
            <a:srgbClr val="CCFF99"/>
          </a:solidFill>
        </p:spPr>
        <p:txBody>
          <a:bodyPr wrap="square" rtlCol="0">
            <a:spAutoFit/>
          </a:bodyPr>
          <a:lstStyle/>
          <a:p>
            <a:pPr marL="342900" indent="-342900">
              <a:spcBef>
                <a:spcPts val="600"/>
              </a:spcBef>
              <a:spcAft>
                <a:spcPts val="600"/>
              </a:spcAft>
              <a:buFont typeface="Arial" panose="020B0604020202020204" pitchFamily="34" charset="0"/>
              <a:buChar char="•"/>
            </a:pPr>
            <a:r>
              <a:rPr lang="en-GB" sz="2200" b="1" dirty="0">
                <a:solidFill>
                  <a:srgbClr val="115076"/>
                </a:solidFill>
                <a:latin typeface="Century Gothic" panose="020B0502020202020204" pitchFamily="34" charset="0"/>
                <a:cs typeface="Calibri" panose="020F0502020204030204" pitchFamily="34" charset="0"/>
              </a:rPr>
              <a:t>Difficulty</a:t>
            </a:r>
            <a:r>
              <a:rPr lang="en-GB" sz="2200" dirty="0">
                <a:solidFill>
                  <a:srgbClr val="115076"/>
                </a:solidFill>
                <a:latin typeface="Century Gothic" panose="020B0502020202020204" pitchFamily="34" charset="0"/>
                <a:cs typeface="Calibri" panose="020F0502020204030204" pitchFamily="34" charset="0"/>
              </a:rPr>
              <a:t> – how hard is it for students to decode the SSC accurately </a:t>
            </a:r>
          </a:p>
        </p:txBody>
      </p:sp>
      <p:sp>
        <p:nvSpPr>
          <p:cNvPr id="10" name="TextBox 9">
            <a:extLst>
              <a:ext uri="{FF2B5EF4-FFF2-40B4-BE49-F238E27FC236}">
                <a16:creationId xmlns:a16="http://schemas.microsoft.com/office/drawing/2014/main" id="{DBB8DA67-34FF-4D0F-8692-4C84EAE1BCE2}"/>
              </a:ext>
            </a:extLst>
          </p:cNvPr>
          <p:cNvSpPr txBox="1"/>
          <p:nvPr/>
        </p:nvSpPr>
        <p:spPr>
          <a:xfrm>
            <a:off x="569494" y="3258204"/>
            <a:ext cx="10379242" cy="430887"/>
          </a:xfrm>
          <a:prstGeom prst="rect">
            <a:avLst/>
          </a:prstGeom>
          <a:solidFill>
            <a:srgbClr val="FFFF99"/>
          </a:solidFill>
        </p:spPr>
        <p:txBody>
          <a:bodyPr wrap="square" rtlCol="0">
            <a:spAutoFit/>
          </a:bodyPr>
          <a:lstStyle/>
          <a:p>
            <a:pPr marL="342900" indent="-342900">
              <a:spcBef>
                <a:spcPts val="600"/>
              </a:spcBef>
              <a:spcAft>
                <a:spcPts val="600"/>
              </a:spcAft>
              <a:buFont typeface="Arial" panose="020B0604020202020204" pitchFamily="34" charset="0"/>
              <a:buChar char="•"/>
            </a:pPr>
            <a:r>
              <a:rPr lang="en-GB" sz="2200" b="1" dirty="0">
                <a:solidFill>
                  <a:srgbClr val="115076"/>
                </a:solidFill>
                <a:latin typeface="Century Gothic" panose="020B0502020202020204" pitchFamily="34" charset="0"/>
                <a:cs typeface="Calibri" panose="020F0502020204030204" pitchFamily="34" charset="0"/>
              </a:rPr>
              <a:t>Frequency </a:t>
            </a:r>
            <a:r>
              <a:rPr lang="en-GB" sz="2200" dirty="0">
                <a:solidFill>
                  <a:srgbClr val="115076"/>
                </a:solidFill>
                <a:latin typeface="Century Gothic" panose="020B0502020202020204" pitchFamily="34" charset="0"/>
                <a:cs typeface="Calibri" panose="020F0502020204030204" pitchFamily="34" charset="0"/>
              </a:rPr>
              <a:t>– how often the SSC occur in the language </a:t>
            </a:r>
          </a:p>
        </p:txBody>
      </p:sp>
      <p:sp>
        <p:nvSpPr>
          <p:cNvPr id="11" name="TextBox 10">
            <a:extLst>
              <a:ext uri="{FF2B5EF4-FFF2-40B4-BE49-F238E27FC236}">
                <a16:creationId xmlns:a16="http://schemas.microsoft.com/office/drawing/2014/main" id="{A4C315A4-0592-4554-80F2-E33FABB60CE2}"/>
              </a:ext>
            </a:extLst>
          </p:cNvPr>
          <p:cNvSpPr txBox="1"/>
          <p:nvPr/>
        </p:nvSpPr>
        <p:spPr>
          <a:xfrm>
            <a:off x="569494" y="3809479"/>
            <a:ext cx="10379242" cy="430887"/>
          </a:xfrm>
          <a:prstGeom prst="rect">
            <a:avLst/>
          </a:prstGeom>
          <a:solidFill>
            <a:srgbClr val="CCECFF"/>
          </a:solidFill>
        </p:spPr>
        <p:txBody>
          <a:bodyPr wrap="square" rtlCol="0">
            <a:spAutoFit/>
          </a:bodyPr>
          <a:lstStyle/>
          <a:p>
            <a:pPr marL="342900" indent="-342900">
              <a:spcBef>
                <a:spcPts val="600"/>
              </a:spcBef>
              <a:spcAft>
                <a:spcPts val="600"/>
              </a:spcAft>
              <a:buFont typeface="Arial" panose="020B0604020202020204" pitchFamily="34" charset="0"/>
              <a:buChar char="•"/>
            </a:pPr>
            <a:r>
              <a:rPr lang="en-GB" sz="2200" b="1" dirty="0">
                <a:solidFill>
                  <a:srgbClr val="115076"/>
                </a:solidFill>
                <a:latin typeface="Century Gothic" panose="020B0502020202020204" pitchFamily="34" charset="0"/>
                <a:cs typeface="Calibri" panose="020F0502020204030204" pitchFamily="34" charset="0"/>
              </a:rPr>
              <a:t>Teacher expertise</a:t>
            </a:r>
            <a:r>
              <a:rPr lang="en-GB" sz="2200" dirty="0">
                <a:solidFill>
                  <a:srgbClr val="115076"/>
                </a:solidFill>
                <a:latin typeface="Century Gothic" panose="020B0502020202020204" pitchFamily="34" charset="0"/>
                <a:cs typeface="Calibri" panose="020F0502020204030204" pitchFamily="34" charset="0"/>
              </a:rPr>
              <a:t> and judgment</a:t>
            </a:r>
          </a:p>
        </p:txBody>
      </p:sp>
      <p:sp>
        <p:nvSpPr>
          <p:cNvPr id="12" name="TextBox 11">
            <a:extLst>
              <a:ext uri="{FF2B5EF4-FFF2-40B4-BE49-F238E27FC236}">
                <a16:creationId xmlns:a16="http://schemas.microsoft.com/office/drawing/2014/main" id="{A327423D-D1F2-4CB8-8C53-A9447528D5E4}"/>
              </a:ext>
            </a:extLst>
          </p:cNvPr>
          <p:cNvSpPr txBox="1"/>
          <p:nvPr/>
        </p:nvSpPr>
        <p:spPr>
          <a:xfrm>
            <a:off x="1187115" y="5301874"/>
            <a:ext cx="9144000" cy="769441"/>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GB" sz="2200" dirty="0">
                <a:solidFill>
                  <a:srgbClr val="115076"/>
                </a:solidFill>
                <a:latin typeface="Century Gothic" panose="020B0502020202020204" pitchFamily="34" charset="0"/>
                <a:cs typeface="Calibri" panose="020F0502020204030204" pitchFamily="34" charset="0"/>
              </a:rPr>
              <a:t>We made a ‘working selection’ – this may yet be refined over time (with help from your feedback!)</a:t>
            </a:r>
          </a:p>
        </p:txBody>
      </p:sp>
      <p:sp>
        <p:nvSpPr>
          <p:cNvPr id="13" name="TextBox 12">
            <a:extLst>
              <a:ext uri="{FF2B5EF4-FFF2-40B4-BE49-F238E27FC236}">
                <a16:creationId xmlns:a16="http://schemas.microsoft.com/office/drawing/2014/main" id="{984C0E71-750E-4421-8D4A-952DAA590179}"/>
              </a:ext>
            </a:extLst>
          </p:cNvPr>
          <p:cNvSpPr txBox="1"/>
          <p:nvPr/>
        </p:nvSpPr>
        <p:spPr>
          <a:xfrm>
            <a:off x="1187116" y="4470011"/>
            <a:ext cx="9144000" cy="769441"/>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GB" sz="2200" dirty="0">
                <a:solidFill>
                  <a:srgbClr val="115076"/>
                </a:solidFill>
                <a:latin typeface="Century Gothic" panose="020B0502020202020204" pitchFamily="34" charset="0"/>
                <a:cs typeface="Calibri" panose="020F0502020204030204" pitchFamily="34" charset="0"/>
              </a:rPr>
              <a:t>We also adopted a ‘cumulative’ principle in ordering sounds and their ‘source words’</a:t>
            </a:r>
          </a:p>
        </p:txBody>
      </p:sp>
    </p:spTree>
    <p:extLst>
      <p:ext uri="{BB962C8B-B14F-4D97-AF65-F5344CB8AC3E}">
        <p14:creationId xmlns:p14="http://schemas.microsoft.com/office/powerpoint/2010/main" val="254017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P spid="10" grpId="0" animBg="1"/>
      <p:bldP spid="11" grpId="0" animBg="1"/>
      <p:bldP spid="12" grpId="0"/>
      <p:bldP spid="13"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10.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1.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AFA0400-2105-8140-AB62-1325E6598A4C}" vid="{746DA57F-62CA-AA40-9C4D-B4ED942A192C}"/>
    </a:ext>
  </a:extLst>
</a:theme>
</file>

<file path=ppt/theme/theme1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9.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template.pptx [Read-Only]" id="{223A5FE2-D646-431C-A223-FF3E69290268}" vid="{7360DC47-A87F-4B2E-B0FA-554F224BB3C6}"/>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NCELP_template (2)</Template>
  <TotalTime>369</TotalTime>
  <Words>6711</Words>
  <Application>Microsoft Office PowerPoint</Application>
  <PresentationFormat>Widescreen</PresentationFormat>
  <Paragraphs>1132</Paragraphs>
  <Slides>57</Slides>
  <Notes>55</Notes>
  <HiddenSlides>0</HiddenSlides>
  <MMClips>1</MMClips>
  <ScaleCrop>false</ScaleCrop>
  <HeadingPairs>
    <vt:vector size="6" baseType="variant">
      <vt:variant>
        <vt:lpstr>Fonts Used</vt:lpstr>
      </vt:variant>
      <vt:variant>
        <vt:i4>4</vt:i4>
      </vt:variant>
      <vt:variant>
        <vt:lpstr>Theme</vt:lpstr>
      </vt:variant>
      <vt:variant>
        <vt:i4>12</vt:i4>
      </vt:variant>
      <vt:variant>
        <vt:lpstr>Slide Titles</vt:lpstr>
      </vt:variant>
      <vt:variant>
        <vt:i4>57</vt:i4>
      </vt:variant>
    </vt:vector>
  </HeadingPairs>
  <TitlesOfParts>
    <vt:vector size="73" baseType="lpstr">
      <vt:lpstr>Arial</vt:lpstr>
      <vt:lpstr>Calibri</vt:lpstr>
      <vt:lpstr>Century Gothic</vt:lpstr>
      <vt:lpstr>Tw Cen MT</vt:lpstr>
      <vt:lpstr>1_Office Theme</vt:lpstr>
      <vt:lpstr>NCELP Theme</vt:lpstr>
      <vt:lpstr>5_Office Theme</vt:lpstr>
      <vt:lpstr>2_Office Theme</vt:lpstr>
      <vt:lpstr>3_Office Theme</vt:lpstr>
      <vt:lpstr>4_Office Theme</vt:lpstr>
      <vt:lpstr>6_Office Theme</vt:lpstr>
      <vt:lpstr>7_Office Theme</vt:lpstr>
      <vt:lpstr>8_Office Theme</vt:lpstr>
      <vt:lpstr>9_Office Theme</vt:lpstr>
      <vt:lpstr>10_Office Theme</vt:lpstr>
      <vt:lpstr>11_Office Theme</vt:lpstr>
      <vt:lpstr>Session 1: Phonics  </vt:lpstr>
      <vt:lpstr>Session aims</vt:lpstr>
      <vt:lpstr>What does the Pedagogy Review say about phonics?</vt:lpstr>
      <vt:lpstr>What does the research say about teaching phonics?</vt:lpstr>
      <vt:lpstr>quotes</vt:lpstr>
      <vt:lpstr>For further detail…</vt:lpstr>
      <vt:lpstr>Concerns?</vt:lpstr>
      <vt:lpstr>Session aims</vt:lpstr>
      <vt:lpstr>Choice of SSC - difficulty</vt:lpstr>
      <vt:lpstr>Choice of SSC - frequency</vt:lpstr>
      <vt:lpstr>PowerPoint Presentation</vt:lpstr>
      <vt:lpstr>PowerPoint Presentation</vt:lpstr>
      <vt:lpstr>PowerPoint Presentation</vt:lpstr>
      <vt:lpstr>Session aims</vt:lpstr>
      <vt:lpstr>Teaching steps</vt:lpstr>
      <vt:lpstr>SFC</vt:lpstr>
      <vt:lpstr>SFC</vt:lpstr>
      <vt:lpstr>SFC</vt:lpstr>
      <vt:lpstr>SFC</vt:lpstr>
      <vt:lpstr>SFC</vt:lpstr>
      <vt:lpstr>SFC</vt:lpstr>
      <vt:lpstr>PowerPoint Presentation</vt:lpstr>
      <vt:lpstr>Phonétique (1/3)  </vt:lpstr>
      <vt:lpstr>Phonétique (2/3)  </vt:lpstr>
      <vt:lpstr>Phonétique (3/3)  </vt:lpstr>
      <vt:lpstr>Teaching steps</vt:lpstr>
      <vt:lpstr>There are different ways to pronounce CE and CI.</vt:lpstr>
      <vt:lpstr>escuchar</vt:lpstr>
      <vt:lpstr>PowerPoint Presentation</vt:lpstr>
      <vt:lpstr>escuchar</vt:lpstr>
      <vt:lpstr>Fonética: [ci] &amp; [ce]</vt:lpstr>
      <vt:lpstr>Las comunidades autónomas de España</vt:lpstr>
      <vt:lpstr>Las comunidades autónomas de España</vt:lpstr>
      <vt:lpstr>Teaching steps</vt:lpstr>
      <vt:lpstr>Phonetik</vt:lpstr>
      <vt:lpstr>PowerPoint Presentation</vt:lpstr>
      <vt:lpstr>Pirates!</vt:lpstr>
      <vt:lpstr>Pirates!</vt:lpstr>
      <vt:lpstr>Pirates!</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Phonetik: Stadt oder Land?</vt:lpstr>
      <vt:lpstr>Welcher Buchstabe ist das? A, B, C…?</vt:lpstr>
      <vt:lpstr>Phonetik</vt:lpstr>
      <vt:lpstr>Phonetik</vt:lpstr>
      <vt:lpstr>Phonetik</vt:lpstr>
      <vt:lpstr>Teaching steps</vt:lpstr>
      <vt:lpstr>In the classroom</vt:lpstr>
      <vt:lpstr>Session aims</vt:lpstr>
      <vt:lpstr>Session 1: Phonics  Q&amp;A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Phonics</dc:title>
  <dc:creator>Rachel Hawkes</dc:creator>
  <cp:lastModifiedBy>Edward Yates</cp:lastModifiedBy>
  <cp:revision>28</cp:revision>
  <dcterms:created xsi:type="dcterms:W3CDTF">2020-11-01T09:33:44Z</dcterms:created>
  <dcterms:modified xsi:type="dcterms:W3CDTF">2020-11-19T14:50:21Z</dcterms:modified>
</cp:coreProperties>
</file>