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6"/>
  </p:notesMasterIdLst>
  <p:sldIdLst>
    <p:sldId id="259" r:id="rId3"/>
    <p:sldId id="260" r:id="rId4"/>
    <p:sldId id="26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talie Finlayson" initials="NF" lastIdx="7" clrIdx="0">
    <p:extLst>
      <p:ext uri="{19B8F6BF-5375-455C-9EA6-DF929625EA0E}">
        <p15:presenceInfo xmlns:p15="http://schemas.microsoft.com/office/powerpoint/2012/main" userId="Natalie Finlays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A520"/>
    <a:srgbClr val="115076"/>
    <a:srgbClr val="FBF0D5"/>
    <a:srgbClr val="E3EA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757" autoAdjust="0"/>
    <p:restoredTop sz="66605" autoAdjust="0"/>
  </p:normalViewPr>
  <p:slideViewPr>
    <p:cSldViewPr snapToGrid="0">
      <p:cViewPr varScale="1">
        <p:scale>
          <a:sx n="74" d="100"/>
          <a:sy n="74" d="100"/>
        </p:scale>
        <p:origin x="1692" y="6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9BAE9C-ACF2-4362-814B-1AB50972AD2E}" type="datetimeFigureOut">
              <a:rPr lang="en-GB" smtClean="0"/>
              <a:t>18/01/2020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1212F4-EB5A-464B-92EC-DACFCB1CC2CD}" type="slidenum">
              <a:rPr lang="en-GB" smtClean="0"/>
              <a:t>‹#›</a:t>
            </a:fld>
            <a:endParaRPr lang="en-GB"/>
          </a:p>
        </p:txBody>
      </p:sp>
    </p:spTree>
    <p:extLst>
      <p:ext uri="{BB962C8B-B14F-4D97-AF65-F5344CB8AC3E}">
        <p14:creationId xmlns:p14="http://schemas.microsoft.com/office/powerpoint/2010/main" val="2351856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none" strike="noStrike" kern="1200" cap="none" dirty="0" smtClean="0">
                <a:solidFill>
                  <a:schemeClr val="tx1"/>
                </a:solidFill>
                <a:effectLst/>
                <a:latin typeface="+mn-lt"/>
                <a:ea typeface="Calibri"/>
                <a:cs typeface="Calibri"/>
                <a:sym typeface="Calibri"/>
              </a:rPr>
              <a:t>Frequency rankings of vocabulary </a:t>
            </a:r>
            <a:r>
              <a:rPr lang="en-GB" sz="1200" b="1" i="0" u="sng" strike="noStrike" kern="1200" cap="none" dirty="0" smtClean="0">
                <a:solidFill>
                  <a:schemeClr val="tx1"/>
                </a:solidFill>
                <a:effectLst/>
                <a:latin typeface="+mn-lt"/>
                <a:ea typeface="Calibri"/>
                <a:cs typeface="Calibri"/>
                <a:sym typeface="Calibri"/>
              </a:rPr>
              <a:t>introduced</a:t>
            </a:r>
            <a:r>
              <a:rPr lang="en-GB" sz="1200" b="1" i="0" u="none" strike="noStrike" kern="1200" cap="none" dirty="0" smtClean="0">
                <a:solidFill>
                  <a:schemeClr val="tx1"/>
                </a:solidFill>
                <a:effectLst/>
                <a:latin typeface="+mn-lt"/>
                <a:ea typeface="Calibri"/>
                <a:cs typeface="Calibri"/>
                <a:sym typeface="Calibri"/>
              </a:rPr>
              <a:t> this week (1 is the most common word in German): </a:t>
            </a:r>
            <a:endParaRPr lang="en-GB" sz="1200" b="0" i="0" u="none" strike="noStrike" kern="1200" cap="none" dirty="0" smtClean="0">
              <a:solidFill>
                <a:schemeClr val="tx1"/>
              </a:solidFill>
              <a:effectLst/>
              <a:latin typeface="+mn-lt"/>
              <a:ea typeface="Calibri"/>
              <a:cs typeface="Calibri"/>
              <a:sym typeface="Calibri"/>
            </a:endParaRPr>
          </a:p>
          <a:p>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none" strike="noStrike" kern="1200" cap="none" dirty="0" smtClean="0">
                <a:solidFill>
                  <a:schemeClr val="tx1"/>
                </a:solidFill>
                <a:effectLst/>
                <a:latin typeface="+mn-lt"/>
                <a:ea typeface="Calibri"/>
                <a:cs typeface="Calibri"/>
                <a:sym typeface="Calibri"/>
              </a:rPr>
              <a:t>2.1.4 </a:t>
            </a:r>
            <a:r>
              <a:rPr lang="en-GB" sz="1200" b="0" i="0" u="none" strike="noStrike" kern="1200" cap="none" baseline="0" dirty="0" smtClean="0">
                <a:solidFill>
                  <a:schemeClr val="tx1"/>
                </a:solidFill>
                <a:effectLst/>
                <a:latin typeface="+mn-lt"/>
                <a:ea typeface="Calibri"/>
                <a:cs typeface="Calibri"/>
                <a:sym typeface="Calibri"/>
              </a:rPr>
              <a:t>- </a:t>
            </a:r>
            <a:r>
              <a:rPr lang="de-DE" sz="1200" b="0" i="0" kern="1200" dirty="0" smtClean="0">
                <a:solidFill>
                  <a:schemeClr val="tx1"/>
                </a:solidFill>
                <a:effectLst/>
                <a:latin typeface="+mn-lt"/>
                <a:ea typeface="+mn-ea"/>
                <a:cs typeface="+mn-cs"/>
              </a:rPr>
              <a:t>finden [110] das Essen [968] langweilig [2921] praktisch [478] schwierig [471] schlecht [332] wichtig [177] leicht [285] nett [1483] streng [1224] gesund [1525] lecker [&gt;4034] ein bisschen [194] zu [6] </a:t>
            </a:r>
            <a:endParaRPr lang="en-GB" sz="1200" b="1" i="0" u="none" strike="noStrike" kern="1200" cap="none" dirty="0" smtClean="0">
              <a:solidFill>
                <a:schemeClr val="tx1"/>
              </a:solidFill>
              <a:effectLst/>
              <a:latin typeface="+mn-lt"/>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i="0" u="none" strike="noStrike" kern="1200" cap="none" dirty="0" smtClean="0">
              <a:solidFill>
                <a:schemeClr val="tx1"/>
              </a:solidFill>
              <a:effectLst/>
              <a:latin typeface="+mn-lt"/>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none" strike="noStrike" kern="1200" cap="none" dirty="0" smtClean="0">
                <a:solidFill>
                  <a:schemeClr val="tx1"/>
                </a:solidFill>
                <a:effectLst/>
                <a:latin typeface="+mn-lt"/>
                <a:ea typeface="Calibri"/>
                <a:cs typeface="Calibri"/>
                <a:sym typeface="Calibri"/>
              </a:rPr>
              <a:t>Frequency rankings of vocabulary </a:t>
            </a:r>
            <a:r>
              <a:rPr lang="en-GB" sz="1200" b="1" i="0" u="sng" strike="noStrike" kern="1200" cap="none" dirty="0" smtClean="0">
                <a:solidFill>
                  <a:schemeClr val="tx1"/>
                </a:solidFill>
                <a:effectLst/>
                <a:latin typeface="+mn-lt"/>
                <a:ea typeface="Calibri"/>
                <a:cs typeface="Calibri"/>
                <a:sym typeface="Calibri"/>
              </a:rPr>
              <a:t>revisited</a:t>
            </a:r>
            <a:r>
              <a:rPr lang="en-GB" sz="1200" b="1" i="0" u="none" strike="noStrike" kern="1200" cap="none" dirty="0" smtClean="0">
                <a:solidFill>
                  <a:schemeClr val="tx1"/>
                </a:solidFill>
                <a:effectLst/>
                <a:latin typeface="+mn-lt"/>
                <a:ea typeface="Calibri"/>
                <a:cs typeface="Calibri"/>
                <a:sym typeface="Calibri"/>
              </a:rPr>
              <a:t> this week (1 is the most common word in German):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i="0" u="none" strike="noStrike" kern="1200" cap="none" dirty="0" smtClean="0">
              <a:solidFill>
                <a:schemeClr val="tx1"/>
              </a:solidFill>
              <a:effectLst/>
              <a:latin typeface="+mn-lt"/>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none" strike="noStrike" kern="1200" cap="none" dirty="0" smtClean="0">
                <a:solidFill>
                  <a:schemeClr val="tx1"/>
                </a:solidFill>
                <a:effectLst/>
                <a:latin typeface="+mn-lt"/>
                <a:ea typeface="Calibri"/>
                <a:cs typeface="Calibri"/>
                <a:sym typeface="Calibri"/>
              </a:rPr>
              <a:t>2.1.1</a:t>
            </a:r>
            <a:r>
              <a:rPr lang="en-GB" sz="1200" b="1" i="0" u="none" strike="noStrike" kern="1200" cap="none" baseline="0" dirty="0" smtClean="0">
                <a:solidFill>
                  <a:schemeClr val="tx1"/>
                </a:solidFill>
                <a:effectLst/>
                <a:latin typeface="+mn-lt"/>
                <a:ea typeface="Calibri"/>
                <a:cs typeface="Calibri"/>
                <a:sym typeface="Calibri"/>
              </a:rPr>
              <a:t> </a:t>
            </a:r>
            <a:r>
              <a:rPr lang="en-GB" sz="1200" b="0" i="0" u="none" strike="noStrike" kern="1200" cap="none" baseline="0" dirty="0" smtClean="0">
                <a:solidFill>
                  <a:schemeClr val="tx1"/>
                </a:solidFill>
                <a:effectLst/>
                <a:latin typeface="+mn-lt"/>
                <a:ea typeface="Calibri"/>
                <a:cs typeface="Calibri"/>
                <a:sym typeface="Calibri"/>
              </a:rPr>
              <a:t>- </a:t>
            </a:r>
            <a:r>
              <a:rPr lang="de-DE" sz="1200" b="0" i="0" kern="1200" dirty="0" smtClean="0">
                <a:solidFill>
                  <a:schemeClr val="tx1"/>
                </a:solidFill>
                <a:effectLst/>
                <a:latin typeface="+mn-lt"/>
                <a:ea typeface="+mn-ea"/>
                <a:cs typeface="+mn-cs"/>
              </a:rPr>
              <a:t>denken [124] das Geschenk [2610] der Gutschein [78, 3025]  das Fahrrad [1596] hässlich [3883]  toll [963] ganz [60] ziemlich [443] jetzt [62] in Ordnung [4, 758]</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kern="1200" dirty="0" smtClean="0">
                <a:solidFill>
                  <a:schemeClr val="tx1"/>
                </a:solidFill>
                <a:effectLst/>
                <a:latin typeface="+mn-lt"/>
                <a:ea typeface="+mn-ea"/>
                <a:cs typeface="+mn-cs"/>
              </a:rPr>
              <a:t>(additional present in lesson:  das Handy [2466] das iPad  [&gt;4034] der Hund [1046] die Katze [1500] die Jacke [3890] das Spiel [500])</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b="0" i="0" u="none" strike="noStrike" kern="1200" cap="none" baseline="0" dirty="0" smtClean="0">
              <a:solidFill>
                <a:schemeClr val="tx1"/>
              </a:solidFill>
              <a:effectLst/>
              <a:latin typeface="+mn-lt"/>
              <a:ea typeface="+mn-ea"/>
              <a:cs typeface="+mn-cs"/>
              <a:sym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none" strike="noStrike" kern="1200" cap="none" baseline="0" dirty="0" smtClean="0">
                <a:solidFill>
                  <a:schemeClr val="tx1"/>
                </a:solidFill>
                <a:effectLst/>
                <a:latin typeface="+mn-lt"/>
                <a:ea typeface="Calibri"/>
                <a:cs typeface="Calibri"/>
                <a:sym typeface="Calibri"/>
              </a:rPr>
              <a:t>1.2.2 </a:t>
            </a:r>
            <a:r>
              <a:rPr lang="en-GB" sz="1200" b="0" i="0" u="none" strike="noStrike" kern="1200" cap="none" baseline="0" dirty="0" smtClean="0">
                <a:solidFill>
                  <a:schemeClr val="tx1"/>
                </a:solidFill>
                <a:effectLst/>
                <a:latin typeface="+mn-lt"/>
                <a:ea typeface="Calibri"/>
                <a:cs typeface="Calibri"/>
                <a:sym typeface="Calibri"/>
              </a:rPr>
              <a:t>- </a:t>
            </a:r>
            <a:r>
              <a:rPr lang="de-DE" sz="1200" b="0" i="0" kern="1200" dirty="0" smtClean="0">
                <a:solidFill>
                  <a:schemeClr val="tx1"/>
                </a:solidFill>
                <a:effectLst/>
                <a:latin typeface="+mn-lt"/>
                <a:ea typeface="+mn-ea"/>
                <a:cs typeface="+mn-cs"/>
              </a:rPr>
              <a:t>arbeiten [200] putzen [2851] kochen [1005] sitzen [261] das Auto [490] zu Hause [6/159] der Garten [959] der Boden [445] die Liste [1975] das Zimmer [609]</a:t>
            </a:r>
            <a:br>
              <a:rPr lang="de-DE" sz="1200" b="0" i="0" kern="1200" dirty="0" smtClean="0">
                <a:solidFill>
                  <a:schemeClr val="tx1"/>
                </a:solidFill>
                <a:effectLst/>
                <a:latin typeface="+mn-lt"/>
                <a:ea typeface="+mn-ea"/>
                <a:cs typeface="+mn-cs"/>
              </a:rPr>
            </a:br>
            <a:r>
              <a:rPr lang="de-DE" sz="1200" b="0" i="0" kern="1200" dirty="0" smtClean="0">
                <a:solidFill>
                  <a:schemeClr val="tx1"/>
                </a:solidFill>
                <a:effectLst/>
                <a:latin typeface="+mn-lt"/>
                <a:ea typeface="+mn-ea"/>
                <a:cs typeface="+mn-cs"/>
              </a:rPr>
              <a:t/>
            </a:r>
            <a:br>
              <a:rPr lang="de-DE" sz="1200" b="0" i="0" kern="1200" dirty="0" smtClean="0">
                <a:solidFill>
                  <a:schemeClr val="tx1"/>
                </a:solidFill>
                <a:effectLst/>
                <a:latin typeface="+mn-lt"/>
                <a:ea typeface="+mn-ea"/>
                <a:cs typeface="+mn-cs"/>
              </a:rPr>
            </a:br>
            <a:r>
              <a:rPr lang="de-DE" sz="1200" b="1" i="0" kern="1200" dirty="0" smtClean="0">
                <a:solidFill>
                  <a:schemeClr val="tx1"/>
                </a:solidFill>
                <a:effectLst/>
                <a:latin typeface="+mn-lt"/>
                <a:ea typeface="+mn-ea"/>
                <a:cs typeface="+mn-cs"/>
              </a:rPr>
              <a:t>Additional known vocabulary or cognates to recycle:</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kern="1200" dirty="0" smtClean="0">
                <a:solidFill>
                  <a:schemeClr val="tx1"/>
                </a:solidFill>
                <a:effectLst/>
                <a:latin typeface="+mn-lt"/>
                <a:ea typeface="+mn-ea"/>
                <a:cs typeface="+mn-cs"/>
              </a:rPr>
              <a:t>wohnen [380] schreiben [245] spielen [197] reden [356] lernen [203] machen [49] im Klassenzimmer [609/619]  im Unterricht [1107] in der Schule [208] mit Freunden [13/327]</a:t>
            </a:r>
            <a:endParaRPr lang="en-GB" dirty="0"/>
          </a:p>
        </p:txBody>
      </p:sp>
      <p:sp>
        <p:nvSpPr>
          <p:cNvPr id="4" name="Slide Number Placeholder 3"/>
          <p:cNvSpPr>
            <a:spLocks noGrp="1"/>
          </p:cNvSpPr>
          <p:nvPr>
            <p:ph type="sldNum" sz="quarter" idx="10"/>
          </p:nvPr>
        </p:nvSpPr>
        <p:spPr/>
        <p:txBody>
          <a:bodyPr/>
          <a:lstStyle/>
          <a:p>
            <a:fld id="{672843D9-4757-4631-B0CD-BAA271821DF5}"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4282441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Union Jack </a:t>
            </a:r>
            <a:r>
              <a:rPr lang="en-GB" dirty="0" smtClean="0"/>
              <a:t>flag </a:t>
            </a:r>
            <a:r>
              <a:rPr lang="en-GB" dirty="0"/>
              <a:t>– </a:t>
            </a:r>
            <a:r>
              <a:rPr lang="en-GB" dirty="0" smtClean="0"/>
              <a:t>pixabay.com</a:t>
            </a:r>
          </a:p>
          <a:p>
            <a:endParaRPr lang="en-GB" dirty="0" smtClean="0"/>
          </a:p>
          <a:p>
            <a:r>
              <a:rPr lang="en-GB" dirty="0" smtClean="0"/>
              <a:t>This</a:t>
            </a:r>
            <a:r>
              <a:rPr lang="en-GB" baseline="0" dirty="0" smtClean="0"/>
              <a:t> writing task requires students to write the adjectives (new and revisited) from this week’s vocabulary sets.</a:t>
            </a:r>
            <a:br>
              <a:rPr lang="en-GB" baseline="0" dirty="0" smtClean="0"/>
            </a:br>
            <a:r>
              <a:rPr lang="en-GB" baseline="0" dirty="0" smtClean="0"/>
              <a:t>Draw students’ attention to the word ‘</a:t>
            </a:r>
            <a:r>
              <a:rPr lang="en-GB" baseline="0" dirty="0" err="1" smtClean="0"/>
              <a:t>alphabetisch</a:t>
            </a:r>
            <a:r>
              <a:rPr lang="en-GB" baseline="0" dirty="0" smtClean="0"/>
              <a:t>’.</a:t>
            </a:r>
          </a:p>
          <a:p>
            <a:r>
              <a:rPr lang="en-GB" baseline="0" dirty="0" smtClean="0"/>
              <a:t>They need to write the words in German, in alphabetical order of the German.</a:t>
            </a:r>
          </a:p>
          <a:p>
            <a:r>
              <a:rPr lang="en-GB" baseline="0" dirty="0" smtClean="0"/>
              <a:t>The reason for this is that it will essentially require them to give them longer, more sustained attention; it is likely that students will write them twice, once in rough to generate all the German and again to list them in number order.</a:t>
            </a:r>
          </a:p>
          <a:p>
            <a:endParaRPr lang="en-GB" baseline="0" dirty="0" smtClean="0"/>
          </a:p>
          <a:p>
            <a:r>
              <a:rPr lang="en-GB" baseline="0" dirty="0" smtClean="0"/>
              <a:t>The German answers are provided in alphabetical order, with the English translation of each also animated to appear after each German answer, to maintain the focus on the meaning of the words.</a:t>
            </a:r>
          </a:p>
          <a:p>
            <a:endParaRPr lang="en-GB" baseline="0" dirty="0" smtClean="0"/>
          </a:p>
          <a:p>
            <a:r>
              <a:rPr lang="en-GB" b="1" baseline="0" dirty="0" smtClean="0"/>
              <a:t>Differentiation: </a:t>
            </a:r>
            <a:r>
              <a:rPr lang="en-GB" baseline="0" dirty="0" smtClean="0"/>
              <a:t>For lower attaining groups, this slide can be modified and the ‘</a:t>
            </a:r>
            <a:r>
              <a:rPr lang="en-GB" baseline="0" dirty="0" err="1" smtClean="0"/>
              <a:t>alphabetisch</a:t>
            </a:r>
            <a:r>
              <a:rPr lang="en-GB" baseline="0" dirty="0" smtClean="0"/>
              <a:t>’ removed, so that the German answers match the English words, 1-10. Any higher attaining students who finish quickly can be prompted to do an additional task, e.g. order the words by length, or put the words in a sentence.</a:t>
            </a:r>
            <a:endParaRPr lang="en-GB" dirty="0"/>
          </a:p>
        </p:txBody>
      </p:sp>
      <p:sp>
        <p:nvSpPr>
          <p:cNvPr id="4" name="Slide Number Placeholder 3"/>
          <p:cNvSpPr>
            <a:spLocks noGrp="1"/>
          </p:cNvSpPr>
          <p:nvPr>
            <p:ph type="sldNum" sz="quarter" idx="10"/>
          </p:nvPr>
        </p:nvSpPr>
        <p:spPr/>
        <p:txBody>
          <a:bodyPr/>
          <a:lstStyle/>
          <a:p>
            <a:fld id="{672843D9-4757-4631-B0CD-BAA271821DF5}"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3741429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Vocabulary practice.</a:t>
            </a:r>
            <a:br>
              <a:rPr lang="en-GB" dirty="0" smtClean="0"/>
            </a:br>
            <a:r>
              <a:rPr lang="en-GB" dirty="0" smtClean="0"/>
              <a:t>Students work in pairs to produce these words orally, in pairs.</a:t>
            </a:r>
            <a:br>
              <a:rPr lang="en-GB" dirty="0" smtClean="0"/>
            </a:br>
            <a:r>
              <a:rPr lang="en-GB" dirty="0" smtClean="0"/>
              <a:t>The teacher can decide whether to do further rounds of practice,</a:t>
            </a:r>
            <a:r>
              <a:rPr lang="en-GB" baseline="0" dirty="0" smtClean="0"/>
              <a:t> whole class or in pairs.</a:t>
            </a:r>
            <a:endParaRPr lang="en-GB" dirty="0"/>
          </a:p>
        </p:txBody>
      </p:sp>
      <p:sp>
        <p:nvSpPr>
          <p:cNvPr id="4" name="Slide Number Placeholder 3"/>
          <p:cNvSpPr>
            <a:spLocks noGrp="1"/>
          </p:cNvSpPr>
          <p:nvPr>
            <p:ph type="sldNum" sz="quarter" idx="10"/>
          </p:nvPr>
        </p:nvSpPr>
        <p:spPr/>
        <p:txBody>
          <a:bodyPr/>
          <a:lstStyle/>
          <a:p>
            <a:fld id="{672843D9-4757-4631-B0CD-BAA271821DF5}"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368369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solidFill>
                  <a:schemeClr val="accent5">
                    <a:lumMod val="50000"/>
                  </a:schemeClr>
                </a:solidFill>
                <a:latin typeface="Century Gothic" panose="020B0502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5">
                    <a:lumMod val="50000"/>
                  </a:schemeClr>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TextBox 3"/>
          <p:cNvSpPr txBox="1"/>
          <p:nvPr userDrawn="1"/>
        </p:nvSpPr>
        <p:spPr>
          <a:xfrm>
            <a:off x="8240891" y="6494075"/>
            <a:ext cx="1986844" cy="276999"/>
          </a:xfrm>
          <a:prstGeom prst="rect">
            <a:avLst/>
          </a:prstGeom>
          <a:noFill/>
        </p:spPr>
        <p:txBody>
          <a:bodyPr wrap="square" rtlCol="0">
            <a:spAutoFit/>
          </a:bodyPr>
          <a:lstStyle/>
          <a:p>
            <a:r>
              <a:rPr lang="en-GB" sz="1200" dirty="0">
                <a:solidFill>
                  <a:schemeClr val="bg1"/>
                </a:solidFill>
                <a:latin typeface="Century Gothic" panose="020B0502020202020204" pitchFamily="34" charset="0"/>
              </a:rPr>
              <a:t>Rachel Hawkes</a:t>
            </a:r>
          </a:p>
        </p:txBody>
      </p:sp>
    </p:spTree>
    <p:extLst>
      <p:ext uri="{BB962C8B-B14F-4D97-AF65-F5344CB8AC3E}">
        <p14:creationId xmlns:p14="http://schemas.microsoft.com/office/powerpoint/2010/main" val="2083859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95811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62000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4471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solidFill>
                  <a:schemeClr val="accent5">
                    <a:lumMod val="50000"/>
                  </a:schemeClr>
                </a:solidFill>
                <a:latin typeface="Century Gothic" panose="020B05020202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5">
                    <a:lumMod val="50000"/>
                  </a:schemeClr>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335043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25855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2"/>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7"/>
            <a:ext cx="10515600" cy="1500187"/>
          </a:xfrm>
        </p:spPr>
        <p:txBody>
          <a:bodyPr/>
          <a:lstStyle>
            <a:lvl1pPr marL="0" indent="0">
              <a:buNone/>
              <a:defRPr sz="2400">
                <a:solidFill>
                  <a:schemeClr val="accent5">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6967503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7352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062942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8545938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4"/>
            <a:ext cx="2743200" cy="365125"/>
          </a:xfrm>
          <a:prstGeom prst="rect">
            <a:avLst/>
          </a:prstGeom>
        </p:spPr>
        <p:txBody>
          <a:bodyPr/>
          <a:lstStyle>
            <a:lvl1pPr>
              <a:defRPr>
                <a:latin typeface="Century Gothic" panose="020B0502020202020204" pitchFamily="34" charset="0"/>
              </a:defRPr>
            </a:lvl1pPr>
          </a:lstStyle>
          <a:p>
            <a:fld id="{80FB12E3-6F75-41C0-8FD2-F7ED0FB4E94A}" type="datetimeFigureOut">
              <a:rPr lang="en-GB" smtClean="0">
                <a:solidFill>
                  <a:prstClr val="black"/>
                </a:solidFill>
              </a:rPr>
              <a:pPr/>
              <a:t>18/01/2020</a:t>
            </a:fld>
            <a:endParaRPr lang="en-GB" dirty="0">
              <a:solidFill>
                <a:prstClr val="black"/>
              </a:solidFill>
            </a:endParaRPr>
          </a:p>
        </p:txBody>
      </p:sp>
      <p:sp>
        <p:nvSpPr>
          <p:cNvPr id="3" name="Footer Placeholder 2"/>
          <p:cNvSpPr>
            <a:spLocks noGrp="1"/>
          </p:cNvSpPr>
          <p:nvPr>
            <p:ph type="ftr" sz="quarter" idx="11"/>
          </p:nvPr>
        </p:nvSpPr>
        <p:spPr>
          <a:xfrm>
            <a:off x="4038600" y="6356354"/>
            <a:ext cx="4114800" cy="365125"/>
          </a:xfrm>
          <a:prstGeom prst="rect">
            <a:avLst/>
          </a:prstGeom>
        </p:spPr>
        <p:txBody>
          <a:bodyPr/>
          <a:lstStyle>
            <a:lvl1pPr>
              <a:defRPr>
                <a:latin typeface="Century Gothic" panose="020B0502020202020204" pitchFamily="34" charset="0"/>
              </a:defRPr>
            </a:lvl1pPr>
          </a:lstStyle>
          <a:p>
            <a:endParaRPr lang="en-GB" dirty="0">
              <a:solidFill>
                <a:prstClr val="black"/>
              </a:solidFill>
            </a:endParaRPr>
          </a:p>
        </p:txBody>
      </p:sp>
      <p:sp>
        <p:nvSpPr>
          <p:cNvPr id="4" name="Slide Number Placeholder 3"/>
          <p:cNvSpPr>
            <a:spLocks noGrp="1"/>
          </p:cNvSpPr>
          <p:nvPr>
            <p:ph type="sldNum" sz="quarter" idx="12"/>
          </p:nvPr>
        </p:nvSpPr>
        <p:spPr>
          <a:xfrm>
            <a:off x="8610600" y="6356354"/>
            <a:ext cx="2743200" cy="365125"/>
          </a:xfrm>
          <a:prstGeom prst="rect">
            <a:avLst/>
          </a:prstGeom>
        </p:spPr>
        <p:txBody>
          <a:bodyPr/>
          <a:lstStyle>
            <a:lvl1pPr>
              <a:defRPr>
                <a:latin typeface="Century Gothic" panose="020B0502020202020204" pitchFamily="34" charset="0"/>
              </a:defRPr>
            </a:lvl1pPr>
          </a:lstStyle>
          <a:p>
            <a:fld id="{AD31E8EB-F65A-4D69-92C9-21AA3BC167FC}"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3296129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37907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4"/>
            <a:ext cx="2743200" cy="365125"/>
          </a:xfrm>
          <a:prstGeom prst="rect">
            <a:avLst/>
          </a:prstGeom>
        </p:spPr>
        <p:txBody>
          <a:bodyPr/>
          <a:lstStyle>
            <a:lvl1pPr>
              <a:defRPr>
                <a:latin typeface="Century Gothic" panose="020B0502020202020204" pitchFamily="34" charset="0"/>
              </a:defRPr>
            </a:lvl1pPr>
          </a:lstStyle>
          <a:p>
            <a:fld id="{80FB12E3-6F75-41C0-8FD2-F7ED0FB4E94A}" type="datetimeFigureOut">
              <a:rPr lang="en-GB" smtClean="0">
                <a:solidFill>
                  <a:prstClr val="black"/>
                </a:solidFill>
              </a:rPr>
              <a:pPr/>
              <a:t>18/01/2020</a:t>
            </a:fld>
            <a:endParaRPr lang="en-GB" dirty="0">
              <a:solidFill>
                <a:prstClr val="black"/>
              </a:solidFill>
            </a:endParaRPr>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lvl1pPr>
              <a:defRPr>
                <a:latin typeface="Century Gothic" panose="020B0502020202020204" pitchFamily="34" charset="0"/>
              </a:defRPr>
            </a:lvl1pPr>
          </a:lstStyle>
          <a:p>
            <a:endParaRPr lang="en-GB" dirty="0">
              <a:solidFill>
                <a:prstClr val="black"/>
              </a:solidFill>
            </a:endParaRPr>
          </a:p>
        </p:txBody>
      </p:sp>
      <p:sp>
        <p:nvSpPr>
          <p:cNvPr id="7" name="Slide Number Placeholder 6"/>
          <p:cNvSpPr>
            <a:spLocks noGrp="1"/>
          </p:cNvSpPr>
          <p:nvPr>
            <p:ph type="sldNum" sz="quarter" idx="12"/>
          </p:nvPr>
        </p:nvSpPr>
        <p:spPr>
          <a:xfrm>
            <a:off x="8610600" y="6356354"/>
            <a:ext cx="2743200" cy="365125"/>
          </a:xfrm>
          <a:prstGeom prst="rect">
            <a:avLst/>
          </a:prstGeom>
        </p:spPr>
        <p:txBody>
          <a:bodyPr/>
          <a:lstStyle>
            <a:lvl1pPr>
              <a:defRPr>
                <a:latin typeface="Century Gothic" panose="020B0502020202020204" pitchFamily="34" charset="0"/>
              </a:defRPr>
            </a:lvl1pPr>
          </a:lstStyle>
          <a:p>
            <a:fld id="{AD31E8EB-F65A-4D69-92C9-21AA3BC167FC}"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23199782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9"/>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4"/>
            <a:ext cx="2743200" cy="365125"/>
          </a:xfrm>
          <a:prstGeom prst="rect">
            <a:avLst/>
          </a:prstGeom>
        </p:spPr>
        <p:txBody>
          <a:bodyPr/>
          <a:lstStyle>
            <a:lvl1pPr>
              <a:defRPr>
                <a:latin typeface="Century Gothic" panose="020B0502020202020204" pitchFamily="34" charset="0"/>
              </a:defRPr>
            </a:lvl1pPr>
          </a:lstStyle>
          <a:p>
            <a:fld id="{80FB12E3-6F75-41C0-8FD2-F7ED0FB4E94A}" type="datetimeFigureOut">
              <a:rPr lang="en-GB" smtClean="0">
                <a:solidFill>
                  <a:prstClr val="black"/>
                </a:solidFill>
              </a:rPr>
              <a:pPr/>
              <a:t>18/01/2020</a:t>
            </a:fld>
            <a:endParaRPr lang="en-GB" dirty="0">
              <a:solidFill>
                <a:prstClr val="black"/>
              </a:solidFill>
            </a:endParaRPr>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lvl1pPr>
              <a:defRPr>
                <a:latin typeface="Century Gothic" panose="020B0502020202020204" pitchFamily="34" charset="0"/>
              </a:defRPr>
            </a:lvl1pPr>
          </a:lstStyle>
          <a:p>
            <a:endParaRPr lang="en-GB" dirty="0">
              <a:solidFill>
                <a:prstClr val="black"/>
              </a:solidFill>
            </a:endParaRPr>
          </a:p>
        </p:txBody>
      </p:sp>
      <p:sp>
        <p:nvSpPr>
          <p:cNvPr id="7" name="Slide Number Placeholder 6"/>
          <p:cNvSpPr>
            <a:spLocks noGrp="1"/>
          </p:cNvSpPr>
          <p:nvPr>
            <p:ph type="sldNum" sz="quarter" idx="12"/>
          </p:nvPr>
        </p:nvSpPr>
        <p:spPr>
          <a:xfrm>
            <a:off x="8610600" y="6356354"/>
            <a:ext cx="2743200" cy="365125"/>
          </a:xfrm>
          <a:prstGeom prst="rect">
            <a:avLst/>
          </a:prstGeom>
        </p:spPr>
        <p:txBody>
          <a:bodyPr/>
          <a:lstStyle>
            <a:lvl1pPr>
              <a:defRPr>
                <a:latin typeface="Century Gothic" panose="020B0502020202020204" pitchFamily="34" charset="0"/>
              </a:defRPr>
            </a:lvl1pPr>
          </a:lstStyle>
          <a:p>
            <a:fld id="{AD31E8EB-F65A-4D69-92C9-21AA3BC167FC}"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40469083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4"/>
            <a:ext cx="2743200" cy="365125"/>
          </a:xfrm>
          <a:prstGeom prst="rect">
            <a:avLst/>
          </a:prstGeom>
        </p:spPr>
        <p:txBody>
          <a:bodyPr/>
          <a:lstStyle>
            <a:lvl1pPr>
              <a:defRPr>
                <a:latin typeface="Century Gothic" panose="020B0502020202020204" pitchFamily="34" charset="0"/>
              </a:defRPr>
            </a:lvl1pPr>
          </a:lstStyle>
          <a:p>
            <a:fld id="{80FB12E3-6F75-41C0-8FD2-F7ED0FB4E94A}" type="datetimeFigureOut">
              <a:rPr lang="en-GB" smtClean="0">
                <a:solidFill>
                  <a:prstClr val="black"/>
                </a:solidFill>
              </a:rPr>
              <a:pPr/>
              <a:t>18/01/2020</a:t>
            </a:fld>
            <a:endParaRPr lang="en-GB" dirty="0">
              <a:solidFill>
                <a:prstClr val="black"/>
              </a:solidFill>
            </a:endParaRPr>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lvl1pPr>
              <a:defRPr>
                <a:latin typeface="Century Gothic" panose="020B0502020202020204" pitchFamily="34" charset="0"/>
              </a:defRPr>
            </a:lvl1pPr>
          </a:lstStyle>
          <a:p>
            <a:endParaRPr lang="en-GB" dirty="0">
              <a:solidFill>
                <a:prstClr val="black"/>
              </a:solidFill>
            </a:endParaRPr>
          </a:p>
        </p:txBody>
      </p:sp>
      <p:sp>
        <p:nvSpPr>
          <p:cNvPr id="6" name="Slide Number Placeholder 5"/>
          <p:cNvSpPr>
            <a:spLocks noGrp="1"/>
          </p:cNvSpPr>
          <p:nvPr>
            <p:ph type="sldNum" sz="quarter" idx="12"/>
          </p:nvPr>
        </p:nvSpPr>
        <p:spPr>
          <a:xfrm>
            <a:off x="8610600" y="6356354"/>
            <a:ext cx="2743200" cy="365125"/>
          </a:xfrm>
          <a:prstGeom prst="rect">
            <a:avLst/>
          </a:prstGeom>
        </p:spPr>
        <p:txBody>
          <a:bodyPr/>
          <a:lstStyle>
            <a:lvl1pPr>
              <a:defRPr>
                <a:latin typeface="Century Gothic" panose="020B0502020202020204" pitchFamily="34" charset="0"/>
              </a:defRPr>
            </a:lvl1pPr>
          </a:lstStyle>
          <a:p>
            <a:fld id="{AD31E8EB-F65A-4D69-92C9-21AA3BC167FC}"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19742068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4"/>
            <a:ext cx="2743200" cy="365125"/>
          </a:xfrm>
          <a:prstGeom prst="rect">
            <a:avLst/>
          </a:prstGeom>
        </p:spPr>
        <p:txBody>
          <a:bodyPr/>
          <a:lstStyle>
            <a:lvl1pPr>
              <a:defRPr>
                <a:latin typeface="Century Gothic" panose="020B0502020202020204" pitchFamily="34" charset="0"/>
              </a:defRPr>
            </a:lvl1pPr>
          </a:lstStyle>
          <a:p>
            <a:fld id="{80FB12E3-6F75-41C0-8FD2-F7ED0FB4E94A}" type="datetimeFigureOut">
              <a:rPr lang="en-GB" smtClean="0">
                <a:solidFill>
                  <a:prstClr val="black"/>
                </a:solidFill>
              </a:rPr>
              <a:pPr/>
              <a:t>18/01/2020</a:t>
            </a:fld>
            <a:endParaRPr lang="en-GB" dirty="0">
              <a:solidFill>
                <a:prstClr val="black"/>
              </a:solidFill>
            </a:endParaRPr>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lvl1pPr>
              <a:defRPr>
                <a:latin typeface="Century Gothic" panose="020B0502020202020204" pitchFamily="34" charset="0"/>
              </a:defRPr>
            </a:lvl1pPr>
          </a:lstStyle>
          <a:p>
            <a:endParaRPr lang="en-GB" dirty="0">
              <a:solidFill>
                <a:prstClr val="black"/>
              </a:solidFill>
            </a:endParaRPr>
          </a:p>
        </p:txBody>
      </p:sp>
      <p:sp>
        <p:nvSpPr>
          <p:cNvPr id="6" name="Slide Number Placeholder 5"/>
          <p:cNvSpPr>
            <a:spLocks noGrp="1"/>
          </p:cNvSpPr>
          <p:nvPr>
            <p:ph type="sldNum" sz="quarter" idx="12"/>
          </p:nvPr>
        </p:nvSpPr>
        <p:spPr>
          <a:xfrm>
            <a:off x="8610600" y="6356354"/>
            <a:ext cx="2743200" cy="365125"/>
          </a:xfrm>
          <a:prstGeom prst="rect">
            <a:avLst/>
          </a:prstGeom>
        </p:spPr>
        <p:txBody>
          <a:bodyPr/>
          <a:lstStyle>
            <a:lvl1pPr>
              <a:defRPr>
                <a:latin typeface="Century Gothic" panose="020B0502020202020204" pitchFamily="34" charset="0"/>
              </a:defRPr>
            </a:lvl1pPr>
          </a:lstStyle>
          <a:p>
            <a:fld id="{AD31E8EB-F65A-4D69-92C9-21AA3BC167FC}"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3833909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accent5">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837081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1798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1343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531769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9418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687476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TextBox 4"/>
          <p:cNvSpPr txBox="1"/>
          <p:nvPr userDrawn="1"/>
        </p:nvSpPr>
        <p:spPr>
          <a:xfrm>
            <a:off x="8240891" y="6494075"/>
            <a:ext cx="1986844" cy="276999"/>
          </a:xfrm>
          <a:prstGeom prst="rect">
            <a:avLst/>
          </a:prstGeom>
          <a:noFill/>
        </p:spPr>
        <p:txBody>
          <a:bodyPr wrap="square" rtlCol="0">
            <a:spAutoFit/>
          </a:bodyPr>
          <a:lstStyle/>
          <a:p>
            <a:r>
              <a:rPr lang="en-GB" sz="1200" dirty="0">
                <a:solidFill>
                  <a:schemeClr val="bg1"/>
                </a:solidFill>
                <a:latin typeface="Century Gothic" panose="020B0502020202020204" pitchFamily="34" charset="0"/>
              </a:rPr>
              <a:t>Rachel Hawkes</a:t>
            </a:r>
          </a:p>
        </p:txBody>
      </p:sp>
    </p:spTree>
    <p:extLst>
      <p:ext uri="{BB962C8B-B14F-4D97-AF65-F5344CB8AC3E}">
        <p14:creationId xmlns:p14="http://schemas.microsoft.com/office/powerpoint/2010/main" val="1376745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hyperlink" Target="https://creativecommons.org/licenses/by-nc-sa/4.0/" TargetMode="Externa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3.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43073"/>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996265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accent5">
              <a:lumMod val="50000"/>
            </a:schemeClr>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5">
              <a:lumMod val="50000"/>
            </a:schemeClr>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5">
              <a:lumMod val="50000"/>
            </a:schemeClr>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5">
              <a:lumMod val="50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4307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5"/>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485120" y="-61459"/>
            <a:ext cx="1627856" cy="563137"/>
          </a:xfrm>
          <a:prstGeom prst="rect">
            <a:avLst/>
          </a:prstGeom>
        </p:spPr>
      </p:pic>
      <p:pic>
        <p:nvPicPr>
          <p:cNvPr id="7" name="Picture 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 y="0"/>
            <a:ext cx="4775200" cy="417830"/>
          </a:xfrm>
          <a:prstGeom prst="rect">
            <a:avLst/>
          </a:prstGeom>
        </p:spPr>
      </p:pic>
      <p:sp>
        <p:nvSpPr>
          <p:cNvPr id="4" name="Rectangle 3"/>
          <p:cNvSpPr/>
          <p:nvPr userDrawn="1"/>
        </p:nvSpPr>
        <p:spPr>
          <a:xfrm>
            <a:off x="9088585" y="6572245"/>
            <a:ext cx="8434647" cy="430887"/>
          </a:xfrm>
          <a:prstGeom prst="rect">
            <a:avLst/>
          </a:prstGeom>
        </p:spPr>
        <p:txBody>
          <a:bodyPr wrap="square">
            <a:spAutoFit/>
          </a:bodyPr>
          <a:lstStyle/>
          <a:p>
            <a:r>
              <a:rPr lang="en-GB" sz="1100" dirty="0">
                <a:solidFill>
                  <a:srgbClr val="002060"/>
                </a:solidFill>
                <a:latin typeface="Century Gothic" panose="020B0502020202020204" pitchFamily="34" charset="0"/>
              </a:rPr>
              <a:t>Material</a:t>
            </a:r>
            <a:r>
              <a:rPr lang="en-GB" sz="1100" dirty="0">
                <a:solidFill>
                  <a:srgbClr val="002060"/>
                </a:solidFill>
                <a:latin typeface="Arial" panose="020B0604020202020204" pitchFamily="34" charset="0"/>
              </a:rPr>
              <a:t> </a:t>
            </a:r>
            <a:r>
              <a:rPr lang="en-GB" sz="1100" dirty="0">
                <a:solidFill>
                  <a:srgbClr val="002060"/>
                </a:solidFill>
                <a:latin typeface="Century Gothic" panose="020B0502020202020204" pitchFamily="34" charset="0"/>
              </a:rPr>
              <a:t>licensed as </a:t>
            </a:r>
            <a:r>
              <a:rPr lang="en-GB" sz="1100" b="1" u="sng" dirty="0">
                <a:solidFill>
                  <a:srgbClr val="FFFFFF"/>
                </a:solidFill>
                <a:latin typeface="Century Gothic" panose="020B0502020202020204" pitchFamily="34" charset="0"/>
                <a:hlinkClick r:id="rId16"/>
              </a:rPr>
              <a:t>CC BY-NC-SA 4.0</a:t>
            </a:r>
            <a:r>
              <a:rPr lang="en-GB" sz="1100" dirty="0">
                <a:solidFill>
                  <a:prstClr val="black"/>
                </a:solidFill>
                <a:latin typeface="Century Gothic" panose="020B0502020202020204" pitchFamily="34" charset="0"/>
              </a:rPr>
              <a:t/>
            </a:r>
            <a:br>
              <a:rPr lang="en-GB" sz="1100" dirty="0">
                <a:solidFill>
                  <a:prstClr val="black"/>
                </a:solidFill>
                <a:latin typeface="Century Gothic" panose="020B0502020202020204" pitchFamily="34" charset="0"/>
              </a:rPr>
            </a:br>
            <a:endParaRPr lang="en-GB" sz="1100" dirty="0">
              <a:solidFill>
                <a:prstClr val="black"/>
              </a:solidFill>
              <a:latin typeface="Century Gothic" panose="020B0502020202020204" pitchFamily="34" charset="0"/>
            </a:endParaRPr>
          </a:p>
        </p:txBody>
      </p:sp>
      <p:sp>
        <p:nvSpPr>
          <p:cNvPr id="8" name="Rectangle 7"/>
          <p:cNvSpPr/>
          <p:nvPr userDrawn="1"/>
        </p:nvSpPr>
        <p:spPr>
          <a:xfrm>
            <a:off x="3" y="6572241"/>
            <a:ext cx="8434647" cy="261610"/>
          </a:xfrm>
          <a:prstGeom prst="rect">
            <a:avLst/>
          </a:prstGeom>
        </p:spPr>
        <p:txBody>
          <a:bodyPr wrap="square">
            <a:spAutoFit/>
          </a:bodyPr>
          <a:lstStyle/>
          <a:p>
            <a:r>
              <a:rPr lang="en-GB" sz="1050" dirty="0">
                <a:solidFill>
                  <a:srgbClr val="002060"/>
                </a:solidFill>
                <a:latin typeface="Century Gothic" panose="020B0502020202020204" pitchFamily="34" charset="0"/>
              </a:rPr>
              <a:t>Rachel Hawkes</a:t>
            </a:r>
            <a:endParaRPr lang="en-GB" sz="1050"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30501731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accent5">
              <a:lumMod val="50000"/>
            </a:schemeClr>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5">
              <a:lumMod val="50000"/>
            </a:schemeClr>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5">
              <a:lumMod val="50000"/>
            </a:schemeClr>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5">
              <a:lumMod val="50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4.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3" name="Group 2" descr="background rectangle">
            <a:extLst>
              <a:ext uri="{C183D7F6-B498-43B3-948B-1728B52AA6E4}">
                <adec:decorative xmlns="" xmlns:adec="http://schemas.microsoft.com/office/drawing/2017/decorative" val="1"/>
              </a:ext>
            </a:extLst>
          </p:cNvPr>
          <p:cNvGrpSpPr/>
          <p:nvPr/>
        </p:nvGrpSpPr>
        <p:grpSpPr>
          <a:xfrm>
            <a:off x="-56445" y="0"/>
            <a:ext cx="12192000" cy="6858000"/>
            <a:chOff x="-56445" y="0"/>
            <a:chExt cx="12192000" cy="6858000"/>
          </a:xfrm>
        </p:grpSpPr>
        <p:grpSp>
          <p:nvGrpSpPr>
            <p:cNvPr id="8" name="Group 7"/>
            <p:cNvGrpSpPr/>
            <p:nvPr/>
          </p:nvGrpSpPr>
          <p:grpSpPr>
            <a:xfrm>
              <a:off x="-56445" y="0"/>
              <a:ext cx="12192000" cy="6858000"/>
              <a:chOff x="0" y="0"/>
              <a:chExt cx="12192000" cy="6858000"/>
            </a:xfrm>
            <a:solidFill>
              <a:srgbClr val="FBF0D5"/>
            </a:solidFill>
          </p:grpSpPr>
          <p:sp>
            <p:nvSpPr>
              <p:cNvPr id="9" name="Isosceles Triangle 8">
                <a:extLst>
                  <a:ext uri="{C183D7F6-B498-43B3-948B-1728B52AA6E4}">
                    <adec:decorative xmlns="" xmlns:adec="http://schemas.microsoft.com/office/drawing/2017/decorative" val="1"/>
                  </a:ext>
                </a:extLst>
              </p:cNvPr>
              <p:cNvSpPr/>
              <p:nvPr/>
            </p:nvSpPr>
            <p:spPr>
              <a:xfrm rot="5400000">
                <a:off x="4992512" y="-341488"/>
                <a:ext cx="6857998" cy="7540978"/>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00">
                  <a:solidFill>
                    <a:prstClr val="white"/>
                  </a:solidFill>
                </a:endParaRPr>
              </a:p>
            </p:txBody>
          </p:sp>
          <p:sp>
            <p:nvSpPr>
              <p:cNvPr id="10" name="Rectangle 9">
                <a:extLst>
                  <a:ext uri="{C183D7F6-B498-43B3-948B-1728B52AA6E4}">
                    <adec:decorative xmlns="" xmlns:adec="http://schemas.microsoft.com/office/drawing/2017/decorative" val="1"/>
                  </a:ext>
                </a:extLst>
              </p:cNvPr>
              <p:cNvSpPr/>
              <p:nvPr/>
            </p:nvSpPr>
            <p:spPr>
              <a:xfrm>
                <a:off x="0" y="0"/>
                <a:ext cx="4651022"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00">
                  <a:solidFill>
                    <a:prstClr val="white"/>
                  </a:solidFill>
                </a:endParaRPr>
              </a:p>
            </p:txBody>
          </p:sp>
        </p:grpSp>
        <p:sp>
          <p:nvSpPr>
            <p:cNvPr id="4" name="Isosceles Triangle 3">
              <a:extLst>
                <a:ext uri="{C183D7F6-B498-43B3-948B-1728B52AA6E4}">
                  <adec:decorative xmlns="" xmlns:adec="http://schemas.microsoft.com/office/drawing/2017/decorative" val="1"/>
                </a:ext>
              </a:extLst>
            </p:cNvPr>
            <p:cNvSpPr/>
            <p:nvPr/>
          </p:nvSpPr>
          <p:spPr>
            <a:xfrm rot="5400000">
              <a:off x="4636029" y="-341488"/>
              <a:ext cx="6857998" cy="7540978"/>
            </a:xfrm>
            <a:prstGeom prst="triangle">
              <a:avLst>
                <a:gd name="adj" fmla="val 0"/>
              </a:avLst>
            </a:prstGeom>
            <a:solidFill>
              <a:srgbClr val="DAA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00">
                <a:solidFill>
                  <a:prstClr val="white"/>
                </a:solidFill>
              </a:endParaRPr>
            </a:p>
          </p:txBody>
        </p:sp>
        <p:sp>
          <p:nvSpPr>
            <p:cNvPr id="5" name="Rectangle 4">
              <a:extLst>
                <a:ext uri="{C183D7F6-B498-43B3-948B-1728B52AA6E4}">
                  <adec:decorative xmlns="" xmlns:adec="http://schemas.microsoft.com/office/drawing/2017/decorative" val="1"/>
                </a:ext>
              </a:extLst>
            </p:cNvPr>
            <p:cNvSpPr/>
            <p:nvPr/>
          </p:nvSpPr>
          <p:spPr>
            <a:xfrm>
              <a:off x="-56445" y="0"/>
              <a:ext cx="4350984" cy="6858000"/>
            </a:xfrm>
            <a:prstGeom prst="rect">
              <a:avLst/>
            </a:prstGeom>
            <a:solidFill>
              <a:srgbClr val="DAA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00" dirty="0">
                <a:solidFill>
                  <a:prstClr val="white"/>
                </a:solidFill>
              </a:endParaRPr>
            </a:p>
          </p:txBody>
        </p:sp>
      </p:grpSp>
      <p:sp>
        <p:nvSpPr>
          <p:cNvPr id="6" name="Title 5">
            <a:extLst>
              <a:ext uri="{FF2B5EF4-FFF2-40B4-BE49-F238E27FC236}">
                <a16:creationId xmlns:a16="http://schemas.microsoft.com/office/drawing/2014/main" xmlns="" id="{558E7B9B-A11A-154E-80B4-563231C87435}"/>
              </a:ext>
            </a:extLst>
          </p:cNvPr>
          <p:cNvSpPr>
            <a:spLocks noGrp="1"/>
          </p:cNvSpPr>
          <p:nvPr>
            <p:ph type="ctrTitle"/>
          </p:nvPr>
        </p:nvSpPr>
        <p:spPr>
          <a:xfrm>
            <a:off x="195181" y="2429594"/>
            <a:ext cx="8198716" cy="1485422"/>
          </a:xfrm>
        </p:spPr>
        <p:txBody>
          <a:bodyPr>
            <a:normAutofit/>
          </a:bodyPr>
          <a:lstStyle/>
          <a:p>
            <a:pPr algn="l"/>
            <a:r>
              <a:rPr lang="en-GB" sz="4000" b="1" dirty="0" smtClean="0">
                <a:solidFill>
                  <a:prstClr val="white"/>
                </a:solidFill>
              </a:rPr>
              <a:t>Vocabulary</a:t>
            </a:r>
            <a:r>
              <a:rPr lang="en-GB" b="1" dirty="0">
                <a:solidFill>
                  <a:prstClr val="white"/>
                </a:solidFill>
              </a:rPr>
              <a:t/>
            </a:r>
            <a:br>
              <a:rPr lang="en-GB" b="1" dirty="0">
                <a:solidFill>
                  <a:prstClr val="white"/>
                </a:solidFill>
              </a:rPr>
            </a:br>
            <a:endParaRPr lang="en-US" dirty="0"/>
          </a:p>
        </p:txBody>
      </p:sp>
      <p:sp>
        <p:nvSpPr>
          <p:cNvPr id="7" name="Subtitle 6">
            <a:extLst>
              <a:ext uri="{FF2B5EF4-FFF2-40B4-BE49-F238E27FC236}">
                <a16:creationId xmlns:a16="http://schemas.microsoft.com/office/drawing/2014/main" xmlns="" id="{7F2214FE-0DF5-6741-9332-4A2CB0FF908A}"/>
              </a:ext>
            </a:extLst>
          </p:cNvPr>
          <p:cNvSpPr>
            <a:spLocks noGrp="1"/>
          </p:cNvSpPr>
          <p:nvPr>
            <p:ph type="subTitle" idx="1"/>
          </p:nvPr>
        </p:nvSpPr>
        <p:spPr>
          <a:xfrm>
            <a:off x="195181" y="3172305"/>
            <a:ext cx="7042527" cy="1120726"/>
          </a:xfrm>
        </p:spPr>
        <p:txBody>
          <a:bodyPr>
            <a:noAutofit/>
          </a:bodyPr>
          <a:lstStyle/>
          <a:p>
            <a:pPr algn="l"/>
            <a:endParaRPr lang="en-US" dirty="0">
              <a:solidFill>
                <a:schemeClr val="bg1"/>
              </a:solidFill>
            </a:endParaRPr>
          </a:p>
        </p:txBody>
      </p:sp>
      <p:sp>
        <p:nvSpPr>
          <p:cNvPr id="12" name="Title 3">
            <a:extLst>
              <a:ext uri="{FF2B5EF4-FFF2-40B4-BE49-F238E27FC236}">
                <a16:creationId xmlns:a16="http://schemas.microsoft.com/office/drawing/2014/main" xmlns="" id="{7B424077-B2D5-46AA-BDA8-6FF15DA500E8}"/>
              </a:ext>
            </a:extLst>
          </p:cNvPr>
          <p:cNvSpPr txBox="1">
            <a:spLocks/>
          </p:cNvSpPr>
          <p:nvPr/>
        </p:nvSpPr>
        <p:spPr>
          <a:xfrm>
            <a:off x="195181" y="5069525"/>
            <a:ext cx="5784972" cy="998893"/>
          </a:xfrm>
          <a:prstGeom prst="rect">
            <a:avLst/>
          </a:prstGeom>
        </p:spPr>
        <p:txBody>
          <a:bodyPr anchor="ctr"/>
          <a:lstStyle>
            <a:lvl1pPr algn="l" defTabSz="914400" rtl="0" eaLnBrk="1" latinLnBrk="0" hangingPunct="1">
              <a:lnSpc>
                <a:spcPct val="90000"/>
              </a:lnSpc>
              <a:spcBef>
                <a:spcPct val="0"/>
              </a:spcBef>
              <a:buNone/>
              <a:defRPr sz="4400" kern="1200">
                <a:solidFill>
                  <a:schemeClr val="accent5">
                    <a:lumMod val="50000"/>
                  </a:schemeClr>
                </a:solidFill>
                <a:latin typeface="Tw Cen MT" panose="020B0602020104020603"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Century Gothic" panose="020B0502020202020204" pitchFamily="34" charset="0"/>
                <a:ea typeface="+mj-ea"/>
                <a:cs typeface="+mj-cs"/>
              </a:rPr>
              <a:t>Y7 German </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entury Gothic" panose="020B0502020202020204" pitchFamily="34" charset="0"/>
                <a:ea typeface="+mj-ea"/>
                <a:cs typeface="+mj-cs"/>
              </a:rPr>
              <a:t>Term </a:t>
            </a:r>
            <a:r>
              <a:rPr lang="en-GB" sz="1800" dirty="0">
                <a:solidFill>
                  <a:prstClr val="white"/>
                </a:solidFill>
                <a:latin typeface="Century Gothic" panose="020B0502020202020204" pitchFamily="34" charset="0"/>
              </a:rPr>
              <a:t>2.1</a:t>
            </a:r>
            <a:r>
              <a:rPr kumimoji="0" lang="en-GB" sz="1800" b="0" i="0" u="none" strike="noStrike" kern="1200" cap="none" spc="0" normalizeH="0" baseline="0" noProof="0" dirty="0">
                <a:ln>
                  <a:noFill/>
                </a:ln>
                <a:solidFill>
                  <a:prstClr val="white"/>
                </a:solidFill>
                <a:effectLst/>
                <a:uLnTx/>
                <a:uFillTx/>
                <a:latin typeface="Century Gothic" panose="020B0502020202020204" pitchFamily="34" charset="0"/>
                <a:ea typeface="+mj-ea"/>
                <a:cs typeface="+mj-cs"/>
              </a:rPr>
              <a:t> - Week </a:t>
            </a:r>
            <a:r>
              <a:rPr lang="en-GB" sz="1800" dirty="0">
                <a:solidFill>
                  <a:prstClr val="white"/>
                </a:solidFill>
                <a:latin typeface="Century Gothic" panose="020B0502020202020204" pitchFamily="34" charset="0"/>
              </a:rPr>
              <a:t>4</a:t>
            </a:r>
            <a:endParaRPr kumimoji="0" lang="en-GB" sz="1800" b="0" i="0" u="none" strike="noStrike" kern="1200" cap="none" spc="0" normalizeH="0" baseline="0" noProof="0" dirty="0">
              <a:ln>
                <a:noFill/>
              </a:ln>
              <a:solidFill>
                <a:prstClr val="white"/>
              </a:solidFill>
              <a:effectLst/>
              <a:uLnTx/>
              <a:uFillTx/>
              <a:latin typeface="Century Gothic" panose="020B0502020202020204" pitchFamily="34" charset="0"/>
              <a:ea typeface="+mj-ea"/>
              <a:cs typeface="+mj-cs"/>
            </a:endParaRPr>
          </a:p>
        </p:txBody>
      </p:sp>
      <p:sp>
        <p:nvSpPr>
          <p:cNvPr id="14" name="Title 3">
            <a:extLst>
              <a:ext uri="{FF2B5EF4-FFF2-40B4-BE49-F238E27FC236}">
                <a16:creationId xmlns:a16="http://schemas.microsoft.com/office/drawing/2014/main" xmlns="" id="{638AEC8F-C9FD-A549-80E9-260E66E632C7}"/>
              </a:ext>
            </a:extLst>
          </p:cNvPr>
          <p:cNvSpPr txBox="1">
            <a:spLocks/>
          </p:cNvSpPr>
          <p:nvPr/>
        </p:nvSpPr>
        <p:spPr>
          <a:xfrm>
            <a:off x="195181" y="5922444"/>
            <a:ext cx="5784972" cy="594189"/>
          </a:xfrm>
          <a:prstGeom prst="rect">
            <a:avLst/>
          </a:prstGeom>
        </p:spPr>
        <p:txBody>
          <a:bodyPr anchor="ctr"/>
          <a:lstStyle>
            <a:lvl1pPr algn="l" defTabSz="914400" rtl="0" eaLnBrk="1" latinLnBrk="0" hangingPunct="1">
              <a:lnSpc>
                <a:spcPct val="90000"/>
              </a:lnSpc>
              <a:spcBef>
                <a:spcPct val="0"/>
              </a:spcBef>
              <a:buNone/>
              <a:defRPr sz="4400" kern="1200">
                <a:solidFill>
                  <a:schemeClr val="accent5">
                    <a:lumMod val="50000"/>
                  </a:schemeClr>
                </a:solidFill>
                <a:latin typeface="Tw Cen MT" panose="020B0602020104020603"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1400" b="0" i="0" u="none" strike="noStrike" kern="1200" cap="none" spc="0" normalizeH="0" baseline="0" noProof="0" dirty="0" smtClean="0">
                <a:ln>
                  <a:noFill/>
                </a:ln>
                <a:solidFill>
                  <a:prstClr val="white"/>
                </a:solidFill>
                <a:effectLst/>
                <a:uLnTx/>
                <a:uFillTx/>
                <a:latin typeface="Century Gothic" panose="020B0502020202020204" pitchFamily="34" charset="0"/>
                <a:ea typeface="+mj-ea"/>
                <a:cs typeface="+mj-cs"/>
              </a:rPr>
              <a:t>Leigh McClelland / </a:t>
            </a:r>
            <a:r>
              <a:rPr kumimoji="0" lang="en-GB" sz="1400" b="0" i="0" u="none" strike="noStrike" kern="1200" cap="none" spc="0" normalizeH="0" baseline="0" noProof="0" dirty="0">
                <a:ln>
                  <a:noFill/>
                </a:ln>
                <a:solidFill>
                  <a:prstClr val="white"/>
                </a:solidFill>
                <a:effectLst/>
                <a:uLnTx/>
                <a:uFillTx/>
                <a:latin typeface="Century Gothic" panose="020B0502020202020204" pitchFamily="34" charset="0"/>
                <a:ea typeface="+mj-ea"/>
                <a:cs typeface="+mj-cs"/>
              </a:rPr>
              <a:t>Rachel Hawkes</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1600" b="0" i="0" u="none" strike="noStrike" kern="1200" cap="none" spc="0" normalizeH="0" baseline="0" noProof="0" dirty="0">
              <a:ln>
                <a:noFill/>
              </a:ln>
              <a:solidFill>
                <a:prstClr val="white"/>
              </a:solidFill>
              <a:effectLst/>
              <a:uLnTx/>
              <a:uFillTx/>
              <a:latin typeface="Century Gothic" panose="020B0502020202020204"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en-GB" sz="1400" dirty="0">
                <a:solidFill>
                  <a:prstClr val="white"/>
                </a:solidFill>
                <a:latin typeface="Century Gothic" panose="020B0502020202020204" pitchFamily="34" charset="0"/>
              </a:rPr>
              <a:t>Date updated:  </a:t>
            </a:r>
            <a:r>
              <a:rPr lang="en-GB" sz="1400" dirty="0" smtClean="0">
                <a:solidFill>
                  <a:prstClr val="white"/>
                </a:solidFill>
                <a:latin typeface="Century Gothic" panose="020B0502020202020204" pitchFamily="34" charset="0"/>
              </a:rPr>
              <a:t>18/01/20</a:t>
            </a:r>
            <a:endParaRPr kumimoji="0" lang="en-GB" sz="1400" b="0" i="0" u="none" strike="noStrike" kern="1200" cap="none" spc="0" normalizeH="0" baseline="0" noProof="0" dirty="0">
              <a:ln>
                <a:noFill/>
              </a:ln>
              <a:solidFill>
                <a:prstClr val="white"/>
              </a:solidFill>
              <a:effectLst/>
              <a:uLnTx/>
              <a:uFillTx/>
              <a:latin typeface="Century Gothic" panose="020B0502020202020204" pitchFamily="34" charset="0"/>
              <a:ea typeface="+mj-ea"/>
              <a:cs typeface="+mj-cs"/>
            </a:endParaRPr>
          </a:p>
        </p:txBody>
      </p:sp>
      <p:pic>
        <p:nvPicPr>
          <p:cNvPr id="15" name="Picture 14" descr="NCELP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45561" y="6458444"/>
            <a:ext cx="3077513" cy="288077"/>
          </a:xfrm>
          <a:prstGeom prst="rect">
            <a:avLst/>
          </a:prstGeom>
        </p:spPr>
      </p:pic>
    </p:spTree>
    <p:extLst>
      <p:ext uri="{BB962C8B-B14F-4D97-AF65-F5344CB8AC3E}">
        <p14:creationId xmlns:p14="http://schemas.microsoft.com/office/powerpoint/2010/main" val="1125696692"/>
      </p:ext>
    </p:extLst>
  </p:cSld>
  <p:clrMapOvr>
    <a:masterClrMapping/>
  </p:clrMapOvr>
  <mc:AlternateContent xmlns:mc="http://schemas.openxmlformats.org/markup-compatibility/2006" xmlns:p14="http://schemas.microsoft.com/office/powerpoint/2010/main">
    <mc:Choice Requires="p14">
      <p:transition spd="slow" p14:dur="2000" advTm="1343"/>
    </mc:Choice>
    <mc:Fallback xmlns="">
      <p:transition spd="slow" advTm="1343"/>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rectangle">
            <a:extLst>
              <a:ext uri="{C183D7F6-B498-43B3-948B-1728B52AA6E4}">
                <adec:decorative xmlns:adec="http://schemas.microsoft.com/office/drawing/2017/decorative" xmlns=""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294041"/>
            <a:ext cx="10154653" cy="869950"/>
          </a:xfrm>
          <a:prstGeom prst="rect">
            <a:avLst/>
          </a:prstGeom>
        </p:spPr>
      </p:pic>
      <p:sp>
        <p:nvSpPr>
          <p:cNvPr id="4" name="Title 3"/>
          <p:cNvSpPr>
            <a:spLocks noGrp="1"/>
          </p:cNvSpPr>
          <p:nvPr>
            <p:ph type="title"/>
          </p:nvPr>
        </p:nvSpPr>
        <p:spPr>
          <a:xfrm>
            <a:off x="117565" y="313762"/>
            <a:ext cx="8946224" cy="707849"/>
          </a:xfrm>
        </p:spPr>
        <p:txBody>
          <a:bodyPr>
            <a:normAutofit fontScale="90000"/>
          </a:bodyPr>
          <a:lstStyle/>
          <a:p>
            <a:r>
              <a:rPr lang="en-GB" sz="3600" b="1" dirty="0" err="1">
                <a:solidFill>
                  <a:schemeClr val="bg1"/>
                </a:solidFill>
              </a:rPr>
              <a:t>Schreib</a:t>
            </a:r>
            <a:r>
              <a:rPr lang="en-GB" sz="3600" b="1" dirty="0">
                <a:solidFill>
                  <a:schemeClr val="bg1"/>
                </a:solidFill>
              </a:rPr>
              <a:t> die </a:t>
            </a:r>
            <a:r>
              <a:rPr lang="en-GB" sz="3600" b="1" dirty="0" err="1">
                <a:solidFill>
                  <a:schemeClr val="bg1"/>
                </a:solidFill>
              </a:rPr>
              <a:t>Liste</a:t>
            </a:r>
            <a:r>
              <a:rPr lang="en-GB" sz="3600" b="1" dirty="0">
                <a:solidFill>
                  <a:schemeClr val="bg1"/>
                </a:solidFill>
              </a:rPr>
              <a:t> </a:t>
            </a:r>
            <a:r>
              <a:rPr lang="en-GB" sz="3600" b="1" dirty="0" err="1">
                <a:solidFill>
                  <a:schemeClr val="bg1"/>
                </a:solidFill>
              </a:rPr>
              <a:t>alphabetisch</a:t>
            </a:r>
            <a:r>
              <a:rPr lang="en-GB" sz="3600" b="1" dirty="0">
                <a:solidFill>
                  <a:schemeClr val="bg1"/>
                </a:solidFill>
              </a:rPr>
              <a:t> auf Deutsch!</a:t>
            </a:r>
          </a:p>
        </p:txBody>
      </p:sp>
      <p:sp>
        <p:nvSpPr>
          <p:cNvPr id="2" name="TextBox 1"/>
          <p:cNvSpPr txBox="1"/>
          <p:nvPr/>
        </p:nvSpPr>
        <p:spPr>
          <a:xfrm>
            <a:off x="2974016" y="2717197"/>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4. difficult</a:t>
            </a:r>
          </a:p>
        </p:txBody>
      </p:sp>
      <p:sp>
        <p:nvSpPr>
          <p:cNvPr id="20" name="TextBox 19">
            <a:extLst>
              <a:ext uri="{FF2B5EF4-FFF2-40B4-BE49-F238E27FC236}">
                <a16:creationId xmlns:a16="http://schemas.microsoft.com/office/drawing/2014/main" xmlns="" id="{1F848F16-185D-4FC1-B0E5-BC5D3AF66BD4}"/>
              </a:ext>
            </a:extLst>
          </p:cNvPr>
          <p:cNvSpPr txBox="1"/>
          <p:nvPr/>
        </p:nvSpPr>
        <p:spPr>
          <a:xfrm>
            <a:off x="2974016" y="1622618"/>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2. boring</a:t>
            </a:r>
          </a:p>
        </p:txBody>
      </p:sp>
      <p:sp>
        <p:nvSpPr>
          <p:cNvPr id="21" name="TextBox 20">
            <a:extLst>
              <a:ext uri="{FF2B5EF4-FFF2-40B4-BE49-F238E27FC236}">
                <a16:creationId xmlns:a16="http://schemas.microsoft.com/office/drawing/2014/main" xmlns="" id="{014F3687-D357-4AFF-A07D-F27C3C38034B}"/>
              </a:ext>
            </a:extLst>
          </p:cNvPr>
          <p:cNvSpPr txBox="1"/>
          <p:nvPr/>
        </p:nvSpPr>
        <p:spPr>
          <a:xfrm>
            <a:off x="2974015" y="5399622"/>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9. practical</a:t>
            </a:r>
          </a:p>
        </p:txBody>
      </p:sp>
      <p:sp>
        <p:nvSpPr>
          <p:cNvPr id="22" name="TextBox 21">
            <a:extLst>
              <a:ext uri="{FF2B5EF4-FFF2-40B4-BE49-F238E27FC236}">
                <a16:creationId xmlns:a16="http://schemas.microsoft.com/office/drawing/2014/main" xmlns="" id="{26EE8CD7-95F2-4121-B7DA-EDD6B8DCEDAF}"/>
              </a:ext>
            </a:extLst>
          </p:cNvPr>
          <p:cNvSpPr txBox="1"/>
          <p:nvPr/>
        </p:nvSpPr>
        <p:spPr>
          <a:xfrm>
            <a:off x="2974016" y="4360238"/>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7. important</a:t>
            </a:r>
          </a:p>
        </p:txBody>
      </p:sp>
      <p:sp>
        <p:nvSpPr>
          <p:cNvPr id="23" name="TextBox 22">
            <a:extLst>
              <a:ext uri="{FF2B5EF4-FFF2-40B4-BE49-F238E27FC236}">
                <a16:creationId xmlns:a16="http://schemas.microsoft.com/office/drawing/2014/main" xmlns="" id="{8AB3A1FF-A3DD-47C2-98DF-BA9634B8F36B}"/>
              </a:ext>
            </a:extLst>
          </p:cNvPr>
          <p:cNvSpPr txBox="1"/>
          <p:nvPr/>
        </p:nvSpPr>
        <p:spPr>
          <a:xfrm>
            <a:off x="2974017" y="1122607"/>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1. bad</a:t>
            </a:r>
          </a:p>
        </p:txBody>
      </p:sp>
      <p:sp>
        <p:nvSpPr>
          <p:cNvPr id="24" name="TextBox 23">
            <a:extLst>
              <a:ext uri="{FF2B5EF4-FFF2-40B4-BE49-F238E27FC236}">
                <a16:creationId xmlns:a16="http://schemas.microsoft.com/office/drawing/2014/main" xmlns="" id="{76250EF8-7955-4D45-B13F-167A0D420AB9}"/>
              </a:ext>
            </a:extLst>
          </p:cNvPr>
          <p:cNvSpPr txBox="1"/>
          <p:nvPr/>
        </p:nvSpPr>
        <p:spPr>
          <a:xfrm>
            <a:off x="2974016" y="3255840"/>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5. easy</a:t>
            </a:r>
          </a:p>
        </p:txBody>
      </p:sp>
      <p:sp>
        <p:nvSpPr>
          <p:cNvPr id="25" name="TextBox 24">
            <a:extLst>
              <a:ext uri="{FF2B5EF4-FFF2-40B4-BE49-F238E27FC236}">
                <a16:creationId xmlns:a16="http://schemas.microsoft.com/office/drawing/2014/main" xmlns="" id="{E793F8E9-BB00-4C56-B9D3-503BE19B6927}"/>
              </a:ext>
            </a:extLst>
          </p:cNvPr>
          <p:cNvSpPr txBox="1"/>
          <p:nvPr/>
        </p:nvSpPr>
        <p:spPr>
          <a:xfrm>
            <a:off x="2974015" y="4879487"/>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8. nice</a:t>
            </a:r>
          </a:p>
        </p:txBody>
      </p:sp>
      <p:sp>
        <p:nvSpPr>
          <p:cNvPr id="26" name="TextBox 25">
            <a:extLst>
              <a:ext uri="{FF2B5EF4-FFF2-40B4-BE49-F238E27FC236}">
                <a16:creationId xmlns:a16="http://schemas.microsoft.com/office/drawing/2014/main" xmlns="" id="{ABFDCAE2-D630-45C9-B9F9-E2722D9A2B92}"/>
              </a:ext>
            </a:extLst>
          </p:cNvPr>
          <p:cNvSpPr txBox="1"/>
          <p:nvPr/>
        </p:nvSpPr>
        <p:spPr>
          <a:xfrm>
            <a:off x="2974015" y="5926473"/>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10. strict</a:t>
            </a:r>
          </a:p>
        </p:txBody>
      </p:sp>
      <p:sp>
        <p:nvSpPr>
          <p:cNvPr id="27" name="TextBox 26">
            <a:extLst>
              <a:ext uri="{FF2B5EF4-FFF2-40B4-BE49-F238E27FC236}">
                <a16:creationId xmlns:a16="http://schemas.microsoft.com/office/drawing/2014/main" xmlns="" id="{674AAC19-57A9-4646-98A6-C3996E090BB2}"/>
              </a:ext>
            </a:extLst>
          </p:cNvPr>
          <p:cNvSpPr txBox="1"/>
          <p:nvPr/>
        </p:nvSpPr>
        <p:spPr>
          <a:xfrm>
            <a:off x="2974016" y="3808039"/>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6. healthy</a:t>
            </a:r>
          </a:p>
        </p:txBody>
      </p:sp>
      <p:sp>
        <p:nvSpPr>
          <p:cNvPr id="28" name="TextBox 27">
            <a:extLst>
              <a:ext uri="{FF2B5EF4-FFF2-40B4-BE49-F238E27FC236}">
                <a16:creationId xmlns:a16="http://schemas.microsoft.com/office/drawing/2014/main" xmlns="" id="{C1A40388-4F4A-4E38-B9AD-DA48D5F91EFC}"/>
              </a:ext>
            </a:extLst>
          </p:cNvPr>
          <p:cNvSpPr txBox="1"/>
          <p:nvPr/>
        </p:nvSpPr>
        <p:spPr>
          <a:xfrm>
            <a:off x="2974016" y="2144064"/>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3. delicious</a:t>
            </a:r>
          </a:p>
        </p:txBody>
      </p:sp>
      <p:pic>
        <p:nvPicPr>
          <p:cNvPr id="9218" name="Picture 2" descr="Image result for british flag">
            <a:extLst>
              <a:ext uri="{FF2B5EF4-FFF2-40B4-BE49-F238E27FC236}">
                <a16:creationId xmlns:a16="http://schemas.microsoft.com/office/drawing/2014/main" xmlns="" id="{79D02246-E2FD-433B-BF1B-8A17AFABEF2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565" y="2486551"/>
            <a:ext cx="2800350" cy="1628775"/>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Image result for German flag">
            <a:extLst>
              <a:ext uri="{FF2B5EF4-FFF2-40B4-BE49-F238E27FC236}">
                <a16:creationId xmlns:a16="http://schemas.microsoft.com/office/drawing/2014/main" xmlns="" id="{2745476E-E1FD-41FC-91D0-1080DDE41F6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1170" y="2486551"/>
            <a:ext cx="2762250" cy="1657350"/>
          </a:xfrm>
          <a:prstGeom prst="rect">
            <a:avLst/>
          </a:prstGeom>
          <a:noFill/>
          <a:extLst>
            <a:ext uri="{909E8E84-426E-40DD-AFC4-6F175D3DCCD1}">
              <a14:hiddenFill xmlns:a14="http://schemas.microsoft.com/office/drawing/2010/main">
                <a:solidFill>
                  <a:srgbClr val="FFFFFF"/>
                </a:solidFill>
              </a14:hiddenFill>
            </a:ext>
          </a:extLst>
        </p:spPr>
      </p:pic>
      <p:sp>
        <p:nvSpPr>
          <p:cNvPr id="30" name="TextBox 29">
            <a:extLst>
              <a:ext uri="{FF2B5EF4-FFF2-40B4-BE49-F238E27FC236}">
                <a16:creationId xmlns:a16="http://schemas.microsoft.com/office/drawing/2014/main" xmlns="" id="{54FA0872-D68A-4E09-B447-1A4806CC77EF}"/>
              </a:ext>
            </a:extLst>
          </p:cNvPr>
          <p:cNvSpPr txBox="1"/>
          <p:nvPr/>
        </p:nvSpPr>
        <p:spPr>
          <a:xfrm>
            <a:off x="8404266" y="2741261"/>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4. </a:t>
            </a:r>
            <a:r>
              <a:rPr lang="en-GB" sz="2800" dirty="0" err="1">
                <a:solidFill>
                  <a:srgbClr val="5B9BD5">
                    <a:lumMod val="50000"/>
                  </a:srgbClr>
                </a:solidFill>
                <a:latin typeface="Century Gothic" panose="020B0502020202020204" pitchFamily="34" charset="0"/>
              </a:rPr>
              <a:t>leicht</a:t>
            </a:r>
            <a:endParaRPr lang="en-GB" sz="2800" dirty="0">
              <a:solidFill>
                <a:srgbClr val="5B9BD5">
                  <a:lumMod val="50000"/>
                </a:srgbClr>
              </a:solidFill>
              <a:latin typeface="Century Gothic" panose="020B0502020202020204" pitchFamily="34" charset="0"/>
            </a:endParaRPr>
          </a:p>
        </p:txBody>
      </p:sp>
      <p:sp>
        <p:nvSpPr>
          <p:cNvPr id="31" name="TextBox 30">
            <a:extLst>
              <a:ext uri="{FF2B5EF4-FFF2-40B4-BE49-F238E27FC236}">
                <a16:creationId xmlns:a16="http://schemas.microsoft.com/office/drawing/2014/main" xmlns="" id="{8279BC53-018D-4D46-BD18-44E54F306342}"/>
              </a:ext>
            </a:extLst>
          </p:cNvPr>
          <p:cNvSpPr txBox="1"/>
          <p:nvPr/>
        </p:nvSpPr>
        <p:spPr>
          <a:xfrm>
            <a:off x="8404266" y="1646682"/>
            <a:ext cx="2562409"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2. </a:t>
            </a:r>
            <a:r>
              <a:rPr lang="en-GB" sz="2800" dirty="0" err="1">
                <a:solidFill>
                  <a:srgbClr val="5B9BD5">
                    <a:lumMod val="50000"/>
                  </a:srgbClr>
                </a:solidFill>
                <a:latin typeface="Century Gothic" panose="020B0502020202020204" pitchFamily="34" charset="0"/>
              </a:rPr>
              <a:t>langweilig</a:t>
            </a:r>
            <a:endParaRPr lang="en-GB" sz="2800" dirty="0">
              <a:solidFill>
                <a:srgbClr val="5B9BD5">
                  <a:lumMod val="50000"/>
                </a:srgbClr>
              </a:solidFill>
              <a:latin typeface="Century Gothic" panose="020B0502020202020204" pitchFamily="34" charset="0"/>
            </a:endParaRPr>
          </a:p>
        </p:txBody>
      </p:sp>
      <p:sp>
        <p:nvSpPr>
          <p:cNvPr id="32" name="TextBox 31">
            <a:extLst>
              <a:ext uri="{FF2B5EF4-FFF2-40B4-BE49-F238E27FC236}">
                <a16:creationId xmlns:a16="http://schemas.microsoft.com/office/drawing/2014/main" xmlns="" id="{8FECA6A7-C959-4B0D-B7E1-C03CEC1BF944}"/>
              </a:ext>
            </a:extLst>
          </p:cNvPr>
          <p:cNvSpPr txBox="1"/>
          <p:nvPr/>
        </p:nvSpPr>
        <p:spPr>
          <a:xfrm>
            <a:off x="8404265" y="5423686"/>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9. </a:t>
            </a:r>
            <a:r>
              <a:rPr lang="en-GB" sz="2800" dirty="0" err="1">
                <a:solidFill>
                  <a:srgbClr val="5B9BD5">
                    <a:lumMod val="50000"/>
                  </a:srgbClr>
                </a:solidFill>
                <a:latin typeface="Century Gothic" panose="020B0502020202020204" pitchFamily="34" charset="0"/>
              </a:rPr>
              <a:t>streng</a:t>
            </a:r>
            <a:endParaRPr lang="en-GB" sz="2800" dirty="0">
              <a:solidFill>
                <a:srgbClr val="5B9BD5">
                  <a:lumMod val="50000"/>
                </a:srgbClr>
              </a:solidFill>
              <a:latin typeface="Century Gothic" panose="020B0502020202020204" pitchFamily="34" charset="0"/>
            </a:endParaRPr>
          </a:p>
        </p:txBody>
      </p:sp>
      <p:sp>
        <p:nvSpPr>
          <p:cNvPr id="33" name="TextBox 32">
            <a:extLst>
              <a:ext uri="{FF2B5EF4-FFF2-40B4-BE49-F238E27FC236}">
                <a16:creationId xmlns:a16="http://schemas.microsoft.com/office/drawing/2014/main" xmlns="" id="{8419AFE8-0D54-4E3B-AB80-74020D5F05FA}"/>
              </a:ext>
            </a:extLst>
          </p:cNvPr>
          <p:cNvSpPr txBox="1"/>
          <p:nvPr/>
        </p:nvSpPr>
        <p:spPr>
          <a:xfrm>
            <a:off x="8404266" y="4384302"/>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7. </a:t>
            </a:r>
            <a:r>
              <a:rPr lang="en-GB" sz="2800" dirty="0" err="1">
                <a:solidFill>
                  <a:srgbClr val="5B9BD5">
                    <a:lumMod val="50000"/>
                  </a:srgbClr>
                </a:solidFill>
                <a:latin typeface="Century Gothic" panose="020B0502020202020204" pitchFamily="34" charset="0"/>
              </a:rPr>
              <a:t>schlecht</a:t>
            </a:r>
            <a:endParaRPr lang="en-GB" sz="2800" dirty="0">
              <a:solidFill>
                <a:srgbClr val="5B9BD5">
                  <a:lumMod val="50000"/>
                </a:srgbClr>
              </a:solidFill>
              <a:latin typeface="Century Gothic" panose="020B0502020202020204" pitchFamily="34" charset="0"/>
            </a:endParaRPr>
          </a:p>
        </p:txBody>
      </p:sp>
      <p:sp>
        <p:nvSpPr>
          <p:cNvPr id="34" name="TextBox 33">
            <a:extLst>
              <a:ext uri="{FF2B5EF4-FFF2-40B4-BE49-F238E27FC236}">
                <a16:creationId xmlns:a16="http://schemas.microsoft.com/office/drawing/2014/main" xmlns="" id="{E92859B6-FB1E-4C09-9465-186DF83EF09B}"/>
              </a:ext>
            </a:extLst>
          </p:cNvPr>
          <p:cNvSpPr txBox="1"/>
          <p:nvPr/>
        </p:nvSpPr>
        <p:spPr>
          <a:xfrm>
            <a:off x="8404267" y="1146671"/>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1. </a:t>
            </a:r>
            <a:r>
              <a:rPr lang="en-GB" sz="2800" dirty="0" err="1">
                <a:solidFill>
                  <a:srgbClr val="5B9BD5">
                    <a:lumMod val="50000"/>
                  </a:srgbClr>
                </a:solidFill>
                <a:latin typeface="Century Gothic" panose="020B0502020202020204" pitchFamily="34" charset="0"/>
              </a:rPr>
              <a:t>gesund</a:t>
            </a:r>
            <a:endParaRPr lang="en-GB" sz="2800" dirty="0">
              <a:solidFill>
                <a:srgbClr val="5B9BD5">
                  <a:lumMod val="50000"/>
                </a:srgbClr>
              </a:solidFill>
              <a:latin typeface="Century Gothic" panose="020B0502020202020204" pitchFamily="34" charset="0"/>
            </a:endParaRPr>
          </a:p>
        </p:txBody>
      </p:sp>
      <p:sp>
        <p:nvSpPr>
          <p:cNvPr id="35" name="TextBox 34">
            <a:extLst>
              <a:ext uri="{FF2B5EF4-FFF2-40B4-BE49-F238E27FC236}">
                <a16:creationId xmlns:a16="http://schemas.microsoft.com/office/drawing/2014/main" xmlns="" id="{249B9C1B-C0A3-4F43-97EC-5C48E4AE7EFB}"/>
              </a:ext>
            </a:extLst>
          </p:cNvPr>
          <p:cNvSpPr txBox="1"/>
          <p:nvPr/>
        </p:nvSpPr>
        <p:spPr>
          <a:xfrm>
            <a:off x="8404266" y="3279904"/>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5. nett</a:t>
            </a:r>
          </a:p>
        </p:txBody>
      </p:sp>
      <p:sp>
        <p:nvSpPr>
          <p:cNvPr id="36" name="TextBox 35">
            <a:extLst>
              <a:ext uri="{FF2B5EF4-FFF2-40B4-BE49-F238E27FC236}">
                <a16:creationId xmlns:a16="http://schemas.microsoft.com/office/drawing/2014/main" xmlns="" id="{96F8D4FA-E58B-4E9D-90CF-B7B5FCB11DD1}"/>
              </a:ext>
            </a:extLst>
          </p:cNvPr>
          <p:cNvSpPr txBox="1"/>
          <p:nvPr/>
        </p:nvSpPr>
        <p:spPr>
          <a:xfrm>
            <a:off x="8404265" y="4903551"/>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8. </a:t>
            </a:r>
            <a:r>
              <a:rPr lang="en-GB" sz="2800" dirty="0" err="1">
                <a:solidFill>
                  <a:srgbClr val="5B9BD5">
                    <a:lumMod val="50000"/>
                  </a:srgbClr>
                </a:solidFill>
                <a:latin typeface="Century Gothic" panose="020B0502020202020204" pitchFamily="34" charset="0"/>
              </a:rPr>
              <a:t>schwierig</a:t>
            </a:r>
            <a:endParaRPr lang="en-GB" sz="2800" dirty="0">
              <a:solidFill>
                <a:srgbClr val="5B9BD5">
                  <a:lumMod val="50000"/>
                </a:srgbClr>
              </a:solidFill>
              <a:latin typeface="Century Gothic" panose="020B0502020202020204" pitchFamily="34" charset="0"/>
            </a:endParaRPr>
          </a:p>
        </p:txBody>
      </p:sp>
      <p:sp>
        <p:nvSpPr>
          <p:cNvPr id="37" name="TextBox 36">
            <a:extLst>
              <a:ext uri="{FF2B5EF4-FFF2-40B4-BE49-F238E27FC236}">
                <a16:creationId xmlns:a16="http://schemas.microsoft.com/office/drawing/2014/main" xmlns="" id="{5F188EDC-7FF6-4848-812E-69EB504D5341}"/>
              </a:ext>
            </a:extLst>
          </p:cNvPr>
          <p:cNvSpPr txBox="1"/>
          <p:nvPr/>
        </p:nvSpPr>
        <p:spPr>
          <a:xfrm>
            <a:off x="8404265" y="5950537"/>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10. </a:t>
            </a:r>
            <a:r>
              <a:rPr lang="en-GB" sz="2800" dirty="0" err="1">
                <a:solidFill>
                  <a:srgbClr val="5B9BD5">
                    <a:lumMod val="50000"/>
                  </a:srgbClr>
                </a:solidFill>
                <a:latin typeface="Century Gothic" panose="020B0502020202020204" pitchFamily="34" charset="0"/>
              </a:rPr>
              <a:t>wichtig</a:t>
            </a:r>
            <a:endParaRPr lang="en-GB" sz="2800" dirty="0">
              <a:solidFill>
                <a:srgbClr val="5B9BD5">
                  <a:lumMod val="50000"/>
                </a:srgbClr>
              </a:solidFill>
              <a:latin typeface="Century Gothic" panose="020B0502020202020204" pitchFamily="34" charset="0"/>
            </a:endParaRPr>
          </a:p>
        </p:txBody>
      </p:sp>
      <p:sp>
        <p:nvSpPr>
          <p:cNvPr id="38" name="TextBox 37">
            <a:extLst>
              <a:ext uri="{FF2B5EF4-FFF2-40B4-BE49-F238E27FC236}">
                <a16:creationId xmlns:a16="http://schemas.microsoft.com/office/drawing/2014/main" xmlns="" id="{7F6B33BB-A492-43B5-BF76-D09C421F63C2}"/>
              </a:ext>
            </a:extLst>
          </p:cNvPr>
          <p:cNvSpPr txBox="1"/>
          <p:nvPr/>
        </p:nvSpPr>
        <p:spPr>
          <a:xfrm>
            <a:off x="8404266" y="3832103"/>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6. </a:t>
            </a:r>
            <a:r>
              <a:rPr lang="en-GB" sz="2800" dirty="0" err="1">
                <a:solidFill>
                  <a:srgbClr val="5B9BD5">
                    <a:lumMod val="50000"/>
                  </a:srgbClr>
                </a:solidFill>
                <a:latin typeface="Century Gothic" panose="020B0502020202020204" pitchFamily="34" charset="0"/>
              </a:rPr>
              <a:t>praktisch</a:t>
            </a:r>
            <a:endParaRPr lang="en-GB" sz="2800" dirty="0">
              <a:solidFill>
                <a:srgbClr val="5B9BD5">
                  <a:lumMod val="50000"/>
                </a:srgbClr>
              </a:solidFill>
              <a:latin typeface="Century Gothic" panose="020B0502020202020204" pitchFamily="34" charset="0"/>
            </a:endParaRPr>
          </a:p>
        </p:txBody>
      </p:sp>
      <p:sp>
        <p:nvSpPr>
          <p:cNvPr id="39" name="TextBox 38">
            <a:extLst>
              <a:ext uri="{FF2B5EF4-FFF2-40B4-BE49-F238E27FC236}">
                <a16:creationId xmlns:a16="http://schemas.microsoft.com/office/drawing/2014/main" xmlns="" id="{2B57021E-4F5D-41B9-9D0B-A7961B56C4FE}"/>
              </a:ext>
            </a:extLst>
          </p:cNvPr>
          <p:cNvSpPr txBox="1"/>
          <p:nvPr/>
        </p:nvSpPr>
        <p:spPr>
          <a:xfrm>
            <a:off x="8404266" y="2168128"/>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3. </a:t>
            </a:r>
            <a:r>
              <a:rPr lang="en-GB" sz="2800" dirty="0" err="1">
                <a:solidFill>
                  <a:srgbClr val="5B9BD5">
                    <a:lumMod val="50000"/>
                  </a:srgbClr>
                </a:solidFill>
                <a:latin typeface="Century Gothic" panose="020B0502020202020204" pitchFamily="34" charset="0"/>
              </a:rPr>
              <a:t>lecker</a:t>
            </a:r>
            <a:endParaRPr lang="en-GB" sz="2800" dirty="0">
              <a:solidFill>
                <a:srgbClr val="5B9BD5">
                  <a:lumMod val="50000"/>
                </a:srgbClr>
              </a:solidFill>
              <a:latin typeface="Century Gothic" panose="020B0502020202020204" pitchFamily="34" charset="0"/>
            </a:endParaRPr>
          </a:p>
        </p:txBody>
      </p:sp>
      <p:sp>
        <p:nvSpPr>
          <p:cNvPr id="29" name="Rounded Rectangle 11">
            <a:extLst>
              <a:ext uri="{FF2B5EF4-FFF2-40B4-BE49-F238E27FC236}">
                <a16:creationId xmlns:a16="http://schemas.microsoft.com/office/drawing/2014/main" xmlns="" id="{483D7EB9-C2AA-4190-98DE-925F861600E9}"/>
              </a:ext>
            </a:extLst>
          </p:cNvPr>
          <p:cNvSpPr/>
          <p:nvPr/>
        </p:nvSpPr>
        <p:spPr>
          <a:xfrm>
            <a:off x="10301591" y="258220"/>
            <a:ext cx="1579280" cy="400919"/>
          </a:xfrm>
          <a:prstGeom prst="roundRect">
            <a:avLst/>
          </a:prstGeom>
          <a:solidFill>
            <a:srgbClr val="DAA520"/>
          </a:solidFill>
          <a:ln>
            <a:solidFill>
              <a:srgbClr val="115076"/>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b="1" dirty="0" err="1" smtClean="0">
                <a:solidFill>
                  <a:prstClr val="white"/>
                </a:solidFill>
                <a:latin typeface="Century Gothic" panose="020B0502020202020204" pitchFamily="34" charset="0"/>
              </a:rPr>
              <a:t>schreiben</a:t>
            </a:r>
            <a:endParaRPr lang="en-GB" b="1" dirty="0">
              <a:solidFill>
                <a:prstClr val="white"/>
              </a:solidFill>
              <a:latin typeface="Century Gothic" panose="020B0502020202020204" pitchFamily="34" charset="0"/>
            </a:endParaRPr>
          </a:p>
        </p:txBody>
      </p:sp>
    </p:spTree>
    <p:extLst>
      <p:ext uri="{BB962C8B-B14F-4D97-AF65-F5344CB8AC3E}">
        <p14:creationId xmlns:p14="http://schemas.microsoft.com/office/powerpoint/2010/main" val="3932168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24"/>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25"/>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26"/>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27"/>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1" nodeType="clickEffect">
                                  <p:stCondLst>
                                    <p:cond delay="0"/>
                                  </p:stCondLst>
                                  <p:childTnLst>
                                    <p:set>
                                      <p:cBhvr>
                                        <p:cTn id="48" dur="1" fill="hold">
                                          <p:stCondLst>
                                            <p:cond delay="0"/>
                                          </p:stCondLst>
                                        </p:cTn>
                                        <p:tgtEl>
                                          <p:spTgt spid="2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1" nodeType="clickEffect">
                                  <p:stCondLst>
                                    <p:cond delay="0"/>
                                  </p:stCondLst>
                                  <p:childTnLst>
                                    <p:set>
                                      <p:cBhvr>
                                        <p:cTn id="56" dur="1" fill="hold">
                                          <p:stCondLst>
                                            <p:cond delay="0"/>
                                          </p:stCondLst>
                                        </p:cTn>
                                        <p:tgtEl>
                                          <p:spTgt spid="2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1" nodeType="clickEffect">
                                  <p:stCondLst>
                                    <p:cond delay="0"/>
                                  </p:stCondLst>
                                  <p:childTnLst>
                                    <p:set>
                                      <p:cBhvr>
                                        <p:cTn id="64" dur="1" fill="hold">
                                          <p:stCondLst>
                                            <p:cond delay="0"/>
                                          </p:stCondLst>
                                        </p:cTn>
                                        <p:tgtEl>
                                          <p:spTgt spid="2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1" nodeType="clickEffect">
                                  <p:stCondLst>
                                    <p:cond delay="0"/>
                                  </p:stCondLst>
                                  <p:childTnLst>
                                    <p:set>
                                      <p:cBhvr>
                                        <p:cTn id="72" dur="1" fill="hold">
                                          <p:stCondLst>
                                            <p:cond delay="0"/>
                                          </p:stCondLst>
                                        </p:cTn>
                                        <p:tgtEl>
                                          <p:spTgt spid="2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3"/>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1" nodeType="clickEffect">
                                  <p:stCondLst>
                                    <p:cond delay="0"/>
                                  </p:stCondLst>
                                  <p:childTnLst>
                                    <p:set>
                                      <p:cBhvr>
                                        <p:cTn id="80" dur="1" fill="hold">
                                          <p:stCondLst>
                                            <p:cond delay="0"/>
                                          </p:stCondLst>
                                        </p:cTn>
                                        <p:tgtEl>
                                          <p:spTgt spid="2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6"/>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1" nodeType="clickEffect">
                                  <p:stCondLst>
                                    <p:cond delay="0"/>
                                  </p:stCondLst>
                                  <p:childTnLst>
                                    <p:set>
                                      <p:cBhvr>
                                        <p:cTn id="88" dur="1" fill="hold">
                                          <p:stCondLst>
                                            <p:cond delay="0"/>
                                          </p:stCondLst>
                                        </p:cTn>
                                        <p:tgtEl>
                                          <p:spTgt spid="2"/>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2"/>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1" nodeType="clickEffect">
                                  <p:stCondLst>
                                    <p:cond delay="0"/>
                                  </p:stCondLst>
                                  <p:childTnLst>
                                    <p:set>
                                      <p:cBhvr>
                                        <p:cTn id="96" dur="1" fill="hold">
                                          <p:stCondLst>
                                            <p:cond delay="0"/>
                                          </p:stCondLst>
                                        </p:cTn>
                                        <p:tgtEl>
                                          <p:spTgt spid="26"/>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7"/>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1" nodeType="clickEffect">
                                  <p:stCondLst>
                                    <p:cond delay="0"/>
                                  </p:stCondLst>
                                  <p:childTnLst>
                                    <p:set>
                                      <p:cBhvr>
                                        <p:cTn id="10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0" grpId="0"/>
      <p:bldP spid="20" grpId="1"/>
      <p:bldP spid="21" grpId="0"/>
      <p:bldP spid="21" grpId="1"/>
      <p:bldP spid="22" grpId="0"/>
      <p:bldP spid="22" grpId="1"/>
      <p:bldP spid="23" grpId="0"/>
      <p:bldP spid="23" grpId="1"/>
      <p:bldP spid="24" grpId="0"/>
      <p:bldP spid="24" grpId="1"/>
      <p:bldP spid="25" grpId="0"/>
      <p:bldP spid="25" grpId="1"/>
      <p:bldP spid="26" grpId="0"/>
      <p:bldP spid="26" grpId="1"/>
      <p:bldP spid="27" grpId="0"/>
      <p:bldP spid="27" grpId="1"/>
      <p:bldP spid="28" grpId="0"/>
      <p:bldP spid="28" grpId="1"/>
      <p:bldP spid="30" grpId="0"/>
      <p:bldP spid="31" grpId="0"/>
      <p:bldP spid="32" grpId="0"/>
      <p:bldP spid="33" grpId="0"/>
      <p:bldP spid="34" grpId="0"/>
      <p:bldP spid="35" grpId="0"/>
      <p:bldP spid="36" grpId="0"/>
      <p:bldP spid="37" grpId="0"/>
      <p:bldP spid="38" grpId="0"/>
      <p:bldP spid="3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rectangle">
            <a:extLst>
              <a:ext uri="{C183D7F6-B498-43B3-948B-1728B52AA6E4}">
                <adec:decorative xmlns:adec="http://schemas.microsoft.com/office/drawing/2017/decorative" xmlns=""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94041"/>
            <a:ext cx="6807200" cy="869950"/>
          </a:xfrm>
          <a:prstGeom prst="rect">
            <a:avLst/>
          </a:prstGeom>
        </p:spPr>
      </p:pic>
      <p:sp>
        <p:nvSpPr>
          <p:cNvPr id="4" name="Title 3"/>
          <p:cNvSpPr>
            <a:spLocks noGrp="1"/>
          </p:cNvSpPr>
          <p:nvPr>
            <p:ph type="title"/>
          </p:nvPr>
        </p:nvSpPr>
        <p:spPr>
          <a:xfrm>
            <a:off x="117565" y="313762"/>
            <a:ext cx="5769887" cy="707849"/>
          </a:xfrm>
        </p:spPr>
        <p:txBody>
          <a:bodyPr>
            <a:normAutofit/>
          </a:bodyPr>
          <a:lstStyle/>
          <a:p>
            <a:r>
              <a:rPr lang="en-GB" sz="3600" b="1" dirty="0" err="1" smtClean="0">
                <a:solidFill>
                  <a:schemeClr val="bg1"/>
                </a:solidFill>
              </a:rPr>
              <a:t>Vokabeln</a:t>
            </a:r>
            <a:endParaRPr lang="en-GB" sz="3600" b="1" dirty="0">
              <a:solidFill>
                <a:schemeClr val="bg1"/>
              </a:solidFill>
            </a:endParaRPr>
          </a:p>
        </p:txBody>
      </p:sp>
      <p:sp>
        <p:nvSpPr>
          <p:cNvPr id="19" name="Rounded Rectangle 11">
            <a:extLst>
              <a:ext uri="{FF2B5EF4-FFF2-40B4-BE49-F238E27FC236}">
                <a16:creationId xmlns:a16="http://schemas.microsoft.com/office/drawing/2014/main" xmlns="" id="{E6C6DC53-2D88-4D1D-85F5-CF0176542E26}"/>
              </a:ext>
            </a:extLst>
          </p:cNvPr>
          <p:cNvSpPr/>
          <p:nvPr/>
        </p:nvSpPr>
        <p:spPr>
          <a:xfrm>
            <a:off x="10154664" y="258220"/>
            <a:ext cx="1726207" cy="400919"/>
          </a:xfrm>
          <a:prstGeom prst="roundRect">
            <a:avLst/>
          </a:prstGeom>
          <a:solidFill>
            <a:srgbClr val="DAA520"/>
          </a:solidFill>
          <a:ln>
            <a:solidFill>
              <a:srgbClr val="115076"/>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b="1" dirty="0" err="1">
                <a:solidFill>
                  <a:prstClr val="white"/>
                </a:solidFill>
                <a:latin typeface="Century Gothic" panose="020B0502020202020204" pitchFamily="34" charset="0"/>
              </a:rPr>
              <a:t>sprechen</a:t>
            </a:r>
            <a:endParaRPr lang="en-GB" b="1" dirty="0">
              <a:solidFill>
                <a:prstClr val="white"/>
              </a:solidFill>
              <a:latin typeface="Century Gothic" panose="020B0502020202020204" pitchFamily="34" charset="0"/>
            </a:endParaRPr>
          </a:p>
        </p:txBody>
      </p:sp>
      <p:sp>
        <p:nvSpPr>
          <p:cNvPr id="30" name="Text Box 14">
            <a:extLst>
              <a:ext uri="{FF2B5EF4-FFF2-40B4-BE49-F238E27FC236}">
                <a16:creationId xmlns:a16="http://schemas.microsoft.com/office/drawing/2014/main" xmlns="" id="{77342808-5C45-4530-B6E7-33087AC0AE87}"/>
              </a:ext>
            </a:extLst>
          </p:cNvPr>
          <p:cNvSpPr txBox="1">
            <a:spLocks noChangeArrowheads="1"/>
          </p:cNvSpPr>
          <p:nvPr/>
        </p:nvSpPr>
        <p:spPr bwMode="auto">
          <a:xfrm>
            <a:off x="11457826" y="5128296"/>
            <a:ext cx="734174" cy="338554"/>
          </a:xfrm>
          <a:prstGeom prst="rect">
            <a:avLst/>
          </a:prstGeom>
          <a:noFill/>
          <a:ln>
            <a:noFill/>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GB" sz="1600" b="1" dirty="0">
                <a:solidFill>
                  <a:srgbClr val="5B9BD5">
                    <a:lumMod val="50000"/>
                  </a:srgbClr>
                </a:solidFill>
                <a:latin typeface="Century Gothic" panose="020B0502020202020204" pitchFamily="34" charset="0"/>
              </a:rPr>
              <a:t>0</a:t>
            </a:r>
          </a:p>
        </p:txBody>
      </p:sp>
      <p:sp>
        <p:nvSpPr>
          <p:cNvPr id="37" name="TextBox 36">
            <a:extLst>
              <a:ext uri="{FF2B5EF4-FFF2-40B4-BE49-F238E27FC236}">
                <a16:creationId xmlns:a16="http://schemas.microsoft.com/office/drawing/2014/main" xmlns="" id="{81CDE686-DD02-4BEA-ADB0-E998012756AF}"/>
              </a:ext>
            </a:extLst>
          </p:cNvPr>
          <p:cNvSpPr txBox="1"/>
          <p:nvPr/>
        </p:nvSpPr>
        <p:spPr>
          <a:xfrm>
            <a:off x="3223194" y="1538817"/>
            <a:ext cx="2275691" cy="523220"/>
          </a:xfrm>
          <a:prstGeom prst="rect">
            <a:avLst/>
          </a:prstGeom>
          <a:noFill/>
        </p:spPr>
        <p:txBody>
          <a:bodyPr wrap="square" rtlCol="0">
            <a:spAutoFit/>
          </a:bodyPr>
          <a:lstStyle/>
          <a:p>
            <a:r>
              <a:rPr lang="en-GB" sz="2800" dirty="0" err="1">
                <a:solidFill>
                  <a:srgbClr val="5B9BD5">
                    <a:lumMod val="50000"/>
                  </a:srgbClr>
                </a:solidFill>
                <a:latin typeface="Century Gothic" panose="020B0502020202020204" pitchFamily="34" charset="0"/>
              </a:rPr>
              <a:t>schwierig</a:t>
            </a:r>
            <a:endParaRPr lang="en-GB" sz="2800" dirty="0">
              <a:solidFill>
                <a:srgbClr val="5B9BD5">
                  <a:lumMod val="50000"/>
                </a:srgbClr>
              </a:solidFill>
              <a:latin typeface="Century Gothic" panose="020B0502020202020204" pitchFamily="34" charset="0"/>
            </a:endParaRPr>
          </a:p>
        </p:txBody>
      </p:sp>
      <p:sp>
        <p:nvSpPr>
          <p:cNvPr id="8" name="TextBox 7">
            <a:extLst>
              <a:ext uri="{FF2B5EF4-FFF2-40B4-BE49-F238E27FC236}">
                <a16:creationId xmlns:a16="http://schemas.microsoft.com/office/drawing/2014/main" xmlns="" id="{9CD88EE5-045A-4B16-9AFE-4A709A0077B4}"/>
              </a:ext>
            </a:extLst>
          </p:cNvPr>
          <p:cNvSpPr txBox="1"/>
          <p:nvPr/>
        </p:nvSpPr>
        <p:spPr>
          <a:xfrm>
            <a:off x="678043" y="1556781"/>
            <a:ext cx="2759242" cy="4401205"/>
          </a:xfrm>
          <a:prstGeom prst="rect">
            <a:avLst/>
          </a:prstGeom>
          <a:noFill/>
        </p:spPr>
        <p:txBody>
          <a:bodyPr wrap="square" rtlCol="0">
            <a:spAutoFit/>
          </a:bodyPr>
          <a:lstStyle/>
          <a:p>
            <a:pPr marL="514350" indent="-514350">
              <a:buFontTx/>
              <a:buAutoNum type="arabicPeriod"/>
            </a:pPr>
            <a:r>
              <a:rPr lang="en-GB" sz="2800" dirty="0">
                <a:solidFill>
                  <a:srgbClr val="002060"/>
                </a:solidFill>
                <a:latin typeface="Century Gothic" panose="020B0502020202020204" pitchFamily="34" charset="0"/>
              </a:rPr>
              <a:t>difficult</a:t>
            </a:r>
          </a:p>
          <a:p>
            <a:pPr marL="514350" indent="-514350">
              <a:buFontTx/>
              <a:buAutoNum type="arabicPeriod"/>
            </a:pPr>
            <a:r>
              <a:rPr lang="en-GB" sz="2800" dirty="0">
                <a:solidFill>
                  <a:srgbClr val="002060"/>
                </a:solidFill>
                <a:latin typeface="Century Gothic" panose="020B0502020202020204" pitchFamily="34" charset="0"/>
              </a:rPr>
              <a:t>bad</a:t>
            </a:r>
          </a:p>
          <a:p>
            <a:pPr marL="514350" indent="-514350">
              <a:buFontTx/>
              <a:buAutoNum type="arabicPeriod"/>
            </a:pPr>
            <a:r>
              <a:rPr lang="en-GB" sz="2800" dirty="0">
                <a:solidFill>
                  <a:srgbClr val="002060"/>
                </a:solidFill>
                <a:latin typeface="Century Gothic" panose="020B0502020202020204" pitchFamily="34" charset="0"/>
              </a:rPr>
              <a:t>important</a:t>
            </a:r>
          </a:p>
          <a:p>
            <a:pPr marL="514350" indent="-514350">
              <a:buFontTx/>
              <a:buAutoNum type="arabicPeriod"/>
            </a:pPr>
            <a:r>
              <a:rPr lang="en-GB" sz="2800" dirty="0">
                <a:solidFill>
                  <a:srgbClr val="002060"/>
                </a:solidFill>
                <a:latin typeface="Century Gothic" panose="020B0502020202020204" pitchFamily="34" charset="0"/>
              </a:rPr>
              <a:t>practical</a:t>
            </a:r>
          </a:p>
          <a:p>
            <a:pPr marL="514350" indent="-514350">
              <a:buFontTx/>
              <a:buAutoNum type="arabicPeriod"/>
            </a:pPr>
            <a:r>
              <a:rPr lang="en-GB" sz="2800" dirty="0">
                <a:solidFill>
                  <a:srgbClr val="002060"/>
                </a:solidFill>
                <a:latin typeface="Century Gothic" panose="020B0502020202020204" pitchFamily="34" charset="0"/>
              </a:rPr>
              <a:t>boring</a:t>
            </a:r>
          </a:p>
          <a:p>
            <a:pPr marL="514350" indent="-514350">
              <a:buFontTx/>
              <a:buAutoNum type="arabicPeriod"/>
            </a:pPr>
            <a:r>
              <a:rPr lang="en-GB" sz="2800" dirty="0">
                <a:solidFill>
                  <a:srgbClr val="002060"/>
                </a:solidFill>
                <a:latin typeface="Century Gothic" panose="020B0502020202020204" pitchFamily="34" charset="0"/>
              </a:rPr>
              <a:t>easy</a:t>
            </a:r>
          </a:p>
          <a:p>
            <a:pPr marL="514350" indent="-514350">
              <a:buFontTx/>
              <a:buAutoNum type="arabicPeriod"/>
            </a:pPr>
            <a:r>
              <a:rPr lang="en-GB" sz="2800" dirty="0">
                <a:solidFill>
                  <a:srgbClr val="002060"/>
                </a:solidFill>
                <a:latin typeface="Century Gothic" panose="020B0502020202020204" pitchFamily="34" charset="0"/>
              </a:rPr>
              <a:t>nice</a:t>
            </a:r>
          </a:p>
          <a:p>
            <a:pPr marL="514350" indent="-514350">
              <a:buFontTx/>
              <a:buAutoNum type="arabicPeriod"/>
            </a:pPr>
            <a:r>
              <a:rPr lang="en-GB" sz="2800" dirty="0">
                <a:solidFill>
                  <a:srgbClr val="002060"/>
                </a:solidFill>
                <a:latin typeface="Century Gothic" panose="020B0502020202020204" pitchFamily="34" charset="0"/>
              </a:rPr>
              <a:t>strict</a:t>
            </a:r>
          </a:p>
          <a:p>
            <a:pPr marL="514350" indent="-514350">
              <a:buFontTx/>
              <a:buAutoNum type="arabicPeriod"/>
            </a:pPr>
            <a:r>
              <a:rPr lang="en-GB" sz="2800" dirty="0">
                <a:solidFill>
                  <a:srgbClr val="002060"/>
                </a:solidFill>
                <a:latin typeface="Century Gothic" panose="020B0502020202020204" pitchFamily="34" charset="0"/>
              </a:rPr>
              <a:t>healthy</a:t>
            </a:r>
          </a:p>
          <a:p>
            <a:pPr marL="514350" indent="-514350">
              <a:buFontTx/>
              <a:buAutoNum type="arabicPeriod"/>
            </a:pPr>
            <a:r>
              <a:rPr lang="en-GB" sz="2800" dirty="0">
                <a:solidFill>
                  <a:srgbClr val="002060"/>
                </a:solidFill>
                <a:latin typeface="Century Gothic" panose="020B0502020202020204" pitchFamily="34" charset="0"/>
              </a:rPr>
              <a:t>tasty</a:t>
            </a:r>
          </a:p>
        </p:txBody>
      </p:sp>
      <p:sp>
        <p:nvSpPr>
          <p:cNvPr id="43" name="TextBox 42">
            <a:extLst>
              <a:ext uri="{FF2B5EF4-FFF2-40B4-BE49-F238E27FC236}">
                <a16:creationId xmlns:a16="http://schemas.microsoft.com/office/drawing/2014/main" xmlns="" id="{E3BAC131-60F1-42DC-93F2-19307719E265}"/>
              </a:ext>
            </a:extLst>
          </p:cNvPr>
          <p:cNvSpPr txBox="1"/>
          <p:nvPr/>
        </p:nvSpPr>
        <p:spPr>
          <a:xfrm>
            <a:off x="3230591" y="1965785"/>
            <a:ext cx="2275691" cy="523220"/>
          </a:xfrm>
          <a:prstGeom prst="rect">
            <a:avLst/>
          </a:prstGeom>
          <a:noFill/>
        </p:spPr>
        <p:txBody>
          <a:bodyPr wrap="square" rtlCol="0">
            <a:spAutoFit/>
          </a:bodyPr>
          <a:lstStyle/>
          <a:p>
            <a:r>
              <a:rPr lang="en-GB" sz="2800" dirty="0" err="1">
                <a:solidFill>
                  <a:srgbClr val="5B9BD5">
                    <a:lumMod val="50000"/>
                  </a:srgbClr>
                </a:solidFill>
                <a:latin typeface="Century Gothic" panose="020B0502020202020204" pitchFamily="34" charset="0"/>
              </a:rPr>
              <a:t>schlecht</a:t>
            </a:r>
            <a:endParaRPr lang="en-GB" sz="2800" dirty="0">
              <a:solidFill>
                <a:srgbClr val="5B9BD5">
                  <a:lumMod val="50000"/>
                </a:srgbClr>
              </a:solidFill>
              <a:latin typeface="Century Gothic" panose="020B0502020202020204" pitchFamily="34" charset="0"/>
            </a:endParaRPr>
          </a:p>
        </p:txBody>
      </p:sp>
      <p:sp>
        <p:nvSpPr>
          <p:cNvPr id="44" name="TextBox 43">
            <a:extLst>
              <a:ext uri="{FF2B5EF4-FFF2-40B4-BE49-F238E27FC236}">
                <a16:creationId xmlns:a16="http://schemas.microsoft.com/office/drawing/2014/main" xmlns="" id="{EAA93F27-6465-4AE8-B5EA-413FC06494FA}"/>
              </a:ext>
            </a:extLst>
          </p:cNvPr>
          <p:cNvSpPr txBox="1"/>
          <p:nvPr/>
        </p:nvSpPr>
        <p:spPr>
          <a:xfrm>
            <a:off x="3237988" y="2392753"/>
            <a:ext cx="2275691" cy="523220"/>
          </a:xfrm>
          <a:prstGeom prst="rect">
            <a:avLst/>
          </a:prstGeom>
          <a:noFill/>
        </p:spPr>
        <p:txBody>
          <a:bodyPr wrap="square" rtlCol="0">
            <a:spAutoFit/>
          </a:bodyPr>
          <a:lstStyle/>
          <a:p>
            <a:r>
              <a:rPr lang="en-GB" sz="2800" dirty="0" err="1">
                <a:solidFill>
                  <a:srgbClr val="5B9BD5">
                    <a:lumMod val="50000"/>
                  </a:srgbClr>
                </a:solidFill>
                <a:latin typeface="Century Gothic" panose="020B0502020202020204" pitchFamily="34" charset="0"/>
              </a:rPr>
              <a:t>wichtig</a:t>
            </a:r>
            <a:endParaRPr lang="en-GB" sz="2800" dirty="0">
              <a:solidFill>
                <a:srgbClr val="5B9BD5">
                  <a:lumMod val="50000"/>
                </a:srgbClr>
              </a:solidFill>
              <a:latin typeface="Century Gothic" panose="020B0502020202020204" pitchFamily="34" charset="0"/>
            </a:endParaRPr>
          </a:p>
        </p:txBody>
      </p:sp>
      <p:sp>
        <p:nvSpPr>
          <p:cNvPr id="45" name="TextBox 44">
            <a:extLst>
              <a:ext uri="{FF2B5EF4-FFF2-40B4-BE49-F238E27FC236}">
                <a16:creationId xmlns:a16="http://schemas.microsoft.com/office/drawing/2014/main" xmlns="" id="{A74D0B24-1D38-4C94-97EF-45FB524D9EE5}"/>
              </a:ext>
            </a:extLst>
          </p:cNvPr>
          <p:cNvSpPr txBox="1"/>
          <p:nvPr/>
        </p:nvSpPr>
        <p:spPr>
          <a:xfrm>
            <a:off x="3229343" y="2798213"/>
            <a:ext cx="2275691" cy="523220"/>
          </a:xfrm>
          <a:prstGeom prst="rect">
            <a:avLst/>
          </a:prstGeom>
          <a:noFill/>
        </p:spPr>
        <p:txBody>
          <a:bodyPr wrap="square" rtlCol="0">
            <a:spAutoFit/>
          </a:bodyPr>
          <a:lstStyle/>
          <a:p>
            <a:r>
              <a:rPr lang="en-GB" sz="2800" dirty="0" err="1">
                <a:solidFill>
                  <a:srgbClr val="5B9BD5">
                    <a:lumMod val="50000"/>
                  </a:srgbClr>
                </a:solidFill>
                <a:latin typeface="Century Gothic" panose="020B0502020202020204" pitchFamily="34" charset="0"/>
              </a:rPr>
              <a:t>praktisch</a:t>
            </a:r>
            <a:endParaRPr lang="en-GB" sz="2800" dirty="0">
              <a:solidFill>
                <a:srgbClr val="5B9BD5">
                  <a:lumMod val="50000"/>
                </a:srgbClr>
              </a:solidFill>
              <a:latin typeface="Century Gothic" panose="020B0502020202020204" pitchFamily="34" charset="0"/>
            </a:endParaRPr>
          </a:p>
        </p:txBody>
      </p:sp>
      <p:sp>
        <p:nvSpPr>
          <p:cNvPr id="46" name="TextBox 45">
            <a:extLst>
              <a:ext uri="{FF2B5EF4-FFF2-40B4-BE49-F238E27FC236}">
                <a16:creationId xmlns:a16="http://schemas.microsoft.com/office/drawing/2014/main" xmlns="" id="{7A97793D-3479-48A8-BC16-1957B55419AF}"/>
              </a:ext>
            </a:extLst>
          </p:cNvPr>
          <p:cNvSpPr txBox="1"/>
          <p:nvPr/>
        </p:nvSpPr>
        <p:spPr>
          <a:xfrm>
            <a:off x="3220698" y="3258715"/>
            <a:ext cx="2275691" cy="523220"/>
          </a:xfrm>
          <a:prstGeom prst="rect">
            <a:avLst/>
          </a:prstGeom>
          <a:noFill/>
        </p:spPr>
        <p:txBody>
          <a:bodyPr wrap="square" rtlCol="0">
            <a:spAutoFit/>
          </a:bodyPr>
          <a:lstStyle/>
          <a:p>
            <a:r>
              <a:rPr lang="en-GB" sz="2800" dirty="0" err="1">
                <a:solidFill>
                  <a:srgbClr val="5B9BD5">
                    <a:lumMod val="50000"/>
                  </a:srgbClr>
                </a:solidFill>
                <a:latin typeface="Century Gothic" panose="020B0502020202020204" pitchFamily="34" charset="0"/>
              </a:rPr>
              <a:t>langweilig</a:t>
            </a:r>
            <a:endParaRPr lang="en-GB" sz="2800" dirty="0">
              <a:solidFill>
                <a:srgbClr val="5B9BD5">
                  <a:lumMod val="50000"/>
                </a:srgbClr>
              </a:solidFill>
              <a:latin typeface="Century Gothic" panose="020B0502020202020204" pitchFamily="34" charset="0"/>
            </a:endParaRPr>
          </a:p>
        </p:txBody>
      </p:sp>
      <p:sp>
        <p:nvSpPr>
          <p:cNvPr id="47" name="TextBox 46">
            <a:extLst>
              <a:ext uri="{FF2B5EF4-FFF2-40B4-BE49-F238E27FC236}">
                <a16:creationId xmlns:a16="http://schemas.microsoft.com/office/drawing/2014/main" xmlns="" id="{F8D5F6A8-F5A6-4418-B441-E81CCBDB088D}"/>
              </a:ext>
            </a:extLst>
          </p:cNvPr>
          <p:cNvSpPr txBox="1"/>
          <p:nvPr/>
        </p:nvSpPr>
        <p:spPr>
          <a:xfrm>
            <a:off x="3229342" y="3685683"/>
            <a:ext cx="2275691" cy="523220"/>
          </a:xfrm>
          <a:prstGeom prst="rect">
            <a:avLst/>
          </a:prstGeom>
          <a:noFill/>
        </p:spPr>
        <p:txBody>
          <a:bodyPr wrap="square" rtlCol="0">
            <a:spAutoFit/>
          </a:bodyPr>
          <a:lstStyle/>
          <a:p>
            <a:r>
              <a:rPr lang="en-GB" sz="2800" dirty="0" err="1">
                <a:solidFill>
                  <a:srgbClr val="5B9BD5">
                    <a:lumMod val="50000"/>
                  </a:srgbClr>
                </a:solidFill>
                <a:latin typeface="Century Gothic" panose="020B0502020202020204" pitchFamily="34" charset="0"/>
              </a:rPr>
              <a:t>leicht</a:t>
            </a:r>
            <a:endParaRPr lang="en-GB" sz="2800" dirty="0">
              <a:solidFill>
                <a:srgbClr val="5B9BD5">
                  <a:lumMod val="50000"/>
                </a:srgbClr>
              </a:solidFill>
              <a:latin typeface="Century Gothic" panose="020B0502020202020204" pitchFamily="34" charset="0"/>
            </a:endParaRPr>
          </a:p>
        </p:txBody>
      </p:sp>
      <p:sp>
        <p:nvSpPr>
          <p:cNvPr id="48" name="TextBox 47">
            <a:extLst>
              <a:ext uri="{FF2B5EF4-FFF2-40B4-BE49-F238E27FC236}">
                <a16:creationId xmlns:a16="http://schemas.microsoft.com/office/drawing/2014/main" xmlns="" id="{89517722-4143-40AF-8D3E-1AFC9B4ED45C}"/>
              </a:ext>
            </a:extLst>
          </p:cNvPr>
          <p:cNvSpPr txBox="1"/>
          <p:nvPr/>
        </p:nvSpPr>
        <p:spPr>
          <a:xfrm>
            <a:off x="3237655" y="4112651"/>
            <a:ext cx="2275691" cy="523220"/>
          </a:xfrm>
          <a:prstGeom prst="rect">
            <a:avLst/>
          </a:prstGeom>
          <a:noFill/>
        </p:spPr>
        <p:txBody>
          <a:bodyPr wrap="square" rtlCol="0">
            <a:spAutoFit/>
          </a:bodyPr>
          <a:lstStyle/>
          <a:p>
            <a:r>
              <a:rPr lang="en-GB" sz="2800" dirty="0">
                <a:solidFill>
                  <a:srgbClr val="5B9BD5">
                    <a:lumMod val="50000"/>
                  </a:srgbClr>
                </a:solidFill>
                <a:latin typeface="Century Gothic" panose="020B0502020202020204" pitchFamily="34" charset="0"/>
              </a:rPr>
              <a:t>nett</a:t>
            </a:r>
          </a:p>
        </p:txBody>
      </p:sp>
      <p:sp>
        <p:nvSpPr>
          <p:cNvPr id="49" name="TextBox 48">
            <a:extLst>
              <a:ext uri="{FF2B5EF4-FFF2-40B4-BE49-F238E27FC236}">
                <a16:creationId xmlns:a16="http://schemas.microsoft.com/office/drawing/2014/main" xmlns="" id="{2A8A2EAF-AD80-4CFB-8CF0-3F7AC6AA4F0F}"/>
              </a:ext>
            </a:extLst>
          </p:cNvPr>
          <p:cNvSpPr txBox="1"/>
          <p:nvPr/>
        </p:nvSpPr>
        <p:spPr>
          <a:xfrm>
            <a:off x="3245968" y="4518188"/>
            <a:ext cx="2275691" cy="523220"/>
          </a:xfrm>
          <a:prstGeom prst="rect">
            <a:avLst/>
          </a:prstGeom>
          <a:noFill/>
        </p:spPr>
        <p:txBody>
          <a:bodyPr wrap="square" rtlCol="0">
            <a:spAutoFit/>
          </a:bodyPr>
          <a:lstStyle/>
          <a:p>
            <a:r>
              <a:rPr lang="en-GB" sz="2800" dirty="0" err="1">
                <a:solidFill>
                  <a:srgbClr val="5B9BD5">
                    <a:lumMod val="50000"/>
                  </a:srgbClr>
                </a:solidFill>
                <a:latin typeface="Century Gothic" panose="020B0502020202020204" pitchFamily="34" charset="0"/>
              </a:rPr>
              <a:t>streng</a:t>
            </a:r>
            <a:endParaRPr lang="en-GB" sz="2800" dirty="0">
              <a:solidFill>
                <a:srgbClr val="5B9BD5">
                  <a:lumMod val="50000"/>
                </a:srgbClr>
              </a:solidFill>
              <a:latin typeface="Century Gothic" panose="020B0502020202020204" pitchFamily="34" charset="0"/>
            </a:endParaRPr>
          </a:p>
        </p:txBody>
      </p:sp>
      <p:sp>
        <p:nvSpPr>
          <p:cNvPr id="50" name="TextBox 49">
            <a:extLst>
              <a:ext uri="{FF2B5EF4-FFF2-40B4-BE49-F238E27FC236}">
                <a16:creationId xmlns:a16="http://schemas.microsoft.com/office/drawing/2014/main" xmlns="" id="{22ED61F5-1EB4-46CE-801E-AD60D53B58A3}"/>
              </a:ext>
            </a:extLst>
          </p:cNvPr>
          <p:cNvSpPr txBox="1"/>
          <p:nvPr/>
        </p:nvSpPr>
        <p:spPr>
          <a:xfrm>
            <a:off x="3224840" y="4923725"/>
            <a:ext cx="2275691" cy="523220"/>
          </a:xfrm>
          <a:prstGeom prst="rect">
            <a:avLst/>
          </a:prstGeom>
          <a:noFill/>
        </p:spPr>
        <p:txBody>
          <a:bodyPr wrap="square" rtlCol="0">
            <a:spAutoFit/>
          </a:bodyPr>
          <a:lstStyle/>
          <a:p>
            <a:r>
              <a:rPr lang="en-GB" sz="2800" dirty="0" err="1">
                <a:solidFill>
                  <a:srgbClr val="5B9BD5">
                    <a:lumMod val="50000"/>
                  </a:srgbClr>
                </a:solidFill>
                <a:latin typeface="Century Gothic" panose="020B0502020202020204" pitchFamily="34" charset="0"/>
              </a:rPr>
              <a:t>gesund</a:t>
            </a:r>
            <a:endParaRPr lang="en-GB" sz="2800" dirty="0">
              <a:solidFill>
                <a:srgbClr val="5B9BD5">
                  <a:lumMod val="50000"/>
                </a:srgbClr>
              </a:solidFill>
              <a:latin typeface="Century Gothic" panose="020B0502020202020204" pitchFamily="34" charset="0"/>
            </a:endParaRPr>
          </a:p>
        </p:txBody>
      </p:sp>
      <p:sp>
        <p:nvSpPr>
          <p:cNvPr id="51" name="TextBox 50">
            <a:extLst>
              <a:ext uri="{FF2B5EF4-FFF2-40B4-BE49-F238E27FC236}">
                <a16:creationId xmlns:a16="http://schemas.microsoft.com/office/drawing/2014/main" xmlns="" id="{74C3683C-501C-4D59-874E-D21E65DADA8D}"/>
              </a:ext>
            </a:extLst>
          </p:cNvPr>
          <p:cNvSpPr txBox="1"/>
          <p:nvPr/>
        </p:nvSpPr>
        <p:spPr>
          <a:xfrm>
            <a:off x="3210652" y="5350693"/>
            <a:ext cx="2275691" cy="523220"/>
          </a:xfrm>
          <a:prstGeom prst="rect">
            <a:avLst/>
          </a:prstGeom>
          <a:noFill/>
        </p:spPr>
        <p:txBody>
          <a:bodyPr wrap="square" rtlCol="0">
            <a:spAutoFit/>
          </a:bodyPr>
          <a:lstStyle/>
          <a:p>
            <a:r>
              <a:rPr lang="en-GB" sz="2800" dirty="0" err="1">
                <a:solidFill>
                  <a:srgbClr val="5B9BD5">
                    <a:lumMod val="50000"/>
                  </a:srgbClr>
                </a:solidFill>
                <a:latin typeface="Century Gothic" panose="020B0502020202020204" pitchFamily="34" charset="0"/>
              </a:rPr>
              <a:t>lecker</a:t>
            </a:r>
            <a:endParaRPr lang="en-GB" sz="2800" dirty="0">
              <a:solidFill>
                <a:srgbClr val="5B9BD5">
                  <a:lumMod val="50000"/>
                </a:srgbClr>
              </a:solidFill>
              <a:latin typeface="Century Gothic" panose="020B0502020202020204" pitchFamily="34" charset="0"/>
            </a:endParaRPr>
          </a:p>
        </p:txBody>
      </p:sp>
      <p:sp>
        <p:nvSpPr>
          <p:cNvPr id="33" name="Line 4">
            <a:extLst>
              <a:ext uri="{FF2B5EF4-FFF2-40B4-BE49-F238E27FC236}">
                <a16:creationId xmlns:a16="http://schemas.microsoft.com/office/drawing/2014/main" xmlns="" id="{84542A61-D0FC-43B7-9E5A-96DA136B9F15}"/>
              </a:ext>
            </a:extLst>
          </p:cNvPr>
          <p:cNvSpPr>
            <a:spLocks noChangeShapeType="1"/>
          </p:cNvSpPr>
          <p:nvPr/>
        </p:nvSpPr>
        <p:spPr bwMode="auto">
          <a:xfrm>
            <a:off x="11241035" y="1152565"/>
            <a:ext cx="0" cy="4156259"/>
          </a:xfrm>
          <a:prstGeom prst="line">
            <a:avLst/>
          </a:prstGeom>
          <a:noFill/>
          <a:ln w="28575">
            <a:solidFill>
              <a:schemeClr val="accent1">
                <a:lumMod val="50000"/>
              </a:schemeClr>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fr-FR" sz="2400" dirty="0">
              <a:solidFill>
                <a:srgbClr val="5B9BD5">
                  <a:lumMod val="50000"/>
                </a:srgbClr>
              </a:solidFill>
              <a:latin typeface="Century Gothic" panose="020B0502020202020204" pitchFamily="34" charset="0"/>
            </a:endParaRPr>
          </a:p>
        </p:txBody>
      </p:sp>
      <p:sp>
        <p:nvSpPr>
          <p:cNvPr id="34" name="Line 7">
            <a:extLst>
              <a:ext uri="{FF2B5EF4-FFF2-40B4-BE49-F238E27FC236}">
                <a16:creationId xmlns:a16="http://schemas.microsoft.com/office/drawing/2014/main" xmlns="" id="{A17FD2F1-841D-478D-B135-C632115C26CA}"/>
              </a:ext>
            </a:extLst>
          </p:cNvPr>
          <p:cNvSpPr>
            <a:spLocks noChangeShapeType="1"/>
          </p:cNvSpPr>
          <p:nvPr/>
        </p:nvSpPr>
        <p:spPr bwMode="auto">
          <a:xfrm>
            <a:off x="11235743" y="1152565"/>
            <a:ext cx="216791" cy="0"/>
          </a:xfrm>
          <a:prstGeom prst="line">
            <a:avLst/>
          </a:prstGeom>
          <a:noFill/>
          <a:ln w="28575">
            <a:solidFill>
              <a:schemeClr val="accent1">
                <a:lumMod val="50000"/>
              </a:schemeClr>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fr-FR" sz="2400" dirty="0">
              <a:solidFill>
                <a:srgbClr val="5B9BD5">
                  <a:lumMod val="50000"/>
                </a:srgbClr>
              </a:solidFill>
              <a:latin typeface="Century Gothic" panose="020B0502020202020204" pitchFamily="34" charset="0"/>
            </a:endParaRPr>
          </a:p>
        </p:txBody>
      </p:sp>
      <p:sp>
        <p:nvSpPr>
          <p:cNvPr id="35" name="Line 9">
            <a:extLst>
              <a:ext uri="{FF2B5EF4-FFF2-40B4-BE49-F238E27FC236}">
                <a16:creationId xmlns:a16="http://schemas.microsoft.com/office/drawing/2014/main" xmlns="" id="{E6944403-E2A6-4E3F-9781-99163744DD2A}"/>
              </a:ext>
            </a:extLst>
          </p:cNvPr>
          <p:cNvSpPr>
            <a:spLocks noChangeShapeType="1"/>
          </p:cNvSpPr>
          <p:nvPr/>
        </p:nvSpPr>
        <p:spPr bwMode="auto">
          <a:xfrm>
            <a:off x="11241035" y="5308824"/>
            <a:ext cx="216791" cy="0"/>
          </a:xfrm>
          <a:prstGeom prst="line">
            <a:avLst/>
          </a:prstGeom>
          <a:noFill/>
          <a:ln w="28575">
            <a:solidFill>
              <a:schemeClr val="accent1">
                <a:lumMod val="50000"/>
              </a:schemeClr>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fr-FR" sz="2400" dirty="0">
              <a:solidFill>
                <a:srgbClr val="5B9BD5">
                  <a:lumMod val="50000"/>
                </a:srgbClr>
              </a:solidFill>
              <a:latin typeface="Century Gothic" panose="020B0502020202020204" pitchFamily="34" charset="0"/>
            </a:endParaRPr>
          </a:p>
        </p:txBody>
      </p:sp>
      <p:sp>
        <p:nvSpPr>
          <p:cNvPr id="36" name="Text Box 12">
            <a:extLst>
              <a:ext uri="{FF2B5EF4-FFF2-40B4-BE49-F238E27FC236}">
                <a16:creationId xmlns:a16="http://schemas.microsoft.com/office/drawing/2014/main" xmlns="" id="{B08F7DC0-0F42-4A55-94D4-99A905AE3DEF}"/>
              </a:ext>
            </a:extLst>
          </p:cNvPr>
          <p:cNvSpPr txBox="1">
            <a:spLocks noChangeArrowheads="1"/>
          </p:cNvSpPr>
          <p:nvPr/>
        </p:nvSpPr>
        <p:spPr bwMode="auto">
          <a:xfrm>
            <a:off x="11482514" y="994714"/>
            <a:ext cx="431800" cy="338554"/>
          </a:xfrm>
          <a:prstGeom prst="rect">
            <a:avLst/>
          </a:prstGeom>
          <a:noFill/>
          <a:ln>
            <a:noFill/>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GB" sz="1600" b="1" dirty="0">
                <a:solidFill>
                  <a:srgbClr val="5B9BD5">
                    <a:lumMod val="50000"/>
                  </a:srgbClr>
                </a:solidFill>
                <a:latin typeface="Century Gothic" panose="020B0502020202020204" pitchFamily="34" charset="0"/>
              </a:rPr>
              <a:t>15</a:t>
            </a:r>
          </a:p>
        </p:txBody>
      </p:sp>
      <p:sp>
        <p:nvSpPr>
          <p:cNvPr id="38" name="Text Box 14">
            <a:extLst>
              <a:ext uri="{FF2B5EF4-FFF2-40B4-BE49-F238E27FC236}">
                <a16:creationId xmlns:a16="http://schemas.microsoft.com/office/drawing/2014/main" xmlns="" id="{66A1CFF1-7EE4-43FB-BEB4-F4B20DF54056}"/>
              </a:ext>
            </a:extLst>
          </p:cNvPr>
          <p:cNvSpPr txBox="1">
            <a:spLocks noChangeArrowheads="1"/>
          </p:cNvSpPr>
          <p:nvPr/>
        </p:nvSpPr>
        <p:spPr bwMode="auto">
          <a:xfrm>
            <a:off x="11457826" y="5128296"/>
            <a:ext cx="734174" cy="338554"/>
          </a:xfrm>
          <a:prstGeom prst="rect">
            <a:avLst/>
          </a:prstGeom>
          <a:noFill/>
          <a:ln>
            <a:noFill/>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GB" sz="1600" b="1" dirty="0">
                <a:solidFill>
                  <a:srgbClr val="5B9BD5">
                    <a:lumMod val="50000"/>
                  </a:srgbClr>
                </a:solidFill>
                <a:latin typeface="Century Gothic" panose="020B0502020202020204" pitchFamily="34" charset="0"/>
              </a:rPr>
              <a:t>0</a:t>
            </a:r>
          </a:p>
        </p:txBody>
      </p:sp>
      <p:sp>
        <p:nvSpPr>
          <p:cNvPr id="39" name="Rectangle 38">
            <a:extLst>
              <a:ext uri="{FF2B5EF4-FFF2-40B4-BE49-F238E27FC236}">
                <a16:creationId xmlns:a16="http://schemas.microsoft.com/office/drawing/2014/main" xmlns="" id="{2E7E15F8-3E16-4008-84B2-65ADBB80FAF2}"/>
              </a:ext>
            </a:extLst>
          </p:cNvPr>
          <p:cNvSpPr/>
          <p:nvPr/>
        </p:nvSpPr>
        <p:spPr>
          <a:xfrm>
            <a:off x="10404068" y="5320250"/>
            <a:ext cx="745068" cy="76587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41" name="Rectangle 3">
            <a:extLst>
              <a:ext uri="{FF2B5EF4-FFF2-40B4-BE49-F238E27FC236}">
                <a16:creationId xmlns:a16="http://schemas.microsoft.com/office/drawing/2014/main" xmlns="" id="{2A799A1F-0ED0-4FFA-BAC5-D97EAA6CD6CF}"/>
              </a:ext>
            </a:extLst>
          </p:cNvPr>
          <p:cNvSpPr>
            <a:spLocks noChangeArrowheads="1"/>
          </p:cNvSpPr>
          <p:nvPr/>
        </p:nvSpPr>
        <p:spPr bwMode="auto">
          <a:xfrm>
            <a:off x="10555296" y="1163991"/>
            <a:ext cx="503528" cy="4156259"/>
          </a:xfrm>
          <a:prstGeom prst="rect">
            <a:avLst/>
          </a:prstGeom>
          <a:ln>
            <a:solidFill>
              <a:srgbClr val="02456F"/>
            </a:solidFill>
            <a:headEnd/>
            <a:tailEnd/>
          </a:ln>
          <a:effectLst>
            <a:outerShdw blurRad="57150" dist="19050" dir="5400000" algn="ctr" rotWithShape="0">
              <a:schemeClr val="bg1">
                <a:alpha val="63000"/>
              </a:schemeClr>
            </a:outerShdw>
          </a:effectLst>
        </p:spPr>
        <p:style>
          <a:lnRef idx="0">
            <a:schemeClr val="accent2"/>
          </a:lnRef>
          <a:fillRef idx="3">
            <a:schemeClr val="accent2"/>
          </a:fillRef>
          <a:effectRef idx="3">
            <a:schemeClr val="accent2"/>
          </a:effectRef>
          <a:fontRef idx="minor">
            <a:schemeClr val="lt1"/>
          </a:fontRef>
        </p:style>
        <p:txBody>
          <a:bodyPr wrap="none" anchor="ctr"/>
          <a:lstStyle/>
          <a:p>
            <a:pPr fontAlgn="base">
              <a:spcBef>
                <a:spcPct val="0"/>
              </a:spcBef>
              <a:spcAft>
                <a:spcPct val="0"/>
              </a:spcAft>
              <a:defRPr/>
            </a:pPr>
            <a:endParaRPr lang="en-GB" sz="2000" dirty="0">
              <a:solidFill>
                <a:prstClr val="black"/>
              </a:solidFill>
              <a:latin typeface="Century Gothic" panose="020B0502020202020204" pitchFamily="34" charset="0"/>
            </a:endParaRPr>
          </a:p>
        </p:txBody>
      </p:sp>
      <p:sp>
        <p:nvSpPr>
          <p:cNvPr id="42" name="AutoShape 11">
            <a:hlinkClick r:id="" action="ppaction://noaction" highlightClick="1"/>
            <a:extLst>
              <a:ext uri="{FF2B5EF4-FFF2-40B4-BE49-F238E27FC236}">
                <a16:creationId xmlns:a16="http://schemas.microsoft.com/office/drawing/2014/main" xmlns="" id="{A4BD360C-6069-43ED-B5C7-745F894B8749}"/>
              </a:ext>
            </a:extLst>
          </p:cNvPr>
          <p:cNvSpPr>
            <a:spLocks noChangeArrowheads="1"/>
          </p:cNvSpPr>
          <p:nvPr/>
        </p:nvSpPr>
        <p:spPr bwMode="auto">
          <a:xfrm>
            <a:off x="10294398" y="5539244"/>
            <a:ext cx="1058732" cy="382082"/>
          </a:xfrm>
          <a:prstGeom prst="actionButtonBlank">
            <a:avLst/>
          </a:prstGeom>
          <a:solidFill>
            <a:srgbClr val="1F4E79"/>
          </a:soli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fontAlgn="base">
              <a:spcBef>
                <a:spcPct val="0"/>
              </a:spcBef>
              <a:spcAft>
                <a:spcPct val="0"/>
              </a:spcAft>
              <a:defRPr/>
            </a:pPr>
            <a:r>
              <a:rPr lang="en-GB" b="1" dirty="0">
                <a:solidFill>
                  <a:prstClr val="white"/>
                </a:solidFill>
                <a:latin typeface="Century Gothic" panose="020B0502020202020204" pitchFamily="34" charset="0"/>
              </a:rPr>
              <a:t>LOS!</a:t>
            </a:r>
          </a:p>
        </p:txBody>
      </p:sp>
      <p:sp>
        <p:nvSpPr>
          <p:cNvPr id="52" name="Rectangle 2">
            <a:extLst>
              <a:ext uri="{FF2B5EF4-FFF2-40B4-BE49-F238E27FC236}">
                <a16:creationId xmlns:a16="http://schemas.microsoft.com/office/drawing/2014/main" xmlns="" id="{B311692D-F405-4B01-B3F1-093FD0CE9CD1}"/>
              </a:ext>
            </a:extLst>
          </p:cNvPr>
          <p:cNvSpPr>
            <a:spLocks noChangeArrowheads="1"/>
          </p:cNvSpPr>
          <p:nvPr/>
        </p:nvSpPr>
        <p:spPr bwMode="auto">
          <a:xfrm>
            <a:off x="10557662" y="1163993"/>
            <a:ext cx="502131" cy="4156257"/>
          </a:xfrm>
          <a:prstGeom prst="rect">
            <a:avLst/>
          </a:prstGeom>
          <a:solidFill>
            <a:srgbClr val="CC0099"/>
          </a:solidFill>
          <a:ln w="9525">
            <a:solidFill>
              <a:schemeClr val="tx1"/>
            </a:solidFill>
            <a:miter lim="800000"/>
            <a:headEnd/>
            <a:tailEnd/>
          </a:ln>
          <a:effectLst/>
          <a:scene3d>
            <a:camera prst="orthographicFront"/>
            <a:lightRig rig="threePt" dir="t"/>
          </a:scene3d>
          <a:sp3d extrusionH="76200" prstMaterial="clear">
            <a:bevelT w="152400" h="50800" prst="softRound"/>
            <a:bevelB/>
            <a:extrusionClr>
              <a:schemeClr val="bg1"/>
            </a:extrusionClr>
          </a:sp3d>
        </p:spPr>
        <p:txBody>
          <a:bodyPr wrap="none" anchor="ctr"/>
          <a:lstStyle/>
          <a:p>
            <a:pPr fontAlgn="base">
              <a:spcBef>
                <a:spcPct val="0"/>
              </a:spcBef>
              <a:spcAft>
                <a:spcPct val="0"/>
              </a:spcAft>
              <a:defRPr/>
            </a:pPr>
            <a:endParaRPr lang="en-GB" sz="2000"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108252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43" restart="whenNotActive" fill="hold" evtFilter="cancelBubble" nodeType="interactiveSeq">
                <p:stCondLst>
                  <p:cond evt="onClick" delay="0">
                    <p:tgtEl>
                      <p:spTgt spid="42"/>
                    </p:tgtEl>
                  </p:cond>
                </p:stCondLst>
                <p:endSync evt="end" delay="0">
                  <p:rtn val="all"/>
                </p:endSync>
                <p:childTnLst>
                  <p:par>
                    <p:cTn id="44" fill="hold">
                      <p:stCondLst>
                        <p:cond delay="0"/>
                      </p:stCondLst>
                      <p:childTnLst>
                        <p:par>
                          <p:cTn id="45" fill="hold">
                            <p:stCondLst>
                              <p:cond delay="0"/>
                            </p:stCondLst>
                            <p:childTnLst>
                              <p:par>
                                <p:cTn id="46" presetID="12" presetClass="exit" presetSubtype="4" fill="hold" nodeType="afterEffect">
                                  <p:stCondLst>
                                    <p:cond delay="0"/>
                                  </p:stCondLst>
                                  <p:childTnLst>
                                    <p:animEffect transition="out" filter="slide(fromBottom)">
                                      <p:cBhvr>
                                        <p:cTn id="47" dur="15000"/>
                                        <p:tgtEl>
                                          <p:spTgt spid="41"/>
                                        </p:tgtEl>
                                      </p:cBhvr>
                                    </p:animEffect>
                                    <p:set>
                                      <p:cBhvr>
                                        <p:cTn id="48" dur="1" fill="hold">
                                          <p:stCondLst>
                                            <p:cond delay="14999"/>
                                          </p:stCondLst>
                                        </p:cTn>
                                        <p:tgtEl>
                                          <p:spTgt spid="41"/>
                                        </p:tgtEl>
                                        <p:attrNameLst>
                                          <p:attrName>style.visibility</p:attrName>
                                        </p:attrNameLst>
                                      </p:cBhvr>
                                      <p:to>
                                        <p:strVal val="hidden"/>
                                      </p:to>
                                    </p:set>
                                  </p:childTnLst>
                                </p:cTn>
                              </p:par>
                            </p:childTnLst>
                          </p:cTn>
                        </p:par>
                      </p:childTnLst>
                    </p:cTn>
                  </p:par>
                </p:childTnLst>
              </p:cTn>
              <p:nextCondLst>
                <p:cond evt="onClick" delay="0">
                  <p:tgtEl>
                    <p:spTgt spid="42"/>
                  </p:tgtEl>
                </p:cond>
              </p:nextCondLst>
            </p:seq>
          </p:childTnLst>
        </p:cTn>
      </p:par>
    </p:tnLst>
    <p:bldLst>
      <p:bldP spid="37" grpId="0"/>
      <p:bldP spid="43" grpId="0"/>
      <p:bldP spid="44" grpId="0"/>
      <p:bldP spid="45" grpId="0"/>
      <p:bldP spid="46" grpId="0"/>
      <p:bldP spid="47" grpId="0"/>
      <p:bldP spid="48" grpId="0"/>
      <p:bldP spid="49" grpId="0"/>
      <p:bldP spid="50" grpId="0"/>
      <p:bldP spid="51" grpId="0"/>
    </p:bld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2000" dirty="0">
            <a:solidFill>
              <a:schemeClr val="accent5">
                <a:lumMod val="50000"/>
              </a:schemeClr>
            </a:solidFill>
          </a:defRPr>
        </a:defPPr>
      </a:lstStyle>
    </a:txDef>
  </a:objectDefaults>
  <a:extraClrSchemeLst/>
  <a:extLst>
    <a:ext uri="{05A4C25C-085E-4340-85A3-A5531E510DB2}">
      <thm15:themeFamily xmlns:thm15="http://schemas.microsoft.com/office/thememl/2012/main" name="Presentation1" id="{DE201B1D-F283-4761-B109-34C1B42736A8}" vid="{4FD433AE-AD99-42F2-91AA-464A1A1B2D7C}"/>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rman SSCs Presentation" id="{D7EAE5A2-D63E-41EC-90F5-265942C6CAF1}" vid="{1E1D1D12-6C51-42D5-AE20-3CDAAE0CA8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German_template (1)</Template>
  <TotalTime>4395</TotalTime>
  <Words>371</Words>
  <Application>Microsoft Office PowerPoint</Application>
  <PresentationFormat>Widescreen</PresentationFormat>
  <Paragraphs>79</Paragraphs>
  <Slides>3</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vt:i4>
      </vt:variant>
    </vt:vector>
  </HeadingPairs>
  <TitlesOfParts>
    <vt:vector size="9" baseType="lpstr">
      <vt:lpstr>Arial</vt:lpstr>
      <vt:lpstr>Calibri</vt:lpstr>
      <vt:lpstr>Century Gothic</vt:lpstr>
      <vt:lpstr>Tw Cen MT</vt:lpstr>
      <vt:lpstr>1_Office Theme</vt:lpstr>
      <vt:lpstr>2_Office Theme</vt:lpstr>
      <vt:lpstr>Vocabulary </vt:lpstr>
      <vt:lpstr>Schreib die Liste alphabetisch auf Deutsch!</vt:lpstr>
      <vt:lpstr>Vokabeln</vt:lpstr>
    </vt:vector>
  </TitlesOfParts>
  <Company>University of York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Context title</dc:title>
  <dc:creator>Natalie Finlayson</dc:creator>
  <cp:lastModifiedBy>Rachel Hawkes</cp:lastModifiedBy>
  <cp:revision>194</cp:revision>
  <dcterms:created xsi:type="dcterms:W3CDTF">2019-12-04T12:16:07Z</dcterms:created>
  <dcterms:modified xsi:type="dcterms:W3CDTF">2020-01-18T10:33:51Z</dcterms:modified>
</cp:coreProperties>
</file>