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86401"/>
  </p:normalViewPr>
  <p:slideViewPr>
    <p:cSldViewPr snapToGrid="0" showGuides="1">
      <p:cViewPr varScale="1">
        <p:scale>
          <a:sx n="92" d="100"/>
          <a:sy n="92" d="100"/>
        </p:scale>
        <p:origin x="176" y="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1E3C-AA9F-4CE4-A926-CFBFA77EB27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3822-0576-4D01-B11A-9E927A0E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3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Ist</a:t>
            </a:r>
            <a:r>
              <a:rPr lang="en-US" b="1" dirty="0"/>
              <a:t> es der, die </a:t>
            </a:r>
            <a:r>
              <a:rPr lang="en-US" b="1" dirty="0" err="1"/>
              <a:t>oder</a:t>
            </a:r>
            <a:r>
              <a:rPr lang="en-US" b="1" dirty="0"/>
              <a:t> das?</a:t>
            </a:r>
          </a:p>
          <a:p>
            <a:endParaRPr lang="en-US" dirty="0"/>
          </a:p>
          <a:p>
            <a:r>
              <a:rPr lang="en-US" dirty="0"/>
              <a:t>This starter presents the nouns with their genders covered up. All nouns were introduced during the previous week and should be familiar to the students. Students have a minute to try to recall them with a partner.</a:t>
            </a:r>
          </a:p>
          <a:p>
            <a:r>
              <a:rPr lang="en-US" dirty="0"/>
              <a:t>The activity focuses the attention on the take-away grammar point from week 1: grammatical gender. It also revisits the vocabulary that was introduced.</a:t>
            </a:r>
            <a:br>
              <a:rPr lang="en-US" dirty="0"/>
            </a:br>
            <a:r>
              <a:rPr lang="en-US" dirty="0"/>
              <a:t>Click on ‘</a:t>
            </a:r>
            <a:r>
              <a:rPr lang="en-US" dirty="0" err="1"/>
              <a:t>Anfang</a:t>
            </a:r>
            <a:r>
              <a:rPr lang="en-US" dirty="0"/>
              <a:t>’ when</a:t>
            </a:r>
            <a:r>
              <a:rPr lang="en-US" baseline="0" dirty="0"/>
              <a:t> in presentation mode to start the 60 second timer.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Whole class feedback</a:t>
            </a:r>
          </a:p>
          <a:p>
            <a:r>
              <a:rPr lang="en-US" dirty="0"/>
              <a:t>Teacher asks 'Was </a:t>
            </a:r>
            <a:r>
              <a:rPr lang="en-US" dirty="0" err="1"/>
              <a:t>ist</a:t>
            </a:r>
            <a:r>
              <a:rPr lang="en-US" dirty="0"/>
              <a:t> das?' Students respond. Teacher models: David </a:t>
            </a:r>
            <a:r>
              <a:rPr lang="en-US" dirty="0" err="1"/>
              <a:t>sagt</a:t>
            </a:r>
            <a:r>
              <a:rPr lang="en-US" dirty="0"/>
              <a:t>, das </a:t>
            </a:r>
            <a:r>
              <a:rPr lang="en-US" dirty="0" err="1"/>
              <a:t>ist</a:t>
            </a:r>
            <a:r>
              <a:rPr lang="en-US" dirty="0"/>
              <a:t> der Tag. 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richtig</a:t>
            </a:r>
            <a:r>
              <a:rPr lang="en-US" dirty="0"/>
              <a:t>? Ja? </a:t>
            </a:r>
            <a:r>
              <a:rPr lang="en-US" dirty="0" err="1"/>
              <a:t>Nein</a:t>
            </a:r>
            <a:r>
              <a:rPr lang="en-US" dirty="0"/>
              <a:t>? And so on, until all answers are checked. </a:t>
            </a:r>
          </a:p>
          <a:p>
            <a:endParaRPr lang="en-US" dirty="0"/>
          </a:p>
          <a:p>
            <a:r>
              <a:rPr lang="en-US" dirty="0"/>
              <a:t>This enables further whole class exposure to names of students as they will not yet know each others' names well. </a:t>
            </a:r>
          </a:p>
          <a:p>
            <a:endParaRPr lang="en-US" dirty="0"/>
          </a:p>
          <a:p>
            <a:r>
              <a:rPr lang="en-US" dirty="0"/>
              <a:t>This also checks pronunciation. The teacher could check meaning as well.</a:t>
            </a:r>
          </a:p>
          <a:p>
            <a:endParaRPr lang="en-US" dirty="0"/>
          </a:p>
          <a:p>
            <a:r>
              <a:rPr lang="en-US" dirty="0"/>
              <a:t>Vocabulary: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verb </a:t>
            </a:r>
            <a:r>
              <a:rPr lang="en-US" i="1" dirty="0" err="1"/>
              <a:t>sagen</a:t>
            </a:r>
            <a:r>
              <a:rPr lang="en-US" dirty="0"/>
              <a:t> is in the vocabulary for this week. Students have already come across it in the phonics presentation in week 1. Both the verb </a:t>
            </a:r>
            <a:r>
              <a:rPr lang="en-US" i="1" dirty="0" err="1"/>
              <a:t>sagen</a:t>
            </a:r>
            <a:r>
              <a:rPr lang="en-US" i="0" dirty="0"/>
              <a:t> and the question word </a:t>
            </a:r>
            <a:r>
              <a:rPr lang="en-US" i="1" dirty="0"/>
              <a:t>was</a:t>
            </a:r>
            <a:r>
              <a:rPr lang="en-US" i="0" dirty="0"/>
              <a:t> will be more fully introduced in the following slides.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Other vocabulary for this week (</a:t>
            </a:r>
            <a:r>
              <a:rPr lang="en-US" dirty="0" err="1"/>
              <a:t>richtig</a:t>
            </a:r>
            <a:r>
              <a:rPr lang="en-US" dirty="0"/>
              <a:t> / </a:t>
            </a:r>
            <a:r>
              <a:rPr lang="en-US" dirty="0" err="1"/>
              <a:t>falsch</a:t>
            </a:r>
            <a:r>
              <a:rPr lang="en-US" dirty="0"/>
              <a:t> / ja / </a:t>
            </a:r>
            <a:r>
              <a:rPr lang="en-US" dirty="0" err="1"/>
              <a:t>nein</a:t>
            </a:r>
            <a:r>
              <a:rPr lang="en-US" dirty="0"/>
              <a:t> / </a:t>
            </a:r>
            <a:r>
              <a:rPr lang="en-US" dirty="0" err="1"/>
              <a:t>oder</a:t>
            </a:r>
            <a:r>
              <a:rPr lang="en-US" dirty="0"/>
              <a:t>) will be used extensively in this and following activities. They will not be introduced formally, but teachers should check for understanding and pronunciation.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7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Odd one out – Was </a:t>
            </a:r>
            <a:r>
              <a:rPr lang="en-GB" b="1" dirty="0" err="1"/>
              <a:t>ist</a:t>
            </a:r>
            <a:r>
              <a:rPr lang="en-GB" b="1" dirty="0"/>
              <a:t> die </a:t>
            </a:r>
            <a:r>
              <a:rPr lang="en-GB" b="1" dirty="0" err="1"/>
              <a:t>Ausnahme</a:t>
            </a:r>
            <a:r>
              <a:rPr lang="en-GB" b="1" dirty="0"/>
              <a:t>?</a:t>
            </a:r>
            <a:br>
              <a:rPr lang="en-GB" b="1" dirty="0"/>
            </a:br>
            <a:r>
              <a:rPr lang="en-GB" b="1" dirty="0"/>
              <a:t>Note: </a:t>
            </a:r>
            <a:r>
              <a:rPr lang="en-GB" b="0" dirty="0"/>
              <a:t>Students know ‘was’ ‘</a:t>
            </a:r>
            <a:r>
              <a:rPr lang="en-GB" b="0" dirty="0" err="1"/>
              <a:t>ist</a:t>
            </a:r>
            <a:r>
              <a:rPr lang="en-GB" b="0" dirty="0"/>
              <a:t>’ and ‘die’.  They don’t know ‘</a:t>
            </a:r>
            <a:r>
              <a:rPr lang="en-GB" b="0" dirty="0" err="1"/>
              <a:t>Ausnahme</a:t>
            </a:r>
            <a:r>
              <a:rPr lang="en-GB" b="0" dirty="0"/>
              <a:t>’.  Ensure the meaning is clear.  Tell them the English meaning.</a:t>
            </a:r>
          </a:p>
          <a:p>
            <a:r>
              <a:rPr lang="en-GB" dirty="0"/>
              <a:t>This activity has 6 items.</a:t>
            </a:r>
          </a:p>
          <a:p>
            <a:r>
              <a:rPr lang="en-GB" dirty="0"/>
              <a:t>Each set of four words has an odd one out. The reasons are mixed bringing together the various things students have learnt so far. For example, the set might be 3 neuter words and one masculine or 3 long vowel words and one short vowel one.</a:t>
            </a:r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Whole class feedback</a:t>
            </a:r>
          </a:p>
          <a:p>
            <a:r>
              <a:rPr lang="en-US" dirty="0"/>
              <a:t>Teacher asks 'Was </a:t>
            </a:r>
            <a:r>
              <a:rPr lang="en-US" dirty="0" err="1"/>
              <a:t>ist</a:t>
            </a:r>
            <a:r>
              <a:rPr lang="en-US" dirty="0"/>
              <a:t> das?' Students respond. Teacher models: David </a:t>
            </a:r>
            <a:r>
              <a:rPr lang="en-US" dirty="0" err="1"/>
              <a:t>sagt</a:t>
            </a:r>
            <a:r>
              <a:rPr lang="en-US" dirty="0"/>
              <a:t>, das </a:t>
            </a:r>
            <a:r>
              <a:rPr lang="en-US" dirty="0" err="1"/>
              <a:t>ist</a:t>
            </a:r>
            <a:r>
              <a:rPr lang="en-US" dirty="0"/>
              <a:t> der Tag. 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richtig</a:t>
            </a:r>
            <a:r>
              <a:rPr lang="en-US" dirty="0"/>
              <a:t>? Ja? </a:t>
            </a:r>
            <a:r>
              <a:rPr lang="en-US" dirty="0" err="1"/>
              <a:t>Nein</a:t>
            </a:r>
            <a:r>
              <a:rPr lang="en-US" dirty="0"/>
              <a:t>? And so on, until all answers are checked. </a:t>
            </a:r>
          </a:p>
          <a:p>
            <a:endParaRPr lang="en-GB" dirty="0"/>
          </a:p>
          <a:p>
            <a:r>
              <a:rPr lang="en-GB" dirty="0"/>
              <a:t>This also revisits </a:t>
            </a:r>
            <a:r>
              <a:rPr lang="en-GB" dirty="0" err="1"/>
              <a:t>richtig</a:t>
            </a:r>
            <a:r>
              <a:rPr lang="en-GB" dirty="0"/>
              <a:t> / </a:t>
            </a:r>
            <a:r>
              <a:rPr lang="en-GB" dirty="0" err="1"/>
              <a:t>falsch</a:t>
            </a:r>
            <a:r>
              <a:rPr lang="en-GB" dirty="0"/>
              <a:t> / </a:t>
            </a:r>
            <a:r>
              <a:rPr lang="en-GB" dirty="0" err="1"/>
              <a:t>ja</a:t>
            </a:r>
            <a:r>
              <a:rPr lang="en-GB" dirty="0"/>
              <a:t> / </a:t>
            </a:r>
            <a:r>
              <a:rPr lang="en-GB" dirty="0" err="1"/>
              <a:t>nein</a:t>
            </a:r>
            <a:r>
              <a:rPr lang="en-GB" dirty="0"/>
              <a:t> / </a:t>
            </a:r>
            <a:r>
              <a:rPr lang="en-GB" dirty="0" err="1"/>
              <a:t>oder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/>
              <a:t>Set 1 (3 neuter nouns + 1 feminine):</a:t>
            </a:r>
          </a:p>
          <a:p>
            <a:r>
              <a:rPr lang="en-GB" dirty="0"/>
              <a:t>das Heft</a:t>
            </a:r>
          </a:p>
          <a:p>
            <a:r>
              <a:rPr lang="en-GB" b="1" dirty="0"/>
              <a:t>die </a:t>
            </a:r>
            <a:r>
              <a:rPr lang="en-GB" b="1" dirty="0" err="1"/>
              <a:t>Flasche</a:t>
            </a:r>
            <a:endParaRPr lang="en-GB" b="1" dirty="0"/>
          </a:p>
          <a:p>
            <a:r>
              <a:rPr lang="en-GB" dirty="0"/>
              <a:t>das </a:t>
            </a:r>
            <a:r>
              <a:rPr lang="en-GB" dirty="0" err="1"/>
              <a:t>Paar</a:t>
            </a:r>
            <a:endParaRPr lang="en-GB" dirty="0"/>
          </a:p>
          <a:p>
            <a:r>
              <a:rPr lang="en-GB" dirty="0"/>
              <a:t>das Fenster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3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Set 2 (3 short e + one long 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besser</a:t>
            </a:r>
            <a:endParaRPr lang="en-GB" dirty="0"/>
          </a:p>
          <a:p>
            <a:r>
              <a:rPr lang="en-GB" dirty="0" err="1"/>
              <a:t>denken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das Bett</a:t>
            </a:r>
          </a:p>
          <a:p>
            <a:r>
              <a:rPr lang="en-GB" b="1" dirty="0"/>
              <a:t>die </a:t>
            </a:r>
            <a:r>
              <a:rPr lang="en-GB" b="1" dirty="0" err="1"/>
              <a:t>Idee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Set 3 (3 masculine nouns + one feminine)</a:t>
            </a:r>
          </a:p>
          <a:p>
            <a:r>
              <a:rPr lang="en-GB" dirty="0"/>
              <a:t>der Tisch</a:t>
            </a:r>
          </a:p>
          <a:p>
            <a:r>
              <a:rPr lang="en-GB" dirty="0"/>
              <a:t>der Tag</a:t>
            </a:r>
          </a:p>
          <a:p>
            <a:r>
              <a:rPr lang="en-GB" b="1" dirty="0"/>
              <a:t>die Tafel</a:t>
            </a:r>
          </a:p>
          <a:p>
            <a:r>
              <a:rPr lang="en-GB" dirty="0"/>
              <a:t>der 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8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Set 4 (3 verbs and a question word)</a:t>
            </a:r>
          </a:p>
          <a:p>
            <a:r>
              <a:rPr lang="en-GB" b="1" dirty="0"/>
              <a:t>Was?</a:t>
            </a:r>
          </a:p>
          <a:p>
            <a:r>
              <a:rPr lang="en-GB" dirty="0" err="1"/>
              <a:t>denken</a:t>
            </a:r>
            <a:endParaRPr lang="en-GB" dirty="0"/>
          </a:p>
          <a:p>
            <a:r>
              <a:rPr lang="en-GB" dirty="0" err="1"/>
              <a:t>sagen</a:t>
            </a:r>
            <a:endParaRPr lang="en-GB" dirty="0"/>
          </a:p>
          <a:p>
            <a:r>
              <a:rPr lang="en-GB" dirty="0" err="1"/>
              <a:t>geben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6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Set 5 (3 long vowels and a short one – mixed a and e)</a:t>
            </a:r>
          </a:p>
          <a:p>
            <a:r>
              <a:rPr lang="en-GB" b="0" dirty="0" err="1"/>
              <a:t>geben</a:t>
            </a:r>
            <a:endParaRPr lang="en-GB" b="0" dirty="0"/>
          </a:p>
          <a:p>
            <a:r>
              <a:rPr lang="en-GB" b="0" dirty="0" err="1"/>
              <a:t>Paar</a:t>
            </a:r>
            <a:endParaRPr lang="en-GB" b="0" dirty="0"/>
          </a:p>
          <a:p>
            <a:r>
              <a:rPr lang="en-GB" b="1" dirty="0" err="1"/>
              <a:t>kalt</a:t>
            </a:r>
            <a:endParaRPr lang="en-GB" b="1" dirty="0"/>
          </a:p>
          <a:p>
            <a:r>
              <a:rPr lang="en-GB" b="0" dirty="0"/>
              <a:t>die </a:t>
            </a:r>
            <a:r>
              <a:rPr lang="en-GB" b="0" dirty="0" err="1"/>
              <a:t>Idee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Set 6 (3 feminine nouns + masculine one)</a:t>
            </a:r>
          </a:p>
          <a:p>
            <a:r>
              <a:rPr lang="en-GB" b="0" dirty="0"/>
              <a:t>der Tag</a:t>
            </a:r>
          </a:p>
          <a:p>
            <a:r>
              <a:rPr lang="en-GB" b="0" dirty="0"/>
              <a:t>die </a:t>
            </a:r>
            <a:r>
              <a:rPr lang="en-GB" b="0" dirty="0" err="1"/>
              <a:t>Klasse</a:t>
            </a:r>
            <a:endParaRPr lang="en-GB" b="0" dirty="0"/>
          </a:p>
          <a:p>
            <a:r>
              <a:rPr lang="en-GB" b="0" dirty="0"/>
              <a:t>die </a:t>
            </a:r>
            <a:r>
              <a:rPr lang="en-GB" b="0" dirty="0" err="1"/>
              <a:t>Flasche</a:t>
            </a:r>
            <a:endParaRPr lang="en-GB" b="0" dirty="0"/>
          </a:p>
          <a:p>
            <a:r>
              <a:rPr lang="en-GB" b="0" dirty="0"/>
              <a:t>die Tafel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9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369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34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84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6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29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1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3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05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4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8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2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1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6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5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523271-2662-084F-9684-6AEBCCC2B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596" y="1953953"/>
            <a:ext cx="9144000" cy="894779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Grammar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EA1430-5959-D841-A022-9618BF178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96" y="2848732"/>
            <a:ext cx="9144000" cy="165576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Definite articles: the words for ‘the’</a:t>
            </a:r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68926" y="5295812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Y7 German </a:t>
            </a:r>
          </a:p>
          <a:p>
            <a:pPr>
              <a:defRPr/>
            </a:pPr>
            <a:r>
              <a:rPr lang="en-GB" sz="1800" dirty="0">
                <a:solidFill>
                  <a:prstClr val="white"/>
                </a:solidFill>
                <a:latin typeface="Century Gothic" panose="020B0502020202020204" pitchFamily="34" charset="0"/>
              </a:rPr>
              <a:t>Term 1.1 - Week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ECD60A5-F0F3-684D-A486-E09017C8A782}"/>
              </a:ext>
            </a:extLst>
          </p:cNvPr>
          <p:cNvSpPr txBox="1">
            <a:spLocks/>
          </p:cNvSpPr>
          <p:nvPr/>
        </p:nvSpPr>
        <p:spPr>
          <a:xfrm>
            <a:off x="168926" y="6152332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Author name(s): Inge </a:t>
            </a:r>
            <a:r>
              <a:rPr lang="en-GB" sz="1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 </a:t>
            </a:r>
          </a:p>
          <a:p>
            <a:pPr>
              <a:defRPr/>
            </a:pPr>
            <a:endParaRPr lang="en-GB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13/12/19</a:t>
            </a: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6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34CE97-55B6-6A46-AB6D-8B1F0E317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F036D-AEFB-9246-B5F8-06011F8F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5" y="-4885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300" b="1" dirty="0">
                <a:solidFill>
                  <a:prstClr val="white"/>
                </a:solidFill>
                <a:ea typeface="+mn-ea"/>
                <a:cs typeface="+mn-cs"/>
              </a:rPr>
              <a:t>der, die, </a:t>
            </a:r>
            <a:r>
              <a:rPr lang="en-GB" sz="3300" b="1" dirty="0" err="1">
                <a:solidFill>
                  <a:prstClr val="white"/>
                </a:solidFill>
                <a:ea typeface="+mn-ea"/>
                <a:cs typeface="+mn-cs"/>
              </a:rPr>
              <a:t>oder</a:t>
            </a:r>
            <a:r>
              <a:rPr lang="en-GB" sz="3300" b="1" dirty="0">
                <a:solidFill>
                  <a:prstClr val="white"/>
                </a:solidFill>
                <a:ea typeface="+mn-ea"/>
                <a:cs typeface="+mn-cs"/>
              </a:rPr>
              <a:t> das?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205B9-DD21-414B-BDB3-CB4289735F30}"/>
              </a:ext>
            </a:extLst>
          </p:cNvPr>
          <p:cNvSpPr/>
          <p:nvPr/>
        </p:nvSpPr>
        <p:spPr>
          <a:xfrm>
            <a:off x="292886" y="1445791"/>
            <a:ext cx="4009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die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Flasche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6775F1-BE00-D447-87FB-280130859E2A}"/>
              </a:ext>
            </a:extLst>
          </p:cNvPr>
          <p:cNvSpPr/>
          <p:nvPr/>
        </p:nvSpPr>
        <p:spPr>
          <a:xfrm>
            <a:off x="292886" y="2650646"/>
            <a:ext cx="2997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die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Tafel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DC800-5A25-D948-BA6E-09F49A688902}"/>
              </a:ext>
            </a:extLst>
          </p:cNvPr>
          <p:cNvSpPr/>
          <p:nvPr/>
        </p:nvSpPr>
        <p:spPr>
          <a:xfrm>
            <a:off x="5438372" y="2402229"/>
            <a:ext cx="31213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der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Tisch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DBD1C6-2893-0344-B67E-67C5876DD6B7}"/>
              </a:ext>
            </a:extLst>
          </p:cNvPr>
          <p:cNvSpPr/>
          <p:nvPr/>
        </p:nvSpPr>
        <p:spPr>
          <a:xfrm>
            <a:off x="5395262" y="3431505"/>
            <a:ext cx="2969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Heft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439DCA-6338-064D-A8C1-50D3718D0589}"/>
              </a:ext>
            </a:extLst>
          </p:cNvPr>
          <p:cNvSpPr/>
          <p:nvPr/>
        </p:nvSpPr>
        <p:spPr>
          <a:xfrm>
            <a:off x="127565" y="3803430"/>
            <a:ext cx="39661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Fenster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385A86-90F2-F54D-B34A-34E967C470AB}"/>
              </a:ext>
            </a:extLst>
          </p:cNvPr>
          <p:cNvSpPr/>
          <p:nvPr/>
        </p:nvSpPr>
        <p:spPr>
          <a:xfrm>
            <a:off x="5349160" y="4398724"/>
            <a:ext cx="31582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das</a:t>
            </a:r>
            <a:r>
              <a:rPr lang="en-GB" sz="54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Paar</a:t>
            </a:r>
            <a:endParaRPr lang="en-GB" sz="54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C504F-BD4D-6B4B-A6C2-968B8A79C0EA}"/>
              </a:ext>
            </a:extLst>
          </p:cNvPr>
          <p:cNvSpPr/>
          <p:nvPr/>
        </p:nvSpPr>
        <p:spPr>
          <a:xfrm>
            <a:off x="292886" y="4977646"/>
            <a:ext cx="3448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die</a:t>
            </a:r>
            <a:r>
              <a:rPr lang="en-GB" sz="54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Klasse</a:t>
            </a:r>
            <a:endParaRPr lang="en-GB" sz="54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F797C6-0A18-EA4A-B190-F66E439CA077}"/>
              </a:ext>
            </a:extLst>
          </p:cNvPr>
          <p:cNvSpPr/>
          <p:nvPr/>
        </p:nvSpPr>
        <p:spPr>
          <a:xfrm>
            <a:off x="5438372" y="5447363"/>
            <a:ext cx="2744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der</a:t>
            </a:r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>
                <a:solidFill>
                  <a:srgbClr val="115076"/>
                </a:solidFill>
                <a:latin typeface="Century Gothic" panose="020B0502020202020204" pitchFamily="34" charset="0"/>
              </a:rPr>
              <a:t>Tag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E26ED7-7E9C-FD4F-9D59-26FCC817D47F}"/>
              </a:ext>
            </a:extLst>
          </p:cNvPr>
          <p:cNvSpPr/>
          <p:nvPr/>
        </p:nvSpPr>
        <p:spPr>
          <a:xfrm>
            <a:off x="5438372" y="1445791"/>
            <a:ext cx="3462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der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Mann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29" name="Explosion 2 28">
            <a:extLst>
              <a:ext uri="{FF2B5EF4-FFF2-40B4-BE49-F238E27FC236}">
                <a16:creationId xmlns:a16="http://schemas.microsoft.com/office/drawing/2014/main" id="{22A871AE-DDB1-284B-8597-B72D9FE1433A}"/>
              </a:ext>
            </a:extLst>
          </p:cNvPr>
          <p:cNvSpPr/>
          <p:nvPr/>
        </p:nvSpPr>
        <p:spPr>
          <a:xfrm rot="1125366">
            <a:off x="217688" y="1296307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Explosion 2 29">
            <a:extLst>
              <a:ext uri="{FF2B5EF4-FFF2-40B4-BE49-F238E27FC236}">
                <a16:creationId xmlns:a16="http://schemas.microsoft.com/office/drawing/2014/main" id="{1C4FA317-221E-674A-BA2E-4D00F043A2A3}"/>
              </a:ext>
            </a:extLst>
          </p:cNvPr>
          <p:cNvSpPr/>
          <p:nvPr/>
        </p:nvSpPr>
        <p:spPr>
          <a:xfrm rot="1125366">
            <a:off x="256442" y="2486799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Explosion 2 30">
            <a:extLst>
              <a:ext uri="{FF2B5EF4-FFF2-40B4-BE49-F238E27FC236}">
                <a16:creationId xmlns:a16="http://schemas.microsoft.com/office/drawing/2014/main" id="{47B9CC76-BAAB-5242-9E0A-BE39435619D9}"/>
              </a:ext>
            </a:extLst>
          </p:cNvPr>
          <p:cNvSpPr/>
          <p:nvPr/>
        </p:nvSpPr>
        <p:spPr>
          <a:xfrm rot="1125366">
            <a:off x="243958" y="3579582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Explosion 2 31">
            <a:extLst>
              <a:ext uri="{FF2B5EF4-FFF2-40B4-BE49-F238E27FC236}">
                <a16:creationId xmlns:a16="http://schemas.microsoft.com/office/drawing/2014/main" id="{1CD67F02-8178-7B4C-8E8C-484BE8C8A0AC}"/>
              </a:ext>
            </a:extLst>
          </p:cNvPr>
          <p:cNvSpPr/>
          <p:nvPr/>
        </p:nvSpPr>
        <p:spPr>
          <a:xfrm rot="1125366">
            <a:off x="271955" y="4833799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Explosion 2 32">
            <a:extLst>
              <a:ext uri="{FF2B5EF4-FFF2-40B4-BE49-F238E27FC236}">
                <a16:creationId xmlns:a16="http://schemas.microsoft.com/office/drawing/2014/main" id="{DAE490C3-E4AA-284C-A240-5A0E2D808DF9}"/>
              </a:ext>
            </a:extLst>
          </p:cNvPr>
          <p:cNvSpPr/>
          <p:nvPr/>
        </p:nvSpPr>
        <p:spPr>
          <a:xfrm rot="1125366">
            <a:off x="5487164" y="1249307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Explosion 2 33">
            <a:extLst>
              <a:ext uri="{FF2B5EF4-FFF2-40B4-BE49-F238E27FC236}">
                <a16:creationId xmlns:a16="http://schemas.microsoft.com/office/drawing/2014/main" id="{D5F0529A-4BEF-DB4E-A938-BB32EF4EA748}"/>
              </a:ext>
            </a:extLst>
          </p:cNvPr>
          <p:cNvSpPr/>
          <p:nvPr/>
        </p:nvSpPr>
        <p:spPr>
          <a:xfrm rot="1125366">
            <a:off x="5448409" y="2234963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Explosion 2 34">
            <a:extLst>
              <a:ext uri="{FF2B5EF4-FFF2-40B4-BE49-F238E27FC236}">
                <a16:creationId xmlns:a16="http://schemas.microsoft.com/office/drawing/2014/main" id="{8FE7B517-998A-3D44-8953-66A27F4EFCD1}"/>
              </a:ext>
            </a:extLst>
          </p:cNvPr>
          <p:cNvSpPr/>
          <p:nvPr/>
        </p:nvSpPr>
        <p:spPr>
          <a:xfrm rot="1125366">
            <a:off x="5487165" y="3265108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Explosion 2 35">
            <a:extLst>
              <a:ext uri="{FF2B5EF4-FFF2-40B4-BE49-F238E27FC236}">
                <a16:creationId xmlns:a16="http://schemas.microsoft.com/office/drawing/2014/main" id="{A3B90F0C-8EA1-F644-84C7-882312397751}"/>
              </a:ext>
            </a:extLst>
          </p:cNvPr>
          <p:cNvSpPr/>
          <p:nvPr/>
        </p:nvSpPr>
        <p:spPr>
          <a:xfrm rot="1125366">
            <a:off x="5424889" y="4231400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EFF3009C-817A-BC47-9D4B-7B37A3918D43}"/>
              </a:ext>
            </a:extLst>
          </p:cNvPr>
          <p:cNvSpPr/>
          <p:nvPr/>
        </p:nvSpPr>
        <p:spPr>
          <a:xfrm rot="1125366">
            <a:off x="5443499" y="5267919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05072E53-312B-7749-993C-7AB3B2D30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20" y="118673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0032879" y="1214269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0030513" y="1214267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10716252" y="1202841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10740940" y="1202841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10716252" y="5359100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0716252" y="3186743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Sekunden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0957731" y="1044990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0933043" y="5178572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879285" y="5370526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769615" y="5589520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ANFANG</a:t>
            </a:r>
          </a:p>
        </p:txBody>
      </p:sp>
    </p:spTree>
    <p:extLst>
      <p:ext uri="{BB962C8B-B14F-4D97-AF65-F5344CB8AC3E}">
        <p14:creationId xmlns:p14="http://schemas.microsoft.com/office/powerpoint/2010/main" val="33248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34CE97-55B6-6A46-AB6D-8B1F0E317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2707F-35A5-A147-A041-244A8A74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40" y="-7337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300" b="1" dirty="0">
                <a:solidFill>
                  <a:prstClr val="white"/>
                </a:solidFill>
                <a:ea typeface="+mn-ea"/>
                <a:cs typeface="+mn-cs"/>
              </a:rPr>
              <a:t>der, die, </a:t>
            </a:r>
            <a:r>
              <a:rPr lang="en-GB" sz="3300" b="1" dirty="0" err="1">
                <a:solidFill>
                  <a:prstClr val="white"/>
                </a:solidFill>
                <a:ea typeface="+mn-ea"/>
                <a:cs typeface="+mn-cs"/>
              </a:rPr>
              <a:t>oder</a:t>
            </a:r>
            <a:r>
              <a:rPr lang="en-GB" sz="3300" b="1" dirty="0">
                <a:solidFill>
                  <a:prstClr val="white"/>
                </a:solidFill>
                <a:ea typeface="+mn-ea"/>
                <a:cs typeface="+mn-cs"/>
              </a:rPr>
              <a:t> das?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205B9-DD21-414B-BDB3-CB4289735F30}"/>
              </a:ext>
            </a:extLst>
          </p:cNvPr>
          <p:cNvSpPr/>
          <p:nvPr/>
        </p:nvSpPr>
        <p:spPr>
          <a:xfrm>
            <a:off x="292886" y="1445791"/>
            <a:ext cx="4009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die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Flasche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6775F1-BE00-D447-87FB-280130859E2A}"/>
              </a:ext>
            </a:extLst>
          </p:cNvPr>
          <p:cNvSpPr/>
          <p:nvPr/>
        </p:nvSpPr>
        <p:spPr>
          <a:xfrm>
            <a:off x="292886" y="2650646"/>
            <a:ext cx="2997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die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Tafel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DC800-5A25-D948-BA6E-09F49A688902}"/>
              </a:ext>
            </a:extLst>
          </p:cNvPr>
          <p:cNvSpPr/>
          <p:nvPr/>
        </p:nvSpPr>
        <p:spPr>
          <a:xfrm>
            <a:off x="5438372" y="2402229"/>
            <a:ext cx="31213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der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Tisch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DBD1C6-2893-0344-B67E-67C5876DD6B7}"/>
              </a:ext>
            </a:extLst>
          </p:cNvPr>
          <p:cNvSpPr/>
          <p:nvPr/>
        </p:nvSpPr>
        <p:spPr>
          <a:xfrm>
            <a:off x="5395262" y="3431505"/>
            <a:ext cx="2969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Heft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439DCA-6338-064D-A8C1-50D3718D0589}"/>
              </a:ext>
            </a:extLst>
          </p:cNvPr>
          <p:cNvSpPr/>
          <p:nvPr/>
        </p:nvSpPr>
        <p:spPr>
          <a:xfrm>
            <a:off x="127565" y="3803430"/>
            <a:ext cx="39661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Fenster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385A86-90F2-F54D-B34A-34E967C470AB}"/>
              </a:ext>
            </a:extLst>
          </p:cNvPr>
          <p:cNvSpPr/>
          <p:nvPr/>
        </p:nvSpPr>
        <p:spPr>
          <a:xfrm>
            <a:off x="5349160" y="4398724"/>
            <a:ext cx="31582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das</a:t>
            </a:r>
            <a:r>
              <a:rPr lang="en-GB" sz="54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Paar</a:t>
            </a:r>
            <a:endParaRPr lang="en-GB" sz="54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C504F-BD4D-6B4B-A6C2-968B8A79C0EA}"/>
              </a:ext>
            </a:extLst>
          </p:cNvPr>
          <p:cNvSpPr/>
          <p:nvPr/>
        </p:nvSpPr>
        <p:spPr>
          <a:xfrm>
            <a:off x="292886" y="4977646"/>
            <a:ext cx="3448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die</a:t>
            </a:r>
            <a:r>
              <a:rPr lang="en-GB" sz="54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Klasse</a:t>
            </a:r>
            <a:endParaRPr lang="en-GB" sz="54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F797C6-0A18-EA4A-B190-F66E439CA077}"/>
              </a:ext>
            </a:extLst>
          </p:cNvPr>
          <p:cNvSpPr/>
          <p:nvPr/>
        </p:nvSpPr>
        <p:spPr>
          <a:xfrm>
            <a:off x="5438372" y="5447363"/>
            <a:ext cx="2744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der</a:t>
            </a:r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>
                <a:solidFill>
                  <a:srgbClr val="115076"/>
                </a:solidFill>
                <a:latin typeface="Century Gothic" panose="020B0502020202020204" pitchFamily="34" charset="0"/>
              </a:rPr>
              <a:t>Tag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E26ED7-7E9C-FD4F-9D59-26FCC817D47F}"/>
              </a:ext>
            </a:extLst>
          </p:cNvPr>
          <p:cNvSpPr/>
          <p:nvPr/>
        </p:nvSpPr>
        <p:spPr>
          <a:xfrm>
            <a:off x="5438372" y="1445791"/>
            <a:ext cx="3462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DAA52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der</a:t>
            </a:r>
            <a:r>
              <a:rPr lang="es-ES" sz="5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Mann</a:t>
            </a:r>
            <a:endParaRPr lang="en-US" dirty="0">
              <a:solidFill>
                <a:srgbClr val="115076"/>
              </a:solidFill>
            </a:endParaRPr>
          </a:p>
        </p:txBody>
      </p:sp>
      <p:sp>
        <p:nvSpPr>
          <p:cNvPr id="29" name="Explosion 2 28">
            <a:extLst>
              <a:ext uri="{FF2B5EF4-FFF2-40B4-BE49-F238E27FC236}">
                <a16:creationId xmlns:a16="http://schemas.microsoft.com/office/drawing/2014/main" id="{22A871AE-DDB1-284B-8597-B72D9FE1433A}"/>
              </a:ext>
            </a:extLst>
          </p:cNvPr>
          <p:cNvSpPr/>
          <p:nvPr/>
        </p:nvSpPr>
        <p:spPr>
          <a:xfrm rot="1125366">
            <a:off x="217688" y="1296307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Explosion 2 29">
            <a:extLst>
              <a:ext uri="{FF2B5EF4-FFF2-40B4-BE49-F238E27FC236}">
                <a16:creationId xmlns:a16="http://schemas.microsoft.com/office/drawing/2014/main" id="{1C4FA317-221E-674A-BA2E-4D00F043A2A3}"/>
              </a:ext>
            </a:extLst>
          </p:cNvPr>
          <p:cNvSpPr/>
          <p:nvPr/>
        </p:nvSpPr>
        <p:spPr>
          <a:xfrm rot="1125366">
            <a:off x="256442" y="2486799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Explosion 2 30">
            <a:extLst>
              <a:ext uri="{FF2B5EF4-FFF2-40B4-BE49-F238E27FC236}">
                <a16:creationId xmlns:a16="http://schemas.microsoft.com/office/drawing/2014/main" id="{47B9CC76-BAAB-5242-9E0A-BE39435619D9}"/>
              </a:ext>
            </a:extLst>
          </p:cNvPr>
          <p:cNvSpPr/>
          <p:nvPr/>
        </p:nvSpPr>
        <p:spPr>
          <a:xfrm rot="1125366">
            <a:off x="243958" y="3579582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Explosion 2 31">
            <a:extLst>
              <a:ext uri="{FF2B5EF4-FFF2-40B4-BE49-F238E27FC236}">
                <a16:creationId xmlns:a16="http://schemas.microsoft.com/office/drawing/2014/main" id="{1CD67F02-8178-7B4C-8E8C-484BE8C8A0AC}"/>
              </a:ext>
            </a:extLst>
          </p:cNvPr>
          <p:cNvSpPr/>
          <p:nvPr/>
        </p:nvSpPr>
        <p:spPr>
          <a:xfrm rot="1125366">
            <a:off x="271955" y="4833799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Explosion 2 32">
            <a:extLst>
              <a:ext uri="{FF2B5EF4-FFF2-40B4-BE49-F238E27FC236}">
                <a16:creationId xmlns:a16="http://schemas.microsoft.com/office/drawing/2014/main" id="{DAE490C3-E4AA-284C-A240-5A0E2D808DF9}"/>
              </a:ext>
            </a:extLst>
          </p:cNvPr>
          <p:cNvSpPr/>
          <p:nvPr/>
        </p:nvSpPr>
        <p:spPr>
          <a:xfrm rot="1125366">
            <a:off x="5487164" y="1249307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Explosion 2 33">
            <a:extLst>
              <a:ext uri="{FF2B5EF4-FFF2-40B4-BE49-F238E27FC236}">
                <a16:creationId xmlns:a16="http://schemas.microsoft.com/office/drawing/2014/main" id="{D5F0529A-4BEF-DB4E-A938-BB32EF4EA748}"/>
              </a:ext>
            </a:extLst>
          </p:cNvPr>
          <p:cNvSpPr/>
          <p:nvPr/>
        </p:nvSpPr>
        <p:spPr>
          <a:xfrm rot="1125366">
            <a:off x="5448409" y="2234963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Explosion 2 34">
            <a:extLst>
              <a:ext uri="{FF2B5EF4-FFF2-40B4-BE49-F238E27FC236}">
                <a16:creationId xmlns:a16="http://schemas.microsoft.com/office/drawing/2014/main" id="{8FE7B517-998A-3D44-8953-66A27F4EFCD1}"/>
              </a:ext>
            </a:extLst>
          </p:cNvPr>
          <p:cNvSpPr/>
          <p:nvPr/>
        </p:nvSpPr>
        <p:spPr>
          <a:xfrm rot="1125366">
            <a:off x="5487165" y="3265108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Explosion 2 35">
            <a:extLst>
              <a:ext uri="{FF2B5EF4-FFF2-40B4-BE49-F238E27FC236}">
                <a16:creationId xmlns:a16="http://schemas.microsoft.com/office/drawing/2014/main" id="{A3B90F0C-8EA1-F644-84C7-882312397751}"/>
              </a:ext>
            </a:extLst>
          </p:cNvPr>
          <p:cNvSpPr/>
          <p:nvPr/>
        </p:nvSpPr>
        <p:spPr>
          <a:xfrm rot="1125366">
            <a:off x="5424889" y="4231400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EFF3009C-817A-BC47-9D4B-7B37A3918D43}"/>
              </a:ext>
            </a:extLst>
          </p:cNvPr>
          <p:cNvSpPr/>
          <p:nvPr/>
        </p:nvSpPr>
        <p:spPr>
          <a:xfrm rot="1125366">
            <a:off x="5443499" y="5267919"/>
            <a:ext cx="1395233" cy="1343409"/>
          </a:xfrm>
          <a:prstGeom prst="irregularSeal2">
            <a:avLst/>
          </a:prstGeom>
          <a:solidFill>
            <a:srgbClr val="DAA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05072E53-312B-7749-993C-7AB3B2D30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20" y="118673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0032879" y="1214269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0030513" y="1214267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10716252" y="1202841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10740940" y="1202841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10716252" y="5359100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0716252" y="3186743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Sekunden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0957731" y="1044990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0933043" y="5178572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879285" y="5370526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769615" y="5589520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ANFANG</a:t>
            </a:r>
          </a:p>
        </p:txBody>
      </p:sp>
    </p:spTree>
    <p:extLst>
      <p:ext uri="{BB962C8B-B14F-4D97-AF65-F5344CB8AC3E}">
        <p14:creationId xmlns:p14="http://schemas.microsoft.com/office/powerpoint/2010/main" val="5457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F03D73-BFB7-B84B-A569-5EF1F7AB3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56BE53F-C2D2-9943-97D9-90591808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6" y="353893"/>
            <a:ext cx="10515600" cy="653295"/>
          </a:xfrm>
        </p:spPr>
        <p:txBody>
          <a:bodyPr/>
          <a:lstStyle/>
          <a:p>
            <a:r>
              <a:rPr lang="en-GB" sz="3600" b="1" dirty="0">
                <a:solidFill>
                  <a:prstClr val="white"/>
                </a:solidFill>
              </a:rPr>
              <a:t>Was </a:t>
            </a:r>
            <a:r>
              <a:rPr lang="en-GB" sz="3600" b="1" dirty="0" err="1">
                <a:solidFill>
                  <a:prstClr val="white"/>
                </a:solidFill>
              </a:rPr>
              <a:t>ist</a:t>
            </a:r>
            <a:r>
              <a:rPr lang="en-GB" sz="3600" b="1" dirty="0">
                <a:solidFill>
                  <a:prstClr val="white"/>
                </a:solidFill>
              </a:rPr>
              <a:t> die </a:t>
            </a:r>
            <a:r>
              <a:rPr lang="en-GB" sz="3600" b="1" dirty="0" err="1">
                <a:solidFill>
                  <a:prstClr val="white"/>
                </a:solidFill>
              </a:rPr>
              <a:t>Ausnahme</a:t>
            </a:r>
            <a:r>
              <a:rPr lang="en-GB" sz="3600" b="1" dirty="0">
                <a:solidFill>
                  <a:prstClr val="white"/>
                </a:solidFill>
              </a:rPr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501F5-2925-FE43-93BE-AA2C1066152B}"/>
              </a:ext>
            </a:extLst>
          </p:cNvPr>
          <p:cNvSpPr txBox="1"/>
          <p:nvPr/>
        </p:nvSpPr>
        <p:spPr>
          <a:xfrm>
            <a:off x="11619407" y="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E93C5-7C52-3942-B8FF-352B45902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66" y="1708023"/>
            <a:ext cx="2808095" cy="2103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A35EC-3DA0-2B44-AAE1-5D5B5A0D3D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0902"/>
            <a:ext cx="1529661" cy="1537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BC92D-F907-1F4B-8B7F-7CB169D799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891613"/>
            <a:ext cx="1360265" cy="1821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3E77E-2E10-5045-A736-31D43473D1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2"/>
          <a:stretch/>
        </p:blipFill>
        <p:spPr>
          <a:xfrm>
            <a:off x="2672556" y="1534954"/>
            <a:ext cx="1948239" cy="25345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D3BEFD0-6603-E740-89C2-E7BBF24A034E}"/>
              </a:ext>
            </a:extLst>
          </p:cNvPr>
          <p:cNvSpPr/>
          <p:nvPr/>
        </p:nvSpPr>
        <p:spPr>
          <a:xfrm>
            <a:off x="1998508" y="1318365"/>
            <a:ext cx="3359889" cy="3189767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A1C87-41CC-6E42-9814-2CABF76FCF72}"/>
              </a:ext>
            </a:extLst>
          </p:cNvPr>
          <p:cNvSpPr txBox="1"/>
          <p:nvPr/>
        </p:nvSpPr>
        <p:spPr>
          <a:xfrm>
            <a:off x="166485" y="520995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das Heft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54BD2-9F06-BD48-8062-3D500E1C38DF}"/>
              </a:ext>
            </a:extLst>
          </p:cNvPr>
          <p:cNvSpPr txBox="1"/>
          <p:nvPr/>
        </p:nvSpPr>
        <p:spPr>
          <a:xfrm>
            <a:off x="2570098" y="5209954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die</a:t>
            </a:r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Flasche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58E4D-3254-6E46-B1A3-36DA127DB2B8}"/>
              </a:ext>
            </a:extLst>
          </p:cNvPr>
          <p:cNvSpPr txBox="1"/>
          <p:nvPr/>
        </p:nvSpPr>
        <p:spPr>
          <a:xfrm>
            <a:off x="6047145" y="5187370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das </a:t>
            </a:r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Paar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C9186-BEB5-6347-AE48-BD5243F9D182}"/>
              </a:ext>
            </a:extLst>
          </p:cNvPr>
          <p:cNvSpPr txBox="1"/>
          <p:nvPr/>
        </p:nvSpPr>
        <p:spPr>
          <a:xfrm>
            <a:off x="9774710" y="5212839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das Fenster</a:t>
            </a:r>
          </a:p>
        </p:txBody>
      </p:sp>
    </p:spTree>
    <p:extLst>
      <p:ext uri="{BB962C8B-B14F-4D97-AF65-F5344CB8AC3E}">
        <p14:creationId xmlns:p14="http://schemas.microsoft.com/office/powerpoint/2010/main" val="10779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F03D73-BFB7-B84B-A569-5EF1F7AB3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B1F99A-B13F-B840-A363-A5683364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6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Was </a:t>
            </a:r>
            <a:r>
              <a:rPr lang="en-GB" sz="3600" b="1" dirty="0" err="1">
                <a:solidFill>
                  <a:prstClr val="white"/>
                </a:solidFill>
              </a:rPr>
              <a:t>ist</a:t>
            </a:r>
            <a:r>
              <a:rPr lang="en-GB" sz="3600" b="1" dirty="0">
                <a:solidFill>
                  <a:prstClr val="white"/>
                </a:solidFill>
              </a:rPr>
              <a:t> die </a:t>
            </a:r>
            <a:r>
              <a:rPr lang="en-GB" sz="3600" b="1" dirty="0" err="1">
                <a:solidFill>
                  <a:prstClr val="white"/>
                </a:solidFill>
              </a:rPr>
              <a:t>Ausnahme</a:t>
            </a:r>
            <a:r>
              <a:rPr lang="en-GB" sz="3600" b="1" dirty="0">
                <a:solidFill>
                  <a:prstClr val="white"/>
                </a:solidFill>
              </a:rPr>
              <a:t>?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6D543-BDB3-8C4D-908C-1BE54759A8F9}"/>
              </a:ext>
            </a:extLst>
          </p:cNvPr>
          <p:cNvSpPr txBox="1"/>
          <p:nvPr/>
        </p:nvSpPr>
        <p:spPr>
          <a:xfrm>
            <a:off x="11577286" y="-12344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5A3D8-39B6-7543-8FAA-73C501536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85" y="2253023"/>
            <a:ext cx="2147435" cy="1213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8D694-BA66-EF47-8932-CC1443C78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25" y="2244630"/>
            <a:ext cx="681823" cy="119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6568AD-D4CB-B845-9CEE-A83EA50AE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3" y="2244630"/>
            <a:ext cx="703400" cy="12216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FCDD17-A09D-0A44-ACA0-B05EEDA89A21}"/>
              </a:ext>
            </a:extLst>
          </p:cNvPr>
          <p:cNvCxnSpPr/>
          <p:nvPr/>
        </p:nvCxnSpPr>
        <p:spPr>
          <a:xfrm flipH="1">
            <a:off x="936204" y="1764377"/>
            <a:ext cx="180573" cy="42196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D28B5B-4970-8A4C-85EC-C4D9B32D0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90" y="1586066"/>
            <a:ext cx="1590953" cy="21129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86EDA0-59C3-C843-9B51-B881792E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96" y="1610086"/>
            <a:ext cx="1864287" cy="20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478D4D1-3F52-C54B-B94E-C4F7B98A9A07}"/>
              </a:ext>
            </a:extLst>
          </p:cNvPr>
          <p:cNvSpPr/>
          <p:nvPr/>
        </p:nvSpPr>
        <p:spPr>
          <a:xfrm>
            <a:off x="8503694" y="1023703"/>
            <a:ext cx="3359889" cy="3189767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EF3C3-8E4D-0F41-9B2E-AC5C63737571}"/>
              </a:ext>
            </a:extLst>
          </p:cNvPr>
          <p:cNvSpPr txBox="1"/>
          <p:nvPr/>
        </p:nvSpPr>
        <p:spPr>
          <a:xfrm>
            <a:off x="645740" y="5187370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besser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3C8474-B0A9-764C-A7D8-D9643A1375A4}"/>
              </a:ext>
            </a:extLst>
          </p:cNvPr>
          <p:cNvSpPr txBox="1"/>
          <p:nvPr/>
        </p:nvSpPr>
        <p:spPr>
          <a:xfrm>
            <a:off x="3245022" y="5187370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denken</a:t>
            </a:r>
            <a:endParaRPr lang="en-US" sz="28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AD34D-47D5-AB46-8486-1A2DB696A0BB}"/>
              </a:ext>
            </a:extLst>
          </p:cNvPr>
          <p:cNvSpPr txBox="1"/>
          <p:nvPr/>
        </p:nvSpPr>
        <p:spPr>
          <a:xfrm>
            <a:off x="6446644" y="5187370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das Bett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403A79-0AA9-8D46-AF08-5F997FF9A05A}"/>
              </a:ext>
            </a:extLst>
          </p:cNvPr>
          <p:cNvSpPr txBox="1"/>
          <p:nvPr/>
        </p:nvSpPr>
        <p:spPr>
          <a:xfrm>
            <a:off x="9368350" y="5187370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die </a:t>
            </a:r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Id</a:t>
            </a:r>
            <a:r>
              <a:rPr lang="en-US" sz="28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ee</a:t>
            </a:r>
            <a:endParaRPr lang="en-US" sz="28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F03D73-BFB7-B84B-A569-5EF1F7AB3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74880-B273-594B-B7BB-8CDFFE55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6" y="265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Was </a:t>
            </a:r>
            <a:r>
              <a:rPr lang="en-GB" sz="3600" b="1" dirty="0" err="1">
                <a:solidFill>
                  <a:prstClr val="white"/>
                </a:solidFill>
              </a:rPr>
              <a:t>ist</a:t>
            </a:r>
            <a:r>
              <a:rPr lang="en-GB" sz="3600" b="1" dirty="0">
                <a:solidFill>
                  <a:prstClr val="white"/>
                </a:solidFill>
              </a:rPr>
              <a:t> die </a:t>
            </a:r>
            <a:r>
              <a:rPr lang="en-GB" sz="3600" b="1" dirty="0" err="1">
                <a:solidFill>
                  <a:prstClr val="white"/>
                </a:solidFill>
              </a:rPr>
              <a:t>Ausnahme</a:t>
            </a:r>
            <a:r>
              <a:rPr lang="en-GB" sz="3600" b="1" dirty="0">
                <a:solidFill>
                  <a:prstClr val="white"/>
                </a:solidFill>
              </a:rPr>
              <a:t>?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6D543-BDB3-8C4D-908C-1BE54759A8F9}"/>
              </a:ext>
            </a:extLst>
          </p:cNvPr>
          <p:cNvSpPr txBox="1"/>
          <p:nvPr/>
        </p:nvSpPr>
        <p:spPr>
          <a:xfrm>
            <a:off x="11619407" y="-68126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20659-8016-5846-9770-2CC9937DB391}"/>
              </a:ext>
            </a:extLst>
          </p:cNvPr>
          <p:cNvSpPr txBox="1"/>
          <p:nvPr/>
        </p:nvSpPr>
        <p:spPr>
          <a:xfrm>
            <a:off x="610107" y="5187370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der Tisch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9A9AC-7F4E-8043-BE75-094F69C7E874}"/>
              </a:ext>
            </a:extLst>
          </p:cNvPr>
          <p:cNvSpPr txBox="1"/>
          <p:nvPr/>
        </p:nvSpPr>
        <p:spPr>
          <a:xfrm>
            <a:off x="3807981" y="5187370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der Tag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77E68-41C1-7942-AA0F-B0F1C3F6E842}"/>
              </a:ext>
            </a:extLst>
          </p:cNvPr>
          <p:cNvSpPr txBox="1"/>
          <p:nvPr/>
        </p:nvSpPr>
        <p:spPr>
          <a:xfrm>
            <a:off x="6985269" y="518737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die</a:t>
            </a:r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 Tafel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0AF2A-07DE-4E44-866D-977DCDE0FB9D}"/>
              </a:ext>
            </a:extLst>
          </p:cNvPr>
          <p:cNvSpPr txBox="1"/>
          <p:nvPr/>
        </p:nvSpPr>
        <p:spPr>
          <a:xfrm>
            <a:off x="9482810" y="5187370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der Mann</a:t>
            </a:r>
            <a:endParaRPr lang="en-US" sz="28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66796-DA6F-FD4E-AC1C-BDDC500C6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3" y="2133291"/>
            <a:ext cx="2632588" cy="1595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1DF20-69C0-B244-B3E6-61168F767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26" y="1962670"/>
            <a:ext cx="2857500" cy="19367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49A07-04FC-3B45-B3DC-92F6F94BB9B6}"/>
              </a:ext>
            </a:extLst>
          </p:cNvPr>
          <p:cNvGrpSpPr/>
          <p:nvPr/>
        </p:nvGrpSpPr>
        <p:grpSpPr>
          <a:xfrm>
            <a:off x="3516624" y="1962670"/>
            <a:ext cx="2118718" cy="1771838"/>
            <a:chOff x="5398466" y="4221579"/>
            <a:chExt cx="2118718" cy="17718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C62557-222B-7546-8DA3-75790D2C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466" y="4997507"/>
              <a:ext cx="1005969" cy="995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1B6C9F-4A27-314B-B3A8-FB9B2BEA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435" y="4985249"/>
              <a:ext cx="1112749" cy="995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2080D6-E2EB-F947-A209-6569D990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289" y="4221579"/>
              <a:ext cx="687422" cy="7160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ECDCAC-E6B5-0543-8CA7-25A3ED1AF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689" y="4330141"/>
              <a:ext cx="527439" cy="60151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AD72899-74F1-1540-ABFB-B0B121F087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10" y="1903625"/>
            <a:ext cx="877855" cy="186466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55CF23F-E229-414E-8659-9DBAC4703EF0}"/>
              </a:ext>
            </a:extLst>
          </p:cNvPr>
          <p:cNvSpPr/>
          <p:nvPr/>
        </p:nvSpPr>
        <p:spPr>
          <a:xfrm>
            <a:off x="5944310" y="1163991"/>
            <a:ext cx="3733331" cy="3579879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F03D73-BFB7-B84B-A569-5EF1F7AB3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B35A3-8DA1-A445-8D15-F4FB91B8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6" y="-1467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Was </a:t>
            </a:r>
            <a:r>
              <a:rPr lang="en-GB" sz="3600" b="1" dirty="0" err="1">
                <a:solidFill>
                  <a:prstClr val="white"/>
                </a:solidFill>
              </a:rPr>
              <a:t>ist</a:t>
            </a:r>
            <a:r>
              <a:rPr lang="en-GB" sz="3600" b="1" dirty="0">
                <a:solidFill>
                  <a:prstClr val="white"/>
                </a:solidFill>
              </a:rPr>
              <a:t> die </a:t>
            </a:r>
            <a:r>
              <a:rPr lang="en-GB" sz="3600" b="1" dirty="0" err="1">
                <a:solidFill>
                  <a:prstClr val="white"/>
                </a:solidFill>
              </a:rPr>
              <a:t>Ausnahme</a:t>
            </a:r>
            <a:r>
              <a:rPr lang="en-GB" sz="3600" b="1" dirty="0">
                <a:solidFill>
                  <a:prstClr val="white"/>
                </a:solidFill>
              </a:rPr>
              <a:t>?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6D543-BDB3-8C4D-908C-1BE54759A8F9}"/>
              </a:ext>
            </a:extLst>
          </p:cNvPr>
          <p:cNvSpPr txBox="1"/>
          <p:nvPr/>
        </p:nvSpPr>
        <p:spPr>
          <a:xfrm>
            <a:off x="11557064" y="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862BE-9872-D540-86DE-D83D13B4E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7" y="2267114"/>
            <a:ext cx="2019073" cy="2085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3BAAB0-5346-3B44-9539-B5AA8C187D32}"/>
              </a:ext>
            </a:extLst>
          </p:cNvPr>
          <p:cNvSpPr txBox="1"/>
          <p:nvPr/>
        </p:nvSpPr>
        <p:spPr>
          <a:xfrm>
            <a:off x="1192101" y="5185665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was?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C3C7F-082A-0E46-9664-6ACE743335B4}"/>
              </a:ext>
            </a:extLst>
          </p:cNvPr>
          <p:cNvSpPr txBox="1"/>
          <p:nvPr/>
        </p:nvSpPr>
        <p:spPr>
          <a:xfrm>
            <a:off x="3807981" y="5187370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denken</a:t>
            </a:r>
            <a:endParaRPr lang="en-US" sz="28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5565B-0E4D-3C43-97B4-83A02B3A58BF}"/>
              </a:ext>
            </a:extLst>
          </p:cNvPr>
          <p:cNvSpPr txBox="1"/>
          <p:nvPr/>
        </p:nvSpPr>
        <p:spPr>
          <a:xfrm>
            <a:off x="6985269" y="518737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sagen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FE09F-F495-BA4C-AD63-D41C3174F49B}"/>
              </a:ext>
            </a:extLst>
          </p:cNvPr>
          <p:cNvSpPr txBox="1"/>
          <p:nvPr/>
        </p:nvSpPr>
        <p:spPr>
          <a:xfrm>
            <a:off x="9482810" y="518737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geben</a:t>
            </a:r>
            <a:endParaRPr lang="en-US" sz="28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6283F-5E81-4144-B722-342D3650C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10" y="1884906"/>
            <a:ext cx="2080296" cy="2061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E72E8-9A20-BD45-81BF-76E0EF96AE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44" y="1163991"/>
            <a:ext cx="2600084" cy="3453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CB86D0-0AD9-A54E-8EC2-A22916AF67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2" y="2267114"/>
            <a:ext cx="3088676" cy="18171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7E08A9C-EF2B-424D-BE7E-E57A69F984F1}"/>
              </a:ext>
            </a:extLst>
          </p:cNvPr>
          <p:cNvSpPr/>
          <p:nvPr/>
        </p:nvSpPr>
        <p:spPr>
          <a:xfrm>
            <a:off x="1" y="1881076"/>
            <a:ext cx="3463343" cy="3084542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F03D73-BFB7-B84B-A569-5EF1F7AB3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4DD78-6EB4-DE4B-B0FC-22CE14C3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6" y="904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Was </a:t>
            </a:r>
            <a:r>
              <a:rPr lang="en-GB" sz="3600" b="1" dirty="0" err="1">
                <a:solidFill>
                  <a:prstClr val="white"/>
                </a:solidFill>
              </a:rPr>
              <a:t>ist</a:t>
            </a:r>
            <a:r>
              <a:rPr lang="en-GB" sz="3600" b="1" dirty="0">
                <a:solidFill>
                  <a:prstClr val="white"/>
                </a:solidFill>
              </a:rPr>
              <a:t> die </a:t>
            </a:r>
            <a:r>
              <a:rPr lang="en-GB" sz="3600" b="1" dirty="0" err="1">
                <a:solidFill>
                  <a:prstClr val="white"/>
                </a:solidFill>
              </a:rPr>
              <a:t>Ausnahme</a:t>
            </a:r>
            <a:r>
              <a:rPr lang="en-GB" sz="3600" b="1" dirty="0">
                <a:solidFill>
                  <a:prstClr val="white"/>
                </a:solidFill>
              </a:rPr>
              <a:t>?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6D543-BDB3-8C4D-908C-1BE54759A8F9}"/>
              </a:ext>
            </a:extLst>
          </p:cNvPr>
          <p:cNvSpPr txBox="1"/>
          <p:nvPr/>
        </p:nvSpPr>
        <p:spPr>
          <a:xfrm>
            <a:off x="11619407" y="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416B9-4BF8-E448-BAC4-CAF172CFF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8" y="1722765"/>
            <a:ext cx="2091569" cy="2072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33771-F368-804B-A7ED-C1CD26C6D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940301"/>
            <a:ext cx="1845697" cy="1855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41DAC-0B1A-B648-9E46-A3B66A3830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44" y="1689344"/>
            <a:ext cx="1366369" cy="2143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D4198-C33D-2246-A1FC-0B8C72B8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53" y="1689344"/>
            <a:ext cx="1864287" cy="20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5A6F8B-7BB3-1042-A3B0-00831890E09F}"/>
              </a:ext>
            </a:extLst>
          </p:cNvPr>
          <p:cNvSpPr txBox="1"/>
          <p:nvPr/>
        </p:nvSpPr>
        <p:spPr>
          <a:xfrm>
            <a:off x="822168" y="518737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geben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B6782-234D-DD4C-8772-E9A3FFAC50F8}"/>
              </a:ext>
            </a:extLst>
          </p:cNvPr>
          <p:cNvSpPr txBox="1"/>
          <p:nvPr/>
        </p:nvSpPr>
        <p:spPr>
          <a:xfrm>
            <a:off x="3463872" y="5187370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das </a:t>
            </a:r>
            <a:r>
              <a:rPr lang="en-US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Paar</a:t>
            </a:r>
            <a:endParaRPr lang="en-US" sz="28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04D04-E948-4240-981A-2E011C73A644}"/>
              </a:ext>
            </a:extLst>
          </p:cNvPr>
          <p:cNvSpPr txBox="1"/>
          <p:nvPr/>
        </p:nvSpPr>
        <p:spPr>
          <a:xfrm>
            <a:off x="6728115" y="5187370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k</a:t>
            </a:r>
            <a:r>
              <a:rPr lang="en-US" sz="28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a</a:t>
            </a:r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lt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38B5F3-B664-314A-B350-59A516596507}"/>
              </a:ext>
            </a:extLst>
          </p:cNvPr>
          <p:cNvSpPr txBox="1"/>
          <p:nvPr/>
        </p:nvSpPr>
        <p:spPr>
          <a:xfrm>
            <a:off x="8811208" y="5168656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die </a:t>
            </a:r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Idee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6F0F39-DBC3-FD43-AD27-EC61E68F3A41}"/>
              </a:ext>
            </a:extLst>
          </p:cNvPr>
          <p:cNvSpPr/>
          <p:nvPr/>
        </p:nvSpPr>
        <p:spPr>
          <a:xfrm>
            <a:off x="5449882" y="1320131"/>
            <a:ext cx="3359889" cy="3189767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F03D73-BFB7-B84B-A569-5EF1F7AB3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0CF9E-6581-C74D-9477-4A9F6603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6" y="-33168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600" b="1" dirty="0">
                <a:solidFill>
                  <a:prstClr val="white"/>
                </a:solidFill>
                <a:ea typeface="+mn-ea"/>
                <a:cs typeface="+mn-cs"/>
              </a:rPr>
              <a:t>Was </a:t>
            </a:r>
            <a:r>
              <a:rPr lang="en-GB" sz="3600" b="1" dirty="0" err="1">
                <a:solidFill>
                  <a:prstClr val="white"/>
                </a:solidFill>
                <a:ea typeface="+mn-ea"/>
                <a:cs typeface="+mn-cs"/>
              </a:rPr>
              <a:t>ist</a:t>
            </a:r>
            <a:r>
              <a:rPr lang="en-GB" sz="3600" b="1" dirty="0">
                <a:solidFill>
                  <a:prstClr val="white"/>
                </a:solidFill>
                <a:ea typeface="+mn-ea"/>
                <a:cs typeface="+mn-cs"/>
              </a:rPr>
              <a:t> die </a:t>
            </a:r>
            <a:r>
              <a:rPr lang="en-GB" sz="3600" b="1" dirty="0" err="1">
                <a:solidFill>
                  <a:prstClr val="white"/>
                </a:solidFill>
                <a:ea typeface="+mn-ea"/>
                <a:cs typeface="+mn-cs"/>
              </a:rPr>
              <a:t>Ausnahme</a:t>
            </a:r>
            <a:r>
              <a:rPr lang="en-GB" sz="3600" b="1" dirty="0">
                <a:solidFill>
                  <a:prstClr val="white"/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6D543-BDB3-8C4D-908C-1BE54759A8F9}"/>
              </a:ext>
            </a:extLst>
          </p:cNvPr>
          <p:cNvSpPr txBox="1"/>
          <p:nvPr/>
        </p:nvSpPr>
        <p:spPr>
          <a:xfrm>
            <a:off x="11586367" y="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7B8CA-2282-214A-951D-310DD8A5EB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2"/>
          <a:stretch/>
        </p:blipFill>
        <p:spPr>
          <a:xfrm>
            <a:off x="6601647" y="1481482"/>
            <a:ext cx="1948239" cy="253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14FC79-3A4D-7A4B-89A5-29974CBCC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64" y="1902652"/>
            <a:ext cx="2857500" cy="1936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C61DD-AF82-0046-B676-433F120E6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85" y="1763455"/>
            <a:ext cx="3069484" cy="22151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68B0E1-3A16-0840-B653-09BBA48152D4}"/>
              </a:ext>
            </a:extLst>
          </p:cNvPr>
          <p:cNvGrpSpPr/>
          <p:nvPr/>
        </p:nvGrpSpPr>
        <p:grpSpPr>
          <a:xfrm>
            <a:off x="482889" y="1985108"/>
            <a:ext cx="2118718" cy="1771838"/>
            <a:chOff x="5398466" y="4221579"/>
            <a:chExt cx="2118718" cy="17718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5F8C3-9464-9244-BA81-27F8EFE90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466" y="4997507"/>
              <a:ext cx="1005969" cy="9959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28A4FD-2E77-9C48-9FF3-99A68295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435" y="4985249"/>
              <a:ext cx="1112749" cy="995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0ECFEC-8E17-4D4D-9981-16E1AA39A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289" y="4221579"/>
              <a:ext cx="687422" cy="7160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B9616B-856B-5F45-8041-710B147F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689" y="4330141"/>
              <a:ext cx="527439" cy="60151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6E4778-CC39-9E46-8AD6-7A16F326BC62}"/>
              </a:ext>
            </a:extLst>
          </p:cNvPr>
          <p:cNvSpPr txBox="1"/>
          <p:nvPr/>
        </p:nvSpPr>
        <p:spPr>
          <a:xfrm>
            <a:off x="768959" y="5207317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der</a:t>
            </a:r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 Tag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FB688-B51B-7A44-B0BB-546E153B341D}"/>
              </a:ext>
            </a:extLst>
          </p:cNvPr>
          <p:cNvSpPr txBox="1"/>
          <p:nvPr/>
        </p:nvSpPr>
        <p:spPr>
          <a:xfrm>
            <a:off x="3824667" y="5207317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die </a:t>
            </a:r>
            <a:r>
              <a:rPr lang="en-US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Klasse</a:t>
            </a:r>
            <a:endParaRPr lang="en-US" sz="28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5134DD-0B95-8A4E-B61A-64EC5952D456}"/>
              </a:ext>
            </a:extLst>
          </p:cNvPr>
          <p:cNvSpPr txBox="1"/>
          <p:nvPr/>
        </p:nvSpPr>
        <p:spPr>
          <a:xfrm>
            <a:off x="6498387" y="5207317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die </a:t>
            </a:r>
            <a:r>
              <a:rPr lang="en-US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Flasche</a:t>
            </a:r>
            <a:endParaRPr lang="en-US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82EC0-06E2-274B-BD42-CD2A14FB7023}"/>
              </a:ext>
            </a:extLst>
          </p:cNvPr>
          <p:cNvSpPr txBox="1"/>
          <p:nvPr/>
        </p:nvSpPr>
        <p:spPr>
          <a:xfrm>
            <a:off x="9618207" y="518737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die Tafel</a:t>
            </a:r>
            <a:endParaRPr lang="en-US" sz="28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35A849-850E-5D4F-8998-09BF637AC010}"/>
              </a:ext>
            </a:extLst>
          </p:cNvPr>
          <p:cNvSpPr/>
          <p:nvPr/>
        </p:nvSpPr>
        <p:spPr>
          <a:xfrm>
            <a:off x="55168" y="1763455"/>
            <a:ext cx="3069484" cy="2907794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_template.pptx" id="{99FA4C50-84AC-4433-BF07-FE6B7343DAD0}" vid="{39147C7E-68DD-47C5-8118-3F179FB41A45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511</Words>
  <Application>Microsoft Macintosh PowerPoint</Application>
  <PresentationFormat>Widescreen</PresentationFormat>
  <Paragraphs>134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Tw Cen MT</vt:lpstr>
      <vt:lpstr>1_Office Theme</vt:lpstr>
      <vt:lpstr>2_Office Theme</vt:lpstr>
      <vt:lpstr>Grammar</vt:lpstr>
      <vt:lpstr>der, die, oder das?</vt:lpstr>
      <vt:lpstr>der, die, oder das?</vt:lpstr>
      <vt:lpstr>Was ist die Ausnahme?</vt:lpstr>
      <vt:lpstr>Was ist die Ausnahme?</vt:lpstr>
      <vt:lpstr>Was ist die Ausnahme?</vt:lpstr>
      <vt:lpstr>Was ist die Ausnahme?</vt:lpstr>
      <vt:lpstr>Was ist die Ausnahme?</vt:lpstr>
      <vt:lpstr>Was ist die Ausnahme?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Rachel Hawkes</dc:creator>
  <cp:lastModifiedBy>Helen Thomas</cp:lastModifiedBy>
  <cp:revision>2</cp:revision>
  <dcterms:created xsi:type="dcterms:W3CDTF">2019-12-01T13:30:50Z</dcterms:created>
  <dcterms:modified xsi:type="dcterms:W3CDTF">2019-12-13T17:22:09Z</dcterms:modified>
</cp:coreProperties>
</file>