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0" r:id="rId3"/>
  </p:sldMasterIdLst>
  <p:notesMasterIdLst>
    <p:notesMasterId r:id="rId15"/>
  </p:notesMasterIdLst>
  <p:sldIdLst>
    <p:sldId id="257" r:id="rId4"/>
    <p:sldId id="258" r:id="rId5"/>
    <p:sldId id="267" r:id="rId6"/>
    <p:sldId id="268" r:id="rId7"/>
    <p:sldId id="269" r:id="rId8"/>
    <p:sldId id="270" r:id="rId9"/>
    <p:sldId id="271" r:id="rId10"/>
    <p:sldId id="272" r:id="rId11"/>
    <p:sldId id="273" r:id="rId12"/>
    <p:sldId id="262"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showGuides="1">
      <p:cViewPr varScale="1">
        <p:scale>
          <a:sx n="56" d="100"/>
          <a:sy n="56" d="100"/>
        </p:scale>
        <p:origin x="30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B74D5-A1A4-41D9-AAEB-A72E687221CE}" type="datetimeFigureOut">
              <a:rPr lang="en-GB" smtClean="0"/>
              <a:t>13/06/2020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089437-3CD8-4068-9862-8A82ACA53673}" type="slidenum">
              <a:rPr lang="en-GB" smtClean="0"/>
              <a:t>‹#›</a:t>
            </a:fld>
            <a:endParaRPr lang="en-GB"/>
          </a:p>
        </p:txBody>
      </p:sp>
    </p:spTree>
    <p:extLst>
      <p:ext uri="{BB962C8B-B14F-4D97-AF65-F5344CB8AC3E}">
        <p14:creationId xmlns:p14="http://schemas.microsoft.com/office/powerpoint/2010/main" val="4138267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de/users/Lars_Nissen-2780243/?utm_source=link-attribution&amp;utm_medium=referral&amp;utm_campaign=image&amp;utm_content=4072907"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pixabay.com/de/?utm_source=link-attribution&amp;utm_medium=referral&amp;utm_campaign=image&amp;utm_content=1968243" TargetMode="External"/><Relationship Id="rId5" Type="http://schemas.openxmlformats.org/officeDocument/2006/relationships/hyperlink" Target="https://pixabay.com/de/users/coffeebeanworks-558718/?utm_source=link-attribution&amp;utm_medium=referral&amp;utm_campaign=image&amp;utm_content=1968243" TargetMode="External"/><Relationship Id="rId4" Type="http://schemas.openxmlformats.org/officeDocument/2006/relationships/hyperlink" Target="https://pixabay.com/de/?utm_source=link-attribution&amp;utm_medium=referral&amp;utm_campaign=image&amp;utm_content=4072907"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6/6f/Karte_Gemeinde_Kreuzlingen_2011.p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de/users/antjeeipper-146990/?utm_source=link-attribution&amp;utm_medium=referral&amp;utm_campaign=image&amp;utm_content=258982"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de.wikipedia.org/wiki/Johannes_D%C3%B6rflinger_(K%C3%BCnstler)" TargetMode="External"/><Relationship Id="rId5" Type="http://schemas.openxmlformats.org/officeDocument/2006/relationships/hyperlink" Target="https://upload.wikimedia.org/wikipedia/commons/7/70/Kunstgrenze-Eremit.JPG" TargetMode="External"/><Relationship Id="rId4" Type="http://schemas.openxmlformats.org/officeDocument/2006/relationships/hyperlink" Target="https://pixabay.com/de/?utm_source=link-attribution&amp;utm_medium=referral&amp;utm_campaign=image&amp;utm_content=25898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xhere.com/en/photo/135309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Gleise_2+3_Bahnhof_Kreuzlingen-IMG_G11_20110113_000614.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21293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[2]  </a:t>
            </a:r>
            <a:br>
              <a:rPr lang="en-GB" b="1" baseline="0" dirty="0"/>
            </a:br>
            <a:r>
              <a:rPr lang="en-GB" b="1" baseline="0" dirty="0"/>
              <a:t>Timing:  </a:t>
            </a:r>
            <a:r>
              <a:rPr lang="en-GB" b="0" baseline="0" dirty="0"/>
              <a:t>8 mins</a:t>
            </a:r>
            <a:br>
              <a:rPr lang="en-GB" b="0" baseline="0" dirty="0"/>
            </a:br>
            <a:br>
              <a:rPr lang="en-GB" b="0" baseline="0" dirty="0"/>
            </a:br>
            <a:r>
              <a:rPr lang="en-GB" b="1" baseline="0" dirty="0"/>
              <a:t>Aim:</a:t>
            </a:r>
            <a:br>
              <a:rPr lang="en-GB" b="0" baseline="0" dirty="0"/>
            </a:br>
            <a:r>
              <a:rPr lang="en-GB" b="0" baseline="0" dirty="0"/>
              <a:t>To practise the vast majority of vocabulary from the two revisited weeks, some of which will also be used in later activities.  </a:t>
            </a:r>
            <a:r>
              <a:rPr lang="en-GB" b="1" baseline="0" dirty="0"/>
              <a:t>Note: </a:t>
            </a:r>
            <a:r>
              <a:rPr lang="en-GB" b="0" baseline="0" dirty="0"/>
              <a:t>the two items not revised here, man [34] and </a:t>
            </a:r>
            <a:r>
              <a:rPr lang="en-GB" b="0" baseline="0" dirty="0" err="1"/>
              <a:t>mit</a:t>
            </a:r>
            <a:r>
              <a:rPr lang="en-GB" b="0" baseline="0" dirty="0"/>
              <a:t> </a:t>
            </a:r>
            <a:r>
              <a:rPr lang="en-GB" b="0" baseline="0" dirty="0" err="1"/>
              <a:t>wem</a:t>
            </a:r>
            <a:r>
              <a:rPr lang="en-GB" b="0" baseline="0" dirty="0"/>
              <a:t>? [13/173] occur in later activities.</a:t>
            </a:r>
          </a:p>
          <a:p>
            <a:br>
              <a:rPr lang="en-GB" b="0" baseline="0" dirty="0"/>
            </a:br>
            <a:r>
              <a:rPr lang="en-GB" b="1" baseline="0" dirty="0"/>
              <a:t>Procedure:</a:t>
            </a:r>
            <a:br>
              <a:rPr lang="en-GB" b="0" baseline="0" dirty="0"/>
            </a:br>
            <a:r>
              <a:rPr lang="en-GB" b="0" baseline="0" dirty="0"/>
              <a:t>1. Teacher elicits the German for the five English emoji adjectives.  The German appears on mouse clicks.</a:t>
            </a:r>
            <a:br>
              <a:rPr lang="en-GB" b="0" baseline="0" dirty="0"/>
            </a:br>
            <a:r>
              <a:rPr lang="en-GB" b="0" baseline="0" dirty="0"/>
              <a:t>2. Students then read the text messages.  </a:t>
            </a:r>
            <a:r>
              <a:rPr lang="en-GB" b="0" baseline="0" dirty="0" err="1"/>
              <a:t>Emojis</a:t>
            </a:r>
            <a:r>
              <a:rPr lang="en-GB" b="0" baseline="0" dirty="0"/>
              <a:t> are broken on their phones, so Mia and Heidi have to write the most suitable German emoji word from the list for each part of the message 1-8.</a:t>
            </a:r>
            <a:br>
              <a:rPr lang="en-GB" b="0" baseline="0" dirty="0"/>
            </a:br>
            <a:r>
              <a:rPr lang="en-GB" b="0" baseline="0" dirty="0"/>
              <a:t>3. Students write 1-8 and the German adjective.  They base their choice on their understanding of the preceding sentence.</a:t>
            </a:r>
            <a:br>
              <a:rPr lang="en-GB" b="0" baseline="0" dirty="0"/>
            </a:br>
            <a:r>
              <a:rPr lang="en-GB" b="0" baseline="0" dirty="0"/>
              <a:t>4. Model the first one with students.  Answers 1-8 appear on mouse clicks.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frequencies:</a:t>
            </a:r>
            <a:br>
              <a:rPr lang="en-GB" b="0" baseline="0" dirty="0"/>
            </a:br>
            <a:r>
              <a:rPr lang="en-GB" sz="1200" b="1" i="0" u="none" strike="noStrike" kern="1200" cap="none" dirty="0">
                <a:solidFill>
                  <a:schemeClr val="tx1"/>
                </a:solidFill>
                <a:effectLst/>
                <a:latin typeface="+mn-lt"/>
                <a:ea typeface="Calibri"/>
                <a:cs typeface="Calibri"/>
                <a:sym typeface="Calibri"/>
              </a:rPr>
              <a:t>du </a:t>
            </a:r>
            <a:r>
              <a:rPr lang="en-GB" sz="1200" b="1" i="0" u="none" strike="noStrike" kern="1200" cap="none" dirty="0" err="1">
                <a:solidFill>
                  <a:schemeClr val="tx1"/>
                </a:solidFill>
                <a:effectLst/>
                <a:latin typeface="+mn-lt"/>
                <a:ea typeface="Calibri"/>
                <a:cs typeface="Calibri"/>
                <a:sym typeface="Calibri"/>
              </a:rPr>
              <a:t>darfst</a:t>
            </a:r>
            <a:r>
              <a:rPr lang="en-GB" sz="1200" b="1" i="0" u="none" strike="noStrike" kern="1200" cap="none" dirty="0">
                <a:solidFill>
                  <a:schemeClr val="tx1"/>
                </a:solidFill>
                <a:effectLst/>
                <a:latin typeface="+mn-lt"/>
                <a:ea typeface="Calibri"/>
                <a:cs typeface="Calibri"/>
                <a:sym typeface="Calibri"/>
              </a:rPr>
              <a:t> </a:t>
            </a:r>
            <a:r>
              <a:rPr lang="en-GB" sz="1200" b="1" i="0" u="none" strike="noStrike" kern="1200" cap="none" dirty="0" err="1">
                <a:solidFill>
                  <a:schemeClr val="tx1"/>
                </a:solidFill>
                <a:effectLst/>
                <a:latin typeface="+mn-lt"/>
                <a:ea typeface="Calibri"/>
                <a:cs typeface="Calibri"/>
                <a:sym typeface="Calibri"/>
              </a:rPr>
              <a:t>er</a:t>
            </a:r>
            <a:r>
              <a:rPr lang="en-GB" sz="1200" b="1" i="0" u="none" strike="noStrike" kern="1200" cap="none" dirty="0">
                <a:solidFill>
                  <a:schemeClr val="tx1"/>
                </a:solidFill>
                <a:effectLst/>
                <a:latin typeface="+mn-lt"/>
                <a:ea typeface="Calibri"/>
                <a:cs typeface="Calibri"/>
                <a:sym typeface="Calibri"/>
              </a:rPr>
              <a:t> </a:t>
            </a:r>
            <a:r>
              <a:rPr lang="en-GB" sz="1200" b="1" i="0" u="none" strike="noStrike" kern="1200" cap="none" dirty="0" err="1">
                <a:solidFill>
                  <a:schemeClr val="tx1"/>
                </a:solidFill>
                <a:effectLst/>
                <a:latin typeface="+mn-lt"/>
                <a:ea typeface="Calibri"/>
                <a:cs typeface="Calibri"/>
                <a:sym typeface="Calibri"/>
              </a:rPr>
              <a:t>darf</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[142] </a:t>
            </a:r>
            <a:r>
              <a:rPr lang="en-GB" sz="1200" b="1" i="0" u="none" strike="noStrike" kern="1200" cap="none" dirty="0" err="1">
                <a:solidFill>
                  <a:schemeClr val="tx1"/>
                </a:solidFill>
                <a:effectLst/>
                <a:latin typeface="+mn-lt"/>
                <a:ea typeface="Calibri"/>
                <a:cs typeface="Calibri"/>
                <a:sym typeface="Calibri"/>
              </a:rPr>
              <a:t>müssen</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[45] </a:t>
            </a:r>
            <a:r>
              <a:rPr lang="en-GB" sz="1200" b="1" i="0" u="none" strike="noStrike" kern="1200" cap="none" dirty="0" err="1">
                <a:solidFill>
                  <a:schemeClr val="tx1"/>
                </a:solidFill>
                <a:effectLst/>
                <a:latin typeface="+mn-lt"/>
                <a:ea typeface="Calibri"/>
                <a:cs typeface="Calibri"/>
                <a:sym typeface="Calibri"/>
              </a:rPr>
              <a:t>ich</a:t>
            </a:r>
            <a:r>
              <a:rPr lang="en-GB" sz="1200" b="1" i="0" u="none" strike="noStrike" kern="1200" cap="none" dirty="0">
                <a:solidFill>
                  <a:schemeClr val="tx1"/>
                </a:solidFill>
                <a:effectLst/>
                <a:latin typeface="+mn-lt"/>
                <a:ea typeface="Calibri"/>
                <a:cs typeface="Calibri"/>
                <a:sym typeface="Calibri"/>
              </a:rPr>
              <a:t> muss du </a:t>
            </a:r>
            <a:r>
              <a:rPr lang="en-GB" sz="1200" b="1" i="0" u="none" strike="noStrike" kern="1200" cap="none" dirty="0" err="1">
                <a:solidFill>
                  <a:schemeClr val="tx1"/>
                </a:solidFill>
                <a:effectLst/>
                <a:latin typeface="+mn-lt"/>
                <a:ea typeface="Calibri"/>
                <a:cs typeface="Calibri"/>
                <a:sym typeface="Calibri"/>
              </a:rPr>
              <a:t>musst</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[45] </a:t>
            </a:r>
            <a:r>
              <a:rPr lang="en-GB" sz="1200" b="1" i="0" u="none" strike="noStrike" kern="1200" cap="none" dirty="0" err="1">
                <a:solidFill>
                  <a:schemeClr val="tx1"/>
                </a:solidFill>
                <a:effectLst/>
                <a:latin typeface="+mn-lt"/>
                <a:ea typeface="Calibri"/>
                <a:cs typeface="Calibri"/>
                <a:sym typeface="Calibri"/>
              </a:rPr>
              <a:t>ich</a:t>
            </a:r>
            <a:r>
              <a:rPr lang="en-GB" sz="1200" b="1" i="0" u="none" strike="noStrike" kern="1200" cap="none" dirty="0">
                <a:solidFill>
                  <a:schemeClr val="tx1"/>
                </a:solidFill>
                <a:effectLst/>
                <a:latin typeface="+mn-lt"/>
                <a:ea typeface="Calibri"/>
                <a:cs typeface="Calibri"/>
                <a:sym typeface="Calibri"/>
              </a:rPr>
              <a:t> will </a:t>
            </a:r>
            <a:r>
              <a:rPr lang="en-GB" sz="1200" b="0" i="0" u="none" strike="noStrike" kern="1200" cap="none" dirty="0">
                <a:solidFill>
                  <a:schemeClr val="tx1"/>
                </a:solidFill>
                <a:effectLst/>
                <a:latin typeface="+mn-lt"/>
                <a:ea typeface="Calibri"/>
                <a:cs typeface="Calibri"/>
                <a:sym typeface="Calibri"/>
              </a:rPr>
              <a:t>[65] </a:t>
            </a:r>
            <a:r>
              <a:rPr lang="en-GB" sz="1200" b="1" i="0" u="none" strike="noStrike" kern="1200" cap="none" dirty="0" err="1">
                <a:solidFill>
                  <a:schemeClr val="tx1"/>
                </a:solidFill>
                <a:effectLst/>
                <a:latin typeface="+mn-lt"/>
                <a:ea typeface="Calibri"/>
                <a:cs typeface="Calibri"/>
                <a:sym typeface="Calibri"/>
              </a:rPr>
              <a:t>glücklich</a:t>
            </a:r>
            <a:r>
              <a:rPr lang="en-GB" sz="1200" b="0" i="0" u="none" strike="noStrike" kern="1200" cap="none" dirty="0">
                <a:solidFill>
                  <a:schemeClr val="tx1"/>
                </a:solidFill>
                <a:effectLst/>
                <a:latin typeface="+mn-lt"/>
                <a:ea typeface="Calibri"/>
                <a:cs typeface="Calibri"/>
                <a:sym typeface="Calibri"/>
              </a:rPr>
              <a:t> [1189] </a:t>
            </a:r>
            <a:r>
              <a:rPr lang="en-GB" sz="1200" b="1" i="0" u="none" strike="noStrike" kern="1200" cap="none" dirty="0" err="1">
                <a:solidFill>
                  <a:schemeClr val="tx1"/>
                </a:solidFill>
                <a:effectLst/>
                <a:latin typeface="+mn-lt"/>
                <a:ea typeface="Calibri"/>
                <a:cs typeface="Calibri"/>
                <a:sym typeface="Calibri"/>
              </a:rPr>
              <a:t>genug</a:t>
            </a:r>
            <a:r>
              <a:rPr lang="en-GB" sz="1200" b="0" i="0" u="none" strike="noStrike" kern="1200" cap="none" dirty="0">
                <a:solidFill>
                  <a:schemeClr val="tx1"/>
                </a:solidFill>
                <a:effectLst/>
                <a:latin typeface="+mn-lt"/>
                <a:ea typeface="Calibri"/>
                <a:cs typeface="Calibri"/>
                <a:sym typeface="Calibri"/>
              </a:rPr>
              <a:t> [480] </a:t>
            </a:r>
            <a:r>
              <a:rPr lang="en-GB" sz="1200" b="1" i="0" u="none" strike="noStrike" kern="1200" cap="none" dirty="0" err="1">
                <a:solidFill>
                  <a:schemeClr val="tx1"/>
                </a:solidFill>
                <a:effectLst/>
                <a:latin typeface="+mn-lt"/>
                <a:ea typeface="Calibri"/>
                <a:cs typeface="Calibri"/>
                <a:sym typeface="Calibri"/>
              </a:rPr>
              <a:t>krank</a:t>
            </a:r>
            <a:r>
              <a:rPr lang="en-GB" sz="1200" b="0" i="0" u="none" strike="noStrike" kern="1200" cap="none" dirty="0">
                <a:solidFill>
                  <a:schemeClr val="tx1"/>
                </a:solidFill>
                <a:effectLst/>
                <a:latin typeface="+mn-lt"/>
                <a:ea typeface="Calibri"/>
                <a:cs typeface="Calibri"/>
                <a:sym typeface="Calibri"/>
              </a:rPr>
              <a:t> [1105] </a:t>
            </a:r>
            <a:r>
              <a:rPr lang="en-GB" sz="1200" b="1" i="0" u="none" strike="noStrike" kern="1200" cap="none" dirty="0" err="1">
                <a:solidFill>
                  <a:schemeClr val="tx1"/>
                </a:solidFill>
                <a:effectLst/>
                <a:latin typeface="+mn-lt"/>
                <a:ea typeface="Calibri"/>
                <a:cs typeface="Calibri"/>
                <a:sym typeface="Calibri"/>
              </a:rPr>
              <a:t>ruhig</a:t>
            </a:r>
            <a:r>
              <a:rPr lang="en-GB" sz="1200" b="0" i="0" u="none" strike="noStrike" kern="1200" cap="none" dirty="0">
                <a:solidFill>
                  <a:schemeClr val="tx1"/>
                </a:solidFill>
                <a:effectLst/>
                <a:latin typeface="+mn-lt"/>
                <a:ea typeface="Calibri"/>
                <a:cs typeface="Calibri"/>
                <a:sym typeface="Calibri"/>
              </a:rPr>
              <a:t> [905] </a:t>
            </a:r>
            <a:r>
              <a:rPr lang="en-GB" sz="1200" b="1" i="0" u="none" strike="noStrike" kern="1200" cap="none" dirty="0" err="1">
                <a:solidFill>
                  <a:schemeClr val="tx1"/>
                </a:solidFill>
                <a:effectLst/>
                <a:latin typeface="+mn-lt"/>
                <a:ea typeface="Calibri"/>
                <a:cs typeface="Calibri"/>
                <a:sym typeface="Calibri"/>
              </a:rPr>
              <a:t>traurig</a:t>
            </a:r>
            <a:r>
              <a:rPr lang="en-GB" sz="1200" b="0" i="0" u="none" strike="noStrike" kern="1200" cap="none" dirty="0">
                <a:solidFill>
                  <a:schemeClr val="tx1"/>
                </a:solidFill>
                <a:effectLst/>
                <a:latin typeface="+mn-lt"/>
                <a:ea typeface="Calibri"/>
                <a:cs typeface="Calibri"/>
                <a:sym typeface="Calibri"/>
              </a:rPr>
              <a:t> [1871]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Rad </a:t>
            </a:r>
            <a:r>
              <a:rPr lang="en-GB" sz="1200" b="1" i="0" u="none" strike="noStrike" kern="1200" cap="none" dirty="0" err="1">
                <a:solidFill>
                  <a:schemeClr val="tx1"/>
                </a:solidFill>
                <a:effectLst/>
                <a:latin typeface="+mn-lt"/>
                <a:ea typeface="Calibri"/>
                <a:cs typeface="Calibri"/>
                <a:sym typeface="Calibri"/>
              </a:rPr>
              <a:t>fahren</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[2156/169] am </a:t>
            </a:r>
            <a:r>
              <a:rPr lang="en-GB" sz="1200" b="1" i="0" u="none" strike="noStrike" kern="1200" cap="none" dirty="0" err="1">
                <a:solidFill>
                  <a:schemeClr val="tx1"/>
                </a:solidFill>
                <a:effectLst/>
                <a:latin typeface="+mn-lt"/>
                <a:ea typeface="Calibri"/>
                <a:cs typeface="Calibri"/>
                <a:sym typeface="Calibri"/>
              </a:rPr>
              <a:t>Nachmittag</a:t>
            </a:r>
            <a:r>
              <a:rPr lang="en-GB" sz="1200" b="0" i="0" u="none" strike="noStrike" kern="1200" cap="none" dirty="0">
                <a:solidFill>
                  <a:schemeClr val="tx1"/>
                </a:solidFill>
                <a:effectLst/>
                <a:latin typeface="+mn-lt"/>
                <a:ea typeface="Calibri"/>
                <a:cs typeface="Calibri"/>
                <a:sym typeface="Calibri"/>
              </a:rPr>
              <a:t> [1426] </a:t>
            </a:r>
            <a:r>
              <a:rPr lang="en-GB" sz="1200" b="1" i="0" u="none" strike="noStrike" kern="1200" cap="none" dirty="0">
                <a:solidFill>
                  <a:schemeClr val="tx1"/>
                </a:solidFill>
                <a:effectLst/>
                <a:latin typeface="+mn-lt"/>
                <a:ea typeface="Calibri"/>
                <a:cs typeface="Calibri"/>
                <a:sym typeface="Calibri"/>
              </a:rPr>
              <a:t>am Abend </a:t>
            </a:r>
            <a:r>
              <a:rPr lang="en-GB" sz="1200" b="0" i="0" u="none" strike="noStrike" kern="1200" cap="none" dirty="0">
                <a:solidFill>
                  <a:schemeClr val="tx1"/>
                </a:solidFill>
                <a:effectLst/>
                <a:latin typeface="+mn-lt"/>
                <a:ea typeface="Calibri"/>
                <a:cs typeface="Calibri"/>
                <a:sym typeface="Calibri"/>
              </a:rPr>
              <a:t>[313] </a:t>
            </a:r>
            <a:r>
              <a:rPr lang="en-GB" sz="1200" b="1" i="0" u="none" strike="noStrike" kern="1200" cap="none" dirty="0">
                <a:solidFill>
                  <a:schemeClr val="tx1"/>
                </a:solidFill>
                <a:effectLst/>
                <a:latin typeface="+mn-lt"/>
                <a:ea typeface="Calibri"/>
                <a:cs typeface="Calibri"/>
                <a:sym typeface="Calibri"/>
              </a:rPr>
              <a:t>am </a:t>
            </a:r>
            <a:r>
              <a:rPr lang="en-GB" sz="1200" b="1" i="0" u="none" strike="noStrike" kern="1200" cap="none" dirty="0" err="1">
                <a:solidFill>
                  <a:schemeClr val="tx1"/>
                </a:solidFill>
                <a:effectLst/>
                <a:latin typeface="+mn-lt"/>
                <a:ea typeface="Calibri"/>
                <a:cs typeface="Calibri"/>
                <a:sym typeface="Calibri"/>
              </a:rPr>
              <a:t>Wochenende</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[764] </a:t>
            </a:r>
            <a:r>
              <a:rPr lang="en-GB" sz="1200" b="1" i="0" u="none" strike="noStrike" kern="1200" cap="none" dirty="0" err="1">
                <a:solidFill>
                  <a:schemeClr val="tx1"/>
                </a:solidFill>
                <a:effectLst/>
                <a:latin typeface="+mn-lt"/>
                <a:ea typeface="Calibri"/>
                <a:cs typeface="Calibri"/>
                <a:sym typeface="Calibri"/>
              </a:rPr>
              <a:t>heute</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[121] </a:t>
            </a:r>
            <a:r>
              <a:rPr lang="en-GB" sz="1200" b="1" i="0" u="none" strike="noStrike" kern="1200" cap="none" dirty="0" err="1">
                <a:solidFill>
                  <a:schemeClr val="tx1"/>
                </a:solidFill>
                <a:effectLst/>
                <a:latin typeface="+mn-lt"/>
                <a:ea typeface="Calibri"/>
                <a:cs typeface="Calibri"/>
                <a:sym typeface="Calibri"/>
              </a:rPr>
              <a:t>Fleisch</a:t>
            </a:r>
            <a:r>
              <a:rPr lang="en-GB" sz="1200" b="0" i="0" u="none" strike="noStrike" kern="1200" cap="none" dirty="0">
                <a:solidFill>
                  <a:schemeClr val="tx1"/>
                </a:solidFill>
                <a:effectLst/>
                <a:latin typeface="+mn-lt"/>
                <a:ea typeface="Calibri"/>
                <a:cs typeface="Calibri"/>
                <a:sym typeface="Calibri"/>
              </a:rPr>
              <a:t> [1624] </a:t>
            </a:r>
            <a:r>
              <a:rPr lang="en-GB" sz="1200" b="1" i="0" u="none" strike="noStrike" kern="1200" cap="none" dirty="0" err="1">
                <a:solidFill>
                  <a:schemeClr val="tx1"/>
                </a:solidFill>
                <a:effectLst/>
                <a:latin typeface="+mn-lt"/>
                <a:ea typeface="Calibri"/>
                <a:cs typeface="Calibri"/>
                <a:sym typeface="Calibri"/>
              </a:rPr>
              <a:t>Gemüse</a:t>
            </a:r>
            <a:r>
              <a:rPr lang="en-GB" sz="1200" b="0" i="0" u="none" strike="noStrike" kern="1200" cap="none" dirty="0">
                <a:solidFill>
                  <a:schemeClr val="tx1"/>
                </a:solidFill>
                <a:effectLst/>
                <a:latin typeface="+mn-lt"/>
                <a:ea typeface="Calibri"/>
                <a:cs typeface="Calibri"/>
                <a:sym typeface="Calibri"/>
              </a:rPr>
              <a:t> [3450] </a:t>
            </a:r>
            <a:r>
              <a:rPr lang="en-GB" sz="1200" b="1" i="0" u="none" strike="noStrike" kern="1200" cap="none" dirty="0">
                <a:solidFill>
                  <a:schemeClr val="tx1"/>
                </a:solidFill>
                <a:effectLst/>
                <a:latin typeface="+mn-lt"/>
                <a:ea typeface="Calibri"/>
                <a:cs typeface="Calibri"/>
                <a:sym typeface="Calibri"/>
              </a:rPr>
              <a:t>Eis</a:t>
            </a:r>
            <a:r>
              <a:rPr lang="en-GB" sz="1200" b="1" i="0" u="none" strike="noStrike" kern="1200" cap="none" baseline="30000" dirty="0">
                <a:solidFill>
                  <a:schemeClr val="tx1"/>
                </a:solidFill>
                <a:effectLst/>
                <a:latin typeface="+mn-lt"/>
                <a:ea typeface="Calibri"/>
                <a:cs typeface="Calibri"/>
                <a:sym typeface="Calibri"/>
              </a:rPr>
              <a:t>1</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[2818] </a:t>
            </a:r>
            <a:r>
              <a:rPr lang="en-GB" sz="1200" b="1" i="0" u="none" strike="noStrike" kern="1200" cap="none" dirty="0">
                <a:solidFill>
                  <a:schemeClr val="tx1"/>
                </a:solidFill>
                <a:effectLst/>
                <a:latin typeface="+mn-lt"/>
                <a:ea typeface="Calibri"/>
                <a:cs typeface="Calibri"/>
                <a:sym typeface="Calibri"/>
              </a:rPr>
              <a:t>Tasche</a:t>
            </a:r>
            <a:r>
              <a:rPr lang="en-GB" sz="1200" b="1" i="0" u="none" strike="noStrike" kern="1200" cap="none" baseline="30000" dirty="0">
                <a:solidFill>
                  <a:schemeClr val="tx1"/>
                </a:solidFill>
                <a:effectLst/>
                <a:latin typeface="+mn-lt"/>
                <a:ea typeface="Calibri"/>
                <a:cs typeface="Calibri"/>
                <a:sym typeface="Calibri"/>
              </a:rPr>
              <a:t>1</a:t>
            </a:r>
            <a:r>
              <a:rPr lang="en-GB" sz="1200" b="0" i="0" u="none" strike="noStrike" kern="1200" cap="none" baseline="30000"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[1638]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All other vocabulary has</a:t>
            </a:r>
            <a:r>
              <a:rPr lang="en-GB" sz="1200" b="0" i="0" u="none" strike="noStrike" kern="1200" cap="none" baseline="0" dirty="0">
                <a:solidFill>
                  <a:schemeClr val="tx1"/>
                </a:solidFill>
                <a:effectLst/>
                <a:latin typeface="+mn-lt"/>
                <a:ea typeface="Calibri"/>
                <a:cs typeface="Calibri"/>
                <a:sym typeface="Calibri"/>
              </a:rPr>
              <a:t> been previously taught.</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001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Lesen</a:t>
            </a:r>
            <a:r>
              <a:rPr lang="en-GB" b="1" dirty="0"/>
              <a:t> / </a:t>
            </a:r>
            <a:r>
              <a:rPr lang="en-GB" b="1" dirty="0" err="1"/>
              <a:t>Schreiben</a:t>
            </a:r>
            <a:r>
              <a:rPr lang="en-GB" b="0" dirty="0"/>
              <a:t> [2] </a:t>
            </a:r>
            <a:r>
              <a:rPr lang="en-GB" sz="1200" b="0" i="0" kern="1200" dirty="0">
                <a:solidFill>
                  <a:schemeClr val="tx1"/>
                </a:solidFill>
                <a:effectLst/>
                <a:latin typeface="+mn-lt"/>
                <a:ea typeface="+mn-ea"/>
                <a:cs typeface="+mn-cs"/>
              </a:rPr>
              <a:t>Optional</a:t>
            </a:r>
            <a:r>
              <a:rPr lang="en-GB" sz="1200" b="0" i="0" kern="1200" baseline="0" dirty="0">
                <a:solidFill>
                  <a:schemeClr val="tx1"/>
                </a:solidFill>
                <a:effectLst/>
                <a:latin typeface="+mn-lt"/>
                <a:ea typeface="+mn-ea"/>
                <a:cs typeface="+mn-cs"/>
              </a:rPr>
              <a:t> - might be additional homework </a:t>
            </a:r>
            <a:br>
              <a:rPr lang="en-GB" sz="1200" b="0" i="0" kern="1200" baseline="0" dirty="0">
                <a:solidFill>
                  <a:schemeClr val="tx1"/>
                </a:solidFill>
                <a:effectLst/>
                <a:latin typeface="+mn-lt"/>
                <a:ea typeface="+mn-ea"/>
                <a:cs typeface="+mn-cs"/>
              </a:rPr>
            </a:br>
            <a:br>
              <a:rPr lang="en-GB" b="0" dirty="0"/>
            </a:br>
            <a:r>
              <a:rPr lang="en-GB" b="1" dirty="0"/>
              <a:t>Time: </a:t>
            </a:r>
            <a:r>
              <a:rPr lang="en-GB" b="0" dirty="0"/>
              <a:t>30 minutes</a:t>
            </a:r>
            <a:br>
              <a:rPr lang="en-GB" b="0" dirty="0"/>
            </a:br>
            <a:br>
              <a:rPr lang="en-GB" b="0" dirty="0"/>
            </a:br>
            <a:r>
              <a:rPr lang="en-GB" b="1" dirty="0"/>
              <a:t>Aim: </a:t>
            </a:r>
            <a:br>
              <a:rPr lang="en-GB" b="1" dirty="0"/>
            </a:br>
            <a:r>
              <a:rPr lang="en-GB" b="1" dirty="0"/>
              <a:t>Reading: </a:t>
            </a:r>
            <a:r>
              <a:rPr lang="en-GB" b="0" dirty="0"/>
              <a:t>Understanding</a:t>
            </a:r>
            <a:r>
              <a:rPr lang="en-GB" b="0" baseline="0" dirty="0"/>
              <a:t> of previously taught vocabulary recombined in a new context.</a:t>
            </a:r>
            <a:br>
              <a:rPr lang="en-GB" b="1" baseline="0" dirty="0"/>
            </a:br>
            <a:r>
              <a:rPr lang="en-GB" b="1" baseline="0" dirty="0"/>
              <a:t>Writing: </a:t>
            </a:r>
            <a:r>
              <a:rPr lang="en-GB" b="0" dirty="0"/>
              <a:t>A free writing task with some structural</a:t>
            </a:r>
            <a:r>
              <a:rPr lang="en-GB" b="0" baseline="0" dirty="0"/>
              <a:t> guidance, to bring together a variety of vocabulary and structures taught during Y7 (i.e. simple sentences, negation, question formation).</a:t>
            </a:r>
            <a:endParaRPr lang="en-GB" b="0" dirty="0"/>
          </a:p>
          <a:p>
            <a:endParaRPr lang="en-GB" b="0" dirty="0"/>
          </a:p>
          <a:p>
            <a:r>
              <a:rPr lang="en-GB" b="1" dirty="0"/>
              <a:t>Procedure:</a:t>
            </a:r>
            <a:br>
              <a:rPr lang="en-GB" b="1" dirty="0"/>
            </a:br>
            <a:r>
              <a:rPr lang="en-GB" b="1" dirty="0"/>
              <a:t>1. </a:t>
            </a:r>
            <a:r>
              <a:rPr lang="en-GB" b="0" dirty="0"/>
              <a:t>Students translate the list of song titles.</a:t>
            </a:r>
            <a:br>
              <a:rPr lang="en-GB" b="0" dirty="0"/>
            </a:br>
            <a:r>
              <a:rPr lang="en-GB" b="1" baseline="0" dirty="0"/>
              <a:t>2. </a:t>
            </a:r>
            <a:r>
              <a:rPr lang="en-GB" b="0" baseline="0" dirty="0"/>
              <a:t>Students create their own list of eight song titles.  They must include the words Abend, </a:t>
            </a:r>
            <a:r>
              <a:rPr lang="en-GB" b="0" baseline="0" dirty="0" err="1"/>
              <a:t>Bahnhof</a:t>
            </a:r>
            <a:r>
              <a:rPr lang="en-GB" b="0" baseline="0" dirty="0"/>
              <a:t>, </a:t>
            </a:r>
            <a:r>
              <a:rPr lang="en-GB" b="0" baseline="0" dirty="0" err="1"/>
              <a:t>Karte</a:t>
            </a:r>
            <a:r>
              <a:rPr lang="en-GB" b="0" baseline="0" dirty="0"/>
              <a:t>, will, muss, </a:t>
            </a:r>
            <a:r>
              <a:rPr lang="en-GB" b="0" baseline="0" dirty="0" err="1"/>
              <a:t>traurig</a:t>
            </a:r>
            <a:r>
              <a:rPr lang="en-GB" b="0" baseline="0" dirty="0"/>
              <a:t> and two numbers.  Six must be sentences and include at least one question, and one negation element. Two must be single words.</a:t>
            </a:r>
            <a:br>
              <a:rPr lang="en-GB" b="0" baseline="0" dirty="0"/>
            </a:br>
            <a:br>
              <a:rPr lang="en-GB" b="0" baseline="0" dirty="0"/>
            </a:br>
            <a:r>
              <a:rPr lang="en-GB" b="1" i="1" baseline="0" dirty="0"/>
              <a:t>Note: </a:t>
            </a:r>
            <a:r>
              <a:rPr lang="en-GB" b="0" baseline="0" dirty="0"/>
              <a:t>All words in the song titles have been previously taught or are cognates: </a:t>
            </a:r>
            <a:r>
              <a:rPr lang="en-GB" b="0" baseline="0" dirty="0" err="1"/>
              <a:t>Oktober</a:t>
            </a:r>
            <a:r>
              <a:rPr lang="en-GB" b="0" baseline="0" dirty="0"/>
              <a:t> [1223], Winter [1206]</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640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[1/8]  </a:t>
            </a:r>
            <a:r>
              <a:rPr lang="de-DE" sz="1200" b="0" i="0" kern="1200" dirty="0">
                <a:solidFill>
                  <a:schemeClr val="tx1"/>
                </a:solidFill>
                <a:effectLst/>
                <a:latin typeface="+mn-lt"/>
                <a:ea typeface="+mn-ea"/>
                <a:cs typeface="+mn-cs"/>
              </a:rPr>
              <a:t>Bild von </a:t>
            </a:r>
            <a:r>
              <a:rPr lang="de-DE" sz="1200" b="0" i="0" u="sng" kern="1200" dirty="0">
                <a:solidFill>
                  <a:schemeClr val="tx1"/>
                </a:solidFill>
                <a:effectLst/>
                <a:latin typeface="+mn-lt"/>
                <a:ea typeface="+mn-ea"/>
                <a:cs typeface="+mn-cs"/>
                <a:hlinkClick r:id="rId3"/>
              </a:rPr>
              <a:t>Lars_Nissen</a:t>
            </a:r>
            <a:r>
              <a:rPr lang="de-DE" sz="1200" b="0" i="0" kern="1200" dirty="0">
                <a:solidFill>
                  <a:schemeClr val="tx1"/>
                </a:solidFill>
                <a:effectLst/>
                <a:latin typeface="+mn-lt"/>
                <a:ea typeface="+mn-ea"/>
                <a:cs typeface="+mn-cs"/>
              </a:rPr>
              <a:t> auf </a:t>
            </a:r>
            <a:r>
              <a:rPr lang="de-DE" sz="1200" b="0" i="0" u="sng" kern="1200" dirty="0">
                <a:solidFill>
                  <a:schemeClr val="tx1"/>
                </a:solidFill>
                <a:effectLst/>
                <a:latin typeface="+mn-lt"/>
                <a:ea typeface="+mn-ea"/>
                <a:cs typeface="+mn-cs"/>
                <a:hlinkClick r:id="rId4"/>
              </a:rPr>
              <a:t>Pixabay</a:t>
            </a:r>
            <a:r>
              <a:rPr lang="de-DE" sz="1200" b="0" i="0" kern="1200" dirty="0">
                <a:solidFill>
                  <a:schemeClr val="tx1"/>
                </a:solidFill>
                <a:effectLst/>
                <a:latin typeface="+mn-lt"/>
                <a:ea typeface="+mn-ea"/>
                <a:cs typeface="+mn-cs"/>
              </a:rPr>
              <a:t> </a:t>
            </a:r>
          </a:p>
          <a:p>
            <a:r>
              <a:rPr lang="en-GB" b="1" dirty="0"/>
              <a:t>[Slides 4 - 11]</a:t>
            </a:r>
            <a:br>
              <a:rPr lang="en-GB" b="1" dirty="0"/>
            </a:br>
            <a:br>
              <a:rPr lang="en-GB" b="1" dirty="0"/>
            </a:br>
            <a:r>
              <a:rPr lang="en-GB" b="1" dirty="0"/>
              <a:t>Timing: </a:t>
            </a:r>
            <a:r>
              <a:rPr lang="en-GB" b="0" dirty="0"/>
              <a:t>10 minutes</a:t>
            </a:r>
            <a:br>
              <a:rPr lang="en-GB" dirty="0"/>
            </a:br>
            <a:br>
              <a:rPr lang="en-GB" dirty="0"/>
            </a:br>
            <a:r>
              <a:rPr lang="en-GB" b="1" dirty="0"/>
              <a:t>Aim:</a:t>
            </a:r>
            <a:br>
              <a:rPr lang="en-GB" dirty="0"/>
            </a:br>
            <a:r>
              <a:rPr lang="en-GB" dirty="0"/>
              <a:t>This</a:t>
            </a:r>
            <a:r>
              <a:rPr lang="en-GB" baseline="0" dirty="0"/>
              <a:t> task practises almost all of the new vocabulary (not ‘an’ as this will be practised specifically with dates later in the sequence).</a:t>
            </a:r>
            <a:br>
              <a:rPr lang="en-GB" baseline="0" dirty="0"/>
            </a:br>
            <a:r>
              <a:rPr lang="en-GB" baseline="0" dirty="0"/>
              <a:t>Note: Students have learnt ‘der </a:t>
            </a:r>
            <a:r>
              <a:rPr lang="en-GB" baseline="0" dirty="0" err="1"/>
              <a:t>Fluss</a:t>
            </a:r>
            <a:r>
              <a:rPr lang="en-GB" baseline="0" dirty="0"/>
              <a:t>’ - here the word appears in a compound, and in the plural (meaning - tributaries).</a:t>
            </a:r>
            <a:br>
              <a:rPr lang="en-GB" baseline="0" dirty="0"/>
            </a:br>
            <a:r>
              <a:rPr lang="en-GB" baseline="0" dirty="0"/>
              <a:t>Rather than glossing from the outset, it is for teachers to draw attention first to </a:t>
            </a:r>
            <a:r>
              <a:rPr lang="en-GB" baseline="0" dirty="0" err="1"/>
              <a:t>Flüsse</a:t>
            </a:r>
            <a:r>
              <a:rPr lang="en-GB" baseline="0" dirty="0"/>
              <a:t>, elicit meaning ‘rivers from ‘</a:t>
            </a:r>
            <a:r>
              <a:rPr lang="en-GB" baseline="0" dirty="0" err="1"/>
              <a:t>Fluss</a:t>
            </a:r>
            <a:r>
              <a:rPr lang="en-GB" baseline="0" dirty="0"/>
              <a:t>’ as river and then the translation appears.  Students may not know the English word tributary, so explaining that these are rivers that flow into either the sea or a lake may be useful.</a:t>
            </a:r>
            <a:br>
              <a:rPr lang="en-GB" baseline="0" dirty="0"/>
            </a:br>
            <a:br>
              <a:rPr lang="en-GB" baseline="0" dirty="0"/>
            </a:br>
            <a:r>
              <a:rPr lang="en-GB" b="1" baseline="0" dirty="0"/>
              <a:t>Procedure:</a:t>
            </a:r>
            <a:br>
              <a:rPr lang="en-GB" baseline="0" dirty="0"/>
            </a:br>
            <a:r>
              <a:rPr lang="en-GB" baseline="0" dirty="0"/>
              <a:t>1. Students write 1-8 in their books. They listen and write the numbers they hear in digits. Full text version of the message and answers are animated on separate clicks. Teachers can elicit full sentence answers from students to check that they can produce the German numbers from written digits.</a:t>
            </a:r>
            <a:br>
              <a:rPr lang="en-GB" baseline="0" dirty="0"/>
            </a:br>
            <a:r>
              <a:rPr lang="en-GB" baseline="0" dirty="0"/>
              <a:t>2. On the final slide [11], students then decide which three sentences might be false (to engage with the meaning, without requiring full sentence translation)</a:t>
            </a:r>
            <a:endParaRPr lang="en-GB" dirty="0"/>
          </a:p>
          <a:p>
            <a:endParaRPr lang="en-GB" dirty="0"/>
          </a:p>
          <a:p>
            <a:r>
              <a:rPr lang="de-DE" sz="1200" b="0" i="0" kern="1200" dirty="0">
                <a:solidFill>
                  <a:schemeClr val="tx1"/>
                </a:solidFill>
                <a:effectLst/>
                <a:latin typeface="+mn-lt"/>
                <a:ea typeface="+mn-ea"/>
                <a:cs typeface="+mn-cs"/>
              </a:rPr>
              <a:t>Bild von </a:t>
            </a:r>
            <a:r>
              <a:rPr lang="de-DE" sz="1200" b="0" i="0" u="sng" kern="1200" dirty="0">
                <a:solidFill>
                  <a:schemeClr val="tx1"/>
                </a:solidFill>
                <a:effectLst/>
                <a:latin typeface="+mn-lt"/>
                <a:ea typeface="+mn-ea"/>
                <a:cs typeface="+mn-cs"/>
                <a:hlinkClick r:id="rId5"/>
              </a:rPr>
              <a:t>Coffee Bean</a:t>
            </a:r>
            <a:r>
              <a:rPr lang="de-DE" sz="1200" b="0" i="0" kern="1200" dirty="0">
                <a:solidFill>
                  <a:schemeClr val="tx1"/>
                </a:solidFill>
                <a:effectLst/>
                <a:latin typeface="+mn-lt"/>
                <a:ea typeface="+mn-ea"/>
                <a:cs typeface="+mn-cs"/>
              </a:rPr>
              <a:t> auf </a:t>
            </a:r>
            <a:r>
              <a:rPr lang="de-DE" sz="1200" b="0" i="0" u="sng" kern="1200" dirty="0">
                <a:solidFill>
                  <a:schemeClr val="tx1"/>
                </a:solidFill>
                <a:effectLst/>
                <a:latin typeface="+mn-lt"/>
                <a:ea typeface="+mn-ea"/>
                <a:cs typeface="+mn-cs"/>
                <a:hlinkClick r:id="rId6"/>
              </a:rPr>
              <a:t>Pixabay</a:t>
            </a:r>
            <a:r>
              <a:rPr lang="de-DE" sz="1200" b="0" i="0" kern="1200" dirty="0">
                <a:solidFill>
                  <a:schemeClr val="tx1"/>
                </a:solidFill>
                <a:effectLst/>
                <a:latin typeface="+mn-lt"/>
                <a:ea typeface="+mn-ea"/>
                <a:cs typeface="+mn-cs"/>
              </a:rPr>
              <a:t> </a:t>
            </a:r>
            <a:br>
              <a:rPr lang="de-DE" sz="1200" b="0" i="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Word frequencies:</a:t>
            </a:r>
            <a:br>
              <a:rPr lang="en-GB" sz="1200" b="1" i="0" u="none" strike="noStrike" kern="1200" cap="none" dirty="0">
                <a:solidFill>
                  <a:schemeClr val="tx1"/>
                </a:solidFill>
                <a:effectLst/>
                <a:latin typeface="+mn-lt"/>
                <a:ea typeface="Calibri"/>
                <a:cs typeface="Calibri"/>
                <a:sym typeface="Calibri"/>
              </a:rPr>
            </a:br>
            <a:r>
              <a:rPr lang="en-GB" sz="1200" b="0" i="0" u="none" strike="noStrike" kern="1200" cap="none" dirty="0" err="1">
                <a:solidFill>
                  <a:schemeClr val="tx1"/>
                </a:solidFill>
                <a:effectLst/>
                <a:latin typeface="+mn-lt"/>
                <a:ea typeface="Calibri"/>
                <a:cs typeface="Calibri"/>
                <a:sym typeface="Calibri"/>
              </a:rPr>
              <a:t>Bahnhof</a:t>
            </a:r>
            <a:r>
              <a:rPr lang="en-GB" sz="1200" b="0" i="0" u="none" strike="noStrike" kern="1200" cap="none" dirty="0">
                <a:solidFill>
                  <a:schemeClr val="tx1"/>
                </a:solidFill>
                <a:effectLst/>
                <a:latin typeface="+mn-lt"/>
                <a:ea typeface="Calibri"/>
                <a:cs typeface="Calibri"/>
                <a:sym typeface="Calibri"/>
              </a:rPr>
              <a:t> [1953] </a:t>
            </a:r>
            <a:r>
              <a:rPr lang="en-GB" sz="1200" b="0" i="0" u="none" strike="noStrike" kern="1200" cap="none" dirty="0" err="1">
                <a:solidFill>
                  <a:schemeClr val="tx1"/>
                </a:solidFill>
                <a:effectLst/>
                <a:latin typeface="+mn-lt"/>
                <a:ea typeface="Calibri"/>
                <a:cs typeface="Calibri"/>
                <a:sym typeface="Calibri"/>
              </a:rPr>
              <a:t>Fluss</a:t>
            </a:r>
            <a:r>
              <a:rPr lang="en-GB" sz="1200" b="0" i="0" u="none" strike="noStrike" kern="1200" cap="none" dirty="0">
                <a:solidFill>
                  <a:schemeClr val="tx1"/>
                </a:solidFill>
                <a:effectLst/>
                <a:latin typeface="+mn-lt"/>
                <a:ea typeface="Calibri"/>
                <a:cs typeface="Calibri"/>
                <a:sym typeface="Calibri"/>
              </a:rPr>
              <a:t> [1551] Karte</a:t>
            </a:r>
            <a:r>
              <a:rPr lang="en-GB" sz="1200" b="0" i="0" u="none" strike="noStrike" kern="1200" cap="none" baseline="30000" dirty="0">
                <a:solidFill>
                  <a:schemeClr val="tx1"/>
                </a:solidFill>
                <a:effectLst/>
                <a:latin typeface="+mn-lt"/>
                <a:ea typeface="Calibri"/>
                <a:cs typeface="Calibri"/>
                <a:sym typeface="Calibri"/>
              </a:rPr>
              <a:t>1 </a:t>
            </a:r>
            <a:r>
              <a:rPr lang="en-GB" sz="1200" b="0" i="0" u="none" strike="noStrike" kern="1200" cap="none" dirty="0">
                <a:solidFill>
                  <a:schemeClr val="tx1"/>
                </a:solidFill>
                <a:effectLst/>
                <a:latin typeface="+mn-lt"/>
                <a:ea typeface="Calibri"/>
                <a:cs typeface="Calibri"/>
                <a:sym typeface="Calibri"/>
              </a:rPr>
              <a:t>[1191] </a:t>
            </a:r>
            <a:r>
              <a:rPr lang="en-GB" sz="1200" b="0" i="0" u="none" strike="noStrike" kern="1200" cap="none" dirty="0" err="1">
                <a:solidFill>
                  <a:schemeClr val="tx1"/>
                </a:solidFill>
                <a:effectLst/>
                <a:latin typeface="+mn-lt"/>
                <a:ea typeface="Calibri"/>
                <a:cs typeface="Calibri"/>
                <a:sym typeface="Calibri"/>
              </a:rPr>
              <a:t>zwanzig</a:t>
            </a:r>
            <a:r>
              <a:rPr lang="en-GB" sz="1200" b="0" i="0" u="none" strike="noStrike" kern="1200" cap="none" dirty="0">
                <a:solidFill>
                  <a:schemeClr val="tx1"/>
                </a:solidFill>
                <a:effectLst/>
                <a:latin typeface="+mn-lt"/>
                <a:ea typeface="Calibri"/>
                <a:cs typeface="Calibri"/>
                <a:sym typeface="Calibri"/>
              </a:rPr>
              <a:t> [1030] </a:t>
            </a:r>
            <a:r>
              <a:rPr lang="en-GB" sz="1200" b="0" i="0" u="none" strike="noStrike" kern="1200" cap="none" dirty="0" err="1">
                <a:solidFill>
                  <a:schemeClr val="tx1"/>
                </a:solidFill>
                <a:effectLst/>
                <a:latin typeface="+mn-lt"/>
                <a:ea typeface="Calibri"/>
                <a:cs typeface="Calibri"/>
                <a:sym typeface="Calibri"/>
              </a:rPr>
              <a:t>dreißig</a:t>
            </a:r>
            <a:r>
              <a:rPr lang="en-GB" sz="1200" b="0" i="0" u="none" strike="noStrike" kern="1200" cap="none" dirty="0">
                <a:solidFill>
                  <a:schemeClr val="tx1"/>
                </a:solidFill>
                <a:effectLst/>
                <a:latin typeface="+mn-lt"/>
                <a:ea typeface="Calibri"/>
                <a:cs typeface="Calibri"/>
                <a:sym typeface="Calibri"/>
              </a:rPr>
              <a:t> [1456] </a:t>
            </a:r>
            <a:r>
              <a:rPr lang="en-GB" sz="1200" b="0" i="0" u="none" strike="noStrike" kern="1200" cap="none" dirty="0" err="1">
                <a:solidFill>
                  <a:schemeClr val="tx1"/>
                </a:solidFill>
                <a:effectLst/>
                <a:latin typeface="+mn-lt"/>
                <a:ea typeface="Calibri"/>
                <a:cs typeface="Calibri"/>
                <a:sym typeface="Calibri"/>
              </a:rPr>
              <a:t>dreizehn</a:t>
            </a:r>
            <a:r>
              <a:rPr lang="en-GB" sz="1200" b="0" i="0" u="none" strike="noStrike" kern="1200" cap="none" dirty="0">
                <a:solidFill>
                  <a:schemeClr val="tx1"/>
                </a:solidFill>
                <a:effectLst/>
                <a:latin typeface="+mn-lt"/>
                <a:ea typeface="Calibri"/>
                <a:cs typeface="Calibri"/>
                <a:sym typeface="Calibri"/>
              </a:rPr>
              <a:t> [3429] </a:t>
            </a:r>
            <a:r>
              <a:rPr lang="en-GB" sz="1200" b="0" i="0" u="none" strike="noStrike" kern="1200" cap="none" dirty="0" err="1">
                <a:solidFill>
                  <a:schemeClr val="tx1"/>
                </a:solidFill>
                <a:effectLst/>
                <a:latin typeface="+mn-lt"/>
                <a:ea typeface="Calibri"/>
                <a:cs typeface="Calibri"/>
                <a:sym typeface="Calibri"/>
              </a:rPr>
              <a:t>sechzehn</a:t>
            </a:r>
            <a:r>
              <a:rPr lang="en-GB" sz="1200" b="0" i="0" u="none" strike="noStrike" kern="1200" cap="none" dirty="0">
                <a:solidFill>
                  <a:schemeClr val="tx1"/>
                </a:solidFill>
                <a:effectLst/>
                <a:latin typeface="+mn-lt"/>
                <a:ea typeface="Calibri"/>
                <a:cs typeface="Calibri"/>
                <a:sym typeface="Calibri"/>
              </a:rPr>
              <a:t> [2859] </a:t>
            </a:r>
            <a:r>
              <a:rPr lang="en-GB" sz="1200" b="0" i="0" u="none" strike="noStrike" kern="1200" cap="none" dirty="0" err="1">
                <a:solidFill>
                  <a:schemeClr val="tx1"/>
                </a:solidFill>
                <a:effectLst/>
                <a:latin typeface="+mn-lt"/>
                <a:ea typeface="Calibri"/>
                <a:cs typeface="Calibri"/>
                <a:sym typeface="Calibri"/>
              </a:rPr>
              <a:t>siebzehn</a:t>
            </a:r>
            <a:r>
              <a:rPr lang="en-GB" sz="1200" b="0" i="0" u="none" strike="noStrike" kern="1200" cap="none" dirty="0">
                <a:solidFill>
                  <a:schemeClr val="tx1"/>
                </a:solidFill>
                <a:effectLst/>
                <a:latin typeface="+mn-lt"/>
                <a:ea typeface="Calibri"/>
                <a:cs typeface="Calibri"/>
                <a:sym typeface="Calibri"/>
              </a:rPr>
              <a:t> </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51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[2/8]  </a:t>
            </a:r>
            <a:br>
              <a:rPr lang="en-GB" b="1" baseline="0" dirty="0"/>
            </a:br>
            <a:br>
              <a:rPr lang="en-GB" b="0" baseline="0" dirty="0"/>
            </a:br>
            <a:r>
              <a:rPr lang="en-GB" dirty="0">
                <a:hlinkClick r:id="rId3"/>
              </a:rPr>
              <a:t>https://upload.wikimedia.org/wikipedia/commons/6/6f/Karte_Gemeinde_Kreuzlingen_2011.png</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20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[3/8]  </a:t>
            </a:r>
            <a:br>
              <a:rPr lang="en-GB" b="1" baseline="0" dirty="0"/>
            </a:br>
            <a:br>
              <a:rPr lang="en-GB" dirty="0"/>
            </a:br>
            <a:r>
              <a:rPr lang="de-DE" sz="1200" b="0" i="0" kern="1200" dirty="0">
                <a:solidFill>
                  <a:schemeClr val="tx1"/>
                </a:solidFill>
                <a:effectLst/>
                <a:latin typeface="+mn-lt"/>
                <a:ea typeface="+mn-ea"/>
                <a:cs typeface="+mn-cs"/>
              </a:rPr>
              <a:t>Bild von </a:t>
            </a:r>
            <a:r>
              <a:rPr lang="de-DE" sz="1200" b="0" i="0" u="sng" kern="1200" dirty="0">
                <a:solidFill>
                  <a:schemeClr val="tx1"/>
                </a:solidFill>
                <a:effectLst/>
                <a:latin typeface="+mn-lt"/>
                <a:ea typeface="+mn-ea"/>
                <a:cs typeface="+mn-cs"/>
                <a:hlinkClick r:id="rId3"/>
              </a:rPr>
              <a:t>Antje Eipper</a:t>
            </a:r>
            <a:r>
              <a:rPr lang="de-DE" sz="1200" b="0" i="0" kern="1200" dirty="0">
                <a:solidFill>
                  <a:schemeClr val="tx1"/>
                </a:solidFill>
                <a:effectLst/>
                <a:latin typeface="+mn-lt"/>
                <a:ea typeface="+mn-ea"/>
                <a:cs typeface="+mn-cs"/>
              </a:rPr>
              <a:t> auf </a:t>
            </a:r>
            <a:r>
              <a:rPr lang="de-DE" sz="1200" b="0" i="0" u="sng" kern="1200" dirty="0">
                <a:solidFill>
                  <a:schemeClr val="tx1"/>
                </a:solidFill>
                <a:effectLst/>
                <a:latin typeface="+mn-lt"/>
                <a:ea typeface="+mn-ea"/>
                <a:cs typeface="+mn-cs"/>
                <a:hlinkClick r:id="rId4"/>
              </a:rPr>
              <a:t>Pixabay</a:t>
            </a:r>
            <a:br>
              <a:rPr lang="en-GB" dirty="0"/>
            </a:br>
            <a:r>
              <a:rPr lang="en-GB" dirty="0">
                <a:hlinkClick r:id="rId5"/>
              </a:rPr>
              <a:t>https://upload.wikimedia.org/wikipedia/commons/7/70/Kunstgrenze-Eremit.JPG</a:t>
            </a:r>
            <a:br>
              <a:rPr lang="en-GB" dirty="0"/>
            </a:br>
            <a:endParaRPr lang="en-GB" dirty="0"/>
          </a:p>
          <a:p>
            <a:r>
              <a:rPr lang="en-GB" b="0" baseline="0" dirty="0"/>
              <a:t>Johannes </a:t>
            </a:r>
            <a:r>
              <a:rPr lang="en-GB" b="0" baseline="0" dirty="0" err="1"/>
              <a:t>Dörflinger</a:t>
            </a:r>
            <a:r>
              <a:rPr lang="en-GB" b="0" baseline="0" dirty="0"/>
              <a:t> (born 1941, Konstanz, Germany)</a:t>
            </a:r>
            <a:br>
              <a:rPr lang="en-GB" b="0" baseline="0" dirty="0"/>
            </a:br>
            <a:r>
              <a:rPr lang="en-GB" dirty="0">
                <a:hlinkClick r:id="rId6"/>
              </a:rPr>
              <a:t>https://de.wikipedia.org/wiki/Johannes_D%C3%B6rflinger_(K%C3%BCnstler)</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738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[4/8]  </a:t>
            </a:r>
            <a:br>
              <a:rPr lang="en-GB" b="1" baseline="0" dirty="0"/>
            </a:br>
            <a:br>
              <a:rPr lang="en-GB"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87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[5/8] </a:t>
            </a:r>
          </a:p>
          <a:p>
            <a:endParaRPr lang="en-GB" sz="1200" b="1"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form </a:t>
            </a:r>
            <a:r>
              <a:rPr lang="en-GB" sz="1200" b="1" i="0" u="none" strike="noStrike" kern="1200" dirty="0" err="1">
                <a:solidFill>
                  <a:schemeClr val="tx1"/>
                </a:solidFill>
                <a:effectLst/>
                <a:latin typeface="+mn-lt"/>
                <a:ea typeface="+mn-ea"/>
                <a:cs typeface="+mn-cs"/>
                <a:hlinkClick r:id="rId3"/>
              </a:rPr>
              <a:t>PxHere</a:t>
            </a: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 </a:t>
            </a:r>
            <a:r>
              <a:rPr lang="en-GB" sz="1200" b="0" i="0" u="none" strike="noStrike" kern="1200" dirty="0">
                <a:solidFill>
                  <a:schemeClr val="tx1"/>
                </a:solidFill>
                <a:effectLst/>
                <a:latin typeface="+mn-lt"/>
                <a:ea typeface="+mn-ea"/>
                <a:cs typeface="+mn-cs"/>
              </a:rPr>
              <a:t>no photos of the actual </a:t>
            </a:r>
            <a:r>
              <a:rPr lang="en-GB" sz="1200" b="0" i="0" u="none" strike="noStrike" kern="1200" baseline="0" dirty="0">
                <a:solidFill>
                  <a:schemeClr val="tx1"/>
                </a:solidFill>
                <a:effectLst/>
                <a:latin typeface="+mn-lt"/>
                <a:ea typeface="+mn-ea"/>
                <a:cs typeface="+mn-cs"/>
              </a:rPr>
              <a:t>Planetarium were available without copyright so this is a suitably futuristic star-gazing substitute.</a:t>
            </a:r>
            <a:br>
              <a:rPr lang="en-GB" b="0" baseline="0" dirty="0"/>
            </a:br>
            <a:br>
              <a:rPr lang="en-GB" b="0"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15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[6/8] </a:t>
            </a:r>
          </a:p>
          <a:p>
            <a:endParaRPr lang="en-GB" sz="1200" b="1" i="0" kern="1200" baseline="0" dirty="0">
              <a:solidFill>
                <a:schemeClr val="tx1"/>
              </a:solidFill>
              <a:effectLst/>
              <a:latin typeface="+mn-lt"/>
              <a:ea typeface="+mn-ea"/>
              <a:cs typeface="+mn-cs"/>
            </a:endParaRPr>
          </a:p>
          <a:p>
            <a:br>
              <a:rPr lang="en-GB" b="0" baseline="0" dirty="0"/>
            </a:br>
            <a:br>
              <a:rPr lang="en-GB" b="0" dirty="0"/>
            </a:br>
            <a:r>
              <a:rPr lang="en-GB" dirty="0">
                <a:hlinkClick r:id="rId3"/>
              </a:rPr>
              <a:t>https://commons.wikimedia.org/wiki/File:Gleise_2%2B3_Bahnhof_Kreuzlingen-IMG_G11_20110113_000614.jpg</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6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[7/8] </a:t>
            </a:r>
          </a:p>
          <a:p>
            <a:endParaRPr lang="en-GB" sz="1200" b="1" i="0" kern="1200" baseline="0" dirty="0">
              <a:solidFill>
                <a:schemeClr val="tx1"/>
              </a:solidFill>
              <a:effectLst/>
              <a:latin typeface="+mn-lt"/>
              <a:ea typeface="+mn-ea"/>
              <a:cs typeface="+mn-cs"/>
            </a:endParaRPr>
          </a:p>
          <a:p>
            <a:r>
              <a:rPr lang="en-GB" b="0" dirty="0"/>
              <a:t>www.needpix.com</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152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Vokabeln</a:t>
            </a:r>
            <a:r>
              <a:rPr lang="en-GB" b="1" baseline="0" dirty="0"/>
              <a:t> [8/8] </a:t>
            </a:r>
          </a:p>
          <a:p>
            <a:endParaRPr lang="en-GB" sz="1200" b="1" i="0" kern="1200" baseline="0" dirty="0">
              <a:solidFill>
                <a:schemeClr val="tx1"/>
              </a:solidFill>
              <a:effectLst/>
              <a:latin typeface="+mn-lt"/>
              <a:ea typeface="+mn-ea"/>
              <a:cs typeface="+mn-cs"/>
            </a:endParaRPr>
          </a:p>
          <a:p>
            <a:r>
              <a:rPr lang="en-GB" b="0" baseline="0" dirty="0"/>
              <a:t>This final slide of the activity displays all eight sentences.</a:t>
            </a:r>
            <a:br>
              <a:rPr lang="en-GB" b="0" baseline="0" dirty="0"/>
            </a:br>
            <a:r>
              <a:rPr lang="en-GB" b="0" baseline="0" dirty="0"/>
              <a:t>Students are invited (1-2 minutes max.) to think about which of the three sentences might be false.</a:t>
            </a:r>
            <a:br>
              <a:rPr lang="en-GB" b="0" baseline="0" dirty="0"/>
            </a:br>
            <a:r>
              <a:rPr lang="en-GB" b="1" baseline="0" dirty="0"/>
              <a:t>Note: </a:t>
            </a:r>
            <a:r>
              <a:rPr lang="en-GB" b="0" baseline="0" dirty="0"/>
              <a:t>Teachers might need to reassure any students who find speculation disconcerting that this is not about getting the answers right, as much as thinking about the meaning of the sentences. Hopefully they will notice the one that they should definitely know is false (August having 31 days!)</a:t>
            </a:r>
            <a:br>
              <a:rPr lang="en-GB" b="0" baseline="0" dirty="0"/>
            </a:br>
            <a:br>
              <a:rPr lang="en-GB" b="0" dirty="0"/>
            </a:br>
            <a:r>
              <a:rPr lang="en-GB" b="0" dirty="0"/>
              <a:t>During this type of task, students should always be encouraged to ask for meanings they are unsure of, using familiar</a:t>
            </a:r>
            <a:r>
              <a:rPr lang="en-GB" b="0" baseline="0" dirty="0"/>
              <a:t> routines</a:t>
            </a:r>
            <a:r>
              <a:rPr lang="en-GB" b="0" dirty="0"/>
              <a:t>:  </a:t>
            </a:r>
            <a:r>
              <a:rPr lang="en-GB" b="0" dirty="0" err="1"/>
              <a:t>Wie</a:t>
            </a:r>
            <a:r>
              <a:rPr lang="en-GB" b="0" baseline="0" dirty="0"/>
              <a:t> </a:t>
            </a:r>
            <a:r>
              <a:rPr lang="en-GB" b="0" baseline="0" dirty="0" err="1"/>
              <a:t>sagt</a:t>
            </a:r>
            <a:r>
              <a:rPr lang="en-GB" b="0" baseline="0" dirty="0"/>
              <a:t> man XXX auf </a:t>
            </a:r>
            <a:r>
              <a:rPr lang="en-GB" b="0" baseline="0" dirty="0" err="1"/>
              <a:t>Englisch</a:t>
            </a:r>
            <a:r>
              <a:rPr lang="en-GB" b="0" baseline="0" dirty="0"/>
              <a:t>?</a:t>
            </a:r>
            <a:br>
              <a:rPr lang="en-GB" b="0" baseline="0" dirty="0"/>
            </a:br>
            <a:r>
              <a:rPr lang="en-GB" b="0" baseline="0" dirty="0"/>
              <a:t>Words teachers might check students’ understanding of include: </a:t>
            </a:r>
            <a:r>
              <a:rPr lang="en-GB" b="0" baseline="0" dirty="0" err="1"/>
              <a:t>Karten</a:t>
            </a:r>
            <a:r>
              <a:rPr lang="en-GB" b="0" baseline="0" dirty="0"/>
              <a:t>, </a:t>
            </a:r>
            <a:r>
              <a:rPr lang="en-GB" b="0" baseline="0" dirty="0" err="1"/>
              <a:t>Bahnhof</a:t>
            </a:r>
            <a:r>
              <a:rPr lang="en-GB" b="0" baseline="0" dirty="0"/>
              <a:t>, </a:t>
            </a:r>
            <a:r>
              <a:rPr lang="en-GB" b="0" baseline="0" dirty="0" err="1"/>
              <a:t>Zugfahrkarte</a:t>
            </a:r>
            <a:r>
              <a:rPr lang="en-GB" b="0" baseline="0" dirty="0"/>
              <a:t>, </a:t>
            </a:r>
            <a:r>
              <a:rPr lang="en-GB" b="0" baseline="0" dirty="0" err="1"/>
              <a:t>Nebenflüsse</a:t>
            </a:r>
            <a:br>
              <a:rPr lang="en-GB" b="0" baseline="0" dirty="0"/>
            </a:br>
            <a:r>
              <a:rPr lang="en-GB" b="0" baseline="0" dirty="0"/>
              <a:t>Other words students should ask about: </a:t>
            </a:r>
            <a:r>
              <a:rPr lang="en-GB" b="0" baseline="0" dirty="0" err="1"/>
              <a:t>zwischen</a:t>
            </a:r>
            <a:r>
              <a:rPr lang="en-GB" b="0" baseline="0" dirty="0"/>
              <a:t>, </a:t>
            </a:r>
            <a:r>
              <a:rPr lang="en-GB" b="0" baseline="0" dirty="0" err="1"/>
              <a:t>Kunstgrenze</a:t>
            </a:r>
            <a:r>
              <a:rPr lang="en-GB" b="0" baseline="0" dirty="0"/>
              <a:t>, Stern, </a:t>
            </a:r>
            <a:r>
              <a:rPr lang="en-GB" b="0" baseline="0" dirty="0" err="1"/>
              <a:t>Gleise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7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578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67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742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255059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6761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73092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6411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547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8492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714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3220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5529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384179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015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5884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99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493171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10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9624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0886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814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62615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4618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43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2757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3270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1670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9188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486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248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916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201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008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198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7692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solidFill>
                  <a:prstClr val="black">
                    <a:tint val="75000"/>
                  </a:prstClr>
                </a:solidFill>
              </a:rPr>
              <a:pPr/>
              <a:t>13/06/2020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5287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34771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029580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image" Target="../media/image17.png"/><Relationship Id="rId10" Type="http://schemas.openxmlformats.org/officeDocument/2006/relationships/image" Target="../media/image22.gif"/><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2A9254CA-1C9D-784A-8697-DD901F995502}"/>
              </a:ext>
            </a:extLst>
          </p:cNvPr>
          <p:cNvSpPr>
            <a:spLocks noGrp="1"/>
          </p:cNvSpPr>
          <p:nvPr>
            <p:ph type="ctrTitle"/>
          </p:nvPr>
        </p:nvSpPr>
        <p:spPr>
          <a:xfrm>
            <a:off x="172596" y="2281470"/>
            <a:ext cx="9144000" cy="651870"/>
          </a:xfrm>
        </p:spPr>
        <p:txBody>
          <a:bodyPr>
            <a:normAutofit fontScale="90000"/>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Vocabulary</a:t>
            </a:r>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6 - Lesson 69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13 / 06 / 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78779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a:bodyPr>
          <a:lstStyle/>
          <a:p>
            <a:r>
              <a:rPr lang="en-GB" sz="3200" b="1" dirty="0">
                <a:solidFill>
                  <a:schemeClr val="bg1"/>
                </a:solidFill>
              </a:rPr>
              <a:t>SMS </a:t>
            </a:r>
            <a:r>
              <a:rPr lang="en-GB" sz="3200" b="1" dirty="0" err="1">
                <a:solidFill>
                  <a:schemeClr val="bg1"/>
                </a:solidFill>
              </a:rPr>
              <a:t>Probleme</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6" name="Table 5"/>
          <p:cNvGraphicFramePr>
            <a:graphicFrameLocks noGrp="1"/>
          </p:cNvGraphicFramePr>
          <p:nvPr/>
        </p:nvGraphicFramePr>
        <p:xfrm>
          <a:off x="10375113" y="808084"/>
          <a:ext cx="1869378" cy="2202745"/>
        </p:xfrm>
        <a:graphic>
          <a:graphicData uri="http://schemas.openxmlformats.org/drawingml/2006/table">
            <a:tbl>
              <a:tblPr firstRow="1" bandRow="1">
                <a:tableStyleId>{5940675A-B579-460E-94D1-54222C63F5DA}</a:tableStyleId>
              </a:tblPr>
              <a:tblGrid>
                <a:gridCol w="553534">
                  <a:extLst>
                    <a:ext uri="{9D8B030D-6E8A-4147-A177-3AD203B41FA5}">
                      <a16:colId xmlns:a16="http://schemas.microsoft.com/office/drawing/2014/main" val="20000"/>
                    </a:ext>
                  </a:extLst>
                </a:gridCol>
                <a:gridCol w="1315844">
                  <a:extLst>
                    <a:ext uri="{9D8B030D-6E8A-4147-A177-3AD203B41FA5}">
                      <a16:colId xmlns:a16="http://schemas.microsoft.com/office/drawing/2014/main" val="20001"/>
                    </a:ext>
                  </a:extLst>
                </a:gridCol>
              </a:tblGrid>
              <a:tr h="440549">
                <a:tc>
                  <a:txBody>
                    <a:bodyPr/>
                    <a:lstStyle/>
                    <a:p>
                      <a:r>
                        <a:rPr lang="en-GB" sz="20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accent5">
                              <a:lumMod val="50000"/>
                            </a:schemeClr>
                          </a:solidFill>
                        </a:rPr>
                        <a:t>[happy]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40549">
                <a:tc>
                  <a:txBody>
                    <a:bodyPr/>
                    <a:lstStyle/>
                    <a:p>
                      <a:endParaRPr lang="en-GB"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accent5">
                              <a:lumMod val="50000"/>
                            </a:schemeClr>
                          </a:solidFill>
                        </a:rPr>
                        <a:t>[sad]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0549">
                <a:tc>
                  <a:txBody>
                    <a:bodyPr/>
                    <a:lstStyle/>
                    <a:p>
                      <a:endParaRPr lang="en-GB"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accent5">
                              <a:lumMod val="50000"/>
                            </a:schemeClr>
                          </a:solidFill>
                        </a:rPr>
                        <a:t>[sick]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0549">
                <a:tc>
                  <a:txBody>
                    <a:bodyPr/>
                    <a:lstStyle/>
                    <a:p>
                      <a:endParaRPr lang="en-GB" sz="20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accent5">
                              <a:lumMod val="50000"/>
                            </a:schemeClr>
                          </a:solidFill>
                        </a:rPr>
                        <a:t>[healthy]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40549">
                <a:tc>
                  <a:txBody>
                    <a:bodyPr/>
                    <a:lstStyle/>
                    <a:p>
                      <a:endParaRPr lang="en-GB"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accent5">
                              <a:lumMod val="50000"/>
                            </a:schemeClr>
                          </a:solidFill>
                        </a:rPr>
                        <a:t>[quiet]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7552" y="1272003"/>
            <a:ext cx="365706" cy="36570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6637" y="1722245"/>
            <a:ext cx="386421" cy="38642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6637" y="2154297"/>
            <a:ext cx="397573" cy="39757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1118" y="2600830"/>
            <a:ext cx="383092" cy="383092"/>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6637" y="852688"/>
            <a:ext cx="356621" cy="356621"/>
          </a:xfrm>
          <a:prstGeom prst="rect">
            <a:avLst/>
          </a:prstGeom>
        </p:spPr>
      </p:pic>
      <p:pic>
        <p:nvPicPr>
          <p:cNvPr id="21" name="Picture 20">
            <a:extLst>
              <a:ext uri="{FF2B5EF4-FFF2-40B4-BE49-F238E27FC236}">
                <a16:creationId xmlns:a16="http://schemas.microsoft.com/office/drawing/2014/main" id="{6964C2EF-0319-4C3D-9503-B0B770E56CC7}"/>
              </a:ext>
            </a:extLst>
          </p:cNvPr>
          <p:cNvPicPr>
            <a:picLocks noChangeAspect="1"/>
          </p:cNvPicPr>
          <p:nvPr/>
        </p:nvPicPr>
        <p:blipFill>
          <a:blip r:embed="rId9"/>
          <a:stretch>
            <a:fillRect/>
          </a:stretch>
        </p:blipFill>
        <p:spPr>
          <a:xfrm rot="5400000">
            <a:off x="1073939" y="3369867"/>
            <a:ext cx="1980621" cy="3922677"/>
          </a:xfrm>
          <a:prstGeom prst="rect">
            <a:avLst/>
          </a:prstGeom>
        </p:spPr>
      </p:pic>
      <p:pic>
        <p:nvPicPr>
          <p:cNvPr id="24" name="Picture 23">
            <a:extLst>
              <a:ext uri="{FF2B5EF4-FFF2-40B4-BE49-F238E27FC236}">
                <a16:creationId xmlns:a16="http://schemas.microsoft.com/office/drawing/2014/main" id="{6964C2EF-0319-4C3D-9503-B0B770E56CC7}"/>
              </a:ext>
            </a:extLst>
          </p:cNvPr>
          <p:cNvPicPr>
            <a:picLocks noChangeAspect="1"/>
          </p:cNvPicPr>
          <p:nvPr/>
        </p:nvPicPr>
        <p:blipFill>
          <a:blip r:embed="rId9"/>
          <a:stretch>
            <a:fillRect/>
          </a:stretch>
        </p:blipFill>
        <p:spPr>
          <a:xfrm rot="5400000">
            <a:off x="5072236" y="3369866"/>
            <a:ext cx="1980621" cy="3922677"/>
          </a:xfrm>
          <a:prstGeom prst="rect">
            <a:avLst/>
          </a:prstGeom>
        </p:spPr>
      </p:pic>
      <p:pic>
        <p:nvPicPr>
          <p:cNvPr id="25" name="Picture 24">
            <a:extLst>
              <a:ext uri="{FF2B5EF4-FFF2-40B4-BE49-F238E27FC236}">
                <a16:creationId xmlns:a16="http://schemas.microsoft.com/office/drawing/2014/main" id="{6964C2EF-0319-4C3D-9503-B0B770E56CC7}"/>
              </a:ext>
            </a:extLst>
          </p:cNvPr>
          <p:cNvPicPr>
            <a:picLocks noChangeAspect="1"/>
          </p:cNvPicPr>
          <p:nvPr/>
        </p:nvPicPr>
        <p:blipFill>
          <a:blip r:embed="rId9"/>
          <a:stretch>
            <a:fillRect/>
          </a:stretch>
        </p:blipFill>
        <p:spPr>
          <a:xfrm rot="5400000">
            <a:off x="9112263" y="3369866"/>
            <a:ext cx="1980621" cy="3922677"/>
          </a:xfrm>
          <a:prstGeom prst="rect">
            <a:avLst/>
          </a:prstGeom>
        </p:spPr>
      </p:pic>
      <p:pic>
        <p:nvPicPr>
          <p:cNvPr id="26" name="Picture 25">
            <a:extLst>
              <a:ext uri="{FF2B5EF4-FFF2-40B4-BE49-F238E27FC236}">
                <a16:creationId xmlns:a16="http://schemas.microsoft.com/office/drawing/2014/main" id="{6964C2EF-0319-4C3D-9503-B0B770E56CC7}"/>
              </a:ext>
            </a:extLst>
          </p:cNvPr>
          <p:cNvPicPr>
            <a:picLocks noChangeAspect="1"/>
          </p:cNvPicPr>
          <p:nvPr/>
        </p:nvPicPr>
        <p:blipFill>
          <a:blip r:embed="rId9"/>
          <a:stretch>
            <a:fillRect/>
          </a:stretch>
        </p:blipFill>
        <p:spPr>
          <a:xfrm rot="5400000">
            <a:off x="1073939" y="685995"/>
            <a:ext cx="1980621" cy="3922677"/>
          </a:xfrm>
          <a:prstGeom prst="rect">
            <a:avLst/>
          </a:prstGeom>
        </p:spPr>
      </p:pic>
      <p:pic>
        <p:nvPicPr>
          <p:cNvPr id="27" name="Picture 26">
            <a:extLst>
              <a:ext uri="{FF2B5EF4-FFF2-40B4-BE49-F238E27FC236}">
                <a16:creationId xmlns:a16="http://schemas.microsoft.com/office/drawing/2014/main" id="{6964C2EF-0319-4C3D-9503-B0B770E56CC7}"/>
              </a:ext>
            </a:extLst>
          </p:cNvPr>
          <p:cNvPicPr>
            <a:picLocks noChangeAspect="1"/>
          </p:cNvPicPr>
          <p:nvPr/>
        </p:nvPicPr>
        <p:blipFill>
          <a:blip r:embed="rId9"/>
          <a:stretch>
            <a:fillRect/>
          </a:stretch>
        </p:blipFill>
        <p:spPr>
          <a:xfrm rot="5400000">
            <a:off x="5105689" y="685995"/>
            <a:ext cx="1980621" cy="3922677"/>
          </a:xfrm>
          <a:prstGeom prst="rect">
            <a:avLst/>
          </a:prstGeom>
        </p:spPr>
      </p:pic>
      <p:sp>
        <p:nvSpPr>
          <p:cNvPr id="28" name="TextBox 27"/>
          <p:cNvSpPr txBox="1"/>
          <p:nvPr/>
        </p:nvSpPr>
        <p:spPr>
          <a:xfrm>
            <a:off x="657271" y="1686472"/>
            <a:ext cx="285283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Rad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Hurra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a:ln>
                  <a:noFill/>
                </a:ln>
                <a:solidFill>
                  <a:srgbClr val="FA6500"/>
                </a:solidFill>
                <a:effectLst/>
                <a:uLnTx/>
                <a:uFillTx/>
                <a:latin typeface="Century Gothic" panose="020F0302020204030204"/>
                <a:ea typeface="+mn-ea"/>
                <a:cs typeface="+mn-cs"/>
              </a:rPr>
              <a:t>1</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2</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p:txBody>
      </p:sp>
      <p:sp>
        <p:nvSpPr>
          <p:cNvPr id="29" name="TextBox 28"/>
          <p:cNvSpPr txBox="1"/>
          <p:nvPr/>
        </p:nvSpPr>
        <p:spPr>
          <a:xfrm>
            <a:off x="4752719" y="1840360"/>
            <a:ext cx="282556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OK! Rad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fit. </a:t>
            </a: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3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Abend muss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Yoga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4</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0" name="TextBox 29"/>
          <p:cNvSpPr txBox="1"/>
          <p:nvPr/>
        </p:nvSpPr>
        <p:spPr>
          <a:xfrm>
            <a:off x="698222" y="4382523"/>
            <a:ext cx="282556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Heidi, du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Fleisch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5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Gemüse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Salami auf Pizza! </a:t>
            </a: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6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p:txBody>
      </p:sp>
      <p:sp>
        <p:nvSpPr>
          <p:cNvPr id="31" name="TextBox 30"/>
          <p:cNvSpPr txBox="1"/>
          <p:nvPr/>
        </p:nvSpPr>
        <p:spPr>
          <a:xfrm>
            <a:off x="4683219" y="4382523"/>
            <a:ext cx="282556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Oh Mia!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am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Wochenende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Stadt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Tasche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genug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Geld! </a:t>
            </a: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7</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8689792" y="4376744"/>
            <a:ext cx="282556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natürlich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Eiscafé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8</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3" name="Table 32"/>
          <p:cNvGraphicFramePr>
            <a:graphicFrameLocks noGrp="1"/>
          </p:cNvGraphicFramePr>
          <p:nvPr/>
        </p:nvGraphicFramePr>
        <p:xfrm>
          <a:off x="8297486" y="569337"/>
          <a:ext cx="1846188" cy="3169920"/>
        </p:xfrm>
        <a:graphic>
          <a:graphicData uri="http://schemas.openxmlformats.org/drawingml/2006/table">
            <a:tbl>
              <a:tblPr firstRow="1" bandRow="1">
                <a:tableStyleId>{5940675A-B579-460E-94D1-54222C63F5DA}</a:tableStyleId>
              </a:tblPr>
              <a:tblGrid>
                <a:gridCol w="365493">
                  <a:extLst>
                    <a:ext uri="{9D8B030D-6E8A-4147-A177-3AD203B41FA5}">
                      <a16:colId xmlns:a16="http://schemas.microsoft.com/office/drawing/2014/main" val="20000"/>
                    </a:ext>
                  </a:extLst>
                </a:gridCol>
                <a:gridCol w="1480695">
                  <a:extLst>
                    <a:ext uri="{9D8B030D-6E8A-4147-A177-3AD203B41FA5}">
                      <a16:colId xmlns:a16="http://schemas.microsoft.com/office/drawing/2014/main" val="20001"/>
                    </a:ext>
                  </a:extLst>
                </a:gridCol>
              </a:tblGrid>
              <a:tr h="370840">
                <a:tc>
                  <a:txBody>
                    <a:bodyPr/>
                    <a:lstStyle/>
                    <a:p>
                      <a:pPr algn="ctr"/>
                      <a:r>
                        <a:rPr lang="en-GB" sz="2000" b="1" dirty="0">
                          <a:solidFill>
                            <a:srgbClr val="FA650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GB" sz="2000" b="1" dirty="0">
                          <a:solidFill>
                            <a:srgbClr val="FA650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GB" sz="2000" b="1" dirty="0">
                          <a:solidFill>
                            <a:srgbClr val="FA650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GB" sz="2000" b="1" dirty="0">
                          <a:solidFill>
                            <a:srgbClr val="FA650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GB" sz="2000" b="1" dirty="0">
                          <a:solidFill>
                            <a:srgbClr val="FA6500"/>
                          </a:solidFill>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GB" sz="2000" b="1" dirty="0">
                          <a:solidFill>
                            <a:srgbClr val="FA6500"/>
                          </a:solidFill>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ctr"/>
                      <a:r>
                        <a:rPr lang="en-GB" sz="2000" b="1" dirty="0">
                          <a:solidFill>
                            <a:srgbClr val="FA6500"/>
                          </a:solidFill>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ctr"/>
                      <a:r>
                        <a:rPr lang="en-GB" sz="2000" b="1" dirty="0">
                          <a:solidFill>
                            <a:srgbClr val="FA6500"/>
                          </a:solidFill>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4" name="TextBox 33"/>
          <p:cNvSpPr txBox="1"/>
          <p:nvPr/>
        </p:nvSpPr>
        <p:spPr>
          <a:xfrm>
            <a:off x="10902846" y="822933"/>
            <a:ext cx="1289154"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10954209" y="1288560"/>
            <a:ext cx="121412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traurig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p:nvPr/>
        </p:nvSpPr>
        <p:spPr>
          <a:xfrm>
            <a:off x="10954209" y="1709401"/>
            <a:ext cx="118535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p:cNvSpPr txBox="1"/>
          <p:nvPr/>
        </p:nvSpPr>
        <p:spPr>
          <a:xfrm>
            <a:off x="11040082" y="2167464"/>
            <a:ext cx="1151918"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10943057" y="2668672"/>
            <a:ext cx="123903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ruhig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p:cNvSpPr txBox="1"/>
          <p:nvPr/>
        </p:nvSpPr>
        <p:spPr>
          <a:xfrm>
            <a:off x="8705249" y="570075"/>
            <a:ext cx="128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p:cNvSpPr txBox="1"/>
          <p:nvPr/>
        </p:nvSpPr>
        <p:spPr>
          <a:xfrm>
            <a:off x="8689792" y="928145"/>
            <a:ext cx="128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traurig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p:cNvSpPr txBox="1"/>
          <p:nvPr/>
        </p:nvSpPr>
        <p:spPr>
          <a:xfrm>
            <a:off x="8730930" y="1351764"/>
            <a:ext cx="128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p:cNvSpPr txBox="1"/>
          <p:nvPr/>
        </p:nvSpPr>
        <p:spPr>
          <a:xfrm>
            <a:off x="8730930" y="1738727"/>
            <a:ext cx="128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ruhig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8773866" y="2151974"/>
            <a:ext cx="128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8773866" y="2522412"/>
            <a:ext cx="128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traurig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8778235" y="2939004"/>
            <a:ext cx="128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8779610" y="3339147"/>
            <a:ext cx="128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7" name="Picture 46"/>
          <p:cNvPicPr>
            <a:picLocks noChangeAspect="1"/>
          </p:cNvPicPr>
          <p:nvPr/>
        </p:nvPicPr>
        <p:blipFill rotWithShape="1">
          <a:blip r:embed="rId10" cstate="print">
            <a:extLst>
              <a:ext uri="{28A0092B-C50C-407E-A947-70E740481C1C}">
                <a14:useLocalDpi xmlns:a14="http://schemas.microsoft.com/office/drawing/2010/main" val="0"/>
              </a:ext>
            </a:extLst>
          </a:blip>
          <a:srcRect b="13576"/>
          <a:stretch/>
        </p:blipFill>
        <p:spPr>
          <a:xfrm>
            <a:off x="215314" y="1123147"/>
            <a:ext cx="615038" cy="542511"/>
          </a:xfrm>
          <a:prstGeom prst="rect">
            <a:avLst/>
          </a:prstGeom>
        </p:spPr>
      </p:pic>
      <p:pic>
        <p:nvPicPr>
          <p:cNvPr id="48" name="Picture 47"/>
          <p:cNvPicPr>
            <a:picLocks noChangeAspect="1"/>
          </p:cNvPicPr>
          <p:nvPr/>
        </p:nvPicPr>
        <p:blipFill rotWithShape="1">
          <a:blip r:embed="rId10" cstate="print">
            <a:extLst>
              <a:ext uri="{28A0092B-C50C-407E-A947-70E740481C1C}">
                <a14:useLocalDpi xmlns:a14="http://schemas.microsoft.com/office/drawing/2010/main" val="0"/>
              </a:ext>
            </a:extLst>
          </a:blip>
          <a:srcRect b="13576"/>
          <a:stretch/>
        </p:blipFill>
        <p:spPr>
          <a:xfrm>
            <a:off x="1703695" y="3799002"/>
            <a:ext cx="615038" cy="542511"/>
          </a:xfrm>
          <a:prstGeom prst="rect">
            <a:avLst/>
          </a:prstGeom>
        </p:spPr>
      </p:pic>
      <p:pic>
        <p:nvPicPr>
          <p:cNvPr id="49" name="Picture 48"/>
          <p:cNvPicPr>
            <a:picLocks noChangeAspect="1"/>
          </p:cNvPicPr>
          <p:nvPr/>
        </p:nvPicPr>
        <p:blipFill rotWithShape="1">
          <a:blip r:embed="rId10" cstate="print">
            <a:extLst>
              <a:ext uri="{28A0092B-C50C-407E-A947-70E740481C1C}">
                <a14:useLocalDpi xmlns:a14="http://schemas.microsoft.com/office/drawing/2010/main" val="0"/>
              </a:ext>
            </a:extLst>
          </a:blip>
          <a:srcRect b="13576"/>
          <a:stretch/>
        </p:blipFill>
        <p:spPr>
          <a:xfrm>
            <a:off x="10115367" y="3813061"/>
            <a:ext cx="615038" cy="542511"/>
          </a:xfrm>
          <a:prstGeom prst="rect">
            <a:avLst/>
          </a:prstGeom>
        </p:spPr>
      </p:pic>
      <p:pic>
        <p:nvPicPr>
          <p:cNvPr id="50" name="Picture 49"/>
          <p:cNvPicPr>
            <a:picLocks noChangeAspect="1"/>
          </p:cNvPicPr>
          <p:nvPr/>
        </p:nvPicPr>
        <p:blipFill rotWithShape="1">
          <a:blip r:embed="rId11" cstate="print">
            <a:extLst>
              <a:ext uri="{28A0092B-C50C-407E-A947-70E740481C1C}">
                <a14:useLocalDpi xmlns:a14="http://schemas.microsoft.com/office/drawing/2010/main" val="0"/>
              </a:ext>
            </a:extLst>
          </a:blip>
          <a:srcRect b="8965"/>
          <a:stretch/>
        </p:blipFill>
        <p:spPr>
          <a:xfrm>
            <a:off x="7465229" y="940433"/>
            <a:ext cx="596075" cy="729930"/>
          </a:xfrm>
          <a:prstGeom prst="rect">
            <a:avLst/>
          </a:prstGeom>
        </p:spPr>
      </p:pic>
      <p:pic>
        <p:nvPicPr>
          <p:cNvPr id="51" name="Picture 50"/>
          <p:cNvPicPr>
            <a:picLocks noChangeAspect="1"/>
          </p:cNvPicPr>
          <p:nvPr/>
        </p:nvPicPr>
        <p:blipFill rotWithShape="1">
          <a:blip r:embed="rId11" cstate="print">
            <a:extLst>
              <a:ext uri="{28A0092B-C50C-407E-A947-70E740481C1C}">
                <a14:useLocalDpi xmlns:a14="http://schemas.microsoft.com/office/drawing/2010/main" val="0"/>
              </a:ext>
            </a:extLst>
          </a:blip>
          <a:srcRect b="8965"/>
          <a:stretch/>
        </p:blipFill>
        <p:spPr>
          <a:xfrm>
            <a:off x="5782075" y="3610964"/>
            <a:ext cx="596075" cy="729930"/>
          </a:xfrm>
          <a:prstGeom prst="rect">
            <a:avLst/>
          </a:prstGeom>
        </p:spPr>
      </p:pic>
      <p:sp>
        <p:nvSpPr>
          <p:cNvPr id="52" name="TextBox 51"/>
          <p:cNvSpPr txBox="1"/>
          <p:nvPr/>
        </p:nvSpPr>
        <p:spPr>
          <a:xfrm>
            <a:off x="850142" y="938729"/>
            <a:ext cx="64785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Heidis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Handys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Emojis!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Situation auf Deutsch.</a:t>
            </a:r>
          </a:p>
        </p:txBody>
      </p:sp>
    </p:spTree>
    <p:extLst>
      <p:ext uri="{BB962C8B-B14F-4D97-AF65-F5344CB8AC3E}">
        <p14:creationId xmlns:p14="http://schemas.microsoft.com/office/powerpoint/2010/main" val="33740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p:bldP spid="40" grpId="0"/>
      <p:bldP spid="41" grpId="0"/>
      <p:bldP spid="42" grpId="0"/>
      <p:bldP spid="43" grpId="0"/>
      <p:bldP spid="44"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Deine</a:t>
            </a:r>
            <a:r>
              <a:rPr lang="en-GB" sz="3600" b="1" dirty="0">
                <a:solidFill>
                  <a:schemeClr val="bg1"/>
                </a:solidFill>
              </a:rPr>
              <a:t> Band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060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169420" y="1220378"/>
            <a:ext cx="11416145"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Songliste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auf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Englisch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6357" y="147991"/>
            <a:ext cx="1194196" cy="1016000"/>
          </a:xfrm>
          <a:prstGeom prst="rect">
            <a:avLst/>
          </a:prstGeom>
        </p:spPr>
      </p:pic>
      <p:graphicFrame>
        <p:nvGraphicFramePr>
          <p:cNvPr id="15" name="Table 14"/>
          <p:cNvGraphicFramePr>
            <a:graphicFrameLocks noGrp="1"/>
          </p:cNvGraphicFramePr>
          <p:nvPr/>
        </p:nvGraphicFramePr>
        <p:xfrm>
          <a:off x="516851" y="2138186"/>
          <a:ext cx="4490720" cy="3169920"/>
        </p:xfrm>
        <a:graphic>
          <a:graphicData uri="http://schemas.openxmlformats.org/drawingml/2006/table">
            <a:tbl>
              <a:tblPr firstRow="1" bandRow="1">
                <a:tableStyleId>{5940675A-B579-460E-94D1-54222C63F5DA}</a:tableStyleId>
              </a:tblPr>
              <a:tblGrid>
                <a:gridCol w="534573">
                  <a:extLst>
                    <a:ext uri="{9D8B030D-6E8A-4147-A177-3AD203B41FA5}">
                      <a16:colId xmlns:a16="http://schemas.microsoft.com/office/drawing/2014/main" val="20000"/>
                    </a:ext>
                  </a:extLst>
                </a:gridCol>
                <a:gridCol w="3956147">
                  <a:extLst>
                    <a:ext uri="{9D8B030D-6E8A-4147-A177-3AD203B41FA5}">
                      <a16:colId xmlns:a16="http://schemas.microsoft.com/office/drawing/2014/main" val="20001"/>
                    </a:ext>
                  </a:extLst>
                </a:gridCol>
              </a:tblGrid>
              <a:tr h="370840">
                <a:tc>
                  <a:txBody>
                    <a:bodyPr/>
                    <a:lstStyle/>
                    <a:p>
                      <a:r>
                        <a:rPr lang="en-GB" sz="2000" dirty="0">
                          <a:solidFill>
                            <a:schemeClr val="accent5">
                              <a:lumMod val="50000"/>
                            </a:schemeClr>
                          </a:solidFill>
                          <a:latin typeface="+mn-lt"/>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accent5">
                              <a:lumMod val="50000"/>
                            </a:schemeClr>
                          </a:solidFill>
                          <a:latin typeface="+mn-lt"/>
                        </a:rPr>
                        <a:t>Das </a:t>
                      </a:r>
                      <a:r>
                        <a:rPr lang="en-GB" sz="2000" dirty="0" err="1">
                          <a:solidFill>
                            <a:schemeClr val="accent5">
                              <a:lumMod val="50000"/>
                            </a:schemeClr>
                          </a:solidFill>
                          <a:latin typeface="+mn-lt"/>
                        </a:rPr>
                        <a:t>ist</a:t>
                      </a:r>
                      <a:r>
                        <a:rPr lang="en-GB" sz="2000" dirty="0">
                          <a:solidFill>
                            <a:schemeClr val="accent5">
                              <a:lumMod val="50000"/>
                            </a:schemeClr>
                          </a:solidFill>
                          <a:latin typeface="+mn-lt"/>
                        </a:rPr>
                        <a:t> </a:t>
                      </a:r>
                      <a:r>
                        <a:rPr lang="en-GB" sz="2000" dirty="0" err="1">
                          <a:solidFill>
                            <a:schemeClr val="accent5">
                              <a:lumMod val="50000"/>
                            </a:schemeClr>
                          </a:solidFill>
                          <a:latin typeface="+mn-lt"/>
                        </a:rPr>
                        <a:t>nicht</a:t>
                      </a:r>
                      <a:r>
                        <a:rPr lang="en-GB" sz="2000" dirty="0">
                          <a:solidFill>
                            <a:schemeClr val="accent5">
                              <a:lumMod val="50000"/>
                            </a:schemeClr>
                          </a:solidFill>
                          <a:latin typeface="+mn-lt"/>
                        </a:rPr>
                        <a:t> </a:t>
                      </a:r>
                      <a:r>
                        <a:rPr lang="en-GB" sz="2000" dirty="0" err="1">
                          <a:solidFill>
                            <a:schemeClr val="accent5">
                              <a:lumMod val="50000"/>
                            </a:schemeClr>
                          </a:solidFill>
                          <a:latin typeface="+mn-lt"/>
                        </a:rPr>
                        <a:t>wahr</a:t>
                      </a:r>
                      <a:endParaRPr lang="en-GB" sz="2000" dirty="0">
                        <a:solidFill>
                          <a:schemeClr val="accent5">
                            <a:lumMod val="50000"/>
                          </a:schemeClr>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GB" sz="2000" dirty="0">
                          <a:solidFill>
                            <a:schemeClr val="accent5">
                              <a:lumMod val="50000"/>
                            </a:schemeClr>
                          </a:solidFill>
                          <a:latin typeface="+mn-lt"/>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accent5">
                              <a:lumMod val="50000"/>
                            </a:schemeClr>
                          </a:solidFill>
                          <a:latin typeface="+mn-lt"/>
                        </a:rPr>
                        <a:t>Der Winter </a:t>
                      </a:r>
                      <a:r>
                        <a:rPr lang="en-GB" sz="2000" dirty="0" err="1">
                          <a:solidFill>
                            <a:schemeClr val="accent5">
                              <a:lumMod val="50000"/>
                            </a:schemeClr>
                          </a:solidFill>
                          <a:latin typeface="+mn-lt"/>
                        </a:rPr>
                        <a:t>ist</a:t>
                      </a:r>
                      <a:r>
                        <a:rPr lang="en-GB" sz="2000" dirty="0">
                          <a:solidFill>
                            <a:schemeClr val="accent5">
                              <a:lumMod val="50000"/>
                            </a:schemeClr>
                          </a:solidFill>
                          <a:latin typeface="+mn-lt"/>
                        </a:rPr>
                        <a:t> </a:t>
                      </a:r>
                      <a:r>
                        <a:rPr lang="en-GB" sz="2000" dirty="0" err="1">
                          <a:solidFill>
                            <a:schemeClr val="accent5">
                              <a:lumMod val="50000"/>
                            </a:schemeClr>
                          </a:solidFill>
                          <a:latin typeface="+mn-lt"/>
                        </a:rPr>
                        <a:t>hier</a:t>
                      </a:r>
                      <a:endParaRPr lang="en-GB" sz="2000" dirty="0">
                        <a:solidFill>
                          <a:schemeClr val="accent5">
                            <a:lumMod val="50000"/>
                          </a:schemeClr>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GB" sz="2000" dirty="0">
                          <a:solidFill>
                            <a:schemeClr val="accent5">
                              <a:lumMod val="50000"/>
                            </a:schemeClr>
                          </a:solidFill>
                          <a:latin typeface="+mn-lt"/>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accent5">
                              <a:lumMod val="50000"/>
                            </a:schemeClr>
                          </a:solidFill>
                          <a:latin typeface="+mn-lt"/>
                        </a:rPr>
                        <a:t>Ich</a:t>
                      </a:r>
                      <a:r>
                        <a:rPr lang="en-GB" sz="2000" baseline="0" dirty="0">
                          <a:solidFill>
                            <a:schemeClr val="accent5">
                              <a:lumMod val="50000"/>
                            </a:schemeClr>
                          </a:solidFill>
                          <a:latin typeface="+mn-lt"/>
                        </a:rPr>
                        <a:t> </a:t>
                      </a:r>
                      <a:r>
                        <a:rPr lang="en-GB" sz="2000" baseline="0" dirty="0" err="1">
                          <a:solidFill>
                            <a:schemeClr val="accent5">
                              <a:lumMod val="50000"/>
                            </a:schemeClr>
                          </a:solidFill>
                          <a:latin typeface="+mn-lt"/>
                        </a:rPr>
                        <a:t>spreche</a:t>
                      </a:r>
                      <a:r>
                        <a:rPr lang="en-GB" sz="2000" baseline="0" dirty="0">
                          <a:solidFill>
                            <a:schemeClr val="accent5">
                              <a:lumMod val="50000"/>
                            </a:schemeClr>
                          </a:solidFill>
                          <a:latin typeface="+mn-lt"/>
                        </a:rPr>
                        <a:t> </a:t>
                      </a:r>
                      <a:r>
                        <a:rPr lang="en-GB" sz="2000" baseline="0" dirty="0" err="1">
                          <a:solidFill>
                            <a:schemeClr val="accent5">
                              <a:lumMod val="50000"/>
                            </a:schemeClr>
                          </a:solidFill>
                          <a:latin typeface="+mn-lt"/>
                        </a:rPr>
                        <a:t>kein</a:t>
                      </a:r>
                      <a:r>
                        <a:rPr lang="en-GB" sz="2000" baseline="0" dirty="0">
                          <a:solidFill>
                            <a:schemeClr val="accent5">
                              <a:lumMod val="50000"/>
                            </a:schemeClr>
                          </a:solidFill>
                          <a:latin typeface="+mn-lt"/>
                        </a:rPr>
                        <a:t> </a:t>
                      </a:r>
                      <a:r>
                        <a:rPr lang="en-GB" sz="2000" baseline="0" dirty="0" err="1">
                          <a:solidFill>
                            <a:schemeClr val="accent5">
                              <a:lumMod val="50000"/>
                            </a:schemeClr>
                          </a:solidFill>
                          <a:latin typeface="+mn-lt"/>
                        </a:rPr>
                        <a:t>Englisch</a:t>
                      </a:r>
                      <a:endParaRPr lang="en-GB" sz="2000" dirty="0">
                        <a:solidFill>
                          <a:schemeClr val="accent5">
                            <a:lumMod val="50000"/>
                          </a:schemeClr>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GB" sz="2000" dirty="0">
                          <a:solidFill>
                            <a:schemeClr val="accent5">
                              <a:lumMod val="50000"/>
                            </a:schemeClr>
                          </a:solidFill>
                          <a:latin typeface="+mn-lt"/>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accent5">
                              <a:lumMod val="50000"/>
                            </a:schemeClr>
                          </a:solidFill>
                          <a:latin typeface="+mn-lt"/>
                        </a:rPr>
                        <a:t>Oktober</a:t>
                      </a:r>
                      <a:endParaRPr lang="en-GB" sz="2000" dirty="0">
                        <a:solidFill>
                          <a:schemeClr val="accent5">
                            <a:lumMod val="50000"/>
                          </a:schemeClr>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GB" sz="2000" dirty="0">
                          <a:solidFill>
                            <a:schemeClr val="accent5">
                              <a:lumMod val="50000"/>
                            </a:schemeClr>
                          </a:solidFill>
                          <a:latin typeface="+mn-lt"/>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accent5">
                              <a:lumMod val="50000"/>
                            </a:schemeClr>
                          </a:solidFill>
                          <a:latin typeface="+mn-lt"/>
                        </a:rPr>
                        <a:t>Lieben</a:t>
                      </a:r>
                      <a:r>
                        <a:rPr lang="en-GB" sz="2000" dirty="0">
                          <a:solidFill>
                            <a:schemeClr val="accent5">
                              <a:lumMod val="50000"/>
                            </a:schemeClr>
                          </a:solidFill>
                          <a:latin typeface="+mn-lt"/>
                        </a:rPr>
                        <a:t> </a:t>
                      </a:r>
                      <a:r>
                        <a:rPr lang="en-GB" sz="2000" dirty="0" err="1">
                          <a:solidFill>
                            <a:schemeClr val="accent5">
                              <a:lumMod val="50000"/>
                            </a:schemeClr>
                          </a:solidFill>
                          <a:latin typeface="+mn-lt"/>
                        </a:rPr>
                        <a:t>ist</a:t>
                      </a:r>
                      <a:r>
                        <a:rPr lang="en-GB" sz="2000" dirty="0">
                          <a:solidFill>
                            <a:schemeClr val="accent5">
                              <a:lumMod val="50000"/>
                            </a:schemeClr>
                          </a:solidFill>
                          <a:latin typeface="+mn-lt"/>
                        </a:rPr>
                        <a:t> </a:t>
                      </a:r>
                      <a:r>
                        <a:rPr lang="en-GB" sz="2000" dirty="0" err="1">
                          <a:solidFill>
                            <a:schemeClr val="accent5">
                              <a:lumMod val="50000"/>
                            </a:schemeClr>
                          </a:solidFill>
                          <a:latin typeface="+mn-lt"/>
                        </a:rPr>
                        <a:t>leben</a:t>
                      </a:r>
                      <a:endParaRPr lang="en-GB" sz="2000" dirty="0">
                        <a:solidFill>
                          <a:schemeClr val="accent5">
                            <a:lumMod val="50000"/>
                          </a:schemeClr>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GB" sz="2000" dirty="0">
                          <a:solidFill>
                            <a:schemeClr val="accent5">
                              <a:lumMod val="50000"/>
                            </a:schemeClr>
                          </a:solidFill>
                          <a:latin typeface="+mn-lt"/>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accent5">
                              <a:lumMod val="50000"/>
                            </a:schemeClr>
                          </a:solidFill>
                          <a:latin typeface="+mn-lt"/>
                        </a:rPr>
                        <a:t>Bist</a:t>
                      </a:r>
                      <a:r>
                        <a:rPr lang="en-GB" sz="2000" dirty="0">
                          <a:solidFill>
                            <a:schemeClr val="accent5">
                              <a:lumMod val="50000"/>
                            </a:schemeClr>
                          </a:solidFill>
                          <a:latin typeface="+mn-lt"/>
                        </a:rPr>
                        <a:t> du die </a:t>
                      </a:r>
                      <a:r>
                        <a:rPr lang="en-GB" sz="2000" dirty="0" err="1">
                          <a:solidFill>
                            <a:schemeClr val="accent5">
                              <a:lumMod val="50000"/>
                            </a:schemeClr>
                          </a:solidFill>
                          <a:latin typeface="+mn-lt"/>
                        </a:rPr>
                        <a:t>Antwort</a:t>
                      </a:r>
                      <a:r>
                        <a:rPr lang="en-GB" sz="2000" dirty="0">
                          <a:solidFill>
                            <a:schemeClr val="accent5">
                              <a:lumMod val="50000"/>
                            </a:schemeClr>
                          </a:solidFill>
                          <a:latin typeface="+mn-l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GB" sz="2000" dirty="0">
                          <a:solidFill>
                            <a:schemeClr val="accent5">
                              <a:lumMod val="50000"/>
                            </a:schemeClr>
                          </a:solidFill>
                          <a:latin typeface="+mn-lt"/>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accent5">
                              <a:lumMod val="50000"/>
                            </a:schemeClr>
                          </a:solidFill>
                          <a:latin typeface="+mn-lt"/>
                        </a:rPr>
                        <a:t>Ich</a:t>
                      </a:r>
                      <a:r>
                        <a:rPr lang="en-GB" sz="2000" dirty="0">
                          <a:solidFill>
                            <a:schemeClr val="accent5">
                              <a:lumMod val="50000"/>
                            </a:schemeClr>
                          </a:solidFill>
                          <a:latin typeface="+mn-lt"/>
                        </a:rPr>
                        <a:t> will </a:t>
                      </a:r>
                      <a:r>
                        <a:rPr lang="en-GB" sz="2000" dirty="0" err="1">
                          <a:solidFill>
                            <a:schemeClr val="accent5">
                              <a:lumMod val="50000"/>
                            </a:schemeClr>
                          </a:solidFill>
                          <a:latin typeface="+mn-lt"/>
                        </a:rPr>
                        <a:t>nach</a:t>
                      </a:r>
                      <a:r>
                        <a:rPr lang="en-GB" sz="2000" dirty="0">
                          <a:solidFill>
                            <a:schemeClr val="accent5">
                              <a:lumMod val="50000"/>
                            </a:schemeClr>
                          </a:solidFill>
                          <a:latin typeface="+mn-lt"/>
                        </a:rPr>
                        <a:t> </a:t>
                      </a:r>
                      <a:r>
                        <a:rPr lang="en-GB" sz="2000" dirty="0" err="1">
                          <a:solidFill>
                            <a:schemeClr val="accent5">
                              <a:lumMod val="50000"/>
                            </a:schemeClr>
                          </a:solidFill>
                          <a:latin typeface="+mn-lt"/>
                        </a:rPr>
                        <a:t>Hause</a:t>
                      </a:r>
                      <a:r>
                        <a:rPr lang="en-GB" sz="2000" dirty="0">
                          <a:solidFill>
                            <a:schemeClr val="accent5">
                              <a:lumMod val="50000"/>
                            </a:schemeClr>
                          </a:solidFill>
                          <a:latin typeface="+mn-lt"/>
                        </a:rPr>
                        <a:t> </a:t>
                      </a:r>
                      <a:r>
                        <a:rPr lang="en-GB" sz="2000" dirty="0" err="1">
                          <a:solidFill>
                            <a:schemeClr val="accent5">
                              <a:lumMod val="50000"/>
                            </a:schemeClr>
                          </a:solidFill>
                          <a:latin typeface="+mn-lt"/>
                        </a:rPr>
                        <a:t>gehen</a:t>
                      </a:r>
                      <a:endParaRPr lang="en-GB" sz="2000" dirty="0">
                        <a:solidFill>
                          <a:schemeClr val="accent5">
                            <a:lumMod val="50000"/>
                          </a:schemeClr>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GB" sz="2000" dirty="0">
                          <a:solidFill>
                            <a:schemeClr val="accent5">
                              <a:lumMod val="50000"/>
                            </a:schemeClr>
                          </a:solidFill>
                          <a:latin typeface="+mn-lt"/>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accent5">
                              <a:lumMod val="50000"/>
                            </a:schemeClr>
                          </a:solidFill>
                          <a:latin typeface="+mn-lt"/>
                        </a:rPr>
                        <a:t>Immer</a:t>
                      </a:r>
                      <a:endParaRPr lang="en-GB" sz="2000" dirty="0">
                        <a:solidFill>
                          <a:schemeClr val="accent5">
                            <a:lumMod val="50000"/>
                          </a:schemeClr>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11" name="Rectangle 10"/>
          <p:cNvSpPr/>
          <p:nvPr/>
        </p:nvSpPr>
        <p:spPr>
          <a:xfrm>
            <a:off x="5494333" y="1220378"/>
            <a:ext cx="6697667" cy="49545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Songliste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deine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Band auf Deutsch.</a:t>
            </a:r>
          </a:p>
        </p:txBody>
      </p:sp>
      <p:sp>
        <p:nvSpPr>
          <p:cNvPr id="16" name="Rectangle 15"/>
          <p:cNvSpPr/>
          <p:nvPr/>
        </p:nvSpPr>
        <p:spPr>
          <a:xfrm>
            <a:off x="5551043" y="1892320"/>
            <a:ext cx="6640957" cy="332398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Use these words in your eight song titles: </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Abend</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Bahnhof</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Karte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will</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muss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traurig</a:t>
            </a:r>
            <a:b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ii.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Include two numbers</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iii. Six titles must be sentences, including:</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one question</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one negation</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iv. Two titles must be single words</a:t>
            </a:r>
          </a:p>
        </p:txBody>
      </p:sp>
    </p:spTree>
    <p:extLst>
      <p:ext uri="{BB962C8B-B14F-4D97-AF65-F5344CB8AC3E}">
        <p14:creationId xmlns:p14="http://schemas.microsoft.com/office/powerpoint/2010/main" val="383960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fontScale="90000"/>
          </a:bodyPr>
          <a:lstStyle/>
          <a:p>
            <a:r>
              <a:rPr lang="en-GB" sz="3200" b="1" dirty="0" err="1">
                <a:solidFill>
                  <a:schemeClr val="bg1"/>
                </a:solidFill>
              </a:rPr>
              <a:t>Mehmets</a:t>
            </a:r>
            <a:r>
              <a:rPr lang="en-GB" sz="3200" b="1" dirty="0">
                <a:solidFill>
                  <a:schemeClr val="bg1"/>
                </a:solidFill>
              </a:rPr>
              <a:t> </a:t>
            </a:r>
            <a:r>
              <a:rPr lang="en-GB" sz="3200" b="1" dirty="0" err="1">
                <a:solidFill>
                  <a:schemeClr val="bg1"/>
                </a:solidFill>
              </a:rPr>
              <a:t>Bruder</a:t>
            </a:r>
            <a:r>
              <a:rPr lang="en-GB" sz="3200" b="1" dirty="0">
                <a:solidFill>
                  <a:schemeClr val="bg1"/>
                </a:solidFill>
              </a:rPr>
              <a:t> in </a:t>
            </a:r>
            <a:r>
              <a:rPr lang="en-GB" sz="3200" b="1" dirty="0" err="1">
                <a:solidFill>
                  <a:schemeClr val="bg1"/>
                </a:solidFill>
              </a:rPr>
              <a:t>Kreuzlingen</a:t>
            </a:r>
            <a:r>
              <a:rPr lang="en-GB" sz="3200" b="1" dirty="0">
                <a:solidFill>
                  <a:schemeClr val="bg1"/>
                </a:solidFill>
              </a:rPr>
              <a:t> [1/8]</a:t>
            </a:r>
          </a:p>
        </p:txBody>
      </p:sp>
      <p:grpSp>
        <p:nvGrpSpPr>
          <p:cNvPr id="26" name="Group 25">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2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a:off x="1580261" y="3561485"/>
            <a:ext cx="5857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13</a:t>
            </a:r>
          </a:p>
        </p:txBody>
      </p:sp>
      <p:sp>
        <p:nvSpPr>
          <p:cNvPr id="31" name="TextBox 30"/>
          <p:cNvSpPr txBox="1"/>
          <p:nvPr/>
        </p:nvSpPr>
        <p:spPr>
          <a:xfrm>
            <a:off x="849218" y="2004164"/>
            <a:ext cx="24281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Hallo Mehmet!</a:t>
            </a:r>
          </a:p>
        </p:txBody>
      </p:sp>
      <p:sp>
        <p:nvSpPr>
          <p:cNvPr id="32" name="TextBox 31"/>
          <p:cNvSpPr txBox="1"/>
          <p:nvPr/>
        </p:nvSpPr>
        <p:spPr>
          <a:xfrm>
            <a:off x="849218" y="2675670"/>
            <a:ext cx="29060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Bodensee.</a:t>
            </a:r>
          </a:p>
        </p:txBody>
      </p:sp>
      <p:sp>
        <p:nvSpPr>
          <p:cNvPr id="33" name="TextBox 32"/>
          <p:cNvSpPr txBox="1"/>
          <p:nvPr/>
        </p:nvSpPr>
        <p:spPr>
          <a:xfrm>
            <a:off x="849218" y="3483035"/>
            <a:ext cx="2906039" cy="9571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___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Nebenflüsse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8478" y="1231644"/>
            <a:ext cx="6989523" cy="4659682"/>
          </a:xfrm>
          <a:prstGeom prst="rect">
            <a:avLst/>
          </a:prstGeom>
        </p:spPr>
      </p:pic>
      <p:sp>
        <p:nvSpPr>
          <p:cNvPr id="36" name="Action Button: Custom 35">
            <a:hlinkClick r:id="" action="ppaction://noaction" highlightClick="1">
              <a:snd r:embed="rId5" name="4-11. 1. Hallo.wav"/>
            </a:hlinkClick>
          </p:cNvPr>
          <p:cNvSpPr/>
          <p:nvPr/>
        </p:nvSpPr>
        <p:spPr>
          <a:xfrm>
            <a:off x="2108473" y="1197595"/>
            <a:ext cx="386798" cy="331546"/>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TextBox 36"/>
          <p:cNvSpPr txBox="1"/>
          <p:nvPr/>
        </p:nvSpPr>
        <p:spPr>
          <a:xfrm>
            <a:off x="3555491" y="6395898"/>
            <a:ext cx="3555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Nebenfluss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tributary</a:t>
            </a:r>
          </a:p>
        </p:txBody>
      </p:sp>
      <p:pic>
        <p:nvPicPr>
          <p:cNvPr id="38" name="Picture 3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769" y="1100083"/>
            <a:ext cx="539512" cy="539512"/>
          </a:xfrm>
          <a:prstGeom prst="rect">
            <a:avLst/>
          </a:prstGeom>
        </p:spPr>
      </p:pic>
      <p:sp>
        <p:nvSpPr>
          <p:cNvPr id="39"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9666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fontScale="90000"/>
          </a:bodyPr>
          <a:lstStyle/>
          <a:p>
            <a:r>
              <a:rPr lang="en-GB" sz="3200" b="1" dirty="0" err="1">
                <a:solidFill>
                  <a:schemeClr val="bg1"/>
                </a:solidFill>
              </a:rPr>
              <a:t>Mehmets</a:t>
            </a:r>
            <a:r>
              <a:rPr lang="en-GB" sz="3200" b="1" dirty="0">
                <a:solidFill>
                  <a:schemeClr val="bg1"/>
                </a:solidFill>
              </a:rPr>
              <a:t> </a:t>
            </a:r>
            <a:r>
              <a:rPr lang="en-GB" sz="3200" b="1" dirty="0" err="1">
                <a:solidFill>
                  <a:schemeClr val="bg1"/>
                </a:solidFill>
              </a:rPr>
              <a:t>Bruder</a:t>
            </a:r>
            <a:r>
              <a:rPr lang="en-GB" sz="3200" b="1" dirty="0">
                <a:solidFill>
                  <a:schemeClr val="bg1"/>
                </a:solidFill>
              </a:rPr>
              <a:t> in </a:t>
            </a:r>
            <a:r>
              <a:rPr lang="en-GB" sz="3200" b="1" dirty="0" err="1">
                <a:solidFill>
                  <a:schemeClr val="bg1"/>
                </a:solidFill>
              </a:rPr>
              <a:t>Kreuzlingen</a:t>
            </a:r>
            <a:r>
              <a:rPr lang="en-GB" sz="3200" b="1" dirty="0">
                <a:solidFill>
                  <a:schemeClr val="bg1"/>
                </a:solidFill>
              </a:rPr>
              <a:t> [2/8]</a:t>
            </a:r>
          </a:p>
        </p:txBody>
      </p:sp>
      <p:grpSp>
        <p:nvGrpSpPr>
          <p:cNvPr id="26" name="Group 25">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2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flipH="1">
            <a:off x="1240077" y="3480583"/>
            <a:ext cx="676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16</a:t>
            </a:r>
          </a:p>
        </p:txBody>
      </p:sp>
      <p:sp>
        <p:nvSpPr>
          <p:cNvPr id="31" name="TextBox 30"/>
          <p:cNvSpPr txBox="1"/>
          <p:nvPr/>
        </p:nvSpPr>
        <p:spPr>
          <a:xfrm>
            <a:off x="1042617" y="2033675"/>
            <a:ext cx="2428149"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Kreuzlingen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Schweiz</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___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Minuten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Fuß</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Deutschland!</a:t>
            </a:r>
          </a:p>
        </p:txBody>
      </p:sp>
      <p:sp>
        <p:nvSpPr>
          <p:cNvPr id="36" name="Action Button: Custom 35">
            <a:hlinkClick r:id="" action="ppaction://noaction" highlightClick="1">
              <a:snd r:embed="rId4" name="4-11. 2. Ich.wav"/>
            </a:hlinkClick>
          </p:cNvPr>
          <p:cNvSpPr/>
          <p:nvPr/>
        </p:nvSpPr>
        <p:spPr>
          <a:xfrm>
            <a:off x="2108473" y="1197595"/>
            <a:ext cx="386798" cy="331546"/>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217" y="1529141"/>
            <a:ext cx="6285999" cy="4297136"/>
          </a:xfrm>
          <a:prstGeom prst="rect">
            <a:avLst/>
          </a:prstGeom>
        </p:spPr>
      </p:pic>
      <p:pic>
        <p:nvPicPr>
          <p:cNvPr id="16" name="Picture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769" y="1100083"/>
            <a:ext cx="539512" cy="539512"/>
          </a:xfrm>
          <a:prstGeom prst="rect">
            <a:avLst/>
          </a:prstGeom>
        </p:spPr>
      </p:pic>
      <p:sp>
        <p:nvSpPr>
          <p:cNvPr id="17"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272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fontScale="90000"/>
          </a:bodyPr>
          <a:lstStyle/>
          <a:p>
            <a:r>
              <a:rPr lang="en-GB" sz="3200" b="1" dirty="0" err="1">
                <a:solidFill>
                  <a:schemeClr val="bg1"/>
                </a:solidFill>
              </a:rPr>
              <a:t>Mehmets</a:t>
            </a:r>
            <a:r>
              <a:rPr lang="en-GB" sz="3200" b="1" dirty="0">
                <a:solidFill>
                  <a:schemeClr val="bg1"/>
                </a:solidFill>
              </a:rPr>
              <a:t> </a:t>
            </a:r>
            <a:r>
              <a:rPr lang="en-GB" sz="3200" b="1" dirty="0" err="1">
                <a:solidFill>
                  <a:schemeClr val="bg1"/>
                </a:solidFill>
              </a:rPr>
              <a:t>Bruder</a:t>
            </a:r>
            <a:r>
              <a:rPr lang="en-GB" sz="3200" b="1" dirty="0">
                <a:solidFill>
                  <a:schemeClr val="bg1"/>
                </a:solidFill>
              </a:rPr>
              <a:t> in </a:t>
            </a:r>
            <a:r>
              <a:rPr lang="en-GB" sz="3200" b="1" dirty="0" err="1">
                <a:solidFill>
                  <a:schemeClr val="bg1"/>
                </a:solidFill>
              </a:rPr>
              <a:t>Kreuzlingen</a:t>
            </a:r>
            <a:r>
              <a:rPr lang="en-GB" sz="3200" b="1" dirty="0">
                <a:solidFill>
                  <a:schemeClr val="bg1"/>
                </a:solidFill>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Vokabeln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26" name="Group 25">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2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flipH="1">
            <a:off x="1846408" y="3931882"/>
            <a:ext cx="676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22</a:t>
            </a:r>
          </a:p>
        </p:txBody>
      </p:sp>
      <p:sp>
        <p:nvSpPr>
          <p:cNvPr id="31" name="TextBox 30"/>
          <p:cNvSpPr txBox="1"/>
          <p:nvPr/>
        </p:nvSpPr>
        <p:spPr>
          <a:xfrm>
            <a:off x="1042617" y="2033675"/>
            <a:ext cx="2428149"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Kunstgrenze* liegt zwischen Deutschland und der Schweiz. Dort gibt es ___ Skulpturen.</a:t>
            </a:r>
          </a:p>
        </p:txBody>
      </p:sp>
      <p:sp>
        <p:nvSpPr>
          <p:cNvPr id="36" name="Action Button: Custom 35">
            <a:hlinkClick r:id="" action="ppaction://noaction" highlightClick="1">
              <a:snd r:embed="rId4" name="4-11. 3. Die.wav"/>
            </a:hlinkClick>
          </p:cNvPr>
          <p:cNvSpPr/>
          <p:nvPr/>
        </p:nvSpPr>
        <p:spPr>
          <a:xfrm>
            <a:off x="2108473" y="1197595"/>
            <a:ext cx="386798" cy="331546"/>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 name="TextBox 5"/>
          <p:cNvSpPr txBox="1"/>
          <p:nvPr/>
        </p:nvSpPr>
        <p:spPr>
          <a:xfrm>
            <a:off x="3555491" y="6395898"/>
            <a:ext cx="31083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Grenze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border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96019"/>
            <a:ext cx="5925761" cy="474060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3322" y="2953441"/>
            <a:ext cx="2116784" cy="3162822"/>
          </a:xfrm>
          <a:prstGeom prst="rect">
            <a:avLst/>
          </a:prstGeom>
        </p:spPr>
      </p:pic>
      <p:sp>
        <p:nvSpPr>
          <p:cNvPr id="9" name="TextBox 8"/>
          <p:cNvSpPr txBox="1"/>
          <p:nvPr/>
        </p:nvSpPr>
        <p:spPr>
          <a:xfrm>
            <a:off x="7487893" y="5436518"/>
            <a:ext cx="4704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Skulpturen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von Johannes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Dörflinger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7" name="Picture 1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769" y="1100083"/>
            <a:ext cx="539512" cy="539512"/>
          </a:xfrm>
          <a:prstGeom prst="rect">
            <a:avLst/>
          </a:prstGeom>
        </p:spPr>
      </p:pic>
    </p:spTree>
    <p:extLst>
      <p:ext uri="{BB962C8B-B14F-4D97-AF65-F5344CB8AC3E}">
        <p14:creationId xmlns:p14="http://schemas.microsoft.com/office/powerpoint/2010/main" val="84839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fontScale="90000"/>
          </a:bodyPr>
          <a:lstStyle/>
          <a:p>
            <a:r>
              <a:rPr lang="en-GB" sz="3200" b="1" dirty="0" err="1">
                <a:solidFill>
                  <a:schemeClr val="bg1"/>
                </a:solidFill>
              </a:rPr>
              <a:t>Mehmets</a:t>
            </a:r>
            <a:r>
              <a:rPr lang="en-GB" sz="3200" b="1" dirty="0">
                <a:solidFill>
                  <a:schemeClr val="bg1"/>
                </a:solidFill>
              </a:rPr>
              <a:t> </a:t>
            </a:r>
            <a:r>
              <a:rPr lang="en-GB" sz="3200" b="1" dirty="0" err="1">
                <a:solidFill>
                  <a:schemeClr val="bg1"/>
                </a:solidFill>
              </a:rPr>
              <a:t>Bruder</a:t>
            </a:r>
            <a:r>
              <a:rPr lang="en-GB" sz="3200" b="1" dirty="0">
                <a:solidFill>
                  <a:schemeClr val="bg1"/>
                </a:solidFill>
              </a:rPr>
              <a:t> in </a:t>
            </a:r>
            <a:r>
              <a:rPr lang="en-GB" sz="3200" b="1" dirty="0" err="1">
                <a:solidFill>
                  <a:schemeClr val="bg1"/>
                </a:solidFill>
              </a:rPr>
              <a:t>Kreuzlingen</a:t>
            </a:r>
            <a:r>
              <a:rPr lang="en-GB" sz="3200" b="1" dirty="0">
                <a:solidFill>
                  <a:schemeClr val="bg1"/>
                </a:solidFill>
              </a:rPr>
              <a:t> [4/8]</a:t>
            </a:r>
          </a:p>
        </p:txBody>
      </p:sp>
      <p:grpSp>
        <p:nvGrpSpPr>
          <p:cNvPr id="26" name="Group 25">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2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flipH="1">
            <a:off x="2108473" y="2572284"/>
            <a:ext cx="676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17</a:t>
            </a:r>
          </a:p>
        </p:txBody>
      </p:sp>
      <p:sp>
        <p:nvSpPr>
          <p:cNvPr id="31" name="TextBox 30"/>
          <p:cNvSpPr txBox="1"/>
          <p:nvPr/>
        </p:nvSpPr>
        <p:spPr>
          <a:xfrm>
            <a:off x="1042617" y="2033675"/>
            <a:ext cx="2428149" cy="147732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Skulptur Nummer ___ heißt Stern*.</a:t>
            </a:r>
          </a:p>
        </p:txBody>
      </p:sp>
      <p:sp>
        <p:nvSpPr>
          <p:cNvPr id="36" name="Action Button: Custom 35">
            <a:hlinkClick r:id="" action="ppaction://noaction" highlightClick="1">
              <a:snd r:embed="rId4" name="4-11. 4. Die.wav"/>
            </a:hlinkClick>
          </p:cNvPr>
          <p:cNvSpPr/>
          <p:nvPr/>
        </p:nvSpPr>
        <p:spPr>
          <a:xfrm>
            <a:off x="2108473" y="1197595"/>
            <a:ext cx="386798" cy="331546"/>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6" name="TextBox 5"/>
          <p:cNvSpPr txBox="1"/>
          <p:nvPr/>
        </p:nvSpPr>
        <p:spPr>
          <a:xfrm>
            <a:off x="3555491" y="6395898"/>
            <a:ext cx="31083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Stern - star</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948" y="1323323"/>
            <a:ext cx="5838079" cy="4670464"/>
          </a:xfrm>
          <a:prstGeom prst="rect">
            <a:avLst/>
          </a:prstGeom>
        </p:spPr>
      </p:pic>
      <p:sp>
        <p:nvSpPr>
          <p:cNvPr id="9" name="Down Arrow 8"/>
          <p:cNvSpPr/>
          <p:nvPr/>
        </p:nvSpPr>
        <p:spPr>
          <a:xfrm>
            <a:off x="9920613" y="984617"/>
            <a:ext cx="478947" cy="1602099"/>
          </a:xfrm>
          <a:prstGeom prst="downArrow">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769" y="1100083"/>
            <a:ext cx="539512" cy="539512"/>
          </a:xfrm>
          <a:prstGeom prst="rect">
            <a:avLst/>
          </a:prstGeom>
        </p:spPr>
      </p:pic>
      <p:sp>
        <p:nvSpPr>
          <p:cNvPr id="18"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88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fontScale="90000"/>
          </a:bodyPr>
          <a:lstStyle/>
          <a:p>
            <a:r>
              <a:rPr lang="en-GB" sz="3200" b="1" dirty="0" err="1">
                <a:solidFill>
                  <a:schemeClr val="bg1"/>
                </a:solidFill>
              </a:rPr>
              <a:t>Mehmets</a:t>
            </a:r>
            <a:r>
              <a:rPr lang="en-GB" sz="3200" b="1" dirty="0">
                <a:solidFill>
                  <a:schemeClr val="bg1"/>
                </a:solidFill>
              </a:rPr>
              <a:t> </a:t>
            </a:r>
            <a:r>
              <a:rPr lang="en-GB" sz="3200" b="1" dirty="0" err="1">
                <a:solidFill>
                  <a:schemeClr val="bg1"/>
                </a:solidFill>
              </a:rPr>
              <a:t>Bruder</a:t>
            </a:r>
            <a:r>
              <a:rPr lang="en-GB" sz="3200" b="1" dirty="0">
                <a:solidFill>
                  <a:schemeClr val="bg1"/>
                </a:solidFill>
              </a:rPr>
              <a:t> in </a:t>
            </a:r>
            <a:r>
              <a:rPr lang="en-GB" sz="3200" b="1" dirty="0" err="1">
                <a:solidFill>
                  <a:schemeClr val="bg1"/>
                </a:solidFill>
              </a:rPr>
              <a:t>Kreuzlingen</a:t>
            </a:r>
            <a:r>
              <a:rPr lang="en-GB" sz="3200" b="1" dirty="0">
                <a:solidFill>
                  <a:schemeClr val="bg1"/>
                </a:solidFill>
              </a:rPr>
              <a:t> [5/8]</a:t>
            </a:r>
          </a:p>
        </p:txBody>
      </p:sp>
      <p:grpSp>
        <p:nvGrpSpPr>
          <p:cNvPr id="26" name="Group 25">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2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flipH="1">
            <a:off x="1855204" y="3482986"/>
            <a:ext cx="676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20</a:t>
            </a:r>
          </a:p>
        </p:txBody>
      </p:sp>
      <p:sp>
        <p:nvSpPr>
          <p:cNvPr id="31" name="TextBox 30"/>
          <p:cNvSpPr txBox="1"/>
          <p:nvPr/>
        </p:nvSpPr>
        <p:spPr>
          <a:xfrm>
            <a:off x="1042617" y="2033675"/>
            <a:ext cx="2428149"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Zwei Karten für Kinder für das Planetarium hier kosten ___ Euro!</a:t>
            </a:r>
          </a:p>
        </p:txBody>
      </p:sp>
      <p:sp>
        <p:nvSpPr>
          <p:cNvPr id="36" name="Action Button: Custom 35">
            <a:hlinkClick r:id="" action="ppaction://noaction" highlightClick="1">
              <a:snd r:embed="rId4" name="4-11. 5. Zwei.wav"/>
            </a:hlinkClick>
          </p:cNvPr>
          <p:cNvSpPr/>
          <p:nvPr/>
        </p:nvSpPr>
        <p:spPr>
          <a:xfrm>
            <a:off x="2108473" y="1197595"/>
            <a:ext cx="386798" cy="331546"/>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948" y="1197623"/>
            <a:ext cx="6193536" cy="4645152"/>
          </a:xfrm>
          <a:prstGeom prst="rect">
            <a:avLst/>
          </a:prstGeom>
        </p:spPr>
      </p:pic>
      <p:pic>
        <p:nvPicPr>
          <p:cNvPr id="17" name="Picture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769" y="1100083"/>
            <a:ext cx="539512" cy="539512"/>
          </a:xfrm>
          <a:prstGeom prst="rect">
            <a:avLst/>
          </a:prstGeom>
        </p:spPr>
      </p:pic>
      <p:sp>
        <p:nvSpPr>
          <p:cNvPr id="18"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451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fontScale="90000"/>
          </a:bodyPr>
          <a:lstStyle/>
          <a:p>
            <a:r>
              <a:rPr lang="en-GB" sz="3200" b="1" dirty="0" err="1">
                <a:solidFill>
                  <a:schemeClr val="bg1"/>
                </a:solidFill>
              </a:rPr>
              <a:t>Mehmets</a:t>
            </a:r>
            <a:r>
              <a:rPr lang="en-GB" sz="3200" b="1" dirty="0">
                <a:solidFill>
                  <a:schemeClr val="bg1"/>
                </a:solidFill>
              </a:rPr>
              <a:t> </a:t>
            </a:r>
            <a:r>
              <a:rPr lang="en-GB" sz="3200" b="1" dirty="0" err="1">
                <a:solidFill>
                  <a:schemeClr val="bg1"/>
                </a:solidFill>
              </a:rPr>
              <a:t>Bruder</a:t>
            </a:r>
            <a:r>
              <a:rPr lang="en-GB" sz="3200" b="1" dirty="0">
                <a:solidFill>
                  <a:schemeClr val="bg1"/>
                </a:solidFill>
              </a:rPr>
              <a:t> in </a:t>
            </a:r>
            <a:r>
              <a:rPr lang="en-GB" sz="3200" b="1" dirty="0" err="1">
                <a:solidFill>
                  <a:schemeClr val="bg1"/>
                </a:solidFill>
              </a:rPr>
              <a:t>Kreuzlingen</a:t>
            </a:r>
            <a:r>
              <a:rPr lang="en-GB" sz="3200" b="1" dirty="0">
                <a:solidFill>
                  <a:schemeClr val="bg1"/>
                </a:solidFill>
              </a:rPr>
              <a:t> [6/8]</a:t>
            </a:r>
          </a:p>
        </p:txBody>
      </p:sp>
      <p:grpSp>
        <p:nvGrpSpPr>
          <p:cNvPr id="26" name="Group 25">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2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flipH="1">
            <a:off x="930833" y="3511003"/>
            <a:ext cx="676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13</a:t>
            </a:r>
          </a:p>
        </p:txBody>
      </p:sp>
      <p:sp>
        <p:nvSpPr>
          <p:cNvPr id="31" name="TextBox 30"/>
          <p:cNvSpPr txBox="1"/>
          <p:nvPr/>
        </p:nvSpPr>
        <p:spPr>
          <a:xfrm>
            <a:off x="1042617" y="2033675"/>
            <a:ext cx="2428149"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 bin ich!  Der Bahnhof in Kreuzlingen hat ___ Gleise*!</a:t>
            </a:r>
          </a:p>
        </p:txBody>
      </p:sp>
      <p:sp>
        <p:nvSpPr>
          <p:cNvPr id="36" name="Action Button: Custom 35">
            <a:hlinkClick r:id="" action="ppaction://noaction" highlightClick="1">
              <a:snd r:embed="rId4" name="4-11. 6. Da.wav"/>
            </a:hlinkClick>
          </p:cNvPr>
          <p:cNvSpPr/>
          <p:nvPr/>
        </p:nvSpPr>
        <p:spPr>
          <a:xfrm>
            <a:off x="2108473" y="1197595"/>
            <a:ext cx="386798" cy="331546"/>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950" y="1529141"/>
            <a:ext cx="6892779" cy="4307987"/>
          </a:xfrm>
          <a:prstGeom prst="rect">
            <a:avLst/>
          </a:prstGeom>
        </p:spPr>
      </p:pic>
      <p:sp>
        <p:nvSpPr>
          <p:cNvPr id="14" name="Down Arrow 13"/>
          <p:cNvSpPr/>
          <p:nvPr/>
        </p:nvSpPr>
        <p:spPr>
          <a:xfrm>
            <a:off x="6350695" y="1908904"/>
            <a:ext cx="478947" cy="1602099"/>
          </a:xfrm>
          <a:prstGeom prst="downArrow">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p:cNvSpPr txBox="1"/>
          <p:nvPr/>
        </p:nvSpPr>
        <p:spPr>
          <a:xfrm>
            <a:off x="3267307" y="6423102"/>
            <a:ext cx="3843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Gleis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platform</a:t>
            </a:r>
          </a:p>
        </p:txBody>
      </p:sp>
      <p:pic>
        <p:nvPicPr>
          <p:cNvPr id="16" name="Picture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769" y="1100083"/>
            <a:ext cx="539512" cy="539512"/>
          </a:xfrm>
          <a:prstGeom prst="rect">
            <a:avLst/>
          </a:prstGeom>
        </p:spPr>
      </p:pic>
      <p:sp>
        <p:nvSpPr>
          <p:cNvPr id="17"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9506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fontScale="90000"/>
          </a:bodyPr>
          <a:lstStyle/>
          <a:p>
            <a:r>
              <a:rPr lang="en-GB" sz="3200" b="1" dirty="0" err="1">
                <a:solidFill>
                  <a:schemeClr val="bg1"/>
                </a:solidFill>
              </a:rPr>
              <a:t>Mehmets</a:t>
            </a:r>
            <a:r>
              <a:rPr lang="en-GB" sz="3200" b="1" dirty="0">
                <a:solidFill>
                  <a:schemeClr val="bg1"/>
                </a:solidFill>
              </a:rPr>
              <a:t> </a:t>
            </a:r>
            <a:r>
              <a:rPr lang="en-GB" sz="3200" b="1" dirty="0" err="1">
                <a:solidFill>
                  <a:schemeClr val="bg1"/>
                </a:solidFill>
              </a:rPr>
              <a:t>Bruder</a:t>
            </a:r>
            <a:r>
              <a:rPr lang="en-GB" sz="3200" b="1" dirty="0">
                <a:solidFill>
                  <a:schemeClr val="bg1"/>
                </a:solidFill>
              </a:rPr>
              <a:t> in </a:t>
            </a:r>
            <a:r>
              <a:rPr lang="en-GB" sz="3200" b="1" dirty="0" err="1">
                <a:solidFill>
                  <a:schemeClr val="bg1"/>
                </a:solidFill>
              </a:rPr>
              <a:t>Kreuzlingen</a:t>
            </a:r>
            <a:r>
              <a:rPr lang="en-GB" sz="32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26" name="Group 25">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2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flipH="1">
            <a:off x="1770085" y="3028890"/>
            <a:ext cx="676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31</a:t>
            </a:r>
          </a:p>
        </p:txBody>
      </p:sp>
      <p:sp>
        <p:nvSpPr>
          <p:cNvPr id="31" name="TextBox 30"/>
          <p:cNvSpPr txBox="1"/>
          <p:nvPr/>
        </p:nvSpPr>
        <p:spPr>
          <a:xfrm>
            <a:off x="1042617" y="2033675"/>
            <a:ext cx="2428149"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Eine Zugfahrkarte nach Bregenz kostet ___ Euro. Dort gibt es ein Theater auf dem See!</a:t>
            </a:r>
          </a:p>
        </p:txBody>
      </p:sp>
      <p:sp>
        <p:nvSpPr>
          <p:cNvPr id="36" name="Action Button: Custom 35">
            <a:hlinkClick r:id="" action="ppaction://noaction" highlightClick="1">
              <a:snd r:embed="rId4" name="4-11. 7. Eine.wav"/>
            </a:hlinkClick>
          </p:cNvPr>
          <p:cNvSpPr/>
          <p:nvPr/>
        </p:nvSpPr>
        <p:spPr>
          <a:xfrm>
            <a:off x="2108473" y="1197595"/>
            <a:ext cx="386798" cy="331546"/>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263" y="1732767"/>
            <a:ext cx="6102558" cy="406678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9469" y="1062031"/>
            <a:ext cx="2310050" cy="1341472"/>
          </a:xfrm>
          <a:prstGeom prst="rect">
            <a:avLst/>
          </a:prstGeom>
        </p:spPr>
      </p:pic>
      <p:sp>
        <p:nvSpPr>
          <p:cNvPr id="17" name="Down Arrow 16"/>
          <p:cNvSpPr/>
          <p:nvPr/>
        </p:nvSpPr>
        <p:spPr>
          <a:xfrm rot="17082467">
            <a:off x="10667977" y="1332951"/>
            <a:ext cx="154818" cy="1272429"/>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8" name="Picture 1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769" y="1100083"/>
            <a:ext cx="539512" cy="539512"/>
          </a:xfrm>
          <a:prstGeom prst="rect">
            <a:avLst/>
          </a:prstGeom>
        </p:spPr>
      </p:pic>
    </p:spTree>
    <p:extLst>
      <p:ext uri="{BB962C8B-B14F-4D97-AF65-F5344CB8AC3E}">
        <p14:creationId xmlns:p14="http://schemas.microsoft.com/office/powerpoint/2010/main" val="245720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7736036" cy="869950"/>
          </a:xfrm>
          <a:prstGeom prst="rect">
            <a:avLst/>
          </a:prstGeom>
        </p:spPr>
      </p:pic>
      <p:sp>
        <p:nvSpPr>
          <p:cNvPr id="4" name="Title 3"/>
          <p:cNvSpPr>
            <a:spLocks noGrp="1"/>
          </p:cNvSpPr>
          <p:nvPr>
            <p:ph type="title"/>
          </p:nvPr>
        </p:nvSpPr>
        <p:spPr>
          <a:xfrm>
            <a:off x="0" y="100235"/>
            <a:ext cx="7110983" cy="707849"/>
          </a:xfrm>
        </p:spPr>
        <p:txBody>
          <a:bodyPr>
            <a:normAutofit fontScale="90000"/>
          </a:bodyPr>
          <a:lstStyle/>
          <a:p>
            <a:r>
              <a:rPr lang="en-GB" sz="3200" b="1" dirty="0" err="1">
                <a:solidFill>
                  <a:schemeClr val="bg1"/>
                </a:solidFill>
              </a:rPr>
              <a:t>Mehmets</a:t>
            </a:r>
            <a:r>
              <a:rPr lang="en-GB" sz="3200" b="1" dirty="0">
                <a:solidFill>
                  <a:schemeClr val="bg1"/>
                </a:solidFill>
              </a:rPr>
              <a:t> </a:t>
            </a:r>
            <a:r>
              <a:rPr lang="en-GB" sz="3200" b="1" dirty="0" err="1">
                <a:solidFill>
                  <a:schemeClr val="bg1"/>
                </a:solidFill>
              </a:rPr>
              <a:t>Bruder</a:t>
            </a:r>
            <a:r>
              <a:rPr lang="en-GB" sz="3200" b="1" dirty="0">
                <a:solidFill>
                  <a:schemeClr val="bg1"/>
                </a:solidFill>
              </a:rPr>
              <a:t> in </a:t>
            </a:r>
            <a:r>
              <a:rPr lang="en-GB" sz="3200" b="1" dirty="0" err="1">
                <a:solidFill>
                  <a:schemeClr val="bg1"/>
                </a:solidFill>
              </a:rPr>
              <a:t>Kreuzlingen</a:t>
            </a:r>
            <a:r>
              <a:rPr lang="en-GB" sz="32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Vokabeln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26" name="Group 25">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2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flipH="1">
            <a:off x="960836" y="2591910"/>
            <a:ext cx="676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30</a:t>
            </a:r>
          </a:p>
        </p:txBody>
      </p:sp>
      <p:sp>
        <p:nvSpPr>
          <p:cNvPr id="31" name="TextBox 30"/>
          <p:cNvSpPr txBox="1"/>
          <p:nvPr/>
        </p:nvSpPr>
        <p:spPr>
          <a:xfrm>
            <a:off x="1042617" y="2033675"/>
            <a:ext cx="2428149"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August hat ___ Tage!  Bis dann. Tschüs!</a:t>
            </a:r>
            <a:b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Ismet</a:t>
            </a:r>
          </a:p>
        </p:txBody>
      </p:sp>
      <p:sp>
        <p:nvSpPr>
          <p:cNvPr id="36" name="Action Button: Custom 35">
            <a:hlinkClick r:id="" action="ppaction://noaction" highlightClick="1">
              <a:snd r:embed="rId4" name="4-11. 8. Der.wav"/>
            </a:hlinkClick>
          </p:cNvPr>
          <p:cNvSpPr/>
          <p:nvPr/>
        </p:nvSpPr>
        <p:spPr>
          <a:xfrm>
            <a:off x="2108473" y="1197595"/>
            <a:ext cx="386798" cy="331546"/>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5" name="Content Placeholder 4"/>
          <p:cNvSpPr>
            <a:spLocks noGrp="1"/>
          </p:cNvSpPr>
          <p:nvPr>
            <p:ph sz="half" idx="1"/>
          </p:nvPr>
        </p:nvSpPr>
        <p:spPr>
          <a:xfrm>
            <a:off x="4421794" y="1205084"/>
            <a:ext cx="6610815" cy="4955120"/>
          </a:xfrm>
        </p:spPr>
        <p:txBody>
          <a:bodyPr>
            <a:normAutofit/>
          </a:bodyPr>
          <a:lstStyle/>
          <a:p>
            <a:pPr marL="514350" indent="-514350">
              <a:buFont typeface="+mj-lt"/>
              <a:buAutoNum type="arabicPeriod"/>
            </a:pPr>
            <a:r>
              <a:rPr lang="en-GB" sz="2200" dirty="0"/>
              <a:t>Der Bodensee hat </a:t>
            </a:r>
            <a:r>
              <a:rPr lang="en-GB" sz="2200" b="1" dirty="0"/>
              <a:t>13</a:t>
            </a:r>
            <a:r>
              <a:rPr lang="en-GB" sz="2200" dirty="0"/>
              <a:t> </a:t>
            </a:r>
            <a:r>
              <a:rPr lang="en-GB" sz="2200" dirty="0" err="1"/>
              <a:t>Nebenflüsse</a:t>
            </a:r>
            <a:r>
              <a:rPr lang="en-GB" sz="2200" dirty="0"/>
              <a:t>. </a:t>
            </a:r>
          </a:p>
          <a:p>
            <a:pPr marL="514350" indent="-514350">
              <a:buFont typeface="+mj-lt"/>
              <a:buAutoNum type="arabicPeriod"/>
            </a:pPr>
            <a:r>
              <a:rPr lang="en-GB" sz="2200" dirty="0" err="1"/>
              <a:t>Ich</a:t>
            </a:r>
            <a:r>
              <a:rPr lang="en-GB" sz="2200" dirty="0"/>
              <a:t> </a:t>
            </a:r>
            <a:r>
              <a:rPr lang="en-GB" sz="2200" dirty="0" err="1"/>
              <a:t>stehe</a:t>
            </a:r>
            <a:r>
              <a:rPr lang="en-GB" sz="2200" dirty="0"/>
              <a:t> </a:t>
            </a:r>
            <a:r>
              <a:rPr lang="en-GB" sz="2200" dirty="0" err="1"/>
              <a:t>jetzt</a:t>
            </a:r>
            <a:r>
              <a:rPr lang="en-GB" sz="2200" dirty="0"/>
              <a:t> in </a:t>
            </a:r>
            <a:r>
              <a:rPr lang="en-GB" sz="2200" dirty="0" err="1"/>
              <a:t>Kreuzlingen</a:t>
            </a:r>
            <a:r>
              <a:rPr lang="en-GB" sz="2200" dirty="0"/>
              <a:t>, in der </a:t>
            </a:r>
            <a:r>
              <a:rPr lang="en-GB" sz="2200" dirty="0" err="1"/>
              <a:t>Schweiz</a:t>
            </a:r>
            <a:r>
              <a:rPr lang="en-GB" sz="2200" dirty="0"/>
              <a:t>. In </a:t>
            </a:r>
            <a:r>
              <a:rPr lang="en-GB" sz="2200" b="1" dirty="0"/>
              <a:t>16 </a:t>
            </a:r>
            <a:r>
              <a:rPr lang="en-GB" sz="2200" dirty="0" err="1"/>
              <a:t>Minuten</a:t>
            </a:r>
            <a:r>
              <a:rPr lang="en-GB" sz="2200" dirty="0"/>
              <a:t> </a:t>
            </a:r>
            <a:r>
              <a:rPr lang="en-GB" sz="2200" dirty="0" err="1"/>
              <a:t>erreicht</a:t>
            </a:r>
            <a:r>
              <a:rPr lang="en-GB" sz="2200" dirty="0"/>
              <a:t> man </a:t>
            </a:r>
            <a:r>
              <a:rPr lang="en-GB" sz="2200" dirty="0" err="1"/>
              <a:t>zu</a:t>
            </a:r>
            <a:r>
              <a:rPr lang="en-GB" sz="2200" dirty="0"/>
              <a:t> </a:t>
            </a:r>
            <a:r>
              <a:rPr lang="en-GB" sz="2200" dirty="0" err="1"/>
              <a:t>Fuß</a:t>
            </a:r>
            <a:r>
              <a:rPr lang="en-GB" sz="2200" dirty="0"/>
              <a:t> Deutschland!</a:t>
            </a:r>
          </a:p>
          <a:p>
            <a:pPr marL="514350" indent="-514350">
              <a:buFont typeface="+mj-lt"/>
              <a:buAutoNum type="arabicPeriod"/>
            </a:pPr>
            <a:r>
              <a:rPr lang="de-DE" sz="2200" dirty="0"/>
              <a:t>Die Kunstgrenze liegt zwischen Deutschland und der Schweiz. Dort gibt es </a:t>
            </a:r>
            <a:r>
              <a:rPr lang="de-DE" sz="2200" b="1" dirty="0"/>
              <a:t>22</a:t>
            </a:r>
            <a:r>
              <a:rPr lang="de-DE" sz="2200" dirty="0"/>
              <a:t> Skulpturen.</a:t>
            </a:r>
          </a:p>
          <a:p>
            <a:pPr marL="514350" indent="-514350">
              <a:buFont typeface="+mj-lt"/>
              <a:buAutoNum type="arabicPeriod"/>
            </a:pPr>
            <a:r>
              <a:rPr lang="en-GB" sz="2200" dirty="0"/>
              <a:t>Die </a:t>
            </a:r>
            <a:r>
              <a:rPr lang="en-GB" sz="2200" dirty="0" err="1"/>
              <a:t>Skulptur</a:t>
            </a:r>
            <a:r>
              <a:rPr lang="en-GB" sz="2200" dirty="0"/>
              <a:t> </a:t>
            </a:r>
            <a:r>
              <a:rPr lang="en-GB" sz="2200" dirty="0" err="1"/>
              <a:t>Nummer</a:t>
            </a:r>
            <a:r>
              <a:rPr lang="en-GB" sz="2200" dirty="0"/>
              <a:t> </a:t>
            </a:r>
            <a:r>
              <a:rPr lang="en-GB" sz="2200" b="1" dirty="0"/>
              <a:t>17</a:t>
            </a:r>
            <a:r>
              <a:rPr lang="en-GB" sz="2200" dirty="0"/>
              <a:t> </a:t>
            </a:r>
            <a:r>
              <a:rPr lang="en-GB" sz="2200" dirty="0" err="1"/>
              <a:t>heißt</a:t>
            </a:r>
            <a:r>
              <a:rPr lang="en-GB" sz="2200" dirty="0"/>
              <a:t> Stern.</a:t>
            </a:r>
          </a:p>
          <a:p>
            <a:pPr marL="514350" indent="-514350">
              <a:buFont typeface="+mj-lt"/>
              <a:buAutoNum type="arabicPeriod"/>
            </a:pPr>
            <a:r>
              <a:rPr lang="en-GB" sz="2200" dirty="0" err="1"/>
              <a:t>Zwei</a:t>
            </a:r>
            <a:r>
              <a:rPr lang="en-GB" sz="2200" dirty="0"/>
              <a:t> </a:t>
            </a:r>
            <a:r>
              <a:rPr lang="en-GB" sz="2200" dirty="0" err="1"/>
              <a:t>Karten</a:t>
            </a:r>
            <a:r>
              <a:rPr lang="en-GB" sz="2200" dirty="0"/>
              <a:t> </a:t>
            </a:r>
            <a:r>
              <a:rPr lang="en-GB" sz="2200" dirty="0" err="1"/>
              <a:t>für</a:t>
            </a:r>
            <a:r>
              <a:rPr lang="en-GB" sz="2200" dirty="0"/>
              <a:t> Kinder </a:t>
            </a:r>
            <a:r>
              <a:rPr lang="en-GB" sz="2200" dirty="0" err="1"/>
              <a:t>für</a:t>
            </a:r>
            <a:r>
              <a:rPr lang="en-GB" sz="2200" dirty="0"/>
              <a:t> das Planetarium </a:t>
            </a:r>
            <a:r>
              <a:rPr lang="en-GB" sz="2200" dirty="0" err="1"/>
              <a:t>kosten</a:t>
            </a:r>
            <a:r>
              <a:rPr lang="en-GB" sz="2200" dirty="0"/>
              <a:t>  </a:t>
            </a:r>
            <a:r>
              <a:rPr lang="en-GB" sz="2200" b="1" dirty="0"/>
              <a:t>20 </a:t>
            </a:r>
            <a:r>
              <a:rPr lang="en-GB" sz="2200" dirty="0"/>
              <a:t> Euro. </a:t>
            </a:r>
          </a:p>
          <a:p>
            <a:pPr marL="514350" indent="-514350">
              <a:buFont typeface="+mj-lt"/>
              <a:buAutoNum type="arabicPeriod"/>
            </a:pPr>
            <a:r>
              <a:rPr lang="en-GB" sz="2200" dirty="0"/>
              <a:t>Der </a:t>
            </a:r>
            <a:r>
              <a:rPr lang="en-GB" sz="2200" dirty="0" err="1"/>
              <a:t>Kreuzlinger</a:t>
            </a:r>
            <a:r>
              <a:rPr lang="en-GB" sz="2200" dirty="0"/>
              <a:t> </a:t>
            </a:r>
            <a:r>
              <a:rPr lang="en-GB" sz="2200" dirty="0" err="1"/>
              <a:t>Bahnhof</a:t>
            </a:r>
            <a:r>
              <a:rPr lang="en-GB" sz="2200" dirty="0"/>
              <a:t> hat  </a:t>
            </a:r>
            <a:r>
              <a:rPr lang="en-GB" sz="2200" b="1" dirty="0"/>
              <a:t>13</a:t>
            </a:r>
            <a:r>
              <a:rPr lang="en-GB" sz="2200" dirty="0"/>
              <a:t>  </a:t>
            </a:r>
            <a:r>
              <a:rPr lang="en-GB" sz="2200" dirty="0" err="1"/>
              <a:t>Gleise</a:t>
            </a:r>
            <a:r>
              <a:rPr lang="en-GB" sz="2200" dirty="0"/>
              <a:t>.</a:t>
            </a:r>
          </a:p>
          <a:p>
            <a:pPr marL="514350" indent="-514350">
              <a:buFont typeface="+mj-lt"/>
              <a:buAutoNum type="arabicPeriod"/>
            </a:pPr>
            <a:r>
              <a:rPr lang="en-GB" sz="2200" dirty="0" err="1"/>
              <a:t>Eine</a:t>
            </a:r>
            <a:r>
              <a:rPr lang="en-GB" sz="2200" dirty="0"/>
              <a:t> </a:t>
            </a:r>
            <a:r>
              <a:rPr lang="en-GB" sz="2200" dirty="0" err="1"/>
              <a:t>Zugfahrkarte</a:t>
            </a:r>
            <a:r>
              <a:rPr lang="en-GB" sz="2200" dirty="0"/>
              <a:t> </a:t>
            </a:r>
            <a:r>
              <a:rPr lang="en-GB" sz="2200" dirty="0" err="1"/>
              <a:t>nach</a:t>
            </a:r>
            <a:r>
              <a:rPr lang="en-GB" sz="2200" dirty="0"/>
              <a:t> </a:t>
            </a:r>
            <a:r>
              <a:rPr lang="en-GB" sz="2200" dirty="0" err="1"/>
              <a:t>Bregenz</a:t>
            </a:r>
            <a:r>
              <a:rPr lang="en-GB" sz="2200" dirty="0"/>
              <a:t> </a:t>
            </a:r>
            <a:r>
              <a:rPr lang="en-GB" sz="2200" dirty="0" err="1"/>
              <a:t>kostet</a:t>
            </a:r>
            <a:r>
              <a:rPr lang="en-GB" sz="2200" dirty="0"/>
              <a:t> </a:t>
            </a:r>
            <a:r>
              <a:rPr lang="en-GB" sz="2200" b="1" dirty="0"/>
              <a:t>31</a:t>
            </a:r>
            <a:r>
              <a:rPr lang="en-GB" sz="2200" dirty="0"/>
              <a:t> Euro. </a:t>
            </a:r>
          </a:p>
          <a:p>
            <a:pPr marL="514350" indent="-514350">
              <a:buFont typeface="+mj-lt"/>
              <a:buAutoNum type="arabicPeriod"/>
            </a:pPr>
            <a:r>
              <a:rPr lang="en-GB" sz="2200" dirty="0"/>
              <a:t>Der August hat  </a:t>
            </a:r>
            <a:r>
              <a:rPr lang="en-GB" sz="2200" b="1" dirty="0"/>
              <a:t>30 </a:t>
            </a:r>
            <a:r>
              <a:rPr lang="en-GB" sz="2200" dirty="0"/>
              <a:t> </a:t>
            </a:r>
            <a:r>
              <a:rPr lang="en-GB" sz="2200" dirty="0" err="1"/>
              <a:t>Tage</a:t>
            </a:r>
            <a:r>
              <a:rPr lang="en-GB" sz="2200" dirty="0"/>
              <a:t>. </a:t>
            </a:r>
          </a:p>
          <a:p>
            <a:pPr marL="514350" indent="-514350">
              <a:buFont typeface="+mj-lt"/>
              <a:buAutoNum type="arabicPeriod"/>
            </a:pPr>
            <a:endParaRPr lang="en-GB" sz="2200" dirty="0"/>
          </a:p>
        </p:txBody>
      </p:sp>
      <p:pic>
        <p:nvPicPr>
          <p:cNvPr id="16" name="Picture 15">
            <a:extLst>
              <a:ext uri="{FF2B5EF4-FFF2-40B4-BE49-F238E27FC236}">
                <a16:creationId xmlns:a16="http://schemas.microsoft.com/office/drawing/2014/main" id="{229019FA-836C-4F41-A0B4-8BDADC2A4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4790" y="1079141"/>
            <a:ext cx="432000" cy="450000"/>
          </a:xfrm>
          <a:prstGeom prst="rect">
            <a:avLst/>
          </a:prstGeom>
        </p:spPr>
      </p:pic>
      <p:pic>
        <p:nvPicPr>
          <p:cNvPr id="18" name="Picture 17">
            <a:extLst>
              <a:ext uri="{FF2B5EF4-FFF2-40B4-BE49-F238E27FC236}">
                <a16:creationId xmlns:a16="http://schemas.microsoft.com/office/drawing/2014/main" id="{229019FA-836C-4F41-A0B4-8BDADC2A4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4790" y="1732768"/>
            <a:ext cx="432000" cy="450000"/>
          </a:xfrm>
          <a:prstGeom prst="rect">
            <a:avLst/>
          </a:prstGeom>
        </p:spPr>
      </p:pic>
      <p:pic>
        <p:nvPicPr>
          <p:cNvPr id="19" name="Picture 18">
            <a:extLst>
              <a:ext uri="{FF2B5EF4-FFF2-40B4-BE49-F238E27FC236}">
                <a16:creationId xmlns:a16="http://schemas.microsoft.com/office/drawing/2014/main" id="{229019FA-836C-4F41-A0B4-8BDADC2A4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8985" y="2591910"/>
            <a:ext cx="432000" cy="450000"/>
          </a:xfrm>
          <a:prstGeom prst="rect">
            <a:avLst/>
          </a:prstGeom>
        </p:spPr>
      </p:pic>
      <p:pic>
        <p:nvPicPr>
          <p:cNvPr id="20" name="Picture 19">
            <a:extLst>
              <a:ext uri="{FF2B5EF4-FFF2-40B4-BE49-F238E27FC236}">
                <a16:creationId xmlns:a16="http://schemas.microsoft.com/office/drawing/2014/main" id="{229019FA-836C-4F41-A0B4-8BDADC2A4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8985" y="3226052"/>
            <a:ext cx="432000" cy="450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8985" y="3972667"/>
            <a:ext cx="388633" cy="443216"/>
          </a:xfrm>
          <a:prstGeom prst="rect">
            <a:avLst/>
          </a:prstGeom>
        </p:spPr>
      </p:pic>
      <p:sp>
        <p:nvSpPr>
          <p:cNvPr id="8" name="TextBox 7"/>
          <p:cNvSpPr txBox="1"/>
          <p:nvPr/>
        </p:nvSpPr>
        <p:spPr>
          <a:xfrm>
            <a:off x="5967760" y="4138520"/>
            <a:ext cx="50180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12</a:t>
            </a: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0915" y="4490890"/>
            <a:ext cx="388633" cy="443216"/>
          </a:xfrm>
          <a:prstGeom prst="rect">
            <a:avLst/>
          </a:prstGeom>
        </p:spPr>
      </p:pic>
      <p:sp>
        <p:nvSpPr>
          <p:cNvPr id="24" name="TextBox 23"/>
          <p:cNvSpPr txBox="1"/>
          <p:nvPr/>
        </p:nvSpPr>
        <p:spPr>
          <a:xfrm>
            <a:off x="8807603" y="4553329"/>
            <a:ext cx="50180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3</a:t>
            </a:r>
          </a:p>
        </p:txBody>
      </p:sp>
      <p:pic>
        <p:nvPicPr>
          <p:cNvPr id="25" name="Picture 24">
            <a:extLst>
              <a:ext uri="{FF2B5EF4-FFF2-40B4-BE49-F238E27FC236}">
                <a16:creationId xmlns:a16="http://schemas.microsoft.com/office/drawing/2014/main" id="{229019FA-836C-4F41-A0B4-8BDADC2A4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5148" y="5019625"/>
            <a:ext cx="432000" cy="450000"/>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8984" y="5653767"/>
            <a:ext cx="388633" cy="443216"/>
          </a:xfrm>
          <a:prstGeom prst="rect">
            <a:avLst/>
          </a:prstGeom>
        </p:spPr>
      </p:pic>
      <p:sp>
        <p:nvSpPr>
          <p:cNvPr id="33" name="TextBox 32"/>
          <p:cNvSpPr txBox="1"/>
          <p:nvPr/>
        </p:nvSpPr>
        <p:spPr>
          <a:xfrm>
            <a:off x="7115967" y="5696873"/>
            <a:ext cx="50180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31</a:t>
            </a:r>
          </a:p>
        </p:txBody>
      </p:sp>
      <p:pic>
        <p:nvPicPr>
          <p:cNvPr id="34" name="Picture 3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769" y="1100083"/>
            <a:ext cx="539512" cy="539512"/>
          </a:xfrm>
          <a:prstGeom prst="rect">
            <a:avLst/>
          </a:prstGeom>
        </p:spPr>
      </p:pic>
    </p:spTree>
    <p:extLst>
      <p:ext uri="{BB962C8B-B14F-4D97-AF65-F5344CB8AC3E}">
        <p14:creationId xmlns:p14="http://schemas.microsoft.com/office/powerpoint/2010/main" val="38814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5" grpId="0" uiExpand="1" build="p"/>
      <p:bldP spid="8" grpId="0" animBg="1"/>
      <p:bldP spid="24" grpId="0" animBg="1"/>
      <p:bldP spid="3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1666</Words>
  <Application>Microsoft Office PowerPoint</Application>
  <PresentationFormat>Widescreen</PresentationFormat>
  <Paragraphs>162</Paragraphs>
  <Slides>11</Slides>
  <Notes>11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Arial</vt:lpstr>
      <vt:lpstr>Calibri</vt:lpstr>
      <vt:lpstr>Calibri Light</vt:lpstr>
      <vt:lpstr>Century Gothic</vt:lpstr>
      <vt:lpstr>1_Office Theme</vt:lpstr>
      <vt:lpstr>2_Office Theme</vt:lpstr>
      <vt:lpstr>4_Office Theme</vt:lpstr>
      <vt:lpstr>Vocabulary</vt:lpstr>
      <vt:lpstr>Mehmets Bruder in Kreuzlingen [1/8]</vt:lpstr>
      <vt:lpstr>Mehmets Bruder in Kreuzlingen [2/8]</vt:lpstr>
      <vt:lpstr>Mehmets Bruder in Kreuzlingen [3/8]</vt:lpstr>
      <vt:lpstr>Mehmets Bruder in Kreuzlingen [4/8]</vt:lpstr>
      <vt:lpstr>Mehmets Bruder in Kreuzlingen [5/8]</vt:lpstr>
      <vt:lpstr>Mehmets Bruder in Kreuzlingen [6/8]</vt:lpstr>
      <vt:lpstr>Mehmets Bruder in Kreuzlingen [7/8]</vt:lpstr>
      <vt:lpstr>Mehmets Bruder in Kreuzlingen [7/8]</vt:lpstr>
      <vt:lpstr>SMS Probleme</vt:lpstr>
      <vt:lpstr>Deine Band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Rachel Hawkes</dc:creator>
  <cp:lastModifiedBy>Rachel Hawkes</cp:lastModifiedBy>
  <cp:revision>6</cp:revision>
  <dcterms:created xsi:type="dcterms:W3CDTF">2020-06-03T16:54:35Z</dcterms:created>
  <dcterms:modified xsi:type="dcterms:W3CDTF">2020-06-13T20:23:14Z</dcterms:modified>
</cp:coreProperties>
</file>