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09" r:id="rId6"/>
  </p:sldMasterIdLst>
  <p:notesMasterIdLst>
    <p:notesMasterId r:id="rId22"/>
  </p:notesMasterIdLst>
  <p:sldIdLst>
    <p:sldId id="369" r:id="rId7"/>
    <p:sldId id="356" r:id="rId8"/>
    <p:sldId id="348" r:id="rId9"/>
    <p:sldId id="349" r:id="rId10"/>
    <p:sldId id="350" r:id="rId11"/>
    <p:sldId id="370" r:id="rId12"/>
    <p:sldId id="366" r:id="rId13"/>
    <p:sldId id="262" r:id="rId14"/>
    <p:sldId id="345" r:id="rId15"/>
    <p:sldId id="363" r:id="rId16"/>
    <p:sldId id="367" r:id="rId17"/>
    <p:sldId id="357" r:id="rId18"/>
    <p:sldId id="368" r:id="rId19"/>
    <p:sldId id="358" r:id="rId20"/>
    <p:sldId id="3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S::Natalie.Finlayson@glasgow.ac.uk::fffa9436-0c20-47f6-a103-b85039ead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CFAFB"/>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19" autoAdjust="0"/>
    <p:restoredTop sz="94343" autoAdjust="0"/>
  </p:normalViewPr>
  <p:slideViewPr>
    <p:cSldViewPr snapToGrid="0">
      <p:cViewPr varScale="1">
        <p:scale>
          <a:sx n="73" d="100"/>
          <a:sy n="73" d="100"/>
        </p:scale>
        <p:origin x="516" y="72"/>
      </p:cViewPr>
      <p:guideLst/>
    </p:cSldViewPr>
  </p:slideViewPr>
  <p:notesTextViewPr>
    <p:cViewPr>
      <p:scale>
        <a:sx n="1" d="1"/>
        <a:sy n="1" d="1"/>
      </p:scale>
      <p:origin x="0" y="0"/>
    </p:cViewPr>
  </p:notesTextViewPr>
  <p:sorterViewPr>
    <p:cViewPr>
      <p:scale>
        <a:sx n="100" d="100"/>
        <a:sy n="100" d="100"/>
      </p:scale>
      <p:origin x="0" y="-6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01/11/2019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91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Explanation of open (</a:t>
            </a:r>
            <a:r>
              <a:rPr lang="en-GB" b="1" baseline="0" dirty="0" err="1" smtClean="0"/>
              <a:t>wh</a:t>
            </a:r>
            <a:r>
              <a:rPr lang="en-GB" b="1" baseline="0" dirty="0" smtClean="0"/>
              <a:t>-)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Teacher </a:t>
            </a:r>
            <a:r>
              <a:rPr lang="en-GB" baseline="0" dirty="0"/>
              <a:t>to draw attention to word order: VSO for closed questions, Question word + VSO or VO for open questions</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Several examples using previously taught question words are given in German.  Teacher elicits the meaning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primes for the question generation task later this lesson.</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write the text, completing the gaps with one of the options. This will help them further practise the 1</a:t>
            </a:r>
            <a:r>
              <a:rPr lang="en-GB" baseline="30000" dirty="0" smtClean="0"/>
              <a:t>st</a:t>
            </a:r>
            <a:r>
              <a:rPr lang="en-GB" baseline="0" dirty="0" smtClean="0"/>
              <a:t> &amp; 2</a:t>
            </a:r>
            <a:r>
              <a:rPr lang="en-GB" baseline="30000" dirty="0" smtClean="0"/>
              <a:t>nd</a:t>
            </a:r>
            <a:r>
              <a:rPr lang="en-GB" baseline="0" dirty="0" smtClean="0"/>
              <a:t> person singular form of verbs &amp; question words.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Once complete, they can practise reading this conversation in pairs. After initial practice reading</a:t>
            </a:r>
            <a:r>
              <a:rPr lang="en-GB" baseline="0" dirty="0" smtClean="0"/>
              <a:t> their own (completed) texts, an extra challenge could be to ask them to practise with the incomplete text displayed on the board. This will prompt speeded recall of the words that are missing!</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64145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this oral exercise, students ask a partner how often they do the pictured activities, and tick the appropriate box. </a:t>
            </a:r>
            <a:r>
              <a:rPr lang="en-GB" b="0" dirty="0" smtClean="0"/>
              <a:t/>
            </a:r>
            <a:br>
              <a:rPr lang="en-GB" b="0" dirty="0" smtClean="0"/>
            </a:br>
            <a:r>
              <a:rPr lang="en-GB" b="0" dirty="0" smtClean="0"/>
              <a:t>Students know the noun </a:t>
            </a:r>
            <a:r>
              <a:rPr lang="en-GB" b="1" dirty="0" err="1" smtClean="0"/>
              <a:t>Frage</a:t>
            </a:r>
            <a:r>
              <a:rPr lang="en-GB" b="0" dirty="0" smtClean="0"/>
              <a:t> (1.2.6), but have not encountered the verb form, </a:t>
            </a:r>
            <a:r>
              <a:rPr lang="en-GB" b="0" i="1" dirty="0" err="1" smtClean="0"/>
              <a:t>fragen</a:t>
            </a:r>
            <a:r>
              <a:rPr lang="en-GB" b="0" i="0" dirty="0" smtClean="0"/>
              <a:t>. Teacher to ask students what they think the instruction means and make the connection with </a:t>
            </a:r>
            <a:r>
              <a:rPr lang="en-GB" b="0" i="1" dirty="0" err="1" smtClean="0"/>
              <a:t>Frage</a:t>
            </a:r>
            <a:r>
              <a:rPr lang="en-GB" b="0" i="0" dirty="0" smtClean="0"/>
              <a:t>.</a:t>
            </a:r>
          </a:p>
          <a:p>
            <a:endParaRPr lang="en-GB" b="0" i="0" dirty="0" smtClean="0"/>
          </a:p>
          <a:p>
            <a:r>
              <a:rPr lang="en-GB" b="0" i="0" dirty="0" smtClean="0"/>
              <a:t>The slide can be printed and given to pupils, or they can quickly sketch a table in their workbooks.</a:t>
            </a:r>
            <a:endParaRPr lang="en-GB" b="0" dirty="0" smtClean="0"/>
          </a:p>
          <a:p>
            <a:endParaRPr lang="en-GB" b="0" dirty="0"/>
          </a:p>
          <a:p>
            <a:r>
              <a:rPr lang="en-GB" b="0" dirty="0"/>
              <a:t>On completion, first, second and third person forms can be brought together through teacher elicitation of responses, e.g. </a:t>
            </a:r>
            <a:r>
              <a:rPr lang="en-GB" b="0" i="1" dirty="0"/>
              <a:t>‘Wie oft </a:t>
            </a:r>
            <a:r>
              <a:rPr lang="en-GB" b="0" i="1" dirty="0" err="1"/>
              <a:t>spielt</a:t>
            </a:r>
            <a:r>
              <a:rPr lang="en-GB" b="0" i="1" dirty="0"/>
              <a:t> Mary Computer?  Mary </a:t>
            </a:r>
            <a:r>
              <a:rPr lang="en-GB" b="0" i="1" dirty="0" err="1"/>
              <a:t>spielt</a:t>
            </a:r>
            <a:r>
              <a:rPr lang="en-GB" b="0" i="1" dirty="0"/>
              <a:t> </a:t>
            </a:r>
            <a:r>
              <a:rPr lang="en-GB" b="0" i="1" dirty="0" err="1"/>
              <a:t>kaum</a:t>
            </a:r>
            <a:r>
              <a:rPr lang="en-GB" b="0" i="1" dirty="0"/>
              <a:t> Computer</a:t>
            </a:r>
            <a:r>
              <a:rPr lang="en-GB" b="0" i="0" dirty="0"/>
              <a:t>’. ‘</a:t>
            </a:r>
            <a:r>
              <a:rPr lang="en-GB" b="0" i="1" dirty="0" err="1"/>
              <a:t>Wer</a:t>
            </a:r>
            <a:r>
              <a:rPr lang="en-GB" b="0" i="1" dirty="0"/>
              <a:t> </a:t>
            </a:r>
            <a:r>
              <a:rPr lang="en-GB" b="0" i="1" dirty="0" err="1"/>
              <a:t>kocht</a:t>
            </a:r>
            <a:r>
              <a:rPr lang="en-GB" b="0" i="1" dirty="0"/>
              <a:t> </a:t>
            </a:r>
            <a:r>
              <a:rPr lang="en-GB" b="0" i="1" dirty="0" err="1"/>
              <a:t>manchmal</a:t>
            </a:r>
            <a:r>
              <a:rPr lang="en-GB" b="0" i="1" dirty="0"/>
              <a:t>?’ ‘Sally </a:t>
            </a:r>
            <a:r>
              <a:rPr lang="en-GB" b="0" i="1" dirty="0" err="1"/>
              <a:t>kocht</a:t>
            </a:r>
            <a:r>
              <a:rPr lang="en-GB" b="0" i="1" dirty="0"/>
              <a:t> </a:t>
            </a:r>
            <a:r>
              <a:rPr lang="en-GB" b="0" i="1" dirty="0" err="1"/>
              <a:t>manchmal</a:t>
            </a:r>
            <a:r>
              <a:rPr lang="en-GB" b="0" i="1" dirty="0"/>
              <a:t>’ etc</a:t>
            </a:r>
            <a:r>
              <a:rPr lang="en-GB" b="0" i="1" dirty="0" smtClean="0"/>
              <a:t>.</a:t>
            </a:r>
          </a:p>
          <a:p>
            <a:endParaRPr lang="en-GB" b="0" i="1" dirty="0" smtClean="0"/>
          </a:p>
          <a:p>
            <a:r>
              <a:rPr lang="en-GB" b="1" i="1" dirty="0" smtClean="0"/>
              <a:t>Note: </a:t>
            </a:r>
            <a:r>
              <a:rPr lang="en-GB" b="0" i="1" dirty="0" smtClean="0"/>
              <a:t>This version of the speaking task expects</a:t>
            </a:r>
            <a:r>
              <a:rPr lang="en-GB" b="0" i="1" baseline="0" dirty="0" smtClean="0"/>
              <a:t> students to generate the correct question with no verbal support at all.  There is an alternative version on the next slide, which gives the infinitive phrase.  That version still requires students to use the correct verb form and question syntax.</a:t>
            </a:r>
            <a:endParaRPr lang="en-GB" b="0" i="1" dirty="0"/>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8335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Alternative format for the speaking activity, giving more support.</a:t>
            </a:r>
          </a:p>
          <a:p>
            <a:r>
              <a:rPr lang="en-GB" b="0" dirty="0" smtClean="0"/>
              <a:t>It</a:t>
            </a:r>
            <a:r>
              <a:rPr lang="en-GB" b="0" baseline="0" dirty="0" smtClean="0"/>
              <a:t> is often beneficial to repeat speaking tasks.  In this instance, students could first use this supported version of the task, and then repeat the task with a different partner, referring only to the picture table on the previous slide.</a:t>
            </a:r>
            <a:r>
              <a:rPr lang="en-GB" b="0" dirty="0" smtClean="0"/>
              <a:t/>
            </a:r>
            <a:br>
              <a:rPr lang="en-GB" b="0" dirty="0" smtClean="0"/>
            </a:b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0129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contains the infinitive form of all verbs learned so far. It is animated so that pronunciation and meaning of these may be recapped.</a:t>
            </a:r>
          </a:p>
          <a:p>
            <a:endParaRPr lang="en-GB" b="0" dirty="0"/>
          </a:p>
          <a:p>
            <a:r>
              <a:rPr lang="en-GB" sz="1200" b="0" i="0" kern="1200" dirty="0">
                <a:solidFill>
                  <a:schemeClr val="tx1"/>
                </a:solidFill>
                <a:effectLst/>
                <a:latin typeface="+mn-lt"/>
                <a:ea typeface="+mn-ea"/>
                <a:cs typeface="+mn-cs"/>
              </a:rPr>
              <a:t>Students now prepare a survey with questions that they could send to a partner school (where there is a partner school, they WILL actually do this). First each student writes 5 questions individually, then they pair up and ensure that they have 10 different ones between them, then they pair up with another pair, and decide on best 10 overall, eliminating questions they think aren't as interesting. On the slide that follows, teacher gathers 20 different questions to put as survey to a German class (real or hypothetical).</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18605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a blank slide for the teacher to use to gather </a:t>
            </a:r>
            <a:r>
              <a:rPr lang="en-GB" sz="1200" b="0" i="0" kern="1200" dirty="0">
                <a:solidFill>
                  <a:schemeClr val="tx1"/>
                </a:solidFill>
                <a:effectLst/>
                <a:latin typeface="+mn-lt"/>
                <a:ea typeface="+mn-ea"/>
                <a:cs typeface="+mn-cs"/>
              </a:rPr>
              <a:t>20 different questions to pose to a German class in a survey.</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68831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lesson students  were taught </a:t>
            </a:r>
            <a:r>
              <a:rPr lang="en-GB" baseline="0" dirty="0"/>
              <a:t>the </a:t>
            </a:r>
            <a:r>
              <a:rPr lang="en-GB" i="1" baseline="0" dirty="0"/>
              <a:t>ich</a:t>
            </a:r>
            <a:r>
              <a:rPr lang="en-GB" baseline="0" dirty="0"/>
              <a:t> form and </a:t>
            </a:r>
            <a:r>
              <a:rPr lang="en-GB" i="1" baseline="0" dirty="0"/>
              <a:t>s/he </a:t>
            </a:r>
            <a:r>
              <a:rPr lang="en-GB" baseline="0" dirty="0"/>
              <a:t>forms.</a:t>
            </a:r>
            <a:br>
              <a:rPr lang="en-GB" baseline="0" dirty="0"/>
            </a:br>
            <a:r>
              <a:rPr lang="en-GB" baseline="0" dirty="0"/>
              <a:t>This week, we vary the vocabulary/lexicon and context, whilst adding the 2</a:t>
            </a:r>
            <a:r>
              <a:rPr lang="en-GB" baseline="30000" dirty="0"/>
              <a:t>nd</a:t>
            </a:r>
            <a:r>
              <a:rPr lang="en-GB" baseline="0" dirty="0"/>
              <a:t> person singular ‘you’ form.</a:t>
            </a:r>
          </a:p>
          <a:p>
            <a:r>
              <a:rPr lang="en-GB" baseline="0" dirty="0"/>
              <a:t>Individual pieces of text are animated to allow teachers to elicit/revisit knowledge from last week, before adding the new information.</a:t>
            </a:r>
            <a:endParaRPr lang="en-GB" dirty="0"/>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89120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Students can complete the activity by writing e.g. a) </a:t>
            </a:r>
            <a:r>
              <a:rPr lang="en-GB" b="0" i="1" dirty="0"/>
              <a:t>ich, du</a:t>
            </a:r>
            <a:r>
              <a:rPr lang="en-GB" b="0" i="0" dirty="0"/>
              <a:t> in their workbooks.</a:t>
            </a:r>
          </a:p>
          <a:p>
            <a:endParaRPr lang="en-GB" b="0" i="0" dirty="0"/>
          </a:p>
          <a:p>
            <a:r>
              <a:rPr lang="en-GB" b="0" i="0" dirty="0"/>
              <a:t>Teacher may wish to go through question 1 as a whole-class example before giving students time to complete the rest of the activity. </a:t>
            </a:r>
          </a:p>
          <a:p>
            <a:endParaRPr lang="en-GB" b="0" i="0" dirty="0"/>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revealed on individual clicks.</a:t>
            </a:r>
            <a:r>
              <a:rPr lang="en-US" sz="1200" b="0" kern="1200" dirty="0">
                <a:solidFill>
                  <a:schemeClr val="tx1"/>
                </a:solidFill>
                <a:effectLst/>
                <a:latin typeface="+mn-lt"/>
                <a:ea typeface="+mn-ea"/>
                <a:cs typeface="+mn-cs"/>
              </a:rPr>
              <a:t> Teacher reminds students of the 3</a:t>
            </a:r>
            <a:r>
              <a:rPr lang="en-US" sz="1200" b="0" kern="1200" baseline="30000" dirty="0">
                <a:solidFill>
                  <a:schemeClr val="tx1"/>
                </a:solidFill>
                <a:effectLst/>
                <a:latin typeface="+mn-lt"/>
                <a:ea typeface="+mn-ea"/>
                <a:cs typeface="+mn-cs"/>
              </a:rPr>
              <a:t>rd</a:t>
            </a:r>
            <a:r>
              <a:rPr lang="en-US" sz="1200" b="0" kern="1200" dirty="0">
                <a:solidFill>
                  <a:schemeClr val="tx1"/>
                </a:solidFill>
                <a:effectLst/>
                <a:latin typeface="+mn-lt"/>
                <a:ea typeface="+mn-ea"/>
                <a:cs typeface="+mn-cs"/>
              </a:rPr>
              <a:t> person singular form by asking ‘</a:t>
            </a:r>
            <a:r>
              <a:rPr lang="en-US" sz="1200" b="0" kern="1200" dirty="0" err="1">
                <a:solidFill>
                  <a:schemeClr val="tx1"/>
                </a:solidFill>
                <a:effectLst/>
                <a:latin typeface="+mn-lt"/>
                <a:ea typeface="+mn-ea"/>
                <a:cs typeface="+mn-cs"/>
              </a:rPr>
              <a:t>Wer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kocht</a:t>
            </a:r>
            <a:r>
              <a:rPr lang="en-US" sz="1200" b="0" kern="1200" dirty="0">
                <a:solidFill>
                  <a:schemeClr val="tx1"/>
                </a:solidFill>
                <a:effectLst/>
                <a:latin typeface="+mn-lt"/>
                <a:ea typeface="+mn-ea"/>
                <a:cs typeface="+mn-cs"/>
              </a:rPr>
              <a:t>? Ich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du?’ to elicit the response ‘’Ich </a:t>
            </a:r>
            <a:r>
              <a:rPr lang="en-US" sz="1200" b="0" kern="1200" dirty="0" err="1">
                <a:solidFill>
                  <a:schemeClr val="tx1"/>
                </a:solidFill>
                <a:effectLst/>
                <a:latin typeface="+mn-lt"/>
                <a:ea typeface="+mn-ea"/>
                <a:cs typeface="+mn-cs"/>
              </a:rPr>
              <a:t>koche</a:t>
            </a:r>
            <a:r>
              <a:rPr lang="en-US" sz="1200" b="0" kern="1200" dirty="0">
                <a:solidFill>
                  <a:schemeClr val="tx1"/>
                </a:solidFill>
                <a:effectLst/>
                <a:latin typeface="+mn-lt"/>
                <a:ea typeface="+mn-ea"/>
                <a:cs typeface="+mn-cs"/>
              </a:rPr>
              <a:t>…’ etc.</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8622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All words in this exercise have been encountered previously, with the exception of </a:t>
            </a:r>
            <a:r>
              <a:rPr lang="en-GB" b="0" i="1" dirty="0" err="1"/>
              <a:t>Suppe</a:t>
            </a:r>
            <a:r>
              <a:rPr lang="en-GB" b="0" i="0" dirty="0"/>
              <a:t> which can be inferred from the English </a:t>
            </a:r>
            <a:r>
              <a:rPr lang="en-GB" b="0" i="1" dirty="0"/>
              <a:t>soup</a:t>
            </a:r>
            <a:r>
              <a:rPr lang="en-GB" b="0" i="0" dirty="0"/>
              <a:t>.</a:t>
            </a:r>
            <a:endParaRPr lang="en-GB" b="0" dirty="0"/>
          </a:p>
          <a:p>
            <a:endParaRPr lang="en-GB" b="0" dirty="0"/>
          </a:p>
          <a:p>
            <a:r>
              <a:rPr lang="en-GB" b="0" dirty="0"/>
              <a:t>Audio plays on individual letter clicks. Pronouns are obscured by noises.</a:t>
            </a:r>
          </a:p>
          <a:p>
            <a:endParaRPr lang="en-GB" b="1" dirty="0"/>
          </a:p>
          <a:p>
            <a:r>
              <a:rPr lang="en-GB" b="0" dirty="0"/>
              <a:t>Students can complete the exercise in their workbooks by writing e.g. a) du, b) du etc.</a:t>
            </a:r>
          </a:p>
          <a:p>
            <a:endParaRPr lang="en-GB" b="1" dirty="0"/>
          </a:p>
          <a:p>
            <a:r>
              <a:rPr lang="en-GB" b="1" dirty="0"/>
              <a:t>Transcript</a:t>
            </a:r>
          </a:p>
          <a:p>
            <a:endParaRPr lang="en-GB" b="1" dirty="0"/>
          </a:p>
          <a:p>
            <a:r>
              <a:rPr lang="de-DE" sz="1200" kern="1200" dirty="0">
                <a:solidFill>
                  <a:schemeClr val="tx1"/>
                </a:solidFill>
                <a:effectLst/>
                <a:latin typeface="+mn-lt"/>
                <a:ea typeface="+mn-ea"/>
                <a:cs typeface="+mn-cs"/>
              </a:rPr>
              <a:t>a.   _______  gehst einmal die Woche tanzen.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_______ machst </a:t>
            </a:r>
            <a:r>
              <a:rPr lang="de-DE" sz="1200" kern="1200" dirty="0" smtClean="0">
                <a:solidFill>
                  <a:schemeClr val="tx1"/>
                </a:solidFill>
                <a:effectLst/>
                <a:latin typeface="+mn-lt"/>
                <a:ea typeface="+mn-ea"/>
                <a:cs typeface="+mn-cs"/>
              </a:rPr>
              <a:t>kaum </a:t>
            </a:r>
            <a:r>
              <a:rPr lang="de-DE" sz="1200" kern="1200" dirty="0">
                <a:solidFill>
                  <a:schemeClr val="tx1"/>
                </a:solidFill>
                <a:effectLst/>
                <a:latin typeface="+mn-lt"/>
                <a:ea typeface="+mn-ea"/>
                <a:cs typeface="+mn-cs"/>
              </a:rPr>
              <a:t>Hausaufgaben.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_______ spielst sehr oft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_______ gehe jeden Tag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_______ kochst manchmal Suppe.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_______ schreibe jeden Tag eine Liste.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_______ rede sehr oft mit Freunden.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_______ tanze nie.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06237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Full audio (including pronouns) plays on clicking individual letters. Answers revealed on clicks.</a:t>
            </a:r>
          </a:p>
          <a:p>
            <a:endParaRPr lang="en-GB" b="0" dirty="0"/>
          </a:p>
          <a:p>
            <a:r>
              <a:rPr lang="en-GB" b="0" dirty="0"/>
              <a:t>Again, teacher uses questions in the third person to elicit answers from students: ‘</a:t>
            </a:r>
            <a:r>
              <a:rPr lang="en-GB" b="0" i="1" dirty="0" err="1"/>
              <a:t>Wer</a:t>
            </a:r>
            <a:r>
              <a:rPr lang="en-GB" b="0" i="1" dirty="0"/>
              <a:t> </a:t>
            </a:r>
            <a:r>
              <a:rPr lang="en-GB" b="0" i="1" dirty="0" err="1"/>
              <a:t>geht</a:t>
            </a:r>
            <a:r>
              <a:rPr lang="en-GB" b="0" i="1" dirty="0"/>
              <a:t> </a:t>
            </a:r>
            <a:r>
              <a:rPr lang="en-GB" b="0" i="1" dirty="0" err="1"/>
              <a:t>tanzen</a:t>
            </a:r>
            <a:r>
              <a:rPr lang="en-GB" b="0" i="1" dirty="0"/>
              <a:t>? </a:t>
            </a:r>
            <a:r>
              <a:rPr lang="en-GB" b="0" i="1" dirty="0" smtClean="0"/>
              <a:t>du </a:t>
            </a:r>
            <a:r>
              <a:rPr lang="en-GB" b="0" i="1" dirty="0" err="1" smtClean="0"/>
              <a:t>gehst</a:t>
            </a:r>
            <a:r>
              <a:rPr lang="en-GB" b="0" i="1" dirty="0" smtClean="0"/>
              <a:t> </a:t>
            </a:r>
            <a:r>
              <a:rPr lang="en-GB" b="0" i="1" dirty="0" err="1" smtClean="0"/>
              <a:t>tanzen</a:t>
            </a:r>
            <a:r>
              <a:rPr lang="en-GB" b="0" i="1" dirty="0" smtClean="0"/>
              <a:t> </a:t>
            </a:r>
            <a:r>
              <a:rPr lang="en-GB" b="0" i="1" dirty="0"/>
              <a:t>…</a:t>
            </a:r>
            <a:r>
              <a:rPr lang="en-GB" b="0" i="0" dirty="0"/>
              <a:t>’ etc.</a:t>
            </a:r>
            <a:endParaRPr lang="en-GB" b="0" dirty="0"/>
          </a:p>
          <a:p>
            <a:endParaRPr lang="en-GB" b="1" dirty="0"/>
          </a:p>
          <a:p>
            <a:r>
              <a:rPr lang="en-GB" b="1" dirty="0"/>
              <a:t>Transcript</a:t>
            </a:r>
          </a:p>
          <a:p>
            <a:endParaRPr lang="en-GB" b="1" dirty="0"/>
          </a:p>
          <a:p>
            <a:r>
              <a:rPr lang="de-DE" sz="1200" kern="1200" dirty="0">
                <a:solidFill>
                  <a:schemeClr val="tx1"/>
                </a:solidFill>
                <a:effectLst/>
                <a:latin typeface="+mn-lt"/>
                <a:ea typeface="+mn-ea"/>
                <a:cs typeface="+mn-cs"/>
              </a:rPr>
              <a:t>a. Du gehst einmal die Woche tanzen.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machst </a:t>
            </a:r>
            <a:r>
              <a:rPr lang="de-DE" sz="1200" kern="1200" dirty="0" smtClean="0">
                <a:solidFill>
                  <a:schemeClr val="tx1"/>
                </a:solidFill>
                <a:effectLst/>
                <a:latin typeface="+mn-lt"/>
                <a:ea typeface="+mn-ea"/>
                <a:cs typeface="+mn-cs"/>
              </a:rPr>
              <a:t>kaum </a:t>
            </a:r>
            <a:r>
              <a:rPr lang="de-DE" sz="1200" kern="1200" dirty="0">
                <a:solidFill>
                  <a:schemeClr val="tx1"/>
                </a:solidFill>
                <a:effectLst/>
                <a:latin typeface="+mn-lt"/>
                <a:ea typeface="+mn-ea"/>
                <a:cs typeface="+mn-cs"/>
              </a:rPr>
              <a:t>Hausaufgaben.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Du spielst sehr oft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Ich gehe jeden Tag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kochst manchmal Suppe.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Ich schreibe jeden Tag eine Liste.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Ich rede sehr oft mit Freunden.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Ich tanze nie.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6923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1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explanation revisits knowledge that students were taught in 1.1.7.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Teacher to highlight that German does not have a word for do/does, or the continuous equivalent are/is, and that inversion must be used to translate these.</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73942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smtClean="0">
                <a:solidFill>
                  <a:schemeClr val="tx1"/>
                </a:solidFill>
                <a:effectLst/>
                <a:latin typeface="+mn-lt"/>
                <a:ea typeface="+mn-ea"/>
                <a:cs typeface="+mn-cs"/>
              </a:rPr>
              <a:t>Listening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This task</a:t>
            </a:r>
            <a:r>
              <a:rPr lang="en-US" sz="1200" b="1" kern="1200" baseline="0" dirty="0" smtClean="0">
                <a:solidFill>
                  <a:schemeClr val="tx1"/>
                </a:solidFill>
                <a:effectLst/>
                <a:latin typeface="+mn-lt"/>
                <a:ea typeface="+mn-ea"/>
                <a:cs typeface="+mn-cs"/>
              </a:rPr>
              <a:t> revisits the VSO syntax of questions vs SVO of statements.  It is important to revisit essential grammar with different lexis for students to deepen their understanding of the grammar feature.  Here vocabulary is recycled from 1.2.1 and 1.2.2 and integrated with the frequency adverbs from this week.</a:t>
            </a:r>
          </a:p>
          <a:p>
            <a:pPr hangingPunct="0"/>
            <a:endParaRPr lang="en-US" sz="1200" b="1"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Example </a:t>
            </a:r>
            <a:r>
              <a:rPr lang="en-US" sz="1200" b="1" kern="1200" dirty="0">
                <a:solidFill>
                  <a:schemeClr val="tx1"/>
                </a:solidFill>
                <a:effectLst/>
                <a:latin typeface="+mn-lt"/>
                <a:ea typeface="+mn-ea"/>
                <a:cs typeface="+mn-cs"/>
              </a:rPr>
              <a:t>slide</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This slide is an example to</a:t>
            </a:r>
            <a:r>
              <a:rPr lang="en-US" sz="1200" b="0" kern="1200" baseline="0" dirty="0">
                <a:solidFill>
                  <a:schemeClr val="tx1"/>
                </a:solidFill>
                <a:effectLst/>
                <a:latin typeface="+mn-lt"/>
                <a:ea typeface="+mn-ea"/>
                <a:cs typeface="+mn-cs"/>
              </a:rPr>
              <a:t> do first with students and correct. It has audio inserted for A and B and the corresponding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Then go to the next slide for the full exercise. The next slide has the audio and the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NB: If it seems strange to students that we have so many appearances from </a:t>
            </a:r>
            <a:r>
              <a:rPr lang="en-US" sz="1200" b="0" kern="1200" baseline="0" dirty="0" err="1">
                <a:solidFill>
                  <a:schemeClr val="tx1"/>
                </a:solidFill>
                <a:effectLst/>
                <a:latin typeface="+mn-lt"/>
                <a:ea typeface="+mn-ea"/>
                <a:cs typeface="+mn-cs"/>
              </a:rPr>
              <a:t>Zorg</a:t>
            </a:r>
            <a:r>
              <a:rPr lang="en-US" sz="1200" b="0" kern="1200" baseline="0" dirty="0">
                <a:solidFill>
                  <a:schemeClr val="tx1"/>
                </a:solidFill>
                <a:effectLst/>
                <a:latin typeface="+mn-lt"/>
                <a:ea typeface="+mn-ea"/>
                <a:cs typeface="+mn-cs"/>
              </a:rPr>
              <a:t>, the robot, explain that it is important that we remove the audible clues (i.e. raised intonation) that come with questions, so that they only focus on the syntax.</a:t>
            </a:r>
          </a:p>
          <a:p>
            <a:pPr hangingPunct="0"/>
            <a:endParaRPr lang="en-US" sz="1200" b="1" kern="1200" baseline="0" dirty="0">
              <a:solidFill>
                <a:schemeClr val="tx1"/>
              </a:solidFill>
              <a:effectLst/>
              <a:latin typeface="+mn-lt"/>
              <a:ea typeface="+mn-ea"/>
              <a:cs typeface="+mn-cs"/>
            </a:endParaRP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55348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Task slide</a:t>
            </a:r>
          </a:p>
          <a:p>
            <a:pPr hangingPunct="0"/>
            <a:endParaRPr lang="en-US" sz="1200" b="1" kern="1200" dirty="0">
              <a:solidFill>
                <a:schemeClr val="tx1"/>
              </a:solidFill>
              <a:effectLst/>
              <a:latin typeface="+mn-lt"/>
              <a:ea typeface="+mn-ea"/>
              <a:cs typeface="+mn-cs"/>
            </a:endParaRPr>
          </a:p>
          <a:p>
            <a:pPr hangingPunct="0"/>
            <a:r>
              <a:rPr lang="en-GB" dirty="0"/>
              <a:t>Students can</a:t>
            </a:r>
            <a:r>
              <a:rPr lang="en-GB" baseline="0" dirty="0"/>
              <a:t> do the task by writing letters A-I and noting ? or . next to each. </a:t>
            </a:r>
            <a:endParaRPr lang="en-US" sz="1200" b="1" kern="1200" dirty="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Audio is activated by clicking the individual letters.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Answers revealed on </a:t>
            </a:r>
            <a:r>
              <a:rPr lang="en-US" sz="1200" b="0" kern="1200" dirty="0" smtClean="0">
                <a:solidFill>
                  <a:schemeClr val="tx1"/>
                </a:solidFill>
                <a:effectLst/>
                <a:latin typeface="+mn-lt"/>
                <a:ea typeface="+mn-ea"/>
                <a:cs typeface="+mn-cs"/>
              </a:rPr>
              <a:t>individual clicks. </a:t>
            </a: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 B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t>
            </a: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40389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692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8520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2090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949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0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5623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6213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7840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8565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921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7106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072748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368068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5333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10362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01/11/2019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2457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01/11/2019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60360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01/11/2019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38196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44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75996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3518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239938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90312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01/11/2019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4564491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tiff"/><Relationship Id="rId5" Type="http://schemas.openxmlformats.org/officeDocument/2006/relationships/image" Target="../media/image12.png"/><Relationship Id="rId10" Type="http://schemas.openxmlformats.org/officeDocument/2006/relationships/image" Target="../media/image17.tiff"/><Relationship Id="rId4" Type="http://schemas.openxmlformats.org/officeDocument/2006/relationships/image" Target="../media/image11.png"/><Relationship Id="rId9"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7.tiff"/><Relationship Id="rId10" Type="http://schemas.openxmlformats.org/officeDocument/2006/relationships/audio" Target="../media/audio5.wav"/><Relationship Id="rId4" Type="http://schemas.openxmlformats.org/officeDocument/2006/relationships/image" Target="../media/image6.tiff"/><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4.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tiff"/><Relationship Id="rId11" Type="http://schemas.openxmlformats.org/officeDocument/2006/relationships/audio" Target="../media/audio13.wav"/><Relationship Id="rId5" Type="http://schemas.openxmlformats.org/officeDocument/2006/relationships/image" Target="../media/image6.tiff"/><Relationship Id="rId10" Type="http://schemas.openxmlformats.org/officeDocument/2006/relationships/audio" Target="../media/audio12.wav"/><Relationship Id="rId4" Type="http://schemas.openxmlformats.org/officeDocument/2006/relationships/image" Target="../media/image8.png"/><Relationship Id="rId9" Type="http://schemas.openxmlformats.org/officeDocument/2006/relationships/audio" Target="../media/audio11.wav"/><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audio" Target="../media/audio19.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7.wav"/><Relationship Id="rId15" Type="http://schemas.openxmlformats.org/officeDocument/2006/relationships/image" Target="../media/image10.png"/><Relationship Id="rId10" Type="http://schemas.openxmlformats.org/officeDocument/2006/relationships/audio" Target="../media/audio24.wav"/><Relationship Id="rId4" Type="http://schemas.openxmlformats.org/officeDocument/2006/relationships/image" Target="../media/image9.png"/><Relationship Id="rId9" Type="http://schemas.openxmlformats.org/officeDocument/2006/relationships/audio" Target="../media/audio23.wav"/><Relationship Id="rId1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Weak verbs in the present tense:</a:t>
            </a:r>
          </a:p>
          <a:p>
            <a:pPr lvl="0" algn="l">
              <a:lnSpc>
                <a:spcPct val="100000"/>
              </a:lnSpc>
              <a:spcBef>
                <a:spcPts val="0"/>
              </a:spcBef>
            </a:pPr>
            <a:r>
              <a:rPr lang="en-GB" sz="3200" dirty="0">
                <a:solidFill>
                  <a:prstClr val="white"/>
                </a:solidFill>
                <a:latin typeface="Century Gothic" panose="020B0502020202020204" pitchFamily="34" charset="0"/>
              </a:rPr>
              <a:t>‘I’ or ‘you’</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29581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a:t>
            </a:r>
          </a:p>
        </p:txBody>
      </p:sp>
      <p:sp>
        <p:nvSpPr>
          <p:cNvPr id="11" name="TextBox 10"/>
          <p:cNvSpPr txBox="1"/>
          <p:nvPr/>
        </p:nvSpPr>
        <p:spPr>
          <a:xfrm>
            <a:off x="168926" y="6294705"/>
            <a:ext cx="4350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 / Rachel Hawkes</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3095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smtClean="0">
                <a:solidFill>
                  <a:schemeClr val="bg1"/>
                </a:solidFill>
              </a:rPr>
              <a:t>Open (</a:t>
            </a:r>
            <a:r>
              <a:rPr lang="en-GB" sz="3600" b="1" dirty="0" err="1" smtClean="0">
                <a:solidFill>
                  <a:schemeClr val="bg1"/>
                </a:solidFill>
              </a:rPr>
              <a:t>wh</a:t>
            </a:r>
            <a:r>
              <a:rPr lang="en-GB" sz="3600" b="1" dirty="0" smtClean="0">
                <a:solidFill>
                  <a:schemeClr val="bg1"/>
                </a:solidFill>
              </a:rPr>
              <a:t>-) questions</a:t>
            </a:r>
            <a:endParaRPr lang="en-GB" sz="3600" b="1" dirty="0">
              <a:solidFill>
                <a:schemeClr val="bg1"/>
              </a:solidFill>
            </a:endParaRPr>
          </a:p>
        </p:txBody>
      </p:sp>
      <p:sp>
        <p:nvSpPr>
          <p:cNvPr id="28" name="TextBox 2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Open (</a:t>
            </a:r>
            <a:r>
              <a:rPr lang="en-US" sz="2200" b="1" dirty="0" err="1">
                <a:solidFill>
                  <a:srgbClr val="115076"/>
                </a:solidFill>
                <a:latin typeface="Century Gothic" panose="020B0502020202020204" pitchFamily="34" charset="0"/>
              </a:rPr>
              <a:t>wh</a:t>
            </a:r>
            <a:r>
              <a:rPr lang="en-US" sz="2200" b="1" dirty="0">
                <a:solidFill>
                  <a:srgbClr val="115076"/>
                </a:solidFill>
                <a:latin typeface="Century Gothic" panose="020B0502020202020204" pitchFamily="34" charset="0"/>
              </a:rPr>
              <a:t>-) questions</a:t>
            </a:r>
          </a:p>
        </p:txBody>
      </p:sp>
      <p:graphicFrame>
        <p:nvGraphicFramePr>
          <p:cNvPr id="33" name="Table 32">
            <a:extLst>
              <a:ext uri="{FF2B5EF4-FFF2-40B4-BE49-F238E27FC236}">
                <a16:creationId xmlns:a16="http://schemas.microsoft.com/office/drawing/2014/main" id="{D2683C6C-4365-4B8A-B139-13919CF84949}"/>
              </a:ext>
            </a:extLst>
          </p:cNvPr>
          <p:cNvGraphicFramePr>
            <a:graphicFrameLocks noGrp="1"/>
          </p:cNvGraphicFramePr>
          <p:nvPr>
            <p:extLst>
              <p:ext uri="{D42A27DB-BD31-4B8C-83A1-F6EECF244321}">
                <p14:modId xmlns:p14="http://schemas.microsoft.com/office/powerpoint/2010/main" val="889925908"/>
              </p:ext>
            </p:extLst>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5" name="TextBox 34">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Closed</a:t>
            </a:r>
          </a:p>
        </p:txBody>
      </p:sp>
      <p:sp>
        <p:nvSpPr>
          <p:cNvPr id="36" name="TextBox 35">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Open</a:t>
            </a:r>
          </a:p>
        </p:txBody>
      </p:sp>
      <p:sp>
        <p:nvSpPr>
          <p:cNvPr id="37" name="TextBox 36">
            <a:extLst>
              <a:ext uri="{FF2B5EF4-FFF2-40B4-BE49-F238E27FC236}">
                <a16:creationId xmlns:a16="http://schemas.microsoft.com/office/drawing/2014/main" id="{DE4BA3E8-B515-4C81-ADBD-E68E0910B723}"/>
              </a:ext>
            </a:extLst>
          </p:cNvPr>
          <p:cNvSpPr txBox="1"/>
          <p:nvPr/>
        </p:nvSpPr>
        <p:spPr>
          <a:xfrm>
            <a:off x="198224" y="1823363"/>
            <a:ext cx="11719875" cy="600164"/>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To ask an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open question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place a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question word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directly in front of the </a:t>
            </a:r>
            <a:r>
              <a:rPr lang="en-US" sz="2200" b="1"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a:t>
            </a: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8" name="Table 37">
            <a:extLst>
              <a:ext uri="{FF2B5EF4-FFF2-40B4-BE49-F238E27FC236}">
                <a16:creationId xmlns:a16="http://schemas.microsoft.com/office/drawing/2014/main" id="{E86B9578-C21B-4D55-9177-FA8E5DD42BA3}"/>
              </a:ext>
            </a:extLst>
          </p:cNvPr>
          <p:cNvGraphicFramePr>
            <a:graphicFrameLocks noGrp="1"/>
          </p:cNvGraphicFramePr>
          <p:nvPr>
            <p:extLst>
              <p:ext uri="{D42A27DB-BD31-4B8C-83A1-F6EECF244321}">
                <p14:modId xmlns:p14="http://schemas.microsoft.com/office/powerpoint/2010/main" val="2715701145"/>
              </p:ext>
            </p:extLst>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2" name="TextBox 11">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noFill/>
        </p:spPr>
        <p:txBody>
          <a:bodyPr wrap="square" rtlCol="0">
            <a:spAutoFit/>
          </a:bodyPr>
          <a:lstStyle/>
          <a:p>
            <a:r>
              <a:rPr lang="en-GB" sz="2200" b="1" dirty="0">
                <a:solidFill>
                  <a:schemeClr val="accent1">
                    <a:lumMod val="50000"/>
                  </a:schemeClr>
                </a:solidFill>
              </a:rPr>
              <a:t>Wo</a:t>
            </a:r>
          </a:p>
        </p:txBody>
      </p:sp>
      <p:graphicFrame>
        <p:nvGraphicFramePr>
          <p:cNvPr id="39" name="Table 38">
            <a:extLst>
              <a:ext uri="{FF2B5EF4-FFF2-40B4-BE49-F238E27FC236}">
                <a16:creationId xmlns:a16="http://schemas.microsoft.com/office/drawing/2014/main" id="{ECD2BEA4-6B66-4DA0-ABFD-D7B96368C4C2}"/>
              </a:ext>
            </a:extLst>
          </p:cNvPr>
          <p:cNvGraphicFramePr>
            <a:graphicFrameLocks noGrp="1"/>
          </p:cNvGraphicFramePr>
          <p:nvPr>
            <p:extLst>
              <p:ext uri="{D42A27DB-BD31-4B8C-83A1-F6EECF244321}">
                <p14:modId xmlns:p14="http://schemas.microsoft.com/office/powerpoint/2010/main" val="2498283415"/>
              </p:ext>
            </p:extLst>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smtClean="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smtClean="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50227387"/>
                  </a:ext>
                </a:extLst>
              </a:tr>
            </a:tbl>
          </a:graphicData>
        </a:graphic>
      </p:graphicFrame>
      <p:sp>
        <p:nvSpPr>
          <p:cNvPr id="42" name="TextBox 41">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1"/>
          </a:solidFill>
        </p:spPr>
        <p:txBody>
          <a:bodyPr wrap="square" rtlCol="0">
            <a:spAutoFit/>
          </a:bodyPr>
          <a:lstStyle/>
          <a:p>
            <a:endParaRPr lang="en-GB" sz="2200" b="1" dirty="0">
              <a:solidFill>
                <a:schemeClr val="accent1">
                  <a:lumMod val="50000"/>
                </a:schemeClr>
              </a:solidFill>
            </a:endParaRPr>
          </a:p>
        </p:txBody>
      </p:sp>
      <p:sp>
        <p:nvSpPr>
          <p:cNvPr id="40" name="TextBox 39">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1"/>
          </a:solidFill>
        </p:spPr>
        <p:txBody>
          <a:bodyPr wrap="square" rtlCol="0">
            <a:spAutoFit/>
          </a:bodyPr>
          <a:lstStyle/>
          <a:p>
            <a:r>
              <a:rPr lang="en-GB" sz="2200" b="1" dirty="0">
                <a:solidFill>
                  <a:schemeClr val="accent1">
                    <a:lumMod val="50000"/>
                  </a:schemeClr>
                </a:solidFill>
              </a:rPr>
              <a:t>Wer</a:t>
            </a:r>
          </a:p>
        </p:txBody>
      </p:sp>
      <p:sp>
        <p:nvSpPr>
          <p:cNvPr id="29" name="TextBox 28"/>
          <p:cNvSpPr txBox="1"/>
          <p:nvPr/>
        </p:nvSpPr>
        <p:spPr>
          <a:xfrm>
            <a:off x="7941172" y="2558532"/>
            <a:ext cx="3602877" cy="430887"/>
          </a:xfrm>
          <a:prstGeom prst="rect">
            <a:avLst/>
          </a:prstGeom>
          <a:noFill/>
        </p:spPr>
        <p:txBody>
          <a:bodyPr wrap="square" rtlCol="0">
            <a:spAutoFit/>
          </a:bodyPr>
          <a:lstStyle/>
          <a:p>
            <a:r>
              <a:rPr lang="en-GB" sz="2200" i="1" dirty="0" smtClean="0">
                <a:solidFill>
                  <a:srgbClr val="115076"/>
                </a:solidFill>
              </a:rPr>
              <a:t>Are you writing a book?</a:t>
            </a:r>
            <a:endParaRPr lang="en-GB" sz="2200" i="1" dirty="0">
              <a:solidFill>
                <a:srgbClr val="115076"/>
              </a:solidFill>
            </a:endParaRPr>
          </a:p>
        </p:txBody>
      </p:sp>
      <p:sp>
        <p:nvSpPr>
          <p:cNvPr id="30" name="TextBox 29"/>
          <p:cNvSpPr txBox="1"/>
          <p:nvPr/>
        </p:nvSpPr>
        <p:spPr>
          <a:xfrm>
            <a:off x="7902846" y="3132845"/>
            <a:ext cx="4289154" cy="415498"/>
          </a:xfrm>
          <a:prstGeom prst="rect">
            <a:avLst/>
          </a:prstGeom>
          <a:noFill/>
        </p:spPr>
        <p:txBody>
          <a:bodyPr wrap="square" rtlCol="0">
            <a:spAutoFit/>
          </a:bodyPr>
          <a:lstStyle/>
          <a:p>
            <a:r>
              <a:rPr lang="en-GB" sz="2100" i="1" dirty="0" smtClean="0">
                <a:solidFill>
                  <a:srgbClr val="115076"/>
                </a:solidFill>
              </a:rPr>
              <a:t>Where are you writing a book?</a:t>
            </a:r>
            <a:endParaRPr lang="en-GB" sz="2100" i="1" dirty="0">
              <a:solidFill>
                <a:srgbClr val="115076"/>
              </a:solidFill>
            </a:endParaRPr>
          </a:p>
        </p:txBody>
      </p:sp>
      <p:sp>
        <p:nvSpPr>
          <p:cNvPr id="4" name="TextBox 3"/>
          <p:cNvSpPr txBox="1"/>
          <p:nvPr/>
        </p:nvSpPr>
        <p:spPr>
          <a:xfrm>
            <a:off x="176719" y="3906406"/>
            <a:ext cx="1579562" cy="430887"/>
          </a:xfrm>
          <a:prstGeom prst="rect">
            <a:avLst/>
          </a:prstGeom>
          <a:noFill/>
        </p:spPr>
        <p:txBody>
          <a:bodyPr wrap="square" rtlCol="0">
            <a:spAutoFit/>
          </a:bodyPr>
          <a:lstStyle/>
          <a:p>
            <a:r>
              <a:rPr lang="en-GB" sz="2200" b="1" dirty="0" err="1" smtClean="0">
                <a:solidFill>
                  <a:srgbClr val="115076"/>
                </a:solidFill>
              </a:rPr>
              <a:t>Beispiel</a:t>
            </a:r>
            <a:r>
              <a:rPr lang="en-GB" sz="2200" b="1" dirty="0" smtClean="0">
                <a:solidFill>
                  <a:srgbClr val="115076"/>
                </a:solidFill>
              </a:rPr>
              <a:t>:</a:t>
            </a:r>
            <a:endParaRPr lang="en-GB" sz="2200" b="1" dirty="0">
              <a:solidFill>
                <a:srgbClr val="115076"/>
              </a:solidFill>
            </a:endParaRPr>
          </a:p>
        </p:txBody>
      </p:sp>
      <p:sp>
        <p:nvSpPr>
          <p:cNvPr id="43" name="TextBox 42"/>
          <p:cNvSpPr txBox="1"/>
          <p:nvPr/>
        </p:nvSpPr>
        <p:spPr>
          <a:xfrm>
            <a:off x="1756281" y="3911777"/>
            <a:ext cx="5346893" cy="430887"/>
          </a:xfrm>
          <a:prstGeom prst="rect">
            <a:avLst/>
          </a:prstGeom>
          <a:noFill/>
        </p:spPr>
        <p:txBody>
          <a:bodyPr wrap="square" rtlCol="0">
            <a:spAutoFit/>
          </a:bodyPr>
          <a:lstStyle/>
          <a:p>
            <a:r>
              <a:rPr lang="en-GB" sz="2200" b="1" u="sng" dirty="0" smtClean="0">
                <a:solidFill>
                  <a:srgbClr val="115076"/>
                </a:solidFill>
              </a:rPr>
              <a:t>Was</a:t>
            </a:r>
            <a:r>
              <a:rPr lang="en-GB" sz="2200" b="1" dirty="0" smtClean="0">
                <a:solidFill>
                  <a:srgbClr val="115076"/>
                </a:solidFill>
              </a:rPr>
              <a:t> hast du am Montag?</a:t>
            </a:r>
            <a:endParaRPr lang="en-GB" sz="2200" b="1" dirty="0">
              <a:solidFill>
                <a:srgbClr val="115076"/>
              </a:solidFill>
            </a:endParaRPr>
          </a:p>
        </p:txBody>
      </p:sp>
      <p:sp>
        <p:nvSpPr>
          <p:cNvPr id="44" name="TextBox 43"/>
          <p:cNvSpPr txBox="1"/>
          <p:nvPr/>
        </p:nvSpPr>
        <p:spPr>
          <a:xfrm>
            <a:off x="6379081" y="3911777"/>
            <a:ext cx="5346893" cy="430887"/>
          </a:xfrm>
          <a:prstGeom prst="rect">
            <a:avLst/>
          </a:prstGeom>
          <a:noFill/>
        </p:spPr>
        <p:txBody>
          <a:bodyPr wrap="square" rtlCol="0">
            <a:spAutoFit/>
          </a:bodyPr>
          <a:lstStyle/>
          <a:p>
            <a:r>
              <a:rPr lang="en-GB" sz="2200" i="1" dirty="0" smtClean="0">
                <a:solidFill>
                  <a:srgbClr val="115076"/>
                </a:solidFill>
              </a:rPr>
              <a:t>What do you have on Monday?</a:t>
            </a:r>
            <a:endParaRPr lang="en-GB" sz="2200" i="1" dirty="0">
              <a:solidFill>
                <a:srgbClr val="115076"/>
              </a:solidFill>
            </a:endParaRPr>
          </a:p>
        </p:txBody>
      </p:sp>
      <p:sp>
        <p:nvSpPr>
          <p:cNvPr id="45" name="TextBox 44"/>
          <p:cNvSpPr txBox="1"/>
          <p:nvPr/>
        </p:nvSpPr>
        <p:spPr>
          <a:xfrm>
            <a:off x="1756281" y="4439098"/>
            <a:ext cx="5346893" cy="430887"/>
          </a:xfrm>
          <a:prstGeom prst="rect">
            <a:avLst/>
          </a:prstGeom>
          <a:noFill/>
        </p:spPr>
        <p:txBody>
          <a:bodyPr wrap="square" rtlCol="0">
            <a:spAutoFit/>
          </a:bodyPr>
          <a:lstStyle/>
          <a:p>
            <a:r>
              <a:rPr lang="en-GB" sz="2200" b="1" u="sng" dirty="0" smtClean="0">
                <a:solidFill>
                  <a:srgbClr val="115076"/>
                </a:solidFill>
              </a:rPr>
              <a:t>Wo</a:t>
            </a:r>
            <a:r>
              <a:rPr lang="en-GB" sz="2200" b="1" dirty="0" smtClean="0">
                <a:solidFill>
                  <a:srgbClr val="115076"/>
                </a:solidFill>
              </a:rPr>
              <a:t> </a:t>
            </a:r>
            <a:r>
              <a:rPr lang="en-GB" sz="2200" b="1" dirty="0" err="1" smtClean="0">
                <a:solidFill>
                  <a:srgbClr val="115076"/>
                </a:solidFill>
              </a:rPr>
              <a:t>spielst</a:t>
            </a:r>
            <a:r>
              <a:rPr lang="en-GB" sz="2200" b="1" dirty="0" smtClean="0">
                <a:solidFill>
                  <a:srgbClr val="115076"/>
                </a:solidFill>
              </a:rPr>
              <a:t> du Tennis?</a:t>
            </a:r>
            <a:endParaRPr lang="en-GB" sz="2200" b="1" dirty="0">
              <a:solidFill>
                <a:srgbClr val="115076"/>
              </a:solidFill>
            </a:endParaRPr>
          </a:p>
        </p:txBody>
      </p:sp>
      <p:sp>
        <p:nvSpPr>
          <p:cNvPr id="46" name="TextBox 45"/>
          <p:cNvSpPr txBox="1"/>
          <p:nvPr/>
        </p:nvSpPr>
        <p:spPr>
          <a:xfrm>
            <a:off x="6379081" y="4468251"/>
            <a:ext cx="5346893" cy="430887"/>
          </a:xfrm>
          <a:prstGeom prst="rect">
            <a:avLst/>
          </a:prstGeom>
          <a:noFill/>
        </p:spPr>
        <p:txBody>
          <a:bodyPr wrap="square" rtlCol="0">
            <a:spAutoFit/>
          </a:bodyPr>
          <a:lstStyle/>
          <a:p>
            <a:r>
              <a:rPr lang="en-GB" sz="2200" i="1" dirty="0" smtClean="0">
                <a:solidFill>
                  <a:srgbClr val="115076"/>
                </a:solidFill>
              </a:rPr>
              <a:t>Where do you play tennis?</a:t>
            </a:r>
            <a:endParaRPr lang="en-GB" sz="2200" i="1" dirty="0">
              <a:solidFill>
                <a:srgbClr val="115076"/>
              </a:solidFill>
            </a:endParaRPr>
          </a:p>
        </p:txBody>
      </p:sp>
      <p:sp>
        <p:nvSpPr>
          <p:cNvPr id="47" name="TextBox 46"/>
          <p:cNvSpPr txBox="1"/>
          <p:nvPr/>
        </p:nvSpPr>
        <p:spPr>
          <a:xfrm>
            <a:off x="1756281" y="5030116"/>
            <a:ext cx="5346893" cy="430887"/>
          </a:xfrm>
          <a:prstGeom prst="rect">
            <a:avLst/>
          </a:prstGeom>
          <a:noFill/>
        </p:spPr>
        <p:txBody>
          <a:bodyPr wrap="square" rtlCol="0">
            <a:spAutoFit/>
          </a:bodyPr>
          <a:lstStyle/>
          <a:p>
            <a:r>
              <a:rPr lang="en-GB" sz="2200" b="1" u="sng" dirty="0" err="1" smtClean="0">
                <a:solidFill>
                  <a:srgbClr val="115076"/>
                </a:solidFill>
              </a:rPr>
              <a:t>Wie</a:t>
            </a:r>
            <a:r>
              <a:rPr lang="en-GB" sz="2200" b="1" u="sng" dirty="0" smtClean="0">
                <a:solidFill>
                  <a:srgbClr val="115076"/>
                </a:solidFill>
              </a:rPr>
              <a:t> oft</a:t>
            </a:r>
            <a:r>
              <a:rPr lang="en-GB" sz="2200" b="1" dirty="0" smtClean="0">
                <a:solidFill>
                  <a:srgbClr val="115076"/>
                </a:solidFill>
              </a:rPr>
              <a:t> </a:t>
            </a:r>
            <a:r>
              <a:rPr lang="en-GB" sz="2200" b="1" dirty="0" err="1" smtClean="0">
                <a:solidFill>
                  <a:srgbClr val="115076"/>
                </a:solidFill>
              </a:rPr>
              <a:t>putzt</a:t>
            </a:r>
            <a:r>
              <a:rPr lang="en-GB" sz="2200" b="1" dirty="0" smtClean="0">
                <a:solidFill>
                  <a:srgbClr val="115076"/>
                </a:solidFill>
              </a:rPr>
              <a:t> du </a:t>
            </a:r>
            <a:r>
              <a:rPr lang="en-GB" sz="2200" b="1" dirty="0" err="1" smtClean="0">
                <a:solidFill>
                  <a:srgbClr val="115076"/>
                </a:solidFill>
              </a:rPr>
              <a:t>dein</a:t>
            </a:r>
            <a:r>
              <a:rPr lang="en-GB" sz="2200" b="1" dirty="0" smtClean="0">
                <a:solidFill>
                  <a:srgbClr val="115076"/>
                </a:solidFill>
              </a:rPr>
              <a:t> Zimmer?</a:t>
            </a:r>
            <a:endParaRPr lang="en-GB" sz="2200" b="1" dirty="0">
              <a:solidFill>
                <a:srgbClr val="115076"/>
              </a:solidFill>
            </a:endParaRPr>
          </a:p>
        </p:txBody>
      </p:sp>
      <p:sp>
        <p:nvSpPr>
          <p:cNvPr id="48" name="TextBox 47"/>
          <p:cNvSpPr txBox="1"/>
          <p:nvPr/>
        </p:nvSpPr>
        <p:spPr>
          <a:xfrm>
            <a:off x="6401807" y="4977197"/>
            <a:ext cx="5804374" cy="430887"/>
          </a:xfrm>
          <a:prstGeom prst="rect">
            <a:avLst/>
          </a:prstGeom>
          <a:noFill/>
        </p:spPr>
        <p:txBody>
          <a:bodyPr wrap="square" rtlCol="0">
            <a:spAutoFit/>
          </a:bodyPr>
          <a:lstStyle/>
          <a:p>
            <a:r>
              <a:rPr lang="en-GB" sz="2200" i="1" dirty="0" smtClean="0">
                <a:solidFill>
                  <a:srgbClr val="115076"/>
                </a:solidFill>
              </a:rPr>
              <a:t>How often do you clean your room?</a:t>
            </a:r>
            <a:endParaRPr lang="en-GB" sz="2200" i="1" dirty="0">
              <a:solidFill>
                <a:srgbClr val="115076"/>
              </a:solidFill>
            </a:endParaRPr>
          </a:p>
        </p:txBody>
      </p:sp>
      <p:sp>
        <p:nvSpPr>
          <p:cNvPr id="49" name="TextBox 48"/>
          <p:cNvSpPr txBox="1"/>
          <p:nvPr/>
        </p:nvSpPr>
        <p:spPr>
          <a:xfrm>
            <a:off x="1756281" y="5567335"/>
            <a:ext cx="5346893" cy="430887"/>
          </a:xfrm>
          <a:prstGeom prst="rect">
            <a:avLst/>
          </a:prstGeom>
          <a:noFill/>
        </p:spPr>
        <p:txBody>
          <a:bodyPr wrap="square" rtlCol="0">
            <a:spAutoFit/>
          </a:bodyPr>
          <a:lstStyle/>
          <a:p>
            <a:r>
              <a:rPr lang="en-GB" sz="2200" b="1" u="sng" dirty="0" err="1" smtClean="0">
                <a:solidFill>
                  <a:srgbClr val="115076"/>
                </a:solidFill>
              </a:rPr>
              <a:t>Wer</a:t>
            </a:r>
            <a:r>
              <a:rPr lang="en-GB" sz="2200" b="1" dirty="0" smtClean="0">
                <a:solidFill>
                  <a:srgbClr val="115076"/>
                </a:solidFill>
              </a:rPr>
              <a:t> </a:t>
            </a:r>
            <a:r>
              <a:rPr lang="en-GB" sz="2200" b="1" dirty="0" err="1" smtClean="0">
                <a:solidFill>
                  <a:srgbClr val="115076"/>
                </a:solidFill>
              </a:rPr>
              <a:t>ist</a:t>
            </a:r>
            <a:r>
              <a:rPr lang="en-GB" sz="2200" b="1" dirty="0" smtClean="0">
                <a:solidFill>
                  <a:srgbClr val="115076"/>
                </a:solidFill>
              </a:rPr>
              <a:t> </a:t>
            </a:r>
            <a:r>
              <a:rPr lang="en-GB" sz="2200" b="1" dirty="0" err="1" smtClean="0">
                <a:solidFill>
                  <a:srgbClr val="115076"/>
                </a:solidFill>
              </a:rPr>
              <a:t>dein</a:t>
            </a:r>
            <a:r>
              <a:rPr lang="en-GB" sz="2200" b="1" dirty="0" smtClean="0">
                <a:solidFill>
                  <a:srgbClr val="115076"/>
                </a:solidFill>
              </a:rPr>
              <a:t> </a:t>
            </a:r>
            <a:r>
              <a:rPr lang="en-GB" sz="2200" b="1" dirty="0" err="1" smtClean="0">
                <a:solidFill>
                  <a:srgbClr val="115076"/>
                </a:solidFill>
              </a:rPr>
              <a:t>Lieblingslehrer</a:t>
            </a:r>
            <a:r>
              <a:rPr lang="en-GB" sz="2200" b="1" dirty="0" smtClean="0">
                <a:solidFill>
                  <a:srgbClr val="115076"/>
                </a:solidFill>
              </a:rPr>
              <a:t>?</a:t>
            </a:r>
            <a:endParaRPr lang="en-GB" sz="2200" b="1" dirty="0">
              <a:solidFill>
                <a:srgbClr val="115076"/>
              </a:solidFill>
            </a:endParaRPr>
          </a:p>
        </p:txBody>
      </p:sp>
      <p:sp>
        <p:nvSpPr>
          <p:cNvPr id="50" name="TextBox 49"/>
          <p:cNvSpPr txBox="1"/>
          <p:nvPr/>
        </p:nvSpPr>
        <p:spPr>
          <a:xfrm>
            <a:off x="6401807" y="5544089"/>
            <a:ext cx="5804374" cy="430887"/>
          </a:xfrm>
          <a:prstGeom prst="rect">
            <a:avLst/>
          </a:prstGeom>
          <a:noFill/>
        </p:spPr>
        <p:txBody>
          <a:bodyPr wrap="square" rtlCol="0">
            <a:spAutoFit/>
          </a:bodyPr>
          <a:lstStyle/>
          <a:p>
            <a:r>
              <a:rPr lang="en-GB" sz="2200" i="1" dirty="0" smtClean="0">
                <a:solidFill>
                  <a:srgbClr val="115076"/>
                </a:solidFill>
              </a:rPr>
              <a:t>Who is your favourite (male) teacher?</a:t>
            </a:r>
            <a:endParaRPr lang="en-GB" sz="2200" i="1" dirty="0">
              <a:solidFill>
                <a:srgbClr val="115076"/>
              </a:solidFill>
            </a:endParaRPr>
          </a:p>
        </p:txBody>
      </p:sp>
      <p:sp>
        <p:nvSpPr>
          <p:cNvPr id="31" name="TextBox 30"/>
          <p:cNvSpPr txBox="1"/>
          <p:nvPr/>
        </p:nvSpPr>
        <p:spPr>
          <a:xfrm>
            <a:off x="7902846" y="3129104"/>
            <a:ext cx="4097095" cy="430887"/>
          </a:xfrm>
          <a:prstGeom prst="rect">
            <a:avLst/>
          </a:prstGeom>
          <a:solidFill>
            <a:schemeClr val="bg1"/>
          </a:solidFill>
        </p:spPr>
        <p:txBody>
          <a:bodyPr wrap="square" rtlCol="0">
            <a:spAutoFit/>
          </a:bodyPr>
          <a:lstStyle/>
          <a:p>
            <a:r>
              <a:rPr lang="en-GB" sz="2200" i="1" dirty="0" smtClean="0">
                <a:solidFill>
                  <a:srgbClr val="115076"/>
                </a:solidFill>
              </a:rPr>
              <a:t>Who is writing a book?</a:t>
            </a:r>
            <a:endParaRPr lang="en-GB" sz="2200" i="1" dirty="0">
              <a:solidFill>
                <a:srgbClr val="115076"/>
              </a:solidFill>
            </a:endParaRPr>
          </a:p>
        </p:txBody>
      </p:sp>
    </p:spTree>
    <p:extLst>
      <p:ext uri="{BB962C8B-B14F-4D97-AF65-F5344CB8AC3E}">
        <p14:creationId xmlns:p14="http://schemas.microsoft.com/office/powerpoint/2010/main" val="27750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animBg="1"/>
      <p:bldP spid="36" grpId="0" animBg="1"/>
      <p:bldP spid="37" grpId="0"/>
      <p:bldP spid="12" grpId="0"/>
      <p:bldP spid="42" grpId="0" animBg="1"/>
      <p:bldP spid="40" grpId="0" animBg="1"/>
      <p:bldP spid="29" grpId="0"/>
      <p:bldP spid="30" grpId="0"/>
      <p:bldP spid="30" grpId="1"/>
      <p:bldP spid="4" grpId="0"/>
      <p:bldP spid="43" grpId="0"/>
      <p:bldP spid="44" grpId="0"/>
      <p:bldP spid="45" grpId="0"/>
      <p:bldP spid="46" grpId="0"/>
      <p:bldP spid="47" grpId="0"/>
      <p:bldP spid="48" grpId="0"/>
      <p:bldP spid="49" grpId="0"/>
      <p:bldP spid="5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716515" y="240924"/>
            <a:ext cx="2272000" cy="408112"/>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5" name="Content Placeholder 4"/>
          <p:cNvSpPr>
            <a:spLocks noGrp="1"/>
          </p:cNvSpPr>
          <p:nvPr>
            <p:ph idx="1"/>
          </p:nvPr>
        </p:nvSpPr>
        <p:spPr>
          <a:xfrm>
            <a:off x="185689" y="789828"/>
            <a:ext cx="11566071" cy="5844260"/>
          </a:xfrm>
          <a:noFill/>
        </p:spPr>
        <p:txBody>
          <a:bodyPr anchor="ctr">
            <a:normAutofit/>
          </a:bodyPr>
          <a:lstStyle/>
          <a:p>
            <a:pPr marL="0" indent="0">
              <a:lnSpc>
                <a:spcPct val="150000"/>
              </a:lnSpc>
              <a:buNone/>
            </a:pPr>
            <a:r>
              <a:rPr lang="en-GB" sz="2200" dirty="0" smtClean="0"/>
              <a:t> </a:t>
            </a:r>
            <a:r>
              <a:rPr lang="en-GB" sz="3100" dirty="0" smtClean="0"/>
              <a:t>- Was ________ du?		- Tennis.</a:t>
            </a:r>
          </a:p>
          <a:p>
            <a:pPr marL="0" indent="0">
              <a:lnSpc>
                <a:spcPct val="150000"/>
              </a:lnSpc>
              <a:buNone/>
            </a:pPr>
            <a:r>
              <a:rPr lang="en-GB" sz="3100" dirty="0" smtClean="0"/>
              <a:t> - _________?			- </a:t>
            </a:r>
            <a:r>
              <a:rPr lang="en-GB" sz="3100" dirty="0" err="1" smtClean="0"/>
              <a:t>Im</a:t>
            </a:r>
            <a:r>
              <a:rPr lang="en-GB" sz="3100" dirty="0" smtClean="0"/>
              <a:t> </a:t>
            </a:r>
            <a:r>
              <a:rPr lang="en-GB" sz="3100" dirty="0" err="1" smtClean="0"/>
              <a:t>Sportunterricht</a:t>
            </a:r>
            <a:r>
              <a:rPr lang="en-GB" sz="3100" dirty="0" smtClean="0"/>
              <a:t>.</a:t>
            </a:r>
          </a:p>
          <a:p>
            <a:pPr marL="0" indent="0">
              <a:lnSpc>
                <a:spcPct val="150000"/>
              </a:lnSpc>
              <a:buNone/>
            </a:pPr>
            <a:r>
              <a:rPr lang="en-GB" sz="3100" dirty="0" smtClean="0"/>
              <a:t> - ______ oft?			- ________ die </a:t>
            </a:r>
            <a:r>
              <a:rPr lang="en-GB" sz="3100" dirty="0" err="1" smtClean="0"/>
              <a:t>Woche</a:t>
            </a:r>
            <a:r>
              <a:rPr lang="en-GB" sz="3100" dirty="0" smtClean="0"/>
              <a:t>.</a:t>
            </a:r>
          </a:p>
          <a:p>
            <a:pPr marL="0" indent="0">
              <a:lnSpc>
                <a:spcPct val="150000"/>
              </a:lnSpc>
              <a:buNone/>
            </a:pPr>
            <a:r>
              <a:rPr lang="en-GB" sz="3100" dirty="0" smtClean="0"/>
              <a:t> - </a:t>
            </a:r>
            <a:r>
              <a:rPr lang="en-GB" sz="3100" dirty="0" err="1" smtClean="0"/>
              <a:t>Mit</a:t>
            </a:r>
            <a:r>
              <a:rPr lang="en-GB" sz="3100" dirty="0" smtClean="0"/>
              <a:t> ___________?		- </a:t>
            </a:r>
            <a:r>
              <a:rPr lang="en-GB" sz="3100" dirty="0" err="1" smtClean="0"/>
              <a:t>Ja</a:t>
            </a:r>
            <a:r>
              <a:rPr lang="en-GB" sz="3100" dirty="0" smtClean="0"/>
              <a:t>!</a:t>
            </a:r>
          </a:p>
          <a:p>
            <a:pPr marL="0" indent="0">
              <a:lnSpc>
                <a:spcPct val="150000"/>
              </a:lnSpc>
              <a:buNone/>
            </a:pPr>
            <a:r>
              <a:rPr lang="en-GB" sz="3100" dirty="0" smtClean="0"/>
              <a:t> - _____ </a:t>
            </a:r>
            <a:r>
              <a:rPr lang="en-GB" sz="3100" dirty="0" err="1" smtClean="0"/>
              <a:t>ist</a:t>
            </a:r>
            <a:r>
              <a:rPr lang="en-GB" sz="3100" dirty="0" smtClean="0"/>
              <a:t> der Lehrer?	- Herr Meier.  </a:t>
            </a:r>
            <a:r>
              <a:rPr lang="en-GB" sz="3100" dirty="0" err="1" smtClean="0"/>
              <a:t>Er</a:t>
            </a:r>
            <a:r>
              <a:rPr lang="en-GB" sz="3100" dirty="0" smtClean="0"/>
              <a:t> </a:t>
            </a:r>
            <a:r>
              <a:rPr lang="en-GB" sz="3100" dirty="0" err="1" smtClean="0"/>
              <a:t>ist</a:t>
            </a:r>
            <a:r>
              <a:rPr lang="en-GB" sz="3100" dirty="0" smtClean="0"/>
              <a:t> super!</a:t>
            </a:r>
          </a:p>
        </p:txBody>
      </p:sp>
      <p:grpSp>
        <p:nvGrpSpPr>
          <p:cNvPr id="6" name="Group 5"/>
          <p:cNvGrpSpPr/>
          <p:nvPr/>
        </p:nvGrpSpPr>
        <p:grpSpPr>
          <a:xfrm>
            <a:off x="9746078" y="979532"/>
            <a:ext cx="2202988" cy="5119221"/>
            <a:chOff x="9661797" y="992023"/>
            <a:chExt cx="2202988" cy="5752433"/>
          </a:xfrm>
        </p:grpSpPr>
        <p:sp>
          <p:nvSpPr>
            <p:cNvPr id="7" name="Rectangle 6"/>
            <p:cNvSpPr/>
            <p:nvPr/>
          </p:nvSpPr>
          <p:spPr>
            <a:xfrm>
              <a:off x="9673357" y="2950459"/>
              <a:ext cx="219142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ED7D31"/>
                  </a:solidFill>
                  <a:latin typeface="Century Gothic" panose="020B0502020202020204" pitchFamily="34" charset="0"/>
                </a:rPr>
                <a:t>spielst</a:t>
              </a:r>
              <a:endParaRPr lang="en-GB" sz="3200" dirty="0">
                <a:solidFill>
                  <a:srgbClr val="ED7D31"/>
                </a:solidFill>
                <a:latin typeface="Century Gothic" panose="020B0502020202020204" pitchFamily="34" charset="0"/>
              </a:endParaRPr>
            </a:p>
          </p:txBody>
        </p:sp>
        <p:sp>
          <p:nvSpPr>
            <p:cNvPr id="8" name="Rectangle 7"/>
            <p:cNvSpPr/>
            <p:nvPr/>
          </p:nvSpPr>
          <p:spPr>
            <a:xfrm>
              <a:off x="9705194" y="4908895"/>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ED7D31"/>
                  </a:solidFill>
                  <a:latin typeface="Century Gothic" panose="020B0502020202020204" pitchFamily="34" charset="0"/>
                </a:rPr>
                <a:t>einmal</a:t>
              </a:r>
              <a:endParaRPr lang="en-GB" sz="3200" dirty="0">
                <a:solidFill>
                  <a:srgbClr val="ED7D31"/>
                </a:solidFill>
                <a:latin typeface="Century Gothic" panose="020B0502020202020204" pitchFamily="34" charset="0"/>
              </a:endParaRPr>
            </a:p>
          </p:txBody>
        </p:sp>
        <p:sp>
          <p:nvSpPr>
            <p:cNvPr id="9" name="Rectangle 8"/>
            <p:cNvSpPr/>
            <p:nvPr/>
          </p:nvSpPr>
          <p:spPr>
            <a:xfrm>
              <a:off x="9673356" y="1971241"/>
              <a:ext cx="219142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ED7D31"/>
                  </a:solidFill>
                  <a:latin typeface="Century Gothic" panose="020B0502020202020204" pitchFamily="34" charset="0"/>
                </a:rPr>
                <a:t>wo</a:t>
              </a:r>
              <a:endParaRPr lang="en-GB" sz="3200" dirty="0">
                <a:solidFill>
                  <a:srgbClr val="ED7D31"/>
                </a:solidFill>
                <a:latin typeface="Century Gothic" panose="020B0502020202020204" pitchFamily="34" charset="0"/>
              </a:endParaRPr>
            </a:p>
          </p:txBody>
        </p:sp>
        <p:sp>
          <p:nvSpPr>
            <p:cNvPr id="10" name="Rectangle 9"/>
            <p:cNvSpPr/>
            <p:nvPr/>
          </p:nvSpPr>
          <p:spPr>
            <a:xfrm>
              <a:off x="9705194" y="3929677"/>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ED7D31"/>
                  </a:solidFill>
                  <a:latin typeface="Century Gothic" panose="020B0502020202020204" pitchFamily="34" charset="0"/>
                </a:rPr>
                <a:t>wie</a:t>
              </a:r>
              <a:endParaRPr lang="en-GB" sz="3200" dirty="0">
                <a:solidFill>
                  <a:srgbClr val="ED7D31"/>
                </a:solidFill>
                <a:latin typeface="Century Gothic" panose="020B0502020202020204" pitchFamily="34" charset="0"/>
              </a:endParaRPr>
            </a:p>
          </p:txBody>
        </p:sp>
        <p:sp>
          <p:nvSpPr>
            <p:cNvPr id="11" name="Rectangle 10"/>
            <p:cNvSpPr/>
            <p:nvPr/>
          </p:nvSpPr>
          <p:spPr>
            <a:xfrm>
              <a:off x="9661797" y="992023"/>
              <a:ext cx="220298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ED7D31"/>
                  </a:solidFill>
                  <a:latin typeface="Century Gothic" panose="020B0502020202020204" pitchFamily="34" charset="0"/>
                </a:rPr>
                <a:t>wer</a:t>
              </a:r>
              <a:endParaRPr lang="en-GB" sz="3200" dirty="0">
                <a:solidFill>
                  <a:srgbClr val="ED7D31"/>
                </a:solidFill>
                <a:latin typeface="Century Gothic" panose="020B0502020202020204" pitchFamily="34" charset="0"/>
              </a:endParaRPr>
            </a:p>
          </p:txBody>
        </p:sp>
        <p:sp>
          <p:nvSpPr>
            <p:cNvPr id="12" name="Rectangle 11"/>
            <p:cNvSpPr/>
            <p:nvPr/>
          </p:nvSpPr>
          <p:spPr>
            <a:xfrm>
              <a:off x="9711036" y="5888113"/>
              <a:ext cx="215374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ED7D31"/>
                  </a:solidFill>
                  <a:latin typeface="Century Gothic" panose="020B0502020202020204" pitchFamily="34" charset="0"/>
                </a:rPr>
                <a:t>Freunden</a:t>
              </a:r>
              <a:endParaRPr lang="en-GB" sz="3200" dirty="0">
                <a:solidFill>
                  <a:srgbClr val="ED7D31"/>
                </a:solidFill>
                <a:latin typeface="Century Gothic" panose="020B0502020202020204" pitchFamily="34" charset="0"/>
              </a:endParaRPr>
            </a:p>
          </p:txBody>
        </p:sp>
      </p:grpSp>
      <p:sp>
        <p:nvSpPr>
          <p:cNvPr id="13" name="TextBox 12"/>
          <p:cNvSpPr txBox="1"/>
          <p:nvPr/>
        </p:nvSpPr>
        <p:spPr>
          <a:xfrm>
            <a:off x="1452697" y="1775009"/>
            <a:ext cx="1679437" cy="569387"/>
          </a:xfrm>
          <a:prstGeom prst="rect">
            <a:avLst/>
          </a:prstGeom>
          <a:noFill/>
        </p:spPr>
        <p:txBody>
          <a:bodyPr wrap="square" rtlCol="0">
            <a:spAutoFit/>
          </a:bodyPr>
          <a:lstStyle/>
          <a:p>
            <a:pPr algn="ctr"/>
            <a:r>
              <a:rPr lang="en-GB" sz="3100" dirty="0" err="1" smtClean="0">
                <a:solidFill>
                  <a:srgbClr val="ED7D31"/>
                </a:solidFill>
                <a:latin typeface="Century Gothic" panose="020B0502020202020204" pitchFamily="34" charset="0"/>
              </a:rPr>
              <a:t>spielst</a:t>
            </a:r>
            <a:endParaRPr lang="en-GB" sz="3100" dirty="0">
              <a:solidFill>
                <a:srgbClr val="ED7D31"/>
              </a:solidFill>
              <a:latin typeface="Century Gothic" panose="020B0502020202020204" pitchFamily="34" charset="0"/>
            </a:endParaRPr>
          </a:p>
        </p:txBody>
      </p:sp>
      <p:cxnSp>
        <p:nvCxnSpPr>
          <p:cNvPr id="15" name="Straight Connector 14"/>
          <p:cNvCxnSpPr/>
          <p:nvPr/>
        </p:nvCxnSpPr>
        <p:spPr>
          <a:xfrm>
            <a:off x="10050095" y="3103428"/>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5689" y="2590454"/>
            <a:ext cx="1679437" cy="569387"/>
          </a:xfrm>
          <a:prstGeom prst="rect">
            <a:avLst/>
          </a:prstGeom>
          <a:noFill/>
        </p:spPr>
        <p:txBody>
          <a:bodyPr wrap="square" rtlCol="0">
            <a:spAutoFit/>
          </a:bodyPr>
          <a:lstStyle/>
          <a:p>
            <a:pPr algn="ctr"/>
            <a:r>
              <a:rPr lang="en-GB" sz="3100" dirty="0" smtClean="0">
                <a:solidFill>
                  <a:srgbClr val="ED7D31"/>
                </a:solidFill>
                <a:latin typeface="Century Gothic" panose="020B0502020202020204" pitchFamily="34" charset="0"/>
              </a:rPr>
              <a:t>Wo</a:t>
            </a:r>
            <a:endParaRPr lang="en-GB" sz="3100" dirty="0">
              <a:solidFill>
                <a:srgbClr val="ED7D31"/>
              </a:solidFill>
              <a:latin typeface="Century Gothic" panose="020B0502020202020204" pitchFamily="34" charset="0"/>
            </a:endParaRPr>
          </a:p>
        </p:txBody>
      </p:sp>
      <p:cxnSp>
        <p:nvCxnSpPr>
          <p:cNvPr id="17" name="Straight Connector 16"/>
          <p:cNvCxnSpPr/>
          <p:nvPr/>
        </p:nvCxnSpPr>
        <p:spPr>
          <a:xfrm>
            <a:off x="10071793" y="2271687"/>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5689" y="3399909"/>
            <a:ext cx="1679437" cy="569387"/>
          </a:xfrm>
          <a:prstGeom prst="rect">
            <a:avLst/>
          </a:prstGeom>
          <a:noFill/>
        </p:spPr>
        <p:txBody>
          <a:bodyPr wrap="square" rtlCol="0">
            <a:spAutoFit/>
          </a:bodyPr>
          <a:lstStyle/>
          <a:p>
            <a:pPr algn="ctr"/>
            <a:r>
              <a:rPr lang="en-GB" sz="3100" dirty="0" err="1" smtClean="0">
                <a:solidFill>
                  <a:srgbClr val="ED7D31"/>
                </a:solidFill>
                <a:latin typeface="Century Gothic" panose="020B0502020202020204" pitchFamily="34" charset="0"/>
              </a:rPr>
              <a:t>Wie</a:t>
            </a:r>
            <a:endParaRPr lang="en-GB" sz="3100" dirty="0">
              <a:solidFill>
                <a:srgbClr val="ED7D31"/>
              </a:solidFill>
              <a:latin typeface="Century Gothic" panose="020B0502020202020204" pitchFamily="34" charset="0"/>
            </a:endParaRPr>
          </a:p>
        </p:txBody>
      </p:sp>
      <p:cxnSp>
        <p:nvCxnSpPr>
          <p:cNvPr id="19" name="Straight Connector 18"/>
          <p:cNvCxnSpPr/>
          <p:nvPr/>
        </p:nvCxnSpPr>
        <p:spPr>
          <a:xfrm>
            <a:off x="10071792" y="4017690"/>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97074" y="3393230"/>
            <a:ext cx="1679437" cy="569387"/>
          </a:xfrm>
          <a:prstGeom prst="rect">
            <a:avLst/>
          </a:prstGeom>
          <a:noFill/>
        </p:spPr>
        <p:txBody>
          <a:bodyPr wrap="square" rtlCol="0">
            <a:spAutoFit/>
          </a:bodyPr>
          <a:lstStyle/>
          <a:p>
            <a:pPr algn="ctr"/>
            <a:r>
              <a:rPr lang="en-GB" sz="3100" dirty="0" err="1" smtClean="0">
                <a:solidFill>
                  <a:srgbClr val="ED7D31"/>
                </a:solidFill>
                <a:latin typeface="Century Gothic" panose="020B0502020202020204" pitchFamily="34" charset="0"/>
              </a:rPr>
              <a:t>Einmal</a:t>
            </a:r>
            <a:endParaRPr lang="en-GB" sz="3100" dirty="0">
              <a:solidFill>
                <a:srgbClr val="ED7D31"/>
              </a:solidFill>
              <a:latin typeface="Century Gothic" panose="020B0502020202020204" pitchFamily="34" charset="0"/>
            </a:endParaRPr>
          </a:p>
        </p:txBody>
      </p:sp>
      <p:cxnSp>
        <p:nvCxnSpPr>
          <p:cNvPr id="21" name="Straight Connector 20"/>
          <p:cNvCxnSpPr/>
          <p:nvPr/>
        </p:nvCxnSpPr>
        <p:spPr>
          <a:xfrm>
            <a:off x="10071792" y="4858847"/>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57612" y="4241980"/>
            <a:ext cx="2269609" cy="569387"/>
          </a:xfrm>
          <a:prstGeom prst="rect">
            <a:avLst/>
          </a:prstGeom>
          <a:noFill/>
        </p:spPr>
        <p:txBody>
          <a:bodyPr wrap="square" rtlCol="0">
            <a:spAutoFit/>
          </a:bodyPr>
          <a:lstStyle/>
          <a:p>
            <a:pPr algn="ctr"/>
            <a:r>
              <a:rPr lang="en-GB" sz="3100" dirty="0" err="1" smtClean="0">
                <a:solidFill>
                  <a:srgbClr val="ED7D31"/>
                </a:solidFill>
                <a:latin typeface="Century Gothic" panose="020B0502020202020204" pitchFamily="34" charset="0"/>
              </a:rPr>
              <a:t>Freunden</a:t>
            </a:r>
            <a:endParaRPr lang="en-GB" sz="3100" dirty="0">
              <a:solidFill>
                <a:srgbClr val="ED7D31"/>
              </a:solidFill>
              <a:latin typeface="Century Gothic" panose="020B0502020202020204" pitchFamily="34" charset="0"/>
            </a:endParaRPr>
          </a:p>
        </p:txBody>
      </p:sp>
      <p:cxnSp>
        <p:nvCxnSpPr>
          <p:cNvPr id="23" name="Straight Connector 22"/>
          <p:cNvCxnSpPr/>
          <p:nvPr/>
        </p:nvCxnSpPr>
        <p:spPr>
          <a:xfrm>
            <a:off x="10071792" y="5717713"/>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398" y="5095742"/>
            <a:ext cx="2269609" cy="569387"/>
          </a:xfrm>
          <a:prstGeom prst="rect">
            <a:avLst/>
          </a:prstGeom>
          <a:noFill/>
        </p:spPr>
        <p:txBody>
          <a:bodyPr wrap="square" rtlCol="0">
            <a:spAutoFit/>
          </a:bodyPr>
          <a:lstStyle/>
          <a:p>
            <a:pPr algn="ctr"/>
            <a:r>
              <a:rPr lang="en-GB" sz="3100" dirty="0" err="1" smtClean="0">
                <a:solidFill>
                  <a:srgbClr val="ED7D31"/>
                </a:solidFill>
                <a:latin typeface="Century Gothic" panose="020B0502020202020204" pitchFamily="34" charset="0"/>
              </a:rPr>
              <a:t>Wer</a:t>
            </a:r>
            <a:endParaRPr lang="en-GB" sz="3100" dirty="0">
              <a:solidFill>
                <a:srgbClr val="ED7D31"/>
              </a:solidFill>
              <a:latin typeface="Century Gothic" panose="020B0502020202020204" pitchFamily="34" charset="0"/>
            </a:endParaRPr>
          </a:p>
        </p:txBody>
      </p:sp>
      <p:cxnSp>
        <p:nvCxnSpPr>
          <p:cNvPr id="26" name="Straight Connector 25"/>
          <p:cNvCxnSpPr/>
          <p:nvPr/>
        </p:nvCxnSpPr>
        <p:spPr>
          <a:xfrm>
            <a:off x="10071793" y="1360571"/>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1"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smtClean="0">
                <a:solidFill>
                  <a:schemeClr val="bg1"/>
                </a:solidFill>
              </a:rPr>
              <a:t>Open (</a:t>
            </a:r>
            <a:r>
              <a:rPr lang="en-GB" sz="3600" b="1" dirty="0" err="1" smtClean="0">
                <a:solidFill>
                  <a:schemeClr val="bg1"/>
                </a:solidFill>
              </a:rPr>
              <a:t>wh</a:t>
            </a:r>
            <a:r>
              <a:rPr lang="en-GB" sz="3600" b="1" dirty="0" smtClean="0">
                <a:solidFill>
                  <a:schemeClr val="bg1"/>
                </a:solidFill>
              </a:rPr>
              <a:t>-) questions</a:t>
            </a:r>
            <a:endParaRPr lang="en-GB" sz="3600" b="1" dirty="0">
              <a:solidFill>
                <a:schemeClr val="bg1"/>
              </a:solidFill>
            </a:endParaRPr>
          </a:p>
        </p:txBody>
      </p:sp>
    </p:spTree>
    <p:extLst>
      <p:ext uri="{BB962C8B-B14F-4D97-AF65-F5344CB8AC3E}">
        <p14:creationId xmlns:p14="http://schemas.microsoft.com/office/powerpoint/2010/main" val="29809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left)">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2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0" grpId="0"/>
      <p:bldP spid="2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a:solidFill>
                  <a:schemeClr val="bg1"/>
                </a:solidFill>
              </a:rPr>
              <a:t>Wie oft </a:t>
            </a:r>
            <a:r>
              <a:rPr lang="en-GB" sz="3600" b="1" dirty="0" err="1">
                <a:solidFill>
                  <a:schemeClr val="bg1"/>
                </a:solidFill>
              </a:rPr>
              <a:t>machst</a:t>
            </a:r>
            <a:r>
              <a:rPr lang="en-GB" sz="3600" b="1" dirty="0">
                <a:solidFill>
                  <a:schemeClr val="bg1"/>
                </a:solidFill>
              </a:rPr>
              <a:t> du das?</a:t>
            </a:r>
          </a:p>
        </p:txBody>
      </p:sp>
      <p:sp>
        <p:nvSpPr>
          <p:cNvPr id="7" name="TextBox 6">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Frag </a:t>
            </a:r>
            <a:r>
              <a:rPr lang="en-GB" sz="2200" dirty="0" err="1">
                <a:solidFill>
                  <a:srgbClr val="1F4E79"/>
                </a:solidFill>
                <a:latin typeface="Century Gothic" panose="020B0502020202020204" pitchFamily="34" charset="0"/>
              </a:rPr>
              <a:t>einen</a:t>
            </a:r>
            <a:r>
              <a:rPr lang="en-GB" sz="2200" dirty="0">
                <a:solidFill>
                  <a:srgbClr val="1F4E79"/>
                </a:solidFill>
                <a:latin typeface="Century Gothic" panose="020B0502020202020204" pitchFamily="34" charset="0"/>
              </a:rPr>
              <a:t> Partner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a:t>
            </a:r>
            <a:r>
              <a:rPr lang="en-GB" sz="2200" dirty="0">
                <a:solidFill>
                  <a:srgbClr val="1F4E79"/>
                </a:solidFill>
                <a:latin typeface="Century Gothic" panose="020B0502020202020204" pitchFamily="34" charset="0"/>
              </a:rPr>
              <a:t> </a:t>
            </a:r>
            <a:r>
              <a:rPr lang="en-GB" sz="2200" dirty="0" err="1" smtClean="0">
                <a:solidFill>
                  <a:srgbClr val="1F4E79"/>
                </a:solidFill>
                <a:latin typeface="Century Gothic" panose="020B0502020202020204" pitchFamily="34" charset="0"/>
              </a:rPr>
              <a:t>Partnerin</a:t>
            </a:r>
            <a:r>
              <a:rPr lang="en-GB" sz="2200" dirty="0">
                <a:solidFill>
                  <a:srgbClr val="1F4E79"/>
                </a:solidFill>
                <a:latin typeface="Century Gothic" panose="020B0502020202020204" pitchFamily="34" charset="0"/>
              </a:rPr>
              <a:t>!</a:t>
            </a:r>
          </a:p>
          <a:p>
            <a:endParaRPr lang="en-GB" sz="2200" dirty="0">
              <a:solidFill>
                <a:srgbClr val="1F4E79"/>
              </a:solidFill>
              <a:latin typeface="Century Gothic" panose="020B0502020202020204" pitchFamily="34" charset="0"/>
            </a:endParaRPr>
          </a:p>
          <a:p>
            <a:r>
              <a:rPr lang="en-GB" sz="2200" b="1" dirty="0" err="1">
                <a:solidFill>
                  <a:srgbClr val="1F4E79"/>
                </a:solidFill>
                <a:latin typeface="Century Gothic" panose="020B0502020202020204" pitchFamily="34" charset="0"/>
              </a:rPr>
              <a:t>Beispiel</a:t>
            </a:r>
            <a:r>
              <a:rPr lang="en-GB" sz="2200" dirty="0">
                <a:solidFill>
                  <a:srgbClr val="1F4E79"/>
                </a:solidFill>
                <a:latin typeface="Century Gothic" panose="020B0502020202020204" pitchFamily="34" charset="0"/>
              </a:rPr>
              <a:t>: “Wie oft </a:t>
            </a:r>
            <a:r>
              <a:rPr lang="en-GB" sz="2200" dirty="0" err="1">
                <a:solidFill>
                  <a:srgbClr val="1F4E79"/>
                </a:solidFill>
                <a:latin typeface="Century Gothic" panose="020B0502020202020204" pitchFamily="34" charset="0"/>
              </a:rPr>
              <a:t>spielst</a:t>
            </a:r>
            <a:r>
              <a:rPr lang="en-GB" sz="2200" dirty="0">
                <a:solidFill>
                  <a:srgbClr val="1F4E79"/>
                </a:solidFill>
                <a:latin typeface="Century Gothic" panose="020B0502020202020204" pitchFamily="34" charset="0"/>
              </a:rPr>
              <a:t> du </a:t>
            </a:r>
            <a:r>
              <a:rPr lang="en-GB" sz="2200" dirty="0" smtClean="0">
                <a:solidFill>
                  <a:srgbClr val="1F4E79"/>
                </a:solidFill>
                <a:latin typeface="Century Gothic" panose="020B0502020202020204" pitchFamily="34" charset="0"/>
              </a:rPr>
              <a:t>am Computer</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spiele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kaum</a:t>
            </a:r>
            <a:r>
              <a:rPr lang="en-GB" sz="2200" dirty="0">
                <a:solidFill>
                  <a:srgbClr val="1F4E79"/>
                </a:solidFill>
                <a:latin typeface="Century Gothic" panose="020B0502020202020204" pitchFamily="34" charset="0"/>
              </a:rPr>
              <a:t> </a:t>
            </a:r>
            <a:r>
              <a:rPr lang="en-GB" sz="2200" dirty="0" smtClean="0">
                <a:solidFill>
                  <a:srgbClr val="1F4E79"/>
                </a:solidFill>
                <a:latin typeface="Century Gothic" panose="020B0502020202020204" pitchFamily="34" charset="0"/>
              </a:rPr>
              <a:t>am Computer</a:t>
            </a:r>
            <a:r>
              <a:rPr lang="en-GB" sz="2200" dirty="0">
                <a:solidFill>
                  <a:srgbClr val="1F4E79"/>
                </a:solidFill>
                <a:latin typeface="Century Gothic" panose="020B0502020202020204" pitchFamily="34" charset="0"/>
              </a:rPr>
              <a:t>.”</a:t>
            </a:r>
            <a:endParaRPr lang="en-GB" sz="2200" b="1" dirty="0">
              <a:solidFill>
                <a:srgbClr val="1F4E79"/>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1301707073"/>
              </p:ext>
            </p:extLst>
          </p:nvPr>
        </p:nvGraphicFramePr>
        <p:xfrm>
          <a:off x="318392" y="2602865"/>
          <a:ext cx="11555221" cy="329184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293459">
                  <a:extLst>
                    <a:ext uri="{9D8B030D-6E8A-4147-A177-3AD203B41FA5}">
                      <a16:colId xmlns:a16="http://schemas.microsoft.com/office/drawing/2014/main" val="1009723302"/>
                    </a:ext>
                  </a:extLst>
                </a:gridCol>
                <a:gridCol w="1293459">
                  <a:extLst>
                    <a:ext uri="{9D8B030D-6E8A-4147-A177-3AD203B41FA5}">
                      <a16:colId xmlns:a16="http://schemas.microsoft.com/office/drawing/2014/main" val="1444865877"/>
                    </a:ext>
                  </a:extLst>
                </a:gridCol>
                <a:gridCol w="129345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489678">
                <a:tc>
                  <a:txBody>
                    <a:bodyPr/>
                    <a:lstStyle/>
                    <a:p>
                      <a:endParaRPr lang="en-GB" dirty="0"/>
                    </a:p>
                  </a:txBody>
                  <a:tcPr>
                    <a:solidFill>
                      <a:schemeClr val="bg1"/>
                    </a:solidFill>
                  </a:tcPr>
                </a:tc>
                <a:tc>
                  <a:txBody>
                    <a:bodyPr/>
                    <a:lstStyle/>
                    <a:p>
                      <a:pPr algn="ctr"/>
                      <a:endParaRPr lang="en-GB" dirty="0">
                        <a:solidFill>
                          <a:schemeClr val="accent1">
                            <a:lumMod val="50000"/>
                          </a:schemeClr>
                        </a:solidFill>
                      </a:endParaRPr>
                    </a:p>
                    <a:p>
                      <a:pPr algn="ctr"/>
                      <a:endParaRPr lang="en-GB" dirty="0">
                        <a:solidFill>
                          <a:schemeClr val="accent1">
                            <a:lumMod val="50000"/>
                          </a:schemeClr>
                        </a:solidFill>
                      </a:endParaRPr>
                    </a:p>
                    <a:p>
                      <a:pPr algn="ctr"/>
                      <a:endParaRPr lang="en-GB" dirty="0">
                        <a:solidFill>
                          <a:schemeClr val="accent1">
                            <a:lumMod val="50000"/>
                          </a:schemeClr>
                        </a:solidFill>
                      </a:endParaRPr>
                    </a:p>
                  </a:txBody>
                  <a:tcPr>
                    <a:solidFill>
                      <a:schemeClr val="bg1"/>
                    </a:solidFill>
                  </a:tcPr>
                </a:tc>
                <a:tc>
                  <a:txBody>
                    <a:bodyPr/>
                    <a:lstStyle/>
                    <a:p>
                      <a:pPr algn="ctr"/>
                      <a:endParaRPr lang="en-GB" b="0"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extLst>
                  <a:ext uri="{0D108BD9-81ED-4DB2-BD59-A6C34878D82A}">
                    <a16:rowId xmlns:a16="http://schemas.microsoft.com/office/drawing/2014/main" val="1363815721"/>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oft</a:t>
                      </a: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617132009"/>
                  </a:ext>
                </a:extLst>
              </a:tr>
              <a:tr h="389605">
                <a:tc>
                  <a:txBody>
                    <a:bodyPr/>
                    <a:lstStyle/>
                    <a:p>
                      <a:pPr algn="l"/>
                      <a:r>
                        <a:rPr lang="en-GB" sz="2000" b="0" dirty="0" err="1">
                          <a:solidFill>
                            <a:schemeClr val="accent1">
                              <a:lumMod val="50000"/>
                            </a:schemeClr>
                          </a:solidFill>
                        </a:rPr>
                        <a:t>manchmal</a:t>
                      </a:r>
                      <a:endParaRPr lang="en-GB" sz="2000" b="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kaum</a:t>
                      </a:r>
                      <a:endParaRPr lang="en-GB" sz="200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nie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einmal</a:t>
                      </a:r>
                      <a:r>
                        <a:rPr lang="en-GB" sz="2000" dirty="0">
                          <a:solidFill>
                            <a:schemeClr val="accent1">
                              <a:lumMod val="50000"/>
                            </a:schemeClr>
                          </a:solidFill>
                        </a:rPr>
                        <a:t> die </a:t>
                      </a:r>
                      <a:r>
                        <a:rPr lang="en-GB" sz="2000" dirty="0" err="1">
                          <a:solidFill>
                            <a:schemeClr val="accent1">
                              <a:lumMod val="50000"/>
                            </a:schemeClr>
                          </a:solidFill>
                        </a:rPr>
                        <a:t>Woche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jeden</a:t>
                      </a:r>
                      <a:r>
                        <a:rPr lang="en-GB" sz="2000" dirty="0">
                          <a:solidFill>
                            <a:schemeClr val="accent1">
                              <a:lumMod val="50000"/>
                            </a:schemeClr>
                          </a:solidFill>
                        </a:rPr>
                        <a:t> Tag</a:t>
                      </a:r>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720489894"/>
                  </a:ext>
                </a:extLst>
              </a:tr>
            </a:tbl>
          </a:graphicData>
        </a:graphic>
      </p:graphicFrame>
      <p:pic>
        <p:nvPicPr>
          <p:cNvPr id="8" name="Picture 7">
            <a:extLst>
              <a:ext uri="{FF2B5EF4-FFF2-40B4-BE49-F238E27FC236}">
                <a16:creationId xmlns:a16="http://schemas.microsoft.com/office/drawing/2014/main" id="{3ABB5EAF-302C-48BF-8D5D-620A0CF21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1" y="2709403"/>
            <a:ext cx="661955" cy="665298"/>
          </a:xfrm>
          <a:prstGeom prst="rect">
            <a:avLst/>
          </a:prstGeom>
        </p:spPr>
      </p:pic>
      <p:pic>
        <p:nvPicPr>
          <p:cNvPr id="9" name="Picture 8">
            <a:extLst>
              <a:ext uri="{FF2B5EF4-FFF2-40B4-BE49-F238E27FC236}">
                <a16:creationId xmlns:a16="http://schemas.microsoft.com/office/drawing/2014/main" id="{E5A66575-2829-4E55-9FB8-5B836B2A68CE}"/>
              </a:ext>
            </a:extLst>
          </p:cNvPr>
          <p:cNvPicPr>
            <a:picLocks noChangeAspect="1"/>
          </p:cNvPicPr>
          <p:nvPr/>
        </p:nvPicPr>
        <p:blipFill>
          <a:blip r:embed="rId5"/>
          <a:stretch>
            <a:fillRect/>
          </a:stretch>
        </p:blipFill>
        <p:spPr>
          <a:xfrm>
            <a:off x="4379204" y="2673562"/>
            <a:ext cx="743156" cy="763964"/>
          </a:xfrm>
          <a:prstGeom prst="rect">
            <a:avLst/>
          </a:prstGeom>
        </p:spPr>
      </p:pic>
      <p:pic>
        <p:nvPicPr>
          <p:cNvPr id="10" name="Picture 9">
            <a:extLst>
              <a:ext uri="{FF2B5EF4-FFF2-40B4-BE49-F238E27FC236}">
                <a16:creationId xmlns:a16="http://schemas.microsoft.com/office/drawing/2014/main" id="{F5A91E42-CE9E-4E1E-A8AF-13C130C4FBFE}"/>
              </a:ext>
            </a:extLst>
          </p:cNvPr>
          <p:cNvPicPr>
            <a:picLocks noChangeAspect="1"/>
          </p:cNvPicPr>
          <p:nvPr/>
        </p:nvPicPr>
        <p:blipFill>
          <a:blip r:embed="rId6"/>
          <a:stretch>
            <a:fillRect/>
          </a:stretch>
        </p:blipFill>
        <p:spPr>
          <a:xfrm>
            <a:off x="10894340" y="2663764"/>
            <a:ext cx="743156" cy="783562"/>
          </a:xfrm>
          <a:prstGeom prst="rect">
            <a:avLst/>
          </a:prstGeom>
        </p:spPr>
      </p:pic>
      <p:grpSp>
        <p:nvGrpSpPr>
          <p:cNvPr id="11" name="Group 10">
            <a:extLst>
              <a:ext uri="{FF2B5EF4-FFF2-40B4-BE49-F238E27FC236}">
                <a16:creationId xmlns:a16="http://schemas.microsoft.com/office/drawing/2014/main" id="{219D3F04-A868-4BF8-B4B1-CEB99D5F0D24}"/>
              </a:ext>
            </a:extLst>
          </p:cNvPr>
          <p:cNvGrpSpPr/>
          <p:nvPr/>
        </p:nvGrpSpPr>
        <p:grpSpPr>
          <a:xfrm>
            <a:off x="5536950" y="2709403"/>
            <a:ext cx="903196" cy="692283"/>
            <a:chOff x="10181631" y="1451097"/>
            <a:chExt cx="1175594" cy="869939"/>
          </a:xfrm>
        </p:grpSpPr>
        <p:pic>
          <p:nvPicPr>
            <p:cNvPr id="12" name="Picture 11">
              <a:extLst>
                <a:ext uri="{FF2B5EF4-FFF2-40B4-BE49-F238E27FC236}">
                  <a16:creationId xmlns:a16="http://schemas.microsoft.com/office/drawing/2014/main" id="{0E9D0FFB-803E-4B9A-9C05-79CAA57F4E51}"/>
                </a:ext>
              </a:extLst>
            </p:cNvPr>
            <p:cNvPicPr>
              <a:picLocks noChangeAspect="1"/>
            </p:cNvPicPr>
            <p:nvPr/>
          </p:nvPicPr>
          <p:blipFill>
            <a:blip r:embed="rId7"/>
            <a:stretch>
              <a:fillRect/>
            </a:stretch>
          </p:blipFill>
          <p:spPr>
            <a:xfrm>
              <a:off x="10181631" y="1451097"/>
              <a:ext cx="1175594" cy="869939"/>
            </a:xfrm>
            <a:prstGeom prst="rect">
              <a:avLst/>
            </a:prstGeom>
          </p:spPr>
        </p:pic>
        <p:pic>
          <p:nvPicPr>
            <p:cNvPr id="13" name="Picture 12">
              <a:extLst>
                <a:ext uri="{FF2B5EF4-FFF2-40B4-BE49-F238E27FC236}">
                  <a16:creationId xmlns:a16="http://schemas.microsoft.com/office/drawing/2014/main" id="{EE5B4B4C-A1B8-44E8-B2DE-B5170B377DF6}"/>
                </a:ext>
              </a:extLst>
            </p:cNvPr>
            <p:cNvPicPr>
              <a:picLocks noChangeAspect="1"/>
            </p:cNvPicPr>
            <p:nvPr/>
          </p:nvPicPr>
          <p:blipFill>
            <a:blip r:embed="rId8"/>
            <a:stretch>
              <a:fillRect/>
            </a:stretch>
          </p:blipFill>
          <p:spPr>
            <a:xfrm>
              <a:off x="10789465" y="1605572"/>
              <a:ext cx="354258" cy="196023"/>
            </a:xfrm>
            <a:prstGeom prst="rect">
              <a:avLst/>
            </a:prstGeom>
          </p:spPr>
        </p:pic>
      </p:grpSp>
      <p:pic>
        <p:nvPicPr>
          <p:cNvPr id="14" name="Picture 13">
            <a:extLst>
              <a:ext uri="{FF2B5EF4-FFF2-40B4-BE49-F238E27FC236}">
                <a16:creationId xmlns:a16="http://schemas.microsoft.com/office/drawing/2014/main" id="{9A611F54-32FB-405A-A839-2E7133C25672}"/>
              </a:ext>
            </a:extLst>
          </p:cNvPr>
          <p:cNvPicPr>
            <a:picLocks noChangeAspect="1"/>
          </p:cNvPicPr>
          <p:nvPr/>
        </p:nvPicPr>
        <p:blipFill>
          <a:blip r:embed="rId9"/>
          <a:stretch>
            <a:fillRect/>
          </a:stretch>
        </p:blipFill>
        <p:spPr>
          <a:xfrm>
            <a:off x="8195231" y="2701139"/>
            <a:ext cx="944023" cy="692283"/>
          </a:xfrm>
          <a:prstGeom prst="rect">
            <a:avLst/>
          </a:prstGeom>
        </p:spPr>
      </p:pic>
      <p:pic>
        <p:nvPicPr>
          <p:cNvPr id="15" name="Picture 14">
            <a:extLst>
              <a:ext uri="{FF2B5EF4-FFF2-40B4-BE49-F238E27FC236}">
                <a16:creationId xmlns:a16="http://schemas.microsoft.com/office/drawing/2014/main" id="{6E597B22-BE3F-4CB0-B062-9D746B5F228D}"/>
              </a:ext>
            </a:extLst>
          </p:cNvPr>
          <p:cNvPicPr>
            <a:picLocks noChangeAspect="1"/>
          </p:cNvPicPr>
          <p:nvPr/>
        </p:nvPicPr>
        <p:blipFill>
          <a:blip r:embed="rId10"/>
          <a:stretch>
            <a:fillRect/>
          </a:stretch>
        </p:blipFill>
        <p:spPr>
          <a:xfrm>
            <a:off x="8723596" y="2954466"/>
            <a:ext cx="355811" cy="410975"/>
          </a:xfrm>
          <a:prstGeom prst="rect">
            <a:avLst/>
          </a:prstGeom>
        </p:spPr>
      </p:pic>
      <p:pic>
        <p:nvPicPr>
          <p:cNvPr id="16" name="Picture 15">
            <a:extLst>
              <a:ext uri="{FF2B5EF4-FFF2-40B4-BE49-F238E27FC236}">
                <a16:creationId xmlns:a16="http://schemas.microsoft.com/office/drawing/2014/main" id="{42DEE869-BC06-4938-890A-9FB1B3B02CB9}"/>
              </a:ext>
            </a:extLst>
          </p:cNvPr>
          <p:cNvPicPr>
            <a:picLocks noChangeAspect="1"/>
          </p:cNvPicPr>
          <p:nvPr/>
        </p:nvPicPr>
        <p:blipFill>
          <a:blip r:embed="rId11"/>
          <a:stretch>
            <a:fillRect/>
          </a:stretch>
        </p:blipFill>
        <p:spPr>
          <a:xfrm>
            <a:off x="6836136" y="2698202"/>
            <a:ext cx="944505" cy="680044"/>
          </a:xfrm>
          <a:prstGeom prst="rect">
            <a:avLst/>
          </a:prstGeom>
        </p:spPr>
      </p:pic>
      <p:pic>
        <p:nvPicPr>
          <p:cNvPr id="17" name="Picture 16">
            <a:extLst>
              <a:ext uri="{FF2B5EF4-FFF2-40B4-BE49-F238E27FC236}">
                <a16:creationId xmlns:a16="http://schemas.microsoft.com/office/drawing/2014/main" id="{31F508C5-A5F6-43EB-AEEE-62A452183CE6}"/>
              </a:ext>
            </a:extLst>
          </p:cNvPr>
          <p:cNvPicPr>
            <a:picLocks noChangeAspect="1"/>
          </p:cNvPicPr>
          <p:nvPr/>
        </p:nvPicPr>
        <p:blipFill>
          <a:blip r:embed="rId12"/>
          <a:stretch>
            <a:fillRect/>
          </a:stretch>
        </p:blipFill>
        <p:spPr>
          <a:xfrm>
            <a:off x="9607772" y="2698202"/>
            <a:ext cx="743156" cy="733247"/>
          </a:xfrm>
          <a:prstGeom prst="rect">
            <a:avLst/>
          </a:prstGeom>
        </p:spPr>
      </p:pic>
      <p:sp>
        <p:nvSpPr>
          <p:cNvPr id="18"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smtClean="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37658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a:solidFill>
                  <a:schemeClr val="bg1"/>
                </a:solidFill>
              </a:rPr>
              <a:t>Wie oft </a:t>
            </a:r>
            <a:r>
              <a:rPr lang="en-GB" sz="3600" b="1" dirty="0" err="1">
                <a:solidFill>
                  <a:schemeClr val="bg1"/>
                </a:solidFill>
              </a:rPr>
              <a:t>machst</a:t>
            </a:r>
            <a:r>
              <a:rPr lang="en-GB" sz="3600" b="1" dirty="0">
                <a:solidFill>
                  <a:schemeClr val="bg1"/>
                </a:solidFill>
              </a:rPr>
              <a:t> du das?</a:t>
            </a:r>
          </a:p>
        </p:txBody>
      </p:sp>
      <p:sp>
        <p:nvSpPr>
          <p:cNvPr id="7" name="TextBox 6">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Frag </a:t>
            </a:r>
            <a:r>
              <a:rPr lang="en-GB" sz="2200" dirty="0" err="1">
                <a:solidFill>
                  <a:srgbClr val="1F4E79"/>
                </a:solidFill>
                <a:latin typeface="Century Gothic" panose="020B0502020202020204" pitchFamily="34" charset="0"/>
              </a:rPr>
              <a:t>einen</a:t>
            </a:r>
            <a:r>
              <a:rPr lang="en-GB" sz="2200" dirty="0">
                <a:solidFill>
                  <a:srgbClr val="1F4E79"/>
                </a:solidFill>
                <a:latin typeface="Century Gothic" panose="020B0502020202020204" pitchFamily="34" charset="0"/>
              </a:rPr>
              <a:t> Partner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a:t>
            </a:r>
            <a:r>
              <a:rPr lang="en-GB" sz="2200" dirty="0">
                <a:solidFill>
                  <a:srgbClr val="1F4E79"/>
                </a:solidFill>
                <a:latin typeface="Century Gothic" panose="020B0502020202020204" pitchFamily="34" charset="0"/>
              </a:rPr>
              <a:t> </a:t>
            </a:r>
            <a:r>
              <a:rPr lang="en-GB" sz="2200" dirty="0" err="1" smtClean="0">
                <a:solidFill>
                  <a:srgbClr val="1F4E79"/>
                </a:solidFill>
                <a:latin typeface="Century Gothic" panose="020B0502020202020204" pitchFamily="34" charset="0"/>
              </a:rPr>
              <a:t>Partnerin</a:t>
            </a:r>
            <a:r>
              <a:rPr lang="en-GB" sz="2200" dirty="0">
                <a:solidFill>
                  <a:srgbClr val="1F4E79"/>
                </a:solidFill>
                <a:latin typeface="Century Gothic" panose="020B0502020202020204" pitchFamily="34" charset="0"/>
              </a:rPr>
              <a:t>!</a:t>
            </a:r>
          </a:p>
          <a:p>
            <a:endParaRPr lang="en-GB" sz="2200" dirty="0">
              <a:solidFill>
                <a:srgbClr val="1F4E79"/>
              </a:solidFill>
              <a:latin typeface="Century Gothic" panose="020B0502020202020204" pitchFamily="34" charset="0"/>
            </a:endParaRPr>
          </a:p>
          <a:p>
            <a:r>
              <a:rPr lang="en-GB" sz="2200" b="1" dirty="0" err="1">
                <a:solidFill>
                  <a:srgbClr val="1F4E79"/>
                </a:solidFill>
                <a:latin typeface="Century Gothic" panose="020B0502020202020204" pitchFamily="34" charset="0"/>
              </a:rPr>
              <a:t>Beispiel</a:t>
            </a:r>
            <a:r>
              <a:rPr lang="en-GB" sz="2200" dirty="0">
                <a:solidFill>
                  <a:srgbClr val="1F4E79"/>
                </a:solidFill>
                <a:latin typeface="Century Gothic" panose="020B0502020202020204" pitchFamily="34" charset="0"/>
              </a:rPr>
              <a:t>: “Wie oft </a:t>
            </a:r>
            <a:r>
              <a:rPr lang="en-GB" sz="2200" dirty="0" err="1">
                <a:solidFill>
                  <a:srgbClr val="1F4E79"/>
                </a:solidFill>
                <a:latin typeface="Century Gothic" panose="020B0502020202020204" pitchFamily="34" charset="0"/>
              </a:rPr>
              <a:t>spielst</a:t>
            </a:r>
            <a:r>
              <a:rPr lang="en-GB" sz="2200" dirty="0">
                <a:solidFill>
                  <a:srgbClr val="1F4E79"/>
                </a:solidFill>
                <a:latin typeface="Century Gothic" panose="020B0502020202020204" pitchFamily="34" charset="0"/>
              </a:rPr>
              <a:t> du </a:t>
            </a:r>
            <a:r>
              <a:rPr lang="en-GB" sz="2200" dirty="0" err="1" smtClean="0">
                <a:solidFill>
                  <a:srgbClr val="1F4E79"/>
                </a:solidFill>
                <a:latin typeface="Century Gothic" panose="020B0502020202020204" pitchFamily="34" charset="0"/>
              </a:rPr>
              <a:t>Fußball</a:t>
            </a:r>
            <a:r>
              <a:rPr lang="en-GB" sz="2200" dirty="0" smtClean="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spiele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kaum</a:t>
            </a:r>
            <a:r>
              <a:rPr lang="en-GB" sz="2200" dirty="0">
                <a:solidFill>
                  <a:srgbClr val="1F4E79"/>
                </a:solidFill>
                <a:latin typeface="Century Gothic" panose="020B0502020202020204" pitchFamily="34" charset="0"/>
              </a:rPr>
              <a:t> </a:t>
            </a:r>
            <a:r>
              <a:rPr lang="en-GB" sz="2200" dirty="0" err="1" smtClean="0">
                <a:solidFill>
                  <a:srgbClr val="1F4E79"/>
                </a:solidFill>
                <a:latin typeface="Century Gothic" panose="020B0502020202020204" pitchFamily="34" charset="0"/>
              </a:rPr>
              <a:t>Fußball</a:t>
            </a:r>
            <a:r>
              <a:rPr lang="en-GB" sz="2200" dirty="0" smtClean="0">
                <a:solidFill>
                  <a:srgbClr val="1F4E79"/>
                </a:solidFill>
                <a:latin typeface="Century Gothic" panose="020B0502020202020204" pitchFamily="34" charset="0"/>
              </a:rPr>
              <a:t>.”</a:t>
            </a:r>
            <a:endParaRPr lang="en-GB" sz="2200" b="1" dirty="0">
              <a:solidFill>
                <a:srgbClr val="1F4E79"/>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583359939"/>
              </p:ext>
            </p:extLst>
          </p:nvPr>
        </p:nvGraphicFramePr>
        <p:xfrm>
          <a:off x="362417" y="2559664"/>
          <a:ext cx="11555221" cy="368808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170341">
                  <a:extLst>
                    <a:ext uri="{9D8B030D-6E8A-4147-A177-3AD203B41FA5}">
                      <a16:colId xmlns:a16="http://schemas.microsoft.com/office/drawing/2014/main" val="1009723302"/>
                    </a:ext>
                  </a:extLst>
                </a:gridCol>
                <a:gridCol w="1507067">
                  <a:extLst>
                    <a:ext uri="{9D8B030D-6E8A-4147-A177-3AD203B41FA5}">
                      <a16:colId xmlns:a16="http://schemas.microsoft.com/office/drawing/2014/main" val="1444865877"/>
                    </a:ext>
                  </a:extLst>
                </a:gridCol>
                <a:gridCol w="120296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1114335">
                <a:tc>
                  <a:txBody>
                    <a:bodyPr/>
                    <a:lstStyle/>
                    <a:p>
                      <a:endParaRPr lang="en-GB" dirty="0"/>
                    </a:p>
                  </a:txBody>
                  <a:tcPr>
                    <a:solidFill>
                      <a:schemeClr val="bg1"/>
                    </a:solidFill>
                  </a:tcPr>
                </a:tc>
                <a:tc>
                  <a:txBody>
                    <a:bodyPr/>
                    <a:lstStyle/>
                    <a:p>
                      <a:pPr algn="ctr"/>
                      <a:endParaRPr lang="en-GB" sz="2000" dirty="0">
                        <a:solidFill>
                          <a:schemeClr val="accent1">
                            <a:lumMod val="50000"/>
                          </a:schemeClr>
                        </a:solidFill>
                      </a:endParaRPr>
                    </a:p>
                    <a:p>
                      <a:pPr algn="ctr"/>
                      <a:r>
                        <a:rPr lang="en-GB" sz="2000" dirty="0" err="1" smtClean="0">
                          <a:solidFill>
                            <a:schemeClr val="accent1">
                              <a:lumMod val="50000"/>
                            </a:schemeClr>
                          </a:solidFill>
                        </a:rPr>
                        <a:t>Fußball</a:t>
                      </a:r>
                      <a:r>
                        <a:rPr lang="en-GB" sz="2000" dirty="0" smtClean="0">
                          <a:solidFill>
                            <a:schemeClr val="accent1">
                              <a:lumMod val="50000"/>
                            </a:schemeClr>
                          </a:solidFill>
                        </a:rPr>
                        <a:t> </a:t>
                      </a:r>
                      <a:r>
                        <a:rPr lang="en-GB" sz="2000" dirty="0" err="1" smtClean="0">
                          <a:solidFill>
                            <a:schemeClr val="accent1">
                              <a:lumMod val="50000"/>
                            </a:schemeClr>
                          </a:solidFill>
                        </a:rPr>
                        <a:t>spielen</a:t>
                      </a:r>
                      <a:endParaRPr lang="en-GB" sz="2000" dirty="0">
                        <a:solidFill>
                          <a:schemeClr val="accent1">
                            <a:lumMod val="50000"/>
                          </a:schemeClr>
                        </a:solidFill>
                      </a:endParaRPr>
                    </a:p>
                    <a:p>
                      <a:pPr algn="ctr"/>
                      <a:endParaRPr lang="en-GB" sz="2000" dirty="0">
                        <a:solidFill>
                          <a:schemeClr val="accent1">
                            <a:lumMod val="50000"/>
                          </a:schemeClr>
                        </a:solidFill>
                      </a:endParaRPr>
                    </a:p>
                  </a:txBody>
                  <a:tcPr anchor="ctr">
                    <a:solidFill>
                      <a:schemeClr val="bg1"/>
                    </a:solidFill>
                  </a:tcPr>
                </a:tc>
                <a:tc>
                  <a:txBody>
                    <a:bodyPr/>
                    <a:lstStyle/>
                    <a:p>
                      <a:pPr algn="ctr"/>
                      <a:r>
                        <a:rPr lang="en-GB" sz="2000" b="1" dirty="0" err="1" smtClean="0">
                          <a:solidFill>
                            <a:schemeClr val="accent1">
                              <a:lumMod val="50000"/>
                            </a:schemeClr>
                          </a:solidFill>
                        </a:rPr>
                        <a:t>Musik</a:t>
                      </a:r>
                      <a:r>
                        <a:rPr lang="en-GB" sz="2000" b="1" dirty="0" smtClean="0">
                          <a:solidFill>
                            <a:schemeClr val="accent1">
                              <a:lumMod val="50000"/>
                            </a:schemeClr>
                          </a:solidFill>
                        </a:rPr>
                        <a:t> </a:t>
                      </a:r>
                      <a:r>
                        <a:rPr lang="en-GB" sz="2000" b="1" dirty="0" err="1" smtClean="0">
                          <a:solidFill>
                            <a:schemeClr val="accent1">
                              <a:lumMod val="50000"/>
                            </a:schemeClr>
                          </a:solidFill>
                        </a:rPr>
                        <a:t>hören</a:t>
                      </a:r>
                      <a:endParaRPr lang="en-GB" sz="2000" b="1" dirty="0">
                        <a:solidFill>
                          <a:schemeClr val="accent1">
                            <a:lumMod val="50000"/>
                          </a:schemeClr>
                        </a:solidFill>
                      </a:endParaRPr>
                    </a:p>
                  </a:txBody>
                  <a:tcPr anchor="ctr">
                    <a:solidFill>
                      <a:schemeClr val="bg1"/>
                    </a:solidFill>
                  </a:tcPr>
                </a:tc>
                <a:tc>
                  <a:txBody>
                    <a:bodyPr/>
                    <a:lstStyle/>
                    <a:p>
                      <a:pPr algn="ctr"/>
                      <a:r>
                        <a:rPr lang="en-GB" sz="2000" dirty="0" smtClean="0">
                          <a:solidFill>
                            <a:schemeClr val="accent1">
                              <a:lumMod val="50000"/>
                            </a:schemeClr>
                          </a:solidFill>
                        </a:rPr>
                        <a:t>am Computer </a:t>
                      </a:r>
                      <a:r>
                        <a:rPr lang="en-GB" sz="2000" dirty="0" err="1" smtClean="0">
                          <a:solidFill>
                            <a:schemeClr val="accent1">
                              <a:lumMod val="50000"/>
                            </a:schemeClr>
                          </a:solidFill>
                        </a:rPr>
                        <a:t>spielen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smtClean="0">
                          <a:solidFill>
                            <a:schemeClr val="accent1">
                              <a:lumMod val="50000"/>
                            </a:schemeClr>
                          </a:solidFill>
                        </a:rPr>
                        <a:t>kochen</a:t>
                      </a:r>
                      <a:endParaRPr lang="en-GB" sz="2000" dirty="0">
                        <a:solidFill>
                          <a:schemeClr val="accent1">
                            <a:lumMod val="50000"/>
                          </a:schemeClr>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smtClean="0">
                          <a:solidFill>
                            <a:schemeClr val="accent1">
                              <a:lumMod val="50000"/>
                            </a:schemeClr>
                          </a:solidFill>
                        </a:rPr>
                        <a:t>im</a:t>
                      </a:r>
                      <a:r>
                        <a:rPr lang="en-GB" sz="2000" dirty="0" smtClean="0">
                          <a:solidFill>
                            <a:schemeClr val="accent1">
                              <a:lumMod val="50000"/>
                            </a:schemeClr>
                          </a:solidFill>
                        </a:rPr>
                        <a:t> Garten </a:t>
                      </a:r>
                      <a:r>
                        <a:rPr lang="en-GB" sz="2000" dirty="0" err="1" smtClean="0">
                          <a:solidFill>
                            <a:schemeClr val="accent1">
                              <a:lumMod val="50000"/>
                            </a:schemeClr>
                          </a:solidFill>
                        </a:rPr>
                        <a:t>sitzen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smtClean="0">
                          <a:solidFill>
                            <a:schemeClr val="accent1">
                              <a:lumMod val="50000"/>
                            </a:schemeClr>
                          </a:solidFill>
                        </a:rPr>
                        <a:t>singen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smtClean="0">
                          <a:solidFill>
                            <a:schemeClr val="accent1">
                              <a:lumMod val="50000"/>
                            </a:schemeClr>
                          </a:solidFill>
                        </a:rPr>
                        <a:t>tanzen</a:t>
                      </a:r>
                      <a:endParaRPr lang="en-GB" sz="2000" dirty="0">
                        <a:solidFill>
                          <a:schemeClr val="accent1">
                            <a:lumMod val="50000"/>
                          </a:schemeClr>
                        </a:solidFill>
                      </a:endParaRPr>
                    </a:p>
                  </a:txBody>
                  <a:tcPr anchor="ctr">
                    <a:solidFill>
                      <a:schemeClr val="bg1"/>
                    </a:solidFill>
                  </a:tcPr>
                </a:tc>
                <a:extLst>
                  <a:ext uri="{0D108BD9-81ED-4DB2-BD59-A6C34878D82A}">
                    <a16:rowId xmlns:a16="http://schemas.microsoft.com/office/drawing/2014/main" val="1363815721"/>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oft</a:t>
                      </a: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617132009"/>
                  </a:ext>
                </a:extLst>
              </a:tr>
              <a:tr h="336892">
                <a:tc>
                  <a:txBody>
                    <a:bodyPr/>
                    <a:lstStyle/>
                    <a:p>
                      <a:pPr algn="l"/>
                      <a:r>
                        <a:rPr lang="en-GB" sz="2000" b="0" dirty="0" err="1">
                          <a:solidFill>
                            <a:schemeClr val="accent1">
                              <a:lumMod val="50000"/>
                            </a:schemeClr>
                          </a:solidFill>
                        </a:rPr>
                        <a:t>manchmal</a:t>
                      </a:r>
                      <a:endParaRPr lang="en-GB" sz="2000" b="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124376392"/>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kaum</a:t>
                      </a:r>
                      <a:endParaRPr lang="en-GB" sz="200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602478167"/>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nie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818615644"/>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einmal</a:t>
                      </a:r>
                      <a:r>
                        <a:rPr lang="en-GB" sz="2000" dirty="0">
                          <a:solidFill>
                            <a:schemeClr val="accent1">
                              <a:lumMod val="50000"/>
                            </a:schemeClr>
                          </a:solidFill>
                        </a:rPr>
                        <a:t> die </a:t>
                      </a:r>
                      <a:r>
                        <a:rPr lang="en-GB" sz="2000" dirty="0" err="1">
                          <a:solidFill>
                            <a:schemeClr val="accent1">
                              <a:lumMod val="50000"/>
                            </a:schemeClr>
                          </a:solidFill>
                        </a:rPr>
                        <a:t>Woche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203056926"/>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jeden</a:t>
                      </a:r>
                      <a:r>
                        <a:rPr lang="en-GB" sz="2000" dirty="0">
                          <a:solidFill>
                            <a:schemeClr val="accent1">
                              <a:lumMod val="50000"/>
                            </a:schemeClr>
                          </a:solidFill>
                        </a:rPr>
                        <a:t> Tag</a:t>
                      </a:r>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720489894"/>
                  </a:ext>
                </a:extLst>
              </a:tr>
            </a:tbl>
          </a:graphicData>
        </a:graphic>
      </p:graphicFrame>
      <p:sp>
        <p:nvSpPr>
          <p:cNvPr id="18"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smtClean="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195350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7" name="TextBox 6">
            <a:extLst>
              <a:ext uri="{FF2B5EF4-FFF2-40B4-BE49-F238E27FC236}">
                <a16:creationId xmlns:a16="http://schemas.microsoft.com/office/drawing/2014/main" id="{B73CB2AC-4147-405D-9A3E-B52FDBD0B2B7}"/>
              </a:ext>
            </a:extLst>
          </p:cNvPr>
          <p:cNvSpPr txBox="1"/>
          <p:nvPr/>
        </p:nvSpPr>
        <p:spPr>
          <a:xfrm>
            <a:off x="157902" y="1110615"/>
            <a:ext cx="11914386" cy="5170646"/>
          </a:xfrm>
          <a:prstGeom prst="rect">
            <a:avLst/>
          </a:prstGeom>
          <a:noFill/>
        </p:spPr>
        <p:txBody>
          <a:bodyPr wrap="square" rtlCol="0">
            <a:spAutoFit/>
          </a:bodyPr>
          <a:lstStyle/>
          <a:p>
            <a:r>
              <a:rPr lang="en-GB" sz="2200" dirty="0" smtClean="0">
                <a:solidFill>
                  <a:srgbClr val="1F4E79"/>
                </a:solidFill>
                <a:latin typeface="Century Gothic" panose="020B0502020202020204" pitchFamily="34" charset="0"/>
              </a:rPr>
              <a:t>You </a:t>
            </a:r>
            <a:r>
              <a:rPr lang="en-GB" sz="2200" dirty="0">
                <a:solidFill>
                  <a:srgbClr val="1F4E79"/>
                </a:solidFill>
                <a:latin typeface="Century Gothic" panose="020B0502020202020204" pitchFamily="34" charset="0"/>
              </a:rPr>
              <a:t>now know a lot of verbs! Here they are on one slide.</a:t>
            </a:r>
          </a:p>
          <a:p>
            <a:endParaRPr lang="en-GB" sz="2200" b="1"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What questions </a:t>
            </a:r>
            <a:r>
              <a:rPr lang="en-GB" sz="2200" dirty="0" smtClean="0">
                <a:solidFill>
                  <a:srgbClr val="1F4E79"/>
                </a:solidFill>
                <a:latin typeface="Century Gothic" panose="020B0502020202020204" pitchFamily="34" charset="0"/>
              </a:rPr>
              <a:t>could </a:t>
            </a:r>
            <a:r>
              <a:rPr lang="en-GB" sz="2200" dirty="0">
                <a:solidFill>
                  <a:srgbClr val="1F4E79"/>
                </a:solidFill>
                <a:latin typeface="Century Gothic" panose="020B0502020202020204" pitchFamily="34" charset="0"/>
              </a:rPr>
              <a:t>you ask </a:t>
            </a:r>
            <a:r>
              <a:rPr lang="en-GB" sz="2200" dirty="0" smtClean="0">
                <a:solidFill>
                  <a:srgbClr val="1F4E79"/>
                </a:solidFill>
                <a:latin typeface="Century Gothic" panose="020B0502020202020204" pitchFamily="34" charset="0"/>
              </a:rPr>
              <a:t>German students (about home or school) </a:t>
            </a:r>
            <a:r>
              <a:rPr lang="en-GB" sz="2200" dirty="0">
                <a:solidFill>
                  <a:srgbClr val="1F4E79"/>
                </a:solidFill>
                <a:latin typeface="Century Gothic" panose="020B0502020202020204" pitchFamily="34" charset="0"/>
              </a:rPr>
              <a:t>using these verbs? </a:t>
            </a:r>
            <a:r>
              <a:rPr lang="en-GB" sz="2200" b="1" dirty="0" err="1">
                <a:solidFill>
                  <a:srgbClr val="1F4E79"/>
                </a:solidFill>
                <a:latin typeface="Century Gothic" panose="020B0502020202020204" pitchFamily="34" charset="0"/>
              </a:rPr>
              <a:t>Schreib</a:t>
            </a:r>
            <a:r>
              <a:rPr lang="en-GB" sz="2200" b="1" dirty="0">
                <a:solidFill>
                  <a:srgbClr val="1F4E79"/>
                </a:solidFill>
                <a:latin typeface="Century Gothic" panose="020B0502020202020204" pitchFamily="34" charset="0"/>
              </a:rPr>
              <a:t> 5 </a:t>
            </a:r>
            <a:r>
              <a:rPr lang="en-GB" sz="2200" b="1" dirty="0" err="1">
                <a:solidFill>
                  <a:srgbClr val="1F4E79"/>
                </a:solidFill>
                <a:latin typeface="Century Gothic" panose="020B0502020202020204" pitchFamily="34" charset="0"/>
              </a:rPr>
              <a:t>Fragen</a:t>
            </a:r>
            <a:r>
              <a:rPr lang="en-GB" sz="2200" b="1" dirty="0">
                <a:solidFill>
                  <a:srgbClr val="1F4E79"/>
                </a:solidFill>
                <a:latin typeface="Century Gothic" panose="020B0502020202020204" pitchFamily="34" charset="0"/>
              </a:rPr>
              <a:t>.</a:t>
            </a:r>
          </a:p>
        </p:txBody>
      </p:sp>
      <p:sp>
        <p:nvSpPr>
          <p:cNvPr id="2" name="TextBox 1">
            <a:extLst>
              <a:ext uri="{FF2B5EF4-FFF2-40B4-BE49-F238E27FC236}">
                <a16:creationId xmlns:a16="http://schemas.microsoft.com/office/drawing/2014/main" id="{3CFF07B7-2B95-4553-8851-0A9C87BDF560}"/>
              </a:ext>
            </a:extLst>
          </p:cNvPr>
          <p:cNvSpPr txBox="1"/>
          <p:nvPr/>
        </p:nvSpPr>
        <p:spPr>
          <a:xfrm>
            <a:off x="849736" y="2519874"/>
            <a:ext cx="1066800" cy="369332"/>
          </a:xfrm>
          <a:prstGeom prst="rect">
            <a:avLst/>
          </a:prstGeom>
          <a:noFill/>
        </p:spPr>
        <p:txBody>
          <a:bodyPr wrap="square" rtlCol="0">
            <a:spAutoFit/>
          </a:bodyPr>
          <a:lstStyle/>
          <a:p>
            <a:r>
              <a:rPr lang="en-GB" b="1" dirty="0" err="1">
                <a:solidFill>
                  <a:schemeClr val="accent1">
                    <a:lumMod val="50000"/>
                  </a:schemeClr>
                </a:solidFill>
              </a:rPr>
              <a:t>haben</a:t>
            </a:r>
            <a:endParaRPr lang="en-GB" b="1" dirty="0">
              <a:solidFill>
                <a:schemeClr val="accent1">
                  <a:lumMod val="50000"/>
                </a:schemeClr>
              </a:solidFill>
            </a:endParaRPr>
          </a:p>
        </p:txBody>
      </p:sp>
      <p:sp>
        <p:nvSpPr>
          <p:cNvPr id="8" name="TextBox 7">
            <a:extLst>
              <a:ext uri="{FF2B5EF4-FFF2-40B4-BE49-F238E27FC236}">
                <a16:creationId xmlns:a16="http://schemas.microsoft.com/office/drawing/2014/main" id="{74043E47-052D-4B83-ABAA-5DFB23F6F502}"/>
              </a:ext>
            </a:extLst>
          </p:cNvPr>
          <p:cNvSpPr txBox="1"/>
          <p:nvPr/>
        </p:nvSpPr>
        <p:spPr>
          <a:xfrm>
            <a:off x="2426544" y="1952065"/>
            <a:ext cx="1347366" cy="369332"/>
          </a:xfrm>
          <a:prstGeom prst="rect">
            <a:avLst/>
          </a:prstGeom>
          <a:noFill/>
        </p:spPr>
        <p:txBody>
          <a:bodyPr wrap="square" rtlCol="0">
            <a:spAutoFit/>
          </a:bodyPr>
          <a:lstStyle/>
          <a:p>
            <a:r>
              <a:rPr lang="en-GB" b="1" dirty="0" err="1">
                <a:solidFill>
                  <a:schemeClr val="accent2"/>
                </a:solidFill>
              </a:rPr>
              <a:t>schreiben</a:t>
            </a:r>
            <a:endParaRPr lang="en-GB" b="1" dirty="0">
              <a:solidFill>
                <a:schemeClr val="accent2"/>
              </a:solidFill>
            </a:endParaRPr>
          </a:p>
        </p:txBody>
      </p:sp>
      <p:sp>
        <p:nvSpPr>
          <p:cNvPr id="9" name="TextBox 8">
            <a:extLst>
              <a:ext uri="{FF2B5EF4-FFF2-40B4-BE49-F238E27FC236}">
                <a16:creationId xmlns:a16="http://schemas.microsoft.com/office/drawing/2014/main" id="{B1600FFB-BFE1-4B20-950F-3D88857B5B23}"/>
              </a:ext>
            </a:extLst>
          </p:cNvPr>
          <p:cNvSpPr txBox="1"/>
          <p:nvPr/>
        </p:nvSpPr>
        <p:spPr>
          <a:xfrm>
            <a:off x="3944031" y="2773277"/>
            <a:ext cx="1347366" cy="369332"/>
          </a:xfrm>
          <a:prstGeom prst="rect">
            <a:avLst/>
          </a:prstGeom>
          <a:noFill/>
        </p:spPr>
        <p:txBody>
          <a:bodyPr wrap="square" rtlCol="0">
            <a:spAutoFit/>
          </a:bodyPr>
          <a:lstStyle/>
          <a:p>
            <a:r>
              <a:rPr lang="en-GB" b="1" dirty="0" err="1">
                <a:solidFill>
                  <a:schemeClr val="accent1">
                    <a:lumMod val="50000"/>
                  </a:schemeClr>
                </a:solidFill>
              </a:rPr>
              <a:t>putzen</a:t>
            </a:r>
            <a:endParaRPr lang="en-GB" b="1" dirty="0">
              <a:solidFill>
                <a:schemeClr val="accent1">
                  <a:lumMod val="50000"/>
                </a:schemeClr>
              </a:solidFill>
            </a:endParaRPr>
          </a:p>
        </p:txBody>
      </p:sp>
      <p:sp>
        <p:nvSpPr>
          <p:cNvPr id="10" name="TextBox 9">
            <a:extLst>
              <a:ext uri="{FF2B5EF4-FFF2-40B4-BE49-F238E27FC236}">
                <a16:creationId xmlns:a16="http://schemas.microsoft.com/office/drawing/2014/main" id="{60A5DB1B-0A54-4FA3-8629-561AB201891C}"/>
              </a:ext>
            </a:extLst>
          </p:cNvPr>
          <p:cNvSpPr txBox="1"/>
          <p:nvPr/>
        </p:nvSpPr>
        <p:spPr>
          <a:xfrm>
            <a:off x="5459834" y="1952065"/>
            <a:ext cx="1347366" cy="369332"/>
          </a:xfrm>
          <a:prstGeom prst="rect">
            <a:avLst/>
          </a:prstGeom>
          <a:noFill/>
        </p:spPr>
        <p:txBody>
          <a:bodyPr wrap="square" rtlCol="0">
            <a:spAutoFit/>
          </a:bodyPr>
          <a:lstStyle/>
          <a:p>
            <a:r>
              <a:rPr lang="en-GB" b="1" dirty="0" err="1">
                <a:solidFill>
                  <a:schemeClr val="accent2"/>
                </a:solidFill>
              </a:rPr>
              <a:t>machen</a:t>
            </a:r>
            <a:endParaRPr lang="en-GB" b="1" dirty="0">
              <a:solidFill>
                <a:schemeClr val="accent2"/>
              </a:solidFill>
            </a:endParaRPr>
          </a:p>
        </p:txBody>
      </p:sp>
      <p:sp>
        <p:nvSpPr>
          <p:cNvPr id="11" name="TextBox 10">
            <a:extLst>
              <a:ext uri="{FF2B5EF4-FFF2-40B4-BE49-F238E27FC236}">
                <a16:creationId xmlns:a16="http://schemas.microsoft.com/office/drawing/2014/main" id="{D8F4DF4C-8A53-438C-B4FF-2F0B37E96E7A}"/>
              </a:ext>
            </a:extLst>
          </p:cNvPr>
          <p:cNvSpPr txBox="1"/>
          <p:nvPr/>
        </p:nvSpPr>
        <p:spPr>
          <a:xfrm>
            <a:off x="1554586" y="3367837"/>
            <a:ext cx="1347366" cy="369332"/>
          </a:xfrm>
          <a:prstGeom prst="rect">
            <a:avLst/>
          </a:prstGeom>
          <a:noFill/>
        </p:spPr>
        <p:txBody>
          <a:bodyPr wrap="square" rtlCol="0">
            <a:spAutoFit/>
          </a:bodyPr>
          <a:lstStyle/>
          <a:p>
            <a:r>
              <a:rPr lang="en-GB" b="1" dirty="0" err="1">
                <a:solidFill>
                  <a:schemeClr val="accent2"/>
                </a:solidFill>
              </a:rPr>
              <a:t>gehen</a:t>
            </a:r>
            <a:endParaRPr lang="en-GB" b="1" dirty="0">
              <a:solidFill>
                <a:schemeClr val="accent2"/>
              </a:solidFill>
            </a:endParaRPr>
          </a:p>
        </p:txBody>
      </p:sp>
      <p:sp>
        <p:nvSpPr>
          <p:cNvPr id="12" name="TextBox 11">
            <a:extLst>
              <a:ext uri="{FF2B5EF4-FFF2-40B4-BE49-F238E27FC236}">
                <a16:creationId xmlns:a16="http://schemas.microsoft.com/office/drawing/2014/main" id="{2D3E8645-ECD5-4720-9B30-90CE28DF9FAA}"/>
              </a:ext>
            </a:extLst>
          </p:cNvPr>
          <p:cNvSpPr txBox="1"/>
          <p:nvPr/>
        </p:nvSpPr>
        <p:spPr>
          <a:xfrm>
            <a:off x="7947667" y="3158447"/>
            <a:ext cx="1347366" cy="369332"/>
          </a:xfrm>
          <a:prstGeom prst="rect">
            <a:avLst/>
          </a:prstGeom>
          <a:noFill/>
        </p:spPr>
        <p:txBody>
          <a:bodyPr wrap="square" rtlCol="0">
            <a:spAutoFit/>
          </a:bodyPr>
          <a:lstStyle/>
          <a:p>
            <a:r>
              <a:rPr lang="en-GB" b="1" dirty="0" err="1">
                <a:solidFill>
                  <a:schemeClr val="accent1">
                    <a:lumMod val="50000"/>
                  </a:schemeClr>
                </a:solidFill>
              </a:rPr>
              <a:t>spielen</a:t>
            </a:r>
            <a:endParaRPr lang="en-GB" b="1" dirty="0">
              <a:solidFill>
                <a:schemeClr val="accent1">
                  <a:lumMod val="50000"/>
                </a:schemeClr>
              </a:solidFill>
            </a:endParaRPr>
          </a:p>
        </p:txBody>
      </p:sp>
      <p:sp>
        <p:nvSpPr>
          <p:cNvPr id="13" name="TextBox 12">
            <a:extLst>
              <a:ext uri="{FF2B5EF4-FFF2-40B4-BE49-F238E27FC236}">
                <a16:creationId xmlns:a16="http://schemas.microsoft.com/office/drawing/2014/main" id="{5560E76E-4C7E-41FE-8651-13B8789B4297}"/>
              </a:ext>
            </a:extLst>
          </p:cNvPr>
          <p:cNvSpPr txBox="1"/>
          <p:nvPr/>
        </p:nvSpPr>
        <p:spPr>
          <a:xfrm>
            <a:off x="5816181" y="4795209"/>
            <a:ext cx="1347366" cy="369332"/>
          </a:xfrm>
          <a:prstGeom prst="rect">
            <a:avLst/>
          </a:prstGeom>
          <a:noFill/>
        </p:spPr>
        <p:txBody>
          <a:bodyPr wrap="square" rtlCol="0">
            <a:spAutoFit/>
          </a:bodyPr>
          <a:lstStyle/>
          <a:p>
            <a:r>
              <a:rPr lang="en-GB" b="1" dirty="0" err="1">
                <a:solidFill>
                  <a:schemeClr val="accent2"/>
                </a:solidFill>
              </a:rPr>
              <a:t>tanzen</a:t>
            </a:r>
            <a:endParaRPr lang="en-GB" b="1" dirty="0">
              <a:solidFill>
                <a:schemeClr val="accent2"/>
              </a:solidFill>
            </a:endParaRPr>
          </a:p>
        </p:txBody>
      </p:sp>
      <p:sp>
        <p:nvSpPr>
          <p:cNvPr id="14" name="TextBox 13">
            <a:extLst>
              <a:ext uri="{FF2B5EF4-FFF2-40B4-BE49-F238E27FC236}">
                <a16:creationId xmlns:a16="http://schemas.microsoft.com/office/drawing/2014/main" id="{66DAC47D-95F1-4469-8E11-C1E375094658}"/>
              </a:ext>
            </a:extLst>
          </p:cNvPr>
          <p:cNvSpPr txBox="1"/>
          <p:nvPr/>
        </p:nvSpPr>
        <p:spPr>
          <a:xfrm>
            <a:off x="8288761" y="2142565"/>
            <a:ext cx="1347366" cy="369332"/>
          </a:xfrm>
          <a:prstGeom prst="rect">
            <a:avLst/>
          </a:prstGeom>
          <a:noFill/>
        </p:spPr>
        <p:txBody>
          <a:bodyPr wrap="square" rtlCol="0">
            <a:spAutoFit/>
          </a:bodyPr>
          <a:lstStyle/>
          <a:p>
            <a:r>
              <a:rPr lang="en-GB" b="1" dirty="0" err="1">
                <a:solidFill>
                  <a:schemeClr val="accent1">
                    <a:lumMod val="50000"/>
                  </a:schemeClr>
                </a:solidFill>
              </a:rPr>
              <a:t>singen</a:t>
            </a:r>
            <a:endParaRPr lang="en-GB" b="1" dirty="0">
              <a:solidFill>
                <a:schemeClr val="accent1">
                  <a:lumMod val="50000"/>
                </a:schemeClr>
              </a:solidFill>
            </a:endParaRPr>
          </a:p>
        </p:txBody>
      </p:sp>
      <p:sp>
        <p:nvSpPr>
          <p:cNvPr id="15" name="TextBox 14">
            <a:extLst>
              <a:ext uri="{FF2B5EF4-FFF2-40B4-BE49-F238E27FC236}">
                <a16:creationId xmlns:a16="http://schemas.microsoft.com/office/drawing/2014/main" id="{33B4D496-BF73-48DA-9A15-2142499B84F4}"/>
              </a:ext>
            </a:extLst>
          </p:cNvPr>
          <p:cNvSpPr txBox="1"/>
          <p:nvPr/>
        </p:nvSpPr>
        <p:spPr>
          <a:xfrm>
            <a:off x="3361744" y="4590735"/>
            <a:ext cx="1347366" cy="369332"/>
          </a:xfrm>
          <a:prstGeom prst="rect">
            <a:avLst/>
          </a:prstGeom>
          <a:noFill/>
        </p:spPr>
        <p:txBody>
          <a:bodyPr wrap="square" rtlCol="0">
            <a:spAutoFit/>
          </a:bodyPr>
          <a:lstStyle/>
          <a:p>
            <a:r>
              <a:rPr lang="en-GB" b="1" dirty="0" err="1">
                <a:solidFill>
                  <a:schemeClr val="accent1">
                    <a:lumMod val="50000"/>
                  </a:schemeClr>
                </a:solidFill>
              </a:rPr>
              <a:t>arbeiten</a:t>
            </a:r>
            <a:endParaRPr lang="en-GB" b="1" dirty="0">
              <a:solidFill>
                <a:schemeClr val="accent1">
                  <a:lumMod val="50000"/>
                </a:schemeClr>
              </a:solidFill>
            </a:endParaRPr>
          </a:p>
        </p:txBody>
      </p:sp>
      <p:sp>
        <p:nvSpPr>
          <p:cNvPr id="16" name="TextBox 15">
            <a:extLst>
              <a:ext uri="{FF2B5EF4-FFF2-40B4-BE49-F238E27FC236}">
                <a16:creationId xmlns:a16="http://schemas.microsoft.com/office/drawing/2014/main" id="{A3A13AA2-0836-4471-95CE-888C18D459AA}"/>
              </a:ext>
            </a:extLst>
          </p:cNvPr>
          <p:cNvSpPr txBox="1"/>
          <p:nvPr/>
        </p:nvSpPr>
        <p:spPr>
          <a:xfrm>
            <a:off x="8091329" y="4589349"/>
            <a:ext cx="1347366" cy="369332"/>
          </a:xfrm>
          <a:prstGeom prst="rect">
            <a:avLst/>
          </a:prstGeom>
          <a:noFill/>
        </p:spPr>
        <p:txBody>
          <a:bodyPr wrap="square" rtlCol="0">
            <a:spAutoFit/>
          </a:bodyPr>
          <a:lstStyle/>
          <a:p>
            <a:r>
              <a:rPr lang="en-GB" b="1" dirty="0" err="1">
                <a:solidFill>
                  <a:schemeClr val="accent2"/>
                </a:solidFill>
              </a:rPr>
              <a:t>lernen</a:t>
            </a:r>
            <a:endParaRPr lang="en-GB" b="1" dirty="0">
              <a:solidFill>
                <a:schemeClr val="accent2"/>
              </a:solidFill>
            </a:endParaRPr>
          </a:p>
        </p:txBody>
      </p:sp>
      <p:sp>
        <p:nvSpPr>
          <p:cNvPr id="17" name="TextBox 16">
            <a:extLst>
              <a:ext uri="{FF2B5EF4-FFF2-40B4-BE49-F238E27FC236}">
                <a16:creationId xmlns:a16="http://schemas.microsoft.com/office/drawing/2014/main" id="{2B0BBBBF-CD44-400E-AC34-49FC938F7858}"/>
              </a:ext>
            </a:extLst>
          </p:cNvPr>
          <p:cNvSpPr txBox="1"/>
          <p:nvPr/>
        </p:nvSpPr>
        <p:spPr>
          <a:xfrm>
            <a:off x="6133517" y="2850919"/>
            <a:ext cx="1347366" cy="369332"/>
          </a:xfrm>
          <a:prstGeom prst="rect">
            <a:avLst/>
          </a:prstGeom>
          <a:noFill/>
        </p:spPr>
        <p:txBody>
          <a:bodyPr wrap="square" rtlCol="0">
            <a:spAutoFit/>
          </a:bodyPr>
          <a:lstStyle/>
          <a:p>
            <a:r>
              <a:rPr lang="en-GB" b="1" dirty="0">
                <a:solidFill>
                  <a:schemeClr val="accent1">
                    <a:lumMod val="50000"/>
                  </a:schemeClr>
                </a:solidFill>
              </a:rPr>
              <a:t>sein</a:t>
            </a:r>
          </a:p>
        </p:txBody>
      </p:sp>
      <p:sp>
        <p:nvSpPr>
          <p:cNvPr id="18" name="TextBox 17">
            <a:extLst>
              <a:ext uri="{FF2B5EF4-FFF2-40B4-BE49-F238E27FC236}">
                <a16:creationId xmlns:a16="http://schemas.microsoft.com/office/drawing/2014/main" id="{A1A3DFBF-172B-4D95-953C-403504A75A5D}"/>
              </a:ext>
            </a:extLst>
          </p:cNvPr>
          <p:cNvSpPr txBox="1"/>
          <p:nvPr/>
        </p:nvSpPr>
        <p:spPr>
          <a:xfrm>
            <a:off x="10147813" y="2291038"/>
            <a:ext cx="1347366" cy="369332"/>
          </a:xfrm>
          <a:prstGeom prst="rect">
            <a:avLst/>
          </a:prstGeom>
          <a:noFill/>
        </p:spPr>
        <p:txBody>
          <a:bodyPr wrap="square" rtlCol="0">
            <a:spAutoFit/>
          </a:bodyPr>
          <a:lstStyle/>
          <a:p>
            <a:r>
              <a:rPr lang="en-GB" b="1" dirty="0" err="1">
                <a:solidFill>
                  <a:schemeClr val="accent2"/>
                </a:solidFill>
              </a:rPr>
              <a:t>hören</a:t>
            </a:r>
            <a:endParaRPr lang="en-GB" b="1" dirty="0">
              <a:solidFill>
                <a:schemeClr val="accent2"/>
              </a:solidFill>
            </a:endParaRPr>
          </a:p>
        </p:txBody>
      </p:sp>
      <p:sp>
        <p:nvSpPr>
          <p:cNvPr id="19" name="TextBox 18">
            <a:extLst>
              <a:ext uri="{FF2B5EF4-FFF2-40B4-BE49-F238E27FC236}">
                <a16:creationId xmlns:a16="http://schemas.microsoft.com/office/drawing/2014/main" id="{BCCC2972-D2F5-4478-A341-609D408399B6}"/>
              </a:ext>
            </a:extLst>
          </p:cNvPr>
          <p:cNvSpPr txBox="1"/>
          <p:nvPr/>
        </p:nvSpPr>
        <p:spPr>
          <a:xfrm>
            <a:off x="10195795" y="4404683"/>
            <a:ext cx="1347366" cy="369332"/>
          </a:xfrm>
          <a:prstGeom prst="rect">
            <a:avLst/>
          </a:prstGeom>
          <a:noFill/>
        </p:spPr>
        <p:txBody>
          <a:bodyPr wrap="square" rtlCol="0">
            <a:spAutoFit/>
          </a:bodyPr>
          <a:lstStyle/>
          <a:p>
            <a:r>
              <a:rPr lang="en-GB" b="1" dirty="0" err="1">
                <a:solidFill>
                  <a:schemeClr val="accent2"/>
                </a:solidFill>
              </a:rPr>
              <a:t>sagen</a:t>
            </a:r>
            <a:endParaRPr lang="en-GB" b="1" dirty="0">
              <a:solidFill>
                <a:schemeClr val="accent2"/>
              </a:solidFill>
            </a:endParaRPr>
          </a:p>
        </p:txBody>
      </p:sp>
      <p:sp>
        <p:nvSpPr>
          <p:cNvPr id="20" name="TextBox 19">
            <a:extLst>
              <a:ext uri="{FF2B5EF4-FFF2-40B4-BE49-F238E27FC236}">
                <a16:creationId xmlns:a16="http://schemas.microsoft.com/office/drawing/2014/main" id="{D87B2AE4-E10D-4A19-A52B-785ECD8AFF36}"/>
              </a:ext>
            </a:extLst>
          </p:cNvPr>
          <p:cNvSpPr txBox="1"/>
          <p:nvPr/>
        </p:nvSpPr>
        <p:spPr>
          <a:xfrm>
            <a:off x="945407" y="4253238"/>
            <a:ext cx="1347366" cy="369332"/>
          </a:xfrm>
          <a:prstGeom prst="rect">
            <a:avLst/>
          </a:prstGeom>
          <a:noFill/>
        </p:spPr>
        <p:txBody>
          <a:bodyPr wrap="square" rtlCol="0">
            <a:spAutoFit/>
          </a:bodyPr>
          <a:lstStyle/>
          <a:p>
            <a:r>
              <a:rPr lang="en-GB" b="1" dirty="0" err="1">
                <a:solidFill>
                  <a:schemeClr val="accent1">
                    <a:lumMod val="50000"/>
                  </a:schemeClr>
                </a:solidFill>
              </a:rPr>
              <a:t>wohnen</a:t>
            </a:r>
            <a:endParaRPr lang="en-GB" b="1" dirty="0">
              <a:solidFill>
                <a:schemeClr val="accent1">
                  <a:lumMod val="50000"/>
                </a:schemeClr>
              </a:solidFill>
            </a:endParaRPr>
          </a:p>
        </p:txBody>
      </p:sp>
      <p:sp>
        <p:nvSpPr>
          <p:cNvPr id="21" name="TextBox 20">
            <a:extLst>
              <a:ext uri="{FF2B5EF4-FFF2-40B4-BE49-F238E27FC236}">
                <a16:creationId xmlns:a16="http://schemas.microsoft.com/office/drawing/2014/main" id="{50B39230-E9DE-425C-B58D-A0DB080D622C}"/>
              </a:ext>
            </a:extLst>
          </p:cNvPr>
          <p:cNvSpPr txBox="1"/>
          <p:nvPr/>
        </p:nvSpPr>
        <p:spPr>
          <a:xfrm>
            <a:off x="3759202" y="3687677"/>
            <a:ext cx="1347366" cy="369332"/>
          </a:xfrm>
          <a:prstGeom prst="rect">
            <a:avLst/>
          </a:prstGeom>
          <a:noFill/>
        </p:spPr>
        <p:txBody>
          <a:bodyPr wrap="square" rtlCol="0">
            <a:spAutoFit/>
          </a:bodyPr>
          <a:lstStyle/>
          <a:p>
            <a:r>
              <a:rPr lang="en-GB" b="1" dirty="0" err="1">
                <a:solidFill>
                  <a:schemeClr val="accent2"/>
                </a:solidFill>
              </a:rPr>
              <a:t>reden</a:t>
            </a:r>
            <a:endParaRPr lang="en-GB" b="1" dirty="0">
              <a:solidFill>
                <a:schemeClr val="accent2"/>
              </a:solidFill>
            </a:endParaRPr>
          </a:p>
        </p:txBody>
      </p:sp>
      <p:sp>
        <p:nvSpPr>
          <p:cNvPr id="22" name="TextBox 21">
            <a:extLst>
              <a:ext uri="{FF2B5EF4-FFF2-40B4-BE49-F238E27FC236}">
                <a16:creationId xmlns:a16="http://schemas.microsoft.com/office/drawing/2014/main" id="{AD1129F1-BFBA-4AB2-9F9E-1B84EA1F364A}"/>
              </a:ext>
            </a:extLst>
          </p:cNvPr>
          <p:cNvSpPr txBox="1"/>
          <p:nvPr/>
        </p:nvSpPr>
        <p:spPr>
          <a:xfrm>
            <a:off x="10458051" y="3306920"/>
            <a:ext cx="1347366" cy="369332"/>
          </a:xfrm>
          <a:prstGeom prst="rect">
            <a:avLst/>
          </a:prstGeom>
          <a:noFill/>
        </p:spPr>
        <p:txBody>
          <a:bodyPr wrap="square" rtlCol="0">
            <a:spAutoFit/>
          </a:bodyPr>
          <a:lstStyle/>
          <a:p>
            <a:r>
              <a:rPr lang="en-GB" b="1" dirty="0" err="1">
                <a:solidFill>
                  <a:schemeClr val="accent1">
                    <a:lumMod val="50000"/>
                  </a:schemeClr>
                </a:solidFill>
              </a:rPr>
              <a:t>kochen</a:t>
            </a:r>
            <a:endParaRPr lang="en-GB" b="1" dirty="0">
              <a:solidFill>
                <a:schemeClr val="accent1">
                  <a:lumMod val="50000"/>
                </a:schemeClr>
              </a:solidFill>
            </a:endParaRPr>
          </a:p>
        </p:txBody>
      </p:sp>
      <p:sp>
        <p:nvSpPr>
          <p:cNvPr id="23" name="TextBox 22">
            <a:extLst>
              <a:ext uri="{FF2B5EF4-FFF2-40B4-BE49-F238E27FC236}">
                <a16:creationId xmlns:a16="http://schemas.microsoft.com/office/drawing/2014/main" id="{B070A632-9410-42C9-9B11-BA5F7636990C}"/>
              </a:ext>
            </a:extLst>
          </p:cNvPr>
          <p:cNvSpPr txBox="1"/>
          <p:nvPr/>
        </p:nvSpPr>
        <p:spPr>
          <a:xfrm>
            <a:off x="5851199" y="3676252"/>
            <a:ext cx="1347366" cy="369332"/>
          </a:xfrm>
          <a:prstGeom prst="rect">
            <a:avLst/>
          </a:prstGeom>
          <a:noFill/>
        </p:spPr>
        <p:txBody>
          <a:bodyPr wrap="square" rtlCol="0">
            <a:spAutoFit/>
          </a:bodyPr>
          <a:lstStyle/>
          <a:p>
            <a:r>
              <a:rPr lang="en-GB" b="1" dirty="0" err="1">
                <a:solidFill>
                  <a:schemeClr val="accent1">
                    <a:lumMod val="50000"/>
                  </a:schemeClr>
                </a:solidFill>
              </a:rPr>
              <a:t>sitzen</a:t>
            </a:r>
            <a:endParaRPr lang="en-GB" b="1" dirty="0">
              <a:solidFill>
                <a:schemeClr val="accent1">
                  <a:lumMod val="50000"/>
                </a:schemeClr>
              </a:solidFill>
            </a:endParaRPr>
          </a:p>
        </p:txBody>
      </p:sp>
    </p:spTree>
    <p:extLst>
      <p:ext uri="{BB962C8B-B14F-4D97-AF65-F5344CB8AC3E}">
        <p14:creationId xmlns:p14="http://schemas.microsoft.com/office/powerpoint/2010/main" val="39707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7" name="TextBox 6">
            <a:extLst>
              <a:ext uri="{FF2B5EF4-FFF2-40B4-BE49-F238E27FC236}">
                <a16:creationId xmlns:a16="http://schemas.microsoft.com/office/drawing/2014/main" id="{B73CB2AC-4147-405D-9A3E-B52FDBD0B2B7}"/>
              </a:ext>
            </a:extLst>
          </p:cNvPr>
          <p:cNvSpPr txBox="1"/>
          <p:nvPr/>
        </p:nvSpPr>
        <p:spPr>
          <a:xfrm>
            <a:off x="210939" y="1191245"/>
            <a:ext cx="11555219" cy="430887"/>
          </a:xfrm>
          <a:prstGeom prst="rect">
            <a:avLst/>
          </a:prstGeom>
          <a:noFill/>
        </p:spPr>
        <p:txBody>
          <a:bodyPr wrap="square" rtlCol="0">
            <a:spAutoFit/>
          </a:bodyPr>
          <a:lstStyle/>
          <a:p>
            <a:r>
              <a:rPr lang="en-GB" sz="2200" b="1" dirty="0" err="1">
                <a:solidFill>
                  <a:srgbClr val="1F4E79"/>
                </a:solidFill>
                <a:latin typeface="Century Gothic" panose="020B0502020202020204" pitchFamily="34" charset="0"/>
              </a:rPr>
              <a:t>Fragen</a:t>
            </a:r>
            <a:endParaRPr lang="en-GB" sz="2200" b="1"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1412803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7" name="Title 3">
            <a:extLst>
              <a:ext uri="{FF2B5EF4-FFF2-40B4-BE49-F238E27FC236}">
                <a16:creationId xmlns:a16="http://schemas.microsoft.com/office/drawing/2014/main" id="{6C5F6B05-2CB9-41FD-9DDE-1F0F03A22D48}"/>
              </a:ext>
            </a:extLst>
          </p:cNvPr>
          <p:cNvSpPr>
            <a:spLocks noGrp="1"/>
          </p:cNvSpPr>
          <p:nvPr>
            <p:ph type="title"/>
          </p:nvPr>
        </p:nvSpPr>
        <p:spPr>
          <a:xfrm>
            <a:off x="85749" y="213709"/>
            <a:ext cx="5706319" cy="707849"/>
          </a:xfrm>
        </p:spPr>
        <p:txBody>
          <a:bodyPr>
            <a:normAutofit/>
          </a:body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sp>
        <p:nvSpPr>
          <p:cNvPr id="8" name="TextBox 7">
            <a:extLst>
              <a:ext uri="{FF2B5EF4-FFF2-40B4-BE49-F238E27FC236}">
                <a16:creationId xmlns:a16="http://schemas.microsoft.com/office/drawing/2014/main" id="{D884791F-BE33-4D4E-884D-FAB6AACA8F48}"/>
              </a:ext>
            </a:extLst>
          </p:cNvPr>
          <p:cNvSpPr txBox="1"/>
          <p:nvPr/>
        </p:nvSpPr>
        <p:spPr>
          <a:xfrm>
            <a:off x="210939" y="1191245"/>
            <a:ext cx="11555219"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As we know, the German </a:t>
            </a:r>
            <a:r>
              <a:rPr lang="en-GB" sz="2200" b="1" dirty="0">
                <a:solidFill>
                  <a:srgbClr val="1F4E79"/>
                </a:solidFill>
                <a:latin typeface="Century Gothic" panose="020B0502020202020204" pitchFamily="34" charset="0"/>
              </a:rPr>
              <a:t>verb ending </a:t>
            </a:r>
            <a:r>
              <a:rPr lang="en-GB" sz="2200" dirty="0">
                <a:solidFill>
                  <a:srgbClr val="1F4E79"/>
                </a:solidFill>
                <a:latin typeface="Century Gothic" panose="020B0502020202020204" pitchFamily="34" charset="0"/>
              </a:rPr>
              <a:t>tells us </a:t>
            </a:r>
            <a:r>
              <a:rPr lang="en-GB" sz="2200" b="1" dirty="0">
                <a:solidFill>
                  <a:srgbClr val="1F4E79"/>
                </a:solidFill>
                <a:latin typeface="Century Gothic" panose="020B0502020202020204" pitchFamily="34" charset="0"/>
              </a:rPr>
              <a:t>who</a:t>
            </a:r>
            <a:r>
              <a:rPr lang="en-GB" sz="2200" dirty="0">
                <a:solidFill>
                  <a:srgbClr val="1F4E79"/>
                </a:solidFill>
                <a:latin typeface="Century Gothic" panose="020B0502020202020204" pitchFamily="34" charset="0"/>
              </a:rPr>
              <a:t> a statement is about:</a:t>
            </a:r>
            <a:endParaRPr lang="en-GB" sz="2200" b="1" dirty="0">
              <a:solidFill>
                <a:srgbClr val="1F4E79"/>
              </a:solidFill>
              <a:latin typeface="Century Gothic" panose="020B0502020202020204" pitchFamily="34" charset="0"/>
            </a:endParaRPr>
          </a:p>
        </p:txBody>
      </p:sp>
      <p:sp>
        <p:nvSpPr>
          <p:cNvPr id="9" name="TextBox 8">
            <a:extLst>
              <a:ext uri="{FF2B5EF4-FFF2-40B4-BE49-F238E27FC236}">
                <a16:creationId xmlns:a16="http://schemas.microsoft.com/office/drawing/2014/main" id="{E5E4FFC5-3A46-4445-9C3B-7B7F04A1296E}"/>
              </a:ext>
            </a:extLst>
          </p:cNvPr>
          <p:cNvSpPr txBox="1"/>
          <p:nvPr/>
        </p:nvSpPr>
        <p:spPr>
          <a:xfrm>
            <a:off x="4663090" y="4232416"/>
            <a:ext cx="5086436" cy="485005"/>
          </a:xfrm>
          <a:prstGeom prst="rect">
            <a:avLst/>
          </a:prstGeom>
          <a:noFill/>
        </p:spPr>
        <p:txBody>
          <a:bodyPr wrap="square" rtlCol="0">
            <a:spAutoFit/>
          </a:bodyPr>
          <a:lstStyle/>
          <a:p>
            <a:pPr>
              <a:lnSpc>
                <a:spcPct val="130000"/>
              </a:lnSpc>
            </a:pPr>
            <a:r>
              <a:rPr lang="en-GB" sz="22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lang="en-GB" sz="2200" dirty="0">
                <a:solidFill>
                  <a:schemeClr val="accent1">
                    <a:lumMod val="50000"/>
                  </a:schemeClr>
                </a:solidFill>
                <a:latin typeface="Century Gothic" panose="020B0502020202020204" pitchFamily="34" charset="0"/>
              </a:rPr>
              <a:t>you sing / are singing</a:t>
            </a:r>
          </a:p>
        </p:txBody>
      </p:sp>
      <p:sp>
        <p:nvSpPr>
          <p:cNvPr id="10" name="Rectangle 9">
            <a:extLst>
              <a:ext uri="{FF2B5EF4-FFF2-40B4-BE49-F238E27FC236}">
                <a16:creationId xmlns:a16="http://schemas.microsoft.com/office/drawing/2014/main" id="{FDA6493B-7AE6-4626-BA15-BCD79C295E63}"/>
              </a:ext>
            </a:extLst>
          </p:cNvPr>
          <p:cNvSpPr/>
          <p:nvPr/>
        </p:nvSpPr>
        <p:spPr>
          <a:xfrm>
            <a:off x="2399759" y="2947197"/>
            <a:ext cx="1064714" cy="459613"/>
          </a:xfrm>
          <a:prstGeom prst="rect">
            <a:avLst/>
          </a:prstGeom>
        </p:spPr>
        <p:txBody>
          <a:bodyPr wrap="none">
            <a:spAutoFit/>
          </a:bodyPr>
          <a:lstStyle/>
          <a:p>
            <a:pPr algn="ctr">
              <a:lnSpc>
                <a:spcPct val="120000"/>
              </a:lnSpc>
              <a:spcAft>
                <a:spcPts val="800"/>
              </a:spcAft>
            </a:pPr>
            <a:r>
              <a:rPr lang="en-GB" sz="2200" dirty="0" err="1">
                <a:solidFill>
                  <a:schemeClr val="accent1">
                    <a:lumMod val="50000"/>
                  </a:schemeClr>
                </a:solidFill>
                <a:latin typeface="Century Gothic" panose="020B0502020202020204" pitchFamily="34" charset="0"/>
                <a:ea typeface="Calibri" panose="020F0502020204030204" pitchFamily="34" charset="0"/>
              </a:rPr>
              <a:t>singen</a:t>
            </a:r>
            <a:endParaRPr lang="en-GB" sz="2200" dirty="0">
              <a:solidFill>
                <a:schemeClr val="accent1">
                  <a:lumMod val="50000"/>
                </a:schemeClr>
              </a:solidFill>
              <a:latin typeface="Century Gothic" panose="020B050202020202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5047EFB6-826A-40B2-9655-932EC98FEA72}"/>
              </a:ext>
            </a:extLst>
          </p:cNvPr>
          <p:cNvSpPr/>
          <p:nvPr/>
        </p:nvSpPr>
        <p:spPr>
          <a:xfrm>
            <a:off x="2399759" y="4292347"/>
            <a:ext cx="1878780" cy="459421"/>
          </a:xfrm>
          <a:prstGeom prst="rect">
            <a:avLst/>
          </a:prstGeom>
        </p:spPr>
        <p:txBody>
          <a:bodyPr wrap="square">
            <a:spAutoFit/>
          </a:bodyPr>
          <a:lstStyle/>
          <a:p>
            <a:pPr lvl="0">
              <a:lnSpc>
                <a:spcPct val="120000"/>
              </a:lnSpc>
              <a:spcAft>
                <a:spcPts val="800"/>
              </a:spcAft>
            </a:pPr>
            <a:r>
              <a:rPr lang="en-GB" sz="2200" b="1" dirty="0">
                <a:solidFill>
                  <a:schemeClr val="accent2"/>
                </a:solidFill>
                <a:latin typeface="Century Gothic" panose="020B0502020202020204" pitchFamily="34" charset="0"/>
                <a:ea typeface="Calibri" panose="020F0502020204030204" pitchFamily="34" charset="0"/>
              </a:rPr>
              <a:t>du</a:t>
            </a:r>
            <a:r>
              <a:rPr lang="en-GB" sz="2200" dirty="0">
                <a:solidFill>
                  <a:schemeClr val="accent1">
                    <a:lumMod val="50000"/>
                  </a:schemeClr>
                </a:solidFill>
                <a:latin typeface="Century Gothic" panose="020B0502020202020204" pitchFamily="34" charset="0"/>
                <a:ea typeface="Calibri" panose="020F0502020204030204" pitchFamily="34" charset="0"/>
              </a:rPr>
              <a:t> </a:t>
            </a:r>
            <a:r>
              <a:rPr lang="en-GB" sz="2200" dirty="0" err="1">
                <a:solidFill>
                  <a:schemeClr val="accent1">
                    <a:lumMod val="50000"/>
                  </a:schemeClr>
                </a:solidFill>
                <a:latin typeface="Century Gothic" panose="020B0502020202020204" pitchFamily="34" charset="0"/>
                <a:ea typeface="Calibri" panose="020F0502020204030204" pitchFamily="34" charset="0"/>
              </a:rPr>
              <a:t>sing</a:t>
            </a:r>
            <a:r>
              <a:rPr lang="en-GB" sz="2200" b="1" dirty="0" err="1">
                <a:solidFill>
                  <a:schemeClr val="accent2"/>
                </a:solidFill>
                <a:latin typeface="Century Gothic" panose="020B0502020202020204" pitchFamily="34" charset="0"/>
                <a:ea typeface="Calibri" panose="020F0502020204030204" pitchFamily="34" charset="0"/>
              </a:rPr>
              <a:t>st</a:t>
            </a:r>
            <a:endParaRPr lang="en-GB" sz="2200" b="1" dirty="0">
              <a:solidFill>
                <a:schemeClr val="accent2"/>
              </a:solidFill>
              <a:latin typeface="Century Gothic" panose="020B050202020202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4F8725A0-CBA7-4800-B8E7-1751499636A7}"/>
              </a:ext>
            </a:extLst>
          </p:cNvPr>
          <p:cNvSpPr/>
          <p:nvPr/>
        </p:nvSpPr>
        <p:spPr>
          <a:xfrm>
            <a:off x="360235" y="2937313"/>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Infinitive</a:t>
            </a:r>
          </a:p>
        </p:txBody>
      </p:sp>
      <p:sp>
        <p:nvSpPr>
          <p:cNvPr id="13" name="Rectangle 12">
            <a:extLst>
              <a:ext uri="{FF2B5EF4-FFF2-40B4-BE49-F238E27FC236}">
                <a16:creationId xmlns:a16="http://schemas.microsoft.com/office/drawing/2014/main" id="{FD267626-5195-44A6-BAA5-498462AC65DF}"/>
              </a:ext>
            </a:extLst>
          </p:cNvPr>
          <p:cNvSpPr/>
          <p:nvPr/>
        </p:nvSpPr>
        <p:spPr>
          <a:xfrm>
            <a:off x="4671697" y="2947196"/>
            <a:ext cx="2419252" cy="459613"/>
          </a:xfrm>
          <a:prstGeom prst="rect">
            <a:avLst/>
          </a:prstGeom>
        </p:spPr>
        <p:txBody>
          <a:bodyPr wrap="none">
            <a:spAutoFit/>
          </a:bodyPr>
          <a:lstStyle/>
          <a:p>
            <a:pPr lvl="0">
              <a:lnSpc>
                <a:spcPct val="120000"/>
              </a:lnSpc>
              <a:spcAft>
                <a:spcPts val="800"/>
              </a:spcAft>
            </a:pPr>
            <a:r>
              <a:rPr lang="en-GB" sz="2200" dirty="0">
                <a:solidFill>
                  <a:schemeClr val="accent1">
                    <a:lumMod val="50000"/>
                  </a:schemeClr>
                </a:solidFill>
                <a:latin typeface="Century Gothic" panose="020B0502020202020204" pitchFamily="34" charset="0"/>
                <a:ea typeface="Calibri" panose="020F0502020204030204" pitchFamily="34" charset="0"/>
              </a:rPr>
              <a:t>= to sing, singing</a:t>
            </a:r>
          </a:p>
        </p:txBody>
      </p:sp>
      <p:sp>
        <p:nvSpPr>
          <p:cNvPr id="14" name="Rectangle 13">
            <a:extLst>
              <a:ext uri="{FF2B5EF4-FFF2-40B4-BE49-F238E27FC236}">
                <a16:creationId xmlns:a16="http://schemas.microsoft.com/office/drawing/2014/main" id="{289F4843-1D44-412D-B5FD-6BE16235FD04}"/>
              </a:ext>
            </a:extLst>
          </p:cNvPr>
          <p:cNvSpPr/>
          <p:nvPr/>
        </p:nvSpPr>
        <p:spPr>
          <a:xfrm>
            <a:off x="360235" y="3614830"/>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I</a:t>
            </a:r>
          </a:p>
        </p:txBody>
      </p:sp>
      <p:sp>
        <p:nvSpPr>
          <p:cNvPr id="15" name="Rectangle 14">
            <a:extLst>
              <a:ext uri="{FF2B5EF4-FFF2-40B4-BE49-F238E27FC236}">
                <a16:creationId xmlns:a16="http://schemas.microsoft.com/office/drawing/2014/main" id="{88E936ED-57CD-4A78-B21C-54C43B95EC3B}"/>
              </a:ext>
            </a:extLst>
          </p:cNvPr>
          <p:cNvSpPr/>
          <p:nvPr/>
        </p:nvSpPr>
        <p:spPr>
          <a:xfrm>
            <a:off x="2399759" y="3667639"/>
            <a:ext cx="1476916" cy="426463"/>
          </a:xfrm>
          <a:prstGeom prst="rect">
            <a:avLst/>
          </a:prstGeom>
        </p:spPr>
        <p:txBody>
          <a:bodyPr wrap="square">
            <a:spAutoFit/>
          </a:bodyPr>
          <a:lstStyle/>
          <a:p>
            <a:pPr lvl="0">
              <a:lnSpc>
                <a:spcPct val="107000"/>
              </a:lnSpc>
              <a:spcAft>
                <a:spcPts val="800"/>
              </a:spcAft>
            </a:pPr>
            <a:r>
              <a:rPr lang="en-GB" sz="2200" b="1" dirty="0">
                <a:solidFill>
                  <a:schemeClr val="accent2"/>
                </a:solidFill>
                <a:latin typeface="Century Gothic" panose="020B0502020202020204" pitchFamily="34" charset="0"/>
                <a:ea typeface="Calibri" panose="020F0502020204030204" pitchFamily="34" charset="0"/>
              </a:rPr>
              <a:t>ich</a:t>
            </a:r>
            <a:r>
              <a:rPr lang="en-GB" sz="2200" b="1" dirty="0">
                <a:solidFill>
                  <a:schemeClr val="accent1">
                    <a:lumMod val="50000"/>
                  </a:schemeClr>
                </a:solidFill>
                <a:latin typeface="Century Gothic" panose="020B0502020202020204" pitchFamily="34" charset="0"/>
                <a:ea typeface="Calibri" panose="020F0502020204030204" pitchFamily="34" charset="0"/>
              </a:rPr>
              <a:t> </a:t>
            </a:r>
            <a:r>
              <a:rPr lang="en-GB" sz="2200" dirty="0">
                <a:solidFill>
                  <a:schemeClr val="accent1">
                    <a:lumMod val="50000"/>
                  </a:schemeClr>
                </a:solidFill>
                <a:latin typeface="Century Gothic" panose="020B0502020202020204" pitchFamily="34" charset="0"/>
                <a:ea typeface="Calibri" panose="020F0502020204030204" pitchFamily="34" charset="0"/>
              </a:rPr>
              <a:t>sing</a:t>
            </a:r>
            <a:r>
              <a:rPr lang="en-GB" sz="2200" b="1" dirty="0">
                <a:solidFill>
                  <a:schemeClr val="accent2"/>
                </a:solidFill>
                <a:latin typeface="Century Gothic" panose="020B0502020202020204" pitchFamily="34" charset="0"/>
                <a:ea typeface="Calibri" panose="020F0502020204030204" pitchFamily="34" charset="0"/>
              </a:rPr>
              <a:t>e</a:t>
            </a:r>
          </a:p>
        </p:txBody>
      </p:sp>
      <p:sp>
        <p:nvSpPr>
          <p:cNvPr id="16" name="Rectangle 15">
            <a:extLst>
              <a:ext uri="{FF2B5EF4-FFF2-40B4-BE49-F238E27FC236}">
                <a16:creationId xmlns:a16="http://schemas.microsoft.com/office/drawing/2014/main" id="{1D66B66A-2C66-4CBE-B1BA-1E2DB7EC4484}"/>
              </a:ext>
            </a:extLst>
          </p:cNvPr>
          <p:cNvSpPr/>
          <p:nvPr/>
        </p:nvSpPr>
        <p:spPr>
          <a:xfrm>
            <a:off x="4671697" y="3614187"/>
            <a:ext cx="3349468" cy="485005"/>
          </a:xfrm>
          <a:prstGeom prst="rect">
            <a:avLst/>
          </a:prstGeom>
        </p:spPr>
        <p:txBody>
          <a:bodyPr wrap="square">
            <a:spAutoFit/>
          </a:bodyPr>
          <a:lstStyle/>
          <a:p>
            <a:pPr lvl="0">
              <a:lnSpc>
                <a:spcPct val="130000"/>
              </a:lnSpc>
            </a:pPr>
            <a:r>
              <a:rPr lang="en-GB" sz="2200" kern="0" dirty="0">
                <a:solidFill>
                  <a:schemeClr val="accent1">
                    <a:lumMod val="50000"/>
                  </a:schemeClr>
                </a:solidFill>
                <a:latin typeface="Century Gothic" panose="020B0502020202020204" pitchFamily="34" charset="0"/>
                <a:cs typeface="Arial"/>
                <a:sym typeface="Wingdings" panose="05000000000000000000" pitchFamily="2" charset="2"/>
              </a:rPr>
              <a:t>=</a:t>
            </a:r>
            <a:r>
              <a:rPr lang="en-GB" sz="2200" dirty="0">
                <a:solidFill>
                  <a:schemeClr val="accent1">
                    <a:lumMod val="50000"/>
                  </a:schemeClr>
                </a:solidFill>
                <a:latin typeface="Century Gothic" panose="020B0502020202020204" pitchFamily="34" charset="0"/>
              </a:rPr>
              <a:t> I sing / am singing</a:t>
            </a:r>
          </a:p>
        </p:txBody>
      </p:sp>
      <p:sp>
        <p:nvSpPr>
          <p:cNvPr id="17" name="Rectangle 16">
            <a:extLst>
              <a:ext uri="{FF2B5EF4-FFF2-40B4-BE49-F238E27FC236}">
                <a16:creationId xmlns:a16="http://schemas.microsoft.com/office/drawing/2014/main" id="{25340927-129D-450D-B99B-660D5AB395A0}"/>
              </a:ext>
            </a:extLst>
          </p:cNvPr>
          <p:cNvSpPr/>
          <p:nvPr/>
        </p:nvSpPr>
        <p:spPr>
          <a:xfrm>
            <a:off x="360235" y="4292347"/>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you</a:t>
            </a:r>
          </a:p>
        </p:txBody>
      </p:sp>
      <p:sp>
        <p:nvSpPr>
          <p:cNvPr id="18" name="TextBox 17">
            <a:extLst>
              <a:ext uri="{FF2B5EF4-FFF2-40B4-BE49-F238E27FC236}">
                <a16:creationId xmlns:a16="http://schemas.microsoft.com/office/drawing/2014/main" id="{BBA59945-3BAC-4ACF-A217-FEC2AE26EBC6}"/>
              </a:ext>
            </a:extLst>
          </p:cNvPr>
          <p:cNvSpPr txBox="1"/>
          <p:nvPr/>
        </p:nvSpPr>
        <p:spPr>
          <a:xfrm>
            <a:off x="210939" y="1753598"/>
            <a:ext cx="11010900"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Ich </a:t>
            </a:r>
            <a:r>
              <a:rPr lang="en-GB" sz="2200" dirty="0">
                <a:solidFill>
                  <a:srgbClr val="1F4E79"/>
                </a:solidFill>
                <a:latin typeface="Century Gothic" panose="020B0502020202020204" pitchFamily="34" charset="0"/>
              </a:rPr>
              <a:t>sing</a:t>
            </a:r>
            <a:r>
              <a:rPr lang="en-GB" sz="2200" b="1" dirty="0">
                <a:solidFill>
                  <a:schemeClr val="accent2"/>
                </a:solidFill>
                <a:latin typeface="Century Gothic" panose="020B0502020202020204" pitchFamily="34" charset="0"/>
              </a:rPr>
              <a:t>e</a:t>
            </a:r>
            <a:r>
              <a:rPr lang="en-GB" sz="2200" dirty="0">
                <a:solidFill>
                  <a:srgbClr val="1F4E79"/>
                </a:solidFill>
                <a:latin typeface="Century Gothic" panose="020B0502020202020204" pitchFamily="34" charset="0"/>
              </a:rPr>
              <a:t> das Lied.		</a:t>
            </a:r>
            <a:r>
              <a:rPr lang="en-GB" sz="2200" b="1" dirty="0">
                <a:solidFill>
                  <a:schemeClr val="accent2"/>
                </a:solidFill>
                <a:latin typeface="Century Gothic" panose="020B0502020202020204" pitchFamily="34" charset="0"/>
              </a:rPr>
              <a:t>Der </a:t>
            </a:r>
            <a:r>
              <a:rPr lang="en-GB" sz="2200" b="1" dirty="0" err="1">
                <a:solidFill>
                  <a:schemeClr val="accent2"/>
                </a:solidFill>
                <a:latin typeface="Century Gothic" panose="020B0502020202020204" pitchFamily="34" charset="0"/>
              </a:rPr>
              <a:t>Sänger</a:t>
            </a:r>
            <a:r>
              <a:rPr lang="en-GB" sz="2200" b="1" dirty="0">
                <a:solidFill>
                  <a:schemeClr val="accent2"/>
                </a:solidFill>
                <a:latin typeface="Century Gothic" panose="020B0502020202020204" pitchFamily="34" charset="0"/>
              </a:rPr>
              <a:t> </a:t>
            </a:r>
            <a:r>
              <a:rPr lang="en-GB" sz="2200" dirty="0" err="1">
                <a:solidFill>
                  <a:srgbClr val="1F4E79"/>
                </a:solidFill>
                <a:latin typeface="Century Gothic" panose="020B0502020202020204" pitchFamily="34" charset="0"/>
              </a:rPr>
              <a:t>sing</a:t>
            </a:r>
            <a:r>
              <a:rPr lang="en-GB" sz="2200" b="1" dirty="0" err="1">
                <a:solidFill>
                  <a:schemeClr val="accent2"/>
                </a:solidFill>
                <a:latin typeface="Century Gothic" panose="020B0502020202020204" pitchFamily="34" charset="0"/>
              </a:rPr>
              <a:t>t</a:t>
            </a:r>
            <a:r>
              <a:rPr lang="en-GB" sz="2200" dirty="0">
                <a:solidFill>
                  <a:srgbClr val="1F4E79"/>
                </a:solidFill>
                <a:latin typeface="Century Gothic" panose="020B0502020202020204" pitchFamily="34" charset="0"/>
              </a:rPr>
              <a:t> das Lied.</a:t>
            </a:r>
          </a:p>
        </p:txBody>
      </p:sp>
      <p:sp>
        <p:nvSpPr>
          <p:cNvPr id="19" name="TextBox 18">
            <a:extLst>
              <a:ext uri="{FF2B5EF4-FFF2-40B4-BE49-F238E27FC236}">
                <a16:creationId xmlns:a16="http://schemas.microsoft.com/office/drawing/2014/main" id="{1FE9112A-A527-49A1-B096-1F258578024E}"/>
              </a:ext>
            </a:extLst>
          </p:cNvPr>
          <p:cNvSpPr txBox="1"/>
          <p:nvPr/>
        </p:nvSpPr>
        <p:spPr>
          <a:xfrm>
            <a:off x="210939" y="2315205"/>
            <a:ext cx="11010900"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To talk to or about another person in the </a:t>
            </a:r>
            <a:r>
              <a:rPr lang="en-GB" sz="2200" b="1" dirty="0">
                <a:solidFill>
                  <a:schemeClr val="accent2"/>
                </a:solidFill>
                <a:latin typeface="Century Gothic" panose="020B0502020202020204" pitchFamily="34" charset="0"/>
              </a:rPr>
              <a:t>du</a:t>
            </a:r>
            <a:r>
              <a:rPr lang="en-GB" sz="2200" dirty="0">
                <a:solidFill>
                  <a:schemeClr val="accent1">
                    <a:lumMod val="50000"/>
                  </a:schemeClr>
                </a:solidFill>
                <a:latin typeface="Century Gothic" panose="020B0502020202020204" pitchFamily="34" charset="0"/>
              </a:rPr>
              <a:t> form:</a:t>
            </a:r>
          </a:p>
        </p:txBody>
      </p:sp>
      <p:sp>
        <p:nvSpPr>
          <p:cNvPr id="20" name="Rectangle 19">
            <a:extLst>
              <a:ext uri="{FF2B5EF4-FFF2-40B4-BE49-F238E27FC236}">
                <a16:creationId xmlns:a16="http://schemas.microsoft.com/office/drawing/2014/main" id="{EC56CD0B-8E61-4F4D-A6DE-7D467145B944}"/>
              </a:ext>
            </a:extLst>
          </p:cNvPr>
          <p:cNvSpPr/>
          <p:nvPr/>
        </p:nvSpPr>
        <p:spPr>
          <a:xfrm>
            <a:off x="210939" y="5800319"/>
            <a:ext cx="6096000" cy="396006"/>
          </a:xfrm>
          <a:prstGeom prst="rect">
            <a:avLst/>
          </a:prstGeom>
        </p:spPr>
        <p:txBody>
          <a:bodyPr>
            <a:spAutoFit/>
          </a:bodyPr>
          <a:lstStyle/>
          <a:p>
            <a:pPr lvl="0">
              <a:lnSpc>
                <a:spcPct val="107000"/>
              </a:lnSpc>
              <a:spcAft>
                <a:spcPts val="800"/>
              </a:spcAft>
            </a:pPr>
            <a:r>
              <a:rPr lang="en-GB" sz="2000" dirty="0">
                <a:solidFill>
                  <a:srgbClr val="115076"/>
                </a:solidFill>
                <a:latin typeface="Century Gothic" panose="020B0502020202020204" pitchFamily="34" charset="0"/>
                <a:ea typeface="Calibri" panose="020F0502020204030204" pitchFamily="34" charset="0"/>
              </a:rPr>
              <a:t>If the </a:t>
            </a:r>
            <a:r>
              <a:rPr lang="en-GB" sz="2000" b="1" dirty="0">
                <a:solidFill>
                  <a:srgbClr val="115076"/>
                </a:solidFill>
                <a:latin typeface="Century Gothic" panose="020B0502020202020204" pitchFamily="34" charset="0"/>
                <a:ea typeface="Calibri" panose="020F0502020204030204" pitchFamily="34" charset="0"/>
              </a:rPr>
              <a:t>stem</a:t>
            </a:r>
            <a:r>
              <a:rPr lang="en-GB" sz="2000" dirty="0">
                <a:solidFill>
                  <a:srgbClr val="115076"/>
                </a:solidFill>
                <a:latin typeface="Century Gothic" panose="020B0502020202020204" pitchFamily="34" charset="0"/>
                <a:ea typeface="Calibri" panose="020F0502020204030204" pitchFamily="34" charset="0"/>
              </a:rPr>
              <a:t> ends in </a:t>
            </a:r>
            <a:r>
              <a:rPr lang="en-GB" sz="2000" b="1" dirty="0">
                <a:solidFill>
                  <a:schemeClr val="accent2"/>
                </a:solidFill>
                <a:latin typeface="Century Gothic" panose="020B0502020202020204" pitchFamily="34" charset="0"/>
                <a:ea typeface="Calibri" panose="020F0502020204030204" pitchFamily="34" charset="0"/>
              </a:rPr>
              <a:t>–z </a:t>
            </a:r>
            <a:r>
              <a:rPr lang="en-GB" sz="2000" dirty="0">
                <a:solidFill>
                  <a:srgbClr val="115076"/>
                </a:solidFill>
                <a:latin typeface="Century Gothic" panose="020B0502020202020204" pitchFamily="34" charset="0"/>
                <a:ea typeface="Calibri" panose="020F0502020204030204" pitchFamily="34" charset="0"/>
              </a:rPr>
              <a:t>add </a:t>
            </a:r>
            <a:r>
              <a:rPr lang="en-GB" sz="2000" b="1" dirty="0">
                <a:solidFill>
                  <a:srgbClr val="115076"/>
                </a:solidFill>
                <a:latin typeface="Century Gothic" panose="020B0502020202020204" pitchFamily="34" charset="0"/>
                <a:ea typeface="Calibri" panose="020F0502020204030204" pitchFamily="34" charset="0"/>
              </a:rPr>
              <a:t>only</a:t>
            </a:r>
            <a:r>
              <a:rPr lang="en-GB" sz="2000" dirty="0">
                <a:solidFill>
                  <a:srgbClr val="115076"/>
                </a:solidFill>
                <a:latin typeface="Century Gothic" panose="020B0502020202020204" pitchFamily="34" charset="0"/>
                <a:ea typeface="Calibri" panose="020F0502020204030204" pitchFamily="34" charset="0"/>
              </a:rPr>
              <a:t> </a:t>
            </a:r>
            <a:r>
              <a:rPr lang="en-GB" sz="2000" b="1" dirty="0">
                <a:solidFill>
                  <a:schemeClr val="accent2"/>
                </a:solidFill>
                <a:latin typeface="Century Gothic" panose="020B0502020202020204" pitchFamily="34" charset="0"/>
                <a:ea typeface="Calibri" panose="020F0502020204030204" pitchFamily="34" charset="0"/>
              </a:rPr>
              <a:t>–t</a:t>
            </a:r>
            <a:r>
              <a:rPr lang="en-GB" sz="2000" dirty="0">
                <a:solidFill>
                  <a:schemeClr val="accent1">
                    <a:lumMod val="50000"/>
                  </a:schemeClr>
                </a:solidFill>
                <a:latin typeface="Century Gothic" panose="020B0502020202020204" pitchFamily="34" charset="0"/>
                <a:ea typeface="Calibri" panose="020F0502020204030204" pitchFamily="34" charset="0"/>
              </a:rPr>
              <a:t>.</a:t>
            </a:r>
          </a:p>
        </p:txBody>
      </p:sp>
      <p:sp>
        <p:nvSpPr>
          <p:cNvPr id="21" name="Rectangle 20">
            <a:extLst>
              <a:ext uri="{FF2B5EF4-FFF2-40B4-BE49-F238E27FC236}">
                <a16:creationId xmlns:a16="http://schemas.microsoft.com/office/drawing/2014/main" id="{31F4BF75-8172-4EB2-9C29-E426D45671BD}"/>
              </a:ext>
            </a:extLst>
          </p:cNvPr>
          <p:cNvSpPr/>
          <p:nvPr/>
        </p:nvSpPr>
        <p:spPr>
          <a:xfrm>
            <a:off x="210939" y="5203208"/>
            <a:ext cx="3377848" cy="396006"/>
          </a:xfrm>
          <a:prstGeom prst="rect">
            <a:avLst/>
          </a:prstGeom>
        </p:spPr>
        <p:txBody>
          <a:bodyPr wrap="none">
            <a:spAutoFit/>
          </a:bodyPr>
          <a:lstStyle/>
          <a:p>
            <a:pPr lvl="0">
              <a:lnSpc>
                <a:spcPct val="107000"/>
              </a:lnSpc>
              <a:spcAft>
                <a:spcPts val="800"/>
              </a:spcAft>
            </a:pPr>
            <a:r>
              <a:rPr lang="en-GB" sz="2000" dirty="0">
                <a:solidFill>
                  <a:srgbClr val="115076"/>
                </a:solidFill>
                <a:latin typeface="Century Gothic" panose="020B0502020202020204" pitchFamily="34" charset="0"/>
                <a:ea typeface="Calibri" panose="020F0502020204030204" pitchFamily="34" charset="0"/>
              </a:rPr>
              <a:t>Remove </a:t>
            </a:r>
            <a:r>
              <a:rPr lang="en-GB" sz="2000" b="1" dirty="0">
                <a:solidFill>
                  <a:schemeClr val="accent2"/>
                </a:solidFill>
                <a:latin typeface="Century Gothic" panose="020B0502020202020204" pitchFamily="34" charset="0"/>
                <a:ea typeface="Calibri" panose="020F0502020204030204" pitchFamily="34" charset="0"/>
              </a:rPr>
              <a:t>–</a:t>
            </a:r>
            <a:r>
              <a:rPr lang="en-GB" sz="2000" b="1" dirty="0" err="1">
                <a:solidFill>
                  <a:schemeClr val="accent2"/>
                </a:solidFill>
                <a:latin typeface="Century Gothic" panose="020B0502020202020204" pitchFamily="34" charset="0"/>
                <a:ea typeface="Calibri" panose="020F0502020204030204" pitchFamily="34" charset="0"/>
              </a:rPr>
              <a:t>en</a:t>
            </a:r>
            <a:r>
              <a:rPr lang="en-GB" sz="2000" b="1" dirty="0">
                <a:solidFill>
                  <a:schemeClr val="accent2"/>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rPr>
              <a:t>and add </a:t>
            </a:r>
            <a:r>
              <a:rPr lang="en-GB" sz="2000" b="1" dirty="0">
                <a:solidFill>
                  <a:schemeClr val="accent2"/>
                </a:solidFill>
                <a:latin typeface="Century Gothic" panose="020B0502020202020204" pitchFamily="34" charset="0"/>
                <a:ea typeface="Calibri" panose="020F0502020204030204" pitchFamily="34" charset="0"/>
              </a:rPr>
              <a:t>–</a:t>
            </a:r>
            <a:r>
              <a:rPr lang="en-GB" sz="2000" b="1" dirty="0" err="1">
                <a:solidFill>
                  <a:schemeClr val="accent2"/>
                </a:solidFill>
                <a:latin typeface="Century Gothic" panose="020B0502020202020204" pitchFamily="34" charset="0"/>
                <a:ea typeface="Calibri" panose="020F0502020204030204" pitchFamily="34" charset="0"/>
              </a:rPr>
              <a:t>st</a:t>
            </a:r>
            <a:r>
              <a:rPr lang="en-GB" sz="2000" dirty="0" err="1">
                <a:solidFill>
                  <a:schemeClr val="accent1">
                    <a:lumMod val="50000"/>
                  </a:schemeClr>
                </a:solidFill>
                <a:latin typeface="Century Gothic" panose="020B0502020202020204" pitchFamily="34" charset="0"/>
                <a:ea typeface="Calibri" panose="020F0502020204030204" pitchFamily="34" charset="0"/>
              </a:rPr>
              <a:t>.</a:t>
            </a:r>
            <a:endParaRPr lang="en-GB" sz="2000" dirty="0">
              <a:solidFill>
                <a:schemeClr val="accent2"/>
              </a:solidFill>
              <a:latin typeface="Century Gothic" panose="020B050202020202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BCBA4FF9-9902-4DD8-AAB0-CA50521927BB}"/>
              </a:ext>
            </a:extLst>
          </p:cNvPr>
          <p:cNvSpPr/>
          <p:nvPr/>
        </p:nvSpPr>
        <p:spPr>
          <a:xfrm>
            <a:off x="4663090" y="5135636"/>
            <a:ext cx="1346843" cy="427296"/>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lern</a:t>
            </a:r>
            <a:r>
              <a:rPr lang="en-GB" sz="2000" b="1" dirty="0" err="1">
                <a:solidFill>
                  <a:schemeClr val="accent2"/>
                </a:solidFill>
                <a:latin typeface="Century Gothic" panose="020B0502020202020204" pitchFamily="34" charset="0"/>
                <a:ea typeface="Calibri" panose="020F0502020204030204" pitchFamily="34" charset="0"/>
              </a:rPr>
              <a:t>en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635919B6-49F1-41A5-8344-3D0DBD341600}"/>
              </a:ext>
            </a:extLst>
          </p:cNvPr>
          <p:cNvSpPr/>
          <p:nvPr/>
        </p:nvSpPr>
        <p:spPr>
          <a:xfrm>
            <a:off x="5996331" y="5131840"/>
            <a:ext cx="1043876" cy="427489"/>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lern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21072328-FFAD-42F4-A49E-905648A7BA2C}"/>
              </a:ext>
            </a:extLst>
          </p:cNvPr>
          <p:cNvSpPr/>
          <p:nvPr/>
        </p:nvSpPr>
        <p:spPr>
          <a:xfrm>
            <a:off x="7032214" y="5128044"/>
            <a:ext cx="1552028" cy="427296"/>
          </a:xfrm>
          <a:prstGeom prst="rect">
            <a:avLst/>
          </a:prstGeom>
        </p:spPr>
        <p:txBody>
          <a:bodyPr wrap="none">
            <a:spAutoFit/>
          </a:bodyPr>
          <a:lstStyle/>
          <a:p>
            <a:pPr algn="ct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du </a:t>
            </a:r>
            <a:r>
              <a:rPr lang="en-GB" sz="2000" dirty="0" err="1">
                <a:solidFill>
                  <a:srgbClr val="115076"/>
                </a:solidFill>
                <a:latin typeface="Century Gothic" panose="020B0502020202020204" pitchFamily="34" charset="0"/>
                <a:ea typeface="Calibri" panose="020F0502020204030204" pitchFamily="34" charset="0"/>
                <a:sym typeface="Wingdings" panose="05000000000000000000" pitchFamily="2" charset="2"/>
              </a:rPr>
              <a:t>lern</a:t>
            </a:r>
            <a:r>
              <a:rPr lang="en-GB" sz="2000" b="1" dirty="0" err="1">
                <a:solidFill>
                  <a:schemeClr val="accent2"/>
                </a:solidFill>
                <a:latin typeface="Century Gothic" panose="020B0502020202020204" pitchFamily="34" charset="0"/>
                <a:ea typeface="Calibri" panose="020F0502020204030204" pitchFamily="34" charset="0"/>
                <a:sym typeface="Wingdings" panose="05000000000000000000" pitchFamily="2" charset="2"/>
              </a:rPr>
              <a:t>st</a:t>
            </a:r>
            <a:r>
              <a:rPr lang="en-GB" sz="2000" b="1" dirty="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6" name="Rectangle 25">
            <a:extLst>
              <a:ext uri="{FF2B5EF4-FFF2-40B4-BE49-F238E27FC236}">
                <a16:creationId xmlns:a16="http://schemas.microsoft.com/office/drawing/2014/main" id="{FB51480D-FF88-4492-A741-40CB3B255434}"/>
              </a:ext>
            </a:extLst>
          </p:cNvPr>
          <p:cNvSpPr/>
          <p:nvPr/>
        </p:nvSpPr>
        <p:spPr>
          <a:xfrm>
            <a:off x="8540688" y="5101658"/>
            <a:ext cx="3651312" cy="426207"/>
          </a:xfrm>
          <a:prstGeom prst="rect">
            <a:avLst/>
          </a:prstGeom>
        </p:spPr>
        <p:txBody>
          <a:bodyPr wrap="square">
            <a:spAutoFit/>
          </a:bodyPr>
          <a:lstStyle/>
          <a:p>
            <a:pP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you learn / are learning</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7" name="Rectangle 26">
            <a:extLst>
              <a:ext uri="{FF2B5EF4-FFF2-40B4-BE49-F238E27FC236}">
                <a16:creationId xmlns:a16="http://schemas.microsoft.com/office/drawing/2014/main" id="{D93BF85C-1DD6-4098-9D13-EE1B0CD65F7A}"/>
              </a:ext>
            </a:extLst>
          </p:cNvPr>
          <p:cNvSpPr/>
          <p:nvPr/>
        </p:nvSpPr>
        <p:spPr>
          <a:xfrm>
            <a:off x="4663090" y="5749514"/>
            <a:ext cx="1422184" cy="427296"/>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tanz</a:t>
            </a:r>
            <a:r>
              <a:rPr lang="en-GB" sz="2000" b="1" dirty="0" err="1">
                <a:solidFill>
                  <a:schemeClr val="accent2"/>
                </a:solidFill>
                <a:latin typeface="Century Gothic" panose="020B0502020202020204" pitchFamily="34" charset="0"/>
                <a:ea typeface="Calibri" panose="020F0502020204030204" pitchFamily="34" charset="0"/>
              </a:rPr>
              <a:t>en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8" name="Rectangle 27">
            <a:extLst>
              <a:ext uri="{FF2B5EF4-FFF2-40B4-BE49-F238E27FC236}">
                <a16:creationId xmlns:a16="http://schemas.microsoft.com/office/drawing/2014/main" id="{AD6B9089-62F0-4945-B87A-08B177C2DE16}"/>
              </a:ext>
            </a:extLst>
          </p:cNvPr>
          <p:cNvSpPr/>
          <p:nvPr/>
        </p:nvSpPr>
        <p:spPr>
          <a:xfrm>
            <a:off x="5955453" y="5745718"/>
            <a:ext cx="1119217" cy="427489"/>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tanz</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9" name="Rectangle 28">
            <a:extLst>
              <a:ext uri="{FF2B5EF4-FFF2-40B4-BE49-F238E27FC236}">
                <a16:creationId xmlns:a16="http://schemas.microsoft.com/office/drawing/2014/main" id="{D6D14B66-49B7-4C66-88DB-38FFF587DD6E}"/>
              </a:ext>
            </a:extLst>
          </p:cNvPr>
          <p:cNvSpPr/>
          <p:nvPr/>
        </p:nvSpPr>
        <p:spPr>
          <a:xfrm>
            <a:off x="7047442" y="5741922"/>
            <a:ext cx="1515158" cy="427296"/>
          </a:xfrm>
          <a:prstGeom prst="rect">
            <a:avLst/>
          </a:prstGeom>
        </p:spPr>
        <p:txBody>
          <a:bodyPr wrap="none">
            <a:spAutoFit/>
          </a:bodyPr>
          <a:lstStyle/>
          <a:p>
            <a:pPr algn="ct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du </a:t>
            </a:r>
            <a:r>
              <a:rPr lang="en-GB" sz="2000" dirty="0" err="1">
                <a:solidFill>
                  <a:srgbClr val="115076"/>
                </a:solidFill>
                <a:latin typeface="Century Gothic" panose="020B0502020202020204" pitchFamily="34" charset="0"/>
                <a:ea typeface="Calibri" panose="020F0502020204030204" pitchFamily="34" charset="0"/>
                <a:sym typeface="Wingdings" panose="05000000000000000000" pitchFamily="2" charset="2"/>
              </a:rPr>
              <a:t>tanz</a:t>
            </a:r>
            <a:r>
              <a:rPr lang="en-GB" sz="2000" b="1" dirty="0" err="1">
                <a:solidFill>
                  <a:schemeClr val="accent2"/>
                </a:solidFill>
                <a:latin typeface="Century Gothic" panose="020B0502020202020204" pitchFamily="34" charset="0"/>
                <a:ea typeface="Calibri" panose="020F0502020204030204" pitchFamily="34" charset="0"/>
                <a:sym typeface="Wingdings" panose="05000000000000000000" pitchFamily="2" charset="2"/>
              </a:rPr>
              <a:t>t</a:t>
            </a:r>
            <a:r>
              <a:rPr lang="en-GB" sz="2000" b="1" dirty="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30" name="Rectangle 29">
            <a:extLst>
              <a:ext uri="{FF2B5EF4-FFF2-40B4-BE49-F238E27FC236}">
                <a16:creationId xmlns:a16="http://schemas.microsoft.com/office/drawing/2014/main" id="{67D5088A-5F8D-4428-8CD5-9044C175D9CB}"/>
              </a:ext>
            </a:extLst>
          </p:cNvPr>
          <p:cNvSpPr/>
          <p:nvPr/>
        </p:nvSpPr>
        <p:spPr>
          <a:xfrm>
            <a:off x="8537481" y="5715536"/>
            <a:ext cx="3651312" cy="426207"/>
          </a:xfrm>
          <a:prstGeom prst="rect">
            <a:avLst/>
          </a:prstGeom>
        </p:spPr>
        <p:txBody>
          <a:bodyPr wrap="square">
            <a:spAutoFit/>
          </a:bodyPr>
          <a:lstStyle/>
          <a:p>
            <a:pP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you dance / are learning</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31" name="Rounded Rectangular Callout 4">
            <a:extLst>
              <a:ext uri="{FF2B5EF4-FFF2-40B4-BE49-F238E27FC236}">
                <a16:creationId xmlns:a16="http://schemas.microsoft.com/office/drawing/2014/main" id="{5035F3B0-81A3-4877-B277-E48251705A97}"/>
              </a:ext>
            </a:extLst>
          </p:cNvPr>
          <p:cNvSpPr/>
          <p:nvPr/>
        </p:nvSpPr>
        <p:spPr>
          <a:xfrm>
            <a:off x="210939" y="2746092"/>
            <a:ext cx="3986681" cy="2879315"/>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 </a:t>
            </a:r>
            <a:r>
              <a:rPr lang="en-GB" sz="2400" b="1" dirty="0">
                <a:latin typeface="Century Gothic" panose="020B0502020202020204" pitchFamily="34" charset="0"/>
              </a:rPr>
              <a:t>stem</a:t>
            </a:r>
            <a:r>
              <a:rPr lang="en-GB" sz="2400" dirty="0">
                <a:latin typeface="Century Gothic" panose="020B0502020202020204" pitchFamily="34" charset="0"/>
              </a:rPr>
              <a:t> of a verb is what remains when the </a:t>
            </a:r>
            <a:r>
              <a:rPr lang="en-GB" sz="2400" b="1" dirty="0">
                <a:latin typeface="Century Gothic" panose="020B0502020202020204" pitchFamily="34" charset="0"/>
              </a:rPr>
              <a:t>–</a:t>
            </a:r>
            <a:r>
              <a:rPr lang="en-GB" sz="2400" b="1" dirty="0" err="1">
                <a:latin typeface="Century Gothic" panose="020B0502020202020204" pitchFamily="34" charset="0"/>
              </a:rPr>
              <a:t>en</a:t>
            </a:r>
            <a:r>
              <a:rPr lang="en-GB" sz="2400" dirty="0">
                <a:latin typeface="Century Gothic" panose="020B0502020202020204" pitchFamily="34" charset="0"/>
              </a:rPr>
              <a:t> ending is removed from the infinitive, e.g. </a:t>
            </a:r>
            <a:r>
              <a:rPr lang="en-GB" sz="2400" dirty="0" err="1">
                <a:latin typeface="Century Gothic" panose="020B0502020202020204" pitchFamily="34" charset="0"/>
              </a:rPr>
              <a:t>schreib</a:t>
            </a:r>
            <a:r>
              <a:rPr lang="en-GB" sz="2400" dirty="0">
                <a:latin typeface="Century Gothic" panose="020B0502020202020204" pitchFamily="34" charset="0"/>
              </a:rPr>
              <a:t>-, </a:t>
            </a:r>
            <a:r>
              <a:rPr lang="en-GB" sz="2400" dirty="0" err="1">
                <a:latin typeface="Century Gothic" panose="020B0502020202020204" pitchFamily="34" charset="0"/>
              </a:rPr>
              <a:t>hab</a:t>
            </a:r>
            <a:r>
              <a:rPr lang="en-GB" sz="2400" dirty="0">
                <a:latin typeface="Century Gothic" panose="020B0502020202020204" pitchFamily="34" charset="0"/>
              </a:rPr>
              <a:t>-, </a:t>
            </a:r>
            <a:r>
              <a:rPr lang="en-GB" sz="2400" dirty="0" err="1">
                <a:latin typeface="Century Gothic" panose="020B0502020202020204" pitchFamily="34" charset="0"/>
              </a:rPr>
              <a:t>koch</a:t>
            </a:r>
            <a:r>
              <a:rPr lang="en-GB" sz="2400" dirty="0">
                <a:latin typeface="Century Gothic" panose="020B0502020202020204" pitchFamily="34" charset="0"/>
              </a:rPr>
              <a:t>-.</a:t>
            </a:r>
          </a:p>
        </p:txBody>
      </p:sp>
    </p:spTree>
    <p:extLst>
      <p:ext uri="{BB962C8B-B14F-4D97-AF65-F5344CB8AC3E}">
        <p14:creationId xmlns:p14="http://schemas.microsoft.com/office/powerpoint/2010/main" val="16887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P spid="14" grpId="0" animBg="1"/>
      <p:bldP spid="15" grpId="0"/>
      <p:bldP spid="16" grpId="0"/>
      <p:bldP spid="17" grpId="0" animBg="1"/>
      <p:bldP spid="20" grpId="0"/>
      <p:bldP spid="21" grpId="0"/>
      <p:bldP spid="23" grpId="0"/>
      <p:bldP spid="24" grpId="0"/>
      <p:bldP spid="25" grpId="0"/>
      <p:bldP spid="26" grpId="0"/>
      <p:bldP spid="27" grpId="0"/>
      <p:bldP spid="28" grpId="0"/>
      <p:bldP spid="29" grpId="0"/>
      <p:bldP spid="30"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85749" y="213709"/>
            <a:ext cx="5706319" cy="707849"/>
          </a:xfrm>
        </p:spPr>
        <p:txBody>
          <a:bodyPr>
            <a:normAutofit/>
          </a:body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sp>
        <p:nvSpPr>
          <p:cNvPr id="7" name="TextBox 6">
            <a:extLst>
              <a:ext uri="{FF2B5EF4-FFF2-40B4-BE49-F238E27FC236}">
                <a16:creationId xmlns:a16="http://schemas.microsoft.com/office/drawing/2014/main" id="{CCC66273-2E18-4AE4-845B-6802ABC5366E}"/>
              </a:ext>
            </a:extLst>
          </p:cNvPr>
          <p:cNvSpPr txBox="1"/>
          <p:nvPr/>
        </p:nvSpPr>
        <p:spPr>
          <a:xfrm>
            <a:off x="210939" y="1150063"/>
            <a:ext cx="11789001"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Wolfgang and Mia want to help more </a:t>
            </a:r>
            <a:r>
              <a:rPr lang="en-GB" sz="2200" dirty="0" smtClean="0">
                <a:solidFill>
                  <a:srgbClr val="1F4E79"/>
                </a:solidFill>
                <a:latin typeface="Century Gothic" panose="020B0502020202020204" pitchFamily="34" charset="0"/>
              </a:rPr>
              <a:t>often, but they can’t agree! </a:t>
            </a:r>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r>
              <a:rPr lang="en-GB" sz="2200" b="1" dirty="0">
                <a:solidFill>
                  <a:srgbClr val="1F4E79"/>
                </a:solidFill>
                <a:latin typeface="Century Gothic" panose="020B0502020202020204" pitchFamily="34" charset="0"/>
              </a:rPr>
              <a:t>Wer </a:t>
            </a:r>
            <a:r>
              <a:rPr lang="en-GB" sz="2200" b="1" dirty="0" err="1">
                <a:solidFill>
                  <a:srgbClr val="1F4E79"/>
                </a:solidFill>
                <a:latin typeface="Century Gothic" panose="020B0502020202020204" pitchFamily="34" charset="0"/>
              </a:rPr>
              <a:t>macht</a:t>
            </a:r>
            <a:r>
              <a:rPr lang="en-GB" sz="2200" b="1" dirty="0">
                <a:solidFill>
                  <a:srgbClr val="1F4E79"/>
                </a:solidFill>
                <a:latin typeface="Century Gothic" panose="020B0502020202020204" pitchFamily="34" charset="0"/>
              </a:rPr>
              <a:t> was? </a:t>
            </a:r>
            <a:r>
              <a:rPr lang="en-GB" sz="2200" dirty="0" err="1">
                <a:solidFill>
                  <a:srgbClr val="1F4E79"/>
                </a:solidFill>
                <a:latin typeface="Century Gothic" panose="020B0502020202020204" pitchFamily="34" charset="0"/>
              </a:rPr>
              <a:t>Schreib</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ich</a:t>
            </a:r>
            <a:r>
              <a:rPr lang="en-GB" sz="2200" dirty="0">
                <a:solidFill>
                  <a:srgbClr val="1F4E79"/>
                </a:solidFill>
                <a:latin typeface="Century Gothic" panose="020B0502020202020204" pitchFamily="34" charset="0"/>
              </a:rPr>
              <a:t> (I)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du</a:t>
            </a:r>
            <a:r>
              <a:rPr lang="en-GB" sz="2200" dirty="0">
                <a:solidFill>
                  <a:srgbClr val="1F4E79"/>
                </a:solidFill>
                <a:latin typeface="Century Gothic" panose="020B0502020202020204" pitchFamily="34" charset="0"/>
              </a:rPr>
              <a:t> (you).</a:t>
            </a:r>
          </a:p>
        </p:txBody>
      </p:sp>
      <p:pic>
        <p:nvPicPr>
          <p:cNvPr id="8" name="Picture 7">
            <a:extLst>
              <a:ext uri="{FF2B5EF4-FFF2-40B4-BE49-F238E27FC236}">
                <a16:creationId xmlns:a16="http://schemas.microsoft.com/office/drawing/2014/main" id="{76E4D819-C0D9-4978-A65B-805F9291FC82}"/>
              </a:ext>
            </a:extLst>
          </p:cNvPr>
          <p:cNvPicPr>
            <a:picLocks noChangeAspect="1"/>
          </p:cNvPicPr>
          <p:nvPr/>
        </p:nvPicPr>
        <p:blipFill>
          <a:blip r:embed="rId4"/>
          <a:stretch>
            <a:fillRect/>
          </a:stretch>
        </p:blipFill>
        <p:spPr>
          <a:xfrm>
            <a:off x="250707" y="2498321"/>
            <a:ext cx="5952744" cy="3630342"/>
          </a:xfrm>
          <a:prstGeom prst="rect">
            <a:avLst/>
          </a:prstGeom>
        </p:spPr>
      </p:pic>
      <p:pic>
        <p:nvPicPr>
          <p:cNvPr id="12" name="Picture 11">
            <a:extLst>
              <a:ext uri="{FF2B5EF4-FFF2-40B4-BE49-F238E27FC236}">
                <a16:creationId xmlns:a16="http://schemas.microsoft.com/office/drawing/2014/main" id="{1D09D42F-98E1-4B7E-A9B7-22C24E00F807}"/>
              </a:ext>
            </a:extLst>
          </p:cNvPr>
          <p:cNvPicPr>
            <a:picLocks noChangeAspect="1"/>
          </p:cNvPicPr>
          <p:nvPr/>
        </p:nvPicPr>
        <p:blipFill>
          <a:blip r:embed="rId4"/>
          <a:stretch>
            <a:fillRect/>
          </a:stretch>
        </p:blipFill>
        <p:spPr>
          <a:xfrm>
            <a:off x="6096000" y="2489527"/>
            <a:ext cx="5952744" cy="3630342"/>
          </a:xfrm>
          <a:prstGeom prst="rect">
            <a:avLst/>
          </a:prstGeom>
        </p:spPr>
      </p:pic>
      <p:sp>
        <p:nvSpPr>
          <p:cNvPr id="13" name="TextBox 12">
            <a:extLst>
              <a:ext uri="{FF2B5EF4-FFF2-40B4-BE49-F238E27FC236}">
                <a16:creationId xmlns:a16="http://schemas.microsoft.com/office/drawing/2014/main" id="{546D9055-D0B4-4026-B86B-BEC0B8BF7288}"/>
              </a:ext>
            </a:extLst>
          </p:cNvPr>
          <p:cNvSpPr txBox="1"/>
          <p:nvPr/>
        </p:nvSpPr>
        <p:spPr>
          <a:xfrm>
            <a:off x="720339" y="2768727"/>
            <a:ext cx="5064715" cy="2308324"/>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a)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koche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einmal</a:t>
            </a:r>
            <a:r>
              <a:rPr lang="en-GB" dirty="0">
                <a:solidFill>
                  <a:schemeClr val="accent1">
                    <a:lumMod val="50000"/>
                  </a:schemeClr>
                </a:solidFill>
                <a:latin typeface="Century Gothic" panose="020B0502020202020204" pitchFamily="34" charset="0"/>
              </a:rPr>
              <a:t> die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Woche</a:t>
            </a:r>
            <a:r>
              <a:rPr lang="en-GB" dirty="0">
                <a:solidFill>
                  <a:schemeClr val="accent1">
                    <a:lumMod val="50000"/>
                  </a:schemeClr>
                </a:solidFill>
                <a:latin typeface="Century Gothic" panose="020B0502020202020204" pitchFamily="34" charset="0"/>
              </a:rPr>
              <a:t> und ___ </a:t>
            </a:r>
            <a:r>
              <a:rPr lang="en-GB" dirty="0" err="1">
                <a:solidFill>
                  <a:schemeClr val="accent1">
                    <a:lumMod val="50000"/>
                  </a:schemeClr>
                </a:solidFill>
                <a:latin typeface="Century Gothic" panose="020B0502020202020204" pitchFamily="34" charset="0"/>
              </a:rPr>
              <a:t>arbeitest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im</a:t>
            </a:r>
            <a:r>
              <a:rPr lang="en-GB" dirty="0">
                <a:solidFill>
                  <a:schemeClr val="accent1">
                    <a:lumMod val="50000"/>
                  </a:schemeClr>
                </a:solidFill>
                <a:latin typeface="Century Gothic" panose="020B0502020202020204" pitchFamily="34" charset="0"/>
              </a:rPr>
              <a:t> Garten.</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b)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Nein</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putzt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jeden</a:t>
            </a:r>
            <a:r>
              <a:rPr lang="en-GB" dirty="0">
                <a:solidFill>
                  <a:schemeClr val="accent1">
                    <a:lumMod val="50000"/>
                  </a:schemeClr>
                </a:solidFill>
                <a:latin typeface="Century Gothic" panose="020B0502020202020204" pitchFamily="34" charset="0"/>
              </a:rPr>
              <a:t> Tag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den Boden und ___ </a:t>
            </a:r>
            <a:r>
              <a:rPr lang="en-GB" dirty="0" err="1">
                <a:solidFill>
                  <a:schemeClr val="accent1">
                    <a:lumMod val="50000"/>
                  </a:schemeClr>
                </a:solidFill>
                <a:latin typeface="Century Gothic" panose="020B0502020202020204" pitchFamily="34" charset="0"/>
              </a:rPr>
              <a:t>koche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manchmal</a:t>
            </a:r>
            <a:r>
              <a:rPr lang="en-GB" dirty="0">
                <a:solidFill>
                  <a:schemeClr val="accent1">
                    <a:lumMod val="50000"/>
                  </a:schemeClr>
                </a:solidFill>
                <a:latin typeface="Century Gothic" panose="020B0502020202020204" pitchFamily="34" charset="0"/>
              </a:rPr>
              <a:t>.</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c)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a:t>
            </a:r>
            <a:r>
              <a:rPr lang="en-GB" dirty="0">
                <a:solidFill>
                  <a:srgbClr val="00B05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Was?! ___ </a:t>
            </a:r>
            <a:r>
              <a:rPr lang="en-GB" dirty="0" err="1">
                <a:solidFill>
                  <a:schemeClr val="accent1">
                    <a:lumMod val="50000"/>
                  </a:schemeClr>
                </a:solidFill>
                <a:latin typeface="Century Gothic" panose="020B0502020202020204" pitchFamily="34" charset="0"/>
              </a:rPr>
              <a:t>putze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manchmal</a:t>
            </a:r>
            <a:r>
              <a:rPr lang="en-GB" dirty="0">
                <a:solidFill>
                  <a:schemeClr val="accent1">
                    <a:lumMod val="50000"/>
                  </a:schemeClr>
                </a:solidFill>
                <a:latin typeface="Century Gothic" panose="020B0502020202020204" pitchFamily="34" charset="0"/>
              </a:rPr>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den Boden und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das Bett.</a:t>
            </a:r>
          </a:p>
        </p:txBody>
      </p:sp>
      <p:sp>
        <p:nvSpPr>
          <p:cNvPr id="16" name="TextBox 15">
            <a:extLst>
              <a:ext uri="{FF2B5EF4-FFF2-40B4-BE49-F238E27FC236}">
                <a16:creationId xmlns:a16="http://schemas.microsoft.com/office/drawing/2014/main" id="{627BE772-42C4-48CF-95B2-F8C09CA9AD0F}"/>
              </a:ext>
            </a:extLst>
          </p:cNvPr>
          <p:cNvSpPr txBox="1"/>
          <p:nvPr/>
        </p:nvSpPr>
        <p:spPr>
          <a:xfrm>
            <a:off x="6542550" y="2756535"/>
            <a:ext cx="5064715" cy="2308324"/>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d)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Das </a:t>
            </a:r>
            <a:r>
              <a:rPr lang="en-GB" dirty="0" err="1">
                <a:solidFill>
                  <a:schemeClr val="accent1">
                    <a:lumMod val="50000"/>
                  </a:schemeClr>
                </a:solidFill>
                <a:latin typeface="Century Gothic" panose="020B0502020202020204" pitchFamily="34" charset="0"/>
              </a:rPr>
              <a:t>ist</a:t>
            </a:r>
            <a:r>
              <a:rPr lang="en-GB" dirty="0">
                <a:solidFill>
                  <a:schemeClr val="accent1">
                    <a:lumMod val="50000"/>
                  </a:schemeClr>
                </a:solidFill>
                <a:latin typeface="Century Gothic" panose="020B0502020202020204" pitchFamily="34" charset="0"/>
              </a:rPr>
              <a:t> unfair!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das Bett und ___ </a:t>
            </a:r>
            <a:r>
              <a:rPr lang="en-GB" dirty="0" err="1">
                <a:solidFill>
                  <a:schemeClr val="accent1">
                    <a:lumMod val="50000"/>
                  </a:schemeClr>
                </a:solidFill>
                <a:latin typeface="Century Gothic" panose="020B0502020202020204" pitchFamily="34" charset="0"/>
              </a:rPr>
              <a:t>putze</a:t>
            </a:r>
            <a:r>
              <a:rPr lang="en-GB" dirty="0">
                <a:solidFill>
                  <a:schemeClr val="accent1">
                    <a:lumMod val="50000"/>
                  </a:schemeClr>
                </a:solidFill>
                <a:latin typeface="Century Gothic" panose="020B0502020202020204" pitchFamily="34" charset="0"/>
              </a:rPr>
              <a:t> das Fenster.</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e)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a:t>
            </a:r>
            <a:r>
              <a:rPr lang="en-GB" dirty="0">
                <a:solidFill>
                  <a:srgbClr val="00B05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Okay. ___ </a:t>
            </a:r>
            <a:r>
              <a:rPr lang="en-GB" dirty="0" err="1">
                <a:solidFill>
                  <a:schemeClr val="accent1">
                    <a:lumMod val="50000"/>
                  </a:schemeClr>
                </a:solidFill>
                <a:latin typeface="Century Gothic" panose="020B0502020202020204" pitchFamily="34" charset="0"/>
              </a:rPr>
              <a:t>schreibe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eine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Liste</a:t>
            </a:r>
            <a:r>
              <a:rPr lang="en-GB" dirty="0">
                <a:solidFill>
                  <a:schemeClr val="accent1">
                    <a:lumMod val="50000"/>
                  </a:schemeClr>
                </a:solidFill>
                <a:latin typeface="Century Gothic" panose="020B0502020202020204" pitchFamily="34" charset="0"/>
              </a:rPr>
              <a:t>.</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f)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Nein</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schreibe</a:t>
            </a:r>
            <a:r>
              <a:rPr lang="en-GB" dirty="0">
                <a:solidFill>
                  <a:schemeClr val="accent1">
                    <a:lumMod val="50000"/>
                  </a:schemeClr>
                </a:solidFill>
                <a:latin typeface="Century Gothic" panose="020B0502020202020204" pitchFamily="34" charset="0"/>
              </a:rPr>
              <a:t> die </a:t>
            </a:r>
            <a:r>
              <a:rPr lang="en-GB" dirty="0" err="1">
                <a:solidFill>
                  <a:schemeClr val="accent1">
                    <a:lumMod val="50000"/>
                  </a:schemeClr>
                </a:solidFill>
                <a:latin typeface="Century Gothic" panose="020B0502020202020204" pitchFamily="34" charset="0"/>
              </a:rPr>
              <a:t>Liste</a:t>
            </a:r>
            <a:r>
              <a:rPr lang="en-GB" dirty="0">
                <a:solidFill>
                  <a:schemeClr val="accent1">
                    <a:lumMod val="50000"/>
                  </a:schemeClr>
                </a:solidFill>
                <a:latin typeface="Century Gothic" panose="020B0502020202020204" pitchFamily="34" charset="0"/>
              </a:rPr>
              <a:t>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und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die Arbeit.</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 …</a:t>
            </a:r>
          </a:p>
        </p:txBody>
      </p:sp>
      <p:sp>
        <p:nvSpPr>
          <p:cNvPr id="17" name="TextBox 16">
            <a:extLst>
              <a:ext uri="{FF2B5EF4-FFF2-40B4-BE49-F238E27FC236}">
                <a16:creationId xmlns:a16="http://schemas.microsoft.com/office/drawing/2014/main" id="{99D7187E-1232-4BE7-934B-7751F9EAC2E8}"/>
              </a:ext>
            </a:extLst>
          </p:cNvPr>
          <p:cNvSpPr txBox="1"/>
          <p:nvPr/>
        </p:nvSpPr>
        <p:spPr>
          <a:xfrm>
            <a:off x="2269505" y="2744444"/>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8" name="TextBox 17">
            <a:extLst>
              <a:ext uri="{FF2B5EF4-FFF2-40B4-BE49-F238E27FC236}">
                <a16:creationId xmlns:a16="http://schemas.microsoft.com/office/drawing/2014/main" id="{C8AF7C72-5F8B-4758-B37A-A2F5F80156DF}"/>
              </a:ext>
            </a:extLst>
          </p:cNvPr>
          <p:cNvSpPr txBox="1"/>
          <p:nvPr/>
        </p:nvSpPr>
        <p:spPr>
          <a:xfrm>
            <a:off x="2439180" y="3042937"/>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9" name="TextBox 18">
            <a:extLst>
              <a:ext uri="{FF2B5EF4-FFF2-40B4-BE49-F238E27FC236}">
                <a16:creationId xmlns:a16="http://schemas.microsoft.com/office/drawing/2014/main" id="{7B05EFFD-21E8-4E88-9FE6-1AEC5E39C579}"/>
              </a:ext>
            </a:extLst>
          </p:cNvPr>
          <p:cNvSpPr txBox="1"/>
          <p:nvPr/>
        </p:nvSpPr>
        <p:spPr>
          <a:xfrm>
            <a:off x="2928613" y="3581988"/>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20" name="TextBox 19">
            <a:extLst>
              <a:ext uri="{FF2B5EF4-FFF2-40B4-BE49-F238E27FC236}">
                <a16:creationId xmlns:a16="http://schemas.microsoft.com/office/drawing/2014/main" id="{B56F77BA-C111-4871-A370-B0294C089746}"/>
              </a:ext>
            </a:extLst>
          </p:cNvPr>
          <p:cNvSpPr txBox="1"/>
          <p:nvPr/>
        </p:nvSpPr>
        <p:spPr>
          <a:xfrm>
            <a:off x="2836144" y="3856198"/>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1" name="TextBox 20">
            <a:extLst>
              <a:ext uri="{FF2B5EF4-FFF2-40B4-BE49-F238E27FC236}">
                <a16:creationId xmlns:a16="http://schemas.microsoft.com/office/drawing/2014/main" id="{3A245C75-D97E-485C-ACCC-49E16A6FC25F}"/>
              </a:ext>
            </a:extLst>
          </p:cNvPr>
          <p:cNvSpPr txBox="1"/>
          <p:nvPr/>
        </p:nvSpPr>
        <p:spPr>
          <a:xfrm>
            <a:off x="2978677" y="4412755"/>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2" name="TextBox 21">
            <a:extLst>
              <a:ext uri="{FF2B5EF4-FFF2-40B4-BE49-F238E27FC236}">
                <a16:creationId xmlns:a16="http://schemas.microsoft.com/office/drawing/2014/main" id="{73FABD25-EEB3-4E15-8311-CC12AA9FDE85}"/>
              </a:ext>
            </a:extLst>
          </p:cNvPr>
          <p:cNvSpPr txBox="1"/>
          <p:nvPr/>
        </p:nvSpPr>
        <p:spPr>
          <a:xfrm>
            <a:off x="2928612" y="4685163"/>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23" name="TextBox 22">
            <a:extLst>
              <a:ext uri="{FF2B5EF4-FFF2-40B4-BE49-F238E27FC236}">
                <a16:creationId xmlns:a16="http://schemas.microsoft.com/office/drawing/2014/main" id="{780931B4-1F03-443E-8CD2-72B65DDCC7D9}"/>
              </a:ext>
            </a:extLst>
          </p:cNvPr>
          <p:cNvSpPr txBox="1"/>
          <p:nvPr/>
        </p:nvSpPr>
        <p:spPr>
          <a:xfrm>
            <a:off x="9640543" y="2752141"/>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24" name="TextBox 23">
            <a:extLst>
              <a:ext uri="{FF2B5EF4-FFF2-40B4-BE49-F238E27FC236}">
                <a16:creationId xmlns:a16="http://schemas.microsoft.com/office/drawing/2014/main" id="{58F6EF0D-C5AF-49F2-8AAC-A0F36A616AE9}"/>
              </a:ext>
            </a:extLst>
          </p:cNvPr>
          <p:cNvSpPr txBox="1"/>
          <p:nvPr/>
        </p:nvSpPr>
        <p:spPr>
          <a:xfrm>
            <a:off x="8324121" y="3027870"/>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5" name="TextBox 24">
            <a:extLst>
              <a:ext uri="{FF2B5EF4-FFF2-40B4-BE49-F238E27FC236}">
                <a16:creationId xmlns:a16="http://schemas.microsoft.com/office/drawing/2014/main" id="{55B1829C-5A8E-4B08-9BCC-230532D243F0}"/>
              </a:ext>
            </a:extLst>
          </p:cNvPr>
          <p:cNvSpPr txBox="1"/>
          <p:nvPr/>
        </p:nvSpPr>
        <p:spPr>
          <a:xfrm>
            <a:off x="8802373" y="3569796"/>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6" name="TextBox 25">
            <a:extLst>
              <a:ext uri="{FF2B5EF4-FFF2-40B4-BE49-F238E27FC236}">
                <a16:creationId xmlns:a16="http://schemas.microsoft.com/office/drawing/2014/main" id="{CC9A3970-5198-4371-A829-271BEA2C6892}"/>
              </a:ext>
            </a:extLst>
          </p:cNvPr>
          <p:cNvSpPr txBox="1"/>
          <p:nvPr/>
        </p:nvSpPr>
        <p:spPr>
          <a:xfrm>
            <a:off x="8663671" y="4128826"/>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7" name="TextBox 26">
            <a:extLst>
              <a:ext uri="{FF2B5EF4-FFF2-40B4-BE49-F238E27FC236}">
                <a16:creationId xmlns:a16="http://schemas.microsoft.com/office/drawing/2014/main" id="{FDC8A8B7-02DF-4464-8C82-0A954F572C77}"/>
              </a:ext>
            </a:extLst>
          </p:cNvPr>
          <p:cNvSpPr txBox="1"/>
          <p:nvPr/>
        </p:nvSpPr>
        <p:spPr>
          <a:xfrm>
            <a:off x="7333362" y="4405410"/>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Tree>
    <p:extLst>
      <p:ext uri="{BB962C8B-B14F-4D97-AF65-F5344CB8AC3E}">
        <p14:creationId xmlns:p14="http://schemas.microsoft.com/office/powerpoint/2010/main" val="31956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CAE4B1AA-49BC-4E74-B26E-F3031C4EDE51}"/>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8AAFAE20-5B02-45F2-B704-CCC92E280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7" name="Title 3">
            <a:extLst>
              <a:ext uri="{FF2B5EF4-FFF2-40B4-BE49-F238E27FC236}">
                <a16:creationId xmlns:a16="http://schemas.microsoft.com/office/drawing/2014/main" id="{4FFAD605-FF06-4FE5-B61F-2ABF6550A013}"/>
              </a:ext>
            </a:extLst>
          </p:cNvPr>
          <p:cNvSpPr txBox="1">
            <a:spLocks/>
          </p:cNvSpPr>
          <p:nvPr/>
        </p:nvSpPr>
        <p:spPr>
          <a:xfrm>
            <a:off x="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graphicFrame>
        <p:nvGraphicFramePr>
          <p:cNvPr id="10" name="Content Placeholder 4">
            <a:extLst>
              <a:ext uri="{FF2B5EF4-FFF2-40B4-BE49-F238E27FC236}">
                <a16:creationId xmlns:a16="http://schemas.microsoft.com/office/drawing/2014/main" id="{D9C0457E-05C2-417B-B616-8A7184B676B7}"/>
              </a:ext>
            </a:extLst>
          </p:cNvPr>
          <p:cNvGraphicFramePr>
            <a:graphicFrameLocks/>
          </p:cNvGraphicFramePr>
          <p:nvPr>
            <p:extLst>
              <p:ext uri="{D42A27DB-BD31-4B8C-83A1-F6EECF244321}">
                <p14:modId xmlns:p14="http://schemas.microsoft.com/office/powerpoint/2010/main" val="3204413184"/>
              </p:ext>
            </p:extLst>
          </p:nvPr>
        </p:nvGraphicFramePr>
        <p:xfrm>
          <a:off x="689809" y="1422389"/>
          <a:ext cx="10812381" cy="463027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000" b="0" baseline="0" dirty="0">
                          <a:solidFill>
                            <a:schemeClr val="accent1">
                              <a:lumMod val="50000"/>
                            </a:schemeClr>
                          </a:solidFill>
                          <a:latin typeface="Century Gothic" panose="020B0502020202020204" pitchFamily="34" charset="0"/>
                        </a:rPr>
                        <a:t>Mia is reading out a list of what she and Wolfgang do each week.</a:t>
                      </a:r>
                    </a:p>
                    <a:p>
                      <a:endParaRPr lang="en-GB" sz="2000" b="0" baseline="0" dirty="0">
                        <a:solidFill>
                          <a:schemeClr val="accent1">
                            <a:lumMod val="50000"/>
                          </a:schemeClr>
                        </a:solidFill>
                        <a:latin typeface="Century Gothic" panose="020B0502020202020204" pitchFamily="34" charset="0"/>
                      </a:endParaRPr>
                    </a:p>
                    <a:p>
                      <a:r>
                        <a:rPr lang="en-GB" sz="2000" b="1" dirty="0">
                          <a:solidFill>
                            <a:schemeClr val="accent1">
                              <a:lumMod val="50000"/>
                            </a:schemeClr>
                          </a:solidFill>
                          <a:latin typeface="Century Gothic" panose="020B0502020202020204" pitchFamily="34" charset="0"/>
                        </a:rPr>
                        <a:t>Wer </a:t>
                      </a:r>
                      <a:r>
                        <a:rPr lang="en-GB" sz="2000" b="1" dirty="0" err="1">
                          <a:solidFill>
                            <a:schemeClr val="accent1">
                              <a:lumMod val="50000"/>
                            </a:schemeClr>
                          </a:solidFill>
                          <a:latin typeface="Century Gothic" panose="020B0502020202020204" pitchFamily="34" charset="0"/>
                        </a:rPr>
                        <a:t>macht</a:t>
                      </a:r>
                      <a:r>
                        <a:rPr lang="en-GB" sz="2000" b="1" dirty="0">
                          <a:solidFill>
                            <a:schemeClr val="accent1">
                              <a:lumMod val="50000"/>
                            </a:schemeClr>
                          </a:solidFill>
                          <a:latin typeface="Century Gothic" panose="020B0502020202020204" pitchFamily="34" charset="0"/>
                        </a:rPr>
                        <a:t> was? </a:t>
                      </a:r>
                      <a:r>
                        <a:rPr lang="en-GB" sz="2000" b="0" dirty="0" err="1">
                          <a:solidFill>
                            <a:schemeClr val="accent1">
                              <a:lumMod val="50000"/>
                            </a:schemeClr>
                          </a:solidFill>
                          <a:latin typeface="Century Gothic" panose="020B0502020202020204" pitchFamily="34" charset="0"/>
                        </a:rPr>
                        <a:t>Schreib</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ich</a:t>
                      </a:r>
                      <a:r>
                        <a:rPr lang="en-GB" sz="2000" b="0" dirty="0">
                          <a:solidFill>
                            <a:schemeClr val="accent1">
                              <a:lumMod val="50000"/>
                            </a:schemeClr>
                          </a:solidFill>
                          <a:latin typeface="Century Gothic" panose="020B0502020202020204" pitchFamily="34" charset="0"/>
                        </a:rPr>
                        <a:t> (I) </a:t>
                      </a:r>
                      <a:r>
                        <a:rPr lang="en-GB" sz="2000" b="0" dirty="0" err="1">
                          <a:solidFill>
                            <a:schemeClr val="accent1">
                              <a:lumMod val="50000"/>
                            </a:schemeClr>
                          </a:solidFill>
                          <a:latin typeface="Century Gothic" panose="020B0502020202020204" pitchFamily="34" charset="0"/>
                        </a:rPr>
                        <a:t>oder</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du</a:t>
                      </a:r>
                      <a:r>
                        <a:rPr lang="en-GB" sz="2000" b="0" dirty="0">
                          <a:solidFill>
                            <a:schemeClr val="accent1">
                              <a:lumMod val="50000"/>
                            </a:schemeClr>
                          </a:solidFill>
                          <a:latin typeface="Century Gothic" panose="020B0502020202020204" pitchFamily="34" charset="0"/>
                        </a:rPr>
                        <a:t>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einmal</a:t>
                      </a:r>
                      <a:r>
                        <a:rPr lang="en-GB" sz="1800" b="0" dirty="0">
                          <a:solidFill>
                            <a:schemeClr val="accent1">
                              <a:lumMod val="50000"/>
                            </a:schemeClr>
                          </a:solidFill>
                          <a:latin typeface="Century Gothic" panose="020B0502020202020204" pitchFamily="34" charset="0"/>
                        </a:rPr>
                        <a:t> die </a:t>
                      </a:r>
                      <a:r>
                        <a:rPr lang="en-GB" sz="1800" b="0" dirty="0" err="1">
                          <a:solidFill>
                            <a:schemeClr val="accent1">
                              <a:lumMod val="50000"/>
                            </a:schemeClr>
                          </a:solidFill>
                          <a:latin typeface="Century Gothic" panose="020B0502020202020204" pitchFamily="34" charset="0"/>
                        </a:rPr>
                        <a:t>Woche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tanzen</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gehen</a:t>
                      </a:r>
                      <a:r>
                        <a:rPr lang="en-GB" sz="18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manchmal</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Suppe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kochen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smtClean="0">
                          <a:solidFill>
                            <a:schemeClr val="accent1">
                              <a:lumMod val="50000"/>
                            </a:schemeClr>
                          </a:solidFill>
                          <a:latin typeface="Century Gothic" panose="020B0502020202020204" pitchFamily="34" charset="0"/>
                        </a:rPr>
                        <a:t>kaum</a:t>
                      </a:r>
                      <a:r>
                        <a:rPr lang="en-GB" sz="1800" dirty="0" smtClean="0">
                          <a:solidFill>
                            <a:schemeClr val="accent1">
                              <a:lumMod val="50000"/>
                            </a:schemeClr>
                          </a:solidFill>
                          <a:latin typeface="Century Gothic" panose="020B0502020202020204" pitchFamily="34" charset="0"/>
                        </a:rPr>
                        <a:t> </a:t>
                      </a:r>
                      <a:r>
                        <a:rPr lang="en-GB" sz="1800" dirty="0" err="1" smtClean="0">
                          <a:solidFill>
                            <a:schemeClr val="accent1">
                              <a:lumMod val="50000"/>
                            </a:schemeClr>
                          </a:solidFill>
                          <a:latin typeface="Century Gothic" panose="020B0502020202020204" pitchFamily="34" charset="0"/>
                        </a:rPr>
                        <a:t>Hausaufgaben</a:t>
                      </a:r>
                      <a:r>
                        <a:rPr lang="en-GB" sz="1800" dirty="0" smtClean="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machen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jeden</a:t>
                      </a:r>
                      <a:r>
                        <a:rPr lang="en-GB" sz="1800" dirty="0">
                          <a:solidFill>
                            <a:schemeClr val="accent1">
                              <a:lumMod val="50000"/>
                            </a:schemeClr>
                          </a:solidFill>
                          <a:latin typeface="Century Gothic" panose="020B0502020202020204" pitchFamily="34" charset="0"/>
                        </a:rPr>
                        <a:t> Tag </a:t>
                      </a:r>
                      <a:r>
                        <a:rPr lang="en-GB" sz="1800" dirty="0" err="1">
                          <a:solidFill>
                            <a:schemeClr val="accent1">
                              <a:lumMod val="50000"/>
                            </a:schemeClr>
                          </a:solidFill>
                          <a:latin typeface="Century Gothic" panose="020B0502020202020204" pitchFamily="34" charset="0"/>
                        </a:rPr>
                        <a:t>eine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Liste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schreiben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sehr</a:t>
                      </a:r>
                      <a:r>
                        <a:rPr lang="en-GB" sz="1800" b="0" dirty="0">
                          <a:solidFill>
                            <a:schemeClr val="accent1">
                              <a:lumMod val="50000"/>
                            </a:schemeClr>
                          </a:solidFill>
                          <a:latin typeface="Century Gothic" panose="020B0502020202020204" pitchFamily="34" charset="0"/>
                        </a:rPr>
                        <a:t> oft Computer </a:t>
                      </a:r>
                      <a:r>
                        <a:rPr lang="en-GB" sz="1800" b="0" dirty="0" err="1">
                          <a:solidFill>
                            <a:schemeClr val="accent1">
                              <a:lumMod val="50000"/>
                            </a:schemeClr>
                          </a:solidFill>
                          <a:latin typeface="Century Gothic" panose="020B0502020202020204" pitchFamily="34" charset="0"/>
                        </a:rPr>
                        <a:t>spielen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sehr</a:t>
                      </a:r>
                      <a:r>
                        <a:rPr lang="en-GB" sz="1800" dirty="0">
                          <a:solidFill>
                            <a:schemeClr val="accent1">
                              <a:lumMod val="50000"/>
                            </a:schemeClr>
                          </a:solidFill>
                          <a:latin typeface="Century Gothic" panose="020B0502020202020204" pitchFamily="34" charset="0"/>
                        </a:rPr>
                        <a:t> oft </a:t>
                      </a:r>
                      <a:r>
                        <a:rPr lang="en-GB" sz="1800" dirty="0" err="1">
                          <a:solidFill>
                            <a:schemeClr val="accent1">
                              <a:lumMod val="50000"/>
                            </a:schemeClr>
                          </a:solidFill>
                          <a:latin typeface="Century Gothic" panose="020B0502020202020204" pitchFamily="34" charset="0"/>
                        </a:rPr>
                        <a:t>mit</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Freunden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reden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jeden</a:t>
                      </a:r>
                      <a:r>
                        <a:rPr lang="en-GB" sz="1800" b="0" dirty="0">
                          <a:solidFill>
                            <a:schemeClr val="accent1">
                              <a:lumMod val="50000"/>
                            </a:schemeClr>
                          </a:solidFill>
                          <a:latin typeface="Century Gothic" panose="020B0502020202020204" pitchFamily="34" charset="0"/>
                        </a:rPr>
                        <a:t> Tag in den Garten </a:t>
                      </a:r>
                      <a:r>
                        <a:rPr lang="en-GB" sz="1800" b="0" dirty="0" err="1">
                          <a:solidFill>
                            <a:schemeClr val="accent1">
                              <a:lumMod val="50000"/>
                            </a:schemeClr>
                          </a:solidFill>
                          <a:latin typeface="Century Gothic" panose="020B0502020202020204" pitchFamily="34" charset="0"/>
                        </a:rPr>
                        <a:t>gehen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nie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tanzen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741686"/>
                  </a:ext>
                </a:extLst>
              </a:tr>
            </a:tbl>
          </a:graphicData>
        </a:graphic>
      </p:graphicFrame>
      <p:pic>
        <p:nvPicPr>
          <p:cNvPr id="27" name="Picture 26">
            <a:extLst>
              <a:ext uri="{FF2B5EF4-FFF2-40B4-BE49-F238E27FC236}">
                <a16:creationId xmlns:a16="http://schemas.microsoft.com/office/drawing/2014/main" id="{D5C41295-E283-4207-981A-DC2FC87AAC8F}"/>
              </a:ext>
            </a:extLst>
          </p:cNvPr>
          <p:cNvPicPr>
            <a:picLocks noChangeAspect="1"/>
          </p:cNvPicPr>
          <p:nvPr/>
        </p:nvPicPr>
        <p:blipFill>
          <a:blip r:embed="rId4"/>
          <a:stretch>
            <a:fillRect/>
          </a:stretch>
        </p:blipFill>
        <p:spPr>
          <a:xfrm>
            <a:off x="5307029" y="2528456"/>
            <a:ext cx="510252" cy="490969"/>
          </a:xfrm>
          <a:prstGeom prst="rect">
            <a:avLst/>
          </a:prstGeom>
        </p:spPr>
      </p:pic>
      <p:pic>
        <p:nvPicPr>
          <p:cNvPr id="29" name="Picture 28">
            <a:extLst>
              <a:ext uri="{FF2B5EF4-FFF2-40B4-BE49-F238E27FC236}">
                <a16:creationId xmlns:a16="http://schemas.microsoft.com/office/drawing/2014/main" id="{8AC40A7A-03C3-463D-B33B-30EC4BE9970B}"/>
              </a:ext>
            </a:extLst>
          </p:cNvPr>
          <p:cNvPicPr>
            <a:picLocks noChangeAspect="1"/>
          </p:cNvPicPr>
          <p:nvPr/>
        </p:nvPicPr>
        <p:blipFill>
          <a:blip r:embed="rId4"/>
          <a:stretch>
            <a:fillRect/>
          </a:stretch>
        </p:blipFill>
        <p:spPr>
          <a:xfrm>
            <a:off x="10847815" y="2528455"/>
            <a:ext cx="510252" cy="490969"/>
          </a:xfrm>
          <a:prstGeom prst="rect">
            <a:avLst/>
          </a:prstGeom>
        </p:spPr>
      </p:pic>
      <p:pic>
        <p:nvPicPr>
          <p:cNvPr id="30" name="Picture 29">
            <a:extLst>
              <a:ext uri="{FF2B5EF4-FFF2-40B4-BE49-F238E27FC236}">
                <a16:creationId xmlns:a16="http://schemas.microsoft.com/office/drawing/2014/main" id="{0B78EC33-3B1E-4AE2-AF90-22FDD92309CD}"/>
              </a:ext>
            </a:extLst>
          </p:cNvPr>
          <p:cNvPicPr>
            <a:picLocks noChangeAspect="1"/>
          </p:cNvPicPr>
          <p:nvPr/>
        </p:nvPicPr>
        <p:blipFill>
          <a:blip r:embed="rId5"/>
          <a:stretch>
            <a:fillRect/>
          </a:stretch>
        </p:blipFill>
        <p:spPr>
          <a:xfrm>
            <a:off x="4424579" y="2528455"/>
            <a:ext cx="510253" cy="519973"/>
          </a:xfrm>
          <a:prstGeom prst="rect">
            <a:avLst/>
          </a:prstGeom>
        </p:spPr>
      </p:pic>
      <p:pic>
        <p:nvPicPr>
          <p:cNvPr id="31" name="Picture 30">
            <a:extLst>
              <a:ext uri="{FF2B5EF4-FFF2-40B4-BE49-F238E27FC236}">
                <a16:creationId xmlns:a16="http://schemas.microsoft.com/office/drawing/2014/main" id="{5FF76A94-08A5-4465-BE9E-E0CDF42EA8E8}"/>
              </a:ext>
            </a:extLst>
          </p:cNvPr>
          <p:cNvPicPr>
            <a:picLocks noChangeAspect="1"/>
          </p:cNvPicPr>
          <p:nvPr/>
        </p:nvPicPr>
        <p:blipFill>
          <a:blip r:embed="rId5"/>
          <a:stretch>
            <a:fillRect/>
          </a:stretch>
        </p:blipFill>
        <p:spPr>
          <a:xfrm>
            <a:off x="9965366" y="2499451"/>
            <a:ext cx="510253" cy="519973"/>
          </a:xfrm>
          <a:prstGeom prst="rect">
            <a:avLst/>
          </a:prstGeom>
        </p:spPr>
      </p:pic>
      <p:sp>
        <p:nvSpPr>
          <p:cNvPr id="2" name="TextBox 1">
            <a:extLst>
              <a:ext uri="{FF2B5EF4-FFF2-40B4-BE49-F238E27FC236}">
                <a16:creationId xmlns:a16="http://schemas.microsoft.com/office/drawing/2014/main" id="{34568A71-7E04-4AE6-BF41-6C1A3FDEF337}"/>
              </a:ext>
            </a:extLst>
          </p:cNvPr>
          <p:cNvSpPr txBox="1"/>
          <p:nvPr/>
        </p:nvSpPr>
        <p:spPr>
          <a:xfrm>
            <a:off x="4424579"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32" name="TextBox 31">
            <a:extLst>
              <a:ext uri="{FF2B5EF4-FFF2-40B4-BE49-F238E27FC236}">
                <a16:creationId xmlns:a16="http://schemas.microsoft.com/office/drawing/2014/main" id="{44CA55A4-F00E-4181-8AA0-821B6C2994D8}"/>
              </a:ext>
            </a:extLst>
          </p:cNvPr>
          <p:cNvSpPr txBox="1"/>
          <p:nvPr/>
        </p:nvSpPr>
        <p:spPr>
          <a:xfrm>
            <a:off x="998075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33" name="TextBox 32">
            <a:extLst>
              <a:ext uri="{FF2B5EF4-FFF2-40B4-BE49-F238E27FC236}">
                <a16:creationId xmlns:a16="http://schemas.microsoft.com/office/drawing/2014/main" id="{FC37F1AE-D5B9-45C0-9320-19E3AAC8E38C}"/>
              </a:ext>
            </a:extLst>
          </p:cNvPr>
          <p:cNvSpPr txBox="1"/>
          <p:nvPr/>
        </p:nvSpPr>
        <p:spPr>
          <a:xfrm>
            <a:off x="5344937"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34" name="TextBox 33">
            <a:extLst>
              <a:ext uri="{FF2B5EF4-FFF2-40B4-BE49-F238E27FC236}">
                <a16:creationId xmlns:a16="http://schemas.microsoft.com/office/drawing/2014/main" id="{043CDE89-F0D8-44DD-9607-E91F893103FE}"/>
              </a:ext>
            </a:extLst>
          </p:cNvPr>
          <p:cNvSpPr txBox="1"/>
          <p:nvPr/>
        </p:nvSpPr>
        <p:spPr>
          <a:xfrm>
            <a:off x="1083691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35" name="TextBox 34">
            <a:hlinkClick r:id="" action="ppaction://noaction">
              <a:snd r:embed="rId6" name="Q-A.wav"/>
            </a:hlinkClick>
            <a:extLst>
              <a:ext uri="{FF2B5EF4-FFF2-40B4-BE49-F238E27FC236}">
                <a16:creationId xmlns:a16="http://schemas.microsoft.com/office/drawing/2014/main" id="{10DD42B0-3022-4DC6-A579-EEB98AA98498}"/>
              </a:ext>
            </a:extLst>
          </p:cNvPr>
          <p:cNvSpPr txBox="1"/>
          <p:nvPr/>
        </p:nvSpPr>
        <p:spPr>
          <a:xfrm>
            <a:off x="752353"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A</a:t>
            </a:r>
            <a:endParaRPr lang="en-US" sz="2400" b="1" dirty="0">
              <a:solidFill>
                <a:srgbClr val="115076"/>
              </a:solidFill>
              <a:latin typeface="Century Gothic" panose="020B0502020202020204" pitchFamily="34" charset="0"/>
            </a:endParaRPr>
          </a:p>
        </p:txBody>
      </p:sp>
      <p:sp>
        <p:nvSpPr>
          <p:cNvPr id="53" name="TextBox 52">
            <a:hlinkClick r:id="" action="ppaction://noaction">
              <a:snd r:embed="rId7" name="Q-B.wav"/>
            </a:hlinkClick>
            <a:extLst>
              <a:ext uri="{FF2B5EF4-FFF2-40B4-BE49-F238E27FC236}">
                <a16:creationId xmlns:a16="http://schemas.microsoft.com/office/drawing/2014/main" id="{10DD42B0-3022-4DC6-A579-EEB98AA98498}"/>
              </a:ext>
            </a:extLst>
          </p:cNvPr>
          <p:cNvSpPr txBox="1"/>
          <p:nvPr/>
        </p:nvSpPr>
        <p:spPr>
          <a:xfrm>
            <a:off x="752353" y="414757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54" name="TextBox 53">
            <a:hlinkClick r:id="" action="ppaction://noaction">
              <a:snd r:embed="rId8" name="Q-C.wav"/>
            </a:hlinkClick>
            <a:extLst>
              <a:ext uri="{FF2B5EF4-FFF2-40B4-BE49-F238E27FC236}">
                <a16:creationId xmlns:a16="http://schemas.microsoft.com/office/drawing/2014/main" id="{10DD42B0-3022-4DC6-A579-EEB98AA98498}"/>
              </a:ext>
            </a:extLst>
          </p:cNvPr>
          <p:cNvSpPr txBox="1"/>
          <p:nvPr/>
        </p:nvSpPr>
        <p:spPr>
          <a:xfrm>
            <a:off x="752353" y="480860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C</a:t>
            </a:r>
            <a:endParaRPr lang="en-US" sz="2400" b="1" dirty="0">
              <a:solidFill>
                <a:srgbClr val="115076"/>
              </a:solidFill>
              <a:latin typeface="Century Gothic" panose="020B0502020202020204" pitchFamily="34" charset="0"/>
            </a:endParaRPr>
          </a:p>
        </p:txBody>
      </p:sp>
      <p:sp>
        <p:nvSpPr>
          <p:cNvPr id="55" name="TextBox 54">
            <a:hlinkClick r:id="" action="ppaction://noaction">
              <a:snd r:embed="rId9" name="Q-D.wav"/>
            </a:hlinkClick>
            <a:extLst>
              <a:ext uri="{FF2B5EF4-FFF2-40B4-BE49-F238E27FC236}">
                <a16:creationId xmlns:a16="http://schemas.microsoft.com/office/drawing/2014/main" id="{10DD42B0-3022-4DC6-A579-EEB98AA98498}"/>
              </a:ext>
            </a:extLst>
          </p:cNvPr>
          <p:cNvSpPr txBox="1"/>
          <p:nvPr/>
        </p:nvSpPr>
        <p:spPr>
          <a:xfrm>
            <a:off x="752352"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56" name="TextBox 55">
            <a:hlinkClick r:id="" action="ppaction://noaction">
              <a:snd r:embed="rId10" name="Q-E.wav"/>
            </a:hlinkClick>
            <a:extLst>
              <a:ext uri="{FF2B5EF4-FFF2-40B4-BE49-F238E27FC236}">
                <a16:creationId xmlns:a16="http://schemas.microsoft.com/office/drawing/2014/main" id="{10DD42B0-3022-4DC6-A579-EEB98AA98498}"/>
              </a:ext>
            </a:extLst>
          </p:cNvPr>
          <p:cNvSpPr txBox="1"/>
          <p:nvPr/>
        </p:nvSpPr>
        <p:spPr>
          <a:xfrm>
            <a:off x="6060794"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sp>
        <p:nvSpPr>
          <p:cNvPr id="57" name="TextBox 56">
            <a:hlinkClick r:id="" action="ppaction://noaction">
              <a:snd r:embed="rId11" name="Q-F.wav"/>
            </a:hlinkClick>
            <a:extLst>
              <a:ext uri="{FF2B5EF4-FFF2-40B4-BE49-F238E27FC236}">
                <a16:creationId xmlns:a16="http://schemas.microsoft.com/office/drawing/2014/main" id="{10DD42B0-3022-4DC6-A579-EEB98AA98498}"/>
              </a:ext>
            </a:extLst>
          </p:cNvPr>
          <p:cNvSpPr txBox="1"/>
          <p:nvPr/>
        </p:nvSpPr>
        <p:spPr>
          <a:xfrm>
            <a:off x="6060793" y="414757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F</a:t>
            </a:r>
            <a:endParaRPr lang="en-US" sz="2400" b="1" dirty="0">
              <a:solidFill>
                <a:srgbClr val="115076"/>
              </a:solidFill>
              <a:latin typeface="Century Gothic" panose="020B0502020202020204" pitchFamily="34" charset="0"/>
            </a:endParaRPr>
          </a:p>
        </p:txBody>
      </p:sp>
      <p:sp>
        <p:nvSpPr>
          <p:cNvPr id="58" name="TextBox 57">
            <a:hlinkClick r:id="" action="ppaction://noaction">
              <a:snd r:embed="rId12" name="Q-G.wav"/>
            </a:hlinkClick>
            <a:extLst>
              <a:ext uri="{FF2B5EF4-FFF2-40B4-BE49-F238E27FC236}">
                <a16:creationId xmlns:a16="http://schemas.microsoft.com/office/drawing/2014/main" id="{10DD42B0-3022-4DC6-A579-EEB98AA98498}"/>
              </a:ext>
            </a:extLst>
          </p:cNvPr>
          <p:cNvSpPr txBox="1"/>
          <p:nvPr/>
        </p:nvSpPr>
        <p:spPr>
          <a:xfrm>
            <a:off x="6060793" y="4808605"/>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G</a:t>
            </a:r>
          </a:p>
        </p:txBody>
      </p:sp>
      <p:sp>
        <p:nvSpPr>
          <p:cNvPr id="59" name="TextBox 58">
            <a:hlinkClick r:id="" action="ppaction://noaction">
              <a:snd r:embed="rId13" name="Q-H.wav"/>
            </a:hlinkClick>
            <a:extLst>
              <a:ext uri="{FF2B5EF4-FFF2-40B4-BE49-F238E27FC236}">
                <a16:creationId xmlns:a16="http://schemas.microsoft.com/office/drawing/2014/main" id="{10DD42B0-3022-4DC6-A579-EEB98AA98498}"/>
              </a:ext>
            </a:extLst>
          </p:cNvPr>
          <p:cNvSpPr txBox="1"/>
          <p:nvPr/>
        </p:nvSpPr>
        <p:spPr>
          <a:xfrm>
            <a:off x="6060793" y="54595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H</a:t>
            </a:r>
          </a:p>
        </p:txBody>
      </p:sp>
    </p:spTree>
    <p:extLst>
      <p:ext uri="{BB962C8B-B14F-4D97-AF65-F5344CB8AC3E}">
        <p14:creationId xmlns:p14="http://schemas.microsoft.com/office/powerpoint/2010/main" val="2499134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CAE4B1AA-49BC-4E74-B26E-F3031C4EDE51}"/>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8AAFAE20-5B02-45F2-B704-CCC92E280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7" name="Title 3">
            <a:extLst>
              <a:ext uri="{FF2B5EF4-FFF2-40B4-BE49-F238E27FC236}">
                <a16:creationId xmlns:a16="http://schemas.microsoft.com/office/drawing/2014/main" id="{4FFAD605-FF06-4FE5-B61F-2ABF6550A013}"/>
              </a:ext>
            </a:extLst>
          </p:cNvPr>
          <p:cNvSpPr txBox="1">
            <a:spLocks/>
          </p:cNvSpPr>
          <p:nvPr/>
        </p:nvSpPr>
        <p:spPr>
          <a:xfrm>
            <a:off x="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graphicFrame>
        <p:nvGraphicFramePr>
          <p:cNvPr id="10" name="Content Placeholder 4">
            <a:extLst>
              <a:ext uri="{FF2B5EF4-FFF2-40B4-BE49-F238E27FC236}">
                <a16:creationId xmlns:a16="http://schemas.microsoft.com/office/drawing/2014/main" id="{D9C0457E-05C2-417B-B616-8A7184B676B7}"/>
              </a:ext>
            </a:extLst>
          </p:cNvPr>
          <p:cNvGraphicFramePr>
            <a:graphicFrameLocks/>
          </p:cNvGraphicFramePr>
          <p:nvPr>
            <p:extLst>
              <p:ext uri="{D42A27DB-BD31-4B8C-83A1-F6EECF244321}">
                <p14:modId xmlns:p14="http://schemas.microsoft.com/office/powerpoint/2010/main" val="3087855238"/>
              </p:ext>
            </p:extLst>
          </p:nvPr>
        </p:nvGraphicFramePr>
        <p:xfrm>
          <a:off x="689809" y="1422389"/>
          <a:ext cx="10812381" cy="463027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000" b="0" baseline="0" dirty="0">
                          <a:solidFill>
                            <a:schemeClr val="accent1">
                              <a:lumMod val="50000"/>
                            </a:schemeClr>
                          </a:solidFill>
                          <a:latin typeface="Century Gothic" panose="020B0502020202020204" pitchFamily="34" charset="0"/>
                        </a:rPr>
                        <a:t>Mia is reading out a list of what she and Wolfgang do each week.</a:t>
                      </a:r>
                    </a:p>
                    <a:p>
                      <a:endParaRPr lang="en-GB" sz="2000" b="0" baseline="0" dirty="0">
                        <a:solidFill>
                          <a:schemeClr val="accent1">
                            <a:lumMod val="50000"/>
                          </a:schemeClr>
                        </a:solidFill>
                        <a:latin typeface="Century Gothic" panose="020B0502020202020204" pitchFamily="34" charset="0"/>
                      </a:endParaRPr>
                    </a:p>
                    <a:p>
                      <a:r>
                        <a:rPr lang="en-GB" sz="2000" b="1" dirty="0">
                          <a:solidFill>
                            <a:schemeClr val="accent1">
                              <a:lumMod val="50000"/>
                            </a:schemeClr>
                          </a:solidFill>
                          <a:latin typeface="Century Gothic" panose="020B0502020202020204" pitchFamily="34" charset="0"/>
                        </a:rPr>
                        <a:t>Wer </a:t>
                      </a:r>
                      <a:r>
                        <a:rPr lang="en-GB" sz="2000" b="1" dirty="0" err="1">
                          <a:solidFill>
                            <a:schemeClr val="accent1">
                              <a:lumMod val="50000"/>
                            </a:schemeClr>
                          </a:solidFill>
                          <a:latin typeface="Century Gothic" panose="020B0502020202020204" pitchFamily="34" charset="0"/>
                        </a:rPr>
                        <a:t>macht</a:t>
                      </a:r>
                      <a:r>
                        <a:rPr lang="en-GB" sz="2000" b="1" dirty="0">
                          <a:solidFill>
                            <a:schemeClr val="accent1">
                              <a:lumMod val="50000"/>
                            </a:schemeClr>
                          </a:solidFill>
                          <a:latin typeface="Century Gothic" panose="020B0502020202020204" pitchFamily="34" charset="0"/>
                        </a:rPr>
                        <a:t> was? </a:t>
                      </a:r>
                      <a:r>
                        <a:rPr lang="en-GB" sz="2000" b="0" dirty="0" err="1">
                          <a:solidFill>
                            <a:schemeClr val="accent1">
                              <a:lumMod val="50000"/>
                            </a:schemeClr>
                          </a:solidFill>
                          <a:latin typeface="Century Gothic" panose="020B0502020202020204" pitchFamily="34" charset="0"/>
                        </a:rPr>
                        <a:t>Schreib</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ich</a:t>
                      </a:r>
                      <a:r>
                        <a:rPr lang="en-GB" sz="2000" b="0" dirty="0">
                          <a:solidFill>
                            <a:schemeClr val="accent1">
                              <a:lumMod val="50000"/>
                            </a:schemeClr>
                          </a:solidFill>
                          <a:latin typeface="Century Gothic" panose="020B0502020202020204" pitchFamily="34" charset="0"/>
                        </a:rPr>
                        <a:t> (I) </a:t>
                      </a:r>
                      <a:r>
                        <a:rPr lang="en-GB" sz="2000" b="0" dirty="0" err="1">
                          <a:solidFill>
                            <a:schemeClr val="accent1">
                              <a:lumMod val="50000"/>
                            </a:schemeClr>
                          </a:solidFill>
                          <a:latin typeface="Century Gothic" panose="020B0502020202020204" pitchFamily="34" charset="0"/>
                        </a:rPr>
                        <a:t>oder</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du</a:t>
                      </a:r>
                      <a:r>
                        <a:rPr lang="en-GB" sz="2000" b="0" dirty="0">
                          <a:solidFill>
                            <a:schemeClr val="accent1">
                              <a:lumMod val="50000"/>
                            </a:schemeClr>
                          </a:solidFill>
                          <a:latin typeface="Century Gothic" panose="020B0502020202020204" pitchFamily="34" charset="0"/>
                        </a:rPr>
                        <a:t>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einmal</a:t>
                      </a:r>
                      <a:r>
                        <a:rPr lang="en-GB" sz="1800" b="0" dirty="0">
                          <a:solidFill>
                            <a:schemeClr val="accent1">
                              <a:lumMod val="50000"/>
                            </a:schemeClr>
                          </a:solidFill>
                          <a:latin typeface="Century Gothic" panose="020B0502020202020204" pitchFamily="34" charset="0"/>
                        </a:rPr>
                        <a:t> die </a:t>
                      </a:r>
                      <a:r>
                        <a:rPr lang="en-GB" sz="1800" b="0" dirty="0" err="1">
                          <a:solidFill>
                            <a:schemeClr val="accent1">
                              <a:lumMod val="50000"/>
                            </a:schemeClr>
                          </a:solidFill>
                          <a:latin typeface="Century Gothic" panose="020B0502020202020204" pitchFamily="34" charset="0"/>
                        </a:rPr>
                        <a:t>Woche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tanzen</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gehen</a:t>
                      </a:r>
                      <a:r>
                        <a:rPr lang="en-GB" sz="18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manchmal</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Suppe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kochen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smtClean="0">
                          <a:solidFill>
                            <a:schemeClr val="accent1">
                              <a:lumMod val="50000"/>
                            </a:schemeClr>
                          </a:solidFill>
                          <a:latin typeface="Century Gothic" panose="020B0502020202020204" pitchFamily="34" charset="0"/>
                        </a:rPr>
                        <a:t>kaum</a:t>
                      </a:r>
                      <a:r>
                        <a:rPr lang="en-GB" sz="1800" dirty="0" smtClean="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Hausaufgaben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machen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jeden</a:t>
                      </a:r>
                      <a:r>
                        <a:rPr lang="en-GB" sz="1800" dirty="0">
                          <a:solidFill>
                            <a:schemeClr val="accent1">
                              <a:lumMod val="50000"/>
                            </a:schemeClr>
                          </a:solidFill>
                          <a:latin typeface="Century Gothic" panose="020B0502020202020204" pitchFamily="34" charset="0"/>
                        </a:rPr>
                        <a:t> Tag </a:t>
                      </a:r>
                      <a:r>
                        <a:rPr lang="en-GB" sz="1800" dirty="0" err="1">
                          <a:solidFill>
                            <a:schemeClr val="accent1">
                              <a:lumMod val="50000"/>
                            </a:schemeClr>
                          </a:solidFill>
                          <a:latin typeface="Century Gothic" panose="020B0502020202020204" pitchFamily="34" charset="0"/>
                        </a:rPr>
                        <a:t>eine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Liste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schreiben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sehr</a:t>
                      </a:r>
                      <a:r>
                        <a:rPr lang="en-GB" sz="1800" b="0" dirty="0">
                          <a:solidFill>
                            <a:schemeClr val="accent1">
                              <a:lumMod val="50000"/>
                            </a:schemeClr>
                          </a:solidFill>
                          <a:latin typeface="Century Gothic" panose="020B0502020202020204" pitchFamily="34" charset="0"/>
                        </a:rPr>
                        <a:t> oft Computer </a:t>
                      </a:r>
                      <a:r>
                        <a:rPr lang="en-GB" sz="1800" b="0" dirty="0" err="1">
                          <a:solidFill>
                            <a:schemeClr val="accent1">
                              <a:lumMod val="50000"/>
                            </a:schemeClr>
                          </a:solidFill>
                          <a:latin typeface="Century Gothic" panose="020B0502020202020204" pitchFamily="34" charset="0"/>
                        </a:rPr>
                        <a:t>spielen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sehr</a:t>
                      </a:r>
                      <a:r>
                        <a:rPr lang="en-GB" sz="1800" dirty="0">
                          <a:solidFill>
                            <a:schemeClr val="accent1">
                              <a:lumMod val="50000"/>
                            </a:schemeClr>
                          </a:solidFill>
                          <a:latin typeface="Century Gothic" panose="020B0502020202020204" pitchFamily="34" charset="0"/>
                        </a:rPr>
                        <a:t> oft </a:t>
                      </a:r>
                      <a:r>
                        <a:rPr lang="en-GB" sz="1800" dirty="0" err="1">
                          <a:solidFill>
                            <a:schemeClr val="accent1">
                              <a:lumMod val="50000"/>
                            </a:schemeClr>
                          </a:solidFill>
                          <a:latin typeface="Century Gothic" panose="020B0502020202020204" pitchFamily="34" charset="0"/>
                        </a:rPr>
                        <a:t>mit</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Freunden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reden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jeden</a:t>
                      </a:r>
                      <a:r>
                        <a:rPr lang="en-GB" sz="1800" b="0" dirty="0">
                          <a:solidFill>
                            <a:schemeClr val="accent1">
                              <a:lumMod val="50000"/>
                            </a:schemeClr>
                          </a:solidFill>
                          <a:latin typeface="Century Gothic" panose="020B0502020202020204" pitchFamily="34" charset="0"/>
                        </a:rPr>
                        <a:t> Tag in den Garten </a:t>
                      </a:r>
                      <a:r>
                        <a:rPr lang="en-GB" sz="1800" b="0" dirty="0" err="1">
                          <a:solidFill>
                            <a:schemeClr val="accent1">
                              <a:lumMod val="50000"/>
                            </a:schemeClr>
                          </a:solidFill>
                          <a:latin typeface="Century Gothic" panose="020B0502020202020204" pitchFamily="34" charset="0"/>
                        </a:rPr>
                        <a:t>gehen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nie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tanzen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741686"/>
                  </a:ext>
                </a:extLst>
              </a:tr>
            </a:tbl>
          </a:graphicData>
        </a:graphic>
      </p:graphicFrame>
      <p:pic>
        <p:nvPicPr>
          <p:cNvPr id="21" name="Picture 20">
            <a:extLst>
              <a:ext uri="{FF2B5EF4-FFF2-40B4-BE49-F238E27FC236}">
                <a16:creationId xmlns:a16="http://schemas.microsoft.com/office/drawing/2014/main" id="{4FF2B09D-8976-4173-9AA0-795111A44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837" y="3509660"/>
            <a:ext cx="372635" cy="388161"/>
          </a:xfrm>
          <a:prstGeom prst="rect">
            <a:avLst/>
          </a:prstGeom>
        </p:spPr>
      </p:pic>
      <p:pic>
        <p:nvPicPr>
          <p:cNvPr id="27" name="Picture 26">
            <a:extLst>
              <a:ext uri="{FF2B5EF4-FFF2-40B4-BE49-F238E27FC236}">
                <a16:creationId xmlns:a16="http://schemas.microsoft.com/office/drawing/2014/main" id="{D5C41295-E283-4207-981A-DC2FC87AAC8F}"/>
              </a:ext>
            </a:extLst>
          </p:cNvPr>
          <p:cNvPicPr>
            <a:picLocks noChangeAspect="1"/>
          </p:cNvPicPr>
          <p:nvPr/>
        </p:nvPicPr>
        <p:blipFill>
          <a:blip r:embed="rId5"/>
          <a:stretch>
            <a:fillRect/>
          </a:stretch>
        </p:blipFill>
        <p:spPr>
          <a:xfrm>
            <a:off x="5307029" y="2528456"/>
            <a:ext cx="510252" cy="490969"/>
          </a:xfrm>
          <a:prstGeom prst="rect">
            <a:avLst/>
          </a:prstGeom>
        </p:spPr>
      </p:pic>
      <p:pic>
        <p:nvPicPr>
          <p:cNvPr id="29" name="Picture 28">
            <a:extLst>
              <a:ext uri="{FF2B5EF4-FFF2-40B4-BE49-F238E27FC236}">
                <a16:creationId xmlns:a16="http://schemas.microsoft.com/office/drawing/2014/main" id="{8AC40A7A-03C3-463D-B33B-30EC4BE9970B}"/>
              </a:ext>
            </a:extLst>
          </p:cNvPr>
          <p:cNvPicPr>
            <a:picLocks noChangeAspect="1"/>
          </p:cNvPicPr>
          <p:nvPr/>
        </p:nvPicPr>
        <p:blipFill>
          <a:blip r:embed="rId5"/>
          <a:stretch>
            <a:fillRect/>
          </a:stretch>
        </p:blipFill>
        <p:spPr>
          <a:xfrm>
            <a:off x="10847815" y="2528455"/>
            <a:ext cx="510252" cy="490969"/>
          </a:xfrm>
          <a:prstGeom prst="rect">
            <a:avLst/>
          </a:prstGeom>
        </p:spPr>
      </p:pic>
      <p:pic>
        <p:nvPicPr>
          <p:cNvPr id="30" name="Picture 29">
            <a:extLst>
              <a:ext uri="{FF2B5EF4-FFF2-40B4-BE49-F238E27FC236}">
                <a16:creationId xmlns:a16="http://schemas.microsoft.com/office/drawing/2014/main" id="{0B78EC33-3B1E-4AE2-AF90-22FDD92309CD}"/>
              </a:ext>
            </a:extLst>
          </p:cNvPr>
          <p:cNvPicPr>
            <a:picLocks noChangeAspect="1"/>
          </p:cNvPicPr>
          <p:nvPr/>
        </p:nvPicPr>
        <p:blipFill>
          <a:blip r:embed="rId6"/>
          <a:stretch>
            <a:fillRect/>
          </a:stretch>
        </p:blipFill>
        <p:spPr>
          <a:xfrm>
            <a:off x="4424579" y="2528455"/>
            <a:ext cx="510253" cy="519973"/>
          </a:xfrm>
          <a:prstGeom prst="rect">
            <a:avLst/>
          </a:prstGeom>
        </p:spPr>
      </p:pic>
      <p:pic>
        <p:nvPicPr>
          <p:cNvPr id="31" name="Picture 30">
            <a:extLst>
              <a:ext uri="{FF2B5EF4-FFF2-40B4-BE49-F238E27FC236}">
                <a16:creationId xmlns:a16="http://schemas.microsoft.com/office/drawing/2014/main" id="{5FF76A94-08A5-4465-BE9E-E0CDF42EA8E8}"/>
              </a:ext>
            </a:extLst>
          </p:cNvPr>
          <p:cNvPicPr>
            <a:picLocks noChangeAspect="1"/>
          </p:cNvPicPr>
          <p:nvPr/>
        </p:nvPicPr>
        <p:blipFill>
          <a:blip r:embed="rId6"/>
          <a:stretch>
            <a:fillRect/>
          </a:stretch>
        </p:blipFill>
        <p:spPr>
          <a:xfrm>
            <a:off x="9965366" y="2499451"/>
            <a:ext cx="510253" cy="519973"/>
          </a:xfrm>
          <a:prstGeom prst="rect">
            <a:avLst/>
          </a:prstGeom>
        </p:spPr>
      </p:pic>
      <p:sp>
        <p:nvSpPr>
          <p:cNvPr id="2" name="TextBox 1">
            <a:extLst>
              <a:ext uri="{FF2B5EF4-FFF2-40B4-BE49-F238E27FC236}">
                <a16:creationId xmlns:a16="http://schemas.microsoft.com/office/drawing/2014/main" id="{34568A71-7E04-4AE6-BF41-6C1A3FDEF337}"/>
              </a:ext>
            </a:extLst>
          </p:cNvPr>
          <p:cNvSpPr txBox="1"/>
          <p:nvPr/>
        </p:nvSpPr>
        <p:spPr>
          <a:xfrm>
            <a:off x="4424579"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32" name="TextBox 31">
            <a:extLst>
              <a:ext uri="{FF2B5EF4-FFF2-40B4-BE49-F238E27FC236}">
                <a16:creationId xmlns:a16="http://schemas.microsoft.com/office/drawing/2014/main" id="{44CA55A4-F00E-4181-8AA0-821B6C2994D8}"/>
              </a:ext>
            </a:extLst>
          </p:cNvPr>
          <p:cNvSpPr txBox="1"/>
          <p:nvPr/>
        </p:nvSpPr>
        <p:spPr>
          <a:xfrm>
            <a:off x="998075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33" name="TextBox 32">
            <a:extLst>
              <a:ext uri="{FF2B5EF4-FFF2-40B4-BE49-F238E27FC236}">
                <a16:creationId xmlns:a16="http://schemas.microsoft.com/office/drawing/2014/main" id="{FC37F1AE-D5B9-45C0-9320-19E3AAC8E38C}"/>
              </a:ext>
            </a:extLst>
          </p:cNvPr>
          <p:cNvSpPr txBox="1"/>
          <p:nvPr/>
        </p:nvSpPr>
        <p:spPr>
          <a:xfrm>
            <a:off x="5344937"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34" name="TextBox 33">
            <a:extLst>
              <a:ext uri="{FF2B5EF4-FFF2-40B4-BE49-F238E27FC236}">
                <a16:creationId xmlns:a16="http://schemas.microsoft.com/office/drawing/2014/main" id="{043CDE89-F0D8-44DD-9607-E91F893103FE}"/>
              </a:ext>
            </a:extLst>
          </p:cNvPr>
          <p:cNvSpPr txBox="1"/>
          <p:nvPr/>
        </p:nvSpPr>
        <p:spPr>
          <a:xfrm>
            <a:off x="1083691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pic>
        <p:nvPicPr>
          <p:cNvPr id="51" name="Picture 50">
            <a:extLst>
              <a:ext uri="{FF2B5EF4-FFF2-40B4-BE49-F238E27FC236}">
                <a16:creationId xmlns:a16="http://schemas.microsoft.com/office/drawing/2014/main" id="{FAA6C18E-5841-4E15-BD97-10DD3478F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933" y="4157299"/>
            <a:ext cx="372635" cy="388161"/>
          </a:xfrm>
          <a:prstGeom prst="rect">
            <a:avLst/>
          </a:prstGeom>
        </p:spPr>
      </p:pic>
      <p:pic>
        <p:nvPicPr>
          <p:cNvPr id="52" name="Picture 51">
            <a:extLst>
              <a:ext uri="{FF2B5EF4-FFF2-40B4-BE49-F238E27FC236}">
                <a16:creationId xmlns:a16="http://schemas.microsoft.com/office/drawing/2014/main" id="{49473051-62D3-4B19-A6B1-E596E8B2D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2" y="4870478"/>
            <a:ext cx="372635" cy="388161"/>
          </a:xfrm>
          <a:prstGeom prst="rect">
            <a:avLst/>
          </a:prstGeom>
        </p:spPr>
      </p:pic>
      <p:pic>
        <p:nvPicPr>
          <p:cNvPr id="53" name="Picture 52">
            <a:extLst>
              <a:ext uri="{FF2B5EF4-FFF2-40B4-BE49-F238E27FC236}">
                <a16:creationId xmlns:a16="http://schemas.microsoft.com/office/drawing/2014/main" id="{41EA9BAF-494B-424E-A7D6-EB9787D1E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87" y="5539043"/>
            <a:ext cx="372635" cy="388161"/>
          </a:xfrm>
          <a:prstGeom prst="rect">
            <a:avLst/>
          </a:prstGeom>
        </p:spPr>
      </p:pic>
      <p:pic>
        <p:nvPicPr>
          <p:cNvPr id="54" name="Picture 53">
            <a:extLst>
              <a:ext uri="{FF2B5EF4-FFF2-40B4-BE49-F238E27FC236}">
                <a16:creationId xmlns:a16="http://schemas.microsoft.com/office/drawing/2014/main" id="{78522981-C644-4E3B-8F43-48518ECD1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072" y="3507796"/>
            <a:ext cx="372635" cy="388161"/>
          </a:xfrm>
          <a:prstGeom prst="rect">
            <a:avLst/>
          </a:prstGeom>
        </p:spPr>
      </p:pic>
      <p:pic>
        <p:nvPicPr>
          <p:cNvPr id="55" name="Picture 54">
            <a:extLst>
              <a:ext uri="{FF2B5EF4-FFF2-40B4-BE49-F238E27FC236}">
                <a16:creationId xmlns:a16="http://schemas.microsoft.com/office/drawing/2014/main" id="{E5ABDFA9-D6B9-45C8-8F31-C66B29386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3" y="4228298"/>
            <a:ext cx="372635" cy="388161"/>
          </a:xfrm>
          <a:prstGeom prst="rect">
            <a:avLst/>
          </a:prstGeom>
        </p:spPr>
      </p:pic>
      <p:pic>
        <p:nvPicPr>
          <p:cNvPr id="56" name="Picture 55">
            <a:extLst>
              <a:ext uri="{FF2B5EF4-FFF2-40B4-BE49-F238E27FC236}">
                <a16:creationId xmlns:a16="http://schemas.microsoft.com/office/drawing/2014/main" id="{2E06634B-7D05-4B43-8F33-50BC73A77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347" y="4854639"/>
            <a:ext cx="372635" cy="388161"/>
          </a:xfrm>
          <a:prstGeom prst="rect">
            <a:avLst/>
          </a:prstGeom>
        </p:spPr>
      </p:pic>
      <p:pic>
        <p:nvPicPr>
          <p:cNvPr id="57" name="Picture 56">
            <a:extLst>
              <a:ext uri="{FF2B5EF4-FFF2-40B4-BE49-F238E27FC236}">
                <a16:creationId xmlns:a16="http://schemas.microsoft.com/office/drawing/2014/main" id="{D246AF79-11BD-47D2-A705-8CA9D75F7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4" y="5504154"/>
            <a:ext cx="372635" cy="388161"/>
          </a:xfrm>
          <a:prstGeom prst="rect">
            <a:avLst/>
          </a:prstGeom>
        </p:spPr>
      </p:pic>
      <p:sp>
        <p:nvSpPr>
          <p:cNvPr id="60" name="TextBox 59">
            <a:hlinkClick r:id="" action="ppaction://noaction">
              <a:snd r:embed="rId7" name="A-A.wav"/>
            </a:hlinkClick>
            <a:extLst>
              <a:ext uri="{FF2B5EF4-FFF2-40B4-BE49-F238E27FC236}">
                <a16:creationId xmlns:a16="http://schemas.microsoft.com/office/drawing/2014/main" id="{10DD42B0-3022-4DC6-A579-EEB98AA98498}"/>
              </a:ext>
            </a:extLst>
          </p:cNvPr>
          <p:cNvSpPr txBox="1"/>
          <p:nvPr/>
        </p:nvSpPr>
        <p:spPr>
          <a:xfrm>
            <a:off x="752353"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A</a:t>
            </a:r>
            <a:endParaRPr lang="en-US" sz="2400" b="1" dirty="0">
              <a:solidFill>
                <a:srgbClr val="115076"/>
              </a:solidFill>
              <a:latin typeface="Century Gothic" panose="020B0502020202020204" pitchFamily="34" charset="0"/>
            </a:endParaRPr>
          </a:p>
        </p:txBody>
      </p:sp>
      <p:sp>
        <p:nvSpPr>
          <p:cNvPr id="61" name="TextBox 60">
            <a:hlinkClick r:id="" action="ppaction://noaction">
              <a:snd r:embed="rId8" name="A-B.wav"/>
            </a:hlinkClick>
            <a:extLst>
              <a:ext uri="{FF2B5EF4-FFF2-40B4-BE49-F238E27FC236}">
                <a16:creationId xmlns:a16="http://schemas.microsoft.com/office/drawing/2014/main" id="{10DD42B0-3022-4DC6-A579-EEB98AA98498}"/>
              </a:ext>
            </a:extLst>
          </p:cNvPr>
          <p:cNvSpPr txBox="1"/>
          <p:nvPr/>
        </p:nvSpPr>
        <p:spPr>
          <a:xfrm>
            <a:off x="752353" y="414757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62" name="TextBox 61">
            <a:hlinkClick r:id="" action="ppaction://noaction">
              <a:snd r:embed="rId9" name="A-C.wav"/>
            </a:hlinkClick>
            <a:extLst>
              <a:ext uri="{FF2B5EF4-FFF2-40B4-BE49-F238E27FC236}">
                <a16:creationId xmlns:a16="http://schemas.microsoft.com/office/drawing/2014/main" id="{10DD42B0-3022-4DC6-A579-EEB98AA98498}"/>
              </a:ext>
            </a:extLst>
          </p:cNvPr>
          <p:cNvSpPr txBox="1"/>
          <p:nvPr/>
        </p:nvSpPr>
        <p:spPr>
          <a:xfrm>
            <a:off x="752353" y="480860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C</a:t>
            </a:r>
            <a:endParaRPr lang="en-US" sz="2400" b="1" dirty="0">
              <a:solidFill>
                <a:srgbClr val="115076"/>
              </a:solidFill>
              <a:latin typeface="Century Gothic" panose="020B0502020202020204" pitchFamily="34" charset="0"/>
            </a:endParaRPr>
          </a:p>
        </p:txBody>
      </p:sp>
      <p:sp>
        <p:nvSpPr>
          <p:cNvPr id="63" name="TextBox 62">
            <a:hlinkClick r:id="" action="ppaction://noaction">
              <a:snd r:embed="rId10" name="A-D.wav"/>
            </a:hlinkClick>
            <a:extLst>
              <a:ext uri="{FF2B5EF4-FFF2-40B4-BE49-F238E27FC236}">
                <a16:creationId xmlns:a16="http://schemas.microsoft.com/office/drawing/2014/main" id="{10DD42B0-3022-4DC6-A579-EEB98AA98498}"/>
              </a:ext>
            </a:extLst>
          </p:cNvPr>
          <p:cNvSpPr txBox="1"/>
          <p:nvPr/>
        </p:nvSpPr>
        <p:spPr>
          <a:xfrm>
            <a:off x="752352"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64" name="TextBox 63">
            <a:hlinkClick r:id="" action="ppaction://noaction">
              <a:snd r:embed="rId11" name="A-E.wav"/>
            </a:hlinkClick>
            <a:extLst>
              <a:ext uri="{FF2B5EF4-FFF2-40B4-BE49-F238E27FC236}">
                <a16:creationId xmlns:a16="http://schemas.microsoft.com/office/drawing/2014/main" id="{10DD42B0-3022-4DC6-A579-EEB98AA98498}"/>
              </a:ext>
            </a:extLst>
          </p:cNvPr>
          <p:cNvSpPr txBox="1"/>
          <p:nvPr/>
        </p:nvSpPr>
        <p:spPr>
          <a:xfrm>
            <a:off x="6060794"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sp>
        <p:nvSpPr>
          <p:cNvPr id="65" name="TextBox 64">
            <a:hlinkClick r:id="" action="ppaction://noaction">
              <a:snd r:embed="rId12" name="A-F.wav"/>
            </a:hlinkClick>
            <a:extLst>
              <a:ext uri="{FF2B5EF4-FFF2-40B4-BE49-F238E27FC236}">
                <a16:creationId xmlns:a16="http://schemas.microsoft.com/office/drawing/2014/main" id="{10DD42B0-3022-4DC6-A579-EEB98AA98498}"/>
              </a:ext>
            </a:extLst>
          </p:cNvPr>
          <p:cNvSpPr txBox="1"/>
          <p:nvPr/>
        </p:nvSpPr>
        <p:spPr>
          <a:xfrm>
            <a:off x="6060793" y="414757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rgbClr val="115076"/>
                </a:solidFill>
                <a:latin typeface="Century Gothic" panose="020B0502020202020204" pitchFamily="34" charset="0"/>
              </a:rPr>
              <a:t>F</a:t>
            </a:r>
            <a:endParaRPr lang="en-US" sz="2400" b="1" dirty="0">
              <a:solidFill>
                <a:srgbClr val="115076"/>
              </a:solidFill>
              <a:latin typeface="Century Gothic" panose="020B0502020202020204" pitchFamily="34" charset="0"/>
            </a:endParaRPr>
          </a:p>
        </p:txBody>
      </p:sp>
      <p:sp>
        <p:nvSpPr>
          <p:cNvPr id="66" name="TextBox 65">
            <a:hlinkClick r:id="" action="ppaction://noaction">
              <a:snd r:embed="rId13" name="A-G.wav"/>
            </a:hlinkClick>
            <a:extLst>
              <a:ext uri="{FF2B5EF4-FFF2-40B4-BE49-F238E27FC236}">
                <a16:creationId xmlns:a16="http://schemas.microsoft.com/office/drawing/2014/main" id="{10DD42B0-3022-4DC6-A579-EEB98AA98498}"/>
              </a:ext>
            </a:extLst>
          </p:cNvPr>
          <p:cNvSpPr txBox="1"/>
          <p:nvPr/>
        </p:nvSpPr>
        <p:spPr>
          <a:xfrm>
            <a:off x="6060793" y="4808605"/>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G</a:t>
            </a:r>
          </a:p>
        </p:txBody>
      </p:sp>
      <p:sp>
        <p:nvSpPr>
          <p:cNvPr id="67" name="TextBox 66">
            <a:hlinkClick r:id="" action="ppaction://noaction">
              <a:snd r:embed="rId14" name="A-H.wav"/>
            </a:hlinkClick>
            <a:extLst>
              <a:ext uri="{FF2B5EF4-FFF2-40B4-BE49-F238E27FC236}">
                <a16:creationId xmlns:a16="http://schemas.microsoft.com/office/drawing/2014/main" id="{10DD42B0-3022-4DC6-A579-EEB98AA98498}"/>
              </a:ext>
            </a:extLst>
          </p:cNvPr>
          <p:cNvSpPr txBox="1"/>
          <p:nvPr/>
        </p:nvSpPr>
        <p:spPr>
          <a:xfrm>
            <a:off x="6060793"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H</a:t>
            </a:r>
          </a:p>
        </p:txBody>
      </p:sp>
    </p:spTree>
    <p:extLst>
      <p:ext uri="{BB962C8B-B14F-4D97-AF65-F5344CB8AC3E}">
        <p14:creationId xmlns:p14="http://schemas.microsoft.com/office/powerpoint/2010/main" val="250901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smtClean="0">
                <a:solidFill>
                  <a:prstClr val="white"/>
                </a:solidFill>
                <a:latin typeface="Century Gothic" panose="020B0502020202020204" pitchFamily="34" charset="0"/>
              </a:rPr>
              <a:t>Open and closed questions</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29581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a:t>
            </a:r>
          </a:p>
        </p:txBody>
      </p:sp>
      <p:sp>
        <p:nvSpPr>
          <p:cNvPr id="11" name="TextBox 10"/>
          <p:cNvSpPr txBox="1"/>
          <p:nvPr/>
        </p:nvSpPr>
        <p:spPr>
          <a:xfrm>
            <a:off x="168926" y="6294705"/>
            <a:ext cx="4350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 / Rachel Hawkes</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7158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236062" y="1820637"/>
            <a:ext cx="11719875" cy="535788"/>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As you know,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closed</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questions are formed by swapping </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and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subject</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5593057"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Closed (yes/no) questions</a:t>
            </a: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16881298"/>
              </p:ext>
            </p:extLst>
          </p:nvPr>
        </p:nvGraphicFramePr>
        <p:xfrm>
          <a:off x="2252356" y="4739180"/>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1612546636"/>
              </p:ext>
            </p:extLst>
          </p:nvPr>
        </p:nvGraphicFramePr>
        <p:xfrm>
          <a:off x="2252356" y="4186466"/>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1" name="TextBox 30"/>
          <p:cNvSpPr txBox="1"/>
          <p:nvPr/>
        </p:nvSpPr>
        <p:spPr>
          <a:xfrm>
            <a:off x="359669" y="413093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32" name="TextBox 31"/>
          <p:cNvSpPr txBox="1"/>
          <p:nvPr/>
        </p:nvSpPr>
        <p:spPr>
          <a:xfrm>
            <a:off x="348736" y="471667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sp>
        <p:nvSpPr>
          <p:cNvPr id="2" name="TextBox 1"/>
          <p:cNvSpPr txBox="1"/>
          <p:nvPr/>
        </p:nvSpPr>
        <p:spPr>
          <a:xfrm>
            <a:off x="6845107" y="4170561"/>
            <a:ext cx="5346893" cy="430887"/>
          </a:xfrm>
          <a:prstGeom prst="rect">
            <a:avLst/>
          </a:prstGeom>
          <a:noFill/>
        </p:spPr>
        <p:txBody>
          <a:bodyPr wrap="square" rtlCol="0">
            <a:spAutoFit/>
          </a:bodyPr>
          <a:lstStyle/>
          <a:p>
            <a:r>
              <a:rPr lang="en-GB" sz="2200" i="1" dirty="0" smtClean="0">
                <a:solidFill>
                  <a:srgbClr val="115076"/>
                </a:solidFill>
              </a:rPr>
              <a:t>You are writing a book.</a:t>
            </a:r>
            <a:endParaRPr lang="en-GB" sz="2200" i="1" dirty="0">
              <a:solidFill>
                <a:srgbClr val="115076"/>
              </a:solidFill>
            </a:endParaRPr>
          </a:p>
        </p:txBody>
      </p:sp>
      <p:sp>
        <p:nvSpPr>
          <p:cNvPr id="26" name="TextBox 25"/>
          <p:cNvSpPr txBox="1"/>
          <p:nvPr/>
        </p:nvSpPr>
        <p:spPr>
          <a:xfrm>
            <a:off x="6820410" y="4704387"/>
            <a:ext cx="5346893" cy="430887"/>
          </a:xfrm>
          <a:prstGeom prst="rect">
            <a:avLst/>
          </a:prstGeom>
          <a:noFill/>
        </p:spPr>
        <p:txBody>
          <a:bodyPr wrap="square" rtlCol="0">
            <a:spAutoFit/>
          </a:bodyPr>
          <a:lstStyle/>
          <a:p>
            <a:r>
              <a:rPr lang="en-GB" sz="2200" b="1" i="1" dirty="0" smtClean="0">
                <a:solidFill>
                  <a:srgbClr val="115076"/>
                </a:solidFill>
              </a:rPr>
              <a:t>Are</a:t>
            </a:r>
            <a:r>
              <a:rPr lang="en-GB" sz="2200" i="1" dirty="0" smtClean="0">
                <a:solidFill>
                  <a:srgbClr val="115076"/>
                </a:solidFill>
              </a:rPr>
              <a:t> you writing a book?</a:t>
            </a:r>
            <a:endParaRPr lang="en-GB" sz="2200" i="1" dirty="0">
              <a:solidFill>
                <a:srgbClr val="115076"/>
              </a:solidFill>
            </a:endParaRP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028207005"/>
              </p:ext>
            </p:extLst>
          </p:nvPr>
        </p:nvGraphicFramePr>
        <p:xfrm>
          <a:off x="2263289" y="33570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smtClean="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8" name="Table 17">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773434749"/>
              </p:ext>
            </p:extLst>
          </p:nvPr>
        </p:nvGraphicFramePr>
        <p:xfrm>
          <a:off x="2263289" y="2804345"/>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smtClean="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70602" y="280434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20" name="TextBox 19"/>
          <p:cNvSpPr txBox="1"/>
          <p:nvPr/>
        </p:nvSpPr>
        <p:spPr>
          <a:xfrm>
            <a:off x="359669" y="339008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21" name="TextBox 20"/>
          <p:cNvSpPr txBox="1"/>
          <p:nvPr/>
        </p:nvSpPr>
        <p:spPr>
          <a:xfrm>
            <a:off x="6845107" y="2763841"/>
            <a:ext cx="5346893" cy="430887"/>
          </a:xfrm>
          <a:prstGeom prst="rect">
            <a:avLst/>
          </a:prstGeom>
          <a:noFill/>
        </p:spPr>
        <p:txBody>
          <a:bodyPr wrap="square" rtlCol="0">
            <a:spAutoFit/>
          </a:bodyPr>
          <a:lstStyle/>
          <a:p>
            <a:r>
              <a:rPr lang="en-GB" sz="2200" i="1" dirty="0" smtClean="0">
                <a:solidFill>
                  <a:srgbClr val="115076"/>
                </a:solidFill>
              </a:rPr>
              <a:t>You often play Tennis.</a:t>
            </a:r>
            <a:endParaRPr lang="en-GB" sz="2200" i="1" dirty="0">
              <a:solidFill>
                <a:srgbClr val="115076"/>
              </a:solidFill>
            </a:endParaRPr>
          </a:p>
        </p:txBody>
      </p:sp>
      <p:sp>
        <p:nvSpPr>
          <p:cNvPr id="24" name="TextBox 23"/>
          <p:cNvSpPr txBox="1"/>
          <p:nvPr/>
        </p:nvSpPr>
        <p:spPr>
          <a:xfrm>
            <a:off x="6845106" y="3297667"/>
            <a:ext cx="5346893" cy="430887"/>
          </a:xfrm>
          <a:prstGeom prst="rect">
            <a:avLst/>
          </a:prstGeom>
          <a:noFill/>
        </p:spPr>
        <p:txBody>
          <a:bodyPr wrap="square" rtlCol="0">
            <a:spAutoFit/>
          </a:bodyPr>
          <a:lstStyle/>
          <a:p>
            <a:r>
              <a:rPr lang="en-GB" sz="2200" b="1" i="1" dirty="0" smtClean="0">
                <a:solidFill>
                  <a:srgbClr val="115076"/>
                </a:solidFill>
              </a:rPr>
              <a:t>Do</a:t>
            </a:r>
            <a:r>
              <a:rPr lang="en-GB" sz="2200" i="1" dirty="0" smtClean="0">
                <a:solidFill>
                  <a:srgbClr val="115076"/>
                </a:solidFill>
              </a:rPr>
              <a:t> you often play Tennis?</a:t>
            </a:r>
            <a:endParaRPr lang="en-GB" sz="2200" i="1" dirty="0">
              <a:solidFill>
                <a:srgbClr val="115076"/>
              </a:solidFill>
            </a:endParaRPr>
          </a:p>
        </p:txBody>
      </p:sp>
      <p:sp>
        <p:nvSpPr>
          <p:cNvPr id="25" name="TextBox 24">
            <a:extLst>
              <a:ext uri="{FF2B5EF4-FFF2-40B4-BE49-F238E27FC236}">
                <a16:creationId xmlns:a16="http://schemas.microsoft.com/office/drawing/2014/main" id="{7837C97D-F6F6-427A-A2FC-CE5CB72C1511}"/>
              </a:ext>
            </a:extLst>
          </p:cNvPr>
          <p:cNvSpPr txBox="1"/>
          <p:nvPr/>
        </p:nvSpPr>
        <p:spPr>
          <a:xfrm>
            <a:off x="300038" y="5329213"/>
            <a:ext cx="11719875" cy="600164"/>
          </a:xfrm>
          <a:prstGeom prst="rect">
            <a:avLst/>
          </a:prstGeom>
          <a:noFill/>
        </p:spPr>
        <p:txBody>
          <a:bodyPr wrap="square" rtlCol="0">
            <a:spAutoFit/>
          </a:bodyPr>
          <a:lstStyle/>
          <a:p>
            <a:pPr>
              <a:lnSpc>
                <a:spcPct val="150000"/>
              </a:lnSpc>
            </a:pP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This is how you ask ‘</a:t>
            </a:r>
            <a:r>
              <a:rPr lang="en-US" sz="2200" b="1"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do</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or ‘</a:t>
            </a:r>
            <a:r>
              <a:rPr lang="en-US" sz="2200" b="1"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are</a:t>
            </a:r>
            <a:r>
              <a:rPr lang="en-US" sz="2200" dirty="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questions in German. </a:t>
            </a: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41" name="Rounded Rectangular Callout 4">
            <a:extLst>
              <a:ext uri="{FF2B5EF4-FFF2-40B4-BE49-F238E27FC236}">
                <a16:creationId xmlns:a16="http://schemas.microsoft.com/office/drawing/2014/main" id="{3149910C-FA48-4F11-A59C-BFC470189BD2}"/>
              </a:ext>
            </a:extLst>
          </p:cNvPr>
          <p:cNvSpPr/>
          <p:nvPr/>
        </p:nvSpPr>
        <p:spPr>
          <a:xfrm>
            <a:off x="6807200" y="2585156"/>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when you </a:t>
            </a:r>
            <a:r>
              <a:rPr lang="en-GB" sz="2400" b="1" dirty="0">
                <a:latin typeface="Century Gothic" panose="020B0502020202020204" pitchFamily="34" charset="0"/>
              </a:rPr>
              <a:t>hear </a:t>
            </a:r>
            <a:r>
              <a:rPr lang="en-GB" sz="2400" dirty="0">
                <a:latin typeface="Century Gothic" panose="020B0502020202020204" pitchFamily="34" charset="0"/>
              </a:rPr>
              <a:t>questions, you get an extra clue from the </a:t>
            </a:r>
            <a:r>
              <a:rPr lang="en-GB" sz="2400" b="1" dirty="0">
                <a:latin typeface="Century Gothic" panose="020B0502020202020204" pitchFamily="34" charset="0"/>
              </a:rPr>
              <a:t>intonation</a:t>
            </a:r>
            <a:r>
              <a:rPr lang="en-GB" sz="2400" dirty="0">
                <a:latin typeface="Century Gothic" panose="020B0502020202020204" pitchFamily="34" charset="0"/>
              </a:rPr>
              <a:t>, and when you </a:t>
            </a:r>
            <a:r>
              <a:rPr lang="en-GB" sz="2400" b="1" dirty="0">
                <a:latin typeface="Century Gothic" panose="020B0502020202020204" pitchFamily="34" charset="0"/>
              </a:rPr>
              <a:t>read</a:t>
            </a:r>
            <a:r>
              <a:rPr lang="en-GB" sz="2400" dirty="0">
                <a:latin typeface="Century Gothic" panose="020B0502020202020204" pitchFamily="34" charset="0"/>
              </a:rPr>
              <a:t>, you see the </a:t>
            </a:r>
            <a:r>
              <a:rPr lang="en-GB" sz="2400" b="1" dirty="0">
                <a:latin typeface="Century Gothic" panose="020B0502020202020204" pitchFamily="34" charset="0"/>
              </a:rPr>
              <a:t>question mark</a:t>
            </a:r>
            <a:r>
              <a:rPr lang="en-GB" sz="2400" dirty="0">
                <a:latin typeface="Century Gothic" panose="020B0502020202020204" pitchFamily="34" charset="0"/>
              </a:rPr>
              <a:t>.  </a:t>
            </a:r>
          </a:p>
        </p:txBody>
      </p:sp>
    </p:spTree>
    <p:extLst>
      <p:ext uri="{BB962C8B-B14F-4D97-AF65-F5344CB8AC3E}">
        <p14:creationId xmlns:p14="http://schemas.microsoft.com/office/powerpoint/2010/main" val="311245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31" grpId="0" animBg="1"/>
      <p:bldP spid="32" grpId="0" animBg="1"/>
      <p:bldP spid="2" grpId="0"/>
      <p:bldP spid="26" grpId="0"/>
      <p:bldP spid="19" grpId="0" animBg="1"/>
      <p:bldP spid="20" grpId="0" animBg="1"/>
      <p:bldP spid="21" grpId="0"/>
      <p:bldP spid="24" grpId="0"/>
      <p:bldP spid="25" grpId="0"/>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pic>
        <p:nvPicPr>
          <p:cNvPr id="7" name="Picture 6">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is making observations about Wolfgang. He </a:t>
            </a:r>
            <a:r>
              <a:rPr lang="en-GB" sz="2200" dirty="0" smtClean="0">
                <a:solidFill>
                  <a:srgbClr val="1F4E79"/>
                </a:solidFill>
                <a:latin typeface="Century Gothic" panose="020B0502020202020204" pitchFamily="34" charset="0"/>
              </a:rPr>
              <a:t>can </a:t>
            </a:r>
            <a:r>
              <a:rPr lang="en-GB" sz="2200" dirty="0">
                <a:solidFill>
                  <a:srgbClr val="1F4E79"/>
                </a:solidFill>
                <a:latin typeface="Century Gothic" panose="020B0502020202020204" pitchFamily="34" charset="0"/>
              </a:rPr>
              <a:t>produce a lot of words, but lacks intonation (and manners!)</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31" name="TextBox 30">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32" name="TextBox 31">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33" name="TextBox 32">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34" name="TextBox 33">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35" name="TextBox 34">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36" name="TextBox 35">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37" name="TextBox 36">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38" name="TextBox 37">
            <a:hlinkClick r:id="" action="ppaction://noaction" highlightClick="1">
              <a:snd r:embed="rId6"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39" name="TextBox 38">
            <a:hlinkClick r:id="" action="ppaction://noaction" highlightClick="1">
              <a:snd r:embed="rId7"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pic>
        <p:nvPicPr>
          <p:cNvPr id="41" name="Picture 40">
            <a:extLst>
              <a:ext uri="{FF2B5EF4-FFF2-40B4-BE49-F238E27FC236}">
                <a16:creationId xmlns:a16="http://schemas.microsoft.com/office/drawing/2014/main" id="{72BC4323-F2C7-417C-8739-694A925B1985}"/>
              </a:ext>
            </a:extLst>
          </p:cNvPr>
          <p:cNvPicPr>
            <a:picLocks noChangeAspect="1"/>
          </p:cNvPicPr>
          <p:nvPr/>
        </p:nvPicPr>
        <p:blipFill>
          <a:blip r:embed="rId8"/>
          <a:stretch>
            <a:fillRect/>
          </a:stretch>
        </p:blipFill>
        <p:spPr>
          <a:xfrm>
            <a:off x="10053158" y="4041799"/>
            <a:ext cx="1648929" cy="1791750"/>
          </a:xfrm>
          <a:prstGeom prst="rect">
            <a:avLst/>
          </a:prstGeom>
        </p:spPr>
      </p:pic>
    </p:spTree>
    <p:extLst>
      <p:ext uri="{BB962C8B-B14F-4D97-AF65-F5344CB8AC3E}">
        <p14:creationId xmlns:p14="http://schemas.microsoft.com/office/powerpoint/2010/main" val="32664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pic>
        <p:nvPicPr>
          <p:cNvPr id="7" name="Picture 6">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is making observations about </a:t>
            </a:r>
            <a:r>
              <a:rPr lang="en-GB" sz="2200" dirty="0" smtClean="0">
                <a:solidFill>
                  <a:srgbClr val="1F4E79"/>
                </a:solidFill>
                <a:latin typeface="Century Gothic" panose="020B0502020202020204" pitchFamily="34" charset="0"/>
              </a:rPr>
              <a:t>Wolfgang. He </a:t>
            </a:r>
            <a:r>
              <a:rPr lang="en-GB" sz="2200" dirty="0">
                <a:solidFill>
                  <a:srgbClr val="1F4E79"/>
                </a:solidFill>
                <a:latin typeface="Century Gothic" panose="020B0502020202020204" pitchFamily="34" charset="0"/>
              </a:rPr>
              <a:t>can produce a lot of words, but lacks intonation (and manners!)</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31" name="TextBox 30">
            <a:hlinkClick r:id="" action="ppaction://noaction">
              <a:snd r:embed="rId6" name="L2-C.wav"/>
            </a:hlinkClick>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32" name="TextBox 31">
            <a:hlinkClick r:id="" action="ppaction://noaction">
              <a:snd r:embed="rId7" name="L2-D.wav"/>
            </a:hlinkClick>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33" name="TextBox 32">
            <a:hlinkClick r:id="" action="ppaction://noaction">
              <a:snd r:embed="rId8" name="L2-E.wav"/>
            </a:hlinkClick>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34" name="TextBox 33">
            <a:hlinkClick r:id="" action="ppaction://noaction">
              <a:snd r:embed="rId9" name="L2-F.wav"/>
            </a:hlinkClick>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35" name="TextBox 34">
            <a:hlinkClick r:id="" action="ppaction://noaction">
              <a:snd r:embed="rId10" name="L2-G.wav"/>
            </a:hlinkClick>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36" name="TextBox 35">
            <a:hlinkClick r:id="" action="ppaction://noaction">
              <a:snd r:embed="rId11" name="L2-H.wav"/>
            </a:hlinkClick>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37" name="TextBox 36">
            <a:hlinkClick r:id="" action="ppaction://noaction">
              <a:snd r:embed="rId12" name="L2-I.wav"/>
            </a:hlinkClick>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38" name="TextBox 37">
            <a:hlinkClick r:id="" action="ppaction://noaction" highlightClick="1">
              <a:snd r:embed="rId13"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39" name="TextBox 38">
            <a:hlinkClick r:id="" action="ppaction://noaction" highlightClick="1">
              <a:snd r:embed="rId14"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pic>
        <p:nvPicPr>
          <p:cNvPr id="41" name="Picture 40">
            <a:extLst>
              <a:ext uri="{FF2B5EF4-FFF2-40B4-BE49-F238E27FC236}">
                <a16:creationId xmlns:a16="http://schemas.microsoft.com/office/drawing/2014/main" id="{72BC4323-F2C7-417C-8739-694A925B1985}"/>
              </a:ext>
            </a:extLst>
          </p:cNvPr>
          <p:cNvPicPr>
            <a:picLocks noChangeAspect="1"/>
          </p:cNvPicPr>
          <p:nvPr/>
        </p:nvPicPr>
        <p:blipFill>
          <a:blip r:embed="rId15"/>
          <a:stretch>
            <a:fillRect/>
          </a:stretch>
        </p:blipFill>
        <p:spPr>
          <a:xfrm>
            <a:off x="10053158" y="4041799"/>
            <a:ext cx="1648929" cy="1791750"/>
          </a:xfrm>
          <a:prstGeom prst="rect">
            <a:avLst/>
          </a:prstGeom>
        </p:spPr>
      </p:pic>
      <p:sp>
        <p:nvSpPr>
          <p:cNvPr id="40" name="TextBox 39">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5" name="TextBox 44">
            <a:extLst>
              <a:ext uri="{FF2B5EF4-FFF2-40B4-BE49-F238E27FC236}">
                <a16:creationId xmlns:a16="http://schemas.microsoft.com/office/drawing/2014/main" id="{2A2A1ED1-FACB-4C37-A6E7-257B6B8A4F21}"/>
              </a:ext>
            </a:extLst>
          </p:cNvPr>
          <p:cNvSpPr txBox="1"/>
          <p:nvPr/>
        </p:nvSpPr>
        <p:spPr>
          <a:xfrm>
            <a:off x="6272141" y="5074060"/>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6" name="TextBox 45">
            <a:extLst>
              <a:ext uri="{FF2B5EF4-FFF2-40B4-BE49-F238E27FC236}">
                <a16:creationId xmlns:a16="http://schemas.microsoft.com/office/drawing/2014/main" id="{2DC696C7-6464-4C40-B1A1-D4E993E480F3}"/>
              </a:ext>
            </a:extLst>
          </p:cNvPr>
          <p:cNvSpPr txBox="1"/>
          <p:nvPr/>
        </p:nvSpPr>
        <p:spPr>
          <a:xfrm>
            <a:off x="8321761" y="508042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7" name="TextBox 46">
            <a:extLst>
              <a:ext uri="{FF2B5EF4-FFF2-40B4-BE49-F238E27FC236}">
                <a16:creationId xmlns:a16="http://schemas.microsoft.com/office/drawing/2014/main" id="{B5B82059-2A85-4723-9857-CCDAC94B3EAE}"/>
              </a:ext>
            </a:extLst>
          </p:cNvPr>
          <p:cNvSpPr txBox="1"/>
          <p:nvPr/>
        </p:nvSpPr>
        <p:spPr>
          <a:xfrm>
            <a:off x="4132994" y="5074060"/>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Tree>
    <p:extLst>
      <p:ext uri="{BB962C8B-B14F-4D97-AF65-F5344CB8AC3E}">
        <p14:creationId xmlns:p14="http://schemas.microsoft.com/office/powerpoint/2010/main" val="21319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0" grpId="0"/>
      <p:bldP spid="42" grpId="0"/>
      <p:bldP spid="43" grpId="0"/>
      <p:bldP spid="44" grpId="0"/>
      <p:bldP spid="45" grpId="0"/>
      <p:bldP spid="46" grpId="0"/>
      <p:bldP spid="4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AC046D158EE4DB937DA9A56D27D1C" ma:contentTypeVersion="5" ma:contentTypeDescription="Create a new document." ma:contentTypeScope="" ma:versionID="15b3a2a0811d10aa7cb7beba09e6c482">
  <xsd:schema xmlns:xsd="http://www.w3.org/2001/XMLSchema" xmlns:xs="http://www.w3.org/2001/XMLSchema" xmlns:p="http://schemas.microsoft.com/office/2006/metadata/properties" xmlns:ns3="b24ac480-a0b1-4388-a6cd-cfb001cdf6c7" targetNamespace="http://schemas.microsoft.com/office/2006/metadata/properties" ma:root="true" ma:fieldsID="d03b73e6dc3b15d0fb27d2b969db5c38" ns3:_="">
    <xsd:import namespace="b24ac480-a0b1-4388-a6cd-cfb001cdf6c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ac480-a0b1-4388-a6cd-cfb001cdf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7AC169-7B97-447C-8C12-D6E899A7B5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ac480-a0b1-4388-a6cd-cfb001cdf6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0958AA-6266-4755-BB20-0CFB0D4EE949}">
  <ds:schemaRefs>
    <ds:schemaRef ds:uri="http://schemas.microsoft.com/sharepoint/v3/contenttype/forms"/>
  </ds:schemaRefs>
</ds:datastoreItem>
</file>

<file path=customXml/itemProps3.xml><?xml version="1.0" encoding="utf-8"?>
<ds:datastoreItem xmlns:ds="http://schemas.openxmlformats.org/officeDocument/2006/customXml" ds:itemID="{1E6531FE-80F6-4BDD-AB30-A170B9DBF49B}">
  <ds:schemaRefs>
    <ds:schemaRef ds:uri="http://purl.org/dc/terms/"/>
    <ds:schemaRef ds:uri="http://schemas.microsoft.com/office/2006/documentManagement/types"/>
    <ds:schemaRef ds:uri="b24ac480-a0b1-4388-a6cd-cfb001cdf6c7"/>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1150</TotalTime>
  <Words>1849</Words>
  <Application>Microsoft Office PowerPoint</Application>
  <PresentationFormat>Widescreen</PresentationFormat>
  <Paragraphs>428</Paragraphs>
  <Slides>15</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SimSun</vt:lpstr>
      <vt:lpstr>Arial</vt:lpstr>
      <vt:lpstr>Calibri</vt:lpstr>
      <vt:lpstr>Calibri Light</vt:lpstr>
      <vt:lpstr>Century Gothic</vt:lpstr>
      <vt:lpstr>Times New Roman</vt:lpstr>
      <vt:lpstr>Wingdings</vt:lpstr>
      <vt:lpstr>1_Office Theme</vt:lpstr>
      <vt:lpstr>3_Office Theme</vt:lpstr>
      <vt:lpstr>Office Theme</vt:lpstr>
      <vt:lpstr>Grammar</vt:lpstr>
      <vt:lpstr>Ich oder du?</vt:lpstr>
      <vt:lpstr>Ich oder du?</vt:lpstr>
      <vt:lpstr>PowerPoint Presentation</vt:lpstr>
      <vt:lpstr>PowerPoint Presentation</vt:lpstr>
      <vt:lpstr>Grammar</vt:lpstr>
      <vt:lpstr>Frage oder Satz?</vt:lpstr>
      <vt:lpstr>Frage oder Satz?</vt:lpstr>
      <vt:lpstr>Frage oder Satz?</vt:lpstr>
      <vt:lpstr>Open (wh-) questions</vt:lpstr>
      <vt:lpstr>Open (wh-) questions</vt:lpstr>
      <vt:lpstr>Wie oft machst du das?</vt:lpstr>
      <vt:lpstr>Wie oft machst du das?</vt:lpstr>
      <vt:lpstr>Fragen</vt:lpstr>
      <vt:lpstr>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Natalie Finlayson</cp:lastModifiedBy>
  <cp:revision>150</cp:revision>
  <dcterms:created xsi:type="dcterms:W3CDTF">2019-03-27T07:30:03Z</dcterms:created>
  <dcterms:modified xsi:type="dcterms:W3CDTF">2019-11-01T16:06:40Z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0x0101004E0AC046D158EE4DB937DA9A56D27D1C</vt:lpwstr>
  </property>
</Properties>
</file>