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4" r:id="rId3"/>
  </p:sldMasterIdLst>
  <p:notesMasterIdLst>
    <p:notesMasterId r:id="rId3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entury Gothic" panose="020B0502020202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4XOWCIe5YxsFMl6udpQ0KeOii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A6E480-1F62-463A-BD12-CA06262DFE2A}">
  <a:tblStyle styleId="{16A6E480-1F62-463A-BD12-CA06262DFE2A}"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D5CCFEE-19D6-4465-9D56-5FDEECA1C278}"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4E6"/>
          </a:solidFill>
        </a:fill>
      </a:tcStyle>
    </a:wholeTbl>
    <a:band1H>
      <a:tcTxStyle/>
      <a:tcStyle>
        <a:tcBdr/>
        <a:fill>
          <a:solidFill>
            <a:srgbClr val="FFE8CA"/>
          </a:solidFill>
        </a:fill>
      </a:tcStyle>
    </a:band1H>
    <a:band2H>
      <a:tcTxStyle/>
      <a:tcStyle>
        <a:tcBdr/>
      </a:tcStyle>
    </a:band2H>
    <a:band1V>
      <a:tcTxStyle/>
      <a:tcStyle>
        <a:tcBdr/>
        <a:fill>
          <a:solidFill>
            <a:srgbClr val="FFE8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4"/>
          </a:solidFill>
        </a:fill>
      </a:tcStyle>
    </a:lastCol>
    <a:firstCol>
      <a:tcTxStyle b="on" i="off">
        <a:font>
          <a:latin typeface="Century Gothic"/>
          <a:ea typeface="Century Gothic"/>
          <a:cs typeface="Century Gothic"/>
        </a:font>
        <a:schemeClr val="lt1"/>
      </a:tcTxStyle>
      <a:tcStyle>
        <a:tcBdr/>
        <a:fill>
          <a:solidFill>
            <a:schemeClr val="accent4"/>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 styleId="{8689E3A5-3DF1-482E-A32E-D0018A20E583}"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403B300-8844-4D12-BE3C-1579D111B53F}" styleName="Table_3">
    <a:wholeTbl>
      <a:tcTxStyle b="off" i="off">
        <a:font>
          <a:latin typeface="Century Gothic"/>
          <a:ea typeface="Century Gothic"/>
          <a:cs typeface="Century Gothic"/>
        </a:font>
        <a:schemeClr val="dk1"/>
      </a:tcTxStyle>
      <a:tcStyle>
        <a:tcBdr>
          <a:left>
            <a:ln w="12700" cap="flat" cmpd="sng">
              <a:solidFill>
                <a:schemeClr val="accent4"/>
              </a:solidFill>
              <a:prstDash val="solid"/>
              <a:round/>
              <a:headEnd type="none" w="sm" len="sm"/>
              <a:tailEnd type="none" w="sm" len="sm"/>
            </a:ln>
          </a:left>
          <a:right>
            <a:ln w="12700" cap="flat" cmpd="sng">
              <a:solidFill>
                <a:schemeClr val="accent4"/>
              </a:solidFill>
              <a:prstDash val="solid"/>
              <a:round/>
              <a:headEnd type="none" w="sm" len="sm"/>
              <a:tailEnd type="none" w="sm" len="sm"/>
            </a:ln>
          </a:right>
          <a:top>
            <a:ln w="12700" cap="flat" cmpd="sng">
              <a:solidFill>
                <a:schemeClr val="accent4"/>
              </a:solidFill>
              <a:prstDash val="solid"/>
              <a:round/>
              <a:headEnd type="none" w="sm" len="sm"/>
              <a:tailEnd type="none" w="sm" len="sm"/>
            </a:ln>
          </a:top>
          <a:bottom>
            <a:ln w="12700" cap="flat" cmpd="sng">
              <a:solidFill>
                <a:schemeClr val="accent4"/>
              </a:solidFill>
              <a:prstDash val="solid"/>
              <a:round/>
              <a:headEnd type="none" w="sm" len="sm"/>
              <a:tailEnd type="none" w="sm" len="sm"/>
            </a:ln>
          </a:bottom>
          <a:insideH>
            <a:ln w="12700" cap="flat" cmpd="sng">
              <a:solidFill>
                <a:schemeClr val="accent4"/>
              </a:solidFill>
              <a:prstDash val="solid"/>
              <a:round/>
              <a:headEnd type="none" w="sm" len="sm"/>
              <a:tailEnd type="none" w="sm" len="sm"/>
            </a:ln>
          </a:insideH>
          <a:insideV>
            <a:ln w="12700"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20000"/>
            </a:schemeClr>
          </a:solidFill>
        </a:fill>
      </a:tcStyle>
    </a:band1H>
    <a:band2H>
      <a:tcTxStyle/>
      <a:tcStyle>
        <a:tcBdr/>
      </a:tcStyle>
    </a:band2H>
    <a:band1V>
      <a:tcTxStyle/>
      <a:tcStyle>
        <a:tcBdr/>
        <a:fill>
          <a:solidFill>
            <a:schemeClr val="accent4">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4"/>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132" autoAdjust="0"/>
  </p:normalViewPr>
  <p:slideViewPr>
    <p:cSldViewPr snapToGrid="0">
      <p:cViewPr varScale="1">
        <p:scale>
          <a:sx n="90" d="100"/>
          <a:sy n="90" d="100"/>
        </p:scale>
        <p:origin x="232" y="87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customschemas.google.com/relationships/presentationmetadata" Target="meta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Steve Clarke.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Native-speaker teacher feedback provided by </a:t>
            </a:r>
            <a:r>
              <a:rPr lang="en-GB" sz="1200" b="0" i="0">
                <a:solidFill>
                  <a:schemeClr val="dk1"/>
                </a:solidFill>
                <a:latin typeface="Calibri"/>
                <a:ea typeface="Calibri"/>
                <a:cs typeface="Calibri"/>
                <a:sym typeface="Calibri"/>
              </a:rPr>
              <a:t>Stephanie Cross.</a:t>
            </a:r>
            <a:endParaRPr/>
          </a:p>
          <a:p>
            <a:pPr marL="0" marR="0" lvl="0" indent="0" algn="l" rtl="0">
              <a:lnSpc>
                <a:spcPct val="100000"/>
              </a:lnSpc>
              <a:spcBef>
                <a:spcPts val="0"/>
              </a:spcBef>
              <a:spcAft>
                <a:spcPts val="0"/>
              </a:spcAft>
              <a:buClr>
                <a:schemeClr val="dk1"/>
              </a:buClr>
              <a:buSzPts val="1200"/>
              <a:buFont typeface="Calibri"/>
              <a:buNone/>
            </a:pPr>
            <a:endParaRPr sz="1200" b="1"/>
          </a:p>
          <a:p>
            <a:pPr marL="0" marR="0" lvl="0" indent="0" algn="l" rtl="0">
              <a:lnSpc>
                <a:spcPct val="100000"/>
              </a:lnSpc>
              <a:spcBef>
                <a:spcPts val="0"/>
              </a:spcBef>
              <a:spcAft>
                <a:spcPts val="0"/>
              </a:spcAft>
              <a:buClr>
                <a:schemeClr val="dk1"/>
              </a:buClr>
              <a:buSzPts val="1200"/>
              <a:buFont typeface="Calibri"/>
              <a:buNone/>
            </a:pPr>
            <a:r>
              <a:rPr lang="en-GB" sz="1200" b="1"/>
              <a:t>Learning outcomes (lesson 1):</a:t>
            </a:r>
            <a:endParaRPr/>
          </a:p>
          <a:p>
            <a:pPr marL="0" marR="0" lvl="0" indent="0" algn="l" rtl="0">
              <a:lnSpc>
                <a:spcPct val="100000"/>
              </a:lnSpc>
              <a:spcBef>
                <a:spcPts val="0"/>
              </a:spcBef>
              <a:spcAft>
                <a:spcPts val="0"/>
              </a:spcAft>
              <a:buClr>
                <a:schemeClr val="dk1"/>
              </a:buClr>
              <a:buSzPts val="1200"/>
              <a:buFont typeface="Calibri"/>
              <a:buNone/>
            </a:pPr>
            <a:r>
              <a:rPr lang="en-GB" sz="1200" b="0"/>
              <a:t>Introduction of imperfect tense modal verbs, konnte, musste, wollte: 1</a:t>
            </a:r>
            <a:r>
              <a:rPr lang="en-GB" sz="1200" b="0" baseline="30000"/>
              <a:t>st</a:t>
            </a:r>
            <a:r>
              <a:rPr lang="en-GB" sz="1200" b="0"/>
              <a:t>, 2</a:t>
            </a:r>
            <a:r>
              <a:rPr lang="en-GB" sz="1200" b="0" baseline="30000"/>
              <a:t>nd</a:t>
            </a:r>
            <a:r>
              <a:rPr lang="en-GB" sz="1200" b="0"/>
              <a:t>, 3</a:t>
            </a:r>
            <a:r>
              <a:rPr lang="en-GB" sz="1200" b="0" baseline="30000"/>
              <a:t>rd</a:t>
            </a:r>
            <a:r>
              <a:rPr lang="en-GB" sz="1200" b="0"/>
              <a:t> person singular</a:t>
            </a:r>
            <a:br>
              <a:rPr lang="en-GB" sz="1200" b="0"/>
            </a:br>
            <a:r>
              <a:rPr lang="en-GB" sz="1200" b="0"/>
              <a:t>Months of the year</a:t>
            </a:r>
            <a:endParaRPr/>
          </a:p>
          <a:p>
            <a:pPr marL="0" marR="0" lvl="0" indent="0" algn="l" rtl="0">
              <a:lnSpc>
                <a:spcPct val="100000"/>
              </a:lnSpc>
              <a:spcBef>
                <a:spcPts val="0"/>
              </a:spcBef>
              <a:spcAft>
                <a:spcPts val="0"/>
              </a:spcAft>
              <a:buClr>
                <a:schemeClr val="dk1"/>
              </a:buClr>
              <a:buSzPts val="1200"/>
              <a:buFont typeface="Calibri"/>
              <a:buNone/>
            </a:pPr>
            <a:endParaRPr sz="1200" b="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Word frequency (1 is the most frequent word in German):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9.2.1.5 (introduce)</a:t>
            </a:r>
            <a:r>
              <a:rPr lang="en-GB" sz="1200" b="0" i="0" u="none" strike="noStrike" cap="none">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einschlafen [2680]  mitnehmen [1459] konnte, konntest [23] musste, musstest [43] wollte, wolltest [57] April [1004] Mai [1048] November [1273] September [1035] Zahn [1871] wach [3153]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9.2.1.2 (revisit) </a:t>
            </a:r>
            <a:r>
              <a:rPr lang="en-GB" sz="1200">
                <a:solidFill>
                  <a:schemeClr val="dk1"/>
                </a:solidFill>
                <a:latin typeface="Calibri"/>
                <a:ea typeface="Calibri"/>
                <a:cs typeface="Calibri"/>
                <a:sym typeface="Calibri"/>
              </a:rPr>
              <a:t>jemand [330] niemand [362] Blume [2463] Gegenstand [1308] Juni [1148] Meter [479] Person [357]  Zentimeter [1338] gucken/kucken [1362] wachsen [470]  aktiv [790]  beliebt [1873] meist [705] ungefähr [1458]</a:t>
            </a:r>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a:solidFill>
                  <a:schemeClr val="dk1"/>
                </a:solidFill>
                <a:latin typeface="Calibri"/>
                <a:ea typeface="Calibri"/>
                <a:cs typeface="Calibri"/>
                <a:sym typeface="Calibri"/>
              </a:rPr>
              <a:t>9.1.1.6 (revisit)</a:t>
            </a:r>
            <a:r>
              <a:rPr lang="en-GB" sz="1200" b="0" i="0" u="none" strike="noStrike" cap="none">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beobachten [697] entdecken [743] unterstützen [760] Bewegung [709] Chemie [486] Forscher [1246] Moment [348] Tourist [1318] Wissenschaftler [1522] historisch [901] als3 [22] bevor [537] nachdem [528]</a:t>
            </a:r>
            <a:endParaRPr i="1"/>
          </a:p>
          <a:p>
            <a:pPr marL="0" marR="0" lvl="0" indent="0" algn="l" rtl="0">
              <a:lnSpc>
                <a:spcPct val="100000"/>
              </a:lnSpc>
              <a:spcBef>
                <a:spcPts val="0"/>
              </a:spcBef>
              <a:spcAft>
                <a:spcPts val="0"/>
              </a:spcAft>
              <a:buClr>
                <a:schemeClr val="dk1"/>
              </a:buClr>
              <a:buSzPts val="1200"/>
              <a:buFont typeface="Calibri"/>
              <a:buNone/>
            </a:pPr>
            <a:r>
              <a:rPr lang="en-GB" i="1"/>
              <a:t>Source:  </a:t>
            </a:r>
            <a:r>
              <a:rPr lang="en-GB" sz="1200" i="1">
                <a:solidFill>
                  <a:srgbClr val="000000"/>
                </a:solidFill>
                <a:latin typeface="Calibri"/>
                <a:ea typeface="Calibri"/>
                <a:cs typeface="Calibri"/>
                <a:sym typeface="Calibri"/>
              </a:rPr>
              <a:t>Jones, R.L &amp; Tschirner, E. (2019). A frequency dictionary of German: Core vocabulary for learners. London: Routledge.</a:t>
            </a:r>
            <a:endParaRPr sz="1200" i="1">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i="1"/>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The frequency rankings for words that occur in this PowerPoint which have been</a:t>
            </a:r>
            <a:r>
              <a:rPr lang="en-GB" sz="1200" b="0" i="1" u="none" strike="noStrike">
                <a:solidFill>
                  <a:schemeClr val="dk1"/>
                </a:solidFill>
                <a:latin typeface="Calibri"/>
                <a:ea typeface="Calibri"/>
                <a:cs typeface="Calibri"/>
                <a:sym typeface="Calibri"/>
              </a:rPr>
              <a:t> previously</a:t>
            </a:r>
            <a:r>
              <a:rPr lang="en-GB" sz="1200" b="0" i="0" u="none" strike="noStrike">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For any </a:t>
            </a:r>
            <a:r>
              <a:rPr lang="en-GB" sz="1200" b="0" i="1" u="none" strike="noStrike">
                <a:solidFill>
                  <a:schemeClr val="dk1"/>
                </a:solidFill>
                <a:latin typeface="Calibri"/>
                <a:ea typeface="Calibri"/>
                <a:cs typeface="Calibri"/>
                <a:sym typeface="Calibri"/>
              </a:rPr>
              <a:t>other </a:t>
            </a:r>
            <a:r>
              <a:rPr lang="en-GB" sz="1200" b="0" i="0" u="none" strike="noStrike">
                <a:solidFill>
                  <a:schemeClr val="dk1"/>
                </a:solidFill>
                <a:latin typeface="Calibri"/>
                <a:ea typeface="Calibri"/>
                <a:cs typeface="Calibri"/>
                <a:sym typeface="Calibri"/>
              </a:rPr>
              <a:t>words that occur incidentally in this PowerPoint, frequency rankings will be provided in the notes field wherever possible.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None/>
            </a:pPr>
            <a:endParaRPr/>
          </a:p>
        </p:txBody>
      </p:sp>
      <p:sp>
        <p:nvSpPr>
          <p:cNvPr id="138" name="Google Shape;13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a:t>
            </a:r>
            <a:br>
              <a:rPr lang="en-GB" dirty="0"/>
            </a:br>
            <a:br>
              <a:rPr lang="en-GB" b="1" dirty="0"/>
            </a:br>
            <a:r>
              <a:rPr lang="en-GB" b="1" dirty="0"/>
              <a:t>Aim: </a:t>
            </a:r>
            <a:r>
              <a:rPr lang="en-GB" b="0" dirty="0"/>
              <a:t>to introduce three imperfect modal verbs in 1</a:t>
            </a:r>
            <a:r>
              <a:rPr lang="en-GB" b="0" baseline="30000" dirty="0"/>
              <a:t>st</a:t>
            </a:r>
            <a:r>
              <a:rPr lang="en-GB" b="0" dirty="0"/>
              <a:t>, 2</a:t>
            </a:r>
            <a:r>
              <a:rPr lang="en-GB" b="0" baseline="30000" dirty="0"/>
              <a:t>nd</a:t>
            </a:r>
            <a:r>
              <a:rPr lang="en-GB" b="0" dirty="0"/>
              <a:t>, 3</a:t>
            </a:r>
            <a:r>
              <a:rPr lang="en-GB" b="0" baseline="30000" dirty="0"/>
              <a:t>rd</a:t>
            </a:r>
            <a:r>
              <a:rPr lang="en-GB" b="0" dirty="0"/>
              <a:t> persons singular.</a:t>
            </a:r>
            <a:br>
              <a:rPr lang="en-GB" b="0" dirty="0"/>
            </a:br>
            <a:br>
              <a:rPr lang="en-GB" dirty="0"/>
            </a:br>
            <a:r>
              <a:rPr lang="en-GB" b="1" dirty="0"/>
              <a:t>Procedure:</a:t>
            </a:r>
            <a:br>
              <a:rPr lang="en-GB" dirty="0"/>
            </a:br>
            <a:r>
              <a:rPr lang="en-GB" dirty="0"/>
              <a:t>Click to bring up the stages of the explanation.</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35" name="Google Shape;33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8 minutes</a:t>
            </a:r>
            <a:br>
              <a:rPr lang="en-GB" dirty="0"/>
            </a:br>
            <a:br>
              <a:rPr lang="en-GB" b="1" dirty="0"/>
            </a:br>
            <a:r>
              <a:rPr lang="en-GB" b="1" dirty="0"/>
              <a:t>Aim: </a:t>
            </a:r>
            <a:r>
              <a:rPr lang="en-GB" b="0" dirty="0"/>
              <a:t>to practise aural recognition of present and past forms of modal verbs.</a:t>
            </a:r>
            <a:br>
              <a:rPr lang="en-GB" dirty="0"/>
            </a:br>
            <a:br>
              <a:rPr lang="en-GB" dirty="0"/>
            </a:br>
            <a:r>
              <a:rPr lang="en-GB" b="1" dirty="0"/>
              <a:t>Procedure:</a:t>
            </a:r>
            <a:br>
              <a:rPr lang="en-GB" dirty="0"/>
            </a:br>
            <a:r>
              <a:rPr lang="en-GB" dirty="0"/>
              <a:t>1. Ensure students remember the words </a:t>
            </a:r>
            <a:r>
              <a:rPr lang="en-GB" i="1" dirty="0" err="1"/>
              <a:t>Vergangenheit</a:t>
            </a:r>
            <a:r>
              <a:rPr lang="en-GB" dirty="0"/>
              <a:t> (past) and </a:t>
            </a:r>
            <a:r>
              <a:rPr lang="en-GB" i="1" dirty="0" err="1"/>
              <a:t>Gegenwart</a:t>
            </a:r>
            <a:r>
              <a:rPr lang="en-GB" i="1" dirty="0"/>
              <a:t> </a:t>
            </a:r>
            <a:r>
              <a:rPr lang="en-GB" dirty="0"/>
              <a:t>(present).</a:t>
            </a:r>
            <a:endParaRPr dirty="0"/>
          </a:p>
          <a:p>
            <a:pPr marL="0" lvl="0" indent="0" algn="l" rtl="0">
              <a:spcBef>
                <a:spcPts val="0"/>
              </a:spcBef>
              <a:spcAft>
                <a:spcPts val="0"/>
              </a:spcAft>
              <a:buNone/>
            </a:pPr>
            <a:r>
              <a:rPr lang="en-GB" dirty="0"/>
              <a:t>2. Click the audio buttons to play the recording.</a:t>
            </a:r>
            <a:endParaRPr dirty="0"/>
          </a:p>
          <a:p>
            <a:pPr marL="0" lvl="0" indent="0" algn="l" rtl="0">
              <a:spcBef>
                <a:spcPts val="0"/>
              </a:spcBef>
              <a:spcAft>
                <a:spcPts val="0"/>
              </a:spcAft>
              <a:buNone/>
            </a:pPr>
            <a:r>
              <a:rPr lang="en-GB" dirty="0"/>
              <a:t>3. Students decide whether the modal verb is in the past or present, and write V (</a:t>
            </a:r>
            <a:r>
              <a:rPr lang="en-GB" i="1" dirty="0" err="1"/>
              <a:t>Vergangenheit</a:t>
            </a:r>
            <a:r>
              <a:rPr lang="en-GB" dirty="0"/>
              <a:t>) or G</a:t>
            </a:r>
            <a:r>
              <a:rPr lang="en-GB" baseline="0" dirty="0"/>
              <a:t> (</a:t>
            </a:r>
            <a:r>
              <a:rPr lang="en-GB" i="1" dirty="0" err="1"/>
              <a:t>Gegenwart</a:t>
            </a:r>
            <a:r>
              <a:rPr lang="en-GB" i="1" dirty="0"/>
              <a:t> </a:t>
            </a:r>
            <a:r>
              <a:rPr lang="en-GB" baseline="0" dirty="0"/>
              <a:t>).</a:t>
            </a:r>
            <a:br>
              <a:rPr lang="en-GB" dirty="0"/>
            </a:br>
            <a:r>
              <a:rPr lang="en-GB" dirty="0"/>
              <a:t>4. Students listen again and decide whether it is </a:t>
            </a:r>
            <a:r>
              <a:rPr lang="en-GB" i="1" dirty="0"/>
              <a:t>ich / du / </a:t>
            </a:r>
            <a:r>
              <a:rPr lang="en-GB" i="1" dirty="0" err="1"/>
              <a:t>sie</a:t>
            </a:r>
            <a:r>
              <a:rPr lang="en-GB" dirty="0"/>
              <a:t>.</a:t>
            </a:r>
            <a:endParaRPr dirty="0"/>
          </a:p>
          <a:p>
            <a:pPr marL="0" lvl="0" indent="0" algn="l" rtl="0">
              <a:spcBef>
                <a:spcPts val="0"/>
              </a:spcBef>
              <a:spcAft>
                <a:spcPts val="0"/>
              </a:spcAft>
              <a:buNone/>
            </a:pPr>
            <a:r>
              <a:rPr lang="en-GB" dirty="0"/>
              <a:t>5. Click to reveal the answers.</a:t>
            </a:r>
            <a:br>
              <a:rPr lang="en-GB" dirty="0"/>
            </a:br>
            <a:r>
              <a:rPr lang="en-GB" dirty="0"/>
              <a:t>6. If time allows, click to reveal written versions of the statements, and elicit their English meaning.</a:t>
            </a:r>
            <a:endParaRPr dirty="0"/>
          </a:p>
          <a:p>
            <a:pPr marL="0" lvl="0" indent="0" algn="l" rtl="0">
              <a:spcBef>
                <a:spcPts val="0"/>
              </a:spcBef>
              <a:spcAft>
                <a:spcPts val="0"/>
              </a:spcAft>
              <a:buNone/>
            </a:pPr>
            <a:endParaRPr dirty="0"/>
          </a:p>
          <a:p>
            <a:pPr marL="0" lvl="0" indent="0" algn="l" rtl="0">
              <a:lnSpc>
                <a:spcPct val="107000"/>
              </a:lnSpc>
              <a:spcBef>
                <a:spcPts val="0"/>
              </a:spcBef>
              <a:spcAft>
                <a:spcPts val="0"/>
              </a:spcAft>
              <a:buNone/>
            </a:pPr>
            <a:r>
              <a:rPr lang="en-GB" b="1" dirty="0"/>
              <a:t>Transcript:</a:t>
            </a:r>
            <a:br>
              <a:rPr lang="en-GB" dirty="0"/>
            </a:br>
            <a:r>
              <a:rPr lang="en-GB" sz="1800" dirty="0">
                <a:solidFill>
                  <a:srgbClr val="1F4E79"/>
                </a:solidFill>
                <a:latin typeface="Century Gothic"/>
                <a:ea typeface="Century Gothic"/>
                <a:cs typeface="Century Gothic"/>
                <a:sym typeface="Century Gothic"/>
              </a:rPr>
              <a:t>1. Katja: </a:t>
            </a:r>
            <a:r>
              <a:rPr lang="en-GB" sz="1800" dirty="0" err="1">
                <a:solidFill>
                  <a:srgbClr val="1F4E79"/>
                </a:solidFill>
                <a:latin typeface="Century Gothic"/>
                <a:ea typeface="Century Gothic"/>
                <a:cs typeface="Century Gothic"/>
                <a:sym typeface="Century Gothic"/>
              </a:rPr>
              <a:t>Mit</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acht</a:t>
            </a:r>
            <a:r>
              <a:rPr lang="en-GB" sz="1800" dirty="0">
                <a:solidFill>
                  <a:srgbClr val="1F4E79"/>
                </a:solidFill>
                <a:latin typeface="Century Gothic"/>
                <a:ea typeface="Century Gothic"/>
                <a:cs typeface="Century Gothic"/>
                <a:sym typeface="Century Gothic"/>
              </a:rPr>
              <a:t> Jahren </a:t>
            </a:r>
            <a:r>
              <a:rPr lang="en-GB" sz="1800" dirty="0" err="1">
                <a:solidFill>
                  <a:srgbClr val="1F4E79"/>
                </a:solidFill>
                <a:latin typeface="Century Gothic"/>
                <a:ea typeface="Century Gothic"/>
                <a:cs typeface="Century Gothic"/>
                <a:sym typeface="Century Gothic"/>
              </a:rPr>
              <a:t>kann</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sie</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schon</a:t>
            </a:r>
            <a:r>
              <a:rPr lang="en-GB" sz="1800" dirty="0">
                <a:solidFill>
                  <a:srgbClr val="1F4E79"/>
                </a:solidFill>
                <a:latin typeface="Century Gothic"/>
                <a:ea typeface="Century Gothic"/>
                <a:cs typeface="Century Gothic"/>
                <a:sym typeface="Century Gothic"/>
              </a:rPr>
              <a:t> Rad </a:t>
            </a:r>
            <a:r>
              <a:rPr lang="en-GB" sz="1800" dirty="0" err="1">
                <a:solidFill>
                  <a:srgbClr val="1F4E79"/>
                </a:solidFill>
                <a:latin typeface="Century Gothic"/>
                <a:ea typeface="Century Gothic"/>
                <a:cs typeface="Century Gothic"/>
                <a:sym typeface="Century Gothic"/>
              </a:rPr>
              <a:t>fahren</a:t>
            </a:r>
            <a:r>
              <a:rPr lang="en-GB" sz="1800" dirty="0">
                <a:solidFill>
                  <a:srgbClr val="1F4E79"/>
                </a:solidFill>
                <a:latin typeface="Century Gothic"/>
                <a:ea typeface="Century Gothic"/>
                <a:cs typeface="Century Gothic"/>
                <a:sym typeface="Century Gothic"/>
              </a:rPr>
              <a:t>.</a:t>
            </a: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solidFill>
                  <a:srgbClr val="1F4E79"/>
                </a:solidFill>
                <a:latin typeface="Century Gothic"/>
                <a:ea typeface="Century Gothic"/>
                <a:cs typeface="Century Gothic"/>
                <a:sym typeface="Century Gothic"/>
              </a:rPr>
              <a:t>2. Katja : Ich </a:t>
            </a:r>
            <a:r>
              <a:rPr lang="en-GB" sz="1800" dirty="0" err="1">
                <a:solidFill>
                  <a:srgbClr val="1F4E79"/>
                </a:solidFill>
                <a:latin typeface="Century Gothic"/>
                <a:ea typeface="Century Gothic"/>
                <a:cs typeface="Century Gothic"/>
                <a:sym typeface="Century Gothic"/>
              </a:rPr>
              <a:t>konnte</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sehr</a:t>
            </a:r>
            <a:r>
              <a:rPr lang="en-GB" sz="1800" dirty="0">
                <a:solidFill>
                  <a:srgbClr val="1F4E79"/>
                </a:solidFill>
                <a:latin typeface="Century Gothic"/>
                <a:ea typeface="Century Gothic"/>
                <a:cs typeface="Century Gothic"/>
                <a:sym typeface="Century Gothic"/>
              </a:rPr>
              <a:t> gut </a:t>
            </a:r>
            <a:r>
              <a:rPr lang="en-GB" sz="1800" dirty="0" err="1">
                <a:solidFill>
                  <a:srgbClr val="1F4E79"/>
                </a:solidFill>
                <a:latin typeface="Century Gothic"/>
                <a:ea typeface="Century Gothic"/>
                <a:cs typeface="Century Gothic"/>
                <a:sym typeface="Century Gothic"/>
              </a:rPr>
              <a:t>schwimmen</a:t>
            </a:r>
            <a:r>
              <a:rPr lang="en-GB" sz="1800" dirty="0">
                <a:solidFill>
                  <a:srgbClr val="1F4E79"/>
                </a:solidFill>
                <a:latin typeface="Century Gothic"/>
                <a:ea typeface="Century Gothic"/>
                <a:cs typeface="Century Gothic"/>
                <a:sym typeface="Century Gothic"/>
              </a:rPr>
              <a:t>.</a:t>
            </a:r>
            <a:br>
              <a:rPr lang="en-GB" sz="1800" dirty="0">
                <a:solidFill>
                  <a:srgbClr val="1F4E79"/>
                </a:solidFill>
                <a:latin typeface="Century Gothic"/>
                <a:ea typeface="Century Gothic"/>
                <a:cs typeface="Century Gothic"/>
                <a:sym typeface="Century Gothic"/>
              </a:rPr>
            </a:br>
            <a:r>
              <a:rPr lang="en-GB" sz="1800" dirty="0">
                <a:solidFill>
                  <a:srgbClr val="1F4E79"/>
                </a:solidFill>
                <a:latin typeface="Century Gothic"/>
                <a:ea typeface="Century Gothic"/>
                <a:cs typeface="Century Gothic"/>
                <a:sym typeface="Century Gothic"/>
              </a:rPr>
              <a:t>3. Katja: Ich will </a:t>
            </a:r>
            <a:r>
              <a:rPr lang="en-GB" sz="1800" dirty="0" err="1">
                <a:solidFill>
                  <a:srgbClr val="1F4E79"/>
                </a:solidFill>
                <a:latin typeface="Century Gothic"/>
                <a:ea typeface="Century Gothic"/>
                <a:cs typeface="Century Gothic"/>
                <a:sym typeface="Century Gothic"/>
              </a:rPr>
              <a:t>immer</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aktiv</a:t>
            </a:r>
            <a:r>
              <a:rPr lang="en-GB" sz="1800" dirty="0">
                <a:solidFill>
                  <a:srgbClr val="1F4E79"/>
                </a:solidFill>
                <a:latin typeface="Century Gothic"/>
                <a:ea typeface="Century Gothic"/>
                <a:cs typeface="Century Gothic"/>
                <a:sym typeface="Century Gothic"/>
              </a:rPr>
              <a:t> sein.</a:t>
            </a:r>
            <a:br>
              <a:rPr lang="en-GB" sz="1800" dirty="0">
                <a:solidFill>
                  <a:srgbClr val="1F4E79"/>
                </a:solidFill>
                <a:latin typeface="Century Gothic"/>
                <a:ea typeface="Century Gothic"/>
                <a:cs typeface="Century Gothic"/>
                <a:sym typeface="Century Gothic"/>
              </a:rPr>
            </a:br>
            <a:r>
              <a:rPr lang="en-GB" sz="1800" dirty="0">
                <a:solidFill>
                  <a:srgbClr val="1F4E79"/>
                </a:solidFill>
                <a:latin typeface="Century Gothic"/>
                <a:ea typeface="Century Gothic"/>
                <a:cs typeface="Century Gothic"/>
                <a:sym typeface="Century Gothic"/>
              </a:rPr>
              <a:t>4. </a:t>
            </a:r>
            <a:r>
              <a:rPr lang="en-GB" sz="1800" dirty="0" err="1">
                <a:solidFill>
                  <a:srgbClr val="1F4E79"/>
                </a:solidFill>
                <a:latin typeface="Century Gothic"/>
                <a:ea typeface="Century Gothic"/>
                <a:cs typeface="Century Gothic"/>
                <a:sym typeface="Century Gothic"/>
              </a:rPr>
              <a:t>Vater</a:t>
            </a:r>
            <a:r>
              <a:rPr lang="en-GB" sz="1800" dirty="0">
                <a:solidFill>
                  <a:srgbClr val="1F4E79"/>
                </a:solidFill>
                <a:latin typeface="Century Gothic"/>
                <a:ea typeface="Century Gothic"/>
                <a:cs typeface="Century Gothic"/>
                <a:sym typeface="Century Gothic"/>
              </a:rPr>
              <a:t>: Das </a:t>
            </a:r>
            <a:r>
              <a:rPr lang="en-GB" sz="1800" dirty="0" err="1">
                <a:solidFill>
                  <a:srgbClr val="1F4E79"/>
                </a:solidFill>
                <a:latin typeface="Century Gothic"/>
                <a:ea typeface="Century Gothic"/>
                <a:cs typeface="Century Gothic"/>
                <a:sym typeface="Century Gothic"/>
              </a:rPr>
              <a:t>kannst</a:t>
            </a:r>
            <a:r>
              <a:rPr lang="en-GB" sz="1800" dirty="0">
                <a:solidFill>
                  <a:srgbClr val="1F4E79"/>
                </a:solidFill>
                <a:latin typeface="Century Gothic"/>
                <a:ea typeface="Century Gothic"/>
                <a:cs typeface="Century Gothic"/>
                <a:sym typeface="Century Gothic"/>
              </a:rPr>
              <a:t> du </a:t>
            </a:r>
            <a:r>
              <a:rPr lang="en-GB" sz="1800" dirty="0" err="1">
                <a:solidFill>
                  <a:srgbClr val="1F4E79"/>
                </a:solidFill>
                <a:latin typeface="Century Gothic"/>
                <a:ea typeface="Century Gothic"/>
                <a:cs typeface="Century Gothic"/>
                <a:sym typeface="Century Gothic"/>
              </a:rPr>
              <a:t>auch</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machen</a:t>
            </a:r>
            <a:r>
              <a:rPr lang="en-GB" sz="1800" dirty="0">
                <a:solidFill>
                  <a:srgbClr val="1F4E79"/>
                </a:solidFill>
                <a:latin typeface="Century Gothic"/>
                <a:ea typeface="Century Gothic"/>
                <a:cs typeface="Century Gothic"/>
                <a:sym typeface="Century Gothic"/>
              </a:rPr>
              <a:t>.  </a:t>
            </a:r>
            <a:endParaRPr sz="1800" dirty="0">
              <a:latin typeface="Calibri"/>
              <a:ea typeface="Calibri"/>
              <a:cs typeface="Calibri"/>
              <a:sym typeface="Calibri"/>
            </a:endParaRPr>
          </a:p>
          <a:p>
            <a:pPr marL="0" lvl="0" indent="0" algn="l" rtl="0">
              <a:spcBef>
                <a:spcPts val="800"/>
              </a:spcBef>
              <a:spcAft>
                <a:spcPts val="0"/>
              </a:spcAft>
              <a:buNone/>
            </a:pPr>
            <a:r>
              <a:rPr lang="en-GB" sz="1800" dirty="0">
                <a:solidFill>
                  <a:srgbClr val="1F4E79"/>
                </a:solidFill>
                <a:latin typeface="Century Gothic"/>
                <a:ea typeface="Century Gothic"/>
                <a:cs typeface="Century Gothic"/>
                <a:sym typeface="Century Gothic"/>
              </a:rPr>
              <a:t>5. Katja: Ich </a:t>
            </a:r>
            <a:r>
              <a:rPr lang="en-GB" sz="1800" dirty="0" err="1">
                <a:solidFill>
                  <a:srgbClr val="1F4E79"/>
                </a:solidFill>
                <a:latin typeface="Century Gothic"/>
                <a:ea typeface="Century Gothic"/>
                <a:cs typeface="Century Gothic"/>
                <a:sym typeface="Century Gothic"/>
              </a:rPr>
              <a:t>wollte</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heute</a:t>
            </a:r>
            <a:r>
              <a:rPr lang="en-GB" sz="1800" dirty="0">
                <a:solidFill>
                  <a:srgbClr val="1F4E79"/>
                </a:solidFill>
                <a:latin typeface="Century Gothic"/>
                <a:ea typeface="Century Gothic"/>
                <a:cs typeface="Century Gothic"/>
                <a:sym typeface="Century Gothic"/>
              </a:rPr>
              <a:t> in der Schule </a:t>
            </a:r>
            <a:r>
              <a:rPr lang="en-GB" sz="1800" dirty="0" err="1">
                <a:solidFill>
                  <a:srgbClr val="1F4E79"/>
                </a:solidFill>
                <a:latin typeface="Century Gothic"/>
                <a:ea typeface="Century Gothic"/>
                <a:cs typeface="Century Gothic"/>
                <a:sym typeface="Century Gothic"/>
              </a:rPr>
              <a:t>einschlafen</a:t>
            </a:r>
            <a:r>
              <a:rPr lang="en-GB" sz="1800" dirty="0">
                <a:solidFill>
                  <a:srgbClr val="1F4E79"/>
                </a:solidFill>
                <a:latin typeface="Century Gothic"/>
                <a:ea typeface="Century Gothic"/>
                <a:cs typeface="Century Gothic"/>
                <a:sym typeface="Century Gothic"/>
              </a:rPr>
              <a:t>!</a:t>
            </a:r>
            <a:br>
              <a:rPr lang="en-GB" sz="1800" dirty="0">
                <a:solidFill>
                  <a:srgbClr val="1F4E79"/>
                </a:solidFill>
                <a:latin typeface="Century Gothic"/>
                <a:ea typeface="Century Gothic"/>
                <a:cs typeface="Century Gothic"/>
                <a:sym typeface="Century Gothic"/>
              </a:rPr>
            </a:br>
            <a:r>
              <a:rPr lang="en-GB" sz="1800" dirty="0">
                <a:solidFill>
                  <a:srgbClr val="1F4E79"/>
                </a:solidFill>
                <a:latin typeface="Century Gothic"/>
                <a:ea typeface="Century Gothic"/>
                <a:cs typeface="Century Gothic"/>
                <a:sym typeface="Century Gothic"/>
              </a:rPr>
              <a:t>6. Katja: Sie will </a:t>
            </a:r>
            <a:r>
              <a:rPr lang="en-GB" sz="1800" dirty="0" err="1">
                <a:solidFill>
                  <a:srgbClr val="1F4E79"/>
                </a:solidFill>
                <a:latin typeface="Century Gothic"/>
                <a:ea typeface="Century Gothic"/>
                <a:cs typeface="Century Gothic"/>
                <a:sym typeface="Century Gothic"/>
              </a:rPr>
              <a:t>Forscherin</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werden</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deshalb</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ist</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sie</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wach</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geblieben</a:t>
            </a:r>
            <a:r>
              <a:rPr lang="en-GB" sz="1800" dirty="0">
                <a:solidFill>
                  <a:srgbClr val="1F4E79"/>
                </a:solidFill>
                <a:latin typeface="Century Gothic"/>
                <a:ea typeface="Century Gothic"/>
                <a:cs typeface="Century Gothic"/>
                <a:sym typeface="Century Gothic"/>
              </a:rPr>
              <a:t>!</a:t>
            </a:r>
            <a:br>
              <a:rPr lang="en-GB" sz="1800" dirty="0">
                <a:solidFill>
                  <a:srgbClr val="1F4E79"/>
                </a:solidFill>
                <a:latin typeface="Century Gothic"/>
                <a:ea typeface="Century Gothic"/>
                <a:cs typeface="Century Gothic"/>
                <a:sym typeface="Century Gothic"/>
              </a:rPr>
            </a:br>
            <a:r>
              <a:rPr lang="en-GB" sz="1800" dirty="0">
                <a:solidFill>
                  <a:srgbClr val="1F4E79"/>
                </a:solidFill>
                <a:latin typeface="Century Gothic"/>
                <a:ea typeface="Century Gothic"/>
                <a:cs typeface="Century Gothic"/>
                <a:sym typeface="Century Gothic"/>
              </a:rPr>
              <a:t>7. </a:t>
            </a:r>
            <a:r>
              <a:rPr lang="en-GB" sz="1800" dirty="0" err="1">
                <a:solidFill>
                  <a:srgbClr val="1F4E79"/>
                </a:solidFill>
                <a:latin typeface="Century Gothic"/>
                <a:ea typeface="Century Gothic"/>
                <a:cs typeface="Century Gothic"/>
                <a:sym typeface="Century Gothic"/>
              </a:rPr>
              <a:t>Vater</a:t>
            </a:r>
            <a:r>
              <a:rPr lang="en-GB" sz="1800" dirty="0">
                <a:solidFill>
                  <a:srgbClr val="1F4E79"/>
                </a:solidFill>
                <a:latin typeface="Century Gothic"/>
                <a:ea typeface="Century Gothic"/>
                <a:cs typeface="Century Gothic"/>
                <a:sym typeface="Century Gothic"/>
              </a:rPr>
              <a:t>: Dann muss </a:t>
            </a:r>
            <a:r>
              <a:rPr lang="en-GB" sz="1800" dirty="0" err="1">
                <a:solidFill>
                  <a:srgbClr val="1F4E79"/>
                </a:solidFill>
                <a:latin typeface="Century Gothic"/>
                <a:ea typeface="Century Gothic"/>
                <a:cs typeface="Century Gothic"/>
                <a:sym typeface="Century Gothic"/>
              </a:rPr>
              <a:t>sie</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unbedingt</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Chemie</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lernen</a:t>
            </a:r>
            <a:r>
              <a:rPr lang="en-GB" sz="1800" dirty="0">
                <a:solidFill>
                  <a:srgbClr val="1F4E79"/>
                </a:solidFill>
                <a:latin typeface="Century Gothic"/>
                <a:ea typeface="Century Gothic"/>
                <a:cs typeface="Century Gothic"/>
                <a:sym typeface="Century Gothic"/>
              </a:rPr>
              <a:t>.</a:t>
            </a:r>
            <a:br>
              <a:rPr lang="en-GB" sz="1800" dirty="0">
                <a:solidFill>
                  <a:srgbClr val="1F4E79"/>
                </a:solidFill>
                <a:latin typeface="Century Gothic"/>
                <a:ea typeface="Century Gothic"/>
                <a:cs typeface="Century Gothic"/>
                <a:sym typeface="Century Gothic"/>
              </a:rPr>
            </a:br>
            <a:r>
              <a:rPr lang="en-GB" sz="1800" dirty="0">
                <a:solidFill>
                  <a:srgbClr val="1F4E79"/>
                </a:solidFill>
                <a:latin typeface="Century Gothic"/>
                <a:ea typeface="Century Gothic"/>
                <a:cs typeface="Century Gothic"/>
                <a:sym typeface="Century Gothic"/>
              </a:rPr>
              <a:t>8. </a:t>
            </a:r>
            <a:r>
              <a:rPr lang="en-GB" sz="1800" dirty="0" err="1">
                <a:solidFill>
                  <a:srgbClr val="1F4E79"/>
                </a:solidFill>
                <a:latin typeface="Century Gothic"/>
                <a:ea typeface="Century Gothic"/>
                <a:cs typeface="Century Gothic"/>
                <a:sym typeface="Century Gothic"/>
              </a:rPr>
              <a:t>Vater</a:t>
            </a:r>
            <a:r>
              <a:rPr lang="en-GB" sz="1800" dirty="0">
                <a:solidFill>
                  <a:srgbClr val="1F4E79"/>
                </a:solidFill>
                <a:latin typeface="Century Gothic"/>
                <a:ea typeface="Century Gothic"/>
                <a:cs typeface="Century Gothic"/>
                <a:sym typeface="Century Gothic"/>
              </a:rPr>
              <a:t>: Das </a:t>
            </a:r>
            <a:r>
              <a:rPr lang="en-GB" sz="1800" dirty="0" err="1">
                <a:solidFill>
                  <a:srgbClr val="1F4E79"/>
                </a:solidFill>
                <a:latin typeface="Century Gothic"/>
                <a:ea typeface="Century Gothic"/>
                <a:cs typeface="Century Gothic"/>
                <a:sym typeface="Century Gothic"/>
              </a:rPr>
              <a:t>musstest</a:t>
            </a:r>
            <a:r>
              <a:rPr lang="en-GB" sz="1800" dirty="0">
                <a:solidFill>
                  <a:srgbClr val="1F4E79"/>
                </a:solidFill>
                <a:latin typeface="Century Gothic"/>
                <a:ea typeface="Century Gothic"/>
                <a:cs typeface="Century Gothic"/>
                <a:sym typeface="Century Gothic"/>
              </a:rPr>
              <a:t> du </a:t>
            </a:r>
            <a:r>
              <a:rPr lang="en-GB" sz="1800" dirty="0" err="1">
                <a:solidFill>
                  <a:srgbClr val="1F4E79"/>
                </a:solidFill>
                <a:latin typeface="Century Gothic"/>
                <a:ea typeface="Century Gothic"/>
                <a:cs typeface="Century Gothic"/>
                <a:sym typeface="Century Gothic"/>
              </a:rPr>
              <a:t>auch</a:t>
            </a:r>
            <a:r>
              <a:rPr lang="en-GB" sz="1800" dirty="0">
                <a:solidFill>
                  <a:srgbClr val="1F4E79"/>
                </a:solidFill>
                <a:latin typeface="Century Gothic"/>
                <a:ea typeface="Century Gothic"/>
                <a:cs typeface="Century Gothic"/>
                <a:sym typeface="Century Gothic"/>
              </a:rPr>
              <a:t> in der Schule </a:t>
            </a:r>
            <a:r>
              <a:rPr lang="en-GB" sz="1800" dirty="0" err="1">
                <a:solidFill>
                  <a:srgbClr val="1F4E79"/>
                </a:solidFill>
                <a:latin typeface="Century Gothic"/>
                <a:ea typeface="Century Gothic"/>
                <a:cs typeface="Century Gothic"/>
                <a:sym typeface="Century Gothic"/>
              </a:rPr>
              <a:t>lernen</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oder</a:t>
            </a:r>
            <a:r>
              <a:rPr lang="en-GB" sz="1800" dirty="0">
                <a:solidFill>
                  <a:srgbClr val="1F4E79"/>
                </a:solidFill>
                <a:latin typeface="Century Gothic"/>
                <a:ea typeface="Century Gothic"/>
                <a:cs typeface="Century Gothic"/>
                <a:sym typeface="Century Gothic"/>
              </a:rPr>
              <a:t>?</a:t>
            </a:r>
            <a:br>
              <a:rPr lang="en-GB" sz="1800" dirty="0">
                <a:solidFill>
                  <a:srgbClr val="1F4E79"/>
                </a:solidFill>
                <a:latin typeface="Century Gothic"/>
                <a:ea typeface="Century Gothic"/>
                <a:cs typeface="Century Gothic"/>
                <a:sym typeface="Century Gothic"/>
              </a:rPr>
            </a:br>
            <a:br>
              <a:rPr lang="en-GB" dirty="0"/>
            </a:br>
            <a:endParaRPr dirty="0"/>
          </a:p>
        </p:txBody>
      </p:sp>
      <p:sp>
        <p:nvSpPr>
          <p:cNvPr id="361" name="Google Shape;3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7 minutes</a:t>
            </a:r>
            <a:br>
              <a:rPr lang="en-GB" dirty="0"/>
            </a:br>
            <a:br>
              <a:rPr lang="en-GB" b="1" dirty="0"/>
            </a:br>
            <a:r>
              <a:rPr lang="en-GB" b="1" dirty="0"/>
              <a:t>Aim: </a:t>
            </a:r>
            <a:r>
              <a:rPr lang="en-GB" b="0" dirty="0"/>
              <a:t>to practise written comprehension of the imperfect and perfect tenses, contrasting infinitive and past participle verb forms.</a:t>
            </a:r>
            <a:br>
              <a:rPr lang="en-GB" dirty="0"/>
            </a:br>
            <a:br>
              <a:rPr lang="en-GB" dirty="0"/>
            </a:br>
            <a:r>
              <a:rPr lang="en-GB" b="1" dirty="0"/>
              <a:t>Procedure:</a:t>
            </a:r>
            <a:br>
              <a:rPr lang="en-GB" dirty="0"/>
            </a:br>
            <a:r>
              <a:rPr lang="en-GB" dirty="0"/>
              <a:t>1. Ask students to decide whether Wolfgang and Mia </a:t>
            </a:r>
            <a:r>
              <a:rPr lang="en-GB" i="1" dirty="0"/>
              <a:t>wanted to do </a:t>
            </a:r>
            <a:r>
              <a:rPr lang="en-GB" dirty="0"/>
              <a:t>or </a:t>
            </a:r>
            <a:r>
              <a:rPr lang="en-GB" i="1" dirty="0"/>
              <a:t>did</a:t>
            </a:r>
            <a:r>
              <a:rPr lang="en-GB" dirty="0"/>
              <a:t> the activity based on the form of the second verb.</a:t>
            </a:r>
            <a:endParaRPr dirty="0"/>
          </a:p>
          <a:p>
            <a:pPr marL="0" lvl="0" indent="0" algn="l" rtl="0">
              <a:spcBef>
                <a:spcPts val="0"/>
              </a:spcBef>
              <a:spcAft>
                <a:spcPts val="0"/>
              </a:spcAft>
              <a:buNone/>
            </a:pPr>
            <a:r>
              <a:rPr lang="en-GB" dirty="0"/>
              <a:t>2. If they wanted to do the activity, students should choose the modal verb. If they did do the activity, students should choose the auxiliary.</a:t>
            </a:r>
            <a:endParaRPr dirty="0"/>
          </a:p>
          <a:p>
            <a:pPr marL="0" lvl="0" indent="0" algn="l" rtl="0">
              <a:spcBef>
                <a:spcPts val="0"/>
              </a:spcBef>
              <a:spcAft>
                <a:spcPts val="0"/>
              </a:spcAft>
              <a:buNone/>
            </a:pPr>
            <a:r>
              <a:rPr lang="en-GB" dirty="0"/>
              <a:t>3. Click to reveal the answers.</a:t>
            </a:r>
            <a:br>
              <a:rPr lang="en-GB" dirty="0"/>
            </a:br>
            <a:r>
              <a:rPr lang="en-GB" dirty="0"/>
              <a:t>4. Ask students in pairs to recreate this as a translated dialogue in English.</a:t>
            </a:r>
            <a:br>
              <a:rPr lang="en-GB" dirty="0"/>
            </a:br>
            <a:r>
              <a:rPr lang="en-GB" dirty="0"/>
              <a:t>5. Check their understanding.</a:t>
            </a:r>
            <a:endParaRPr dirty="0"/>
          </a:p>
          <a:p>
            <a:pPr marL="0" lvl="0" indent="0" algn="l" rtl="0">
              <a:spcBef>
                <a:spcPts val="0"/>
              </a:spcBef>
              <a:spcAft>
                <a:spcPts val="0"/>
              </a:spcAft>
              <a:buNone/>
            </a:pPr>
            <a:endParaRPr dirty="0"/>
          </a:p>
          <a:p>
            <a:pPr marL="0" lvl="0" indent="0" algn="l" rtl="0">
              <a:spcBef>
                <a:spcPts val="0"/>
              </a:spcBef>
              <a:spcAft>
                <a:spcPts val="0"/>
              </a:spcAft>
              <a:buNone/>
            </a:pPr>
            <a:br>
              <a:rPr lang="en-GB" dirty="0"/>
            </a:br>
            <a:endParaRPr dirty="0"/>
          </a:p>
        </p:txBody>
      </p:sp>
      <p:sp>
        <p:nvSpPr>
          <p:cNvPr id="408" name="Google Shape;40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Note: to keep track during the activity, it may be helpful for each pair to have one print out of this slide between them.</a:t>
            </a:r>
            <a:br>
              <a:rPr lang="en-GB" b="1" dirty="0"/>
            </a:br>
            <a:endParaRPr b="1" dirty="0"/>
          </a:p>
          <a:p>
            <a:pPr marL="0" lvl="0" indent="0" algn="l" rtl="0">
              <a:spcBef>
                <a:spcPts val="0"/>
              </a:spcBef>
              <a:spcAft>
                <a:spcPts val="0"/>
              </a:spcAft>
              <a:buClr>
                <a:schemeClr val="dk1"/>
              </a:buClr>
              <a:buSzPts val="1200"/>
              <a:buFont typeface="Calibri"/>
              <a:buNone/>
            </a:pPr>
            <a:r>
              <a:rPr lang="en-GB" b="1" dirty="0"/>
              <a:t>Timing: 8 minutes</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Aim: </a:t>
            </a:r>
            <a:r>
              <a:rPr lang="en-GB" b="0" dirty="0"/>
              <a:t>to practise oral productions of first, second and third person singular </a:t>
            </a:r>
            <a:r>
              <a:rPr lang="en-GB" b="0" i="0" dirty="0"/>
              <a:t>forms of present and imperfect tense modal verbs.</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0" lvl="0" indent="0" algn="l" rtl="0">
              <a:spcBef>
                <a:spcPts val="0"/>
              </a:spcBef>
              <a:spcAft>
                <a:spcPts val="0"/>
              </a:spcAft>
              <a:buClr>
                <a:schemeClr val="dk1"/>
              </a:buClr>
              <a:buSzPts val="1200"/>
              <a:buFont typeface="Calibri"/>
              <a:buNone/>
            </a:pPr>
            <a:r>
              <a:rPr lang="en-GB" dirty="0"/>
              <a:t>1.</a:t>
            </a:r>
            <a:r>
              <a:rPr lang="en-GB" sz="1200" dirty="0">
                <a:solidFill>
                  <a:schemeClr val="dk1"/>
                </a:solidFill>
                <a:latin typeface="Calibri"/>
                <a:ea typeface="Calibri"/>
                <a:cs typeface="Calibri"/>
                <a:sym typeface="Calibri"/>
              </a:rPr>
              <a:t> Ensure that students notice that odd numbers = imperfect modal, even numbers = present modals. Player A rolls the dice twice to generate: 1) a pronoun  and 2) a verb. </a:t>
            </a:r>
            <a:endParaRPr dirty="0"/>
          </a:p>
          <a:p>
            <a:pPr marL="0" lvl="0" indent="0" algn="l" rtl="0">
              <a:spcBef>
                <a:spcPts val="0"/>
              </a:spcBef>
              <a:spcAft>
                <a:spcPts val="0"/>
              </a:spcAft>
              <a:buClr>
                <a:schemeClr val="dk1"/>
              </a:buClr>
              <a:buSzPts val="1200"/>
              <a:buFont typeface="Calibri"/>
              <a:buNone/>
            </a:pPr>
            <a:r>
              <a:rPr lang="en-GB" dirty="0"/>
              <a:t>2.</a:t>
            </a:r>
            <a:r>
              <a:rPr lang="en-GB" sz="1200" dirty="0">
                <a:solidFill>
                  <a:schemeClr val="dk1"/>
                </a:solidFill>
                <a:latin typeface="Calibri"/>
                <a:ea typeface="Calibri"/>
                <a:cs typeface="Calibri"/>
                <a:sym typeface="Calibri"/>
              </a:rPr>
              <a:t> S/he changes the infinitive to produce a conjugated verb, e.g. 1+6 = </a:t>
            </a:r>
            <a:r>
              <a:rPr lang="en-GB" sz="1200" i="1" dirty="0">
                <a:solidFill>
                  <a:schemeClr val="dk1"/>
                </a:solidFill>
                <a:latin typeface="Calibri"/>
                <a:ea typeface="Calibri"/>
                <a:cs typeface="Calibri"/>
                <a:sym typeface="Calibri"/>
              </a:rPr>
              <a:t>Ich </a:t>
            </a:r>
            <a:r>
              <a:rPr lang="en-GB" sz="1200" i="1" dirty="0" err="1">
                <a:solidFill>
                  <a:schemeClr val="dk1"/>
                </a:solidFill>
                <a:latin typeface="Calibri"/>
                <a:ea typeface="Calibri"/>
                <a:cs typeface="Calibri"/>
                <a:sym typeface="Calibri"/>
              </a:rPr>
              <a:t>kann</a:t>
            </a:r>
            <a:endParaRPr dirty="0"/>
          </a:p>
          <a:p>
            <a:pPr marL="0" lvl="0" indent="0" algn="l" rtl="0">
              <a:spcBef>
                <a:spcPts val="0"/>
              </a:spcBef>
              <a:spcAft>
                <a:spcPts val="0"/>
              </a:spcAft>
              <a:buClr>
                <a:schemeClr val="dk1"/>
              </a:buClr>
              <a:buSzPts val="1200"/>
              <a:buFont typeface="Calibri"/>
              <a:buNone/>
            </a:pPr>
            <a:r>
              <a:rPr lang="en-GB" dirty="0"/>
              <a:t>3. S/he </a:t>
            </a:r>
            <a:r>
              <a:rPr lang="en-GB" sz="1200" dirty="0">
                <a:solidFill>
                  <a:schemeClr val="dk1"/>
                </a:solidFill>
                <a:latin typeface="Calibri"/>
                <a:ea typeface="Calibri"/>
                <a:cs typeface="Calibri"/>
                <a:sym typeface="Calibri"/>
              </a:rPr>
              <a:t>then chooses a word or phrase from the square to finish their sentence. Partners write down the sentence in English.</a:t>
            </a:r>
            <a:endParaRPr dirty="0"/>
          </a:p>
          <a:p>
            <a:pPr marL="0" lvl="0" indent="0" algn="l" rtl="0">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4. Partners take it in turns thereafter.</a:t>
            </a:r>
            <a:endParaRPr dirty="0"/>
          </a:p>
          <a:p>
            <a:pPr marL="0" lvl="0" indent="0" algn="l" rtl="0">
              <a:lnSpc>
                <a:spcPct val="15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Each word from the square can only be used once. Once a word is used it can be crossed out. As the number of possible words decreases, players may have to ‘knock’ if there is no appropriate word to finish their sentence. In this case, play passes to their partner. All modals work with all verb phrases. The player who is able to make the most sentences within the time or until all the words run out is the winner.  </a:t>
            </a:r>
            <a:endParaRPr dirty="0"/>
          </a:p>
          <a:p>
            <a:pPr marL="0" lvl="0" indent="0" algn="l" rtl="0">
              <a:lnSpc>
                <a:spcPct val="150000"/>
              </a:lnSpc>
              <a:spcBef>
                <a:spcPts val="80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5. To bring the learning to a close, students should translate orally into German the English sentences that their partner made (which they have noted in English in their books).  </a:t>
            </a:r>
            <a:endParaRPr dirty="0"/>
          </a:p>
        </p:txBody>
      </p:sp>
      <p:sp>
        <p:nvSpPr>
          <p:cNvPr id="434" name="Google Shape;43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8 minutes (2 slides)</a:t>
            </a:r>
            <a:br>
              <a:rPr lang="en-GB" dirty="0"/>
            </a:br>
            <a:br>
              <a:rPr lang="en-GB" b="1" dirty="0"/>
            </a:br>
            <a:r>
              <a:rPr lang="en-GB" b="1" dirty="0"/>
              <a:t>Aim: </a:t>
            </a:r>
            <a:r>
              <a:rPr lang="en-GB" b="0" dirty="0"/>
              <a:t>to convert modals from the present to the imperfect in first, second and third persons singular.</a:t>
            </a:r>
            <a:br>
              <a:rPr lang="en-GB" dirty="0"/>
            </a:br>
            <a:br>
              <a:rPr lang="en-GB" dirty="0"/>
            </a:br>
            <a:r>
              <a:rPr lang="en-GB" b="1" dirty="0"/>
              <a:t>Procedure:</a:t>
            </a:r>
            <a:br>
              <a:rPr lang="en-GB" dirty="0"/>
            </a:br>
            <a:r>
              <a:rPr lang="en-GB" dirty="0"/>
              <a:t>1. Ask students to read the title and suggest what it might mean. If students need a little support, tell them that a similar idiom exists in English (to refer to those who are gifted at gardening). Allow them to notice that in English you have ‘green fingers’ and in German ‘a green thumb’.</a:t>
            </a:r>
            <a:endParaRPr dirty="0"/>
          </a:p>
          <a:p>
            <a:pPr marL="0" lvl="0" indent="0" algn="l" rtl="0">
              <a:spcBef>
                <a:spcPts val="0"/>
              </a:spcBef>
              <a:spcAft>
                <a:spcPts val="0"/>
              </a:spcAft>
              <a:buNone/>
            </a:pPr>
            <a:r>
              <a:rPr lang="en-GB" dirty="0"/>
              <a:t>2. Ask students to convert the text from the present to the past tense. They could be asked simply to number 1-8 and change all the verbs.</a:t>
            </a:r>
            <a:endParaRPr dirty="0"/>
          </a:p>
          <a:p>
            <a:pPr marL="0" lvl="0" indent="0" algn="l" rtl="0">
              <a:spcBef>
                <a:spcPts val="0"/>
              </a:spcBef>
              <a:spcAft>
                <a:spcPts val="0"/>
              </a:spcAft>
              <a:buNone/>
            </a:pPr>
            <a:r>
              <a:rPr lang="en-GB" dirty="0"/>
              <a:t>3. Bring up the two callouts. Make sure they know that all modal verbs require converting from the present to the imperfect, except the direct quote from Wolfgang and that, in addition there is one present tense that needs to be converted into the perfect tense.</a:t>
            </a:r>
            <a:br>
              <a:rPr lang="en-GB" dirty="0"/>
            </a:br>
            <a:r>
              <a:rPr lang="en-GB" dirty="0"/>
              <a:t>4. On the following slide, click to reveal the answers.</a:t>
            </a:r>
            <a:endParaRPr dirty="0"/>
          </a:p>
          <a:p>
            <a:pPr marL="0" lvl="0" indent="0" algn="l" rtl="0">
              <a:spcBef>
                <a:spcPts val="0"/>
              </a:spcBef>
              <a:spcAft>
                <a:spcPts val="0"/>
              </a:spcAft>
              <a:buNone/>
            </a:pPr>
            <a:endParaRPr dirty="0"/>
          </a:p>
          <a:p>
            <a:pPr marL="0" lvl="0" indent="0" algn="l" rtl="0">
              <a:spcBef>
                <a:spcPts val="0"/>
              </a:spcBef>
              <a:spcAft>
                <a:spcPts val="0"/>
              </a:spcAft>
              <a:buNone/>
            </a:pPr>
            <a:br>
              <a:rPr lang="en-GB" dirty="0"/>
            </a:br>
            <a:r>
              <a:rPr lang="en-GB" b="1" dirty="0"/>
              <a:t>Word frequency (1 is the most frequent word in German): </a:t>
            </a:r>
            <a:endParaRPr lang="en-GB" dirty="0"/>
          </a:p>
          <a:p>
            <a:pPr marL="0" lvl="0" indent="0" algn="l" rtl="0">
              <a:spcBef>
                <a:spcPts val="0"/>
              </a:spcBef>
              <a:spcAft>
                <a:spcPts val="0"/>
              </a:spcAft>
              <a:buNone/>
            </a:pPr>
            <a:r>
              <a:rPr lang="en-GB" b="0" dirty="0" err="1"/>
              <a:t>Daumen</a:t>
            </a:r>
            <a:r>
              <a:rPr lang="en-GB" b="0" dirty="0"/>
              <a:t> [3965]</a:t>
            </a:r>
            <a:br>
              <a:rPr lang="en-GB" dirty="0"/>
            </a:br>
            <a:r>
              <a:rPr lang="en-GB" i="1" dirty="0"/>
              <a:t>Source:  Jones, R.L. &amp; </a:t>
            </a:r>
            <a:r>
              <a:rPr lang="en-GB" i="1" dirty="0" err="1"/>
              <a:t>Tschirner</a:t>
            </a:r>
            <a:r>
              <a:rPr lang="en-GB" i="1" dirty="0"/>
              <a:t>, E. (2019). A frequency dictionary of German: core vocabulary for learners. Routledge</a:t>
            </a:r>
            <a:endParaRPr lang="en-GB" dirty="0"/>
          </a:p>
          <a:p>
            <a:pPr marL="0" lvl="0" indent="0" algn="l" rtl="0">
              <a:spcBef>
                <a:spcPts val="0"/>
              </a:spcBef>
              <a:spcAft>
                <a:spcPts val="0"/>
              </a:spcAft>
              <a:buNone/>
            </a:pPr>
            <a:endParaRPr dirty="0"/>
          </a:p>
        </p:txBody>
      </p:sp>
      <p:sp>
        <p:nvSpPr>
          <p:cNvPr id="445" name="Google Shape;44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Slide 2</a:t>
            </a:r>
            <a:endParaRPr dirty="0"/>
          </a:p>
          <a:p>
            <a:pPr marL="0" lvl="0" indent="0" algn="l" rtl="0">
              <a:spcBef>
                <a:spcPts val="0"/>
              </a:spcBef>
              <a:spcAft>
                <a:spcPts val="0"/>
              </a:spcAft>
              <a:buNone/>
            </a:pPr>
            <a:br>
              <a:rPr lang="en-GB" b="1" dirty="0"/>
            </a:br>
            <a:r>
              <a:rPr lang="en-GB" b="1" dirty="0"/>
              <a:t>Procedure:</a:t>
            </a:r>
            <a:br>
              <a:rPr lang="en-GB" dirty="0"/>
            </a:br>
            <a:r>
              <a:rPr lang="en-GB" dirty="0"/>
              <a:t>Click to reveal the answers.</a:t>
            </a:r>
            <a:endParaRPr dirty="0"/>
          </a:p>
          <a:p>
            <a:pPr marL="0" lvl="0" indent="0" algn="l" rtl="0">
              <a:spcBef>
                <a:spcPts val="0"/>
              </a:spcBef>
              <a:spcAft>
                <a:spcPts val="0"/>
              </a:spcAft>
              <a:buNone/>
            </a:pPr>
            <a:endParaRPr b="1" dirty="0"/>
          </a:p>
        </p:txBody>
      </p:sp>
      <p:sp>
        <p:nvSpPr>
          <p:cNvPr id="464" name="Google Shape;4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Steve Clarke. All additional pictures selected are available under a Creative Commons license, no attribution required.</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Native-speaker teacher feedback provided by </a:t>
            </a:r>
            <a:r>
              <a:rPr lang="en-GB" sz="1200" b="0" i="0" dirty="0">
                <a:solidFill>
                  <a:schemeClr val="dk1"/>
                </a:solidFill>
                <a:latin typeface="Calibri"/>
                <a:ea typeface="Calibri"/>
                <a:cs typeface="Calibri"/>
                <a:sym typeface="Calibri"/>
              </a:rPr>
              <a:t>Stephanie Cross.</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2):</a:t>
            </a:r>
            <a:endParaRPr dirty="0"/>
          </a:p>
          <a:p>
            <a:pPr marL="0" marR="0" lvl="0" indent="0" algn="l" rtl="0">
              <a:lnSpc>
                <a:spcPct val="100000"/>
              </a:lnSpc>
              <a:spcBef>
                <a:spcPts val="0"/>
              </a:spcBef>
              <a:spcAft>
                <a:spcPts val="0"/>
              </a:spcAft>
              <a:buClr>
                <a:schemeClr val="dk1"/>
              </a:buClr>
              <a:buSzPts val="1200"/>
              <a:buFont typeface="Calibri"/>
              <a:buNone/>
            </a:pPr>
            <a:r>
              <a:rPr lang="en-GB" sz="1200" b="0" dirty="0"/>
              <a:t>Consolidation of SSC with same sound, different spelling: </a:t>
            </a:r>
            <a:r>
              <a:rPr lang="en-GB" sz="1200" b="1" dirty="0"/>
              <a:t>[f] [v] vs. [w] | [</a:t>
            </a:r>
            <a:r>
              <a:rPr lang="en-GB" sz="1200" b="1" dirty="0" err="1"/>
              <a:t>ss</a:t>
            </a:r>
            <a:r>
              <a:rPr lang="en-GB" sz="1200" b="1" dirty="0"/>
              <a:t>] [ß] vs. [s-] | [</a:t>
            </a:r>
            <a:r>
              <a:rPr lang="en-GB" sz="1200" b="1" dirty="0" err="1"/>
              <a:t>ei</a:t>
            </a:r>
            <a:r>
              <a:rPr lang="en-GB" sz="1200" b="1" dirty="0"/>
              <a:t>] [</a:t>
            </a:r>
            <a:r>
              <a:rPr lang="en-GB" sz="1200" b="1" dirty="0" err="1"/>
              <a:t>ai</a:t>
            </a:r>
            <a:r>
              <a:rPr lang="en-GB" sz="1200" b="1" dirty="0"/>
              <a:t>] vs. [</a:t>
            </a:r>
            <a:r>
              <a:rPr lang="en-GB" sz="1200" b="1" dirty="0" err="1"/>
              <a:t>ie</a:t>
            </a:r>
            <a:r>
              <a:rPr lang="en-GB" sz="1200" b="1" dirty="0"/>
              <a:t>] | [</a:t>
            </a:r>
            <a:r>
              <a:rPr lang="en-GB" sz="1200" b="1" dirty="0" err="1"/>
              <a:t>eu</a:t>
            </a:r>
            <a:r>
              <a:rPr lang="en-GB" sz="1200" b="1" dirty="0"/>
              <a:t>] [</a:t>
            </a:r>
            <a:r>
              <a:rPr lang="en-GB" sz="1200" b="1" dirty="0" err="1"/>
              <a:t>äu</a:t>
            </a:r>
            <a:r>
              <a:rPr lang="en-GB" sz="1200" b="1" dirty="0"/>
              <a:t>] vs. [au] | [</a:t>
            </a:r>
            <a:r>
              <a:rPr lang="en-GB" sz="1200" b="1" dirty="0" err="1"/>
              <a:t>th</a:t>
            </a:r>
            <a:r>
              <a:rPr lang="en-GB" sz="1200" b="1" dirty="0"/>
              <a:t>] [-d] vs. [-d-] | [</a:t>
            </a:r>
            <a:r>
              <a:rPr lang="en-GB" sz="1200" b="1" dirty="0" err="1"/>
              <a:t>ch</a:t>
            </a:r>
            <a:r>
              <a:rPr lang="en-GB" sz="1200" b="1" dirty="0"/>
              <a:t>] [</a:t>
            </a:r>
            <a:r>
              <a:rPr lang="en-GB" sz="1200" b="1" dirty="0" err="1"/>
              <a:t>ig</a:t>
            </a:r>
            <a:r>
              <a:rPr lang="en-GB" sz="1200" b="1" dirty="0"/>
              <a:t>] vs. [-g-] | [y] [ü] vs. [u] | [y] [j] vs. [-y-] | [</a:t>
            </a:r>
            <a:r>
              <a:rPr lang="en-GB" sz="1200" b="1" dirty="0" err="1"/>
              <a:t>sch</a:t>
            </a:r>
            <a:r>
              <a:rPr lang="en-GB" sz="1200" b="1" dirty="0"/>
              <a:t>] [</a:t>
            </a:r>
            <a:r>
              <a:rPr lang="en-GB" sz="1200" b="1" dirty="0" err="1"/>
              <a:t>st</a:t>
            </a:r>
            <a:r>
              <a:rPr lang="en-GB" sz="1200" b="1" dirty="0"/>
              <a:t>] [</a:t>
            </a:r>
            <a:r>
              <a:rPr lang="en-GB" sz="1200" b="1" dirty="0" err="1"/>
              <a:t>sp</a:t>
            </a:r>
            <a:r>
              <a:rPr lang="en-GB" sz="1200" b="1" dirty="0"/>
              <a:t>] vs. [</a:t>
            </a:r>
            <a:r>
              <a:rPr lang="en-GB" sz="1200" b="1" dirty="0" err="1"/>
              <a:t>ss</a:t>
            </a:r>
            <a:r>
              <a:rPr lang="en-GB" sz="1200" b="1" dirty="0"/>
              <a:t>] | [-</a:t>
            </a:r>
            <a:r>
              <a:rPr lang="en-GB" sz="1200" b="1" dirty="0" err="1"/>
              <a:t>ti</a:t>
            </a:r>
            <a:r>
              <a:rPr lang="en-GB" sz="1200" b="1" dirty="0"/>
              <a:t>-] [z] vs. [s] | [</a:t>
            </a:r>
            <a:r>
              <a:rPr lang="en-GB" sz="1200" b="1" dirty="0" err="1"/>
              <a:t>ei</a:t>
            </a:r>
            <a:r>
              <a:rPr lang="en-GB" sz="1200" b="1" dirty="0"/>
              <a:t>] [</a:t>
            </a:r>
            <a:r>
              <a:rPr lang="en-GB" sz="1200" b="1" dirty="0" err="1"/>
              <a:t>ie</a:t>
            </a:r>
            <a:r>
              <a:rPr lang="en-GB" sz="1200" b="1" dirty="0"/>
              <a:t>] vs. long [</a:t>
            </a:r>
            <a:r>
              <a:rPr lang="en-GB" sz="1200" b="1" dirty="0" err="1"/>
              <a:t>i</a:t>
            </a:r>
            <a:r>
              <a:rPr lang="en-GB" sz="1200" b="1" dirty="0"/>
              <a:t>] | short [e] [ä] vs. [a]</a:t>
            </a:r>
            <a:endParaRPr dirty="0"/>
          </a:p>
          <a:p>
            <a:pPr marL="0" marR="0" lvl="0" indent="0" algn="l" rtl="0">
              <a:lnSpc>
                <a:spcPct val="100000"/>
              </a:lnSpc>
              <a:spcBef>
                <a:spcPts val="0"/>
              </a:spcBef>
              <a:spcAft>
                <a:spcPts val="0"/>
              </a:spcAft>
              <a:buClr>
                <a:schemeClr val="dk1"/>
              </a:buClr>
              <a:buSzPts val="1200"/>
              <a:buFont typeface="Calibri"/>
              <a:buNone/>
            </a:pPr>
            <a:r>
              <a:rPr lang="en-GB" sz="1200" b="0" dirty="0"/>
              <a:t>Consolidation of imperfect tense modal verbs, </a:t>
            </a:r>
            <a:r>
              <a:rPr lang="en-GB" sz="1200" b="0" dirty="0" err="1"/>
              <a:t>konnte</a:t>
            </a:r>
            <a:r>
              <a:rPr lang="en-GB" sz="1200" b="0" dirty="0"/>
              <a:t>, </a:t>
            </a:r>
            <a:r>
              <a:rPr lang="en-GB" sz="1200" b="0" dirty="0" err="1"/>
              <a:t>musste</a:t>
            </a:r>
            <a:r>
              <a:rPr lang="en-GB" sz="1200" b="0" dirty="0"/>
              <a:t>, </a:t>
            </a:r>
            <a:r>
              <a:rPr lang="en-GB" sz="1200" b="0" dirty="0" err="1"/>
              <a:t>wollte</a:t>
            </a:r>
            <a:r>
              <a:rPr lang="en-GB" sz="1200" b="0" dirty="0"/>
              <a:t>: 1</a:t>
            </a:r>
            <a:r>
              <a:rPr lang="en-GB" sz="1200" b="0" baseline="30000" dirty="0"/>
              <a:t>st</a:t>
            </a:r>
            <a:r>
              <a:rPr lang="en-GB" sz="1200" b="0" dirty="0"/>
              <a:t>, 2</a:t>
            </a:r>
            <a:r>
              <a:rPr lang="en-GB" sz="1200" b="0" baseline="30000" dirty="0"/>
              <a:t>nd</a:t>
            </a:r>
            <a:r>
              <a:rPr lang="en-GB" sz="1200" b="0" dirty="0"/>
              <a:t>, 3</a:t>
            </a:r>
            <a:r>
              <a:rPr lang="en-GB" sz="1200" b="0" baseline="30000" dirty="0"/>
              <a:t>rd</a:t>
            </a:r>
            <a:r>
              <a:rPr lang="en-GB" sz="1200" b="0" dirty="0"/>
              <a:t> person singular</a:t>
            </a:r>
            <a:br>
              <a:rPr lang="en-GB" sz="1200" b="0" dirty="0"/>
            </a:br>
            <a:r>
              <a:rPr lang="en-GB" sz="1200" b="0" dirty="0"/>
              <a:t>Introduction of imperfect plural forms of </a:t>
            </a:r>
            <a:r>
              <a:rPr lang="en-GB" sz="1200" b="0" i="1" dirty="0" err="1"/>
              <a:t>haben</a:t>
            </a:r>
            <a:r>
              <a:rPr lang="en-GB" sz="1200" b="0" dirty="0"/>
              <a:t> and </a:t>
            </a:r>
            <a:r>
              <a:rPr lang="en-GB" sz="1200" b="0" i="1" dirty="0"/>
              <a:t>sein</a:t>
            </a:r>
            <a:endParaRPr dirty="0"/>
          </a:p>
          <a:p>
            <a:pPr marL="0" marR="0" lvl="0" indent="0" algn="l" rtl="0">
              <a:lnSpc>
                <a:spcPct val="100000"/>
              </a:lnSpc>
              <a:spcBef>
                <a:spcPts val="0"/>
              </a:spcBef>
              <a:spcAft>
                <a:spcPts val="0"/>
              </a:spcAft>
              <a:buClr>
                <a:schemeClr val="dk1"/>
              </a:buClr>
              <a:buSzPts val="1200"/>
              <a:buFont typeface="Calibri"/>
              <a:buNone/>
            </a:pPr>
            <a:endParaRPr sz="1200" b="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Word frequency (1 is the most frequent word in German):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9.2.1.5 (introduce)</a:t>
            </a:r>
            <a:r>
              <a:rPr lang="en-GB" sz="1200" b="0" i="0" u="none" strike="noStrike" cap="none"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einschlafen</a:t>
            </a:r>
            <a:r>
              <a:rPr lang="en-GB" sz="1200" dirty="0">
                <a:solidFill>
                  <a:schemeClr val="dk1"/>
                </a:solidFill>
                <a:latin typeface="Calibri"/>
                <a:ea typeface="Calibri"/>
                <a:cs typeface="Calibri"/>
                <a:sym typeface="Calibri"/>
              </a:rPr>
              <a:t> [2680] </a:t>
            </a:r>
            <a:r>
              <a:rPr lang="en-GB" sz="1200" dirty="0" err="1">
                <a:solidFill>
                  <a:schemeClr val="dk1"/>
                </a:solidFill>
                <a:latin typeface="Calibri"/>
                <a:ea typeface="Calibri"/>
                <a:cs typeface="Calibri"/>
                <a:sym typeface="Calibri"/>
              </a:rPr>
              <a:t>mitnehmen</a:t>
            </a:r>
            <a:r>
              <a:rPr lang="en-GB" sz="1200" dirty="0">
                <a:solidFill>
                  <a:schemeClr val="dk1"/>
                </a:solidFill>
                <a:latin typeface="Calibri"/>
                <a:ea typeface="Calibri"/>
                <a:cs typeface="Calibri"/>
                <a:sym typeface="Calibri"/>
              </a:rPr>
              <a:t> [1459] </a:t>
            </a:r>
            <a:r>
              <a:rPr lang="en-GB" sz="1200" dirty="0" err="1">
                <a:solidFill>
                  <a:schemeClr val="dk1"/>
                </a:solidFill>
                <a:latin typeface="Calibri"/>
                <a:ea typeface="Calibri"/>
                <a:cs typeface="Calibri"/>
                <a:sym typeface="Calibri"/>
              </a:rPr>
              <a:t>konnte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konntest</a:t>
            </a:r>
            <a:r>
              <a:rPr lang="en-GB" sz="1200" dirty="0">
                <a:solidFill>
                  <a:schemeClr val="dk1"/>
                </a:solidFill>
                <a:latin typeface="Calibri"/>
                <a:ea typeface="Calibri"/>
                <a:cs typeface="Calibri"/>
                <a:sym typeface="Calibri"/>
              </a:rPr>
              <a:t> [23] </a:t>
            </a:r>
            <a:r>
              <a:rPr lang="en-GB" sz="1200" dirty="0" err="1">
                <a:solidFill>
                  <a:schemeClr val="dk1"/>
                </a:solidFill>
                <a:latin typeface="Calibri"/>
                <a:ea typeface="Calibri"/>
                <a:cs typeface="Calibri"/>
                <a:sym typeface="Calibri"/>
              </a:rPr>
              <a:t>musste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musstest</a:t>
            </a:r>
            <a:r>
              <a:rPr lang="en-GB" sz="1200" dirty="0">
                <a:solidFill>
                  <a:schemeClr val="dk1"/>
                </a:solidFill>
                <a:latin typeface="Calibri"/>
                <a:ea typeface="Calibri"/>
                <a:cs typeface="Calibri"/>
                <a:sym typeface="Calibri"/>
              </a:rPr>
              <a:t> [43] </a:t>
            </a:r>
            <a:r>
              <a:rPr lang="en-GB" sz="1200" dirty="0" err="1">
                <a:solidFill>
                  <a:schemeClr val="dk1"/>
                </a:solidFill>
                <a:latin typeface="Calibri"/>
                <a:ea typeface="Calibri"/>
                <a:cs typeface="Calibri"/>
                <a:sym typeface="Calibri"/>
              </a:rPr>
              <a:t>wollte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wolltest</a:t>
            </a:r>
            <a:r>
              <a:rPr lang="en-GB" sz="1200" dirty="0">
                <a:solidFill>
                  <a:schemeClr val="dk1"/>
                </a:solidFill>
                <a:latin typeface="Calibri"/>
                <a:ea typeface="Calibri"/>
                <a:cs typeface="Calibri"/>
                <a:sym typeface="Calibri"/>
              </a:rPr>
              <a:t> [57] April [1004] Mai [1048] November [1273] September [1035] Zahn [1871] </a:t>
            </a:r>
            <a:r>
              <a:rPr lang="en-GB" sz="1200" dirty="0" err="1">
                <a:solidFill>
                  <a:schemeClr val="dk1"/>
                </a:solidFill>
                <a:latin typeface="Calibri"/>
                <a:ea typeface="Calibri"/>
                <a:cs typeface="Calibri"/>
                <a:sym typeface="Calibri"/>
              </a:rPr>
              <a:t>wach</a:t>
            </a:r>
            <a:r>
              <a:rPr lang="en-GB" sz="1200" dirty="0">
                <a:solidFill>
                  <a:schemeClr val="dk1"/>
                </a:solidFill>
                <a:latin typeface="Calibri"/>
                <a:ea typeface="Calibri"/>
                <a:cs typeface="Calibri"/>
                <a:sym typeface="Calibri"/>
              </a:rPr>
              <a:t> [3153]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9.2.1.2 (revisit) </a:t>
            </a:r>
            <a:r>
              <a:rPr lang="en-GB" sz="1200" dirty="0" err="1">
                <a:solidFill>
                  <a:schemeClr val="dk1"/>
                </a:solidFill>
                <a:latin typeface="Calibri"/>
                <a:ea typeface="Calibri"/>
                <a:cs typeface="Calibri"/>
                <a:sym typeface="Calibri"/>
              </a:rPr>
              <a:t>jemand</a:t>
            </a:r>
            <a:r>
              <a:rPr lang="en-GB" sz="1200" dirty="0">
                <a:solidFill>
                  <a:schemeClr val="dk1"/>
                </a:solidFill>
                <a:latin typeface="Calibri"/>
                <a:ea typeface="Calibri"/>
                <a:cs typeface="Calibri"/>
                <a:sym typeface="Calibri"/>
              </a:rPr>
              <a:t> [330] </a:t>
            </a:r>
            <a:r>
              <a:rPr lang="en-GB" sz="1200" dirty="0" err="1">
                <a:solidFill>
                  <a:schemeClr val="dk1"/>
                </a:solidFill>
                <a:latin typeface="Calibri"/>
                <a:ea typeface="Calibri"/>
                <a:cs typeface="Calibri"/>
                <a:sym typeface="Calibri"/>
              </a:rPr>
              <a:t>niemand</a:t>
            </a:r>
            <a:r>
              <a:rPr lang="en-GB" sz="1200" dirty="0">
                <a:solidFill>
                  <a:schemeClr val="dk1"/>
                </a:solidFill>
                <a:latin typeface="Calibri"/>
                <a:ea typeface="Calibri"/>
                <a:cs typeface="Calibri"/>
                <a:sym typeface="Calibri"/>
              </a:rPr>
              <a:t> [362] Blume [2463] </a:t>
            </a:r>
            <a:r>
              <a:rPr lang="en-GB" sz="1200" dirty="0" err="1">
                <a:solidFill>
                  <a:schemeClr val="dk1"/>
                </a:solidFill>
                <a:latin typeface="Calibri"/>
                <a:ea typeface="Calibri"/>
                <a:cs typeface="Calibri"/>
                <a:sym typeface="Calibri"/>
              </a:rPr>
              <a:t>Gegenstand</a:t>
            </a:r>
            <a:r>
              <a:rPr lang="en-GB" sz="1200" dirty="0">
                <a:solidFill>
                  <a:schemeClr val="dk1"/>
                </a:solidFill>
                <a:latin typeface="Calibri"/>
                <a:ea typeface="Calibri"/>
                <a:cs typeface="Calibri"/>
                <a:sym typeface="Calibri"/>
              </a:rPr>
              <a:t> [1308] </a:t>
            </a:r>
            <a:r>
              <a:rPr lang="en-GB" sz="1200" dirty="0" err="1">
                <a:solidFill>
                  <a:schemeClr val="dk1"/>
                </a:solidFill>
                <a:latin typeface="Calibri"/>
                <a:ea typeface="Calibri"/>
                <a:cs typeface="Calibri"/>
                <a:sym typeface="Calibri"/>
              </a:rPr>
              <a:t>Juni</a:t>
            </a:r>
            <a:r>
              <a:rPr lang="en-GB" sz="1200" dirty="0">
                <a:solidFill>
                  <a:schemeClr val="dk1"/>
                </a:solidFill>
                <a:latin typeface="Calibri"/>
                <a:ea typeface="Calibri"/>
                <a:cs typeface="Calibri"/>
                <a:sym typeface="Calibri"/>
              </a:rPr>
              <a:t> [1148] Meter [479] Person [357]  </a:t>
            </a:r>
            <a:r>
              <a:rPr lang="en-GB" sz="1200" dirty="0" err="1">
                <a:solidFill>
                  <a:schemeClr val="dk1"/>
                </a:solidFill>
                <a:latin typeface="Calibri"/>
                <a:ea typeface="Calibri"/>
                <a:cs typeface="Calibri"/>
                <a:sym typeface="Calibri"/>
              </a:rPr>
              <a:t>Zentimeter</a:t>
            </a:r>
            <a:r>
              <a:rPr lang="en-GB" sz="1200" dirty="0">
                <a:solidFill>
                  <a:schemeClr val="dk1"/>
                </a:solidFill>
                <a:latin typeface="Calibri"/>
                <a:ea typeface="Calibri"/>
                <a:cs typeface="Calibri"/>
                <a:sym typeface="Calibri"/>
              </a:rPr>
              <a:t> [1338] </a:t>
            </a:r>
            <a:r>
              <a:rPr lang="en-GB" sz="1200" dirty="0" err="1">
                <a:solidFill>
                  <a:schemeClr val="dk1"/>
                </a:solidFill>
                <a:latin typeface="Calibri"/>
                <a:ea typeface="Calibri"/>
                <a:cs typeface="Calibri"/>
                <a:sym typeface="Calibri"/>
              </a:rPr>
              <a:t>gucken</a:t>
            </a:r>
            <a:r>
              <a:rPr lang="en-GB" sz="1200" dirty="0">
                <a:solidFill>
                  <a:schemeClr val="dk1"/>
                </a:solidFill>
                <a:latin typeface="Calibri"/>
                <a:ea typeface="Calibri"/>
                <a:cs typeface="Calibri"/>
                <a:sym typeface="Calibri"/>
              </a:rPr>
              <a:t>/</a:t>
            </a:r>
            <a:r>
              <a:rPr lang="en-GB" sz="1200" dirty="0" err="1">
                <a:solidFill>
                  <a:schemeClr val="dk1"/>
                </a:solidFill>
                <a:latin typeface="Calibri"/>
                <a:ea typeface="Calibri"/>
                <a:cs typeface="Calibri"/>
                <a:sym typeface="Calibri"/>
              </a:rPr>
              <a:t>kucken</a:t>
            </a:r>
            <a:r>
              <a:rPr lang="en-GB" sz="1200" dirty="0">
                <a:solidFill>
                  <a:schemeClr val="dk1"/>
                </a:solidFill>
                <a:latin typeface="Calibri"/>
                <a:ea typeface="Calibri"/>
                <a:cs typeface="Calibri"/>
                <a:sym typeface="Calibri"/>
              </a:rPr>
              <a:t> [1362] </a:t>
            </a:r>
            <a:r>
              <a:rPr lang="en-GB" sz="1200" dirty="0" err="1">
                <a:solidFill>
                  <a:schemeClr val="dk1"/>
                </a:solidFill>
                <a:latin typeface="Calibri"/>
                <a:ea typeface="Calibri"/>
                <a:cs typeface="Calibri"/>
                <a:sym typeface="Calibri"/>
              </a:rPr>
              <a:t>wachsen</a:t>
            </a:r>
            <a:r>
              <a:rPr lang="en-GB" sz="1200" dirty="0">
                <a:solidFill>
                  <a:schemeClr val="dk1"/>
                </a:solidFill>
                <a:latin typeface="Calibri"/>
                <a:ea typeface="Calibri"/>
                <a:cs typeface="Calibri"/>
                <a:sym typeface="Calibri"/>
              </a:rPr>
              <a:t> [470] </a:t>
            </a:r>
            <a:r>
              <a:rPr lang="en-GB" sz="1200" dirty="0" err="1">
                <a:solidFill>
                  <a:schemeClr val="dk1"/>
                </a:solidFill>
                <a:latin typeface="Calibri"/>
                <a:ea typeface="Calibri"/>
                <a:cs typeface="Calibri"/>
                <a:sym typeface="Calibri"/>
              </a:rPr>
              <a:t>aktiv</a:t>
            </a:r>
            <a:r>
              <a:rPr lang="en-GB" sz="1200" dirty="0">
                <a:solidFill>
                  <a:schemeClr val="dk1"/>
                </a:solidFill>
                <a:latin typeface="Calibri"/>
                <a:ea typeface="Calibri"/>
                <a:cs typeface="Calibri"/>
                <a:sym typeface="Calibri"/>
              </a:rPr>
              <a:t> [790] </a:t>
            </a:r>
            <a:r>
              <a:rPr lang="en-GB" sz="1200" dirty="0" err="1">
                <a:solidFill>
                  <a:schemeClr val="dk1"/>
                </a:solidFill>
                <a:latin typeface="Calibri"/>
                <a:ea typeface="Calibri"/>
                <a:cs typeface="Calibri"/>
                <a:sym typeface="Calibri"/>
              </a:rPr>
              <a:t>beliebt</a:t>
            </a:r>
            <a:r>
              <a:rPr lang="en-GB" sz="1200" dirty="0">
                <a:solidFill>
                  <a:schemeClr val="dk1"/>
                </a:solidFill>
                <a:latin typeface="Calibri"/>
                <a:ea typeface="Calibri"/>
                <a:cs typeface="Calibri"/>
                <a:sym typeface="Calibri"/>
              </a:rPr>
              <a:t> [1873] </a:t>
            </a:r>
            <a:r>
              <a:rPr lang="en-GB" sz="1200" dirty="0" err="1">
                <a:solidFill>
                  <a:schemeClr val="dk1"/>
                </a:solidFill>
                <a:latin typeface="Calibri"/>
                <a:ea typeface="Calibri"/>
                <a:cs typeface="Calibri"/>
                <a:sym typeface="Calibri"/>
              </a:rPr>
              <a:t>meist</a:t>
            </a:r>
            <a:r>
              <a:rPr lang="en-GB" sz="1200" dirty="0">
                <a:solidFill>
                  <a:schemeClr val="dk1"/>
                </a:solidFill>
                <a:latin typeface="Calibri"/>
                <a:ea typeface="Calibri"/>
                <a:cs typeface="Calibri"/>
                <a:sym typeface="Calibri"/>
              </a:rPr>
              <a:t> [705] </a:t>
            </a:r>
            <a:r>
              <a:rPr lang="en-GB" sz="1200" dirty="0" err="1">
                <a:solidFill>
                  <a:schemeClr val="dk1"/>
                </a:solidFill>
                <a:latin typeface="Calibri"/>
                <a:ea typeface="Calibri"/>
                <a:cs typeface="Calibri"/>
                <a:sym typeface="Calibri"/>
              </a:rPr>
              <a:t>ungefähr</a:t>
            </a:r>
            <a:r>
              <a:rPr lang="en-GB" sz="1200" dirty="0">
                <a:solidFill>
                  <a:schemeClr val="dk1"/>
                </a:solidFill>
                <a:latin typeface="Calibri"/>
                <a:ea typeface="Calibri"/>
                <a:cs typeface="Calibri"/>
                <a:sym typeface="Calibri"/>
              </a:rPr>
              <a:t> [1458]</a:t>
            </a:r>
            <a:endParaRPr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9.1.1.6 (revisit)</a:t>
            </a:r>
            <a:r>
              <a:rPr lang="en-GB" sz="1200" b="0" i="0" u="none" strike="noStrike" cap="none"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beobachten</a:t>
            </a:r>
            <a:r>
              <a:rPr lang="en-GB" sz="1200" dirty="0">
                <a:solidFill>
                  <a:schemeClr val="dk1"/>
                </a:solidFill>
                <a:latin typeface="Calibri"/>
                <a:ea typeface="Calibri"/>
                <a:cs typeface="Calibri"/>
                <a:sym typeface="Calibri"/>
              </a:rPr>
              <a:t> [697] </a:t>
            </a:r>
            <a:r>
              <a:rPr lang="en-GB" sz="1200" dirty="0" err="1">
                <a:solidFill>
                  <a:schemeClr val="dk1"/>
                </a:solidFill>
                <a:latin typeface="Calibri"/>
                <a:ea typeface="Calibri"/>
                <a:cs typeface="Calibri"/>
                <a:sym typeface="Calibri"/>
              </a:rPr>
              <a:t>entdecken</a:t>
            </a:r>
            <a:r>
              <a:rPr lang="en-GB" sz="1200" dirty="0">
                <a:solidFill>
                  <a:schemeClr val="dk1"/>
                </a:solidFill>
                <a:latin typeface="Calibri"/>
                <a:ea typeface="Calibri"/>
                <a:cs typeface="Calibri"/>
                <a:sym typeface="Calibri"/>
              </a:rPr>
              <a:t> [743] </a:t>
            </a:r>
            <a:r>
              <a:rPr lang="en-GB" sz="1200" dirty="0" err="1">
                <a:solidFill>
                  <a:schemeClr val="dk1"/>
                </a:solidFill>
                <a:latin typeface="Calibri"/>
                <a:ea typeface="Calibri"/>
                <a:cs typeface="Calibri"/>
                <a:sym typeface="Calibri"/>
              </a:rPr>
              <a:t>unterstützen</a:t>
            </a:r>
            <a:r>
              <a:rPr lang="en-GB" sz="1200" dirty="0">
                <a:solidFill>
                  <a:schemeClr val="dk1"/>
                </a:solidFill>
                <a:latin typeface="Calibri"/>
                <a:ea typeface="Calibri"/>
                <a:cs typeface="Calibri"/>
                <a:sym typeface="Calibri"/>
              </a:rPr>
              <a:t> [760] </a:t>
            </a:r>
            <a:r>
              <a:rPr lang="en-GB" sz="1200" dirty="0" err="1">
                <a:solidFill>
                  <a:schemeClr val="dk1"/>
                </a:solidFill>
                <a:latin typeface="Calibri"/>
                <a:ea typeface="Calibri"/>
                <a:cs typeface="Calibri"/>
                <a:sym typeface="Calibri"/>
              </a:rPr>
              <a:t>Bewegung</a:t>
            </a:r>
            <a:r>
              <a:rPr lang="en-GB" sz="1200" dirty="0">
                <a:solidFill>
                  <a:schemeClr val="dk1"/>
                </a:solidFill>
                <a:latin typeface="Calibri"/>
                <a:ea typeface="Calibri"/>
                <a:cs typeface="Calibri"/>
                <a:sym typeface="Calibri"/>
              </a:rPr>
              <a:t> [709] </a:t>
            </a:r>
            <a:r>
              <a:rPr lang="en-GB" sz="1200" dirty="0" err="1">
                <a:solidFill>
                  <a:schemeClr val="dk1"/>
                </a:solidFill>
                <a:latin typeface="Calibri"/>
                <a:ea typeface="Calibri"/>
                <a:cs typeface="Calibri"/>
                <a:sym typeface="Calibri"/>
              </a:rPr>
              <a:t>Chemie</a:t>
            </a:r>
            <a:r>
              <a:rPr lang="en-GB" sz="1200" dirty="0">
                <a:solidFill>
                  <a:schemeClr val="dk1"/>
                </a:solidFill>
                <a:latin typeface="Calibri"/>
                <a:ea typeface="Calibri"/>
                <a:cs typeface="Calibri"/>
                <a:sym typeface="Calibri"/>
              </a:rPr>
              <a:t> [486] </a:t>
            </a:r>
            <a:r>
              <a:rPr lang="en-GB" sz="1200" dirty="0" err="1">
                <a:solidFill>
                  <a:schemeClr val="dk1"/>
                </a:solidFill>
                <a:latin typeface="Calibri"/>
                <a:ea typeface="Calibri"/>
                <a:cs typeface="Calibri"/>
                <a:sym typeface="Calibri"/>
              </a:rPr>
              <a:t>Forscher</a:t>
            </a:r>
            <a:r>
              <a:rPr lang="en-GB" sz="1200" dirty="0">
                <a:solidFill>
                  <a:schemeClr val="dk1"/>
                </a:solidFill>
                <a:latin typeface="Calibri"/>
                <a:ea typeface="Calibri"/>
                <a:cs typeface="Calibri"/>
                <a:sym typeface="Calibri"/>
              </a:rPr>
              <a:t> [1246] Moment [348] Tourist [1318] </a:t>
            </a:r>
            <a:r>
              <a:rPr lang="en-GB" sz="1200" dirty="0" err="1">
                <a:solidFill>
                  <a:schemeClr val="dk1"/>
                </a:solidFill>
                <a:latin typeface="Calibri"/>
                <a:ea typeface="Calibri"/>
                <a:cs typeface="Calibri"/>
                <a:sym typeface="Calibri"/>
              </a:rPr>
              <a:t>Wissenschaftler</a:t>
            </a:r>
            <a:r>
              <a:rPr lang="en-GB" sz="1200" dirty="0">
                <a:solidFill>
                  <a:schemeClr val="dk1"/>
                </a:solidFill>
                <a:latin typeface="Calibri"/>
                <a:ea typeface="Calibri"/>
                <a:cs typeface="Calibri"/>
                <a:sym typeface="Calibri"/>
              </a:rPr>
              <a:t> [1522] </a:t>
            </a:r>
            <a:r>
              <a:rPr lang="en-GB" sz="1200" dirty="0" err="1">
                <a:solidFill>
                  <a:schemeClr val="dk1"/>
                </a:solidFill>
                <a:latin typeface="Calibri"/>
                <a:ea typeface="Calibri"/>
                <a:cs typeface="Calibri"/>
                <a:sym typeface="Calibri"/>
              </a:rPr>
              <a:t>historisch</a:t>
            </a:r>
            <a:r>
              <a:rPr lang="en-GB" sz="1200" dirty="0">
                <a:solidFill>
                  <a:schemeClr val="dk1"/>
                </a:solidFill>
                <a:latin typeface="Calibri"/>
                <a:ea typeface="Calibri"/>
                <a:cs typeface="Calibri"/>
                <a:sym typeface="Calibri"/>
              </a:rPr>
              <a:t> [901] als3 [22] bevor [537] </a:t>
            </a:r>
            <a:r>
              <a:rPr lang="en-GB" sz="1200" dirty="0" err="1">
                <a:solidFill>
                  <a:schemeClr val="dk1"/>
                </a:solidFill>
                <a:latin typeface="Calibri"/>
                <a:ea typeface="Calibri"/>
                <a:cs typeface="Calibri"/>
                <a:sym typeface="Calibri"/>
              </a:rPr>
              <a:t>nachdem</a:t>
            </a:r>
            <a:r>
              <a:rPr lang="en-GB" sz="1200" dirty="0">
                <a:solidFill>
                  <a:schemeClr val="dk1"/>
                </a:solidFill>
                <a:latin typeface="Calibri"/>
                <a:ea typeface="Calibri"/>
                <a:cs typeface="Calibri"/>
                <a:sym typeface="Calibri"/>
              </a:rPr>
              <a:t> [528]</a:t>
            </a:r>
            <a:endParaRPr i="1" dirty="0"/>
          </a:p>
          <a:p>
            <a:pPr marL="0" marR="0" lvl="0" indent="0" algn="l" rtl="0">
              <a:lnSpc>
                <a:spcPct val="100000"/>
              </a:lnSpc>
              <a:spcBef>
                <a:spcPts val="0"/>
              </a:spcBef>
              <a:spcAft>
                <a:spcPts val="0"/>
              </a:spcAft>
              <a:buClr>
                <a:schemeClr val="dk1"/>
              </a:buClr>
              <a:buSzPts val="1200"/>
              <a:buFont typeface="Calibri"/>
              <a:buNone/>
            </a:pP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sz="1200" i="1"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spcBef>
                <a:spcPts val="0"/>
              </a:spcBef>
              <a:spcAft>
                <a:spcPts val="0"/>
              </a:spcAft>
              <a:buNone/>
            </a:pPr>
            <a:endParaRPr dirty="0"/>
          </a:p>
        </p:txBody>
      </p:sp>
      <p:sp>
        <p:nvSpPr>
          <p:cNvPr id="489" name="Google Shape;48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br>
              <a:rPr lang="en-GB" dirty="0"/>
            </a:br>
            <a:br>
              <a:rPr lang="en-GB" b="1" dirty="0"/>
            </a:br>
            <a:r>
              <a:rPr lang="en-GB" b="1" dirty="0"/>
              <a:t>Aim: </a:t>
            </a:r>
            <a:r>
              <a:rPr lang="en-GB" b="0" dirty="0"/>
              <a:t>to recognise a range of written SSCs and to produce them orally, strengthening the connection between SSCs that are written differently but sound the same.</a:t>
            </a:r>
            <a:br>
              <a:rPr lang="en-GB" dirty="0"/>
            </a:br>
            <a:br>
              <a:rPr lang="en-GB" dirty="0"/>
            </a:br>
            <a:r>
              <a:rPr lang="en-GB" b="1" dirty="0"/>
              <a:t>Procedure:</a:t>
            </a:r>
            <a:br>
              <a:rPr lang="en-GB" dirty="0"/>
            </a:br>
            <a:r>
              <a:rPr lang="en-GB" dirty="0"/>
              <a:t>1. </a:t>
            </a:r>
            <a:r>
              <a:rPr lang="en-GB" b="0" dirty="0"/>
              <a:t>Students write 1-6 and choose which plant (A-C) is the odd one out in each set, based on the pronunciation of the letters in bold.</a:t>
            </a:r>
            <a:endParaRPr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b="0" dirty="0"/>
              <a:t>Students say the words to each other in pairs to check their answers.</a:t>
            </a:r>
            <a:endParaRPr dirty="0"/>
          </a:p>
          <a:p>
            <a:pPr marL="0" marR="0" lvl="0" indent="0" algn="l" rtl="0">
              <a:lnSpc>
                <a:spcPct val="100000"/>
              </a:lnSpc>
              <a:spcBef>
                <a:spcPts val="0"/>
              </a:spcBef>
              <a:spcAft>
                <a:spcPts val="0"/>
              </a:spcAft>
              <a:buClr>
                <a:schemeClr val="dk1"/>
              </a:buClr>
              <a:buSzPts val="1200"/>
              <a:buFont typeface="Calibri"/>
              <a:buNone/>
            </a:pPr>
            <a:r>
              <a:rPr lang="en-GB" dirty="0"/>
              <a:t>3. </a:t>
            </a:r>
            <a:r>
              <a:rPr lang="en-GB" b="0" dirty="0"/>
              <a:t>Click to reveal the answers, eliciting the correct pronunciations. </a:t>
            </a:r>
            <a:endParaRPr dirty="0"/>
          </a:p>
          <a:p>
            <a:pPr marL="0" marR="0" lvl="0" indent="0" algn="l" rtl="0">
              <a:lnSpc>
                <a:spcPct val="100000"/>
              </a:lnSpc>
              <a:spcBef>
                <a:spcPts val="0"/>
              </a:spcBef>
              <a:spcAft>
                <a:spcPts val="0"/>
              </a:spcAft>
              <a:buClr>
                <a:schemeClr val="dk1"/>
              </a:buClr>
              <a:buSzPts val="1200"/>
              <a:buFont typeface="Calibri"/>
              <a:buNone/>
            </a:pPr>
            <a:r>
              <a:rPr lang="en-GB" dirty="0"/>
              <a:t>4. Ensure the English meanings of the words are understood.</a:t>
            </a:r>
            <a:br>
              <a:rPr lang="en-GB" dirty="0"/>
            </a:br>
            <a:r>
              <a:rPr lang="en-GB" dirty="0"/>
              <a:t>5. Click the audio buttons to hear a native speaker recording of each word.</a:t>
            </a:r>
            <a:endParaRPr dirty="0"/>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Word frequency (1 is the most frequent word in German): </a:t>
            </a:r>
            <a:br>
              <a:rPr lang="en-GB" dirty="0"/>
            </a:br>
            <a:r>
              <a:rPr lang="en-GB" sz="1200" dirty="0">
                <a:solidFill>
                  <a:srgbClr val="002060"/>
                </a:solidFill>
              </a:rPr>
              <a:t>Rose [3266] </a:t>
            </a:r>
            <a:r>
              <a:rPr lang="en-GB" dirty="0"/>
              <a:t>(all other words [&gt;5009])</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506" name="Google Shape;50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dirty="0"/>
            </a:br>
            <a:br>
              <a:rPr lang="en-GB" b="1" dirty="0"/>
            </a:br>
            <a:r>
              <a:rPr lang="en-GB" b="1" dirty="0"/>
              <a:t>Aim: </a:t>
            </a:r>
            <a:r>
              <a:rPr lang="en-GB" b="0" dirty="0"/>
              <a:t>to recognise a range of written SCCs and orally produce a range of SSCs strengthening the connection between SSCs that are written differently but sound the same.</a:t>
            </a:r>
            <a:br>
              <a:rPr lang="en-GB" dirty="0"/>
            </a:br>
            <a:br>
              <a:rPr lang="en-GB" dirty="0"/>
            </a:br>
            <a:r>
              <a:rPr lang="en-GB" b="1" dirty="0"/>
              <a:t>Procedure:</a:t>
            </a:r>
            <a:br>
              <a:rPr lang="en-GB" dirty="0"/>
            </a:br>
            <a:r>
              <a:rPr lang="en-GB" dirty="0"/>
              <a:t>1. </a:t>
            </a:r>
            <a:r>
              <a:rPr lang="en-GB" b="0" dirty="0"/>
              <a:t>Students write 1-6 and choose which scientist (A-C) is the odd one out in each set, based on the pronunciation of the letters in bold.</a:t>
            </a:r>
            <a:endParaRPr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b="0" dirty="0"/>
              <a:t>Students say the words to each other in pairs to check their answers.</a:t>
            </a:r>
            <a:endParaRPr dirty="0"/>
          </a:p>
          <a:p>
            <a:pPr marL="0" marR="0" lvl="0" indent="0" algn="l" rtl="0">
              <a:lnSpc>
                <a:spcPct val="100000"/>
              </a:lnSpc>
              <a:spcBef>
                <a:spcPts val="0"/>
              </a:spcBef>
              <a:spcAft>
                <a:spcPts val="0"/>
              </a:spcAft>
              <a:buClr>
                <a:schemeClr val="dk1"/>
              </a:buClr>
              <a:buSzPts val="1200"/>
              <a:buFont typeface="Calibri"/>
              <a:buNone/>
            </a:pPr>
            <a:r>
              <a:rPr lang="en-GB" dirty="0"/>
              <a:t>3. </a:t>
            </a:r>
            <a:r>
              <a:rPr lang="en-GB" b="0" dirty="0"/>
              <a:t>Click to reveal the answers, eliciting the correct pronunciations. </a:t>
            </a:r>
            <a:endParaRPr dirty="0"/>
          </a:p>
          <a:p>
            <a:pPr marL="0" lvl="0" indent="0" algn="l" rtl="0">
              <a:spcBef>
                <a:spcPts val="0"/>
              </a:spcBef>
              <a:spcAft>
                <a:spcPts val="0"/>
              </a:spcAft>
              <a:buNone/>
            </a:pPr>
            <a:endParaRPr dirty="0"/>
          </a:p>
        </p:txBody>
      </p:sp>
      <p:sp>
        <p:nvSpPr>
          <p:cNvPr id="548" name="Google Shape;54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8 minutes </a:t>
            </a:r>
            <a:r>
              <a:rPr lang="en-GB" b="0" dirty="0"/>
              <a:t>(3 slides)</a:t>
            </a:r>
            <a:br>
              <a:rPr lang="en-GB" b="0" dirty="0"/>
            </a:br>
            <a:br>
              <a:rPr lang="en-GB" b="1" dirty="0"/>
            </a:br>
            <a:r>
              <a:rPr lang="en-GB" b="1" dirty="0"/>
              <a:t>Aim: </a:t>
            </a:r>
            <a:r>
              <a:rPr lang="en-GB" b="0" dirty="0"/>
              <a:t>to practise written recognition of most of this week’s new and all of this week’s revisited vocabulary. The time element facilitates </a:t>
            </a:r>
            <a:r>
              <a:rPr lang="en-GB" b="0" dirty="0" err="1"/>
              <a:t>automisation</a:t>
            </a:r>
            <a:r>
              <a:rPr lang="en-GB" b="0" dirty="0"/>
              <a:t> and fluency. Using a translation means students will have to process meanings rather than simply form spotting. Two versions are provided: a manual and a timed version.</a:t>
            </a:r>
            <a:br>
              <a:rPr lang="en-GB" dirty="0"/>
            </a:br>
            <a:br>
              <a:rPr lang="en-GB" dirty="0"/>
            </a:br>
            <a:r>
              <a:rPr lang="en-GB" b="1" dirty="0"/>
              <a:t>Procedure:</a:t>
            </a:r>
            <a:br>
              <a:rPr lang="en-GB" dirty="0"/>
            </a:br>
            <a:r>
              <a:rPr lang="en-GB" dirty="0"/>
              <a:t>1.  The circle on the left has eight German words. One of the words has a translation in the English circle on the left. Students try to find the word as quickly as possible. And shout out the word when they have found it. First person to find and shout the word (or translation) gets a point.</a:t>
            </a:r>
            <a:endParaRPr dirty="0"/>
          </a:p>
          <a:p>
            <a:pPr marL="0" lvl="0" indent="0" algn="l" rtl="0">
              <a:spcBef>
                <a:spcPts val="0"/>
              </a:spcBef>
              <a:spcAft>
                <a:spcPts val="0"/>
              </a:spcAft>
              <a:buNone/>
            </a:pPr>
            <a:r>
              <a:rPr lang="en-GB" dirty="0"/>
              <a:t>2. When the correct word is found click the mouse to change the English words to the next set.</a:t>
            </a:r>
            <a:endParaRPr dirty="0"/>
          </a:p>
          <a:p>
            <a:pPr marL="0" lvl="0" indent="0" algn="l" rtl="0">
              <a:spcBef>
                <a:spcPts val="0"/>
              </a:spcBef>
              <a:spcAft>
                <a:spcPts val="0"/>
              </a:spcAft>
              <a:buNone/>
            </a:pPr>
            <a:r>
              <a:rPr lang="en-GB" dirty="0"/>
              <a:t>3. The German words change after every four rounds. This change is signalled with a colour change on both circles.</a:t>
            </a:r>
            <a:endParaRPr dirty="0"/>
          </a:p>
          <a:p>
            <a:pPr marL="0" lvl="0" indent="0" algn="l" rtl="0">
              <a:spcBef>
                <a:spcPts val="0"/>
              </a:spcBef>
              <a:spcAft>
                <a:spcPts val="0"/>
              </a:spcAft>
              <a:buNone/>
            </a:pPr>
            <a:r>
              <a:rPr lang="en-GB" dirty="0"/>
              <a:t>4. Play until all cards have been done.</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Words included and their frequency (1 is the most frequent word in German): </a:t>
            </a:r>
            <a:br>
              <a:rPr lang="en-GB" dirty="0"/>
            </a:br>
            <a:r>
              <a:rPr lang="en-GB" dirty="0" err="1"/>
              <a:t>einschlafen</a:t>
            </a:r>
            <a:r>
              <a:rPr lang="en-GB" dirty="0"/>
              <a:t> [2680] </a:t>
            </a:r>
            <a:r>
              <a:rPr lang="en-GB" dirty="0" err="1"/>
              <a:t>mitnehmen</a:t>
            </a:r>
            <a:r>
              <a:rPr lang="en-GB" dirty="0"/>
              <a:t> [1459] </a:t>
            </a:r>
            <a:r>
              <a:rPr lang="en-GB" dirty="0" err="1"/>
              <a:t>konnte</a:t>
            </a:r>
            <a:r>
              <a:rPr lang="en-GB" dirty="0"/>
              <a:t>, </a:t>
            </a:r>
            <a:r>
              <a:rPr lang="en-GB" dirty="0" err="1"/>
              <a:t>konntest</a:t>
            </a:r>
            <a:r>
              <a:rPr lang="en-GB" dirty="0"/>
              <a:t> [23] </a:t>
            </a:r>
            <a:r>
              <a:rPr lang="en-GB" dirty="0" err="1"/>
              <a:t>musste</a:t>
            </a:r>
            <a:r>
              <a:rPr lang="en-GB" dirty="0"/>
              <a:t>, </a:t>
            </a:r>
            <a:r>
              <a:rPr lang="en-GB" dirty="0" err="1"/>
              <a:t>musstest</a:t>
            </a:r>
            <a:r>
              <a:rPr lang="en-GB" dirty="0"/>
              <a:t> [43] </a:t>
            </a:r>
            <a:r>
              <a:rPr lang="en-GB" dirty="0" err="1"/>
              <a:t>wollte</a:t>
            </a:r>
            <a:r>
              <a:rPr lang="en-GB" dirty="0"/>
              <a:t>, </a:t>
            </a:r>
            <a:r>
              <a:rPr lang="en-GB" dirty="0" err="1"/>
              <a:t>wolltest</a:t>
            </a:r>
            <a:r>
              <a:rPr lang="en-GB" dirty="0"/>
              <a:t> [57] April [1004] Mai [1048] </a:t>
            </a:r>
            <a:r>
              <a:rPr lang="en-GB" dirty="0" err="1"/>
              <a:t>jemand</a:t>
            </a:r>
            <a:r>
              <a:rPr lang="en-GB" dirty="0"/>
              <a:t> [330] </a:t>
            </a:r>
            <a:r>
              <a:rPr lang="en-GB" dirty="0" err="1"/>
              <a:t>niemand</a:t>
            </a:r>
            <a:r>
              <a:rPr lang="en-GB" dirty="0"/>
              <a:t> [362] Blume [2463] </a:t>
            </a:r>
            <a:r>
              <a:rPr lang="en-GB" dirty="0" err="1"/>
              <a:t>Gegenstand</a:t>
            </a:r>
            <a:r>
              <a:rPr lang="en-GB" dirty="0"/>
              <a:t> [1308] </a:t>
            </a:r>
            <a:r>
              <a:rPr lang="en-GB" dirty="0" err="1"/>
              <a:t>Juni</a:t>
            </a:r>
            <a:r>
              <a:rPr lang="en-GB" dirty="0"/>
              <a:t> [1148] Meter [479] Person [357] </a:t>
            </a:r>
            <a:r>
              <a:rPr lang="en-GB" dirty="0" err="1"/>
              <a:t>Zentimeter</a:t>
            </a:r>
            <a:r>
              <a:rPr lang="en-GB" dirty="0"/>
              <a:t> [1338] </a:t>
            </a:r>
            <a:r>
              <a:rPr lang="en-GB" dirty="0" err="1"/>
              <a:t>gucken</a:t>
            </a:r>
            <a:r>
              <a:rPr lang="en-GB" dirty="0"/>
              <a:t>/</a:t>
            </a:r>
            <a:r>
              <a:rPr lang="en-GB" dirty="0" err="1"/>
              <a:t>kucken</a:t>
            </a:r>
            <a:r>
              <a:rPr lang="en-GB" dirty="0"/>
              <a:t> [1362] </a:t>
            </a:r>
            <a:r>
              <a:rPr lang="en-GB" dirty="0" err="1"/>
              <a:t>wachsen</a:t>
            </a:r>
            <a:r>
              <a:rPr lang="en-GB" dirty="0"/>
              <a:t> [470]  </a:t>
            </a:r>
            <a:r>
              <a:rPr lang="en-GB" dirty="0" err="1"/>
              <a:t>aktiv</a:t>
            </a:r>
            <a:r>
              <a:rPr lang="en-GB" dirty="0"/>
              <a:t> [790]  </a:t>
            </a:r>
            <a:r>
              <a:rPr lang="en-GB" dirty="0" err="1"/>
              <a:t>beliebt</a:t>
            </a:r>
            <a:r>
              <a:rPr lang="en-GB" dirty="0"/>
              <a:t> [1873] </a:t>
            </a:r>
            <a:r>
              <a:rPr lang="en-GB" dirty="0" err="1"/>
              <a:t>meist</a:t>
            </a:r>
            <a:r>
              <a:rPr lang="en-GB" dirty="0"/>
              <a:t> [705] </a:t>
            </a:r>
            <a:r>
              <a:rPr lang="en-GB" dirty="0" err="1"/>
              <a:t>ungefähr</a:t>
            </a:r>
            <a:r>
              <a:rPr lang="en-GB" dirty="0"/>
              <a:t> [1458] </a:t>
            </a:r>
            <a:r>
              <a:rPr lang="en-GB" dirty="0" err="1"/>
              <a:t>beobachten</a:t>
            </a:r>
            <a:r>
              <a:rPr lang="en-GB" dirty="0"/>
              <a:t> [697] </a:t>
            </a:r>
            <a:r>
              <a:rPr lang="en-GB" dirty="0" err="1"/>
              <a:t>entdecken</a:t>
            </a:r>
            <a:r>
              <a:rPr lang="en-GB" dirty="0"/>
              <a:t> [743] </a:t>
            </a:r>
            <a:r>
              <a:rPr lang="en-GB" dirty="0" err="1"/>
              <a:t>unterstützen</a:t>
            </a:r>
            <a:r>
              <a:rPr lang="en-GB" dirty="0"/>
              <a:t> [760] </a:t>
            </a:r>
            <a:r>
              <a:rPr lang="en-GB" dirty="0" err="1"/>
              <a:t>Bewegung</a:t>
            </a:r>
            <a:r>
              <a:rPr lang="en-GB" dirty="0"/>
              <a:t> [709] </a:t>
            </a:r>
            <a:r>
              <a:rPr lang="en-GB" dirty="0" err="1"/>
              <a:t>Chemie</a:t>
            </a:r>
            <a:r>
              <a:rPr lang="en-GB" dirty="0"/>
              <a:t> [486] </a:t>
            </a:r>
            <a:r>
              <a:rPr lang="en-GB" dirty="0" err="1"/>
              <a:t>Forscher</a:t>
            </a:r>
            <a:r>
              <a:rPr lang="en-GB" dirty="0"/>
              <a:t> [1246] Moment [348] Tourist [1318] </a:t>
            </a:r>
            <a:r>
              <a:rPr lang="en-GB" dirty="0" err="1"/>
              <a:t>Wissenschaftler</a:t>
            </a:r>
            <a:r>
              <a:rPr lang="en-GB" dirty="0"/>
              <a:t> [1522] </a:t>
            </a:r>
            <a:r>
              <a:rPr lang="en-GB" dirty="0" err="1"/>
              <a:t>historisch</a:t>
            </a:r>
            <a:r>
              <a:rPr lang="en-GB" dirty="0"/>
              <a:t> [901] als3 [22] bevor [537] </a:t>
            </a:r>
            <a:r>
              <a:rPr lang="en-GB" dirty="0" err="1"/>
              <a:t>nachdem</a:t>
            </a:r>
            <a:r>
              <a:rPr lang="en-GB" dirty="0"/>
              <a:t> [528]</a:t>
            </a:r>
            <a:br>
              <a:rPr lang="en-GB" dirty="0"/>
            </a:b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sz="1200" i="1" dirty="0">
              <a:solidFill>
                <a:srgbClr val="000000"/>
              </a:solidFill>
            </a:endParaRPr>
          </a:p>
          <a:p>
            <a:pPr marL="0" lvl="0" indent="0" algn="l" rtl="0">
              <a:spcBef>
                <a:spcPts val="0"/>
              </a:spcBef>
              <a:spcAft>
                <a:spcPts val="0"/>
              </a:spcAft>
              <a:buNone/>
            </a:pPr>
            <a:endParaRPr dirty="0"/>
          </a:p>
        </p:txBody>
      </p:sp>
      <p:sp>
        <p:nvSpPr>
          <p:cNvPr id="584" name="Google Shape;58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 (two slides)</a:t>
            </a:r>
            <a:br>
              <a:rPr lang="en-GB" dirty="0"/>
            </a:br>
            <a:br>
              <a:rPr lang="en-GB" b="1" dirty="0"/>
            </a:br>
            <a:r>
              <a:rPr lang="en-GB" b="1" dirty="0"/>
              <a:t>Aim: </a:t>
            </a:r>
            <a:r>
              <a:rPr lang="en-GB" b="0" dirty="0"/>
              <a:t>to revise the months with a traditional German song; to find out about a well-known author of German children’s songs.</a:t>
            </a:r>
            <a:br>
              <a:rPr lang="en-GB" dirty="0"/>
            </a:br>
            <a:br>
              <a:rPr lang="en-GB" dirty="0"/>
            </a:br>
            <a:r>
              <a:rPr lang="en-GB" b="1" dirty="0"/>
              <a:t>Procedure:</a:t>
            </a:r>
            <a:br>
              <a:rPr lang="en-GB" dirty="0"/>
            </a:br>
            <a:r>
              <a:rPr lang="en-GB" dirty="0"/>
              <a:t>1. Read the text with students.</a:t>
            </a:r>
            <a:br>
              <a:rPr lang="en-GB" dirty="0"/>
            </a:br>
            <a:r>
              <a:rPr lang="en-GB" dirty="0"/>
              <a:t>2. Prompt them to translate the meaning, orally, in pairs.</a:t>
            </a:r>
            <a:br>
              <a:rPr lang="en-GB" dirty="0"/>
            </a:br>
            <a:r>
              <a:rPr lang="en-GB" dirty="0"/>
              <a:t>3. Check their understanding.</a:t>
            </a:r>
            <a:endParaRPr dirty="0"/>
          </a:p>
          <a:p>
            <a:pPr marL="0" lvl="0" indent="0" algn="l" rtl="0">
              <a:spcBef>
                <a:spcPts val="0"/>
              </a:spcBef>
              <a:spcAft>
                <a:spcPts val="0"/>
              </a:spcAft>
              <a:buNone/>
            </a:pPr>
            <a:r>
              <a:rPr lang="en-GB" dirty="0"/>
              <a:t>4. Play the video on the following slide and invite students to sing along. It is repetitive and catchy.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Note: </a:t>
            </a:r>
            <a:r>
              <a:rPr lang="en-GB" dirty="0"/>
              <a:t>all words (except </a:t>
            </a:r>
            <a:r>
              <a:rPr lang="en-GB" i="1" dirty="0" err="1"/>
              <a:t>wecken</a:t>
            </a:r>
            <a:r>
              <a:rPr lang="en-GB" dirty="0"/>
              <a:t>) have been previously taught, are compounds where both elements are known or are true cognates. However, there is still some work to do here for students to understand the text. </a:t>
            </a:r>
            <a:br>
              <a:rPr lang="en-GB" dirty="0"/>
            </a:br>
            <a:r>
              <a:rPr lang="en-GB" dirty="0"/>
              <a:t>The ideas in the compounds may be understood, but finding an English wording may be tricky, e.g. </a:t>
            </a:r>
            <a:r>
              <a:rPr lang="en-GB" dirty="0" err="1"/>
              <a:t>Jahresuhr</a:t>
            </a:r>
            <a:r>
              <a:rPr lang="en-GB" dirty="0"/>
              <a:t> (yearly clock, calendar year; clock of the year, year’s clock); </a:t>
            </a:r>
            <a:r>
              <a:rPr lang="en-GB" dirty="0" err="1"/>
              <a:t>Lebenslust</a:t>
            </a:r>
            <a:r>
              <a:rPr lang="en-GB" dirty="0"/>
              <a:t> (zest for life, love of life, joy of living).</a:t>
            </a:r>
            <a:endParaRPr dirty="0"/>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Word frequency of unknown words and cognates(1 is the most frequent word in German): </a:t>
            </a:r>
            <a:br>
              <a:rPr lang="en-GB" dirty="0"/>
            </a:br>
            <a:r>
              <a:rPr lang="en-GB" dirty="0" err="1"/>
              <a:t>wecken</a:t>
            </a:r>
            <a:r>
              <a:rPr lang="en-GB" dirty="0"/>
              <a:t> [2578] </a:t>
            </a:r>
            <a:r>
              <a:rPr lang="en-GB" dirty="0" err="1"/>
              <a:t>niemals</a:t>
            </a:r>
            <a:r>
              <a:rPr lang="en-GB" dirty="0"/>
              <a:t> [1402] still [1301]</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br>
              <a:rPr lang="en-GB" dirty="0"/>
            </a:br>
            <a:r>
              <a:rPr lang="en-GB" b="1" dirty="0"/>
              <a:t>Frequency</a:t>
            </a:r>
            <a:r>
              <a:rPr lang="en-GB" b="0" dirty="0"/>
              <a:t>: 97% (all words in top 2000 except </a:t>
            </a:r>
            <a:r>
              <a:rPr lang="en-GB" b="0" i="1" dirty="0" err="1"/>
              <a:t>wecken</a:t>
            </a:r>
            <a:r>
              <a:rPr lang="en-GB" b="0" i="1" dirty="0"/>
              <a:t>)</a:t>
            </a:r>
            <a:endParaRPr dirty="0"/>
          </a:p>
        </p:txBody>
      </p:sp>
      <p:sp>
        <p:nvSpPr>
          <p:cNvPr id="154" name="Google Shape;1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Words included and their frequency (1 is the most frequent word in German): </a:t>
            </a:r>
            <a:br>
              <a:rPr lang="en-GB" dirty="0"/>
            </a:br>
            <a:r>
              <a:rPr lang="en-GB" dirty="0" err="1"/>
              <a:t>einschlafen</a:t>
            </a:r>
            <a:r>
              <a:rPr lang="en-GB" dirty="0"/>
              <a:t> [2680] </a:t>
            </a:r>
            <a:r>
              <a:rPr lang="en-GB" dirty="0" err="1"/>
              <a:t>mitnehmen</a:t>
            </a:r>
            <a:r>
              <a:rPr lang="en-GB" dirty="0"/>
              <a:t> [1459] </a:t>
            </a:r>
            <a:r>
              <a:rPr lang="en-GB" dirty="0" err="1"/>
              <a:t>konnte</a:t>
            </a:r>
            <a:r>
              <a:rPr lang="en-GB" dirty="0"/>
              <a:t>, </a:t>
            </a:r>
            <a:r>
              <a:rPr lang="en-GB" dirty="0" err="1"/>
              <a:t>konntest</a:t>
            </a:r>
            <a:r>
              <a:rPr lang="en-GB" dirty="0"/>
              <a:t> [23] </a:t>
            </a:r>
            <a:r>
              <a:rPr lang="en-GB" dirty="0" err="1"/>
              <a:t>musste</a:t>
            </a:r>
            <a:r>
              <a:rPr lang="en-GB" dirty="0"/>
              <a:t>, </a:t>
            </a:r>
            <a:r>
              <a:rPr lang="en-GB" dirty="0" err="1"/>
              <a:t>musstest</a:t>
            </a:r>
            <a:r>
              <a:rPr lang="en-GB" dirty="0"/>
              <a:t> [43] </a:t>
            </a:r>
            <a:r>
              <a:rPr lang="en-GB" dirty="0" err="1"/>
              <a:t>wollte</a:t>
            </a:r>
            <a:r>
              <a:rPr lang="en-GB" dirty="0"/>
              <a:t>, </a:t>
            </a:r>
            <a:r>
              <a:rPr lang="en-GB" dirty="0" err="1"/>
              <a:t>wolltest</a:t>
            </a:r>
            <a:r>
              <a:rPr lang="en-GB" dirty="0"/>
              <a:t> [57] April [1004] Mai [1048] </a:t>
            </a:r>
            <a:r>
              <a:rPr lang="en-GB" dirty="0" err="1"/>
              <a:t>jemand</a:t>
            </a:r>
            <a:r>
              <a:rPr lang="en-GB" dirty="0"/>
              <a:t> [330] </a:t>
            </a:r>
            <a:r>
              <a:rPr lang="en-GB" dirty="0" err="1"/>
              <a:t>niemand</a:t>
            </a:r>
            <a:r>
              <a:rPr lang="en-GB" dirty="0"/>
              <a:t> [362] Blume [2463] </a:t>
            </a:r>
            <a:r>
              <a:rPr lang="en-GB" dirty="0" err="1"/>
              <a:t>Gegenstand</a:t>
            </a:r>
            <a:r>
              <a:rPr lang="en-GB" dirty="0"/>
              <a:t> [1308] </a:t>
            </a:r>
            <a:r>
              <a:rPr lang="en-GB" dirty="0" err="1"/>
              <a:t>Juni</a:t>
            </a:r>
            <a:r>
              <a:rPr lang="en-GB" dirty="0"/>
              <a:t> [1148] Meter [479] Person [357] </a:t>
            </a:r>
            <a:r>
              <a:rPr lang="en-GB" dirty="0" err="1"/>
              <a:t>Zentimeter</a:t>
            </a:r>
            <a:r>
              <a:rPr lang="en-GB" dirty="0"/>
              <a:t> [1338] </a:t>
            </a:r>
            <a:r>
              <a:rPr lang="en-GB" dirty="0" err="1"/>
              <a:t>gucken</a:t>
            </a:r>
            <a:r>
              <a:rPr lang="en-GB" dirty="0"/>
              <a:t>/</a:t>
            </a:r>
            <a:r>
              <a:rPr lang="en-GB" dirty="0" err="1"/>
              <a:t>kucken</a:t>
            </a:r>
            <a:r>
              <a:rPr lang="en-GB" dirty="0"/>
              <a:t> [1362] </a:t>
            </a:r>
            <a:r>
              <a:rPr lang="en-GB" dirty="0" err="1"/>
              <a:t>wachsen</a:t>
            </a:r>
            <a:r>
              <a:rPr lang="en-GB" dirty="0"/>
              <a:t> [470] </a:t>
            </a:r>
            <a:r>
              <a:rPr lang="en-GB" dirty="0" err="1"/>
              <a:t>aktiv</a:t>
            </a:r>
            <a:r>
              <a:rPr lang="en-GB" dirty="0"/>
              <a:t> [790] </a:t>
            </a:r>
            <a:r>
              <a:rPr lang="en-GB" dirty="0" err="1"/>
              <a:t>beliebt</a:t>
            </a:r>
            <a:r>
              <a:rPr lang="en-GB" dirty="0"/>
              <a:t> [1873] </a:t>
            </a:r>
            <a:r>
              <a:rPr lang="en-GB" dirty="0" err="1"/>
              <a:t>meist</a:t>
            </a:r>
            <a:r>
              <a:rPr lang="en-GB" dirty="0"/>
              <a:t> [705] </a:t>
            </a:r>
            <a:r>
              <a:rPr lang="en-GB" dirty="0" err="1"/>
              <a:t>ungefähr</a:t>
            </a:r>
            <a:r>
              <a:rPr lang="en-GB" dirty="0"/>
              <a:t> [1458] </a:t>
            </a:r>
            <a:r>
              <a:rPr lang="en-GB" dirty="0" err="1"/>
              <a:t>beobachten</a:t>
            </a:r>
            <a:r>
              <a:rPr lang="en-GB" dirty="0"/>
              <a:t> [697] </a:t>
            </a:r>
            <a:r>
              <a:rPr lang="en-GB" dirty="0" err="1"/>
              <a:t>entdecken</a:t>
            </a:r>
            <a:r>
              <a:rPr lang="en-GB" dirty="0"/>
              <a:t> [743] </a:t>
            </a:r>
            <a:r>
              <a:rPr lang="en-GB" dirty="0" err="1"/>
              <a:t>unterstützen</a:t>
            </a:r>
            <a:r>
              <a:rPr lang="en-GB" dirty="0"/>
              <a:t> [760] </a:t>
            </a:r>
            <a:r>
              <a:rPr lang="en-GB" dirty="0" err="1"/>
              <a:t>Bewegung</a:t>
            </a:r>
            <a:r>
              <a:rPr lang="en-GB" dirty="0"/>
              <a:t> [709] </a:t>
            </a:r>
            <a:r>
              <a:rPr lang="en-GB" dirty="0" err="1"/>
              <a:t>Chemie</a:t>
            </a:r>
            <a:r>
              <a:rPr lang="en-GB" dirty="0"/>
              <a:t> [486] </a:t>
            </a:r>
            <a:r>
              <a:rPr lang="en-GB" dirty="0" err="1"/>
              <a:t>Forscher</a:t>
            </a:r>
            <a:r>
              <a:rPr lang="en-GB" dirty="0"/>
              <a:t> [1246] Moment [348] Tourist [1318] </a:t>
            </a:r>
            <a:r>
              <a:rPr lang="en-GB" dirty="0" err="1"/>
              <a:t>Wissenschaftler</a:t>
            </a:r>
            <a:r>
              <a:rPr lang="en-GB" dirty="0"/>
              <a:t> [1522] </a:t>
            </a:r>
            <a:r>
              <a:rPr lang="en-GB" dirty="0" err="1"/>
              <a:t>historisch</a:t>
            </a:r>
            <a:r>
              <a:rPr lang="en-GB" dirty="0"/>
              <a:t> [901] als3 [22] bevor [537] </a:t>
            </a:r>
            <a:r>
              <a:rPr lang="en-GB" dirty="0" err="1"/>
              <a:t>nachdem</a:t>
            </a:r>
            <a:r>
              <a:rPr lang="en-GB" dirty="0"/>
              <a:t> [528]</a:t>
            </a:r>
            <a:br>
              <a:rPr lang="en-GB" dirty="0"/>
            </a:br>
            <a:r>
              <a:rPr lang="en-GB" i="1" dirty="0"/>
              <a:t>Source:  </a:t>
            </a:r>
            <a:r>
              <a:rPr lang="en-GB" sz="1200" i="1" dirty="0">
                <a:solidFill>
                  <a:srgbClr val="000000"/>
                </a:solidFill>
                <a:latin typeface="Calibri"/>
                <a:ea typeface="Calibri"/>
                <a:cs typeface="Calibri"/>
                <a:sym typeface="Calibri"/>
              </a:rPr>
              <a:t>Jones, R.L &amp; </a:t>
            </a:r>
            <a:r>
              <a:rPr lang="en-GB" sz="1200" i="1" dirty="0" err="1">
                <a:solidFill>
                  <a:srgbClr val="000000"/>
                </a:solidFill>
                <a:latin typeface="Calibri"/>
                <a:ea typeface="Calibri"/>
                <a:cs typeface="Calibri"/>
                <a:sym typeface="Calibri"/>
              </a:rPr>
              <a:t>Tschirner</a:t>
            </a:r>
            <a:r>
              <a:rPr lang="en-GB" sz="1200" i="1" dirty="0">
                <a:solidFill>
                  <a:srgbClr val="000000"/>
                </a:solidFill>
                <a:latin typeface="Calibri"/>
                <a:ea typeface="Calibri"/>
                <a:cs typeface="Calibri"/>
                <a:sym typeface="Calibri"/>
              </a:rPr>
              <a:t>, E. (2019). A frequency dictionary of German: Core vocabulary for learners. London: Routledge.</a:t>
            </a:r>
            <a:endParaRPr sz="1200" i="1" dirty="0">
              <a:solidFill>
                <a:srgbClr val="000000"/>
              </a:solidFill>
            </a:endParaRPr>
          </a:p>
          <a:p>
            <a:pPr marL="0" lvl="0" indent="0" algn="l" rtl="0">
              <a:spcBef>
                <a:spcPts val="0"/>
              </a:spcBef>
              <a:spcAft>
                <a:spcPts val="0"/>
              </a:spcAft>
              <a:buNone/>
            </a:pPr>
            <a:endParaRPr i="1"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616" name="Google Shape;61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oral and then written production of this week’s new vocabulary and four previously taught words.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Clr>
                <a:schemeClr val="dk1"/>
              </a:buClr>
              <a:buSzPts val="1200"/>
              <a:buFont typeface="Calibri"/>
              <a:buNone/>
            </a:pPr>
            <a:r>
              <a:rPr lang="en-GB" b="0" dirty="0"/>
              <a:t>1. Click to start. The first box spins.</a:t>
            </a:r>
            <a:endParaRPr dirty="0"/>
          </a:p>
          <a:p>
            <a:pPr marL="0" lvl="0" indent="0" algn="l" rtl="0">
              <a:spcBef>
                <a:spcPts val="0"/>
              </a:spcBef>
              <a:spcAft>
                <a:spcPts val="0"/>
              </a:spcAft>
              <a:buClr>
                <a:schemeClr val="dk1"/>
              </a:buClr>
              <a:buSzPts val="1200"/>
              <a:buFont typeface="Calibri"/>
              <a:buNone/>
            </a:pPr>
            <a:r>
              <a:rPr lang="en-GB" b="0" dirty="0"/>
              <a:t>2. Students call out the German for that box before it stops spinning.</a:t>
            </a:r>
            <a:endParaRPr dirty="0"/>
          </a:p>
          <a:p>
            <a:pPr marL="0" lvl="0" indent="0" algn="l" rtl="0">
              <a:spcBef>
                <a:spcPts val="0"/>
              </a:spcBef>
              <a:spcAft>
                <a:spcPts val="0"/>
              </a:spcAft>
              <a:buClr>
                <a:schemeClr val="dk1"/>
              </a:buClr>
              <a:buSzPts val="1200"/>
              <a:buFont typeface="Calibri"/>
              <a:buNone/>
            </a:pPr>
            <a:r>
              <a:rPr lang="en-GB" b="0" dirty="0"/>
              <a:t>3. The German appears.</a:t>
            </a:r>
            <a:endParaRPr dirty="0"/>
          </a:p>
          <a:p>
            <a:pPr marL="0" lvl="0" indent="0" algn="l" rtl="0">
              <a:spcBef>
                <a:spcPts val="0"/>
              </a:spcBef>
              <a:spcAft>
                <a:spcPts val="0"/>
              </a:spcAft>
              <a:buClr>
                <a:schemeClr val="dk1"/>
              </a:buClr>
              <a:buSzPts val="1200"/>
              <a:buFont typeface="Calibri"/>
              <a:buNone/>
            </a:pPr>
            <a:r>
              <a:rPr lang="en-GB" b="0" dirty="0"/>
              <a:t>4. Repeat until all German words have been revealed.</a:t>
            </a:r>
            <a:br>
              <a:rPr lang="en-GB" b="0" dirty="0"/>
            </a:br>
            <a:r>
              <a:rPr lang="en-GB" b="0" dirty="0"/>
              <a:t>5. Repeat the task, this time writing the German each time.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1236" name="Google Shape;1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3 minutes</a:t>
            </a:r>
            <a:br>
              <a:rPr lang="en-GB" b="0" dirty="0"/>
            </a:br>
            <a:br>
              <a:rPr lang="en-GB" b="1" dirty="0"/>
            </a:br>
            <a:r>
              <a:rPr lang="en-GB" b="1" dirty="0"/>
              <a:t>Aim:</a:t>
            </a:r>
            <a:r>
              <a:rPr lang="en-GB" b="0" dirty="0"/>
              <a:t> to introduce imperfect plural verb forms of </a:t>
            </a:r>
            <a:r>
              <a:rPr lang="en-GB" b="0" i="1" dirty="0"/>
              <a:t>sein</a:t>
            </a:r>
            <a:r>
              <a:rPr lang="en-GB" b="0" dirty="0"/>
              <a:t> and </a:t>
            </a:r>
            <a:r>
              <a:rPr lang="en-GB" b="0" i="1" dirty="0" err="1"/>
              <a:t>haben</a:t>
            </a:r>
            <a:r>
              <a:rPr lang="en-GB" b="0" dirty="0"/>
              <a:t>.</a:t>
            </a:r>
            <a:br>
              <a:rPr lang="en-GB" dirty="0"/>
            </a:br>
            <a:br>
              <a:rPr lang="en-GB" dirty="0"/>
            </a:br>
            <a:r>
              <a:rPr lang="en-GB" b="1" dirty="0"/>
              <a:t>Procedure:</a:t>
            </a:r>
            <a:br>
              <a:rPr lang="en-GB" dirty="0"/>
            </a:br>
            <a:r>
              <a:rPr lang="en-GB" dirty="0"/>
              <a:t>Click through the animations, explaining and eliciting as appropriate for your class.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1278" name="Google Shape;127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b="0" dirty="0"/>
              <a:t>: 8 minutes</a:t>
            </a:r>
            <a:br>
              <a:rPr lang="en-GB" dirty="0"/>
            </a:br>
            <a:br>
              <a:rPr lang="en-GB" b="1" dirty="0"/>
            </a:br>
            <a:r>
              <a:rPr lang="en-GB" b="1" dirty="0"/>
              <a:t>Aim: </a:t>
            </a:r>
            <a:r>
              <a:rPr lang="en-GB" b="0" dirty="0"/>
              <a:t>to practise aural comprehension of singular and plural imperfect forms of sein and </a:t>
            </a:r>
            <a:r>
              <a:rPr lang="en-GB" b="0" dirty="0" err="1"/>
              <a:t>haben</a:t>
            </a:r>
            <a:r>
              <a:rPr lang="en-GB" b="0" dirty="0"/>
              <a:t>.</a:t>
            </a:r>
            <a:br>
              <a:rPr lang="en-GB" b="0" dirty="0"/>
            </a:br>
            <a:br>
              <a:rPr lang="en-GB" b="0" dirty="0"/>
            </a:br>
            <a:r>
              <a:rPr lang="en-GB" b="1" dirty="0"/>
              <a:t>Procedure:</a:t>
            </a:r>
            <a:br>
              <a:rPr lang="en-GB" dirty="0"/>
            </a:br>
            <a:r>
              <a:rPr lang="en-GB" dirty="0"/>
              <a:t>1. Explain the task: </a:t>
            </a:r>
            <a:r>
              <a:rPr lang="en-GB" dirty="0" err="1"/>
              <a:t>Mutti</a:t>
            </a:r>
            <a:r>
              <a:rPr lang="en-GB" dirty="0"/>
              <a:t> talks about Wolfgang and Mia’s childhood. Is she talking about one of them (</a:t>
            </a:r>
            <a:r>
              <a:rPr lang="en-GB" dirty="0" err="1"/>
              <a:t>warst</a:t>
            </a:r>
            <a:r>
              <a:rPr lang="en-GB" dirty="0"/>
              <a:t>/</a:t>
            </a:r>
            <a:r>
              <a:rPr lang="en-GB" dirty="0" err="1"/>
              <a:t>hattest</a:t>
            </a:r>
            <a:r>
              <a:rPr lang="en-GB" dirty="0"/>
              <a:t>), or both (wart/</a:t>
            </a:r>
            <a:r>
              <a:rPr lang="en-GB" dirty="0" err="1"/>
              <a:t>hattet</a:t>
            </a:r>
            <a:r>
              <a:rPr lang="en-GB" dirty="0"/>
              <a:t>)? </a:t>
            </a:r>
            <a:endParaRPr dirty="0"/>
          </a:p>
          <a:p>
            <a:pPr marL="0" lvl="0" indent="0" algn="l" rtl="0">
              <a:spcBef>
                <a:spcPts val="0"/>
              </a:spcBef>
              <a:spcAft>
                <a:spcPts val="0"/>
              </a:spcAft>
              <a:buNone/>
            </a:pPr>
            <a:r>
              <a:rPr lang="en-GB" dirty="0"/>
              <a:t>2. Click on audio buttons for item 1 to play recording.</a:t>
            </a:r>
            <a:endParaRPr dirty="0"/>
          </a:p>
          <a:p>
            <a:pPr marL="0" lvl="0" indent="0" algn="l" rtl="0">
              <a:spcBef>
                <a:spcPts val="0"/>
              </a:spcBef>
              <a:spcAft>
                <a:spcPts val="0"/>
              </a:spcAft>
              <a:buNone/>
            </a:pPr>
            <a:r>
              <a:rPr lang="en-GB" dirty="0"/>
              <a:t>3. Students tick whether they hear a plural (</a:t>
            </a:r>
            <a:r>
              <a:rPr lang="en-GB" dirty="0" err="1"/>
              <a:t>ihr</a:t>
            </a:r>
            <a:r>
              <a:rPr lang="en-GB" dirty="0"/>
              <a:t>) or a singular verb from (du). NB: pronouns have been bleeped out. </a:t>
            </a:r>
            <a:endParaRPr dirty="0"/>
          </a:p>
          <a:p>
            <a:pPr marL="0" lvl="0" indent="0" algn="l" rtl="0">
              <a:spcBef>
                <a:spcPts val="0"/>
              </a:spcBef>
              <a:spcAft>
                <a:spcPts val="0"/>
              </a:spcAft>
              <a:buNone/>
            </a:pPr>
            <a:r>
              <a:rPr lang="en-GB" dirty="0"/>
              <a:t>4. Click to reveal written from. </a:t>
            </a:r>
            <a:endParaRPr dirty="0"/>
          </a:p>
          <a:p>
            <a:pPr marL="0" lvl="0" indent="0" algn="l" rtl="0">
              <a:spcBef>
                <a:spcPts val="0"/>
              </a:spcBef>
              <a:spcAft>
                <a:spcPts val="0"/>
              </a:spcAft>
              <a:buNone/>
            </a:pPr>
            <a:r>
              <a:rPr lang="en-GB" dirty="0"/>
              <a:t>5. Click again to reveal answer tick. </a:t>
            </a:r>
            <a:endParaRPr dirty="0"/>
          </a:p>
          <a:p>
            <a:pPr marL="0" lvl="0" indent="0" algn="l" rtl="0">
              <a:spcBef>
                <a:spcPts val="0"/>
              </a:spcBef>
              <a:spcAft>
                <a:spcPts val="0"/>
              </a:spcAft>
              <a:buNone/>
            </a:pPr>
            <a:r>
              <a:rPr lang="en-GB" dirty="0"/>
              <a:t>6. Repeat for items 2-8. </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a:t>1. [du] </a:t>
            </a:r>
            <a:r>
              <a:rPr lang="en-GB" dirty="0" err="1"/>
              <a:t>hattest</a:t>
            </a:r>
            <a:r>
              <a:rPr lang="en-GB" dirty="0"/>
              <a:t> </a:t>
            </a:r>
            <a:r>
              <a:rPr lang="en-GB" dirty="0" err="1"/>
              <a:t>keine</a:t>
            </a:r>
            <a:r>
              <a:rPr lang="en-GB" dirty="0"/>
              <a:t> Lust </a:t>
            </a:r>
            <a:r>
              <a:rPr lang="en-GB" dirty="0" err="1"/>
              <a:t>einzuschlafen</a:t>
            </a:r>
            <a:r>
              <a:rPr lang="en-GB" dirty="0"/>
              <a:t>. </a:t>
            </a:r>
            <a:endParaRPr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dirty="0" err="1"/>
              <a:t>ihr</a:t>
            </a:r>
            <a:r>
              <a:rPr lang="en-GB" dirty="0"/>
              <a:t>] wart </a:t>
            </a:r>
            <a:r>
              <a:rPr lang="en-GB" dirty="0" err="1"/>
              <a:t>immer</a:t>
            </a:r>
            <a:r>
              <a:rPr lang="en-GB" dirty="0"/>
              <a:t> </a:t>
            </a:r>
            <a:r>
              <a:rPr lang="en-GB" dirty="0" err="1"/>
              <a:t>aktiv</a:t>
            </a:r>
            <a:r>
              <a:rPr lang="en-GB" dirty="0"/>
              <a:t> und in </a:t>
            </a:r>
            <a:r>
              <a:rPr lang="en-GB" dirty="0" err="1"/>
              <a:t>Bewegung</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3. [du] </a:t>
            </a:r>
            <a:r>
              <a:rPr lang="en-GB" dirty="0" err="1"/>
              <a:t>warst</a:t>
            </a:r>
            <a:r>
              <a:rPr lang="en-GB" dirty="0"/>
              <a:t> gerne </a:t>
            </a:r>
            <a:r>
              <a:rPr lang="en-GB" dirty="0" err="1"/>
              <a:t>im</a:t>
            </a:r>
            <a:r>
              <a:rPr lang="en-GB" dirty="0"/>
              <a:t> Garten und hast die </a:t>
            </a:r>
            <a:r>
              <a:rPr lang="en-GB" dirty="0" err="1"/>
              <a:t>Blumen</a:t>
            </a:r>
            <a:r>
              <a:rPr lang="en-GB" dirty="0"/>
              <a:t> </a:t>
            </a:r>
            <a:r>
              <a:rPr lang="en-GB" dirty="0" err="1"/>
              <a:t>beim</a:t>
            </a:r>
            <a:r>
              <a:rPr lang="en-GB" dirty="0"/>
              <a:t> </a:t>
            </a:r>
            <a:r>
              <a:rPr lang="en-GB" dirty="0" err="1"/>
              <a:t>Wachsen</a:t>
            </a:r>
            <a:r>
              <a:rPr lang="en-GB" dirty="0"/>
              <a:t> </a:t>
            </a:r>
            <a:r>
              <a:rPr lang="en-GB" dirty="0" err="1"/>
              <a:t>beobachtet</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4. [du] </a:t>
            </a:r>
            <a:r>
              <a:rPr lang="en-GB" dirty="0" err="1"/>
              <a:t>hattest</a:t>
            </a:r>
            <a:r>
              <a:rPr lang="en-GB" dirty="0"/>
              <a:t> das Talent, </a:t>
            </a:r>
            <a:r>
              <a:rPr lang="en-GB" dirty="0" err="1"/>
              <a:t>ungefähr</a:t>
            </a:r>
            <a:r>
              <a:rPr lang="en-GB" dirty="0"/>
              <a:t> </a:t>
            </a:r>
            <a:r>
              <a:rPr lang="en-GB" dirty="0" err="1"/>
              <a:t>einen</a:t>
            </a:r>
            <a:r>
              <a:rPr lang="en-GB" dirty="0"/>
              <a:t> Meter </a:t>
            </a:r>
            <a:r>
              <a:rPr lang="en-GB" dirty="0" err="1"/>
              <a:t>zu</a:t>
            </a:r>
            <a:r>
              <a:rPr lang="en-GB" dirty="0"/>
              <a:t> </a:t>
            </a:r>
            <a:r>
              <a:rPr lang="en-GB" dirty="0" err="1"/>
              <a:t>spucken</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5. [</a:t>
            </a:r>
            <a:r>
              <a:rPr lang="en-GB" dirty="0" err="1"/>
              <a:t>ihr</a:t>
            </a:r>
            <a:r>
              <a:rPr lang="en-GB" dirty="0"/>
              <a:t>] wart </a:t>
            </a:r>
            <a:r>
              <a:rPr lang="en-GB" dirty="0" err="1"/>
              <a:t>meistens</a:t>
            </a:r>
            <a:r>
              <a:rPr lang="en-GB" dirty="0"/>
              <a:t> in der Nacht </a:t>
            </a:r>
            <a:r>
              <a:rPr lang="en-GB" dirty="0" err="1"/>
              <a:t>wach</a:t>
            </a:r>
            <a:r>
              <a:rPr lang="en-GB" dirty="0"/>
              <a:t>. </a:t>
            </a:r>
            <a:endParaRPr dirty="0"/>
          </a:p>
          <a:p>
            <a:pPr marL="0" marR="0" lvl="0" indent="0" algn="l" rtl="0">
              <a:lnSpc>
                <a:spcPct val="100000"/>
              </a:lnSpc>
              <a:spcBef>
                <a:spcPts val="0"/>
              </a:spcBef>
              <a:spcAft>
                <a:spcPts val="0"/>
              </a:spcAft>
              <a:buClr>
                <a:schemeClr val="dk1"/>
              </a:buClr>
              <a:buSzPts val="1200"/>
              <a:buFont typeface="Calibri"/>
              <a:buNone/>
            </a:pPr>
            <a:r>
              <a:rPr lang="en-GB" dirty="0"/>
              <a:t>6. [</a:t>
            </a:r>
            <a:r>
              <a:rPr lang="en-GB" dirty="0" err="1"/>
              <a:t>ihr</a:t>
            </a:r>
            <a:r>
              <a:rPr lang="en-GB" dirty="0"/>
              <a:t>] </a:t>
            </a:r>
            <a:r>
              <a:rPr lang="en-GB" dirty="0" err="1"/>
              <a:t>hattet</a:t>
            </a:r>
            <a:r>
              <a:rPr lang="en-GB" dirty="0"/>
              <a:t> den Plan, </a:t>
            </a:r>
            <a:r>
              <a:rPr lang="en-GB" dirty="0" err="1"/>
              <a:t>Wissenschaftler</a:t>
            </a:r>
            <a:r>
              <a:rPr lang="en-GB" dirty="0"/>
              <a:t> </a:t>
            </a:r>
            <a:r>
              <a:rPr lang="en-GB" dirty="0" err="1"/>
              <a:t>zu</a:t>
            </a:r>
            <a:r>
              <a:rPr lang="en-GB" dirty="0"/>
              <a:t> </a:t>
            </a:r>
            <a:r>
              <a:rPr lang="en-GB" dirty="0" err="1"/>
              <a:t>werden</a:t>
            </a:r>
            <a:r>
              <a:rPr lang="en-GB" dirty="0"/>
              <a:t>. </a:t>
            </a:r>
            <a:endParaRPr dirty="0"/>
          </a:p>
          <a:p>
            <a:pPr marL="0" marR="0" lvl="0" indent="0" algn="l" rtl="0">
              <a:lnSpc>
                <a:spcPct val="100000"/>
              </a:lnSpc>
              <a:spcBef>
                <a:spcPts val="0"/>
              </a:spcBef>
              <a:spcAft>
                <a:spcPts val="0"/>
              </a:spcAft>
              <a:buClr>
                <a:schemeClr val="dk1"/>
              </a:buClr>
              <a:buSzPts val="1200"/>
              <a:buFont typeface="Calibri"/>
              <a:buNone/>
            </a:pPr>
            <a:r>
              <a:rPr lang="en-GB" dirty="0"/>
              <a:t>7. [du] </a:t>
            </a:r>
            <a:r>
              <a:rPr lang="en-GB" dirty="0" err="1"/>
              <a:t>warst</a:t>
            </a:r>
            <a:r>
              <a:rPr lang="en-GB" dirty="0"/>
              <a:t> </a:t>
            </a:r>
            <a:r>
              <a:rPr lang="en-GB" dirty="0" err="1"/>
              <a:t>bei</a:t>
            </a:r>
            <a:r>
              <a:rPr lang="en-GB" dirty="0"/>
              <a:t> den </a:t>
            </a:r>
            <a:r>
              <a:rPr lang="en-GB" dirty="0" err="1"/>
              <a:t>Nachbarn</a:t>
            </a:r>
            <a:r>
              <a:rPr lang="en-GB" dirty="0"/>
              <a:t> </a:t>
            </a:r>
            <a:r>
              <a:rPr lang="en-GB" dirty="0" err="1"/>
              <a:t>beliebt</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8. [</a:t>
            </a:r>
            <a:r>
              <a:rPr lang="en-GB" dirty="0" err="1"/>
              <a:t>ihr</a:t>
            </a:r>
            <a:r>
              <a:rPr lang="en-GB" dirty="0"/>
              <a:t>] </a:t>
            </a:r>
            <a:r>
              <a:rPr lang="en-GB" dirty="0" err="1"/>
              <a:t>hattet</a:t>
            </a:r>
            <a:r>
              <a:rPr lang="en-GB" dirty="0"/>
              <a:t> oft </a:t>
            </a:r>
            <a:r>
              <a:rPr lang="en-GB" dirty="0" err="1"/>
              <a:t>Zahnschmerzen</a:t>
            </a:r>
            <a:r>
              <a:rPr lang="en-GB" dirty="0"/>
              <a:t>. </a:t>
            </a:r>
            <a:endParaRPr dirty="0"/>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Word frequency of unknown words and cognates (1 is the most frequent word in German): </a:t>
            </a:r>
            <a:br>
              <a:rPr lang="en-GB" dirty="0"/>
            </a:br>
            <a:r>
              <a:rPr lang="en-GB" dirty="0" err="1"/>
              <a:t>Kindheit</a:t>
            </a:r>
            <a:r>
              <a:rPr lang="en-GB" dirty="0"/>
              <a:t> [2323] </a:t>
            </a:r>
            <a:r>
              <a:rPr lang="en-GB" dirty="0" err="1"/>
              <a:t>spucken</a:t>
            </a:r>
            <a:r>
              <a:rPr lang="en-GB" dirty="0"/>
              <a:t> [&gt;5009] Talent [2925] </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1311" name="Google Shape;131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1" name="Google Shape;135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8 minutes</a:t>
            </a:r>
            <a:br>
              <a:rPr lang="en-GB"/>
            </a:br>
            <a:br>
              <a:rPr lang="en-GB" b="1"/>
            </a:br>
            <a:r>
              <a:rPr lang="en-GB" b="1"/>
              <a:t>Aim: </a:t>
            </a:r>
            <a:r>
              <a:rPr lang="en-GB" b="0"/>
              <a:t>to practise written comprehension of war/waren and hatte/hatten.</a:t>
            </a:r>
            <a:br>
              <a:rPr lang="en-GB"/>
            </a:br>
            <a:br>
              <a:rPr lang="en-GB"/>
            </a:br>
            <a:r>
              <a:rPr lang="en-GB" b="1"/>
              <a:t>Procedure:</a:t>
            </a:r>
            <a:br>
              <a:rPr lang="en-GB"/>
            </a:br>
            <a:r>
              <a:rPr lang="en-GB"/>
              <a:t>1. Explain the task: Mia is making a scrapbook album of her childhood and wants to find out where she was different from Wolfgang. She reads Mutti’s diary – but ‘sie’ can mean both she and they, so is Mutti talking about just Mia (war/hatte), or both twins (waren/hatten)?</a:t>
            </a:r>
            <a:endParaRPr/>
          </a:p>
          <a:p>
            <a:pPr marL="0" lvl="0" indent="0" algn="l" rtl="0">
              <a:spcBef>
                <a:spcPts val="0"/>
              </a:spcBef>
              <a:spcAft>
                <a:spcPts val="0"/>
              </a:spcAft>
              <a:buNone/>
            </a:pPr>
            <a:r>
              <a:rPr lang="en-GB"/>
              <a:t>2. Based on the verb ending (singular/ plural), students write 1-8 and nur Mia (singular) or Mia &amp; Wolfgang (plural). </a:t>
            </a:r>
            <a:endParaRPr/>
          </a:p>
          <a:p>
            <a:pPr marL="0" lvl="0" indent="0" algn="l" rtl="0">
              <a:spcBef>
                <a:spcPts val="0"/>
              </a:spcBef>
              <a:spcAft>
                <a:spcPts val="0"/>
              </a:spcAft>
              <a:buNone/>
            </a:pPr>
            <a:r>
              <a:rPr lang="en-GB"/>
              <a:t>3. Click in turn for each answer tick to appear.</a:t>
            </a:r>
            <a:endParaRPr/>
          </a:p>
          <a:p>
            <a:pPr marL="0" lvl="0" indent="0" algn="l" rtl="0">
              <a:spcBef>
                <a:spcPts val="0"/>
              </a:spcBef>
              <a:spcAft>
                <a:spcPts val="0"/>
              </a:spcAft>
              <a:buNone/>
            </a:pPr>
            <a:r>
              <a:rPr lang="en-GB"/>
              <a:t>4. Give students 1-2 minutes further to discuss English meanings of each sentence with a partner.</a:t>
            </a:r>
            <a:br>
              <a:rPr lang="en-GB"/>
            </a:br>
            <a:r>
              <a:rPr lang="en-GB"/>
              <a:t>5. Elicit English meanings from the class.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br>
              <a:rPr lang="en-GB"/>
            </a:br>
            <a:r>
              <a:rPr lang="en-GB" b="1"/>
              <a:t>Word frequency (1 is the most frequent word in German): </a:t>
            </a:r>
            <a:br>
              <a:rPr lang="en-GB"/>
            </a:br>
            <a:r>
              <a:rPr lang="en-GB"/>
              <a:t>Album [3630] Tagebuch [3675] </a:t>
            </a:r>
            <a:endParaRPr/>
          </a:p>
          <a:p>
            <a:pPr marL="0" marR="0" lvl="0" indent="0" algn="l" rtl="0">
              <a:lnSpc>
                <a:spcPct val="100000"/>
              </a:lnSpc>
              <a:spcBef>
                <a:spcPts val="0"/>
              </a:spcBef>
              <a:spcAft>
                <a:spcPts val="0"/>
              </a:spcAft>
              <a:buClr>
                <a:schemeClr val="dk1"/>
              </a:buClr>
              <a:buSzPts val="1200"/>
              <a:buFont typeface="Calibri"/>
              <a:buNone/>
            </a:pPr>
            <a:r>
              <a:rPr lang="en-GB" i="1"/>
              <a:t>Source:  Jones, R.L. &amp; Tschirner, E. (2019).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1352" name="Google Shape;135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SELECT EITHER THIS EXTENDED LISTENING TASK, THE EXTENDED READING OR THE FOLLOWING SPEAKING TASK</a:t>
            </a:r>
            <a:br>
              <a:rPr lang="en-GB" b="1" dirty="0"/>
            </a:br>
            <a:r>
              <a:rPr lang="en-GB" b="0" dirty="0"/>
              <a:t>Note: the listening is a challenging task for higher proficiency learners.</a:t>
            </a:r>
            <a:endParaRPr dirty="0"/>
          </a:p>
          <a:p>
            <a:pPr marL="0" lvl="0" indent="0" algn="l" rtl="0">
              <a:spcBef>
                <a:spcPts val="0"/>
              </a:spcBef>
              <a:spcAft>
                <a:spcPts val="0"/>
              </a:spcAft>
              <a:buNone/>
            </a:pPr>
            <a:r>
              <a:rPr lang="en-GB" b="1" dirty="0"/>
              <a:t>Timing: 8 minutes</a:t>
            </a:r>
            <a:br>
              <a:rPr lang="en-GB" dirty="0"/>
            </a:br>
            <a:br>
              <a:rPr lang="en-GB" b="1" dirty="0"/>
            </a:br>
            <a:r>
              <a:rPr lang="en-GB" b="1" dirty="0"/>
              <a:t>Aim: </a:t>
            </a:r>
            <a:r>
              <a:rPr lang="en-GB" b="0" dirty="0"/>
              <a:t>to practise aural comprehension of vocabulary and structures in a holistic listening task.</a:t>
            </a:r>
            <a:br>
              <a:rPr lang="en-GB" b="0" dirty="0"/>
            </a:br>
            <a:br>
              <a:rPr lang="en-GB" b="0" dirty="0"/>
            </a:br>
            <a:r>
              <a:rPr lang="en-GB" b="1" dirty="0"/>
              <a:t>Procedure:</a:t>
            </a:r>
            <a:br>
              <a:rPr lang="en-GB" dirty="0"/>
            </a:br>
            <a:r>
              <a:rPr lang="en-GB" dirty="0"/>
              <a:t>1. Click to listen to the three parts of the audio.</a:t>
            </a:r>
            <a:endParaRPr dirty="0"/>
          </a:p>
          <a:p>
            <a:pPr marL="0" lvl="0" indent="0" algn="l" rtl="0">
              <a:spcBef>
                <a:spcPts val="0"/>
              </a:spcBef>
              <a:spcAft>
                <a:spcPts val="0"/>
              </a:spcAft>
              <a:buNone/>
            </a:pPr>
            <a:r>
              <a:rPr lang="en-GB" dirty="0"/>
              <a:t>2. Students decide if the statements are true or false. They may need multiple </a:t>
            </a:r>
            <a:r>
              <a:rPr lang="en-GB" dirty="0" err="1"/>
              <a:t>listenings</a:t>
            </a:r>
            <a:r>
              <a:rPr lang="en-GB" dirty="0"/>
              <a:t>.</a:t>
            </a:r>
            <a:endParaRPr dirty="0"/>
          </a:p>
          <a:p>
            <a:pPr marL="0" lvl="0" indent="0" algn="l" rtl="0">
              <a:spcBef>
                <a:spcPts val="0"/>
              </a:spcBef>
              <a:spcAft>
                <a:spcPts val="0"/>
              </a:spcAft>
              <a:buNone/>
            </a:pPr>
            <a:r>
              <a:rPr lang="en-GB" dirty="0"/>
              <a:t>3. Click to bring up answers.</a:t>
            </a:r>
            <a:endParaRPr dirty="0"/>
          </a:p>
          <a:p>
            <a:pPr marL="0" lvl="0" indent="0" algn="l" rtl="0">
              <a:spcBef>
                <a:spcPts val="0"/>
              </a:spcBef>
              <a:spcAft>
                <a:spcPts val="0"/>
              </a:spcAft>
              <a:buNone/>
            </a:pPr>
            <a:endParaRPr dirty="0"/>
          </a:p>
          <a:p>
            <a:pPr marL="0" lvl="0" indent="0" algn="l" rtl="0">
              <a:spcBef>
                <a:spcPts val="0"/>
              </a:spcBef>
              <a:spcAft>
                <a:spcPts val="0"/>
              </a:spcAft>
              <a:buNone/>
            </a:pPr>
            <a:br>
              <a:rPr lang="en-GB" dirty="0"/>
            </a:br>
            <a:r>
              <a:rPr lang="en-GB" b="1" dirty="0"/>
              <a:t>Transcript:</a:t>
            </a:r>
            <a:br>
              <a:rPr lang="en-GB" dirty="0"/>
            </a:br>
            <a:r>
              <a:rPr lang="en-GB" sz="1200" dirty="0">
                <a:solidFill>
                  <a:srgbClr val="002060"/>
                </a:solidFill>
              </a:rPr>
              <a:t>„In </a:t>
            </a:r>
            <a:r>
              <a:rPr lang="en-GB" sz="1200" dirty="0" err="1">
                <a:solidFill>
                  <a:srgbClr val="002060"/>
                </a:solidFill>
              </a:rPr>
              <a:t>meiner</a:t>
            </a:r>
            <a:r>
              <a:rPr lang="en-GB" sz="1200" dirty="0">
                <a:solidFill>
                  <a:srgbClr val="002060"/>
                </a:solidFill>
              </a:rPr>
              <a:t> </a:t>
            </a:r>
            <a:r>
              <a:rPr lang="en-GB" sz="1200" dirty="0" err="1">
                <a:solidFill>
                  <a:srgbClr val="002060"/>
                </a:solidFill>
              </a:rPr>
              <a:t>Kindheit</a:t>
            </a:r>
            <a:r>
              <a:rPr lang="en-GB" sz="1200" dirty="0">
                <a:solidFill>
                  <a:srgbClr val="002060"/>
                </a:solidFill>
              </a:rPr>
              <a:t> gab es </a:t>
            </a:r>
            <a:r>
              <a:rPr lang="en-GB" sz="1200" dirty="0" err="1">
                <a:solidFill>
                  <a:srgbClr val="002060"/>
                </a:solidFill>
              </a:rPr>
              <a:t>wenig</a:t>
            </a:r>
            <a:r>
              <a:rPr lang="en-GB" sz="1200" dirty="0">
                <a:solidFill>
                  <a:srgbClr val="002060"/>
                </a:solidFill>
              </a:rPr>
              <a:t> </a:t>
            </a:r>
            <a:r>
              <a:rPr lang="en-GB" sz="1200" dirty="0" err="1">
                <a:solidFill>
                  <a:srgbClr val="002060"/>
                </a:solidFill>
              </a:rPr>
              <a:t>Gelegenheit</a:t>
            </a:r>
            <a:r>
              <a:rPr lang="en-GB" sz="1200" dirty="0">
                <a:solidFill>
                  <a:srgbClr val="002060"/>
                </a:solidFill>
              </a:rPr>
              <a:t> ins </a:t>
            </a:r>
            <a:r>
              <a:rPr lang="en-GB" sz="1200" dirty="0" err="1">
                <a:solidFill>
                  <a:srgbClr val="002060"/>
                </a:solidFill>
              </a:rPr>
              <a:t>Ausland</a:t>
            </a:r>
            <a:r>
              <a:rPr lang="en-GB" sz="1200" dirty="0">
                <a:solidFill>
                  <a:srgbClr val="002060"/>
                </a:solidFill>
              </a:rPr>
              <a:t> </a:t>
            </a:r>
            <a:r>
              <a:rPr lang="en-GB" sz="1200" dirty="0" err="1">
                <a:solidFill>
                  <a:srgbClr val="002060"/>
                </a:solidFill>
              </a:rPr>
              <a:t>zu</a:t>
            </a:r>
            <a:r>
              <a:rPr lang="en-GB" sz="1200" dirty="0">
                <a:solidFill>
                  <a:srgbClr val="002060"/>
                </a:solidFill>
              </a:rPr>
              <a:t> </a:t>
            </a:r>
            <a:r>
              <a:rPr lang="en-GB" sz="1200" dirty="0" err="1">
                <a:solidFill>
                  <a:srgbClr val="002060"/>
                </a:solidFill>
              </a:rPr>
              <a:t>reisen</a:t>
            </a:r>
            <a:r>
              <a:rPr lang="en-GB" sz="1200" dirty="0">
                <a:solidFill>
                  <a:srgbClr val="002060"/>
                </a:solidFill>
              </a:rPr>
              <a:t>, </a:t>
            </a:r>
            <a:r>
              <a:rPr lang="en-GB" sz="1200" dirty="0" err="1">
                <a:solidFill>
                  <a:srgbClr val="002060"/>
                </a:solidFill>
              </a:rPr>
              <a:t>aber</a:t>
            </a:r>
            <a:r>
              <a:rPr lang="en-GB" sz="1200" dirty="0">
                <a:solidFill>
                  <a:srgbClr val="002060"/>
                </a:solidFill>
              </a:rPr>
              <a:t> ich </a:t>
            </a:r>
            <a:r>
              <a:rPr lang="en-GB" sz="1200" dirty="0" err="1">
                <a:solidFill>
                  <a:srgbClr val="002060"/>
                </a:solidFill>
              </a:rPr>
              <a:t>wollte</a:t>
            </a:r>
            <a:r>
              <a:rPr lang="en-GB" sz="1200" dirty="0">
                <a:solidFill>
                  <a:srgbClr val="002060"/>
                </a:solidFill>
              </a:rPr>
              <a:t> </a:t>
            </a:r>
            <a:r>
              <a:rPr lang="en-GB" sz="1200" dirty="0" err="1">
                <a:solidFill>
                  <a:srgbClr val="002060"/>
                </a:solidFill>
              </a:rPr>
              <a:t>schon</a:t>
            </a:r>
            <a:r>
              <a:rPr lang="en-GB" sz="1200" dirty="0">
                <a:solidFill>
                  <a:srgbClr val="002060"/>
                </a:solidFill>
              </a:rPr>
              <a:t> </a:t>
            </a:r>
            <a:r>
              <a:rPr lang="en-GB" sz="1200" dirty="0" err="1">
                <a:solidFill>
                  <a:srgbClr val="002060"/>
                </a:solidFill>
              </a:rPr>
              <a:t>immer</a:t>
            </a:r>
            <a:r>
              <a:rPr lang="en-GB" sz="1200" dirty="0">
                <a:solidFill>
                  <a:srgbClr val="002060"/>
                </a:solidFill>
              </a:rPr>
              <a:t> </a:t>
            </a:r>
            <a:r>
              <a:rPr lang="en-GB" sz="1200" dirty="0" err="1">
                <a:solidFill>
                  <a:srgbClr val="002060"/>
                </a:solidFill>
              </a:rPr>
              <a:t>weltweit</a:t>
            </a:r>
            <a:r>
              <a:rPr lang="en-GB" sz="1200" dirty="0">
                <a:solidFill>
                  <a:srgbClr val="002060"/>
                </a:solidFill>
              </a:rPr>
              <a:t> </a:t>
            </a:r>
            <a:r>
              <a:rPr lang="en-GB" sz="1200" dirty="0" err="1">
                <a:solidFill>
                  <a:srgbClr val="002060"/>
                </a:solidFill>
              </a:rPr>
              <a:t>unterwegs</a:t>
            </a:r>
            <a:r>
              <a:rPr lang="en-GB" sz="1200" dirty="0">
                <a:solidFill>
                  <a:srgbClr val="002060"/>
                </a:solidFill>
              </a:rPr>
              <a:t> sein. </a:t>
            </a:r>
            <a:r>
              <a:rPr lang="en-GB" sz="1200" dirty="0" err="1">
                <a:solidFill>
                  <a:srgbClr val="002060"/>
                </a:solidFill>
              </a:rPr>
              <a:t>Nachts</a:t>
            </a:r>
            <a:r>
              <a:rPr lang="en-GB" sz="1200" dirty="0">
                <a:solidFill>
                  <a:srgbClr val="002060"/>
                </a:solidFill>
              </a:rPr>
              <a:t> </a:t>
            </a:r>
            <a:r>
              <a:rPr lang="en-GB" sz="1200" dirty="0" err="1">
                <a:solidFill>
                  <a:srgbClr val="002060"/>
                </a:solidFill>
              </a:rPr>
              <a:t>konnte</a:t>
            </a:r>
            <a:r>
              <a:rPr lang="en-GB" sz="1200" dirty="0">
                <a:solidFill>
                  <a:srgbClr val="002060"/>
                </a:solidFill>
              </a:rPr>
              <a:t> ich </a:t>
            </a:r>
            <a:r>
              <a:rPr lang="en-GB" sz="1200" dirty="0" err="1">
                <a:solidFill>
                  <a:srgbClr val="002060"/>
                </a:solidFill>
              </a:rPr>
              <a:t>meist</a:t>
            </a:r>
            <a:r>
              <a:rPr lang="en-GB" sz="1200" dirty="0">
                <a:solidFill>
                  <a:srgbClr val="002060"/>
                </a:solidFill>
              </a:rPr>
              <a:t> </a:t>
            </a:r>
            <a:r>
              <a:rPr lang="en-GB" sz="1200" dirty="0" err="1">
                <a:solidFill>
                  <a:srgbClr val="002060"/>
                </a:solidFill>
              </a:rPr>
              <a:t>nicht</a:t>
            </a:r>
            <a:r>
              <a:rPr lang="en-GB" sz="1200" dirty="0">
                <a:solidFill>
                  <a:srgbClr val="002060"/>
                </a:solidFill>
              </a:rPr>
              <a:t> </a:t>
            </a:r>
            <a:r>
              <a:rPr lang="en-GB" sz="1200" dirty="0" err="1">
                <a:solidFill>
                  <a:srgbClr val="002060"/>
                </a:solidFill>
              </a:rPr>
              <a:t>einschlafen</a:t>
            </a:r>
            <a:r>
              <a:rPr lang="en-GB" sz="1200" dirty="0">
                <a:solidFill>
                  <a:srgbClr val="002060"/>
                </a:solidFill>
              </a:rPr>
              <a:t>, ich und </a:t>
            </a:r>
            <a:r>
              <a:rPr lang="en-GB" sz="1200" dirty="0" err="1">
                <a:solidFill>
                  <a:srgbClr val="002060"/>
                </a:solidFill>
              </a:rPr>
              <a:t>auch</a:t>
            </a:r>
            <a:r>
              <a:rPr lang="en-GB" sz="1200" dirty="0">
                <a:solidFill>
                  <a:srgbClr val="002060"/>
                </a:solidFill>
              </a:rPr>
              <a:t> </a:t>
            </a:r>
            <a:r>
              <a:rPr lang="en-GB" sz="1200" dirty="0" err="1">
                <a:solidFill>
                  <a:srgbClr val="002060"/>
                </a:solidFill>
              </a:rPr>
              <a:t>meine</a:t>
            </a:r>
            <a:r>
              <a:rPr lang="en-GB" sz="1200" dirty="0">
                <a:solidFill>
                  <a:srgbClr val="002060"/>
                </a:solidFill>
              </a:rPr>
              <a:t> Freunde </a:t>
            </a:r>
            <a:r>
              <a:rPr lang="en-GB" sz="1200" dirty="0" err="1">
                <a:solidFill>
                  <a:srgbClr val="002060"/>
                </a:solidFill>
              </a:rPr>
              <a:t>waren</a:t>
            </a:r>
            <a:r>
              <a:rPr lang="en-GB" sz="1200" dirty="0">
                <a:solidFill>
                  <a:srgbClr val="002060"/>
                </a:solidFill>
              </a:rPr>
              <a:t> </a:t>
            </a:r>
            <a:r>
              <a:rPr lang="en-GB" sz="1200" dirty="0" err="1">
                <a:solidFill>
                  <a:srgbClr val="002060"/>
                </a:solidFill>
              </a:rPr>
              <a:t>viele</a:t>
            </a:r>
            <a:r>
              <a:rPr lang="en-GB" sz="1200" dirty="0">
                <a:solidFill>
                  <a:srgbClr val="002060"/>
                </a:solidFill>
              </a:rPr>
              <a:t> </a:t>
            </a:r>
            <a:r>
              <a:rPr lang="en-GB" sz="1200" dirty="0" err="1">
                <a:solidFill>
                  <a:srgbClr val="002060"/>
                </a:solidFill>
              </a:rPr>
              <a:t>lange</a:t>
            </a:r>
            <a:r>
              <a:rPr lang="en-GB" sz="1200" dirty="0">
                <a:solidFill>
                  <a:srgbClr val="002060"/>
                </a:solidFill>
              </a:rPr>
              <a:t> </a:t>
            </a:r>
            <a:r>
              <a:rPr lang="en-GB" sz="1200" dirty="0" err="1">
                <a:solidFill>
                  <a:srgbClr val="002060"/>
                </a:solidFill>
              </a:rPr>
              <a:t>Momente</a:t>
            </a:r>
            <a:r>
              <a:rPr lang="en-GB" sz="1200" dirty="0">
                <a:solidFill>
                  <a:srgbClr val="002060"/>
                </a:solidFill>
              </a:rPr>
              <a:t> </a:t>
            </a:r>
            <a:r>
              <a:rPr lang="en-GB" sz="1200" dirty="0" err="1">
                <a:solidFill>
                  <a:srgbClr val="002060"/>
                </a:solidFill>
              </a:rPr>
              <a:t>wach</a:t>
            </a:r>
            <a:r>
              <a:rPr lang="en-GB" sz="1200" dirty="0">
                <a:solidFill>
                  <a:srgbClr val="002060"/>
                </a:solidFill>
              </a:rPr>
              <a:t> und </a:t>
            </a:r>
            <a:r>
              <a:rPr lang="en-GB" sz="1200" dirty="0" err="1">
                <a:solidFill>
                  <a:srgbClr val="002060"/>
                </a:solidFill>
              </a:rPr>
              <a:t>haben</a:t>
            </a:r>
            <a:r>
              <a:rPr lang="en-GB" sz="1200" dirty="0">
                <a:solidFill>
                  <a:srgbClr val="002060"/>
                </a:solidFill>
              </a:rPr>
              <a:t> </a:t>
            </a:r>
            <a:r>
              <a:rPr lang="en-GB" sz="1200" dirty="0" err="1">
                <a:solidFill>
                  <a:srgbClr val="002060"/>
                </a:solidFill>
              </a:rPr>
              <a:t>geguckt</a:t>
            </a:r>
            <a:r>
              <a:rPr lang="en-GB" sz="1200" dirty="0">
                <a:solidFill>
                  <a:srgbClr val="002060"/>
                </a:solidFill>
              </a:rPr>
              <a:t>, </a:t>
            </a:r>
            <a:r>
              <a:rPr lang="en-GB" sz="1200" dirty="0" err="1">
                <a:solidFill>
                  <a:srgbClr val="002060"/>
                </a:solidFill>
              </a:rPr>
              <a:t>ob</a:t>
            </a:r>
            <a:r>
              <a:rPr lang="en-GB" sz="1200" dirty="0">
                <a:solidFill>
                  <a:srgbClr val="002060"/>
                </a:solidFill>
              </a:rPr>
              <a:t> und </a:t>
            </a:r>
            <a:r>
              <a:rPr lang="en-GB" sz="1200" dirty="0" err="1">
                <a:solidFill>
                  <a:srgbClr val="002060"/>
                </a:solidFill>
              </a:rPr>
              <a:t>wie</a:t>
            </a:r>
            <a:r>
              <a:rPr lang="en-GB" sz="1200" dirty="0">
                <a:solidFill>
                  <a:srgbClr val="002060"/>
                </a:solidFill>
              </a:rPr>
              <a:t> </a:t>
            </a:r>
            <a:r>
              <a:rPr lang="en-GB" sz="1200" dirty="0" err="1">
                <a:solidFill>
                  <a:srgbClr val="002060"/>
                </a:solidFill>
              </a:rPr>
              <a:t>wir</a:t>
            </a:r>
            <a:r>
              <a:rPr lang="en-GB" sz="1200" dirty="0">
                <a:solidFill>
                  <a:srgbClr val="002060"/>
                </a:solidFill>
              </a:rPr>
              <a:t> </a:t>
            </a:r>
            <a:r>
              <a:rPr lang="en-GB" sz="1200" dirty="0" err="1">
                <a:solidFill>
                  <a:srgbClr val="002060"/>
                </a:solidFill>
              </a:rPr>
              <a:t>Gelegenheit</a:t>
            </a:r>
            <a:r>
              <a:rPr lang="en-GB" sz="1200" dirty="0">
                <a:solidFill>
                  <a:srgbClr val="002060"/>
                </a:solidFill>
              </a:rPr>
              <a:t> </a:t>
            </a:r>
            <a:r>
              <a:rPr lang="en-GB" sz="1200" dirty="0" err="1">
                <a:solidFill>
                  <a:srgbClr val="002060"/>
                </a:solidFill>
              </a:rPr>
              <a:t>zu</a:t>
            </a:r>
            <a:r>
              <a:rPr lang="en-GB" sz="1200" dirty="0">
                <a:solidFill>
                  <a:srgbClr val="002060"/>
                </a:solidFill>
              </a:rPr>
              <a:t> </a:t>
            </a:r>
            <a:r>
              <a:rPr lang="en-GB" sz="1200" dirty="0" err="1">
                <a:solidFill>
                  <a:srgbClr val="002060"/>
                </a:solidFill>
              </a:rPr>
              <a:t>reisen</a:t>
            </a:r>
            <a:r>
              <a:rPr lang="en-GB" sz="1200" dirty="0">
                <a:solidFill>
                  <a:srgbClr val="002060"/>
                </a:solidFill>
              </a:rPr>
              <a:t> </a:t>
            </a:r>
            <a:r>
              <a:rPr lang="en-GB" sz="1200" dirty="0" err="1">
                <a:solidFill>
                  <a:srgbClr val="002060"/>
                </a:solidFill>
              </a:rPr>
              <a:t>hatten</a:t>
            </a:r>
            <a:r>
              <a:rPr lang="en-GB" sz="1200" dirty="0">
                <a:solidFill>
                  <a:srgbClr val="002060"/>
                </a:solidFill>
              </a:rPr>
              <a:t>.“ </a:t>
            </a:r>
            <a:endParaRPr sz="1200" dirty="0">
              <a:solidFill>
                <a:srgbClr val="002060"/>
              </a:solidFill>
            </a:endParaRPr>
          </a:p>
          <a:p>
            <a:pPr marL="0" marR="0" lvl="0" indent="0" algn="l" rtl="0">
              <a:lnSpc>
                <a:spcPct val="100000"/>
              </a:lnSpc>
              <a:spcBef>
                <a:spcPts val="0"/>
              </a:spcBef>
              <a:spcAft>
                <a:spcPts val="0"/>
              </a:spcAft>
              <a:buClr>
                <a:schemeClr val="dk1"/>
              </a:buClr>
              <a:buSzPts val="1200"/>
              <a:buFont typeface="Calibri"/>
              <a:buNone/>
            </a:pPr>
            <a:br>
              <a:rPr lang="en-GB" dirty="0"/>
            </a:br>
            <a:r>
              <a:rPr lang="en-GB" sz="1200" dirty="0">
                <a:solidFill>
                  <a:srgbClr val="002060"/>
                </a:solidFill>
              </a:rPr>
              <a:t>„Dann </a:t>
            </a:r>
            <a:r>
              <a:rPr lang="en-GB" sz="1200" dirty="0" err="1">
                <a:solidFill>
                  <a:srgbClr val="002060"/>
                </a:solidFill>
              </a:rPr>
              <a:t>habe</a:t>
            </a:r>
            <a:r>
              <a:rPr lang="en-GB" sz="1200" dirty="0">
                <a:solidFill>
                  <a:srgbClr val="002060"/>
                </a:solidFill>
              </a:rPr>
              <a:t> ich </a:t>
            </a:r>
            <a:r>
              <a:rPr lang="en-GB" sz="1200" dirty="0" err="1">
                <a:solidFill>
                  <a:srgbClr val="002060"/>
                </a:solidFill>
              </a:rPr>
              <a:t>beobachtet</a:t>
            </a:r>
            <a:r>
              <a:rPr lang="en-GB" sz="1200" dirty="0">
                <a:solidFill>
                  <a:srgbClr val="002060"/>
                </a:solidFill>
              </a:rPr>
              <a:t>, </a:t>
            </a:r>
            <a:r>
              <a:rPr lang="en-GB" sz="1200" dirty="0" err="1">
                <a:solidFill>
                  <a:srgbClr val="002060"/>
                </a:solidFill>
              </a:rPr>
              <a:t>dass</a:t>
            </a:r>
            <a:r>
              <a:rPr lang="en-GB" sz="1200" dirty="0">
                <a:solidFill>
                  <a:srgbClr val="002060"/>
                </a:solidFill>
              </a:rPr>
              <a:t> </a:t>
            </a:r>
            <a:r>
              <a:rPr lang="en-GB" sz="1200" dirty="0" err="1">
                <a:solidFill>
                  <a:srgbClr val="002060"/>
                </a:solidFill>
              </a:rPr>
              <a:t>historische</a:t>
            </a:r>
            <a:r>
              <a:rPr lang="en-GB" sz="1200" dirty="0">
                <a:solidFill>
                  <a:srgbClr val="002060"/>
                </a:solidFill>
              </a:rPr>
              <a:t> </a:t>
            </a:r>
            <a:r>
              <a:rPr lang="en-GB" sz="1200" dirty="0" err="1">
                <a:solidFill>
                  <a:srgbClr val="002060"/>
                </a:solidFill>
              </a:rPr>
              <a:t>Wissenschaftler</a:t>
            </a:r>
            <a:r>
              <a:rPr lang="en-GB" sz="1200" dirty="0">
                <a:solidFill>
                  <a:srgbClr val="002060"/>
                </a:solidFill>
              </a:rPr>
              <a:t> oft </a:t>
            </a:r>
            <a:r>
              <a:rPr lang="en-GB" sz="1200" dirty="0" err="1">
                <a:solidFill>
                  <a:srgbClr val="002060"/>
                </a:solidFill>
              </a:rPr>
              <a:t>weit</a:t>
            </a:r>
            <a:r>
              <a:rPr lang="en-GB" sz="1200" dirty="0">
                <a:solidFill>
                  <a:srgbClr val="002060"/>
                </a:solidFill>
              </a:rPr>
              <a:t> </a:t>
            </a:r>
            <a:r>
              <a:rPr lang="en-GB" sz="1200" dirty="0" err="1">
                <a:solidFill>
                  <a:srgbClr val="002060"/>
                </a:solidFill>
              </a:rPr>
              <a:t>gereist</a:t>
            </a:r>
            <a:r>
              <a:rPr lang="en-GB" sz="1200" dirty="0">
                <a:solidFill>
                  <a:srgbClr val="002060"/>
                </a:solidFill>
              </a:rPr>
              <a:t> </a:t>
            </a:r>
            <a:r>
              <a:rPr lang="en-GB" sz="1200" dirty="0" err="1">
                <a:solidFill>
                  <a:srgbClr val="002060"/>
                </a:solidFill>
              </a:rPr>
              <a:t>sind</a:t>
            </a:r>
            <a:r>
              <a:rPr lang="en-GB" sz="1200" dirty="0">
                <a:solidFill>
                  <a:srgbClr val="002060"/>
                </a:solidFill>
              </a:rPr>
              <a:t>, und ich </a:t>
            </a:r>
            <a:r>
              <a:rPr lang="en-GB" sz="1200" dirty="0" err="1">
                <a:solidFill>
                  <a:srgbClr val="002060"/>
                </a:solidFill>
              </a:rPr>
              <a:t>habe</a:t>
            </a:r>
            <a:r>
              <a:rPr lang="en-GB" sz="1200" dirty="0">
                <a:solidFill>
                  <a:srgbClr val="002060"/>
                </a:solidFill>
              </a:rPr>
              <a:t> </a:t>
            </a:r>
            <a:r>
              <a:rPr lang="en-GB" sz="1200" dirty="0" err="1">
                <a:solidFill>
                  <a:srgbClr val="002060"/>
                </a:solidFill>
              </a:rPr>
              <a:t>entdeckt</a:t>
            </a:r>
            <a:r>
              <a:rPr lang="en-GB" sz="1200" dirty="0">
                <a:solidFill>
                  <a:srgbClr val="002060"/>
                </a:solidFill>
              </a:rPr>
              <a:t>, </a:t>
            </a:r>
            <a:r>
              <a:rPr lang="en-GB" sz="1200" dirty="0" err="1">
                <a:solidFill>
                  <a:srgbClr val="002060"/>
                </a:solidFill>
              </a:rPr>
              <a:t>dass</a:t>
            </a:r>
            <a:r>
              <a:rPr lang="en-GB" sz="1200" dirty="0">
                <a:solidFill>
                  <a:srgbClr val="002060"/>
                </a:solidFill>
              </a:rPr>
              <a:t> ich </a:t>
            </a:r>
            <a:r>
              <a:rPr lang="en-GB" sz="1200" dirty="0" err="1">
                <a:solidFill>
                  <a:srgbClr val="002060"/>
                </a:solidFill>
              </a:rPr>
              <a:t>als</a:t>
            </a:r>
            <a:r>
              <a:rPr lang="en-GB" sz="1200" dirty="0">
                <a:solidFill>
                  <a:srgbClr val="002060"/>
                </a:solidFill>
              </a:rPr>
              <a:t> Tourist, </a:t>
            </a:r>
            <a:r>
              <a:rPr lang="en-GB" sz="1200" dirty="0" err="1">
                <a:solidFill>
                  <a:srgbClr val="002060"/>
                </a:solidFill>
              </a:rPr>
              <a:t>aber</a:t>
            </a:r>
            <a:r>
              <a:rPr lang="en-GB" sz="1200" dirty="0">
                <a:solidFill>
                  <a:srgbClr val="002060"/>
                </a:solidFill>
              </a:rPr>
              <a:t> </a:t>
            </a:r>
            <a:r>
              <a:rPr lang="en-GB" sz="1200" dirty="0" err="1">
                <a:solidFill>
                  <a:srgbClr val="002060"/>
                </a:solidFill>
              </a:rPr>
              <a:t>auch</a:t>
            </a:r>
            <a:r>
              <a:rPr lang="en-GB" sz="1200" dirty="0">
                <a:solidFill>
                  <a:srgbClr val="002060"/>
                </a:solidFill>
              </a:rPr>
              <a:t> </a:t>
            </a:r>
            <a:r>
              <a:rPr lang="en-GB" sz="1200" dirty="0" err="1">
                <a:solidFill>
                  <a:srgbClr val="002060"/>
                </a:solidFill>
              </a:rPr>
              <a:t>zum</a:t>
            </a:r>
            <a:r>
              <a:rPr lang="en-GB" sz="1200" dirty="0">
                <a:solidFill>
                  <a:srgbClr val="002060"/>
                </a:solidFill>
              </a:rPr>
              <a:t> </a:t>
            </a:r>
            <a:r>
              <a:rPr lang="en-GB" sz="1200" dirty="0" err="1">
                <a:solidFill>
                  <a:srgbClr val="002060"/>
                </a:solidFill>
              </a:rPr>
              <a:t>Beispiel</a:t>
            </a:r>
            <a:r>
              <a:rPr lang="en-GB" sz="1200" dirty="0">
                <a:solidFill>
                  <a:srgbClr val="002060"/>
                </a:solidFill>
              </a:rPr>
              <a:t> </a:t>
            </a:r>
            <a:r>
              <a:rPr lang="en-GB" sz="1200" dirty="0" err="1">
                <a:solidFill>
                  <a:srgbClr val="002060"/>
                </a:solidFill>
              </a:rPr>
              <a:t>als</a:t>
            </a:r>
            <a:r>
              <a:rPr lang="en-GB" sz="1200" dirty="0">
                <a:solidFill>
                  <a:srgbClr val="002060"/>
                </a:solidFill>
              </a:rPr>
              <a:t> </a:t>
            </a:r>
            <a:r>
              <a:rPr lang="en-GB" sz="1200" dirty="0" err="1">
                <a:solidFill>
                  <a:srgbClr val="002060"/>
                </a:solidFill>
              </a:rPr>
              <a:t>Forscher</a:t>
            </a:r>
            <a:r>
              <a:rPr lang="en-GB" sz="1200" dirty="0">
                <a:solidFill>
                  <a:srgbClr val="002060"/>
                </a:solidFill>
              </a:rPr>
              <a:t> die Welt </a:t>
            </a:r>
            <a:r>
              <a:rPr lang="en-GB" sz="1200" dirty="0" err="1">
                <a:solidFill>
                  <a:srgbClr val="002060"/>
                </a:solidFill>
              </a:rPr>
              <a:t>kennen</a:t>
            </a:r>
            <a:r>
              <a:rPr lang="en-GB" sz="1200" dirty="0">
                <a:solidFill>
                  <a:srgbClr val="002060"/>
                </a:solidFill>
              </a:rPr>
              <a:t> </a:t>
            </a:r>
            <a:r>
              <a:rPr lang="en-GB" sz="1200" dirty="0" err="1">
                <a:solidFill>
                  <a:srgbClr val="002060"/>
                </a:solidFill>
              </a:rPr>
              <a:t>lernen</a:t>
            </a:r>
            <a:r>
              <a:rPr lang="en-GB" sz="1200" dirty="0">
                <a:solidFill>
                  <a:srgbClr val="002060"/>
                </a:solidFill>
              </a:rPr>
              <a:t> </a:t>
            </a:r>
            <a:r>
              <a:rPr lang="en-GB" sz="1200" dirty="0" err="1">
                <a:solidFill>
                  <a:srgbClr val="002060"/>
                </a:solidFill>
              </a:rPr>
              <a:t>konnte</a:t>
            </a:r>
            <a:r>
              <a:rPr lang="en-GB" sz="1200" dirty="0">
                <a:solidFill>
                  <a:srgbClr val="002060"/>
                </a:solidFill>
              </a:rPr>
              <a:t>. </a:t>
            </a:r>
            <a:r>
              <a:rPr lang="en-GB" sz="1200" dirty="0" err="1">
                <a:solidFill>
                  <a:srgbClr val="002060"/>
                </a:solidFill>
              </a:rPr>
              <a:t>Nachdem</a:t>
            </a:r>
            <a:r>
              <a:rPr lang="en-GB" sz="1200" dirty="0">
                <a:solidFill>
                  <a:srgbClr val="002060"/>
                </a:solidFill>
              </a:rPr>
              <a:t> </a:t>
            </a:r>
            <a:r>
              <a:rPr lang="en-GB" sz="1200" dirty="0" err="1">
                <a:solidFill>
                  <a:srgbClr val="002060"/>
                </a:solidFill>
              </a:rPr>
              <a:t>wir</a:t>
            </a:r>
            <a:r>
              <a:rPr lang="en-GB" sz="1200" dirty="0">
                <a:solidFill>
                  <a:srgbClr val="002060"/>
                </a:solidFill>
              </a:rPr>
              <a:t> </a:t>
            </a:r>
            <a:r>
              <a:rPr lang="en-GB" sz="1200" dirty="0" err="1">
                <a:solidFill>
                  <a:srgbClr val="002060"/>
                </a:solidFill>
              </a:rPr>
              <a:t>mit</a:t>
            </a:r>
            <a:r>
              <a:rPr lang="en-GB" sz="1200" dirty="0">
                <a:solidFill>
                  <a:srgbClr val="002060"/>
                </a:solidFill>
              </a:rPr>
              <a:t> der Schule </a:t>
            </a:r>
            <a:r>
              <a:rPr lang="en-GB" sz="1200" dirty="0" err="1">
                <a:solidFill>
                  <a:srgbClr val="002060"/>
                </a:solidFill>
              </a:rPr>
              <a:t>fertig</a:t>
            </a:r>
            <a:r>
              <a:rPr lang="en-GB" sz="1200" dirty="0">
                <a:solidFill>
                  <a:srgbClr val="002060"/>
                </a:solidFill>
              </a:rPr>
              <a:t> </a:t>
            </a:r>
            <a:r>
              <a:rPr lang="en-GB" sz="1200" dirty="0" err="1">
                <a:solidFill>
                  <a:srgbClr val="002060"/>
                </a:solidFill>
              </a:rPr>
              <a:t>waren</a:t>
            </a:r>
            <a:r>
              <a:rPr lang="en-GB" sz="1200" dirty="0">
                <a:solidFill>
                  <a:srgbClr val="002060"/>
                </a:solidFill>
              </a:rPr>
              <a:t>, </a:t>
            </a:r>
            <a:r>
              <a:rPr lang="en-GB" sz="1200" dirty="0" err="1">
                <a:solidFill>
                  <a:srgbClr val="002060"/>
                </a:solidFill>
              </a:rPr>
              <a:t>wollte</a:t>
            </a:r>
            <a:r>
              <a:rPr lang="en-GB" sz="1200" dirty="0">
                <a:solidFill>
                  <a:srgbClr val="002060"/>
                </a:solidFill>
              </a:rPr>
              <a:t> ich also </a:t>
            </a:r>
            <a:r>
              <a:rPr lang="en-GB" sz="1200" dirty="0" err="1">
                <a:solidFill>
                  <a:srgbClr val="002060"/>
                </a:solidFill>
              </a:rPr>
              <a:t>mit</a:t>
            </a:r>
            <a:r>
              <a:rPr lang="en-GB" sz="1200" dirty="0">
                <a:solidFill>
                  <a:srgbClr val="002060"/>
                </a:solidFill>
              </a:rPr>
              <a:t> </a:t>
            </a:r>
            <a:r>
              <a:rPr lang="en-GB" sz="1200" dirty="0" err="1">
                <a:solidFill>
                  <a:srgbClr val="002060"/>
                </a:solidFill>
              </a:rPr>
              <a:t>meinen</a:t>
            </a:r>
            <a:r>
              <a:rPr lang="en-GB" sz="1200" dirty="0">
                <a:solidFill>
                  <a:srgbClr val="002060"/>
                </a:solidFill>
              </a:rPr>
              <a:t> </a:t>
            </a:r>
            <a:r>
              <a:rPr lang="en-GB" sz="1200" dirty="0" err="1">
                <a:solidFill>
                  <a:srgbClr val="002060"/>
                </a:solidFill>
              </a:rPr>
              <a:t>Freunden</a:t>
            </a:r>
            <a:r>
              <a:rPr lang="en-GB" sz="1200" dirty="0">
                <a:solidFill>
                  <a:srgbClr val="002060"/>
                </a:solidFill>
              </a:rPr>
              <a:t> um die Welt </a:t>
            </a:r>
            <a:r>
              <a:rPr lang="en-GB" sz="1200" dirty="0" err="1">
                <a:solidFill>
                  <a:srgbClr val="002060"/>
                </a:solidFill>
              </a:rPr>
              <a:t>reisen</a:t>
            </a:r>
            <a:r>
              <a:rPr lang="en-GB" sz="1200" dirty="0">
                <a:solidFill>
                  <a:srgbClr val="002060"/>
                </a:solidFill>
              </a:rPr>
              <a:t>.“ </a:t>
            </a:r>
            <a:endParaRPr sz="1200" dirty="0">
              <a:solidFill>
                <a:srgbClr val="002060"/>
              </a:solidFill>
            </a:endParaRPr>
          </a:p>
          <a:p>
            <a:pPr marL="0" marR="0" lvl="0" indent="0" algn="l" rtl="0">
              <a:lnSpc>
                <a:spcPct val="100000"/>
              </a:lnSpc>
              <a:spcBef>
                <a:spcPts val="0"/>
              </a:spcBef>
              <a:spcAft>
                <a:spcPts val="0"/>
              </a:spcAft>
              <a:buClr>
                <a:schemeClr val="dk1"/>
              </a:buClr>
              <a:buSzPts val="1200"/>
              <a:buFont typeface="Calibri"/>
              <a:buNone/>
            </a:pPr>
            <a:br>
              <a:rPr lang="en-GB" dirty="0"/>
            </a:br>
            <a:r>
              <a:rPr lang="en-GB" sz="1200" dirty="0">
                <a:solidFill>
                  <a:srgbClr val="002060"/>
                </a:solidFill>
              </a:rPr>
              <a:t> „Bevor ich </a:t>
            </a:r>
            <a:r>
              <a:rPr lang="en-GB" sz="1200" dirty="0" err="1">
                <a:solidFill>
                  <a:srgbClr val="002060"/>
                </a:solidFill>
              </a:rPr>
              <a:t>reisen</a:t>
            </a:r>
            <a:r>
              <a:rPr lang="en-GB" sz="1200" dirty="0">
                <a:solidFill>
                  <a:srgbClr val="002060"/>
                </a:solidFill>
              </a:rPr>
              <a:t> </a:t>
            </a:r>
            <a:r>
              <a:rPr lang="en-GB" sz="1200" dirty="0" err="1">
                <a:solidFill>
                  <a:srgbClr val="002060"/>
                </a:solidFill>
              </a:rPr>
              <a:t>konnte</a:t>
            </a:r>
            <a:r>
              <a:rPr lang="en-GB" sz="1200" dirty="0">
                <a:solidFill>
                  <a:srgbClr val="002060"/>
                </a:solidFill>
              </a:rPr>
              <a:t>, </a:t>
            </a:r>
            <a:r>
              <a:rPr lang="en-GB" sz="1200" dirty="0" err="1">
                <a:solidFill>
                  <a:srgbClr val="002060"/>
                </a:solidFill>
              </a:rPr>
              <a:t>musste</a:t>
            </a:r>
            <a:r>
              <a:rPr lang="en-GB" sz="1200" dirty="0">
                <a:solidFill>
                  <a:srgbClr val="002060"/>
                </a:solidFill>
              </a:rPr>
              <a:t> ich </a:t>
            </a:r>
            <a:r>
              <a:rPr lang="en-GB" sz="1200" dirty="0" err="1">
                <a:solidFill>
                  <a:srgbClr val="002060"/>
                </a:solidFill>
              </a:rPr>
              <a:t>auch</a:t>
            </a:r>
            <a:r>
              <a:rPr lang="en-GB" sz="1200" dirty="0">
                <a:solidFill>
                  <a:srgbClr val="002060"/>
                </a:solidFill>
              </a:rPr>
              <a:t> </a:t>
            </a:r>
            <a:r>
              <a:rPr lang="en-GB" sz="1200" dirty="0" err="1">
                <a:solidFill>
                  <a:srgbClr val="002060"/>
                </a:solidFill>
              </a:rPr>
              <a:t>meinen</a:t>
            </a:r>
            <a:r>
              <a:rPr lang="en-GB" sz="1200" dirty="0">
                <a:solidFill>
                  <a:srgbClr val="002060"/>
                </a:solidFill>
              </a:rPr>
              <a:t> </a:t>
            </a:r>
            <a:r>
              <a:rPr lang="en-GB" sz="1200" dirty="0" err="1">
                <a:solidFill>
                  <a:srgbClr val="002060"/>
                </a:solidFill>
              </a:rPr>
              <a:t>Bruder</a:t>
            </a:r>
            <a:r>
              <a:rPr lang="en-GB" sz="1200" dirty="0">
                <a:solidFill>
                  <a:srgbClr val="002060"/>
                </a:solidFill>
              </a:rPr>
              <a:t> und </a:t>
            </a:r>
            <a:r>
              <a:rPr lang="en-GB" sz="1200" dirty="0" err="1">
                <a:solidFill>
                  <a:srgbClr val="002060"/>
                </a:solidFill>
              </a:rPr>
              <a:t>meine</a:t>
            </a:r>
            <a:r>
              <a:rPr lang="en-GB" sz="1200" dirty="0">
                <a:solidFill>
                  <a:srgbClr val="002060"/>
                </a:solidFill>
              </a:rPr>
              <a:t> </a:t>
            </a:r>
            <a:r>
              <a:rPr lang="en-GB" sz="1200" dirty="0" err="1">
                <a:solidFill>
                  <a:srgbClr val="002060"/>
                </a:solidFill>
              </a:rPr>
              <a:t>Schwester</a:t>
            </a:r>
            <a:r>
              <a:rPr lang="en-GB" sz="1200" dirty="0">
                <a:solidFill>
                  <a:srgbClr val="002060"/>
                </a:solidFill>
              </a:rPr>
              <a:t> </a:t>
            </a:r>
            <a:r>
              <a:rPr lang="en-GB" sz="1200" dirty="0" err="1">
                <a:solidFill>
                  <a:srgbClr val="002060"/>
                </a:solidFill>
              </a:rPr>
              <a:t>unterstützen</a:t>
            </a:r>
            <a:r>
              <a:rPr lang="en-GB" sz="1200" dirty="0">
                <a:solidFill>
                  <a:srgbClr val="002060"/>
                </a:solidFill>
              </a:rPr>
              <a:t> - </a:t>
            </a:r>
            <a:r>
              <a:rPr lang="en-GB" sz="1200" dirty="0" err="1">
                <a:solidFill>
                  <a:srgbClr val="002060"/>
                </a:solidFill>
              </a:rPr>
              <a:t>mein</a:t>
            </a:r>
            <a:r>
              <a:rPr lang="en-GB" sz="1200" dirty="0">
                <a:solidFill>
                  <a:srgbClr val="002060"/>
                </a:solidFill>
              </a:rPr>
              <a:t> </a:t>
            </a:r>
            <a:r>
              <a:rPr lang="en-GB" sz="1200" dirty="0" err="1">
                <a:solidFill>
                  <a:srgbClr val="002060"/>
                </a:solidFill>
              </a:rPr>
              <a:t>Bruder</a:t>
            </a:r>
            <a:r>
              <a:rPr lang="en-GB" sz="1200" dirty="0">
                <a:solidFill>
                  <a:srgbClr val="002060"/>
                </a:solidFill>
              </a:rPr>
              <a:t> </a:t>
            </a:r>
            <a:r>
              <a:rPr lang="en-GB" sz="1200" dirty="0" err="1">
                <a:solidFill>
                  <a:srgbClr val="002060"/>
                </a:solidFill>
              </a:rPr>
              <a:t>musste</a:t>
            </a:r>
            <a:r>
              <a:rPr lang="en-GB" sz="1200" dirty="0">
                <a:solidFill>
                  <a:srgbClr val="002060"/>
                </a:solidFill>
              </a:rPr>
              <a:t> </a:t>
            </a:r>
            <a:r>
              <a:rPr lang="en-GB" sz="1200" dirty="0" err="1">
                <a:solidFill>
                  <a:srgbClr val="002060"/>
                </a:solidFill>
              </a:rPr>
              <a:t>noch</a:t>
            </a:r>
            <a:r>
              <a:rPr lang="en-GB" sz="1200" dirty="0">
                <a:solidFill>
                  <a:srgbClr val="002060"/>
                </a:solidFill>
              </a:rPr>
              <a:t> </a:t>
            </a:r>
            <a:r>
              <a:rPr lang="en-GB" sz="1200" dirty="0" err="1">
                <a:solidFill>
                  <a:srgbClr val="002060"/>
                </a:solidFill>
              </a:rPr>
              <a:t>wachsen</a:t>
            </a:r>
            <a:r>
              <a:rPr lang="en-GB" sz="1200" dirty="0">
                <a:solidFill>
                  <a:srgbClr val="002060"/>
                </a:solidFill>
              </a:rPr>
              <a:t>, und </a:t>
            </a:r>
            <a:r>
              <a:rPr lang="en-GB" sz="1200" dirty="0" err="1">
                <a:solidFill>
                  <a:srgbClr val="002060"/>
                </a:solidFill>
              </a:rPr>
              <a:t>meine</a:t>
            </a:r>
            <a:r>
              <a:rPr lang="en-GB" sz="1200" dirty="0">
                <a:solidFill>
                  <a:srgbClr val="002060"/>
                </a:solidFill>
              </a:rPr>
              <a:t> </a:t>
            </a:r>
            <a:r>
              <a:rPr lang="en-GB" sz="1200" dirty="0" err="1">
                <a:solidFill>
                  <a:srgbClr val="002060"/>
                </a:solidFill>
              </a:rPr>
              <a:t>Schwester</a:t>
            </a:r>
            <a:r>
              <a:rPr lang="en-GB" sz="1200" dirty="0">
                <a:solidFill>
                  <a:srgbClr val="002060"/>
                </a:solidFill>
              </a:rPr>
              <a:t> </a:t>
            </a:r>
            <a:r>
              <a:rPr lang="en-GB" sz="1200" dirty="0" err="1">
                <a:solidFill>
                  <a:srgbClr val="002060"/>
                </a:solidFill>
              </a:rPr>
              <a:t>wollte</a:t>
            </a:r>
            <a:r>
              <a:rPr lang="en-GB" sz="1200" dirty="0">
                <a:solidFill>
                  <a:srgbClr val="002060"/>
                </a:solidFill>
              </a:rPr>
              <a:t> </a:t>
            </a:r>
            <a:r>
              <a:rPr lang="en-GB" sz="1200" dirty="0" err="1">
                <a:solidFill>
                  <a:srgbClr val="002060"/>
                </a:solidFill>
              </a:rPr>
              <a:t>später</a:t>
            </a:r>
            <a:r>
              <a:rPr lang="en-GB" sz="1200" dirty="0">
                <a:solidFill>
                  <a:srgbClr val="002060"/>
                </a:solidFill>
              </a:rPr>
              <a:t> </a:t>
            </a:r>
            <a:r>
              <a:rPr lang="en-GB" sz="1200" dirty="0" err="1">
                <a:solidFill>
                  <a:srgbClr val="002060"/>
                </a:solidFill>
              </a:rPr>
              <a:t>Chemieforscherin</a:t>
            </a:r>
            <a:r>
              <a:rPr lang="en-GB" sz="1200" dirty="0">
                <a:solidFill>
                  <a:srgbClr val="002060"/>
                </a:solidFill>
              </a:rPr>
              <a:t> </a:t>
            </a:r>
            <a:r>
              <a:rPr lang="en-GB" sz="1200" dirty="0" err="1">
                <a:solidFill>
                  <a:srgbClr val="002060"/>
                </a:solidFill>
              </a:rPr>
              <a:t>werden</a:t>
            </a:r>
            <a:r>
              <a:rPr lang="en-GB" sz="1200" dirty="0">
                <a:solidFill>
                  <a:srgbClr val="002060"/>
                </a:solidFill>
              </a:rPr>
              <a:t>, und es war </a:t>
            </a:r>
            <a:r>
              <a:rPr lang="en-GB" sz="1200" dirty="0" err="1">
                <a:solidFill>
                  <a:srgbClr val="002060"/>
                </a:solidFill>
              </a:rPr>
              <a:t>wichtig</a:t>
            </a:r>
            <a:r>
              <a:rPr lang="en-GB" sz="1200" dirty="0">
                <a:solidFill>
                  <a:srgbClr val="002060"/>
                </a:solidFill>
              </a:rPr>
              <a:t>, </a:t>
            </a:r>
            <a:r>
              <a:rPr lang="en-GB" sz="1200" dirty="0" err="1">
                <a:solidFill>
                  <a:srgbClr val="002060"/>
                </a:solidFill>
              </a:rPr>
              <a:t>dass</a:t>
            </a:r>
            <a:r>
              <a:rPr lang="en-GB" sz="1200" dirty="0">
                <a:solidFill>
                  <a:srgbClr val="002060"/>
                </a:solidFill>
              </a:rPr>
              <a:t> </a:t>
            </a:r>
            <a:r>
              <a:rPr lang="en-GB" sz="1200" dirty="0" err="1">
                <a:solidFill>
                  <a:srgbClr val="002060"/>
                </a:solidFill>
              </a:rPr>
              <a:t>sie</a:t>
            </a:r>
            <a:r>
              <a:rPr lang="en-GB" sz="1200" dirty="0">
                <a:solidFill>
                  <a:srgbClr val="002060"/>
                </a:solidFill>
              </a:rPr>
              <a:t> </a:t>
            </a:r>
            <a:r>
              <a:rPr lang="en-GB" sz="1200" dirty="0" err="1">
                <a:solidFill>
                  <a:srgbClr val="002060"/>
                </a:solidFill>
              </a:rPr>
              <a:t>beide</a:t>
            </a:r>
            <a:r>
              <a:rPr lang="en-GB" sz="1200" dirty="0">
                <a:solidFill>
                  <a:srgbClr val="002060"/>
                </a:solidFill>
              </a:rPr>
              <a:t> </a:t>
            </a:r>
            <a:r>
              <a:rPr lang="en-GB" sz="1200" dirty="0" err="1">
                <a:solidFill>
                  <a:srgbClr val="002060"/>
                </a:solidFill>
              </a:rPr>
              <a:t>meine</a:t>
            </a:r>
            <a:r>
              <a:rPr lang="en-GB" sz="1200" dirty="0">
                <a:solidFill>
                  <a:srgbClr val="002060"/>
                </a:solidFill>
              </a:rPr>
              <a:t> </a:t>
            </a:r>
            <a:r>
              <a:rPr lang="en-GB" sz="1200" dirty="0" err="1">
                <a:solidFill>
                  <a:srgbClr val="002060"/>
                </a:solidFill>
              </a:rPr>
              <a:t>Unterstützung</a:t>
            </a:r>
            <a:r>
              <a:rPr lang="en-GB" sz="1200" dirty="0">
                <a:solidFill>
                  <a:srgbClr val="002060"/>
                </a:solidFill>
              </a:rPr>
              <a:t> </a:t>
            </a:r>
            <a:r>
              <a:rPr lang="en-GB" sz="1200" dirty="0" err="1">
                <a:solidFill>
                  <a:srgbClr val="002060"/>
                </a:solidFill>
              </a:rPr>
              <a:t>hatten</a:t>
            </a:r>
            <a:r>
              <a:rPr lang="en-GB" sz="1200" dirty="0">
                <a:solidFill>
                  <a:srgbClr val="002060"/>
                </a:solidFill>
              </a:rPr>
              <a:t>.</a:t>
            </a:r>
            <a:r>
              <a:rPr lang="en-GB" sz="1200" b="0" i="0" u="none" strike="noStrike" cap="none" dirty="0">
                <a:solidFill>
                  <a:srgbClr val="002060"/>
                </a:solidFill>
                <a:latin typeface="Century Gothic"/>
                <a:ea typeface="Century Gothic"/>
                <a:cs typeface="Century Gothic"/>
                <a:sym typeface="Century Gothic"/>
              </a:rPr>
              <a:t>“</a:t>
            </a:r>
            <a:endParaRPr sz="1200" b="0" i="0" u="none" strike="noStrike" cap="non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Word frequency (1 is the most frequent word in German): </a:t>
            </a:r>
            <a:endParaRPr dirty="0"/>
          </a:p>
          <a:p>
            <a:pPr marL="0" marR="0" lvl="0" indent="0" algn="l" rtl="0">
              <a:lnSpc>
                <a:spcPct val="100000"/>
              </a:lnSpc>
              <a:spcBef>
                <a:spcPts val="0"/>
              </a:spcBef>
              <a:spcAft>
                <a:spcPts val="0"/>
              </a:spcAft>
              <a:buClr>
                <a:schemeClr val="dk1"/>
              </a:buClr>
              <a:buSzPts val="1200"/>
              <a:buFont typeface="Calibri"/>
              <a:buNone/>
            </a:pPr>
            <a:r>
              <a:rPr lang="en-GB" b="0" dirty="0" err="1"/>
              <a:t>Ausland</a:t>
            </a:r>
            <a:r>
              <a:rPr lang="en-GB" b="0" dirty="0"/>
              <a:t> [1382] </a:t>
            </a:r>
            <a:r>
              <a:rPr lang="en-GB" b="0" dirty="0" err="1"/>
              <a:t>Gelegenheit</a:t>
            </a:r>
            <a:r>
              <a:rPr lang="en-GB" b="0" dirty="0"/>
              <a:t> [1658] </a:t>
            </a:r>
            <a:r>
              <a:rPr lang="en-GB" b="0" dirty="0" err="1"/>
              <a:t>unterwegs</a:t>
            </a:r>
            <a:r>
              <a:rPr lang="en-GB" b="0" dirty="0"/>
              <a:t> [968] </a:t>
            </a:r>
            <a:r>
              <a:rPr lang="en-GB" b="0" dirty="0" err="1"/>
              <a:t>ob</a:t>
            </a:r>
            <a:r>
              <a:rPr lang="en-GB" b="0" dirty="0"/>
              <a:t> [127]</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1375" name="Google Shape;137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8" name="Google Shape;139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SELECT EITHER THE LISTENING, THIS EXTENDED READING TASK OR THE FOLLOWING SPEAKING TASK</a:t>
            </a:r>
            <a:endParaRPr/>
          </a:p>
          <a:p>
            <a:pPr marL="0" lvl="0" indent="0" algn="l" rtl="0">
              <a:spcBef>
                <a:spcPts val="0"/>
              </a:spcBef>
              <a:spcAft>
                <a:spcPts val="0"/>
              </a:spcAft>
              <a:buNone/>
            </a:pPr>
            <a:r>
              <a:rPr lang="en-GB" b="1"/>
              <a:t>Timing: 8 minutes (three slides)</a:t>
            </a:r>
            <a:br>
              <a:rPr lang="en-GB"/>
            </a:br>
            <a:br>
              <a:rPr lang="en-GB" b="1"/>
            </a:br>
            <a:r>
              <a:rPr lang="en-GB" b="1"/>
              <a:t>Aim: </a:t>
            </a:r>
            <a:r>
              <a:rPr lang="en-GB" b="0"/>
              <a:t>to practise written comprehension of a longer text containing vocabulary and structures for this week.</a:t>
            </a:r>
            <a:endParaRPr/>
          </a:p>
          <a:p>
            <a:pPr marL="0" lvl="0" indent="0" algn="l" rtl="0">
              <a:spcBef>
                <a:spcPts val="0"/>
              </a:spcBef>
              <a:spcAft>
                <a:spcPts val="0"/>
              </a:spcAft>
              <a:buNone/>
            </a:pPr>
            <a:br>
              <a:rPr lang="en-GB" b="0"/>
            </a:br>
            <a:r>
              <a:rPr lang="en-GB" b="1"/>
              <a:t>Procedure:</a:t>
            </a:r>
            <a:br>
              <a:rPr lang="en-GB"/>
            </a:br>
            <a:r>
              <a:rPr lang="en-GB"/>
              <a:t>1. Students write 1-8, read the text and write the missing words to complete the sentences. </a:t>
            </a:r>
            <a:endParaRPr/>
          </a:p>
          <a:p>
            <a:pPr marL="0" lvl="0" indent="0" algn="l" rtl="0">
              <a:spcBef>
                <a:spcPts val="0"/>
              </a:spcBef>
              <a:spcAft>
                <a:spcPts val="0"/>
              </a:spcAft>
              <a:buNone/>
            </a:pPr>
            <a:r>
              <a:rPr lang="en-GB"/>
              <a:t>2. Click to reveal answers.</a:t>
            </a:r>
            <a:endParaRPr/>
          </a:p>
          <a:p>
            <a:pPr marL="0" lvl="0" indent="0" algn="l" rtl="0">
              <a:spcBef>
                <a:spcPts val="0"/>
              </a:spcBef>
              <a:spcAft>
                <a:spcPts val="0"/>
              </a:spcAft>
              <a:buNone/>
            </a:pPr>
            <a:r>
              <a:rPr lang="en-GB"/>
              <a:t>3. The task is spread over three slides.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German): </a:t>
            </a:r>
            <a:endParaRPr/>
          </a:p>
          <a:p>
            <a:pPr marL="0" marR="0" lvl="0" indent="0" algn="l" rtl="0">
              <a:lnSpc>
                <a:spcPct val="100000"/>
              </a:lnSpc>
              <a:spcBef>
                <a:spcPts val="0"/>
              </a:spcBef>
              <a:spcAft>
                <a:spcPts val="0"/>
              </a:spcAft>
              <a:buClr>
                <a:schemeClr val="dk1"/>
              </a:buClr>
              <a:buSzPts val="1200"/>
              <a:buFont typeface="Calibri"/>
              <a:buNone/>
            </a:pPr>
            <a:r>
              <a:rPr lang="en-GB" b="0"/>
              <a:t>Ausland [1382] Gelegenheit [1658] unterwegs [968] ob [127]</a:t>
            </a:r>
            <a:br>
              <a:rPr lang="en-GB"/>
            </a:br>
            <a:br>
              <a:rPr lang="en-GB"/>
            </a:br>
            <a:r>
              <a:rPr lang="en-GB" i="1"/>
              <a:t>Source:  Jones, R.L. &amp; Tschirner, E. (2019). A frequency dictionary of German: core vocabulary for learners. Routledge</a:t>
            </a:r>
            <a:endParaRPr/>
          </a:p>
          <a:p>
            <a:pPr marL="0" lvl="0" indent="0" algn="l" rtl="0">
              <a:spcBef>
                <a:spcPts val="0"/>
              </a:spcBef>
              <a:spcAft>
                <a:spcPts val="0"/>
              </a:spcAft>
              <a:buNone/>
            </a:pPr>
            <a:br>
              <a:rPr lang="en-GB"/>
            </a:br>
            <a:endParaRPr/>
          </a:p>
          <a:p>
            <a:pPr marL="0" lvl="0" indent="0" algn="l" rtl="0">
              <a:spcBef>
                <a:spcPts val="0"/>
              </a:spcBef>
              <a:spcAft>
                <a:spcPts val="0"/>
              </a:spcAft>
              <a:buNone/>
            </a:pPr>
            <a:endParaRPr/>
          </a:p>
        </p:txBody>
      </p:sp>
      <p:sp>
        <p:nvSpPr>
          <p:cNvPr id="1399" name="Google Shape;139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[2/3]</a:t>
            </a:r>
            <a:endParaRPr/>
          </a:p>
        </p:txBody>
      </p:sp>
      <p:sp>
        <p:nvSpPr>
          <p:cNvPr id="1416" name="Google Shape;141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[3/3]</a:t>
            </a:r>
            <a:endParaRPr/>
          </a:p>
        </p:txBody>
      </p:sp>
      <p:sp>
        <p:nvSpPr>
          <p:cNvPr id="1432" name="Google Shape;143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SPEAKING TASK INSTEAD OF THE PREVIOUS EXTENDED READING TASK</a:t>
            </a:r>
            <a:endParaRPr/>
          </a:p>
          <a:p>
            <a:pPr marL="0" lvl="0" indent="0" algn="l" rtl="0">
              <a:spcBef>
                <a:spcPts val="0"/>
              </a:spcBef>
              <a:spcAft>
                <a:spcPts val="0"/>
              </a:spcAft>
              <a:buNone/>
            </a:pPr>
            <a:r>
              <a:rPr lang="en-GB" b="1"/>
              <a:t>Timing: 8 minutes (three slides)</a:t>
            </a:r>
            <a:br>
              <a:rPr lang="en-GB"/>
            </a:br>
            <a:br>
              <a:rPr lang="en-GB" b="1"/>
            </a:br>
            <a:r>
              <a:rPr lang="en-GB" b="1"/>
              <a:t>Aim: </a:t>
            </a:r>
            <a:r>
              <a:rPr lang="en-GB" b="0"/>
              <a:t>to practise spoken production of imperfect modal and perfect tenses sentences.  </a:t>
            </a:r>
            <a:br>
              <a:rPr lang="en-GB" b="0"/>
            </a:br>
            <a:br>
              <a:rPr lang="en-GB"/>
            </a:br>
            <a:r>
              <a:rPr lang="en-GB" b="1"/>
              <a:t>Procedure:</a:t>
            </a:r>
            <a:br>
              <a:rPr lang="en-GB"/>
            </a:br>
            <a:r>
              <a:rPr lang="en-GB"/>
              <a:t>1. Use this slide to model the task. </a:t>
            </a:r>
            <a:endParaRPr/>
          </a:p>
          <a:p>
            <a:pPr marL="0" lvl="0" indent="0" algn="l" rtl="0">
              <a:spcBef>
                <a:spcPts val="0"/>
              </a:spcBef>
              <a:spcAft>
                <a:spcPts val="0"/>
              </a:spcAft>
              <a:buNone/>
            </a:pPr>
            <a:r>
              <a:rPr lang="en-GB"/>
              <a:t>2. Give out handouts (next two slides).</a:t>
            </a:r>
            <a:endParaRPr/>
          </a:p>
          <a:p>
            <a:pPr marL="0" lvl="0" indent="0" algn="l" rtl="0">
              <a:spcBef>
                <a:spcPts val="0"/>
              </a:spcBef>
              <a:spcAft>
                <a:spcPts val="0"/>
              </a:spcAft>
              <a:buNone/>
            </a:pPr>
            <a:r>
              <a:rPr lang="en-GB"/>
              <a:t>3. Complete tasks.</a:t>
            </a:r>
            <a:br>
              <a:rPr lang="en-GB"/>
            </a:br>
            <a:r>
              <a:rPr lang="en-GB"/>
              <a:t>4. Go through the answers on following slide.</a:t>
            </a:r>
            <a:endParaRPr/>
          </a:p>
        </p:txBody>
      </p:sp>
      <p:sp>
        <p:nvSpPr>
          <p:cNvPr id="1448" name="Google Shape;144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Procedure:</a:t>
            </a:r>
            <a:br>
              <a:rPr lang="en-GB" dirty="0"/>
            </a:br>
            <a:r>
              <a:rPr lang="en-GB" dirty="0"/>
              <a:t>1. Play the video and invite students to sing along. It is repetitive and catchy.</a:t>
            </a:r>
            <a:br>
              <a:rPr lang="en-GB" dirty="0"/>
            </a:br>
            <a:r>
              <a:rPr lang="en-GB" dirty="0"/>
              <a:t>2. Point out Rolf </a:t>
            </a:r>
            <a:r>
              <a:rPr lang="en-GB" dirty="0" err="1"/>
              <a:t>Zuckowski</a:t>
            </a:r>
            <a:r>
              <a:rPr lang="en-GB" dirty="0"/>
              <a:t> and read the two sentences about him with students.</a:t>
            </a:r>
            <a:endParaRPr dirty="0"/>
          </a:p>
          <a:p>
            <a:pPr marL="0" lvl="0" indent="0" algn="l" rtl="0">
              <a:spcBef>
                <a:spcPts val="0"/>
              </a:spcBef>
              <a:spcAft>
                <a:spcPts val="0"/>
              </a:spcAft>
              <a:buNone/>
            </a:pPr>
            <a:br>
              <a:rPr lang="en-GB" dirty="0"/>
            </a:br>
            <a:r>
              <a:rPr lang="en-GB" b="1" dirty="0"/>
              <a:t>Word frequency of unknown words (1 is the most frequent word in German): </a:t>
            </a:r>
            <a:br>
              <a:rPr lang="en-GB" dirty="0"/>
            </a:br>
            <a:r>
              <a:rPr lang="en-GB" dirty="0" err="1"/>
              <a:t>wecken</a:t>
            </a:r>
            <a:r>
              <a:rPr lang="en-GB" dirty="0"/>
              <a:t> [2578]</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GB" b="1" i="0" dirty="0"/>
              <a:t>Photo attribution:  </a:t>
            </a:r>
            <a:r>
              <a:rPr lang="en-GB" i="1" dirty="0"/>
              <a:t>Frank Schwichtenberg, CC BY-SA 3.0 &lt;https://creativecommons.org/licenses/by-sa/3.0&gt;, via Wikimedia Commons</a:t>
            </a:r>
            <a:endParaRPr dirty="0"/>
          </a:p>
          <a:p>
            <a:pPr marL="0" lvl="0" indent="0" algn="l" rtl="0">
              <a:spcBef>
                <a:spcPts val="0"/>
              </a:spcBef>
              <a:spcAft>
                <a:spcPts val="0"/>
              </a:spcAft>
              <a:buNone/>
            </a:pPr>
            <a:br>
              <a:rPr lang="en-GB" dirty="0"/>
            </a:br>
            <a:r>
              <a:rPr lang="en-GB" b="1" dirty="0"/>
              <a:t>Video link</a:t>
            </a:r>
            <a:r>
              <a:rPr lang="en-GB" dirty="0"/>
              <a:t>: https://www.youtube.com/watch?v=WJ0uJo5kJ04 </a:t>
            </a:r>
            <a:endParaRPr dirty="0"/>
          </a:p>
        </p:txBody>
      </p:sp>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DO NOT DISPLAY</a:t>
            </a:r>
            <a:br>
              <a:rPr lang="en-GB"/>
            </a:br>
            <a:endParaRPr/>
          </a:p>
          <a:p>
            <a:pPr marL="0" lvl="0" indent="0" algn="l" rtl="0">
              <a:spcBef>
                <a:spcPts val="0"/>
              </a:spcBef>
              <a:spcAft>
                <a:spcPts val="0"/>
              </a:spcAft>
              <a:buNone/>
            </a:pPr>
            <a:br>
              <a:rPr lang="en-GB"/>
            </a:br>
            <a:br>
              <a:rPr lang="en-GB"/>
            </a:br>
            <a:endParaRPr/>
          </a:p>
        </p:txBody>
      </p:sp>
      <p:sp>
        <p:nvSpPr>
          <p:cNvPr id="1469" name="Google Shape;146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a:t>
            </a:r>
            <a:br>
              <a:rPr lang="en-GB"/>
            </a:br>
            <a:endParaRPr/>
          </a:p>
        </p:txBody>
      </p:sp>
      <p:sp>
        <p:nvSpPr>
          <p:cNvPr id="1486" name="Google Shape;148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ANSWERS</a:t>
            </a:r>
            <a:br>
              <a:rPr lang="en-GB" dirty="0"/>
            </a:br>
            <a:br>
              <a:rPr lang="en-GB" dirty="0"/>
            </a:br>
            <a:r>
              <a:rPr lang="en-GB" b="1" dirty="0"/>
              <a:t>Procedure:</a:t>
            </a:r>
            <a:br>
              <a:rPr lang="en-GB" dirty="0"/>
            </a:br>
            <a:r>
              <a:rPr lang="en-GB" dirty="0"/>
              <a:t>Click to bring up English sentence ending translations for Partners A and B.</a:t>
            </a:r>
            <a:endParaRPr dirty="0"/>
          </a:p>
          <a:p>
            <a:pPr marL="0" lvl="0" indent="0" algn="l" rtl="0">
              <a:spcBef>
                <a:spcPts val="0"/>
              </a:spcBef>
              <a:spcAft>
                <a:spcPts val="0"/>
              </a:spcAft>
              <a:buNone/>
            </a:pPr>
            <a:endParaRPr dirty="0"/>
          </a:p>
        </p:txBody>
      </p:sp>
      <p:sp>
        <p:nvSpPr>
          <p:cNvPr id="1503" name="Google Shape;150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5" name="Google Shape;153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ADDITONAL OR ALTERNATIVE HOMEWORK TASK</a:t>
            </a:r>
            <a:br>
              <a:rPr lang="en-GB" b="1"/>
            </a:br>
            <a:r>
              <a:rPr lang="en-GB" b="1"/>
              <a:t>Timing: 30 minutes</a:t>
            </a:r>
            <a:br>
              <a:rPr lang="en-GB"/>
            </a:br>
            <a:br>
              <a:rPr lang="en-GB" b="1"/>
            </a:br>
            <a:r>
              <a:rPr lang="en-GB" b="1"/>
              <a:t>Aim: </a:t>
            </a:r>
            <a:r>
              <a:rPr lang="en-GB" b="0"/>
              <a:t>to practise written production of the newly learnt vocabulary and structures, applying it to person experience and responding to five specific questions. </a:t>
            </a:r>
            <a:br>
              <a:rPr lang="en-GB"/>
            </a:br>
            <a:br>
              <a:rPr lang="en-GB"/>
            </a:br>
            <a:endParaRPr/>
          </a:p>
        </p:txBody>
      </p:sp>
      <p:sp>
        <p:nvSpPr>
          <p:cNvPr id="1536" name="Google Shape;153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br>
              <a:rPr lang="en-GB" sz="1200" b="0" i="0" dirty="0">
                <a:latin typeface="Calibri"/>
                <a:ea typeface="Calibri"/>
                <a:cs typeface="Calibri"/>
                <a:sym typeface="Calibri"/>
              </a:rPr>
            </a:br>
            <a:r>
              <a:rPr lang="en-GB" sz="1200" b="0" i="0" dirty="0">
                <a:latin typeface="Calibri"/>
                <a:ea typeface="Calibri"/>
                <a:cs typeface="Calibri"/>
                <a:sym typeface="Calibri"/>
              </a:rPr>
              <a:t>Student homework answer sheet: https://resources.ncelp.org/concern/resources/0p096813c?locale=en</a:t>
            </a:r>
            <a:endParaRPr dirty="0"/>
          </a:p>
        </p:txBody>
      </p:sp>
      <p:sp>
        <p:nvSpPr>
          <p:cNvPr id="1567" name="Google Shape;156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br>
              <a:rPr lang="en-GB" dirty="0"/>
            </a:br>
            <a:br>
              <a:rPr lang="en-GB" b="1" dirty="0"/>
            </a:br>
            <a:r>
              <a:rPr lang="en-GB" b="1" dirty="0"/>
              <a:t>Aim: </a:t>
            </a:r>
            <a:r>
              <a:rPr lang="en-GB" b="0" dirty="0"/>
              <a:t>to practise associating the aural and written form of the months in a transcription task.</a:t>
            </a:r>
            <a:br>
              <a:rPr lang="en-GB" b="0" dirty="0"/>
            </a:br>
            <a:br>
              <a:rPr lang="en-GB" b="0" dirty="0"/>
            </a:br>
            <a:r>
              <a:rPr lang="en-GB" b="1" dirty="0"/>
              <a:t>Procedure:</a:t>
            </a:r>
            <a:br>
              <a:rPr lang="en-GB" dirty="0"/>
            </a:br>
            <a:r>
              <a:rPr lang="en-GB" dirty="0"/>
              <a:t>1. Click the audio button to hear the months in German.</a:t>
            </a:r>
            <a:endParaRPr dirty="0"/>
          </a:p>
          <a:p>
            <a:pPr marL="0" lvl="0" indent="0" algn="l" rtl="0">
              <a:spcBef>
                <a:spcPts val="0"/>
              </a:spcBef>
              <a:spcAft>
                <a:spcPts val="0"/>
              </a:spcAft>
              <a:buNone/>
            </a:pPr>
            <a:r>
              <a:rPr lang="en-GB" dirty="0"/>
              <a:t>2. Ask students to transcribe what they hear for each month.</a:t>
            </a:r>
            <a:endParaRPr dirty="0"/>
          </a:p>
          <a:p>
            <a:pPr marL="0" lvl="0" indent="0" algn="l" rtl="0">
              <a:spcBef>
                <a:spcPts val="0"/>
              </a:spcBef>
              <a:spcAft>
                <a:spcPts val="0"/>
              </a:spcAft>
              <a:buNone/>
            </a:pPr>
            <a:r>
              <a:rPr lang="en-GB" dirty="0"/>
              <a:t>3. Click to reveal answers.</a:t>
            </a:r>
            <a:endParaRPr dirty="0"/>
          </a:p>
          <a:p>
            <a:pPr marL="0" lvl="0" indent="0" algn="l" rtl="0">
              <a:spcBef>
                <a:spcPts val="0"/>
              </a:spcBef>
              <a:spcAft>
                <a:spcPts val="0"/>
              </a:spcAft>
              <a:buNone/>
            </a:pPr>
            <a:r>
              <a:rPr lang="en-GB" dirty="0"/>
              <a:t>4. Click to reveal the call out and the answers.</a:t>
            </a:r>
            <a:br>
              <a:rPr lang="en-GB" dirty="0"/>
            </a:br>
            <a:br>
              <a:rPr lang="en-GB" dirty="0"/>
            </a:br>
            <a:r>
              <a:rPr lang="en-GB" b="1" dirty="0"/>
              <a:t>Note: </a:t>
            </a:r>
            <a:r>
              <a:rPr lang="en-GB" dirty="0"/>
              <a:t>Four of the months are part of this week’s vocabulary list. Students have learnt the other months over a period of time and several different contexts.  Here they are all brought together for revisiting.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Transcript:</a:t>
            </a:r>
            <a:br>
              <a:rPr lang="en-GB" b="1" dirty="0"/>
            </a:br>
            <a:r>
              <a:rPr lang="en-GB" sz="1200" dirty="0" err="1">
                <a:solidFill>
                  <a:schemeClr val="dk1"/>
                </a:solidFill>
                <a:latin typeface="Calibri"/>
                <a:ea typeface="Calibri"/>
                <a:cs typeface="Calibri"/>
                <a:sym typeface="Calibri"/>
              </a:rPr>
              <a:t>Januar</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Februar</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März</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April</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Mai</a:t>
            </a:r>
            <a:endParaRPr dirty="0"/>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Juni</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Juli</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August</a:t>
            </a:r>
            <a:endParaRPr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September</a:t>
            </a:r>
            <a:endParaRPr dirty="0"/>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Oktober</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November </a:t>
            </a:r>
            <a:br>
              <a:rPr lang="en-GB" sz="1200" dirty="0">
                <a:solidFill>
                  <a:schemeClr val="dk1"/>
                </a:solidFill>
                <a:latin typeface="Calibri"/>
                <a:ea typeface="Calibri"/>
                <a:cs typeface="Calibri"/>
                <a:sym typeface="Calibri"/>
              </a:rPr>
            </a:br>
            <a:r>
              <a:rPr lang="en-GB" sz="1200" dirty="0" err="1">
                <a:solidFill>
                  <a:schemeClr val="dk1"/>
                </a:solidFill>
                <a:latin typeface="Calibri"/>
                <a:ea typeface="Calibri"/>
                <a:cs typeface="Calibri"/>
                <a:sym typeface="Calibri"/>
              </a:rPr>
              <a:t>Dezember</a:t>
            </a:r>
            <a:br>
              <a:rPr lang="en-GB" dirty="0"/>
            </a:br>
            <a:br>
              <a:rPr lang="en-GB" dirty="0"/>
            </a:br>
            <a:endParaRPr dirty="0"/>
          </a:p>
          <a:p>
            <a:pPr marL="0" lvl="0" indent="0" algn="l" rtl="0">
              <a:spcBef>
                <a:spcPts val="0"/>
              </a:spcBef>
              <a:spcAft>
                <a:spcPts val="0"/>
              </a:spcAft>
              <a:buNone/>
            </a:pPr>
            <a:endParaRPr dirty="0"/>
          </a:p>
        </p:txBody>
      </p:sp>
      <p:sp>
        <p:nvSpPr>
          <p:cNvPr id="179" name="Google Shape;1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a:t>
            </a:r>
            <a:br>
              <a:rPr lang="en-GB" dirty="0"/>
            </a:br>
            <a:br>
              <a:rPr lang="en-GB" b="1" dirty="0"/>
            </a:br>
            <a:r>
              <a:rPr lang="en-GB" b="1" dirty="0"/>
              <a:t>Aim: </a:t>
            </a:r>
            <a:r>
              <a:rPr lang="en-GB" b="0" dirty="0"/>
              <a:t>to practise written comprehension and spoken production of known vocabulary.</a:t>
            </a:r>
            <a:br>
              <a:rPr lang="en-GB" b="0" dirty="0"/>
            </a:br>
            <a:br>
              <a:rPr lang="en-GB" dirty="0"/>
            </a:br>
            <a:r>
              <a:rPr lang="en-GB" b="1" dirty="0"/>
              <a:t>Procedure:</a:t>
            </a:r>
            <a:br>
              <a:rPr lang="en-GB" dirty="0"/>
            </a:br>
            <a:r>
              <a:rPr lang="en-GB" dirty="0"/>
              <a:t>1. Ask students to read the poem aloud, filling in the gaps as they go.</a:t>
            </a:r>
            <a:endParaRPr dirty="0"/>
          </a:p>
          <a:p>
            <a:pPr marL="0" lvl="0" indent="0" algn="l" rtl="0">
              <a:spcBef>
                <a:spcPts val="0"/>
              </a:spcBef>
              <a:spcAft>
                <a:spcPts val="0"/>
              </a:spcAft>
              <a:buNone/>
            </a:pPr>
            <a:r>
              <a:rPr lang="en-GB" dirty="0"/>
              <a:t>2. Click the audio button to check answers.</a:t>
            </a:r>
            <a:endParaRPr dirty="0"/>
          </a:p>
          <a:p>
            <a:pPr marL="0" lvl="0" indent="0" algn="l" rtl="0">
              <a:spcBef>
                <a:spcPts val="0"/>
              </a:spcBef>
              <a:spcAft>
                <a:spcPts val="0"/>
              </a:spcAft>
              <a:buNone/>
            </a:pPr>
            <a:r>
              <a:rPr lang="en-GB" dirty="0"/>
              <a:t>3. Click to reveal the answers.</a:t>
            </a:r>
            <a:br>
              <a:rPr lang="en-GB" dirty="0"/>
            </a:br>
            <a:r>
              <a:rPr lang="en-GB" dirty="0"/>
              <a:t>4. Elicit the meaning of ‘</a:t>
            </a:r>
            <a:r>
              <a:rPr lang="en-GB" dirty="0" err="1"/>
              <a:t>Schaltjahr</a:t>
            </a:r>
            <a:r>
              <a:rPr lang="en-GB" dirty="0"/>
              <a:t>’ (leap year) from students’ understanding of all the surrounding words and context.</a:t>
            </a:r>
            <a:endParaRPr dirty="0"/>
          </a:p>
          <a:p>
            <a:pPr marL="0" lvl="0" indent="0" algn="l" rtl="0">
              <a:spcBef>
                <a:spcPts val="0"/>
              </a:spcBef>
              <a:spcAft>
                <a:spcPts val="0"/>
              </a:spcAft>
              <a:buNone/>
            </a:pPr>
            <a:br>
              <a:rPr lang="en-GB" dirty="0"/>
            </a:br>
            <a:br>
              <a:rPr lang="en-GB" dirty="0"/>
            </a:br>
            <a:r>
              <a:rPr lang="en-GB" b="1" dirty="0"/>
              <a:t>Word frequency (1 is the most frequent word in German): </a:t>
            </a:r>
            <a:endParaRPr dirty="0"/>
          </a:p>
          <a:p>
            <a:pPr marL="0" lvl="0" indent="0" algn="l" rtl="0">
              <a:spcBef>
                <a:spcPts val="0"/>
              </a:spcBef>
              <a:spcAft>
                <a:spcPts val="0"/>
              </a:spcAft>
              <a:buNone/>
            </a:pPr>
            <a:r>
              <a:rPr lang="en-GB" b="0" dirty="0" err="1"/>
              <a:t>Schaltjahr</a:t>
            </a:r>
            <a:r>
              <a:rPr lang="en-GB" b="0" dirty="0"/>
              <a:t> [&gt;5009]</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br>
              <a:rPr lang="en-GB" dirty="0"/>
            </a:br>
            <a:endParaRPr dirty="0"/>
          </a:p>
        </p:txBody>
      </p:sp>
      <p:sp>
        <p:nvSpPr>
          <p:cNvPr id="228" name="Google Shape;2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practise oral production of the months; to demonstrate how German-speaking children learn which months have 31 days.</a:t>
            </a:r>
            <a:br>
              <a:rPr lang="en-GB" b="0" dirty="0"/>
            </a:br>
            <a:br>
              <a:rPr lang="en-GB" b="0" dirty="0"/>
            </a:br>
            <a:r>
              <a:rPr lang="en-GB" b="1" dirty="0"/>
              <a:t>Procedure:</a:t>
            </a:r>
            <a:br>
              <a:rPr lang="en-GB" dirty="0"/>
            </a:br>
            <a:r>
              <a:rPr lang="en-GB" dirty="0"/>
              <a:t>1. Click to reveal call out. </a:t>
            </a:r>
            <a:endParaRPr dirty="0"/>
          </a:p>
          <a:p>
            <a:pPr marL="0" lvl="0" indent="0" algn="l" rtl="0">
              <a:spcBef>
                <a:spcPts val="0"/>
              </a:spcBef>
              <a:spcAft>
                <a:spcPts val="0"/>
              </a:spcAft>
              <a:buNone/>
            </a:pPr>
            <a:r>
              <a:rPr lang="en-GB" dirty="0"/>
              <a:t>2. Click to reveal arrows and months.</a:t>
            </a:r>
            <a:endParaRPr dirty="0"/>
          </a:p>
          <a:p>
            <a:pPr marL="0" lvl="0" indent="0" algn="l" rtl="0">
              <a:spcBef>
                <a:spcPts val="0"/>
              </a:spcBef>
              <a:spcAft>
                <a:spcPts val="0"/>
              </a:spcAft>
              <a:buNone/>
            </a:pPr>
            <a:r>
              <a:rPr lang="en-GB" dirty="0"/>
              <a:t>3. Play the animated sequence of months again. Students try to keep up with the animation, as they say the months.</a:t>
            </a:r>
            <a:br>
              <a:rPr lang="en-GB" dirty="0"/>
            </a:br>
            <a:r>
              <a:rPr lang="en-GB" dirty="0"/>
              <a:t>4. Students say the year from start to finish using their knuckles.</a:t>
            </a:r>
            <a:endParaRPr dirty="0"/>
          </a:p>
          <a:p>
            <a:pPr marL="0" lvl="0" indent="0" algn="l" rtl="0">
              <a:spcBef>
                <a:spcPts val="0"/>
              </a:spcBef>
              <a:spcAft>
                <a:spcPts val="0"/>
              </a:spcAft>
              <a:buNone/>
            </a:pPr>
            <a:endParaRPr dirty="0"/>
          </a:p>
        </p:txBody>
      </p:sp>
      <p:sp>
        <p:nvSpPr>
          <p:cNvPr id="245" name="Google Shape;2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i="0" u="none" strike="noStrike" cap="none" dirty="0">
                <a:solidFill>
                  <a:schemeClr val="dk1"/>
                </a:solidFill>
                <a:effectLst/>
                <a:latin typeface="Calibri"/>
                <a:ea typeface="Calibri"/>
                <a:cs typeface="Calibri"/>
                <a:sym typeface="Calibri"/>
              </a:rPr>
              <a:t>Note</a:t>
            </a:r>
            <a:r>
              <a:rPr lang="en-GB" sz="1200" b="0" i="0" u="none" strike="noStrike" cap="none" dirty="0">
                <a:solidFill>
                  <a:schemeClr val="dk1"/>
                </a:solidFill>
                <a:effectLst/>
                <a:latin typeface="Calibri"/>
                <a:ea typeface="Calibri"/>
                <a:cs typeface="Calibri"/>
                <a:sym typeface="Calibri"/>
              </a:rPr>
              <a:t>: if students are not routinely doing the pre-learning homework then teachers might prefer to do a more straightforward task here, where they say the words, students transcribe them and they then write any English meanings that they can, and the remaining meanings are provided by the teacher. </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5 minutes (2 slides)</a:t>
            </a:r>
            <a:br>
              <a:rPr lang="en-GB" dirty="0"/>
            </a:br>
            <a:br>
              <a:rPr lang="en-GB" b="1" dirty="0"/>
            </a:br>
            <a:r>
              <a:rPr lang="en-GB" b="1" dirty="0"/>
              <a:t>Aim: </a:t>
            </a:r>
            <a:r>
              <a:rPr lang="en-GB" b="0" dirty="0"/>
              <a:t>to practise aural comprehension of some of this week’s vocabulary.</a:t>
            </a:r>
            <a:br>
              <a:rPr lang="en-GB" dirty="0"/>
            </a:br>
            <a:br>
              <a:rPr lang="en-GB" dirty="0"/>
            </a:br>
            <a:r>
              <a:rPr lang="en-GB" b="1" dirty="0"/>
              <a:t>Procedure:</a:t>
            </a:r>
            <a:br>
              <a:rPr lang="en-GB" dirty="0"/>
            </a:br>
            <a:r>
              <a:rPr lang="en-GB" dirty="0"/>
              <a:t>1. Click on the audio buttons to hear the German sentence.</a:t>
            </a:r>
            <a:endParaRPr dirty="0"/>
          </a:p>
          <a:p>
            <a:pPr marL="0" lvl="0" indent="0" algn="l" rtl="0">
              <a:spcBef>
                <a:spcPts val="0"/>
              </a:spcBef>
              <a:spcAft>
                <a:spcPts val="0"/>
              </a:spcAft>
              <a:buNone/>
            </a:pPr>
            <a:r>
              <a:rPr lang="en-GB" dirty="0"/>
              <a:t>2. Ask students to decide which English translation is correct.</a:t>
            </a:r>
            <a:endParaRPr dirty="0"/>
          </a:p>
          <a:p>
            <a:pPr marL="0" lvl="0" indent="0" algn="l" rtl="0">
              <a:spcBef>
                <a:spcPts val="0"/>
              </a:spcBef>
              <a:spcAft>
                <a:spcPts val="0"/>
              </a:spcAft>
              <a:buNone/>
            </a:pPr>
            <a:r>
              <a:rPr lang="en-GB" dirty="0"/>
              <a:t>3. Click to reveal answers.</a:t>
            </a:r>
            <a:endParaRPr dirty="0"/>
          </a:p>
          <a:p>
            <a:pPr marL="0" lvl="0" indent="0" algn="l" rtl="0">
              <a:spcBef>
                <a:spcPts val="0"/>
              </a:spcBef>
              <a:spcAft>
                <a:spcPts val="0"/>
              </a:spcAft>
              <a:buNone/>
            </a:pPr>
            <a:r>
              <a:rPr lang="en-GB" dirty="0"/>
              <a:t>4. Click to reveal the call-out about </a:t>
            </a:r>
            <a:r>
              <a:rPr lang="en-GB" i="1" dirty="0" err="1"/>
              <a:t>gucken</a:t>
            </a:r>
            <a:r>
              <a:rPr lang="en-GB" i="1" dirty="0"/>
              <a:t>.</a:t>
            </a:r>
            <a:endParaRPr dirty="0"/>
          </a:p>
          <a:p>
            <a:pPr marL="0" lvl="0" indent="0" algn="l" rtl="0">
              <a:spcBef>
                <a:spcPts val="0"/>
              </a:spcBef>
              <a:spcAft>
                <a:spcPts val="0"/>
              </a:spcAft>
              <a:buNone/>
            </a:pPr>
            <a:r>
              <a:rPr lang="en-GB" dirty="0"/>
              <a:t>5. Repeat for the following slide.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sz="1800" b="1" dirty="0">
                <a:solidFill>
                  <a:srgbClr val="1F4E79"/>
                </a:solidFill>
                <a:latin typeface="Century Gothic"/>
                <a:ea typeface="Century Gothic"/>
                <a:cs typeface="Century Gothic"/>
                <a:sym typeface="Century Gothic"/>
              </a:rPr>
              <a:t>1. Er </a:t>
            </a:r>
            <a:r>
              <a:rPr lang="en-GB" sz="1800" b="1" dirty="0" err="1">
                <a:solidFill>
                  <a:srgbClr val="1F4E79"/>
                </a:solidFill>
                <a:latin typeface="Century Gothic"/>
                <a:ea typeface="Century Gothic"/>
                <a:cs typeface="Century Gothic"/>
                <a:sym typeface="Century Gothic"/>
              </a:rPr>
              <a:t>wollte</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nicht</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einschlafen</a:t>
            </a:r>
            <a:r>
              <a:rPr lang="en-GB" sz="1800" b="1" dirty="0">
                <a:solidFill>
                  <a:srgbClr val="1F4E79"/>
                </a:solidFill>
                <a:latin typeface="Century Gothic"/>
                <a:ea typeface="Century Gothic"/>
                <a:cs typeface="Century Gothic"/>
                <a:sym typeface="Century Gothic"/>
              </a:rPr>
              <a:t>.  </a:t>
            </a:r>
            <a:br>
              <a:rPr lang="en-GB" sz="1800" b="1" dirty="0">
                <a:solidFill>
                  <a:srgbClr val="1F4E79"/>
                </a:solidFill>
                <a:latin typeface="Century Gothic"/>
                <a:ea typeface="Century Gothic"/>
                <a:cs typeface="Century Gothic"/>
                <a:sym typeface="Century Gothic"/>
              </a:rPr>
            </a:br>
            <a:r>
              <a:rPr lang="en-GB" sz="1800" b="1" dirty="0">
                <a:solidFill>
                  <a:srgbClr val="1F4E79"/>
                </a:solidFill>
                <a:latin typeface="Century Gothic"/>
                <a:ea typeface="Century Gothic"/>
                <a:cs typeface="Century Gothic"/>
                <a:sym typeface="Century Gothic"/>
              </a:rPr>
              <a:t>2. Ich </a:t>
            </a:r>
            <a:r>
              <a:rPr lang="en-GB" sz="1800" b="1" dirty="0" err="1">
                <a:solidFill>
                  <a:srgbClr val="1F4E79"/>
                </a:solidFill>
                <a:latin typeface="Century Gothic"/>
                <a:ea typeface="Century Gothic"/>
                <a:cs typeface="Century Gothic"/>
                <a:sym typeface="Century Gothic"/>
              </a:rPr>
              <a:t>musste</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wach</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bleiben</a:t>
            </a:r>
            <a:r>
              <a:rPr lang="en-GB" sz="1800" b="1" dirty="0">
                <a:solidFill>
                  <a:srgbClr val="1F4E79"/>
                </a:solidFill>
                <a:latin typeface="Century Gothic"/>
                <a:ea typeface="Century Gothic"/>
                <a:cs typeface="Century Gothic"/>
                <a:sym typeface="Century Gothic"/>
              </a:rPr>
              <a:t>.</a:t>
            </a:r>
            <a:br>
              <a:rPr lang="en-GB" sz="1800" b="1" dirty="0">
                <a:solidFill>
                  <a:srgbClr val="1F4E79"/>
                </a:solidFill>
                <a:latin typeface="Century Gothic"/>
                <a:ea typeface="Century Gothic"/>
                <a:cs typeface="Century Gothic"/>
                <a:sym typeface="Century Gothic"/>
              </a:rPr>
            </a:br>
            <a:r>
              <a:rPr lang="en-GB" sz="1800" b="1" dirty="0">
                <a:solidFill>
                  <a:srgbClr val="1F4E79"/>
                </a:solidFill>
                <a:latin typeface="Century Gothic"/>
                <a:ea typeface="Century Gothic"/>
                <a:cs typeface="Century Gothic"/>
                <a:sym typeface="Century Gothic"/>
              </a:rPr>
              <a:t>3. Du </a:t>
            </a:r>
            <a:r>
              <a:rPr lang="en-GB" sz="1800" b="1" dirty="0" err="1">
                <a:solidFill>
                  <a:srgbClr val="1F4E79"/>
                </a:solidFill>
                <a:latin typeface="Century Gothic"/>
                <a:ea typeface="Century Gothic"/>
                <a:cs typeface="Century Gothic"/>
                <a:sym typeface="Century Gothic"/>
              </a:rPr>
              <a:t>konntest</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nur</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einen</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Zentimeter</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wachsen</a:t>
            </a:r>
            <a:r>
              <a:rPr lang="en-GB" sz="1800" b="1" dirty="0">
                <a:solidFill>
                  <a:srgbClr val="1F4E79"/>
                </a:solidFill>
                <a:latin typeface="Century Gothic"/>
                <a:ea typeface="Century Gothic"/>
                <a:cs typeface="Century Gothic"/>
                <a:sym typeface="Century Gothic"/>
              </a:rPr>
              <a:t>.</a:t>
            </a:r>
            <a:br>
              <a:rPr lang="en-GB" sz="1800" b="1" dirty="0">
                <a:solidFill>
                  <a:srgbClr val="1F4E79"/>
                </a:solidFill>
                <a:latin typeface="Century Gothic"/>
                <a:ea typeface="Century Gothic"/>
                <a:cs typeface="Century Gothic"/>
                <a:sym typeface="Century Gothic"/>
              </a:rPr>
            </a:br>
            <a:r>
              <a:rPr lang="en-GB" sz="1800" b="1" dirty="0">
                <a:solidFill>
                  <a:srgbClr val="1F4E79"/>
                </a:solidFill>
                <a:latin typeface="Century Gothic"/>
                <a:ea typeface="Century Gothic"/>
                <a:cs typeface="Century Gothic"/>
                <a:sym typeface="Century Gothic"/>
              </a:rPr>
              <a:t>4. Ich </a:t>
            </a:r>
            <a:r>
              <a:rPr lang="en-GB" sz="1800" b="1" dirty="0" err="1">
                <a:solidFill>
                  <a:srgbClr val="1F4E79"/>
                </a:solidFill>
                <a:latin typeface="Century Gothic"/>
                <a:ea typeface="Century Gothic"/>
                <a:cs typeface="Century Gothic"/>
                <a:sym typeface="Century Gothic"/>
              </a:rPr>
              <a:t>habe</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meistens</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Kinderfilme</a:t>
            </a:r>
            <a:r>
              <a:rPr lang="en-GB" sz="1800" b="1" dirty="0">
                <a:solidFill>
                  <a:srgbClr val="1F4E79"/>
                </a:solidFill>
                <a:latin typeface="Century Gothic"/>
                <a:ea typeface="Century Gothic"/>
                <a:cs typeface="Century Gothic"/>
                <a:sym typeface="Century Gothic"/>
              </a:rPr>
              <a:t> </a:t>
            </a:r>
            <a:r>
              <a:rPr lang="en-GB" sz="1800" b="1" dirty="0" err="1">
                <a:solidFill>
                  <a:srgbClr val="1F4E79"/>
                </a:solidFill>
                <a:latin typeface="Century Gothic"/>
                <a:ea typeface="Century Gothic"/>
                <a:cs typeface="Century Gothic"/>
                <a:sym typeface="Century Gothic"/>
              </a:rPr>
              <a:t>geguckt</a:t>
            </a:r>
            <a:r>
              <a:rPr lang="en-GB" sz="1800" b="1" dirty="0">
                <a:solidFill>
                  <a:srgbClr val="1F4E79"/>
                </a:solidFill>
                <a:latin typeface="Century Gothic"/>
                <a:ea typeface="Century Gothic"/>
                <a:cs typeface="Century Gothic"/>
                <a:sym typeface="Century Gothic"/>
              </a:rPr>
              <a:t>.</a:t>
            </a:r>
            <a:br>
              <a:rPr lang="en-GB" sz="1800" dirty="0">
                <a:solidFill>
                  <a:srgbClr val="1F4E79"/>
                </a:solidFill>
                <a:latin typeface="Century Gothic"/>
                <a:ea typeface="Century Gothic"/>
                <a:cs typeface="Century Gothic"/>
                <a:sym typeface="Century Gothic"/>
              </a:rPr>
            </a:br>
            <a:r>
              <a:rPr lang="en-GB" sz="1800" dirty="0">
                <a:solidFill>
                  <a:srgbClr val="1F4E79"/>
                </a:solidFill>
                <a:latin typeface="Century Gothic"/>
                <a:ea typeface="Century Gothic"/>
                <a:cs typeface="Century Gothic"/>
                <a:sym typeface="Century Gothic"/>
              </a:rPr>
              <a:t>5. Du </a:t>
            </a:r>
            <a:r>
              <a:rPr lang="en-GB" sz="1800" dirty="0" err="1">
                <a:solidFill>
                  <a:srgbClr val="1F4E79"/>
                </a:solidFill>
                <a:latin typeface="Century Gothic"/>
                <a:ea typeface="Century Gothic"/>
                <a:cs typeface="Century Gothic"/>
                <a:sym typeface="Century Gothic"/>
              </a:rPr>
              <a:t>musstest</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immer</a:t>
            </a:r>
            <a:r>
              <a:rPr lang="en-GB" sz="1800" dirty="0">
                <a:solidFill>
                  <a:srgbClr val="1F4E79"/>
                </a:solidFill>
                <a:latin typeface="Century Gothic"/>
                <a:ea typeface="Century Gothic"/>
                <a:cs typeface="Century Gothic"/>
                <a:sym typeface="Century Gothic"/>
              </a:rPr>
              <a:t> in </a:t>
            </a:r>
            <a:r>
              <a:rPr lang="en-GB" sz="1800" dirty="0" err="1">
                <a:solidFill>
                  <a:srgbClr val="1F4E79"/>
                </a:solidFill>
                <a:latin typeface="Century Gothic"/>
                <a:ea typeface="Century Gothic"/>
                <a:cs typeface="Century Gothic"/>
                <a:sym typeface="Century Gothic"/>
              </a:rPr>
              <a:t>Bewegung</a:t>
            </a:r>
            <a:r>
              <a:rPr lang="en-GB" sz="1800" dirty="0">
                <a:solidFill>
                  <a:srgbClr val="1F4E79"/>
                </a:solidFill>
                <a:latin typeface="Century Gothic"/>
                <a:ea typeface="Century Gothic"/>
                <a:cs typeface="Century Gothic"/>
                <a:sym typeface="Century Gothic"/>
              </a:rPr>
              <a:t> sein.</a:t>
            </a:r>
            <a:br>
              <a:rPr lang="en-GB" sz="1800" dirty="0">
                <a:solidFill>
                  <a:srgbClr val="1F4E79"/>
                </a:solidFill>
                <a:latin typeface="Century Gothic"/>
                <a:ea typeface="Century Gothic"/>
                <a:cs typeface="Century Gothic"/>
                <a:sym typeface="Century Gothic"/>
              </a:rPr>
            </a:br>
            <a:r>
              <a:rPr lang="en-GB" sz="1800" dirty="0">
                <a:solidFill>
                  <a:srgbClr val="1F4E79"/>
                </a:solidFill>
                <a:latin typeface="Century Gothic"/>
                <a:ea typeface="Century Gothic"/>
                <a:cs typeface="Century Gothic"/>
                <a:sym typeface="Century Gothic"/>
              </a:rPr>
              <a:t>6. Ich </a:t>
            </a:r>
            <a:r>
              <a:rPr lang="en-GB" sz="1800" dirty="0" err="1">
                <a:solidFill>
                  <a:srgbClr val="1F4E79"/>
                </a:solidFill>
                <a:latin typeface="Century Gothic"/>
                <a:ea typeface="Century Gothic"/>
                <a:cs typeface="Century Gothic"/>
                <a:sym typeface="Century Gothic"/>
              </a:rPr>
              <a:t>konnte</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meinen</a:t>
            </a:r>
            <a:r>
              <a:rPr lang="en-GB" sz="1800" dirty="0">
                <a:solidFill>
                  <a:srgbClr val="1F4E79"/>
                </a:solidFill>
                <a:latin typeface="Century Gothic"/>
                <a:ea typeface="Century Gothic"/>
                <a:cs typeface="Century Gothic"/>
                <a:sym typeface="Century Gothic"/>
              </a:rPr>
              <a:t> Teddy </a:t>
            </a:r>
            <a:r>
              <a:rPr lang="en-GB" sz="1800" dirty="0" err="1">
                <a:solidFill>
                  <a:srgbClr val="1F4E79"/>
                </a:solidFill>
                <a:latin typeface="Century Gothic"/>
                <a:ea typeface="Century Gothic"/>
                <a:cs typeface="Century Gothic"/>
                <a:sym typeface="Century Gothic"/>
              </a:rPr>
              <a:t>nicht</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mitnehmen</a:t>
            </a:r>
            <a:r>
              <a:rPr lang="en-GB" sz="1800" dirty="0">
                <a:solidFill>
                  <a:srgbClr val="1F4E79"/>
                </a:solidFill>
                <a:latin typeface="Century Gothic"/>
                <a:ea typeface="Century Gothic"/>
                <a:cs typeface="Century Gothic"/>
                <a:sym typeface="Century Gothic"/>
              </a:rPr>
              <a:t>.</a:t>
            </a:r>
            <a:br>
              <a:rPr lang="en-GB" sz="1800" dirty="0">
                <a:solidFill>
                  <a:srgbClr val="1F4E79"/>
                </a:solidFill>
                <a:latin typeface="Century Gothic"/>
                <a:ea typeface="Century Gothic"/>
                <a:cs typeface="Century Gothic"/>
                <a:sym typeface="Century Gothic"/>
              </a:rPr>
            </a:br>
            <a:r>
              <a:rPr lang="en-GB" sz="1800" dirty="0">
                <a:solidFill>
                  <a:srgbClr val="1F4E79"/>
                </a:solidFill>
                <a:latin typeface="Century Gothic"/>
                <a:ea typeface="Century Gothic"/>
                <a:cs typeface="Century Gothic"/>
                <a:sym typeface="Century Gothic"/>
              </a:rPr>
              <a:t>7. Sie hat oft </a:t>
            </a:r>
            <a:r>
              <a:rPr lang="en-GB" sz="1800" dirty="0" err="1">
                <a:solidFill>
                  <a:srgbClr val="1F4E79"/>
                </a:solidFill>
                <a:latin typeface="Century Gothic"/>
                <a:ea typeface="Century Gothic"/>
                <a:cs typeface="Century Gothic"/>
                <a:sym typeface="Century Gothic"/>
              </a:rPr>
              <a:t>Insekten</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beobachtet</a:t>
            </a:r>
            <a:r>
              <a:rPr lang="en-GB" sz="1800" dirty="0">
                <a:solidFill>
                  <a:srgbClr val="1F4E79"/>
                </a:solidFill>
                <a:latin typeface="Century Gothic"/>
                <a:ea typeface="Century Gothic"/>
                <a:cs typeface="Century Gothic"/>
                <a:sym typeface="Century Gothic"/>
              </a:rPr>
              <a:t>.</a:t>
            </a:r>
            <a:br>
              <a:rPr lang="en-GB" sz="1800" dirty="0">
                <a:solidFill>
                  <a:srgbClr val="1F4E79"/>
                </a:solidFill>
                <a:latin typeface="Century Gothic"/>
                <a:ea typeface="Century Gothic"/>
                <a:cs typeface="Century Gothic"/>
                <a:sym typeface="Century Gothic"/>
              </a:rPr>
            </a:br>
            <a:r>
              <a:rPr lang="en-GB" sz="1800" dirty="0">
                <a:solidFill>
                  <a:srgbClr val="1F4E79"/>
                </a:solidFill>
                <a:latin typeface="Century Gothic"/>
                <a:ea typeface="Century Gothic"/>
                <a:cs typeface="Century Gothic"/>
                <a:sym typeface="Century Gothic"/>
              </a:rPr>
              <a:t>8. Du </a:t>
            </a:r>
            <a:r>
              <a:rPr lang="en-GB" sz="1800" dirty="0" err="1">
                <a:solidFill>
                  <a:srgbClr val="1F4E79"/>
                </a:solidFill>
                <a:latin typeface="Century Gothic"/>
                <a:ea typeface="Century Gothic"/>
                <a:cs typeface="Century Gothic"/>
                <a:sym typeface="Century Gothic"/>
              </a:rPr>
              <a:t>wolltest</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deinen</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esten</a:t>
            </a:r>
            <a:r>
              <a:rPr lang="en-GB" sz="1800" dirty="0">
                <a:solidFill>
                  <a:srgbClr val="1F4E79"/>
                </a:solidFill>
                <a:latin typeface="Century Gothic"/>
                <a:ea typeface="Century Gothic"/>
                <a:cs typeface="Century Gothic"/>
                <a:sym typeface="Century Gothic"/>
              </a:rPr>
              <a:t> Zahn </a:t>
            </a:r>
            <a:r>
              <a:rPr lang="en-GB" sz="1800" dirty="0" err="1">
                <a:solidFill>
                  <a:srgbClr val="1F4E79"/>
                </a:solidFill>
                <a:latin typeface="Century Gothic"/>
                <a:ea typeface="Century Gothic"/>
                <a:cs typeface="Century Gothic"/>
                <a:sym typeface="Century Gothic"/>
              </a:rPr>
              <a:t>nicht</a:t>
            </a:r>
            <a:r>
              <a:rPr lang="en-GB" sz="1800" dirty="0">
                <a:solidFill>
                  <a:srgbClr val="1F4E79"/>
                </a:solidFill>
                <a:latin typeface="Century Gothic"/>
                <a:ea typeface="Century Gothic"/>
                <a:cs typeface="Century Gothic"/>
                <a:sym typeface="Century Gothic"/>
              </a:rPr>
              <a:t> </a:t>
            </a:r>
            <a:r>
              <a:rPr lang="en-GB" sz="1800" dirty="0" err="1">
                <a:solidFill>
                  <a:srgbClr val="1F4E79"/>
                </a:solidFill>
                <a:latin typeface="Century Gothic"/>
                <a:ea typeface="Century Gothic"/>
                <a:cs typeface="Century Gothic"/>
                <a:sym typeface="Century Gothic"/>
              </a:rPr>
              <a:t>verlieren</a:t>
            </a:r>
            <a:r>
              <a:rPr lang="en-GB" sz="1800" dirty="0">
                <a:solidFill>
                  <a:srgbClr val="1F4E79"/>
                </a:solidFill>
                <a:latin typeface="Century Gothic"/>
                <a:ea typeface="Century Gothic"/>
                <a:cs typeface="Century Gothic"/>
                <a:sym typeface="Century Gothic"/>
              </a:rPr>
              <a:t>.</a:t>
            </a:r>
            <a:br>
              <a:rPr lang="en-GB" dirty="0"/>
            </a:br>
            <a:br>
              <a:rPr lang="en-GB" dirty="0"/>
            </a:br>
            <a:endParaRPr dirty="0"/>
          </a:p>
        </p:txBody>
      </p:sp>
      <p:sp>
        <p:nvSpPr>
          <p:cNvPr id="281" name="Google Shape;2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Slide 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Transcript:</a:t>
            </a:r>
            <a:br>
              <a:rPr lang="en-GB" dirty="0"/>
            </a:br>
            <a:r>
              <a:rPr lang="en-GB" sz="1200" b="0" dirty="0">
                <a:solidFill>
                  <a:srgbClr val="1F4E79"/>
                </a:solidFill>
                <a:latin typeface="Century Gothic"/>
                <a:ea typeface="Century Gothic"/>
                <a:cs typeface="Century Gothic"/>
                <a:sym typeface="Century Gothic"/>
              </a:rPr>
              <a:t>1. Er </a:t>
            </a:r>
            <a:r>
              <a:rPr lang="en-GB" sz="1200" b="0" dirty="0" err="1">
                <a:solidFill>
                  <a:srgbClr val="1F4E79"/>
                </a:solidFill>
                <a:latin typeface="Century Gothic"/>
                <a:ea typeface="Century Gothic"/>
                <a:cs typeface="Century Gothic"/>
                <a:sym typeface="Century Gothic"/>
              </a:rPr>
              <a:t>wollte</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nicht</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einschlafen</a:t>
            </a:r>
            <a:r>
              <a:rPr lang="en-GB" sz="1200" b="0" dirty="0">
                <a:solidFill>
                  <a:srgbClr val="1F4E79"/>
                </a:solidFill>
                <a:latin typeface="Century Gothic"/>
                <a:ea typeface="Century Gothic"/>
                <a:cs typeface="Century Gothic"/>
                <a:sym typeface="Century Gothic"/>
              </a:rPr>
              <a:t>.  </a:t>
            </a:r>
            <a:br>
              <a:rPr lang="en-GB" sz="1200" b="0" dirty="0">
                <a:solidFill>
                  <a:srgbClr val="1F4E79"/>
                </a:solidFill>
                <a:latin typeface="Century Gothic"/>
                <a:ea typeface="Century Gothic"/>
                <a:cs typeface="Century Gothic"/>
                <a:sym typeface="Century Gothic"/>
              </a:rPr>
            </a:br>
            <a:r>
              <a:rPr lang="en-GB" sz="1200" b="0" dirty="0">
                <a:solidFill>
                  <a:srgbClr val="1F4E79"/>
                </a:solidFill>
                <a:latin typeface="Century Gothic"/>
                <a:ea typeface="Century Gothic"/>
                <a:cs typeface="Century Gothic"/>
                <a:sym typeface="Century Gothic"/>
              </a:rPr>
              <a:t>2. Ich </a:t>
            </a:r>
            <a:r>
              <a:rPr lang="en-GB" sz="1200" b="0" dirty="0" err="1">
                <a:solidFill>
                  <a:srgbClr val="1F4E79"/>
                </a:solidFill>
                <a:latin typeface="Century Gothic"/>
                <a:ea typeface="Century Gothic"/>
                <a:cs typeface="Century Gothic"/>
                <a:sym typeface="Century Gothic"/>
              </a:rPr>
              <a:t>musste</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wach</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bleiben</a:t>
            </a:r>
            <a:r>
              <a:rPr lang="en-GB" sz="1200" b="0" dirty="0">
                <a:solidFill>
                  <a:srgbClr val="1F4E79"/>
                </a:solidFill>
                <a:latin typeface="Century Gothic"/>
                <a:ea typeface="Century Gothic"/>
                <a:cs typeface="Century Gothic"/>
                <a:sym typeface="Century Gothic"/>
              </a:rPr>
              <a:t>.</a:t>
            </a:r>
            <a:br>
              <a:rPr lang="en-GB" sz="1200" b="0" dirty="0">
                <a:solidFill>
                  <a:srgbClr val="1F4E79"/>
                </a:solidFill>
                <a:latin typeface="Century Gothic"/>
                <a:ea typeface="Century Gothic"/>
                <a:cs typeface="Century Gothic"/>
                <a:sym typeface="Century Gothic"/>
              </a:rPr>
            </a:br>
            <a:r>
              <a:rPr lang="en-GB" sz="1200" b="0" dirty="0">
                <a:solidFill>
                  <a:srgbClr val="1F4E79"/>
                </a:solidFill>
                <a:latin typeface="Century Gothic"/>
                <a:ea typeface="Century Gothic"/>
                <a:cs typeface="Century Gothic"/>
                <a:sym typeface="Century Gothic"/>
              </a:rPr>
              <a:t>3. Du </a:t>
            </a:r>
            <a:r>
              <a:rPr lang="en-GB" sz="1200" b="0" dirty="0" err="1">
                <a:solidFill>
                  <a:srgbClr val="1F4E79"/>
                </a:solidFill>
                <a:latin typeface="Century Gothic"/>
                <a:ea typeface="Century Gothic"/>
                <a:cs typeface="Century Gothic"/>
                <a:sym typeface="Century Gothic"/>
              </a:rPr>
              <a:t>konntest</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nur</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einen</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Zentimeter</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wachsen</a:t>
            </a:r>
            <a:r>
              <a:rPr lang="en-GB" sz="1200" b="0" dirty="0">
                <a:solidFill>
                  <a:srgbClr val="1F4E79"/>
                </a:solidFill>
                <a:latin typeface="Century Gothic"/>
                <a:ea typeface="Century Gothic"/>
                <a:cs typeface="Century Gothic"/>
                <a:sym typeface="Century Gothic"/>
              </a:rPr>
              <a:t>.</a:t>
            </a:r>
            <a:br>
              <a:rPr lang="en-GB" sz="1200" b="0" dirty="0">
                <a:solidFill>
                  <a:srgbClr val="1F4E79"/>
                </a:solidFill>
                <a:latin typeface="Century Gothic"/>
                <a:ea typeface="Century Gothic"/>
                <a:cs typeface="Century Gothic"/>
                <a:sym typeface="Century Gothic"/>
              </a:rPr>
            </a:br>
            <a:r>
              <a:rPr lang="en-GB" sz="1200" b="0" dirty="0">
                <a:solidFill>
                  <a:srgbClr val="1F4E79"/>
                </a:solidFill>
                <a:latin typeface="Century Gothic"/>
                <a:ea typeface="Century Gothic"/>
                <a:cs typeface="Century Gothic"/>
                <a:sym typeface="Century Gothic"/>
              </a:rPr>
              <a:t>4. Ich </a:t>
            </a:r>
            <a:r>
              <a:rPr lang="en-GB" sz="1200" b="0" dirty="0" err="1">
                <a:solidFill>
                  <a:srgbClr val="1F4E79"/>
                </a:solidFill>
                <a:latin typeface="Century Gothic"/>
                <a:ea typeface="Century Gothic"/>
                <a:cs typeface="Century Gothic"/>
                <a:sym typeface="Century Gothic"/>
              </a:rPr>
              <a:t>habe</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meistens</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Kinderfilme</a:t>
            </a:r>
            <a:r>
              <a:rPr lang="en-GB" sz="1200" b="0" dirty="0">
                <a:solidFill>
                  <a:srgbClr val="1F4E79"/>
                </a:solidFill>
                <a:latin typeface="Century Gothic"/>
                <a:ea typeface="Century Gothic"/>
                <a:cs typeface="Century Gothic"/>
                <a:sym typeface="Century Gothic"/>
              </a:rPr>
              <a:t> </a:t>
            </a:r>
            <a:r>
              <a:rPr lang="en-GB" sz="1200" b="0" dirty="0" err="1">
                <a:solidFill>
                  <a:srgbClr val="1F4E79"/>
                </a:solidFill>
                <a:latin typeface="Century Gothic"/>
                <a:ea typeface="Century Gothic"/>
                <a:cs typeface="Century Gothic"/>
                <a:sym typeface="Century Gothic"/>
              </a:rPr>
              <a:t>geguckt</a:t>
            </a:r>
            <a:r>
              <a:rPr lang="en-GB" sz="1200" b="0" dirty="0">
                <a:solidFill>
                  <a:srgbClr val="1F4E79"/>
                </a:solidFill>
                <a:latin typeface="Century Gothic"/>
                <a:ea typeface="Century Gothic"/>
                <a:cs typeface="Century Gothic"/>
                <a:sym typeface="Century Gothic"/>
              </a:rPr>
              <a:t>.</a:t>
            </a:r>
            <a:br>
              <a:rPr lang="en-GB" sz="1200" dirty="0">
                <a:solidFill>
                  <a:srgbClr val="1F4E79"/>
                </a:solidFill>
                <a:latin typeface="Century Gothic"/>
                <a:ea typeface="Century Gothic"/>
                <a:cs typeface="Century Gothic"/>
                <a:sym typeface="Century Gothic"/>
              </a:rPr>
            </a:br>
            <a:r>
              <a:rPr lang="en-GB" sz="1200" b="1" dirty="0">
                <a:solidFill>
                  <a:srgbClr val="1F4E79"/>
                </a:solidFill>
                <a:latin typeface="Century Gothic"/>
                <a:ea typeface="Century Gothic"/>
                <a:cs typeface="Century Gothic"/>
                <a:sym typeface="Century Gothic"/>
              </a:rPr>
              <a:t>5. Du </a:t>
            </a:r>
            <a:r>
              <a:rPr lang="en-GB" sz="1200" b="1" dirty="0" err="1">
                <a:solidFill>
                  <a:srgbClr val="1F4E79"/>
                </a:solidFill>
                <a:latin typeface="Century Gothic"/>
                <a:ea typeface="Century Gothic"/>
                <a:cs typeface="Century Gothic"/>
                <a:sym typeface="Century Gothic"/>
              </a:rPr>
              <a:t>musstest</a:t>
            </a:r>
            <a:r>
              <a:rPr lang="en-GB" sz="1200" b="1" dirty="0">
                <a:solidFill>
                  <a:srgbClr val="1F4E79"/>
                </a:solidFill>
                <a:latin typeface="Century Gothic"/>
                <a:ea typeface="Century Gothic"/>
                <a:cs typeface="Century Gothic"/>
                <a:sym typeface="Century Gothic"/>
              </a:rPr>
              <a:t> </a:t>
            </a:r>
            <a:r>
              <a:rPr lang="en-GB" sz="1200" b="1" dirty="0" err="1">
                <a:solidFill>
                  <a:srgbClr val="1F4E79"/>
                </a:solidFill>
                <a:latin typeface="Century Gothic"/>
                <a:ea typeface="Century Gothic"/>
                <a:cs typeface="Century Gothic"/>
                <a:sym typeface="Century Gothic"/>
              </a:rPr>
              <a:t>immer</a:t>
            </a:r>
            <a:r>
              <a:rPr lang="en-GB" sz="1200" b="1" dirty="0">
                <a:solidFill>
                  <a:srgbClr val="1F4E79"/>
                </a:solidFill>
                <a:latin typeface="Century Gothic"/>
                <a:ea typeface="Century Gothic"/>
                <a:cs typeface="Century Gothic"/>
                <a:sym typeface="Century Gothic"/>
              </a:rPr>
              <a:t> in </a:t>
            </a:r>
            <a:r>
              <a:rPr lang="en-GB" sz="1200" b="1" dirty="0" err="1">
                <a:solidFill>
                  <a:srgbClr val="1F4E79"/>
                </a:solidFill>
                <a:latin typeface="Century Gothic"/>
                <a:ea typeface="Century Gothic"/>
                <a:cs typeface="Century Gothic"/>
                <a:sym typeface="Century Gothic"/>
              </a:rPr>
              <a:t>Bewegung</a:t>
            </a:r>
            <a:r>
              <a:rPr lang="en-GB" sz="1200" b="1" dirty="0">
                <a:solidFill>
                  <a:srgbClr val="1F4E79"/>
                </a:solidFill>
                <a:latin typeface="Century Gothic"/>
                <a:ea typeface="Century Gothic"/>
                <a:cs typeface="Century Gothic"/>
                <a:sym typeface="Century Gothic"/>
              </a:rPr>
              <a:t> sein.</a:t>
            </a:r>
            <a:br>
              <a:rPr lang="en-GB" sz="1200" b="1" dirty="0">
                <a:solidFill>
                  <a:srgbClr val="1F4E79"/>
                </a:solidFill>
                <a:latin typeface="Century Gothic"/>
                <a:ea typeface="Century Gothic"/>
                <a:cs typeface="Century Gothic"/>
                <a:sym typeface="Century Gothic"/>
              </a:rPr>
            </a:br>
            <a:r>
              <a:rPr lang="en-GB" sz="1200" b="1" dirty="0">
                <a:solidFill>
                  <a:srgbClr val="1F4E79"/>
                </a:solidFill>
                <a:latin typeface="Century Gothic"/>
                <a:ea typeface="Century Gothic"/>
                <a:cs typeface="Century Gothic"/>
                <a:sym typeface="Century Gothic"/>
              </a:rPr>
              <a:t>6. Ich </a:t>
            </a:r>
            <a:r>
              <a:rPr lang="en-GB" sz="1200" b="1" dirty="0" err="1">
                <a:solidFill>
                  <a:srgbClr val="1F4E79"/>
                </a:solidFill>
                <a:latin typeface="Century Gothic"/>
                <a:ea typeface="Century Gothic"/>
                <a:cs typeface="Century Gothic"/>
                <a:sym typeface="Century Gothic"/>
              </a:rPr>
              <a:t>konnte</a:t>
            </a:r>
            <a:r>
              <a:rPr lang="en-GB" sz="1200" b="1" dirty="0">
                <a:solidFill>
                  <a:srgbClr val="1F4E79"/>
                </a:solidFill>
                <a:latin typeface="Century Gothic"/>
                <a:ea typeface="Century Gothic"/>
                <a:cs typeface="Century Gothic"/>
                <a:sym typeface="Century Gothic"/>
              </a:rPr>
              <a:t> </a:t>
            </a:r>
            <a:r>
              <a:rPr lang="en-GB" sz="1200" b="1" dirty="0" err="1">
                <a:solidFill>
                  <a:srgbClr val="1F4E79"/>
                </a:solidFill>
                <a:latin typeface="Century Gothic"/>
                <a:ea typeface="Century Gothic"/>
                <a:cs typeface="Century Gothic"/>
                <a:sym typeface="Century Gothic"/>
              </a:rPr>
              <a:t>meinen</a:t>
            </a:r>
            <a:r>
              <a:rPr lang="en-GB" sz="1200" b="1" dirty="0">
                <a:solidFill>
                  <a:srgbClr val="1F4E79"/>
                </a:solidFill>
                <a:latin typeface="Century Gothic"/>
                <a:ea typeface="Century Gothic"/>
                <a:cs typeface="Century Gothic"/>
                <a:sym typeface="Century Gothic"/>
              </a:rPr>
              <a:t> Teddy </a:t>
            </a:r>
            <a:r>
              <a:rPr lang="en-GB" sz="1200" b="1" dirty="0" err="1">
                <a:solidFill>
                  <a:srgbClr val="1F4E79"/>
                </a:solidFill>
                <a:latin typeface="Century Gothic"/>
                <a:ea typeface="Century Gothic"/>
                <a:cs typeface="Century Gothic"/>
                <a:sym typeface="Century Gothic"/>
              </a:rPr>
              <a:t>nicht</a:t>
            </a:r>
            <a:r>
              <a:rPr lang="en-GB" sz="1200" b="1" dirty="0">
                <a:solidFill>
                  <a:srgbClr val="1F4E79"/>
                </a:solidFill>
                <a:latin typeface="Century Gothic"/>
                <a:ea typeface="Century Gothic"/>
                <a:cs typeface="Century Gothic"/>
                <a:sym typeface="Century Gothic"/>
              </a:rPr>
              <a:t> </a:t>
            </a:r>
            <a:r>
              <a:rPr lang="en-GB" sz="1200" b="1" dirty="0" err="1">
                <a:solidFill>
                  <a:srgbClr val="1F4E79"/>
                </a:solidFill>
                <a:latin typeface="Century Gothic"/>
                <a:ea typeface="Century Gothic"/>
                <a:cs typeface="Century Gothic"/>
                <a:sym typeface="Century Gothic"/>
              </a:rPr>
              <a:t>mitnehmen</a:t>
            </a:r>
            <a:r>
              <a:rPr lang="en-GB" sz="1200" b="1" dirty="0">
                <a:solidFill>
                  <a:srgbClr val="1F4E79"/>
                </a:solidFill>
                <a:latin typeface="Century Gothic"/>
                <a:ea typeface="Century Gothic"/>
                <a:cs typeface="Century Gothic"/>
                <a:sym typeface="Century Gothic"/>
              </a:rPr>
              <a:t>.</a:t>
            </a:r>
            <a:br>
              <a:rPr lang="en-GB" sz="1200" b="1" dirty="0">
                <a:solidFill>
                  <a:srgbClr val="1F4E79"/>
                </a:solidFill>
                <a:latin typeface="Century Gothic"/>
                <a:ea typeface="Century Gothic"/>
                <a:cs typeface="Century Gothic"/>
                <a:sym typeface="Century Gothic"/>
              </a:rPr>
            </a:br>
            <a:r>
              <a:rPr lang="en-GB" sz="1200" b="1" dirty="0">
                <a:solidFill>
                  <a:srgbClr val="1F4E79"/>
                </a:solidFill>
                <a:latin typeface="Century Gothic"/>
                <a:ea typeface="Century Gothic"/>
                <a:cs typeface="Century Gothic"/>
                <a:sym typeface="Century Gothic"/>
              </a:rPr>
              <a:t>7. Sie hat oft </a:t>
            </a:r>
            <a:r>
              <a:rPr lang="en-GB" sz="1200" b="1" dirty="0" err="1">
                <a:solidFill>
                  <a:srgbClr val="1F4E79"/>
                </a:solidFill>
                <a:latin typeface="Century Gothic"/>
                <a:ea typeface="Century Gothic"/>
                <a:cs typeface="Century Gothic"/>
                <a:sym typeface="Century Gothic"/>
              </a:rPr>
              <a:t>Insekten</a:t>
            </a:r>
            <a:r>
              <a:rPr lang="en-GB" sz="1200" b="1" dirty="0">
                <a:solidFill>
                  <a:srgbClr val="1F4E79"/>
                </a:solidFill>
                <a:latin typeface="Century Gothic"/>
                <a:ea typeface="Century Gothic"/>
                <a:cs typeface="Century Gothic"/>
                <a:sym typeface="Century Gothic"/>
              </a:rPr>
              <a:t> </a:t>
            </a:r>
            <a:r>
              <a:rPr lang="en-GB" sz="1200" b="1" dirty="0" err="1">
                <a:solidFill>
                  <a:srgbClr val="1F4E79"/>
                </a:solidFill>
                <a:latin typeface="Century Gothic"/>
                <a:ea typeface="Century Gothic"/>
                <a:cs typeface="Century Gothic"/>
                <a:sym typeface="Century Gothic"/>
              </a:rPr>
              <a:t>beobachtet</a:t>
            </a:r>
            <a:r>
              <a:rPr lang="en-GB" sz="1200" b="1" dirty="0">
                <a:solidFill>
                  <a:srgbClr val="1F4E79"/>
                </a:solidFill>
                <a:latin typeface="Century Gothic"/>
                <a:ea typeface="Century Gothic"/>
                <a:cs typeface="Century Gothic"/>
                <a:sym typeface="Century Gothic"/>
              </a:rPr>
              <a:t>.</a:t>
            </a:r>
            <a:br>
              <a:rPr lang="en-GB" sz="1200" b="1" dirty="0">
                <a:solidFill>
                  <a:srgbClr val="1F4E79"/>
                </a:solidFill>
                <a:latin typeface="Century Gothic"/>
                <a:ea typeface="Century Gothic"/>
                <a:cs typeface="Century Gothic"/>
                <a:sym typeface="Century Gothic"/>
              </a:rPr>
            </a:br>
            <a:r>
              <a:rPr lang="en-GB" sz="1200" b="1" dirty="0">
                <a:solidFill>
                  <a:srgbClr val="1F4E79"/>
                </a:solidFill>
                <a:latin typeface="Century Gothic"/>
                <a:ea typeface="Century Gothic"/>
                <a:cs typeface="Century Gothic"/>
                <a:sym typeface="Century Gothic"/>
              </a:rPr>
              <a:t>8. Du </a:t>
            </a:r>
            <a:r>
              <a:rPr lang="en-GB" sz="1200" b="1" dirty="0" err="1">
                <a:solidFill>
                  <a:srgbClr val="1F4E79"/>
                </a:solidFill>
                <a:latin typeface="Century Gothic"/>
                <a:ea typeface="Century Gothic"/>
                <a:cs typeface="Century Gothic"/>
                <a:sym typeface="Century Gothic"/>
              </a:rPr>
              <a:t>wolltest</a:t>
            </a:r>
            <a:r>
              <a:rPr lang="en-GB" sz="1200" b="1" dirty="0">
                <a:solidFill>
                  <a:srgbClr val="1F4E79"/>
                </a:solidFill>
                <a:latin typeface="Century Gothic"/>
                <a:ea typeface="Century Gothic"/>
                <a:cs typeface="Century Gothic"/>
                <a:sym typeface="Century Gothic"/>
              </a:rPr>
              <a:t> </a:t>
            </a:r>
            <a:r>
              <a:rPr lang="en-GB" sz="1200" b="1" dirty="0" err="1">
                <a:solidFill>
                  <a:srgbClr val="1F4E79"/>
                </a:solidFill>
                <a:latin typeface="Century Gothic"/>
                <a:ea typeface="Century Gothic"/>
                <a:cs typeface="Century Gothic"/>
                <a:sym typeface="Century Gothic"/>
              </a:rPr>
              <a:t>deinen</a:t>
            </a:r>
            <a:r>
              <a:rPr lang="en-GB" sz="1200" b="1" dirty="0">
                <a:solidFill>
                  <a:srgbClr val="1F4E79"/>
                </a:solidFill>
                <a:latin typeface="Century Gothic"/>
                <a:ea typeface="Century Gothic"/>
                <a:cs typeface="Century Gothic"/>
                <a:sym typeface="Century Gothic"/>
              </a:rPr>
              <a:t> </a:t>
            </a:r>
            <a:r>
              <a:rPr lang="en-GB" sz="1200" b="1" dirty="0" err="1">
                <a:solidFill>
                  <a:srgbClr val="1F4E79"/>
                </a:solidFill>
                <a:latin typeface="Century Gothic"/>
                <a:ea typeface="Century Gothic"/>
                <a:cs typeface="Century Gothic"/>
                <a:sym typeface="Century Gothic"/>
              </a:rPr>
              <a:t>ersten</a:t>
            </a:r>
            <a:r>
              <a:rPr lang="en-GB" sz="1200" b="1" dirty="0">
                <a:solidFill>
                  <a:srgbClr val="1F4E79"/>
                </a:solidFill>
                <a:latin typeface="Century Gothic"/>
                <a:ea typeface="Century Gothic"/>
                <a:cs typeface="Century Gothic"/>
                <a:sym typeface="Century Gothic"/>
              </a:rPr>
              <a:t> Zahn </a:t>
            </a:r>
            <a:r>
              <a:rPr lang="en-GB" sz="1200" b="1" dirty="0" err="1">
                <a:solidFill>
                  <a:srgbClr val="1F4E79"/>
                </a:solidFill>
                <a:latin typeface="Century Gothic"/>
                <a:ea typeface="Century Gothic"/>
                <a:cs typeface="Century Gothic"/>
                <a:sym typeface="Century Gothic"/>
              </a:rPr>
              <a:t>nicht</a:t>
            </a:r>
            <a:r>
              <a:rPr lang="en-GB" sz="1200" b="1" dirty="0">
                <a:solidFill>
                  <a:srgbClr val="1F4E79"/>
                </a:solidFill>
                <a:latin typeface="Century Gothic"/>
                <a:ea typeface="Century Gothic"/>
                <a:cs typeface="Century Gothic"/>
                <a:sym typeface="Century Gothic"/>
              </a:rPr>
              <a:t> </a:t>
            </a:r>
            <a:r>
              <a:rPr lang="en-GB" sz="1200" b="1" dirty="0" err="1">
                <a:solidFill>
                  <a:srgbClr val="1F4E79"/>
                </a:solidFill>
                <a:latin typeface="Century Gothic"/>
                <a:ea typeface="Century Gothic"/>
                <a:cs typeface="Century Gothic"/>
                <a:sym typeface="Century Gothic"/>
              </a:rPr>
              <a:t>verlieren</a:t>
            </a:r>
            <a:r>
              <a:rPr lang="en-GB" sz="1200" b="1" dirty="0">
                <a:solidFill>
                  <a:srgbClr val="1F4E79"/>
                </a:solidFill>
                <a:latin typeface="Century Gothic"/>
                <a:ea typeface="Century Gothic"/>
                <a:cs typeface="Century Gothic"/>
                <a:sym typeface="Century Gothic"/>
              </a:rPr>
              <a:t>.</a:t>
            </a:r>
            <a:endParaRPr b="1" dirty="0"/>
          </a:p>
        </p:txBody>
      </p:sp>
      <p:sp>
        <p:nvSpPr>
          <p:cNvPr id="303" name="Google Shape;30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1 minute</a:t>
            </a:r>
            <a:br>
              <a:rPr lang="en-GB" dirty="0"/>
            </a:br>
            <a:br>
              <a:rPr lang="en-GB" b="1" dirty="0"/>
            </a:br>
            <a:r>
              <a:rPr lang="en-GB" b="1" dirty="0"/>
              <a:t>Aim: </a:t>
            </a:r>
            <a:r>
              <a:rPr lang="en-GB" b="0" dirty="0"/>
              <a:t>to practise written comprehension of known vocabulary and structures in a new context: to learn about different European tooth fairy cultures.</a:t>
            </a:r>
            <a:br>
              <a:rPr lang="en-GB" dirty="0"/>
            </a:br>
            <a:br>
              <a:rPr lang="en-GB" dirty="0"/>
            </a:br>
            <a:r>
              <a:rPr lang="en-GB" b="1" dirty="0"/>
              <a:t>Procedure:</a:t>
            </a:r>
            <a:br>
              <a:rPr lang="en-GB" dirty="0"/>
            </a:br>
            <a:r>
              <a:rPr lang="en-GB" dirty="0"/>
              <a:t>1. Students read the information about the tooth fairy / mouse for themselves.</a:t>
            </a:r>
            <a:br>
              <a:rPr lang="en-GB" dirty="0"/>
            </a:br>
            <a:r>
              <a:rPr lang="en-GB" dirty="0"/>
              <a:t>2. Elicit understanding of the two different traditions.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Word frequency (1 is the most frequent word in German): </a:t>
            </a:r>
            <a:endParaRPr dirty="0"/>
          </a:p>
          <a:p>
            <a:pPr marL="0" lvl="0" indent="0" algn="l" rtl="0">
              <a:spcBef>
                <a:spcPts val="0"/>
              </a:spcBef>
              <a:spcAft>
                <a:spcPts val="0"/>
              </a:spcAft>
              <a:buNone/>
            </a:pPr>
            <a:r>
              <a:rPr lang="en-GB" b="0" dirty="0"/>
              <a:t>Fee [&gt;5009]</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322" name="Google Shape;3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37"/>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37"/>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7"/>
        <p:cNvGrpSpPr/>
        <p:nvPr/>
      </p:nvGrpSpPr>
      <p:grpSpPr>
        <a:xfrm>
          <a:off x="0" y="0"/>
          <a:ext cx="0" cy="0"/>
          <a:chOff x="0" y="0"/>
          <a:chExt cx="0" cy="0"/>
        </a:xfrm>
      </p:grpSpPr>
      <p:sp>
        <p:nvSpPr>
          <p:cNvPr id="48" name="Google Shape;48;p5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7"/>
        <p:cNvGrpSpPr/>
        <p:nvPr/>
      </p:nvGrpSpPr>
      <p:grpSpPr>
        <a:xfrm>
          <a:off x="0" y="0"/>
          <a:ext cx="0" cy="0"/>
          <a:chOff x="0" y="0"/>
          <a:chExt cx="0" cy="0"/>
        </a:xfrm>
      </p:grpSpPr>
      <p:sp>
        <p:nvSpPr>
          <p:cNvPr id="58" name="Google Shape;58;p5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 name="Google Shape;60;p53"/>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FFFFFF"/>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61"/>
        <p:cNvGrpSpPr/>
        <p:nvPr/>
      </p:nvGrpSpPr>
      <p:grpSpPr>
        <a:xfrm>
          <a:off x="0" y="0"/>
          <a:ext cx="0" cy="0"/>
          <a:chOff x="0" y="0"/>
          <a:chExt cx="0" cy="0"/>
        </a:xfrm>
      </p:grpSpPr>
      <p:sp>
        <p:nvSpPr>
          <p:cNvPr id="62" name="Google Shape;62;p5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4"/>
        <p:cNvGrpSpPr/>
        <p:nvPr/>
      </p:nvGrpSpPr>
      <p:grpSpPr>
        <a:xfrm>
          <a:off x="0" y="0"/>
          <a:ext cx="0" cy="0"/>
          <a:chOff x="0" y="0"/>
          <a:chExt cx="0" cy="0"/>
        </a:xfrm>
      </p:grpSpPr>
      <p:sp>
        <p:nvSpPr>
          <p:cNvPr id="65" name="Google Shape;65;p5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5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8"/>
        <p:cNvGrpSpPr/>
        <p:nvPr/>
      </p:nvGrpSpPr>
      <p:grpSpPr>
        <a:xfrm>
          <a:off x="0" y="0"/>
          <a:ext cx="0" cy="0"/>
          <a:chOff x="0" y="0"/>
          <a:chExt cx="0" cy="0"/>
        </a:xfrm>
      </p:grpSpPr>
      <p:sp>
        <p:nvSpPr>
          <p:cNvPr id="69" name="Google Shape;69;p5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5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5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74"/>
        <p:cNvGrpSpPr/>
        <p:nvPr/>
      </p:nvGrpSpPr>
      <p:grpSpPr>
        <a:xfrm>
          <a:off x="0" y="0"/>
          <a:ext cx="0" cy="0"/>
          <a:chOff x="0" y="0"/>
          <a:chExt cx="0" cy="0"/>
        </a:xfrm>
      </p:grpSpPr>
      <p:sp>
        <p:nvSpPr>
          <p:cNvPr id="75" name="Google Shape;75;p5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7"/>
        <p:cNvGrpSpPr/>
        <p:nvPr/>
      </p:nvGrpSpPr>
      <p:grpSpPr>
        <a:xfrm>
          <a:off x="0" y="0"/>
          <a:ext cx="0" cy="0"/>
          <a:chOff x="0" y="0"/>
          <a:chExt cx="0" cy="0"/>
        </a:xfrm>
      </p:grpSpPr>
      <p:sp>
        <p:nvSpPr>
          <p:cNvPr id="78" name="Google Shape;78;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5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1"/>
        <p:cNvGrpSpPr/>
        <p:nvPr/>
      </p:nvGrpSpPr>
      <p:grpSpPr>
        <a:xfrm>
          <a:off x="0" y="0"/>
          <a:ext cx="0" cy="0"/>
          <a:chOff x="0" y="0"/>
          <a:chExt cx="0" cy="0"/>
        </a:xfrm>
      </p:grpSpPr>
      <p:sp>
        <p:nvSpPr>
          <p:cNvPr id="82" name="Google Shape;82;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6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4" name="Google Shape;84;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60"/>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FFFFFF"/>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86"/>
        <p:cNvGrpSpPr/>
        <p:nvPr/>
      </p:nvGrpSpPr>
      <p:grpSpPr>
        <a:xfrm>
          <a:off x="0" y="0"/>
          <a:ext cx="0" cy="0"/>
          <a:chOff x="0" y="0"/>
          <a:chExt cx="0" cy="0"/>
        </a:xfrm>
      </p:grpSpPr>
      <p:sp>
        <p:nvSpPr>
          <p:cNvPr id="87" name="Google Shape;87;p6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6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6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92"/>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96"/>
        <p:cNvGrpSpPr/>
        <p:nvPr/>
      </p:nvGrpSpPr>
      <p:grpSpPr>
        <a:xfrm>
          <a:off x="0" y="0"/>
          <a:ext cx="0" cy="0"/>
          <a:chOff x="0" y="0"/>
          <a:chExt cx="0" cy="0"/>
        </a:xfrm>
      </p:grpSpPr>
      <p:sp>
        <p:nvSpPr>
          <p:cNvPr id="97" name="Google Shape;97;p4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03"/>
        <p:cNvGrpSpPr/>
        <p:nvPr/>
      </p:nvGrpSpPr>
      <p:grpSpPr>
        <a:xfrm>
          <a:off x="0" y="0"/>
          <a:ext cx="0" cy="0"/>
          <a:chOff x="0" y="0"/>
          <a:chExt cx="0" cy="0"/>
        </a:xfrm>
      </p:grpSpPr>
      <p:sp>
        <p:nvSpPr>
          <p:cNvPr id="104" name="Google Shape;104;p6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6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06"/>
        <p:cNvGrpSpPr/>
        <p:nvPr/>
      </p:nvGrpSpPr>
      <p:grpSpPr>
        <a:xfrm>
          <a:off x="0" y="0"/>
          <a:ext cx="0" cy="0"/>
          <a:chOff x="0" y="0"/>
          <a:chExt cx="0" cy="0"/>
        </a:xfrm>
      </p:grpSpPr>
      <p:sp>
        <p:nvSpPr>
          <p:cNvPr id="107" name="Google Shape;107;p6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10"/>
        <p:cNvGrpSpPr/>
        <p:nvPr/>
      </p:nvGrpSpPr>
      <p:grpSpPr>
        <a:xfrm>
          <a:off x="0" y="0"/>
          <a:ext cx="0" cy="0"/>
          <a:chOff x="0" y="0"/>
          <a:chExt cx="0" cy="0"/>
        </a:xfrm>
      </p:grpSpPr>
      <p:sp>
        <p:nvSpPr>
          <p:cNvPr id="111" name="Google Shape;111;p6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6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6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6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6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16"/>
        <p:cNvGrpSpPr/>
        <p:nvPr/>
      </p:nvGrpSpPr>
      <p:grpSpPr>
        <a:xfrm>
          <a:off x="0" y="0"/>
          <a:ext cx="0" cy="0"/>
          <a:chOff x="0" y="0"/>
          <a:chExt cx="0" cy="0"/>
        </a:xfrm>
      </p:grpSpPr>
      <p:sp>
        <p:nvSpPr>
          <p:cNvPr id="117" name="Google Shape;117;p6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9"/>
        <p:cNvGrpSpPr/>
        <p:nvPr/>
      </p:nvGrpSpPr>
      <p:grpSpPr>
        <a:xfrm>
          <a:off x="0" y="0"/>
          <a:ext cx="0" cy="0"/>
          <a:chOff x="0" y="0"/>
          <a:chExt cx="0" cy="0"/>
        </a:xfrm>
      </p:grpSpPr>
      <p:sp>
        <p:nvSpPr>
          <p:cNvPr id="20" name="Google Shape;20;p4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8"/>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19"/>
        <p:cNvGrpSpPr/>
        <p:nvPr/>
      </p:nvGrpSpPr>
      <p:grpSpPr>
        <a:xfrm>
          <a:off x="0" y="0"/>
          <a:ext cx="0" cy="0"/>
          <a:chOff x="0" y="0"/>
          <a:chExt cx="0" cy="0"/>
        </a:xfrm>
      </p:grpSpPr>
      <p:sp>
        <p:nvSpPr>
          <p:cNvPr id="120" name="Google Shape;120;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7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2" name="Google Shape;122;p7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3"/>
        <p:cNvGrpSpPr/>
        <p:nvPr/>
      </p:nvGrpSpPr>
      <p:grpSpPr>
        <a:xfrm>
          <a:off x="0" y="0"/>
          <a:ext cx="0" cy="0"/>
          <a:chOff x="0" y="0"/>
          <a:chExt cx="0" cy="0"/>
        </a:xfrm>
      </p:grpSpPr>
      <p:sp>
        <p:nvSpPr>
          <p:cNvPr id="124" name="Google Shape;124;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7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26" name="Google Shape;126;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7" name="Google Shape;127;p71"/>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28"/>
        <p:cNvGrpSpPr/>
        <p:nvPr/>
      </p:nvGrpSpPr>
      <p:grpSpPr>
        <a:xfrm>
          <a:off x="0" y="0"/>
          <a:ext cx="0" cy="0"/>
          <a:chOff x="0" y="0"/>
          <a:chExt cx="0" cy="0"/>
        </a:xfrm>
      </p:grpSpPr>
      <p:sp>
        <p:nvSpPr>
          <p:cNvPr id="129" name="Google Shape;129;p7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7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7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7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13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2"/>
        <p:cNvGrpSpPr/>
        <p:nvPr/>
      </p:nvGrpSpPr>
      <p:grpSpPr>
        <a:xfrm>
          <a:off x="0" y="0"/>
          <a:ext cx="0" cy="0"/>
          <a:chOff x="0" y="0"/>
          <a:chExt cx="0" cy="0"/>
        </a:xfrm>
      </p:grpSpPr>
      <p:sp>
        <p:nvSpPr>
          <p:cNvPr id="23" name="Google Shape;23;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6"/>
        <p:cNvGrpSpPr/>
        <p:nvPr/>
      </p:nvGrpSpPr>
      <p:grpSpPr>
        <a:xfrm>
          <a:off x="0" y="0"/>
          <a:ext cx="0" cy="0"/>
          <a:chOff x="0" y="0"/>
          <a:chExt cx="0" cy="0"/>
        </a:xfrm>
      </p:grpSpPr>
      <p:sp>
        <p:nvSpPr>
          <p:cNvPr id="27" name="Google Shape;27;p4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4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4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9"/>
        <p:cNvGrpSpPr/>
        <p:nvPr/>
      </p:nvGrpSpPr>
      <p:grpSpPr>
        <a:xfrm>
          <a:off x="0" y="0"/>
          <a:ext cx="0" cy="0"/>
          <a:chOff x="0" y="0"/>
          <a:chExt cx="0" cy="0"/>
        </a:xfrm>
      </p:grpSpPr>
      <p:sp>
        <p:nvSpPr>
          <p:cNvPr id="40" name="Google Shape;4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49"/>
          <p:cNvSpPr txBox="1"/>
          <p:nvPr/>
        </p:nvSpPr>
        <p:spPr>
          <a:xfrm>
            <a:off x="8240891" y="6494075"/>
            <a:ext cx="19868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1"/>
        <p:cNvGrpSpPr/>
        <p:nvPr/>
      </p:nvGrpSpPr>
      <p:grpSpPr>
        <a:xfrm>
          <a:off x="0" y="0"/>
          <a:ext cx="0" cy="0"/>
          <a:chOff x="0" y="0"/>
          <a:chExt cx="0" cy="0"/>
        </a:xfrm>
      </p:grpSpPr>
      <p:sp>
        <p:nvSpPr>
          <p:cNvPr id="52" name="Google Shape;5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3"/>
        <p:cNvGrpSpPr/>
        <p:nvPr/>
      </p:nvGrpSpPr>
      <p:grpSpPr>
        <a:xfrm>
          <a:off x="0" y="0"/>
          <a:ext cx="0" cy="0"/>
          <a:chOff x="0" y="0"/>
          <a:chExt cx="0" cy="0"/>
        </a:xfrm>
      </p:grpSpPr>
      <p:sp>
        <p:nvSpPr>
          <p:cNvPr id="94" name="Google Shape;94;p4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30.gif"/><Relationship Id="rId3" Type="http://schemas.openxmlformats.org/officeDocument/2006/relationships/image" Target="../media/image29.gif"/><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image" Target="../media/image3.png"/><Relationship Id="rId9" Type="http://schemas.openxmlformats.org/officeDocument/2006/relationships/audio" Target="../media/audio13.wav"/><Relationship Id="rId14" Type="http://schemas.openxmlformats.org/officeDocument/2006/relationships/image" Target="../media/image4.gi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gi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32.gif"/><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gi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gi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audio" Target="../media/audio18.wav"/><Relationship Id="rId3" Type="http://schemas.openxmlformats.org/officeDocument/2006/relationships/image" Target="../media/image1.jp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audio" Target="../media/audio17.wav"/><Relationship Id="rId2" Type="http://schemas.openxmlformats.org/officeDocument/2006/relationships/notesSlide" Target="../notesSlides/notesSlide17.xml"/><Relationship Id="rId16" Type="http://schemas.openxmlformats.org/officeDocument/2006/relationships/image" Target="../media/image46.png"/><Relationship Id="rId20" Type="http://schemas.openxmlformats.org/officeDocument/2006/relationships/image" Target="../media/image50.jpg"/><Relationship Id="rId29"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26.png"/><Relationship Id="rId5" Type="http://schemas.openxmlformats.org/officeDocument/2006/relationships/image" Target="../media/image4.gif"/><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audio" Target="../media/audio20.wav"/><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39.jp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audio" Target="../media/audio19.wav"/><Relationship Id="rId30" Type="http://schemas.openxmlformats.org/officeDocument/2006/relationships/audio" Target="../media/audio22.wav"/></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audio" Target="../media/audio26.wav"/><Relationship Id="rId3" Type="http://schemas.openxmlformats.org/officeDocument/2006/relationships/image" Target="../media/image3.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audio" Target="../media/audio25.wav"/><Relationship Id="rId2" Type="http://schemas.openxmlformats.org/officeDocument/2006/relationships/notesSlide" Target="../notesSlides/notesSlide18.xml"/><Relationship Id="rId16" Type="http://schemas.openxmlformats.org/officeDocument/2006/relationships/image" Target="../media/image65.png"/><Relationship Id="rId20" Type="http://schemas.openxmlformats.org/officeDocument/2006/relationships/image" Target="../media/image69.jpg"/><Relationship Id="rId29"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audio" Target="../media/audio24.wav"/><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audio" Target="../media/audio23.wav"/><Relationship Id="rId28" Type="http://schemas.openxmlformats.org/officeDocument/2006/relationships/audio" Target="../media/audio28.wav"/><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32.gif"/><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26.png"/><Relationship Id="rId27" Type="http://schemas.openxmlformats.org/officeDocument/2006/relationships/audio" Target="../media/audio27.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3" Type="http://schemas.openxmlformats.org/officeDocument/2006/relationships/image" Target="../media/image74.gif"/><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audio" Target="../media/audio33.wav"/><Relationship Id="rId5" Type="http://schemas.openxmlformats.org/officeDocument/2006/relationships/image" Target="../media/image3.png"/><Relationship Id="rId15" Type="http://schemas.openxmlformats.org/officeDocument/2006/relationships/image" Target="../media/image75.gif"/><Relationship Id="rId10" Type="http://schemas.openxmlformats.org/officeDocument/2006/relationships/audio" Target="../media/audio32.wav"/><Relationship Id="rId4" Type="http://schemas.openxmlformats.org/officeDocument/2006/relationships/image" Target="../media/image4.gif"/><Relationship Id="rId9" Type="http://schemas.openxmlformats.org/officeDocument/2006/relationships/audio" Target="../media/audio31.wav"/><Relationship Id="rId14" Type="http://schemas.openxmlformats.org/officeDocument/2006/relationships/audio" Target="../media/audio36.wav"/></Relationships>
</file>

<file path=ppt/slides/_rels/slide24.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4.gif"/><Relationship Id="rId5" Type="http://schemas.openxmlformats.org/officeDocument/2006/relationships/image" Target="../media/image2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1.jpg"/><Relationship Id="rId7" Type="http://schemas.openxmlformats.org/officeDocument/2006/relationships/audio" Target="../media/audio37.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gif"/><Relationship Id="rId4" Type="http://schemas.openxmlformats.org/officeDocument/2006/relationships/image" Target="../media/image3.png"/><Relationship Id="rId9" Type="http://schemas.openxmlformats.org/officeDocument/2006/relationships/audio" Target="../media/audio39.wav"/></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gif"/><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7.gif"/><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7.gi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WJ0uJo5kJ04?feature=oembed" TargetMode="Externa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quizlet.com/gb/572608307/year-9-german-term-21-week-6-flash-cards/" TargetMode="External"/><Relationship Id="rId5" Type="http://schemas.openxmlformats.org/officeDocument/2006/relationships/hyperlink" Target="https://resources.ncelp.org/concern/resources/pg15bg12v?locale=en" TargetMode="Externa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1.jp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image" Target="../media/image11.png"/><Relationship Id="rId1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5.gif"/><Relationship Id="rId4" Type="http://schemas.openxmlformats.org/officeDocument/2006/relationships/audio" Target="../media/audio1.wav"/><Relationship Id="rId9" Type="http://schemas.openxmlformats.org/officeDocument/2006/relationships/image" Target="../media/image4.gi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10" Type="http://schemas.openxmlformats.org/officeDocument/2006/relationships/image" Target="../media/image5.gif"/><Relationship Id="rId4" Type="http://schemas.openxmlformats.org/officeDocument/2006/relationships/audio" Target="../media/audio5.wav"/><Relationship Id="rId9"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39"/>
        <p:cNvGrpSpPr/>
        <p:nvPr/>
      </p:nvGrpSpPr>
      <p:grpSpPr>
        <a:xfrm>
          <a:off x="0" y="0"/>
          <a:ext cx="0" cy="0"/>
          <a:chOff x="0" y="0"/>
          <a:chExt cx="0" cy="0"/>
        </a:xfrm>
      </p:grpSpPr>
      <p:grpSp>
        <p:nvGrpSpPr>
          <p:cNvPr id="140" name="Google Shape;140;p1" descr="background rectangle"/>
          <p:cNvGrpSpPr/>
          <p:nvPr/>
        </p:nvGrpSpPr>
        <p:grpSpPr>
          <a:xfrm>
            <a:off x="-56445" y="0"/>
            <a:ext cx="12192000" cy="6858000"/>
            <a:chOff x="-56445" y="0"/>
            <a:chExt cx="12192000" cy="6858000"/>
          </a:xfrm>
        </p:grpSpPr>
        <p:grpSp>
          <p:nvGrpSpPr>
            <p:cNvPr id="141" name="Google Shape;141;p1"/>
            <p:cNvGrpSpPr/>
            <p:nvPr/>
          </p:nvGrpSpPr>
          <p:grpSpPr>
            <a:xfrm>
              <a:off x="-56445" y="0"/>
              <a:ext cx="12192000" cy="6858000"/>
              <a:chOff x="0" y="0"/>
              <a:chExt cx="12192000" cy="6858000"/>
            </a:xfrm>
          </p:grpSpPr>
          <p:sp>
            <p:nvSpPr>
              <p:cNvPr id="142" name="Google Shape;142;p1"/>
              <p:cNvSpPr/>
              <p:nvPr/>
            </p:nvSpPr>
            <p:spPr>
              <a:xfrm rot="5400000">
                <a:off x="4992512" y="-341488"/>
                <a:ext cx="6857998" cy="7540978"/>
              </a:xfrm>
              <a:prstGeom prst="triangle">
                <a:avLst>
                  <a:gd name="adj" fmla="val 0"/>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sp>
            <p:nvSpPr>
              <p:cNvPr id="143" name="Google Shape;143;p1"/>
              <p:cNvSpPr/>
              <p:nvPr/>
            </p:nvSpPr>
            <p:spPr>
              <a:xfrm>
                <a:off x="0" y="0"/>
                <a:ext cx="4651022" cy="6858000"/>
              </a:xfrm>
              <a:prstGeom prst="rect">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grpSp>
        <p:sp>
          <p:nvSpPr>
            <p:cNvPr id="144" name="Google Shape;144;p1"/>
            <p:cNvSpPr/>
            <p:nvPr/>
          </p:nvSpPr>
          <p:spPr>
            <a:xfrm rot="5400000">
              <a:off x="4636029" y="-341488"/>
              <a:ext cx="6857998" cy="7540978"/>
            </a:xfrm>
            <a:prstGeom prst="triangle">
              <a:avLst>
                <a:gd name="adj" fmla="val 0"/>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sp>
          <p:nvSpPr>
            <p:cNvPr id="145" name="Google Shape;145;p1"/>
            <p:cNvSpPr/>
            <p:nvPr/>
          </p:nvSpPr>
          <p:spPr>
            <a:xfrm>
              <a:off x="-56445" y="0"/>
              <a:ext cx="4350984" cy="6858000"/>
            </a:xfrm>
            <a:prstGeom prst="rect">
              <a:avLst/>
            </a:prstGeom>
            <a:solidFill>
              <a:srgbClr val="DAA5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entury Gothic"/>
                <a:ea typeface="Century Gothic"/>
                <a:cs typeface="Century Gothic"/>
                <a:sym typeface="Century Gothic"/>
              </a:endParaRPr>
            </a:p>
          </p:txBody>
        </p:sp>
      </p:grpSp>
      <p:sp>
        <p:nvSpPr>
          <p:cNvPr id="146" name="Google Shape;146;p1"/>
          <p:cNvSpPr txBox="1">
            <a:spLocks noGrp="1"/>
          </p:cNvSpPr>
          <p:nvPr>
            <p:ph type="ctrTitle"/>
          </p:nvPr>
        </p:nvSpPr>
        <p:spPr>
          <a:xfrm>
            <a:off x="211666" y="2452612"/>
            <a:ext cx="7751234" cy="148542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000"/>
              <a:buFont typeface="Century Gothic"/>
              <a:buNone/>
            </a:pPr>
            <a:r>
              <a:rPr lang="en-GB" sz="4000" b="1">
                <a:solidFill>
                  <a:srgbClr val="FFFFFF"/>
                </a:solidFill>
              </a:rPr>
              <a:t>Childhood experiences</a:t>
            </a:r>
            <a:br>
              <a:rPr lang="en-GB" b="1">
                <a:solidFill>
                  <a:srgbClr val="FFFFFF"/>
                </a:solidFill>
              </a:rPr>
            </a:br>
            <a:endParaRPr/>
          </a:p>
        </p:txBody>
      </p:sp>
      <p:sp>
        <p:nvSpPr>
          <p:cNvPr id="147" name="Google Shape;147;p1"/>
          <p:cNvSpPr txBox="1">
            <a:spLocks noGrp="1"/>
          </p:cNvSpPr>
          <p:nvPr>
            <p:ph type="subTitle" idx="1"/>
          </p:nvPr>
        </p:nvSpPr>
        <p:spPr>
          <a:xfrm>
            <a:off x="214817" y="3195323"/>
            <a:ext cx="7911752" cy="107664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rgbClr val="FFFFFF"/>
              </a:buClr>
              <a:buSzPct val="100000"/>
              <a:buNone/>
            </a:pPr>
            <a:r>
              <a:rPr lang="en-GB" sz="3000" dirty="0">
                <a:solidFill>
                  <a:srgbClr val="FFFFFF"/>
                </a:solidFill>
              </a:rPr>
              <a:t>Imperfect modal verbs – </a:t>
            </a:r>
            <a:r>
              <a:rPr lang="en-GB" sz="3000" i="1" dirty="0" err="1">
                <a:solidFill>
                  <a:srgbClr val="FFFFFF"/>
                </a:solidFill>
              </a:rPr>
              <a:t>konnte</a:t>
            </a:r>
            <a:r>
              <a:rPr lang="en-GB" sz="3000" i="1" dirty="0">
                <a:solidFill>
                  <a:srgbClr val="FFFFFF"/>
                </a:solidFill>
              </a:rPr>
              <a:t>, </a:t>
            </a:r>
            <a:r>
              <a:rPr lang="en-GB" sz="3000" i="1" dirty="0" err="1">
                <a:solidFill>
                  <a:srgbClr val="FFFFFF"/>
                </a:solidFill>
              </a:rPr>
              <a:t>musste</a:t>
            </a:r>
            <a:r>
              <a:rPr lang="en-GB" sz="3000" i="1" dirty="0">
                <a:solidFill>
                  <a:srgbClr val="FFFFFF"/>
                </a:solidFill>
              </a:rPr>
              <a:t>, </a:t>
            </a:r>
            <a:r>
              <a:rPr lang="en-GB" sz="3000" i="1" dirty="0" err="1">
                <a:solidFill>
                  <a:srgbClr val="FFFFFF"/>
                </a:solidFill>
              </a:rPr>
              <a:t>wollte</a:t>
            </a:r>
            <a:endParaRPr lang="en-GB" sz="3000" i="1" dirty="0">
              <a:solidFill>
                <a:srgbClr val="FFFFFF"/>
              </a:solidFill>
            </a:endParaRPr>
          </a:p>
          <a:p>
            <a:pPr marL="0" lvl="0" indent="0" algn="l" rtl="0">
              <a:lnSpc>
                <a:spcPct val="90000"/>
              </a:lnSpc>
              <a:spcBef>
                <a:spcPts val="0"/>
              </a:spcBef>
              <a:spcAft>
                <a:spcPts val="0"/>
              </a:spcAft>
              <a:buClr>
                <a:srgbClr val="FFFFFF"/>
              </a:buClr>
              <a:buSzPct val="100000"/>
              <a:buNone/>
            </a:pPr>
            <a:endParaRPr lang="en-GB" sz="3000" i="1" dirty="0">
              <a:solidFill>
                <a:srgbClr val="FFFFFF"/>
              </a:solidFill>
            </a:endParaRPr>
          </a:p>
          <a:p>
            <a:pPr marL="0" lvl="0" indent="0" algn="l" rtl="0">
              <a:lnSpc>
                <a:spcPct val="90000"/>
              </a:lnSpc>
              <a:spcBef>
                <a:spcPts val="0"/>
              </a:spcBef>
              <a:spcAft>
                <a:spcPts val="0"/>
              </a:spcAft>
              <a:buClr>
                <a:srgbClr val="FFFFFF"/>
              </a:buClr>
              <a:buSzPct val="100000"/>
              <a:buNone/>
            </a:pPr>
            <a:r>
              <a:rPr lang="en-GB" sz="3000" dirty="0">
                <a:solidFill>
                  <a:srgbClr val="FFFFFF"/>
                </a:solidFill>
              </a:rPr>
              <a:t>Months of the year</a:t>
            </a:r>
            <a:r>
              <a:rPr lang="en-GB" sz="3000" i="1" dirty="0">
                <a:solidFill>
                  <a:srgbClr val="FFFFFF"/>
                </a:solidFill>
              </a:rPr>
              <a:t> </a:t>
            </a:r>
            <a:endParaRPr sz="3000" i="1" dirty="0">
              <a:solidFill>
                <a:srgbClr val="FFFFFF"/>
              </a:solidFill>
            </a:endParaRPr>
          </a:p>
          <a:p>
            <a:pPr marL="0" lvl="0" indent="0" algn="l" rtl="0">
              <a:lnSpc>
                <a:spcPct val="90000"/>
              </a:lnSpc>
              <a:spcBef>
                <a:spcPts val="1000"/>
              </a:spcBef>
              <a:spcAft>
                <a:spcPts val="0"/>
              </a:spcAft>
              <a:buClr>
                <a:srgbClr val="1F3864"/>
              </a:buClr>
              <a:buSzPct val="100000"/>
              <a:buNone/>
            </a:pPr>
            <a:endParaRPr dirty="0"/>
          </a:p>
        </p:txBody>
      </p:sp>
      <p:sp>
        <p:nvSpPr>
          <p:cNvPr id="148" name="Google Shape;148;p1"/>
          <p:cNvSpPr txBox="1"/>
          <p:nvPr/>
        </p:nvSpPr>
        <p:spPr>
          <a:xfrm>
            <a:off x="161930" y="4982504"/>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Y9 German </a:t>
            </a:r>
            <a:endParaRPr dirty="0"/>
          </a:p>
          <a:p>
            <a:pPr marL="0" marR="0" lvl="0" indent="0" algn="l" rtl="0">
              <a:lnSpc>
                <a:spcPct val="9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Term </a:t>
            </a:r>
            <a:r>
              <a:rPr lang="en-GB" sz="2000" dirty="0">
                <a:solidFill>
                  <a:srgbClr val="FFFFFF"/>
                </a:solidFill>
                <a:latin typeface="Century Gothic"/>
                <a:ea typeface="Century Gothic"/>
                <a:cs typeface="Century Gothic"/>
                <a:sym typeface="Century Gothic"/>
              </a:rPr>
              <a:t>2.1</a:t>
            </a:r>
            <a:r>
              <a:rPr lang="en-GB" sz="2000" b="0" i="0" u="none" strike="noStrike" cap="none" dirty="0">
                <a:solidFill>
                  <a:srgbClr val="FFFFFF"/>
                </a:solidFill>
                <a:latin typeface="Century Gothic"/>
                <a:ea typeface="Century Gothic"/>
                <a:cs typeface="Century Gothic"/>
                <a:sym typeface="Century Gothic"/>
              </a:rPr>
              <a:t> - Week 5 - Lesson 35</a:t>
            </a:r>
            <a:endParaRPr dirty="0"/>
          </a:p>
        </p:txBody>
      </p:sp>
      <p:sp>
        <p:nvSpPr>
          <p:cNvPr id="149" name="Google Shape;149;p1"/>
          <p:cNvSpPr txBox="1"/>
          <p:nvPr/>
        </p:nvSpPr>
        <p:spPr>
          <a:xfrm>
            <a:off x="161930" y="5779725"/>
            <a:ext cx="4132609" cy="10782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Charlotte Moss / Rachel Hawkes</a:t>
            </a:r>
            <a:endParaRPr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Steve Clarke</a:t>
            </a:r>
            <a:endParaRPr dirty="0"/>
          </a:p>
          <a:p>
            <a:pPr marL="0" marR="0" lvl="0" indent="0" algn="l" rtl="0">
              <a:lnSpc>
                <a:spcPct val="90000"/>
              </a:lnSpc>
              <a:spcBef>
                <a:spcPts val="0"/>
              </a:spcBef>
              <a:spcAft>
                <a:spcPts val="0"/>
              </a:spcAft>
              <a:buClr>
                <a:srgbClr val="1F3864"/>
              </a:buClr>
              <a:buSzPts val="1400"/>
              <a:buFont typeface="Twentieth Century"/>
              <a:buNone/>
            </a:pP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dirty="0">
                <a:solidFill>
                  <a:srgbClr val="FFFFFF"/>
                </a:solidFill>
                <a:latin typeface="Century Gothic"/>
                <a:ea typeface="Century Gothic"/>
                <a:cs typeface="Century Gothic"/>
                <a:sym typeface="Century Gothic"/>
              </a:rPr>
              <a:t>Date updated: 15/09/21</a:t>
            </a:r>
            <a:endParaRPr sz="1400" b="0" i="0" u="none" strike="noStrike" cap="none" dirty="0">
              <a:solidFill>
                <a:srgbClr val="FFFFFF"/>
              </a:solidFill>
              <a:latin typeface="Century Gothic"/>
              <a:ea typeface="Century Gothic"/>
              <a:cs typeface="Century Gothic"/>
              <a:sym typeface="Century Gothic"/>
            </a:endParaRPr>
          </a:p>
        </p:txBody>
      </p:sp>
      <p:pic>
        <p:nvPicPr>
          <p:cNvPr id="150" name="Google Shape;150;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pic>
        <p:nvPicPr>
          <p:cNvPr id="337" name="Google Shape;337;p10"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338" name="Google Shape;338;p10"/>
          <p:cNvSpPr txBox="1">
            <a:spLocks noGrp="1"/>
          </p:cNvSpPr>
          <p:nvPr>
            <p:ph type="title"/>
          </p:nvPr>
        </p:nvSpPr>
        <p:spPr>
          <a:xfrm>
            <a:off x="0" y="294041"/>
            <a:ext cx="517051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Imperfect modal verbs</a:t>
            </a:r>
            <a:endParaRPr/>
          </a:p>
        </p:txBody>
      </p:sp>
      <p:sp>
        <p:nvSpPr>
          <p:cNvPr id="339" name="Google Shape;339;p10"/>
          <p:cNvSpPr/>
          <p:nvPr/>
        </p:nvSpPr>
        <p:spPr>
          <a:xfrm>
            <a:off x="10310192" y="247046"/>
            <a:ext cx="164713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Grammatik</a:t>
            </a:r>
            <a:endParaRPr/>
          </a:p>
        </p:txBody>
      </p:sp>
      <p:sp>
        <p:nvSpPr>
          <p:cNvPr id="340" name="Google Shape;340;p10"/>
          <p:cNvSpPr txBox="1"/>
          <p:nvPr/>
        </p:nvSpPr>
        <p:spPr>
          <a:xfrm>
            <a:off x="180000" y="1109630"/>
            <a:ext cx="1177732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a:solidFill>
                  <a:srgbClr val="1F3864"/>
                </a:solidFill>
                <a:latin typeface="Century Gothic"/>
                <a:ea typeface="Century Gothic"/>
                <a:cs typeface="Century Gothic"/>
                <a:sym typeface="Century Gothic"/>
              </a:rPr>
              <a:t>You know that present tense modal verbs are most often used with a second verb in the infinitive, at the end of the sentence.</a:t>
            </a:r>
            <a:endParaRPr sz="2400" b="0" i="0" u="none" strike="noStrike" cap="none" dirty="0">
              <a:solidFill>
                <a:srgbClr val="1F3864"/>
              </a:solidFill>
              <a:latin typeface="Century Gothic"/>
              <a:ea typeface="Century Gothic"/>
              <a:cs typeface="Century Gothic"/>
              <a:sym typeface="Century Gothic"/>
            </a:endParaRPr>
          </a:p>
        </p:txBody>
      </p:sp>
      <p:sp>
        <p:nvSpPr>
          <p:cNvPr id="341" name="Google Shape;341;p10"/>
          <p:cNvSpPr/>
          <p:nvPr/>
        </p:nvSpPr>
        <p:spPr>
          <a:xfrm>
            <a:off x="180000" y="2010035"/>
            <a:ext cx="4674968" cy="524374"/>
          </a:xfrm>
          <a:prstGeom prst="roundRect">
            <a:avLst>
              <a:gd name="adj" fmla="val 16667"/>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400"/>
              <a:buFont typeface="Century Gothic"/>
              <a:buNone/>
            </a:pPr>
            <a:r>
              <a:rPr lang="en-GB" sz="2400" b="1" i="0" u="none" strike="noStrike" cap="none" dirty="0" err="1">
                <a:solidFill>
                  <a:srgbClr val="115076"/>
                </a:solidFill>
                <a:latin typeface="Century Gothic"/>
                <a:ea typeface="Century Gothic"/>
                <a:cs typeface="Century Gothic"/>
                <a:sym typeface="Century Gothic"/>
              </a:rPr>
              <a:t>Ich</a:t>
            </a:r>
            <a:r>
              <a:rPr lang="en-GB" sz="2400" b="1" i="0" u="none" strike="noStrike" cap="none" dirty="0">
                <a:solidFill>
                  <a:srgbClr val="115076"/>
                </a:solidFill>
                <a:latin typeface="Century Gothic"/>
                <a:ea typeface="Century Gothic"/>
                <a:cs typeface="Century Gothic"/>
                <a:sym typeface="Century Gothic"/>
              </a:rPr>
              <a:t> </a:t>
            </a:r>
            <a:r>
              <a:rPr lang="en-GB" sz="2400" b="1" i="0" u="none" strike="noStrike" cap="none" dirty="0">
                <a:solidFill>
                  <a:srgbClr val="DAA520"/>
                </a:solidFill>
                <a:latin typeface="Century Gothic"/>
                <a:ea typeface="Century Gothic"/>
                <a:cs typeface="Century Gothic"/>
                <a:sym typeface="Century Gothic"/>
              </a:rPr>
              <a:t>will</a:t>
            </a:r>
            <a:r>
              <a:rPr lang="en-GB" sz="2400" b="1" i="0" u="none" strike="noStrike" cap="none" dirty="0">
                <a:solidFill>
                  <a:srgbClr val="115076"/>
                </a:solidFill>
                <a:latin typeface="Century Gothic"/>
                <a:ea typeface="Century Gothic"/>
                <a:cs typeface="Century Gothic"/>
                <a:sym typeface="Century Gothic"/>
              </a:rPr>
              <a:t> um 9 </a:t>
            </a:r>
            <a:r>
              <a:rPr lang="en-GB" sz="2400" b="1" i="0" u="none" strike="noStrike" cap="none" dirty="0" err="1">
                <a:solidFill>
                  <a:srgbClr val="115076"/>
                </a:solidFill>
                <a:latin typeface="Century Gothic"/>
                <a:ea typeface="Century Gothic"/>
                <a:cs typeface="Century Gothic"/>
                <a:sym typeface="Century Gothic"/>
              </a:rPr>
              <a:t>Uhr</a:t>
            </a:r>
            <a:r>
              <a:rPr lang="en-GB" sz="2400" b="1" i="0" u="none" strike="noStrike" cap="none" dirty="0">
                <a:solidFill>
                  <a:srgbClr val="115076"/>
                </a:solidFill>
                <a:latin typeface="Century Gothic"/>
                <a:ea typeface="Century Gothic"/>
                <a:cs typeface="Century Gothic"/>
                <a:sym typeface="Century Gothic"/>
              </a:rPr>
              <a:t> </a:t>
            </a:r>
            <a:r>
              <a:rPr lang="en-GB" sz="2400" b="1" i="0" u="none" strike="noStrike" cap="none" dirty="0" err="1">
                <a:solidFill>
                  <a:srgbClr val="115076"/>
                </a:solidFill>
                <a:latin typeface="Century Gothic"/>
                <a:ea typeface="Century Gothic"/>
                <a:cs typeface="Century Gothic"/>
                <a:sym typeface="Century Gothic"/>
              </a:rPr>
              <a:t>aufstehen</a:t>
            </a:r>
            <a:r>
              <a:rPr lang="en-GB" sz="2400" b="1" i="0" u="none" strike="noStrike" cap="none" dirty="0">
                <a:solidFill>
                  <a:srgbClr val="115076"/>
                </a:solidFill>
                <a:latin typeface="Century Gothic"/>
                <a:ea typeface="Century Gothic"/>
                <a:cs typeface="Century Gothic"/>
                <a:sym typeface="Century Gothic"/>
              </a:rPr>
              <a:t>.</a:t>
            </a:r>
            <a:endParaRPr dirty="0"/>
          </a:p>
        </p:txBody>
      </p:sp>
      <p:sp>
        <p:nvSpPr>
          <p:cNvPr id="342" name="Google Shape;342;p10"/>
          <p:cNvSpPr txBox="1"/>
          <p:nvPr/>
        </p:nvSpPr>
        <p:spPr>
          <a:xfrm>
            <a:off x="180000" y="2568424"/>
            <a:ext cx="1177732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Imperfect (or simple past) modal verbs work in the same way:</a:t>
            </a:r>
            <a:endParaRPr sz="2400" b="0" i="0" u="none" strike="noStrike" cap="none">
              <a:solidFill>
                <a:srgbClr val="1F3864"/>
              </a:solidFill>
              <a:latin typeface="Century Gothic"/>
              <a:ea typeface="Century Gothic"/>
              <a:cs typeface="Century Gothic"/>
              <a:sym typeface="Century Gothic"/>
            </a:endParaRPr>
          </a:p>
        </p:txBody>
      </p:sp>
      <p:sp>
        <p:nvSpPr>
          <p:cNvPr id="343" name="Google Shape;343;p10"/>
          <p:cNvSpPr/>
          <p:nvPr/>
        </p:nvSpPr>
        <p:spPr>
          <a:xfrm>
            <a:off x="180000" y="3119709"/>
            <a:ext cx="4674968" cy="524374"/>
          </a:xfrm>
          <a:prstGeom prst="roundRect">
            <a:avLst>
              <a:gd name="adj" fmla="val 16667"/>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400"/>
              <a:buFont typeface="Century Gothic"/>
              <a:buNone/>
            </a:pPr>
            <a:r>
              <a:rPr lang="en-GB" sz="2400" b="1" i="0" u="none" strike="noStrike" cap="none">
                <a:solidFill>
                  <a:srgbClr val="115076"/>
                </a:solidFill>
                <a:latin typeface="Century Gothic"/>
                <a:ea typeface="Century Gothic"/>
                <a:cs typeface="Century Gothic"/>
                <a:sym typeface="Century Gothic"/>
              </a:rPr>
              <a:t>Ich </a:t>
            </a:r>
            <a:r>
              <a:rPr lang="en-GB" sz="2400" b="1" i="0" u="none" strike="noStrike" cap="none">
                <a:solidFill>
                  <a:srgbClr val="DAA520"/>
                </a:solidFill>
                <a:latin typeface="Century Gothic"/>
                <a:ea typeface="Century Gothic"/>
                <a:cs typeface="Century Gothic"/>
                <a:sym typeface="Century Gothic"/>
              </a:rPr>
              <a:t>wollte</a:t>
            </a:r>
            <a:r>
              <a:rPr lang="en-GB" sz="2400" b="1" i="0" u="none" strike="noStrike" cap="none">
                <a:solidFill>
                  <a:srgbClr val="115076"/>
                </a:solidFill>
                <a:latin typeface="Century Gothic"/>
                <a:ea typeface="Century Gothic"/>
                <a:cs typeface="Century Gothic"/>
                <a:sym typeface="Century Gothic"/>
              </a:rPr>
              <a:t> um 9 Uhr aufstehen.</a:t>
            </a:r>
            <a:endParaRPr/>
          </a:p>
        </p:txBody>
      </p:sp>
      <p:sp>
        <p:nvSpPr>
          <p:cNvPr id="344" name="Google Shape;344;p10"/>
          <p:cNvSpPr txBox="1"/>
          <p:nvPr/>
        </p:nvSpPr>
        <p:spPr>
          <a:xfrm>
            <a:off x="180000" y="4001730"/>
            <a:ext cx="513977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To form the imperfect (simple past) of modal verbs:</a:t>
            </a:r>
            <a:endParaRPr/>
          </a:p>
        </p:txBody>
      </p:sp>
      <p:graphicFrame>
        <p:nvGraphicFramePr>
          <p:cNvPr id="345" name="Google Shape;345;p10"/>
          <p:cNvGraphicFramePr/>
          <p:nvPr/>
        </p:nvGraphicFramePr>
        <p:xfrm>
          <a:off x="5170516" y="3740712"/>
          <a:ext cx="6635575" cy="2407600"/>
        </p:xfrm>
        <a:graphic>
          <a:graphicData uri="http://schemas.openxmlformats.org/drawingml/2006/table">
            <a:tbl>
              <a:tblPr firstRow="1" bandRow="1">
                <a:noFill/>
                <a:tableStyleId>{16A6E480-1F62-463A-BD12-CA06262DFE2A}</a:tableStyleId>
              </a:tblPr>
              <a:tblGrid>
                <a:gridCol w="1655800">
                  <a:extLst>
                    <a:ext uri="{9D8B030D-6E8A-4147-A177-3AD203B41FA5}">
                      <a16:colId xmlns:a16="http://schemas.microsoft.com/office/drawing/2014/main" val="20000"/>
                    </a:ext>
                  </a:extLst>
                </a:gridCol>
                <a:gridCol w="1834350">
                  <a:extLst>
                    <a:ext uri="{9D8B030D-6E8A-4147-A177-3AD203B41FA5}">
                      <a16:colId xmlns:a16="http://schemas.microsoft.com/office/drawing/2014/main" val="20001"/>
                    </a:ext>
                  </a:extLst>
                </a:gridCol>
                <a:gridCol w="1563750">
                  <a:extLst>
                    <a:ext uri="{9D8B030D-6E8A-4147-A177-3AD203B41FA5}">
                      <a16:colId xmlns:a16="http://schemas.microsoft.com/office/drawing/2014/main" val="20002"/>
                    </a:ext>
                  </a:extLst>
                </a:gridCol>
                <a:gridCol w="1581675">
                  <a:extLst>
                    <a:ext uri="{9D8B030D-6E8A-4147-A177-3AD203B41FA5}">
                      <a16:colId xmlns:a16="http://schemas.microsoft.com/office/drawing/2014/main" val="20003"/>
                    </a:ext>
                  </a:extLst>
                </a:gridCol>
              </a:tblGrid>
              <a:tr h="601900">
                <a:tc>
                  <a:txBody>
                    <a:bodyPr/>
                    <a:lstStyle/>
                    <a:p>
                      <a:pPr marL="0" marR="0" lvl="0" indent="0" algn="ctr" rtl="0">
                        <a:spcBef>
                          <a:spcPts val="0"/>
                        </a:spcBef>
                        <a:spcAft>
                          <a:spcPts val="0"/>
                        </a:spcAft>
                        <a:buNone/>
                      </a:pPr>
                      <a:endParaRPr sz="2400">
                        <a:solidFill>
                          <a:srgbClr val="115076"/>
                        </a:solidFill>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können</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wollen</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müssen</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extLst>
                  <a:ext uri="{0D108BD9-81ED-4DB2-BD59-A6C34878D82A}">
                    <a16:rowId xmlns:a16="http://schemas.microsoft.com/office/drawing/2014/main" val="10000"/>
                  </a:ext>
                </a:extLst>
              </a:tr>
              <a:tr h="601900">
                <a:tc>
                  <a:txBody>
                    <a:bodyPr/>
                    <a:lstStyle/>
                    <a:p>
                      <a:pPr marL="0" marR="0" lvl="0" indent="0" algn="ctr" rtl="0">
                        <a:spcBef>
                          <a:spcPts val="0"/>
                        </a:spcBef>
                        <a:spcAft>
                          <a:spcPts val="0"/>
                        </a:spcAft>
                        <a:buNone/>
                      </a:pPr>
                      <a:r>
                        <a:rPr lang="en-GB" sz="2400">
                          <a:solidFill>
                            <a:srgbClr val="115076"/>
                          </a:solidFill>
                        </a:rPr>
                        <a:t>ich</a:t>
                      </a:r>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konnte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wollte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musste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extLst>
                  <a:ext uri="{0D108BD9-81ED-4DB2-BD59-A6C34878D82A}">
                    <a16:rowId xmlns:a16="http://schemas.microsoft.com/office/drawing/2014/main" val="10001"/>
                  </a:ext>
                </a:extLst>
              </a:tr>
              <a:tr h="601900">
                <a:tc>
                  <a:txBody>
                    <a:bodyPr/>
                    <a:lstStyle/>
                    <a:p>
                      <a:pPr marL="0" marR="0" lvl="0" indent="0" algn="ctr" rtl="0">
                        <a:spcBef>
                          <a:spcPts val="0"/>
                        </a:spcBef>
                        <a:spcAft>
                          <a:spcPts val="0"/>
                        </a:spcAft>
                        <a:buNone/>
                      </a:pPr>
                      <a:r>
                        <a:rPr lang="en-GB" sz="2400" b="0">
                          <a:solidFill>
                            <a:srgbClr val="115076"/>
                          </a:solidFill>
                          <a:latin typeface="Century Gothic"/>
                          <a:ea typeface="Century Gothic"/>
                          <a:cs typeface="Century Gothic"/>
                          <a:sym typeface="Century Gothic"/>
                        </a:rPr>
                        <a:t>du</a:t>
                      </a:r>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konntest</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wolltest</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musstest</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extLst>
                  <a:ext uri="{0D108BD9-81ED-4DB2-BD59-A6C34878D82A}">
                    <a16:rowId xmlns:a16="http://schemas.microsoft.com/office/drawing/2014/main" val="10002"/>
                  </a:ext>
                </a:extLst>
              </a:tr>
              <a:tr h="601900">
                <a:tc>
                  <a:txBody>
                    <a:bodyPr/>
                    <a:lstStyle/>
                    <a:p>
                      <a:pPr marL="0" marR="0" lvl="0" indent="0" algn="ctr" rtl="0">
                        <a:spcBef>
                          <a:spcPts val="0"/>
                        </a:spcBef>
                        <a:spcAft>
                          <a:spcPts val="0"/>
                        </a:spcAft>
                        <a:buNone/>
                      </a:pPr>
                      <a:r>
                        <a:rPr lang="en-GB" sz="2400" b="0">
                          <a:solidFill>
                            <a:srgbClr val="115076"/>
                          </a:solidFill>
                          <a:latin typeface="Century Gothic"/>
                          <a:ea typeface="Century Gothic"/>
                          <a:cs typeface="Century Gothic"/>
                          <a:sym typeface="Century Gothic"/>
                        </a:rPr>
                        <a:t>er/sie/es</a:t>
                      </a:r>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konnte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wollte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tc>
                  <a:txBody>
                    <a:bodyPr/>
                    <a:lstStyle/>
                    <a:p>
                      <a:pPr marL="0" marR="0" lvl="0" indent="0" algn="l" rtl="0">
                        <a:spcBef>
                          <a:spcPts val="0"/>
                        </a:spcBef>
                        <a:spcAft>
                          <a:spcPts val="0"/>
                        </a:spcAft>
                        <a:buNone/>
                      </a:pPr>
                      <a:r>
                        <a:rPr lang="en-GB" sz="2400" b="1">
                          <a:solidFill>
                            <a:srgbClr val="115076"/>
                          </a:solidFill>
                          <a:latin typeface="Century Gothic"/>
                          <a:ea typeface="Century Gothic"/>
                          <a:cs typeface="Century Gothic"/>
                          <a:sym typeface="Century Gothic"/>
                        </a:rPr>
                        <a:t>musste</a:t>
                      </a:r>
                      <a:endParaRPr sz="2400" b="1">
                        <a:solidFill>
                          <a:srgbClr val="115076"/>
                        </a:solidFill>
                        <a:latin typeface="Century Gothic"/>
                        <a:ea typeface="Century Gothic"/>
                        <a:cs typeface="Century Gothic"/>
                        <a:sym typeface="Century Gothic"/>
                      </a:endParaRPr>
                    </a:p>
                  </a:txBody>
                  <a:tcPr marL="91450" marR="91450" marT="45725" marB="45725" anchor="ctr">
                    <a:lnL w="12700" cap="flat" cmpd="sng">
                      <a:solidFill>
                        <a:srgbClr val="002060"/>
                      </a:solidFill>
                      <a:prstDash val="dot"/>
                      <a:round/>
                      <a:headEnd type="none" w="sm" len="sm"/>
                      <a:tailEnd type="none" w="sm" len="sm"/>
                    </a:lnL>
                    <a:lnR w="12700" cap="flat" cmpd="sng">
                      <a:solidFill>
                        <a:srgbClr val="002060"/>
                      </a:solidFill>
                      <a:prstDash val="dot"/>
                      <a:round/>
                      <a:headEnd type="none" w="sm" len="sm"/>
                      <a:tailEnd type="none" w="sm" len="sm"/>
                    </a:lnR>
                    <a:lnT w="12700" cap="flat" cmpd="sng">
                      <a:solidFill>
                        <a:srgbClr val="002060"/>
                      </a:solidFill>
                      <a:prstDash val="dot"/>
                      <a:round/>
                      <a:headEnd type="none" w="sm" len="sm"/>
                      <a:tailEnd type="none" w="sm" len="sm"/>
                    </a:lnT>
                    <a:lnB w="12700" cap="flat" cmpd="sng">
                      <a:solidFill>
                        <a:srgbClr val="002060"/>
                      </a:solidFill>
                      <a:prstDash val="dot"/>
                      <a:round/>
                      <a:headEnd type="none" w="sm" len="sm"/>
                      <a:tailEnd type="none" w="sm" len="sm"/>
                    </a:lnB>
                    <a:solidFill>
                      <a:srgbClr val="EBEFF7"/>
                    </a:solidFill>
                  </a:tcPr>
                </a:tc>
                <a:extLst>
                  <a:ext uri="{0D108BD9-81ED-4DB2-BD59-A6C34878D82A}">
                    <a16:rowId xmlns:a16="http://schemas.microsoft.com/office/drawing/2014/main" val="10003"/>
                  </a:ext>
                </a:extLst>
              </a:tr>
            </a:tbl>
          </a:graphicData>
        </a:graphic>
      </p:graphicFrame>
      <p:sp>
        <p:nvSpPr>
          <p:cNvPr id="346" name="Google Shape;346;p10"/>
          <p:cNvSpPr/>
          <p:nvPr/>
        </p:nvSpPr>
        <p:spPr>
          <a:xfrm>
            <a:off x="180000" y="4853083"/>
            <a:ext cx="6096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1. remove -en and any umlauts</a:t>
            </a:r>
            <a:endParaRPr/>
          </a:p>
        </p:txBody>
      </p:sp>
      <p:sp>
        <p:nvSpPr>
          <p:cNvPr id="347" name="Google Shape;347;p10"/>
          <p:cNvSpPr/>
          <p:nvPr/>
        </p:nvSpPr>
        <p:spPr>
          <a:xfrm>
            <a:off x="180000" y="5314748"/>
            <a:ext cx="6096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2. add </a:t>
            </a:r>
            <a:r>
              <a:rPr lang="en-GB" sz="2400" b="1">
                <a:solidFill>
                  <a:srgbClr val="1F3864"/>
                </a:solidFill>
                <a:latin typeface="Century Gothic"/>
                <a:ea typeface="Century Gothic"/>
                <a:cs typeface="Century Gothic"/>
                <a:sym typeface="Century Gothic"/>
              </a:rPr>
              <a:t>-te</a:t>
            </a:r>
            <a:endParaRPr sz="2400" b="1">
              <a:solidFill>
                <a:srgbClr val="1F3864"/>
              </a:solidFill>
              <a:latin typeface="Century Gothic"/>
              <a:ea typeface="Century Gothic"/>
              <a:cs typeface="Century Gothic"/>
              <a:sym typeface="Century Gothic"/>
            </a:endParaRPr>
          </a:p>
        </p:txBody>
      </p:sp>
      <p:sp>
        <p:nvSpPr>
          <p:cNvPr id="348" name="Google Shape;348;p10"/>
          <p:cNvSpPr/>
          <p:nvPr/>
        </p:nvSpPr>
        <p:spPr>
          <a:xfrm>
            <a:off x="180000" y="5776413"/>
            <a:ext cx="455102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3. also add </a:t>
            </a:r>
            <a:r>
              <a:rPr lang="en-GB" sz="2400" b="1" dirty="0">
                <a:solidFill>
                  <a:srgbClr val="1F3864"/>
                </a:solidFill>
                <a:latin typeface="Century Gothic"/>
                <a:ea typeface="Century Gothic"/>
                <a:cs typeface="Century Gothic"/>
                <a:sym typeface="Century Gothic"/>
              </a:rPr>
              <a:t>-</a:t>
            </a:r>
            <a:r>
              <a:rPr lang="en-GB" sz="2400" b="1" dirty="0" err="1">
                <a:solidFill>
                  <a:srgbClr val="1F3864"/>
                </a:solidFill>
                <a:latin typeface="Century Gothic"/>
                <a:ea typeface="Century Gothic"/>
                <a:cs typeface="Century Gothic"/>
                <a:sym typeface="Century Gothic"/>
              </a:rPr>
              <a:t>st</a:t>
            </a:r>
            <a:r>
              <a:rPr lang="en-GB" sz="2400" b="1" dirty="0">
                <a:solidFill>
                  <a:srgbClr val="1F3864"/>
                </a:solidFill>
                <a:latin typeface="Century Gothic"/>
                <a:ea typeface="Century Gothic"/>
                <a:cs typeface="Century Gothic"/>
                <a:sym typeface="Century Gothic"/>
              </a:rPr>
              <a:t> </a:t>
            </a:r>
            <a:r>
              <a:rPr lang="en-GB" sz="2400" dirty="0">
                <a:solidFill>
                  <a:srgbClr val="1F3864"/>
                </a:solidFill>
                <a:latin typeface="Century Gothic"/>
                <a:ea typeface="Century Gothic"/>
                <a:cs typeface="Century Gothic"/>
                <a:sym typeface="Century Gothic"/>
              </a:rPr>
              <a:t>to the du form</a:t>
            </a:r>
            <a:endParaRPr dirty="0"/>
          </a:p>
        </p:txBody>
      </p:sp>
      <p:sp>
        <p:nvSpPr>
          <p:cNvPr id="349" name="Google Shape;349;p10"/>
          <p:cNvSpPr/>
          <p:nvPr/>
        </p:nvSpPr>
        <p:spPr>
          <a:xfrm>
            <a:off x="6872230" y="4417228"/>
            <a:ext cx="1697004"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0" name="Google Shape;350;p10"/>
          <p:cNvSpPr/>
          <p:nvPr/>
        </p:nvSpPr>
        <p:spPr>
          <a:xfrm>
            <a:off x="6872230" y="5075032"/>
            <a:ext cx="1697004"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1" name="Google Shape;351;p10"/>
          <p:cNvSpPr/>
          <p:nvPr/>
        </p:nvSpPr>
        <p:spPr>
          <a:xfrm>
            <a:off x="6872230" y="5646240"/>
            <a:ext cx="1697004"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2" name="Google Shape;352;p10"/>
          <p:cNvSpPr/>
          <p:nvPr/>
        </p:nvSpPr>
        <p:spPr>
          <a:xfrm>
            <a:off x="8761916" y="4397405"/>
            <a:ext cx="1287148"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3" name="Google Shape;353;p10"/>
          <p:cNvSpPr/>
          <p:nvPr/>
        </p:nvSpPr>
        <p:spPr>
          <a:xfrm>
            <a:off x="8748853" y="5038080"/>
            <a:ext cx="1287148"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4" name="Google Shape;354;p10"/>
          <p:cNvSpPr/>
          <p:nvPr/>
        </p:nvSpPr>
        <p:spPr>
          <a:xfrm>
            <a:off x="8748853" y="5694773"/>
            <a:ext cx="1287148"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5" name="Google Shape;355;p10"/>
          <p:cNvSpPr/>
          <p:nvPr/>
        </p:nvSpPr>
        <p:spPr>
          <a:xfrm>
            <a:off x="10241746" y="4437584"/>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6" name="Google Shape;356;p10"/>
          <p:cNvSpPr/>
          <p:nvPr/>
        </p:nvSpPr>
        <p:spPr>
          <a:xfrm>
            <a:off x="10235447" y="5052745"/>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57" name="Google Shape;357;p10"/>
          <p:cNvSpPr/>
          <p:nvPr/>
        </p:nvSpPr>
        <p:spPr>
          <a:xfrm>
            <a:off x="10310192" y="5646240"/>
            <a:ext cx="1449511" cy="415499"/>
          </a:xfrm>
          <a:prstGeom prst="roundRect">
            <a:avLst>
              <a:gd name="adj" fmla="val 16667"/>
            </a:avLst>
          </a:prstGeom>
          <a:solidFill>
            <a:srgbClr val="EBEF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 name="Google Shape;341;p10"/>
          <p:cNvSpPr/>
          <p:nvPr/>
        </p:nvSpPr>
        <p:spPr>
          <a:xfrm>
            <a:off x="5096253" y="2006010"/>
            <a:ext cx="4952811" cy="524374"/>
          </a:xfrm>
          <a:prstGeom prst="roundRect">
            <a:avLst>
              <a:gd name="adj" fmla="val 16667"/>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400"/>
              <a:buFont typeface="Century Gothic"/>
              <a:buNone/>
            </a:pPr>
            <a:r>
              <a:rPr lang="en-GB" sz="2400" i="0" u="none" strike="noStrike" cap="none" dirty="0">
                <a:solidFill>
                  <a:srgbClr val="115076"/>
                </a:solidFill>
                <a:latin typeface="Century Gothic"/>
                <a:ea typeface="Century Gothic"/>
                <a:cs typeface="Century Gothic"/>
                <a:sym typeface="Century Gothic"/>
              </a:rPr>
              <a:t>I want to get up at 9 o’clock.</a:t>
            </a:r>
            <a:endParaRPr dirty="0"/>
          </a:p>
        </p:txBody>
      </p:sp>
      <p:sp>
        <p:nvSpPr>
          <p:cNvPr id="26" name="Google Shape;341;p10"/>
          <p:cNvSpPr/>
          <p:nvPr/>
        </p:nvSpPr>
        <p:spPr>
          <a:xfrm>
            <a:off x="5096253" y="3082300"/>
            <a:ext cx="4965874" cy="524374"/>
          </a:xfrm>
          <a:prstGeom prst="roundRect">
            <a:avLst>
              <a:gd name="adj" fmla="val 16667"/>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15076"/>
              </a:buClr>
              <a:buSzPts val="2400"/>
              <a:buFont typeface="Century Gothic"/>
              <a:buNone/>
            </a:pPr>
            <a:r>
              <a:rPr lang="en-GB" sz="2400" i="0" u="none" strike="noStrike" cap="none" dirty="0">
                <a:solidFill>
                  <a:srgbClr val="115076"/>
                </a:solidFill>
                <a:latin typeface="Century Gothic"/>
                <a:ea typeface="Century Gothic"/>
                <a:cs typeface="Century Gothic"/>
                <a:sym typeface="Century Gothic"/>
              </a:rPr>
              <a:t>I wanted to get up at 9 o’clock.</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1"/>
                                          </p:stCondLst>
                                        </p:cTn>
                                        <p:tgtEl>
                                          <p:spTgt spid="34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1"/>
                                          </p:stCondLst>
                                        </p:cTn>
                                        <p:tgtEl>
                                          <p:spTgt spid="35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1"/>
                                          </p:stCondLst>
                                        </p:cTn>
                                        <p:tgtEl>
                                          <p:spTgt spid="35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1"/>
                                          </p:stCondLst>
                                        </p:cTn>
                                        <p:tgtEl>
                                          <p:spTgt spid="35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1"/>
                                          </p:stCondLst>
                                        </p:cTn>
                                        <p:tgtEl>
                                          <p:spTgt spid="35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1"/>
                                          </p:stCondLst>
                                        </p:cTn>
                                        <p:tgtEl>
                                          <p:spTgt spid="35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1"/>
                                          </p:stCondLst>
                                        </p:cTn>
                                        <p:tgtEl>
                                          <p:spTgt spid="35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1"/>
                                          </p:stCondLst>
                                        </p:cTn>
                                        <p:tgtEl>
                                          <p:spTgt spid="35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1"/>
                                          </p:stCondLst>
                                        </p:cTn>
                                        <p:tgtEl>
                                          <p:spTgt spid="3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1" descr="A picture containing vector graphics&#10;&#10;Description automatically generated"/>
          <p:cNvPicPr preferRelativeResize="0"/>
          <p:nvPr/>
        </p:nvPicPr>
        <p:blipFill rotWithShape="1">
          <a:blip r:embed="rId3">
            <a:alphaModFix/>
          </a:blip>
          <a:srcRect/>
          <a:stretch/>
        </p:blipFill>
        <p:spPr>
          <a:xfrm>
            <a:off x="10046170" y="124702"/>
            <a:ext cx="1072108" cy="1545458"/>
          </a:xfrm>
          <a:prstGeom prst="rect">
            <a:avLst/>
          </a:prstGeom>
          <a:noFill/>
          <a:ln>
            <a:noFill/>
          </a:ln>
        </p:spPr>
      </p:pic>
      <p:pic>
        <p:nvPicPr>
          <p:cNvPr id="364" name="Google Shape;364;p11" descr="background rectangle"/>
          <p:cNvPicPr preferRelativeResize="0"/>
          <p:nvPr/>
        </p:nvPicPr>
        <p:blipFill rotWithShape="1">
          <a:blip r:embed="rId4">
            <a:alphaModFix/>
          </a:blip>
          <a:srcRect/>
          <a:stretch/>
        </p:blipFill>
        <p:spPr>
          <a:xfrm>
            <a:off x="0" y="294041"/>
            <a:ext cx="4308952" cy="869950"/>
          </a:xfrm>
          <a:prstGeom prst="rect">
            <a:avLst/>
          </a:prstGeom>
          <a:noFill/>
          <a:ln>
            <a:noFill/>
          </a:ln>
        </p:spPr>
      </p:pic>
      <p:sp>
        <p:nvSpPr>
          <p:cNvPr id="365" name="Google Shape;365;p11"/>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Jetzt oder früher?</a:t>
            </a:r>
            <a:endParaRPr/>
          </a:p>
        </p:txBody>
      </p:sp>
      <p:sp>
        <p:nvSpPr>
          <p:cNvPr id="366" name="Google Shape;366;p11"/>
          <p:cNvSpPr/>
          <p:nvPr/>
        </p:nvSpPr>
        <p:spPr>
          <a:xfrm>
            <a:off x="11007969" y="247046"/>
            <a:ext cx="9493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hören</a:t>
            </a:r>
            <a:endParaRPr sz="2000" b="1" i="0" u="none" strike="noStrike" cap="none">
              <a:solidFill>
                <a:srgbClr val="FFFFFF"/>
              </a:solidFill>
              <a:latin typeface="Century Gothic"/>
              <a:ea typeface="Century Gothic"/>
              <a:cs typeface="Century Gothic"/>
              <a:sym typeface="Century Gothic"/>
            </a:endParaRPr>
          </a:p>
        </p:txBody>
      </p:sp>
      <p:sp>
        <p:nvSpPr>
          <p:cNvPr id="367" name="Google Shape;367;p11"/>
          <p:cNvSpPr txBox="1"/>
          <p:nvPr/>
        </p:nvSpPr>
        <p:spPr>
          <a:xfrm>
            <a:off x="112734" y="1175832"/>
            <a:ext cx="79028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Katja spricht mit ihrem Vater über Mia und Paula.</a:t>
            </a:r>
            <a:endParaRPr/>
          </a:p>
        </p:txBody>
      </p:sp>
      <p:graphicFrame>
        <p:nvGraphicFramePr>
          <p:cNvPr id="368" name="Google Shape;368;p11"/>
          <p:cNvGraphicFramePr/>
          <p:nvPr>
            <p:extLst>
              <p:ext uri="{D42A27DB-BD31-4B8C-83A1-F6EECF244321}">
                <p14:modId xmlns:p14="http://schemas.microsoft.com/office/powerpoint/2010/main" val="141785445"/>
              </p:ext>
            </p:extLst>
          </p:nvPr>
        </p:nvGraphicFramePr>
        <p:xfrm>
          <a:off x="112734" y="1603880"/>
          <a:ext cx="11844575" cy="4677650"/>
        </p:xfrm>
        <a:graphic>
          <a:graphicData uri="http://schemas.openxmlformats.org/drawingml/2006/table">
            <a:tbl>
              <a:tblPr firstRow="1" bandRow="1">
                <a:noFill/>
                <a:tableStyleId>{DD5CCFEE-19D6-4465-9D56-5FDEECA1C278}</a:tableStyleId>
              </a:tblPr>
              <a:tblGrid>
                <a:gridCol w="613775">
                  <a:extLst>
                    <a:ext uri="{9D8B030D-6E8A-4147-A177-3AD203B41FA5}">
                      <a16:colId xmlns:a16="http://schemas.microsoft.com/office/drawing/2014/main" val="20000"/>
                    </a:ext>
                  </a:extLst>
                </a:gridCol>
                <a:gridCol w="6405800">
                  <a:extLst>
                    <a:ext uri="{9D8B030D-6E8A-4147-A177-3AD203B41FA5}">
                      <a16:colId xmlns:a16="http://schemas.microsoft.com/office/drawing/2014/main" val="20001"/>
                    </a:ext>
                  </a:extLst>
                </a:gridCol>
                <a:gridCol w="3027250">
                  <a:extLst>
                    <a:ext uri="{9D8B030D-6E8A-4147-A177-3AD203B41FA5}">
                      <a16:colId xmlns:a16="http://schemas.microsoft.com/office/drawing/2014/main" val="20002"/>
                    </a:ext>
                  </a:extLst>
                </a:gridCol>
                <a:gridCol w="1797750">
                  <a:extLst>
                    <a:ext uri="{9D8B030D-6E8A-4147-A177-3AD203B41FA5}">
                      <a16:colId xmlns:a16="http://schemas.microsoft.com/office/drawing/2014/main" val="20003"/>
                    </a:ext>
                  </a:extLst>
                </a:gridCol>
              </a:tblGrid>
              <a:tr h="4970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endParaRPr sz="2000" b="1"/>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u="sng" strike="noStrike" cap="none"/>
                        <a:t>V</a:t>
                      </a:r>
                      <a:r>
                        <a:rPr lang="en-GB" sz="2000" b="1" u="none" strike="noStrike" cap="none"/>
                        <a:t>ergangenheit / </a:t>
                      </a:r>
                      <a:r>
                        <a:rPr lang="en-GB" sz="2000" b="1" u="sng" strike="noStrike" cap="none"/>
                        <a:t>G</a:t>
                      </a:r>
                      <a:r>
                        <a:rPr lang="en-GB" sz="2000" b="1" u="none" strike="noStrike" cap="none"/>
                        <a:t>egenwart</a:t>
                      </a:r>
                      <a:endParaRPr sz="2000" b="1"/>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dirty="0"/>
                        <a:t>ich / du / </a:t>
                      </a:r>
                      <a:r>
                        <a:rPr lang="en-GB" sz="2000" b="1" dirty="0" err="1"/>
                        <a:t>sie</a:t>
                      </a:r>
                      <a:endParaRPr sz="2000" b="1" dirty="0"/>
                    </a:p>
                  </a:txBody>
                  <a:tcPr marL="91450" marR="91450" marT="45725" marB="45725" anchor="ctr"/>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Mit acht Jahren kann sie schon Rad fahren.</a:t>
                      </a:r>
                      <a:endParaRPr sz="2000">
                        <a:latin typeface="Calibri"/>
                        <a:ea typeface="Calibri"/>
                        <a:cs typeface="Calibri"/>
                        <a:sym typeface="Calibri"/>
                      </a:endParaRPr>
                    </a:p>
                  </a:txBody>
                  <a:tcPr marL="114300" marR="114300" marT="0" marB="0" anchor="ctr"/>
                </a:tc>
                <a:tc>
                  <a:txBody>
                    <a:bodyPr/>
                    <a:lstStyle/>
                    <a:p>
                      <a:pPr marL="0" marR="0" lvl="0" indent="0" algn="ctr" rtl="0">
                        <a:spcBef>
                          <a:spcPts val="0"/>
                        </a:spcBef>
                        <a:spcAft>
                          <a:spcPts val="0"/>
                        </a:spcAft>
                        <a:buNone/>
                      </a:pPr>
                      <a:r>
                        <a:rPr lang="en-GB" sz="2000">
                          <a:solidFill>
                            <a:srgbClr val="1E4E79"/>
                          </a:solidFill>
                        </a:rPr>
                        <a:t> </a:t>
                      </a:r>
                      <a:r>
                        <a:rPr lang="en-GB" sz="2000" b="1">
                          <a:solidFill>
                            <a:srgbClr val="1E4E79"/>
                          </a:solidFill>
                        </a:rPr>
                        <a:t>G</a:t>
                      </a:r>
                      <a:r>
                        <a:rPr lang="en-GB" sz="2000">
                          <a:solidFill>
                            <a:srgbClr val="1E4E79"/>
                          </a:solidFill>
                        </a:rPr>
                        <a:t>egenwart</a:t>
                      </a:r>
                      <a:endParaRPr sz="2000">
                        <a:solidFill>
                          <a:srgbClr val="1E4E79"/>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1E4E79"/>
                          </a:solidFill>
                        </a:rPr>
                        <a:t>sie</a:t>
                      </a:r>
                      <a:endParaRPr sz="2000">
                        <a:solidFill>
                          <a:srgbClr val="1E4E79"/>
                        </a:solidFill>
                      </a:endParaRPr>
                    </a:p>
                  </a:txBody>
                  <a:tcPr marL="91450" marR="91450" marT="45725" marB="45725" anchor="ctr"/>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Ich konnte sehr gut schwimmen.</a:t>
                      </a:r>
                      <a:endParaRPr sz="2000">
                        <a:solidFill>
                          <a:srgbClr val="1F4E79"/>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E4E79"/>
                          </a:solidFill>
                        </a:rPr>
                        <a:t>V</a:t>
                      </a:r>
                      <a:r>
                        <a:rPr lang="en-GB" sz="2000">
                          <a:solidFill>
                            <a:srgbClr val="1E4E79"/>
                          </a:solidFill>
                        </a:rPr>
                        <a:t>ergangenheit</a:t>
                      </a:r>
                      <a:endParaRPr sz="2000">
                        <a:solidFill>
                          <a:srgbClr val="1E4E79"/>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1E4E79"/>
                          </a:solidFill>
                        </a:rPr>
                        <a:t>ich</a:t>
                      </a:r>
                      <a:endParaRPr/>
                    </a:p>
                  </a:txBody>
                  <a:tcPr marL="91450" marR="91450" marT="45725" marB="45725" anchor="ctr"/>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Ich will immer aktiv sein.</a:t>
                      </a:r>
                      <a:endParaRPr sz="2000">
                        <a:solidFill>
                          <a:srgbClr val="1F4E79"/>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E4E79"/>
                          </a:solidFill>
                        </a:rPr>
                        <a:t>G</a:t>
                      </a:r>
                      <a:r>
                        <a:rPr lang="en-GB" sz="2000">
                          <a:solidFill>
                            <a:srgbClr val="1E4E79"/>
                          </a:solidFill>
                        </a:rPr>
                        <a:t>egenwart</a:t>
                      </a:r>
                      <a:endParaRPr sz="2000">
                        <a:solidFill>
                          <a:srgbClr val="1E4E79"/>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1E4E79"/>
                          </a:solidFill>
                        </a:rPr>
                        <a:t>ich</a:t>
                      </a:r>
                      <a:endParaRPr/>
                    </a:p>
                  </a:txBody>
                  <a:tcPr marL="91450" marR="91450" marT="45725" marB="45725" anchor="ctr"/>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Das kannst du auch machen. </a:t>
                      </a:r>
                      <a:endParaRPr sz="2000">
                        <a:solidFill>
                          <a:srgbClr val="1F4E79"/>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E4E79"/>
                          </a:solidFill>
                        </a:rPr>
                        <a:t>G</a:t>
                      </a:r>
                      <a:r>
                        <a:rPr lang="en-GB" sz="2000">
                          <a:solidFill>
                            <a:srgbClr val="1E4E79"/>
                          </a:solidFill>
                        </a:rPr>
                        <a:t>egenwart</a:t>
                      </a:r>
                      <a:endParaRPr sz="2000">
                        <a:solidFill>
                          <a:srgbClr val="1E4E79"/>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1E4E79"/>
                          </a:solidFill>
                        </a:rPr>
                        <a:t>du</a:t>
                      </a:r>
                      <a:endParaRPr/>
                    </a:p>
                  </a:txBody>
                  <a:tcPr marL="91450" marR="91450" marT="45725" marB="45725" anchor="ctr"/>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dirty="0">
                          <a:solidFill>
                            <a:srgbClr val="1F4E79"/>
                          </a:solidFill>
                          <a:latin typeface="Century Gothic"/>
                          <a:ea typeface="Century Gothic"/>
                          <a:cs typeface="Century Gothic"/>
                          <a:sym typeface="Century Gothic"/>
                        </a:rPr>
                        <a:t>Ich </a:t>
                      </a:r>
                      <a:r>
                        <a:rPr lang="en-GB" sz="2000" dirty="0" err="1">
                          <a:solidFill>
                            <a:srgbClr val="1F4E79"/>
                          </a:solidFill>
                          <a:latin typeface="Century Gothic"/>
                          <a:ea typeface="Century Gothic"/>
                          <a:cs typeface="Century Gothic"/>
                          <a:sym typeface="Century Gothic"/>
                        </a:rPr>
                        <a:t>wollte</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heute</a:t>
                      </a:r>
                      <a:r>
                        <a:rPr lang="en-GB" sz="2000" dirty="0">
                          <a:solidFill>
                            <a:srgbClr val="1F4E79"/>
                          </a:solidFill>
                          <a:latin typeface="Century Gothic"/>
                          <a:ea typeface="Century Gothic"/>
                          <a:cs typeface="Century Gothic"/>
                          <a:sym typeface="Century Gothic"/>
                        </a:rPr>
                        <a:t> in der Schule </a:t>
                      </a:r>
                      <a:r>
                        <a:rPr lang="en-GB" sz="2000" dirty="0" err="1">
                          <a:solidFill>
                            <a:srgbClr val="1F4E79"/>
                          </a:solidFill>
                          <a:latin typeface="Century Gothic"/>
                          <a:ea typeface="Century Gothic"/>
                          <a:cs typeface="Century Gothic"/>
                          <a:sym typeface="Century Gothic"/>
                        </a:rPr>
                        <a:t>einschlafen</a:t>
                      </a:r>
                      <a:r>
                        <a:rPr lang="en-GB" sz="2000" dirty="0">
                          <a:solidFill>
                            <a:srgbClr val="1F4E79"/>
                          </a:solidFill>
                          <a:latin typeface="Century Gothic"/>
                          <a:ea typeface="Century Gothic"/>
                          <a:cs typeface="Century Gothic"/>
                          <a:sym typeface="Century Gothic"/>
                        </a:rPr>
                        <a:t>!</a:t>
                      </a:r>
                      <a:endParaRPr sz="2000" dirty="0">
                        <a:solidFill>
                          <a:srgbClr val="1F4E79"/>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E4E79"/>
                          </a:solidFill>
                        </a:rPr>
                        <a:t>V</a:t>
                      </a:r>
                      <a:r>
                        <a:rPr lang="en-GB" sz="2000">
                          <a:solidFill>
                            <a:srgbClr val="1E4E79"/>
                          </a:solidFill>
                        </a:rPr>
                        <a:t>ergangenheit</a:t>
                      </a:r>
                      <a:endParaRPr sz="2000">
                        <a:solidFill>
                          <a:srgbClr val="1E4E79"/>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1E4E79"/>
                          </a:solidFill>
                        </a:rPr>
                        <a:t>ich</a:t>
                      </a:r>
                      <a:endParaRPr/>
                    </a:p>
                  </a:txBody>
                  <a:tcPr marL="91450" marR="91450" marT="45725" marB="45725" anchor="ctr"/>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dirty="0">
                          <a:solidFill>
                            <a:srgbClr val="1F4E79"/>
                          </a:solidFill>
                          <a:latin typeface="Century Gothic"/>
                          <a:ea typeface="Century Gothic"/>
                          <a:cs typeface="Century Gothic"/>
                          <a:sym typeface="Century Gothic"/>
                        </a:rPr>
                        <a:t>Sie will </a:t>
                      </a:r>
                      <a:r>
                        <a:rPr lang="en-GB" sz="2000" dirty="0" err="1">
                          <a:solidFill>
                            <a:srgbClr val="1F4E79"/>
                          </a:solidFill>
                          <a:latin typeface="Century Gothic"/>
                          <a:ea typeface="Century Gothic"/>
                          <a:cs typeface="Century Gothic"/>
                          <a:sym typeface="Century Gothic"/>
                        </a:rPr>
                        <a:t>Forscherin</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werden</a:t>
                      </a:r>
                      <a:r>
                        <a:rPr lang="en-GB" sz="2000" dirty="0">
                          <a:solidFill>
                            <a:srgbClr val="1F4E79"/>
                          </a:solidFill>
                          <a:latin typeface="Century Gothic"/>
                          <a:ea typeface="Century Gothic"/>
                          <a:cs typeface="Century Gothic"/>
                          <a:sym typeface="Century Gothic"/>
                        </a:rPr>
                        <a:t>. Sie </a:t>
                      </a:r>
                      <a:r>
                        <a:rPr lang="en-GB" sz="2000" dirty="0" err="1">
                          <a:solidFill>
                            <a:srgbClr val="1F4E79"/>
                          </a:solidFill>
                          <a:latin typeface="Century Gothic"/>
                          <a:ea typeface="Century Gothic"/>
                          <a:cs typeface="Century Gothic"/>
                          <a:sym typeface="Century Gothic"/>
                        </a:rPr>
                        <a:t>ist</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wach</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geblieben</a:t>
                      </a:r>
                      <a:r>
                        <a:rPr lang="en-GB" sz="2000" dirty="0">
                          <a:solidFill>
                            <a:srgbClr val="1F4E79"/>
                          </a:solidFill>
                          <a:latin typeface="Century Gothic"/>
                          <a:ea typeface="Century Gothic"/>
                          <a:cs typeface="Century Gothic"/>
                          <a:sym typeface="Century Gothic"/>
                        </a:rPr>
                        <a:t>!</a:t>
                      </a:r>
                      <a:endParaRPr dirty="0"/>
                    </a:p>
                  </a:txBody>
                  <a:tcPr marL="91450" marR="91450" marT="45725" marB="45725" anchor="ctr"/>
                </a:tc>
                <a:tc>
                  <a:txBody>
                    <a:bodyPr/>
                    <a:lstStyle/>
                    <a:p>
                      <a:pPr marL="0" marR="0" lvl="0" indent="0" algn="ctr" rtl="0">
                        <a:spcBef>
                          <a:spcPts val="0"/>
                        </a:spcBef>
                        <a:spcAft>
                          <a:spcPts val="0"/>
                        </a:spcAft>
                        <a:buNone/>
                      </a:pPr>
                      <a:r>
                        <a:rPr lang="en-GB" sz="2000" b="1">
                          <a:solidFill>
                            <a:srgbClr val="1E4E79"/>
                          </a:solidFill>
                        </a:rPr>
                        <a:t>G</a:t>
                      </a:r>
                      <a:r>
                        <a:rPr lang="en-GB" sz="2000">
                          <a:solidFill>
                            <a:srgbClr val="1E4E79"/>
                          </a:solidFill>
                        </a:rPr>
                        <a:t>egenwart</a:t>
                      </a:r>
                      <a:endParaRPr sz="2000">
                        <a:solidFill>
                          <a:srgbClr val="1E4E79"/>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1E4E79"/>
                          </a:solidFill>
                        </a:rPr>
                        <a:t>sie</a:t>
                      </a:r>
                      <a:endParaRPr sz="2000">
                        <a:solidFill>
                          <a:srgbClr val="1E4E79"/>
                        </a:solidFill>
                      </a:endParaRPr>
                    </a:p>
                  </a:txBody>
                  <a:tcPr marL="91450" marR="91450" marT="45725" marB="45725" anchor="ctr"/>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dirty="0">
                          <a:solidFill>
                            <a:srgbClr val="1F4E79"/>
                          </a:solidFill>
                          <a:latin typeface="Century Gothic"/>
                          <a:ea typeface="Century Gothic"/>
                          <a:cs typeface="Century Gothic"/>
                          <a:sym typeface="Century Gothic"/>
                        </a:rPr>
                        <a:t>Dann muss </a:t>
                      </a:r>
                      <a:r>
                        <a:rPr lang="en-GB" sz="2000" dirty="0" err="1">
                          <a:solidFill>
                            <a:srgbClr val="1F4E79"/>
                          </a:solidFill>
                          <a:latin typeface="Century Gothic"/>
                          <a:ea typeface="Century Gothic"/>
                          <a:cs typeface="Century Gothic"/>
                          <a:sym typeface="Century Gothic"/>
                        </a:rPr>
                        <a:t>sie</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unbedingt</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Chemie</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lernen</a:t>
                      </a:r>
                      <a:r>
                        <a:rPr lang="en-GB" sz="2000" dirty="0">
                          <a:solidFill>
                            <a:srgbClr val="1F4E79"/>
                          </a:solidFill>
                          <a:latin typeface="Century Gothic"/>
                          <a:ea typeface="Century Gothic"/>
                          <a:cs typeface="Century Gothic"/>
                          <a:sym typeface="Century Gothic"/>
                        </a:rPr>
                        <a:t>.</a:t>
                      </a:r>
                      <a:endParaRPr sz="2000" dirty="0">
                        <a:solidFill>
                          <a:srgbClr val="1F4E79"/>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E4E79"/>
                          </a:solidFill>
                        </a:rPr>
                        <a:t>G</a:t>
                      </a:r>
                      <a:r>
                        <a:rPr lang="en-GB" sz="2000">
                          <a:solidFill>
                            <a:srgbClr val="1E4E79"/>
                          </a:solidFill>
                        </a:rPr>
                        <a:t>egenwart</a:t>
                      </a:r>
                      <a:endParaRPr sz="2000">
                        <a:solidFill>
                          <a:srgbClr val="1E4E79"/>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1E4E79"/>
                          </a:solidFill>
                        </a:rPr>
                        <a:t>sie</a:t>
                      </a:r>
                      <a:endParaRPr sz="2000">
                        <a:solidFill>
                          <a:srgbClr val="1E4E79"/>
                        </a:solidFill>
                      </a:endParaRPr>
                    </a:p>
                  </a:txBody>
                  <a:tcPr marL="91450" marR="91450" marT="45725" marB="45725" anchor="ctr"/>
                </a:tc>
                <a:extLst>
                  <a:ext uri="{0D108BD9-81ED-4DB2-BD59-A6C34878D82A}">
                    <a16:rowId xmlns:a16="http://schemas.microsoft.com/office/drawing/2014/main" val="10007"/>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Das musstest du auch in der Schule lernen, oder?</a:t>
                      </a:r>
                      <a:endParaRPr sz="2000">
                        <a:solidFill>
                          <a:srgbClr val="1F4E79"/>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E4E79"/>
                          </a:solidFill>
                        </a:rPr>
                        <a:t>V</a:t>
                      </a:r>
                      <a:r>
                        <a:rPr lang="en-GB" sz="2000">
                          <a:solidFill>
                            <a:srgbClr val="1E4E79"/>
                          </a:solidFill>
                        </a:rPr>
                        <a:t>ergangenheit</a:t>
                      </a:r>
                      <a:endParaRPr sz="2000">
                        <a:solidFill>
                          <a:srgbClr val="1E4E79"/>
                        </a:solidFill>
                      </a:endParaRPr>
                    </a:p>
                  </a:txBody>
                  <a:tcPr marL="91450" marR="91450" marT="45725" marB="45725" anchor="ctr"/>
                </a:tc>
                <a:tc>
                  <a:txBody>
                    <a:bodyPr/>
                    <a:lstStyle/>
                    <a:p>
                      <a:pPr marL="0" marR="0" lvl="0" indent="0" algn="ctr" rtl="0">
                        <a:spcBef>
                          <a:spcPts val="0"/>
                        </a:spcBef>
                        <a:spcAft>
                          <a:spcPts val="0"/>
                        </a:spcAft>
                        <a:buNone/>
                      </a:pPr>
                      <a:r>
                        <a:rPr lang="en-GB" sz="2000" dirty="0">
                          <a:solidFill>
                            <a:srgbClr val="1E4E79"/>
                          </a:solidFill>
                        </a:rPr>
                        <a:t>du</a:t>
                      </a:r>
                      <a:endParaRPr dirty="0"/>
                    </a:p>
                  </a:txBody>
                  <a:tcPr marL="91450" marR="91450" marT="45725" marB="45725" anchor="ctr"/>
                </a:tc>
                <a:extLst>
                  <a:ext uri="{0D108BD9-81ED-4DB2-BD59-A6C34878D82A}">
                    <a16:rowId xmlns:a16="http://schemas.microsoft.com/office/drawing/2014/main" val="10008"/>
                  </a:ext>
                </a:extLst>
              </a:tr>
            </a:tbl>
          </a:graphicData>
        </a:graphic>
      </p:graphicFrame>
      <p:sp>
        <p:nvSpPr>
          <p:cNvPr id="369" name="Google Shape;369;p11" descr="text box hiding answer"/>
          <p:cNvSpPr txBox="1"/>
          <p:nvPr/>
        </p:nvSpPr>
        <p:spPr>
          <a:xfrm>
            <a:off x="794772" y="2428351"/>
            <a:ext cx="5537401" cy="294294"/>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70" name="Google Shape;370;p11" descr="text box hiding answer"/>
          <p:cNvSpPr txBox="1"/>
          <p:nvPr/>
        </p:nvSpPr>
        <p:spPr>
          <a:xfrm>
            <a:off x="788666" y="2944186"/>
            <a:ext cx="4344983" cy="288815"/>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71" name="Google Shape;371;p11" descr="text box hiding answer"/>
          <p:cNvSpPr txBox="1"/>
          <p:nvPr/>
        </p:nvSpPr>
        <p:spPr>
          <a:xfrm>
            <a:off x="788667" y="3428870"/>
            <a:ext cx="3520285" cy="343727"/>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72" name="Google Shape;372;p11" descr="text box hiding answer"/>
          <p:cNvSpPr txBox="1"/>
          <p:nvPr/>
        </p:nvSpPr>
        <p:spPr>
          <a:xfrm>
            <a:off x="791713" y="3938128"/>
            <a:ext cx="4218698" cy="339294"/>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73" name="Google Shape;373;p11" descr="text box hiding answer"/>
          <p:cNvSpPr txBox="1"/>
          <p:nvPr/>
        </p:nvSpPr>
        <p:spPr>
          <a:xfrm>
            <a:off x="794772" y="5331879"/>
            <a:ext cx="5537401" cy="339294"/>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74" name="Google Shape;374;p11" descr="text box hiding answer"/>
          <p:cNvSpPr txBox="1"/>
          <p:nvPr/>
        </p:nvSpPr>
        <p:spPr>
          <a:xfrm>
            <a:off x="788666" y="4861211"/>
            <a:ext cx="6261754" cy="357939"/>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1E4E79"/>
              </a:solidFill>
              <a:latin typeface="Century Gothic"/>
              <a:ea typeface="Century Gothic"/>
              <a:cs typeface="Century Gothic"/>
              <a:sym typeface="Century Gothic"/>
            </a:endParaRPr>
          </a:p>
        </p:txBody>
      </p:sp>
      <p:sp>
        <p:nvSpPr>
          <p:cNvPr id="375" name="Google Shape;375;p11" descr="text box hiding answer"/>
          <p:cNvSpPr txBox="1"/>
          <p:nvPr/>
        </p:nvSpPr>
        <p:spPr>
          <a:xfrm>
            <a:off x="729211" y="4391856"/>
            <a:ext cx="5305810" cy="407404"/>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76" name="Google Shape;376;p11" descr="text box hiding answer"/>
          <p:cNvSpPr txBox="1"/>
          <p:nvPr/>
        </p:nvSpPr>
        <p:spPr>
          <a:xfrm>
            <a:off x="788666" y="5897722"/>
            <a:ext cx="6313591" cy="339295"/>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77" name="Google Shape;377;p11">
            <a:hlinkClick r:id="" action="ppaction://noaction">
              <a:snd r:embed="rId5" name="9.2.1.5 Slide 11 .wav"/>
            </a:hlinkClick>
          </p:cNvPr>
          <p:cNvSpPr/>
          <p:nvPr/>
        </p:nvSpPr>
        <p:spPr>
          <a:xfrm>
            <a:off x="189602" y="2381575"/>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378" name="Google Shape;378;p11">
            <a:hlinkClick r:id="" action="ppaction://noaction">
              <a:snd r:embed="rId6" name="9.2.1.5 Slide 11 2.wav"/>
            </a:hlinkClick>
          </p:cNvPr>
          <p:cNvSpPr/>
          <p:nvPr/>
        </p:nvSpPr>
        <p:spPr>
          <a:xfrm>
            <a:off x="187700" y="2851872"/>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379" name="Google Shape;379;p11">
            <a:hlinkClick r:id="" action="ppaction://noaction">
              <a:snd r:embed="rId7" name="9.2.1.5 Slide 11 3.wav"/>
            </a:hlinkClick>
          </p:cNvPr>
          <p:cNvSpPr/>
          <p:nvPr/>
        </p:nvSpPr>
        <p:spPr>
          <a:xfrm>
            <a:off x="187700" y="333749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380" name="Google Shape;380;p11">
            <a:hlinkClick r:id="" action="ppaction://noaction">
              <a:snd r:embed="rId8" name="9.2.1.5 Slide 11 4.wav"/>
            </a:hlinkClick>
          </p:cNvPr>
          <p:cNvSpPr/>
          <p:nvPr/>
        </p:nvSpPr>
        <p:spPr>
          <a:xfrm>
            <a:off x="187700" y="383686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381" name="Google Shape;381;p11">
            <a:hlinkClick r:id="" action="ppaction://noaction">
              <a:snd r:embed="rId9" name="9.2.1.5 Slide 11 5.wav"/>
            </a:hlinkClick>
          </p:cNvPr>
          <p:cNvSpPr/>
          <p:nvPr/>
        </p:nvSpPr>
        <p:spPr>
          <a:xfrm>
            <a:off x="187700" y="435282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382" name="Google Shape;382;p11">
            <a:hlinkClick r:id="" action="ppaction://noaction">
              <a:snd r:embed="rId10" name="9.2.1.5 Slide 11 6.wav"/>
            </a:hlinkClick>
          </p:cNvPr>
          <p:cNvSpPr/>
          <p:nvPr/>
        </p:nvSpPr>
        <p:spPr>
          <a:xfrm>
            <a:off x="187700" y="486121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383" name="Google Shape;383;p11">
            <a:hlinkClick r:id="" action="ppaction://noaction">
              <a:snd r:embed="rId11" name="9.2.1.5 Slide 11 7.wav"/>
            </a:hlinkClick>
          </p:cNvPr>
          <p:cNvSpPr/>
          <p:nvPr/>
        </p:nvSpPr>
        <p:spPr>
          <a:xfrm>
            <a:off x="187700" y="534878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7</a:t>
            </a:r>
            <a:endParaRPr/>
          </a:p>
        </p:txBody>
      </p:sp>
      <p:sp>
        <p:nvSpPr>
          <p:cNvPr id="384" name="Google Shape;384;p11">
            <a:hlinkClick r:id="" action="ppaction://noaction">
              <a:snd r:embed="rId12" name="9.2.1.5 Slide 11 8.wav"/>
            </a:hlinkClick>
          </p:cNvPr>
          <p:cNvSpPr/>
          <p:nvPr/>
        </p:nvSpPr>
        <p:spPr>
          <a:xfrm>
            <a:off x="187700" y="584435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8</a:t>
            </a:r>
            <a:endParaRPr/>
          </a:p>
        </p:txBody>
      </p:sp>
      <p:sp>
        <p:nvSpPr>
          <p:cNvPr id="385" name="Google Shape;385;p11" descr="text box hiding answer"/>
          <p:cNvSpPr txBox="1"/>
          <p:nvPr/>
        </p:nvSpPr>
        <p:spPr>
          <a:xfrm>
            <a:off x="7707014" y="2337346"/>
            <a:ext cx="1842066" cy="369332"/>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a:solidFill>
                <a:srgbClr val="1E4E79"/>
              </a:solidFill>
              <a:latin typeface="Century Gothic"/>
              <a:ea typeface="Century Gothic"/>
              <a:cs typeface="Century Gothic"/>
              <a:sym typeface="Century Gothic"/>
            </a:endParaRPr>
          </a:p>
        </p:txBody>
      </p:sp>
      <p:sp>
        <p:nvSpPr>
          <p:cNvPr id="386" name="Google Shape;386;p11" descr="text box hiding answer"/>
          <p:cNvSpPr txBox="1"/>
          <p:nvPr/>
        </p:nvSpPr>
        <p:spPr>
          <a:xfrm>
            <a:off x="10431463" y="2468120"/>
            <a:ext cx="1382670" cy="294294"/>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87" name="Google Shape;387;p11" descr="text box hiding answer"/>
          <p:cNvSpPr txBox="1"/>
          <p:nvPr/>
        </p:nvSpPr>
        <p:spPr>
          <a:xfrm>
            <a:off x="7596042" y="2937229"/>
            <a:ext cx="2011720" cy="288815"/>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88" name="Google Shape;388;p11" descr="text box hiding answer"/>
          <p:cNvSpPr txBox="1"/>
          <p:nvPr/>
        </p:nvSpPr>
        <p:spPr>
          <a:xfrm>
            <a:off x="10385526" y="2947104"/>
            <a:ext cx="1244886" cy="281866"/>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89" name="Google Shape;389;p11" descr="text box hiding answer"/>
          <p:cNvSpPr txBox="1"/>
          <p:nvPr/>
        </p:nvSpPr>
        <p:spPr>
          <a:xfrm>
            <a:off x="7819833" y="3425679"/>
            <a:ext cx="1564137" cy="294294"/>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0" name="Google Shape;390;p11" descr="text box hiding answer"/>
          <p:cNvSpPr txBox="1"/>
          <p:nvPr/>
        </p:nvSpPr>
        <p:spPr>
          <a:xfrm>
            <a:off x="10225900" y="3428870"/>
            <a:ext cx="1564137" cy="294294"/>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1" name="Google Shape;391;p11" descr="text box hiding answer"/>
          <p:cNvSpPr txBox="1"/>
          <p:nvPr/>
        </p:nvSpPr>
        <p:spPr>
          <a:xfrm>
            <a:off x="7701800" y="3918734"/>
            <a:ext cx="1847280" cy="271309"/>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2" name="Google Shape;392;p11" descr="text box hiding answer"/>
          <p:cNvSpPr txBox="1"/>
          <p:nvPr/>
        </p:nvSpPr>
        <p:spPr>
          <a:xfrm>
            <a:off x="10249996" y="3895749"/>
            <a:ext cx="1564137" cy="294294"/>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3" name="Google Shape;393;p11" descr="text box hiding answer"/>
          <p:cNvSpPr txBox="1"/>
          <p:nvPr/>
        </p:nvSpPr>
        <p:spPr>
          <a:xfrm>
            <a:off x="7596042" y="4414986"/>
            <a:ext cx="2153160" cy="288816"/>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4" name="Google Shape;394;p11" descr="text box hiding answer"/>
          <p:cNvSpPr txBox="1"/>
          <p:nvPr/>
        </p:nvSpPr>
        <p:spPr>
          <a:xfrm>
            <a:off x="10340729" y="4352828"/>
            <a:ext cx="1564138" cy="357939"/>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5" name="Google Shape;395;p11" descr="text box hiding answer"/>
          <p:cNvSpPr txBox="1"/>
          <p:nvPr/>
        </p:nvSpPr>
        <p:spPr>
          <a:xfrm>
            <a:off x="7709124" y="4904857"/>
            <a:ext cx="1898638" cy="294294"/>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6" name="Google Shape;396;p11" descr="text box hiding answer"/>
          <p:cNvSpPr txBox="1"/>
          <p:nvPr/>
        </p:nvSpPr>
        <p:spPr>
          <a:xfrm>
            <a:off x="10266466" y="4897554"/>
            <a:ext cx="1547667" cy="294294"/>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7" name="Google Shape;397;p11" descr="text box hiding answer"/>
          <p:cNvSpPr txBox="1"/>
          <p:nvPr/>
        </p:nvSpPr>
        <p:spPr>
          <a:xfrm>
            <a:off x="7856226" y="5398786"/>
            <a:ext cx="1604434" cy="294294"/>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8" name="Google Shape;398;p11" descr="text box hiding answer"/>
          <p:cNvSpPr txBox="1"/>
          <p:nvPr/>
        </p:nvSpPr>
        <p:spPr>
          <a:xfrm>
            <a:off x="10185603" y="5447985"/>
            <a:ext cx="1604434" cy="294294"/>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399" name="Google Shape;399;p11" descr="text box hiding answer"/>
          <p:cNvSpPr txBox="1"/>
          <p:nvPr/>
        </p:nvSpPr>
        <p:spPr>
          <a:xfrm>
            <a:off x="7648333" y="5828778"/>
            <a:ext cx="2153159" cy="368039"/>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400" name="Google Shape;400;p11" descr="text box hiding answer"/>
          <p:cNvSpPr txBox="1"/>
          <p:nvPr/>
        </p:nvSpPr>
        <p:spPr>
          <a:xfrm>
            <a:off x="10266466" y="5883986"/>
            <a:ext cx="1598664" cy="368039"/>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sp>
        <p:nvSpPr>
          <p:cNvPr id="401" name="Google Shape;401;p11"/>
          <p:cNvSpPr txBox="1"/>
          <p:nvPr/>
        </p:nvSpPr>
        <p:spPr>
          <a:xfrm>
            <a:off x="112734" y="1837132"/>
            <a:ext cx="790288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err="1">
                <a:solidFill>
                  <a:srgbClr val="1F3864"/>
                </a:solidFill>
                <a:latin typeface="Century Gothic"/>
                <a:ea typeface="Century Gothic"/>
                <a:cs typeface="Century Gothic"/>
                <a:sym typeface="Century Gothic"/>
              </a:rPr>
              <a:t>Hör</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zu</a:t>
            </a:r>
            <a:r>
              <a:rPr lang="en-GB" sz="2200" b="0" i="0" u="none" strike="noStrike" cap="none" dirty="0">
                <a:solidFill>
                  <a:srgbClr val="1F3864"/>
                </a:solidFill>
                <a:latin typeface="Century Gothic"/>
                <a:ea typeface="Century Gothic"/>
                <a:cs typeface="Century Gothic"/>
                <a:sym typeface="Century Gothic"/>
              </a:rPr>
              <a:t>. </a:t>
            </a:r>
            <a:r>
              <a:rPr lang="en-GB" sz="2200" b="0" i="0" u="none" strike="noStrike" cap="none" dirty="0" err="1">
                <a:solidFill>
                  <a:srgbClr val="1F3864"/>
                </a:solidFill>
                <a:latin typeface="Century Gothic"/>
                <a:ea typeface="Century Gothic"/>
                <a:cs typeface="Century Gothic"/>
                <a:sym typeface="Century Gothic"/>
              </a:rPr>
              <a:t>Schreib</a:t>
            </a:r>
            <a:r>
              <a:rPr lang="en-GB" sz="2200" b="0" i="0" u="none" strike="noStrike" cap="none" dirty="0">
                <a:solidFill>
                  <a:srgbClr val="1F3864"/>
                </a:solidFill>
                <a:latin typeface="Century Gothic"/>
                <a:ea typeface="Century Gothic"/>
                <a:cs typeface="Century Gothic"/>
                <a:sym typeface="Century Gothic"/>
              </a:rPr>
              <a:t> 1</a:t>
            </a:r>
            <a:r>
              <a:rPr lang="en-GB" sz="2200" b="0" i="0" u="none" strike="noStrike" cap="none" dirty="0">
                <a:solidFill>
                  <a:srgbClr val="002060"/>
                </a:solidFill>
                <a:latin typeface="Century Gothic"/>
                <a:ea typeface="Century Gothic"/>
                <a:cs typeface="Century Gothic"/>
                <a:sym typeface="Century Gothic"/>
              </a:rPr>
              <a:t>-</a:t>
            </a:r>
            <a:r>
              <a:rPr lang="en-GB" sz="2200" b="0" i="0" u="none" strike="noStrike" cap="none" dirty="0">
                <a:solidFill>
                  <a:srgbClr val="1F3864"/>
                </a:solidFill>
                <a:latin typeface="Century Gothic"/>
                <a:ea typeface="Century Gothic"/>
                <a:cs typeface="Century Gothic"/>
                <a:sym typeface="Century Gothic"/>
              </a:rPr>
              <a:t>8, </a:t>
            </a:r>
            <a:r>
              <a:rPr lang="en-GB" sz="2200" b="1" i="0" u="none" strike="noStrike" cap="none" dirty="0">
                <a:solidFill>
                  <a:srgbClr val="1F3864"/>
                </a:solidFill>
                <a:latin typeface="Century Gothic"/>
                <a:ea typeface="Century Gothic"/>
                <a:cs typeface="Century Gothic"/>
                <a:sym typeface="Century Gothic"/>
              </a:rPr>
              <a:t>V</a:t>
            </a:r>
            <a:r>
              <a:rPr lang="en-GB" sz="2200" b="0" i="0" u="none" strike="noStrike" cap="none" dirty="0">
                <a:solidFill>
                  <a:srgbClr val="1F3864"/>
                </a:solidFill>
                <a:latin typeface="Century Gothic"/>
                <a:ea typeface="Century Gothic"/>
                <a:cs typeface="Century Gothic"/>
                <a:sym typeface="Century Gothic"/>
              </a:rPr>
              <a:t> </a:t>
            </a:r>
            <a:r>
              <a:rPr lang="en-GB" sz="2200" b="0" i="0" u="none" strike="noStrike" cap="none" dirty="0" err="1">
                <a:solidFill>
                  <a:srgbClr val="1F3864"/>
                </a:solidFill>
                <a:latin typeface="Century Gothic"/>
                <a:ea typeface="Century Gothic"/>
                <a:cs typeface="Century Gothic"/>
                <a:sym typeface="Century Gothic"/>
              </a:rPr>
              <a:t>oder</a:t>
            </a:r>
            <a:r>
              <a:rPr lang="en-GB" sz="2200" b="0" i="0" u="none" strike="noStrike" cap="none" dirty="0">
                <a:solidFill>
                  <a:srgbClr val="1F3864"/>
                </a:solidFill>
                <a:latin typeface="Century Gothic"/>
                <a:ea typeface="Century Gothic"/>
                <a:cs typeface="Century Gothic"/>
                <a:sym typeface="Century Gothic"/>
              </a:rPr>
              <a:t> </a:t>
            </a:r>
            <a:r>
              <a:rPr lang="en-GB" sz="2200" b="1" i="0" u="none" strike="noStrike" cap="none" dirty="0">
                <a:solidFill>
                  <a:srgbClr val="1F3864"/>
                </a:solidFill>
                <a:latin typeface="Century Gothic"/>
                <a:ea typeface="Century Gothic"/>
                <a:cs typeface="Century Gothic"/>
                <a:sym typeface="Century Gothic"/>
              </a:rPr>
              <a:t>G</a:t>
            </a:r>
            <a:r>
              <a:rPr lang="en-GB" sz="2200" dirty="0">
                <a:solidFill>
                  <a:srgbClr val="1F3864"/>
                </a:solidFill>
                <a:latin typeface="Century Gothic"/>
                <a:ea typeface="Century Gothic"/>
                <a:cs typeface="Century Gothic"/>
                <a:sym typeface="Century Gothic"/>
              </a:rPr>
              <a:t> und</a:t>
            </a:r>
            <a:r>
              <a:rPr lang="en-GB" sz="2200" b="0" i="0" u="none" strike="noStrike" cap="none" dirty="0">
                <a:solidFill>
                  <a:srgbClr val="1F3864"/>
                </a:solidFill>
                <a:latin typeface="Century Gothic"/>
                <a:ea typeface="Century Gothic"/>
                <a:cs typeface="Century Gothic"/>
                <a:sym typeface="Century Gothic"/>
              </a:rPr>
              <a:t> </a:t>
            </a:r>
            <a:r>
              <a:rPr lang="en-GB" sz="2200" b="1" i="0" u="none" strike="noStrike" cap="none" dirty="0">
                <a:solidFill>
                  <a:srgbClr val="1F3864"/>
                </a:solidFill>
                <a:latin typeface="Century Gothic"/>
                <a:ea typeface="Century Gothic"/>
                <a:cs typeface="Century Gothic"/>
                <a:sym typeface="Century Gothic"/>
              </a:rPr>
              <a:t>ich</a:t>
            </a:r>
            <a:r>
              <a:rPr lang="en-GB" sz="2200" b="0" i="0" u="none" strike="noStrike" cap="none" dirty="0">
                <a:solidFill>
                  <a:srgbClr val="1F3864"/>
                </a:solidFill>
                <a:latin typeface="Century Gothic"/>
                <a:ea typeface="Century Gothic"/>
                <a:cs typeface="Century Gothic"/>
                <a:sym typeface="Century Gothic"/>
              </a:rPr>
              <a:t>, </a:t>
            </a:r>
            <a:r>
              <a:rPr lang="en-GB" sz="2200" b="1" i="0" u="none" strike="noStrike" cap="none" dirty="0">
                <a:solidFill>
                  <a:srgbClr val="1F3864"/>
                </a:solidFill>
                <a:latin typeface="Century Gothic"/>
                <a:ea typeface="Century Gothic"/>
                <a:cs typeface="Century Gothic"/>
                <a:sym typeface="Century Gothic"/>
              </a:rPr>
              <a:t>du</a:t>
            </a:r>
            <a:r>
              <a:rPr lang="en-GB" sz="2200" b="0" i="0" u="none" strike="noStrike" cap="none" dirty="0">
                <a:solidFill>
                  <a:srgbClr val="1F3864"/>
                </a:solidFill>
                <a:latin typeface="Century Gothic"/>
                <a:ea typeface="Century Gothic"/>
                <a:cs typeface="Century Gothic"/>
                <a:sym typeface="Century Gothic"/>
              </a:rPr>
              <a:t> </a:t>
            </a:r>
            <a:r>
              <a:rPr lang="en-GB" sz="2200" b="0" i="0" u="none" strike="noStrike" cap="none" dirty="0" err="1">
                <a:solidFill>
                  <a:srgbClr val="1F3864"/>
                </a:solidFill>
                <a:latin typeface="Century Gothic"/>
                <a:ea typeface="Century Gothic"/>
                <a:cs typeface="Century Gothic"/>
                <a:sym typeface="Century Gothic"/>
              </a:rPr>
              <a:t>oder</a:t>
            </a:r>
            <a:r>
              <a:rPr lang="en-GB" sz="2200" b="0" i="0" u="none" strike="noStrike" cap="none" dirty="0">
                <a:solidFill>
                  <a:srgbClr val="1F3864"/>
                </a:solidFill>
                <a:latin typeface="Century Gothic"/>
                <a:ea typeface="Century Gothic"/>
                <a:cs typeface="Century Gothic"/>
                <a:sym typeface="Century Gothic"/>
              </a:rPr>
              <a:t> </a:t>
            </a:r>
            <a:r>
              <a:rPr lang="en-GB" sz="2200" b="1" i="0" u="none" strike="noStrike" cap="none" dirty="0" err="1">
                <a:solidFill>
                  <a:srgbClr val="1F3864"/>
                </a:solidFill>
                <a:latin typeface="Century Gothic"/>
                <a:ea typeface="Century Gothic"/>
                <a:cs typeface="Century Gothic"/>
                <a:sym typeface="Century Gothic"/>
              </a:rPr>
              <a:t>sie</a:t>
            </a:r>
            <a:r>
              <a:rPr lang="en-GB" sz="2200" b="0" i="0" u="none" strike="noStrike" cap="none" dirty="0">
                <a:solidFill>
                  <a:srgbClr val="1F3864"/>
                </a:solidFill>
                <a:latin typeface="Century Gothic"/>
                <a:ea typeface="Century Gothic"/>
                <a:cs typeface="Century Gothic"/>
                <a:sym typeface="Century Gothic"/>
              </a:rPr>
              <a:t>.</a:t>
            </a:r>
            <a:endParaRPr dirty="0"/>
          </a:p>
        </p:txBody>
      </p:sp>
      <p:sp>
        <p:nvSpPr>
          <p:cNvPr id="402" name="Google Shape;402;p11"/>
          <p:cNvSpPr/>
          <p:nvPr/>
        </p:nvSpPr>
        <p:spPr>
          <a:xfrm>
            <a:off x="7648333" y="247870"/>
            <a:ext cx="1959429" cy="1156375"/>
          </a:xfrm>
          <a:prstGeom prst="cloudCallout">
            <a:avLst>
              <a:gd name="adj1" fmla="val 80500"/>
              <a:gd name="adj2" fmla="val 39907"/>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03" name="Google Shape;403;p11" descr="A picture containing text, vector graphics&#10;&#10;Description automatically generated"/>
          <p:cNvPicPr preferRelativeResize="0"/>
          <p:nvPr/>
        </p:nvPicPr>
        <p:blipFill rotWithShape="1">
          <a:blip r:embed="rId13">
            <a:alphaModFix/>
          </a:blip>
          <a:srcRect/>
          <a:stretch/>
        </p:blipFill>
        <p:spPr>
          <a:xfrm>
            <a:off x="8021059" y="438597"/>
            <a:ext cx="673222" cy="727634"/>
          </a:xfrm>
          <a:prstGeom prst="rect">
            <a:avLst/>
          </a:prstGeom>
          <a:noFill/>
          <a:ln>
            <a:noFill/>
          </a:ln>
        </p:spPr>
      </p:pic>
      <p:pic>
        <p:nvPicPr>
          <p:cNvPr id="404" name="Google Shape;404;p11" descr="A person talking on the phone&#10;&#10;Description automatically generated with medium confidence"/>
          <p:cNvPicPr preferRelativeResize="0"/>
          <p:nvPr/>
        </p:nvPicPr>
        <p:blipFill rotWithShape="1">
          <a:blip r:embed="rId14">
            <a:alphaModFix/>
          </a:blip>
          <a:srcRect/>
          <a:stretch/>
        </p:blipFill>
        <p:spPr>
          <a:xfrm>
            <a:off x="8454085" y="410797"/>
            <a:ext cx="712922" cy="7276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38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38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38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39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39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39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39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38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38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39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39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39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39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39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40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36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1"/>
                                          </p:stCondLst>
                                        </p:cTn>
                                        <p:tgtEl>
                                          <p:spTgt spid="37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37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1"/>
                                          </p:stCondLst>
                                        </p:cTn>
                                        <p:tgtEl>
                                          <p:spTgt spid="37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1"/>
                                          </p:stCondLst>
                                        </p:cTn>
                                        <p:tgtEl>
                                          <p:spTgt spid="37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1"/>
                                          </p:stCondLst>
                                        </p:cTn>
                                        <p:tgtEl>
                                          <p:spTgt spid="37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1"/>
                                          </p:stCondLst>
                                        </p:cTn>
                                        <p:tgtEl>
                                          <p:spTgt spid="37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1"/>
                                          </p:stCondLst>
                                        </p:cTn>
                                        <p:tgtEl>
                                          <p:spTgt spid="3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2" descr="background rectangle"/>
          <p:cNvPicPr preferRelativeResize="0"/>
          <p:nvPr/>
        </p:nvPicPr>
        <p:blipFill rotWithShape="1">
          <a:blip r:embed="rId3">
            <a:alphaModFix/>
          </a:blip>
          <a:srcRect/>
          <a:stretch/>
        </p:blipFill>
        <p:spPr>
          <a:xfrm>
            <a:off x="0" y="222813"/>
            <a:ext cx="4349931" cy="869950"/>
          </a:xfrm>
          <a:prstGeom prst="rect">
            <a:avLst/>
          </a:prstGeom>
          <a:noFill/>
          <a:ln>
            <a:noFill/>
          </a:ln>
        </p:spPr>
      </p:pic>
      <p:sp>
        <p:nvSpPr>
          <p:cNvPr id="411" name="Google Shape;411;p12"/>
          <p:cNvSpPr txBox="1">
            <a:spLocks noGrp="1"/>
          </p:cNvSpPr>
          <p:nvPr>
            <p:ph type="title"/>
          </p:nvPr>
        </p:nvSpPr>
        <p:spPr>
          <a:xfrm>
            <a:off x="31493" y="22392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In der Kindheit</a:t>
            </a:r>
            <a:endParaRPr sz="3600" b="1">
              <a:solidFill>
                <a:schemeClr val="lt1"/>
              </a:solidFill>
            </a:endParaRPr>
          </a:p>
        </p:txBody>
      </p:sp>
      <p:sp>
        <p:nvSpPr>
          <p:cNvPr id="412" name="Google Shape;412;p12"/>
          <p:cNvSpPr/>
          <p:nvPr/>
        </p:nvSpPr>
        <p:spPr>
          <a:xfrm>
            <a:off x="11007969" y="247046"/>
            <a:ext cx="9493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413" name="Google Shape;413;p12"/>
          <p:cNvGraphicFramePr/>
          <p:nvPr>
            <p:extLst>
              <p:ext uri="{D42A27DB-BD31-4B8C-83A1-F6EECF244321}">
                <p14:modId xmlns:p14="http://schemas.microsoft.com/office/powerpoint/2010/main" val="3145824032"/>
              </p:ext>
            </p:extLst>
          </p:nvPr>
        </p:nvGraphicFramePr>
        <p:xfrm>
          <a:off x="158663" y="1922226"/>
          <a:ext cx="11874675" cy="4180575"/>
        </p:xfrm>
        <a:graphic>
          <a:graphicData uri="http://schemas.openxmlformats.org/drawingml/2006/table">
            <a:tbl>
              <a:tblPr firstRow="1" bandRow="1">
                <a:noFill/>
                <a:tableStyleId>{DD5CCFEE-19D6-4465-9D56-5FDEECA1C278}</a:tableStyleId>
              </a:tblPr>
              <a:tblGrid>
                <a:gridCol w="613775">
                  <a:extLst>
                    <a:ext uri="{9D8B030D-6E8A-4147-A177-3AD203B41FA5}">
                      <a16:colId xmlns:a16="http://schemas.microsoft.com/office/drawing/2014/main" val="20000"/>
                    </a:ext>
                  </a:extLst>
                </a:gridCol>
                <a:gridCol w="9356950">
                  <a:extLst>
                    <a:ext uri="{9D8B030D-6E8A-4147-A177-3AD203B41FA5}">
                      <a16:colId xmlns:a16="http://schemas.microsoft.com/office/drawing/2014/main" val="20001"/>
                    </a:ext>
                  </a:extLst>
                </a:gridCol>
                <a:gridCol w="1903950">
                  <a:extLst>
                    <a:ext uri="{9D8B030D-6E8A-4147-A177-3AD203B41FA5}">
                      <a16:colId xmlns:a16="http://schemas.microsoft.com/office/drawing/2014/main" val="20002"/>
                    </a:ext>
                  </a:extLst>
                </a:gridCol>
              </a:tblGrid>
              <a:tr h="4970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endParaRPr sz="2000" b="1"/>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t>Wanted to do or did it?</a:t>
                      </a:r>
                      <a:endParaRPr/>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Ich wollte nie einschlafen.</a:t>
                      </a:r>
                      <a:endParaRPr sz="2000">
                        <a:latin typeface="Calibri"/>
                        <a:ea typeface="Calibri"/>
                        <a:cs typeface="Calibri"/>
                        <a:sym typeface="Calibri"/>
                      </a:endParaRPr>
                    </a:p>
                  </a:txBody>
                  <a:tcPr marL="114300" marR="114300" marT="0" marB="0" anchor="ctr"/>
                </a:tc>
                <a:tc>
                  <a:txBody>
                    <a:bodyPr/>
                    <a:lstStyle/>
                    <a:p>
                      <a:pPr marL="0" marR="0" lvl="0" indent="0" algn="ctr" rtl="0">
                        <a:spcBef>
                          <a:spcPts val="0"/>
                        </a:spcBef>
                        <a:spcAft>
                          <a:spcPts val="0"/>
                        </a:spcAft>
                        <a:buNone/>
                      </a:pPr>
                      <a:r>
                        <a:rPr lang="en-GB" sz="2000">
                          <a:solidFill>
                            <a:srgbClr val="1E4E79"/>
                          </a:solidFill>
                        </a:rPr>
                        <a:t>wollte | bin </a:t>
                      </a:r>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Und du  bist  abends immer spät wach geblieben.</a:t>
                      </a:r>
                      <a:endParaRPr sz="2000">
                        <a:solidFill>
                          <a:srgbClr val="1F4E79"/>
                        </a:solidFill>
                        <a:latin typeface="Century Gothic"/>
                        <a:ea typeface="Century Gothic"/>
                        <a:cs typeface="Century Gothic"/>
                        <a:sym typeface="Century Gothic"/>
                      </a:endParaRPr>
                    </a:p>
                  </a:txBody>
                  <a:tcPr marL="91450" marR="91450" marT="45725" marB="45725"/>
                </a:tc>
                <a:tc>
                  <a:txBody>
                    <a:bodyPr/>
                    <a:lstStyle/>
                    <a:p>
                      <a:pPr marL="0" marR="0" lvl="0" indent="0" algn="ctr" rtl="0">
                        <a:lnSpc>
                          <a:spcPct val="100000"/>
                        </a:lnSpc>
                        <a:spcBef>
                          <a:spcPts val="0"/>
                        </a:spcBef>
                        <a:spcAft>
                          <a:spcPts val="0"/>
                        </a:spcAft>
                        <a:buClr>
                          <a:srgbClr val="1E4E79"/>
                        </a:buClr>
                        <a:buSzPts val="2000"/>
                        <a:buFont typeface="Century Gothic"/>
                        <a:buNone/>
                      </a:pPr>
                      <a:r>
                        <a:rPr lang="en-GB" sz="2000">
                          <a:solidFill>
                            <a:srgbClr val="1E4E79"/>
                          </a:solidFill>
                        </a:rPr>
                        <a:t>wolltest | bist </a:t>
                      </a:r>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Mehmet wollte schnell wachsen.</a:t>
                      </a:r>
                      <a:endParaRPr/>
                    </a:p>
                  </a:txBody>
                  <a:tcPr marL="91450" marR="91450" marT="45725" marB="45725"/>
                </a:tc>
                <a:tc>
                  <a:txBody>
                    <a:bodyPr/>
                    <a:lstStyle/>
                    <a:p>
                      <a:pPr marL="0" marR="0" lvl="0" indent="0" algn="ctr" rtl="0">
                        <a:lnSpc>
                          <a:spcPct val="100000"/>
                        </a:lnSpc>
                        <a:spcBef>
                          <a:spcPts val="0"/>
                        </a:spcBef>
                        <a:spcAft>
                          <a:spcPts val="0"/>
                        </a:spcAft>
                        <a:buClr>
                          <a:srgbClr val="1E4E79"/>
                        </a:buClr>
                        <a:buSzPts val="2000"/>
                        <a:buFont typeface="Century Gothic"/>
                        <a:buNone/>
                      </a:pPr>
                      <a:r>
                        <a:rPr lang="en-GB" sz="2000">
                          <a:solidFill>
                            <a:srgbClr val="1E4E79"/>
                          </a:solidFill>
                        </a:rPr>
                        <a:t>wollte | ist</a:t>
                      </a: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dirty="0" err="1">
                          <a:solidFill>
                            <a:srgbClr val="1F4E79"/>
                          </a:solidFill>
                          <a:latin typeface="Century Gothic"/>
                          <a:ea typeface="Century Gothic"/>
                          <a:cs typeface="Century Gothic"/>
                          <a:sym typeface="Century Gothic"/>
                        </a:rPr>
                        <a:t>Ja</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deshalb</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wollte</a:t>
                      </a:r>
                      <a:r>
                        <a:rPr lang="en-GB" sz="2000" dirty="0">
                          <a:solidFill>
                            <a:srgbClr val="1F4E79"/>
                          </a:solidFill>
                          <a:latin typeface="Century Gothic"/>
                          <a:ea typeface="Century Gothic"/>
                          <a:cs typeface="Century Gothic"/>
                          <a:sym typeface="Century Gothic"/>
                        </a:rPr>
                        <a:t> er </a:t>
                      </a:r>
                      <a:r>
                        <a:rPr lang="en-GB" sz="2000" dirty="0" err="1">
                          <a:solidFill>
                            <a:srgbClr val="1F4E79"/>
                          </a:solidFill>
                          <a:latin typeface="Century Gothic"/>
                          <a:ea typeface="Century Gothic"/>
                          <a:cs typeface="Century Gothic"/>
                          <a:sym typeface="Century Gothic"/>
                        </a:rPr>
                        <a:t>immer</a:t>
                      </a:r>
                      <a:r>
                        <a:rPr lang="en-GB" sz="2000" dirty="0">
                          <a:solidFill>
                            <a:srgbClr val="1F4E79"/>
                          </a:solidFill>
                          <a:latin typeface="Century Gothic"/>
                          <a:ea typeface="Century Gothic"/>
                          <a:cs typeface="Century Gothic"/>
                          <a:sym typeface="Century Gothic"/>
                        </a:rPr>
                        <a:t> </a:t>
                      </a:r>
                      <a:r>
                        <a:rPr lang="en-GB" sz="2000" dirty="0" err="1">
                          <a:solidFill>
                            <a:srgbClr val="1F4E79"/>
                          </a:solidFill>
                          <a:latin typeface="Century Gothic"/>
                          <a:ea typeface="Century Gothic"/>
                          <a:cs typeface="Century Gothic"/>
                          <a:sym typeface="Century Gothic"/>
                        </a:rPr>
                        <a:t>aktiv</a:t>
                      </a:r>
                      <a:r>
                        <a:rPr lang="en-GB" sz="2000" dirty="0">
                          <a:solidFill>
                            <a:srgbClr val="1F4E79"/>
                          </a:solidFill>
                          <a:latin typeface="Century Gothic"/>
                          <a:ea typeface="Century Gothic"/>
                          <a:cs typeface="Century Gothic"/>
                          <a:sym typeface="Century Gothic"/>
                        </a:rPr>
                        <a:t> sein.</a:t>
                      </a:r>
                      <a:endParaRPr dirty="0"/>
                    </a:p>
                  </a:txBody>
                  <a:tcPr marL="91450" marR="91450" marT="45725" marB="45725"/>
                </a:tc>
                <a:tc>
                  <a:txBody>
                    <a:bodyPr/>
                    <a:lstStyle/>
                    <a:p>
                      <a:pPr marL="0" marR="0" lvl="0" indent="0" algn="ctr" rtl="0">
                        <a:lnSpc>
                          <a:spcPct val="100000"/>
                        </a:lnSpc>
                        <a:spcBef>
                          <a:spcPts val="0"/>
                        </a:spcBef>
                        <a:spcAft>
                          <a:spcPts val="0"/>
                        </a:spcAft>
                        <a:buClr>
                          <a:srgbClr val="1E4E79"/>
                        </a:buClr>
                        <a:buSzPts val="2000"/>
                        <a:buFont typeface="Century Gothic"/>
                        <a:buNone/>
                      </a:pPr>
                      <a:r>
                        <a:rPr lang="en-GB" sz="2000">
                          <a:solidFill>
                            <a:srgbClr val="1E4E79"/>
                          </a:solidFill>
                        </a:rPr>
                        <a:t>wollte | ist</a:t>
                      </a:r>
                      <a:endParaRPr sz="2000">
                        <a:solidFill>
                          <a:srgbClr val="1E4E79"/>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Wie Mehmet, habe ich meinen ersten Zahn mit fünf Jahren verloren.</a:t>
                      </a:r>
                      <a:endParaRPr/>
                    </a:p>
                  </a:txBody>
                  <a:tcPr marL="91450" marR="91450" marT="45725" marB="45725"/>
                </a:tc>
                <a:tc>
                  <a:txBody>
                    <a:bodyPr/>
                    <a:lstStyle/>
                    <a:p>
                      <a:pPr marL="0" marR="0" lvl="0" indent="0" algn="ctr" rtl="0">
                        <a:lnSpc>
                          <a:spcPct val="100000"/>
                        </a:lnSpc>
                        <a:spcBef>
                          <a:spcPts val="0"/>
                        </a:spcBef>
                        <a:spcAft>
                          <a:spcPts val="0"/>
                        </a:spcAft>
                        <a:buClr>
                          <a:srgbClr val="1E4E79"/>
                        </a:buClr>
                        <a:buSzPts val="2000"/>
                        <a:buFont typeface="Century Gothic"/>
                        <a:buNone/>
                      </a:pPr>
                      <a:r>
                        <a:rPr lang="en-GB" sz="2000">
                          <a:solidFill>
                            <a:srgbClr val="1E4E79"/>
                          </a:solidFill>
                        </a:rPr>
                        <a:t>wollte | habe</a:t>
                      </a:r>
                      <a:endParaRPr sz="200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Aber du wolltest nie zum Zahnarzt gehen!</a:t>
                      </a:r>
                      <a:endParaRPr/>
                    </a:p>
                  </a:txBody>
                  <a:tcPr marL="91450" marR="91450" marT="45725" marB="45725"/>
                </a:tc>
                <a:tc>
                  <a:txBody>
                    <a:bodyPr/>
                    <a:lstStyle/>
                    <a:p>
                      <a:pPr marL="0" marR="0" lvl="0" indent="0" algn="ctr" rtl="0">
                        <a:lnSpc>
                          <a:spcPct val="100000"/>
                        </a:lnSpc>
                        <a:spcBef>
                          <a:spcPts val="0"/>
                        </a:spcBef>
                        <a:spcAft>
                          <a:spcPts val="0"/>
                        </a:spcAft>
                        <a:buClr>
                          <a:srgbClr val="1E4E79"/>
                        </a:buClr>
                        <a:buSzPts val="2000"/>
                        <a:buFont typeface="Century Gothic"/>
                        <a:buNone/>
                      </a:pPr>
                      <a:r>
                        <a:rPr lang="en-GB" sz="2000">
                          <a:solidFill>
                            <a:srgbClr val="1E4E79"/>
                          </a:solidFill>
                        </a:rPr>
                        <a:t>wolltest | bist </a:t>
                      </a:r>
                      <a:endParaRPr/>
                    </a:p>
                  </a:txBody>
                  <a:tcPr marL="91450" marR="91450" marT="45725" marB="45725"/>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7000"/>
                        </a:lnSpc>
                        <a:spcBef>
                          <a:spcPts val="0"/>
                        </a:spcBef>
                        <a:spcAft>
                          <a:spcPts val="0"/>
                        </a:spcAft>
                        <a:buNone/>
                      </a:pPr>
                      <a:r>
                        <a:rPr lang="en-GB" sz="2000">
                          <a:solidFill>
                            <a:srgbClr val="1F4E79"/>
                          </a:solidFill>
                          <a:latin typeface="Century Gothic"/>
                          <a:ea typeface="Century Gothic"/>
                          <a:cs typeface="Century Gothic"/>
                          <a:sym typeface="Century Gothic"/>
                        </a:rPr>
                        <a:t>Ich habe Mutti beim Zahnarzt beobachtet. Ich hatte Angst!!</a:t>
                      </a:r>
                      <a:endParaRPr/>
                    </a:p>
                  </a:txBody>
                  <a:tcPr marL="91450" marR="91450" marT="45725" marB="45725"/>
                </a:tc>
                <a:tc>
                  <a:txBody>
                    <a:bodyPr/>
                    <a:lstStyle/>
                    <a:p>
                      <a:pPr marL="0" marR="0" lvl="0" indent="0" algn="ctr" rtl="0">
                        <a:lnSpc>
                          <a:spcPct val="100000"/>
                        </a:lnSpc>
                        <a:spcBef>
                          <a:spcPts val="0"/>
                        </a:spcBef>
                        <a:spcAft>
                          <a:spcPts val="0"/>
                        </a:spcAft>
                        <a:buClr>
                          <a:srgbClr val="1E4E79"/>
                        </a:buClr>
                        <a:buSzPts val="2000"/>
                        <a:buFont typeface="Century Gothic"/>
                        <a:buNone/>
                      </a:pPr>
                      <a:r>
                        <a:rPr lang="en-GB" sz="2000" dirty="0" err="1">
                          <a:solidFill>
                            <a:srgbClr val="1E4E79"/>
                          </a:solidFill>
                        </a:rPr>
                        <a:t>wollte</a:t>
                      </a:r>
                      <a:r>
                        <a:rPr lang="en-GB" sz="2000" dirty="0">
                          <a:solidFill>
                            <a:srgbClr val="1E4E79"/>
                          </a:solidFill>
                        </a:rPr>
                        <a:t> | </a:t>
                      </a:r>
                      <a:r>
                        <a:rPr lang="en-GB" sz="2000" dirty="0" err="1">
                          <a:solidFill>
                            <a:srgbClr val="1E4E79"/>
                          </a:solidFill>
                        </a:rPr>
                        <a:t>habe</a:t>
                      </a:r>
                      <a:endParaRPr sz="2000" dirty="0">
                        <a:solidFill>
                          <a:srgbClr val="1E4E79"/>
                        </a:solidFill>
                      </a:endParaRPr>
                    </a:p>
                  </a:txBody>
                  <a:tcPr marL="91450" marR="91450" marT="45725" marB="45725"/>
                </a:tc>
                <a:extLst>
                  <a:ext uri="{0D108BD9-81ED-4DB2-BD59-A6C34878D82A}">
                    <a16:rowId xmlns:a16="http://schemas.microsoft.com/office/drawing/2014/main" val="10007"/>
                  </a:ext>
                </a:extLst>
              </a:tr>
            </a:tbl>
          </a:graphicData>
        </a:graphic>
      </p:graphicFrame>
      <p:sp>
        <p:nvSpPr>
          <p:cNvPr id="414" name="Google Shape;414;p12"/>
          <p:cNvSpPr txBox="1"/>
          <p:nvPr/>
        </p:nvSpPr>
        <p:spPr>
          <a:xfrm>
            <a:off x="81317" y="1078753"/>
            <a:ext cx="961807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a:solidFill>
                  <a:srgbClr val="1F3864"/>
                </a:solidFill>
                <a:latin typeface="Century Gothic"/>
                <a:ea typeface="Century Gothic"/>
                <a:cs typeface="Century Gothic"/>
                <a:sym typeface="Century Gothic"/>
              </a:rPr>
              <a:t>Wolfgang und Mia </a:t>
            </a:r>
            <a:r>
              <a:rPr lang="en-GB" sz="2400" b="0" i="0" u="none" strike="noStrike" cap="none" dirty="0" err="1">
                <a:solidFill>
                  <a:srgbClr val="1F3864"/>
                </a:solidFill>
                <a:latin typeface="Century Gothic"/>
                <a:ea typeface="Century Gothic"/>
                <a:cs typeface="Century Gothic"/>
                <a:sym typeface="Century Gothic"/>
              </a:rPr>
              <a:t>reden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über</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ihre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Kindheit</a:t>
            </a:r>
            <a:r>
              <a:rPr lang="en-GB" sz="2400" b="0" i="0" u="none" strike="noStrike" cap="none" dirty="0">
                <a:solidFill>
                  <a:srgbClr val="1F3864"/>
                </a:solidFill>
                <a:latin typeface="Century Gothic"/>
                <a:ea typeface="Century Gothic"/>
                <a:cs typeface="Century Gothic"/>
                <a:sym typeface="Century Gothic"/>
              </a:rPr>
              <a:t>. </a:t>
            </a:r>
            <a:br>
              <a:rPr lang="en-GB" sz="2400" b="0" i="0" u="none" strike="noStrike" cap="none" dirty="0">
                <a:solidFill>
                  <a:srgbClr val="1F3864"/>
                </a:solidFill>
                <a:latin typeface="Century Gothic"/>
                <a:ea typeface="Century Gothic"/>
                <a:cs typeface="Century Gothic"/>
                <a:sym typeface="Century Gothic"/>
              </a:rPr>
            </a:br>
            <a:r>
              <a:rPr lang="en-GB" sz="2400" b="0" i="1" u="none" strike="noStrike" cap="none" dirty="0" err="1">
                <a:solidFill>
                  <a:srgbClr val="1F3864"/>
                </a:solidFill>
                <a:latin typeface="Century Gothic"/>
                <a:ea typeface="Century Gothic"/>
                <a:cs typeface="Century Gothic"/>
                <a:sym typeface="Century Gothic"/>
              </a:rPr>
              <a:t>Wollten</a:t>
            </a:r>
            <a:r>
              <a:rPr lang="en-GB" sz="2400" b="0" i="1" u="none" strike="noStrike" cap="none" dirty="0">
                <a:solidFill>
                  <a:srgbClr val="1F3864"/>
                </a:solidFill>
                <a:latin typeface="Century Gothic"/>
                <a:ea typeface="Century Gothic"/>
                <a:cs typeface="Century Gothic"/>
                <a:sym typeface="Century Gothic"/>
              </a:rPr>
              <a:t> </a:t>
            </a:r>
            <a:r>
              <a:rPr lang="en-GB" sz="2400" b="0" i="1" u="none" strike="noStrike" cap="none" dirty="0" err="1">
                <a:solidFill>
                  <a:srgbClr val="1F3864"/>
                </a:solidFill>
                <a:latin typeface="Century Gothic"/>
                <a:ea typeface="Century Gothic"/>
                <a:cs typeface="Century Gothic"/>
                <a:sym typeface="Century Gothic"/>
              </a:rPr>
              <a:t>sie</a:t>
            </a:r>
            <a:r>
              <a:rPr lang="en-GB" sz="2400" b="0" i="1" u="none" strike="noStrike" cap="none" dirty="0">
                <a:solidFill>
                  <a:srgbClr val="1F3864"/>
                </a:solidFill>
                <a:latin typeface="Century Gothic"/>
                <a:ea typeface="Century Gothic"/>
                <a:cs typeface="Century Gothic"/>
                <a:sym typeface="Century Gothic"/>
              </a:rPr>
              <a:t> das </a:t>
            </a:r>
            <a:r>
              <a:rPr lang="en-GB" sz="2400" b="0" i="1" u="none" strike="noStrike" cap="none" dirty="0" err="1">
                <a:solidFill>
                  <a:srgbClr val="1F3864"/>
                </a:solidFill>
                <a:latin typeface="Century Gothic"/>
                <a:ea typeface="Century Gothic"/>
                <a:cs typeface="Century Gothic"/>
                <a:sym typeface="Century Gothic"/>
              </a:rPr>
              <a:t>machen</a:t>
            </a:r>
            <a:r>
              <a:rPr lang="en-GB" sz="2400" b="0" i="0" u="none" strike="noStrike" cap="none" dirty="0">
                <a:solidFill>
                  <a:srgbClr val="1F3864"/>
                </a:solidFill>
                <a:latin typeface="Century Gothic"/>
                <a:ea typeface="Century Gothic"/>
                <a:cs typeface="Century Gothic"/>
                <a:sym typeface="Century Gothic"/>
              </a:rPr>
              <a:t> </a:t>
            </a:r>
            <a:r>
              <a:rPr lang="en-GB" sz="2400" b="1" i="0" u="none" strike="noStrike" cap="none" dirty="0">
                <a:solidFill>
                  <a:srgbClr val="1F3864"/>
                </a:solidFill>
                <a:latin typeface="Century Gothic"/>
                <a:ea typeface="Century Gothic"/>
                <a:cs typeface="Century Gothic"/>
                <a:sym typeface="Century Gothic"/>
              </a:rPr>
              <a:t>or</a:t>
            </a:r>
            <a:r>
              <a:rPr lang="en-GB" sz="2400" b="0" i="0" u="none" strike="noStrike" cap="none" dirty="0">
                <a:solidFill>
                  <a:srgbClr val="1F3864"/>
                </a:solidFill>
                <a:latin typeface="Century Gothic"/>
                <a:ea typeface="Century Gothic"/>
                <a:cs typeface="Century Gothic"/>
                <a:sym typeface="Century Gothic"/>
              </a:rPr>
              <a:t> </a:t>
            </a:r>
            <a:r>
              <a:rPr lang="en-GB" sz="2400" b="0" i="1" u="none" strike="noStrike" cap="none" dirty="0" err="1">
                <a:solidFill>
                  <a:srgbClr val="1F3864"/>
                </a:solidFill>
                <a:latin typeface="Century Gothic"/>
                <a:ea typeface="Century Gothic"/>
                <a:cs typeface="Century Gothic"/>
                <a:sym typeface="Century Gothic"/>
              </a:rPr>
              <a:t>haben</a:t>
            </a:r>
            <a:r>
              <a:rPr lang="en-GB" sz="2400" b="0" i="1" u="none" strike="noStrike" cap="none" dirty="0">
                <a:solidFill>
                  <a:srgbClr val="1F3864"/>
                </a:solidFill>
                <a:latin typeface="Century Gothic"/>
                <a:ea typeface="Century Gothic"/>
                <a:cs typeface="Century Gothic"/>
                <a:sym typeface="Century Gothic"/>
              </a:rPr>
              <a:t> </a:t>
            </a:r>
            <a:r>
              <a:rPr lang="en-GB" sz="2400" b="0" i="1" u="none" strike="noStrike" cap="none" dirty="0" err="1">
                <a:solidFill>
                  <a:srgbClr val="1F3864"/>
                </a:solidFill>
                <a:latin typeface="Century Gothic"/>
                <a:ea typeface="Century Gothic"/>
                <a:cs typeface="Century Gothic"/>
                <a:sym typeface="Century Gothic"/>
              </a:rPr>
              <a:t>sie</a:t>
            </a:r>
            <a:r>
              <a:rPr lang="en-GB" sz="2400" b="0" i="1" u="none" strike="noStrike" cap="none" dirty="0">
                <a:solidFill>
                  <a:srgbClr val="1F3864"/>
                </a:solidFill>
                <a:latin typeface="Century Gothic"/>
                <a:ea typeface="Century Gothic"/>
                <a:cs typeface="Century Gothic"/>
                <a:sym typeface="Century Gothic"/>
              </a:rPr>
              <a:t> das </a:t>
            </a:r>
            <a:r>
              <a:rPr lang="en-GB" sz="2400" b="0" i="1" u="none" strike="noStrike" cap="none" dirty="0" err="1">
                <a:solidFill>
                  <a:srgbClr val="1F3864"/>
                </a:solidFill>
                <a:latin typeface="Century Gothic"/>
                <a:ea typeface="Century Gothic"/>
                <a:cs typeface="Century Gothic"/>
                <a:sym typeface="Century Gothic"/>
              </a:rPr>
              <a:t>gemacht</a:t>
            </a:r>
            <a:r>
              <a:rPr lang="en-GB" sz="2400" b="0" i="0" u="none" strike="noStrike" cap="none" dirty="0">
                <a:solidFill>
                  <a:srgbClr val="1F3864"/>
                </a:solidFill>
                <a:latin typeface="Century Gothic"/>
                <a:ea typeface="Century Gothic"/>
                <a:cs typeface="Century Gothic"/>
                <a:sym typeface="Century Gothic"/>
              </a:rPr>
              <a:t>?</a:t>
            </a:r>
            <a:endParaRPr dirty="0"/>
          </a:p>
        </p:txBody>
      </p:sp>
      <p:sp>
        <p:nvSpPr>
          <p:cNvPr id="415" name="Google Shape;415;p12" descr="text box hiding answer"/>
          <p:cNvSpPr txBox="1"/>
          <p:nvPr/>
        </p:nvSpPr>
        <p:spPr>
          <a:xfrm>
            <a:off x="1302894" y="2669551"/>
            <a:ext cx="820446" cy="307777"/>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_____</a:t>
            </a:r>
            <a:endParaRPr/>
          </a:p>
        </p:txBody>
      </p:sp>
      <p:sp>
        <p:nvSpPr>
          <p:cNvPr id="416" name="Google Shape;416;p12" descr="text box hiding answer"/>
          <p:cNvSpPr txBox="1"/>
          <p:nvPr/>
        </p:nvSpPr>
        <p:spPr>
          <a:xfrm>
            <a:off x="1801347" y="3168053"/>
            <a:ext cx="572513" cy="307777"/>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a:t>
            </a:r>
            <a:endParaRPr/>
          </a:p>
        </p:txBody>
      </p:sp>
      <p:pic>
        <p:nvPicPr>
          <p:cNvPr id="417" name="Google Shape;417;p12" descr="A picture containing text, vector graphics&#10;&#10;Description automatically generated"/>
          <p:cNvPicPr preferRelativeResize="0"/>
          <p:nvPr/>
        </p:nvPicPr>
        <p:blipFill rotWithShape="1">
          <a:blip r:embed="rId4">
            <a:alphaModFix/>
          </a:blip>
          <a:srcRect b="17506"/>
          <a:stretch/>
        </p:blipFill>
        <p:spPr>
          <a:xfrm>
            <a:off x="236085" y="3150537"/>
            <a:ext cx="390856" cy="329084"/>
          </a:xfrm>
          <a:prstGeom prst="rect">
            <a:avLst/>
          </a:prstGeom>
          <a:noFill/>
          <a:ln>
            <a:noFill/>
          </a:ln>
        </p:spPr>
      </p:pic>
      <p:pic>
        <p:nvPicPr>
          <p:cNvPr id="418" name="Google Shape;418;p12" descr="A picture containing text, vector graphics&#10;&#10;Description automatically generated"/>
          <p:cNvPicPr preferRelativeResize="0"/>
          <p:nvPr/>
        </p:nvPicPr>
        <p:blipFill rotWithShape="1">
          <a:blip r:embed="rId5">
            <a:alphaModFix/>
          </a:blip>
          <a:srcRect b="20167"/>
          <a:stretch/>
        </p:blipFill>
        <p:spPr>
          <a:xfrm>
            <a:off x="221649" y="2630654"/>
            <a:ext cx="501912" cy="385569"/>
          </a:xfrm>
          <a:prstGeom prst="rect">
            <a:avLst/>
          </a:prstGeom>
          <a:noFill/>
          <a:ln>
            <a:noFill/>
          </a:ln>
        </p:spPr>
      </p:pic>
      <p:pic>
        <p:nvPicPr>
          <p:cNvPr id="419" name="Google Shape;419;p12" descr="A picture containing text, vector graphics&#10;&#10;Description automatically generated"/>
          <p:cNvPicPr preferRelativeResize="0"/>
          <p:nvPr/>
        </p:nvPicPr>
        <p:blipFill rotWithShape="1">
          <a:blip r:embed="rId5">
            <a:alphaModFix/>
          </a:blip>
          <a:srcRect b="20167"/>
          <a:stretch/>
        </p:blipFill>
        <p:spPr>
          <a:xfrm>
            <a:off x="194384" y="3641942"/>
            <a:ext cx="501912" cy="385569"/>
          </a:xfrm>
          <a:prstGeom prst="rect">
            <a:avLst/>
          </a:prstGeom>
          <a:noFill/>
          <a:ln>
            <a:noFill/>
          </a:ln>
        </p:spPr>
      </p:pic>
      <p:sp>
        <p:nvSpPr>
          <p:cNvPr id="420" name="Google Shape;420;p12" descr="text box hiding answer"/>
          <p:cNvSpPr txBox="1"/>
          <p:nvPr/>
        </p:nvSpPr>
        <p:spPr>
          <a:xfrm>
            <a:off x="1963637" y="3685586"/>
            <a:ext cx="820446" cy="307777"/>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_____</a:t>
            </a:r>
            <a:endParaRPr/>
          </a:p>
        </p:txBody>
      </p:sp>
      <p:pic>
        <p:nvPicPr>
          <p:cNvPr id="421" name="Google Shape;421;p12" descr="A picture containing text, vector graphics&#10;&#10;Description automatically generated"/>
          <p:cNvPicPr preferRelativeResize="0"/>
          <p:nvPr/>
        </p:nvPicPr>
        <p:blipFill rotWithShape="1">
          <a:blip r:embed="rId4">
            <a:alphaModFix/>
          </a:blip>
          <a:srcRect b="17506"/>
          <a:stretch/>
        </p:blipFill>
        <p:spPr>
          <a:xfrm>
            <a:off x="249912" y="4137826"/>
            <a:ext cx="390856" cy="329084"/>
          </a:xfrm>
          <a:prstGeom prst="rect">
            <a:avLst/>
          </a:prstGeom>
          <a:noFill/>
          <a:ln>
            <a:noFill/>
          </a:ln>
        </p:spPr>
      </p:pic>
      <p:sp>
        <p:nvSpPr>
          <p:cNvPr id="422" name="Google Shape;422;p12" descr="text box hiding answer"/>
          <p:cNvSpPr txBox="1"/>
          <p:nvPr/>
        </p:nvSpPr>
        <p:spPr>
          <a:xfrm>
            <a:off x="2282873" y="4130615"/>
            <a:ext cx="820447" cy="307777"/>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a:t>
            </a:r>
            <a:endParaRPr/>
          </a:p>
        </p:txBody>
      </p:sp>
      <p:pic>
        <p:nvPicPr>
          <p:cNvPr id="423" name="Google Shape;423;p12" descr="A picture containing text, vector graphics&#10;&#10;Description automatically generated"/>
          <p:cNvPicPr preferRelativeResize="0"/>
          <p:nvPr/>
        </p:nvPicPr>
        <p:blipFill rotWithShape="1">
          <a:blip r:embed="rId5">
            <a:alphaModFix/>
          </a:blip>
          <a:srcRect b="20167"/>
          <a:stretch/>
        </p:blipFill>
        <p:spPr>
          <a:xfrm>
            <a:off x="236085" y="4650199"/>
            <a:ext cx="501912" cy="385569"/>
          </a:xfrm>
          <a:prstGeom prst="rect">
            <a:avLst/>
          </a:prstGeom>
          <a:noFill/>
          <a:ln>
            <a:noFill/>
          </a:ln>
        </p:spPr>
      </p:pic>
      <p:sp>
        <p:nvSpPr>
          <p:cNvPr id="424" name="Google Shape;424;p12" descr="text box hiding answer"/>
          <p:cNvSpPr txBox="1"/>
          <p:nvPr/>
        </p:nvSpPr>
        <p:spPr>
          <a:xfrm>
            <a:off x="2452321" y="4676568"/>
            <a:ext cx="820446" cy="307777"/>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_____</a:t>
            </a:r>
            <a:endParaRPr/>
          </a:p>
        </p:txBody>
      </p:sp>
      <p:pic>
        <p:nvPicPr>
          <p:cNvPr id="425" name="Google Shape;425;p12" descr="A picture containing text, vector graphics&#10;&#10;Description automatically generated"/>
          <p:cNvPicPr preferRelativeResize="0"/>
          <p:nvPr/>
        </p:nvPicPr>
        <p:blipFill rotWithShape="1">
          <a:blip r:embed="rId4">
            <a:alphaModFix/>
          </a:blip>
          <a:srcRect b="17506"/>
          <a:stretch/>
        </p:blipFill>
        <p:spPr>
          <a:xfrm>
            <a:off x="272393" y="5193685"/>
            <a:ext cx="390856" cy="329084"/>
          </a:xfrm>
          <a:prstGeom prst="rect">
            <a:avLst/>
          </a:prstGeom>
          <a:noFill/>
          <a:ln>
            <a:noFill/>
          </a:ln>
        </p:spPr>
      </p:pic>
      <p:sp>
        <p:nvSpPr>
          <p:cNvPr id="426" name="Google Shape;426;p12" descr="text box hiding answer"/>
          <p:cNvSpPr txBox="1"/>
          <p:nvPr/>
        </p:nvSpPr>
        <p:spPr>
          <a:xfrm>
            <a:off x="1858640" y="5176278"/>
            <a:ext cx="1034872" cy="307777"/>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a:t>
            </a:r>
            <a:endParaRPr/>
          </a:p>
        </p:txBody>
      </p:sp>
      <p:pic>
        <p:nvPicPr>
          <p:cNvPr id="427" name="Google Shape;427;p12" descr="A picture containing text, vector graphics&#10;&#10;Description automatically generated"/>
          <p:cNvPicPr preferRelativeResize="0"/>
          <p:nvPr/>
        </p:nvPicPr>
        <p:blipFill rotWithShape="1">
          <a:blip r:embed="rId5">
            <a:alphaModFix/>
          </a:blip>
          <a:srcRect b="20167"/>
          <a:stretch/>
        </p:blipFill>
        <p:spPr>
          <a:xfrm>
            <a:off x="223794" y="5658456"/>
            <a:ext cx="501912" cy="385569"/>
          </a:xfrm>
          <a:prstGeom prst="rect">
            <a:avLst/>
          </a:prstGeom>
          <a:noFill/>
          <a:ln>
            <a:noFill/>
          </a:ln>
        </p:spPr>
      </p:pic>
      <p:sp>
        <p:nvSpPr>
          <p:cNvPr id="428" name="Google Shape;428;p12" descr="text box hiding answer"/>
          <p:cNvSpPr txBox="1"/>
          <p:nvPr/>
        </p:nvSpPr>
        <p:spPr>
          <a:xfrm>
            <a:off x="1229748" y="5639506"/>
            <a:ext cx="820446" cy="307777"/>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_____</a:t>
            </a:r>
            <a:endParaRPr/>
          </a:p>
        </p:txBody>
      </p:sp>
      <p:pic>
        <p:nvPicPr>
          <p:cNvPr id="429" name="Google Shape;429;p12" descr="A person talking on the phone&#10;&#10;Description automatically generated with medium confidence"/>
          <p:cNvPicPr preferRelativeResize="0"/>
          <p:nvPr/>
        </p:nvPicPr>
        <p:blipFill rotWithShape="1">
          <a:blip r:embed="rId6">
            <a:alphaModFix/>
          </a:blip>
          <a:srcRect/>
          <a:stretch/>
        </p:blipFill>
        <p:spPr>
          <a:xfrm>
            <a:off x="11053499" y="792375"/>
            <a:ext cx="1107008" cy="1129851"/>
          </a:xfrm>
          <a:prstGeom prst="rect">
            <a:avLst/>
          </a:prstGeom>
          <a:noFill/>
          <a:ln>
            <a:noFill/>
          </a:ln>
        </p:spPr>
      </p:pic>
      <p:pic>
        <p:nvPicPr>
          <p:cNvPr id="430" name="Google Shape;430;p12" descr="A picture containing text, vector graphics&#10;&#10;Description automatically generated"/>
          <p:cNvPicPr preferRelativeResize="0"/>
          <p:nvPr/>
        </p:nvPicPr>
        <p:blipFill rotWithShape="1">
          <a:blip r:embed="rId7">
            <a:alphaModFix/>
          </a:blip>
          <a:srcRect/>
          <a:stretch/>
        </p:blipFill>
        <p:spPr>
          <a:xfrm flipH="1">
            <a:off x="10022567" y="747149"/>
            <a:ext cx="1258552" cy="11750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4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4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4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4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4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4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4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13" descr="background rectangle"/>
          <p:cNvPicPr preferRelativeResize="0"/>
          <p:nvPr/>
        </p:nvPicPr>
        <p:blipFill rotWithShape="1">
          <a:blip r:embed="rId3">
            <a:alphaModFix/>
          </a:blip>
          <a:srcRect/>
          <a:stretch/>
        </p:blipFill>
        <p:spPr>
          <a:xfrm>
            <a:off x="31493" y="506983"/>
            <a:ext cx="5872918" cy="869950"/>
          </a:xfrm>
          <a:prstGeom prst="rect">
            <a:avLst/>
          </a:prstGeom>
          <a:noFill/>
          <a:ln>
            <a:noFill/>
          </a:ln>
        </p:spPr>
      </p:pic>
      <p:sp>
        <p:nvSpPr>
          <p:cNvPr id="437" name="Google Shape;437;p13"/>
          <p:cNvSpPr txBox="1">
            <a:spLocks noGrp="1"/>
          </p:cNvSpPr>
          <p:nvPr>
            <p:ph type="title"/>
          </p:nvPr>
        </p:nvSpPr>
        <p:spPr>
          <a:xfrm>
            <a:off x="31493" y="506983"/>
            <a:ext cx="5093752"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Jetzt oder früher?</a:t>
            </a:r>
            <a:endParaRPr/>
          </a:p>
        </p:txBody>
      </p:sp>
      <p:sp>
        <p:nvSpPr>
          <p:cNvPr id="438" name="Google Shape;438;p13"/>
          <p:cNvSpPr/>
          <p:nvPr/>
        </p:nvSpPr>
        <p:spPr>
          <a:xfrm>
            <a:off x="10453816" y="247046"/>
            <a:ext cx="1503511" cy="38314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439" name="Google Shape;439;p13"/>
          <p:cNvSpPr/>
          <p:nvPr/>
        </p:nvSpPr>
        <p:spPr>
          <a:xfrm>
            <a:off x="5472750" y="727207"/>
            <a:ext cx="6719249" cy="5386989"/>
          </a:xfrm>
          <a:prstGeom prst="roundRect">
            <a:avLst>
              <a:gd name="adj" fmla="val 16667"/>
            </a:avLst>
          </a:prstGeom>
          <a:noFill/>
          <a:ln w="762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1F3864"/>
              </a:buClr>
              <a:buSzPts val="2400"/>
              <a:buFont typeface="Century Gothic"/>
              <a:buNone/>
            </a:pPr>
            <a:endParaRPr sz="2400" dirty="0">
              <a:solidFill>
                <a:srgbClr val="1F3864"/>
              </a:solidFill>
              <a:latin typeface="Century Gothic"/>
              <a:ea typeface="Century Gothic"/>
              <a:cs typeface="Century Gothic"/>
              <a:sym typeface="Century Gothic"/>
            </a:endParaRPr>
          </a:p>
          <a:p>
            <a:pPr marL="0" marR="0" lvl="0" indent="0" algn="ctr" rtl="0">
              <a:lnSpc>
                <a:spcPct val="120000"/>
              </a:lnSpc>
              <a:spcBef>
                <a:spcPts val="0"/>
              </a:spcBef>
              <a:spcAft>
                <a:spcPts val="0"/>
              </a:spcAft>
              <a:buClr>
                <a:srgbClr val="1F3864"/>
              </a:buClr>
              <a:buSzPts val="2400"/>
              <a:buFont typeface="Century Gothic"/>
              <a:buNone/>
            </a:pPr>
            <a:r>
              <a:rPr lang="en-GB" sz="2400" b="0" i="0" u="none" strike="noStrike" cap="none" dirty="0">
                <a:solidFill>
                  <a:srgbClr val="1F3864"/>
                </a:solidFill>
                <a:latin typeface="Century Gothic"/>
                <a:ea typeface="Century Gothic"/>
                <a:cs typeface="Century Gothic"/>
                <a:sym typeface="Century Gothic"/>
              </a:rPr>
              <a:t>	</a:t>
            </a:r>
            <a:endParaRPr sz="2400" dirty="0">
              <a:solidFill>
                <a:schemeClr val="dk1"/>
              </a:solidFill>
              <a:latin typeface="Century Gothic"/>
              <a:ea typeface="Century Gothic"/>
              <a:cs typeface="Century Gothic"/>
              <a:sym typeface="Century Gothic"/>
            </a:endParaRPr>
          </a:p>
          <a:p>
            <a:pPr marL="0" marR="0" lvl="0" indent="0" algn="ctr" rtl="0">
              <a:lnSpc>
                <a:spcPct val="120000"/>
              </a:lnSpc>
              <a:spcBef>
                <a:spcPts val="0"/>
              </a:spcBef>
              <a:spcAft>
                <a:spcPts val="0"/>
              </a:spcAft>
              <a:buClr>
                <a:srgbClr val="1F3864"/>
              </a:buClr>
              <a:buSzPts val="2400"/>
              <a:buFont typeface="Century Gothic"/>
              <a:buNone/>
            </a:pPr>
            <a:r>
              <a:rPr lang="en-GB" sz="2400" dirty="0" err="1">
                <a:solidFill>
                  <a:srgbClr val="1F3864"/>
                </a:solidFill>
                <a:latin typeface="Century Gothic"/>
                <a:ea typeface="Century Gothic"/>
                <a:cs typeface="Century Gothic"/>
                <a:sym typeface="Century Gothic"/>
              </a:rPr>
              <a:t>a</a:t>
            </a:r>
            <a:r>
              <a:rPr lang="en-GB" sz="2400" b="0" i="0" u="none" strike="noStrike" cap="none" dirty="0" err="1">
                <a:solidFill>
                  <a:srgbClr val="1F3864"/>
                </a:solidFill>
                <a:latin typeface="Century Gothic"/>
                <a:ea typeface="Century Gothic"/>
                <a:cs typeface="Century Gothic"/>
                <a:sym typeface="Century Gothic"/>
              </a:rPr>
              <a:t>ktiv</a:t>
            </a:r>
            <a:r>
              <a:rPr lang="en-GB" sz="2400" b="0" i="0" u="none" strike="noStrike" cap="none" dirty="0">
                <a:solidFill>
                  <a:srgbClr val="1F3864"/>
                </a:solidFill>
                <a:latin typeface="Century Gothic"/>
                <a:ea typeface="Century Gothic"/>
                <a:cs typeface="Century Gothic"/>
                <a:sym typeface="Century Gothic"/>
              </a:rPr>
              <a:t> sein	</a:t>
            </a:r>
            <a:r>
              <a:rPr lang="en-GB" sz="2400" b="0" i="0" u="none" strike="noStrike" cap="none" dirty="0" err="1">
                <a:solidFill>
                  <a:srgbClr val="1F3864"/>
                </a:solidFill>
                <a:latin typeface="Century Gothic"/>
                <a:ea typeface="Century Gothic"/>
                <a:cs typeface="Century Gothic"/>
                <a:sym typeface="Century Gothic"/>
              </a:rPr>
              <a:t>jemanden</a:t>
            </a:r>
            <a:r>
              <a:rPr lang="en-GB" sz="2400" b="0" i="0" u="none" strike="noStrike" cap="none"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f</a:t>
            </a:r>
            <a:r>
              <a:rPr lang="en-GB" sz="2400" b="0" i="0" u="none" strike="noStrike" cap="none" dirty="0" err="1">
                <a:solidFill>
                  <a:srgbClr val="1F3864"/>
                </a:solidFill>
                <a:latin typeface="Century Gothic"/>
                <a:ea typeface="Century Gothic"/>
                <a:cs typeface="Century Gothic"/>
                <a:sym typeface="Century Gothic"/>
              </a:rPr>
              <a:t>ragen</a:t>
            </a:r>
            <a:endParaRPr sz="2400" dirty="0">
              <a:solidFill>
                <a:schemeClr val="dk1"/>
              </a:solidFill>
              <a:latin typeface="Century Gothic"/>
              <a:ea typeface="Century Gothic"/>
              <a:cs typeface="Century Gothic"/>
              <a:sym typeface="Century Gothic"/>
            </a:endParaRPr>
          </a:p>
          <a:p>
            <a:pPr marL="0" marR="0" lvl="0" indent="0" algn="ctr" rtl="0">
              <a:lnSpc>
                <a:spcPct val="120000"/>
              </a:lnSpc>
              <a:spcBef>
                <a:spcPts val="0"/>
              </a:spcBef>
              <a:spcAft>
                <a:spcPts val="0"/>
              </a:spcAft>
              <a:buClr>
                <a:srgbClr val="1F3864"/>
              </a:buClr>
              <a:buSzPts val="2400"/>
              <a:buFont typeface="Century Gothic"/>
              <a:buNone/>
            </a:pPr>
            <a:r>
              <a:rPr lang="en-GB" sz="2400" dirty="0" err="1">
                <a:solidFill>
                  <a:srgbClr val="1F3864"/>
                </a:solidFill>
                <a:latin typeface="Century Gothic"/>
                <a:ea typeface="Century Gothic"/>
                <a:cs typeface="Century Gothic"/>
                <a:sym typeface="Century Gothic"/>
              </a:rPr>
              <a:t>eine</a:t>
            </a:r>
            <a:r>
              <a:rPr lang="en-GB" sz="2400" dirty="0">
                <a:solidFill>
                  <a:srgbClr val="1F3864"/>
                </a:solidFill>
                <a:latin typeface="Century Gothic"/>
                <a:ea typeface="Century Gothic"/>
                <a:cs typeface="Century Gothic"/>
                <a:sym typeface="Century Gothic"/>
              </a:rPr>
              <a:t> Blume </a:t>
            </a:r>
            <a:r>
              <a:rPr lang="en-GB" sz="2400" dirty="0" err="1">
                <a:solidFill>
                  <a:srgbClr val="1F3864"/>
                </a:solidFill>
                <a:latin typeface="Century Gothic"/>
                <a:ea typeface="Century Gothic"/>
                <a:cs typeface="Century Gothic"/>
                <a:sym typeface="Century Gothic"/>
              </a:rPr>
              <a:t>haben</a:t>
            </a:r>
            <a:endParaRPr sz="2400" dirty="0">
              <a:solidFill>
                <a:schemeClr val="dk1"/>
              </a:solidFill>
              <a:latin typeface="Century Gothic"/>
              <a:ea typeface="Century Gothic"/>
              <a:cs typeface="Century Gothic"/>
              <a:sym typeface="Century Gothic"/>
            </a:endParaRPr>
          </a:p>
          <a:p>
            <a:pPr marL="0" marR="0" lvl="0" indent="0" algn="ctr" rtl="0">
              <a:lnSpc>
                <a:spcPct val="120000"/>
              </a:lnSpc>
              <a:spcBef>
                <a:spcPts val="0"/>
              </a:spcBef>
              <a:spcAft>
                <a:spcPts val="0"/>
              </a:spcAft>
              <a:buClr>
                <a:srgbClr val="1F3864"/>
              </a:buClr>
              <a:buSzPts val="2400"/>
              <a:buFont typeface="Century Gothic"/>
              <a:buNone/>
            </a:pPr>
            <a:r>
              <a:rPr lang="en-GB" sz="2400" dirty="0" err="1">
                <a:solidFill>
                  <a:srgbClr val="1F3864"/>
                </a:solidFill>
                <a:latin typeface="Century Gothic"/>
                <a:ea typeface="Century Gothic"/>
                <a:cs typeface="Century Gothic"/>
                <a:sym typeface="Century Gothic"/>
              </a:rPr>
              <a:t>g</a:t>
            </a:r>
            <a:r>
              <a:rPr lang="en-GB" sz="2400" b="0" i="0" u="none" strike="noStrike" cap="none" dirty="0" err="1">
                <a:solidFill>
                  <a:srgbClr val="1F3864"/>
                </a:solidFill>
                <a:latin typeface="Century Gothic"/>
                <a:ea typeface="Century Gothic"/>
                <a:cs typeface="Century Gothic"/>
                <a:sym typeface="Century Gothic"/>
              </a:rPr>
              <a:t>ucken</a:t>
            </a:r>
            <a:r>
              <a:rPr lang="en-GB" sz="2400" dirty="0">
                <a:solidFill>
                  <a:srgbClr val="1F3864"/>
                </a:solidFill>
                <a:latin typeface="Century Gothic"/>
                <a:ea typeface="Century Gothic"/>
                <a:cs typeface="Century Gothic"/>
                <a:sym typeface="Century Gothic"/>
              </a:rPr>
              <a:t>     </a:t>
            </a:r>
            <a:r>
              <a:rPr lang="en-GB" sz="2400" b="0" i="0" u="none" strike="noStrike" cap="none"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beliebt</a:t>
            </a:r>
            <a:r>
              <a:rPr lang="en-GB" sz="2400" dirty="0">
                <a:solidFill>
                  <a:srgbClr val="1F3864"/>
                </a:solidFill>
                <a:latin typeface="Century Gothic"/>
                <a:ea typeface="Century Gothic"/>
                <a:cs typeface="Century Gothic"/>
                <a:sym typeface="Century Gothic"/>
              </a:rPr>
              <a:t> sein       </a:t>
            </a:r>
            <a:r>
              <a:rPr lang="en-GB" sz="2400" dirty="0" err="1">
                <a:solidFill>
                  <a:srgbClr val="1F3864"/>
                </a:solidFill>
                <a:latin typeface="Century Gothic"/>
                <a:ea typeface="Century Gothic"/>
                <a:cs typeface="Century Gothic"/>
                <a:sym typeface="Century Gothic"/>
              </a:rPr>
              <a:t>beobachten</a:t>
            </a:r>
            <a:endParaRPr sz="2400" b="0" i="0" u="none" strike="noStrike" cap="none" dirty="0">
              <a:solidFill>
                <a:srgbClr val="1F3864"/>
              </a:solidFill>
              <a:latin typeface="Century Gothic"/>
              <a:ea typeface="Century Gothic"/>
              <a:cs typeface="Century Gothic"/>
              <a:sym typeface="Century Gothic"/>
            </a:endParaRPr>
          </a:p>
          <a:p>
            <a:pPr marL="0" marR="0" lvl="0" indent="0" algn="ctr" rtl="0">
              <a:lnSpc>
                <a:spcPct val="12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Wissenschaftler</a:t>
            </a:r>
            <a:r>
              <a:rPr lang="en-GB" sz="2400" b="0" i="0" u="none" strike="noStrike" cap="none" dirty="0">
                <a:solidFill>
                  <a:srgbClr val="1F3864"/>
                </a:solidFill>
                <a:latin typeface="Century Gothic"/>
                <a:ea typeface="Century Gothic"/>
                <a:cs typeface="Century Gothic"/>
                <a:sym typeface="Century Gothic"/>
              </a:rPr>
              <a:t> sein	</a:t>
            </a:r>
            <a:r>
              <a:rPr lang="en-GB" sz="2400" b="0" i="0" u="none" strike="noStrike" cap="none" dirty="0" err="1">
                <a:solidFill>
                  <a:srgbClr val="1F3864"/>
                </a:solidFill>
                <a:latin typeface="Century Gothic"/>
                <a:ea typeface="Century Gothic"/>
                <a:cs typeface="Century Gothic"/>
                <a:sym typeface="Century Gothic"/>
              </a:rPr>
              <a:t>wachsen</a:t>
            </a:r>
            <a:endParaRPr sz="2400" b="0" i="0" u="none" strike="noStrike" cap="none" dirty="0">
              <a:solidFill>
                <a:srgbClr val="1F3864"/>
              </a:solidFill>
              <a:latin typeface="Century Gothic"/>
              <a:ea typeface="Century Gothic"/>
              <a:cs typeface="Century Gothic"/>
              <a:sym typeface="Century Gothic"/>
            </a:endParaRPr>
          </a:p>
          <a:p>
            <a:pPr marL="0" marR="0" lvl="0" indent="0" algn="ctr" rtl="0">
              <a:lnSpc>
                <a:spcPct val="120000"/>
              </a:lnSpc>
              <a:spcBef>
                <a:spcPts val="0"/>
              </a:spcBef>
              <a:spcAft>
                <a:spcPts val="0"/>
              </a:spcAft>
              <a:buClr>
                <a:srgbClr val="1F3864"/>
              </a:buClr>
              <a:buSzPts val="2400"/>
              <a:buFont typeface="Century Gothic"/>
              <a:buNone/>
            </a:pPr>
            <a:r>
              <a:rPr lang="en-GB" sz="2400" dirty="0" err="1">
                <a:solidFill>
                  <a:srgbClr val="1F3864"/>
                </a:solidFill>
                <a:latin typeface="Century Gothic"/>
                <a:ea typeface="Century Gothic"/>
                <a:cs typeface="Century Gothic"/>
                <a:sym typeface="Century Gothic"/>
              </a:rPr>
              <a:t>e</a:t>
            </a:r>
            <a:r>
              <a:rPr lang="en-GB" sz="2400" b="0" i="0" u="none" strike="noStrike" cap="none" dirty="0" err="1">
                <a:solidFill>
                  <a:srgbClr val="1F3864"/>
                </a:solidFill>
                <a:latin typeface="Century Gothic"/>
                <a:ea typeface="Century Gothic"/>
                <a:cs typeface="Century Gothic"/>
                <a:sym typeface="Century Gothic"/>
              </a:rPr>
              <a:t>ine</a:t>
            </a:r>
            <a:r>
              <a:rPr lang="en-GB" sz="2400" b="0" i="0" u="none" strike="noStrike" cap="none" dirty="0">
                <a:solidFill>
                  <a:srgbClr val="1F3864"/>
                </a:solidFill>
                <a:latin typeface="Century Gothic"/>
                <a:ea typeface="Century Gothic"/>
                <a:cs typeface="Century Gothic"/>
                <a:sym typeface="Century Gothic"/>
              </a:rPr>
              <a:t> Person </a:t>
            </a:r>
            <a:r>
              <a:rPr lang="en-GB" sz="2400" b="0" i="0" u="none" strike="noStrike" cap="none" dirty="0" err="1">
                <a:solidFill>
                  <a:srgbClr val="1F3864"/>
                </a:solidFill>
                <a:latin typeface="Century Gothic"/>
                <a:ea typeface="Century Gothic"/>
                <a:cs typeface="Century Gothic"/>
                <a:sym typeface="Century Gothic"/>
              </a:rPr>
              <a:t>unterstützen</a:t>
            </a:r>
            <a:endParaRPr sz="2400" dirty="0">
              <a:solidFill>
                <a:srgbClr val="1F3864"/>
              </a:solidFill>
              <a:latin typeface="Century Gothic"/>
              <a:ea typeface="Century Gothic"/>
              <a:cs typeface="Century Gothic"/>
              <a:sym typeface="Century Gothic"/>
            </a:endParaRPr>
          </a:p>
          <a:p>
            <a:pPr marL="0" marR="0" lvl="0" indent="0" algn="ctr" rtl="0">
              <a:lnSpc>
                <a:spcPct val="12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Chemie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studieren</a:t>
            </a:r>
            <a:r>
              <a:rPr lang="en-GB" sz="2400" b="0" i="0" u="none" strike="noStrike" cap="none" dirty="0">
                <a:solidFill>
                  <a:srgbClr val="1F3864"/>
                </a:solidFill>
                <a:latin typeface="Century Gothic"/>
                <a:ea typeface="Century Gothic"/>
                <a:cs typeface="Century Gothic"/>
                <a:sym typeface="Century Gothic"/>
              </a:rPr>
              <a:t>	      </a:t>
            </a:r>
            <a:br>
              <a:rPr lang="en-GB" sz="2400" b="0" i="0" u="none" strike="noStrike" cap="none" dirty="0">
                <a:solidFill>
                  <a:srgbClr val="1F3864"/>
                </a:solidFill>
                <a:latin typeface="Century Gothic"/>
                <a:ea typeface="Century Gothic"/>
                <a:cs typeface="Century Gothic"/>
                <a:sym typeface="Century Gothic"/>
              </a:rPr>
            </a:br>
            <a:r>
              <a:rPr lang="en-GB" sz="2400" b="0" i="0" u="none" strike="noStrike" cap="none" dirty="0" err="1">
                <a:solidFill>
                  <a:srgbClr val="1F3864"/>
                </a:solidFill>
                <a:latin typeface="Century Gothic"/>
                <a:ea typeface="Century Gothic"/>
                <a:cs typeface="Century Gothic"/>
                <a:sym typeface="Century Gothic"/>
              </a:rPr>
              <a:t>einen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Gegenstand</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kaufen</a:t>
            </a:r>
            <a:endParaRPr sz="2400" dirty="0">
              <a:solidFill>
                <a:schemeClr val="dk1"/>
              </a:solidFill>
              <a:latin typeface="Century Gothic"/>
              <a:ea typeface="Century Gothic"/>
              <a:cs typeface="Century Gothic"/>
              <a:sym typeface="Century Gothic"/>
            </a:endParaRPr>
          </a:p>
          <a:p>
            <a:pPr algn="ctr">
              <a:lnSpc>
                <a:spcPct val="120000"/>
              </a:lnSpc>
              <a:buClr>
                <a:srgbClr val="1F3864"/>
              </a:buClr>
              <a:buSzPts val="2400"/>
            </a:pPr>
            <a:r>
              <a:rPr lang="en-GB" sz="2400" b="0" i="0" u="none" strike="noStrike" cap="none" dirty="0" err="1">
                <a:solidFill>
                  <a:srgbClr val="1F3864"/>
                </a:solidFill>
                <a:latin typeface="Century Gothic"/>
                <a:ea typeface="Century Gothic"/>
                <a:cs typeface="Century Gothic"/>
                <a:sym typeface="Century Gothic"/>
              </a:rPr>
              <a:t>Forscher</a:t>
            </a:r>
            <a:r>
              <a:rPr lang="en-GB" sz="2400" b="0" i="0" u="none" strike="noStrike" cap="none" dirty="0">
                <a:solidFill>
                  <a:srgbClr val="1F3864"/>
                </a:solidFill>
                <a:latin typeface="Century Gothic"/>
                <a:ea typeface="Century Gothic"/>
                <a:cs typeface="Century Gothic"/>
                <a:sym typeface="Century Gothic"/>
              </a:rPr>
              <a:t> sein	Tourist sein  </a:t>
            </a:r>
          </a:p>
          <a:p>
            <a:pPr marL="0" marR="0" lvl="0" indent="0" algn="ctr" rtl="0">
              <a:lnSpc>
                <a:spcPct val="12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keinen</a:t>
            </a:r>
            <a:r>
              <a:rPr lang="en-GB" sz="2400" b="0" i="0" u="none" strike="noStrike" cap="none" dirty="0">
                <a:solidFill>
                  <a:srgbClr val="1F3864"/>
                </a:solidFill>
                <a:latin typeface="Century Gothic"/>
                <a:ea typeface="Century Gothic"/>
                <a:cs typeface="Century Gothic"/>
                <a:sym typeface="Century Gothic"/>
              </a:rPr>
              <a:t> Zahn </a:t>
            </a:r>
            <a:r>
              <a:rPr lang="en-GB" sz="2400" b="0" i="0" u="none" strike="noStrike" cap="none" dirty="0" err="1">
                <a:solidFill>
                  <a:srgbClr val="1F3864"/>
                </a:solidFill>
                <a:latin typeface="Century Gothic"/>
                <a:ea typeface="Century Gothic"/>
                <a:cs typeface="Century Gothic"/>
                <a:sym typeface="Century Gothic"/>
              </a:rPr>
              <a:t>verlieren</a:t>
            </a:r>
            <a:endParaRPr sz="2400" b="0" i="0" u="none" strike="noStrike" cap="none" dirty="0">
              <a:solidFill>
                <a:srgbClr val="1F3864"/>
              </a:solidFill>
              <a:latin typeface="Century Gothic"/>
              <a:ea typeface="Century Gothic"/>
              <a:cs typeface="Century Gothic"/>
              <a:sym typeface="Century Gothic"/>
            </a:endParaRPr>
          </a:p>
          <a:p>
            <a:pPr marL="0" marR="0" lvl="0" indent="0" algn="ctr" rtl="0">
              <a:lnSpc>
                <a:spcPct val="120000"/>
              </a:lnSpc>
              <a:spcBef>
                <a:spcPts val="0"/>
              </a:spcBef>
              <a:spcAft>
                <a:spcPts val="0"/>
              </a:spcAft>
              <a:buClr>
                <a:srgbClr val="1F3864"/>
              </a:buClr>
              <a:buSzPts val="2400"/>
              <a:buFont typeface="Century Gothic"/>
              <a:buNone/>
            </a:pPr>
            <a:r>
              <a:rPr lang="en-GB" sz="2400" dirty="0" err="1">
                <a:solidFill>
                  <a:srgbClr val="1F3864"/>
                </a:solidFill>
                <a:latin typeface="Century Gothic"/>
                <a:ea typeface="Century Gothic"/>
                <a:cs typeface="Century Gothic"/>
                <a:sym typeface="Century Gothic"/>
              </a:rPr>
              <a:t>w</a:t>
            </a:r>
            <a:r>
              <a:rPr lang="en-GB" sz="2400" b="0" i="0" u="none" strike="noStrike" cap="none" dirty="0" err="1">
                <a:solidFill>
                  <a:srgbClr val="1F3864"/>
                </a:solidFill>
                <a:latin typeface="Century Gothic"/>
                <a:ea typeface="Century Gothic"/>
                <a:cs typeface="Century Gothic"/>
                <a:sym typeface="Century Gothic"/>
              </a:rPr>
              <a:t>ach</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bleiben</a:t>
            </a:r>
            <a:r>
              <a:rPr lang="en-GB" sz="2400" b="0" i="0" u="none" strike="noStrike" cap="none" dirty="0">
                <a:solidFill>
                  <a:srgbClr val="1F3864"/>
                </a:solidFill>
                <a:latin typeface="Century Gothic"/>
                <a:ea typeface="Century Gothic"/>
                <a:cs typeface="Century Gothic"/>
                <a:sym typeface="Century Gothic"/>
              </a:rPr>
              <a:t>	 </a:t>
            </a:r>
            <a:r>
              <a:rPr lang="en-GB" sz="2400" dirty="0">
                <a:solidFill>
                  <a:srgbClr val="1F3864"/>
                </a:solidFill>
                <a:latin typeface="Century Gothic"/>
                <a:ea typeface="Century Gothic"/>
                <a:cs typeface="Century Gothic"/>
                <a:sym typeface="Century Gothic"/>
              </a:rPr>
              <a:t>i</a:t>
            </a:r>
            <a:r>
              <a:rPr lang="en-GB" sz="2400" b="0" i="0" u="none" strike="noStrike" cap="none" dirty="0">
                <a:solidFill>
                  <a:srgbClr val="1F3864"/>
                </a:solidFill>
                <a:latin typeface="Century Gothic"/>
                <a:ea typeface="Century Gothic"/>
                <a:cs typeface="Century Gothic"/>
                <a:sym typeface="Century Gothic"/>
              </a:rPr>
              <a:t>n </a:t>
            </a:r>
            <a:r>
              <a:rPr lang="en-GB" sz="2400" b="0" i="0" u="none" strike="noStrike" cap="none" dirty="0" err="1">
                <a:solidFill>
                  <a:srgbClr val="1F3864"/>
                </a:solidFill>
                <a:latin typeface="Century Gothic"/>
                <a:ea typeface="Century Gothic"/>
                <a:cs typeface="Century Gothic"/>
                <a:sym typeface="Century Gothic"/>
              </a:rPr>
              <a:t>Bewegung</a:t>
            </a:r>
            <a:r>
              <a:rPr lang="en-GB" sz="2400" b="0" i="0" u="none" strike="noStrike" cap="none" dirty="0">
                <a:solidFill>
                  <a:srgbClr val="1F3864"/>
                </a:solidFill>
                <a:latin typeface="Century Gothic"/>
                <a:ea typeface="Century Gothic"/>
                <a:cs typeface="Century Gothic"/>
                <a:sym typeface="Century Gothic"/>
              </a:rPr>
              <a:t> sein </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i</a:t>
            </a:r>
            <a:r>
              <a:rPr lang="en-GB" sz="2400" b="0" i="0" u="none" strike="noStrike" cap="none" dirty="0" err="1">
                <a:solidFill>
                  <a:srgbClr val="1F3864"/>
                </a:solidFill>
                <a:latin typeface="Century Gothic"/>
                <a:ea typeface="Century Gothic"/>
                <a:cs typeface="Century Gothic"/>
                <a:sym typeface="Century Gothic"/>
              </a:rPr>
              <a:t>mmer</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einschlafen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viel</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entdecken</a:t>
            </a:r>
            <a:r>
              <a:rPr lang="en-GB" sz="2400" b="0" i="0" u="none" strike="noStrike" cap="none" dirty="0">
                <a:solidFill>
                  <a:srgbClr val="1F3864"/>
                </a:solidFill>
                <a:latin typeface="Century Gothic"/>
                <a:ea typeface="Century Gothic"/>
                <a:cs typeface="Century Gothic"/>
                <a:sym typeface="Century Gothic"/>
              </a:rPr>
              <a:t>     </a:t>
            </a:r>
            <a:endParaRPr sz="2400" dirty="0"/>
          </a:p>
          <a:p>
            <a:pPr marL="0" marR="0" lvl="0" indent="0" algn="ctr" rtl="0">
              <a:lnSpc>
                <a:spcPct val="120000"/>
              </a:lnSpc>
              <a:spcBef>
                <a:spcPts val="0"/>
              </a:spcBef>
              <a:spcAft>
                <a:spcPts val="0"/>
              </a:spcAft>
              <a:buClr>
                <a:srgbClr val="1F3864"/>
              </a:buClr>
              <a:buSzPts val="2400"/>
              <a:buFont typeface="Century Gothic"/>
              <a:buNone/>
            </a:pP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im</a:t>
            </a:r>
            <a:r>
              <a:rPr lang="en-GB" sz="2400" b="0" i="0" u="none" strike="noStrike" cap="none" dirty="0">
                <a:solidFill>
                  <a:srgbClr val="1F3864"/>
                </a:solidFill>
                <a:latin typeface="Century Gothic"/>
                <a:ea typeface="Century Gothic"/>
                <a:cs typeface="Century Gothic"/>
                <a:sym typeface="Century Gothic"/>
              </a:rPr>
              <a:t> November </a:t>
            </a:r>
            <a:r>
              <a:rPr lang="en-GB" sz="2400" b="0" i="0" u="none" strike="noStrike" cap="none" dirty="0" err="1">
                <a:solidFill>
                  <a:srgbClr val="1F3864"/>
                </a:solidFill>
                <a:latin typeface="Century Gothic"/>
                <a:ea typeface="Century Gothic"/>
                <a:cs typeface="Century Gothic"/>
                <a:sym typeface="Century Gothic"/>
              </a:rPr>
              <a:t>anfangen</a:t>
            </a:r>
            <a:endParaRPr sz="2400" b="0" i="0" u="none" strike="noStrike" cap="none" dirty="0">
              <a:solidFill>
                <a:srgbClr val="1F386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400" b="0" i="0" u="none" strike="noStrike" cap="none" dirty="0">
              <a:solidFill>
                <a:srgbClr val="1F3864"/>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400" b="0" i="0" u="none" strike="noStrike" cap="none" dirty="0">
              <a:solidFill>
                <a:srgbClr val="1F3864"/>
              </a:solidFill>
              <a:latin typeface="Century Gothic"/>
              <a:ea typeface="Century Gothic"/>
              <a:cs typeface="Century Gothic"/>
              <a:sym typeface="Century Gothic"/>
            </a:endParaRPr>
          </a:p>
        </p:txBody>
      </p:sp>
      <p:graphicFrame>
        <p:nvGraphicFramePr>
          <p:cNvPr id="440" name="Google Shape;440;p13"/>
          <p:cNvGraphicFramePr/>
          <p:nvPr/>
        </p:nvGraphicFramePr>
        <p:xfrm>
          <a:off x="448875" y="1473945"/>
          <a:ext cx="5023875" cy="4663510"/>
        </p:xfrm>
        <a:graphic>
          <a:graphicData uri="http://schemas.openxmlformats.org/drawingml/2006/table">
            <a:tbl>
              <a:tblPr>
                <a:noFill/>
                <a:tableStyleId>{8689E3A5-3DF1-482E-A32E-D0018A20E583}</a:tableStyleId>
              </a:tblPr>
              <a:tblGrid>
                <a:gridCol w="414275">
                  <a:extLst>
                    <a:ext uri="{9D8B030D-6E8A-4147-A177-3AD203B41FA5}">
                      <a16:colId xmlns:a16="http://schemas.microsoft.com/office/drawing/2014/main" val="20000"/>
                    </a:ext>
                  </a:extLst>
                </a:gridCol>
                <a:gridCol w="1236500">
                  <a:extLst>
                    <a:ext uri="{9D8B030D-6E8A-4147-A177-3AD203B41FA5}">
                      <a16:colId xmlns:a16="http://schemas.microsoft.com/office/drawing/2014/main" val="20001"/>
                    </a:ext>
                  </a:extLst>
                </a:gridCol>
                <a:gridCol w="548025">
                  <a:extLst>
                    <a:ext uri="{9D8B030D-6E8A-4147-A177-3AD203B41FA5}">
                      <a16:colId xmlns:a16="http://schemas.microsoft.com/office/drawing/2014/main" val="20002"/>
                    </a:ext>
                  </a:extLst>
                </a:gridCol>
                <a:gridCol w="2825075">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Clr>
                          <a:schemeClr val="dk1"/>
                        </a:buClr>
                        <a:buSzPts val="1800"/>
                        <a:buFont typeface="Century Gothic"/>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800"/>
                        <a:buFont typeface="Century Gothic"/>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800"/>
                        <a:buFont typeface="Century Gothic"/>
                        <a:buNone/>
                      </a:pPr>
                      <a:endParaRPr sz="1800"/>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1F3864"/>
                        </a:buClr>
                        <a:buSzPts val="3600"/>
                        <a:buFont typeface="Century Gothic"/>
                        <a:buNone/>
                      </a:pPr>
                      <a:r>
                        <a:rPr lang="en-GB" sz="2400" b="1">
                          <a:solidFill>
                            <a:srgbClr val="1F3864"/>
                          </a:solidFill>
                        </a:rPr>
                        <a:t>odd = imperfect</a:t>
                      </a:r>
                      <a:endParaRPr/>
                    </a:p>
                    <a:p>
                      <a:pPr marL="0" marR="0" lvl="0" indent="0" algn="l" rtl="0">
                        <a:lnSpc>
                          <a:spcPct val="100000"/>
                        </a:lnSpc>
                        <a:spcBef>
                          <a:spcPts val="0"/>
                        </a:spcBef>
                        <a:spcAft>
                          <a:spcPts val="0"/>
                        </a:spcAft>
                        <a:buClr>
                          <a:srgbClr val="1F3864"/>
                        </a:buClr>
                        <a:buSzPts val="3600"/>
                        <a:buFont typeface="Century Gothic"/>
                        <a:buNone/>
                      </a:pPr>
                      <a:r>
                        <a:rPr lang="en-GB" sz="2400" b="1">
                          <a:solidFill>
                            <a:srgbClr val="1F3864"/>
                          </a:solidFill>
                        </a:rPr>
                        <a:t>even = present</a:t>
                      </a:r>
                      <a:endParaRPr sz="2400" b="1">
                        <a:solidFill>
                          <a:srgbClr val="1F3864"/>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u="none" strike="noStrike" cap="none">
                          <a:solidFill>
                            <a:srgbClr val="1F3864"/>
                          </a:solidFill>
                        </a:rPr>
                        <a:t>1</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I</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1</a:t>
                      </a: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1F3864"/>
                        </a:buClr>
                        <a:buSzPts val="3600"/>
                        <a:buFont typeface="Century Gothic"/>
                        <a:buNone/>
                      </a:pPr>
                      <a:r>
                        <a:rPr lang="en-GB" sz="3600" b="1">
                          <a:solidFill>
                            <a:srgbClr val="1F3864"/>
                          </a:solidFill>
                        </a:rPr>
                        <a:t>wollen</a:t>
                      </a:r>
                      <a:endParaRPr sz="3600" b="1">
                        <a:solidFill>
                          <a:srgbClr val="1F3864"/>
                        </a:solidFill>
                      </a:endParaRPr>
                    </a:p>
                  </a:txBody>
                  <a:tcPr marL="91450" marR="91450" marT="45725" marB="4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2</a:t>
                      </a:r>
                      <a:endParaRPr sz="1800"/>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you</a:t>
                      </a:r>
                      <a:endParaRPr sz="1800"/>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2</a:t>
                      </a:r>
                      <a:endParaRPr sz="1800"/>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müssen</a:t>
                      </a:r>
                      <a:endParaRPr sz="3600" b="1">
                        <a:solidFill>
                          <a:srgbClr val="1F3864"/>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3</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s/he</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3</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können</a:t>
                      </a:r>
                      <a:endParaRPr sz="3600" b="1">
                        <a:solidFill>
                          <a:srgbClr val="1F3864"/>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4</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I </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4</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wollen</a:t>
                      </a: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5</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you</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5</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müssen</a:t>
                      </a:r>
                      <a:endParaRPr sz="18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6</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s/he</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0">
                          <a:solidFill>
                            <a:srgbClr val="1F3864"/>
                          </a:solidFill>
                        </a:rPr>
                        <a:t>6</a:t>
                      </a:r>
                      <a:endParaRPr sz="1800"/>
                    </a:p>
                  </a:txBody>
                  <a:tcPr marL="91450" marR="91450" marT="45725" marB="45725"/>
                </a:tc>
                <a:tc>
                  <a:txBody>
                    <a:bodyPr/>
                    <a:lstStyle/>
                    <a:p>
                      <a:pPr marL="0" marR="0" lvl="0" indent="0" algn="l" rtl="0">
                        <a:spcBef>
                          <a:spcPts val="0"/>
                        </a:spcBef>
                        <a:spcAft>
                          <a:spcPts val="0"/>
                        </a:spcAft>
                        <a:buClr>
                          <a:srgbClr val="1F3864"/>
                        </a:buClr>
                        <a:buSzPts val="3600"/>
                        <a:buFont typeface="Century Gothic"/>
                        <a:buNone/>
                      </a:pPr>
                      <a:r>
                        <a:rPr lang="en-GB" sz="3600" b="1">
                          <a:solidFill>
                            <a:srgbClr val="1F3864"/>
                          </a:solidFill>
                        </a:rPr>
                        <a:t>können</a:t>
                      </a:r>
                      <a:endParaRPr sz="3600" b="1">
                        <a:solidFill>
                          <a:srgbClr val="1F3864"/>
                        </a:solidFill>
                      </a:endParaRPr>
                    </a:p>
                  </a:txBody>
                  <a:tcPr marL="91450" marR="91450" marT="45725" marB="45725"/>
                </a:tc>
                <a:extLst>
                  <a:ext uri="{0D108BD9-81ED-4DB2-BD59-A6C34878D82A}">
                    <a16:rowId xmlns:a16="http://schemas.microsoft.com/office/drawing/2014/main" val="10006"/>
                  </a:ext>
                </a:extLst>
              </a:tr>
            </a:tbl>
          </a:graphicData>
        </a:graphic>
      </p:graphicFrame>
      <p:pic>
        <p:nvPicPr>
          <p:cNvPr id="441" name="Google Shape;441;p13" descr="http://www.clker.com/cliparts/0/j/m/C/Y/1/green-and-purple-dice-md.png"/>
          <p:cNvPicPr preferRelativeResize="0"/>
          <p:nvPr/>
        </p:nvPicPr>
        <p:blipFill rotWithShape="1">
          <a:blip r:embed="rId4">
            <a:alphaModFix/>
          </a:blip>
          <a:srcRect/>
          <a:stretch/>
        </p:blipFill>
        <p:spPr>
          <a:xfrm>
            <a:off x="5045672" y="247046"/>
            <a:ext cx="1549166" cy="18182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4"/>
          <p:cNvSpPr/>
          <p:nvPr/>
        </p:nvSpPr>
        <p:spPr>
          <a:xfrm>
            <a:off x="3678721" y="5546697"/>
            <a:ext cx="5595908" cy="498416"/>
          </a:xfrm>
          <a:prstGeom prst="wedgeRoundRectCallout">
            <a:avLst>
              <a:gd name="adj1" fmla="val -52767"/>
              <a:gd name="adj2" fmla="val 20566"/>
              <a:gd name="adj3" fmla="val 16667"/>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8" name="Google Shape;448;p14"/>
          <p:cNvSpPr/>
          <p:nvPr/>
        </p:nvSpPr>
        <p:spPr>
          <a:xfrm>
            <a:off x="188611" y="1568892"/>
            <a:ext cx="6708578" cy="3696874"/>
          </a:xfrm>
          <a:prstGeom prst="wedgeRoundRectCallout">
            <a:avLst>
              <a:gd name="adj1" fmla="val -20833"/>
              <a:gd name="adj2" fmla="val 62500"/>
              <a:gd name="adj3" fmla="val 0"/>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49" name="Google Shape;449;p14" descr="background rectangle"/>
          <p:cNvPicPr preferRelativeResize="0"/>
          <p:nvPr/>
        </p:nvPicPr>
        <p:blipFill rotWithShape="1">
          <a:blip r:embed="rId3">
            <a:alphaModFix/>
          </a:blip>
          <a:srcRect/>
          <a:stretch/>
        </p:blipFill>
        <p:spPr>
          <a:xfrm>
            <a:off x="0" y="506983"/>
            <a:ext cx="8493678" cy="869950"/>
          </a:xfrm>
          <a:prstGeom prst="rect">
            <a:avLst/>
          </a:prstGeom>
          <a:noFill/>
          <a:ln>
            <a:noFill/>
          </a:ln>
        </p:spPr>
      </p:pic>
      <p:sp>
        <p:nvSpPr>
          <p:cNvPr id="450" name="Google Shape;450;p14"/>
          <p:cNvSpPr txBox="1">
            <a:spLocks noGrp="1"/>
          </p:cNvSpPr>
          <p:nvPr>
            <p:ph type="title"/>
          </p:nvPr>
        </p:nvSpPr>
        <p:spPr>
          <a:xfrm>
            <a:off x="31493" y="506983"/>
            <a:ext cx="7740907"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Wolfgang hat einen grünen Daumen*</a:t>
            </a:r>
            <a:endParaRPr/>
          </a:p>
        </p:txBody>
      </p:sp>
      <p:sp>
        <p:nvSpPr>
          <p:cNvPr id="451" name="Google Shape;451;p14"/>
          <p:cNvSpPr/>
          <p:nvPr/>
        </p:nvSpPr>
        <p:spPr>
          <a:xfrm>
            <a:off x="10478530" y="247046"/>
            <a:ext cx="1478797" cy="40786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schreiben</a:t>
            </a:r>
            <a:endParaRPr sz="2000" b="1" i="0" u="none" strike="noStrike" cap="none">
              <a:solidFill>
                <a:srgbClr val="FFFFFF"/>
              </a:solidFill>
              <a:latin typeface="Century Gothic"/>
              <a:ea typeface="Century Gothic"/>
              <a:cs typeface="Century Gothic"/>
              <a:sym typeface="Century Gothic"/>
            </a:endParaRPr>
          </a:p>
        </p:txBody>
      </p:sp>
      <p:sp>
        <p:nvSpPr>
          <p:cNvPr id="452" name="Google Shape;452;p14"/>
          <p:cNvSpPr txBox="1"/>
          <p:nvPr/>
        </p:nvSpPr>
        <p:spPr>
          <a:xfrm>
            <a:off x="358948" y="1694676"/>
            <a:ext cx="6406377"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Im</a:t>
            </a:r>
            <a:r>
              <a:rPr lang="en-GB" sz="2400" b="0" i="0" u="none" strike="noStrike" cap="none" dirty="0">
                <a:solidFill>
                  <a:srgbClr val="1F3864"/>
                </a:solidFill>
                <a:latin typeface="Century Gothic"/>
                <a:ea typeface="Century Gothic"/>
                <a:cs typeface="Century Gothic"/>
                <a:sym typeface="Century Gothic"/>
              </a:rPr>
              <a:t> April will ich </a:t>
            </a:r>
            <a:r>
              <a:rPr lang="en-GB" sz="2400" b="0" i="0" u="none" strike="noStrike" cap="none" dirty="0" err="1">
                <a:solidFill>
                  <a:srgbClr val="1F3864"/>
                </a:solidFill>
                <a:latin typeface="Century Gothic"/>
                <a:ea typeface="Century Gothic"/>
                <a:cs typeface="Century Gothic"/>
                <a:sym typeface="Century Gothic"/>
              </a:rPr>
              <a:t>Blumen</a:t>
            </a:r>
            <a:r>
              <a:rPr lang="en-GB" sz="2400" b="0" i="0" u="none" strike="noStrike" cap="none" dirty="0">
                <a:solidFill>
                  <a:srgbClr val="1F3864"/>
                </a:solidFill>
                <a:latin typeface="Century Gothic"/>
                <a:ea typeface="Century Gothic"/>
                <a:cs typeface="Century Gothic"/>
                <a:sym typeface="Century Gothic"/>
              </a:rPr>
              <a:t> in </a:t>
            </a:r>
            <a:r>
              <a:rPr lang="en-GB" sz="2400" b="0" i="0" u="none" strike="noStrike" cap="none" dirty="0" err="1">
                <a:solidFill>
                  <a:srgbClr val="1F3864"/>
                </a:solidFill>
                <a:latin typeface="Century Gothic"/>
                <a:ea typeface="Century Gothic"/>
                <a:cs typeface="Century Gothic"/>
                <a:sym typeface="Century Gothic"/>
              </a:rPr>
              <a:t>meinem</a:t>
            </a:r>
            <a:r>
              <a:rPr lang="en-GB" sz="2400" b="0" i="0" u="none" strike="noStrike" cap="none" dirty="0">
                <a:solidFill>
                  <a:srgbClr val="1F3864"/>
                </a:solidFill>
                <a:latin typeface="Century Gothic"/>
                <a:ea typeface="Century Gothic"/>
                <a:cs typeface="Century Gothic"/>
                <a:sym typeface="Century Gothic"/>
              </a:rPr>
              <a:t> Garten </a:t>
            </a:r>
            <a:r>
              <a:rPr lang="en-GB" sz="2400" b="0" i="0" u="none" strike="noStrike" cap="none" dirty="0" err="1">
                <a:solidFill>
                  <a:srgbClr val="1F3864"/>
                </a:solidFill>
                <a:latin typeface="Century Gothic"/>
                <a:ea typeface="Century Gothic"/>
                <a:cs typeface="Century Gothic"/>
                <a:sym typeface="Century Gothic"/>
              </a:rPr>
              <a:t>pflanzen</a:t>
            </a:r>
            <a:r>
              <a:rPr lang="en-GB" sz="2400" b="0" i="0" u="none" strike="noStrike" cap="none" dirty="0">
                <a:solidFill>
                  <a:srgbClr val="1F3864"/>
                </a:solidFill>
                <a:latin typeface="Century Gothic"/>
                <a:ea typeface="Century Gothic"/>
                <a:cs typeface="Century Gothic"/>
                <a:sym typeface="Century Gothic"/>
              </a:rPr>
              <a:t>. Ich muss den </a:t>
            </a:r>
            <a:r>
              <a:rPr lang="en-GB" sz="2400" b="0" i="0" u="none" strike="noStrike" cap="none" dirty="0" err="1">
                <a:solidFill>
                  <a:srgbClr val="1F3864"/>
                </a:solidFill>
                <a:latin typeface="Century Gothic"/>
                <a:ea typeface="Century Gothic"/>
                <a:cs typeface="Century Gothic"/>
                <a:sym typeface="Century Gothic"/>
              </a:rPr>
              <a:t>Blumen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viel</a:t>
            </a:r>
            <a:r>
              <a:rPr lang="en-GB" sz="2400" b="0" i="0" u="none" strike="noStrike" cap="none" dirty="0">
                <a:solidFill>
                  <a:srgbClr val="1F3864"/>
                </a:solidFill>
                <a:latin typeface="Century Gothic"/>
                <a:ea typeface="Century Gothic"/>
                <a:cs typeface="Century Gothic"/>
                <a:sym typeface="Century Gothic"/>
              </a:rPr>
              <a:t> Wasser </a:t>
            </a:r>
            <a:r>
              <a:rPr lang="en-GB" sz="2400" b="0" i="0" u="none" strike="noStrike" cap="none" dirty="0" err="1">
                <a:solidFill>
                  <a:srgbClr val="1F3864"/>
                </a:solidFill>
                <a:latin typeface="Century Gothic"/>
                <a:ea typeface="Century Gothic"/>
                <a:cs typeface="Century Gothic"/>
                <a:sym typeface="Century Gothic"/>
              </a:rPr>
              <a:t>geben</a:t>
            </a:r>
            <a:r>
              <a:rPr lang="en-GB" sz="2400" b="0" i="0" u="none" strike="noStrike" cap="none" dirty="0">
                <a:solidFill>
                  <a:srgbClr val="1F3864"/>
                </a:solidFill>
                <a:latin typeface="Century Gothic"/>
                <a:ea typeface="Century Gothic"/>
                <a:cs typeface="Century Gothic"/>
                <a:sym typeface="Century Gothic"/>
              </a:rPr>
              <a:t>. Ich </a:t>
            </a:r>
            <a:r>
              <a:rPr lang="en-GB" sz="2400" b="0" i="0" u="none" strike="noStrike" cap="none" dirty="0" err="1">
                <a:solidFill>
                  <a:srgbClr val="1F3864"/>
                </a:solidFill>
                <a:latin typeface="Century Gothic"/>
                <a:ea typeface="Century Gothic"/>
                <a:cs typeface="Century Gothic"/>
                <a:sym typeface="Century Gothic"/>
              </a:rPr>
              <a:t>kann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sie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beim</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Wachsen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beobachten</a:t>
            </a:r>
            <a:r>
              <a:rPr lang="en-GB" sz="2400" b="0" i="0" u="none" strike="noStrike" cap="none" dirty="0">
                <a:solidFill>
                  <a:srgbClr val="1F3864"/>
                </a:solidFill>
                <a:latin typeface="Century Gothic"/>
                <a:ea typeface="Century Gothic"/>
                <a:cs typeface="Century Gothic"/>
                <a:sym typeface="Century Gothic"/>
              </a:rPr>
              <a:t>. Ich will </a:t>
            </a:r>
            <a:r>
              <a:rPr lang="en-GB" sz="2400" b="0" i="0" u="none" strike="noStrike" cap="none" dirty="0" err="1">
                <a:solidFill>
                  <a:srgbClr val="1F3864"/>
                </a:solidFill>
                <a:latin typeface="Century Gothic"/>
                <a:ea typeface="Century Gothic"/>
                <a:cs typeface="Century Gothic"/>
                <a:sym typeface="Century Gothic"/>
              </a:rPr>
              <a:t>Mutti</a:t>
            </a:r>
            <a:r>
              <a:rPr lang="en-GB" sz="2400" b="0" i="0" u="none" strike="noStrike" cap="none" dirty="0">
                <a:solidFill>
                  <a:srgbClr val="1F3864"/>
                </a:solidFill>
                <a:latin typeface="Century Gothic"/>
                <a:ea typeface="Century Gothic"/>
                <a:cs typeface="Century Gothic"/>
                <a:sym typeface="Century Gothic"/>
              </a:rPr>
              <a:t> die </a:t>
            </a:r>
            <a:r>
              <a:rPr lang="en-GB" sz="2400" b="0" i="0" u="none" strike="noStrike" cap="none" dirty="0" err="1">
                <a:solidFill>
                  <a:srgbClr val="1F3864"/>
                </a:solidFill>
                <a:latin typeface="Century Gothic"/>
                <a:ea typeface="Century Gothic"/>
                <a:cs typeface="Century Gothic"/>
                <a:sym typeface="Century Gothic"/>
              </a:rPr>
              <a:t>bunten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Blumen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geben</a:t>
            </a:r>
            <a:r>
              <a:rPr lang="en-GB" sz="2400" b="0" i="0" u="none" strike="noStrike" cap="none" dirty="0">
                <a:solidFill>
                  <a:srgbClr val="1F3864"/>
                </a:solidFill>
                <a:latin typeface="Century Gothic"/>
                <a:ea typeface="Century Gothic"/>
                <a:cs typeface="Century Gothic"/>
                <a:sym typeface="Century Gothic"/>
              </a:rPr>
              <a:t> und </a:t>
            </a:r>
            <a:r>
              <a:rPr lang="en-GB" sz="2400" b="0" i="0" u="none" strike="noStrike" cap="none" dirty="0" err="1">
                <a:solidFill>
                  <a:srgbClr val="1F3864"/>
                </a:solidFill>
                <a:latin typeface="Century Gothic"/>
                <a:ea typeface="Century Gothic"/>
                <a:cs typeface="Century Gothic"/>
                <a:sym typeface="Century Gothic"/>
              </a:rPr>
              <a:t>sie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kann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sie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neben</a:t>
            </a:r>
            <a:r>
              <a:rPr lang="en-GB" sz="2400" b="0" i="0" u="none" strike="noStrike" cap="none" dirty="0">
                <a:solidFill>
                  <a:srgbClr val="1F3864"/>
                </a:solidFill>
                <a:latin typeface="Century Gothic"/>
                <a:ea typeface="Century Gothic"/>
                <a:cs typeface="Century Gothic"/>
                <a:sym typeface="Century Gothic"/>
              </a:rPr>
              <a:t> das Fenster </a:t>
            </a:r>
            <a:r>
              <a:rPr lang="en-GB" sz="2400" b="0" i="0" u="none" strike="noStrike" cap="none" dirty="0" err="1">
                <a:solidFill>
                  <a:srgbClr val="1F3864"/>
                </a:solidFill>
                <a:latin typeface="Century Gothic"/>
                <a:ea typeface="Century Gothic"/>
                <a:cs typeface="Century Gothic"/>
                <a:sym typeface="Century Gothic"/>
              </a:rPr>
              <a:t>stellen</a:t>
            </a:r>
            <a:r>
              <a:rPr lang="en-GB" sz="2400" b="0" i="0" u="none" strike="noStrike" cap="none" dirty="0">
                <a:solidFill>
                  <a:srgbClr val="1F3864"/>
                </a:solidFill>
                <a:latin typeface="Century Gothic"/>
                <a:ea typeface="Century Gothic"/>
                <a:cs typeface="Century Gothic"/>
                <a:sym typeface="Century Gothic"/>
              </a:rPr>
              <a:t>. Sie </a:t>
            </a:r>
            <a:r>
              <a:rPr lang="en-GB" sz="2400" b="0" i="0" u="none" strike="noStrike" cap="none" dirty="0" err="1">
                <a:solidFill>
                  <a:srgbClr val="1F3864"/>
                </a:solidFill>
                <a:latin typeface="Century Gothic"/>
                <a:ea typeface="Century Gothic"/>
                <a:cs typeface="Century Gothic"/>
                <a:sym typeface="Century Gothic"/>
              </a:rPr>
              <a:t>kann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auch</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einige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zur</a:t>
            </a:r>
            <a:r>
              <a:rPr lang="en-GB" sz="2400" b="0" i="0" u="none" strike="noStrike" cap="none" dirty="0">
                <a:solidFill>
                  <a:srgbClr val="1F3864"/>
                </a:solidFill>
                <a:latin typeface="Century Gothic"/>
                <a:ea typeface="Century Gothic"/>
                <a:cs typeface="Century Gothic"/>
                <a:sym typeface="Century Gothic"/>
              </a:rPr>
              <a:t> Arbeit </a:t>
            </a:r>
            <a:r>
              <a:rPr lang="en-GB" sz="2400" b="0" i="0" u="none" strike="noStrike" cap="none" dirty="0" err="1">
                <a:solidFill>
                  <a:srgbClr val="1F3864"/>
                </a:solidFill>
                <a:latin typeface="Century Gothic"/>
                <a:ea typeface="Century Gothic"/>
                <a:cs typeface="Century Gothic"/>
                <a:sym typeface="Century Gothic"/>
              </a:rPr>
              <a:t>mitnehmen</a:t>
            </a:r>
            <a:r>
              <a:rPr lang="en-GB" sz="2400" b="0" i="0" u="none" strike="noStrike" cap="none" dirty="0">
                <a:solidFill>
                  <a:srgbClr val="1F3864"/>
                </a:solidFill>
                <a:latin typeface="Century Gothic"/>
                <a:ea typeface="Century Gothic"/>
                <a:cs typeface="Century Gothic"/>
                <a:sym typeface="Century Gothic"/>
              </a:rPr>
              <a:t>, und </a:t>
            </a:r>
            <a:r>
              <a:rPr lang="en-GB" sz="2400" b="0" i="0" u="none" strike="noStrike" cap="none" dirty="0" err="1">
                <a:solidFill>
                  <a:srgbClr val="1F3864"/>
                </a:solidFill>
                <a:latin typeface="Century Gothic"/>
                <a:ea typeface="Century Gothic"/>
                <a:cs typeface="Century Gothic"/>
                <a:sym typeface="Century Gothic"/>
              </a:rPr>
              <a:t>dann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sagt</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jemand</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vielleicht</a:t>
            </a:r>
            <a:r>
              <a:rPr lang="en-GB" sz="2400" b="0" i="0" u="none" strike="noStrike" cap="none" dirty="0">
                <a:solidFill>
                  <a:srgbClr val="1F3864"/>
                </a:solidFill>
                <a:latin typeface="Century Gothic"/>
                <a:ea typeface="Century Gothic"/>
                <a:cs typeface="Century Gothic"/>
                <a:sym typeface="Century Gothic"/>
              </a:rPr>
              <a:t>: „Du </a:t>
            </a:r>
            <a:r>
              <a:rPr lang="en-GB" sz="2400" b="0" i="0" u="none" strike="noStrike" cap="none" dirty="0" err="1">
                <a:solidFill>
                  <a:srgbClr val="1F3864"/>
                </a:solidFill>
                <a:latin typeface="Century Gothic"/>
                <a:ea typeface="Century Gothic"/>
                <a:cs typeface="Century Gothic"/>
                <a:sym typeface="Century Gothic"/>
              </a:rPr>
              <a:t>musst</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einen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sehr</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netten</a:t>
            </a:r>
            <a:r>
              <a:rPr lang="en-GB" sz="2400" b="0" i="0" u="none" strike="noStrike" cap="none" dirty="0">
                <a:solidFill>
                  <a:srgbClr val="1F3864"/>
                </a:solidFill>
                <a:latin typeface="Century Gothic"/>
                <a:ea typeface="Century Gothic"/>
                <a:cs typeface="Century Gothic"/>
                <a:sym typeface="Century Gothic"/>
              </a:rPr>
              <a:t> Sohn </a:t>
            </a:r>
            <a:r>
              <a:rPr lang="en-GB" sz="2400" b="0" i="0" u="none" strike="noStrike" cap="none" dirty="0" err="1">
                <a:solidFill>
                  <a:srgbClr val="1F3864"/>
                </a:solidFill>
                <a:latin typeface="Century Gothic"/>
                <a:ea typeface="Century Gothic"/>
                <a:cs typeface="Century Gothic"/>
                <a:sym typeface="Century Gothic"/>
              </a:rPr>
              <a:t>haben</a:t>
            </a:r>
            <a:r>
              <a:rPr lang="en-GB" sz="2400" b="0" i="0" u="none" strike="noStrike" cap="none" dirty="0">
                <a:solidFill>
                  <a:srgbClr val="1F3864"/>
                </a:solidFill>
                <a:latin typeface="Century Gothic"/>
                <a:ea typeface="Century Gothic"/>
                <a:cs typeface="Century Gothic"/>
                <a:sym typeface="Century Gothic"/>
              </a:rPr>
              <a:t>! “ </a:t>
            </a:r>
            <a:endParaRPr dirty="0"/>
          </a:p>
        </p:txBody>
      </p:sp>
      <p:sp>
        <p:nvSpPr>
          <p:cNvPr id="453" name="Google Shape;453;p14"/>
          <p:cNvSpPr txBox="1"/>
          <p:nvPr/>
        </p:nvSpPr>
        <p:spPr>
          <a:xfrm>
            <a:off x="3756291" y="5540973"/>
            <a:ext cx="628179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Willst</a:t>
            </a:r>
            <a:r>
              <a:rPr lang="en-GB" sz="2400" b="0" i="0" u="none" strike="noStrike" cap="none" dirty="0">
                <a:solidFill>
                  <a:srgbClr val="1F3864"/>
                </a:solidFill>
                <a:latin typeface="Century Gothic"/>
                <a:ea typeface="Century Gothic"/>
                <a:cs typeface="Century Gothic"/>
                <a:sym typeface="Century Gothic"/>
              </a:rPr>
              <a:t> du </a:t>
            </a:r>
            <a:r>
              <a:rPr lang="en-GB" sz="2400" b="0" i="0" u="none" strike="noStrike" cap="none" dirty="0" err="1">
                <a:solidFill>
                  <a:srgbClr val="1F3864"/>
                </a:solidFill>
                <a:latin typeface="Century Gothic"/>
                <a:ea typeface="Century Gothic"/>
                <a:cs typeface="Century Gothic"/>
                <a:sym typeface="Century Gothic"/>
              </a:rPr>
              <a:t>mir</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auch</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welche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geben</a:t>
            </a:r>
            <a:r>
              <a:rPr lang="en-GB" sz="2400" b="0" i="0" u="none" strike="noStrike" cap="none" dirty="0">
                <a:solidFill>
                  <a:srgbClr val="1F3864"/>
                </a:solidFill>
                <a:latin typeface="Century Gothic"/>
                <a:ea typeface="Century Gothic"/>
                <a:cs typeface="Century Gothic"/>
                <a:sym typeface="Century Gothic"/>
              </a:rPr>
              <a:t>? </a:t>
            </a:r>
            <a:endParaRPr dirty="0"/>
          </a:p>
        </p:txBody>
      </p:sp>
      <p:pic>
        <p:nvPicPr>
          <p:cNvPr id="454" name="Google Shape;454;p14" descr="A person talking on the phone&#10;&#10;Description automatically generated with medium confidence"/>
          <p:cNvPicPr preferRelativeResize="0"/>
          <p:nvPr/>
        </p:nvPicPr>
        <p:blipFill rotWithShape="1">
          <a:blip r:embed="rId4">
            <a:alphaModFix/>
          </a:blip>
          <a:srcRect/>
          <a:stretch/>
        </p:blipFill>
        <p:spPr>
          <a:xfrm flipH="1">
            <a:off x="2610620" y="5230980"/>
            <a:ext cx="1068101" cy="1129851"/>
          </a:xfrm>
          <a:prstGeom prst="rect">
            <a:avLst/>
          </a:prstGeom>
          <a:noFill/>
          <a:ln>
            <a:noFill/>
          </a:ln>
        </p:spPr>
      </p:pic>
      <p:pic>
        <p:nvPicPr>
          <p:cNvPr id="455" name="Google Shape;455;p14" descr="Flowers, Watercolor, Decoration, Plant, Leaves, Bloom"/>
          <p:cNvPicPr preferRelativeResize="0"/>
          <p:nvPr/>
        </p:nvPicPr>
        <p:blipFill rotWithShape="1">
          <a:blip r:embed="rId5">
            <a:alphaModFix/>
          </a:blip>
          <a:srcRect/>
          <a:stretch/>
        </p:blipFill>
        <p:spPr>
          <a:xfrm>
            <a:off x="8986991" y="2342950"/>
            <a:ext cx="3553352" cy="4601462"/>
          </a:xfrm>
          <a:prstGeom prst="rect">
            <a:avLst/>
          </a:prstGeom>
          <a:noFill/>
          <a:ln>
            <a:noFill/>
          </a:ln>
        </p:spPr>
      </p:pic>
      <p:pic>
        <p:nvPicPr>
          <p:cNvPr id="456" name="Google Shape;456;p14" descr="Garden Tools, Gloves, Gardening, Garden, Toolbox"/>
          <p:cNvPicPr preferRelativeResize="0"/>
          <p:nvPr/>
        </p:nvPicPr>
        <p:blipFill rotWithShape="1">
          <a:blip r:embed="rId6">
            <a:alphaModFix/>
          </a:blip>
          <a:srcRect r="46580" b="55122"/>
          <a:stretch/>
        </p:blipFill>
        <p:spPr>
          <a:xfrm flipH="1">
            <a:off x="7933022" y="3977440"/>
            <a:ext cx="1486437" cy="1328467"/>
          </a:xfrm>
          <a:prstGeom prst="rect">
            <a:avLst/>
          </a:prstGeom>
          <a:noFill/>
          <a:ln>
            <a:noFill/>
          </a:ln>
        </p:spPr>
      </p:pic>
      <p:sp>
        <p:nvSpPr>
          <p:cNvPr id="457" name="Google Shape;457;p14"/>
          <p:cNvSpPr/>
          <p:nvPr/>
        </p:nvSpPr>
        <p:spPr>
          <a:xfrm>
            <a:off x="7589012" y="837786"/>
            <a:ext cx="3835176" cy="652253"/>
          </a:xfrm>
          <a:prstGeom prst="wedgeRoundRectCallout">
            <a:avLst>
              <a:gd name="adj1" fmla="val 4020"/>
              <a:gd name="adj2" fmla="val 17262"/>
              <a:gd name="adj3" fmla="val 16667"/>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0" i="0" u="none" strike="noStrike" cap="none" dirty="0">
                <a:solidFill>
                  <a:srgbClr val="FFFFFF"/>
                </a:solidFill>
                <a:latin typeface="Century Gothic"/>
                <a:ea typeface="Century Gothic"/>
                <a:cs typeface="Century Gothic"/>
                <a:sym typeface="Century Gothic"/>
              </a:rPr>
              <a:t>*der </a:t>
            </a:r>
            <a:r>
              <a:rPr lang="en-GB" sz="1800" b="0" i="0" u="none" strike="noStrike" cap="none" dirty="0" err="1">
                <a:solidFill>
                  <a:srgbClr val="FFFFFF"/>
                </a:solidFill>
                <a:latin typeface="Century Gothic"/>
                <a:ea typeface="Century Gothic"/>
                <a:cs typeface="Century Gothic"/>
                <a:sym typeface="Century Gothic"/>
              </a:rPr>
              <a:t>Daumen</a:t>
            </a:r>
            <a:r>
              <a:rPr lang="en-GB" sz="1800" b="0" i="0" u="none" strike="noStrike" cap="none" dirty="0">
                <a:solidFill>
                  <a:srgbClr val="FFFFFF"/>
                </a:solidFill>
                <a:latin typeface="Century Gothic"/>
                <a:ea typeface="Century Gothic"/>
                <a:cs typeface="Century Gothic"/>
                <a:sym typeface="Century Gothic"/>
              </a:rPr>
              <a:t> – thumb</a:t>
            </a:r>
            <a:br>
              <a:rPr lang="en-GB" sz="1800" b="0" i="0" u="none" strike="noStrike" cap="none" dirty="0">
                <a:solidFill>
                  <a:srgbClr val="FFFFFF"/>
                </a:solidFill>
                <a:latin typeface="Century Gothic"/>
                <a:ea typeface="Century Gothic"/>
                <a:cs typeface="Century Gothic"/>
                <a:sym typeface="Century Gothic"/>
              </a:rPr>
            </a:br>
            <a:r>
              <a:rPr lang="en-GB" sz="1800" b="0" i="0" u="none" strike="noStrike" cap="none" dirty="0" err="1">
                <a:solidFill>
                  <a:srgbClr val="FFFFFF"/>
                </a:solidFill>
                <a:latin typeface="Century Gothic"/>
                <a:ea typeface="Century Gothic"/>
                <a:cs typeface="Century Gothic"/>
                <a:sym typeface="Century Gothic"/>
              </a:rPr>
              <a:t>beim</a:t>
            </a:r>
            <a:r>
              <a:rPr lang="en-GB" sz="1800" b="0" i="0" u="none" strike="noStrike" cap="none" dirty="0">
                <a:solidFill>
                  <a:srgbClr val="FFFFFF"/>
                </a:solidFill>
                <a:latin typeface="Century Gothic"/>
                <a:ea typeface="Century Gothic"/>
                <a:cs typeface="Century Gothic"/>
                <a:sym typeface="Century Gothic"/>
              </a:rPr>
              <a:t> </a:t>
            </a:r>
            <a:r>
              <a:rPr lang="en-GB" sz="1800" b="0" i="0" u="none" strike="noStrike" cap="none" dirty="0" err="1">
                <a:solidFill>
                  <a:srgbClr val="FFFFFF"/>
                </a:solidFill>
                <a:latin typeface="Century Gothic"/>
                <a:ea typeface="Century Gothic"/>
                <a:cs typeface="Century Gothic"/>
                <a:sym typeface="Century Gothic"/>
              </a:rPr>
              <a:t>Wachsen</a:t>
            </a:r>
            <a:r>
              <a:rPr lang="en-GB" sz="1800" b="0" i="0" u="none" strike="noStrike" cap="none" dirty="0">
                <a:solidFill>
                  <a:srgbClr val="FFFFFF"/>
                </a:solidFill>
                <a:latin typeface="Century Gothic"/>
                <a:ea typeface="Century Gothic"/>
                <a:cs typeface="Century Gothic"/>
                <a:sym typeface="Century Gothic"/>
              </a:rPr>
              <a:t> – whilst growing</a:t>
            </a:r>
            <a:endParaRPr sz="2000" b="1" i="0" u="none" strike="noStrike" cap="none" dirty="0">
              <a:solidFill>
                <a:srgbClr val="FFFFFF"/>
              </a:solidFill>
              <a:latin typeface="Century Gothic"/>
              <a:ea typeface="Century Gothic"/>
              <a:cs typeface="Century Gothic"/>
              <a:sym typeface="Century Gothic"/>
            </a:endParaRPr>
          </a:p>
        </p:txBody>
      </p:sp>
      <p:pic>
        <p:nvPicPr>
          <p:cNvPr id="458" name="Google Shape;458;p14" descr="A picture containing text, vector graphics&#10;&#10;Description automatically generated"/>
          <p:cNvPicPr preferRelativeResize="0"/>
          <p:nvPr/>
        </p:nvPicPr>
        <p:blipFill rotWithShape="1">
          <a:blip r:embed="rId7">
            <a:alphaModFix/>
          </a:blip>
          <a:srcRect/>
          <a:stretch/>
        </p:blipFill>
        <p:spPr>
          <a:xfrm flipH="1">
            <a:off x="89263" y="5017190"/>
            <a:ext cx="1439091" cy="1343641"/>
          </a:xfrm>
          <a:prstGeom prst="rect">
            <a:avLst/>
          </a:prstGeom>
          <a:noFill/>
          <a:ln>
            <a:noFill/>
          </a:ln>
        </p:spPr>
      </p:pic>
      <p:sp>
        <p:nvSpPr>
          <p:cNvPr id="459" name="Google Shape;459;p14"/>
          <p:cNvSpPr/>
          <p:nvPr/>
        </p:nvSpPr>
        <p:spPr>
          <a:xfrm>
            <a:off x="8343900" y="2671457"/>
            <a:ext cx="3848100" cy="1146673"/>
          </a:xfrm>
          <a:prstGeom prst="wedgeRoundRectCallout">
            <a:avLst>
              <a:gd name="adj1" fmla="val -102711"/>
              <a:gd name="adj2" fmla="val 114876"/>
              <a:gd name="adj3" fmla="val 16667"/>
            </a:avLst>
          </a:pr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dirty="0">
                <a:solidFill>
                  <a:srgbClr val="FFFFFF"/>
                </a:solidFill>
                <a:latin typeface="Century Gothic"/>
                <a:ea typeface="Century Gothic"/>
                <a:cs typeface="Century Gothic"/>
                <a:sym typeface="Century Gothic"/>
              </a:rPr>
              <a:t>Note: change all the present modals into the imperfect, except the quote.</a:t>
            </a:r>
            <a:endParaRPr sz="2400" b="1" i="0" u="none" strike="noStrike" cap="none" dirty="0">
              <a:solidFill>
                <a:srgbClr val="FFFFFF"/>
              </a:solidFill>
              <a:latin typeface="Century Gothic"/>
              <a:ea typeface="Century Gothic"/>
              <a:cs typeface="Century Gothic"/>
              <a:sym typeface="Century Gothic"/>
            </a:endParaRPr>
          </a:p>
        </p:txBody>
      </p:sp>
      <p:sp>
        <p:nvSpPr>
          <p:cNvPr id="460" name="Google Shape;460;p14"/>
          <p:cNvSpPr/>
          <p:nvPr/>
        </p:nvSpPr>
        <p:spPr>
          <a:xfrm>
            <a:off x="7168518" y="1673986"/>
            <a:ext cx="2682028" cy="932146"/>
          </a:xfrm>
          <a:prstGeom prst="wedgeRoundRectCallout">
            <a:avLst>
              <a:gd name="adj1" fmla="val -92156"/>
              <a:gd name="adj2" fmla="val 211888"/>
              <a:gd name="adj3" fmla="val 16667"/>
            </a:avLst>
          </a:pr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a:solidFill>
                  <a:srgbClr val="FFFFFF"/>
                </a:solidFill>
                <a:latin typeface="Century Gothic"/>
                <a:ea typeface="Century Gothic"/>
                <a:cs typeface="Century Gothic"/>
                <a:sym typeface="Century Gothic"/>
              </a:rPr>
              <a:t>Change this present tense into the perfect tense.</a:t>
            </a:r>
            <a:endParaRPr sz="24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15" descr="Flowers, Watercolor, Decoration, Plant, Leaves, Bloom"/>
          <p:cNvPicPr preferRelativeResize="0"/>
          <p:nvPr/>
        </p:nvPicPr>
        <p:blipFill rotWithShape="1">
          <a:blip r:embed="rId3">
            <a:alphaModFix/>
          </a:blip>
          <a:srcRect/>
          <a:stretch/>
        </p:blipFill>
        <p:spPr>
          <a:xfrm>
            <a:off x="8908614" y="1759369"/>
            <a:ext cx="3553352" cy="4601462"/>
          </a:xfrm>
          <a:prstGeom prst="rect">
            <a:avLst/>
          </a:prstGeom>
          <a:noFill/>
          <a:ln>
            <a:noFill/>
          </a:ln>
        </p:spPr>
      </p:pic>
      <p:sp>
        <p:nvSpPr>
          <p:cNvPr id="467" name="Google Shape;467;p15"/>
          <p:cNvSpPr/>
          <p:nvPr/>
        </p:nvSpPr>
        <p:spPr>
          <a:xfrm>
            <a:off x="188611" y="1568892"/>
            <a:ext cx="6708578" cy="3696874"/>
          </a:xfrm>
          <a:prstGeom prst="wedgeRoundRectCallout">
            <a:avLst>
              <a:gd name="adj1" fmla="val -20833"/>
              <a:gd name="adj2" fmla="val 62500"/>
              <a:gd name="adj3" fmla="val 0"/>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68" name="Google Shape;468;p15" descr="background rectangle"/>
          <p:cNvPicPr preferRelativeResize="0"/>
          <p:nvPr/>
        </p:nvPicPr>
        <p:blipFill rotWithShape="1">
          <a:blip r:embed="rId4">
            <a:alphaModFix/>
          </a:blip>
          <a:srcRect/>
          <a:stretch/>
        </p:blipFill>
        <p:spPr>
          <a:xfrm>
            <a:off x="18430" y="506983"/>
            <a:ext cx="8576930" cy="869950"/>
          </a:xfrm>
          <a:prstGeom prst="rect">
            <a:avLst/>
          </a:prstGeom>
          <a:noFill/>
          <a:ln>
            <a:noFill/>
          </a:ln>
        </p:spPr>
      </p:pic>
      <p:sp>
        <p:nvSpPr>
          <p:cNvPr id="469" name="Google Shape;469;p15"/>
          <p:cNvSpPr txBox="1">
            <a:spLocks noGrp="1"/>
          </p:cNvSpPr>
          <p:nvPr>
            <p:ph type="title"/>
          </p:nvPr>
        </p:nvSpPr>
        <p:spPr>
          <a:xfrm>
            <a:off x="0" y="493629"/>
            <a:ext cx="7727844"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Wolfgang hat einen grünen Daumen</a:t>
            </a:r>
            <a:endParaRPr sz="3600" b="1">
              <a:solidFill>
                <a:schemeClr val="lt1"/>
              </a:solidFill>
            </a:endParaRPr>
          </a:p>
        </p:txBody>
      </p:sp>
      <p:sp>
        <p:nvSpPr>
          <p:cNvPr id="470" name="Google Shape;470;p15"/>
          <p:cNvSpPr/>
          <p:nvPr/>
        </p:nvSpPr>
        <p:spPr>
          <a:xfrm>
            <a:off x="10478530" y="247046"/>
            <a:ext cx="1478797" cy="40786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schreiben</a:t>
            </a:r>
            <a:endParaRPr sz="2000" b="1" i="0" u="none" strike="noStrike" cap="none">
              <a:solidFill>
                <a:srgbClr val="FFFFFF"/>
              </a:solidFill>
              <a:latin typeface="Century Gothic"/>
              <a:ea typeface="Century Gothic"/>
              <a:cs typeface="Century Gothic"/>
              <a:sym typeface="Century Gothic"/>
            </a:endParaRPr>
          </a:p>
        </p:txBody>
      </p:sp>
      <p:sp>
        <p:nvSpPr>
          <p:cNvPr id="471" name="Google Shape;471;p15"/>
          <p:cNvSpPr txBox="1"/>
          <p:nvPr/>
        </p:nvSpPr>
        <p:spPr>
          <a:xfrm>
            <a:off x="341252" y="1708867"/>
            <a:ext cx="6545821"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Im</a:t>
            </a:r>
            <a:r>
              <a:rPr lang="en-GB" sz="2400" b="0" i="0" u="none" strike="noStrike" cap="none" dirty="0">
                <a:solidFill>
                  <a:srgbClr val="1F3864"/>
                </a:solidFill>
                <a:latin typeface="Century Gothic"/>
                <a:ea typeface="Century Gothic"/>
                <a:cs typeface="Century Gothic"/>
                <a:sym typeface="Century Gothic"/>
              </a:rPr>
              <a:t> April    will    ich </a:t>
            </a:r>
            <a:r>
              <a:rPr lang="en-GB" sz="2400" b="0" i="0" u="none" strike="noStrike" cap="none" dirty="0" err="1">
                <a:solidFill>
                  <a:srgbClr val="1F3864"/>
                </a:solidFill>
                <a:latin typeface="Century Gothic"/>
                <a:ea typeface="Century Gothic"/>
                <a:cs typeface="Century Gothic"/>
                <a:sym typeface="Century Gothic"/>
              </a:rPr>
              <a:t>Blumen</a:t>
            </a:r>
            <a:r>
              <a:rPr lang="en-GB" sz="2400" b="0" i="0" u="none" strike="noStrike" cap="none" dirty="0">
                <a:solidFill>
                  <a:srgbClr val="1F3864"/>
                </a:solidFill>
                <a:latin typeface="Century Gothic"/>
                <a:ea typeface="Century Gothic"/>
                <a:cs typeface="Century Gothic"/>
                <a:sym typeface="Century Gothic"/>
              </a:rPr>
              <a:t> in </a:t>
            </a:r>
            <a:r>
              <a:rPr lang="en-GB" sz="2400" b="0" i="0" u="none" strike="noStrike" cap="none" dirty="0" err="1">
                <a:solidFill>
                  <a:srgbClr val="1F3864"/>
                </a:solidFill>
                <a:latin typeface="Century Gothic"/>
                <a:ea typeface="Century Gothic"/>
                <a:cs typeface="Century Gothic"/>
                <a:sym typeface="Century Gothic"/>
              </a:rPr>
              <a:t>meinem</a:t>
            </a:r>
            <a:r>
              <a:rPr lang="en-GB" sz="2400" b="0" i="0" u="none" strike="noStrike" cap="none" dirty="0">
                <a:solidFill>
                  <a:srgbClr val="1F3864"/>
                </a:solidFill>
                <a:latin typeface="Century Gothic"/>
                <a:ea typeface="Century Gothic"/>
                <a:cs typeface="Century Gothic"/>
                <a:sym typeface="Century Gothic"/>
              </a:rPr>
              <a:t> Garten </a:t>
            </a:r>
            <a:r>
              <a:rPr lang="en-GB" sz="2400" b="0" i="0" u="none" strike="noStrike" cap="none" dirty="0" err="1">
                <a:solidFill>
                  <a:srgbClr val="1F3864"/>
                </a:solidFill>
                <a:latin typeface="Century Gothic"/>
                <a:ea typeface="Century Gothic"/>
                <a:cs typeface="Century Gothic"/>
                <a:sym typeface="Century Gothic"/>
              </a:rPr>
              <a:t>pflanzen</a:t>
            </a:r>
            <a:r>
              <a:rPr lang="en-GB" sz="2400" b="0" i="0" u="none" strike="noStrike" cap="none" dirty="0">
                <a:solidFill>
                  <a:srgbClr val="1F3864"/>
                </a:solidFill>
                <a:latin typeface="Century Gothic"/>
                <a:ea typeface="Century Gothic"/>
                <a:cs typeface="Century Gothic"/>
                <a:sym typeface="Century Gothic"/>
              </a:rPr>
              <a:t>. Ich    muss    den </a:t>
            </a:r>
            <a:r>
              <a:rPr lang="en-GB" sz="2400" b="0" i="0" u="none" strike="noStrike" cap="none" dirty="0" err="1">
                <a:solidFill>
                  <a:srgbClr val="1F3864"/>
                </a:solidFill>
                <a:latin typeface="Century Gothic"/>
                <a:ea typeface="Century Gothic"/>
                <a:cs typeface="Century Gothic"/>
                <a:sym typeface="Century Gothic"/>
              </a:rPr>
              <a:t>Blumen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viel</a:t>
            </a:r>
            <a:r>
              <a:rPr lang="en-GB" sz="2400" b="0" i="0" u="none" strike="noStrike" cap="none" dirty="0">
                <a:solidFill>
                  <a:srgbClr val="1F3864"/>
                </a:solidFill>
                <a:latin typeface="Century Gothic"/>
                <a:ea typeface="Century Gothic"/>
                <a:cs typeface="Century Gothic"/>
                <a:sym typeface="Century Gothic"/>
              </a:rPr>
              <a:t> Wasser </a:t>
            </a:r>
            <a:r>
              <a:rPr lang="en-GB" sz="2400" b="0" i="0" u="none" strike="noStrike" cap="none" dirty="0" err="1">
                <a:solidFill>
                  <a:srgbClr val="1F3864"/>
                </a:solidFill>
                <a:latin typeface="Century Gothic"/>
                <a:ea typeface="Century Gothic"/>
                <a:cs typeface="Century Gothic"/>
                <a:sym typeface="Century Gothic"/>
              </a:rPr>
              <a:t>geben</a:t>
            </a:r>
            <a:r>
              <a:rPr lang="en-GB" sz="2400" b="0" i="0" u="none" strike="noStrike" cap="none" dirty="0">
                <a:solidFill>
                  <a:srgbClr val="1F3864"/>
                </a:solidFill>
                <a:latin typeface="Century Gothic"/>
                <a:ea typeface="Century Gothic"/>
                <a:cs typeface="Century Gothic"/>
                <a:sym typeface="Century Gothic"/>
              </a:rPr>
              <a:t>. Ich    </a:t>
            </a:r>
            <a:r>
              <a:rPr lang="en-GB" sz="2400" b="0" i="0" u="none" strike="noStrike" cap="none" dirty="0" err="1">
                <a:solidFill>
                  <a:srgbClr val="1F3864"/>
                </a:solidFill>
                <a:latin typeface="Century Gothic"/>
                <a:ea typeface="Century Gothic"/>
                <a:cs typeface="Century Gothic"/>
                <a:sym typeface="Century Gothic"/>
              </a:rPr>
              <a:t>kann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sie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beim</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Wachsen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beobachten</a:t>
            </a:r>
            <a:r>
              <a:rPr lang="en-GB" sz="2400" b="0" i="0" u="none" strike="noStrike" cap="none" dirty="0">
                <a:solidFill>
                  <a:srgbClr val="1F3864"/>
                </a:solidFill>
                <a:latin typeface="Century Gothic"/>
                <a:ea typeface="Century Gothic"/>
                <a:cs typeface="Century Gothic"/>
                <a:sym typeface="Century Gothic"/>
              </a:rPr>
              <a:t>. Ich    will    </a:t>
            </a:r>
            <a:r>
              <a:rPr lang="en-GB" sz="2400" b="0" i="0" u="none" strike="noStrike" cap="none" dirty="0" err="1">
                <a:solidFill>
                  <a:srgbClr val="1F3864"/>
                </a:solidFill>
                <a:latin typeface="Century Gothic"/>
                <a:ea typeface="Century Gothic"/>
                <a:cs typeface="Century Gothic"/>
                <a:sym typeface="Century Gothic"/>
              </a:rPr>
              <a:t>Mutti</a:t>
            </a:r>
            <a:r>
              <a:rPr lang="en-GB" sz="2400" b="0" i="0" u="none" strike="noStrike" cap="none" dirty="0">
                <a:solidFill>
                  <a:srgbClr val="1F3864"/>
                </a:solidFill>
                <a:latin typeface="Century Gothic"/>
                <a:ea typeface="Century Gothic"/>
                <a:cs typeface="Century Gothic"/>
                <a:sym typeface="Century Gothic"/>
              </a:rPr>
              <a:t> die </a:t>
            </a:r>
            <a:r>
              <a:rPr lang="en-GB" sz="2400" b="0" i="0" u="none" strike="noStrike" cap="none" dirty="0" err="1">
                <a:solidFill>
                  <a:srgbClr val="1F3864"/>
                </a:solidFill>
                <a:latin typeface="Century Gothic"/>
                <a:ea typeface="Century Gothic"/>
                <a:cs typeface="Century Gothic"/>
                <a:sym typeface="Century Gothic"/>
              </a:rPr>
              <a:t>bunten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Blumen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geben</a:t>
            </a:r>
            <a:r>
              <a:rPr lang="en-GB" sz="2400" b="0" i="0" u="none" strike="noStrike" cap="none" dirty="0">
                <a:solidFill>
                  <a:srgbClr val="1F3864"/>
                </a:solidFill>
                <a:latin typeface="Century Gothic"/>
                <a:ea typeface="Century Gothic"/>
                <a:cs typeface="Century Gothic"/>
                <a:sym typeface="Century Gothic"/>
              </a:rPr>
              <a:t> und </a:t>
            </a:r>
            <a:r>
              <a:rPr lang="en-GB" sz="2400" b="0" i="0" u="none" strike="noStrike" cap="none" dirty="0" err="1">
                <a:solidFill>
                  <a:srgbClr val="1F3864"/>
                </a:solidFill>
                <a:latin typeface="Century Gothic"/>
                <a:ea typeface="Century Gothic"/>
                <a:cs typeface="Century Gothic"/>
                <a:sym typeface="Century Gothic"/>
              </a:rPr>
              <a:t>sie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kann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sie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neben</a:t>
            </a:r>
            <a:r>
              <a:rPr lang="en-GB" sz="2400" b="0" i="0" u="none" strike="noStrike" cap="none" dirty="0">
                <a:solidFill>
                  <a:srgbClr val="1F3864"/>
                </a:solidFill>
                <a:latin typeface="Century Gothic"/>
                <a:ea typeface="Century Gothic"/>
                <a:cs typeface="Century Gothic"/>
                <a:sym typeface="Century Gothic"/>
              </a:rPr>
              <a:t> das Fenster </a:t>
            </a:r>
            <a:r>
              <a:rPr lang="en-GB" sz="2400" b="0" i="0" u="none" strike="noStrike" cap="none" dirty="0" err="1">
                <a:solidFill>
                  <a:srgbClr val="1F3864"/>
                </a:solidFill>
                <a:latin typeface="Century Gothic"/>
                <a:ea typeface="Century Gothic"/>
                <a:cs typeface="Century Gothic"/>
                <a:sym typeface="Century Gothic"/>
              </a:rPr>
              <a:t>stellen</a:t>
            </a:r>
            <a:r>
              <a:rPr lang="en-GB" sz="2400" b="0" i="0" u="none" strike="noStrike" cap="none" dirty="0">
                <a:solidFill>
                  <a:srgbClr val="1F3864"/>
                </a:solidFill>
                <a:latin typeface="Century Gothic"/>
                <a:ea typeface="Century Gothic"/>
                <a:cs typeface="Century Gothic"/>
                <a:sym typeface="Century Gothic"/>
              </a:rPr>
              <a:t>. Sie </a:t>
            </a:r>
            <a:r>
              <a:rPr lang="en-GB" sz="2400" b="0" i="0" u="none" strike="noStrike" cap="none" dirty="0" err="1">
                <a:solidFill>
                  <a:srgbClr val="1F3864"/>
                </a:solidFill>
                <a:latin typeface="Century Gothic"/>
                <a:ea typeface="Century Gothic"/>
                <a:cs typeface="Century Gothic"/>
                <a:sym typeface="Century Gothic"/>
              </a:rPr>
              <a:t>kann</a:t>
            </a:r>
            <a:r>
              <a:rPr lang="en-GB" sz="2400" b="0" i="0" u="none" strike="noStrike" cap="none" dirty="0">
                <a:solidFill>
                  <a:srgbClr val="1F3864"/>
                </a:solidFill>
                <a:latin typeface="Century Gothic"/>
                <a:ea typeface="Century Gothic"/>
                <a:cs typeface="Century Gothic"/>
                <a:sym typeface="Century Gothic"/>
              </a:rPr>
              <a:t> </a:t>
            </a:r>
            <a:endParaRPr dirty="0"/>
          </a:p>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auch</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einige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zur</a:t>
            </a:r>
            <a:r>
              <a:rPr lang="en-GB" sz="2400" b="0" i="0" u="none" strike="noStrike" cap="none" dirty="0">
                <a:solidFill>
                  <a:srgbClr val="1F3864"/>
                </a:solidFill>
                <a:latin typeface="Century Gothic"/>
                <a:ea typeface="Century Gothic"/>
                <a:cs typeface="Century Gothic"/>
                <a:sym typeface="Century Gothic"/>
              </a:rPr>
              <a:t> Arbeit </a:t>
            </a:r>
            <a:r>
              <a:rPr lang="en-GB" sz="2400" b="0" i="0" u="none" strike="noStrike" cap="none" dirty="0" err="1">
                <a:solidFill>
                  <a:srgbClr val="1F3864"/>
                </a:solidFill>
                <a:latin typeface="Century Gothic"/>
                <a:ea typeface="Century Gothic"/>
                <a:cs typeface="Century Gothic"/>
                <a:sym typeface="Century Gothic"/>
              </a:rPr>
              <a:t>mitnehmen</a:t>
            </a:r>
            <a:r>
              <a:rPr lang="en-GB" sz="2400" b="0" i="0" u="none" strike="noStrike" cap="none" dirty="0">
                <a:solidFill>
                  <a:srgbClr val="1F3864"/>
                </a:solidFill>
                <a:latin typeface="Century Gothic"/>
                <a:ea typeface="Century Gothic"/>
                <a:cs typeface="Century Gothic"/>
                <a:sym typeface="Century Gothic"/>
              </a:rPr>
              <a:t>, und </a:t>
            </a:r>
            <a:r>
              <a:rPr lang="en-GB" sz="2400" b="0" i="0" u="none" strike="noStrike" cap="none" dirty="0" err="1">
                <a:solidFill>
                  <a:srgbClr val="1F3864"/>
                </a:solidFill>
                <a:latin typeface="Century Gothic"/>
                <a:ea typeface="Century Gothic"/>
                <a:cs typeface="Century Gothic"/>
                <a:sym typeface="Century Gothic"/>
              </a:rPr>
              <a:t>dann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sagt</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jemand</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vielleicht</a:t>
            </a:r>
            <a:r>
              <a:rPr lang="en-GB" sz="2400" b="0" i="0" u="none" strike="noStrike" cap="none" dirty="0">
                <a:solidFill>
                  <a:srgbClr val="1F3864"/>
                </a:solidFill>
                <a:latin typeface="Century Gothic"/>
                <a:ea typeface="Century Gothic"/>
                <a:cs typeface="Century Gothic"/>
                <a:sym typeface="Century Gothic"/>
              </a:rPr>
              <a:t>:      </a:t>
            </a:r>
            <a:br>
              <a:rPr lang="en-GB" sz="2400" b="0" i="0" u="none" strike="noStrike" cap="none" dirty="0">
                <a:solidFill>
                  <a:srgbClr val="1F3864"/>
                </a:solidFill>
                <a:latin typeface="Century Gothic"/>
                <a:ea typeface="Century Gothic"/>
                <a:cs typeface="Century Gothic"/>
                <a:sym typeface="Century Gothic"/>
              </a:rPr>
            </a:br>
            <a:r>
              <a:rPr lang="en-GB" sz="2400" b="0" i="0" u="none" strike="noStrike" cap="none" dirty="0">
                <a:solidFill>
                  <a:srgbClr val="1F3864"/>
                </a:solidFill>
                <a:latin typeface="Century Gothic"/>
                <a:ea typeface="Century Gothic"/>
                <a:cs typeface="Century Gothic"/>
                <a:sym typeface="Century Gothic"/>
              </a:rPr>
              <a:t>„Du </a:t>
            </a:r>
            <a:r>
              <a:rPr lang="en-GB" sz="2400" b="0" i="0" u="none" strike="noStrike" cap="none" dirty="0" err="1">
                <a:solidFill>
                  <a:srgbClr val="1F3864"/>
                </a:solidFill>
                <a:latin typeface="Century Gothic"/>
                <a:ea typeface="Century Gothic"/>
                <a:cs typeface="Century Gothic"/>
                <a:sym typeface="Century Gothic"/>
              </a:rPr>
              <a:t>musst</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einen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sehr</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netten</a:t>
            </a:r>
            <a:r>
              <a:rPr lang="en-GB" sz="2400" b="0" i="0" u="none" strike="noStrike" cap="none" dirty="0">
                <a:solidFill>
                  <a:srgbClr val="1F3864"/>
                </a:solidFill>
                <a:latin typeface="Century Gothic"/>
                <a:ea typeface="Century Gothic"/>
                <a:cs typeface="Century Gothic"/>
                <a:sym typeface="Century Gothic"/>
              </a:rPr>
              <a:t> Sohn </a:t>
            </a:r>
            <a:r>
              <a:rPr lang="en-GB" sz="2400" b="0" i="0" u="none" strike="noStrike" cap="none" dirty="0" err="1">
                <a:solidFill>
                  <a:srgbClr val="1F3864"/>
                </a:solidFill>
                <a:latin typeface="Century Gothic"/>
                <a:ea typeface="Century Gothic"/>
                <a:cs typeface="Century Gothic"/>
                <a:sym typeface="Century Gothic"/>
              </a:rPr>
              <a:t>haben</a:t>
            </a:r>
            <a:r>
              <a:rPr lang="en-GB" sz="2400" b="0" i="0" u="none" strike="noStrike" cap="none" dirty="0">
                <a:solidFill>
                  <a:srgbClr val="1F3864"/>
                </a:solidFill>
                <a:latin typeface="Century Gothic"/>
                <a:ea typeface="Century Gothic"/>
                <a:cs typeface="Century Gothic"/>
                <a:sym typeface="Century Gothic"/>
              </a:rPr>
              <a:t>! “ </a:t>
            </a:r>
            <a:endParaRPr dirty="0"/>
          </a:p>
        </p:txBody>
      </p:sp>
      <p:pic>
        <p:nvPicPr>
          <p:cNvPr id="472" name="Google Shape;472;p15" descr="A person talking on the phone&#10;&#10;Description automatically generated with medium confidence"/>
          <p:cNvPicPr preferRelativeResize="0"/>
          <p:nvPr/>
        </p:nvPicPr>
        <p:blipFill rotWithShape="1">
          <a:blip r:embed="rId5">
            <a:alphaModFix/>
          </a:blip>
          <a:srcRect/>
          <a:stretch/>
        </p:blipFill>
        <p:spPr>
          <a:xfrm flipH="1">
            <a:off x="2963452" y="5221166"/>
            <a:ext cx="1068101" cy="1129851"/>
          </a:xfrm>
          <a:prstGeom prst="rect">
            <a:avLst/>
          </a:prstGeom>
          <a:noFill/>
          <a:ln>
            <a:noFill/>
          </a:ln>
        </p:spPr>
      </p:pic>
      <p:pic>
        <p:nvPicPr>
          <p:cNvPr id="473" name="Google Shape;473;p15" descr="A picture containing text, vector graphics&#10;&#10;Description automatically generated"/>
          <p:cNvPicPr preferRelativeResize="0"/>
          <p:nvPr/>
        </p:nvPicPr>
        <p:blipFill rotWithShape="1">
          <a:blip r:embed="rId6">
            <a:alphaModFix/>
          </a:blip>
          <a:srcRect/>
          <a:stretch/>
        </p:blipFill>
        <p:spPr>
          <a:xfrm flipH="1">
            <a:off x="-66869" y="5068032"/>
            <a:ext cx="1395545" cy="1302984"/>
          </a:xfrm>
          <a:prstGeom prst="rect">
            <a:avLst/>
          </a:prstGeom>
          <a:noFill/>
          <a:ln>
            <a:noFill/>
          </a:ln>
        </p:spPr>
      </p:pic>
      <p:sp>
        <p:nvSpPr>
          <p:cNvPr id="474" name="Google Shape;474;p15"/>
          <p:cNvSpPr txBox="1"/>
          <p:nvPr/>
        </p:nvSpPr>
        <p:spPr>
          <a:xfrm>
            <a:off x="1554479" y="1708867"/>
            <a:ext cx="1065689" cy="461665"/>
          </a:xfrm>
          <a:prstGeom prst="rect">
            <a:avLst/>
          </a:prstGeom>
          <a:solidFill>
            <a:srgbClr val="EBEFF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wollte</a:t>
            </a:r>
            <a:endParaRPr sz="2400" b="1">
              <a:solidFill>
                <a:srgbClr val="1F3864"/>
              </a:solidFill>
              <a:latin typeface="Century Gothic"/>
              <a:ea typeface="Century Gothic"/>
              <a:cs typeface="Century Gothic"/>
              <a:sym typeface="Century Gothic"/>
            </a:endParaRPr>
          </a:p>
        </p:txBody>
      </p:sp>
      <p:sp>
        <p:nvSpPr>
          <p:cNvPr id="475" name="Google Shape;475;p15"/>
          <p:cNvSpPr txBox="1"/>
          <p:nvPr/>
        </p:nvSpPr>
        <p:spPr>
          <a:xfrm>
            <a:off x="3502283" y="2068102"/>
            <a:ext cx="1333188" cy="461665"/>
          </a:xfrm>
          <a:prstGeom prst="rect">
            <a:avLst/>
          </a:prstGeom>
          <a:solidFill>
            <a:srgbClr val="EBEFF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musste</a:t>
            </a:r>
            <a:endParaRPr sz="2000" b="1">
              <a:solidFill>
                <a:srgbClr val="1F3864"/>
              </a:solidFill>
              <a:latin typeface="Century Gothic"/>
              <a:ea typeface="Century Gothic"/>
              <a:cs typeface="Century Gothic"/>
              <a:sym typeface="Century Gothic"/>
            </a:endParaRPr>
          </a:p>
        </p:txBody>
      </p:sp>
      <p:sp>
        <p:nvSpPr>
          <p:cNvPr id="476" name="Google Shape;476;p15"/>
          <p:cNvSpPr txBox="1"/>
          <p:nvPr/>
        </p:nvSpPr>
        <p:spPr>
          <a:xfrm>
            <a:off x="3785457" y="2431847"/>
            <a:ext cx="1333188" cy="461665"/>
          </a:xfrm>
          <a:prstGeom prst="rect">
            <a:avLst/>
          </a:prstGeom>
          <a:solidFill>
            <a:srgbClr val="EBEF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konnte</a:t>
            </a:r>
            <a:endParaRPr sz="2000" b="1">
              <a:solidFill>
                <a:srgbClr val="1F3864"/>
              </a:solidFill>
              <a:latin typeface="Century Gothic"/>
              <a:ea typeface="Century Gothic"/>
              <a:cs typeface="Century Gothic"/>
              <a:sym typeface="Century Gothic"/>
            </a:endParaRPr>
          </a:p>
        </p:txBody>
      </p:sp>
      <p:sp>
        <p:nvSpPr>
          <p:cNvPr id="477" name="Google Shape;477;p15"/>
          <p:cNvSpPr txBox="1"/>
          <p:nvPr/>
        </p:nvSpPr>
        <p:spPr>
          <a:xfrm>
            <a:off x="4397717" y="2804981"/>
            <a:ext cx="1083130" cy="461665"/>
          </a:xfrm>
          <a:prstGeom prst="rect">
            <a:avLst/>
          </a:prstGeom>
          <a:solidFill>
            <a:srgbClr val="EBEF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wollte</a:t>
            </a:r>
            <a:endParaRPr sz="2000" b="1">
              <a:solidFill>
                <a:srgbClr val="1F3864"/>
              </a:solidFill>
              <a:latin typeface="Century Gothic"/>
              <a:ea typeface="Century Gothic"/>
              <a:cs typeface="Century Gothic"/>
              <a:sym typeface="Century Gothic"/>
            </a:endParaRPr>
          </a:p>
        </p:txBody>
      </p:sp>
      <p:sp>
        <p:nvSpPr>
          <p:cNvPr id="478" name="Google Shape;478;p15"/>
          <p:cNvSpPr txBox="1"/>
          <p:nvPr/>
        </p:nvSpPr>
        <p:spPr>
          <a:xfrm>
            <a:off x="5569162" y="3151159"/>
            <a:ext cx="1210473" cy="461665"/>
          </a:xfrm>
          <a:prstGeom prst="rect">
            <a:avLst/>
          </a:prstGeom>
          <a:solidFill>
            <a:srgbClr val="EBEF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konnte</a:t>
            </a:r>
            <a:endParaRPr sz="2000" b="1" dirty="0">
              <a:solidFill>
                <a:srgbClr val="1F3864"/>
              </a:solidFill>
              <a:latin typeface="Century Gothic"/>
              <a:ea typeface="Century Gothic"/>
              <a:cs typeface="Century Gothic"/>
              <a:sym typeface="Century Gothic"/>
            </a:endParaRPr>
          </a:p>
        </p:txBody>
      </p:sp>
      <p:sp>
        <p:nvSpPr>
          <p:cNvPr id="479" name="Google Shape;479;p15"/>
          <p:cNvSpPr txBox="1"/>
          <p:nvPr/>
        </p:nvSpPr>
        <p:spPr>
          <a:xfrm>
            <a:off x="5277652" y="3554131"/>
            <a:ext cx="1333188" cy="461665"/>
          </a:xfrm>
          <a:prstGeom prst="rect">
            <a:avLst/>
          </a:prstGeom>
          <a:solidFill>
            <a:srgbClr val="EBEF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err="1">
                <a:solidFill>
                  <a:srgbClr val="1F3864"/>
                </a:solidFill>
                <a:latin typeface="Century Gothic"/>
                <a:ea typeface="Century Gothic"/>
                <a:cs typeface="Century Gothic"/>
                <a:sym typeface="Century Gothic"/>
              </a:rPr>
              <a:t>konnte</a:t>
            </a:r>
            <a:endParaRPr sz="2000" b="1" dirty="0">
              <a:solidFill>
                <a:srgbClr val="1F3864"/>
              </a:solidFill>
              <a:latin typeface="Century Gothic"/>
              <a:ea typeface="Century Gothic"/>
              <a:cs typeface="Century Gothic"/>
              <a:sym typeface="Century Gothic"/>
            </a:endParaRPr>
          </a:p>
        </p:txBody>
      </p:sp>
      <p:sp>
        <p:nvSpPr>
          <p:cNvPr id="480" name="Google Shape;480;p15"/>
          <p:cNvSpPr txBox="1"/>
          <p:nvPr/>
        </p:nvSpPr>
        <p:spPr>
          <a:xfrm>
            <a:off x="1290489" y="4262088"/>
            <a:ext cx="796834" cy="461665"/>
          </a:xfrm>
          <a:prstGeom prst="rect">
            <a:avLst/>
          </a:prstGeom>
          <a:solidFill>
            <a:srgbClr val="EBEFF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1F3864"/>
                </a:solidFill>
                <a:latin typeface="Century Gothic"/>
                <a:ea typeface="Century Gothic"/>
                <a:cs typeface="Century Gothic"/>
                <a:sym typeface="Century Gothic"/>
              </a:rPr>
              <a:t>hat</a:t>
            </a:r>
            <a:endParaRPr sz="2000" b="1" dirty="0">
              <a:solidFill>
                <a:srgbClr val="1F3864"/>
              </a:solidFill>
              <a:latin typeface="Century Gothic"/>
              <a:ea typeface="Century Gothic"/>
              <a:cs typeface="Century Gothic"/>
              <a:sym typeface="Century Gothic"/>
            </a:endParaRPr>
          </a:p>
        </p:txBody>
      </p:sp>
      <p:sp>
        <p:nvSpPr>
          <p:cNvPr id="481" name="Google Shape;481;p15"/>
          <p:cNvSpPr txBox="1"/>
          <p:nvPr/>
        </p:nvSpPr>
        <p:spPr>
          <a:xfrm>
            <a:off x="4640626" y="4288115"/>
            <a:ext cx="1430986" cy="461665"/>
          </a:xfrm>
          <a:prstGeom prst="rect">
            <a:avLst/>
          </a:prstGeom>
          <a:solidFill>
            <a:srgbClr val="EBEFF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rgbClr val="1F3864"/>
                </a:solidFill>
                <a:latin typeface="Century Gothic"/>
                <a:ea typeface="Century Gothic"/>
                <a:cs typeface="Century Gothic"/>
                <a:sym typeface="Century Gothic"/>
              </a:rPr>
              <a:t>gesagt</a:t>
            </a:r>
            <a:endParaRPr sz="2000" b="1" dirty="0">
              <a:solidFill>
                <a:srgbClr val="1F3864"/>
              </a:solidFill>
              <a:latin typeface="Century Gothic"/>
              <a:ea typeface="Century Gothic"/>
              <a:cs typeface="Century Gothic"/>
              <a:sym typeface="Century Gothic"/>
            </a:endParaRPr>
          </a:p>
        </p:txBody>
      </p:sp>
      <p:sp>
        <p:nvSpPr>
          <p:cNvPr id="482" name="Google Shape;482;p15"/>
          <p:cNvSpPr/>
          <p:nvPr/>
        </p:nvSpPr>
        <p:spPr>
          <a:xfrm>
            <a:off x="4017717" y="5610045"/>
            <a:ext cx="6066809" cy="486485"/>
          </a:xfrm>
          <a:prstGeom prst="wedgeRoundRectCallout">
            <a:avLst>
              <a:gd name="adj1" fmla="val -52572"/>
              <a:gd name="adj2" fmla="val -16726"/>
              <a:gd name="adj3" fmla="val 16667"/>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83" name="Google Shape;483;p15"/>
          <p:cNvSpPr txBox="1"/>
          <p:nvPr/>
        </p:nvSpPr>
        <p:spPr>
          <a:xfrm>
            <a:off x="4196735" y="5669165"/>
            <a:ext cx="628179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Willst</a:t>
            </a:r>
            <a:r>
              <a:rPr lang="en-GB" sz="2400" b="0" i="0" u="none" strike="noStrike" cap="none" dirty="0">
                <a:solidFill>
                  <a:srgbClr val="1F3864"/>
                </a:solidFill>
                <a:latin typeface="Century Gothic"/>
                <a:ea typeface="Century Gothic"/>
                <a:cs typeface="Century Gothic"/>
                <a:sym typeface="Century Gothic"/>
              </a:rPr>
              <a:t>       du </a:t>
            </a:r>
            <a:r>
              <a:rPr lang="en-GB" sz="2400" b="0" i="0" u="none" strike="noStrike" cap="none" dirty="0" err="1">
                <a:solidFill>
                  <a:srgbClr val="1F3864"/>
                </a:solidFill>
                <a:latin typeface="Century Gothic"/>
                <a:ea typeface="Century Gothic"/>
                <a:cs typeface="Century Gothic"/>
                <a:sym typeface="Century Gothic"/>
              </a:rPr>
              <a:t>mir</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auch</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welche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geben</a:t>
            </a:r>
            <a:r>
              <a:rPr lang="en-GB" sz="2400" b="0" i="0" u="none" strike="noStrike" cap="none" dirty="0">
                <a:solidFill>
                  <a:srgbClr val="1F3864"/>
                </a:solidFill>
                <a:latin typeface="Century Gothic"/>
                <a:ea typeface="Century Gothic"/>
                <a:cs typeface="Century Gothic"/>
                <a:sym typeface="Century Gothic"/>
              </a:rPr>
              <a:t>? </a:t>
            </a:r>
            <a:endParaRPr dirty="0"/>
          </a:p>
        </p:txBody>
      </p:sp>
      <p:sp>
        <p:nvSpPr>
          <p:cNvPr id="484" name="Google Shape;484;p15"/>
          <p:cNvSpPr txBox="1"/>
          <p:nvPr/>
        </p:nvSpPr>
        <p:spPr>
          <a:xfrm>
            <a:off x="4196735" y="5634865"/>
            <a:ext cx="1324320" cy="461665"/>
          </a:xfrm>
          <a:prstGeom prst="rect">
            <a:avLst/>
          </a:prstGeom>
          <a:solidFill>
            <a:srgbClr val="EBEF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Wolltest</a:t>
            </a:r>
            <a:endParaRPr sz="2000" b="1">
              <a:solidFill>
                <a:srgbClr val="1F3864"/>
              </a:solidFill>
              <a:latin typeface="Century Gothic"/>
              <a:ea typeface="Century Gothic"/>
              <a:cs typeface="Century Gothic"/>
              <a:sym typeface="Century Gothic"/>
            </a:endParaRPr>
          </a:p>
        </p:txBody>
      </p:sp>
      <p:pic>
        <p:nvPicPr>
          <p:cNvPr id="485" name="Google Shape;485;p15" descr="Garden Tools, Gloves, Gardening, Garden, Toolbox"/>
          <p:cNvPicPr preferRelativeResize="0"/>
          <p:nvPr/>
        </p:nvPicPr>
        <p:blipFill rotWithShape="1">
          <a:blip r:embed="rId7">
            <a:alphaModFix/>
          </a:blip>
          <a:srcRect r="46580" b="55122"/>
          <a:stretch/>
        </p:blipFill>
        <p:spPr>
          <a:xfrm flipH="1">
            <a:off x="7892786" y="3287833"/>
            <a:ext cx="1486437" cy="13284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90"/>
        <p:cNvGrpSpPr/>
        <p:nvPr/>
      </p:nvGrpSpPr>
      <p:grpSpPr>
        <a:xfrm>
          <a:off x="0" y="0"/>
          <a:ext cx="0" cy="0"/>
          <a:chOff x="0" y="0"/>
          <a:chExt cx="0" cy="0"/>
        </a:xfrm>
      </p:grpSpPr>
      <p:grpSp>
        <p:nvGrpSpPr>
          <p:cNvPr id="491" name="Google Shape;491;p16" descr="background rectangle"/>
          <p:cNvGrpSpPr/>
          <p:nvPr/>
        </p:nvGrpSpPr>
        <p:grpSpPr>
          <a:xfrm>
            <a:off x="-56445" y="0"/>
            <a:ext cx="12192000" cy="6858000"/>
            <a:chOff x="-56445" y="0"/>
            <a:chExt cx="12192000" cy="6858000"/>
          </a:xfrm>
        </p:grpSpPr>
        <p:grpSp>
          <p:nvGrpSpPr>
            <p:cNvPr id="492" name="Google Shape;492;p16"/>
            <p:cNvGrpSpPr/>
            <p:nvPr/>
          </p:nvGrpSpPr>
          <p:grpSpPr>
            <a:xfrm>
              <a:off x="-56445" y="0"/>
              <a:ext cx="12192000" cy="6858000"/>
              <a:chOff x="0" y="0"/>
              <a:chExt cx="12192000" cy="6858000"/>
            </a:xfrm>
          </p:grpSpPr>
          <p:sp>
            <p:nvSpPr>
              <p:cNvPr id="493" name="Google Shape;493;p16"/>
              <p:cNvSpPr/>
              <p:nvPr/>
            </p:nvSpPr>
            <p:spPr>
              <a:xfrm rot="5400000">
                <a:off x="4992512" y="-341488"/>
                <a:ext cx="6857998" cy="7540978"/>
              </a:xfrm>
              <a:prstGeom prst="triangle">
                <a:avLst>
                  <a:gd name="adj" fmla="val 0"/>
                </a:avLst>
              </a:prstGeom>
              <a:solidFill>
                <a:srgbClr val="FBF0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endParaRPr sz="1600" b="0" i="0" u="none" strike="noStrike" cap="none">
                  <a:solidFill>
                    <a:srgbClr val="FFFFFF"/>
                  </a:solidFill>
                  <a:latin typeface="Century Gothic"/>
                  <a:ea typeface="Century Gothic"/>
                  <a:cs typeface="Century Gothic"/>
                  <a:sym typeface="Century Gothic"/>
                </a:endParaRPr>
              </a:p>
            </p:txBody>
          </p:sp>
          <p:sp>
            <p:nvSpPr>
              <p:cNvPr id="494" name="Google Shape;494;p16"/>
              <p:cNvSpPr/>
              <p:nvPr/>
            </p:nvSpPr>
            <p:spPr>
              <a:xfrm>
                <a:off x="0" y="0"/>
                <a:ext cx="4651022" cy="6858000"/>
              </a:xfrm>
              <a:prstGeom prst="rect">
                <a:avLst/>
              </a:prstGeom>
              <a:solidFill>
                <a:srgbClr val="FBF0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endParaRPr sz="1600" b="0" i="0" u="none" strike="noStrike" cap="none">
                  <a:solidFill>
                    <a:srgbClr val="FFFFFF"/>
                  </a:solidFill>
                  <a:latin typeface="Century Gothic"/>
                  <a:ea typeface="Century Gothic"/>
                  <a:cs typeface="Century Gothic"/>
                  <a:sym typeface="Century Gothic"/>
                </a:endParaRPr>
              </a:p>
            </p:txBody>
          </p:sp>
        </p:grpSp>
        <p:sp>
          <p:nvSpPr>
            <p:cNvPr id="495" name="Google Shape;495;p16"/>
            <p:cNvSpPr/>
            <p:nvPr/>
          </p:nvSpPr>
          <p:spPr>
            <a:xfrm rot="5400000">
              <a:off x="4636029" y="-341488"/>
              <a:ext cx="6857998" cy="7540978"/>
            </a:xfrm>
            <a:prstGeom prst="triangle">
              <a:avLst>
                <a:gd name="adj" fmla="val 0"/>
              </a:avLst>
            </a:prstGeom>
            <a:solidFill>
              <a:srgbClr val="DAA5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endParaRPr sz="1600" b="0" i="0" u="none" strike="noStrike" cap="none">
                <a:solidFill>
                  <a:srgbClr val="FFFFFF"/>
                </a:solidFill>
                <a:latin typeface="Century Gothic"/>
                <a:ea typeface="Century Gothic"/>
                <a:cs typeface="Century Gothic"/>
                <a:sym typeface="Century Gothic"/>
              </a:endParaRPr>
            </a:p>
          </p:txBody>
        </p:sp>
        <p:sp>
          <p:nvSpPr>
            <p:cNvPr id="496" name="Google Shape;496;p16"/>
            <p:cNvSpPr/>
            <p:nvPr/>
          </p:nvSpPr>
          <p:spPr>
            <a:xfrm>
              <a:off x="-56445" y="0"/>
              <a:ext cx="4350984" cy="6858000"/>
            </a:xfrm>
            <a:prstGeom prst="rect">
              <a:avLst/>
            </a:prstGeom>
            <a:solidFill>
              <a:srgbClr val="DAA5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endParaRPr sz="1600" b="0" i="0" u="none" strike="noStrike" cap="none">
                <a:solidFill>
                  <a:srgbClr val="FFFFFF"/>
                </a:solidFill>
                <a:latin typeface="Century Gothic"/>
                <a:ea typeface="Century Gothic"/>
                <a:cs typeface="Century Gothic"/>
                <a:sym typeface="Century Gothic"/>
              </a:endParaRPr>
            </a:p>
          </p:txBody>
        </p:sp>
      </p:grpSp>
      <p:sp>
        <p:nvSpPr>
          <p:cNvPr id="497" name="Google Shape;497;p16"/>
          <p:cNvSpPr txBox="1">
            <a:spLocks noGrp="1"/>
          </p:cNvSpPr>
          <p:nvPr>
            <p:ph type="ctrTitle"/>
          </p:nvPr>
        </p:nvSpPr>
        <p:spPr>
          <a:xfrm>
            <a:off x="211666" y="2452612"/>
            <a:ext cx="7751234" cy="148542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000"/>
              <a:buFont typeface="Century Gothic"/>
              <a:buNone/>
            </a:pPr>
            <a:r>
              <a:rPr lang="en-GB" sz="4000" b="1">
                <a:solidFill>
                  <a:srgbClr val="FFFFFF"/>
                </a:solidFill>
              </a:rPr>
              <a:t>Childhood experiences</a:t>
            </a:r>
            <a:br>
              <a:rPr lang="en-GB" b="1">
                <a:solidFill>
                  <a:srgbClr val="FFFFFF"/>
                </a:solidFill>
              </a:rPr>
            </a:br>
            <a:endParaRPr/>
          </a:p>
        </p:txBody>
      </p:sp>
      <p:sp>
        <p:nvSpPr>
          <p:cNvPr id="498" name="Google Shape;498;p16"/>
          <p:cNvSpPr txBox="1">
            <a:spLocks noGrp="1"/>
          </p:cNvSpPr>
          <p:nvPr>
            <p:ph type="subTitle" idx="1"/>
          </p:nvPr>
        </p:nvSpPr>
        <p:spPr>
          <a:xfrm>
            <a:off x="214817" y="3195323"/>
            <a:ext cx="7911752" cy="5717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000"/>
              <a:buNone/>
            </a:pPr>
            <a:r>
              <a:rPr lang="en-GB" sz="3000">
                <a:solidFill>
                  <a:srgbClr val="FFFFFF"/>
                </a:solidFill>
              </a:rPr>
              <a:t>Imperfect plural forms of </a:t>
            </a:r>
            <a:r>
              <a:rPr lang="en-GB" sz="3000" i="1">
                <a:solidFill>
                  <a:srgbClr val="FFFFFF"/>
                </a:solidFill>
              </a:rPr>
              <a:t>sein</a:t>
            </a:r>
            <a:r>
              <a:rPr lang="en-GB" sz="3000">
                <a:solidFill>
                  <a:srgbClr val="FFFFFF"/>
                </a:solidFill>
              </a:rPr>
              <a:t> and </a:t>
            </a:r>
            <a:r>
              <a:rPr lang="en-GB" sz="3000" i="1">
                <a:solidFill>
                  <a:srgbClr val="FFFFFF"/>
                </a:solidFill>
              </a:rPr>
              <a:t>haben</a:t>
            </a:r>
            <a:endParaRPr sz="3000" i="1">
              <a:solidFill>
                <a:srgbClr val="FFFFFF"/>
              </a:solidFill>
            </a:endParaRPr>
          </a:p>
          <a:p>
            <a:pPr marL="0" lvl="0" indent="0" algn="l" rtl="0">
              <a:lnSpc>
                <a:spcPct val="90000"/>
              </a:lnSpc>
              <a:spcBef>
                <a:spcPts val="1000"/>
              </a:spcBef>
              <a:spcAft>
                <a:spcPts val="0"/>
              </a:spcAft>
              <a:buClr>
                <a:srgbClr val="1F3864"/>
              </a:buClr>
              <a:buSzPts val="2400"/>
              <a:buNone/>
            </a:pPr>
            <a:endParaRPr/>
          </a:p>
        </p:txBody>
      </p:sp>
      <p:sp>
        <p:nvSpPr>
          <p:cNvPr id="499" name="Google Shape;499;p16"/>
          <p:cNvSpPr txBox="1"/>
          <p:nvPr/>
        </p:nvSpPr>
        <p:spPr>
          <a:xfrm>
            <a:off x="214817" y="3828415"/>
            <a:ext cx="7035989" cy="571756"/>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90000"/>
              </a:lnSpc>
              <a:spcBef>
                <a:spcPts val="0"/>
              </a:spcBef>
              <a:spcAft>
                <a:spcPts val="0"/>
              </a:spcAft>
              <a:buClr>
                <a:srgbClr val="FFFFFF"/>
              </a:buClr>
              <a:buSzPct val="100000"/>
              <a:buFont typeface="Arial"/>
              <a:buNone/>
            </a:pPr>
            <a:r>
              <a:rPr lang="en-GB" sz="3000" b="0" i="0" u="none" strike="noStrike" cap="none">
                <a:solidFill>
                  <a:srgbClr val="FFFFFF"/>
                </a:solidFill>
                <a:latin typeface="Century Gothic"/>
                <a:ea typeface="Century Gothic"/>
                <a:cs typeface="Century Gothic"/>
                <a:sym typeface="Century Gothic"/>
              </a:rPr>
              <a:t>Revisit SSC with same sound, different spelling</a:t>
            </a:r>
            <a:endParaRPr/>
          </a:p>
          <a:p>
            <a:pPr marL="0" marR="0" lvl="0" indent="0" algn="ctr" rtl="0">
              <a:lnSpc>
                <a:spcPct val="90000"/>
              </a:lnSpc>
              <a:spcBef>
                <a:spcPts val="1000"/>
              </a:spcBef>
              <a:spcAft>
                <a:spcPts val="0"/>
              </a:spcAft>
              <a:buClr>
                <a:srgbClr val="1F3864"/>
              </a:buClr>
              <a:buSzPct val="100000"/>
              <a:buFont typeface="Arial"/>
              <a:buNone/>
            </a:pPr>
            <a:endParaRPr sz="2400" b="0" i="0" u="none" strike="noStrike" cap="none">
              <a:solidFill>
                <a:srgbClr val="1F3864"/>
              </a:solidFill>
              <a:latin typeface="Century Gothic"/>
              <a:ea typeface="Century Gothic"/>
              <a:cs typeface="Century Gothic"/>
              <a:sym typeface="Century Gothic"/>
            </a:endParaRPr>
          </a:p>
        </p:txBody>
      </p:sp>
      <p:sp>
        <p:nvSpPr>
          <p:cNvPr id="500" name="Google Shape;500;p16"/>
          <p:cNvSpPr txBox="1"/>
          <p:nvPr/>
        </p:nvSpPr>
        <p:spPr>
          <a:xfrm>
            <a:off x="161930" y="4982504"/>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Y9 German </a:t>
            </a:r>
            <a:endParaRPr dirty="0"/>
          </a:p>
          <a:p>
            <a:pPr marL="0" marR="0" lvl="0" indent="0" algn="l" rtl="0">
              <a:lnSpc>
                <a:spcPct val="9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Term 2.1 - Week 5 - Lesson 36</a:t>
            </a:r>
            <a:endParaRPr dirty="0"/>
          </a:p>
        </p:txBody>
      </p:sp>
      <p:sp>
        <p:nvSpPr>
          <p:cNvPr id="501" name="Google Shape;501;p16"/>
          <p:cNvSpPr txBox="1"/>
          <p:nvPr/>
        </p:nvSpPr>
        <p:spPr>
          <a:xfrm>
            <a:off x="161930" y="5779725"/>
            <a:ext cx="5244957" cy="10782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Charlotte Moss / Heike Krüsemann / Rachel Hawkes </a:t>
            </a:r>
            <a:endParaRPr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Steve Clarke</a:t>
            </a:r>
            <a:endParaRPr dirty="0"/>
          </a:p>
          <a:p>
            <a:pPr marL="0" marR="0" lvl="0" indent="0" algn="l" rtl="0">
              <a:lnSpc>
                <a:spcPct val="90000"/>
              </a:lnSpc>
              <a:spcBef>
                <a:spcPts val="0"/>
              </a:spcBef>
              <a:spcAft>
                <a:spcPts val="0"/>
              </a:spcAft>
              <a:buClr>
                <a:srgbClr val="1F3864"/>
              </a:buClr>
              <a:buSzPts val="1400"/>
              <a:buFont typeface="Twentieth Century"/>
              <a:buNone/>
            </a:pPr>
            <a:endParaRPr sz="1400" b="0" i="0" u="none" strike="noStrike" cap="none" dirty="0">
              <a:solidFill>
                <a:srgbClr val="FFFFFF"/>
              </a:solidFill>
              <a:latin typeface="Century Gothic"/>
              <a:ea typeface="Century Gothic"/>
              <a:cs typeface="Century Gothic"/>
              <a:sym typeface="Century Gothic"/>
            </a:endParaRPr>
          </a:p>
          <a:p>
            <a:pPr lvl="0">
              <a:lnSpc>
                <a:spcPct val="90000"/>
              </a:lnSpc>
              <a:buClr>
                <a:srgbClr val="FFFFFF"/>
              </a:buClr>
              <a:buSzPts val="1400"/>
            </a:pPr>
            <a:r>
              <a:rPr lang="en-GB" sz="1400" b="0" i="0" u="none" strike="noStrike" cap="none" dirty="0">
                <a:solidFill>
                  <a:srgbClr val="FFFFFF"/>
                </a:solidFill>
                <a:latin typeface="Century Gothic"/>
                <a:ea typeface="Century Gothic"/>
                <a:cs typeface="Century Gothic"/>
                <a:sym typeface="Century Gothic"/>
              </a:rPr>
              <a:t>Date updated: </a:t>
            </a:r>
            <a:r>
              <a:rPr lang="en-GB" dirty="0">
                <a:solidFill>
                  <a:srgbClr val="FFFFFF"/>
                </a:solidFill>
                <a:latin typeface="Century Gothic"/>
                <a:ea typeface="Century Gothic"/>
                <a:cs typeface="Century Gothic"/>
                <a:sym typeface="Century Gothic"/>
              </a:rPr>
              <a:t> 15/09/21</a:t>
            </a:r>
            <a:endParaRPr dirty="0"/>
          </a:p>
        </p:txBody>
      </p:sp>
      <p:pic>
        <p:nvPicPr>
          <p:cNvPr id="502" name="Google Shape;502;p16"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7"/>
        <p:cNvGrpSpPr/>
        <p:nvPr/>
      </p:nvGrpSpPr>
      <p:grpSpPr>
        <a:xfrm>
          <a:off x="0" y="0"/>
          <a:ext cx="0" cy="0"/>
          <a:chOff x="0" y="0"/>
          <a:chExt cx="0" cy="0"/>
        </a:xfrm>
      </p:grpSpPr>
      <p:pic>
        <p:nvPicPr>
          <p:cNvPr id="508" name="Google Shape;508;p17" descr="background rectangle"/>
          <p:cNvPicPr preferRelativeResize="0"/>
          <p:nvPr/>
        </p:nvPicPr>
        <p:blipFill rotWithShape="1">
          <a:blip r:embed="rId4">
            <a:alphaModFix/>
          </a:blip>
          <a:srcRect/>
          <a:stretch/>
        </p:blipFill>
        <p:spPr>
          <a:xfrm>
            <a:off x="0" y="294041"/>
            <a:ext cx="6096000" cy="869950"/>
          </a:xfrm>
          <a:prstGeom prst="rect">
            <a:avLst/>
          </a:prstGeom>
          <a:noFill/>
          <a:ln>
            <a:noFill/>
          </a:ln>
        </p:spPr>
      </p:pic>
      <p:sp>
        <p:nvSpPr>
          <p:cNvPr id="509" name="Google Shape;509;p17"/>
          <p:cNvSpPr txBox="1">
            <a:spLocks noGrp="1"/>
          </p:cNvSpPr>
          <p:nvPr>
            <p:ph type="title"/>
          </p:nvPr>
        </p:nvSpPr>
        <p:spPr>
          <a:xfrm>
            <a:off x="0" y="294041"/>
            <a:ext cx="573405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Meine Lieblingssachen</a:t>
            </a:r>
            <a:endParaRPr sz="3600" b="1">
              <a:solidFill>
                <a:schemeClr val="lt1"/>
              </a:solidFill>
            </a:endParaRPr>
          </a:p>
        </p:txBody>
      </p:sp>
      <p:sp>
        <p:nvSpPr>
          <p:cNvPr id="510" name="Google Shape;510;p17"/>
          <p:cNvSpPr/>
          <p:nvPr/>
        </p:nvSpPr>
        <p:spPr>
          <a:xfrm>
            <a:off x="10576800" y="247046"/>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Phonetik</a:t>
            </a:r>
            <a:endParaRPr sz="2000" b="1" i="0" u="none" strike="noStrike" cap="none">
              <a:solidFill>
                <a:srgbClr val="FFFFFF"/>
              </a:solidFill>
              <a:latin typeface="Century Gothic"/>
              <a:ea typeface="Century Gothic"/>
              <a:cs typeface="Century Gothic"/>
              <a:sym typeface="Century Gothic"/>
            </a:endParaRPr>
          </a:p>
        </p:txBody>
      </p:sp>
      <p:sp>
        <p:nvSpPr>
          <p:cNvPr id="511" name="Google Shape;511;p17"/>
          <p:cNvSpPr txBox="1"/>
          <p:nvPr/>
        </p:nvSpPr>
        <p:spPr>
          <a:xfrm>
            <a:off x="151754" y="1278891"/>
            <a:ext cx="737299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a:solidFill>
                  <a:srgbClr val="1F3864"/>
                </a:solidFill>
                <a:latin typeface="Century Gothic"/>
                <a:ea typeface="Century Gothic"/>
                <a:cs typeface="Century Gothic"/>
                <a:sym typeface="Century Gothic"/>
              </a:rPr>
              <a:t>Was </a:t>
            </a:r>
            <a:r>
              <a:rPr lang="en-GB" sz="2400" b="0" i="0" u="none" strike="noStrike" cap="none" dirty="0" err="1">
                <a:solidFill>
                  <a:srgbClr val="1F3864"/>
                </a:solidFill>
                <a:latin typeface="Century Gothic"/>
                <a:ea typeface="Century Gothic"/>
                <a:cs typeface="Century Gothic"/>
                <a:sym typeface="Century Gothic"/>
              </a:rPr>
              <a:t>passt</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nicht</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Schreib</a:t>
            </a:r>
            <a:r>
              <a:rPr lang="en-GB" sz="2400" b="0" i="0" u="none" strike="noStrike" cap="none" dirty="0">
                <a:solidFill>
                  <a:srgbClr val="1F3864"/>
                </a:solidFill>
                <a:latin typeface="Century Gothic"/>
                <a:ea typeface="Century Gothic"/>
                <a:cs typeface="Century Gothic"/>
                <a:sym typeface="Century Gothic"/>
              </a:rPr>
              <a:t> 1-6 und A, B </a:t>
            </a:r>
            <a:r>
              <a:rPr lang="en-GB" sz="2400" b="0" i="0" u="none" strike="noStrike" cap="none" dirty="0" err="1">
                <a:solidFill>
                  <a:srgbClr val="1F3864"/>
                </a:solidFill>
                <a:latin typeface="Century Gothic"/>
                <a:ea typeface="Century Gothic"/>
                <a:cs typeface="Century Gothic"/>
                <a:sym typeface="Century Gothic"/>
              </a:rPr>
              <a:t>oder</a:t>
            </a:r>
            <a:r>
              <a:rPr lang="en-GB" sz="2400" b="0" i="0" u="none" strike="noStrike" cap="none" dirty="0">
                <a:solidFill>
                  <a:srgbClr val="1F3864"/>
                </a:solidFill>
                <a:latin typeface="Century Gothic"/>
                <a:ea typeface="Century Gothic"/>
                <a:cs typeface="Century Gothic"/>
                <a:sym typeface="Century Gothic"/>
              </a:rPr>
              <a:t> C.</a:t>
            </a:r>
            <a:endParaRPr dirty="0"/>
          </a:p>
        </p:txBody>
      </p:sp>
      <p:graphicFrame>
        <p:nvGraphicFramePr>
          <p:cNvPr id="512" name="Google Shape;512;p17"/>
          <p:cNvGraphicFramePr/>
          <p:nvPr/>
        </p:nvGraphicFramePr>
        <p:xfrm>
          <a:off x="151754" y="1889674"/>
          <a:ext cx="11807125" cy="4130175"/>
        </p:xfrm>
        <a:graphic>
          <a:graphicData uri="http://schemas.openxmlformats.org/drawingml/2006/table">
            <a:tbl>
              <a:tblPr firstRow="1" bandRow="1">
                <a:noFill/>
                <a:tableStyleId>{DD5CCFEE-19D6-4465-9D56-5FDEECA1C278}</a:tableStyleId>
              </a:tblPr>
              <a:tblGrid>
                <a:gridCol w="630300">
                  <a:extLst>
                    <a:ext uri="{9D8B030D-6E8A-4147-A177-3AD203B41FA5}">
                      <a16:colId xmlns:a16="http://schemas.microsoft.com/office/drawing/2014/main" val="20000"/>
                    </a:ext>
                  </a:extLst>
                </a:gridCol>
                <a:gridCol w="3466100">
                  <a:extLst>
                    <a:ext uri="{9D8B030D-6E8A-4147-A177-3AD203B41FA5}">
                      <a16:colId xmlns:a16="http://schemas.microsoft.com/office/drawing/2014/main" val="20001"/>
                    </a:ext>
                  </a:extLst>
                </a:gridCol>
                <a:gridCol w="4048550">
                  <a:extLst>
                    <a:ext uri="{9D8B030D-6E8A-4147-A177-3AD203B41FA5}">
                      <a16:colId xmlns:a16="http://schemas.microsoft.com/office/drawing/2014/main" val="20002"/>
                    </a:ext>
                  </a:extLst>
                </a:gridCol>
                <a:gridCol w="3662175">
                  <a:extLst>
                    <a:ext uri="{9D8B030D-6E8A-4147-A177-3AD203B41FA5}">
                      <a16:colId xmlns:a16="http://schemas.microsoft.com/office/drawing/2014/main" val="20003"/>
                    </a:ext>
                  </a:extLst>
                </a:gridCol>
              </a:tblGrid>
              <a:tr h="590025">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tc>
                <a:tc>
                  <a:txBody>
                    <a:bodyPr/>
                    <a:lstStyle/>
                    <a:p>
                      <a:pPr marL="0" marR="0" lvl="0" indent="0" algn="ctr" rtl="0">
                        <a:spcBef>
                          <a:spcPts val="0"/>
                        </a:spcBef>
                        <a:spcAft>
                          <a:spcPts val="0"/>
                        </a:spcAft>
                        <a:buNone/>
                      </a:pPr>
                      <a:r>
                        <a:rPr lang="en-GB" sz="2800">
                          <a:solidFill>
                            <a:srgbClr val="002060"/>
                          </a:solidFill>
                        </a:rPr>
                        <a:t>A</a:t>
                      </a:r>
                      <a:endParaRPr/>
                    </a:p>
                  </a:txBody>
                  <a:tcPr marL="91450" marR="91450" marT="45725" marB="45725" anchor="ctr"/>
                </a:tc>
                <a:tc>
                  <a:txBody>
                    <a:bodyPr/>
                    <a:lstStyle/>
                    <a:p>
                      <a:pPr marL="0" marR="0" lvl="0" indent="0" algn="ctr" rtl="0">
                        <a:spcBef>
                          <a:spcPts val="0"/>
                        </a:spcBef>
                        <a:spcAft>
                          <a:spcPts val="0"/>
                        </a:spcAft>
                        <a:buNone/>
                      </a:pPr>
                      <a:r>
                        <a:rPr lang="en-GB" sz="2800">
                          <a:solidFill>
                            <a:srgbClr val="002060"/>
                          </a:solidFill>
                        </a:rPr>
                        <a:t>B</a:t>
                      </a:r>
                      <a:endParaRPr/>
                    </a:p>
                  </a:txBody>
                  <a:tcPr marL="91450" marR="91450" marT="45725" marB="45725" anchor="ctr"/>
                </a:tc>
                <a:tc>
                  <a:txBody>
                    <a:bodyPr/>
                    <a:lstStyle/>
                    <a:p>
                      <a:pPr marL="0" marR="0" lvl="0" indent="0" algn="ctr" rtl="0">
                        <a:spcBef>
                          <a:spcPts val="0"/>
                        </a:spcBef>
                        <a:spcAft>
                          <a:spcPts val="0"/>
                        </a:spcAft>
                        <a:buNone/>
                      </a:pPr>
                      <a:r>
                        <a:rPr lang="en-GB" sz="2800">
                          <a:solidFill>
                            <a:srgbClr val="002060"/>
                          </a:solidFill>
                        </a:rPr>
                        <a:t>C</a:t>
                      </a:r>
                      <a:endParaRPr/>
                    </a:p>
                  </a:txBody>
                  <a:tcPr marL="91450" marR="91450" marT="45725" marB="45725" anchor="ctr"/>
                </a:tc>
                <a:extLst>
                  <a:ext uri="{0D108BD9-81ED-4DB2-BD59-A6C34878D82A}">
                    <a16:rowId xmlns:a16="http://schemas.microsoft.com/office/drawing/2014/main" val="10000"/>
                  </a:ext>
                </a:extLst>
              </a:tr>
              <a:tr h="590025">
                <a:tc>
                  <a:txBody>
                    <a:bodyPr/>
                    <a:lstStyle/>
                    <a:p>
                      <a:pPr marL="0" marR="0" lvl="0" indent="0" algn="ctr" rtl="0">
                        <a:spcBef>
                          <a:spcPts val="0"/>
                        </a:spcBef>
                        <a:spcAft>
                          <a:spcPts val="0"/>
                        </a:spcAft>
                        <a:buNone/>
                      </a:pPr>
                      <a:endParaRPr sz="2400" b="1" u="sng">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der Lö</a:t>
                      </a:r>
                      <a:r>
                        <a:rPr lang="en-GB" sz="2200" b="1">
                          <a:solidFill>
                            <a:srgbClr val="002060"/>
                          </a:solidFill>
                        </a:rPr>
                        <a:t>w</a:t>
                      </a:r>
                      <a:r>
                        <a:rPr lang="en-GB" sz="2200">
                          <a:solidFill>
                            <a:srgbClr val="002060"/>
                          </a:solidFill>
                        </a:rPr>
                        <a:t>enzahn</a:t>
                      </a:r>
                      <a:endParaRPr sz="220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Kie</a:t>
                      </a:r>
                      <a:r>
                        <a:rPr lang="en-GB" sz="2200" b="1">
                          <a:solidFill>
                            <a:srgbClr val="002060"/>
                          </a:solidFill>
                        </a:rPr>
                        <a:t>f</a:t>
                      </a:r>
                      <a:r>
                        <a:rPr lang="en-GB" sz="2200">
                          <a:solidFill>
                            <a:srgbClr val="002060"/>
                          </a:solidFill>
                        </a:rPr>
                        <a:t>er</a:t>
                      </a:r>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das </a:t>
                      </a:r>
                      <a:r>
                        <a:rPr lang="en-GB" sz="2200" b="1">
                          <a:solidFill>
                            <a:srgbClr val="002060"/>
                          </a:solidFill>
                        </a:rPr>
                        <a:t>V</a:t>
                      </a:r>
                      <a:r>
                        <a:rPr lang="en-GB" sz="2200">
                          <a:solidFill>
                            <a:srgbClr val="002060"/>
                          </a:solidFill>
                        </a:rPr>
                        <a:t>eilchen</a:t>
                      </a:r>
                      <a:endParaRPr sz="2200">
                        <a:solidFill>
                          <a:srgbClr val="002060"/>
                        </a:solidFill>
                      </a:endParaRPr>
                    </a:p>
                  </a:txBody>
                  <a:tcPr marL="91450" marR="91450" marT="45725" marB="45725" anchor="ctr"/>
                </a:tc>
                <a:extLst>
                  <a:ext uri="{0D108BD9-81ED-4DB2-BD59-A6C34878D82A}">
                    <a16:rowId xmlns:a16="http://schemas.microsoft.com/office/drawing/2014/main" val="10001"/>
                  </a:ext>
                </a:extLst>
              </a:tr>
              <a:tr h="590025">
                <a:tc>
                  <a:txBody>
                    <a:bodyPr/>
                    <a:lstStyle/>
                    <a:p>
                      <a:pPr marL="0" marR="0" lvl="0" indent="0" algn="ctr" rtl="0">
                        <a:spcBef>
                          <a:spcPts val="0"/>
                        </a:spcBef>
                        <a:spcAft>
                          <a:spcPts val="0"/>
                        </a:spcAft>
                        <a:buNone/>
                      </a:pPr>
                      <a:endParaRPr sz="2400" b="1" u="sng">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Wei</a:t>
                      </a:r>
                      <a:r>
                        <a:rPr lang="en-GB" sz="2200" b="1">
                          <a:solidFill>
                            <a:srgbClr val="002060"/>
                          </a:solidFill>
                        </a:rPr>
                        <a:t>ß</a:t>
                      </a:r>
                      <a:r>
                        <a:rPr lang="en-GB" sz="2200">
                          <a:solidFill>
                            <a:srgbClr val="002060"/>
                          </a:solidFill>
                        </a:rPr>
                        <a:t>birke </a:t>
                      </a:r>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a:t>
                      </a:r>
                      <a:r>
                        <a:rPr lang="en-GB" sz="2200" b="1">
                          <a:solidFill>
                            <a:srgbClr val="002060"/>
                          </a:solidFill>
                        </a:rPr>
                        <a:t>S</a:t>
                      </a:r>
                      <a:r>
                        <a:rPr lang="en-GB" sz="2200">
                          <a:solidFill>
                            <a:srgbClr val="002060"/>
                          </a:solidFill>
                        </a:rPr>
                        <a:t>onnenblume </a:t>
                      </a:r>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Ne</a:t>
                      </a:r>
                      <a:r>
                        <a:rPr lang="en-GB" sz="2200" b="1">
                          <a:solidFill>
                            <a:srgbClr val="002060"/>
                          </a:solidFill>
                        </a:rPr>
                        <a:t>ss</a:t>
                      </a:r>
                      <a:r>
                        <a:rPr lang="en-GB" sz="2200">
                          <a:solidFill>
                            <a:srgbClr val="002060"/>
                          </a:solidFill>
                        </a:rPr>
                        <a:t>el</a:t>
                      </a:r>
                      <a:endParaRPr sz="2200" b="1">
                        <a:solidFill>
                          <a:srgbClr val="002060"/>
                        </a:solidFill>
                      </a:endParaRPr>
                    </a:p>
                  </a:txBody>
                  <a:tcPr marL="91450" marR="91450" marT="45725" marB="45725" anchor="ctr"/>
                </a:tc>
                <a:extLst>
                  <a:ext uri="{0D108BD9-81ED-4DB2-BD59-A6C34878D82A}">
                    <a16:rowId xmlns:a16="http://schemas.microsoft.com/office/drawing/2014/main" val="10002"/>
                  </a:ext>
                </a:extLst>
              </a:tr>
              <a:tr h="590025">
                <a:tc>
                  <a:txBody>
                    <a:bodyPr/>
                    <a:lstStyle/>
                    <a:p>
                      <a:pPr marL="0" marR="0" lvl="0" indent="0" algn="ctr" rtl="0">
                        <a:spcBef>
                          <a:spcPts val="0"/>
                        </a:spcBef>
                        <a:spcAft>
                          <a:spcPts val="0"/>
                        </a:spcAft>
                        <a:buNone/>
                      </a:pPr>
                      <a:endParaRPr sz="2400" b="1" u="sng">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a:t>
                      </a:r>
                      <a:r>
                        <a:rPr lang="en-GB" sz="2200" b="1">
                          <a:solidFill>
                            <a:srgbClr val="002060"/>
                          </a:solidFill>
                        </a:rPr>
                        <a:t>Ei</a:t>
                      </a:r>
                      <a:r>
                        <a:rPr lang="en-GB" sz="2200">
                          <a:solidFill>
                            <a:srgbClr val="002060"/>
                          </a:solidFill>
                        </a:rPr>
                        <a:t>che </a:t>
                      </a:r>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Lil</a:t>
                      </a:r>
                      <a:r>
                        <a:rPr lang="en-GB" sz="2200" b="1">
                          <a:solidFill>
                            <a:srgbClr val="002060"/>
                          </a:solidFill>
                        </a:rPr>
                        <a:t>ie</a:t>
                      </a:r>
                      <a:r>
                        <a:rPr lang="en-GB" sz="2200">
                          <a:solidFill>
                            <a:srgbClr val="002060"/>
                          </a:solidFill>
                        </a:rPr>
                        <a:t> </a:t>
                      </a:r>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H</a:t>
                      </a:r>
                      <a:r>
                        <a:rPr lang="en-GB" sz="2200" b="1">
                          <a:solidFill>
                            <a:srgbClr val="002060"/>
                          </a:solidFill>
                        </a:rPr>
                        <a:t>ai</a:t>
                      </a:r>
                      <a:r>
                        <a:rPr lang="en-GB" sz="2200">
                          <a:solidFill>
                            <a:srgbClr val="002060"/>
                          </a:solidFill>
                        </a:rPr>
                        <a:t>n-Klette</a:t>
                      </a:r>
                      <a:endParaRPr sz="2200">
                        <a:solidFill>
                          <a:srgbClr val="002060"/>
                        </a:solidFill>
                      </a:endParaRPr>
                    </a:p>
                  </a:txBody>
                  <a:tcPr marL="91450" marR="91450" marT="45725" marB="45725" anchor="ctr"/>
                </a:tc>
                <a:extLst>
                  <a:ext uri="{0D108BD9-81ED-4DB2-BD59-A6C34878D82A}">
                    <a16:rowId xmlns:a16="http://schemas.microsoft.com/office/drawing/2014/main" val="10003"/>
                  </a:ext>
                </a:extLst>
              </a:tr>
              <a:tr h="590025">
                <a:tc>
                  <a:txBody>
                    <a:bodyPr/>
                    <a:lstStyle/>
                    <a:p>
                      <a:pPr marL="0" marR="0" lvl="0" indent="0" algn="ctr" rtl="0">
                        <a:spcBef>
                          <a:spcPts val="0"/>
                        </a:spcBef>
                        <a:spcAft>
                          <a:spcPts val="0"/>
                        </a:spcAft>
                        <a:buNone/>
                      </a:pPr>
                      <a:endParaRPr sz="2400" b="1" u="sng">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das E</a:t>
                      </a:r>
                      <a:r>
                        <a:rPr lang="en-GB" sz="2200" b="1">
                          <a:solidFill>
                            <a:srgbClr val="002060"/>
                          </a:solidFill>
                        </a:rPr>
                        <a:t>d</a:t>
                      </a:r>
                      <a:r>
                        <a:rPr lang="en-GB" sz="2200">
                          <a:solidFill>
                            <a:srgbClr val="002060"/>
                          </a:solidFill>
                        </a:rPr>
                        <a:t>elweiß </a:t>
                      </a:r>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Chrysan</a:t>
                      </a:r>
                      <a:r>
                        <a:rPr lang="en-GB" sz="2200" b="1">
                          <a:solidFill>
                            <a:srgbClr val="002060"/>
                          </a:solidFill>
                        </a:rPr>
                        <a:t>th</a:t>
                      </a:r>
                      <a:r>
                        <a:rPr lang="en-GB" sz="2200">
                          <a:solidFill>
                            <a:srgbClr val="002060"/>
                          </a:solidFill>
                        </a:rPr>
                        <a:t>eme </a:t>
                      </a:r>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der </a:t>
                      </a:r>
                      <a:r>
                        <a:rPr lang="en-GB" sz="2200" b="0">
                          <a:solidFill>
                            <a:srgbClr val="002060"/>
                          </a:solidFill>
                        </a:rPr>
                        <a:t>Mannsschil</a:t>
                      </a:r>
                      <a:r>
                        <a:rPr lang="en-GB" sz="2200" b="1">
                          <a:solidFill>
                            <a:srgbClr val="002060"/>
                          </a:solidFill>
                        </a:rPr>
                        <a:t>d</a:t>
                      </a:r>
                      <a:endParaRPr sz="2200" b="1">
                        <a:solidFill>
                          <a:srgbClr val="002060"/>
                        </a:solidFill>
                      </a:endParaRPr>
                    </a:p>
                  </a:txBody>
                  <a:tcPr marL="91450" marR="91450" marT="45725" marB="45725" anchor="ctr"/>
                </a:tc>
                <a:extLst>
                  <a:ext uri="{0D108BD9-81ED-4DB2-BD59-A6C34878D82A}">
                    <a16:rowId xmlns:a16="http://schemas.microsoft.com/office/drawing/2014/main" val="10004"/>
                  </a:ext>
                </a:extLst>
              </a:tr>
              <a:tr h="590025">
                <a:tc>
                  <a:txBody>
                    <a:bodyPr/>
                    <a:lstStyle/>
                    <a:p>
                      <a:pPr marL="0" marR="0" lvl="0" indent="0" algn="ctr" rtl="0">
                        <a:spcBef>
                          <a:spcPts val="0"/>
                        </a:spcBef>
                        <a:spcAft>
                          <a:spcPts val="0"/>
                        </a:spcAft>
                        <a:buNone/>
                      </a:pPr>
                      <a:endParaRPr sz="2400" b="1" u="sng">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Ro</a:t>
                      </a:r>
                      <a:r>
                        <a:rPr lang="en-GB" sz="2200" b="1">
                          <a:solidFill>
                            <a:srgbClr val="002060"/>
                          </a:solidFill>
                        </a:rPr>
                        <a:t>s</a:t>
                      </a:r>
                      <a:r>
                        <a:rPr lang="en-GB" sz="2200">
                          <a:solidFill>
                            <a:srgbClr val="002060"/>
                          </a:solidFill>
                        </a:rPr>
                        <a:t>e </a:t>
                      </a:r>
                      <a:endParaRPr/>
                    </a:p>
                  </a:txBody>
                  <a:tcPr marL="91450" marR="91450" marT="45725" marB="45725" anchor="ctr"/>
                </a:tc>
                <a:tc>
                  <a:txBody>
                    <a:bodyPr/>
                    <a:lstStyle/>
                    <a:p>
                      <a:pPr marL="0" marR="0" lvl="0" indent="0" algn="l" rtl="0">
                        <a:lnSpc>
                          <a:spcPct val="100000"/>
                        </a:lnSpc>
                        <a:spcBef>
                          <a:spcPts val="0"/>
                        </a:spcBef>
                        <a:spcAft>
                          <a:spcPts val="0"/>
                        </a:spcAft>
                        <a:buClr>
                          <a:srgbClr val="002060"/>
                        </a:buClr>
                        <a:buSzPts val="2200"/>
                        <a:buFont typeface="Century Gothic"/>
                        <a:buNone/>
                      </a:pPr>
                      <a:r>
                        <a:rPr lang="en-GB" sz="2200">
                          <a:solidFill>
                            <a:srgbClr val="002060"/>
                          </a:solidFill>
                        </a:rPr>
                        <a:t>die Min</a:t>
                      </a:r>
                      <a:r>
                        <a:rPr lang="en-GB" sz="2200" b="1">
                          <a:solidFill>
                            <a:srgbClr val="002060"/>
                          </a:solidFill>
                        </a:rPr>
                        <a:t>z</a:t>
                      </a:r>
                      <a:r>
                        <a:rPr lang="en-GB" sz="2200">
                          <a:solidFill>
                            <a:srgbClr val="002060"/>
                          </a:solidFill>
                        </a:rPr>
                        <a:t>e </a:t>
                      </a:r>
                      <a:endParaRPr/>
                    </a:p>
                  </a:txBody>
                  <a:tcPr marL="91450" marR="91450" marT="45725" marB="45725" anchor="ctr"/>
                </a:tc>
                <a:tc>
                  <a:txBody>
                    <a:bodyPr/>
                    <a:lstStyle/>
                    <a:p>
                      <a:pPr marL="0" marR="0" lvl="0" indent="0" algn="l" rtl="0">
                        <a:lnSpc>
                          <a:spcPct val="100000"/>
                        </a:lnSpc>
                        <a:spcBef>
                          <a:spcPts val="0"/>
                        </a:spcBef>
                        <a:spcAft>
                          <a:spcPts val="0"/>
                        </a:spcAft>
                        <a:buClr>
                          <a:srgbClr val="002060"/>
                        </a:buClr>
                        <a:buSzPts val="2200"/>
                        <a:buFont typeface="Century Gothic"/>
                        <a:buNone/>
                      </a:pPr>
                      <a:r>
                        <a:rPr lang="en-GB" sz="2200">
                          <a:solidFill>
                            <a:srgbClr val="002060"/>
                          </a:solidFill>
                        </a:rPr>
                        <a:t>die Montbre</a:t>
                      </a:r>
                      <a:r>
                        <a:rPr lang="en-GB" sz="2200" b="1">
                          <a:solidFill>
                            <a:srgbClr val="002060"/>
                          </a:solidFill>
                        </a:rPr>
                        <a:t>ti</a:t>
                      </a:r>
                      <a:r>
                        <a:rPr lang="en-GB" sz="2200">
                          <a:solidFill>
                            <a:srgbClr val="002060"/>
                          </a:solidFill>
                        </a:rPr>
                        <a:t>e </a:t>
                      </a:r>
                      <a:endParaRPr/>
                    </a:p>
                  </a:txBody>
                  <a:tcPr marL="91450" marR="91450" marT="45725" marB="45725" anchor="ctr"/>
                </a:tc>
                <a:extLst>
                  <a:ext uri="{0D108BD9-81ED-4DB2-BD59-A6C34878D82A}">
                    <a16:rowId xmlns:a16="http://schemas.microsoft.com/office/drawing/2014/main" val="10005"/>
                  </a:ext>
                </a:extLst>
              </a:tr>
              <a:tr h="590025">
                <a:tc>
                  <a:txBody>
                    <a:bodyPr/>
                    <a:lstStyle/>
                    <a:p>
                      <a:pPr marL="0" marR="0" lvl="0" indent="0" algn="ctr" rtl="0">
                        <a:spcBef>
                          <a:spcPts val="0"/>
                        </a:spcBef>
                        <a:spcAft>
                          <a:spcPts val="0"/>
                        </a:spcAft>
                        <a:buNone/>
                      </a:pPr>
                      <a:endParaRPr sz="2400" b="1" u="sng">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das G</a:t>
                      </a:r>
                      <a:r>
                        <a:rPr lang="en-GB" sz="2200" b="1">
                          <a:solidFill>
                            <a:srgbClr val="002060"/>
                          </a:solidFill>
                        </a:rPr>
                        <a:t>ä</a:t>
                      </a:r>
                      <a:r>
                        <a:rPr lang="en-GB" sz="2200">
                          <a:solidFill>
                            <a:srgbClr val="002060"/>
                          </a:solidFill>
                        </a:rPr>
                        <a:t>nseblümchen</a:t>
                      </a:r>
                      <a:endParaRPr sz="220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der T</a:t>
                      </a:r>
                      <a:r>
                        <a:rPr lang="en-GB" sz="2200" b="1">
                          <a:solidFill>
                            <a:srgbClr val="002060"/>
                          </a:solidFill>
                        </a:rPr>
                        <a:t>a</a:t>
                      </a:r>
                      <a:r>
                        <a:rPr lang="en-GB" sz="2200">
                          <a:solidFill>
                            <a:srgbClr val="002060"/>
                          </a:solidFill>
                        </a:rPr>
                        <a:t>nnenbaum </a:t>
                      </a:r>
                      <a:endParaRPr sz="2200" b="1">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200">
                          <a:solidFill>
                            <a:srgbClr val="002060"/>
                          </a:solidFill>
                        </a:rPr>
                        <a:t>die G</a:t>
                      </a:r>
                      <a:r>
                        <a:rPr lang="en-GB" sz="2200" b="1">
                          <a:solidFill>
                            <a:srgbClr val="002060"/>
                          </a:solidFill>
                        </a:rPr>
                        <a:t>e</a:t>
                      </a:r>
                      <a:r>
                        <a:rPr lang="en-GB" sz="2200">
                          <a:solidFill>
                            <a:srgbClr val="002060"/>
                          </a:solidFill>
                        </a:rPr>
                        <a:t>rbera</a:t>
                      </a:r>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513" name="Google Shape;513;p17"/>
          <p:cNvSpPr/>
          <p:nvPr/>
        </p:nvSpPr>
        <p:spPr>
          <a:xfrm>
            <a:off x="7040728" y="273122"/>
            <a:ext cx="2591343" cy="1044710"/>
          </a:xfrm>
          <a:prstGeom prst="wedgeRoundRectCallout">
            <a:avLst>
              <a:gd name="adj1" fmla="val 64836"/>
              <a:gd name="adj2" fmla="val 38797"/>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Welche Pflanzen hatte ich in meinem Garten?</a:t>
            </a:r>
            <a:endParaRPr/>
          </a:p>
        </p:txBody>
      </p:sp>
      <p:pic>
        <p:nvPicPr>
          <p:cNvPr id="514" name="Google Shape;514;p17"/>
          <p:cNvPicPr preferRelativeResize="0"/>
          <p:nvPr/>
        </p:nvPicPr>
        <p:blipFill rotWithShape="1">
          <a:blip r:embed="rId5">
            <a:alphaModFix/>
          </a:blip>
          <a:srcRect/>
          <a:stretch/>
        </p:blipFill>
        <p:spPr>
          <a:xfrm>
            <a:off x="9632071" y="675335"/>
            <a:ext cx="1189788" cy="1214339"/>
          </a:xfrm>
          <a:prstGeom prst="rect">
            <a:avLst/>
          </a:prstGeom>
          <a:noFill/>
          <a:ln>
            <a:noFill/>
          </a:ln>
        </p:spPr>
      </p:pic>
      <p:pic>
        <p:nvPicPr>
          <p:cNvPr id="515" name="Google Shape;515;p17" descr="Dandelion, Flower, Yellow, Plant, Weed"/>
          <p:cNvPicPr preferRelativeResize="0"/>
          <p:nvPr/>
        </p:nvPicPr>
        <p:blipFill rotWithShape="1">
          <a:blip r:embed="rId6">
            <a:alphaModFix/>
          </a:blip>
          <a:srcRect/>
          <a:stretch/>
        </p:blipFill>
        <p:spPr>
          <a:xfrm flipH="1">
            <a:off x="3453175" y="2487180"/>
            <a:ext cx="414632" cy="518290"/>
          </a:xfrm>
          <a:prstGeom prst="rect">
            <a:avLst/>
          </a:prstGeom>
          <a:noFill/>
          <a:ln>
            <a:noFill/>
          </a:ln>
        </p:spPr>
      </p:pic>
      <p:pic>
        <p:nvPicPr>
          <p:cNvPr id="516" name="Google Shape;516;p17" descr="Fir Tree, Branch, Pine Needles, Needles, Winter, Green"/>
          <p:cNvPicPr preferRelativeResize="0"/>
          <p:nvPr/>
        </p:nvPicPr>
        <p:blipFill rotWithShape="1">
          <a:blip r:embed="rId7">
            <a:alphaModFix/>
          </a:blip>
          <a:srcRect/>
          <a:stretch/>
        </p:blipFill>
        <p:spPr>
          <a:xfrm rot="-1235554">
            <a:off x="6077251" y="2373478"/>
            <a:ext cx="994198" cy="838200"/>
          </a:xfrm>
          <a:prstGeom prst="rect">
            <a:avLst/>
          </a:prstGeom>
          <a:noFill/>
          <a:ln>
            <a:noFill/>
          </a:ln>
        </p:spPr>
      </p:pic>
      <p:pic>
        <p:nvPicPr>
          <p:cNvPr id="517" name="Google Shape;517;p17" descr="Pansy, Violet, Viola, Violaceae, Blossom, Bloom, Flower"/>
          <p:cNvPicPr preferRelativeResize="0"/>
          <p:nvPr/>
        </p:nvPicPr>
        <p:blipFill rotWithShape="1">
          <a:blip r:embed="rId8">
            <a:alphaModFix/>
          </a:blip>
          <a:srcRect/>
          <a:stretch/>
        </p:blipFill>
        <p:spPr>
          <a:xfrm>
            <a:off x="10821859" y="2401784"/>
            <a:ext cx="757990" cy="689082"/>
          </a:xfrm>
          <a:prstGeom prst="rect">
            <a:avLst/>
          </a:prstGeom>
          <a:noFill/>
          <a:ln>
            <a:noFill/>
          </a:ln>
        </p:spPr>
      </p:pic>
      <p:pic>
        <p:nvPicPr>
          <p:cNvPr id="518" name="Google Shape;518;p17" descr="Tree, Silver Birch, Bark"/>
          <p:cNvPicPr preferRelativeResize="0"/>
          <p:nvPr/>
        </p:nvPicPr>
        <p:blipFill rotWithShape="1">
          <a:blip r:embed="rId9">
            <a:alphaModFix/>
          </a:blip>
          <a:srcRect/>
          <a:stretch/>
        </p:blipFill>
        <p:spPr>
          <a:xfrm>
            <a:off x="3109769" y="3117391"/>
            <a:ext cx="367862" cy="551793"/>
          </a:xfrm>
          <a:prstGeom prst="rect">
            <a:avLst/>
          </a:prstGeom>
          <a:noFill/>
          <a:ln>
            <a:noFill/>
          </a:ln>
        </p:spPr>
      </p:pic>
      <p:pic>
        <p:nvPicPr>
          <p:cNvPr id="519" name="Google Shape;519;p17" descr="Sunflower, Summer, Plant, Garden, Flower, Orange, Field"/>
          <p:cNvPicPr preferRelativeResize="0"/>
          <p:nvPr/>
        </p:nvPicPr>
        <p:blipFill rotWithShape="1">
          <a:blip r:embed="rId10">
            <a:alphaModFix/>
          </a:blip>
          <a:srcRect/>
          <a:stretch/>
        </p:blipFill>
        <p:spPr>
          <a:xfrm>
            <a:off x="7568910" y="3056614"/>
            <a:ext cx="667735" cy="673346"/>
          </a:xfrm>
          <a:prstGeom prst="rect">
            <a:avLst/>
          </a:prstGeom>
          <a:noFill/>
          <a:ln>
            <a:noFill/>
          </a:ln>
        </p:spPr>
      </p:pic>
      <p:pic>
        <p:nvPicPr>
          <p:cNvPr id="520" name="Google Shape;520;p17" descr="Nettle Nettles, Herb Herbs, Butterfly Butterflies"/>
          <p:cNvPicPr preferRelativeResize="0"/>
          <p:nvPr/>
        </p:nvPicPr>
        <p:blipFill rotWithShape="1">
          <a:blip r:embed="rId11">
            <a:alphaModFix/>
          </a:blip>
          <a:srcRect/>
          <a:stretch/>
        </p:blipFill>
        <p:spPr>
          <a:xfrm>
            <a:off x="10226965" y="2891760"/>
            <a:ext cx="584412" cy="838200"/>
          </a:xfrm>
          <a:prstGeom prst="rect">
            <a:avLst/>
          </a:prstGeom>
          <a:noFill/>
          <a:ln>
            <a:noFill/>
          </a:ln>
        </p:spPr>
      </p:pic>
      <p:pic>
        <p:nvPicPr>
          <p:cNvPr id="521" name="Google Shape;521;p17"/>
          <p:cNvPicPr preferRelativeResize="0"/>
          <p:nvPr/>
        </p:nvPicPr>
        <p:blipFill rotWithShape="1">
          <a:blip r:embed="rId12">
            <a:alphaModFix/>
          </a:blip>
          <a:srcRect/>
          <a:stretch/>
        </p:blipFill>
        <p:spPr>
          <a:xfrm>
            <a:off x="2310741" y="3605976"/>
            <a:ext cx="626801" cy="697522"/>
          </a:xfrm>
          <a:prstGeom prst="rect">
            <a:avLst/>
          </a:prstGeom>
          <a:noFill/>
          <a:ln>
            <a:noFill/>
          </a:ln>
        </p:spPr>
      </p:pic>
      <p:pic>
        <p:nvPicPr>
          <p:cNvPr id="522" name="Google Shape;522;p17" descr="Lotus, Water Lily, Flower, Bloom, Blossom"/>
          <p:cNvPicPr preferRelativeResize="0"/>
          <p:nvPr/>
        </p:nvPicPr>
        <p:blipFill rotWithShape="1">
          <a:blip r:embed="rId13">
            <a:alphaModFix/>
          </a:blip>
          <a:srcRect/>
          <a:stretch/>
        </p:blipFill>
        <p:spPr>
          <a:xfrm>
            <a:off x="6096000" y="3669184"/>
            <a:ext cx="855710" cy="673346"/>
          </a:xfrm>
          <a:prstGeom prst="rect">
            <a:avLst/>
          </a:prstGeom>
          <a:noFill/>
          <a:ln>
            <a:noFill/>
          </a:ln>
        </p:spPr>
      </p:pic>
      <p:pic>
        <p:nvPicPr>
          <p:cNvPr id="523" name="Google Shape;523;p17" descr="Flowers, Thistle, Milk Thistle, Purple, Violet"/>
          <p:cNvPicPr preferRelativeResize="0"/>
          <p:nvPr/>
        </p:nvPicPr>
        <p:blipFill rotWithShape="1">
          <a:blip r:embed="rId14">
            <a:alphaModFix/>
          </a:blip>
          <a:srcRect/>
          <a:stretch/>
        </p:blipFill>
        <p:spPr>
          <a:xfrm>
            <a:off x="11343220" y="3429000"/>
            <a:ext cx="473257" cy="774421"/>
          </a:xfrm>
          <a:prstGeom prst="rect">
            <a:avLst/>
          </a:prstGeom>
          <a:noFill/>
          <a:ln>
            <a:noFill/>
          </a:ln>
        </p:spPr>
      </p:pic>
      <p:pic>
        <p:nvPicPr>
          <p:cNvPr id="524" name="Google Shape;524;p17" descr="Edelweiss, Flower, Nature, Plant, White, Blossom"/>
          <p:cNvPicPr preferRelativeResize="0"/>
          <p:nvPr/>
        </p:nvPicPr>
        <p:blipFill rotWithShape="1">
          <a:blip r:embed="rId15">
            <a:alphaModFix/>
          </a:blip>
          <a:srcRect/>
          <a:stretch/>
        </p:blipFill>
        <p:spPr>
          <a:xfrm>
            <a:off x="3263646" y="4198782"/>
            <a:ext cx="780536" cy="698119"/>
          </a:xfrm>
          <a:prstGeom prst="rect">
            <a:avLst/>
          </a:prstGeom>
          <a:noFill/>
          <a:ln>
            <a:noFill/>
          </a:ln>
        </p:spPr>
      </p:pic>
      <p:pic>
        <p:nvPicPr>
          <p:cNvPr id="525" name="Google Shape;525;p17" descr="Chrysanthemum, Dahlia, Red, Flower, Floral, Angiosperm"/>
          <p:cNvPicPr preferRelativeResize="0"/>
          <p:nvPr/>
        </p:nvPicPr>
        <p:blipFill rotWithShape="1">
          <a:blip r:embed="rId16">
            <a:alphaModFix/>
          </a:blip>
          <a:srcRect/>
          <a:stretch/>
        </p:blipFill>
        <p:spPr>
          <a:xfrm>
            <a:off x="7270050" y="4223554"/>
            <a:ext cx="667735" cy="673346"/>
          </a:xfrm>
          <a:prstGeom prst="rect">
            <a:avLst/>
          </a:prstGeom>
          <a:noFill/>
          <a:ln>
            <a:noFill/>
          </a:ln>
        </p:spPr>
      </p:pic>
      <p:pic>
        <p:nvPicPr>
          <p:cNvPr id="526" name="Google Shape;526;p17" descr="Flowers, Jasmine, Stems, Bloom, Blossom, Greeting Card"/>
          <p:cNvPicPr preferRelativeResize="0"/>
          <p:nvPr/>
        </p:nvPicPr>
        <p:blipFill rotWithShape="1">
          <a:blip r:embed="rId17">
            <a:alphaModFix/>
          </a:blip>
          <a:srcRect/>
          <a:stretch/>
        </p:blipFill>
        <p:spPr>
          <a:xfrm>
            <a:off x="10691012" y="4148399"/>
            <a:ext cx="1019588" cy="764691"/>
          </a:xfrm>
          <a:prstGeom prst="rect">
            <a:avLst/>
          </a:prstGeom>
          <a:noFill/>
          <a:ln>
            <a:noFill/>
          </a:ln>
        </p:spPr>
      </p:pic>
      <p:pic>
        <p:nvPicPr>
          <p:cNvPr id="527" name="Google Shape;527;p17" descr="Flower, Rose, Plant, Red Rose, Red Flower, Bloom"/>
          <p:cNvPicPr preferRelativeResize="0"/>
          <p:nvPr/>
        </p:nvPicPr>
        <p:blipFill rotWithShape="1">
          <a:blip r:embed="rId18">
            <a:alphaModFix/>
          </a:blip>
          <a:srcRect/>
          <a:stretch/>
        </p:blipFill>
        <p:spPr>
          <a:xfrm>
            <a:off x="2493777" y="4845462"/>
            <a:ext cx="663992" cy="632373"/>
          </a:xfrm>
          <a:prstGeom prst="rect">
            <a:avLst/>
          </a:prstGeom>
          <a:noFill/>
          <a:ln>
            <a:noFill/>
          </a:ln>
        </p:spPr>
      </p:pic>
      <p:pic>
        <p:nvPicPr>
          <p:cNvPr id="528" name="Google Shape;528;p17" descr="Mint, Herb, Leaves, Green, Fragrant, Peppermint, Twig"/>
          <p:cNvPicPr preferRelativeResize="0"/>
          <p:nvPr/>
        </p:nvPicPr>
        <p:blipFill rotWithShape="1">
          <a:blip r:embed="rId19">
            <a:alphaModFix/>
          </a:blip>
          <a:srcRect/>
          <a:stretch/>
        </p:blipFill>
        <p:spPr>
          <a:xfrm rot="-5400000">
            <a:off x="6698485" y="4659864"/>
            <a:ext cx="506451" cy="1012902"/>
          </a:xfrm>
          <a:prstGeom prst="rect">
            <a:avLst/>
          </a:prstGeom>
          <a:noFill/>
          <a:ln>
            <a:noFill/>
          </a:ln>
        </p:spPr>
      </p:pic>
      <p:pic>
        <p:nvPicPr>
          <p:cNvPr id="529" name="Google Shape;529;p17" descr="Crocosmia, Lucifer, Crocosmia Masoniorum, Montbretia"/>
          <p:cNvPicPr preferRelativeResize="0"/>
          <p:nvPr/>
        </p:nvPicPr>
        <p:blipFill rotWithShape="1">
          <a:blip r:embed="rId20">
            <a:alphaModFix/>
          </a:blip>
          <a:srcRect/>
          <a:stretch/>
        </p:blipFill>
        <p:spPr>
          <a:xfrm>
            <a:off x="10724210" y="4913089"/>
            <a:ext cx="348427" cy="522641"/>
          </a:xfrm>
          <a:prstGeom prst="rect">
            <a:avLst/>
          </a:prstGeom>
          <a:noFill/>
          <a:ln>
            <a:noFill/>
          </a:ln>
        </p:spPr>
      </p:pic>
      <p:pic>
        <p:nvPicPr>
          <p:cNvPr id="530" name="Google Shape;530;p17" descr="Marguerite, White, Bloom, Flower, Blossom, Summer"/>
          <p:cNvPicPr preferRelativeResize="0"/>
          <p:nvPr/>
        </p:nvPicPr>
        <p:blipFill rotWithShape="1">
          <a:blip r:embed="rId21">
            <a:alphaModFix/>
          </a:blip>
          <a:srcRect/>
          <a:stretch/>
        </p:blipFill>
        <p:spPr>
          <a:xfrm>
            <a:off x="3721750" y="5314578"/>
            <a:ext cx="663321" cy="650669"/>
          </a:xfrm>
          <a:prstGeom prst="rect">
            <a:avLst/>
          </a:prstGeom>
          <a:noFill/>
          <a:ln>
            <a:noFill/>
          </a:ln>
        </p:spPr>
      </p:pic>
      <p:pic>
        <p:nvPicPr>
          <p:cNvPr id="531" name="Google Shape;531;p17" descr="Tree, Trunk, Nature, Leaves, Branches, Graphic, Organic"/>
          <p:cNvPicPr preferRelativeResize="0"/>
          <p:nvPr/>
        </p:nvPicPr>
        <p:blipFill rotWithShape="1">
          <a:blip r:embed="rId22">
            <a:alphaModFix/>
          </a:blip>
          <a:srcRect/>
          <a:stretch/>
        </p:blipFill>
        <p:spPr>
          <a:xfrm>
            <a:off x="7698467" y="5339198"/>
            <a:ext cx="377039" cy="754077"/>
          </a:xfrm>
          <a:prstGeom prst="rect">
            <a:avLst/>
          </a:prstGeom>
          <a:noFill/>
          <a:ln>
            <a:noFill/>
          </a:ln>
        </p:spPr>
      </p:pic>
      <p:pic>
        <p:nvPicPr>
          <p:cNvPr id="532" name="Google Shape;532;p17" descr="Red, Flower, Gerbera, Love, Bloom, Garden, Plant"/>
          <p:cNvPicPr preferRelativeResize="0"/>
          <p:nvPr/>
        </p:nvPicPr>
        <p:blipFill rotWithShape="1">
          <a:blip r:embed="rId23">
            <a:alphaModFix/>
          </a:blip>
          <a:srcRect/>
          <a:stretch/>
        </p:blipFill>
        <p:spPr>
          <a:xfrm>
            <a:off x="11193432" y="5367456"/>
            <a:ext cx="623045" cy="689082"/>
          </a:xfrm>
          <a:prstGeom prst="rect">
            <a:avLst/>
          </a:prstGeom>
          <a:noFill/>
          <a:ln>
            <a:noFill/>
          </a:ln>
        </p:spPr>
      </p:pic>
      <p:pic>
        <p:nvPicPr>
          <p:cNvPr id="533" name="Google Shape;533;p17" descr="green checkmark"/>
          <p:cNvPicPr preferRelativeResize="0"/>
          <p:nvPr/>
        </p:nvPicPr>
        <p:blipFill rotWithShape="1">
          <a:blip r:embed="rId24">
            <a:alphaModFix/>
          </a:blip>
          <a:srcRect/>
          <a:stretch/>
        </p:blipFill>
        <p:spPr>
          <a:xfrm>
            <a:off x="3071358" y="2587793"/>
            <a:ext cx="282522" cy="294294"/>
          </a:xfrm>
          <a:prstGeom prst="rect">
            <a:avLst/>
          </a:prstGeom>
          <a:noFill/>
          <a:ln>
            <a:noFill/>
          </a:ln>
        </p:spPr>
      </p:pic>
      <p:pic>
        <p:nvPicPr>
          <p:cNvPr id="534" name="Google Shape;534;p17" descr="green checkmark"/>
          <p:cNvPicPr preferRelativeResize="0"/>
          <p:nvPr/>
        </p:nvPicPr>
        <p:blipFill rotWithShape="1">
          <a:blip r:embed="rId24">
            <a:alphaModFix/>
          </a:blip>
          <a:srcRect/>
          <a:stretch/>
        </p:blipFill>
        <p:spPr>
          <a:xfrm>
            <a:off x="6987528" y="3193865"/>
            <a:ext cx="282522" cy="294294"/>
          </a:xfrm>
          <a:prstGeom prst="rect">
            <a:avLst/>
          </a:prstGeom>
          <a:noFill/>
          <a:ln>
            <a:noFill/>
          </a:ln>
        </p:spPr>
      </p:pic>
      <p:pic>
        <p:nvPicPr>
          <p:cNvPr id="535" name="Google Shape;535;p17" descr="green checkmark"/>
          <p:cNvPicPr preferRelativeResize="0"/>
          <p:nvPr/>
        </p:nvPicPr>
        <p:blipFill rotWithShape="1">
          <a:blip r:embed="rId24">
            <a:alphaModFix/>
          </a:blip>
          <a:srcRect/>
          <a:stretch/>
        </p:blipFill>
        <p:spPr>
          <a:xfrm>
            <a:off x="5679085" y="3811770"/>
            <a:ext cx="282522" cy="294294"/>
          </a:xfrm>
          <a:prstGeom prst="rect">
            <a:avLst/>
          </a:prstGeom>
          <a:noFill/>
          <a:ln>
            <a:noFill/>
          </a:ln>
        </p:spPr>
      </p:pic>
      <p:pic>
        <p:nvPicPr>
          <p:cNvPr id="536" name="Google Shape;536;p17" descr="green checkmark"/>
          <p:cNvPicPr preferRelativeResize="0"/>
          <p:nvPr/>
        </p:nvPicPr>
        <p:blipFill rotWithShape="1">
          <a:blip r:embed="rId24">
            <a:alphaModFix/>
          </a:blip>
          <a:srcRect/>
          <a:stretch/>
        </p:blipFill>
        <p:spPr>
          <a:xfrm>
            <a:off x="2875247" y="4375838"/>
            <a:ext cx="282522" cy="294294"/>
          </a:xfrm>
          <a:prstGeom prst="rect">
            <a:avLst/>
          </a:prstGeom>
          <a:noFill/>
          <a:ln>
            <a:noFill/>
          </a:ln>
        </p:spPr>
      </p:pic>
      <p:pic>
        <p:nvPicPr>
          <p:cNvPr id="537" name="Google Shape;537;p17" descr="green checkmark"/>
          <p:cNvPicPr preferRelativeResize="0"/>
          <p:nvPr/>
        </p:nvPicPr>
        <p:blipFill rotWithShape="1">
          <a:blip r:embed="rId24">
            <a:alphaModFix/>
          </a:blip>
          <a:srcRect/>
          <a:stretch/>
        </p:blipFill>
        <p:spPr>
          <a:xfrm>
            <a:off x="2112211" y="4947516"/>
            <a:ext cx="282522" cy="294294"/>
          </a:xfrm>
          <a:prstGeom prst="rect">
            <a:avLst/>
          </a:prstGeom>
          <a:noFill/>
          <a:ln>
            <a:noFill/>
          </a:ln>
        </p:spPr>
      </p:pic>
      <p:pic>
        <p:nvPicPr>
          <p:cNvPr id="538" name="Google Shape;538;p17" descr="green checkmark"/>
          <p:cNvPicPr preferRelativeResize="0"/>
          <p:nvPr/>
        </p:nvPicPr>
        <p:blipFill rotWithShape="1">
          <a:blip r:embed="rId24">
            <a:alphaModFix/>
          </a:blip>
          <a:srcRect/>
          <a:stretch/>
        </p:blipFill>
        <p:spPr>
          <a:xfrm>
            <a:off x="6810449" y="5541543"/>
            <a:ext cx="282522" cy="294294"/>
          </a:xfrm>
          <a:prstGeom prst="rect">
            <a:avLst/>
          </a:prstGeom>
          <a:noFill/>
          <a:ln>
            <a:noFill/>
          </a:ln>
        </p:spPr>
      </p:pic>
      <p:sp>
        <p:nvSpPr>
          <p:cNvPr id="539" name="Google Shape;539;p17">
            <a:hlinkClick r:id="" action="ppaction://noaction">
              <a:snd r:embed="rId25" name="9.2.1.5 Slide 17 1.wav"/>
            </a:hlinkClick>
          </p:cNvPr>
          <p:cNvSpPr/>
          <p:nvPr/>
        </p:nvSpPr>
        <p:spPr>
          <a:xfrm>
            <a:off x="272437" y="258915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540" name="Google Shape;540;p17">
            <a:hlinkClick r:id="" action="ppaction://noaction">
              <a:snd r:embed="rId26" name="9.2.1.5 Slide 17 2.wav"/>
            </a:hlinkClick>
          </p:cNvPr>
          <p:cNvSpPr/>
          <p:nvPr/>
        </p:nvSpPr>
        <p:spPr>
          <a:xfrm>
            <a:off x="272437" y="3162042"/>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541" name="Google Shape;541;p17">
            <a:hlinkClick r:id="" action="ppaction://noaction">
              <a:snd r:embed="rId27" name="9.2.1.5 Slide 17 3.wav"/>
            </a:hlinkClick>
          </p:cNvPr>
          <p:cNvSpPr/>
          <p:nvPr/>
        </p:nvSpPr>
        <p:spPr>
          <a:xfrm>
            <a:off x="272437" y="375810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542" name="Google Shape;542;p17">
            <a:hlinkClick r:id="" action="ppaction://noaction">
              <a:snd r:embed="rId28" name="9.2.1.5 Slide 17 4.wav"/>
            </a:hlinkClick>
          </p:cNvPr>
          <p:cNvSpPr/>
          <p:nvPr/>
        </p:nvSpPr>
        <p:spPr>
          <a:xfrm>
            <a:off x="256608" y="431551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543" name="Google Shape;543;p17">
            <a:hlinkClick r:id="" action="ppaction://noaction">
              <a:snd r:embed="rId29" name="9.2.1.5 Slide 17 5.wav"/>
            </a:hlinkClick>
          </p:cNvPr>
          <p:cNvSpPr/>
          <p:nvPr/>
        </p:nvSpPr>
        <p:spPr>
          <a:xfrm>
            <a:off x="268878" y="492117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544" name="Google Shape;544;p17">
            <a:hlinkClick r:id="" action="ppaction://noaction">
              <a:snd r:embed="rId30" name="9.2.1.5 Slide 17 6.wav"/>
            </a:hlinkClick>
          </p:cNvPr>
          <p:cNvSpPr/>
          <p:nvPr/>
        </p:nvSpPr>
        <p:spPr>
          <a:xfrm>
            <a:off x="278694" y="5519629"/>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18" descr="background rectangle"/>
          <p:cNvPicPr preferRelativeResize="0"/>
          <p:nvPr/>
        </p:nvPicPr>
        <p:blipFill rotWithShape="1">
          <a:blip r:embed="rId3">
            <a:alphaModFix/>
          </a:blip>
          <a:srcRect/>
          <a:stretch/>
        </p:blipFill>
        <p:spPr>
          <a:xfrm>
            <a:off x="0" y="294041"/>
            <a:ext cx="4105804" cy="869950"/>
          </a:xfrm>
          <a:prstGeom prst="rect">
            <a:avLst/>
          </a:prstGeom>
          <a:noFill/>
          <a:ln>
            <a:noFill/>
          </a:ln>
        </p:spPr>
      </p:pic>
      <p:sp>
        <p:nvSpPr>
          <p:cNvPr id="551" name="Google Shape;551;p18"/>
          <p:cNvSpPr txBox="1">
            <a:spLocks noGrp="1"/>
          </p:cNvSpPr>
          <p:nvPr>
            <p:ph type="title"/>
          </p:nvPr>
        </p:nvSpPr>
        <p:spPr>
          <a:xfrm>
            <a:off x="0" y="294041"/>
            <a:ext cx="573405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Wissenschaftler</a:t>
            </a:r>
            <a:endParaRPr sz="3600" b="1">
              <a:solidFill>
                <a:schemeClr val="lt1"/>
              </a:solidFill>
            </a:endParaRPr>
          </a:p>
        </p:txBody>
      </p:sp>
      <p:sp>
        <p:nvSpPr>
          <p:cNvPr id="552" name="Google Shape;552;p18"/>
          <p:cNvSpPr/>
          <p:nvPr/>
        </p:nvSpPr>
        <p:spPr>
          <a:xfrm>
            <a:off x="10576800" y="247046"/>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Phonetik</a:t>
            </a:r>
            <a:endParaRPr sz="2000" b="1" i="0" u="none" strike="noStrike" cap="none">
              <a:solidFill>
                <a:srgbClr val="FFFFFF"/>
              </a:solidFill>
              <a:latin typeface="Century Gothic"/>
              <a:ea typeface="Century Gothic"/>
              <a:cs typeface="Century Gothic"/>
              <a:sym typeface="Century Gothic"/>
            </a:endParaRPr>
          </a:p>
        </p:txBody>
      </p:sp>
      <p:sp>
        <p:nvSpPr>
          <p:cNvPr id="553" name="Google Shape;553;p18"/>
          <p:cNvSpPr txBox="1"/>
          <p:nvPr/>
        </p:nvSpPr>
        <p:spPr>
          <a:xfrm>
            <a:off x="151754" y="1278891"/>
            <a:ext cx="737299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Was passt nicht? Schreib 1-6 und A, B oder C.</a:t>
            </a:r>
            <a:endParaRPr/>
          </a:p>
        </p:txBody>
      </p:sp>
      <p:graphicFrame>
        <p:nvGraphicFramePr>
          <p:cNvPr id="554" name="Google Shape;554;p18"/>
          <p:cNvGraphicFramePr/>
          <p:nvPr>
            <p:extLst>
              <p:ext uri="{D42A27DB-BD31-4B8C-83A1-F6EECF244321}">
                <p14:modId xmlns:p14="http://schemas.microsoft.com/office/powerpoint/2010/main" val="3995354715"/>
              </p:ext>
            </p:extLst>
          </p:nvPr>
        </p:nvGraphicFramePr>
        <p:xfrm>
          <a:off x="151754" y="1889674"/>
          <a:ext cx="11807125" cy="4130175"/>
        </p:xfrm>
        <a:graphic>
          <a:graphicData uri="http://schemas.openxmlformats.org/drawingml/2006/table">
            <a:tbl>
              <a:tblPr firstRow="1" bandRow="1">
                <a:noFill/>
                <a:tableStyleId>{DD5CCFEE-19D6-4465-9D56-5FDEECA1C278}</a:tableStyleId>
              </a:tblPr>
              <a:tblGrid>
                <a:gridCol w="610250">
                  <a:extLst>
                    <a:ext uri="{9D8B030D-6E8A-4147-A177-3AD203B41FA5}">
                      <a16:colId xmlns:a16="http://schemas.microsoft.com/office/drawing/2014/main" val="20000"/>
                    </a:ext>
                  </a:extLst>
                </a:gridCol>
                <a:gridCol w="3486150">
                  <a:extLst>
                    <a:ext uri="{9D8B030D-6E8A-4147-A177-3AD203B41FA5}">
                      <a16:colId xmlns:a16="http://schemas.microsoft.com/office/drawing/2014/main" val="20001"/>
                    </a:ext>
                  </a:extLst>
                </a:gridCol>
                <a:gridCol w="4048550">
                  <a:extLst>
                    <a:ext uri="{9D8B030D-6E8A-4147-A177-3AD203B41FA5}">
                      <a16:colId xmlns:a16="http://schemas.microsoft.com/office/drawing/2014/main" val="20002"/>
                    </a:ext>
                  </a:extLst>
                </a:gridCol>
                <a:gridCol w="3662175">
                  <a:extLst>
                    <a:ext uri="{9D8B030D-6E8A-4147-A177-3AD203B41FA5}">
                      <a16:colId xmlns:a16="http://schemas.microsoft.com/office/drawing/2014/main" val="20003"/>
                    </a:ext>
                  </a:extLst>
                </a:gridCol>
              </a:tblGrid>
              <a:tr h="590025">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tc>
                <a:tc>
                  <a:txBody>
                    <a:bodyPr/>
                    <a:lstStyle/>
                    <a:p>
                      <a:pPr marL="0" marR="0" lvl="0" indent="0" algn="ctr" rtl="0">
                        <a:spcBef>
                          <a:spcPts val="0"/>
                        </a:spcBef>
                        <a:spcAft>
                          <a:spcPts val="0"/>
                        </a:spcAft>
                        <a:buNone/>
                      </a:pPr>
                      <a:r>
                        <a:rPr lang="en-GB" sz="2800">
                          <a:solidFill>
                            <a:srgbClr val="002060"/>
                          </a:solidFill>
                        </a:rPr>
                        <a:t>A</a:t>
                      </a:r>
                      <a:endParaRPr/>
                    </a:p>
                  </a:txBody>
                  <a:tcPr marL="91450" marR="91450" marT="45725" marB="45725" anchor="ctr"/>
                </a:tc>
                <a:tc>
                  <a:txBody>
                    <a:bodyPr/>
                    <a:lstStyle/>
                    <a:p>
                      <a:pPr marL="0" marR="0" lvl="0" indent="0" algn="ctr" rtl="0">
                        <a:spcBef>
                          <a:spcPts val="0"/>
                        </a:spcBef>
                        <a:spcAft>
                          <a:spcPts val="0"/>
                        </a:spcAft>
                        <a:buNone/>
                      </a:pPr>
                      <a:r>
                        <a:rPr lang="en-GB" sz="2800">
                          <a:solidFill>
                            <a:srgbClr val="002060"/>
                          </a:solidFill>
                        </a:rPr>
                        <a:t>B</a:t>
                      </a:r>
                      <a:endParaRPr/>
                    </a:p>
                  </a:txBody>
                  <a:tcPr marL="91450" marR="91450" marT="45725" marB="45725" anchor="ctr"/>
                </a:tc>
                <a:tc>
                  <a:txBody>
                    <a:bodyPr/>
                    <a:lstStyle/>
                    <a:p>
                      <a:pPr marL="0" marR="0" lvl="0" indent="0" algn="ctr" rtl="0">
                        <a:spcBef>
                          <a:spcPts val="0"/>
                        </a:spcBef>
                        <a:spcAft>
                          <a:spcPts val="0"/>
                        </a:spcAft>
                        <a:buNone/>
                      </a:pPr>
                      <a:r>
                        <a:rPr lang="en-GB" sz="2800">
                          <a:solidFill>
                            <a:srgbClr val="002060"/>
                          </a:solidFill>
                        </a:rPr>
                        <a:t>C</a:t>
                      </a:r>
                      <a:endParaRPr/>
                    </a:p>
                  </a:txBody>
                  <a:tcPr marL="91450" marR="91450" marT="45725" marB="45725" anchor="ctr"/>
                </a:tc>
                <a:extLst>
                  <a:ext uri="{0D108BD9-81ED-4DB2-BD59-A6C34878D82A}">
                    <a16:rowId xmlns:a16="http://schemas.microsoft.com/office/drawing/2014/main" val="10000"/>
                  </a:ext>
                </a:extLst>
              </a:tr>
              <a:tr h="590025">
                <a:tc>
                  <a:txBody>
                    <a:bodyPr/>
                    <a:lstStyle/>
                    <a:p>
                      <a:pPr marL="0" marR="0" lvl="0" indent="0" algn="ctr" rtl="0">
                        <a:spcBef>
                          <a:spcPts val="0"/>
                        </a:spcBef>
                        <a:spcAft>
                          <a:spcPts val="0"/>
                        </a:spcAft>
                        <a:buNone/>
                      </a:pPr>
                      <a:endParaRPr dirty="0"/>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Br</a:t>
                      </a:r>
                      <a:r>
                        <a:rPr lang="en-GB" sz="2400" b="1">
                          <a:solidFill>
                            <a:srgbClr val="002060"/>
                          </a:solidFill>
                        </a:rPr>
                        <a:t>au</a:t>
                      </a:r>
                      <a:r>
                        <a:rPr lang="en-GB" sz="2400">
                          <a:solidFill>
                            <a:srgbClr val="002060"/>
                          </a:solidFill>
                        </a:rPr>
                        <a:t>n</a:t>
                      </a:r>
                      <a:endParaRPr sz="220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B</a:t>
                      </a:r>
                      <a:r>
                        <a:rPr lang="en-GB" sz="2400" b="1">
                          <a:solidFill>
                            <a:srgbClr val="002060"/>
                          </a:solidFill>
                        </a:rPr>
                        <a:t>eu</a:t>
                      </a:r>
                      <a:r>
                        <a:rPr lang="en-GB" sz="2400">
                          <a:solidFill>
                            <a:srgbClr val="002060"/>
                          </a:solidFill>
                        </a:rPr>
                        <a:t>tler</a:t>
                      </a:r>
                      <a:endParaRPr sz="220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Anh</a:t>
                      </a:r>
                      <a:r>
                        <a:rPr lang="en-GB" sz="2400" b="1">
                          <a:solidFill>
                            <a:srgbClr val="002060"/>
                          </a:solidFill>
                        </a:rPr>
                        <a:t>äu</a:t>
                      </a:r>
                      <a:r>
                        <a:rPr lang="en-GB" sz="2400">
                          <a:solidFill>
                            <a:srgbClr val="002060"/>
                          </a:solidFill>
                        </a:rPr>
                        <a:t>ser</a:t>
                      </a:r>
                      <a:endParaRPr sz="2200">
                        <a:solidFill>
                          <a:srgbClr val="002060"/>
                        </a:solidFill>
                      </a:endParaRPr>
                    </a:p>
                  </a:txBody>
                  <a:tcPr marL="91450" marR="91450" marT="45725" marB="45725" anchor="ctr"/>
                </a:tc>
                <a:extLst>
                  <a:ext uri="{0D108BD9-81ED-4DB2-BD59-A6C34878D82A}">
                    <a16:rowId xmlns:a16="http://schemas.microsoft.com/office/drawing/2014/main" val="10001"/>
                  </a:ext>
                </a:extLst>
              </a:tr>
              <a:tr h="590025">
                <a:tc>
                  <a:txBody>
                    <a:bodyPr/>
                    <a:lstStyle/>
                    <a:p>
                      <a:pPr marL="0" marR="0" lvl="0" indent="0" algn="ctr" rtl="0">
                        <a:spcBef>
                          <a:spcPts val="0"/>
                        </a:spcBef>
                        <a:spcAft>
                          <a:spcPts val="0"/>
                        </a:spcAft>
                        <a:buNone/>
                      </a:pPr>
                      <a:endParaRPr/>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We</a:t>
                      </a:r>
                      <a:r>
                        <a:rPr lang="en-GB" sz="2400" b="1">
                          <a:solidFill>
                            <a:srgbClr val="002060"/>
                          </a:solidFill>
                        </a:rPr>
                        <a:t>g</a:t>
                      </a:r>
                      <a:r>
                        <a:rPr lang="en-GB" sz="2400">
                          <a:solidFill>
                            <a:srgbClr val="002060"/>
                          </a:solidFill>
                        </a:rPr>
                        <a:t>ener</a:t>
                      </a:r>
                      <a:endParaRPr sz="220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Lieb</a:t>
                      </a:r>
                      <a:r>
                        <a:rPr lang="en-GB" sz="2400" b="1">
                          <a:solidFill>
                            <a:srgbClr val="002060"/>
                          </a:solidFill>
                        </a:rPr>
                        <a:t>ig</a:t>
                      </a:r>
                      <a:endParaRPr sz="220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Ehrli</a:t>
                      </a:r>
                      <a:r>
                        <a:rPr lang="en-GB" sz="2400" b="1">
                          <a:solidFill>
                            <a:srgbClr val="002060"/>
                          </a:solidFill>
                        </a:rPr>
                        <a:t>ch</a:t>
                      </a:r>
                      <a:endParaRPr sz="2400">
                        <a:solidFill>
                          <a:srgbClr val="002060"/>
                        </a:solidFill>
                      </a:endParaRPr>
                    </a:p>
                  </a:txBody>
                  <a:tcPr marL="91450" marR="91450" marT="45725" marB="45725" anchor="ctr"/>
                </a:tc>
                <a:extLst>
                  <a:ext uri="{0D108BD9-81ED-4DB2-BD59-A6C34878D82A}">
                    <a16:rowId xmlns:a16="http://schemas.microsoft.com/office/drawing/2014/main" val="10002"/>
                  </a:ext>
                </a:extLst>
              </a:tr>
              <a:tr h="590025">
                <a:tc>
                  <a:txBody>
                    <a:bodyPr/>
                    <a:lstStyle/>
                    <a:p>
                      <a:pPr marL="0" marR="0" lvl="0" indent="0" algn="ctr" rtl="0">
                        <a:spcBef>
                          <a:spcPts val="0"/>
                        </a:spcBef>
                        <a:spcAft>
                          <a:spcPts val="0"/>
                        </a:spcAft>
                        <a:buNone/>
                      </a:pPr>
                      <a:endParaRPr/>
                    </a:p>
                  </a:txBody>
                  <a:tcPr marL="91450" marR="91450" marT="45725" marB="45725" anchor="ctr"/>
                </a:tc>
                <a:tc>
                  <a:txBody>
                    <a:bodyPr/>
                    <a:lstStyle/>
                    <a:p>
                      <a:pPr marL="0" marR="0" lvl="0" indent="0" algn="l" rtl="0">
                        <a:spcBef>
                          <a:spcPts val="0"/>
                        </a:spcBef>
                        <a:spcAft>
                          <a:spcPts val="0"/>
                        </a:spcAft>
                        <a:buNone/>
                      </a:pPr>
                      <a:r>
                        <a:rPr lang="en-GB" sz="2200" b="0">
                          <a:solidFill>
                            <a:srgbClr val="002060"/>
                          </a:solidFill>
                        </a:rPr>
                        <a:t>Richtho</a:t>
                      </a:r>
                      <a:r>
                        <a:rPr lang="en-GB" sz="2200" b="1">
                          <a:solidFill>
                            <a:srgbClr val="002060"/>
                          </a:solidFill>
                        </a:rPr>
                        <a:t>f</a:t>
                      </a:r>
                      <a:r>
                        <a:rPr lang="en-GB" sz="2200" b="0">
                          <a:solidFill>
                            <a:srgbClr val="002060"/>
                          </a:solidFill>
                        </a:rPr>
                        <a:t>en</a:t>
                      </a:r>
                      <a:endParaRPr sz="2200" b="0">
                        <a:solidFill>
                          <a:srgbClr val="00206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2060"/>
                        </a:buClr>
                        <a:buSzPts val="2200"/>
                        <a:buFont typeface="Century Gothic"/>
                        <a:buNone/>
                      </a:pPr>
                      <a:r>
                        <a:rPr lang="en-GB" sz="2200" b="1">
                          <a:solidFill>
                            <a:srgbClr val="002060"/>
                          </a:solidFill>
                        </a:rPr>
                        <a:t>W</a:t>
                      </a:r>
                      <a:r>
                        <a:rPr lang="en-GB" sz="2200" b="0">
                          <a:solidFill>
                            <a:srgbClr val="002060"/>
                          </a:solidFill>
                        </a:rPr>
                        <a:t>endt </a:t>
                      </a:r>
                      <a:endParaRPr sz="2200" b="1">
                        <a:solidFill>
                          <a:srgbClr val="00206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2060"/>
                        </a:buClr>
                        <a:buSzPts val="2200"/>
                        <a:buFont typeface="Century Gothic"/>
                        <a:buNone/>
                      </a:pPr>
                      <a:r>
                        <a:rPr lang="en-GB" sz="2200" b="1">
                          <a:solidFill>
                            <a:srgbClr val="002060"/>
                          </a:solidFill>
                        </a:rPr>
                        <a:t>V</a:t>
                      </a:r>
                      <a:r>
                        <a:rPr lang="en-GB" sz="2200" b="0">
                          <a:solidFill>
                            <a:srgbClr val="002060"/>
                          </a:solidFill>
                        </a:rPr>
                        <a:t>ogel</a:t>
                      </a:r>
                      <a:endParaRPr sz="2200" b="1">
                        <a:solidFill>
                          <a:srgbClr val="002060"/>
                        </a:solidFill>
                      </a:endParaRPr>
                    </a:p>
                  </a:txBody>
                  <a:tcPr marL="91450" marR="91450" marT="45725" marB="45725" anchor="ctr"/>
                </a:tc>
                <a:extLst>
                  <a:ext uri="{0D108BD9-81ED-4DB2-BD59-A6C34878D82A}">
                    <a16:rowId xmlns:a16="http://schemas.microsoft.com/office/drawing/2014/main" val="10003"/>
                  </a:ext>
                </a:extLst>
              </a:tr>
              <a:tr h="590025">
                <a:tc>
                  <a:txBody>
                    <a:bodyPr/>
                    <a:lstStyle/>
                    <a:p>
                      <a:pPr marL="0" marR="0" lvl="0" indent="0" algn="ctr" rtl="0">
                        <a:spcBef>
                          <a:spcPts val="0"/>
                        </a:spcBef>
                        <a:spcAft>
                          <a:spcPts val="0"/>
                        </a:spcAft>
                        <a:buNone/>
                      </a:pPr>
                      <a:endParaRPr/>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Ein</a:t>
                      </a:r>
                      <a:r>
                        <a:rPr lang="en-GB" sz="2400" b="1">
                          <a:solidFill>
                            <a:srgbClr val="002060"/>
                          </a:solidFill>
                        </a:rPr>
                        <a:t>st</a:t>
                      </a:r>
                      <a:r>
                        <a:rPr lang="en-GB" sz="2400">
                          <a:solidFill>
                            <a:srgbClr val="002060"/>
                          </a:solidFill>
                        </a:rPr>
                        <a:t>ein</a:t>
                      </a:r>
                      <a:endParaRPr sz="220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Bo</a:t>
                      </a:r>
                      <a:r>
                        <a:rPr lang="en-GB" sz="2400" b="1">
                          <a:solidFill>
                            <a:srgbClr val="002060"/>
                          </a:solidFill>
                        </a:rPr>
                        <a:t>sch</a:t>
                      </a:r>
                      <a:endParaRPr sz="220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For</a:t>
                      </a:r>
                      <a:r>
                        <a:rPr lang="en-GB" sz="2400" b="1">
                          <a:solidFill>
                            <a:srgbClr val="002060"/>
                          </a:solidFill>
                        </a:rPr>
                        <a:t>ss</a:t>
                      </a:r>
                      <a:r>
                        <a:rPr lang="en-GB" sz="2400">
                          <a:solidFill>
                            <a:srgbClr val="002060"/>
                          </a:solidFill>
                        </a:rPr>
                        <a:t>man</a:t>
                      </a:r>
                      <a:endParaRPr sz="2200">
                        <a:solidFill>
                          <a:srgbClr val="002060"/>
                        </a:solidFill>
                      </a:endParaRPr>
                    </a:p>
                  </a:txBody>
                  <a:tcPr marL="91450" marR="91450" marT="45725" marB="45725" anchor="ctr"/>
                </a:tc>
                <a:extLst>
                  <a:ext uri="{0D108BD9-81ED-4DB2-BD59-A6C34878D82A}">
                    <a16:rowId xmlns:a16="http://schemas.microsoft.com/office/drawing/2014/main" val="10004"/>
                  </a:ext>
                </a:extLst>
              </a:tr>
              <a:tr h="590025">
                <a:tc>
                  <a:txBody>
                    <a:bodyPr/>
                    <a:lstStyle/>
                    <a:p>
                      <a:pPr marL="0" marR="0" lvl="0" indent="0" algn="ctr" rtl="0">
                        <a:spcBef>
                          <a:spcPts val="0"/>
                        </a:spcBef>
                        <a:spcAft>
                          <a:spcPts val="0"/>
                        </a:spcAft>
                        <a:buNone/>
                      </a:pPr>
                      <a:endParaRPr/>
                    </a:p>
                  </a:txBody>
                  <a:tcPr marL="91450" marR="91450" marT="45725" marB="45725" anchor="ctr"/>
                </a:tc>
                <a:tc>
                  <a:txBody>
                    <a:bodyPr/>
                    <a:lstStyle/>
                    <a:p>
                      <a:pPr marL="0" marR="0" lvl="0" indent="0" algn="l" rtl="0">
                        <a:spcBef>
                          <a:spcPts val="0"/>
                        </a:spcBef>
                        <a:spcAft>
                          <a:spcPts val="0"/>
                        </a:spcAft>
                        <a:buNone/>
                      </a:pPr>
                      <a:r>
                        <a:rPr lang="en-GB" sz="2400">
                          <a:solidFill>
                            <a:srgbClr val="002060"/>
                          </a:solidFill>
                        </a:rPr>
                        <a:t>H</a:t>
                      </a:r>
                      <a:r>
                        <a:rPr lang="en-GB" sz="2400" b="1">
                          <a:solidFill>
                            <a:srgbClr val="002060"/>
                          </a:solidFill>
                        </a:rPr>
                        <a:t>ei</a:t>
                      </a:r>
                      <a:r>
                        <a:rPr lang="en-GB" sz="2400">
                          <a:solidFill>
                            <a:srgbClr val="002060"/>
                          </a:solidFill>
                        </a:rPr>
                        <a:t>senberg</a:t>
                      </a:r>
                      <a:endParaRPr sz="2200">
                        <a:solidFill>
                          <a:srgbClr val="00206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2060"/>
                        </a:buClr>
                        <a:buSzPts val="2400"/>
                        <a:buFont typeface="Century Gothic"/>
                        <a:buNone/>
                      </a:pPr>
                      <a:r>
                        <a:rPr lang="en-GB" sz="2400">
                          <a:solidFill>
                            <a:srgbClr val="002060"/>
                          </a:solidFill>
                        </a:rPr>
                        <a:t>D</a:t>
                      </a:r>
                      <a:r>
                        <a:rPr lang="en-GB" sz="2400" b="1">
                          <a:solidFill>
                            <a:srgbClr val="002060"/>
                          </a:solidFill>
                        </a:rPr>
                        <a:t>ie</a:t>
                      </a:r>
                      <a:r>
                        <a:rPr lang="en-GB" sz="2400">
                          <a:solidFill>
                            <a:srgbClr val="002060"/>
                          </a:solidFill>
                        </a:rPr>
                        <a:t>ls</a:t>
                      </a:r>
                      <a:endParaRPr sz="2200">
                        <a:solidFill>
                          <a:srgbClr val="00206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2060"/>
                        </a:buClr>
                        <a:buSzPts val="2400"/>
                        <a:buFont typeface="Century Gothic"/>
                        <a:buNone/>
                      </a:pPr>
                      <a:r>
                        <a:rPr lang="en-GB" sz="2400">
                          <a:solidFill>
                            <a:srgbClr val="002060"/>
                          </a:solidFill>
                        </a:rPr>
                        <a:t>Berg</a:t>
                      </a:r>
                      <a:r>
                        <a:rPr lang="en-GB" sz="2400" b="1">
                          <a:solidFill>
                            <a:srgbClr val="002060"/>
                          </a:solidFill>
                        </a:rPr>
                        <a:t>i</a:t>
                      </a:r>
                      <a:r>
                        <a:rPr lang="en-GB" sz="2400">
                          <a:solidFill>
                            <a:srgbClr val="002060"/>
                          </a:solidFill>
                        </a:rPr>
                        <a:t>us</a:t>
                      </a:r>
                      <a:endParaRPr sz="2200">
                        <a:solidFill>
                          <a:srgbClr val="002060"/>
                        </a:solidFill>
                      </a:endParaRPr>
                    </a:p>
                  </a:txBody>
                  <a:tcPr marL="91450" marR="91450" marT="45725" marB="45725" anchor="ctr"/>
                </a:tc>
                <a:extLst>
                  <a:ext uri="{0D108BD9-81ED-4DB2-BD59-A6C34878D82A}">
                    <a16:rowId xmlns:a16="http://schemas.microsoft.com/office/drawing/2014/main" val="10005"/>
                  </a:ext>
                </a:extLst>
              </a:tr>
              <a:tr h="590025">
                <a:tc>
                  <a:txBody>
                    <a:bodyPr/>
                    <a:lstStyle/>
                    <a:p>
                      <a:pPr marL="0" marR="0" lvl="0" indent="0" algn="ctr" rtl="0">
                        <a:spcBef>
                          <a:spcPts val="0"/>
                        </a:spcBef>
                        <a:spcAft>
                          <a:spcPts val="0"/>
                        </a:spcAft>
                        <a:buNone/>
                      </a:pPr>
                      <a:endParaRPr dirty="0"/>
                    </a:p>
                  </a:txBody>
                  <a:tcPr marL="91450" marR="91450" marT="45725" marB="45725" anchor="ctr"/>
                </a:tc>
                <a:tc>
                  <a:txBody>
                    <a:bodyPr/>
                    <a:lstStyle/>
                    <a:p>
                      <a:pPr marL="0" marR="0" lvl="0" indent="0" algn="l" rtl="0">
                        <a:spcBef>
                          <a:spcPts val="0"/>
                        </a:spcBef>
                        <a:spcAft>
                          <a:spcPts val="0"/>
                        </a:spcAft>
                        <a:buNone/>
                      </a:pPr>
                      <a:r>
                        <a:rPr lang="en-GB" sz="2200" dirty="0" err="1">
                          <a:solidFill>
                            <a:srgbClr val="002060"/>
                          </a:solidFill>
                        </a:rPr>
                        <a:t>Lieben</a:t>
                      </a:r>
                      <a:r>
                        <a:rPr lang="en-GB" sz="2200" b="1" dirty="0" err="1">
                          <a:solidFill>
                            <a:srgbClr val="002060"/>
                          </a:solidFill>
                        </a:rPr>
                        <a:t>th</a:t>
                      </a:r>
                      <a:r>
                        <a:rPr lang="en-GB" sz="2200" b="0" dirty="0" err="1">
                          <a:solidFill>
                            <a:srgbClr val="002060"/>
                          </a:solidFill>
                        </a:rPr>
                        <a:t>al</a:t>
                      </a:r>
                      <a:endParaRPr sz="2200" dirty="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200" dirty="0" err="1">
                          <a:solidFill>
                            <a:srgbClr val="002060"/>
                          </a:solidFill>
                        </a:rPr>
                        <a:t>Bezol</a:t>
                      </a:r>
                      <a:r>
                        <a:rPr lang="en-GB" sz="2200" b="1" dirty="0" err="1">
                          <a:solidFill>
                            <a:srgbClr val="002060"/>
                          </a:solidFill>
                        </a:rPr>
                        <a:t>d</a:t>
                      </a:r>
                      <a:endParaRPr sz="2200" dirty="0">
                        <a:solidFill>
                          <a:srgbClr val="002060"/>
                        </a:solidFill>
                      </a:endParaRPr>
                    </a:p>
                  </a:txBody>
                  <a:tcPr marL="91450" marR="91450" marT="45725" marB="45725" anchor="ctr"/>
                </a:tc>
                <a:tc>
                  <a:txBody>
                    <a:bodyPr/>
                    <a:lstStyle/>
                    <a:p>
                      <a:pPr marL="0" marR="0" lvl="0" indent="0" algn="l" rtl="0">
                        <a:spcBef>
                          <a:spcPts val="0"/>
                        </a:spcBef>
                        <a:spcAft>
                          <a:spcPts val="0"/>
                        </a:spcAft>
                        <a:buNone/>
                      </a:pPr>
                      <a:r>
                        <a:rPr lang="en-GB" sz="2200" dirty="0">
                          <a:solidFill>
                            <a:srgbClr val="002060"/>
                          </a:solidFill>
                        </a:rPr>
                        <a:t>Win</a:t>
                      </a:r>
                      <a:r>
                        <a:rPr lang="en-GB" sz="2200" b="1" dirty="0">
                          <a:solidFill>
                            <a:srgbClr val="002060"/>
                          </a:solidFill>
                        </a:rPr>
                        <a:t>d</a:t>
                      </a:r>
                      <a:r>
                        <a:rPr lang="en-GB" sz="2200" b="0" dirty="0">
                          <a:solidFill>
                            <a:srgbClr val="002060"/>
                          </a:solidFill>
                        </a:rPr>
                        <a:t>aus </a:t>
                      </a:r>
                      <a:endParaRPr sz="2200" dirty="0">
                        <a:solidFill>
                          <a:srgbClr val="002060"/>
                        </a:solidFill>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555" name="Google Shape;555;p18"/>
          <p:cNvSpPr/>
          <p:nvPr/>
        </p:nvSpPr>
        <p:spPr>
          <a:xfrm>
            <a:off x="6662057" y="176731"/>
            <a:ext cx="2849199" cy="1044710"/>
          </a:xfrm>
          <a:prstGeom prst="wedgeRoundRectCallout">
            <a:avLst>
              <a:gd name="adj1" fmla="val 64836"/>
              <a:gd name="adj2" fmla="val 38797"/>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dirty="0" err="1">
                <a:solidFill>
                  <a:srgbClr val="FFFFFF"/>
                </a:solidFill>
                <a:latin typeface="Century Gothic"/>
                <a:ea typeface="Century Gothic"/>
                <a:cs typeface="Century Gothic"/>
                <a:sym typeface="Century Gothic"/>
              </a:rPr>
              <a:t>Über</a:t>
            </a:r>
            <a:r>
              <a:rPr lang="en-GB" sz="2000" b="0" i="0" u="none" strike="noStrike" cap="none" dirty="0">
                <a:solidFill>
                  <a:srgbClr val="FFFFFF"/>
                </a:solidFill>
                <a:latin typeface="Century Gothic"/>
                <a:ea typeface="Century Gothic"/>
                <a:cs typeface="Century Gothic"/>
                <a:sym typeface="Century Gothic"/>
              </a:rPr>
              <a:t> </a:t>
            </a:r>
            <a:r>
              <a:rPr lang="en-GB" sz="2000" b="0" i="0" u="none" strike="noStrike" cap="none" dirty="0" err="1">
                <a:solidFill>
                  <a:srgbClr val="FFFFFF"/>
                </a:solidFill>
                <a:latin typeface="Century Gothic"/>
                <a:ea typeface="Century Gothic"/>
                <a:cs typeface="Century Gothic"/>
                <a:sym typeface="Century Gothic"/>
              </a:rPr>
              <a:t>welche</a:t>
            </a:r>
            <a:r>
              <a:rPr lang="en-GB" sz="2000" b="0" i="0" u="none" strike="noStrike" cap="none" dirty="0">
                <a:solidFill>
                  <a:srgbClr val="FFFFFF"/>
                </a:solidFill>
                <a:latin typeface="Century Gothic"/>
                <a:ea typeface="Century Gothic"/>
                <a:cs typeface="Century Gothic"/>
                <a:sym typeface="Century Gothic"/>
              </a:rPr>
              <a:t> </a:t>
            </a:r>
            <a:r>
              <a:rPr lang="en-GB" sz="2000" b="0" i="0" u="none" strike="noStrike" cap="none" dirty="0" err="1">
                <a:solidFill>
                  <a:srgbClr val="FFFFFF"/>
                </a:solidFill>
                <a:latin typeface="Century Gothic"/>
                <a:ea typeface="Century Gothic"/>
                <a:cs typeface="Century Gothic"/>
                <a:sym typeface="Century Gothic"/>
              </a:rPr>
              <a:t>Wissenschaftler</a:t>
            </a:r>
            <a:r>
              <a:rPr lang="en-GB" sz="2000" b="0" i="0" u="none" strike="noStrike" cap="none" dirty="0">
                <a:solidFill>
                  <a:srgbClr val="FFFFFF"/>
                </a:solidFill>
                <a:latin typeface="Century Gothic"/>
                <a:ea typeface="Century Gothic"/>
                <a:cs typeface="Century Gothic"/>
                <a:sym typeface="Century Gothic"/>
              </a:rPr>
              <a:t> </a:t>
            </a:r>
            <a:r>
              <a:rPr lang="en-GB" sz="2000" b="0" i="0" u="none" strike="noStrike" cap="none" dirty="0" err="1">
                <a:solidFill>
                  <a:srgbClr val="FFFFFF"/>
                </a:solidFill>
                <a:latin typeface="Century Gothic"/>
                <a:ea typeface="Century Gothic"/>
                <a:cs typeface="Century Gothic"/>
                <a:sym typeface="Century Gothic"/>
              </a:rPr>
              <a:t>habe</a:t>
            </a:r>
            <a:r>
              <a:rPr lang="en-GB" sz="2000" b="0" i="0" u="none" strike="noStrike" cap="none" dirty="0">
                <a:solidFill>
                  <a:srgbClr val="FFFFFF"/>
                </a:solidFill>
                <a:latin typeface="Century Gothic"/>
                <a:ea typeface="Century Gothic"/>
                <a:cs typeface="Century Gothic"/>
                <a:sym typeface="Century Gothic"/>
              </a:rPr>
              <a:t> ich </a:t>
            </a:r>
            <a:r>
              <a:rPr lang="en-GB" sz="2000" b="0" i="0" u="none" strike="noStrike" cap="none" dirty="0" err="1">
                <a:solidFill>
                  <a:srgbClr val="FFFFFF"/>
                </a:solidFill>
                <a:latin typeface="Century Gothic"/>
                <a:ea typeface="Century Gothic"/>
                <a:cs typeface="Century Gothic"/>
                <a:sym typeface="Century Gothic"/>
              </a:rPr>
              <a:t>erfahren</a:t>
            </a:r>
            <a:r>
              <a:rPr lang="en-GB" sz="2000" b="0" i="0" u="none" strike="noStrike" cap="none" dirty="0">
                <a:solidFill>
                  <a:srgbClr val="FFFFFF"/>
                </a:solidFill>
                <a:latin typeface="Century Gothic"/>
                <a:ea typeface="Century Gothic"/>
                <a:cs typeface="Century Gothic"/>
                <a:sym typeface="Century Gothic"/>
              </a:rPr>
              <a:t>?</a:t>
            </a:r>
            <a:endParaRPr dirty="0"/>
          </a:p>
        </p:txBody>
      </p:sp>
      <p:pic>
        <p:nvPicPr>
          <p:cNvPr id="556" name="Google Shape;556;p18" descr="A picture containing text, vector graphics&#10;&#10;Description automatically generated"/>
          <p:cNvPicPr preferRelativeResize="0"/>
          <p:nvPr/>
        </p:nvPicPr>
        <p:blipFill rotWithShape="1">
          <a:blip r:embed="rId4">
            <a:alphaModFix/>
          </a:blip>
          <a:srcRect/>
          <a:stretch/>
        </p:blipFill>
        <p:spPr>
          <a:xfrm>
            <a:off x="9544051" y="373655"/>
            <a:ext cx="1180620" cy="1136068"/>
          </a:xfrm>
          <a:prstGeom prst="rect">
            <a:avLst/>
          </a:prstGeom>
          <a:noFill/>
          <a:ln>
            <a:noFill/>
          </a:ln>
        </p:spPr>
      </p:pic>
      <p:pic>
        <p:nvPicPr>
          <p:cNvPr id="557" name="Google Shape;557;p18" descr="Aeroplane, Airliner, Airbus, Airplane, Fly, Jet, Plane"/>
          <p:cNvPicPr preferRelativeResize="0"/>
          <p:nvPr/>
        </p:nvPicPr>
        <p:blipFill rotWithShape="1">
          <a:blip r:embed="rId5">
            <a:alphaModFix/>
          </a:blip>
          <a:srcRect/>
          <a:stretch/>
        </p:blipFill>
        <p:spPr>
          <a:xfrm>
            <a:off x="2746744" y="2358267"/>
            <a:ext cx="950854" cy="623998"/>
          </a:xfrm>
          <a:prstGeom prst="rect">
            <a:avLst/>
          </a:prstGeom>
          <a:noFill/>
          <a:ln>
            <a:noFill/>
          </a:ln>
        </p:spPr>
      </p:pic>
      <p:pic>
        <p:nvPicPr>
          <p:cNvPr id="558" name="Google Shape;558;p18" descr="Einstein, Theory Of Relativity, Math, Physics, Science"/>
          <p:cNvPicPr preferRelativeResize="0"/>
          <p:nvPr/>
        </p:nvPicPr>
        <p:blipFill rotWithShape="1">
          <a:blip r:embed="rId6">
            <a:alphaModFix/>
          </a:blip>
          <a:srcRect/>
          <a:stretch/>
        </p:blipFill>
        <p:spPr>
          <a:xfrm>
            <a:off x="2449033" y="4162866"/>
            <a:ext cx="1431851" cy="715926"/>
          </a:xfrm>
          <a:prstGeom prst="rect">
            <a:avLst/>
          </a:prstGeom>
          <a:noFill/>
          <a:ln>
            <a:noFill/>
          </a:ln>
        </p:spPr>
      </p:pic>
      <p:pic>
        <p:nvPicPr>
          <p:cNvPr id="559" name="Google Shape;559;p18" descr="Hexagon, Symbol, Gui, Internet, Internet Page, Atom"/>
          <p:cNvPicPr preferRelativeResize="0"/>
          <p:nvPr/>
        </p:nvPicPr>
        <p:blipFill rotWithShape="1">
          <a:blip r:embed="rId7">
            <a:alphaModFix/>
          </a:blip>
          <a:srcRect/>
          <a:stretch/>
        </p:blipFill>
        <p:spPr>
          <a:xfrm>
            <a:off x="2988993" y="4917927"/>
            <a:ext cx="412511" cy="476739"/>
          </a:xfrm>
          <a:prstGeom prst="rect">
            <a:avLst/>
          </a:prstGeom>
          <a:noFill/>
          <a:ln>
            <a:noFill/>
          </a:ln>
        </p:spPr>
      </p:pic>
      <p:pic>
        <p:nvPicPr>
          <p:cNvPr id="560" name="Google Shape;560;p18" descr="Diamond, Jewel, Gem, Stone, Luxury, Jewelry, Brilliant"/>
          <p:cNvPicPr preferRelativeResize="0"/>
          <p:nvPr/>
        </p:nvPicPr>
        <p:blipFill rotWithShape="1">
          <a:blip r:embed="rId8">
            <a:alphaModFix/>
          </a:blip>
          <a:srcRect/>
          <a:stretch/>
        </p:blipFill>
        <p:spPr>
          <a:xfrm>
            <a:off x="6387178" y="4221412"/>
            <a:ext cx="729955" cy="596558"/>
          </a:xfrm>
          <a:prstGeom prst="rect">
            <a:avLst/>
          </a:prstGeom>
          <a:noFill/>
          <a:ln>
            <a:noFill/>
          </a:ln>
        </p:spPr>
      </p:pic>
      <p:pic>
        <p:nvPicPr>
          <p:cNvPr id="561" name="Google Shape;561;p18" descr="Chemistry, Chemical, Flask, Glass, Laboratory"/>
          <p:cNvPicPr preferRelativeResize="0"/>
          <p:nvPr/>
        </p:nvPicPr>
        <p:blipFill rotWithShape="1">
          <a:blip r:embed="rId9">
            <a:alphaModFix/>
          </a:blip>
          <a:srcRect/>
          <a:stretch/>
        </p:blipFill>
        <p:spPr>
          <a:xfrm>
            <a:off x="6222168" y="4967088"/>
            <a:ext cx="332880" cy="404171"/>
          </a:xfrm>
          <a:prstGeom prst="rect">
            <a:avLst/>
          </a:prstGeom>
          <a:noFill/>
          <a:ln>
            <a:noFill/>
          </a:ln>
        </p:spPr>
      </p:pic>
      <p:pic>
        <p:nvPicPr>
          <p:cNvPr id="562" name="Google Shape;562;p18" descr="Capsule, Pills, Medicine, Pharmaceutical, Medication"/>
          <p:cNvPicPr preferRelativeResize="0"/>
          <p:nvPr/>
        </p:nvPicPr>
        <p:blipFill rotWithShape="1">
          <a:blip r:embed="rId10">
            <a:alphaModFix/>
          </a:blip>
          <a:srcRect/>
          <a:stretch/>
        </p:blipFill>
        <p:spPr>
          <a:xfrm>
            <a:off x="10035589" y="3242929"/>
            <a:ext cx="462847" cy="462847"/>
          </a:xfrm>
          <a:prstGeom prst="rect">
            <a:avLst/>
          </a:prstGeom>
          <a:noFill/>
          <a:ln>
            <a:noFill/>
          </a:ln>
        </p:spPr>
      </p:pic>
      <p:pic>
        <p:nvPicPr>
          <p:cNvPr id="563" name="Google Shape;563;p18" descr="Power Station, Current, The Industry, Energy"/>
          <p:cNvPicPr preferRelativeResize="0"/>
          <p:nvPr/>
        </p:nvPicPr>
        <p:blipFill rotWithShape="1">
          <a:blip r:embed="rId11">
            <a:alphaModFix/>
          </a:blip>
          <a:srcRect/>
          <a:stretch/>
        </p:blipFill>
        <p:spPr>
          <a:xfrm>
            <a:off x="10190627" y="4788605"/>
            <a:ext cx="772346" cy="689082"/>
          </a:xfrm>
          <a:prstGeom prst="rect">
            <a:avLst/>
          </a:prstGeom>
          <a:noFill/>
          <a:ln>
            <a:noFill/>
          </a:ln>
        </p:spPr>
      </p:pic>
      <p:pic>
        <p:nvPicPr>
          <p:cNvPr id="564" name="Google Shape;564;p18" descr="Clouds, Rain, Sun, Weather"/>
          <p:cNvPicPr preferRelativeResize="0"/>
          <p:nvPr/>
        </p:nvPicPr>
        <p:blipFill rotWithShape="1">
          <a:blip r:embed="rId12">
            <a:alphaModFix/>
          </a:blip>
          <a:srcRect/>
          <a:stretch/>
        </p:blipFill>
        <p:spPr>
          <a:xfrm>
            <a:off x="2746744" y="3131383"/>
            <a:ext cx="925033" cy="533821"/>
          </a:xfrm>
          <a:prstGeom prst="rect">
            <a:avLst/>
          </a:prstGeom>
          <a:noFill/>
          <a:ln>
            <a:noFill/>
          </a:ln>
        </p:spPr>
      </p:pic>
      <p:pic>
        <p:nvPicPr>
          <p:cNvPr id="565" name="Google Shape;565;p18" descr="Dna, Genetic Code, Double Helix, Science, Biology"/>
          <p:cNvPicPr preferRelativeResize="0"/>
          <p:nvPr/>
        </p:nvPicPr>
        <p:blipFill rotWithShape="1">
          <a:blip r:embed="rId13">
            <a:alphaModFix/>
          </a:blip>
          <a:srcRect/>
          <a:stretch/>
        </p:blipFill>
        <p:spPr>
          <a:xfrm>
            <a:off x="6096000" y="2415457"/>
            <a:ext cx="1431851" cy="715926"/>
          </a:xfrm>
          <a:prstGeom prst="rect">
            <a:avLst/>
          </a:prstGeom>
          <a:noFill/>
          <a:ln>
            <a:noFill/>
          </a:ln>
        </p:spPr>
      </p:pic>
      <p:pic>
        <p:nvPicPr>
          <p:cNvPr id="566" name="Google Shape;566;p18" descr="Chemical Formula, Molecule, Chemistry, Compound"/>
          <p:cNvPicPr preferRelativeResize="0"/>
          <p:nvPr/>
        </p:nvPicPr>
        <p:blipFill rotWithShape="1">
          <a:blip r:embed="rId14">
            <a:alphaModFix/>
          </a:blip>
          <a:srcRect/>
          <a:stretch/>
        </p:blipFill>
        <p:spPr>
          <a:xfrm>
            <a:off x="6205336" y="3037536"/>
            <a:ext cx="891021" cy="689082"/>
          </a:xfrm>
          <a:prstGeom prst="rect">
            <a:avLst/>
          </a:prstGeom>
          <a:noFill/>
          <a:ln>
            <a:noFill/>
          </a:ln>
        </p:spPr>
      </p:pic>
      <p:pic>
        <p:nvPicPr>
          <p:cNvPr id="567" name="Google Shape;567;p18" descr="Syringe, Needle, Injection, Shot, Medicine, Vaccine"/>
          <p:cNvPicPr preferRelativeResize="0"/>
          <p:nvPr/>
        </p:nvPicPr>
        <p:blipFill rotWithShape="1">
          <a:blip r:embed="rId15">
            <a:alphaModFix/>
          </a:blip>
          <a:srcRect/>
          <a:stretch/>
        </p:blipFill>
        <p:spPr>
          <a:xfrm rot="-3364466">
            <a:off x="10128264" y="4056375"/>
            <a:ext cx="813505" cy="1027585"/>
          </a:xfrm>
          <a:prstGeom prst="rect">
            <a:avLst/>
          </a:prstGeom>
          <a:noFill/>
          <a:ln>
            <a:noFill/>
          </a:ln>
        </p:spPr>
      </p:pic>
      <p:pic>
        <p:nvPicPr>
          <p:cNvPr id="568" name="Google Shape;568;p18" descr="Hydrogen, Atom, Electron"/>
          <p:cNvPicPr preferRelativeResize="0"/>
          <p:nvPr/>
        </p:nvPicPr>
        <p:blipFill rotWithShape="1">
          <a:blip r:embed="rId16">
            <a:alphaModFix/>
          </a:blip>
          <a:srcRect/>
          <a:stretch/>
        </p:blipFill>
        <p:spPr>
          <a:xfrm>
            <a:off x="10147900" y="2541592"/>
            <a:ext cx="495944" cy="495944"/>
          </a:xfrm>
          <a:prstGeom prst="rect">
            <a:avLst/>
          </a:prstGeom>
          <a:noFill/>
          <a:ln>
            <a:noFill/>
          </a:ln>
        </p:spPr>
      </p:pic>
      <p:pic>
        <p:nvPicPr>
          <p:cNvPr id="569" name="Google Shape;569;p18" descr="Rocket, Space Ship, Space, Launch, Propulsion"/>
          <p:cNvPicPr preferRelativeResize="0"/>
          <p:nvPr/>
        </p:nvPicPr>
        <p:blipFill rotWithShape="1">
          <a:blip r:embed="rId17">
            <a:alphaModFix/>
          </a:blip>
          <a:srcRect/>
          <a:stretch/>
        </p:blipFill>
        <p:spPr>
          <a:xfrm rot="7106445" flipH="1">
            <a:off x="5471080" y="3573492"/>
            <a:ext cx="823354" cy="791475"/>
          </a:xfrm>
          <a:prstGeom prst="rect">
            <a:avLst/>
          </a:prstGeom>
          <a:noFill/>
          <a:ln>
            <a:noFill/>
          </a:ln>
        </p:spPr>
      </p:pic>
      <p:pic>
        <p:nvPicPr>
          <p:cNvPr id="570" name="Google Shape;570;p18" descr="Alphabet Word Images, Animal, Worm"/>
          <p:cNvPicPr preferRelativeResize="0"/>
          <p:nvPr/>
        </p:nvPicPr>
        <p:blipFill rotWithShape="1">
          <a:blip r:embed="rId18">
            <a:alphaModFix/>
          </a:blip>
          <a:srcRect/>
          <a:stretch/>
        </p:blipFill>
        <p:spPr>
          <a:xfrm>
            <a:off x="9556337" y="3716778"/>
            <a:ext cx="479252" cy="458249"/>
          </a:xfrm>
          <a:prstGeom prst="rect">
            <a:avLst/>
          </a:prstGeom>
          <a:noFill/>
          <a:ln>
            <a:noFill/>
          </a:ln>
        </p:spPr>
      </p:pic>
      <p:pic>
        <p:nvPicPr>
          <p:cNvPr id="571" name="Google Shape;571;p18" descr="Book, Notebook, Paper, Text, Textbook, Tome"/>
          <p:cNvPicPr preferRelativeResize="0"/>
          <p:nvPr/>
        </p:nvPicPr>
        <p:blipFill rotWithShape="1">
          <a:blip r:embed="rId19">
            <a:alphaModFix/>
          </a:blip>
          <a:srcRect/>
          <a:stretch/>
        </p:blipFill>
        <p:spPr>
          <a:xfrm>
            <a:off x="2539134" y="5412903"/>
            <a:ext cx="1041136" cy="520568"/>
          </a:xfrm>
          <a:prstGeom prst="rect">
            <a:avLst/>
          </a:prstGeom>
          <a:noFill/>
          <a:ln>
            <a:noFill/>
          </a:ln>
        </p:spPr>
      </p:pic>
      <p:pic>
        <p:nvPicPr>
          <p:cNvPr id="572" name="Google Shape;572;p18" descr="Color, Color Table, Chromaticity Diagram, Arrangement"/>
          <p:cNvPicPr preferRelativeResize="0"/>
          <p:nvPr/>
        </p:nvPicPr>
        <p:blipFill rotWithShape="1">
          <a:blip r:embed="rId20">
            <a:alphaModFix/>
          </a:blip>
          <a:srcRect/>
          <a:stretch/>
        </p:blipFill>
        <p:spPr>
          <a:xfrm>
            <a:off x="6096000" y="5477687"/>
            <a:ext cx="729955" cy="515531"/>
          </a:xfrm>
          <a:prstGeom prst="rect">
            <a:avLst/>
          </a:prstGeom>
          <a:noFill/>
          <a:ln>
            <a:noFill/>
          </a:ln>
        </p:spPr>
      </p:pic>
      <p:pic>
        <p:nvPicPr>
          <p:cNvPr id="574" name="Google Shape;574;p18" descr="Street, Highway, Road, Straight"/>
          <p:cNvPicPr preferRelativeResize="0"/>
          <p:nvPr/>
        </p:nvPicPr>
        <p:blipFill rotWithShape="1">
          <a:blip r:embed="rId21">
            <a:alphaModFix/>
          </a:blip>
          <a:srcRect/>
          <a:stretch/>
        </p:blipFill>
        <p:spPr>
          <a:xfrm>
            <a:off x="2422714" y="3634273"/>
            <a:ext cx="1222744" cy="611372"/>
          </a:xfrm>
          <a:prstGeom prst="rect">
            <a:avLst/>
          </a:prstGeom>
          <a:noFill/>
          <a:ln>
            <a:noFill/>
          </a:ln>
        </p:spPr>
      </p:pic>
      <p:pic>
        <p:nvPicPr>
          <p:cNvPr id="575" name="Google Shape;575;p18" descr="green checkmark"/>
          <p:cNvPicPr preferRelativeResize="0"/>
          <p:nvPr/>
        </p:nvPicPr>
        <p:blipFill rotWithShape="1">
          <a:blip r:embed="rId22">
            <a:alphaModFix/>
          </a:blip>
          <a:srcRect/>
          <a:stretch/>
        </p:blipFill>
        <p:spPr>
          <a:xfrm>
            <a:off x="3739623" y="2584829"/>
            <a:ext cx="282522" cy="294294"/>
          </a:xfrm>
          <a:prstGeom prst="rect">
            <a:avLst/>
          </a:prstGeom>
          <a:noFill/>
          <a:ln>
            <a:noFill/>
          </a:ln>
        </p:spPr>
      </p:pic>
      <p:pic>
        <p:nvPicPr>
          <p:cNvPr id="576" name="Google Shape;576;p18" descr="green checkmark"/>
          <p:cNvPicPr preferRelativeResize="0"/>
          <p:nvPr/>
        </p:nvPicPr>
        <p:blipFill rotWithShape="1">
          <a:blip r:embed="rId22">
            <a:alphaModFix/>
          </a:blip>
          <a:srcRect/>
          <a:stretch/>
        </p:blipFill>
        <p:spPr>
          <a:xfrm>
            <a:off x="2321795" y="3265420"/>
            <a:ext cx="282522" cy="294294"/>
          </a:xfrm>
          <a:prstGeom prst="rect">
            <a:avLst/>
          </a:prstGeom>
          <a:noFill/>
          <a:ln>
            <a:noFill/>
          </a:ln>
        </p:spPr>
      </p:pic>
      <p:pic>
        <p:nvPicPr>
          <p:cNvPr id="577" name="Google Shape;577;p18" descr="green checkmark"/>
          <p:cNvPicPr preferRelativeResize="0"/>
          <p:nvPr/>
        </p:nvPicPr>
        <p:blipFill rotWithShape="1">
          <a:blip r:embed="rId22">
            <a:alphaModFix/>
          </a:blip>
          <a:srcRect/>
          <a:stretch/>
        </p:blipFill>
        <p:spPr>
          <a:xfrm>
            <a:off x="7521791" y="3905864"/>
            <a:ext cx="282522" cy="294294"/>
          </a:xfrm>
          <a:prstGeom prst="rect">
            <a:avLst/>
          </a:prstGeom>
          <a:noFill/>
          <a:ln>
            <a:noFill/>
          </a:ln>
        </p:spPr>
      </p:pic>
      <p:pic>
        <p:nvPicPr>
          <p:cNvPr id="578" name="Google Shape;578;p18" descr="green checkmark"/>
          <p:cNvPicPr preferRelativeResize="0"/>
          <p:nvPr/>
        </p:nvPicPr>
        <p:blipFill rotWithShape="1">
          <a:blip r:embed="rId22">
            <a:alphaModFix/>
          </a:blip>
          <a:srcRect/>
          <a:stretch/>
        </p:blipFill>
        <p:spPr>
          <a:xfrm>
            <a:off x="11372435" y="4423020"/>
            <a:ext cx="282522" cy="294294"/>
          </a:xfrm>
          <a:prstGeom prst="rect">
            <a:avLst/>
          </a:prstGeom>
          <a:noFill/>
          <a:ln>
            <a:noFill/>
          </a:ln>
        </p:spPr>
      </p:pic>
      <p:pic>
        <p:nvPicPr>
          <p:cNvPr id="579" name="Google Shape;579;p18" descr="green checkmark"/>
          <p:cNvPicPr preferRelativeResize="0"/>
          <p:nvPr/>
        </p:nvPicPr>
        <p:blipFill rotWithShape="1">
          <a:blip r:embed="rId22">
            <a:alphaModFix/>
          </a:blip>
          <a:srcRect/>
          <a:stretch/>
        </p:blipFill>
        <p:spPr>
          <a:xfrm>
            <a:off x="3823282" y="5047285"/>
            <a:ext cx="282522" cy="294294"/>
          </a:xfrm>
          <a:prstGeom prst="rect">
            <a:avLst/>
          </a:prstGeom>
          <a:noFill/>
          <a:ln>
            <a:noFill/>
          </a:ln>
        </p:spPr>
      </p:pic>
      <p:pic>
        <p:nvPicPr>
          <p:cNvPr id="580" name="Google Shape;580;p18" descr="green checkmark"/>
          <p:cNvPicPr preferRelativeResize="0"/>
          <p:nvPr/>
        </p:nvPicPr>
        <p:blipFill rotWithShape="1">
          <a:blip r:embed="rId22">
            <a:alphaModFix/>
          </a:blip>
          <a:srcRect/>
          <a:stretch/>
        </p:blipFill>
        <p:spPr>
          <a:xfrm>
            <a:off x="11471781" y="5588305"/>
            <a:ext cx="282522" cy="294294"/>
          </a:xfrm>
          <a:prstGeom prst="rect">
            <a:avLst/>
          </a:prstGeom>
          <a:noFill/>
          <a:ln>
            <a:noFill/>
          </a:ln>
        </p:spPr>
      </p:pic>
      <p:sp>
        <p:nvSpPr>
          <p:cNvPr id="33" name="Google Shape;539;p17">
            <a:hlinkClick r:id="" action="ppaction://noaction">
              <a:snd r:embed="rId23" name="9.2.1.5 Slide 18 1.wav"/>
            </a:hlinkClick>
            <a:extLst>
              <a:ext uri="{FF2B5EF4-FFF2-40B4-BE49-F238E27FC236}">
                <a16:creationId xmlns:a16="http://schemas.microsoft.com/office/drawing/2014/main" id="{5945A787-DDBD-42A9-A578-20391FF04B9D}"/>
              </a:ext>
            </a:extLst>
          </p:cNvPr>
          <p:cNvSpPr/>
          <p:nvPr/>
        </p:nvSpPr>
        <p:spPr>
          <a:xfrm>
            <a:off x="272437" y="258915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1</a:t>
            </a:r>
            <a:endParaRPr dirty="0"/>
          </a:p>
        </p:txBody>
      </p:sp>
      <p:sp>
        <p:nvSpPr>
          <p:cNvPr id="34" name="Google Shape;540;p17">
            <a:hlinkClick r:id="" action="ppaction://noaction">
              <a:snd r:embed="rId24" name="9.2.1.5 Slide 18 2.wav"/>
            </a:hlinkClick>
            <a:extLst>
              <a:ext uri="{FF2B5EF4-FFF2-40B4-BE49-F238E27FC236}">
                <a16:creationId xmlns:a16="http://schemas.microsoft.com/office/drawing/2014/main" id="{AE3D6223-A31E-4BB8-8F8E-155B9BD27CAD}"/>
              </a:ext>
            </a:extLst>
          </p:cNvPr>
          <p:cNvSpPr/>
          <p:nvPr/>
        </p:nvSpPr>
        <p:spPr>
          <a:xfrm>
            <a:off x="272437" y="3162042"/>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35" name="Google Shape;541;p17">
            <a:hlinkClick r:id="" action="ppaction://noaction">
              <a:snd r:embed="rId25" name="9.2.1.5 Slide 18 3.wav"/>
            </a:hlinkClick>
            <a:extLst>
              <a:ext uri="{FF2B5EF4-FFF2-40B4-BE49-F238E27FC236}">
                <a16:creationId xmlns:a16="http://schemas.microsoft.com/office/drawing/2014/main" id="{45166475-A9B8-4CB3-AD59-6704BC267ECB}"/>
              </a:ext>
            </a:extLst>
          </p:cNvPr>
          <p:cNvSpPr/>
          <p:nvPr/>
        </p:nvSpPr>
        <p:spPr>
          <a:xfrm>
            <a:off x="272437" y="375810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36" name="Google Shape;542;p17">
            <a:hlinkClick r:id="" action="ppaction://noaction">
              <a:snd r:embed="rId26" name="9.2.1.5 Slide 18 4.wav"/>
            </a:hlinkClick>
            <a:extLst>
              <a:ext uri="{FF2B5EF4-FFF2-40B4-BE49-F238E27FC236}">
                <a16:creationId xmlns:a16="http://schemas.microsoft.com/office/drawing/2014/main" id="{7879BD1C-FA5D-4412-A2FF-61B2A4342355}"/>
              </a:ext>
            </a:extLst>
          </p:cNvPr>
          <p:cNvSpPr/>
          <p:nvPr/>
        </p:nvSpPr>
        <p:spPr>
          <a:xfrm>
            <a:off x="256608" y="431551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37" name="Google Shape;543;p17">
            <a:hlinkClick r:id="" action="ppaction://noaction">
              <a:snd r:embed="rId27" name="9.2.1.5 Slide 18 5.wav"/>
            </a:hlinkClick>
            <a:extLst>
              <a:ext uri="{FF2B5EF4-FFF2-40B4-BE49-F238E27FC236}">
                <a16:creationId xmlns:a16="http://schemas.microsoft.com/office/drawing/2014/main" id="{DE96804D-8A27-421D-8158-A1716B325BF1}"/>
              </a:ext>
            </a:extLst>
          </p:cNvPr>
          <p:cNvSpPr/>
          <p:nvPr/>
        </p:nvSpPr>
        <p:spPr>
          <a:xfrm>
            <a:off x="268878" y="492117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38" name="Google Shape;544;p17">
            <a:hlinkClick r:id="" action="ppaction://noaction">
              <a:snd r:embed="rId28" name="scientists.wav"/>
            </a:hlinkClick>
            <a:extLst>
              <a:ext uri="{FF2B5EF4-FFF2-40B4-BE49-F238E27FC236}">
                <a16:creationId xmlns:a16="http://schemas.microsoft.com/office/drawing/2014/main" id="{6D6577E5-3E5E-47B9-8C6C-F8951DA9E204}"/>
              </a:ext>
            </a:extLst>
          </p:cNvPr>
          <p:cNvSpPr/>
          <p:nvPr/>
        </p:nvSpPr>
        <p:spPr>
          <a:xfrm>
            <a:off x="278694" y="5519629"/>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pic>
        <p:nvPicPr>
          <p:cNvPr id="3" name="Picture 2">
            <a:extLst>
              <a:ext uri="{FF2B5EF4-FFF2-40B4-BE49-F238E27FC236}">
                <a16:creationId xmlns:a16="http://schemas.microsoft.com/office/drawing/2014/main" id="{279FAC37-284E-4B1C-8793-DAA75F82FED1}"/>
              </a:ext>
            </a:extLst>
          </p:cNvPr>
          <p:cNvPicPr>
            <a:picLocks noChangeAspect="1"/>
          </p:cNvPicPr>
          <p:nvPr/>
        </p:nvPicPr>
        <p:blipFill>
          <a:blip r:embed="rId29"/>
          <a:stretch>
            <a:fillRect/>
          </a:stretch>
        </p:blipFill>
        <p:spPr>
          <a:xfrm>
            <a:off x="10311468" y="5541670"/>
            <a:ext cx="605875" cy="400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19" descr="background rectangle"/>
          <p:cNvPicPr preferRelativeResize="0"/>
          <p:nvPr/>
        </p:nvPicPr>
        <p:blipFill rotWithShape="1">
          <a:blip r:embed="rId3">
            <a:alphaModFix/>
          </a:blip>
          <a:srcRect/>
          <a:stretch/>
        </p:blipFill>
        <p:spPr>
          <a:xfrm>
            <a:off x="0" y="294041"/>
            <a:ext cx="5027580" cy="869950"/>
          </a:xfrm>
          <a:prstGeom prst="rect">
            <a:avLst/>
          </a:prstGeom>
          <a:noFill/>
          <a:ln>
            <a:noFill/>
          </a:ln>
        </p:spPr>
      </p:pic>
      <p:sp>
        <p:nvSpPr>
          <p:cNvPr id="587" name="Google Shape;587;p19"/>
          <p:cNvSpPr txBox="1">
            <a:spLocks noGrp="1"/>
          </p:cNvSpPr>
          <p:nvPr>
            <p:ph type="title"/>
          </p:nvPr>
        </p:nvSpPr>
        <p:spPr>
          <a:xfrm>
            <a:off x="0" y="294041"/>
            <a:ext cx="4193177"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Mein Lieblingspiel</a:t>
            </a:r>
            <a:endParaRPr sz="3600" b="1">
              <a:solidFill>
                <a:schemeClr val="lt1"/>
              </a:solidFill>
            </a:endParaRPr>
          </a:p>
        </p:txBody>
      </p:sp>
      <p:sp>
        <p:nvSpPr>
          <p:cNvPr id="588" name="Google Shape;588;p19"/>
          <p:cNvSpPr/>
          <p:nvPr/>
        </p:nvSpPr>
        <p:spPr>
          <a:xfrm>
            <a:off x="11008800" y="247046"/>
            <a:ext cx="950400"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a:t>
            </a:r>
            <a:endParaRPr sz="2000" b="1" i="0" u="none" strike="noStrike" cap="none">
              <a:solidFill>
                <a:srgbClr val="FFFFFF"/>
              </a:solidFill>
              <a:latin typeface="Century Gothic"/>
              <a:ea typeface="Century Gothic"/>
              <a:cs typeface="Century Gothic"/>
              <a:sym typeface="Century Gothic"/>
            </a:endParaRPr>
          </a:p>
        </p:txBody>
      </p:sp>
      <p:sp>
        <p:nvSpPr>
          <p:cNvPr id="589" name="Google Shape;589;p19"/>
          <p:cNvSpPr/>
          <p:nvPr/>
        </p:nvSpPr>
        <p:spPr>
          <a:xfrm>
            <a:off x="1574366" y="2138668"/>
            <a:ext cx="4047214" cy="4046400"/>
          </a:xfrm>
          <a:prstGeom prst="ellipse">
            <a:avLst/>
          </a:prstGeom>
          <a:solidFill>
            <a:srgbClr val="9EBBC4"/>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90" name="Google Shape;590;p19"/>
          <p:cNvSpPr txBox="1"/>
          <p:nvPr/>
        </p:nvSpPr>
        <p:spPr>
          <a:xfrm>
            <a:off x="2679904" y="2558414"/>
            <a:ext cx="889987"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warm</a:t>
            </a:r>
            <a:endParaRPr/>
          </a:p>
        </p:txBody>
      </p:sp>
      <p:sp>
        <p:nvSpPr>
          <p:cNvPr id="591" name="Google Shape;591;p19"/>
          <p:cNvSpPr txBox="1"/>
          <p:nvPr/>
        </p:nvSpPr>
        <p:spPr>
          <a:xfrm>
            <a:off x="1814975" y="3289694"/>
            <a:ext cx="1181734"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Arm</a:t>
            </a:r>
            <a:endParaRPr/>
          </a:p>
        </p:txBody>
      </p:sp>
      <p:sp>
        <p:nvSpPr>
          <p:cNvPr id="592" name="Google Shape;592;p19"/>
          <p:cNvSpPr txBox="1"/>
          <p:nvPr/>
        </p:nvSpPr>
        <p:spPr>
          <a:xfrm>
            <a:off x="2108397" y="4663439"/>
            <a:ext cx="931665"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wohin</a:t>
            </a:r>
            <a:endParaRPr sz="2000" b="0" i="0" u="none" strike="noStrike" cap="none">
              <a:solidFill>
                <a:srgbClr val="1F3864"/>
              </a:solidFill>
              <a:latin typeface="Century Gothic"/>
              <a:ea typeface="Century Gothic"/>
              <a:cs typeface="Century Gothic"/>
              <a:sym typeface="Century Gothic"/>
            </a:endParaRPr>
          </a:p>
        </p:txBody>
      </p:sp>
      <p:sp>
        <p:nvSpPr>
          <p:cNvPr id="593" name="Google Shape;593;p19"/>
          <p:cNvSpPr txBox="1"/>
          <p:nvPr/>
        </p:nvSpPr>
        <p:spPr>
          <a:xfrm>
            <a:off x="4028845" y="3654036"/>
            <a:ext cx="97815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führen</a:t>
            </a:r>
            <a:endParaRPr sz="2000" b="0" i="0" u="none" strike="noStrike" cap="none">
              <a:solidFill>
                <a:srgbClr val="1F3864"/>
              </a:solidFill>
              <a:latin typeface="Century Gothic"/>
              <a:ea typeface="Century Gothic"/>
              <a:cs typeface="Century Gothic"/>
              <a:sym typeface="Century Gothic"/>
            </a:endParaRPr>
          </a:p>
        </p:txBody>
      </p:sp>
      <p:sp>
        <p:nvSpPr>
          <p:cNvPr id="594" name="Google Shape;594;p19"/>
          <p:cNvSpPr txBox="1"/>
          <p:nvPr/>
        </p:nvSpPr>
        <p:spPr>
          <a:xfrm>
            <a:off x="3650487" y="3093164"/>
            <a:ext cx="1301959"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Beruf</a:t>
            </a:r>
            <a:endParaRPr sz="2000" b="0" i="0" u="none" strike="noStrike" cap="none">
              <a:solidFill>
                <a:srgbClr val="1F3864"/>
              </a:solidFill>
              <a:latin typeface="Century Gothic"/>
              <a:ea typeface="Century Gothic"/>
              <a:cs typeface="Century Gothic"/>
              <a:sym typeface="Century Gothic"/>
            </a:endParaRPr>
          </a:p>
        </p:txBody>
      </p:sp>
      <p:sp>
        <p:nvSpPr>
          <p:cNvPr id="595" name="Google Shape;595;p19"/>
          <p:cNvSpPr txBox="1"/>
          <p:nvPr/>
        </p:nvSpPr>
        <p:spPr>
          <a:xfrm>
            <a:off x="3559917" y="4481193"/>
            <a:ext cx="1483098"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traditionell</a:t>
            </a:r>
            <a:endParaRPr sz="2000" b="0" i="0" u="none" strike="noStrike" cap="none">
              <a:solidFill>
                <a:srgbClr val="1F3864"/>
              </a:solidFill>
              <a:latin typeface="Century Gothic"/>
              <a:ea typeface="Century Gothic"/>
              <a:cs typeface="Century Gothic"/>
              <a:sym typeface="Century Gothic"/>
            </a:endParaRPr>
          </a:p>
        </p:txBody>
      </p:sp>
      <p:sp>
        <p:nvSpPr>
          <p:cNvPr id="596" name="Google Shape;596;p19"/>
          <p:cNvSpPr txBox="1"/>
          <p:nvPr/>
        </p:nvSpPr>
        <p:spPr>
          <a:xfrm>
            <a:off x="2803067" y="5254769"/>
            <a:ext cx="1789272"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Nachbar</a:t>
            </a:r>
            <a:endParaRPr/>
          </a:p>
        </p:txBody>
      </p:sp>
      <p:sp>
        <p:nvSpPr>
          <p:cNvPr id="597" name="Google Shape;597;p19"/>
          <p:cNvSpPr txBox="1"/>
          <p:nvPr/>
        </p:nvSpPr>
        <p:spPr>
          <a:xfrm>
            <a:off x="2176133" y="3843583"/>
            <a:ext cx="1600118"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die Sachen</a:t>
            </a:r>
            <a:endParaRPr sz="2000" b="0" i="0" u="none" strike="noStrike" cap="none">
              <a:solidFill>
                <a:srgbClr val="1F3864"/>
              </a:solidFill>
              <a:latin typeface="Century Gothic"/>
              <a:ea typeface="Century Gothic"/>
              <a:cs typeface="Century Gothic"/>
              <a:sym typeface="Century Gothic"/>
            </a:endParaRPr>
          </a:p>
        </p:txBody>
      </p:sp>
      <p:sp>
        <p:nvSpPr>
          <p:cNvPr id="598" name="Google Shape;598;p19"/>
          <p:cNvSpPr/>
          <p:nvPr/>
        </p:nvSpPr>
        <p:spPr>
          <a:xfrm>
            <a:off x="6997586" y="2138668"/>
            <a:ext cx="4047214" cy="4046400"/>
          </a:xfrm>
          <a:prstGeom prst="ellipse">
            <a:avLst/>
          </a:prstGeom>
          <a:solidFill>
            <a:srgbClr val="9EBBC4"/>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99" name="Google Shape;599;p19"/>
          <p:cNvSpPr txBox="1"/>
          <p:nvPr/>
        </p:nvSpPr>
        <p:spPr>
          <a:xfrm>
            <a:off x="8505057" y="5530165"/>
            <a:ext cx="667170"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well</a:t>
            </a:r>
            <a:endParaRPr/>
          </a:p>
        </p:txBody>
      </p:sp>
      <p:sp>
        <p:nvSpPr>
          <p:cNvPr id="600" name="Google Shape;600;p19"/>
          <p:cNvSpPr txBox="1"/>
          <p:nvPr/>
        </p:nvSpPr>
        <p:spPr>
          <a:xfrm>
            <a:off x="7452227" y="3170857"/>
            <a:ext cx="838691"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room</a:t>
            </a:r>
            <a:endParaRPr/>
          </a:p>
        </p:txBody>
      </p:sp>
      <p:sp>
        <p:nvSpPr>
          <p:cNvPr id="601" name="Google Shape;601;p19"/>
          <p:cNvSpPr txBox="1"/>
          <p:nvPr/>
        </p:nvSpPr>
        <p:spPr>
          <a:xfrm>
            <a:off x="7220114" y="4368286"/>
            <a:ext cx="724878"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lady</a:t>
            </a:r>
            <a:endParaRPr/>
          </a:p>
        </p:txBody>
      </p:sp>
      <p:sp>
        <p:nvSpPr>
          <p:cNvPr id="602" name="Google Shape;602;p19"/>
          <p:cNvSpPr txBox="1"/>
          <p:nvPr/>
        </p:nvSpPr>
        <p:spPr>
          <a:xfrm>
            <a:off x="9736223" y="4189949"/>
            <a:ext cx="89800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music</a:t>
            </a:r>
            <a:endParaRPr/>
          </a:p>
        </p:txBody>
      </p:sp>
      <p:sp>
        <p:nvSpPr>
          <p:cNvPr id="603" name="Google Shape;603;p19"/>
          <p:cNvSpPr txBox="1"/>
          <p:nvPr/>
        </p:nvSpPr>
        <p:spPr>
          <a:xfrm>
            <a:off x="8162816" y="2583518"/>
            <a:ext cx="1351652"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daughter</a:t>
            </a:r>
            <a:endParaRPr/>
          </a:p>
        </p:txBody>
      </p:sp>
      <p:sp>
        <p:nvSpPr>
          <p:cNvPr id="604" name="Google Shape;604;p19"/>
          <p:cNvSpPr txBox="1"/>
          <p:nvPr/>
        </p:nvSpPr>
        <p:spPr>
          <a:xfrm>
            <a:off x="8379382" y="4773358"/>
            <a:ext cx="1585690"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voice, vote</a:t>
            </a:r>
            <a:endParaRPr/>
          </a:p>
        </p:txBody>
      </p:sp>
      <p:sp>
        <p:nvSpPr>
          <p:cNvPr id="605" name="Google Shape;605;p19"/>
          <p:cNvSpPr txBox="1"/>
          <p:nvPr/>
        </p:nvSpPr>
        <p:spPr>
          <a:xfrm>
            <a:off x="9061632" y="3183374"/>
            <a:ext cx="1465466"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neighbour</a:t>
            </a:r>
            <a:endParaRPr sz="2000" b="0" i="0" u="none" strike="noStrike" cap="none">
              <a:solidFill>
                <a:srgbClr val="1F3864"/>
              </a:solidFill>
              <a:latin typeface="Century Gothic"/>
              <a:ea typeface="Century Gothic"/>
              <a:cs typeface="Century Gothic"/>
              <a:sym typeface="Century Gothic"/>
            </a:endParaRPr>
          </a:p>
        </p:txBody>
      </p:sp>
      <p:sp>
        <p:nvSpPr>
          <p:cNvPr id="606" name="Google Shape;606;p19"/>
          <p:cNvSpPr txBox="1"/>
          <p:nvPr/>
        </p:nvSpPr>
        <p:spPr>
          <a:xfrm>
            <a:off x="7906793" y="3761758"/>
            <a:ext cx="1170513" cy="400110"/>
          </a:xfrm>
          <a:prstGeom prst="rect">
            <a:avLst/>
          </a:prstGeom>
          <a:solidFill>
            <a:schemeClr val="lt1"/>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modern</a:t>
            </a:r>
            <a:endParaRPr/>
          </a:p>
        </p:txBody>
      </p:sp>
      <p:sp>
        <p:nvSpPr>
          <p:cNvPr id="607" name="Google Shape;607;p19"/>
          <p:cNvSpPr txBox="1"/>
          <p:nvPr/>
        </p:nvSpPr>
        <p:spPr>
          <a:xfrm>
            <a:off x="154808" y="1232875"/>
            <a:ext cx="1026595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a:solidFill>
                  <a:srgbClr val="1F3864"/>
                </a:solidFill>
                <a:latin typeface="Century Gothic"/>
                <a:ea typeface="Century Gothic"/>
                <a:cs typeface="Century Gothic"/>
                <a:sym typeface="Century Gothic"/>
              </a:rPr>
              <a:t>One of the words in circle A has a translation in circle B. Which one?</a:t>
            </a:r>
            <a:endParaRPr dirty="0"/>
          </a:p>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a:solidFill>
                  <a:srgbClr val="1F3864"/>
                </a:solidFill>
                <a:latin typeface="Century Gothic"/>
                <a:ea typeface="Century Gothic"/>
                <a:cs typeface="Century Gothic"/>
                <a:sym typeface="Century Gothic"/>
              </a:rPr>
              <a:t>Shout the word when you’ve found it.</a:t>
            </a:r>
            <a:endParaRPr dirty="0"/>
          </a:p>
        </p:txBody>
      </p:sp>
      <p:sp>
        <p:nvSpPr>
          <p:cNvPr id="608" name="Google Shape;608;p19"/>
          <p:cNvSpPr txBox="1"/>
          <p:nvPr/>
        </p:nvSpPr>
        <p:spPr>
          <a:xfrm>
            <a:off x="1210710" y="2121853"/>
            <a:ext cx="4122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a:t>
            </a:r>
            <a:endParaRPr/>
          </a:p>
        </p:txBody>
      </p:sp>
      <p:sp>
        <p:nvSpPr>
          <p:cNvPr id="609" name="Google Shape;609;p19"/>
          <p:cNvSpPr txBox="1"/>
          <p:nvPr/>
        </p:nvSpPr>
        <p:spPr>
          <a:xfrm>
            <a:off x="6968343" y="2121852"/>
            <a:ext cx="3626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B</a:t>
            </a:r>
            <a:endParaRPr/>
          </a:p>
        </p:txBody>
      </p:sp>
      <p:pic>
        <p:nvPicPr>
          <p:cNvPr id="610" name="Google Shape;610;p19"/>
          <p:cNvPicPr preferRelativeResize="0"/>
          <p:nvPr/>
        </p:nvPicPr>
        <p:blipFill rotWithShape="1">
          <a:blip r:embed="rId4">
            <a:alphaModFix/>
          </a:blip>
          <a:srcRect/>
          <a:stretch/>
        </p:blipFill>
        <p:spPr>
          <a:xfrm>
            <a:off x="9612906" y="144692"/>
            <a:ext cx="1027208" cy="1048405"/>
          </a:xfrm>
          <a:prstGeom prst="rect">
            <a:avLst/>
          </a:prstGeom>
          <a:noFill/>
          <a:ln>
            <a:noFill/>
          </a:ln>
        </p:spPr>
      </p:pic>
      <p:pic>
        <p:nvPicPr>
          <p:cNvPr id="611" name="Google Shape;611;p19" descr="A picture containing text, vector graphics&#10;&#10;Description automatically generated"/>
          <p:cNvPicPr preferRelativeResize="0"/>
          <p:nvPr/>
        </p:nvPicPr>
        <p:blipFill rotWithShape="1">
          <a:blip r:embed="rId5">
            <a:alphaModFix/>
          </a:blip>
          <a:srcRect/>
          <a:stretch/>
        </p:blipFill>
        <p:spPr>
          <a:xfrm>
            <a:off x="8610096" y="100349"/>
            <a:ext cx="1156997" cy="1113337"/>
          </a:xfrm>
          <a:prstGeom prst="rect">
            <a:avLst/>
          </a:prstGeom>
          <a:noFill/>
          <a:ln>
            <a:noFill/>
          </a:ln>
        </p:spPr>
      </p:pic>
      <p:sp>
        <p:nvSpPr>
          <p:cNvPr id="612" name="Google Shape;612;p19"/>
          <p:cNvSpPr/>
          <p:nvPr/>
        </p:nvSpPr>
        <p:spPr>
          <a:xfrm>
            <a:off x="5900601" y="263242"/>
            <a:ext cx="2700557" cy="760879"/>
          </a:xfrm>
          <a:prstGeom prst="wedgeRoundRectCallout">
            <a:avLst>
              <a:gd name="adj1" fmla="val 61046"/>
              <a:gd name="adj2" fmla="val 16615"/>
              <a:gd name="adj3" fmla="val 16667"/>
            </a:avLst>
          </a:pr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4E7"/>
              </a:buClr>
              <a:buSzPts val="2000"/>
              <a:buFont typeface="Century Gothic"/>
              <a:buNone/>
            </a:pPr>
            <a:r>
              <a:rPr lang="en-GB" sz="2000" b="0" i="0" u="none" strike="noStrike" cap="none">
                <a:solidFill>
                  <a:srgbClr val="FFF4E7"/>
                </a:solidFill>
                <a:latin typeface="Century Gothic"/>
                <a:ea typeface="Century Gothic"/>
                <a:cs typeface="Century Gothic"/>
                <a:sym typeface="Century Gothic"/>
              </a:rPr>
              <a:t>Dobble war früher mein Lieblingsspiel!</a:t>
            </a:r>
            <a:endParaRPr sz="2000" b="1" i="0" u="none" strike="noStrike" cap="none">
              <a:solidFill>
                <a:srgbClr val="FFF4E7"/>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
          <p:cNvSpPr txBox="1"/>
          <p:nvPr/>
        </p:nvSpPr>
        <p:spPr>
          <a:xfrm>
            <a:off x="177489" y="1704613"/>
            <a:ext cx="7135200" cy="4154984"/>
          </a:xfrm>
          <a:prstGeom prst="rect">
            <a:avLst/>
          </a:prstGeom>
          <a:solidFill>
            <a:srgbClr val="EBEFF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Januar, Februar, März, April</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Die Jahresuhr steht niemals still</a:t>
            </a:r>
            <a:endParaRPr/>
          </a:p>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Januar, Februar, März, April</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Die Jahresuhr steht niemals still</a:t>
            </a:r>
            <a:endParaRPr/>
          </a:p>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Mai, Juni, Juli, August</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Weckt* in uns allen die Lebenslust</a:t>
            </a:r>
            <a:endParaRPr/>
          </a:p>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Mai, Juni, Juli, August</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Weckt in uns allen die Lebenslust</a:t>
            </a:r>
            <a:endParaRPr/>
          </a:p>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September, Oktober, November, Dezember</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Und dann, und dann</a:t>
            </a:r>
            <a:endParaRPr/>
          </a:p>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Fängt das Ganze schon wieder von vorne an...</a:t>
            </a:r>
            <a:endParaRPr/>
          </a:p>
        </p:txBody>
      </p:sp>
      <p:pic>
        <p:nvPicPr>
          <p:cNvPr id="157" name="Google Shape;157;p2" descr="background rectangle"/>
          <p:cNvPicPr preferRelativeResize="0"/>
          <p:nvPr/>
        </p:nvPicPr>
        <p:blipFill rotWithShape="1">
          <a:blip r:embed="rId4">
            <a:alphaModFix/>
          </a:blip>
          <a:srcRect/>
          <a:stretch/>
        </p:blipFill>
        <p:spPr>
          <a:xfrm>
            <a:off x="0" y="294041"/>
            <a:ext cx="3745089" cy="869950"/>
          </a:xfrm>
          <a:prstGeom prst="rect">
            <a:avLst/>
          </a:prstGeom>
          <a:noFill/>
          <a:ln>
            <a:noFill/>
          </a:ln>
        </p:spPr>
      </p:pic>
      <p:sp>
        <p:nvSpPr>
          <p:cNvPr id="158" name="Google Shape;158;p2"/>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Die Jahresuhr</a:t>
            </a:r>
            <a:endParaRPr sz="3600" b="1">
              <a:solidFill>
                <a:schemeClr val="lt1"/>
              </a:solidFill>
            </a:endParaRPr>
          </a:p>
        </p:txBody>
      </p:sp>
      <p:sp>
        <p:nvSpPr>
          <p:cNvPr id="159" name="Google Shape;159;p2"/>
          <p:cNvSpPr/>
          <p:nvPr/>
        </p:nvSpPr>
        <p:spPr>
          <a:xfrm>
            <a:off x="10714688" y="276452"/>
            <a:ext cx="1134494" cy="37079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lesen</a:t>
            </a:r>
            <a:endParaRPr sz="1800" b="1">
              <a:solidFill>
                <a:srgbClr val="FFFFFF"/>
              </a:solidFill>
              <a:latin typeface="Century Gothic"/>
              <a:ea typeface="Century Gothic"/>
              <a:cs typeface="Century Gothic"/>
              <a:sym typeface="Century Gothic"/>
            </a:endParaRPr>
          </a:p>
        </p:txBody>
      </p:sp>
      <p:pic>
        <p:nvPicPr>
          <p:cNvPr id="160" name="Google Shape;160;p2" descr="A person talking on the phone&#10;&#10;Description automatically generated with medium confidence"/>
          <p:cNvPicPr preferRelativeResize="0"/>
          <p:nvPr/>
        </p:nvPicPr>
        <p:blipFill rotWithShape="1">
          <a:blip r:embed="rId5">
            <a:alphaModFix/>
          </a:blip>
          <a:srcRect/>
          <a:stretch/>
        </p:blipFill>
        <p:spPr>
          <a:xfrm>
            <a:off x="9346921" y="2086320"/>
            <a:ext cx="1809246" cy="1846580"/>
          </a:xfrm>
          <a:prstGeom prst="rect">
            <a:avLst/>
          </a:prstGeom>
          <a:noFill/>
          <a:ln>
            <a:noFill/>
          </a:ln>
        </p:spPr>
      </p:pic>
      <p:pic>
        <p:nvPicPr>
          <p:cNvPr id="161" name="Google Shape;161;p2" descr="A picture containing text, vector graphics&#10;&#10;Description automatically generated"/>
          <p:cNvPicPr preferRelativeResize="0"/>
          <p:nvPr/>
        </p:nvPicPr>
        <p:blipFill rotWithShape="1">
          <a:blip r:embed="rId6">
            <a:alphaModFix/>
          </a:blip>
          <a:srcRect/>
          <a:stretch/>
        </p:blipFill>
        <p:spPr>
          <a:xfrm>
            <a:off x="7593411" y="2156191"/>
            <a:ext cx="1996822" cy="1776709"/>
          </a:xfrm>
          <a:prstGeom prst="rect">
            <a:avLst/>
          </a:prstGeom>
          <a:noFill/>
          <a:ln>
            <a:noFill/>
          </a:ln>
        </p:spPr>
      </p:pic>
      <p:sp>
        <p:nvSpPr>
          <p:cNvPr id="162" name="Google Shape;162;p2"/>
          <p:cNvSpPr/>
          <p:nvPr/>
        </p:nvSpPr>
        <p:spPr>
          <a:xfrm>
            <a:off x="7652577" y="3932900"/>
            <a:ext cx="3875312" cy="1741519"/>
          </a:xfrm>
          <a:prstGeom prst="wedgeRoundRectCallout">
            <a:avLst>
              <a:gd name="adj1" fmla="val 19130"/>
              <a:gd name="adj2" fmla="val -67689"/>
              <a:gd name="adj3" fmla="val 16667"/>
            </a:avLst>
          </a:prstGeom>
          <a:solidFill>
            <a:srgbClr val="FFF4E7"/>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dirty="0">
                <a:solidFill>
                  <a:srgbClr val="002060"/>
                </a:solidFill>
                <a:latin typeface="Century Gothic"/>
                <a:ea typeface="Century Gothic"/>
                <a:cs typeface="Century Gothic"/>
                <a:sym typeface="Century Gothic"/>
              </a:rPr>
              <a:t>Wolfgang, </a:t>
            </a:r>
            <a:r>
              <a:rPr lang="en-GB" sz="2400" b="0" i="0" dirty="0" err="1">
                <a:solidFill>
                  <a:srgbClr val="002060"/>
                </a:solidFill>
                <a:latin typeface="Century Gothic"/>
                <a:ea typeface="Century Gothic"/>
                <a:cs typeface="Century Gothic"/>
                <a:sym typeface="Century Gothic"/>
              </a:rPr>
              <a:t>weißt</a:t>
            </a:r>
            <a:r>
              <a:rPr lang="en-GB" sz="2400" b="0" i="0" dirty="0">
                <a:solidFill>
                  <a:srgbClr val="002060"/>
                </a:solidFill>
                <a:latin typeface="Century Gothic"/>
                <a:ea typeface="Century Gothic"/>
                <a:cs typeface="Century Gothic"/>
                <a:sym typeface="Century Gothic"/>
              </a:rPr>
              <a:t> du </a:t>
            </a:r>
            <a:r>
              <a:rPr lang="en-GB" sz="2400" b="0" i="0" dirty="0" err="1">
                <a:solidFill>
                  <a:srgbClr val="002060"/>
                </a:solidFill>
                <a:latin typeface="Century Gothic"/>
                <a:ea typeface="Century Gothic"/>
                <a:cs typeface="Century Gothic"/>
                <a:sym typeface="Century Gothic"/>
              </a:rPr>
              <a:t>noch</a:t>
            </a:r>
            <a:r>
              <a:rPr lang="en-GB" sz="2400" b="0" i="0" dirty="0">
                <a:solidFill>
                  <a:srgbClr val="002060"/>
                </a:solidFill>
                <a:latin typeface="Century Gothic"/>
                <a:ea typeface="Century Gothic"/>
                <a:cs typeface="Century Gothic"/>
                <a:sym typeface="Century Gothic"/>
              </a:rPr>
              <a:t>, das war </a:t>
            </a:r>
            <a:r>
              <a:rPr lang="en-GB" sz="2400" b="0" i="0" dirty="0" err="1">
                <a:solidFill>
                  <a:srgbClr val="002060"/>
                </a:solidFill>
                <a:latin typeface="Century Gothic"/>
                <a:ea typeface="Century Gothic"/>
                <a:cs typeface="Century Gothic"/>
                <a:sym typeface="Century Gothic"/>
              </a:rPr>
              <a:t>immer</a:t>
            </a:r>
            <a:r>
              <a:rPr lang="en-GB" sz="2400" b="0" i="0" dirty="0">
                <a:solidFill>
                  <a:srgbClr val="002060"/>
                </a:solidFill>
                <a:latin typeface="Century Gothic"/>
                <a:ea typeface="Century Gothic"/>
                <a:cs typeface="Century Gothic"/>
                <a:sym typeface="Century Gothic"/>
              </a:rPr>
              <a:t> </a:t>
            </a:r>
            <a:r>
              <a:rPr lang="en-GB" sz="2400" b="0" i="0" dirty="0" err="1">
                <a:solidFill>
                  <a:srgbClr val="002060"/>
                </a:solidFill>
                <a:latin typeface="Century Gothic"/>
                <a:ea typeface="Century Gothic"/>
                <a:cs typeface="Century Gothic"/>
                <a:sym typeface="Century Gothic"/>
              </a:rPr>
              <a:t>dein</a:t>
            </a:r>
            <a:r>
              <a:rPr lang="en-GB" sz="2400" b="0" i="0" dirty="0">
                <a:solidFill>
                  <a:srgbClr val="002060"/>
                </a:solidFill>
                <a:latin typeface="Century Gothic"/>
                <a:ea typeface="Century Gothic"/>
                <a:cs typeface="Century Gothic"/>
                <a:sym typeface="Century Gothic"/>
              </a:rPr>
              <a:t> </a:t>
            </a:r>
            <a:r>
              <a:rPr lang="en-GB" sz="2400" b="0" i="0" dirty="0" err="1">
                <a:solidFill>
                  <a:srgbClr val="002060"/>
                </a:solidFill>
                <a:latin typeface="Century Gothic"/>
                <a:ea typeface="Century Gothic"/>
                <a:cs typeface="Century Gothic"/>
                <a:sym typeface="Century Gothic"/>
              </a:rPr>
              <a:t>Lieblingslied</a:t>
            </a:r>
            <a:r>
              <a:rPr lang="en-GB" sz="2400" b="0" i="0" dirty="0">
                <a:solidFill>
                  <a:srgbClr val="002060"/>
                </a:solidFill>
                <a:latin typeface="Century Gothic"/>
                <a:ea typeface="Century Gothic"/>
                <a:cs typeface="Century Gothic"/>
                <a:sym typeface="Century Gothic"/>
              </a:rPr>
              <a:t>, </a:t>
            </a:r>
            <a:r>
              <a:rPr lang="en-GB" sz="2400" b="0" i="0" dirty="0" err="1">
                <a:solidFill>
                  <a:srgbClr val="002060"/>
                </a:solidFill>
                <a:latin typeface="Century Gothic"/>
                <a:ea typeface="Century Gothic"/>
                <a:cs typeface="Century Gothic"/>
                <a:sym typeface="Century Gothic"/>
              </a:rPr>
              <a:t>als</a:t>
            </a:r>
            <a:r>
              <a:rPr lang="en-GB" sz="2400" b="0" i="0" dirty="0">
                <a:solidFill>
                  <a:srgbClr val="002060"/>
                </a:solidFill>
                <a:latin typeface="Century Gothic"/>
                <a:ea typeface="Century Gothic"/>
                <a:cs typeface="Century Gothic"/>
                <a:sym typeface="Century Gothic"/>
              </a:rPr>
              <a:t> du </a:t>
            </a:r>
            <a:r>
              <a:rPr lang="en-GB" sz="2400" b="0" i="0" dirty="0" err="1">
                <a:solidFill>
                  <a:srgbClr val="002060"/>
                </a:solidFill>
                <a:latin typeface="Century Gothic"/>
                <a:ea typeface="Century Gothic"/>
                <a:cs typeface="Century Gothic"/>
                <a:sym typeface="Century Gothic"/>
              </a:rPr>
              <a:t>jünger</a:t>
            </a:r>
            <a:r>
              <a:rPr lang="en-GB" sz="2400" b="0" i="0" dirty="0">
                <a:solidFill>
                  <a:srgbClr val="002060"/>
                </a:solidFill>
                <a:latin typeface="Century Gothic"/>
                <a:ea typeface="Century Gothic"/>
                <a:cs typeface="Century Gothic"/>
                <a:sym typeface="Century Gothic"/>
              </a:rPr>
              <a:t> </a:t>
            </a:r>
            <a:r>
              <a:rPr lang="en-GB" sz="2400" b="0" i="0" dirty="0" err="1">
                <a:solidFill>
                  <a:srgbClr val="002060"/>
                </a:solidFill>
                <a:latin typeface="Century Gothic"/>
                <a:ea typeface="Century Gothic"/>
                <a:cs typeface="Century Gothic"/>
                <a:sym typeface="Century Gothic"/>
              </a:rPr>
              <a:t>warst</a:t>
            </a:r>
            <a:r>
              <a:rPr lang="en-GB" sz="2400" b="0" i="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p:txBody>
      </p:sp>
      <p:sp>
        <p:nvSpPr>
          <p:cNvPr id="163" name="Google Shape;163;p2"/>
          <p:cNvSpPr/>
          <p:nvPr/>
        </p:nvSpPr>
        <p:spPr>
          <a:xfrm>
            <a:off x="7652577" y="447613"/>
            <a:ext cx="2450391" cy="400703"/>
          </a:xfrm>
          <a:prstGeom prst="wedgeRoundRectCallout">
            <a:avLst>
              <a:gd name="adj1" fmla="val 4020"/>
              <a:gd name="adj2" fmla="val 17262"/>
              <a:gd name="adj3" fmla="val 16667"/>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0" i="0" u="none" strike="noStrike" cap="none">
                <a:solidFill>
                  <a:srgbClr val="FFFFFF"/>
                </a:solidFill>
                <a:latin typeface="Century Gothic"/>
                <a:ea typeface="Century Gothic"/>
                <a:cs typeface="Century Gothic"/>
                <a:sym typeface="Century Gothic"/>
              </a:rPr>
              <a:t>*wecken – to wake</a:t>
            </a:r>
            <a:endParaRPr sz="2000" b="1" i="0" u="none" strike="noStrike" cap="none">
              <a:solidFill>
                <a:srgbClr val="FFFFFF"/>
              </a:solidFill>
              <a:latin typeface="Century Gothic"/>
              <a:ea typeface="Century Gothic"/>
              <a:cs typeface="Century Gothic"/>
              <a:sym typeface="Century Gothic"/>
            </a:endParaRPr>
          </a:p>
        </p:txBody>
      </p:sp>
      <p:pic>
        <p:nvPicPr>
          <p:cNvPr id="164" name="Google Shape;164;p2" descr="A picture containing text&#10;&#10;Description automatically generated"/>
          <p:cNvPicPr preferRelativeResize="0"/>
          <p:nvPr/>
        </p:nvPicPr>
        <p:blipFill rotWithShape="1">
          <a:blip r:embed="rId7">
            <a:alphaModFix amt="20000"/>
          </a:blip>
          <a:srcRect/>
          <a:stretch/>
        </p:blipFill>
        <p:spPr>
          <a:xfrm>
            <a:off x="4339856" y="1704614"/>
            <a:ext cx="2972833" cy="15096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20" descr="background rectangle"/>
          <p:cNvPicPr preferRelativeResize="0"/>
          <p:nvPr/>
        </p:nvPicPr>
        <p:blipFill rotWithShape="1">
          <a:blip r:embed="rId3">
            <a:alphaModFix/>
          </a:blip>
          <a:srcRect/>
          <a:stretch/>
        </p:blipFill>
        <p:spPr>
          <a:xfrm>
            <a:off x="0" y="294041"/>
            <a:ext cx="3611044" cy="869950"/>
          </a:xfrm>
          <a:prstGeom prst="rect">
            <a:avLst/>
          </a:prstGeom>
          <a:noFill/>
          <a:ln>
            <a:noFill/>
          </a:ln>
        </p:spPr>
      </p:pic>
      <p:sp>
        <p:nvSpPr>
          <p:cNvPr id="619" name="Google Shape;619;p20"/>
          <p:cNvSpPr txBox="1">
            <a:spLocks noGrp="1"/>
          </p:cNvSpPr>
          <p:nvPr>
            <p:ph type="title"/>
          </p:nvPr>
        </p:nvSpPr>
        <p:spPr>
          <a:xfrm>
            <a:off x="0" y="294041"/>
            <a:ext cx="51013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dirty="0"/>
          </a:p>
        </p:txBody>
      </p:sp>
      <p:sp>
        <p:nvSpPr>
          <p:cNvPr id="620" name="Google Shape;620;p20"/>
          <p:cNvSpPr/>
          <p:nvPr/>
        </p:nvSpPr>
        <p:spPr>
          <a:xfrm>
            <a:off x="9632637" y="247046"/>
            <a:ext cx="232656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 / sprechen</a:t>
            </a:r>
            <a:endParaRPr sz="2000" b="1" i="0" u="none" strike="noStrike" cap="none">
              <a:solidFill>
                <a:srgbClr val="FFFFFF"/>
              </a:solidFill>
              <a:latin typeface="Century Gothic"/>
              <a:ea typeface="Century Gothic"/>
              <a:cs typeface="Century Gothic"/>
              <a:sym typeface="Century Gothic"/>
            </a:endParaRPr>
          </a:p>
        </p:txBody>
      </p:sp>
      <p:grpSp>
        <p:nvGrpSpPr>
          <p:cNvPr id="621" name="Google Shape;621;p20"/>
          <p:cNvGrpSpPr/>
          <p:nvPr/>
        </p:nvGrpSpPr>
        <p:grpSpPr>
          <a:xfrm>
            <a:off x="1764220" y="1544292"/>
            <a:ext cx="4047214" cy="4046400"/>
            <a:chOff x="747423" y="1383526"/>
            <a:chExt cx="4047214" cy="4046400"/>
          </a:xfrm>
        </p:grpSpPr>
        <p:sp>
          <p:nvSpPr>
            <p:cNvPr id="622" name="Google Shape;62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23" name="Google Shape;623;p20"/>
            <p:cNvSpPr txBox="1"/>
            <p:nvPr/>
          </p:nvSpPr>
          <p:spPr>
            <a:xfrm>
              <a:off x="1852961" y="1803272"/>
              <a:ext cx="199766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Zentimeter</a:t>
              </a:r>
              <a:endParaRPr sz="2000" b="0" i="0" u="none" strike="noStrike" cap="none">
                <a:solidFill>
                  <a:srgbClr val="1F3864"/>
                </a:solidFill>
                <a:latin typeface="Century Gothic"/>
                <a:ea typeface="Century Gothic"/>
                <a:cs typeface="Century Gothic"/>
                <a:sym typeface="Century Gothic"/>
              </a:endParaRPr>
            </a:p>
          </p:txBody>
        </p:sp>
        <p:sp>
          <p:nvSpPr>
            <p:cNvPr id="624" name="Google Shape;624;p20"/>
            <p:cNvSpPr txBox="1"/>
            <p:nvPr/>
          </p:nvSpPr>
          <p:spPr>
            <a:xfrm>
              <a:off x="988032" y="2534552"/>
              <a:ext cx="132600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ungefähr</a:t>
              </a:r>
              <a:endParaRPr sz="2000" b="0" i="0" u="none" strike="noStrike" cap="none">
                <a:solidFill>
                  <a:srgbClr val="1F3864"/>
                </a:solidFill>
                <a:latin typeface="Century Gothic"/>
                <a:ea typeface="Century Gothic"/>
                <a:cs typeface="Century Gothic"/>
                <a:sym typeface="Century Gothic"/>
              </a:endParaRPr>
            </a:p>
          </p:txBody>
        </p:sp>
        <p:sp>
          <p:nvSpPr>
            <p:cNvPr id="625" name="Google Shape;625;p20"/>
            <p:cNvSpPr txBox="1"/>
            <p:nvPr/>
          </p:nvSpPr>
          <p:spPr>
            <a:xfrm>
              <a:off x="1216657" y="3984463"/>
              <a:ext cx="2257349"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Gegenstand</a:t>
              </a:r>
              <a:endParaRPr sz="2000" b="0" i="0" u="none" strike="noStrike" cap="none">
                <a:solidFill>
                  <a:srgbClr val="1F3864"/>
                </a:solidFill>
                <a:latin typeface="Century Gothic"/>
                <a:ea typeface="Century Gothic"/>
                <a:cs typeface="Century Gothic"/>
                <a:sym typeface="Century Gothic"/>
              </a:endParaRPr>
            </a:p>
          </p:txBody>
        </p:sp>
        <p:sp>
          <p:nvSpPr>
            <p:cNvPr id="626" name="Google Shape;626;p20"/>
            <p:cNvSpPr txBox="1"/>
            <p:nvPr/>
          </p:nvSpPr>
          <p:spPr>
            <a:xfrm>
              <a:off x="2755152" y="3026942"/>
              <a:ext cx="115288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jemand</a:t>
              </a:r>
              <a:endParaRPr sz="2000" b="0" i="0" u="none" strike="noStrike" cap="none">
                <a:solidFill>
                  <a:srgbClr val="1F3864"/>
                </a:solidFill>
                <a:latin typeface="Century Gothic"/>
                <a:ea typeface="Century Gothic"/>
                <a:cs typeface="Century Gothic"/>
                <a:sym typeface="Century Gothic"/>
              </a:endParaRPr>
            </a:p>
          </p:txBody>
        </p:sp>
        <p:sp>
          <p:nvSpPr>
            <p:cNvPr id="627" name="Google Shape;627;p20"/>
            <p:cNvSpPr txBox="1"/>
            <p:nvPr/>
          </p:nvSpPr>
          <p:spPr>
            <a:xfrm>
              <a:off x="3035724" y="2328397"/>
              <a:ext cx="142218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Tourist</a:t>
              </a:r>
              <a:endParaRPr/>
            </a:p>
          </p:txBody>
        </p:sp>
        <p:sp>
          <p:nvSpPr>
            <p:cNvPr id="628" name="Google Shape;628;p20"/>
            <p:cNvSpPr txBox="1"/>
            <p:nvPr/>
          </p:nvSpPr>
          <p:spPr>
            <a:xfrm>
              <a:off x="3580960" y="3514447"/>
              <a:ext cx="105670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beliebt</a:t>
              </a:r>
              <a:endParaRPr sz="2000" b="0" i="0" u="none" strike="noStrike" cap="none">
                <a:solidFill>
                  <a:srgbClr val="1F3864"/>
                </a:solidFill>
                <a:latin typeface="Century Gothic"/>
                <a:ea typeface="Century Gothic"/>
                <a:cs typeface="Century Gothic"/>
                <a:sym typeface="Century Gothic"/>
              </a:endParaRPr>
            </a:p>
          </p:txBody>
        </p:sp>
        <p:sp>
          <p:nvSpPr>
            <p:cNvPr id="629" name="Google Shape;629;p20"/>
            <p:cNvSpPr txBox="1"/>
            <p:nvPr/>
          </p:nvSpPr>
          <p:spPr>
            <a:xfrm>
              <a:off x="1933861" y="4704892"/>
              <a:ext cx="135165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Juni</a:t>
              </a:r>
              <a:endParaRPr sz="2000" b="0" i="0" u="none" strike="noStrike" cap="none">
                <a:solidFill>
                  <a:srgbClr val="1F3864"/>
                </a:solidFill>
                <a:latin typeface="Century Gothic"/>
                <a:ea typeface="Century Gothic"/>
                <a:cs typeface="Century Gothic"/>
                <a:sym typeface="Century Gothic"/>
              </a:endParaRPr>
            </a:p>
          </p:txBody>
        </p:sp>
        <p:sp>
          <p:nvSpPr>
            <p:cNvPr id="630" name="Google Shape;630;p20"/>
            <p:cNvSpPr txBox="1"/>
            <p:nvPr/>
          </p:nvSpPr>
          <p:spPr>
            <a:xfrm>
              <a:off x="1079494" y="3203540"/>
              <a:ext cx="131959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wachsen</a:t>
              </a:r>
              <a:endParaRPr sz="2000" b="0" i="0" u="none" strike="noStrike" cap="none">
                <a:solidFill>
                  <a:srgbClr val="1F3864"/>
                </a:solidFill>
                <a:latin typeface="Century Gothic"/>
                <a:ea typeface="Century Gothic"/>
                <a:cs typeface="Century Gothic"/>
                <a:sym typeface="Century Gothic"/>
              </a:endParaRPr>
            </a:p>
          </p:txBody>
        </p:sp>
      </p:grpSp>
      <p:grpSp>
        <p:nvGrpSpPr>
          <p:cNvPr id="631" name="Google Shape;631;p20"/>
          <p:cNvGrpSpPr/>
          <p:nvPr/>
        </p:nvGrpSpPr>
        <p:grpSpPr>
          <a:xfrm>
            <a:off x="7173351" y="1541161"/>
            <a:ext cx="4047214" cy="4046400"/>
            <a:chOff x="747423" y="1383526"/>
            <a:chExt cx="4047214" cy="4046400"/>
          </a:xfrm>
        </p:grpSpPr>
        <p:sp>
          <p:nvSpPr>
            <p:cNvPr id="632" name="Google Shape;63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33" name="Google Shape;633;p20"/>
            <p:cNvSpPr txBox="1"/>
            <p:nvPr/>
          </p:nvSpPr>
          <p:spPr>
            <a:xfrm>
              <a:off x="1980589" y="1692355"/>
              <a:ext cx="9412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flower</a:t>
              </a:r>
              <a:endParaRPr/>
            </a:p>
          </p:txBody>
        </p:sp>
        <p:sp>
          <p:nvSpPr>
            <p:cNvPr id="634" name="Google Shape;634;p20"/>
            <p:cNvSpPr txBox="1"/>
            <p:nvPr/>
          </p:nvSpPr>
          <p:spPr>
            <a:xfrm>
              <a:off x="1221526" y="2386566"/>
              <a:ext cx="10005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object</a:t>
              </a:r>
              <a:endParaRPr/>
            </a:p>
          </p:txBody>
        </p:sp>
        <p:sp>
          <p:nvSpPr>
            <p:cNvPr id="635" name="Google Shape;635;p20"/>
            <p:cNvSpPr txBox="1"/>
            <p:nvPr/>
          </p:nvSpPr>
          <p:spPr>
            <a:xfrm>
              <a:off x="1307213" y="3938455"/>
              <a:ext cx="10422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historic</a:t>
              </a:r>
              <a:endParaRPr/>
            </a:p>
          </p:txBody>
        </p:sp>
        <p:sp>
          <p:nvSpPr>
            <p:cNvPr id="636" name="Google Shape;636;p20"/>
            <p:cNvSpPr txBox="1"/>
            <p:nvPr/>
          </p:nvSpPr>
          <p:spPr>
            <a:xfrm>
              <a:off x="2062249" y="2964750"/>
              <a:ext cx="124425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moment</a:t>
              </a:r>
              <a:endParaRPr/>
            </a:p>
          </p:txBody>
        </p:sp>
        <p:sp>
          <p:nvSpPr>
            <p:cNvPr id="637" name="Google Shape;637;p20"/>
            <p:cNvSpPr txBox="1"/>
            <p:nvPr/>
          </p:nvSpPr>
          <p:spPr>
            <a:xfrm>
              <a:off x="3035765" y="2130499"/>
              <a:ext cx="1039067"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mostly,</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usually</a:t>
              </a:r>
              <a:endParaRPr/>
            </a:p>
          </p:txBody>
        </p:sp>
        <p:sp>
          <p:nvSpPr>
            <p:cNvPr id="638" name="Google Shape;638;p20"/>
            <p:cNvSpPr txBox="1"/>
            <p:nvPr/>
          </p:nvSpPr>
          <p:spPr>
            <a:xfrm>
              <a:off x="2878326" y="3930336"/>
              <a:ext cx="155363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movement</a:t>
              </a:r>
              <a:endParaRPr/>
            </a:p>
          </p:txBody>
        </p:sp>
        <p:sp>
          <p:nvSpPr>
            <p:cNvPr id="639" name="Google Shape;639;p20"/>
            <p:cNvSpPr txBox="1"/>
            <p:nvPr/>
          </p:nvSpPr>
          <p:spPr>
            <a:xfrm>
              <a:off x="1658393" y="4608561"/>
              <a:ext cx="136768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chemistry</a:t>
              </a:r>
              <a:endParaRPr/>
            </a:p>
          </p:txBody>
        </p:sp>
        <p:sp>
          <p:nvSpPr>
            <p:cNvPr id="640" name="Google Shape;640;p20"/>
            <p:cNvSpPr txBox="1"/>
            <p:nvPr/>
          </p:nvSpPr>
          <p:spPr>
            <a:xfrm>
              <a:off x="985952" y="3464993"/>
              <a:ext cx="262924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take along (with)</a:t>
              </a:r>
              <a:endParaRPr/>
            </a:p>
          </p:txBody>
        </p:sp>
      </p:grpSp>
      <p:grpSp>
        <p:nvGrpSpPr>
          <p:cNvPr id="641" name="Google Shape;641;p20"/>
          <p:cNvGrpSpPr/>
          <p:nvPr/>
        </p:nvGrpSpPr>
        <p:grpSpPr>
          <a:xfrm>
            <a:off x="7200361" y="1588634"/>
            <a:ext cx="4047214" cy="4046400"/>
            <a:chOff x="747423" y="1383526"/>
            <a:chExt cx="4047214" cy="4046400"/>
          </a:xfrm>
        </p:grpSpPr>
        <p:sp>
          <p:nvSpPr>
            <p:cNvPr id="642" name="Google Shape;64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43" name="Google Shape;643;p20"/>
            <p:cNvSpPr txBox="1"/>
            <p:nvPr/>
          </p:nvSpPr>
          <p:spPr>
            <a:xfrm>
              <a:off x="1624187" y="2770200"/>
              <a:ext cx="283763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were able, could</a:t>
              </a:r>
              <a:endParaRPr/>
            </a:p>
          </p:txBody>
        </p:sp>
        <p:sp>
          <p:nvSpPr>
            <p:cNvPr id="644" name="Google Shape;644;p20"/>
            <p:cNvSpPr txBox="1"/>
            <p:nvPr/>
          </p:nvSpPr>
          <p:spPr>
            <a:xfrm>
              <a:off x="3406044" y="3865148"/>
              <a:ext cx="76976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after</a:t>
              </a:r>
              <a:endParaRPr/>
            </a:p>
          </p:txBody>
        </p:sp>
        <p:sp>
          <p:nvSpPr>
            <p:cNvPr id="645" name="Google Shape;645;p20"/>
            <p:cNvSpPr txBox="1"/>
            <p:nvPr/>
          </p:nvSpPr>
          <p:spPr>
            <a:xfrm>
              <a:off x="1098558" y="3828109"/>
              <a:ext cx="19351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mostly, usually</a:t>
              </a:r>
              <a:endParaRPr/>
            </a:p>
          </p:txBody>
        </p:sp>
        <p:sp>
          <p:nvSpPr>
            <p:cNvPr id="646" name="Google Shape;646;p20"/>
            <p:cNvSpPr txBox="1"/>
            <p:nvPr/>
          </p:nvSpPr>
          <p:spPr>
            <a:xfrm>
              <a:off x="1360035" y="2290614"/>
              <a:ext cx="99974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flower</a:t>
              </a:r>
              <a:endParaRPr/>
            </a:p>
          </p:txBody>
        </p:sp>
        <p:sp>
          <p:nvSpPr>
            <p:cNvPr id="647" name="Google Shape;647;p20"/>
            <p:cNvSpPr txBox="1"/>
            <p:nvPr/>
          </p:nvSpPr>
          <p:spPr>
            <a:xfrm>
              <a:off x="1662805" y="1817537"/>
              <a:ext cx="224292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wanted</a:t>
              </a:r>
              <a:endParaRPr/>
            </a:p>
          </p:txBody>
        </p:sp>
        <p:sp>
          <p:nvSpPr>
            <p:cNvPr id="648" name="Google Shape;648;p20"/>
            <p:cNvSpPr txBox="1"/>
            <p:nvPr/>
          </p:nvSpPr>
          <p:spPr>
            <a:xfrm>
              <a:off x="2767884" y="3249549"/>
              <a:ext cx="155363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movement</a:t>
              </a:r>
              <a:endParaRPr/>
            </a:p>
          </p:txBody>
        </p:sp>
        <p:sp>
          <p:nvSpPr>
            <p:cNvPr id="649" name="Google Shape;649;p20"/>
            <p:cNvSpPr txBox="1"/>
            <p:nvPr/>
          </p:nvSpPr>
          <p:spPr>
            <a:xfrm>
              <a:off x="1893337" y="4338126"/>
              <a:ext cx="1898277"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fall asleep,</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falling asleep</a:t>
              </a:r>
              <a:endParaRPr/>
            </a:p>
          </p:txBody>
        </p:sp>
        <p:sp>
          <p:nvSpPr>
            <p:cNvPr id="650" name="Google Shape;650;p20"/>
            <p:cNvSpPr txBox="1"/>
            <p:nvPr/>
          </p:nvSpPr>
          <p:spPr>
            <a:xfrm>
              <a:off x="1040287" y="3278934"/>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centimetre</a:t>
              </a:r>
              <a:endParaRPr sz="2000" b="0" i="0" u="none" strike="noStrike" cap="none">
                <a:solidFill>
                  <a:srgbClr val="1F3864"/>
                </a:solidFill>
                <a:latin typeface="Century Gothic"/>
                <a:ea typeface="Century Gothic"/>
                <a:cs typeface="Century Gothic"/>
                <a:sym typeface="Century Gothic"/>
              </a:endParaRPr>
            </a:p>
          </p:txBody>
        </p:sp>
      </p:grpSp>
      <p:grpSp>
        <p:nvGrpSpPr>
          <p:cNvPr id="651" name="Google Shape;651;p20"/>
          <p:cNvGrpSpPr/>
          <p:nvPr/>
        </p:nvGrpSpPr>
        <p:grpSpPr>
          <a:xfrm>
            <a:off x="7182928" y="1532743"/>
            <a:ext cx="4047214" cy="4046400"/>
            <a:chOff x="747423" y="1383526"/>
            <a:chExt cx="4047214" cy="4046400"/>
          </a:xfrm>
        </p:grpSpPr>
        <p:sp>
          <p:nvSpPr>
            <p:cNvPr id="652" name="Google Shape;65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dirty="0">
                <a:solidFill>
                  <a:srgbClr val="FFFFFF"/>
                </a:solidFill>
                <a:latin typeface="Century Gothic"/>
                <a:ea typeface="Century Gothic"/>
                <a:cs typeface="Century Gothic"/>
                <a:sym typeface="Century Gothic"/>
              </a:endParaRPr>
            </a:p>
          </p:txBody>
        </p:sp>
        <p:sp>
          <p:nvSpPr>
            <p:cNvPr id="653" name="Google Shape;653;p20"/>
            <p:cNvSpPr txBox="1"/>
            <p:nvPr/>
          </p:nvSpPr>
          <p:spPr>
            <a:xfrm>
              <a:off x="2015627" y="1741970"/>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had to</a:t>
              </a:r>
              <a:endParaRPr/>
            </a:p>
          </p:txBody>
        </p:sp>
        <p:sp>
          <p:nvSpPr>
            <p:cNvPr id="654" name="Google Shape;654;p20"/>
            <p:cNvSpPr txBox="1"/>
            <p:nvPr/>
          </p:nvSpPr>
          <p:spPr>
            <a:xfrm>
              <a:off x="1197827" y="2410807"/>
              <a:ext cx="282481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someone, somebody</a:t>
              </a:r>
              <a:endParaRPr/>
            </a:p>
          </p:txBody>
        </p:sp>
        <p:sp>
          <p:nvSpPr>
            <p:cNvPr id="655" name="Google Shape;655;p20"/>
            <p:cNvSpPr txBox="1"/>
            <p:nvPr/>
          </p:nvSpPr>
          <p:spPr>
            <a:xfrm>
              <a:off x="1998947" y="3593444"/>
              <a:ext cx="262924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take along (with)</a:t>
              </a:r>
              <a:endParaRPr/>
            </a:p>
          </p:txBody>
        </p:sp>
        <p:sp>
          <p:nvSpPr>
            <p:cNvPr id="656" name="Google Shape;656;p20"/>
            <p:cNvSpPr txBox="1"/>
            <p:nvPr/>
          </p:nvSpPr>
          <p:spPr>
            <a:xfrm>
              <a:off x="3628835" y="3025733"/>
              <a:ext cx="10422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historic</a:t>
              </a:r>
              <a:endParaRPr/>
            </a:p>
          </p:txBody>
        </p:sp>
        <p:sp>
          <p:nvSpPr>
            <p:cNvPr id="657" name="Google Shape;657;p20"/>
            <p:cNvSpPr txBox="1"/>
            <p:nvPr/>
          </p:nvSpPr>
          <p:spPr>
            <a:xfrm>
              <a:off x="2332229" y="3021110"/>
              <a:ext cx="124425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moment</a:t>
              </a:r>
              <a:endParaRPr/>
            </a:p>
          </p:txBody>
        </p:sp>
        <p:sp>
          <p:nvSpPr>
            <p:cNvPr id="658" name="Google Shape;658;p20"/>
            <p:cNvSpPr txBox="1"/>
            <p:nvPr/>
          </p:nvSpPr>
          <p:spPr>
            <a:xfrm>
              <a:off x="1173576" y="4088417"/>
              <a:ext cx="325281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was able, could</a:t>
              </a:r>
              <a:endParaRPr/>
            </a:p>
          </p:txBody>
        </p:sp>
        <p:sp>
          <p:nvSpPr>
            <p:cNvPr id="659" name="Google Shape;659;p20"/>
            <p:cNvSpPr txBox="1"/>
            <p:nvPr/>
          </p:nvSpPr>
          <p:spPr>
            <a:xfrm>
              <a:off x="863766" y="3099636"/>
              <a:ext cx="136768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chemistry</a:t>
              </a:r>
              <a:endParaRPr/>
            </a:p>
          </p:txBody>
        </p:sp>
        <p:sp>
          <p:nvSpPr>
            <p:cNvPr id="660" name="Google Shape;660;p20"/>
            <p:cNvSpPr txBox="1"/>
            <p:nvPr/>
          </p:nvSpPr>
          <p:spPr>
            <a:xfrm>
              <a:off x="1674803" y="4648156"/>
              <a:ext cx="196560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look, watch</a:t>
              </a:r>
              <a:endParaRPr/>
            </a:p>
          </p:txBody>
        </p:sp>
      </p:grpSp>
      <p:grpSp>
        <p:nvGrpSpPr>
          <p:cNvPr id="661" name="Google Shape;661;p20"/>
          <p:cNvGrpSpPr/>
          <p:nvPr/>
        </p:nvGrpSpPr>
        <p:grpSpPr>
          <a:xfrm>
            <a:off x="7201848" y="1591582"/>
            <a:ext cx="4047214" cy="4046400"/>
            <a:chOff x="747423" y="1383526"/>
            <a:chExt cx="4047214" cy="4046400"/>
          </a:xfrm>
        </p:grpSpPr>
        <p:sp>
          <p:nvSpPr>
            <p:cNvPr id="662" name="Google Shape;662;p20"/>
            <p:cNvSpPr/>
            <p:nvPr/>
          </p:nvSpPr>
          <p:spPr>
            <a:xfrm>
              <a:off x="747423" y="1383526"/>
              <a:ext cx="4047214" cy="4046400"/>
            </a:xfrm>
            <a:prstGeom prst="ellipse">
              <a:avLst/>
            </a:prstGeom>
            <a:solidFill>
              <a:srgbClr val="D8D8D8"/>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63" name="Google Shape;663;p20"/>
            <p:cNvSpPr txBox="1"/>
            <p:nvPr/>
          </p:nvSpPr>
          <p:spPr>
            <a:xfrm>
              <a:off x="3644410" y="2559715"/>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metre</a:t>
              </a:r>
              <a:endParaRPr sz="2000" b="0" i="0" u="none" strike="noStrike" cap="none">
                <a:solidFill>
                  <a:srgbClr val="1F3864"/>
                </a:solidFill>
                <a:latin typeface="Century Gothic"/>
                <a:ea typeface="Century Gothic"/>
                <a:cs typeface="Century Gothic"/>
                <a:sym typeface="Century Gothic"/>
              </a:endParaRPr>
            </a:p>
          </p:txBody>
        </p:sp>
        <p:sp>
          <p:nvSpPr>
            <p:cNvPr id="664" name="Google Shape;664;p20"/>
            <p:cNvSpPr txBox="1"/>
            <p:nvPr/>
          </p:nvSpPr>
          <p:spPr>
            <a:xfrm>
              <a:off x="1043038" y="2654255"/>
              <a:ext cx="244490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observe, watch</a:t>
              </a:r>
              <a:endParaRPr/>
            </a:p>
          </p:txBody>
        </p:sp>
        <p:sp>
          <p:nvSpPr>
            <p:cNvPr id="665" name="Google Shape;665;p20"/>
            <p:cNvSpPr txBox="1"/>
            <p:nvPr/>
          </p:nvSpPr>
          <p:spPr>
            <a:xfrm>
              <a:off x="1307213" y="3938455"/>
              <a:ext cx="10422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historic</a:t>
              </a:r>
              <a:endParaRPr/>
            </a:p>
          </p:txBody>
        </p:sp>
        <p:sp>
          <p:nvSpPr>
            <p:cNvPr id="666" name="Google Shape;666;p20"/>
            <p:cNvSpPr txBox="1"/>
            <p:nvPr/>
          </p:nvSpPr>
          <p:spPr>
            <a:xfrm>
              <a:off x="2777954" y="3285655"/>
              <a:ext cx="19351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mostly, usually</a:t>
              </a:r>
              <a:endParaRPr/>
            </a:p>
          </p:txBody>
        </p:sp>
        <p:sp>
          <p:nvSpPr>
            <p:cNvPr id="667" name="Google Shape;667;p20"/>
            <p:cNvSpPr txBox="1"/>
            <p:nvPr/>
          </p:nvSpPr>
          <p:spPr>
            <a:xfrm>
              <a:off x="1907567" y="1874649"/>
              <a:ext cx="210185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had to</a:t>
              </a:r>
              <a:endParaRPr/>
            </a:p>
          </p:txBody>
        </p:sp>
        <p:sp>
          <p:nvSpPr>
            <p:cNvPr id="668" name="Google Shape;668;p20"/>
            <p:cNvSpPr txBox="1"/>
            <p:nvPr/>
          </p:nvSpPr>
          <p:spPr>
            <a:xfrm>
              <a:off x="3012644" y="4028410"/>
              <a:ext cx="90922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tourist</a:t>
              </a:r>
              <a:endParaRPr/>
            </a:p>
          </p:txBody>
        </p:sp>
        <p:sp>
          <p:nvSpPr>
            <p:cNvPr id="669" name="Google Shape;669;p20"/>
            <p:cNvSpPr txBox="1"/>
            <p:nvPr/>
          </p:nvSpPr>
          <p:spPr>
            <a:xfrm>
              <a:off x="1658393" y="4608561"/>
              <a:ext cx="155363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movement</a:t>
              </a:r>
              <a:endParaRPr/>
            </a:p>
          </p:txBody>
        </p:sp>
        <p:sp>
          <p:nvSpPr>
            <p:cNvPr id="670" name="Google Shape;670;p20"/>
            <p:cNvSpPr txBox="1"/>
            <p:nvPr/>
          </p:nvSpPr>
          <p:spPr>
            <a:xfrm>
              <a:off x="1330906" y="3254546"/>
              <a:ext cx="124425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moment</a:t>
              </a:r>
              <a:endParaRPr/>
            </a:p>
          </p:txBody>
        </p:sp>
      </p:grpSp>
      <p:grpSp>
        <p:nvGrpSpPr>
          <p:cNvPr id="671" name="Google Shape;671;p20"/>
          <p:cNvGrpSpPr/>
          <p:nvPr/>
        </p:nvGrpSpPr>
        <p:grpSpPr>
          <a:xfrm>
            <a:off x="1783700" y="1541161"/>
            <a:ext cx="4047214" cy="4046400"/>
            <a:chOff x="747423" y="1383526"/>
            <a:chExt cx="4047214" cy="4046400"/>
          </a:xfrm>
        </p:grpSpPr>
        <p:sp>
          <p:nvSpPr>
            <p:cNvPr id="672" name="Google Shape;67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73" name="Google Shape;673;p20"/>
            <p:cNvSpPr txBox="1"/>
            <p:nvPr/>
          </p:nvSpPr>
          <p:spPr>
            <a:xfrm>
              <a:off x="1852961" y="1803272"/>
              <a:ext cx="103265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musste</a:t>
              </a:r>
              <a:endParaRPr sz="2000" b="0" i="0" u="none" strike="noStrike" cap="none">
                <a:solidFill>
                  <a:srgbClr val="1F3864"/>
                </a:solidFill>
                <a:latin typeface="Century Gothic"/>
                <a:ea typeface="Century Gothic"/>
                <a:cs typeface="Century Gothic"/>
                <a:sym typeface="Century Gothic"/>
              </a:endParaRPr>
            </a:p>
          </p:txBody>
        </p:sp>
        <p:sp>
          <p:nvSpPr>
            <p:cNvPr id="674" name="Google Shape;674;p20"/>
            <p:cNvSpPr txBox="1"/>
            <p:nvPr/>
          </p:nvSpPr>
          <p:spPr>
            <a:xfrm>
              <a:off x="988032" y="2534552"/>
              <a:ext cx="110799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wolltest</a:t>
              </a:r>
              <a:endParaRPr sz="2000" b="0" i="0" u="none" strike="noStrike" cap="none">
                <a:solidFill>
                  <a:srgbClr val="1F3864"/>
                </a:solidFill>
                <a:latin typeface="Century Gothic"/>
                <a:ea typeface="Century Gothic"/>
                <a:cs typeface="Century Gothic"/>
                <a:sym typeface="Century Gothic"/>
              </a:endParaRPr>
            </a:p>
          </p:txBody>
        </p:sp>
        <p:sp>
          <p:nvSpPr>
            <p:cNvPr id="675" name="Google Shape;675;p20"/>
            <p:cNvSpPr txBox="1"/>
            <p:nvPr/>
          </p:nvSpPr>
          <p:spPr>
            <a:xfrm>
              <a:off x="1267502" y="3984200"/>
              <a:ext cx="132600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ungefähr</a:t>
              </a:r>
              <a:endParaRPr sz="2000" b="0" i="0" u="none" strike="noStrike" cap="none">
                <a:solidFill>
                  <a:srgbClr val="1F3864"/>
                </a:solidFill>
                <a:latin typeface="Century Gothic"/>
                <a:ea typeface="Century Gothic"/>
                <a:cs typeface="Century Gothic"/>
                <a:sym typeface="Century Gothic"/>
              </a:endParaRPr>
            </a:p>
          </p:txBody>
        </p:sp>
        <p:sp>
          <p:nvSpPr>
            <p:cNvPr id="676" name="Google Shape;676;p20"/>
            <p:cNvSpPr txBox="1"/>
            <p:nvPr/>
          </p:nvSpPr>
          <p:spPr>
            <a:xfrm>
              <a:off x="2499998" y="3028895"/>
              <a:ext cx="217559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gucken, kucken</a:t>
              </a:r>
              <a:endParaRPr sz="2000" b="0" i="0" u="none" strike="noStrike" cap="none">
                <a:solidFill>
                  <a:srgbClr val="1F3864"/>
                </a:solidFill>
                <a:latin typeface="Century Gothic"/>
                <a:ea typeface="Century Gothic"/>
                <a:cs typeface="Century Gothic"/>
                <a:sym typeface="Century Gothic"/>
              </a:endParaRPr>
            </a:p>
          </p:txBody>
        </p:sp>
        <p:sp>
          <p:nvSpPr>
            <p:cNvPr id="677" name="Google Shape;677;p20"/>
            <p:cNvSpPr txBox="1"/>
            <p:nvPr/>
          </p:nvSpPr>
          <p:spPr>
            <a:xfrm>
              <a:off x="3283583" y="2328397"/>
              <a:ext cx="91403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bevor</a:t>
              </a:r>
              <a:endParaRPr/>
            </a:p>
          </p:txBody>
        </p:sp>
        <p:sp>
          <p:nvSpPr>
            <p:cNvPr id="678" name="Google Shape;678;p20"/>
            <p:cNvSpPr txBox="1"/>
            <p:nvPr/>
          </p:nvSpPr>
          <p:spPr>
            <a:xfrm>
              <a:off x="2766537" y="3838903"/>
              <a:ext cx="16882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unterstützen</a:t>
              </a:r>
              <a:endParaRPr sz="2000" b="0" i="0" u="none" strike="noStrike" cap="none">
                <a:solidFill>
                  <a:srgbClr val="1F3864"/>
                </a:solidFill>
                <a:latin typeface="Century Gothic"/>
                <a:ea typeface="Century Gothic"/>
                <a:cs typeface="Century Gothic"/>
                <a:sym typeface="Century Gothic"/>
              </a:endParaRPr>
            </a:p>
          </p:txBody>
        </p:sp>
        <p:sp>
          <p:nvSpPr>
            <p:cNvPr id="679" name="Google Shape;679;p20"/>
            <p:cNvSpPr txBox="1"/>
            <p:nvPr/>
          </p:nvSpPr>
          <p:spPr>
            <a:xfrm>
              <a:off x="2329732" y="4676640"/>
              <a:ext cx="60465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als</a:t>
              </a:r>
              <a:r>
                <a:rPr lang="en-GB" sz="2000" b="0" i="0" u="none" strike="noStrike" cap="none" baseline="30000">
                  <a:solidFill>
                    <a:srgbClr val="1F3864"/>
                  </a:solidFill>
                  <a:latin typeface="Century Gothic"/>
                  <a:ea typeface="Century Gothic"/>
                  <a:cs typeface="Century Gothic"/>
                  <a:sym typeface="Century Gothic"/>
                </a:rPr>
                <a:t>3</a:t>
              </a:r>
              <a:endParaRPr/>
            </a:p>
          </p:txBody>
        </p:sp>
        <p:sp>
          <p:nvSpPr>
            <p:cNvPr id="680" name="Google Shape;680;p20"/>
            <p:cNvSpPr txBox="1"/>
            <p:nvPr/>
          </p:nvSpPr>
          <p:spPr>
            <a:xfrm>
              <a:off x="943951" y="3255898"/>
              <a:ext cx="130837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niemand</a:t>
              </a:r>
              <a:endParaRPr sz="2000" b="0" i="0" u="none" strike="noStrike" cap="none">
                <a:solidFill>
                  <a:srgbClr val="1F3864"/>
                </a:solidFill>
                <a:latin typeface="Century Gothic"/>
                <a:ea typeface="Century Gothic"/>
                <a:cs typeface="Century Gothic"/>
                <a:sym typeface="Century Gothic"/>
              </a:endParaRPr>
            </a:p>
          </p:txBody>
        </p:sp>
      </p:grpSp>
      <p:grpSp>
        <p:nvGrpSpPr>
          <p:cNvPr id="681" name="Google Shape;681;p20"/>
          <p:cNvGrpSpPr/>
          <p:nvPr/>
        </p:nvGrpSpPr>
        <p:grpSpPr>
          <a:xfrm>
            <a:off x="7135753" y="1580500"/>
            <a:ext cx="4047214" cy="4046400"/>
            <a:chOff x="747423" y="1383526"/>
            <a:chExt cx="4047214" cy="4046400"/>
          </a:xfrm>
        </p:grpSpPr>
        <p:sp>
          <p:nvSpPr>
            <p:cNvPr id="682" name="Google Shape;68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83" name="Google Shape;683;p20"/>
            <p:cNvSpPr txBox="1"/>
            <p:nvPr/>
          </p:nvSpPr>
          <p:spPr>
            <a:xfrm>
              <a:off x="3115028" y="2714953"/>
              <a:ext cx="1039067"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mostly,</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usually</a:t>
              </a:r>
              <a:endParaRPr/>
            </a:p>
          </p:txBody>
        </p:sp>
        <p:sp>
          <p:nvSpPr>
            <p:cNvPr id="684" name="Google Shape;684;p20"/>
            <p:cNvSpPr txBox="1"/>
            <p:nvPr/>
          </p:nvSpPr>
          <p:spPr>
            <a:xfrm>
              <a:off x="1043813" y="2752361"/>
              <a:ext cx="1584088"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researcher,</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explorer</a:t>
              </a:r>
              <a:endParaRPr/>
            </a:p>
          </p:txBody>
        </p:sp>
        <p:sp>
          <p:nvSpPr>
            <p:cNvPr id="685" name="Google Shape;685;p20"/>
            <p:cNvSpPr txBox="1"/>
            <p:nvPr/>
          </p:nvSpPr>
          <p:spPr>
            <a:xfrm>
              <a:off x="2241103" y="1569690"/>
              <a:ext cx="9412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flower</a:t>
              </a:r>
              <a:endParaRPr/>
            </a:p>
          </p:txBody>
        </p:sp>
        <p:sp>
          <p:nvSpPr>
            <p:cNvPr id="686" name="Google Shape;686;p20"/>
            <p:cNvSpPr txBox="1"/>
            <p:nvPr/>
          </p:nvSpPr>
          <p:spPr>
            <a:xfrm>
              <a:off x="3259075" y="4188116"/>
              <a:ext cx="72808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April</a:t>
              </a:r>
              <a:endParaRPr/>
            </a:p>
          </p:txBody>
        </p:sp>
        <p:sp>
          <p:nvSpPr>
            <p:cNvPr id="687" name="Google Shape;687;p20"/>
            <p:cNvSpPr txBox="1"/>
            <p:nvPr/>
          </p:nvSpPr>
          <p:spPr>
            <a:xfrm>
              <a:off x="1165448" y="2195816"/>
              <a:ext cx="31293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discover, discovering</a:t>
              </a:r>
              <a:endParaRPr/>
            </a:p>
          </p:txBody>
        </p:sp>
        <p:sp>
          <p:nvSpPr>
            <p:cNvPr id="688" name="Google Shape;688;p20"/>
            <p:cNvSpPr txBox="1"/>
            <p:nvPr/>
          </p:nvSpPr>
          <p:spPr>
            <a:xfrm>
              <a:off x="1046253" y="3576102"/>
              <a:ext cx="290496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support, supporting</a:t>
              </a:r>
              <a:endParaRPr/>
            </a:p>
          </p:txBody>
        </p:sp>
        <p:sp>
          <p:nvSpPr>
            <p:cNvPr id="689" name="Google Shape;689;p20"/>
            <p:cNvSpPr txBox="1"/>
            <p:nvPr/>
          </p:nvSpPr>
          <p:spPr>
            <a:xfrm>
              <a:off x="1473362" y="4028757"/>
              <a:ext cx="1516762"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someone,</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somebody</a:t>
              </a:r>
              <a:endParaRPr/>
            </a:p>
          </p:txBody>
        </p:sp>
        <p:sp>
          <p:nvSpPr>
            <p:cNvPr id="690" name="Google Shape;690;p20"/>
            <p:cNvSpPr txBox="1"/>
            <p:nvPr/>
          </p:nvSpPr>
          <p:spPr>
            <a:xfrm>
              <a:off x="2271518" y="4892097"/>
              <a:ext cx="10005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object</a:t>
              </a:r>
              <a:endParaRPr/>
            </a:p>
          </p:txBody>
        </p:sp>
      </p:grpSp>
      <p:grpSp>
        <p:nvGrpSpPr>
          <p:cNvPr id="691" name="Google Shape;691;p20"/>
          <p:cNvGrpSpPr/>
          <p:nvPr/>
        </p:nvGrpSpPr>
        <p:grpSpPr>
          <a:xfrm>
            <a:off x="7182735" y="1511675"/>
            <a:ext cx="4047214" cy="4046400"/>
            <a:chOff x="747423" y="1383526"/>
            <a:chExt cx="4047214" cy="4046400"/>
          </a:xfrm>
        </p:grpSpPr>
        <p:sp>
          <p:nvSpPr>
            <p:cNvPr id="692" name="Google Shape;69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93" name="Google Shape;693;p20"/>
            <p:cNvSpPr txBox="1"/>
            <p:nvPr/>
          </p:nvSpPr>
          <p:spPr>
            <a:xfrm>
              <a:off x="2745843" y="2457113"/>
              <a:ext cx="155363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movement</a:t>
              </a:r>
              <a:endParaRPr/>
            </a:p>
          </p:txBody>
        </p:sp>
        <p:sp>
          <p:nvSpPr>
            <p:cNvPr id="694" name="Google Shape;694;p20"/>
            <p:cNvSpPr txBox="1"/>
            <p:nvPr/>
          </p:nvSpPr>
          <p:spPr>
            <a:xfrm>
              <a:off x="1043038" y="2654255"/>
              <a:ext cx="11608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popular</a:t>
              </a:r>
              <a:endParaRPr/>
            </a:p>
          </p:txBody>
        </p:sp>
        <p:sp>
          <p:nvSpPr>
            <p:cNvPr id="695" name="Google Shape;695;p20"/>
            <p:cNvSpPr txBox="1"/>
            <p:nvPr/>
          </p:nvSpPr>
          <p:spPr>
            <a:xfrm>
              <a:off x="1117677" y="3807742"/>
              <a:ext cx="9412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flower</a:t>
              </a:r>
              <a:endParaRPr/>
            </a:p>
          </p:txBody>
        </p:sp>
        <p:sp>
          <p:nvSpPr>
            <p:cNvPr id="696" name="Google Shape;696;p20"/>
            <p:cNvSpPr txBox="1"/>
            <p:nvPr/>
          </p:nvSpPr>
          <p:spPr>
            <a:xfrm>
              <a:off x="1692217" y="3197303"/>
              <a:ext cx="282481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someone, somebody</a:t>
              </a:r>
              <a:endParaRPr/>
            </a:p>
          </p:txBody>
        </p:sp>
        <p:sp>
          <p:nvSpPr>
            <p:cNvPr id="697" name="Google Shape;697;p20"/>
            <p:cNvSpPr txBox="1"/>
            <p:nvPr/>
          </p:nvSpPr>
          <p:spPr>
            <a:xfrm>
              <a:off x="1907567" y="1874649"/>
              <a:ext cx="136768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chemistry</a:t>
              </a:r>
              <a:endParaRPr/>
            </a:p>
          </p:txBody>
        </p:sp>
        <p:sp>
          <p:nvSpPr>
            <p:cNvPr id="698" name="Google Shape;698;p20"/>
            <p:cNvSpPr txBox="1"/>
            <p:nvPr/>
          </p:nvSpPr>
          <p:spPr>
            <a:xfrm>
              <a:off x="3109907" y="4356130"/>
              <a:ext cx="10005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object</a:t>
              </a:r>
              <a:endParaRPr/>
            </a:p>
          </p:txBody>
        </p:sp>
        <p:sp>
          <p:nvSpPr>
            <p:cNvPr id="699" name="Google Shape;699;p20"/>
            <p:cNvSpPr txBox="1"/>
            <p:nvPr/>
          </p:nvSpPr>
          <p:spPr>
            <a:xfrm>
              <a:off x="1680024" y="4497970"/>
              <a:ext cx="101822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before</a:t>
              </a:r>
              <a:endParaRPr/>
            </a:p>
          </p:txBody>
        </p:sp>
        <p:sp>
          <p:nvSpPr>
            <p:cNvPr id="700" name="Google Shape;700;p20"/>
            <p:cNvSpPr txBox="1"/>
            <p:nvPr/>
          </p:nvSpPr>
          <p:spPr>
            <a:xfrm>
              <a:off x="2548624" y="3843505"/>
              <a:ext cx="97334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active</a:t>
              </a:r>
              <a:endParaRPr/>
            </a:p>
          </p:txBody>
        </p:sp>
      </p:grpSp>
      <p:grpSp>
        <p:nvGrpSpPr>
          <p:cNvPr id="701" name="Google Shape;701;p20"/>
          <p:cNvGrpSpPr/>
          <p:nvPr/>
        </p:nvGrpSpPr>
        <p:grpSpPr>
          <a:xfrm>
            <a:off x="7221680" y="1598489"/>
            <a:ext cx="4047214" cy="4046400"/>
            <a:chOff x="747423" y="1383526"/>
            <a:chExt cx="4047214" cy="4046400"/>
          </a:xfrm>
        </p:grpSpPr>
        <p:sp>
          <p:nvSpPr>
            <p:cNvPr id="702" name="Google Shape;70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03" name="Google Shape;703;p20"/>
            <p:cNvSpPr txBox="1"/>
            <p:nvPr/>
          </p:nvSpPr>
          <p:spPr>
            <a:xfrm>
              <a:off x="2441165" y="2295982"/>
              <a:ext cx="1628972"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discover,</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discovering</a:t>
              </a:r>
              <a:endParaRPr/>
            </a:p>
          </p:txBody>
        </p:sp>
        <p:sp>
          <p:nvSpPr>
            <p:cNvPr id="704" name="Google Shape;704;p20"/>
            <p:cNvSpPr txBox="1"/>
            <p:nvPr/>
          </p:nvSpPr>
          <p:spPr>
            <a:xfrm>
              <a:off x="1129084" y="2309262"/>
              <a:ext cx="1109599"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mostly, </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usually</a:t>
              </a:r>
              <a:endParaRPr/>
            </a:p>
          </p:txBody>
        </p:sp>
        <p:sp>
          <p:nvSpPr>
            <p:cNvPr id="705" name="Google Shape;705;p20"/>
            <p:cNvSpPr txBox="1"/>
            <p:nvPr/>
          </p:nvSpPr>
          <p:spPr>
            <a:xfrm>
              <a:off x="1402070" y="4126858"/>
              <a:ext cx="283763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were able, could</a:t>
              </a:r>
              <a:endParaRPr/>
            </a:p>
          </p:txBody>
        </p:sp>
        <p:sp>
          <p:nvSpPr>
            <p:cNvPr id="706" name="Google Shape;706;p20"/>
            <p:cNvSpPr txBox="1"/>
            <p:nvPr/>
          </p:nvSpPr>
          <p:spPr>
            <a:xfrm>
              <a:off x="889796" y="3628860"/>
              <a:ext cx="265970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researcher, explorer</a:t>
              </a:r>
              <a:endParaRPr/>
            </a:p>
          </p:txBody>
        </p:sp>
        <p:sp>
          <p:nvSpPr>
            <p:cNvPr id="707" name="Google Shape;707;p20"/>
            <p:cNvSpPr txBox="1"/>
            <p:nvPr/>
          </p:nvSpPr>
          <p:spPr>
            <a:xfrm>
              <a:off x="1648112" y="1800633"/>
              <a:ext cx="224292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wanted</a:t>
              </a:r>
              <a:endParaRPr/>
            </a:p>
          </p:txBody>
        </p:sp>
        <p:sp>
          <p:nvSpPr>
            <p:cNvPr id="708" name="Google Shape;708;p20"/>
            <p:cNvSpPr txBox="1"/>
            <p:nvPr/>
          </p:nvSpPr>
          <p:spPr>
            <a:xfrm>
              <a:off x="3740370" y="3621212"/>
              <a:ext cx="72808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April</a:t>
              </a:r>
              <a:endParaRPr/>
            </a:p>
          </p:txBody>
        </p:sp>
        <p:sp>
          <p:nvSpPr>
            <p:cNvPr id="709" name="Google Shape;709;p20"/>
            <p:cNvSpPr txBox="1"/>
            <p:nvPr/>
          </p:nvSpPr>
          <p:spPr>
            <a:xfrm>
              <a:off x="1742119" y="4609459"/>
              <a:ext cx="217239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I, s/he, it had to</a:t>
              </a:r>
              <a:endParaRPr dirty="0"/>
            </a:p>
          </p:txBody>
        </p:sp>
        <p:sp>
          <p:nvSpPr>
            <p:cNvPr id="710" name="Google Shape;710;p20"/>
            <p:cNvSpPr txBox="1"/>
            <p:nvPr/>
          </p:nvSpPr>
          <p:spPr>
            <a:xfrm>
              <a:off x="1202064" y="3126596"/>
              <a:ext cx="325281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was able, could</a:t>
              </a:r>
              <a:endParaRPr/>
            </a:p>
          </p:txBody>
        </p:sp>
      </p:grpSp>
      <p:grpSp>
        <p:nvGrpSpPr>
          <p:cNvPr id="711" name="Google Shape;711;p20"/>
          <p:cNvGrpSpPr/>
          <p:nvPr/>
        </p:nvGrpSpPr>
        <p:grpSpPr>
          <a:xfrm>
            <a:off x="7171751" y="1552248"/>
            <a:ext cx="4047214" cy="4046400"/>
            <a:chOff x="747423" y="1383526"/>
            <a:chExt cx="4047214" cy="4046400"/>
          </a:xfrm>
        </p:grpSpPr>
        <p:sp>
          <p:nvSpPr>
            <p:cNvPr id="712" name="Google Shape;712;p20"/>
            <p:cNvSpPr/>
            <p:nvPr/>
          </p:nvSpPr>
          <p:spPr>
            <a:xfrm>
              <a:off x="747423" y="1383526"/>
              <a:ext cx="4047214" cy="4046400"/>
            </a:xfrm>
            <a:prstGeom prst="ellipse">
              <a:avLst/>
            </a:prstGeom>
            <a:solidFill>
              <a:srgbClr val="FFE8CB"/>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13" name="Google Shape;713;p20"/>
            <p:cNvSpPr txBox="1"/>
            <p:nvPr/>
          </p:nvSpPr>
          <p:spPr>
            <a:xfrm>
              <a:off x="2824303" y="1722511"/>
              <a:ext cx="10005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object</a:t>
              </a:r>
              <a:endParaRPr/>
            </a:p>
          </p:txBody>
        </p:sp>
        <p:sp>
          <p:nvSpPr>
            <p:cNvPr id="714" name="Google Shape;714;p20"/>
            <p:cNvSpPr txBox="1"/>
            <p:nvPr/>
          </p:nvSpPr>
          <p:spPr>
            <a:xfrm>
              <a:off x="1043038" y="2654255"/>
              <a:ext cx="11608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popular</a:t>
              </a:r>
              <a:endParaRPr/>
            </a:p>
          </p:txBody>
        </p:sp>
        <p:sp>
          <p:nvSpPr>
            <p:cNvPr id="715" name="Google Shape;715;p20"/>
            <p:cNvSpPr txBox="1"/>
            <p:nvPr/>
          </p:nvSpPr>
          <p:spPr>
            <a:xfrm>
              <a:off x="1117677" y="3807742"/>
              <a:ext cx="10422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historic</a:t>
              </a:r>
              <a:endParaRPr/>
            </a:p>
          </p:txBody>
        </p:sp>
        <p:sp>
          <p:nvSpPr>
            <p:cNvPr id="716" name="Google Shape;716;p20"/>
            <p:cNvSpPr txBox="1"/>
            <p:nvPr/>
          </p:nvSpPr>
          <p:spPr>
            <a:xfrm>
              <a:off x="2916698" y="2602558"/>
              <a:ext cx="1691489"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wanted</a:t>
              </a:r>
              <a:endParaRPr/>
            </a:p>
          </p:txBody>
        </p:sp>
        <p:sp>
          <p:nvSpPr>
            <p:cNvPr id="717" name="Google Shape;717;p20"/>
            <p:cNvSpPr txBox="1"/>
            <p:nvPr/>
          </p:nvSpPr>
          <p:spPr>
            <a:xfrm>
              <a:off x="1697069" y="1775922"/>
              <a:ext cx="9412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flower</a:t>
              </a:r>
              <a:endParaRPr/>
            </a:p>
          </p:txBody>
        </p:sp>
        <p:sp>
          <p:nvSpPr>
            <p:cNvPr id="718" name="Google Shape;718;p20"/>
            <p:cNvSpPr txBox="1"/>
            <p:nvPr/>
          </p:nvSpPr>
          <p:spPr>
            <a:xfrm>
              <a:off x="2849137" y="3791865"/>
              <a:ext cx="97334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active</a:t>
              </a:r>
              <a:endParaRPr/>
            </a:p>
          </p:txBody>
        </p:sp>
        <p:sp>
          <p:nvSpPr>
            <p:cNvPr id="719" name="Google Shape;719;p20"/>
            <p:cNvSpPr txBox="1"/>
            <p:nvPr/>
          </p:nvSpPr>
          <p:spPr>
            <a:xfrm>
              <a:off x="1680024" y="4497970"/>
              <a:ext cx="19351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mostly, usually</a:t>
              </a:r>
              <a:endParaRPr/>
            </a:p>
          </p:txBody>
        </p:sp>
        <p:sp>
          <p:nvSpPr>
            <p:cNvPr id="720" name="Google Shape;720;p20"/>
            <p:cNvSpPr txBox="1"/>
            <p:nvPr/>
          </p:nvSpPr>
          <p:spPr>
            <a:xfrm>
              <a:off x="1572410" y="3200942"/>
              <a:ext cx="31293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discover, discovering</a:t>
              </a:r>
              <a:endParaRPr/>
            </a:p>
          </p:txBody>
        </p:sp>
      </p:grpSp>
      <p:grpSp>
        <p:nvGrpSpPr>
          <p:cNvPr id="721" name="Google Shape;721;p20"/>
          <p:cNvGrpSpPr/>
          <p:nvPr/>
        </p:nvGrpSpPr>
        <p:grpSpPr>
          <a:xfrm>
            <a:off x="1800248" y="1511675"/>
            <a:ext cx="4047214" cy="4046400"/>
            <a:chOff x="747423" y="1383526"/>
            <a:chExt cx="4047214" cy="4046400"/>
          </a:xfrm>
        </p:grpSpPr>
        <p:sp>
          <p:nvSpPr>
            <p:cNvPr id="722" name="Google Shape;72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23" name="Google Shape;723;p20"/>
            <p:cNvSpPr txBox="1"/>
            <p:nvPr/>
          </p:nvSpPr>
          <p:spPr>
            <a:xfrm>
              <a:off x="1481570" y="1902271"/>
              <a:ext cx="256993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d</a:t>
              </a:r>
              <a:r>
                <a:rPr lang="en-GB" sz="2000" b="0" i="0" u="none" strike="noStrike" cap="none" dirty="0">
                  <a:solidFill>
                    <a:srgbClr val="1F3864"/>
                  </a:solidFill>
                  <a:latin typeface="Century Gothic"/>
                  <a:ea typeface="Century Gothic"/>
                  <a:cs typeface="Century Gothic"/>
                  <a:sym typeface="Century Gothic"/>
                </a:rPr>
                <a:t>er </a:t>
              </a:r>
              <a:r>
                <a:rPr lang="en-GB" sz="2000" b="0" i="0" u="none" strike="noStrike" cap="none" dirty="0" err="1">
                  <a:solidFill>
                    <a:srgbClr val="1F3864"/>
                  </a:solidFill>
                  <a:latin typeface="Century Gothic"/>
                  <a:ea typeface="Century Gothic"/>
                  <a:cs typeface="Century Gothic"/>
                  <a:sym typeface="Century Gothic"/>
                </a:rPr>
                <a:t>Wissenschaftler</a:t>
              </a:r>
              <a:endParaRPr sz="2000" b="0" i="0" u="none" strike="noStrike" cap="none" dirty="0">
                <a:solidFill>
                  <a:srgbClr val="1F3864"/>
                </a:solidFill>
                <a:latin typeface="Century Gothic"/>
                <a:ea typeface="Century Gothic"/>
                <a:cs typeface="Century Gothic"/>
                <a:sym typeface="Century Gothic"/>
              </a:endParaRPr>
            </a:p>
          </p:txBody>
        </p:sp>
        <p:sp>
          <p:nvSpPr>
            <p:cNvPr id="724" name="Google Shape;724;p20"/>
            <p:cNvSpPr txBox="1"/>
            <p:nvPr/>
          </p:nvSpPr>
          <p:spPr>
            <a:xfrm>
              <a:off x="988032" y="2534552"/>
              <a:ext cx="123463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konntest</a:t>
              </a:r>
              <a:endParaRPr sz="2000" b="0" i="0" u="none" strike="noStrike" cap="none">
                <a:solidFill>
                  <a:srgbClr val="1F3864"/>
                </a:solidFill>
                <a:latin typeface="Century Gothic"/>
                <a:ea typeface="Century Gothic"/>
                <a:cs typeface="Century Gothic"/>
                <a:sym typeface="Century Gothic"/>
              </a:endParaRPr>
            </a:p>
          </p:txBody>
        </p:sp>
        <p:sp>
          <p:nvSpPr>
            <p:cNvPr id="725" name="Google Shape;725;p20"/>
            <p:cNvSpPr txBox="1"/>
            <p:nvPr/>
          </p:nvSpPr>
          <p:spPr>
            <a:xfrm>
              <a:off x="1166288" y="3998377"/>
              <a:ext cx="141096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die Blume</a:t>
              </a:r>
              <a:endParaRPr/>
            </a:p>
          </p:txBody>
        </p:sp>
        <p:sp>
          <p:nvSpPr>
            <p:cNvPr id="726" name="Google Shape;726;p20"/>
            <p:cNvSpPr txBox="1"/>
            <p:nvPr/>
          </p:nvSpPr>
          <p:spPr>
            <a:xfrm>
              <a:off x="3059733" y="3122748"/>
              <a:ext cx="1407758"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Meter</a:t>
              </a:r>
              <a:endParaRPr/>
            </a:p>
          </p:txBody>
        </p:sp>
        <p:sp>
          <p:nvSpPr>
            <p:cNvPr id="727" name="Google Shape;727;p20"/>
            <p:cNvSpPr txBox="1"/>
            <p:nvPr/>
          </p:nvSpPr>
          <p:spPr>
            <a:xfrm>
              <a:off x="2563647" y="2472768"/>
              <a:ext cx="165462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d</a:t>
              </a:r>
              <a:r>
                <a:rPr lang="en-GB" sz="2000" b="0" i="0" u="none" strike="noStrike" cap="none" dirty="0">
                  <a:solidFill>
                    <a:srgbClr val="1F3864"/>
                  </a:solidFill>
                  <a:latin typeface="Century Gothic"/>
                  <a:ea typeface="Century Gothic"/>
                  <a:cs typeface="Century Gothic"/>
                  <a:sym typeface="Century Gothic"/>
                </a:rPr>
                <a:t>ie </a:t>
              </a:r>
              <a:r>
                <a:rPr lang="en-GB" sz="2000" b="0" i="0" u="none" strike="noStrike" cap="none" dirty="0" err="1">
                  <a:solidFill>
                    <a:srgbClr val="1F3864"/>
                  </a:solidFill>
                  <a:latin typeface="Century Gothic"/>
                  <a:ea typeface="Century Gothic"/>
                  <a:cs typeface="Century Gothic"/>
                  <a:sym typeface="Century Gothic"/>
                </a:rPr>
                <a:t>Chemie</a:t>
              </a:r>
              <a:endParaRPr sz="2000" b="0" i="0" u="none" strike="noStrike" cap="none" dirty="0">
                <a:solidFill>
                  <a:srgbClr val="1F3864"/>
                </a:solidFill>
                <a:latin typeface="Century Gothic"/>
                <a:ea typeface="Century Gothic"/>
                <a:cs typeface="Century Gothic"/>
                <a:sym typeface="Century Gothic"/>
              </a:endParaRPr>
            </a:p>
          </p:txBody>
        </p:sp>
        <p:sp>
          <p:nvSpPr>
            <p:cNvPr id="728" name="Google Shape;728;p20"/>
            <p:cNvSpPr txBox="1"/>
            <p:nvPr/>
          </p:nvSpPr>
          <p:spPr>
            <a:xfrm>
              <a:off x="2839509" y="3885464"/>
              <a:ext cx="161294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einschlafen</a:t>
              </a:r>
              <a:endParaRPr sz="2000" b="0" i="0" u="none" strike="noStrike" cap="none">
                <a:solidFill>
                  <a:srgbClr val="1F3864"/>
                </a:solidFill>
                <a:latin typeface="Century Gothic"/>
                <a:ea typeface="Century Gothic"/>
                <a:cs typeface="Century Gothic"/>
                <a:sym typeface="Century Gothic"/>
              </a:endParaRPr>
            </a:p>
          </p:txBody>
        </p:sp>
        <p:sp>
          <p:nvSpPr>
            <p:cNvPr id="729" name="Google Shape;729;p20"/>
            <p:cNvSpPr txBox="1"/>
            <p:nvPr/>
          </p:nvSpPr>
          <p:spPr>
            <a:xfrm>
              <a:off x="1943359" y="4596367"/>
              <a:ext cx="155683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entdecken</a:t>
              </a:r>
              <a:endParaRPr sz="2000" b="0" i="0" u="none" strike="noStrike" cap="none">
                <a:solidFill>
                  <a:srgbClr val="1F3864"/>
                </a:solidFill>
                <a:latin typeface="Century Gothic"/>
                <a:ea typeface="Century Gothic"/>
                <a:cs typeface="Century Gothic"/>
                <a:sym typeface="Century Gothic"/>
              </a:endParaRPr>
            </a:p>
          </p:txBody>
        </p:sp>
        <p:sp>
          <p:nvSpPr>
            <p:cNvPr id="730" name="Google Shape;730;p20"/>
            <p:cNvSpPr txBox="1"/>
            <p:nvPr/>
          </p:nvSpPr>
          <p:spPr>
            <a:xfrm>
              <a:off x="1063328" y="3305656"/>
              <a:ext cx="1744388"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d</a:t>
              </a:r>
              <a:r>
                <a:rPr lang="en-GB" sz="2000" b="0" i="0" u="none" strike="noStrike" cap="none" dirty="0">
                  <a:solidFill>
                    <a:srgbClr val="1F3864"/>
                  </a:solidFill>
                  <a:latin typeface="Century Gothic"/>
                  <a:ea typeface="Century Gothic"/>
                  <a:cs typeface="Century Gothic"/>
                  <a:sym typeface="Century Gothic"/>
                </a:rPr>
                <a:t>er Moment</a:t>
              </a:r>
              <a:endParaRPr dirty="0"/>
            </a:p>
          </p:txBody>
        </p:sp>
      </p:grpSp>
      <p:grpSp>
        <p:nvGrpSpPr>
          <p:cNvPr id="731" name="Google Shape;731;p20"/>
          <p:cNvGrpSpPr/>
          <p:nvPr/>
        </p:nvGrpSpPr>
        <p:grpSpPr>
          <a:xfrm>
            <a:off x="7192385" y="1541161"/>
            <a:ext cx="4047214" cy="4046400"/>
            <a:chOff x="747423" y="1383526"/>
            <a:chExt cx="4047214" cy="4046400"/>
          </a:xfrm>
        </p:grpSpPr>
        <p:sp>
          <p:nvSpPr>
            <p:cNvPr id="732" name="Google Shape;73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33" name="Google Shape;733;p20"/>
            <p:cNvSpPr txBox="1"/>
            <p:nvPr/>
          </p:nvSpPr>
          <p:spPr>
            <a:xfrm>
              <a:off x="2579480" y="2302666"/>
              <a:ext cx="1842171"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fall asleep,</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falling asleep</a:t>
              </a:r>
              <a:endParaRPr/>
            </a:p>
          </p:txBody>
        </p:sp>
        <p:sp>
          <p:nvSpPr>
            <p:cNvPr id="734" name="Google Shape;734;p20"/>
            <p:cNvSpPr txBox="1"/>
            <p:nvPr/>
          </p:nvSpPr>
          <p:spPr>
            <a:xfrm>
              <a:off x="1191081" y="2407762"/>
              <a:ext cx="7873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June</a:t>
              </a:r>
              <a:endParaRPr/>
            </a:p>
          </p:txBody>
        </p:sp>
        <p:sp>
          <p:nvSpPr>
            <p:cNvPr id="735" name="Google Shape;735;p20"/>
            <p:cNvSpPr txBox="1"/>
            <p:nvPr/>
          </p:nvSpPr>
          <p:spPr>
            <a:xfrm>
              <a:off x="1117677" y="3807742"/>
              <a:ext cx="290496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support, supporting</a:t>
              </a:r>
              <a:endParaRPr/>
            </a:p>
          </p:txBody>
        </p:sp>
        <p:sp>
          <p:nvSpPr>
            <p:cNvPr id="736" name="Google Shape;736;p20"/>
            <p:cNvSpPr txBox="1"/>
            <p:nvPr/>
          </p:nvSpPr>
          <p:spPr>
            <a:xfrm>
              <a:off x="2851853" y="3220012"/>
              <a:ext cx="155363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movement</a:t>
              </a:r>
              <a:endParaRPr/>
            </a:p>
          </p:txBody>
        </p:sp>
        <p:sp>
          <p:nvSpPr>
            <p:cNvPr id="737" name="Google Shape;737;p20"/>
            <p:cNvSpPr txBox="1"/>
            <p:nvPr/>
          </p:nvSpPr>
          <p:spPr>
            <a:xfrm>
              <a:off x="1821448" y="1800417"/>
              <a:ext cx="196560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look, watch</a:t>
              </a:r>
              <a:endParaRPr/>
            </a:p>
          </p:txBody>
        </p:sp>
        <p:sp>
          <p:nvSpPr>
            <p:cNvPr id="738" name="Google Shape;738;p20"/>
            <p:cNvSpPr txBox="1"/>
            <p:nvPr/>
          </p:nvSpPr>
          <p:spPr>
            <a:xfrm>
              <a:off x="2208604" y="4873605"/>
              <a:ext cx="10422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historic</a:t>
              </a:r>
              <a:endParaRPr/>
            </a:p>
          </p:txBody>
        </p:sp>
        <p:sp>
          <p:nvSpPr>
            <p:cNvPr id="739" name="Google Shape;739;p20"/>
            <p:cNvSpPr txBox="1"/>
            <p:nvPr/>
          </p:nvSpPr>
          <p:spPr>
            <a:xfrm>
              <a:off x="1371084" y="4336488"/>
              <a:ext cx="280557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when (past), as, than</a:t>
              </a:r>
              <a:endParaRPr/>
            </a:p>
          </p:txBody>
        </p:sp>
        <p:sp>
          <p:nvSpPr>
            <p:cNvPr id="740" name="Google Shape;740;p20"/>
            <p:cNvSpPr txBox="1"/>
            <p:nvPr/>
          </p:nvSpPr>
          <p:spPr>
            <a:xfrm>
              <a:off x="882036" y="3146121"/>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centimetre</a:t>
              </a:r>
              <a:endParaRPr sz="2000" b="0" i="0" u="none" strike="noStrike" cap="none">
                <a:solidFill>
                  <a:srgbClr val="1F3864"/>
                </a:solidFill>
                <a:latin typeface="Century Gothic"/>
                <a:ea typeface="Century Gothic"/>
                <a:cs typeface="Century Gothic"/>
                <a:sym typeface="Century Gothic"/>
              </a:endParaRPr>
            </a:p>
          </p:txBody>
        </p:sp>
      </p:grpSp>
      <p:grpSp>
        <p:nvGrpSpPr>
          <p:cNvPr id="741" name="Google Shape;741;p20"/>
          <p:cNvGrpSpPr/>
          <p:nvPr/>
        </p:nvGrpSpPr>
        <p:grpSpPr>
          <a:xfrm>
            <a:off x="7134146" y="1587407"/>
            <a:ext cx="4047214" cy="4046400"/>
            <a:chOff x="747423" y="1383526"/>
            <a:chExt cx="4047214" cy="4046400"/>
          </a:xfrm>
        </p:grpSpPr>
        <p:sp>
          <p:nvSpPr>
            <p:cNvPr id="742" name="Google Shape;74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43" name="Google Shape;743;p20"/>
            <p:cNvSpPr txBox="1"/>
            <p:nvPr/>
          </p:nvSpPr>
          <p:spPr>
            <a:xfrm>
              <a:off x="1715784" y="1866179"/>
              <a:ext cx="224292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wanted</a:t>
              </a:r>
              <a:endParaRPr/>
            </a:p>
          </p:txBody>
        </p:sp>
        <p:sp>
          <p:nvSpPr>
            <p:cNvPr id="744" name="Google Shape;744;p20"/>
            <p:cNvSpPr txBox="1"/>
            <p:nvPr/>
          </p:nvSpPr>
          <p:spPr>
            <a:xfrm>
              <a:off x="1044008" y="2382289"/>
              <a:ext cx="1572866"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support,</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 supporting</a:t>
              </a:r>
              <a:endParaRPr/>
            </a:p>
          </p:txBody>
        </p:sp>
        <p:sp>
          <p:nvSpPr>
            <p:cNvPr id="745" name="Google Shape;745;p20"/>
            <p:cNvSpPr txBox="1"/>
            <p:nvPr/>
          </p:nvSpPr>
          <p:spPr>
            <a:xfrm>
              <a:off x="1154367" y="3709226"/>
              <a:ext cx="2031519"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were able, </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could</a:t>
              </a:r>
              <a:endParaRPr/>
            </a:p>
          </p:txBody>
        </p:sp>
        <p:sp>
          <p:nvSpPr>
            <p:cNvPr id="746" name="Google Shape;746;p20"/>
            <p:cNvSpPr txBox="1"/>
            <p:nvPr/>
          </p:nvSpPr>
          <p:spPr>
            <a:xfrm>
              <a:off x="1939986" y="3236334"/>
              <a:ext cx="280557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when (past), as, than</a:t>
              </a:r>
              <a:endParaRPr/>
            </a:p>
          </p:txBody>
        </p:sp>
        <p:sp>
          <p:nvSpPr>
            <p:cNvPr id="747" name="Google Shape;747;p20"/>
            <p:cNvSpPr txBox="1"/>
            <p:nvPr/>
          </p:nvSpPr>
          <p:spPr>
            <a:xfrm>
              <a:off x="3067969" y="2405884"/>
              <a:ext cx="1228221"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no-one, </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nobody</a:t>
              </a:r>
              <a:endParaRPr/>
            </a:p>
          </p:txBody>
        </p:sp>
        <p:sp>
          <p:nvSpPr>
            <p:cNvPr id="748" name="Google Shape;748;p20"/>
            <p:cNvSpPr txBox="1"/>
            <p:nvPr/>
          </p:nvSpPr>
          <p:spPr>
            <a:xfrm>
              <a:off x="1568332" y="4465539"/>
              <a:ext cx="244490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observe, watch</a:t>
              </a:r>
              <a:endParaRPr/>
            </a:p>
          </p:txBody>
        </p:sp>
        <p:sp>
          <p:nvSpPr>
            <p:cNvPr id="749" name="Google Shape;749;p20"/>
            <p:cNvSpPr txBox="1"/>
            <p:nvPr/>
          </p:nvSpPr>
          <p:spPr>
            <a:xfrm>
              <a:off x="3496316" y="3841555"/>
              <a:ext cx="76976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after</a:t>
              </a:r>
              <a:endParaRPr/>
            </a:p>
          </p:txBody>
        </p:sp>
        <p:sp>
          <p:nvSpPr>
            <p:cNvPr id="750" name="Google Shape;750;p20"/>
            <p:cNvSpPr txBox="1"/>
            <p:nvPr/>
          </p:nvSpPr>
          <p:spPr>
            <a:xfrm>
              <a:off x="825517" y="3247940"/>
              <a:ext cx="101822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before</a:t>
              </a:r>
              <a:endParaRPr/>
            </a:p>
          </p:txBody>
        </p:sp>
      </p:grpSp>
      <p:grpSp>
        <p:nvGrpSpPr>
          <p:cNvPr id="751" name="Google Shape;751;p20"/>
          <p:cNvGrpSpPr/>
          <p:nvPr/>
        </p:nvGrpSpPr>
        <p:grpSpPr>
          <a:xfrm>
            <a:off x="7220271" y="1559296"/>
            <a:ext cx="4047214" cy="4046400"/>
            <a:chOff x="747423" y="1383526"/>
            <a:chExt cx="4047214" cy="4046400"/>
          </a:xfrm>
        </p:grpSpPr>
        <p:sp>
          <p:nvSpPr>
            <p:cNvPr id="752" name="Google Shape;75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53" name="Google Shape;753;p20"/>
            <p:cNvSpPr txBox="1"/>
            <p:nvPr/>
          </p:nvSpPr>
          <p:spPr>
            <a:xfrm>
              <a:off x="2073124" y="2670588"/>
              <a:ext cx="244490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observe, watch</a:t>
              </a:r>
              <a:endParaRPr/>
            </a:p>
          </p:txBody>
        </p:sp>
        <p:sp>
          <p:nvSpPr>
            <p:cNvPr id="754" name="Google Shape;754;p20"/>
            <p:cNvSpPr txBox="1"/>
            <p:nvPr/>
          </p:nvSpPr>
          <p:spPr>
            <a:xfrm>
              <a:off x="1043038" y="2654255"/>
              <a:ext cx="9412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flower</a:t>
              </a:r>
              <a:endParaRPr/>
            </a:p>
          </p:txBody>
        </p:sp>
        <p:sp>
          <p:nvSpPr>
            <p:cNvPr id="755" name="Google Shape;755;p20"/>
            <p:cNvSpPr txBox="1"/>
            <p:nvPr/>
          </p:nvSpPr>
          <p:spPr>
            <a:xfrm>
              <a:off x="1117677" y="3807742"/>
              <a:ext cx="73289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May</a:t>
              </a:r>
              <a:endParaRPr/>
            </a:p>
          </p:txBody>
        </p:sp>
        <p:sp>
          <p:nvSpPr>
            <p:cNvPr id="756" name="Google Shape;756;p20"/>
            <p:cNvSpPr txBox="1"/>
            <p:nvPr/>
          </p:nvSpPr>
          <p:spPr>
            <a:xfrm>
              <a:off x="3619624" y="3331980"/>
              <a:ext cx="90922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tourist</a:t>
              </a:r>
              <a:endParaRPr/>
            </a:p>
          </p:txBody>
        </p:sp>
        <p:sp>
          <p:nvSpPr>
            <p:cNvPr id="757" name="Google Shape;757;p20"/>
            <p:cNvSpPr txBox="1"/>
            <p:nvPr/>
          </p:nvSpPr>
          <p:spPr>
            <a:xfrm>
              <a:off x="1325477" y="2060158"/>
              <a:ext cx="2887329"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approximately, about</a:t>
              </a:r>
              <a:endParaRPr/>
            </a:p>
          </p:txBody>
        </p:sp>
        <p:sp>
          <p:nvSpPr>
            <p:cNvPr id="758" name="Google Shape;758;p20"/>
            <p:cNvSpPr txBox="1"/>
            <p:nvPr/>
          </p:nvSpPr>
          <p:spPr>
            <a:xfrm>
              <a:off x="2277891" y="3902816"/>
              <a:ext cx="224292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wanted</a:t>
              </a:r>
              <a:endParaRPr/>
            </a:p>
          </p:txBody>
        </p:sp>
        <p:sp>
          <p:nvSpPr>
            <p:cNvPr id="759" name="Google Shape;759;p20"/>
            <p:cNvSpPr txBox="1"/>
            <p:nvPr/>
          </p:nvSpPr>
          <p:spPr>
            <a:xfrm>
              <a:off x="1420301" y="4447642"/>
              <a:ext cx="262924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take along (with)</a:t>
              </a:r>
              <a:endParaRPr/>
            </a:p>
          </p:txBody>
        </p:sp>
        <p:sp>
          <p:nvSpPr>
            <p:cNvPr id="760" name="Google Shape;760;p20"/>
            <p:cNvSpPr txBox="1"/>
            <p:nvPr/>
          </p:nvSpPr>
          <p:spPr>
            <a:xfrm>
              <a:off x="792325" y="3201347"/>
              <a:ext cx="265970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researcher, explorer</a:t>
              </a:r>
              <a:endParaRPr/>
            </a:p>
          </p:txBody>
        </p:sp>
      </p:grpSp>
      <p:grpSp>
        <p:nvGrpSpPr>
          <p:cNvPr id="761" name="Google Shape;761;p20"/>
          <p:cNvGrpSpPr/>
          <p:nvPr/>
        </p:nvGrpSpPr>
        <p:grpSpPr>
          <a:xfrm>
            <a:off x="7193192" y="1551161"/>
            <a:ext cx="4047214" cy="4046400"/>
            <a:chOff x="747423" y="1383526"/>
            <a:chExt cx="4047214" cy="4046400"/>
          </a:xfrm>
        </p:grpSpPr>
        <p:sp>
          <p:nvSpPr>
            <p:cNvPr id="762" name="Google Shape;762;p20"/>
            <p:cNvSpPr/>
            <p:nvPr/>
          </p:nvSpPr>
          <p:spPr>
            <a:xfrm>
              <a:off x="747423" y="1383526"/>
              <a:ext cx="4047214" cy="4046400"/>
            </a:xfrm>
            <a:prstGeom prst="ellipse">
              <a:avLst/>
            </a:prstGeom>
            <a:solidFill>
              <a:srgbClr val="A7E0F4"/>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63" name="Google Shape;763;p20"/>
            <p:cNvSpPr txBox="1"/>
            <p:nvPr/>
          </p:nvSpPr>
          <p:spPr>
            <a:xfrm>
              <a:off x="2344756" y="2521653"/>
              <a:ext cx="19351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mostly, usually</a:t>
              </a:r>
              <a:endParaRPr/>
            </a:p>
          </p:txBody>
        </p:sp>
        <p:sp>
          <p:nvSpPr>
            <p:cNvPr id="764" name="Google Shape;764;p20"/>
            <p:cNvSpPr txBox="1"/>
            <p:nvPr/>
          </p:nvSpPr>
          <p:spPr>
            <a:xfrm>
              <a:off x="1043038" y="2654255"/>
              <a:ext cx="10278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person</a:t>
              </a:r>
              <a:endParaRPr/>
            </a:p>
          </p:txBody>
        </p:sp>
        <p:sp>
          <p:nvSpPr>
            <p:cNvPr id="765" name="Google Shape;765;p20"/>
            <p:cNvSpPr txBox="1"/>
            <p:nvPr/>
          </p:nvSpPr>
          <p:spPr>
            <a:xfrm>
              <a:off x="1229313" y="3327395"/>
              <a:ext cx="7873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June</a:t>
              </a:r>
              <a:endParaRPr/>
            </a:p>
          </p:txBody>
        </p:sp>
        <p:sp>
          <p:nvSpPr>
            <p:cNvPr id="766" name="Google Shape;766;p20"/>
            <p:cNvSpPr txBox="1"/>
            <p:nvPr/>
          </p:nvSpPr>
          <p:spPr>
            <a:xfrm>
              <a:off x="3597407" y="3776310"/>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metre</a:t>
              </a:r>
              <a:endParaRPr sz="2000" b="0" i="0" u="none" strike="noStrike" cap="none">
                <a:solidFill>
                  <a:srgbClr val="1F3864"/>
                </a:solidFill>
                <a:latin typeface="Century Gothic"/>
                <a:ea typeface="Century Gothic"/>
                <a:cs typeface="Century Gothic"/>
                <a:sym typeface="Century Gothic"/>
              </a:endParaRPr>
            </a:p>
          </p:txBody>
        </p:sp>
        <p:sp>
          <p:nvSpPr>
            <p:cNvPr id="767" name="Google Shape;767;p20"/>
            <p:cNvSpPr txBox="1"/>
            <p:nvPr/>
          </p:nvSpPr>
          <p:spPr>
            <a:xfrm>
              <a:off x="1907567" y="1874649"/>
              <a:ext cx="10005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object</a:t>
              </a:r>
              <a:endParaRPr/>
            </a:p>
          </p:txBody>
        </p:sp>
        <p:sp>
          <p:nvSpPr>
            <p:cNvPr id="768" name="Google Shape;768;p20"/>
            <p:cNvSpPr txBox="1"/>
            <p:nvPr/>
          </p:nvSpPr>
          <p:spPr>
            <a:xfrm>
              <a:off x="1314811" y="3828386"/>
              <a:ext cx="196560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look, watch</a:t>
              </a:r>
              <a:endParaRPr/>
            </a:p>
          </p:txBody>
        </p:sp>
        <p:sp>
          <p:nvSpPr>
            <p:cNvPr id="769" name="Google Shape;769;p20"/>
            <p:cNvSpPr txBox="1"/>
            <p:nvPr/>
          </p:nvSpPr>
          <p:spPr>
            <a:xfrm>
              <a:off x="2052548" y="4512010"/>
              <a:ext cx="1516762"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someone, </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somebody</a:t>
              </a:r>
              <a:endParaRPr/>
            </a:p>
          </p:txBody>
        </p:sp>
        <p:sp>
          <p:nvSpPr>
            <p:cNvPr id="770" name="Google Shape;770;p20"/>
            <p:cNvSpPr txBox="1"/>
            <p:nvPr/>
          </p:nvSpPr>
          <p:spPr>
            <a:xfrm>
              <a:off x="2263599" y="3158213"/>
              <a:ext cx="229582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grow, growing</a:t>
              </a:r>
              <a:endParaRPr/>
            </a:p>
          </p:txBody>
        </p:sp>
      </p:grpSp>
      <p:grpSp>
        <p:nvGrpSpPr>
          <p:cNvPr id="771" name="Google Shape;771;p20"/>
          <p:cNvGrpSpPr/>
          <p:nvPr/>
        </p:nvGrpSpPr>
        <p:grpSpPr>
          <a:xfrm>
            <a:off x="1792706" y="1545338"/>
            <a:ext cx="4047214" cy="4046400"/>
            <a:chOff x="747423" y="1383526"/>
            <a:chExt cx="4047214" cy="4046400"/>
          </a:xfrm>
        </p:grpSpPr>
        <p:sp>
          <p:nvSpPr>
            <p:cNvPr id="772" name="Google Shape;77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73" name="Google Shape;773;p20"/>
            <p:cNvSpPr txBox="1"/>
            <p:nvPr/>
          </p:nvSpPr>
          <p:spPr>
            <a:xfrm>
              <a:off x="1657881" y="1815038"/>
              <a:ext cx="227177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d</a:t>
              </a:r>
              <a:r>
                <a:rPr lang="en-GB" sz="2000" b="0" i="0" u="none" strike="noStrike" cap="none" dirty="0">
                  <a:solidFill>
                    <a:srgbClr val="1F3864"/>
                  </a:solidFill>
                  <a:latin typeface="Century Gothic"/>
                  <a:ea typeface="Century Gothic"/>
                  <a:cs typeface="Century Gothic"/>
                  <a:sym typeface="Century Gothic"/>
                </a:rPr>
                <a:t>er </a:t>
              </a:r>
              <a:r>
                <a:rPr lang="en-GB" sz="2000" b="0" i="0" u="none" strike="noStrike" cap="none" dirty="0" err="1">
                  <a:solidFill>
                    <a:srgbClr val="1F3864"/>
                  </a:solidFill>
                  <a:latin typeface="Century Gothic"/>
                  <a:ea typeface="Century Gothic"/>
                  <a:cs typeface="Century Gothic"/>
                  <a:sym typeface="Century Gothic"/>
                </a:rPr>
                <a:t>Gegenstand</a:t>
              </a:r>
              <a:endParaRPr sz="2000" b="0" i="0" u="none" strike="noStrike" cap="none" dirty="0">
                <a:solidFill>
                  <a:srgbClr val="1F3864"/>
                </a:solidFill>
                <a:latin typeface="Century Gothic"/>
                <a:ea typeface="Century Gothic"/>
                <a:cs typeface="Century Gothic"/>
                <a:sym typeface="Century Gothic"/>
              </a:endParaRPr>
            </a:p>
          </p:txBody>
        </p:sp>
        <p:sp>
          <p:nvSpPr>
            <p:cNvPr id="774" name="Google Shape;774;p20"/>
            <p:cNvSpPr txBox="1"/>
            <p:nvPr/>
          </p:nvSpPr>
          <p:spPr>
            <a:xfrm>
              <a:off x="988032" y="2534552"/>
              <a:ext cx="172675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d</a:t>
              </a:r>
              <a:r>
                <a:rPr lang="en-GB" sz="2000" b="0" i="0" u="none" strike="noStrike" cap="none" dirty="0">
                  <a:solidFill>
                    <a:srgbClr val="1F3864"/>
                  </a:solidFill>
                  <a:latin typeface="Century Gothic"/>
                  <a:ea typeface="Century Gothic"/>
                  <a:cs typeface="Century Gothic"/>
                  <a:sym typeface="Century Gothic"/>
                </a:rPr>
                <a:t>er </a:t>
              </a:r>
              <a:r>
                <a:rPr lang="en-GB" sz="2000" b="0" i="0" u="none" strike="noStrike" cap="none" dirty="0" err="1">
                  <a:solidFill>
                    <a:srgbClr val="1F3864"/>
                  </a:solidFill>
                  <a:latin typeface="Century Gothic"/>
                  <a:ea typeface="Century Gothic"/>
                  <a:cs typeface="Century Gothic"/>
                  <a:sym typeface="Century Gothic"/>
                </a:rPr>
                <a:t>Forscher</a:t>
              </a:r>
              <a:endParaRPr sz="2000" b="0" i="0" u="none" strike="noStrike" cap="none" dirty="0">
                <a:solidFill>
                  <a:srgbClr val="1F3864"/>
                </a:solidFill>
                <a:latin typeface="Century Gothic"/>
                <a:ea typeface="Century Gothic"/>
                <a:cs typeface="Century Gothic"/>
                <a:sym typeface="Century Gothic"/>
              </a:endParaRPr>
            </a:p>
          </p:txBody>
        </p:sp>
        <p:sp>
          <p:nvSpPr>
            <p:cNvPr id="775" name="Google Shape;775;p20"/>
            <p:cNvSpPr txBox="1"/>
            <p:nvPr/>
          </p:nvSpPr>
          <p:spPr>
            <a:xfrm>
              <a:off x="1059680" y="3749192"/>
              <a:ext cx="200247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die Bewegung</a:t>
              </a:r>
              <a:endParaRPr sz="2000" b="0" i="0" u="none" strike="noStrike" cap="none">
                <a:solidFill>
                  <a:srgbClr val="1F3864"/>
                </a:solidFill>
                <a:latin typeface="Century Gothic"/>
                <a:ea typeface="Century Gothic"/>
                <a:cs typeface="Century Gothic"/>
                <a:sym typeface="Century Gothic"/>
              </a:endParaRPr>
            </a:p>
          </p:txBody>
        </p:sp>
        <p:sp>
          <p:nvSpPr>
            <p:cNvPr id="776" name="Google Shape;776;p20"/>
            <p:cNvSpPr txBox="1"/>
            <p:nvPr/>
          </p:nvSpPr>
          <p:spPr>
            <a:xfrm>
              <a:off x="3201902" y="2898894"/>
              <a:ext cx="132600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ungefähr</a:t>
              </a:r>
              <a:endParaRPr sz="2000" b="0" i="0" u="none" strike="noStrike" cap="none">
                <a:solidFill>
                  <a:srgbClr val="1F3864"/>
                </a:solidFill>
                <a:latin typeface="Century Gothic"/>
                <a:ea typeface="Century Gothic"/>
                <a:cs typeface="Century Gothic"/>
                <a:sym typeface="Century Gothic"/>
              </a:endParaRPr>
            </a:p>
          </p:txBody>
        </p:sp>
        <p:sp>
          <p:nvSpPr>
            <p:cNvPr id="777" name="Google Shape;777;p20"/>
            <p:cNvSpPr txBox="1"/>
            <p:nvPr/>
          </p:nvSpPr>
          <p:spPr>
            <a:xfrm>
              <a:off x="2823544" y="2338022"/>
              <a:ext cx="131959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wachsen</a:t>
              </a:r>
              <a:endParaRPr sz="2000" b="0" i="0" u="none" strike="noStrike" cap="none">
                <a:solidFill>
                  <a:srgbClr val="1F3864"/>
                </a:solidFill>
                <a:latin typeface="Century Gothic"/>
                <a:ea typeface="Century Gothic"/>
                <a:cs typeface="Century Gothic"/>
                <a:sym typeface="Century Gothic"/>
              </a:endParaRPr>
            </a:p>
          </p:txBody>
        </p:sp>
        <p:sp>
          <p:nvSpPr>
            <p:cNvPr id="778" name="Google Shape;778;p20"/>
            <p:cNvSpPr txBox="1"/>
            <p:nvPr/>
          </p:nvSpPr>
          <p:spPr>
            <a:xfrm>
              <a:off x="2939041" y="4262353"/>
              <a:ext cx="121860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musstest</a:t>
              </a:r>
              <a:endParaRPr sz="2000" b="0" i="0" u="none" strike="noStrike" cap="none">
                <a:solidFill>
                  <a:srgbClr val="1F3864"/>
                </a:solidFill>
                <a:latin typeface="Century Gothic"/>
                <a:ea typeface="Century Gothic"/>
                <a:cs typeface="Century Gothic"/>
                <a:sym typeface="Century Gothic"/>
              </a:endParaRPr>
            </a:p>
          </p:txBody>
        </p:sp>
        <p:sp>
          <p:nvSpPr>
            <p:cNvPr id="779" name="Google Shape;779;p20"/>
            <p:cNvSpPr txBox="1"/>
            <p:nvPr/>
          </p:nvSpPr>
          <p:spPr>
            <a:xfrm>
              <a:off x="1894760" y="4733144"/>
              <a:ext cx="129875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historisch</a:t>
              </a:r>
              <a:endParaRPr sz="2000" b="0" i="0" u="none" strike="noStrike" cap="none">
                <a:solidFill>
                  <a:srgbClr val="1F3864"/>
                </a:solidFill>
                <a:latin typeface="Century Gothic"/>
                <a:ea typeface="Century Gothic"/>
                <a:cs typeface="Century Gothic"/>
                <a:sym typeface="Century Gothic"/>
              </a:endParaRPr>
            </a:p>
          </p:txBody>
        </p:sp>
        <p:sp>
          <p:nvSpPr>
            <p:cNvPr id="780" name="Google Shape;780;p20"/>
            <p:cNvSpPr txBox="1"/>
            <p:nvPr/>
          </p:nvSpPr>
          <p:spPr>
            <a:xfrm>
              <a:off x="1666888" y="3090819"/>
              <a:ext cx="115288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jemand</a:t>
              </a:r>
              <a:endParaRPr sz="2000" b="0" i="0" u="none" strike="noStrike" cap="none">
                <a:solidFill>
                  <a:srgbClr val="1F3864"/>
                </a:solidFill>
                <a:latin typeface="Century Gothic"/>
                <a:ea typeface="Century Gothic"/>
                <a:cs typeface="Century Gothic"/>
                <a:sym typeface="Century Gothic"/>
              </a:endParaRPr>
            </a:p>
          </p:txBody>
        </p:sp>
      </p:grpSp>
      <p:grpSp>
        <p:nvGrpSpPr>
          <p:cNvPr id="781" name="Google Shape;781;p20"/>
          <p:cNvGrpSpPr/>
          <p:nvPr/>
        </p:nvGrpSpPr>
        <p:grpSpPr>
          <a:xfrm>
            <a:off x="7190990" y="1578367"/>
            <a:ext cx="4047214" cy="4046400"/>
            <a:chOff x="747423" y="1383526"/>
            <a:chExt cx="4047214" cy="4046400"/>
          </a:xfrm>
        </p:grpSpPr>
        <p:sp>
          <p:nvSpPr>
            <p:cNvPr id="782" name="Google Shape;78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83" name="Google Shape;783;p20"/>
            <p:cNvSpPr txBox="1"/>
            <p:nvPr/>
          </p:nvSpPr>
          <p:spPr>
            <a:xfrm>
              <a:off x="2740405" y="2435150"/>
              <a:ext cx="10278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person</a:t>
              </a:r>
              <a:endParaRPr/>
            </a:p>
          </p:txBody>
        </p:sp>
        <p:sp>
          <p:nvSpPr>
            <p:cNvPr id="784" name="Google Shape;784;p20"/>
            <p:cNvSpPr txBox="1"/>
            <p:nvPr/>
          </p:nvSpPr>
          <p:spPr>
            <a:xfrm>
              <a:off x="1043038" y="2654255"/>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centimetre</a:t>
              </a:r>
              <a:endParaRPr sz="2000" b="0" i="0" u="none" strike="noStrike" cap="none">
                <a:solidFill>
                  <a:srgbClr val="1F3864"/>
                </a:solidFill>
                <a:latin typeface="Century Gothic"/>
                <a:ea typeface="Century Gothic"/>
                <a:cs typeface="Century Gothic"/>
                <a:sym typeface="Century Gothic"/>
              </a:endParaRPr>
            </a:p>
          </p:txBody>
        </p:sp>
        <p:sp>
          <p:nvSpPr>
            <p:cNvPr id="785" name="Google Shape;785;p20"/>
            <p:cNvSpPr txBox="1"/>
            <p:nvPr/>
          </p:nvSpPr>
          <p:spPr>
            <a:xfrm>
              <a:off x="1117677" y="3807742"/>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metre</a:t>
              </a:r>
              <a:endParaRPr sz="2000" b="0" i="0" u="none" strike="noStrike" cap="none">
                <a:solidFill>
                  <a:srgbClr val="1F3864"/>
                </a:solidFill>
                <a:latin typeface="Century Gothic"/>
                <a:ea typeface="Century Gothic"/>
                <a:cs typeface="Century Gothic"/>
                <a:sym typeface="Century Gothic"/>
              </a:endParaRPr>
            </a:p>
          </p:txBody>
        </p:sp>
        <p:sp>
          <p:nvSpPr>
            <p:cNvPr id="786" name="Google Shape;786;p20"/>
            <p:cNvSpPr txBox="1"/>
            <p:nvPr/>
          </p:nvSpPr>
          <p:spPr>
            <a:xfrm>
              <a:off x="3486037" y="3331878"/>
              <a:ext cx="9412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flower</a:t>
              </a:r>
              <a:endParaRPr/>
            </a:p>
          </p:txBody>
        </p:sp>
        <p:sp>
          <p:nvSpPr>
            <p:cNvPr id="787" name="Google Shape;787;p20"/>
            <p:cNvSpPr txBox="1"/>
            <p:nvPr/>
          </p:nvSpPr>
          <p:spPr>
            <a:xfrm>
              <a:off x="1907567" y="1874649"/>
              <a:ext cx="10422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historic</a:t>
              </a:r>
              <a:endParaRPr/>
            </a:p>
          </p:txBody>
        </p:sp>
        <p:sp>
          <p:nvSpPr>
            <p:cNvPr id="788" name="Google Shape;788;p20"/>
            <p:cNvSpPr txBox="1"/>
            <p:nvPr/>
          </p:nvSpPr>
          <p:spPr>
            <a:xfrm>
              <a:off x="2277891" y="3902816"/>
              <a:ext cx="196560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look, watch</a:t>
              </a:r>
              <a:endParaRPr/>
            </a:p>
          </p:txBody>
        </p:sp>
        <p:sp>
          <p:nvSpPr>
            <p:cNvPr id="789" name="Google Shape;789;p20"/>
            <p:cNvSpPr txBox="1"/>
            <p:nvPr/>
          </p:nvSpPr>
          <p:spPr>
            <a:xfrm>
              <a:off x="1682462" y="4634441"/>
              <a:ext cx="221086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no-one, nobody</a:t>
              </a:r>
              <a:endParaRPr/>
            </a:p>
          </p:txBody>
        </p:sp>
        <p:sp>
          <p:nvSpPr>
            <p:cNvPr id="790" name="Google Shape;790;p20"/>
            <p:cNvSpPr txBox="1"/>
            <p:nvPr/>
          </p:nvSpPr>
          <p:spPr>
            <a:xfrm>
              <a:off x="2092059" y="3233166"/>
              <a:ext cx="7873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June</a:t>
              </a:r>
              <a:endParaRPr/>
            </a:p>
          </p:txBody>
        </p:sp>
      </p:grpSp>
      <p:grpSp>
        <p:nvGrpSpPr>
          <p:cNvPr id="791" name="Google Shape;791;p20"/>
          <p:cNvGrpSpPr/>
          <p:nvPr/>
        </p:nvGrpSpPr>
        <p:grpSpPr>
          <a:xfrm>
            <a:off x="7210318" y="1586716"/>
            <a:ext cx="4047214" cy="4046400"/>
            <a:chOff x="747423" y="1383526"/>
            <a:chExt cx="4047214" cy="4046400"/>
          </a:xfrm>
        </p:grpSpPr>
        <p:sp>
          <p:nvSpPr>
            <p:cNvPr id="792" name="Google Shape;79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793" name="Google Shape;793;p20"/>
            <p:cNvSpPr txBox="1"/>
            <p:nvPr/>
          </p:nvSpPr>
          <p:spPr>
            <a:xfrm>
              <a:off x="3660373" y="2910168"/>
              <a:ext cx="97334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active</a:t>
              </a:r>
              <a:endParaRPr/>
            </a:p>
          </p:txBody>
        </p:sp>
        <p:sp>
          <p:nvSpPr>
            <p:cNvPr id="794" name="Google Shape;794;p20"/>
            <p:cNvSpPr txBox="1"/>
            <p:nvPr/>
          </p:nvSpPr>
          <p:spPr>
            <a:xfrm>
              <a:off x="1053746" y="2431708"/>
              <a:ext cx="290496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support, supporting</a:t>
              </a:r>
              <a:endParaRPr/>
            </a:p>
          </p:txBody>
        </p:sp>
        <p:sp>
          <p:nvSpPr>
            <p:cNvPr id="795" name="Google Shape;795;p20"/>
            <p:cNvSpPr txBox="1"/>
            <p:nvPr/>
          </p:nvSpPr>
          <p:spPr>
            <a:xfrm>
              <a:off x="2018430" y="3462445"/>
              <a:ext cx="11608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popular</a:t>
              </a:r>
              <a:endParaRPr/>
            </a:p>
          </p:txBody>
        </p:sp>
        <p:sp>
          <p:nvSpPr>
            <p:cNvPr id="796" name="Google Shape;796;p20"/>
            <p:cNvSpPr txBox="1"/>
            <p:nvPr/>
          </p:nvSpPr>
          <p:spPr>
            <a:xfrm>
              <a:off x="1919706" y="2943738"/>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had to</a:t>
              </a:r>
              <a:endParaRPr/>
            </a:p>
          </p:txBody>
        </p:sp>
        <p:sp>
          <p:nvSpPr>
            <p:cNvPr id="797" name="Google Shape;797;p20"/>
            <p:cNvSpPr txBox="1"/>
            <p:nvPr/>
          </p:nvSpPr>
          <p:spPr>
            <a:xfrm>
              <a:off x="2388276" y="1775486"/>
              <a:ext cx="73289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May</a:t>
              </a:r>
              <a:endParaRPr/>
            </a:p>
          </p:txBody>
        </p:sp>
        <p:sp>
          <p:nvSpPr>
            <p:cNvPr id="798" name="Google Shape;798;p20"/>
            <p:cNvSpPr txBox="1"/>
            <p:nvPr/>
          </p:nvSpPr>
          <p:spPr>
            <a:xfrm>
              <a:off x="1512840" y="4112753"/>
              <a:ext cx="244490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observe, watch</a:t>
              </a:r>
              <a:endParaRPr/>
            </a:p>
          </p:txBody>
        </p:sp>
        <p:sp>
          <p:nvSpPr>
            <p:cNvPr id="799" name="Google Shape;799;p20"/>
            <p:cNvSpPr txBox="1"/>
            <p:nvPr/>
          </p:nvSpPr>
          <p:spPr>
            <a:xfrm>
              <a:off x="1832228" y="4672882"/>
              <a:ext cx="19351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mostly, usually</a:t>
              </a:r>
              <a:endParaRPr/>
            </a:p>
          </p:txBody>
        </p:sp>
        <p:sp>
          <p:nvSpPr>
            <p:cNvPr id="800" name="Google Shape;800;p20"/>
            <p:cNvSpPr txBox="1"/>
            <p:nvPr/>
          </p:nvSpPr>
          <p:spPr>
            <a:xfrm>
              <a:off x="1041702" y="3071309"/>
              <a:ext cx="76976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after</a:t>
              </a:r>
              <a:endParaRPr/>
            </a:p>
          </p:txBody>
        </p:sp>
      </p:grpSp>
      <p:grpSp>
        <p:nvGrpSpPr>
          <p:cNvPr id="801" name="Google Shape;801;p20"/>
          <p:cNvGrpSpPr/>
          <p:nvPr/>
        </p:nvGrpSpPr>
        <p:grpSpPr>
          <a:xfrm>
            <a:off x="7155265" y="1542035"/>
            <a:ext cx="4047214" cy="4046400"/>
            <a:chOff x="747423" y="1383526"/>
            <a:chExt cx="4047214" cy="4046400"/>
          </a:xfrm>
        </p:grpSpPr>
        <p:sp>
          <p:nvSpPr>
            <p:cNvPr id="802" name="Google Shape;80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03" name="Google Shape;803;p20"/>
            <p:cNvSpPr txBox="1"/>
            <p:nvPr/>
          </p:nvSpPr>
          <p:spPr>
            <a:xfrm>
              <a:off x="2773158" y="3046240"/>
              <a:ext cx="136768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chemistry</a:t>
              </a:r>
              <a:endParaRPr/>
            </a:p>
          </p:txBody>
        </p:sp>
        <p:sp>
          <p:nvSpPr>
            <p:cNvPr id="804" name="Google Shape;804;p20"/>
            <p:cNvSpPr txBox="1"/>
            <p:nvPr/>
          </p:nvSpPr>
          <p:spPr>
            <a:xfrm>
              <a:off x="2225860" y="4879264"/>
              <a:ext cx="90922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tourist</a:t>
              </a:r>
              <a:endParaRPr/>
            </a:p>
          </p:txBody>
        </p:sp>
        <p:sp>
          <p:nvSpPr>
            <p:cNvPr id="805" name="Google Shape;805;p20"/>
            <p:cNvSpPr txBox="1"/>
            <p:nvPr/>
          </p:nvSpPr>
          <p:spPr>
            <a:xfrm>
              <a:off x="1810286" y="4117964"/>
              <a:ext cx="1827744"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to fall asleep,</a:t>
              </a:r>
              <a:endParaRPr dirty="0"/>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falling asleep</a:t>
              </a:r>
              <a:endParaRPr dirty="0"/>
            </a:p>
          </p:txBody>
        </p:sp>
        <p:sp>
          <p:nvSpPr>
            <p:cNvPr id="806" name="Google Shape;806;p20"/>
            <p:cNvSpPr txBox="1"/>
            <p:nvPr/>
          </p:nvSpPr>
          <p:spPr>
            <a:xfrm>
              <a:off x="1298358" y="2621353"/>
              <a:ext cx="325281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was able, could</a:t>
              </a:r>
              <a:endParaRPr/>
            </a:p>
          </p:txBody>
        </p:sp>
        <p:sp>
          <p:nvSpPr>
            <p:cNvPr id="807" name="Google Shape;807;p20"/>
            <p:cNvSpPr txBox="1"/>
            <p:nvPr/>
          </p:nvSpPr>
          <p:spPr>
            <a:xfrm>
              <a:off x="1634219" y="1851832"/>
              <a:ext cx="1220206"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scientist,</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scholar</a:t>
              </a:r>
              <a:endParaRPr/>
            </a:p>
          </p:txBody>
        </p:sp>
        <p:sp>
          <p:nvSpPr>
            <p:cNvPr id="808" name="Google Shape;808;p20"/>
            <p:cNvSpPr txBox="1"/>
            <p:nvPr/>
          </p:nvSpPr>
          <p:spPr>
            <a:xfrm>
              <a:off x="2919958" y="2058078"/>
              <a:ext cx="124425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moment</a:t>
              </a:r>
              <a:endParaRPr/>
            </a:p>
          </p:txBody>
        </p:sp>
        <p:sp>
          <p:nvSpPr>
            <p:cNvPr id="809" name="Google Shape;809;p20"/>
            <p:cNvSpPr txBox="1"/>
            <p:nvPr/>
          </p:nvSpPr>
          <p:spPr>
            <a:xfrm>
              <a:off x="943138" y="3622546"/>
              <a:ext cx="280557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when (past), as, than</a:t>
              </a:r>
              <a:endParaRPr/>
            </a:p>
          </p:txBody>
        </p:sp>
        <p:sp>
          <p:nvSpPr>
            <p:cNvPr id="810" name="Google Shape;810;p20"/>
            <p:cNvSpPr txBox="1"/>
            <p:nvPr/>
          </p:nvSpPr>
          <p:spPr>
            <a:xfrm>
              <a:off x="867977" y="3096997"/>
              <a:ext cx="155363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movement</a:t>
              </a:r>
              <a:endParaRPr/>
            </a:p>
          </p:txBody>
        </p:sp>
      </p:grpSp>
      <p:grpSp>
        <p:nvGrpSpPr>
          <p:cNvPr id="811" name="Google Shape;811;p20"/>
          <p:cNvGrpSpPr/>
          <p:nvPr/>
        </p:nvGrpSpPr>
        <p:grpSpPr>
          <a:xfrm>
            <a:off x="7182721" y="1569544"/>
            <a:ext cx="4047214" cy="4046400"/>
            <a:chOff x="747423" y="1383526"/>
            <a:chExt cx="4047214" cy="4046400"/>
          </a:xfrm>
        </p:grpSpPr>
        <p:sp>
          <p:nvSpPr>
            <p:cNvPr id="812" name="Google Shape;812;p20"/>
            <p:cNvSpPr/>
            <p:nvPr/>
          </p:nvSpPr>
          <p:spPr>
            <a:xfrm>
              <a:off x="747423" y="1383526"/>
              <a:ext cx="4047214" cy="4046400"/>
            </a:xfrm>
            <a:prstGeom prst="ellipse">
              <a:avLst/>
            </a:prstGeom>
            <a:solidFill>
              <a:srgbClr val="92D050"/>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13" name="Google Shape;813;p20"/>
            <p:cNvSpPr txBox="1"/>
            <p:nvPr/>
          </p:nvSpPr>
          <p:spPr>
            <a:xfrm>
              <a:off x="2337939" y="4899901"/>
              <a:ext cx="9412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flower</a:t>
              </a:r>
              <a:endParaRPr/>
            </a:p>
          </p:txBody>
        </p:sp>
        <p:sp>
          <p:nvSpPr>
            <p:cNvPr id="814" name="Google Shape;814;p20"/>
            <p:cNvSpPr txBox="1"/>
            <p:nvPr/>
          </p:nvSpPr>
          <p:spPr>
            <a:xfrm>
              <a:off x="1043038" y="2534985"/>
              <a:ext cx="31630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were able to, could</a:t>
              </a:r>
              <a:endParaRPr/>
            </a:p>
          </p:txBody>
        </p:sp>
        <p:sp>
          <p:nvSpPr>
            <p:cNvPr id="815" name="Google Shape;815;p20"/>
            <p:cNvSpPr txBox="1"/>
            <p:nvPr/>
          </p:nvSpPr>
          <p:spPr>
            <a:xfrm>
              <a:off x="1048440" y="4001753"/>
              <a:ext cx="210185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had to</a:t>
              </a:r>
              <a:endParaRPr/>
            </a:p>
          </p:txBody>
        </p:sp>
        <p:sp>
          <p:nvSpPr>
            <p:cNvPr id="816" name="Google Shape;816;p20"/>
            <p:cNvSpPr txBox="1"/>
            <p:nvPr/>
          </p:nvSpPr>
          <p:spPr>
            <a:xfrm>
              <a:off x="2409642" y="3544918"/>
              <a:ext cx="224292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wanted</a:t>
              </a:r>
              <a:endParaRPr/>
            </a:p>
          </p:txBody>
        </p:sp>
        <p:sp>
          <p:nvSpPr>
            <p:cNvPr id="817" name="Google Shape;817;p20"/>
            <p:cNvSpPr txBox="1"/>
            <p:nvPr/>
          </p:nvSpPr>
          <p:spPr>
            <a:xfrm>
              <a:off x="1408089" y="1945212"/>
              <a:ext cx="262924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take along (with)</a:t>
              </a:r>
              <a:endParaRPr/>
            </a:p>
          </p:txBody>
        </p:sp>
        <p:sp>
          <p:nvSpPr>
            <p:cNvPr id="818" name="Google Shape;818;p20"/>
            <p:cNvSpPr txBox="1"/>
            <p:nvPr/>
          </p:nvSpPr>
          <p:spPr>
            <a:xfrm>
              <a:off x="2007583" y="4438558"/>
              <a:ext cx="213872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to look, watch</a:t>
              </a:r>
              <a:endParaRPr sz="2000" b="0" i="0" u="none" strike="noStrike" cap="none" dirty="0">
                <a:solidFill>
                  <a:srgbClr val="1F3864"/>
                </a:solidFill>
                <a:latin typeface="Century Gothic"/>
                <a:ea typeface="Century Gothic"/>
                <a:cs typeface="Century Gothic"/>
                <a:sym typeface="Century Gothic"/>
              </a:endParaRPr>
            </a:p>
          </p:txBody>
        </p:sp>
        <p:sp>
          <p:nvSpPr>
            <p:cNvPr id="819" name="Google Shape;819;p20"/>
            <p:cNvSpPr txBox="1"/>
            <p:nvPr/>
          </p:nvSpPr>
          <p:spPr>
            <a:xfrm>
              <a:off x="3921035" y="3112786"/>
              <a:ext cx="73289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May</a:t>
              </a:r>
              <a:endParaRPr/>
            </a:p>
          </p:txBody>
        </p:sp>
        <p:sp>
          <p:nvSpPr>
            <p:cNvPr id="820" name="Google Shape;820;p20"/>
            <p:cNvSpPr txBox="1"/>
            <p:nvPr/>
          </p:nvSpPr>
          <p:spPr>
            <a:xfrm>
              <a:off x="815920" y="3082738"/>
              <a:ext cx="2887329"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approximately, about</a:t>
              </a:r>
              <a:endParaRPr/>
            </a:p>
          </p:txBody>
        </p:sp>
      </p:grpSp>
      <p:grpSp>
        <p:nvGrpSpPr>
          <p:cNvPr id="821" name="Google Shape;821;p20"/>
          <p:cNvGrpSpPr/>
          <p:nvPr/>
        </p:nvGrpSpPr>
        <p:grpSpPr>
          <a:xfrm>
            <a:off x="1774643" y="1482463"/>
            <a:ext cx="4047214" cy="4046400"/>
            <a:chOff x="747423" y="1383526"/>
            <a:chExt cx="4047214" cy="4046400"/>
          </a:xfrm>
        </p:grpSpPr>
        <p:sp>
          <p:nvSpPr>
            <p:cNvPr id="822" name="Google Shape;82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23" name="Google Shape;823;p20"/>
            <p:cNvSpPr txBox="1"/>
            <p:nvPr/>
          </p:nvSpPr>
          <p:spPr>
            <a:xfrm>
              <a:off x="1852961" y="1803272"/>
              <a:ext cx="135165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Juni</a:t>
              </a:r>
              <a:endParaRPr sz="2000" b="0" i="0" u="none" strike="noStrike" cap="none">
                <a:solidFill>
                  <a:srgbClr val="1F3864"/>
                </a:solidFill>
                <a:latin typeface="Century Gothic"/>
                <a:ea typeface="Century Gothic"/>
                <a:cs typeface="Century Gothic"/>
                <a:sym typeface="Century Gothic"/>
              </a:endParaRPr>
            </a:p>
          </p:txBody>
        </p:sp>
        <p:sp>
          <p:nvSpPr>
            <p:cNvPr id="824" name="Google Shape;824;p20"/>
            <p:cNvSpPr txBox="1"/>
            <p:nvPr/>
          </p:nvSpPr>
          <p:spPr>
            <a:xfrm>
              <a:off x="988032" y="2534552"/>
              <a:ext cx="172996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Moment</a:t>
              </a:r>
              <a:endParaRPr/>
            </a:p>
          </p:txBody>
        </p:sp>
        <p:sp>
          <p:nvSpPr>
            <p:cNvPr id="825" name="Google Shape;825;p20"/>
            <p:cNvSpPr txBox="1"/>
            <p:nvPr/>
          </p:nvSpPr>
          <p:spPr>
            <a:xfrm>
              <a:off x="1176066" y="3984726"/>
              <a:ext cx="1407758"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April</a:t>
              </a:r>
              <a:endParaRPr/>
            </a:p>
          </p:txBody>
        </p:sp>
        <p:sp>
          <p:nvSpPr>
            <p:cNvPr id="826" name="Google Shape;826;p20"/>
            <p:cNvSpPr txBox="1"/>
            <p:nvPr/>
          </p:nvSpPr>
          <p:spPr>
            <a:xfrm>
              <a:off x="3201902" y="2898894"/>
              <a:ext cx="147027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die Person</a:t>
              </a:r>
              <a:endParaRPr/>
            </a:p>
          </p:txBody>
        </p:sp>
        <p:sp>
          <p:nvSpPr>
            <p:cNvPr id="827" name="Google Shape;827;p20"/>
            <p:cNvSpPr txBox="1"/>
            <p:nvPr/>
          </p:nvSpPr>
          <p:spPr>
            <a:xfrm>
              <a:off x="2823544" y="2338022"/>
              <a:ext cx="132600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(der) Mai</a:t>
              </a:r>
              <a:endParaRPr/>
            </a:p>
          </p:txBody>
        </p:sp>
        <p:sp>
          <p:nvSpPr>
            <p:cNvPr id="828" name="Google Shape;828;p20"/>
            <p:cNvSpPr txBox="1"/>
            <p:nvPr/>
          </p:nvSpPr>
          <p:spPr>
            <a:xfrm>
              <a:off x="2716404" y="3475173"/>
              <a:ext cx="160813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mitnehmen</a:t>
              </a:r>
              <a:endParaRPr sz="2000" b="0" i="0" u="none" strike="noStrike" cap="none">
                <a:solidFill>
                  <a:srgbClr val="1F3864"/>
                </a:solidFill>
                <a:latin typeface="Century Gothic"/>
                <a:ea typeface="Century Gothic"/>
                <a:cs typeface="Century Gothic"/>
                <a:sym typeface="Century Gothic"/>
              </a:endParaRPr>
            </a:p>
          </p:txBody>
        </p:sp>
        <p:sp>
          <p:nvSpPr>
            <p:cNvPr id="829" name="Google Shape;829;p20"/>
            <p:cNvSpPr txBox="1"/>
            <p:nvPr/>
          </p:nvSpPr>
          <p:spPr>
            <a:xfrm>
              <a:off x="2405371" y="4538615"/>
              <a:ext cx="130837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niemand</a:t>
              </a:r>
              <a:endParaRPr sz="2000" b="0" i="0" u="none" strike="noStrike" cap="none">
                <a:solidFill>
                  <a:srgbClr val="1F3864"/>
                </a:solidFill>
                <a:latin typeface="Century Gothic"/>
                <a:ea typeface="Century Gothic"/>
                <a:cs typeface="Century Gothic"/>
                <a:sym typeface="Century Gothic"/>
              </a:endParaRPr>
            </a:p>
          </p:txBody>
        </p:sp>
        <p:sp>
          <p:nvSpPr>
            <p:cNvPr id="830" name="Google Shape;830;p20"/>
            <p:cNvSpPr txBox="1"/>
            <p:nvPr/>
          </p:nvSpPr>
          <p:spPr>
            <a:xfrm>
              <a:off x="1184596" y="3251971"/>
              <a:ext cx="1423788"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nachdem</a:t>
              </a:r>
              <a:endParaRPr sz="2000" b="0" i="0" u="none" strike="noStrike" cap="none">
                <a:solidFill>
                  <a:srgbClr val="1F3864"/>
                </a:solidFill>
                <a:latin typeface="Century Gothic"/>
                <a:ea typeface="Century Gothic"/>
                <a:cs typeface="Century Gothic"/>
                <a:sym typeface="Century Gothic"/>
              </a:endParaRPr>
            </a:p>
          </p:txBody>
        </p:sp>
      </p:grpSp>
      <p:grpSp>
        <p:nvGrpSpPr>
          <p:cNvPr id="831" name="Google Shape;831;p20"/>
          <p:cNvGrpSpPr/>
          <p:nvPr/>
        </p:nvGrpSpPr>
        <p:grpSpPr>
          <a:xfrm>
            <a:off x="7183015" y="1579396"/>
            <a:ext cx="4047214" cy="4046400"/>
            <a:chOff x="747423" y="1383526"/>
            <a:chExt cx="4047214" cy="4046400"/>
          </a:xfrm>
        </p:grpSpPr>
        <p:sp>
          <p:nvSpPr>
            <p:cNvPr id="832" name="Google Shape;83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33" name="Google Shape;833;p20"/>
            <p:cNvSpPr txBox="1"/>
            <p:nvPr/>
          </p:nvSpPr>
          <p:spPr>
            <a:xfrm>
              <a:off x="1387522" y="3973506"/>
              <a:ext cx="283763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were able, could</a:t>
              </a:r>
              <a:endParaRPr/>
            </a:p>
          </p:txBody>
        </p:sp>
        <p:sp>
          <p:nvSpPr>
            <p:cNvPr id="834" name="Google Shape;834;p20"/>
            <p:cNvSpPr txBox="1"/>
            <p:nvPr/>
          </p:nvSpPr>
          <p:spPr>
            <a:xfrm>
              <a:off x="1078733" y="2374008"/>
              <a:ext cx="1691489"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wanted</a:t>
              </a:r>
              <a:endParaRPr/>
            </a:p>
          </p:txBody>
        </p:sp>
        <p:sp>
          <p:nvSpPr>
            <p:cNvPr id="835" name="Google Shape;835;p20"/>
            <p:cNvSpPr txBox="1"/>
            <p:nvPr/>
          </p:nvSpPr>
          <p:spPr>
            <a:xfrm>
              <a:off x="1210628" y="2961247"/>
              <a:ext cx="72808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April</a:t>
              </a:r>
              <a:endParaRPr/>
            </a:p>
          </p:txBody>
        </p:sp>
        <p:sp>
          <p:nvSpPr>
            <p:cNvPr id="836" name="Google Shape;836;p20"/>
            <p:cNvSpPr txBox="1"/>
            <p:nvPr/>
          </p:nvSpPr>
          <p:spPr>
            <a:xfrm>
              <a:off x="2870138" y="2418182"/>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had to</a:t>
              </a:r>
              <a:endParaRPr/>
            </a:p>
          </p:txBody>
        </p:sp>
        <p:sp>
          <p:nvSpPr>
            <p:cNvPr id="837" name="Google Shape;837;p20"/>
            <p:cNvSpPr txBox="1"/>
            <p:nvPr/>
          </p:nvSpPr>
          <p:spPr>
            <a:xfrm>
              <a:off x="1789177" y="1811907"/>
              <a:ext cx="210185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had to</a:t>
              </a:r>
              <a:endParaRPr/>
            </a:p>
          </p:txBody>
        </p:sp>
        <p:sp>
          <p:nvSpPr>
            <p:cNvPr id="838" name="Google Shape;838;p20"/>
            <p:cNvSpPr txBox="1"/>
            <p:nvPr/>
          </p:nvSpPr>
          <p:spPr>
            <a:xfrm>
              <a:off x="2353252" y="2980546"/>
              <a:ext cx="224292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wanted</a:t>
              </a:r>
              <a:endParaRPr/>
            </a:p>
          </p:txBody>
        </p:sp>
        <p:sp>
          <p:nvSpPr>
            <p:cNvPr id="839" name="Google Shape;839;p20"/>
            <p:cNvSpPr txBox="1"/>
            <p:nvPr/>
          </p:nvSpPr>
          <p:spPr>
            <a:xfrm>
              <a:off x="1844294" y="4434215"/>
              <a:ext cx="1842171"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fall asleep,</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falling asleep</a:t>
              </a:r>
              <a:endParaRPr/>
            </a:p>
          </p:txBody>
        </p:sp>
        <p:sp>
          <p:nvSpPr>
            <p:cNvPr id="840" name="Google Shape;840;p20"/>
            <p:cNvSpPr txBox="1"/>
            <p:nvPr/>
          </p:nvSpPr>
          <p:spPr>
            <a:xfrm>
              <a:off x="1020110" y="3487270"/>
              <a:ext cx="297389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was able, could</a:t>
              </a:r>
              <a:endParaRPr/>
            </a:p>
          </p:txBody>
        </p:sp>
      </p:grpSp>
      <p:grpSp>
        <p:nvGrpSpPr>
          <p:cNvPr id="841" name="Google Shape;841;p20"/>
          <p:cNvGrpSpPr/>
          <p:nvPr/>
        </p:nvGrpSpPr>
        <p:grpSpPr>
          <a:xfrm>
            <a:off x="7182426" y="1560114"/>
            <a:ext cx="4047214" cy="4046400"/>
            <a:chOff x="747423" y="1383526"/>
            <a:chExt cx="4047214" cy="4046400"/>
          </a:xfrm>
        </p:grpSpPr>
        <p:sp>
          <p:nvSpPr>
            <p:cNvPr id="842" name="Google Shape;84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43" name="Google Shape;843;p20"/>
            <p:cNvSpPr txBox="1"/>
            <p:nvPr/>
          </p:nvSpPr>
          <p:spPr>
            <a:xfrm>
              <a:off x="2100576" y="2533880"/>
              <a:ext cx="244490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observe, watch</a:t>
              </a:r>
              <a:endParaRPr/>
            </a:p>
          </p:txBody>
        </p:sp>
        <p:sp>
          <p:nvSpPr>
            <p:cNvPr id="844" name="Google Shape;844;p20"/>
            <p:cNvSpPr txBox="1"/>
            <p:nvPr/>
          </p:nvSpPr>
          <p:spPr>
            <a:xfrm>
              <a:off x="1341081" y="1967959"/>
              <a:ext cx="280557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when (past), as, than</a:t>
              </a:r>
              <a:endParaRPr/>
            </a:p>
          </p:txBody>
        </p:sp>
        <p:sp>
          <p:nvSpPr>
            <p:cNvPr id="845" name="Google Shape;845;p20"/>
            <p:cNvSpPr txBox="1"/>
            <p:nvPr/>
          </p:nvSpPr>
          <p:spPr>
            <a:xfrm>
              <a:off x="1261843" y="3986048"/>
              <a:ext cx="1516762"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support,</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supporting</a:t>
              </a:r>
              <a:endParaRPr/>
            </a:p>
          </p:txBody>
        </p:sp>
        <p:sp>
          <p:nvSpPr>
            <p:cNvPr id="846" name="Google Shape;846;p20"/>
            <p:cNvSpPr txBox="1"/>
            <p:nvPr/>
          </p:nvSpPr>
          <p:spPr>
            <a:xfrm>
              <a:off x="2453305" y="3545188"/>
              <a:ext cx="221086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no-one, nobody</a:t>
              </a:r>
              <a:endParaRPr/>
            </a:p>
          </p:txBody>
        </p:sp>
        <p:sp>
          <p:nvSpPr>
            <p:cNvPr id="847" name="Google Shape;847;p20"/>
            <p:cNvSpPr txBox="1"/>
            <p:nvPr/>
          </p:nvSpPr>
          <p:spPr>
            <a:xfrm>
              <a:off x="986564" y="2590830"/>
              <a:ext cx="101822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before</a:t>
              </a:r>
              <a:endParaRPr/>
            </a:p>
          </p:txBody>
        </p:sp>
        <p:sp>
          <p:nvSpPr>
            <p:cNvPr id="848" name="Google Shape;848;p20"/>
            <p:cNvSpPr txBox="1"/>
            <p:nvPr/>
          </p:nvSpPr>
          <p:spPr>
            <a:xfrm>
              <a:off x="2056770" y="4810147"/>
              <a:ext cx="155363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movement</a:t>
              </a:r>
              <a:endParaRPr/>
            </a:p>
          </p:txBody>
        </p:sp>
        <p:sp>
          <p:nvSpPr>
            <p:cNvPr id="849" name="Google Shape;849;p20"/>
            <p:cNvSpPr txBox="1"/>
            <p:nvPr/>
          </p:nvSpPr>
          <p:spPr>
            <a:xfrm>
              <a:off x="2982963" y="4161401"/>
              <a:ext cx="136768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chemistry</a:t>
              </a:r>
              <a:endParaRPr/>
            </a:p>
          </p:txBody>
        </p:sp>
        <p:sp>
          <p:nvSpPr>
            <p:cNvPr id="850" name="Google Shape;850;p20"/>
            <p:cNvSpPr txBox="1"/>
            <p:nvPr/>
          </p:nvSpPr>
          <p:spPr>
            <a:xfrm>
              <a:off x="1502154" y="3087468"/>
              <a:ext cx="31293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discover, discovering</a:t>
              </a:r>
              <a:endParaRPr/>
            </a:p>
          </p:txBody>
        </p:sp>
      </p:grpSp>
      <p:grpSp>
        <p:nvGrpSpPr>
          <p:cNvPr id="851" name="Google Shape;851;p20"/>
          <p:cNvGrpSpPr/>
          <p:nvPr/>
        </p:nvGrpSpPr>
        <p:grpSpPr>
          <a:xfrm>
            <a:off x="7200654" y="1548818"/>
            <a:ext cx="4047214" cy="4046400"/>
            <a:chOff x="747423" y="1383526"/>
            <a:chExt cx="4047214" cy="4046400"/>
          </a:xfrm>
        </p:grpSpPr>
        <p:sp>
          <p:nvSpPr>
            <p:cNvPr id="852" name="Google Shape;85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53" name="Google Shape;853;p20"/>
            <p:cNvSpPr txBox="1"/>
            <p:nvPr/>
          </p:nvSpPr>
          <p:spPr>
            <a:xfrm>
              <a:off x="2224134" y="2172632"/>
              <a:ext cx="2056973"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approximately,</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about</a:t>
              </a:r>
              <a:endParaRPr/>
            </a:p>
          </p:txBody>
        </p:sp>
        <p:sp>
          <p:nvSpPr>
            <p:cNvPr id="854" name="Google Shape;854;p20"/>
            <p:cNvSpPr txBox="1"/>
            <p:nvPr/>
          </p:nvSpPr>
          <p:spPr>
            <a:xfrm>
              <a:off x="956841" y="2685388"/>
              <a:ext cx="11608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popular</a:t>
              </a:r>
              <a:endParaRPr/>
            </a:p>
          </p:txBody>
        </p:sp>
        <p:sp>
          <p:nvSpPr>
            <p:cNvPr id="855" name="Google Shape;855;p20"/>
            <p:cNvSpPr txBox="1"/>
            <p:nvPr/>
          </p:nvSpPr>
          <p:spPr>
            <a:xfrm>
              <a:off x="1504758" y="3849809"/>
              <a:ext cx="10422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historic</a:t>
              </a:r>
              <a:endParaRPr/>
            </a:p>
          </p:txBody>
        </p:sp>
        <p:sp>
          <p:nvSpPr>
            <p:cNvPr id="856" name="Google Shape;856;p20"/>
            <p:cNvSpPr txBox="1"/>
            <p:nvPr/>
          </p:nvSpPr>
          <p:spPr>
            <a:xfrm>
              <a:off x="2482727" y="3081419"/>
              <a:ext cx="218521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scientist, scholar</a:t>
              </a:r>
              <a:endParaRPr/>
            </a:p>
          </p:txBody>
        </p:sp>
        <p:sp>
          <p:nvSpPr>
            <p:cNvPr id="857" name="Google Shape;857;p20"/>
            <p:cNvSpPr txBox="1"/>
            <p:nvPr/>
          </p:nvSpPr>
          <p:spPr>
            <a:xfrm>
              <a:off x="2146643" y="1588648"/>
              <a:ext cx="10278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person</a:t>
              </a:r>
              <a:endParaRPr/>
            </a:p>
          </p:txBody>
        </p:sp>
        <p:sp>
          <p:nvSpPr>
            <p:cNvPr id="858" name="Google Shape;858;p20"/>
            <p:cNvSpPr txBox="1"/>
            <p:nvPr/>
          </p:nvSpPr>
          <p:spPr>
            <a:xfrm>
              <a:off x="1083236" y="3196244"/>
              <a:ext cx="90922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tourist</a:t>
              </a:r>
              <a:endParaRPr/>
            </a:p>
          </p:txBody>
        </p:sp>
        <p:sp>
          <p:nvSpPr>
            <p:cNvPr id="859" name="Google Shape;859;p20"/>
            <p:cNvSpPr txBox="1"/>
            <p:nvPr/>
          </p:nvSpPr>
          <p:spPr>
            <a:xfrm>
              <a:off x="1446986" y="4410037"/>
              <a:ext cx="265970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researcher, explorer</a:t>
              </a:r>
              <a:endParaRPr/>
            </a:p>
          </p:txBody>
        </p:sp>
        <p:sp>
          <p:nvSpPr>
            <p:cNvPr id="860" name="Google Shape;860;p20"/>
            <p:cNvSpPr txBox="1"/>
            <p:nvPr/>
          </p:nvSpPr>
          <p:spPr>
            <a:xfrm>
              <a:off x="2650719" y="3644481"/>
              <a:ext cx="19351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mostly, usually</a:t>
              </a:r>
              <a:endParaRPr/>
            </a:p>
          </p:txBody>
        </p:sp>
      </p:grpSp>
      <p:grpSp>
        <p:nvGrpSpPr>
          <p:cNvPr id="861" name="Google Shape;861;p20"/>
          <p:cNvGrpSpPr/>
          <p:nvPr/>
        </p:nvGrpSpPr>
        <p:grpSpPr>
          <a:xfrm>
            <a:off x="7155397" y="1559758"/>
            <a:ext cx="4047214" cy="4046400"/>
            <a:chOff x="747423" y="1383526"/>
            <a:chExt cx="4047214" cy="4046400"/>
          </a:xfrm>
        </p:grpSpPr>
        <p:sp>
          <p:nvSpPr>
            <p:cNvPr id="862" name="Google Shape;862;p20"/>
            <p:cNvSpPr/>
            <p:nvPr/>
          </p:nvSpPr>
          <p:spPr>
            <a:xfrm>
              <a:off x="747423" y="1383526"/>
              <a:ext cx="4047214" cy="4046400"/>
            </a:xfrm>
            <a:prstGeom prst="ellipse">
              <a:avLst/>
            </a:prstGeom>
            <a:solidFill>
              <a:srgbClr val="FFD966"/>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63" name="Google Shape;863;p20"/>
            <p:cNvSpPr txBox="1"/>
            <p:nvPr/>
          </p:nvSpPr>
          <p:spPr>
            <a:xfrm>
              <a:off x="2276274" y="2883088"/>
              <a:ext cx="196560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look, watch</a:t>
              </a:r>
              <a:endParaRPr/>
            </a:p>
          </p:txBody>
        </p:sp>
        <p:sp>
          <p:nvSpPr>
            <p:cNvPr id="864" name="Google Shape;864;p20"/>
            <p:cNvSpPr txBox="1"/>
            <p:nvPr/>
          </p:nvSpPr>
          <p:spPr>
            <a:xfrm>
              <a:off x="1043038" y="2534985"/>
              <a:ext cx="97334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active</a:t>
              </a:r>
              <a:endParaRPr/>
            </a:p>
          </p:txBody>
        </p:sp>
        <p:sp>
          <p:nvSpPr>
            <p:cNvPr id="865" name="Google Shape;865;p20"/>
            <p:cNvSpPr txBox="1"/>
            <p:nvPr/>
          </p:nvSpPr>
          <p:spPr>
            <a:xfrm>
              <a:off x="1097172" y="3525680"/>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metre</a:t>
              </a:r>
              <a:endParaRPr sz="2000" b="0" i="0" u="none" strike="noStrike" cap="none">
                <a:solidFill>
                  <a:srgbClr val="1F3864"/>
                </a:solidFill>
                <a:latin typeface="Century Gothic"/>
                <a:ea typeface="Century Gothic"/>
                <a:cs typeface="Century Gothic"/>
                <a:sym typeface="Century Gothic"/>
              </a:endParaRPr>
            </a:p>
          </p:txBody>
        </p:sp>
        <p:sp>
          <p:nvSpPr>
            <p:cNvPr id="866" name="Google Shape;866;p20"/>
            <p:cNvSpPr txBox="1"/>
            <p:nvPr/>
          </p:nvSpPr>
          <p:spPr>
            <a:xfrm>
              <a:off x="3284430" y="3406726"/>
              <a:ext cx="10005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object</a:t>
              </a:r>
              <a:endParaRPr/>
            </a:p>
          </p:txBody>
        </p:sp>
        <p:sp>
          <p:nvSpPr>
            <p:cNvPr id="867" name="Google Shape;867;p20"/>
            <p:cNvSpPr txBox="1"/>
            <p:nvPr/>
          </p:nvSpPr>
          <p:spPr>
            <a:xfrm>
              <a:off x="2171375" y="1787185"/>
              <a:ext cx="124425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moment</a:t>
              </a:r>
              <a:endParaRPr/>
            </a:p>
          </p:txBody>
        </p:sp>
        <p:sp>
          <p:nvSpPr>
            <p:cNvPr id="868" name="Google Shape;868;p20"/>
            <p:cNvSpPr txBox="1"/>
            <p:nvPr/>
          </p:nvSpPr>
          <p:spPr>
            <a:xfrm>
              <a:off x="2288769" y="3898585"/>
              <a:ext cx="94128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flower</a:t>
              </a:r>
              <a:endParaRPr/>
            </a:p>
          </p:txBody>
        </p:sp>
        <p:sp>
          <p:nvSpPr>
            <p:cNvPr id="869" name="Google Shape;869;p20"/>
            <p:cNvSpPr txBox="1"/>
            <p:nvPr/>
          </p:nvSpPr>
          <p:spPr>
            <a:xfrm>
              <a:off x="1710039" y="4546933"/>
              <a:ext cx="229582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grow, growing</a:t>
              </a:r>
              <a:endParaRPr/>
            </a:p>
          </p:txBody>
        </p:sp>
        <p:sp>
          <p:nvSpPr>
            <p:cNvPr id="870" name="Google Shape;870;p20"/>
            <p:cNvSpPr txBox="1"/>
            <p:nvPr/>
          </p:nvSpPr>
          <p:spPr>
            <a:xfrm>
              <a:off x="2639417" y="2317213"/>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centimetre</a:t>
              </a:r>
              <a:endParaRPr sz="2000" b="0" i="0" u="none" strike="noStrike" cap="none">
                <a:solidFill>
                  <a:srgbClr val="1F3864"/>
                </a:solidFill>
                <a:latin typeface="Century Gothic"/>
                <a:ea typeface="Century Gothic"/>
                <a:cs typeface="Century Gothic"/>
                <a:sym typeface="Century Gothic"/>
              </a:endParaRPr>
            </a:p>
          </p:txBody>
        </p:sp>
      </p:grpSp>
      <p:grpSp>
        <p:nvGrpSpPr>
          <p:cNvPr id="871" name="Google Shape;871;p20"/>
          <p:cNvGrpSpPr/>
          <p:nvPr/>
        </p:nvGrpSpPr>
        <p:grpSpPr>
          <a:xfrm>
            <a:off x="1783579" y="1505327"/>
            <a:ext cx="4047214" cy="4046400"/>
            <a:chOff x="747423" y="1383526"/>
            <a:chExt cx="4047214" cy="4046400"/>
          </a:xfrm>
        </p:grpSpPr>
        <p:sp>
          <p:nvSpPr>
            <p:cNvPr id="872" name="Google Shape;87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73" name="Google Shape;873;p20"/>
            <p:cNvSpPr txBox="1"/>
            <p:nvPr/>
          </p:nvSpPr>
          <p:spPr>
            <a:xfrm>
              <a:off x="1852961" y="1803272"/>
              <a:ext cx="177805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beobachten</a:t>
              </a:r>
              <a:endParaRPr sz="2000" b="0" i="0" u="none" strike="noStrike" cap="none">
                <a:solidFill>
                  <a:srgbClr val="1F3864"/>
                </a:solidFill>
                <a:latin typeface="Century Gothic"/>
                <a:ea typeface="Century Gothic"/>
                <a:cs typeface="Century Gothic"/>
                <a:sym typeface="Century Gothic"/>
              </a:endParaRPr>
            </a:p>
          </p:txBody>
        </p:sp>
        <p:sp>
          <p:nvSpPr>
            <p:cNvPr id="874" name="Google Shape;874;p20"/>
            <p:cNvSpPr txBox="1"/>
            <p:nvPr/>
          </p:nvSpPr>
          <p:spPr>
            <a:xfrm>
              <a:off x="988032" y="2534552"/>
              <a:ext cx="104868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konnte</a:t>
              </a:r>
              <a:endParaRPr sz="2000" b="0" i="0" u="none" strike="noStrike" cap="none">
                <a:solidFill>
                  <a:srgbClr val="1F3864"/>
                </a:solidFill>
                <a:latin typeface="Century Gothic"/>
                <a:ea typeface="Century Gothic"/>
                <a:cs typeface="Century Gothic"/>
                <a:sym typeface="Century Gothic"/>
              </a:endParaRPr>
            </a:p>
          </p:txBody>
        </p:sp>
        <p:sp>
          <p:nvSpPr>
            <p:cNvPr id="875" name="Google Shape;875;p20"/>
            <p:cNvSpPr txBox="1"/>
            <p:nvPr/>
          </p:nvSpPr>
          <p:spPr>
            <a:xfrm>
              <a:off x="1176066" y="3984726"/>
              <a:ext cx="256993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dirty="0">
                  <a:solidFill>
                    <a:srgbClr val="1F3864"/>
                  </a:solidFill>
                  <a:latin typeface="Century Gothic"/>
                  <a:ea typeface="Century Gothic"/>
                  <a:cs typeface="Century Gothic"/>
                  <a:sym typeface="Century Gothic"/>
                </a:rPr>
                <a:t>d</a:t>
              </a:r>
              <a:r>
                <a:rPr lang="en-GB" sz="2000" b="0" i="0" u="none" strike="noStrike" cap="none" dirty="0">
                  <a:solidFill>
                    <a:srgbClr val="1F3864"/>
                  </a:solidFill>
                  <a:latin typeface="Century Gothic"/>
                  <a:ea typeface="Century Gothic"/>
                  <a:cs typeface="Century Gothic"/>
                  <a:sym typeface="Century Gothic"/>
                </a:rPr>
                <a:t>er </a:t>
              </a:r>
              <a:r>
                <a:rPr lang="en-GB" sz="2000" b="0" i="0" u="none" strike="noStrike" cap="none" dirty="0" err="1">
                  <a:solidFill>
                    <a:srgbClr val="1F3864"/>
                  </a:solidFill>
                  <a:latin typeface="Century Gothic"/>
                  <a:ea typeface="Century Gothic"/>
                  <a:cs typeface="Century Gothic"/>
                  <a:sym typeface="Century Gothic"/>
                </a:rPr>
                <a:t>Wissenschaftler</a:t>
              </a:r>
              <a:endParaRPr sz="2000" b="0" i="0" u="none" strike="noStrike" cap="none" dirty="0">
                <a:solidFill>
                  <a:srgbClr val="1F3864"/>
                </a:solidFill>
                <a:latin typeface="Century Gothic"/>
                <a:ea typeface="Century Gothic"/>
                <a:cs typeface="Century Gothic"/>
                <a:sym typeface="Century Gothic"/>
              </a:endParaRPr>
            </a:p>
          </p:txBody>
        </p:sp>
        <p:sp>
          <p:nvSpPr>
            <p:cNvPr id="876" name="Google Shape;876;p20"/>
            <p:cNvSpPr txBox="1"/>
            <p:nvPr/>
          </p:nvSpPr>
          <p:spPr>
            <a:xfrm>
              <a:off x="3201902" y="2898894"/>
              <a:ext cx="60465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als</a:t>
              </a:r>
              <a:r>
                <a:rPr lang="en-GB" sz="2000" b="0" i="0" u="none" strike="noStrike" cap="none" baseline="30000">
                  <a:solidFill>
                    <a:srgbClr val="1F3864"/>
                  </a:solidFill>
                  <a:latin typeface="Century Gothic"/>
                  <a:ea typeface="Century Gothic"/>
                  <a:cs typeface="Century Gothic"/>
                  <a:sym typeface="Century Gothic"/>
                </a:rPr>
                <a:t>3</a:t>
              </a:r>
              <a:endParaRPr/>
            </a:p>
          </p:txBody>
        </p:sp>
        <p:sp>
          <p:nvSpPr>
            <p:cNvPr id="877" name="Google Shape;877;p20"/>
            <p:cNvSpPr txBox="1"/>
            <p:nvPr/>
          </p:nvSpPr>
          <p:spPr>
            <a:xfrm>
              <a:off x="2823544" y="2338022"/>
              <a:ext cx="141096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die Blume</a:t>
              </a:r>
              <a:endParaRPr/>
            </a:p>
          </p:txBody>
        </p:sp>
        <p:sp>
          <p:nvSpPr>
            <p:cNvPr id="878" name="Google Shape;878;p20"/>
            <p:cNvSpPr txBox="1"/>
            <p:nvPr/>
          </p:nvSpPr>
          <p:spPr>
            <a:xfrm>
              <a:off x="2716404" y="3475173"/>
              <a:ext cx="131959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wachsen</a:t>
              </a:r>
              <a:endParaRPr sz="2000" b="0" i="0" u="none" strike="noStrike" cap="none">
                <a:solidFill>
                  <a:srgbClr val="1F3864"/>
                </a:solidFill>
                <a:latin typeface="Century Gothic"/>
                <a:ea typeface="Century Gothic"/>
                <a:cs typeface="Century Gothic"/>
                <a:sym typeface="Century Gothic"/>
              </a:endParaRPr>
            </a:p>
          </p:txBody>
        </p:sp>
        <p:sp>
          <p:nvSpPr>
            <p:cNvPr id="879" name="Google Shape;879;p20"/>
            <p:cNvSpPr txBox="1"/>
            <p:nvPr/>
          </p:nvSpPr>
          <p:spPr>
            <a:xfrm>
              <a:off x="2405371" y="4538615"/>
              <a:ext cx="8290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meist</a:t>
              </a:r>
              <a:endParaRPr sz="2000" b="0" i="0" u="none" strike="noStrike" cap="none">
                <a:solidFill>
                  <a:srgbClr val="1F3864"/>
                </a:solidFill>
                <a:latin typeface="Century Gothic"/>
                <a:ea typeface="Century Gothic"/>
                <a:cs typeface="Century Gothic"/>
                <a:sym typeface="Century Gothic"/>
              </a:endParaRPr>
            </a:p>
          </p:txBody>
        </p:sp>
        <p:sp>
          <p:nvSpPr>
            <p:cNvPr id="880" name="Google Shape;880;p20"/>
            <p:cNvSpPr txBox="1"/>
            <p:nvPr/>
          </p:nvSpPr>
          <p:spPr>
            <a:xfrm>
              <a:off x="1285222" y="3112532"/>
              <a:ext cx="123463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konntest</a:t>
              </a:r>
              <a:endParaRPr sz="2000" b="0" i="0" u="none" strike="noStrike" cap="none">
                <a:solidFill>
                  <a:srgbClr val="1F3864"/>
                </a:solidFill>
                <a:latin typeface="Century Gothic"/>
                <a:ea typeface="Century Gothic"/>
                <a:cs typeface="Century Gothic"/>
                <a:sym typeface="Century Gothic"/>
              </a:endParaRPr>
            </a:p>
          </p:txBody>
        </p:sp>
      </p:grpSp>
      <p:grpSp>
        <p:nvGrpSpPr>
          <p:cNvPr id="881" name="Google Shape;881;p20"/>
          <p:cNvGrpSpPr/>
          <p:nvPr/>
        </p:nvGrpSpPr>
        <p:grpSpPr>
          <a:xfrm>
            <a:off x="7201307" y="1569067"/>
            <a:ext cx="4047214" cy="4046400"/>
            <a:chOff x="747423" y="1383526"/>
            <a:chExt cx="4047214" cy="4046400"/>
          </a:xfrm>
        </p:grpSpPr>
        <p:sp>
          <p:nvSpPr>
            <p:cNvPr id="882" name="Google Shape;88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83" name="Google Shape;883;p20"/>
            <p:cNvSpPr txBox="1"/>
            <p:nvPr/>
          </p:nvSpPr>
          <p:spPr>
            <a:xfrm>
              <a:off x="1177843" y="2372077"/>
              <a:ext cx="325281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was able, could</a:t>
              </a:r>
              <a:endParaRPr/>
            </a:p>
          </p:txBody>
        </p:sp>
        <p:sp>
          <p:nvSpPr>
            <p:cNvPr id="884" name="Google Shape;884;p20"/>
            <p:cNvSpPr txBox="1"/>
            <p:nvPr/>
          </p:nvSpPr>
          <p:spPr>
            <a:xfrm>
              <a:off x="1240808" y="2918686"/>
              <a:ext cx="1572866"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support,</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 supporting</a:t>
              </a:r>
              <a:endParaRPr/>
            </a:p>
          </p:txBody>
        </p:sp>
        <p:sp>
          <p:nvSpPr>
            <p:cNvPr id="885" name="Google Shape;885;p20"/>
            <p:cNvSpPr txBox="1"/>
            <p:nvPr/>
          </p:nvSpPr>
          <p:spPr>
            <a:xfrm>
              <a:off x="997545" y="3746970"/>
              <a:ext cx="265970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researcher, explorer</a:t>
              </a:r>
              <a:endParaRPr/>
            </a:p>
          </p:txBody>
        </p:sp>
        <p:sp>
          <p:nvSpPr>
            <p:cNvPr id="886" name="Google Shape;886;p20"/>
            <p:cNvSpPr txBox="1"/>
            <p:nvPr/>
          </p:nvSpPr>
          <p:spPr>
            <a:xfrm>
              <a:off x="3123402" y="3059854"/>
              <a:ext cx="102784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person</a:t>
              </a:r>
              <a:endParaRPr/>
            </a:p>
          </p:txBody>
        </p:sp>
        <p:sp>
          <p:nvSpPr>
            <p:cNvPr id="887" name="Google Shape;887;p20"/>
            <p:cNvSpPr txBox="1"/>
            <p:nvPr/>
          </p:nvSpPr>
          <p:spPr>
            <a:xfrm>
              <a:off x="1936063" y="1774637"/>
              <a:ext cx="196560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look, watch</a:t>
              </a:r>
              <a:endParaRPr/>
            </a:p>
          </p:txBody>
        </p:sp>
        <p:sp>
          <p:nvSpPr>
            <p:cNvPr id="888" name="Google Shape;888;p20"/>
            <p:cNvSpPr txBox="1"/>
            <p:nvPr/>
          </p:nvSpPr>
          <p:spPr>
            <a:xfrm>
              <a:off x="2362693" y="4876636"/>
              <a:ext cx="97334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active</a:t>
              </a:r>
              <a:endParaRPr/>
            </a:p>
          </p:txBody>
        </p:sp>
        <p:sp>
          <p:nvSpPr>
            <p:cNvPr id="889" name="Google Shape;889;p20"/>
            <p:cNvSpPr txBox="1"/>
            <p:nvPr/>
          </p:nvSpPr>
          <p:spPr>
            <a:xfrm>
              <a:off x="1290121" y="4336165"/>
              <a:ext cx="2887329"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approximately, about</a:t>
              </a:r>
              <a:endParaRPr/>
            </a:p>
          </p:txBody>
        </p:sp>
        <p:sp>
          <p:nvSpPr>
            <p:cNvPr id="890" name="Google Shape;890;p20"/>
            <p:cNvSpPr txBox="1"/>
            <p:nvPr/>
          </p:nvSpPr>
          <p:spPr>
            <a:xfrm>
              <a:off x="3859812" y="3613144"/>
              <a:ext cx="7873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June</a:t>
              </a:r>
              <a:endParaRPr/>
            </a:p>
          </p:txBody>
        </p:sp>
      </p:grpSp>
      <p:grpSp>
        <p:nvGrpSpPr>
          <p:cNvPr id="891" name="Google Shape;891;p20"/>
          <p:cNvGrpSpPr/>
          <p:nvPr/>
        </p:nvGrpSpPr>
        <p:grpSpPr>
          <a:xfrm>
            <a:off x="7201346" y="1550591"/>
            <a:ext cx="4047214" cy="4046400"/>
            <a:chOff x="747423" y="1383526"/>
            <a:chExt cx="4047214" cy="4046400"/>
          </a:xfrm>
        </p:grpSpPr>
        <p:sp>
          <p:nvSpPr>
            <p:cNvPr id="892" name="Google Shape;89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93" name="Google Shape;893;p20"/>
            <p:cNvSpPr txBox="1"/>
            <p:nvPr/>
          </p:nvSpPr>
          <p:spPr>
            <a:xfrm>
              <a:off x="3379142" y="2721198"/>
              <a:ext cx="124425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moment</a:t>
              </a:r>
              <a:endParaRPr/>
            </a:p>
          </p:txBody>
        </p:sp>
        <p:sp>
          <p:nvSpPr>
            <p:cNvPr id="894" name="Google Shape;894;p20"/>
            <p:cNvSpPr txBox="1"/>
            <p:nvPr/>
          </p:nvSpPr>
          <p:spPr>
            <a:xfrm>
              <a:off x="1223207" y="2664055"/>
              <a:ext cx="155363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movement</a:t>
              </a:r>
              <a:endParaRPr/>
            </a:p>
          </p:txBody>
        </p:sp>
        <p:sp>
          <p:nvSpPr>
            <p:cNvPr id="895" name="Google Shape;895;p20"/>
            <p:cNvSpPr txBox="1"/>
            <p:nvPr/>
          </p:nvSpPr>
          <p:spPr>
            <a:xfrm>
              <a:off x="1035731" y="3800094"/>
              <a:ext cx="1691489"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wanted</a:t>
              </a:r>
              <a:endParaRPr/>
            </a:p>
          </p:txBody>
        </p:sp>
        <p:sp>
          <p:nvSpPr>
            <p:cNvPr id="896" name="Google Shape;896;p20"/>
            <p:cNvSpPr txBox="1"/>
            <p:nvPr/>
          </p:nvSpPr>
          <p:spPr>
            <a:xfrm>
              <a:off x="3825651" y="3406726"/>
              <a:ext cx="76976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after</a:t>
              </a:r>
              <a:endParaRPr/>
            </a:p>
          </p:txBody>
        </p:sp>
        <p:sp>
          <p:nvSpPr>
            <p:cNvPr id="897" name="Google Shape;897;p20"/>
            <p:cNvSpPr txBox="1"/>
            <p:nvPr/>
          </p:nvSpPr>
          <p:spPr>
            <a:xfrm>
              <a:off x="1604028" y="2046588"/>
              <a:ext cx="2444900"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observe, watch</a:t>
              </a:r>
              <a:endParaRPr/>
            </a:p>
          </p:txBody>
        </p:sp>
        <p:sp>
          <p:nvSpPr>
            <p:cNvPr id="898" name="Google Shape;898;p20"/>
            <p:cNvSpPr txBox="1"/>
            <p:nvPr/>
          </p:nvSpPr>
          <p:spPr>
            <a:xfrm>
              <a:off x="2744407" y="4232656"/>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had to</a:t>
              </a:r>
              <a:endParaRPr/>
            </a:p>
          </p:txBody>
        </p:sp>
        <p:sp>
          <p:nvSpPr>
            <p:cNvPr id="899" name="Google Shape;899;p20"/>
            <p:cNvSpPr txBox="1"/>
            <p:nvPr/>
          </p:nvSpPr>
          <p:spPr>
            <a:xfrm>
              <a:off x="1070948" y="3248585"/>
              <a:ext cx="2629246"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take along (with)</a:t>
              </a:r>
              <a:endParaRPr/>
            </a:p>
          </p:txBody>
        </p:sp>
        <p:sp>
          <p:nvSpPr>
            <p:cNvPr id="900" name="Google Shape;900;p20"/>
            <p:cNvSpPr txBox="1"/>
            <p:nvPr/>
          </p:nvSpPr>
          <p:spPr>
            <a:xfrm>
              <a:off x="2390654" y="4826495"/>
              <a:ext cx="73289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May</a:t>
              </a:r>
              <a:endParaRPr/>
            </a:p>
          </p:txBody>
        </p:sp>
      </p:grpSp>
      <p:grpSp>
        <p:nvGrpSpPr>
          <p:cNvPr id="901" name="Google Shape;901;p20"/>
          <p:cNvGrpSpPr/>
          <p:nvPr/>
        </p:nvGrpSpPr>
        <p:grpSpPr>
          <a:xfrm>
            <a:off x="7163810" y="1570840"/>
            <a:ext cx="4047214" cy="4046400"/>
            <a:chOff x="747423" y="1383526"/>
            <a:chExt cx="4047214" cy="4046400"/>
          </a:xfrm>
        </p:grpSpPr>
        <p:sp>
          <p:nvSpPr>
            <p:cNvPr id="902" name="Google Shape;90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03" name="Google Shape;903;p20"/>
            <p:cNvSpPr txBox="1"/>
            <p:nvPr/>
          </p:nvSpPr>
          <p:spPr>
            <a:xfrm>
              <a:off x="2955929" y="2287004"/>
              <a:ext cx="11608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popular</a:t>
              </a:r>
              <a:endParaRPr/>
            </a:p>
          </p:txBody>
        </p:sp>
        <p:sp>
          <p:nvSpPr>
            <p:cNvPr id="904" name="Google Shape;904;p20"/>
            <p:cNvSpPr txBox="1"/>
            <p:nvPr/>
          </p:nvSpPr>
          <p:spPr>
            <a:xfrm>
              <a:off x="1202064" y="2415715"/>
              <a:ext cx="90922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tourist</a:t>
              </a:r>
              <a:endParaRPr/>
            </a:p>
          </p:txBody>
        </p:sp>
        <p:sp>
          <p:nvSpPr>
            <p:cNvPr id="905" name="Google Shape;905;p20"/>
            <p:cNvSpPr txBox="1"/>
            <p:nvPr/>
          </p:nvSpPr>
          <p:spPr>
            <a:xfrm>
              <a:off x="969951" y="3613144"/>
              <a:ext cx="92204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metre</a:t>
              </a:r>
              <a:endParaRPr/>
            </a:p>
          </p:txBody>
        </p:sp>
        <p:sp>
          <p:nvSpPr>
            <p:cNvPr id="906" name="Google Shape;906;p20"/>
            <p:cNvSpPr txBox="1"/>
            <p:nvPr/>
          </p:nvSpPr>
          <p:spPr>
            <a:xfrm>
              <a:off x="2324248" y="3599814"/>
              <a:ext cx="2295821"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grow, growing</a:t>
              </a:r>
              <a:endParaRPr/>
            </a:p>
          </p:txBody>
        </p:sp>
        <p:sp>
          <p:nvSpPr>
            <p:cNvPr id="907" name="Google Shape;907;p20"/>
            <p:cNvSpPr txBox="1"/>
            <p:nvPr/>
          </p:nvSpPr>
          <p:spPr>
            <a:xfrm>
              <a:off x="2140098" y="1731526"/>
              <a:ext cx="1042273"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historic</a:t>
              </a:r>
              <a:endParaRPr/>
            </a:p>
          </p:txBody>
        </p:sp>
        <p:sp>
          <p:nvSpPr>
            <p:cNvPr id="908" name="Google Shape;908;p20"/>
            <p:cNvSpPr txBox="1"/>
            <p:nvPr/>
          </p:nvSpPr>
          <p:spPr>
            <a:xfrm>
              <a:off x="1396049" y="4246057"/>
              <a:ext cx="282481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someone, somebody</a:t>
              </a:r>
              <a:endParaRPr/>
            </a:p>
          </p:txBody>
        </p:sp>
        <p:sp>
          <p:nvSpPr>
            <p:cNvPr id="909" name="Google Shape;909;p20"/>
            <p:cNvSpPr txBox="1"/>
            <p:nvPr/>
          </p:nvSpPr>
          <p:spPr>
            <a:xfrm>
              <a:off x="2290485" y="4872937"/>
              <a:ext cx="1000595"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object</a:t>
              </a:r>
              <a:endParaRPr/>
            </a:p>
          </p:txBody>
        </p:sp>
        <p:sp>
          <p:nvSpPr>
            <p:cNvPr id="910" name="Google Shape;910;p20"/>
            <p:cNvSpPr txBox="1"/>
            <p:nvPr/>
          </p:nvSpPr>
          <p:spPr>
            <a:xfrm>
              <a:off x="2051266" y="2950540"/>
              <a:ext cx="155042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centimetre</a:t>
              </a:r>
              <a:endParaRPr/>
            </a:p>
          </p:txBody>
        </p:sp>
      </p:grpSp>
      <p:grpSp>
        <p:nvGrpSpPr>
          <p:cNvPr id="911" name="Google Shape;911;p20"/>
          <p:cNvGrpSpPr/>
          <p:nvPr/>
        </p:nvGrpSpPr>
        <p:grpSpPr>
          <a:xfrm>
            <a:off x="7155712" y="1561410"/>
            <a:ext cx="4047214" cy="4046400"/>
            <a:chOff x="747423" y="1383526"/>
            <a:chExt cx="4047214" cy="4046400"/>
          </a:xfrm>
        </p:grpSpPr>
        <p:sp>
          <p:nvSpPr>
            <p:cNvPr id="912" name="Google Shape;912;p20"/>
            <p:cNvSpPr/>
            <p:nvPr/>
          </p:nvSpPr>
          <p:spPr>
            <a:xfrm>
              <a:off x="747423" y="1383526"/>
              <a:ext cx="4047214" cy="4046400"/>
            </a:xfrm>
            <a:prstGeom prst="ellipse">
              <a:avLst/>
            </a:prstGeom>
            <a:solidFill>
              <a:srgbClr val="D883FF"/>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13" name="Google Shape;913;p20"/>
            <p:cNvSpPr txBox="1"/>
            <p:nvPr/>
          </p:nvSpPr>
          <p:spPr>
            <a:xfrm>
              <a:off x="2888599" y="2402508"/>
              <a:ext cx="136768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chemistry</a:t>
              </a:r>
              <a:endParaRPr/>
            </a:p>
          </p:txBody>
        </p:sp>
        <p:sp>
          <p:nvSpPr>
            <p:cNvPr id="914" name="Google Shape;914;p20"/>
            <p:cNvSpPr txBox="1"/>
            <p:nvPr/>
          </p:nvSpPr>
          <p:spPr>
            <a:xfrm>
              <a:off x="1214654" y="2317036"/>
              <a:ext cx="1628972"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discover,</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discovering</a:t>
              </a:r>
              <a:endParaRPr/>
            </a:p>
          </p:txBody>
        </p:sp>
        <p:sp>
          <p:nvSpPr>
            <p:cNvPr id="915" name="Google Shape;915;p20"/>
            <p:cNvSpPr txBox="1"/>
            <p:nvPr/>
          </p:nvSpPr>
          <p:spPr>
            <a:xfrm>
              <a:off x="1156222" y="3698842"/>
              <a:ext cx="72808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April</a:t>
              </a:r>
              <a:endParaRPr/>
            </a:p>
          </p:txBody>
        </p:sp>
        <p:sp>
          <p:nvSpPr>
            <p:cNvPr id="916" name="Google Shape;916;p20"/>
            <p:cNvSpPr txBox="1"/>
            <p:nvPr/>
          </p:nvSpPr>
          <p:spPr>
            <a:xfrm>
              <a:off x="2793724" y="3094494"/>
              <a:ext cx="1842171" cy="707886"/>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to fall asleep,</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falling asleep</a:t>
              </a:r>
              <a:endParaRPr/>
            </a:p>
          </p:txBody>
        </p:sp>
        <p:sp>
          <p:nvSpPr>
            <p:cNvPr id="917" name="Google Shape;917;p20"/>
            <p:cNvSpPr txBox="1"/>
            <p:nvPr/>
          </p:nvSpPr>
          <p:spPr>
            <a:xfrm>
              <a:off x="1745463" y="1789278"/>
              <a:ext cx="2185214"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scientist, scholar</a:t>
              </a:r>
              <a:endParaRPr/>
            </a:p>
          </p:txBody>
        </p:sp>
        <p:sp>
          <p:nvSpPr>
            <p:cNvPr id="918" name="Google Shape;918;p20"/>
            <p:cNvSpPr txBox="1"/>
            <p:nvPr/>
          </p:nvSpPr>
          <p:spPr>
            <a:xfrm>
              <a:off x="2287778" y="3932047"/>
              <a:ext cx="210185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had to</a:t>
              </a:r>
              <a:endParaRPr/>
            </a:p>
          </p:txBody>
        </p:sp>
        <p:sp>
          <p:nvSpPr>
            <p:cNvPr id="919" name="Google Shape;919;p20"/>
            <p:cNvSpPr txBox="1"/>
            <p:nvPr/>
          </p:nvSpPr>
          <p:spPr>
            <a:xfrm>
              <a:off x="1682789" y="4476926"/>
              <a:ext cx="2242922"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I, s/he, it wanted</a:t>
              </a:r>
              <a:endParaRPr/>
            </a:p>
          </p:txBody>
        </p:sp>
        <p:sp>
          <p:nvSpPr>
            <p:cNvPr id="920" name="Google Shape;920;p20"/>
            <p:cNvSpPr txBox="1"/>
            <p:nvPr/>
          </p:nvSpPr>
          <p:spPr>
            <a:xfrm>
              <a:off x="1731285" y="3178859"/>
              <a:ext cx="1018227" cy="400110"/>
            </a:xfrm>
            <a:prstGeom prst="rect">
              <a:avLst/>
            </a:prstGeom>
            <a:solidFill>
              <a:schemeClr val="lt1"/>
            </a:solidFill>
            <a:ln w="2857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before</a:t>
              </a:r>
              <a:endParaRPr/>
            </a:p>
          </p:txBody>
        </p:sp>
      </p:grpSp>
      <p:sp>
        <p:nvSpPr>
          <p:cNvPr id="921" name="Google Shape;921;p20"/>
          <p:cNvSpPr/>
          <p:nvPr/>
        </p:nvSpPr>
        <p:spPr>
          <a:xfrm>
            <a:off x="1773817" y="1511949"/>
            <a:ext cx="4047214" cy="4046400"/>
          </a:xfrm>
          <a:prstGeom prst="ellipse">
            <a:avLst/>
          </a:prstGeom>
          <a:solidFill>
            <a:srgbClr val="E3EAFD"/>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22" name="Google Shape;922;p20"/>
          <p:cNvSpPr/>
          <p:nvPr/>
        </p:nvSpPr>
        <p:spPr>
          <a:xfrm>
            <a:off x="7179213" y="1561410"/>
            <a:ext cx="4047214" cy="4046400"/>
          </a:xfrm>
          <a:prstGeom prst="ellipse">
            <a:avLst/>
          </a:prstGeom>
          <a:solidFill>
            <a:srgbClr val="E3EAFD"/>
          </a:solidFill>
          <a:ln w="28575"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9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9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90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89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88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1"/>
                                          </p:stCondLst>
                                        </p:cTn>
                                        <p:tgtEl>
                                          <p:spTgt spid="8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8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8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8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83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1"/>
                                          </p:stCondLst>
                                        </p:cTn>
                                        <p:tgtEl>
                                          <p:spTgt spid="8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8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80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1"/>
                                          </p:stCondLst>
                                        </p:cTn>
                                        <p:tgtEl>
                                          <p:spTgt spid="79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78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1"/>
                                          </p:stCondLst>
                                        </p:cTn>
                                        <p:tgtEl>
                                          <p:spTgt spid="77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76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75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1"/>
                                          </p:stCondLst>
                                        </p:cTn>
                                        <p:tgtEl>
                                          <p:spTgt spid="74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731"/>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1"/>
                                          </p:stCondLst>
                                        </p:cTn>
                                        <p:tgtEl>
                                          <p:spTgt spid="7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1"/>
                                          </p:stCondLst>
                                        </p:cTn>
                                        <p:tgtEl>
                                          <p:spTgt spid="71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1"/>
                                          </p:stCondLst>
                                        </p:cTn>
                                        <p:tgtEl>
                                          <p:spTgt spid="70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1"/>
                                          </p:stCondLst>
                                        </p:cTn>
                                        <p:tgtEl>
                                          <p:spTgt spid="69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1"/>
                                          </p:stCondLst>
                                        </p:cTn>
                                        <p:tgtEl>
                                          <p:spTgt spid="68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1"/>
                                          </p:stCondLst>
                                        </p:cTn>
                                        <p:tgtEl>
                                          <p:spTgt spid="67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1"/>
                                          </p:stCondLst>
                                        </p:cTn>
                                        <p:tgtEl>
                                          <p:spTgt spid="66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1"/>
                                          </p:stCondLst>
                                        </p:cTn>
                                        <p:tgtEl>
                                          <p:spTgt spid="65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1"/>
                                          </p:stCondLst>
                                        </p:cTn>
                                        <p:tgtEl>
                                          <p:spTgt spid="64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1"/>
                                          </p:stCondLst>
                                        </p:cTn>
                                        <p:tgtEl>
                                          <p:spTgt spid="631"/>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1"/>
                                          </p:stCondLst>
                                        </p:cTn>
                                        <p:tgtEl>
                                          <p:spTgt spid="6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7"/>
        <p:cNvGrpSpPr/>
        <p:nvPr/>
      </p:nvGrpSpPr>
      <p:grpSpPr>
        <a:xfrm>
          <a:off x="0" y="0"/>
          <a:ext cx="0" cy="0"/>
          <a:chOff x="0" y="0"/>
          <a:chExt cx="0" cy="0"/>
        </a:xfrm>
      </p:grpSpPr>
      <p:pic>
        <p:nvPicPr>
          <p:cNvPr id="1238" name="Google Shape;1238;p22" descr="background rectangle"/>
          <p:cNvPicPr preferRelativeResize="0"/>
          <p:nvPr/>
        </p:nvPicPr>
        <p:blipFill rotWithShape="1">
          <a:blip r:embed="rId4">
            <a:alphaModFix/>
          </a:blip>
          <a:srcRect/>
          <a:stretch/>
        </p:blipFill>
        <p:spPr>
          <a:xfrm>
            <a:off x="0" y="294041"/>
            <a:ext cx="4743450" cy="869950"/>
          </a:xfrm>
          <a:prstGeom prst="rect">
            <a:avLst/>
          </a:prstGeom>
          <a:noFill/>
          <a:ln>
            <a:noFill/>
          </a:ln>
        </p:spPr>
      </p:pic>
      <p:sp>
        <p:nvSpPr>
          <p:cNvPr id="1239" name="Google Shape;1239;p22"/>
          <p:cNvSpPr txBox="1">
            <a:spLocks noGrp="1"/>
          </p:cNvSpPr>
          <p:nvPr>
            <p:ph type="title"/>
          </p:nvPr>
        </p:nvSpPr>
        <p:spPr>
          <a:xfrm>
            <a:off x="0" y="294041"/>
            <a:ext cx="4194810"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Wie sagt man das?</a:t>
            </a:r>
            <a:endParaRPr/>
          </a:p>
        </p:txBody>
      </p:sp>
      <p:sp>
        <p:nvSpPr>
          <p:cNvPr id="1240" name="Google Shape;1240;p22"/>
          <p:cNvSpPr/>
          <p:nvPr/>
        </p:nvSpPr>
        <p:spPr>
          <a:xfrm>
            <a:off x="9052560" y="247046"/>
            <a:ext cx="290633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 / schreiben</a:t>
            </a:r>
            <a:endParaRPr sz="2000" b="1" i="0" u="none" strike="noStrike" cap="none">
              <a:solidFill>
                <a:srgbClr val="FFFFFF"/>
              </a:solidFill>
              <a:latin typeface="Century Gothic"/>
              <a:ea typeface="Century Gothic"/>
              <a:cs typeface="Century Gothic"/>
              <a:sym typeface="Century Gothic"/>
            </a:endParaRPr>
          </a:p>
        </p:txBody>
      </p:sp>
      <p:sp>
        <p:nvSpPr>
          <p:cNvPr id="1241" name="Google Shape;1241;p22"/>
          <p:cNvSpPr txBox="1"/>
          <p:nvPr/>
        </p:nvSpPr>
        <p:spPr>
          <a:xfrm>
            <a:off x="4630524" y="285646"/>
            <a:ext cx="55638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1. Sag die Wörter laut.</a:t>
            </a:r>
            <a:endParaRPr/>
          </a:p>
        </p:txBody>
      </p:sp>
      <p:sp>
        <p:nvSpPr>
          <p:cNvPr id="1242" name="Google Shape;1242;p22"/>
          <p:cNvSpPr/>
          <p:nvPr/>
        </p:nvSpPr>
        <p:spPr>
          <a:xfrm>
            <a:off x="324000" y="15444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you wanted</a:t>
            </a:r>
            <a:endParaRPr sz="2800" b="0" i="0" u="none" strike="noStrike" cap="none">
              <a:solidFill>
                <a:srgbClr val="002060"/>
              </a:solidFill>
              <a:latin typeface="Century Gothic"/>
              <a:ea typeface="Century Gothic"/>
              <a:cs typeface="Century Gothic"/>
              <a:sym typeface="Century Gothic"/>
            </a:endParaRPr>
          </a:p>
        </p:txBody>
      </p:sp>
      <p:sp>
        <p:nvSpPr>
          <p:cNvPr id="1243" name="Google Shape;1243;p22"/>
          <p:cNvSpPr/>
          <p:nvPr/>
        </p:nvSpPr>
        <p:spPr>
          <a:xfrm>
            <a:off x="3326400" y="15444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to take along</a:t>
            </a:r>
            <a:endParaRPr sz="2800" b="0" i="0" u="none" strike="noStrike" cap="none">
              <a:solidFill>
                <a:srgbClr val="002060"/>
              </a:solidFill>
              <a:latin typeface="Century Gothic"/>
              <a:ea typeface="Century Gothic"/>
              <a:cs typeface="Century Gothic"/>
              <a:sym typeface="Century Gothic"/>
            </a:endParaRPr>
          </a:p>
        </p:txBody>
      </p:sp>
      <p:sp>
        <p:nvSpPr>
          <p:cNvPr id="1244" name="Google Shape;1244;p22"/>
          <p:cNvSpPr/>
          <p:nvPr/>
        </p:nvSpPr>
        <p:spPr>
          <a:xfrm>
            <a:off x="6246000" y="15444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May</a:t>
            </a:r>
            <a:endParaRPr/>
          </a:p>
        </p:txBody>
      </p:sp>
      <p:sp>
        <p:nvSpPr>
          <p:cNvPr id="1245" name="Google Shape;1245;p22"/>
          <p:cNvSpPr/>
          <p:nvPr/>
        </p:nvSpPr>
        <p:spPr>
          <a:xfrm>
            <a:off x="9180000" y="15444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after</a:t>
            </a:r>
            <a:endParaRPr sz="2800" b="0" i="0" u="none" strike="noStrike" cap="none">
              <a:solidFill>
                <a:srgbClr val="002060"/>
              </a:solidFill>
              <a:latin typeface="Century Gothic"/>
              <a:ea typeface="Century Gothic"/>
              <a:cs typeface="Century Gothic"/>
              <a:sym typeface="Century Gothic"/>
            </a:endParaRPr>
          </a:p>
        </p:txBody>
      </p:sp>
      <p:sp>
        <p:nvSpPr>
          <p:cNvPr id="1246" name="Google Shape;1246;p22"/>
          <p:cNvSpPr/>
          <p:nvPr/>
        </p:nvSpPr>
        <p:spPr>
          <a:xfrm>
            <a:off x="324000" y="27612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I had to</a:t>
            </a:r>
            <a:endParaRPr/>
          </a:p>
        </p:txBody>
      </p:sp>
      <p:sp>
        <p:nvSpPr>
          <p:cNvPr id="1247" name="Google Shape;1247;p22"/>
          <p:cNvSpPr/>
          <p:nvPr/>
        </p:nvSpPr>
        <p:spPr>
          <a:xfrm>
            <a:off x="3326400" y="27612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awake</a:t>
            </a:r>
            <a:endParaRPr sz="2800" b="0" i="0" u="none" strike="noStrike" cap="none">
              <a:solidFill>
                <a:srgbClr val="002060"/>
              </a:solidFill>
              <a:latin typeface="Century Gothic"/>
              <a:ea typeface="Century Gothic"/>
              <a:cs typeface="Century Gothic"/>
              <a:sym typeface="Century Gothic"/>
            </a:endParaRPr>
          </a:p>
        </p:txBody>
      </p:sp>
      <p:sp>
        <p:nvSpPr>
          <p:cNvPr id="1248" name="Google Shape;1248;p22"/>
          <p:cNvSpPr/>
          <p:nvPr/>
        </p:nvSpPr>
        <p:spPr>
          <a:xfrm>
            <a:off x="6246000" y="27612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to go to sleep</a:t>
            </a:r>
            <a:endParaRPr sz="2800" b="0" i="0" u="none" strike="noStrike" cap="none">
              <a:solidFill>
                <a:srgbClr val="002060"/>
              </a:solidFill>
              <a:latin typeface="Century Gothic"/>
              <a:ea typeface="Century Gothic"/>
              <a:cs typeface="Century Gothic"/>
              <a:sym typeface="Century Gothic"/>
            </a:endParaRPr>
          </a:p>
        </p:txBody>
      </p:sp>
      <p:sp>
        <p:nvSpPr>
          <p:cNvPr id="1249" name="Google Shape;1249;p22"/>
          <p:cNvSpPr/>
          <p:nvPr/>
        </p:nvSpPr>
        <p:spPr>
          <a:xfrm>
            <a:off x="9180000" y="27612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object</a:t>
            </a:r>
            <a:endParaRPr sz="2800" b="0" i="0" u="none" strike="noStrike" cap="none">
              <a:solidFill>
                <a:srgbClr val="002060"/>
              </a:solidFill>
              <a:latin typeface="Century Gothic"/>
              <a:ea typeface="Century Gothic"/>
              <a:cs typeface="Century Gothic"/>
              <a:sym typeface="Century Gothic"/>
            </a:endParaRPr>
          </a:p>
        </p:txBody>
      </p:sp>
      <p:sp>
        <p:nvSpPr>
          <p:cNvPr id="1250" name="Google Shape;1250;p22"/>
          <p:cNvSpPr/>
          <p:nvPr/>
        </p:nvSpPr>
        <p:spPr>
          <a:xfrm>
            <a:off x="324000" y="39780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April</a:t>
            </a:r>
            <a:endParaRPr/>
          </a:p>
        </p:txBody>
      </p:sp>
      <p:sp>
        <p:nvSpPr>
          <p:cNvPr id="1251" name="Google Shape;1251;p22"/>
          <p:cNvSpPr/>
          <p:nvPr/>
        </p:nvSpPr>
        <p:spPr>
          <a:xfrm>
            <a:off x="3326400" y="39780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she could, was able</a:t>
            </a:r>
            <a:endParaRPr/>
          </a:p>
        </p:txBody>
      </p:sp>
      <p:sp>
        <p:nvSpPr>
          <p:cNvPr id="1252" name="Google Shape;1252;p22"/>
          <p:cNvSpPr/>
          <p:nvPr/>
        </p:nvSpPr>
        <p:spPr>
          <a:xfrm>
            <a:off x="6246000" y="39780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he wanted</a:t>
            </a:r>
            <a:endParaRPr sz="2800" b="0" i="0" u="none" strike="noStrike" cap="none">
              <a:solidFill>
                <a:srgbClr val="002060"/>
              </a:solidFill>
              <a:latin typeface="Century Gothic"/>
              <a:ea typeface="Century Gothic"/>
              <a:cs typeface="Century Gothic"/>
              <a:sym typeface="Century Gothic"/>
            </a:endParaRPr>
          </a:p>
        </p:txBody>
      </p:sp>
      <p:sp>
        <p:nvSpPr>
          <p:cNvPr id="1253" name="Google Shape;1253;p22"/>
          <p:cNvSpPr/>
          <p:nvPr/>
        </p:nvSpPr>
        <p:spPr>
          <a:xfrm>
            <a:off x="9180000" y="39780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you could, were able</a:t>
            </a:r>
            <a:endParaRPr/>
          </a:p>
        </p:txBody>
      </p:sp>
      <p:sp>
        <p:nvSpPr>
          <p:cNvPr id="1254" name="Google Shape;1254;p22"/>
          <p:cNvSpPr/>
          <p:nvPr/>
        </p:nvSpPr>
        <p:spPr>
          <a:xfrm>
            <a:off x="324000" y="51948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tooth</a:t>
            </a:r>
            <a:endParaRPr sz="2800" b="0" i="0" u="none" strike="noStrike" cap="none">
              <a:solidFill>
                <a:srgbClr val="002060"/>
              </a:solidFill>
              <a:latin typeface="Century Gothic"/>
              <a:ea typeface="Century Gothic"/>
              <a:cs typeface="Century Gothic"/>
              <a:sym typeface="Century Gothic"/>
            </a:endParaRPr>
          </a:p>
        </p:txBody>
      </p:sp>
      <p:sp>
        <p:nvSpPr>
          <p:cNvPr id="1255" name="Google Shape;1255;p22"/>
          <p:cNvSpPr/>
          <p:nvPr/>
        </p:nvSpPr>
        <p:spPr>
          <a:xfrm>
            <a:off x="3326400" y="51948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you had to</a:t>
            </a:r>
            <a:endParaRPr/>
          </a:p>
        </p:txBody>
      </p:sp>
      <p:sp>
        <p:nvSpPr>
          <p:cNvPr id="1256" name="Google Shape;1256;p22"/>
          <p:cNvSpPr/>
          <p:nvPr/>
        </p:nvSpPr>
        <p:spPr>
          <a:xfrm>
            <a:off x="6246000" y="51948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600"/>
              <a:buFont typeface="Century Gothic"/>
              <a:buNone/>
            </a:pPr>
            <a:r>
              <a:rPr lang="en-GB" sz="2600" b="0" i="0" u="none" strike="noStrike" cap="none">
                <a:solidFill>
                  <a:srgbClr val="002060"/>
                </a:solidFill>
                <a:latin typeface="Century Gothic"/>
                <a:ea typeface="Century Gothic"/>
                <a:cs typeface="Century Gothic"/>
                <a:sym typeface="Century Gothic"/>
              </a:rPr>
              <a:t>approximately</a:t>
            </a:r>
            <a:endParaRPr sz="2600" b="0" i="0" u="none" strike="noStrike" cap="none">
              <a:solidFill>
                <a:srgbClr val="002060"/>
              </a:solidFill>
              <a:latin typeface="Century Gothic"/>
              <a:ea typeface="Century Gothic"/>
              <a:cs typeface="Century Gothic"/>
              <a:sym typeface="Century Gothic"/>
            </a:endParaRPr>
          </a:p>
        </p:txBody>
      </p:sp>
      <p:sp>
        <p:nvSpPr>
          <p:cNvPr id="1257" name="Google Shape;1257;p22"/>
          <p:cNvSpPr/>
          <p:nvPr/>
        </p:nvSpPr>
        <p:spPr>
          <a:xfrm>
            <a:off x="9180000" y="5194800"/>
            <a:ext cx="2608248" cy="867128"/>
          </a:xfrm>
          <a:prstGeom prst="roundRect">
            <a:avLst>
              <a:gd name="adj" fmla="val 16667"/>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researcher</a:t>
            </a:r>
            <a:endParaRPr sz="2800" b="0" i="0" u="none" strike="noStrike" cap="none">
              <a:solidFill>
                <a:srgbClr val="002060"/>
              </a:solidFill>
              <a:latin typeface="Century Gothic"/>
              <a:ea typeface="Century Gothic"/>
              <a:cs typeface="Century Gothic"/>
              <a:sym typeface="Century Gothic"/>
            </a:endParaRPr>
          </a:p>
        </p:txBody>
      </p:sp>
      <p:sp>
        <p:nvSpPr>
          <p:cNvPr id="1258" name="Google Shape;1258;p22"/>
          <p:cNvSpPr/>
          <p:nvPr/>
        </p:nvSpPr>
        <p:spPr>
          <a:xfrm>
            <a:off x="324000" y="1544400"/>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du wolltest</a:t>
            </a:r>
            <a:endParaRPr sz="2800" b="0" i="0" u="none" strike="noStrike" cap="none">
              <a:solidFill>
                <a:srgbClr val="002060"/>
              </a:solidFill>
              <a:latin typeface="Century Gothic"/>
              <a:ea typeface="Century Gothic"/>
              <a:cs typeface="Century Gothic"/>
              <a:sym typeface="Century Gothic"/>
            </a:endParaRPr>
          </a:p>
        </p:txBody>
      </p:sp>
      <p:sp>
        <p:nvSpPr>
          <p:cNvPr id="1259" name="Google Shape;1259;p22"/>
          <p:cNvSpPr/>
          <p:nvPr/>
        </p:nvSpPr>
        <p:spPr>
          <a:xfrm>
            <a:off x="3312505" y="1545066"/>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mitnehmen</a:t>
            </a:r>
            <a:endParaRPr sz="2800" b="0" i="0" u="none" strike="noStrike" cap="none">
              <a:solidFill>
                <a:srgbClr val="002060"/>
              </a:solidFill>
              <a:latin typeface="Century Gothic"/>
              <a:ea typeface="Century Gothic"/>
              <a:cs typeface="Century Gothic"/>
              <a:sym typeface="Century Gothic"/>
            </a:endParaRPr>
          </a:p>
        </p:txBody>
      </p:sp>
      <p:sp>
        <p:nvSpPr>
          <p:cNvPr id="1260" name="Google Shape;1260;p22"/>
          <p:cNvSpPr/>
          <p:nvPr/>
        </p:nvSpPr>
        <p:spPr>
          <a:xfrm>
            <a:off x="6246000" y="1544400"/>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der Mai</a:t>
            </a:r>
            <a:endParaRPr/>
          </a:p>
        </p:txBody>
      </p:sp>
      <p:sp>
        <p:nvSpPr>
          <p:cNvPr id="1261" name="Google Shape;1261;p22"/>
          <p:cNvSpPr/>
          <p:nvPr/>
        </p:nvSpPr>
        <p:spPr>
          <a:xfrm>
            <a:off x="9165600" y="1544400"/>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nachdem</a:t>
            </a:r>
            <a:endParaRPr sz="2800" b="0" i="0" u="none" strike="noStrike" cap="none">
              <a:solidFill>
                <a:srgbClr val="002060"/>
              </a:solidFill>
              <a:latin typeface="Century Gothic"/>
              <a:ea typeface="Century Gothic"/>
              <a:cs typeface="Century Gothic"/>
              <a:sym typeface="Century Gothic"/>
            </a:endParaRPr>
          </a:p>
        </p:txBody>
      </p:sp>
      <p:sp>
        <p:nvSpPr>
          <p:cNvPr id="1262" name="Google Shape;1262;p22"/>
          <p:cNvSpPr/>
          <p:nvPr/>
        </p:nvSpPr>
        <p:spPr>
          <a:xfrm>
            <a:off x="324000" y="2761200"/>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dirty="0">
                <a:solidFill>
                  <a:srgbClr val="002060"/>
                </a:solidFill>
                <a:latin typeface="Century Gothic"/>
                <a:ea typeface="Century Gothic"/>
                <a:cs typeface="Century Gothic"/>
                <a:sym typeface="Century Gothic"/>
              </a:rPr>
              <a:t>i</a:t>
            </a:r>
            <a:r>
              <a:rPr lang="en-GB" sz="2800" b="0" i="0" u="none" strike="noStrike" cap="none" dirty="0">
                <a:solidFill>
                  <a:srgbClr val="002060"/>
                </a:solidFill>
                <a:latin typeface="Century Gothic"/>
                <a:ea typeface="Century Gothic"/>
                <a:cs typeface="Century Gothic"/>
                <a:sym typeface="Century Gothic"/>
              </a:rPr>
              <a:t>ch </a:t>
            </a:r>
            <a:r>
              <a:rPr lang="en-GB" sz="2800" b="0" i="0" u="none" strike="noStrike" cap="none" dirty="0" err="1">
                <a:solidFill>
                  <a:srgbClr val="002060"/>
                </a:solidFill>
                <a:latin typeface="Century Gothic"/>
                <a:ea typeface="Century Gothic"/>
                <a:cs typeface="Century Gothic"/>
                <a:sym typeface="Century Gothic"/>
              </a:rPr>
              <a:t>musste</a:t>
            </a:r>
            <a:endParaRPr sz="2800" b="0" i="0" u="none" strike="noStrike" cap="none" dirty="0">
              <a:solidFill>
                <a:srgbClr val="002060"/>
              </a:solidFill>
              <a:latin typeface="Century Gothic"/>
              <a:ea typeface="Century Gothic"/>
              <a:cs typeface="Century Gothic"/>
              <a:sym typeface="Century Gothic"/>
            </a:endParaRPr>
          </a:p>
        </p:txBody>
      </p:sp>
      <p:sp>
        <p:nvSpPr>
          <p:cNvPr id="1263" name="Google Shape;1263;p22"/>
          <p:cNvSpPr/>
          <p:nvPr/>
        </p:nvSpPr>
        <p:spPr>
          <a:xfrm>
            <a:off x="3318677" y="2761200"/>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wach</a:t>
            </a:r>
            <a:endParaRPr sz="2800" b="0" i="0" u="none" strike="noStrike" cap="none">
              <a:solidFill>
                <a:srgbClr val="002060"/>
              </a:solidFill>
              <a:latin typeface="Century Gothic"/>
              <a:ea typeface="Century Gothic"/>
              <a:cs typeface="Century Gothic"/>
              <a:sym typeface="Century Gothic"/>
            </a:endParaRPr>
          </a:p>
        </p:txBody>
      </p:sp>
      <p:sp>
        <p:nvSpPr>
          <p:cNvPr id="1264" name="Google Shape;1264;p22"/>
          <p:cNvSpPr/>
          <p:nvPr/>
        </p:nvSpPr>
        <p:spPr>
          <a:xfrm>
            <a:off x="6252677" y="2753732"/>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einschlafen</a:t>
            </a:r>
            <a:endParaRPr sz="2800" b="0" i="0" u="none" strike="noStrike" cap="none">
              <a:solidFill>
                <a:srgbClr val="002060"/>
              </a:solidFill>
              <a:latin typeface="Century Gothic"/>
              <a:ea typeface="Century Gothic"/>
              <a:cs typeface="Century Gothic"/>
              <a:sym typeface="Century Gothic"/>
            </a:endParaRPr>
          </a:p>
        </p:txBody>
      </p:sp>
      <p:sp>
        <p:nvSpPr>
          <p:cNvPr id="1265" name="Google Shape;1265;p22"/>
          <p:cNvSpPr/>
          <p:nvPr/>
        </p:nvSpPr>
        <p:spPr>
          <a:xfrm>
            <a:off x="9184669" y="2755649"/>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der Gegenstand</a:t>
            </a:r>
            <a:endParaRPr sz="2800" b="0" i="0" u="none" strike="noStrike" cap="none">
              <a:solidFill>
                <a:srgbClr val="002060"/>
              </a:solidFill>
              <a:latin typeface="Century Gothic"/>
              <a:ea typeface="Century Gothic"/>
              <a:cs typeface="Century Gothic"/>
              <a:sym typeface="Century Gothic"/>
            </a:endParaRPr>
          </a:p>
        </p:txBody>
      </p:sp>
      <p:sp>
        <p:nvSpPr>
          <p:cNvPr id="1266" name="Google Shape;1266;p22"/>
          <p:cNvSpPr/>
          <p:nvPr/>
        </p:nvSpPr>
        <p:spPr>
          <a:xfrm>
            <a:off x="324000" y="3978000"/>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der April</a:t>
            </a:r>
            <a:endParaRPr/>
          </a:p>
        </p:txBody>
      </p:sp>
      <p:sp>
        <p:nvSpPr>
          <p:cNvPr id="1267" name="Google Shape;1267;p22"/>
          <p:cNvSpPr/>
          <p:nvPr/>
        </p:nvSpPr>
        <p:spPr>
          <a:xfrm>
            <a:off x="3326400" y="3975261"/>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sie konnte</a:t>
            </a:r>
            <a:endParaRPr sz="2800" b="0" i="0" u="none" strike="noStrike" cap="none">
              <a:solidFill>
                <a:srgbClr val="002060"/>
              </a:solidFill>
              <a:latin typeface="Century Gothic"/>
              <a:ea typeface="Century Gothic"/>
              <a:cs typeface="Century Gothic"/>
              <a:sym typeface="Century Gothic"/>
            </a:endParaRPr>
          </a:p>
        </p:txBody>
      </p:sp>
      <p:sp>
        <p:nvSpPr>
          <p:cNvPr id="1268" name="Google Shape;1268;p22"/>
          <p:cNvSpPr/>
          <p:nvPr/>
        </p:nvSpPr>
        <p:spPr>
          <a:xfrm>
            <a:off x="6245625" y="3978000"/>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er wollte</a:t>
            </a:r>
            <a:endParaRPr sz="2800" b="0" i="0" u="none" strike="noStrike" cap="none">
              <a:solidFill>
                <a:srgbClr val="002060"/>
              </a:solidFill>
              <a:latin typeface="Century Gothic"/>
              <a:ea typeface="Century Gothic"/>
              <a:cs typeface="Century Gothic"/>
              <a:sym typeface="Century Gothic"/>
            </a:endParaRPr>
          </a:p>
        </p:txBody>
      </p:sp>
      <p:sp>
        <p:nvSpPr>
          <p:cNvPr id="1269" name="Google Shape;1269;p22"/>
          <p:cNvSpPr/>
          <p:nvPr/>
        </p:nvSpPr>
        <p:spPr>
          <a:xfrm>
            <a:off x="9201602" y="3979758"/>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du konntest</a:t>
            </a:r>
            <a:endParaRPr sz="2800" b="0" i="0" u="none" strike="noStrike" cap="none">
              <a:solidFill>
                <a:srgbClr val="002060"/>
              </a:solidFill>
              <a:latin typeface="Century Gothic"/>
              <a:ea typeface="Century Gothic"/>
              <a:cs typeface="Century Gothic"/>
              <a:sym typeface="Century Gothic"/>
            </a:endParaRPr>
          </a:p>
        </p:txBody>
      </p:sp>
      <p:sp>
        <p:nvSpPr>
          <p:cNvPr id="1270" name="Google Shape;1270;p22"/>
          <p:cNvSpPr/>
          <p:nvPr/>
        </p:nvSpPr>
        <p:spPr>
          <a:xfrm>
            <a:off x="324000" y="5194800"/>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der Zahn</a:t>
            </a:r>
            <a:endParaRPr sz="2800" b="0" i="0" u="none" strike="noStrike" cap="none">
              <a:solidFill>
                <a:srgbClr val="002060"/>
              </a:solidFill>
              <a:latin typeface="Century Gothic"/>
              <a:ea typeface="Century Gothic"/>
              <a:cs typeface="Century Gothic"/>
              <a:sym typeface="Century Gothic"/>
            </a:endParaRPr>
          </a:p>
        </p:txBody>
      </p:sp>
      <p:sp>
        <p:nvSpPr>
          <p:cNvPr id="1271" name="Google Shape;1271;p22"/>
          <p:cNvSpPr/>
          <p:nvPr/>
        </p:nvSpPr>
        <p:spPr>
          <a:xfrm>
            <a:off x="3312505" y="5194800"/>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du musstest</a:t>
            </a:r>
            <a:endParaRPr sz="2800" b="0" i="0" u="none" strike="noStrike" cap="none">
              <a:solidFill>
                <a:srgbClr val="002060"/>
              </a:solidFill>
              <a:latin typeface="Century Gothic"/>
              <a:ea typeface="Century Gothic"/>
              <a:cs typeface="Century Gothic"/>
              <a:sym typeface="Century Gothic"/>
            </a:endParaRPr>
          </a:p>
        </p:txBody>
      </p:sp>
      <p:sp>
        <p:nvSpPr>
          <p:cNvPr id="1272" name="Google Shape;1272;p22"/>
          <p:cNvSpPr/>
          <p:nvPr/>
        </p:nvSpPr>
        <p:spPr>
          <a:xfrm>
            <a:off x="6270000" y="5196904"/>
            <a:ext cx="2608248" cy="867128"/>
          </a:xfrm>
          <a:prstGeom prst="roundRect">
            <a:avLst>
              <a:gd name="adj" fmla="val 16667"/>
            </a:avLst>
          </a:prstGeom>
          <a:solidFill>
            <a:srgbClr val="E3EAFD"/>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ungefähr</a:t>
            </a:r>
            <a:endParaRPr sz="2800" b="0" i="0" u="none" strike="noStrike" cap="none">
              <a:solidFill>
                <a:srgbClr val="002060"/>
              </a:solidFill>
              <a:latin typeface="Century Gothic"/>
              <a:ea typeface="Century Gothic"/>
              <a:cs typeface="Century Gothic"/>
              <a:sym typeface="Century Gothic"/>
            </a:endParaRPr>
          </a:p>
        </p:txBody>
      </p:sp>
      <p:sp>
        <p:nvSpPr>
          <p:cNvPr id="1273" name="Google Shape;1273;p22"/>
          <p:cNvSpPr/>
          <p:nvPr/>
        </p:nvSpPr>
        <p:spPr>
          <a:xfrm>
            <a:off x="9182533" y="5198316"/>
            <a:ext cx="2608248" cy="867128"/>
          </a:xfrm>
          <a:prstGeom prst="roundRect">
            <a:avLst>
              <a:gd name="adj" fmla="val 16667"/>
            </a:avLst>
          </a:prstGeom>
          <a:solidFill>
            <a:srgbClr val="FFF4E7"/>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der Forscher</a:t>
            </a:r>
            <a:endParaRPr sz="2800" b="0" i="0" u="none" strike="noStrike" cap="none">
              <a:solidFill>
                <a:srgbClr val="002060"/>
              </a:solidFill>
              <a:latin typeface="Century Gothic"/>
              <a:ea typeface="Century Gothic"/>
              <a:cs typeface="Century Gothic"/>
              <a:sym typeface="Century Gothic"/>
            </a:endParaRPr>
          </a:p>
        </p:txBody>
      </p:sp>
      <p:sp>
        <p:nvSpPr>
          <p:cNvPr id="1274" name="Google Shape;1274;p22"/>
          <p:cNvSpPr txBox="1"/>
          <p:nvPr/>
        </p:nvSpPr>
        <p:spPr>
          <a:xfrm>
            <a:off x="4650495" y="743997"/>
            <a:ext cx="55638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2. Schreib die Wörter schnell auf.</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3000" fill="hold"/>
                                        <p:tgtEl>
                                          <p:spTgt spid="1252"/>
                                        </p:tgtEl>
                                        <p:attrNameLst>
                                          <p:attrName>r</p:attrName>
                                        </p:attrNameLst>
                                      </p:cBhvr>
                                    </p:animRot>
                                  </p:childTnLst>
                                </p:cTn>
                              </p:par>
                            </p:childTnLst>
                          </p:cTn>
                        </p:par>
                        <p:par>
                          <p:cTn id="7" fill="hold">
                            <p:stCondLst>
                              <p:cond delay="3000"/>
                            </p:stCondLst>
                            <p:childTnLst>
                              <p:par>
                                <p:cTn id="8" presetID="1" presetClass="entr" presetSubtype="0" fill="hold" nodeType="afterEffect">
                                  <p:stCondLst>
                                    <p:cond delay="0"/>
                                  </p:stCondLst>
                                  <p:childTnLst>
                                    <p:set>
                                      <p:cBhvr>
                                        <p:cTn id="9" dur="1" fill="hold">
                                          <p:stCondLst>
                                            <p:cond delay="0"/>
                                          </p:stCondLst>
                                        </p:cTn>
                                        <p:tgtEl>
                                          <p:spTgt spid="12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3000" fill="hold"/>
                                        <p:tgtEl>
                                          <p:spTgt spid="1243"/>
                                        </p:tgtEl>
                                        <p:attrNameLst>
                                          <p:attrName>r</p:attrName>
                                        </p:attrNameLst>
                                      </p:cBhvr>
                                    </p:animRot>
                                  </p:childTnLst>
                                </p:cTn>
                              </p:par>
                            </p:childTnLst>
                          </p:cTn>
                        </p:par>
                        <p:par>
                          <p:cTn id="14" fill="hold">
                            <p:stCondLst>
                              <p:cond delay="3000"/>
                            </p:stCondLst>
                            <p:childTnLst>
                              <p:par>
                                <p:cTn id="15" presetID="1" presetClass="entr" presetSubtype="0" fill="hold" nodeType="afterEffect">
                                  <p:stCondLst>
                                    <p:cond delay="0"/>
                                  </p:stCondLst>
                                  <p:childTnLst>
                                    <p:set>
                                      <p:cBhvr>
                                        <p:cTn id="16" dur="1" fill="hold">
                                          <p:stCondLst>
                                            <p:cond delay="0"/>
                                          </p:stCondLst>
                                        </p:cTn>
                                        <p:tgtEl>
                                          <p:spTgt spid="12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3000" fill="hold"/>
                                        <p:tgtEl>
                                          <p:spTgt spid="1245"/>
                                        </p:tgtEl>
                                        <p:attrNameLst>
                                          <p:attrName>r</p:attrName>
                                        </p:attrNameLst>
                                      </p:cBhvr>
                                    </p:animRot>
                                  </p:childTnLst>
                                </p:cTn>
                              </p:par>
                            </p:childTnLst>
                          </p:cTn>
                        </p:par>
                        <p:par>
                          <p:cTn id="21" fill="hold">
                            <p:stCondLst>
                              <p:cond delay="3000"/>
                            </p:stCondLst>
                            <p:childTnLst>
                              <p:par>
                                <p:cTn id="22" presetID="1" presetClass="entr" presetSubtype="0" fill="hold" nodeType="afterEffect">
                                  <p:stCondLst>
                                    <p:cond delay="0"/>
                                  </p:stCondLst>
                                  <p:childTnLst>
                                    <p:set>
                                      <p:cBhvr>
                                        <p:cTn id="23" dur="1" fill="hold">
                                          <p:stCondLst>
                                            <p:cond delay="0"/>
                                          </p:stCondLst>
                                        </p:cTn>
                                        <p:tgtEl>
                                          <p:spTgt spid="12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3000" fill="hold"/>
                                        <p:tgtEl>
                                          <p:spTgt spid="1250"/>
                                        </p:tgtEl>
                                        <p:attrNameLst>
                                          <p:attrName>r</p:attrName>
                                        </p:attrNameLst>
                                      </p:cBhvr>
                                    </p:animRo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0"/>
                                          </p:stCondLst>
                                        </p:cTn>
                                        <p:tgtEl>
                                          <p:spTgt spid="12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3000" fill="hold"/>
                                        <p:tgtEl>
                                          <p:spTgt spid="1257"/>
                                        </p:tgtEl>
                                        <p:attrNameLst>
                                          <p:attrName>r</p:attrName>
                                        </p:attrNameLst>
                                      </p:cBhvr>
                                    </p:animRot>
                                  </p:childTnLst>
                                </p:cTn>
                              </p:par>
                            </p:childTnLst>
                          </p:cTn>
                        </p:par>
                        <p:par>
                          <p:cTn id="35" fill="hold">
                            <p:stCondLst>
                              <p:cond delay="3000"/>
                            </p:stCondLst>
                            <p:childTnLst>
                              <p:par>
                                <p:cTn id="36" presetID="1" presetClass="entr" presetSubtype="0" fill="hold" nodeType="afterEffect">
                                  <p:stCondLst>
                                    <p:cond delay="0"/>
                                  </p:stCondLst>
                                  <p:childTnLst>
                                    <p:set>
                                      <p:cBhvr>
                                        <p:cTn id="37" dur="1" fill="hold">
                                          <p:stCondLst>
                                            <p:cond delay="0"/>
                                          </p:stCondLst>
                                        </p:cTn>
                                        <p:tgtEl>
                                          <p:spTgt spid="12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21600000">
                                      <p:cBhvr>
                                        <p:cTn id="41" dur="3000" fill="hold"/>
                                        <p:tgtEl>
                                          <p:spTgt spid="1246"/>
                                        </p:tgtEl>
                                        <p:attrNameLst>
                                          <p:attrName>r</p:attrName>
                                        </p:attrNameLst>
                                      </p:cBhvr>
                                    </p:animRot>
                                  </p:childTnLst>
                                </p:cTn>
                              </p:par>
                            </p:childTnLst>
                          </p:cTn>
                        </p:par>
                        <p:par>
                          <p:cTn id="42" fill="hold">
                            <p:stCondLst>
                              <p:cond delay="3000"/>
                            </p:stCondLst>
                            <p:childTnLst>
                              <p:par>
                                <p:cTn id="43" presetID="1" presetClass="entr" presetSubtype="0" fill="hold" nodeType="afterEffect">
                                  <p:stCondLst>
                                    <p:cond delay="0"/>
                                  </p:stCondLst>
                                  <p:childTnLst>
                                    <p:set>
                                      <p:cBhvr>
                                        <p:cTn id="44" dur="1" fill="hold">
                                          <p:stCondLst>
                                            <p:cond delay="0"/>
                                          </p:stCondLst>
                                        </p:cTn>
                                        <p:tgtEl>
                                          <p:spTgt spid="12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21600000">
                                      <p:cBhvr>
                                        <p:cTn id="48" dur="3000" fill="hold"/>
                                        <p:tgtEl>
                                          <p:spTgt spid="1248"/>
                                        </p:tgtEl>
                                        <p:attrNameLst>
                                          <p:attrName>r</p:attrName>
                                        </p:attrNameLst>
                                      </p:cBhvr>
                                    </p:animRot>
                                  </p:childTnLst>
                                </p:cTn>
                              </p:par>
                            </p:childTnLst>
                          </p:cTn>
                        </p:par>
                        <p:par>
                          <p:cTn id="49" fill="hold">
                            <p:stCondLst>
                              <p:cond delay="3000"/>
                            </p:stCondLst>
                            <p:childTnLst>
                              <p:par>
                                <p:cTn id="50" presetID="1" presetClass="entr" presetSubtype="0" fill="hold" nodeType="afterEffect">
                                  <p:stCondLst>
                                    <p:cond delay="0"/>
                                  </p:stCondLst>
                                  <p:childTnLst>
                                    <p:set>
                                      <p:cBhvr>
                                        <p:cTn id="51" dur="1" fill="hold">
                                          <p:stCondLst>
                                            <p:cond delay="0"/>
                                          </p:stCondLst>
                                        </p:cTn>
                                        <p:tgtEl>
                                          <p:spTgt spid="126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21600000">
                                      <p:cBhvr>
                                        <p:cTn id="55" dur="3000" fill="hold"/>
                                        <p:tgtEl>
                                          <p:spTgt spid="1254"/>
                                        </p:tgtEl>
                                        <p:attrNameLst>
                                          <p:attrName>r</p:attrName>
                                        </p:attrNameLst>
                                      </p:cBhvr>
                                    </p:animRot>
                                  </p:childTnLst>
                                </p:cTn>
                              </p:par>
                            </p:childTnLst>
                          </p:cTn>
                        </p:par>
                        <p:par>
                          <p:cTn id="56" fill="hold">
                            <p:stCondLst>
                              <p:cond delay="3000"/>
                            </p:stCondLst>
                            <p:childTnLst>
                              <p:par>
                                <p:cTn id="57" presetID="1" presetClass="entr" presetSubtype="0" fill="hold" nodeType="afterEffect">
                                  <p:stCondLst>
                                    <p:cond delay="0"/>
                                  </p:stCondLst>
                                  <p:childTnLst>
                                    <p:set>
                                      <p:cBhvr>
                                        <p:cTn id="58" dur="1" fill="hold">
                                          <p:stCondLst>
                                            <p:cond delay="0"/>
                                          </p:stCondLst>
                                        </p:cTn>
                                        <p:tgtEl>
                                          <p:spTgt spid="12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3000" fill="hold"/>
                                        <p:tgtEl>
                                          <p:spTgt spid="1256"/>
                                        </p:tgtEl>
                                        <p:attrNameLst>
                                          <p:attrName>r</p:attrName>
                                        </p:attrNameLst>
                                      </p:cBhvr>
                                    </p:animRot>
                                  </p:childTnLst>
                                </p:cTn>
                              </p:par>
                            </p:childTnLst>
                          </p:cTn>
                        </p:par>
                        <p:par>
                          <p:cTn id="63" fill="hold">
                            <p:stCondLst>
                              <p:cond delay="3000"/>
                            </p:stCondLst>
                            <p:childTnLst>
                              <p:par>
                                <p:cTn id="64" presetID="1" presetClass="entr" presetSubtype="0" fill="hold" nodeType="afterEffect">
                                  <p:stCondLst>
                                    <p:cond delay="0"/>
                                  </p:stCondLst>
                                  <p:childTnLst>
                                    <p:set>
                                      <p:cBhvr>
                                        <p:cTn id="65" dur="1" fill="hold">
                                          <p:stCondLst>
                                            <p:cond delay="0"/>
                                          </p:stCondLst>
                                        </p:cTn>
                                        <p:tgtEl>
                                          <p:spTgt spid="127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8" presetClass="emph" presetSubtype="0" fill="hold" nodeType="clickEffect">
                                  <p:stCondLst>
                                    <p:cond delay="0"/>
                                  </p:stCondLst>
                                  <p:childTnLst>
                                    <p:animRot by="-21600000">
                                      <p:cBhvr>
                                        <p:cTn id="69" dur="3000" fill="hold"/>
                                        <p:tgtEl>
                                          <p:spTgt spid="1242"/>
                                        </p:tgtEl>
                                        <p:attrNameLst>
                                          <p:attrName>r</p:attrName>
                                        </p:attrNameLst>
                                      </p:cBhvr>
                                    </p:animRot>
                                  </p:childTnLst>
                                </p:cTn>
                              </p:par>
                            </p:childTnLst>
                          </p:cTn>
                        </p:par>
                        <p:par>
                          <p:cTn id="70" fill="hold">
                            <p:stCondLst>
                              <p:cond delay="3000"/>
                            </p:stCondLst>
                            <p:childTnLst>
                              <p:par>
                                <p:cTn id="71" presetID="1" presetClass="entr" presetSubtype="0" fill="hold" nodeType="afterEffect">
                                  <p:stCondLst>
                                    <p:cond delay="0"/>
                                  </p:stCondLst>
                                  <p:childTnLst>
                                    <p:set>
                                      <p:cBhvr>
                                        <p:cTn id="72" dur="1" fill="hold">
                                          <p:stCondLst>
                                            <p:cond delay="0"/>
                                          </p:stCondLst>
                                        </p:cTn>
                                        <p:tgtEl>
                                          <p:spTgt spid="12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nodeType="clickEffect">
                                  <p:stCondLst>
                                    <p:cond delay="0"/>
                                  </p:stCondLst>
                                  <p:childTnLst>
                                    <p:animRot by="-21600000">
                                      <p:cBhvr>
                                        <p:cTn id="76" dur="3000" fill="hold"/>
                                        <p:tgtEl>
                                          <p:spTgt spid="1251"/>
                                        </p:tgtEl>
                                        <p:attrNameLst>
                                          <p:attrName>r</p:attrName>
                                        </p:attrNameLst>
                                      </p:cBhvr>
                                    </p:animRot>
                                  </p:childTnLst>
                                </p:cTn>
                              </p:par>
                            </p:childTnLst>
                          </p:cTn>
                        </p:par>
                        <p:par>
                          <p:cTn id="77" fill="hold">
                            <p:stCondLst>
                              <p:cond delay="3000"/>
                            </p:stCondLst>
                            <p:childTnLst>
                              <p:par>
                                <p:cTn id="78" presetID="1" presetClass="entr" presetSubtype="0" fill="hold" nodeType="afterEffect">
                                  <p:stCondLst>
                                    <p:cond delay="0"/>
                                  </p:stCondLst>
                                  <p:childTnLst>
                                    <p:set>
                                      <p:cBhvr>
                                        <p:cTn id="79" dur="1" fill="hold">
                                          <p:stCondLst>
                                            <p:cond delay="0"/>
                                          </p:stCondLst>
                                        </p:cTn>
                                        <p:tgtEl>
                                          <p:spTgt spid="126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8" presetClass="emph" presetSubtype="0" fill="hold" nodeType="clickEffect">
                                  <p:stCondLst>
                                    <p:cond delay="0"/>
                                  </p:stCondLst>
                                  <p:childTnLst>
                                    <p:animRot by="-21600000">
                                      <p:cBhvr>
                                        <p:cTn id="83" dur="3000" fill="hold"/>
                                        <p:tgtEl>
                                          <p:spTgt spid="1244"/>
                                        </p:tgtEl>
                                        <p:attrNameLst>
                                          <p:attrName>r</p:attrName>
                                        </p:attrNameLst>
                                      </p:cBhvr>
                                    </p:animRot>
                                  </p:childTnLst>
                                </p:cTn>
                              </p:par>
                            </p:childTnLst>
                          </p:cTn>
                        </p:par>
                        <p:par>
                          <p:cTn id="84" fill="hold">
                            <p:stCondLst>
                              <p:cond delay="3000"/>
                            </p:stCondLst>
                            <p:childTnLst>
                              <p:par>
                                <p:cTn id="85" presetID="1" presetClass="entr" presetSubtype="0" fill="hold" nodeType="afterEffect">
                                  <p:stCondLst>
                                    <p:cond delay="0"/>
                                  </p:stCondLst>
                                  <p:childTnLst>
                                    <p:set>
                                      <p:cBhvr>
                                        <p:cTn id="86" dur="1" fill="hold">
                                          <p:stCondLst>
                                            <p:cond delay="0"/>
                                          </p:stCondLst>
                                        </p:cTn>
                                        <p:tgtEl>
                                          <p:spTgt spid="12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nodeType="clickEffect">
                                  <p:stCondLst>
                                    <p:cond delay="0"/>
                                  </p:stCondLst>
                                  <p:childTnLst>
                                    <p:animRot by="-21600000">
                                      <p:cBhvr>
                                        <p:cTn id="90" dur="3000" fill="hold"/>
                                        <p:tgtEl>
                                          <p:spTgt spid="1247"/>
                                        </p:tgtEl>
                                        <p:attrNameLst>
                                          <p:attrName>r</p:attrName>
                                        </p:attrNameLst>
                                      </p:cBhvr>
                                    </p:animRot>
                                  </p:childTnLst>
                                </p:cTn>
                              </p:par>
                            </p:childTnLst>
                          </p:cTn>
                        </p:par>
                        <p:par>
                          <p:cTn id="91" fill="hold">
                            <p:stCondLst>
                              <p:cond delay="3000"/>
                            </p:stCondLst>
                            <p:childTnLst>
                              <p:par>
                                <p:cTn id="92" presetID="1" presetClass="entr" presetSubtype="0" fill="hold" nodeType="afterEffect">
                                  <p:stCondLst>
                                    <p:cond delay="0"/>
                                  </p:stCondLst>
                                  <p:childTnLst>
                                    <p:set>
                                      <p:cBhvr>
                                        <p:cTn id="93" dur="1" fill="hold">
                                          <p:stCondLst>
                                            <p:cond delay="0"/>
                                          </p:stCondLst>
                                        </p:cTn>
                                        <p:tgtEl>
                                          <p:spTgt spid="126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8" presetClass="emph" presetSubtype="0" fill="hold" nodeType="clickEffect">
                                  <p:stCondLst>
                                    <p:cond delay="0"/>
                                  </p:stCondLst>
                                  <p:childTnLst>
                                    <p:animRot by="-21600000">
                                      <p:cBhvr>
                                        <p:cTn id="97" dur="3000" fill="hold"/>
                                        <p:tgtEl>
                                          <p:spTgt spid="1255"/>
                                        </p:tgtEl>
                                        <p:attrNameLst>
                                          <p:attrName>r</p:attrName>
                                        </p:attrNameLst>
                                      </p:cBhvr>
                                    </p:animRot>
                                  </p:childTnLst>
                                </p:cTn>
                              </p:par>
                            </p:childTnLst>
                          </p:cTn>
                        </p:par>
                        <p:par>
                          <p:cTn id="98" fill="hold">
                            <p:stCondLst>
                              <p:cond delay="3000"/>
                            </p:stCondLst>
                            <p:childTnLst>
                              <p:par>
                                <p:cTn id="99" presetID="1" presetClass="entr" presetSubtype="0" fill="hold" nodeType="afterEffect">
                                  <p:stCondLst>
                                    <p:cond delay="0"/>
                                  </p:stCondLst>
                                  <p:childTnLst>
                                    <p:set>
                                      <p:cBhvr>
                                        <p:cTn id="100" dur="1" fill="hold">
                                          <p:stCondLst>
                                            <p:cond delay="0"/>
                                          </p:stCondLst>
                                        </p:cTn>
                                        <p:tgtEl>
                                          <p:spTgt spid="12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8" presetClass="emph" presetSubtype="0" fill="hold" nodeType="clickEffect">
                                  <p:stCondLst>
                                    <p:cond delay="0"/>
                                  </p:stCondLst>
                                  <p:childTnLst>
                                    <p:animRot by="-21600000">
                                      <p:cBhvr>
                                        <p:cTn id="104" dur="3000" fill="hold"/>
                                        <p:tgtEl>
                                          <p:spTgt spid="1253"/>
                                        </p:tgtEl>
                                        <p:attrNameLst>
                                          <p:attrName>r</p:attrName>
                                        </p:attrNameLst>
                                      </p:cBhvr>
                                    </p:animRot>
                                  </p:childTnLst>
                                </p:cTn>
                              </p:par>
                            </p:childTnLst>
                          </p:cTn>
                        </p:par>
                        <p:par>
                          <p:cTn id="105" fill="hold">
                            <p:stCondLst>
                              <p:cond delay="3000"/>
                            </p:stCondLst>
                            <p:childTnLst>
                              <p:par>
                                <p:cTn id="106" presetID="1" presetClass="entr" presetSubtype="0" fill="hold" nodeType="afterEffect">
                                  <p:stCondLst>
                                    <p:cond delay="0"/>
                                  </p:stCondLst>
                                  <p:childTnLst>
                                    <p:set>
                                      <p:cBhvr>
                                        <p:cTn id="107" dur="1" fill="hold">
                                          <p:stCondLst>
                                            <p:cond delay="0"/>
                                          </p:stCondLst>
                                        </p:cTn>
                                        <p:tgtEl>
                                          <p:spTgt spid="126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8" presetClass="emph" presetSubtype="0" fill="hold" nodeType="clickEffect">
                                  <p:stCondLst>
                                    <p:cond delay="0"/>
                                  </p:stCondLst>
                                  <p:childTnLst>
                                    <p:animRot by="-21600000">
                                      <p:cBhvr>
                                        <p:cTn id="111" dur="3000" fill="hold"/>
                                        <p:tgtEl>
                                          <p:spTgt spid="1249"/>
                                        </p:tgtEl>
                                        <p:attrNameLst>
                                          <p:attrName>r</p:attrName>
                                        </p:attrNameLst>
                                      </p:cBhvr>
                                    </p:animRot>
                                  </p:childTnLst>
                                </p:cTn>
                              </p:par>
                            </p:childTnLst>
                          </p:cTn>
                        </p:par>
                        <p:par>
                          <p:cTn id="112" fill="hold">
                            <p:stCondLst>
                              <p:cond delay="3000"/>
                            </p:stCondLst>
                            <p:childTnLst>
                              <p:par>
                                <p:cTn id="113" presetID="1" presetClass="entr" presetSubtype="0" fill="hold" nodeType="afterEffect">
                                  <p:stCondLst>
                                    <p:cond delay="0"/>
                                  </p:stCondLst>
                                  <p:childTnLst>
                                    <p:set>
                                      <p:cBhvr>
                                        <p:cTn id="114" dur="1" fill="hold">
                                          <p:stCondLst>
                                            <p:cond delay="0"/>
                                          </p:stCondLst>
                                        </p:cTn>
                                        <p:tgtEl>
                                          <p:spTgt spid="1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9"/>
        <p:cNvGrpSpPr/>
        <p:nvPr/>
      </p:nvGrpSpPr>
      <p:grpSpPr>
        <a:xfrm>
          <a:off x="0" y="0"/>
          <a:ext cx="0" cy="0"/>
          <a:chOff x="0" y="0"/>
          <a:chExt cx="0" cy="0"/>
        </a:xfrm>
      </p:grpSpPr>
      <p:pic>
        <p:nvPicPr>
          <p:cNvPr id="1280" name="Google Shape;1280;p23"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1281" name="Google Shape;1281;p23"/>
          <p:cNvSpPr txBox="1">
            <a:spLocks noGrp="1"/>
          </p:cNvSpPr>
          <p:nvPr>
            <p:ph type="title"/>
          </p:nvPr>
        </p:nvSpPr>
        <p:spPr>
          <a:xfrm>
            <a:off x="0" y="294041"/>
            <a:ext cx="5660571"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Plural imperfect verb forms</a:t>
            </a:r>
            <a:endParaRPr/>
          </a:p>
        </p:txBody>
      </p:sp>
      <p:sp>
        <p:nvSpPr>
          <p:cNvPr id="1282" name="Google Shape;1282;p23"/>
          <p:cNvSpPr/>
          <p:nvPr/>
        </p:nvSpPr>
        <p:spPr>
          <a:xfrm>
            <a:off x="10310192" y="247046"/>
            <a:ext cx="164713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Grammatik</a:t>
            </a:r>
            <a:endParaRPr/>
          </a:p>
        </p:txBody>
      </p:sp>
      <p:sp>
        <p:nvSpPr>
          <p:cNvPr id="1283" name="Google Shape;1283;p23"/>
          <p:cNvSpPr txBox="1"/>
          <p:nvPr/>
        </p:nvSpPr>
        <p:spPr>
          <a:xfrm>
            <a:off x="180000" y="1296000"/>
            <a:ext cx="94974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You know how to say ‘I have had’ and ‘I have been’ in the perfect tense:</a:t>
            </a:r>
            <a:endParaRPr dirty="0"/>
          </a:p>
        </p:txBody>
      </p:sp>
      <p:sp>
        <p:nvSpPr>
          <p:cNvPr id="1284" name="Google Shape;1284;p23"/>
          <p:cNvSpPr txBox="1"/>
          <p:nvPr/>
        </p:nvSpPr>
        <p:spPr>
          <a:xfrm>
            <a:off x="92914" y="1784741"/>
            <a:ext cx="39456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000"/>
              <a:buFont typeface="Century Gothic"/>
              <a:buNone/>
            </a:pPr>
            <a:r>
              <a:rPr lang="en-GB" sz="2000" b="1" i="0" u="none" strike="noStrike" cap="none">
                <a:solidFill>
                  <a:srgbClr val="115076"/>
                </a:solidFill>
                <a:latin typeface="Century Gothic"/>
                <a:ea typeface="Century Gothic"/>
                <a:cs typeface="Century Gothic"/>
                <a:sym typeface="Century Gothic"/>
              </a:rPr>
              <a:t>Ich habe </a:t>
            </a:r>
            <a:r>
              <a:rPr lang="en-GB" sz="2000" b="0" i="0" u="none" strike="noStrike" cap="none">
                <a:solidFill>
                  <a:srgbClr val="115076"/>
                </a:solidFill>
                <a:latin typeface="Century Gothic"/>
                <a:ea typeface="Century Gothic"/>
                <a:cs typeface="Century Gothic"/>
                <a:sym typeface="Century Gothic"/>
              </a:rPr>
              <a:t>einen Teddy</a:t>
            </a:r>
            <a:r>
              <a:rPr lang="en-GB" sz="2000" b="1" i="0" u="none" strike="noStrike" cap="none">
                <a:solidFill>
                  <a:srgbClr val="115076"/>
                </a:solidFill>
                <a:latin typeface="Century Gothic"/>
                <a:ea typeface="Century Gothic"/>
                <a:cs typeface="Century Gothic"/>
                <a:sym typeface="Century Gothic"/>
              </a:rPr>
              <a:t> gehabt.</a:t>
            </a:r>
            <a:r>
              <a:rPr lang="en-GB" sz="2000" b="0" i="0" u="none" strike="noStrike" cap="none">
                <a:solidFill>
                  <a:srgbClr val="115076"/>
                </a:solidFill>
                <a:latin typeface="Century Gothic"/>
                <a:ea typeface="Century Gothic"/>
                <a:cs typeface="Century Gothic"/>
                <a:sym typeface="Century Gothic"/>
              </a:rPr>
              <a:t> </a:t>
            </a:r>
            <a:endParaRPr sz="2000" b="0" i="0" u="none" strike="noStrike" cap="none">
              <a:solidFill>
                <a:srgbClr val="115076"/>
              </a:solidFill>
              <a:latin typeface="Century Gothic"/>
              <a:ea typeface="Century Gothic"/>
              <a:cs typeface="Century Gothic"/>
              <a:sym typeface="Century Gothic"/>
            </a:endParaRPr>
          </a:p>
        </p:txBody>
      </p:sp>
      <p:sp>
        <p:nvSpPr>
          <p:cNvPr id="1285" name="Google Shape;1285;p23"/>
          <p:cNvSpPr txBox="1"/>
          <p:nvPr/>
        </p:nvSpPr>
        <p:spPr>
          <a:xfrm>
            <a:off x="4038600" y="1783145"/>
            <a:ext cx="349059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000"/>
              <a:buFont typeface="Century Gothic"/>
              <a:buNone/>
            </a:pPr>
            <a:r>
              <a:rPr lang="en-GB" sz="2000" b="0" i="1" u="none" strike="noStrike" cap="none">
                <a:solidFill>
                  <a:srgbClr val="C00000"/>
                </a:solidFill>
                <a:latin typeface="Century Gothic"/>
                <a:ea typeface="Century Gothic"/>
                <a:cs typeface="Century Gothic"/>
                <a:sym typeface="Century Gothic"/>
              </a:rPr>
              <a:t>I </a:t>
            </a:r>
            <a:r>
              <a:rPr lang="en-GB" sz="2000" b="1" i="1" u="none" strike="noStrike" cap="none">
                <a:solidFill>
                  <a:srgbClr val="C00000"/>
                </a:solidFill>
                <a:latin typeface="Century Gothic"/>
                <a:ea typeface="Century Gothic"/>
                <a:cs typeface="Century Gothic"/>
                <a:sym typeface="Century Gothic"/>
              </a:rPr>
              <a:t>had</a:t>
            </a:r>
            <a:r>
              <a:rPr lang="en-GB" sz="2000" b="0" i="1" u="none" strike="noStrike" cap="none">
                <a:solidFill>
                  <a:srgbClr val="C00000"/>
                </a:solidFill>
                <a:latin typeface="Century Gothic"/>
                <a:ea typeface="Century Gothic"/>
                <a:cs typeface="Century Gothic"/>
                <a:sym typeface="Century Gothic"/>
              </a:rPr>
              <a:t> / </a:t>
            </a:r>
            <a:r>
              <a:rPr lang="en-GB" sz="2000" b="1" i="1" u="none" strike="noStrike" cap="none">
                <a:solidFill>
                  <a:srgbClr val="C00000"/>
                </a:solidFill>
                <a:latin typeface="Century Gothic"/>
                <a:ea typeface="Century Gothic"/>
                <a:cs typeface="Century Gothic"/>
                <a:sym typeface="Century Gothic"/>
              </a:rPr>
              <a:t>have had</a:t>
            </a:r>
            <a:r>
              <a:rPr lang="en-GB" sz="2000" b="0" i="1" u="none" strike="noStrike" cap="none">
                <a:solidFill>
                  <a:srgbClr val="C00000"/>
                </a:solidFill>
                <a:latin typeface="Century Gothic"/>
                <a:ea typeface="Century Gothic"/>
                <a:cs typeface="Century Gothic"/>
                <a:sym typeface="Century Gothic"/>
              </a:rPr>
              <a:t> a teddy.</a:t>
            </a:r>
            <a:endParaRPr sz="2000" b="0" i="1" u="none" strike="noStrike" cap="none">
              <a:solidFill>
                <a:srgbClr val="C00000"/>
              </a:solidFill>
              <a:latin typeface="Century Gothic"/>
              <a:ea typeface="Century Gothic"/>
              <a:cs typeface="Century Gothic"/>
              <a:sym typeface="Century Gothic"/>
            </a:endParaRPr>
          </a:p>
        </p:txBody>
      </p:sp>
      <p:sp>
        <p:nvSpPr>
          <p:cNvPr id="1286" name="Google Shape;1286;p23"/>
          <p:cNvSpPr txBox="1"/>
          <p:nvPr/>
        </p:nvSpPr>
        <p:spPr>
          <a:xfrm>
            <a:off x="92914" y="2252275"/>
            <a:ext cx="39456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000"/>
              <a:buFont typeface="Century Gothic"/>
              <a:buNone/>
            </a:pPr>
            <a:r>
              <a:rPr lang="en-GB" sz="2000" b="1" i="0" u="none" strike="noStrike" cap="none">
                <a:solidFill>
                  <a:srgbClr val="115076"/>
                </a:solidFill>
                <a:latin typeface="Century Gothic"/>
                <a:ea typeface="Century Gothic"/>
                <a:cs typeface="Century Gothic"/>
                <a:sym typeface="Century Gothic"/>
              </a:rPr>
              <a:t>Ich bin</a:t>
            </a:r>
            <a:r>
              <a:rPr lang="en-GB" sz="2000" b="0" i="0" u="none" strike="noStrike" cap="none">
                <a:solidFill>
                  <a:srgbClr val="115076"/>
                </a:solidFill>
                <a:latin typeface="Century Gothic"/>
                <a:ea typeface="Century Gothic"/>
                <a:cs typeface="Century Gothic"/>
                <a:sym typeface="Century Gothic"/>
              </a:rPr>
              <a:t> aktiv </a:t>
            </a:r>
            <a:r>
              <a:rPr lang="en-GB" sz="2000" b="1" i="0" u="none" strike="noStrike" cap="none">
                <a:solidFill>
                  <a:srgbClr val="115076"/>
                </a:solidFill>
                <a:latin typeface="Century Gothic"/>
                <a:ea typeface="Century Gothic"/>
                <a:cs typeface="Century Gothic"/>
                <a:sym typeface="Century Gothic"/>
              </a:rPr>
              <a:t>gewesen.  </a:t>
            </a:r>
            <a:endParaRPr sz="2000" b="0" i="0" u="none" strike="noStrike" cap="none">
              <a:solidFill>
                <a:srgbClr val="115076"/>
              </a:solidFill>
              <a:latin typeface="Century Gothic"/>
              <a:ea typeface="Century Gothic"/>
              <a:cs typeface="Century Gothic"/>
              <a:sym typeface="Century Gothic"/>
            </a:endParaRPr>
          </a:p>
        </p:txBody>
      </p:sp>
      <p:sp>
        <p:nvSpPr>
          <p:cNvPr id="1287" name="Google Shape;1287;p23"/>
          <p:cNvSpPr txBox="1"/>
          <p:nvPr/>
        </p:nvSpPr>
        <p:spPr>
          <a:xfrm>
            <a:off x="4125684" y="2317327"/>
            <a:ext cx="349059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000"/>
              <a:buFont typeface="Century Gothic"/>
              <a:buNone/>
            </a:pPr>
            <a:r>
              <a:rPr lang="en-GB" sz="2000" b="0" i="1" u="none" strike="noStrike" cap="none">
                <a:solidFill>
                  <a:srgbClr val="C00000"/>
                </a:solidFill>
                <a:latin typeface="Century Gothic"/>
                <a:ea typeface="Century Gothic"/>
                <a:cs typeface="Century Gothic"/>
                <a:sym typeface="Century Gothic"/>
              </a:rPr>
              <a:t>I </a:t>
            </a:r>
            <a:r>
              <a:rPr lang="en-GB" sz="2000" b="1" i="1" u="none" strike="noStrike" cap="none">
                <a:solidFill>
                  <a:srgbClr val="C00000"/>
                </a:solidFill>
                <a:latin typeface="Century Gothic"/>
                <a:ea typeface="Century Gothic"/>
                <a:cs typeface="Century Gothic"/>
                <a:sym typeface="Century Gothic"/>
              </a:rPr>
              <a:t>was / have been </a:t>
            </a:r>
            <a:r>
              <a:rPr lang="en-GB" sz="2000" b="0" i="1" u="none" strike="noStrike" cap="none">
                <a:solidFill>
                  <a:srgbClr val="C00000"/>
                </a:solidFill>
                <a:latin typeface="Century Gothic"/>
                <a:ea typeface="Century Gothic"/>
                <a:cs typeface="Century Gothic"/>
                <a:sym typeface="Century Gothic"/>
              </a:rPr>
              <a:t>active.</a:t>
            </a:r>
            <a:endParaRPr/>
          </a:p>
        </p:txBody>
      </p:sp>
      <p:sp>
        <p:nvSpPr>
          <p:cNvPr id="1288" name="Google Shape;1288;p23"/>
          <p:cNvSpPr txBox="1"/>
          <p:nvPr/>
        </p:nvSpPr>
        <p:spPr>
          <a:xfrm>
            <a:off x="92914" y="2832562"/>
            <a:ext cx="120990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You also know that it is more common to use the one-word imperfect (past simple) as a shortcut:</a:t>
            </a:r>
            <a:endParaRPr/>
          </a:p>
        </p:txBody>
      </p:sp>
      <p:sp>
        <p:nvSpPr>
          <p:cNvPr id="1289" name="Google Shape;1289;p23"/>
          <p:cNvSpPr txBox="1"/>
          <p:nvPr/>
        </p:nvSpPr>
        <p:spPr>
          <a:xfrm>
            <a:off x="92914" y="3347797"/>
            <a:ext cx="39456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0" i="0" u="none" strike="noStrike" cap="none">
                <a:solidFill>
                  <a:srgbClr val="1F4E79"/>
                </a:solidFill>
                <a:latin typeface="Century Gothic"/>
                <a:ea typeface="Century Gothic"/>
                <a:cs typeface="Century Gothic"/>
                <a:sym typeface="Century Gothic"/>
              </a:rPr>
              <a:t>Ich </a:t>
            </a:r>
            <a:r>
              <a:rPr lang="en-GB" sz="2000" b="1" i="0" u="none" strike="noStrike" cap="none">
                <a:solidFill>
                  <a:srgbClr val="1F4E79"/>
                </a:solidFill>
                <a:latin typeface="Century Gothic"/>
                <a:ea typeface="Century Gothic"/>
                <a:cs typeface="Century Gothic"/>
                <a:sym typeface="Century Gothic"/>
              </a:rPr>
              <a:t>hatte </a:t>
            </a:r>
            <a:r>
              <a:rPr lang="en-GB" sz="2000" b="0" i="0" u="none" strike="noStrike" cap="none">
                <a:solidFill>
                  <a:srgbClr val="1F4E79"/>
                </a:solidFill>
                <a:latin typeface="Century Gothic"/>
                <a:ea typeface="Century Gothic"/>
                <a:cs typeface="Century Gothic"/>
                <a:sym typeface="Century Gothic"/>
              </a:rPr>
              <a:t>einen Teddy.	</a:t>
            </a:r>
            <a:r>
              <a:rPr lang="en-GB" sz="2000" b="0" i="0" u="none" strike="noStrike" cap="none">
                <a:solidFill>
                  <a:srgbClr val="115076"/>
                </a:solidFill>
                <a:latin typeface="Century Gothic"/>
                <a:ea typeface="Century Gothic"/>
                <a:cs typeface="Century Gothic"/>
                <a:sym typeface="Century Gothic"/>
              </a:rPr>
              <a:t> </a:t>
            </a:r>
            <a:endParaRPr sz="2000" b="0" i="0" u="none" strike="noStrike" cap="none">
              <a:solidFill>
                <a:srgbClr val="115076"/>
              </a:solidFill>
              <a:latin typeface="Century Gothic"/>
              <a:ea typeface="Century Gothic"/>
              <a:cs typeface="Century Gothic"/>
              <a:sym typeface="Century Gothic"/>
            </a:endParaRPr>
          </a:p>
        </p:txBody>
      </p:sp>
      <p:sp>
        <p:nvSpPr>
          <p:cNvPr id="1290" name="Google Shape;1290;p23"/>
          <p:cNvSpPr txBox="1"/>
          <p:nvPr/>
        </p:nvSpPr>
        <p:spPr>
          <a:xfrm>
            <a:off x="4038599" y="3319707"/>
            <a:ext cx="349059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000"/>
              <a:buFont typeface="Century Gothic"/>
              <a:buNone/>
            </a:pPr>
            <a:r>
              <a:rPr lang="en-GB" sz="2000" b="0" i="1" u="none" strike="noStrike" cap="none">
                <a:solidFill>
                  <a:srgbClr val="C00000"/>
                </a:solidFill>
                <a:latin typeface="Century Gothic"/>
                <a:ea typeface="Century Gothic"/>
                <a:cs typeface="Century Gothic"/>
                <a:sym typeface="Century Gothic"/>
              </a:rPr>
              <a:t>I </a:t>
            </a:r>
            <a:r>
              <a:rPr lang="en-GB" sz="2000" b="1" i="1" u="none" strike="noStrike" cap="none">
                <a:solidFill>
                  <a:srgbClr val="C00000"/>
                </a:solidFill>
                <a:latin typeface="Century Gothic"/>
                <a:ea typeface="Century Gothic"/>
                <a:cs typeface="Century Gothic"/>
                <a:sym typeface="Century Gothic"/>
              </a:rPr>
              <a:t>had </a:t>
            </a:r>
            <a:r>
              <a:rPr lang="en-GB" sz="2000" b="0" i="1" u="none" strike="noStrike" cap="none">
                <a:solidFill>
                  <a:srgbClr val="C00000"/>
                </a:solidFill>
                <a:latin typeface="Century Gothic"/>
                <a:ea typeface="Century Gothic"/>
                <a:cs typeface="Century Gothic"/>
                <a:sym typeface="Century Gothic"/>
              </a:rPr>
              <a:t>a teddy.</a:t>
            </a:r>
            <a:endParaRPr/>
          </a:p>
        </p:txBody>
      </p:sp>
      <p:sp>
        <p:nvSpPr>
          <p:cNvPr id="1291" name="Google Shape;1291;p23"/>
          <p:cNvSpPr txBox="1"/>
          <p:nvPr/>
        </p:nvSpPr>
        <p:spPr>
          <a:xfrm>
            <a:off x="92914" y="3755401"/>
            <a:ext cx="39456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0" i="0" u="none" strike="noStrike" cap="none">
                <a:solidFill>
                  <a:srgbClr val="1F4E79"/>
                </a:solidFill>
                <a:latin typeface="Century Gothic"/>
                <a:ea typeface="Century Gothic"/>
                <a:cs typeface="Century Gothic"/>
                <a:sym typeface="Century Gothic"/>
              </a:rPr>
              <a:t>Ich </a:t>
            </a:r>
            <a:r>
              <a:rPr lang="en-GB" sz="2000" b="1" i="0" u="none" strike="noStrike" cap="none">
                <a:solidFill>
                  <a:srgbClr val="1F4E79"/>
                </a:solidFill>
                <a:latin typeface="Century Gothic"/>
                <a:ea typeface="Century Gothic"/>
                <a:cs typeface="Century Gothic"/>
                <a:sym typeface="Century Gothic"/>
              </a:rPr>
              <a:t>war </a:t>
            </a:r>
            <a:r>
              <a:rPr lang="en-GB" sz="2000" b="0" i="0" u="none" strike="noStrike" cap="none">
                <a:solidFill>
                  <a:srgbClr val="1F4E79"/>
                </a:solidFill>
                <a:latin typeface="Century Gothic"/>
                <a:ea typeface="Century Gothic"/>
                <a:cs typeface="Century Gothic"/>
                <a:sym typeface="Century Gothic"/>
              </a:rPr>
              <a:t>aktiv.	</a:t>
            </a:r>
            <a:r>
              <a:rPr lang="en-GB" sz="2000" b="0" i="0" u="none" strike="noStrike" cap="none">
                <a:solidFill>
                  <a:srgbClr val="115076"/>
                </a:solidFill>
                <a:latin typeface="Century Gothic"/>
                <a:ea typeface="Century Gothic"/>
                <a:cs typeface="Century Gothic"/>
                <a:sym typeface="Century Gothic"/>
              </a:rPr>
              <a:t> </a:t>
            </a:r>
            <a:endParaRPr sz="2000" b="0" i="0" u="none" strike="noStrike" cap="none">
              <a:solidFill>
                <a:srgbClr val="115076"/>
              </a:solidFill>
              <a:latin typeface="Century Gothic"/>
              <a:ea typeface="Century Gothic"/>
              <a:cs typeface="Century Gothic"/>
              <a:sym typeface="Century Gothic"/>
            </a:endParaRPr>
          </a:p>
        </p:txBody>
      </p:sp>
      <p:sp>
        <p:nvSpPr>
          <p:cNvPr id="1292" name="Google Shape;1292;p23"/>
          <p:cNvSpPr txBox="1"/>
          <p:nvPr/>
        </p:nvSpPr>
        <p:spPr>
          <a:xfrm>
            <a:off x="4038599" y="3771731"/>
            <a:ext cx="349059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000"/>
              <a:buFont typeface="Century Gothic"/>
              <a:buNone/>
            </a:pPr>
            <a:r>
              <a:rPr lang="en-GB" sz="2000" b="0" i="1" u="none" strike="noStrike" cap="none">
                <a:solidFill>
                  <a:srgbClr val="C00000"/>
                </a:solidFill>
                <a:latin typeface="Century Gothic"/>
                <a:ea typeface="Century Gothic"/>
                <a:cs typeface="Century Gothic"/>
                <a:sym typeface="Century Gothic"/>
              </a:rPr>
              <a:t>I </a:t>
            </a:r>
            <a:r>
              <a:rPr lang="en-GB" sz="2000" b="1" i="1" u="none" strike="noStrike" cap="none">
                <a:solidFill>
                  <a:srgbClr val="C00000"/>
                </a:solidFill>
                <a:latin typeface="Century Gothic"/>
                <a:ea typeface="Century Gothic"/>
                <a:cs typeface="Century Gothic"/>
                <a:sym typeface="Century Gothic"/>
              </a:rPr>
              <a:t>was </a:t>
            </a:r>
            <a:r>
              <a:rPr lang="en-GB" sz="2000" b="0" i="1" u="none" strike="noStrike" cap="none">
                <a:solidFill>
                  <a:srgbClr val="C00000"/>
                </a:solidFill>
                <a:latin typeface="Century Gothic"/>
                <a:ea typeface="Century Gothic"/>
                <a:cs typeface="Century Gothic"/>
                <a:sym typeface="Century Gothic"/>
              </a:rPr>
              <a:t>active.</a:t>
            </a:r>
            <a:endParaRPr/>
          </a:p>
        </p:txBody>
      </p:sp>
      <p:sp>
        <p:nvSpPr>
          <p:cNvPr id="1293" name="Google Shape;1293;p23"/>
          <p:cNvSpPr txBox="1"/>
          <p:nvPr/>
        </p:nvSpPr>
        <p:spPr>
          <a:xfrm>
            <a:off x="148145" y="4258419"/>
            <a:ext cx="1102485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0" i="0" u="none" strike="noStrike" cap="none">
                <a:solidFill>
                  <a:srgbClr val="1F4E79"/>
                </a:solidFill>
                <a:latin typeface="Century Gothic"/>
                <a:ea typeface="Century Gothic"/>
                <a:cs typeface="Century Gothic"/>
                <a:sym typeface="Century Gothic"/>
              </a:rPr>
              <a:t>The plural imperfect of haben and sein work in the same way. Here are the forms:</a:t>
            </a:r>
            <a:br>
              <a:rPr lang="en-GB" sz="2400" b="0" i="0" u="none" strike="noStrike" cap="none">
                <a:solidFill>
                  <a:srgbClr val="1F4E79"/>
                </a:solidFill>
                <a:latin typeface="Century Gothic"/>
                <a:ea typeface="Century Gothic"/>
                <a:cs typeface="Century Gothic"/>
                <a:sym typeface="Century Gothic"/>
              </a:rPr>
            </a:br>
            <a:endParaRPr sz="2400" b="0" i="0" u="none" strike="noStrike" cap="none">
              <a:solidFill>
                <a:srgbClr val="1F3864"/>
              </a:solidFill>
              <a:latin typeface="Century Gothic"/>
              <a:ea typeface="Century Gothic"/>
              <a:cs typeface="Century Gothic"/>
              <a:sym typeface="Century Gothic"/>
            </a:endParaRPr>
          </a:p>
        </p:txBody>
      </p:sp>
      <p:sp>
        <p:nvSpPr>
          <p:cNvPr id="1294" name="Google Shape;1294;p23"/>
          <p:cNvSpPr txBox="1"/>
          <p:nvPr/>
        </p:nvSpPr>
        <p:spPr>
          <a:xfrm>
            <a:off x="4038599" y="4686589"/>
            <a:ext cx="68023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1" i="0" u="sng" strike="noStrike" cap="none">
                <a:solidFill>
                  <a:srgbClr val="1F4E79"/>
                </a:solidFill>
                <a:latin typeface="Century Gothic"/>
                <a:ea typeface="Century Gothic"/>
                <a:cs typeface="Century Gothic"/>
                <a:sym typeface="Century Gothic"/>
              </a:rPr>
              <a:t>sein</a:t>
            </a:r>
            <a:br>
              <a:rPr lang="en-GB" sz="2000" b="1" i="0" u="none" strike="noStrike" cap="none">
                <a:solidFill>
                  <a:srgbClr val="1F4E79"/>
                </a:solidFill>
                <a:latin typeface="Century Gothic"/>
                <a:ea typeface="Century Gothic"/>
                <a:cs typeface="Century Gothic"/>
                <a:sym typeface="Century Gothic"/>
              </a:rPr>
            </a:br>
            <a:endParaRPr sz="2000" b="1" i="0" u="none" strike="noStrike" cap="none">
              <a:solidFill>
                <a:srgbClr val="1F3864"/>
              </a:solidFill>
              <a:latin typeface="Century Gothic"/>
              <a:ea typeface="Century Gothic"/>
              <a:cs typeface="Century Gothic"/>
              <a:sym typeface="Century Gothic"/>
            </a:endParaRPr>
          </a:p>
        </p:txBody>
      </p:sp>
      <p:sp>
        <p:nvSpPr>
          <p:cNvPr id="1295" name="Google Shape;1295;p23"/>
          <p:cNvSpPr txBox="1"/>
          <p:nvPr/>
        </p:nvSpPr>
        <p:spPr>
          <a:xfrm>
            <a:off x="6766041" y="4714328"/>
            <a:ext cx="104325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1" i="0" u="sng" strike="noStrike" cap="none">
                <a:solidFill>
                  <a:srgbClr val="1F4E79"/>
                </a:solidFill>
                <a:latin typeface="Century Gothic"/>
                <a:ea typeface="Century Gothic"/>
                <a:cs typeface="Century Gothic"/>
                <a:sym typeface="Century Gothic"/>
              </a:rPr>
              <a:t>haben</a:t>
            </a:r>
            <a:endParaRPr sz="2000" b="1" i="0" u="sng" strike="noStrike" cap="none">
              <a:solidFill>
                <a:srgbClr val="1F3864"/>
              </a:solidFill>
              <a:latin typeface="Century Gothic"/>
              <a:ea typeface="Century Gothic"/>
              <a:cs typeface="Century Gothic"/>
              <a:sym typeface="Century Gothic"/>
            </a:endParaRPr>
          </a:p>
        </p:txBody>
      </p:sp>
      <p:sp>
        <p:nvSpPr>
          <p:cNvPr id="1296" name="Google Shape;1296;p23"/>
          <p:cNvSpPr txBox="1"/>
          <p:nvPr/>
        </p:nvSpPr>
        <p:spPr>
          <a:xfrm>
            <a:off x="4038599" y="5071310"/>
            <a:ext cx="104325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1" i="0" u="none" strike="noStrike" cap="none">
                <a:solidFill>
                  <a:srgbClr val="1F4E79"/>
                </a:solidFill>
                <a:latin typeface="Century Gothic"/>
                <a:ea typeface="Century Gothic"/>
                <a:cs typeface="Century Gothic"/>
                <a:sym typeface="Century Gothic"/>
              </a:rPr>
              <a:t>waren</a:t>
            </a:r>
            <a:br>
              <a:rPr lang="en-GB" sz="2000" b="1" i="0" u="none" strike="noStrike" cap="none">
                <a:solidFill>
                  <a:srgbClr val="1F4E79"/>
                </a:solidFill>
                <a:latin typeface="Century Gothic"/>
                <a:ea typeface="Century Gothic"/>
                <a:cs typeface="Century Gothic"/>
                <a:sym typeface="Century Gothic"/>
              </a:rPr>
            </a:br>
            <a:endParaRPr sz="2000" b="1" i="0" u="none" strike="noStrike" cap="none">
              <a:solidFill>
                <a:srgbClr val="1F3864"/>
              </a:solidFill>
              <a:latin typeface="Century Gothic"/>
              <a:ea typeface="Century Gothic"/>
              <a:cs typeface="Century Gothic"/>
              <a:sym typeface="Century Gothic"/>
            </a:endParaRPr>
          </a:p>
        </p:txBody>
      </p:sp>
      <p:sp>
        <p:nvSpPr>
          <p:cNvPr id="1297" name="Google Shape;1297;p23"/>
          <p:cNvSpPr txBox="1"/>
          <p:nvPr/>
        </p:nvSpPr>
        <p:spPr>
          <a:xfrm>
            <a:off x="4038598" y="5444844"/>
            <a:ext cx="104325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1" i="0" u="none" strike="noStrike" cap="none">
                <a:solidFill>
                  <a:srgbClr val="1F4E79"/>
                </a:solidFill>
                <a:latin typeface="Century Gothic"/>
                <a:ea typeface="Century Gothic"/>
                <a:cs typeface="Century Gothic"/>
                <a:sym typeface="Century Gothic"/>
              </a:rPr>
              <a:t>wart</a:t>
            </a:r>
            <a:br>
              <a:rPr lang="en-GB" sz="2000" b="1" i="0" u="none" strike="noStrike" cap="none">
                <a:solidFill>
                  <a:srgbClr val="1F4E79"/>
                </a:solidFill>
                <a:latin typeface="Century Gothic"/>
                <a:ea typeface="Century Gothic"/>
                <a:cs typeface="Century Gothic"/>
                <a:sym typeface="Century Gothic"/>
              </a:rPr>
            </a:br>
            <a:endParaRPr sz="2000" b="1" i="0" u="none" strike="noStrike" cap="none">
              <a:solidFill>
                <a:srgbClr val="1F3864"/>
              </a:solidFill>
              <a:latin typeface="Century Gothic"/>
              <a:ea typeface="Century Gothic"/>
              <a:cs typeface="Century Gothic"/>
              <a:sym typeface="Century Gothic"/>
            </a:endParaRPr>
          </a:p>
        </p:txBody>
      </p:sp>
      <p:sp>
        <p:nvSpPr>
          <p:cNvPr id="1298" name="Google Shape;1298;p23"/>
          <p:cNvSpPr txBox="1"/>
          <p:nvPr/>
        </p:nvSpPr>
        <p:spPr>
          <a:xfrm>
            <a:off x="4035498" y="5822584"/>
            <a:ext cx="104325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1" i="0" u="none" strike="noStrike" cap="none">
                <a:solidFill>
                  <a:srgbClr val="1F4E79"/>
                </a:solidFill>
                <a:latin typeface="Century Gothic"/>
                <a:ea typeface="Century Gothic"/>
                <a:cs typeface="Century Gothic"/>
                <a:sym typeface="Century Gothic"/>
              </a:rPr>
              <a:t>waren</a:t>
            </a:r>
            <a:br>
              <a:rPr lang="en-GB" sz="2000" b="1" i="0" u="none" strike="noStrike" cap="none">
                <a:solidFill>
                  <a:srgbClr val="1F4E79"/>
                </a:solidFill>
                <a:latin typeface="Century Gothic"/>
                <a:ea typeface="Century Gothic"/>
                <a:cs typeface="Century Gothic"/>
                <a:sym typeface="Century Gothic"/>
              </a:rPr>
            </a:br>
            <a:endParaRPr sz="2000" b="1" i="0" u="none" strike="noStrike" cap="none">
              <a:solidFill>
                <a:srgbClr val="1F3864"/>
              </a:solidFill>
              <a:latin typeface="Century Gothic"/>
              <a:ea typeface="Century Gothic"/>
              <a:cs typeface="Century Gothic"/>
              <a:sym typeface="Century Gothic"/>
            </a:endParaRPr>
          </a:p>
        </p:txBody>
      </p:sp>
      <p:sp>
        <p:nvSpPr>
          <p:cNvPr id="1299" name="Google Shape;1299;p23"/>
          <p:cNvSpPr txBox="1"/>
          <p:nvPr/>
        </p:nvSpPr>
        <p:spPr>
          <a:xfrm>
            <a:off x="6759355" y="5090901"/>
            <a:ext cx="104325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1" i="0" u="none" strike="noStrike" cap="none">
                <a:solidFill>
                  <a:srgbClr val="1F4E79"/>
                </a:solidFill>
                <a:latin typeface="Century Gothic"/>
                <a:ea typeface="Century Gothic"/>
                <a:cs typeface="Century Gothic"/>
                <a:sym typeface="Century Gothic"/>
              </a:rPr>
              <a:t>hatten</a:t>
            </a:r>
            <a:br>
              <a:rPr lang="en-GB" sz="2000" b="1" i="0" u="none" strike="noStrike" cap="none">
                <a:solidFill>
                  <a:srgbClr val="1F4E79"/>
                </a:solidFill>
                <a:latin typeface="Century Gothic"/>
                <a:ea typeface="Century Gothic"/>
                <a:cs typeface="Century Gothic"/>
                <a:sym typeface="Century Gothic"/>
              </a:rPr>
            </a:br>
            <a:endParaRPr sz="2000" b="1" i="0" u="none" strike="noStrike" cap="none">
              <a:solidFill>
                <a:srgbClr val="1F3864"/>
              </a:solidFill>
              <a:latin typeface="Century Gothic"/>
              <a:ea typeface="Century Gothic"/>
              <a:cs typeface="Century Gothic"/>
              <a:sym typeface="Century Gothic"/>
            </a:endParaRPr>
          </a:p>
        </p:txBody>
      </p:sp>
      <p:sp>
        <p:nvSpPr>
          <p:cNvPr id="1300" name="Google Shape;1300;p23"/>
          <p:cNvSpPr txBox="1"/>
          <p:nvPr/>
        </p:nvSpPr>
        <p:spPr>
          <a:xfrm>
            <a:off x="6766042" y="5480165"/>
            <a:ext cx="104325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1" i="0" u="none" strike="noStrike" cap="none">
                <a:solidFill>
                  <a:srgbClr val="1F4E79"/>
                </a:solidFill>
                <a:latin typeface="Century Gothic"/>
                <a:ea typeface="Century Gothic"/>
                <a:cs typeface="Century Gothic"/>
                <a:sym typeface="Century Gothic"/>
              </a:rPr>
              <a:t>hattet</a:t>
            </a:r>
            <a:br>
              <a:rPr lang="en-GB" sz="2000" b="1" i="0" u="none" strike="noStrike" cap="none">
                <a:solidFill>
                  <a:srgbClr val="1F4E79"/>
                </a:solidFill>
                <a:latin typeface="Century Gothic"/>
                <a:ea typeface="Century Gothic"/>
                <a:cs typeface="Century Gothic"/>
                <a:sym typeface="Century Gothic"/>
              </a:rPr>
            </a:br>
            <a:endParaRPr sz="2000" b="1" i="0" u="none" strike="noStrike" cap="none">
              <a:solidFill>
                <a:srgbClr val="1F3864"/>
              </a:solidFill>
              <a:latin typeface="Century Gothic"/>
              <a:ea typeface="Century Gothic"/>
              <a:cs typeface="Century Gothic"/>
              <a:sym typeface="Century Gothic"/>
            </a:endParaRPr>
          </a:p>
        </p:txBody>
      </p:sp>
      <p:sp>
        <p:nvSpPr>
          <p:cNvPr id="1301" name="Google Shape;1301;p23"/>
          <p:cNvSpPr txBox="1"/>
          <p:nvPr/>
        </p:nvSpPr>
        <p:spPr>
          <a:xfrm>
            <a:off x="6759355" y="5822584"/>
            <a:ext cx="104325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1" i="0" u="none" strike="noStrike" cap="none">
                <a:solidFill>
                  <a:srgbClr val="1F4E79"/>
                </a:solidFill>
                <a:latin typeface="Century Gothic"/>
                <a:ea typeface="Century Gothic"/>
                <a:cs typeface="Century Gothic"/>
                <a:sym typeface="Century Gothic"/>
              </a:rPr>
              <a:t>hatten</a:t>
            </a:r>
            <a:br>
              <a:rPr lang="en-GB" sz="2000" b="1" i="0" u="none" strike="noStrike" cap="none">
                <a:solidFill>
                  <a:srgbClr val="1F4E79"/>
                </a:solidFill>
                <a:latin typeface="Century Gothic"/>
                <a:ea typeface="Century Gothic"/>
                <a:cs typeface="Century Gothic"/>
                <a:sym typeface="Century Gothic"/>
              </a:rPr>
            </a:br>
            <a:endParaRPr sz="2000" b="1" i="0" u="none" strike="noStrike" cap="none">
              <a:solidFill>
                <a:srgbClr val="1F3864"/>
              </a:solidFill>
              <a:latin typeface="Century Gothic"/>
              <a:ea typeface="Century Gothic"/>
              <a:cs typeface="Century Gothic"/>
              <a:sym typeface="Century Gothic"/>
            </a:endParaRPr>
          </a:p>
        </p:txBody>
      </p:sp>
      <p:sp>
        <p:nvSpPr>
          <p:cNvPr id="1302" name="Google Shape;1302;p23"/>
          <p:cNvSpPr txBox="1"/>
          <p:nvPr/>
        </p:nvSpPr>
        <p:spPr>
          <a:xfrm>
            <a:off x="778458" y="5095445"/>
            <a:ext cx="1534538"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0" i="0" u="none" strike="noStrike" cap="none">
                <a:solidFill>
                  <a:srgbClr val="1F4E79"/>
                </a:solidFill>
                <a:latin typeface="Century Gothic"/>
                <a:ea typeface="Century Gothic"/>
                <a:cs typeface="Century Gothic"/>
                <a:sym typeface="Century Gothic"/>
              </a:rPr>
              <a:t>wir </a:t>
            </a:r>
            <a:r>
              <a:rPr lang="en-GB" sz="2000" b="0" i="1" u="none" strike="noStrike" cap="none">
                <a:solidFill>
                  <a:srgbClr val="C00000"/>
                </a:solidFill>
                <a:latin typeface="Century Gothic"/>
                <a:ea typeface="Century Gothic"/>
                <a:cs typeface="Century Gothic"/>
                <a:sym typeface="Century Gothic"/>
              </a:rPr>
              <a:t>(we)</a:t>
            </a:r>
            <a:br>
              <a:rPr lang="en-GB" sz="2400" b="0" i="0" u="none" strike="noStrike" cap="none">
                <a:solidFill>
                  <a:srgbClr val="1F4E79"/>
                </a:solidFill>
                <a:latin typeface="Century Gothic"/>
                <a:ea typeface="Century Gothic"/>
                <a:cs typeface="Century Gothic"/>
                <a:sym typeface="Century Gothic"/>
              </a:rPr>
            </a:br>
            <a:endParaRPr sz="2400" b="0" i="0" u="none" strike="noStrike" cap="none">
              <a:solidFill>
                <a:srgbClr val="1F3864"/>
              </a:solidFill>
              <a:latin typeface="Century Gothic"/>
              <a:ea typeface="Century Gothic"/>
              <a:cs typeface="Century Gothic"/>
              <a:sym typeface="Century Gothic"/>
            </a:endParaRPr>
          </a:p>
        </p:txBody>
      </p:sp>
      <p:sp>
        <p:nvSpPr>
          <p:cNvPr id="1303" name="Google Shape;1303;p23"/>
          <p:cNvSpPr txBox="1"/>
          <p:nvPr/>
        </p:nvSpPr>
        <p:spPr>
          <a:xfrm>
            <a:off x="781559" y="5480166"/>
            <a:ext cx="179225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0" i="0" u="none" strike="noStrike" cap="none">
                <a:solidFill>
                  <a:srgbClr val="1F4E79"/>
                </a:solidFill>
                <a:latin typeface="Century Gothic"/>
                <a:ea typeface="Century Gothic"/>
                <a:cs typeface="Century Gothic"/>
                <a:sym typeface="Century Gothic"/>
              </a:rPr>
              <a:t>ihr </a:t>
            </a:r>
            <a:r>
              <a:rPr lang="en-GB" sz="2000" b="0" i="1" u="none" strike="noStrike" cap="none">
                <a:solidFill>
                  <a:srgbClr val="C00000"/>
                </a:solidFill>
                <a:latin typeface="Century Gothic"/>
                <a:ea typeface="Century Gothic"/>
                <a:cs typeface="Century Gothic"/>
                <a:sym typeface="Century Gothic"/>
              </a:rPr>
              <a:t>(you all)</a:t>
            </a:r>
            <a:br>
              <a:rPr lang="en-GB" sz="2400" b="0" i="0" u="none" strike="noStrike" cap="none">
                <a:solidFill>
                  <a:srgbClr val="1F4E79"/>
                </a:solidFill>
                <a:latin typeface="Century Gothic"/>
                <a:ea typeface="Century Gothic"/>
                <a:cs typeface="Century Gothic"/>
                <a:sym typeface="Century Gothic"/>
              </a:rPr>
            </a:br>
            <a:endParaRPr sz="2400" b="0" i="0" u="none" strike="noStrike" cap="none">
              <a:solidFill>
                <a:srgbClr val="1F3864"/>
              </a:solidFill>
              <a:latin typeface="Century Gothic"/>
              <a:ea typeface="Century Gothic"/>
              <a:cs typeface="Century Gothic"/>
              <a:sym typeface="Century Gothic"/>
            </a:endParaRPr>
          </a:p>
        </p:txBody>
      </p:sp>
      <p:sp>
        <p:nvSpPr>
          <p:cNvPr id="1304" name="Google Shape;1304;p23"/>
          <p:cNvSpPr txBox="1"/>
          <p:nvPr/>
        </p:nvSpPr>
        <p:spPr>
          <a:xfrm>
            <a:off x="771516" y="5829565"/>
            <a:ext cx="3354168"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4E79"/>
              </a:buClr>
              <a:buSzPts val="2000"/>
              <a:buFont typeface="Century Gothic"/>
              <a:buNone/>
            </a:pPr>
            <a:r>
              <a:rPr lang="en-GB" sz="2000" b="0" i="0" u="none" strike="noStrike" cap="none">
                <a:solidFill>
                  <a:srgbClr val="1F4E79"/>
                </a:solidFill>
                <a:latin typeface="Century Gothic"/>
                <a:ea typeface="Century Gothic"/>
                <a:cs typeface="Century Gothic"/>
                <a:sym typeface="Century Gothic"/>
              </a:rPr>
              <a:t>sie/Sie </a:t>
            </a:r>
            <a:r>
              <a:rPr lang="en-GB" sz="2000" b="0" i="1" u="none" strike="noStrike" cap="none">
                <a:solidFill>
                  <a:srgbClr val="C00000"/>
                </a:solidFill>
                <a:latin typeface="Century Gothic"/>
                <a:ea typeface="Century Gothic"/>
                <a:cs typeface="Century Gothic"/>
                <a:sym typeface="Century Gothic"/>
              </a:rPr>
              <a:t>(they/ you formal)</a:t>
            </a:r>
            <a:br>
              <a:rPr lang="en-GB" sz="2400" b="0" i="0" u="none" strike="noStrike" cap="none">
                <a:solidFill>
                  <a:srgbClr val="1F4E79"/>
                </a:solidFill>
                <a:latin typeface="Century Gothic"/>
                <a:ea typeface="Century Gothic"/>
                <a:cs typeface="Century Gothic"/>
                <a:sym typeface="Century Gothic"/>
              </a:rPr>
            </a:br>
            <a:endParaRPr sz="2400" b="0" i="0" u="none" strike="noStrike" cap="none">
              <a:solidFill>
                <a:srgbClr val="1F3864"/>
              </a:solidFill>
              <a:latin typeface="Century Gothic"/>
              <a:ea typeface="Century Gothic"/>
              <a:cs typeface="Century Gothic"/>
              <a:sym typeface="Century Gothic"/>
            </a:endParaRPr>
          </a:p>
        </p:txBody>
      </p:sp>
      <p:pic>
        <p:nvPicPr>
          <p:cNvPr id="1305" name="Google Shape;1305;p23" descr="Teddy, Teddy Bear, Soft Toy, Group, Silhouettes"/>
          <p:cNvPicPr preferRelativeResize="0"/>
          <p:nvPr/>
        </p:nvPicPr>
        <p:blipFill rotWithShape="1">
          <a:blip r:embed="rId5">
            <a:alphaModFix/>
          </a:blip>
          <a:srcRect/>
          <a:stretch/>
        </p:blipFill>
        <p:spPr>
          <a:xfrm>
            <a:off x="7633974" y="1249417"/>
            <a:ext cx="2676218" cy="936676"/>
          </a:xfrm>
          <a:prstGeom prst="rect">
            <a:avLst/>
          </a:prstGeom>
          <a:noFill/>
          <a:ln>
            <a:noFill/>
          </a:ln>
        </p:spPr>
      </p:pic>
      <p:pic>
        <p:nvPicPr>
          <p:cNvPr id="1306" name="Google Shape;1306;p23" descr="Stick People Children, Child, Stick Person, Playground"/>
          <p:cNvPicPr preferRelativeResize="0"/>
          <p:nvPr/>
        </p:nvPicPr>
        <p:blipFill rotWithShape="1">
          <a:blip r:embed="rId6">
            <a:alphaModFix/>
          </a:blip>
          <a:srcRect/>
          <a:stretch/>
        </p:blipFill>
        <p:spPr>
          <a:xfrm>
            <a:off x="7802614" y="2217574"/>
            <a:ext cx="1874786" cy="685181"/>
          </a:xfrm>
          <a:prstGeom prst="rect">
            <a:avLst/>
          </a:prstGeom>
          <a:noFill/>
          <a:ln>
            <a:noFill/>
          </a:ln>
        </p:spPr>
      </p:pic>
      <p:sp>
        <p:nvSpPr>
          <p:cNvPr id="1307" name="Google Shape;1307;p23"/>
          <p:cNvSpPr/>
          <p:nvPr/>
        </p:nvSpPr>
        <p:spPr>
          <a:xfrm>
            <a:off x="8165047" y="4731190"/>
            <a:ext cx="3541396" cy="1264827"/>
          </a:xfrm>
          <a:prstGeom prst="wedgeRoundRectCallout">
            <a:avLst>
              <a:gd name="adj1" fmla="val -30133"/>
              <a:gd name="adj2" fmla="val 65345"/>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dirty="0">
                <a:solidFill>
                  <a:srgbClr val="FFFFFF"/>
                </a:solidFill>
                <a:latin typeface="Century Gothic"/>
                <a:ea typeface="Century Gothic"/>
                <a:cs typeface="Century Gothic"/>
                <a:sym typeface="Century Gothic"/>
              </a:rPr>
              <a:t>Remember that there is no plural of </a:t>
            </a:r>
            <a:r>
              <a:rPr lang="en-GB" sz="2000" b="1" i="0" u="none" strike="noStrike" cap="none" dirty="0">
                <a:solidFill>
                  <a:srgbClr val="FFFFFF"/>
                </a:solidFill>
                <a:latin typeface="Century Gothic"/>
                <a:ea typeface="Century Gothic"/>
                <a:cs typeface="Century Gothic"/>
                <a:sym typeface="Century Gothic"/>
              </a:rPr>
              <a:t>es gab</a:t>
            </a:r>
            <a:r>
              <a:rPr lang="en-GB" sz="2000" b="0" i="0" u="none" strike="noStrike" cap="none" dirty="0">
                <a:solidFill>
                  <a:srgbClr val="FFFFFF"/>
                </a:solidFill>
                <a:latin typeface="Century Gothic"/>
                <a:ea typeface="Century Gothic"/>
                <a:cs typeface="Century Gothic"/>
                <a:sym typeface="Century Gothic"/>
              </a:rPr>
              <a:t>. It means </a:t>
            </a:r>
            <a:r>
              <a:rPr lang="en-GB" sz="2000" b="1" i="1" u="none" strike="noStrike" cap="none" dirty="0">
                <a:solidFill>
                  <a:srgbClr val="FFFFFF"/>
                </a:solidFill>
                <a:latin typeface="Century Gothic"/>
                <a:ea typeface="Century Gothic"/>
                <a:cs typeface="Century Gothic"/>
                <a:sym typeface="Century Gothic"/>
              </a:rPr>
              <a:t>there was</a:t>
            </a:r>
            <a:r>
              <a:rPr lang="en-GB" sz="2000" b="0" i="0" u="none" strike="noStrike" cap="none" dirty="0">
                <a:solidFill>
                  <a:srgbClr val="FFFFFF"/>
                </a:solidFill>
                <a:latin typeface="Century Gothic"/>
                <a:ea typeface="Century Gothic"/>
                <a:cs typeface="Century Gothic"/>
                <a:sym typeface="Century Gothic"/>
              </a:rPr>
              <a:t> AND </a:t>
            </a:r>
            <a:r>
              <a:rPr lang="en-GB" sz="2000" b="1" i="1" u="none" strike="noStrike" cap="none" dirty="0">
                <a:solidFill>
                  <a:srgbClr val="FFFFFF"/>
                </a:solidFill>
                <a:latin typeface="Century Gothic"/>
                <a:ea typeface="Century Gothic"/>
                <a:cs typeface="Century Gothic"/>
                <a:sym typeface="Century Gothic"/>
              </a:rPr>
              <a:t>there were</a:t>
            </a:r>
            <a:r>
              <a:rPr lang="en-GB" sz="2000" b="0" i="0" u="none" strike="noStrike" cap="none" dirty="0">
                <a:solidFill>
                  <a:srgbClr val="FFFFFF"/>
                </a:solidFill>
                <a:latin typeface="Century Gothic"/>
                <a:ea typeface="Century Gothic"/>
                <a:cs typeface="Century Gothic"/>
                <a:sym typeface="Century Gothic"/>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9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9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0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0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9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9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0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0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pic>
        <p:nvPicPr>
          <p:cNvPr id="1313" name="Google Shape;1313;p24" descr="Logo&#10;&#10;Description automatically generated"/>
          <p:cNvPicPr preferRelativeResize="0"/>
          <p:nvPr/>
        </p:nvPicPr>
        <p:blipFill rotWithShape="1">
          <a:blip r:embed="rId3">
            <a:alphaModFix/>
          </a:blip>
          <a:srcRect b="39905"/>
          <a:stretch/>
        </p:blipFill>
        <p:spPr>
          <a:xfrm>
            <a:off x="9377359" y="1089257"/>
            <a:ext cx="515528" cy="583624"/>
          </a:xfrm>
          <a:prstGeom prst="rect">
            <a:avLst/>
          </a:prstGeom>
          <a:noFill/>
          <a:ln>
            <a:noFill/>
          </a:ln>
        </p:spPr>
      </p:pic>
      <p:pic>
        <p:nvPicPr>
          <p:cNvPr id="1314" name="Google Shape;1314;p24"/>
          <p:cNvPicPr preferRelativeResize="0"/>
          <p:nvPr/>
        </p:nvPicPr>
        <p:blipFill rotWithShape="1">
          <a:blip r:embed="rId4">
            <a:alphaModFix/>
          </a:blip>
          <a:srcRect/>
          <a:stretch/>
        </p:blipFill>
        <p:spPr>
          <a:xfrm>
            <a:off x="8083108" y="1141660"/>
            <a:ext cx="515529" cy="526167"/>
          </a:xfrm>
          <a:prstGeom prst="rect">
            <a:avLst/>
          </a:prstGeom>
          <a:noFill/>
          <a:ln>
            <a:noFill/>
          </a:ln>
        </p:spPr>
      </p:pic>
      <p:pic>
        <p:nvPicPr>
          <p:cNvPr id="1315" name="Google Shape;1315;p24" descr="background rectangle"/>
          <p:cNvPicPr preferRelativeResize="0"/>
          <p:nvPr/>
        </p:nvPicPr>
        <p:blipFill rotWithShape="1">
          <a:blip r:embed="rId5">
            <a:alphaModFix/>
          </a:blip>
          <a:srcRect/>
          <a:stretch/>
        </p:blipFill>
        <p:spPr>
          <a:xfrm>
            <a:off x="0" y="126042"/>
            <a:ext cx="4713514" cy="869950"/>
          </a:xfrm>
          <a:prstGeom prst="rect">
            <a:avLst/>
          </a:prstGeom>
          <a:noFill/>
          <a:ln>
            <a:noFill/>
          </a:ln>
        </p:spPr>
      </p:pic>
      <p:sp>
        <p:nvSpPr>
          <p:cNvPr id="1316" name="Google Shape;1316;p24"/>
          <p:cNvSpPr txBox="1">
            <a:spLocks noGrp="1"/>
          </p:cNvSpPr>
          <p:nvPr>
            <p:ph type="title"/>
          </p:nvPr>
        </p:nvSpPr>
        <p:spPr>
          <a:xfrm>
            <a:off x="-21407" y="113299"/>
            <a:ext cx="4438185"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Eine(r) oder beide?</a:t>
            </a:r>
            <a:endParaRPr sz="3200" b="1">
              <a:solidFill>
                <a:schemeClr val="lt1"/>
              </a:solidFill>
            </a:endParaRPr>
          </a:p>
        </p:txBody>
      </p:sp>
      <p:sp>
        <p:nvSpPr>
          <p:cNvPr id="1317" name="Google Shape;1317;p24"/>
          <p:cNvSpPr/>
          <p:nvPr/>
        </p:nvSpPr>
        <p:spPr>
          <a:xfrm>
            <a:off x="11169884" y="113299"/>
            <a:ext cx="9493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hören</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1318" name="Google Shape;1318;p24"/>
          <p:cNvGraphicFramePr/>
          <p:nvPr>
            <p:extLst>
              <p:ext uri="{D42A27DB-BD31-4B8C-83A1-F6EECF244321}">
                <p14:modId xmlns:p14="http://schemas.microsoft.com/office/powerpoint/2010/main" val="3654472054"/>
              </p:ext>
            </p:extLst>
          </p:nvPr>
        </p:nvGraphicFramePr>
        <p:xfrm>
          <a:off x="228125" y="1587150"/>
          <a:ext cx="11735775" cy="4677650"/>
        </p:xfrm>
        <a:graphic>
          <a:graphicData uri="http://schemas.openxmlformats.org/drawingml/2006/table">
            <a:tbl>
              <a:tblPr firstRow="1" bandRow="1">
                <a:noFill/>
                <a:tableStyleId>{DD5CCFEE-19D6-4465-9D56-5FDEECA1C278}</a:tableStyleId>
              </a:tblPr>
              <a:tblGrid>
                <a:gridCol w="370600">
                  <a:extLst>
                    <a:ext uri="{9D8B030D-6E8A-4147-A177-3AD203B41FA5}">
                      <a16:colId xmlns:a16="http://schemas.microsoft.com/office/drawing/2014/main" val="20000"/>
                    </a:ext>
                  </a:extLst>
                </a:gridCol>
                <a:gridCol w="7381750">
                  <a:extLst>
                    <a:ext uri="{9D8B030D-6E8A-4147-A177-3AD203B41FA5}">
                      <a16:colId xmlns:a16="http://schemas.microsoft.com/office/drawing/2014/main" val="20001"/>
                    </a:ext>
                  </a:extLst>
                </a:gridCol>
                <a:gridCol w="1912925">
                  <a:extLst>
                    <a:ext uri="{9D8B030D-6E8A-4147-A177-3AD203B41FA5}">
                      <a16:colId xmlns:a16="http://schemas.microsoft.com/office/drawing/2014/main" val="20002"/>
                    </a:ext>
                  </a:extLst>
                </a:gridCol>
                <a:gridCol w="2070500">
                  <a:extLst>
                    <a:ext uri="{9D8B030D-6E8A-4147-A177-3AD203B41FA5}">
                      <a16:colId xmlns:a16="http://schemas.microsoft.com/office/drawing/2014/main" val="20003"/>
                    </a:ext>
                  </a:extLst>
                </a:gridCol>
              </a:tblGrid>
              <a:tr h="4970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u="none" strike="noStrike" cap="none"/>
                        <a:t>du</a:t>
                      </a:r>
                      <a:endParaRPr sz="2400" b="0"/>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entury Gothic"/>
                        <a:buNone/>
                      </a:pPr>
                      <a:r>
                        <a:rPr lang="en-GB" sz="2400"/>
                        <a:t>ihr</a:t>
                      </a:r>
                      <a:endParaRPr sz="2400" b="0"/>
                    </a:p>
                  </a:txBody>
                  <a:tcPr marL="91450" marR="91450" marT="45725" marB="45725" anchor="ctr"/>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15076"/>
                          </a:solidFill>
                        </a:rPr>
                        <a:t>Du hattest keine Lust einzuschlafen. </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15076"/>
                          </a:solidFill>
                        </a:rPr>
                        <a:t>Ihr wart immer aktiv und in Bewegung.</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dirty="0">
                          <a:solidFill>
                            <a:srgbClr val="115076"/>
                          </a:solidFill>
                        </a:rPr>
                        <a:t>Du </a:t>
                      </a:r>
                      <a:r>
                        <a:rPr lang="en-GB" sz="2000" dirty="0" err="1">
                          <a:solidFill>
                            <a:srgbClr val="115076"/>
                          </a:solidFill>
                        </a:rPr>
                        <a:t>warst</a:t>
                      </a:r>
                      <a:r>
                        <a:rPr lang="en-GB" sz="2000" dirty="0">
                          <a:solidFill>
                            <a:srgbClr val="115076"/>
                          </a:solidFill>
                        </a:rPr>
                        <a:t> gerne </a:t>
                      </a:r>
                      <a:r>
                        <a:rPr lang="en-GB" sz="2000" dirty="0" err="1">
                          <a:solidFill>
                            <a:srgbClr val="115076"/>
                          </a:solidFill>
                        </a:rPr>
                        <a:t>im</a:t>
                      </a:r>
                      <a:r>
                        <a:rPr lang="en-GB" sz="2000" dirty="0">
                          <a:solidFill>
                            <a:srgbClr val="115076"/>
                          </a:solidFill>
                        </a:rPr>
                        <a:t> Garten und hast die </a:t>
                      </a:r>
                      <a:r>
                        <a:rPr lang="en-GB" sz="2000" dirty="0" err="1">
                          <a:solidFill>
                            <a:srgbClr val="115076"/>
                          </a:solidFill>
                        </a:rPr>
                        <a:t>Blumen</a:t>
                      </a:r>
                      <a:r>
                        <a:rPr lang="en-GB" sz="2000" dirty="0">
                          <a:solidFill>
                            <a:srgbClr val="115076"/>
                          </a:solidFill>
                        </a:rPr>
                        <a:t> </a:t>
                      </a:r>
                      <a:r>
                        <a:rPr lang="en-GB" sz="2000" dirty="0" err="1">
                          <a:solidFill>
                            <a:srgbClr val="115076"/>
                          </a:solidFill>
                        </a:rPr>
                        <a:t>beim</a:t>
                      </a:r>
                      <a:r>
                        <a:rPr lang="en-GB" sz="2000" dirty="0">
                          <a:solidFill>
                            <a:srgbClr val="115076"/>
                          </a:solidFill>
                        </a:rPr>
                        <a:t> </a:t>
                      </a:r>
                      <a:r>
                        <a:rPr lang="en-GB" sz="2000" dirty="0" err="1">
                          <a:solidFill>
                            <a:srgbClr val="115076"/>
                          </a:solidFill>
                        </a:rPr>
                        <a:t>Wachsen</a:t>
                      </a:r>
                      <a:r>
                        <a:rPr lang="en-GB" sz="2000" dirty="0">
                          <a:solidFill>
                            <a:srgbClr val="115076"/>
                          </a:solidFill>
                        </a:rPr>
                        <a:t> </a:t>
                      </a:r>
                      <a:r>
                        <a:rPr lang="en-GB" sz="2000" dirty="0" err="1">
                          <a:solidFill>
                            <a:srgbClr val="115076"/>
                          </a:solidFill>
                        </a:rPr>
                        <a:t>beobachtet</a:t>
                      </a:r>
                      <a:r>
                        <a:rPr lang="en-GB" sz="2000" dirty="0">
                          <a:solidFill>
                            <a:srgbClr val="115076"/>
                          </a:solidFill>
                        </a:rPr>
                        <a:t>.</a:t>
                      </a:r>
                      <a:endParaRPr sz="2000" dirty="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15076"/>
                          </a:solidFill>
                        </a:rPr>
                        <a:t>Du hattest das Talent, ungefähr einen Meter zu spucken.</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dirty="0" err="1">
                          <a:solidFill>
                            <a:srgbClr val="115076"/>
                          </a:solidFill>
                        </a:rPr>
                        <a:t>Ihr</a:t>
                      </a:r>
                      <a:r>
                        <a:rPr lang="en-GB" sz="2000" dirty="0">
                          <a:solidFill>
                            <a:srgbClr val="115076"/>
                          </a:solidFill>
                        </a:rPr>
                        <a:t> wart </a:t>
                      </a:r>
                      <a:r>
                        <a:rPr lang="en-GB" sz="2000" dirty="0" err="1">
                          <a:solidFill>
                            <a:srgbClr val="115076"/>
                          </a:solidFill>
                        </a:rPr>
                        <a:t>meistens</a:t>
                      </a:r>
                      <a:r>
                        <a:rPr lang="en-GB" sz="2000" dirty="0">
                          <a:solidFill>
                            <a:srgbClr val="115076"/>
                          </a:solidFill>
                        </a:rPr>
                        <a:t> in der Nacht </a:t>
                      </a:r>
                      <a:r>
                        <a:rPr lang="en-GB" sz="2000" dirty="0" err="1">
                          <a:solidFill>
                            <a:srgbClr val="115076"/>
                          </a:solidFill>
                        </a:rPr>
                        <a:t>wach</a:t>
                      </a:r>
                      <a:r>
                        <a:rPr lang="en-GB" sz="2000" dirty="0">
                          <a:solidFill>
                            <a:srgbClr val="115076"/>
                          </a:solidFill>
                        </a:rPr>
                        <a:t>. </a:t>
                      </a:r>
                      <a:endParaRPr sz="2000" dirty="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rPr>
                        <a:t>Ihr hattet den Plan, Wissenschaftler zu werden. </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rPr>
                        <a:t>Du warst bei den Nachbarn beliebt.</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extLst>
                  <a:ext uri="{0D108BD9-81ED-4DB2-BD59-A6C34878D82A}">
                    <a16:rowId xmlns:a16="http://schemas.microsoft.com/office/drawing/2014/main" val="10007"/>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15076"/>
                          </a:solidFill>
                        </a:rPr>
                        <a:t>Ihr hattet oft Zahnschmerzen. </a:t>
                      </a:r>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1319" name="Google Shape;1319;p24" descr="text box hiding answer"/>
          <p:cNvSpPr txBox="1"/>
          <p:nvPr/>
        </p:nvSpPr>
        <p:spPr>
          <a:xfrm>
            <a:off x="693114" y="2177305"/>
            <a:ext cx="4600400" cy="305450"/>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1320" name="Google Shape;1320;p24" descr="green checkmark"/>
          <p:cNvPicPr preferRelativeResize="0"/>
          <p:nvPr/>
        </p:nvPicPr>
        <p:blipFill rotWithShape="1">
          <a:blip r:embed="rId6">
            <a:alphaModFix/>
          </a:blip>
          <a:srcRect/>
          <a:stretch/>
        </p:blipFill>
        <p:spPr>
          <a:xfrm>
            <a:off x="8834247" y="2167403"/>
            <a:ext cx="282522" cy="294294"/>
          </a:xfrm>
          <a:prstGeom prst="rect">
            <a:avLst/>
          </a:prstGeom>
          <a:noFill/>
          <a:ln>
            <a:noFill/>
          </a:ln>
        </p:spPr>
      </p:pic>
      <p:sp>
        <p:nvSpPr>
          <p:cNvPr id="1321" name="Google Shape;1321;p24" descr="text box hiding answer"/>
          <p:cNvSpPr txBox="1"/>
          <p:nvPr/>
        </p:nvSpPr>
        <p:spPr>
          <a:xfrm>
            <a:off x="623654" y="2680941"/>
            <a:ext cx="5010726" cy="324111"/>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1322" name="Google Shape;1322;p24" descr="green checkmark"/>
          <p:cNvPicPr preferRelativeResize="0"/>
          <p:nvPr/>
        </p:nvPicPr>
        <p:blipFill rotWithShape="1">
          <a:blip r:embed="rId6">
            <a:alphaModFix/>
          </a:blip>
          <a:srcRect/>
          <a:stretch/>
        </p:blipFill>
        <p:spPr>
          <a:xfrm>
            <a:off x="10810688" y="2658268"/>
            <a:ext cx="282522" cy="294294"/>
          </a:xfrm>
          <a:prstGeom prst="rect">
            <a:avLst/>
          </a:prstGeom>
          <a:noFill/>
          <a:ln>
            <a:noFill/>
          </a:ln>
        </p:spPr>
      </p:pic>
      <p:sp>
        <p:nvSpPr>
          <p:cNvPr id="1323" name="Google Shape;1323;p24" descr="text box hiding answer"/>
          <p:cNvSpPr txBox="1"/>
          <p:nvPr/>
        </p:nvSpPr>
        <p:spPr>
          <a:xfrm>
            <a:off x="693114" y="3090944"/>
            <a:ext cx="7259499" cy="676112"/>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1324" name="Google Shape;1324;p24" descr="green checkmark"/>
          <p:cNvPicPr preferRelativeResize="0"/>
          <p:nvPr/>
        </p:nvPicPr>
        <p:blipFill rotWithShape="1">
          <a:blip r:embed="rId6">
            <a:alphaModFix/>
          </a:blip>
          <a:srcRect/>
          <a:stretch/>
        </p:blipFill>
        <p:spPr>
          <a:xfrm>
            <a:off x="8834247" y="3281853"/>
            <a:ext cx="282522" cy="294294"/>
          </a:xfrm>
          <a:prstGeom prst="rect">
            <a:avLst/>
          </a:prstGeom>
          <a:noFill/>
          <a:ln>
            <a:noFill/>
          </a:ln>
        </p:spPr>
      </p:pic>
      <p:sp>
        <p:nvSpPr>
          <p:cNvPr id="1325" name="Google Shape;1325;p24" descr="text box hiding answer"/>
          <p:cNvSpPr txBox="1"/>
          <p:nvPr/>
        </p:nvSpPr>
        <p:spPr>
          <a:xfrm>
            <a:off x="650059" y="3832345"/>
            <a:ext cx="6980827" cy="374550"/>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1326" name="Google Shape;1326;p24" descr="green checkmark"/>
          <p:cNvPicPr preferRelativeResize="0"/>
          <p:nvPr/>
        </p:nvPicPr>
        <p:blipFill rotWithShape="1">
          <a:blip r:embed="rId6">
            <a:alphaModFix/>
          </a:blip>
          <a:srcRect/>
          <a:stretch/>
        </p:blipFill>
        <p:spPr>
          <a:xfrm>
            <a:off x="8834247" y="3882838"/>
            <a:ext cx="282522" cy="294294"/>
          </a:xfrm>
          <a:prstGeom prst="rect">
            <a:avLst/>
          </a:prstGeom>
          <a:noFill/>
          <a:ln>
            <a:noFill/>
          </a:ln>
        </p:spPr>
      </p:pic>
      <p:sp>
        <p:nvSpPr>
          <p:cNvPr id="1327" name="Google Shape;1327;p24" descr="text box hiding answer"/>
          <p:cNvSpPr txBox="1"/>
          <p:nvPr/>
        </p:nvSpPr>
        <p:spPr>
          <a:xfrm>
            <a:off x="657190" y="4369805"/>
            <a:ext cx="4636323" cy="353733"/>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1328" name="Google Shape;1328;p24" descr="green checkmark"/>
          <p:cNvPicPr preferRelativeResize="0"/>
          <p:nvPr/>
        </p:nvPicPr>
        <p:blipFill rotWithShape="1">
          <a:blip r:embed="rId6">
            <a:alphaModFix/>
          </a:blip>
          <a:srcRect/>
          <a:stretch/>
        </p:blipFill>
        <p:spPr>
          <a:xfrm>
            <a:off x="10750580" y="4340227"/>
            <a:ext cx="282522" cy="294294"/>
          </a:xfrm>
          <a:prstGeom prst="rect">
            <a:avLst/>
          </a:prstGeom>
          <a:noFill/>
          <a:ln>
            <a:noFill/>
          </a:ln>
        </p:spPr>
      </p:pic>
      <p:sp>
        <p:nvSpPr>
          <p:cNvPr id="1329" name="Google Shape;1329;p24" descr="text box hiding answer"/>
          <p:cNvSpPr txBox="1"/>
          <p:nvPr/>
        </p:nvSpPr>
        <p:spPr>
          <a:xfrm>
            <a:off x="657072" y="4799135"/>
            <a:ext cx="6080980" cy="468210"/>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1330" name="Google Shape;1330;p24" descr="green checkmark"/>
          <p:cNvPicPr preferRelativeResize="0"/>
          <p:nvPr/>
        </p:nvPicPr>
        <p:blipFill rotWithShape="1">
          <a:blip r:embed="rId6">
            <a:alphaModFix/>
          </a:blip>
          <a:srcRect/>
          <a:stretch/>
        </p:blipFill>
        <p:spPr>
          <a:xfrm>
            <a:off x="10745627" y="4863749"/>
            <a:ext cx="282522" cy="294294"/>
          </a:xfrm>
          <a:prstGeom prst="rect">
            <a:avLst/>
          </a:prstGeom>
          <a:noFill/>
          <a:ln>
            <a:noFill/>
          </a:ln>
        </p:spPr>
      </p:pic>
      <p:sp>
        <p:nvSpPr>
          <p:cNvPr id="1331" name="Google Shape;1331;p24" descr="text box hiding answer"/>
          <p:cNvSpPr txBox="1"/>
          <p:nvPr/>
        </p:nvSpPr>
        <p:spPr>
          <a:xfrm>
            <a:off x="657072" y="5360192"/>
            <a:ext cx="4730081" cy="307777"/>
          </a:xfrm>
          <a:prstGeom prst="rect">
            <a:avLst/>
          </a:prstGeom>
          <a:solidFill>
            <a:srgbClr val="FFE8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1332" name="Google Shape;1332;p24" descr="green checkmark"/>
          <p:cNvPicPr preferRelativeResize="0"/>
          <p:nvPr/>
        </p:nvPicPr>
        <p:blipFill rotWithShape="1">
          <a:blip r:embed="rId6">
            <a:alphaModFix/>
          </a:blip>
          <a:srcRect/>
          <a:stretch/>
        </p:blipFill>
        <p:spPr>
          <a:xfrm>
            <a:off x="8834247" y="5333298"/>
            <a:ext cx="282522" cy="294294"/>
          </a:xfrm>
          <a:prstGeom prst="rect">
            <a:avLst/>
          </a:prstGeom>
          <a:noFill/>
          <a:ln>
            <a:noFill/>
          </a:ln>
        </p:spPr>
      </p:pic>
      <p:sp>
        <p:nvSpPr>
          <p:cNvPr id="1333" name="Google Shape;1333;p24" descr="text box hiding answer"/>
          <p:cNvSpPr txBox="1"/>
          <p:nvPr/>
        </p:nvSpPr>
        <p:spPr>
          <a:xfrm>
            <a:off x="629059" y="5869975"/>
            <a:ext cx="3864881" cy="307777"/>
          </a:xfrm>
          <a:prstGeom prst="rect">
            <a:avLst/>
          </a:prstGeom>
          <a:solidFill>
            <a:srgbClr val="FFF4E7"/>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1334" name="Google Shape;1334;p24" descr="green checkmark"/>
          <p:cNvPicPr preferRelativeResize="0"/>
          <p:nvPr/>
        </p:nvPicPr>
        <p:blipFill rotWithShape="1">
          <a:blip r:embed="rId6">
            <a:alphaModFix/>
          </a:blip>
          <a:srcRect/>
          <a:stretch/>
        </p:blipFill>
        <p:spPr>
          <a:xfrm>
            <a:off x="10745627" y="5864221"/>
            <a:ext cx="282522" cy="294294"/>
          </a:xfrm>
          <a:prstGeom prst="rect">
            <a:avLst/>
          </a:prstGeom>
          <a:noFill/>
          <a:ln>
            <a:noFill/>
          </a:ln>
        </p:spPr>
      </p:pic>
      <p:sp>
        <p:nvSpPr>
          <p:cNvPr id="1335" name="Google Shape;1335;p24">
            <a:hlinkClick r:id="" action="ppaction://noaction">
              <a:snd r:embed="rId7" name="9.2.1.5 Slide 24 1.wav"/>
            </a:hlinkClick>
          </p:cNvPr>
          <p:cNvSpPr/>
          <p:nvPr/>
        </p:nvSpPr>
        <p:spPr>
          <a:xfrm>
            <a:off x="85109" y="2172629"/>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1336" name="Google Shape;1336;p24">
            <a:hlinkClick r:id="" action="ppaction://noaction">
              <a:snd r:embed="rId8" name="9.2.1.5 Slide 24 2.wav"/>
            </a:hlinkClick>
          </p:cNvPr>
          <p:cNvSpPr/>
          <p:nvPr/>
        </p:nvSpPr>
        <p:spPr>
          <a:xfrm>
            <a:off x="99176" y="264200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1337" name="Google Shape;1337;p24">
            <a:hlinkClick r:id="" action="ppaction://noaction">
              <a:snd r:embed="rId9" name="9.2.1.5 Slide 24 3.wav"/>
            </a:hlinkClick>
          </p:cNvPr>
          <p:cNvSpPr/>
          <p:nvPr/>
        </p:nvSpPr>
        <p:spPr>
          <a:xfrm>
            <a:off x="85109" y="3221827"/>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1338" name="Google Shape;1338;p24">
            <a:hlinkClick r:id="" action="ppaction://noaction">
              <a:snd r:embed="rId10" name="9.2.1.5 Slide 24 4.wav"/>
            </a:hlinkClick>
          </p:cNvPr>
          <p:cNvSpPr/>
          <p:nvPr/>
        </p:nvSpPr>
        <p:spPr>
          <a:xfrm>
            <a:off x="85109" y="383383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sp>
        <p:nvSpPr>
          <p:cNvPr id="1339" name="Google Shape;1339;p24">
            <a:hlinkClick r:id="" action="ppaction://noaction">
              <a:snd r:embed="rId11" name="9.2.1.5 Slide 24 5.wav"/>
            </a:hlinkClick>
          </p:cNvPr>
          <p:cNvSpPr/>
          <p:nvPr/>
        </p:nvSpPr>
        <p:spPr>
          <a:xfrm>
            <a:off x="85109" y="433172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1340" name="Google Shape;1340;p24">
            <a:hlinkClick r:id="" action="ppaction://noaction">
              <a:snd r:embed="rId12" name="9.2.1.5 Slide 24 6.wav"/>
            </a:hlinkClick>
          </p:cNvPr>
          <p:cNvSpPr/>
          <p:nvPr/>
        </p:nvSpPr>
        <p:spPr>
          <a:xfrm>
            <a:off x="99176" y="4827099"/>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1341" name="Google Shape;1341;p24">
            <a:hlinkClick r:id="" action="ppaction://noaction">
              <a:snd r:embed="rId13" name="9.2.1.5 Slide 24 7.wav"/>
            </a:hlinkClick>
          </p:cNvPr>
          <p:cNvSpPr/>
          <p:nvPr/>
        </p:nvSpPr>
        <p:spPr>
          <a:xfrm>
            <a:off x="99176" y="5307287"/>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7</a:t>
            </a:r>
            <a:endParaRPr dirty="0"/>
          </a:p>
        </p:txBody>
      </p:sp>
      <p:sp>
        <p:nvSpPr>
          <p:cNvPr id="1342" name="Google Shape;1342;p24">
            <a:hlinkClick r:id="" action="ppaction://noaction">
              <a:snd r:embed="rId14" name="9.2.1.5 Slide 24 8.wav"/>
            </a:hlinkClick>
          </p:cNvPr>
          <p:cNvSpPr/>
          <p:nvPr/>
        </p:nvSpPr>
        <p:spPr>
          <a:xfrm>
            <a:off x="99176" y="5854850"/>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8</a:t>
            </a:r>
            <a:endParaRPr/>
          </a:p>
        </p:txBody>
      </p:sp>
      <p:pic>
        <p:nvPicPr>
          <p:cNvPr id="1343" name="Google Shape;1343;p24"/>
          <p:cNvPicPr preferRelativeResize="0"/>
          <p:nvPr/>
        </p:nvPicPr>
        <p:blipFill rotWithShape="1">
          <a:blip r:embed="rId4">
            <a:alphaModFix/>
          </a:blip>
          <a:srcRect/>
          <a:stretch/>
        </p:blipFill>
        <p:spPr>
          <a:xfrm>
            <a:off x="10441036" y="1079685"/>
            <a:ext cx="515529" cy="526167"/>
          </a:xfrm>
          <a:prstGeom prst="rect">
            <a:avLst/>
          </a:prstGeom>
          <a:noFill/>
          <a:ln>
            <a:noFill/>
          </a:ln>
        </p:spPr>
      </p:pic>
      <p:sp>
        <p:nvSpPr>
          <p:cNvPr id="1344" name="Google Shape;1344;p24"/>
          <p:cNvSpPr/>
          <p:nvPr/>
        </p:nvSpPr>
        <p:spPr>
          <a:xfrm>
            <a:off x="59727" y="1250432"/>
            <a:ext cx="3295057" cy="680446"/>
          </a:xfrm>
          <a:prstGeom prst="wedgeRoundRectCallout">
            <a:avLst>
              <a:gd name="adj1" fmla="val 10010"/>
              <a:gd name="adj2" fmla="val 28207"/>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die Kindheit – childhood  </a:t>
            </a:r>
            <a:endParaRPr/>
          </a:p>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spucken – to spit</a:t>
            </a:r>
            <a:endParaRPr sz="2000" b="0" i="0" u="none" strike="noStrike" cap="none">
              <a:solidFill>
                <a:srgbClr val="FFFFFF"/>
              </a:solidFill>
              <a:latin typeface="Century Gothic"/>
              <a:ea typeface="Century Gothic"/>
              <a:cs typeface="Century Gothic"/>
              <a:sym typeface="Century Gothic"/>
            </a:endParaRPr>
          </a:p>
        </p:txBody>
      </p:sp>
      <p:pic>
        <p:nvPicPr>
          <p:cNvPr id="1345" name="Google Shape;1345;p24" descr="A picture containing logo&#10;&#10;Description automatically generated"/>
          <p:cNvPicPr preferRelativeResize="0"/>
          <p:nvPr/>
        </p:nvPicPr>
        <p:blipFill rotWithShape="1">
          <a:blip r:embed="rId15">
            <a:alphaModFix/>
          </a:blip>
          <a:srcRect/>
          <a:stretch/>
        </p:blipFill>
        <p:spPr>
          <a:xfrm flipH="1">
            <a:off x="3350962" y="773849"/>
            <a:ext cx="1300582" cy="1349851"/>
          </a:xfrm>
          <a:prstGeom prst="rect">
            <a:avLst/>
          </a:prstGeom>
          <a:noFill/>
          <a:ln>
            <a:noFill/>
          </a:ln>
        </p:spPr>
      </p:pic>
      <p:sp>
        <p:nvSpPr>
          <p:cNvPr id="1346" name="Google Shape;1346;p24"/>
          <p:cNvSpPr txBox="1"/>
          <p:nvPr/>
        </p:nvSpPr>
        <p:spPr>
          <a:xfrm>
            <a:off x="4558579" y="135638"/>
            <a:ext cx="7181207" cy="446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300"/>
              <a:buFont typeface="Century Gothic"/>
              <a:buNone/>
            </a:pPr>
            <a:r>
              <a:rPr lang="en-GB" sz="2300" b="0" i="0" u="none" strike="noStrike" cap="none">
                <a:solidFill>
                  <a:srgbClr val="1F3864"/>
                </a:solidFill>
                <a:latin typeface="Century Gothic"/>
                <a:ea typeface="Century Gothic"/>
                <a:cs typeface="Century Gothic"/>
                <a:sym typeface="Century Gothic"/>
              </a:rPr>
              <a:t>Mutti erzählt von Wolfgang und Mias Kindheit. </a:t>
            </a:r>
            <a:endParaRPr/>
          </a:p>
        </p:txBody>
      </p:sp>
      <p:pic>
        <p:nvPicPr>
          <p:cNvPr id="1347" name="Google Shape;1347;p24" descr="Logo&#10;&#10;Description automatically generated"/>
          <p:cNvPicPr preferRelativeResize="0"/>
          <p:nvPr/>
        </p:nvPicPr>
        <p:blipFill rotWithShape="1">
          <a:blip r:embed="rId3">
            <a:alphaModFix/>
          </a:blip>
          <a:srcRect b="39905"/>
          <a:stretch/>
        </p:blipFill>
        <p:spPr>
          <a:xfrm>
            <a:off x="10714217" y="1021816"/>
            <a:ext cx="549612" cy="583623"/>
          </a:xfrm>
          <a:prstGeom prst="rect">
            <a:avLst/>
          </a:prstGeom>
          <a:noFill/>
          <a:ln>
            <a:noFill/>
          </a:ln>
        </p:spPr>
      </p:pic>
      <p:sp>
        <p:nvSpPr>
          <p:cNvPr id="1348" name="Google Shape;1348;p24"/>
          <p:cNvSpPr/>
          <p:nvPr/>
        </p:nvSpPr>
        <p:spPr>
          <a:xfrm>
            <a:off x="4573899" y="586151"/>
            <a:ext cx="78978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1F3864"/>
                </a:solidFill>
                <a:latin typeface="Century Gothic"/>
                <a:ea typeface="Century Gothic"/>
                <a:cs typeface="Century Gothic"/>
                <a:sym typeface="Century Gothic"/>
              </a:rPr>
              <a:t>Spricht</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sie</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über</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einen</a:t>
            </a:r>
            <a:r>
              <a:rPr lang="en-GB" sz="2000" dirty="0">
                <a:solidFill>
                  <a:srgbClr val="1F3864"/>
                </a:solidFill>
                <a:latin typeface="Century Gothic"/>
                <a:ea typeface="Century Gothic"/>
                <a:cs typeface="Century Gothic"/>
                <a:sym typeface="Century Gothic"/>
              </a:rPr>
              <a:t> von </a:t>
            </a:r>
            <a:r>
              <a:rPr lang="en-GB" sz="2000" dirty="0" err="1">
                <a:solidFill>
                  <a:srgbClr val="1F3864"/>
                </a:solidFill>
                <a:latin typeface="Century Gothic"/>
                <a:ea typeface="Century Gothic"/>
                <a:cs typeface="Century Gothic"/>
                <a:sym typeface="Century Gothic"/>
              </a:rPr>
              <a:t>ihnen</a:t>
            </a:r>
            <a:r>
              <a:rPr lang="en-GB" sz="2000" dirty="0">
                <a:solidFill>
                  <a:srgbClr val="1F3864"/>
                </a:solidFill>
                <a:latin typeface="Century Gothic"/>
                <a:ea typeface="Century Gothic"/>
                <a:cs typeface="Century Gothic"/>
                <a:sym typeface="Century Gothic"/>
              </a:rPr>
              <a:t> (</a:t>
            </a:r>
            <a:r>
              <a:rPr lang="en-GB" sz="2000" b="1" dirty="0">
                <a:solidFill>
                  <a:srgbClr val="1F3864"/>
                </a:solidFill>
                <a:latin typeface="Century Gothic"/>
                <a:ea typeface="Century Gothic"/>
                <a:cs typeface="Century Gothic"/>
                <a:sym typeface="Century Gothic"/>
              </a:rPr>
              <a:t>du</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oder</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über</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beide</a:t>
            </a:r>
            <a:r>
              <a:rPr lang="en-GB" sz="2000" dirty="0">
                <a:solidFill>
                  <a:srgbClr val="1F3864"/>
                </a:solidFill>
                <a:latin typeface="Century Gothic"/>
                <a:ea typeface="Century Gothic"/>
                <a:cs typeface="Century Gothic"/>
                <a:sym typeface="Century Gothic"/>
              </a:rPr>
              <a:t> (</a:t>
            </a:r>
            <a:r>
              <a:rPr lang="en-GB" sz="2000" b="1" dirty="0" err="1">
                <a:solidFill>
                  <a:srgbClr val="1F3864"/>
                </a:solidFill>
                <a:latin typeface="Century Gothic"/>
                <a:ea typeface="Century Gothic"/>
                <a:cs typeface="Century Gothic"/>
                <a:sym typeface="Century Gothic"/>
              </a:rPr>
              <a:t>ihr</a:t>
            </a:r>
            <a:r>
              <a:rPr lang="en-GB" sz="2000" dirty="0">
                <a:solidFill>
                  <a:srgbClr val="1F3864"/>
                </a:solidFill>
                <a:latin typeface="Century Gothic"/>
                <a:ea typeface="Century Gothic"/>
                <a:cs typeface="Century Gothic"/>
                <a:sym typeface="Century Gothic"/>
              </a:rPr>
              <a:t>)?</a:t>
            </a:r>
            <a:endParaRPr sz="1600"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3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3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3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13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13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13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13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13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pic>
        <p:nvPicPr>
          <p:cNvPr id="1354" name="Google Shape;1354;p25"/>
          <p:cNvPicPr preferRelativeResize="0"/>
          <p:nvPr/>
        </p:nvPicPr>
        <p:blipFill rotWithShape="1">
          <a:blip r:embed="rId3">
            <a:alphaModFix/>
          </a:blip>
          <a:srcRect/>
          <a:stretch/>
        </p:blipFill>
        <p:spPr>
          <a:xfrm>
            <a:off x="9188065" y="1048029"/>
            <a:ext cx="621554" cy="634380"/>
          </a:xfrm>
          <a:prstGeom prst="rect">
            <a:avLst/>
          </a:prstGeom>
          <a:noFill/>
          <a:ln>
            <a:noFill/>
          </a:ln>
        </p:spPr>
      </p:pic>
      <p:pic>
        <p:nvPicPr>
          <p:cNvPr id="1355" name="Google Shape;1355;p25" descr="background rectangle"/>
          <p:cNvPicPr preferRelativeResize="0"/>
          <p:nvPr/>
        </p:nvPicPr>
        <p:blipFill rotWithShape="1">
          <a:blip r:embed="rId4">
            <a:alphaModFix/>
          </a:blip>
          <a:srcRect/>
          <a:stretch/>
        </p:blipFill>
        <p:spPr>
          <a:xfrm>
            <a:off x="0" y="126042"/>
            <a:ext cx="4713514" cy="869950"/>
          </a:xfrm>
          <a:prstGeom prst="rect">
            <a:avLst/>
          </a:prstGeom>
          <a:noFill/>
          <a:ln>
            <a:noFill/>
          </a:ln>
        </p:spPr>
      </p:pic>
      <p:sp>
        <p:nvSpPr>
          <p:cNvPr id="1356" name="Google Shape;1356;p25"/>
          <p:cNvSpPr txBox="1">
            <a:spLocks noGrp="1"/>
          </p:cNvSpPr>
          <p:nvPr>
            <p:ph type="title"/>
          </p:nvPr>
        </p:nvSpPr>
        <p:spPr>
          <a:xfrm>
            <a:off x="55756" y="152151"/>
            <a:ext cx="4438185"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Eine(r) oder beide?</a:t>
            </a:r>
            <a:endParaRPr sz="3200" b="1">
              <a:solidFill>
                <a:schemeClr val="lt1"/>
              </a:solidFill>
            </a:endParaRPr>
          </a:p>
        </p:txBody>
      </p:sp>
      <p:sp>
        <p:nvSpPr>
          <p:cNvPr id="1357" name="Google Shape;1357;p25"/>
          <p:cNvSpPr/>
          <p:nvPr/>
        </p:nvSpPr>
        <p:spPr>
          <a:xfrm>
            <a:off x="11188147" y="0"/>
            <a:ext cx="9493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1358" name="Google Shape;1358;p25"/>
          <p:cNvGraphicFramePr/>
          <p:nvPr>
            <p:extLst>
              <p:ext uri="{D42A27DB-BD31-4B8C-83A1-F6EECF244321}">
                <p14:modId xmlns:p14="http://schemas.microsoft.com/office/powerpoint/2010/main" val="1103694925"/>
              </p:ext>
            </p:extLst>
          </p:nvPr>
        </p:nvGraphicFramePr>
        <p:xfrm>
          <a:off x="1" y="1587150"/>
          <a:ext cx="12127850" cy="4473675"/>
        </p:xfrm>
        <a:graphic>
          <a:graphicData uri="http://schemas.openxmlformats.org/drawingml/2006/table">
            <a:tbl>
              <a:tblPr firstRow="1" bandRow="1">
                <a:noFill/>
                <a:tableStyleId>{DD5CCFEE-19D6-4465-9D56-5FDEECA1C278}</a:tableStyleId>
              </a:tblPr>
              <a:tblGrid>
                <a:gridCol w="435425">
                  <a:extLst>
                    <a:ext uri="{9D8B030D-6E8A-4147-A177-3AD203B41FA5}">
                      <a16:colId xmlns:a16="http://schemas.microsoft.com/office/drawing/2014/main" val="20000"/>
                    </a:ext>
                  </a:extLst>
                </a:gridCol>
                <a:gridCol w="7575925">
                  <a:extLst>
                    <a:ext uri="{9D8B030D-6E8A-4147-A177-3AD203B41FA5}">
                      <a16:colId xmlns:a16="http://schemas.microsoft.com/office/drawing/2014/main" val="20001"/>
                    </a:ext>
                  </a:extLst>
                </a:gridCol>
                <a:gridCol w="1863150">
                  <a:extLst>
                    <a:ext uri="{9D8B030D-6E8A-4147-A177-3AD203B41FA5}">
                      <a16:colId xmlns:a16="http://schemas.microsoft.com/office/drawing/2014/main" val="20002"/>
                    </a:ext>
                  </a:extLst>
                </a:gridCol>
                <a:gridCol w="2253350">
                  <a:extLst>
                    <a:ext uri="{9D8B030D-6E8A-4147-A177-3AD203B41FA5}">
                      <a16:colId xmlns:a16="http://schemas.microsoft.com/office/drawing/2014/main" val="20003"/>
                    </a:ext>
                  </a:extLst>
                </a:gridCol>
              </a:tblGrid>
              <a:tr h="49707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u="none" strike="noStrike" cap="none"/>
                        <a:t> nur Mia</a:t>
                      </a:r>
                      <a:endParaRPr sz="2000" b="0"/>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a:t>Mia &amp; Wolfgang</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r>
                        <a:rPr lang="en-GB" sz="2000">
                          <a:solidFill>
                            <a:srgbClr val="1E4E79"/>
                          </a:solidFill>
                        </a:rPr>
                        <a:t>1.</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r>
                        <a:rPr lang="en-GB" sz="2000">
                          <a:solidFill>
                            <a:srgbClr val="115076"/>
                          </a:solidFill>
                        </a:rPr>
                        <a:t>Sie </a:t>
                      </a:r>
                      <a:r>
                        <a:rPr lang="en-GB" sz="2000" u="sng">
                          <a:solidFill>
                            <a:srgbClr val="115076"/>
                          </a:solidFill>
                        </a:rPr>
                        <a:t>hatten</a:t>
                      </a:r>
                      <a:r>
                        <a:rPr lang="en-GB" sz="2000">
                          <a:solidFill>
                            <a:srgbClr val="115076"/>
                          </a:solidFill>
                        </a:rPr>
                        <a:t> den ersten Geburtstag im Mai. </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r>
                        <a:rPr lang="en-GB" sz="2000">
                          <a:solidFill>
                            <a:srgbClr val="1E4E79"/>
                          </a:solidFill>
                        </a:rPr>
                        <a:t>2.</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r>
                        <a:rPr lang="en-GB" sz="2000">
                          <a:solidFill>
                            <a:srgbClr val="115076"/>
                          </a:solidFill>
                        </a:rPr>
                        <a:t>Sie </a:t>
                      </a:r>
                      <a:r>
                        <a:rPr lang="en-GB" sz="2000" u="sng">
                          <a:solidFill>
                            <a:srgbClr val="115076"/>
                          </a:solidFill>
                        </a:rPr>
                        <a:t>war</a:t>
                      </a:r>
                      <a:r>
                        <a:rPr lang="en-GB" sz="2000">
                          <a:solidFill>
                            <a:srgbClr val="115076"/>
                          </a:solidFill>
                        </a:rPr>
                        <a:t> immer beliebt und aktiv. </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r>
                        <a:rPr lang="en-GB" sz="2000">
                          <a:solidFill>
                            <a:srgbClr val="1E4E79"/>
                          </a:solidFill>
                        </a:rPr>
                        <a:t>3. </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r>
                        <a:rPr lang="en-GB" sz="2000">
                          <a:solidFill>
                            <a:srgbClr val="115076"/>
                          </a:solidFill>
                        </a:rPr>
                        <a:t>Sie </a:t>
                      </a:r>
                      <a:r>
                        <a:rPr lang="en-GB" sz="2000" u="sng">
                          <a:solidFill>
                            <a:srgbClr val="115076"/>
                          </a:solidFill>
                        </a:rPr>
                        <a:t>waren</a:t>
                      </a:r>
                      <a:r>
                        <a:rPr lang="en-GB" sz="2000">
                          <a:solidFill>
                            <a:srgbClr val="115076"/>
                          </a:solidFill>
                        </a:rPr>
                        <a:t> keinen Moment am Tag müde.</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r>
                        <a:rPr lang="en-GB" sz="2000">
                          <a:solidFill>
                            <a:srgbClr val="1E4E79"/>
                          </a:solidFill>
                        </a:rPr>
                        <a:t>4. </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r>
                        <a:rPr lang="en-GB" sz="2000" dirty="0" err="1">
                          <a:solidFill>
                            <a:srgbClr val="115076"/>
                          </a:solidFill>
                        </a:rPr>
                        <a:t>Im</a:t>
                      </a:r>
                      <a:r>
                        <a:rPr lang="en-GB" sz="2000" dirty="0">
                          <a:solidFill>
                            <a:srgbClr val="115076"/>
                          </a:solidFill>
                        </a:rPr>
                        <a:t> April </a:t>
                      </a:r>
                      <a:r>
                        <a:rPr lang="en-GB" sz="2000" u="sng" dirty="0" err="1">
                          <a:solidFill>
                            <a:srgbClr val="115076"/>
                          </a:solidFill>
                        </a:rPr>
                        <a:t>hatte</a:t>
                      </a:r>
                      <a:r>
                        <a:rPr lang="en-GB" sz="2000" dirty="0">
                          <a:solidFill>
                            <a:srgbClr val="115076"/>
                          </a:solidFill>
                        </a:rPr>
                        <a:t> </a:t>
                      </a:r>
                      <a:r>
                        <a:rPr lang="en-GB" sz="2000" dirty="0" err="1">
                          <a:solidFill>
                            <a:srgbClr val="115076"/>
                          </a:solidFill>
                        </a:rPr>
                        <a:t>sie</a:t>
                      </a:r>
                      <a:r>
                        <a:rPr lang="en-GB" sz="2000" dirty="0">
                          <a:solidFill>
                            <a:srgbClr val="115076"/>
                          </a:solidFill>
                        </a:rPr>
                        <a:t> </a:t>
                      </a:r>
                      <a:r>
                        <a:rPr lang="en-GB" sz="2000" dirty="0" err="1">
                          <a:solidFill>
                            <a:srgbClr val="115076"/>
                          </a:solidFill>
                        </a:rPr>
                        <a:t>immer</a:t>
                      </a:r>
                      <a:r>
                        <a:rPr lang="en-GB" sz="2000" dirty="0">
                          <a:solidFill>
                            <a:srgbClr val="115076"/>
                          </a:solidFill>
                        </a:rPr>
                        <a:t> </a:t>
                      </a:r>
                      <a:r>
                        <a:rPr lang="en-GB" sz="2000" dirty="0" err="1">
                          <a:solidFill>
                            <a:srgbClr val="115076"/>
                          </a:solidFill>
                        </a:rPr>
                        <a:t>Blumen</a:t>
                      </a:r>
                      <a:r>
                        <a:rPr lang="en-GB" sz="2000" dirty="0">
                          <a:solidFill>
                            <a:srgbClr val="115076"/>
                          </a:solidFill>
                        </a:rPr>
                        <a:t> </a:t>
                      </a:r>
                      <a:r>
                        <a:rPr lang="en-GB" sz="2000" dirty="0" err="1">
                          <a:solidFill>
                            <a:srgbClr val="115076"/>
                          </a:solidFill>
                        </a:rPr>
                        <a:t>im</a:t>
                      </a:r>
                      <a:r>
                        <a:rPr lang="en-GB" sz="2000" dirty="0">
                          <a:solidFill>
                            <a:srgbClr val="115076"/>
                          </a:solidFill>
                        </a:rPr>
                        <a:t> Garten.</a:t>
                      </a:r>
                      <a:endParaRPr sz="2000" dirty="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r>
                        <a:rPr lang="en-GB" sz="2000">
                          <a:solidFill>
                            <a:srgbClr val="1E4E79"/>
                          </a:solidFill>
                        </a:rPr>
                        <a:t>5. </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r>
                        <a:rPr lang="en-GB" sz="2000" dirty="0">
                          <a:solidFill>
                            <a:srgbClr val="115076"/>
                          </a:solidFill>
                        </a:rPr>
                        <a:t>Sie </a:t>
                      </a:r>
                      <a:r>
                        <a:rPr lang="en-GB" sz="2000" u="sng" dirty="0" err="1">
                          <a:solidFill>
                            <a:srgbClr val="115076"/>
                          </a:solidFill>
                        </a:rPr>
                        <a:t>hatten</a:t>
                      </a:r>
                      <a:r>
                        <a:rPr lang="en-GB" sz="2000" dirty="0">
                          <a:solidFill>
                            <a:srgbClr val="115076"/>
                          </a:solidFill>
                        </a:rPr>
                        <a:t> oft Freunde </a:t>
                      </a:r>
                      <a:r>
                        <a:rPr lang="en-GB" sz="2000" dirty="0" err="1">
                          <a:solidFill>
                            <a:srgbClr val="115076"/>
                          </a:solidFill>
                        </a:rPr>
                        <a:t>zu</a:t>
                      </a:r>
                      <a:r>
                        <a:rPr lang="en-GB" sz="2000" dirty="0">
                          <a:solidFill>
                            <a:srgbClr val="115076"/>
                          </a:solidFill>
                        </a:rPr>
                        <a:t> </a:t>
                      </a:r>
                      <a:r>
                        <a:rPr lang="en-GB" sz="2000" dirty="0" err="1">
                          <a:solidFill>
                            <a:srgbClr val="115076"/>
                          </a:solidFill>
                        </a:rPr>
                        <a:t>Besuch</a:t>
                      </a:r>
                      <a:r>
                        <a:rPr lang="en-GB" sz="2000" dirty="0">
                          <a:solidFill>
                            <a:srgbClr val="115076"/>
                          </a:solidFill>
                        </a:rPr>
                        <a:t>. </a:t>
                      </a:r>
                      <a:endParaRPr sz="2000" dirty="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r>
                        <a:rPr lang="en-GB" sz="2000">
                          <a:solidFill>
                            <a:srgbClr val="1E4E79"/>
                          </a:solidFill>
                        </a:rPr>
                        <a:t>6. </a:t>
                      </a:r>
                      <a:endParaRPr sz="2000">
                        <a:solidFill>
                          <a:srgbClr val="1E4E79"/>
                        </a:solidFill>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rPr>
                        <a:t>Sie </a:t>
                      </a:r>
                      <a:r>
                        <a:rPr lang="en-GB" sz="2000" u="sng">
                          <a:solidFill>
                            <a:srgbClr val="115076"/>
                          </a:solidFill>
                        </a:rPr>
                        <a:t>waren</a:t>
                      </a:r>
                      <a:r>
                        <a:rPr lang="en-GB" sz="2000">
                          <a:solidFill>
                            <a:srgbClr val="115076"/>
                          </a:solidFill>
                        </a:rPr>
                        <a:t> gerne Forscher im Garten.</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6"/>
                  </a:ext>
                </a:extLst>
              </a:tr>
              <a:tr h="497075">
                <a:tc>
                  <a:txBody>
                    <a:bodyPr/>
                    <a:lstStyle/>
                    <a:p>
                      <a:pPr marL="0" marR="0" lvl="0" indent="0" algn="ctr" rtl="0">
                        <a:spcBef>
                          <a:spcPts val="0"/>
                        </a:spcBef>
                        <a:spcAft>
                          <a:spcPts val="0"/>
                        </a:spcAft>
                        <a:buNone/>
                      </a:pPr>
                      <a:r>
                        <a:rPr lang="en-GB" sz="2000">
                          <a:solidFill>
                            <a:srgbClr val="1E4E79"/>
                          </a:solidFill>
                        </a:rPr>
                        <a:t>7. </a:t>
                      </a:r>
                      <a:endParaRPr sz="2000">
                        <a:solidFill>
                          <a:srgbClr val="1E4E79"/>
                        </a:solidFill>
                      </a:endParaRPr>
                    </a:p>
                  </a:txBody>
                  <a:tcPr marL="91450" marR="91450" marT="45725" marB="45725" anchor="ctr"/>
                </a:tc>
                <a:tc>
                  <a:txBody>
                    <a:bodyPr/>
                    <a:lstStyle/>
                    <a:p>
                      <a:pPr marL="0" marR="0" lvl="0" indent="0" algn="l" rtl="0">
                        <a:lnSpc>
                          <a:spcPct val="100000"/>
                        </a:lnSpc>
                        <a:spcBef>
                          <a:spcPts val="0"/>
                        </a:spcBef>
                        <a:spcAft>
                          <a:spcPts val="0"/>
                        </a:spcAft>
                        <a:buClr>
                          <a:srgbClr val="115076"/>
                        </a:buClr>
                        <a:buSzPts val="2000"/>
                        <a:buFont typeface="Century Gothic"/>
                        <a:buNone/>
                      </a:pPr>
                      <a:r>
                        <a:rPr lang="en-GB" sz="2000">
                          <a:solidFill>
                            <a:srgbClr val="115076"/>
                          </a:solidFill>
                        </a:rPr>
                        <a:t>Sie </a:t>
                      </a:r>
                      <a:r>
                        <a:rPr lang="en-GB" sz="2000" u="sng">
                          <a:solidFill>
                            <a:srgbClr val="115076"/>
                          </a:solidFill>
                        </a:rPr>
                        <a:t>hatte</a:t>
                      </a:r>
                      <a:r>
                        <a:rPr lang="en-GB" sz="2000">
                          <a:solidFill>
                            <a:srgbClr val="115076"/>
                          </a:solidFill>
                        </a:rPr>
                        <a:t> Probleme mit dem Einschlafen. </a:t>
                      </a:r>
                      <a:endParaRPr sz="2000">
                        <a:solidFill>
                          <a:srgbClr val="115076"/>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7"/>
                  </a:ext>
                </a:extLst>
              </a:tr>
              <a:tr h="497075">
                <a:tc>
                  <a:txBody>
                    <a:bodyPr/>
                    <a:lstStyle/>
                    <a:p>
                      <a:pPr marL="0" marR="0" lvl="0" indent="0" algn="ctr" rtl="0">
                        <a:spcBef>
                          <a:spcPts val="0"/>
                        </a:spcBef>
                        <a:spcAft>
                          <a:spcPts val="0"/>
                        </a:spcAft>
                        <a:buNone/>
                      </a:pPr>
                      <a:r>
                        <a:rPr lang="en-GB" sz="2000">
                          <a:solidFill>
                            <a:srgbClr val="1E4E79"/>
                          </a:solidFill>
                        </a:rPr>
                        <a:t>8. </a:t>
                      </a:r>
                      <a:endParaRPr sz="2000">
                        <a:solidFill>
                          <a:srgbClr val="1E4E79"/>
                        </a:solidFill>
                      </a:endParaRPr>
                    </a:p>
                  </a:txBody>
                  <a:tcPr marL="91450" marR="91450" marT="45725" marB="45725" anchor="ctr"/>
                </a:tc>
                <a:tc>
                  <a:txBody>
                    <a:bodyPr/>
                    <a:lstStyle/>
                    <a:p>
                      <a:pPr marL="0" marR="0" lvl="0" indent="0" algn="l" rtl="0">
                        <a:spcBef>
                          <a:spcPts val="0"/>
                        </a:spcBef>
                        <a:spcAft>
                          <a:spcPts val="0"/>
                        </a:spcAft>
                        <a:buNone/>
                      </a:pPr>
                      <a:r>
                        <a:rPr lang="en-GB" sz="2000">
                          <a:solidFill>
                            <a:srgbClr val="115076"/>
                          </a:solidFill>
                        </a:rPr>
                        <a:t>Sie </a:t>
                      </a:r>
                      <a:r>
                        <a:rPr lang="en-GB" sz="2000" u="sng">
                          <a:solidFill>
                            <a:srgbClr val="115076"/>
                          </a:solidFill>
                        </a:rPr>
                        <a:t>war</a:t>
                      </a:r>
                      <a:r>
                        <a:rPr lang="en-GB" sz="2000">
                          <a:solidFill>
                            <a:srgbClr val="115076"/>
                          </a:solidFill>
                        </a:rPr>
                        <a:t> eine kleine Person von nur einem Meter. </a:t>
                      </a:r>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8"/>
                  </a:ext>
                </a:extLst>
              </a:tr>
            </a:tbl>
          </a:graphicData>
        </a:graphic>
      </p:graphicFrame>
      <p:pic>
        <p:nvPicPr>
          <p:cNvPr id="1359" name="Google Shape;1359;p25" descr="green checkmark"/>
          <p:cNvPicPr preferRelativeResize="0"/>
          <p:nvPr/>
        </p:nvPicPr>
        <p:blipFill rotWithShape="1">
          <a:blip r:embed="rId5">
            <a:alphaModFix/>
          </a:blip>
          <a:srcRect/>
          <a:stretch/>
        </p:blipFill>
        <p:spPr>
          <a:xfrm>
            <a:off x="10847762" y="2157412"/>
            <a:ext cx="282522" cy="294294"/>
          </a:xfrm>
          <a:prstGeom prst="rect">
            <a:avLst/>
          </a:prstGeom>
          <a:noFill/>
          <a:ln>
            <a:noFill/>
          </a:ln>
        </p:spPr>
      </p:pic>
      <p:pic>
        <p:nvPicPr>
          <p:cNvPr id="1360" name="Google Shape;1360;p25" descr="green checkmark"/>
          <p:cNvPicPr preferRelativeResize="0"/>
          <p:nvPr/>
        </p:nvPicPr>
        <p:blipFill rotWithShape="1">
          <a:blip r:embed="rId5">
            <a:alphaModFix/>
          </a:blip>
          <a:srcRect/>
          <a:stretch/>
        </p:blipFill>
        <p:spPr>
          <a:xfrm>
            <a:off x="8975508" y="2636950"/>
            <a:ext cx="282522" cy="294294"/>
          </a:xfrm>
          <a:prstGeom prst="rect">
            <a:avLst/>
          </a:prstGeom>
          <a:noFill/>
          <a:ln>
            <a:noFill/>
          </a:ln>
        </p:spPr>
      </p:pic>
      <p:pic>
        <p:nvPicPr>
          <p:cNvPr id="1361" name="Google Shape;1361;p25" descr="green checkmark"/>
          <p:cNvPicPr preferRelativeResize="0"/>
          <p:nvPr/>
        </p:nvPicPr>
        <p:blipFill rotWithShape="1">
          <a:blip r:embed="rId5">
            <a:alphaModFix/>
          </a:blip>
          <a:srcRect/>
          <a:stretch/>
        </p:blipFill>
        <p:spPr>
          <a:xfrm>
            <a:off x="10905625" y="3159124"/>
            <a:ext cx="282522" cy="294294"/>
          </a:xfrm>
          <a:prstGeom prst="rect">
            <a:avLst/>
          </a:prstGeom>
          <a:noFill/>
          <a:ln>
            <a:noFill/>
          </a:ln>
        </p:spPr>
      </p:pic>
      <p:pic>
        <p:nvPicPr>
          <p:cNvPr id="1362" name="Google Shape;1362;p25" descr="green checkmark"/>
          <p:cNvPicPr preferRelativeResize="0"/>
          <p:nvPr/>
        </p:nvPicPr>
        <p:blipFill rotWithShape="1">
          <a:blip r:embed="rId5">
            <a:alphaModFix/>
          </a:blip>
          <a:srcRect/>
          <a:stretch/>
        </p:blipFill>
        <p:spPr>
          <a:xfrm>
            <a:off x="8905543" y="3671352"/>
            <a:ext cx="282522" cy="294294"/>
          </a:xfrm>
          <a:prstGeom prst="rect">
            <a:avLst/>
          </a:prstGeom>
          <a:noFill/>
          <a:ln>
            <a:noFill/>
          </a:ln>
        </p:spPr>
      </p:pic>
      <p:pic>
        <p:nvPicPr>
          <p:cNvPr id="1363" name="Google Shape;1363;p25" descr="green checkmark"/>
          <p:cNvPicPr preferRelativeResize="0"/>
          <p:nvPr/>
        </p:nvPicPr>
        <p:blipFill rotWithShape="1">
          <a:blip r:embed="rId5">
            <a:alphaModFix/>
          </a:blip>
          <a:srcRect/>
          <a:stretch/>
        </p:blipFill>
        <p:spPr>
          <a:xfrm>
            <a:off x="10719554" y="4147832"/>
            <a:ext cx="282522" cy="294294"/>
          </a:xfrm>
          <a:prstGeom prst="rect">
            <a:avLst/>
          </a:prstGeom>
          <a:noFill/>
          <a:ln>
            <a:noFill/>
          </a:ln>
        </p:spPr>
      </p:pic>
      <p:pic>
        <p:nvPicPr>
          <p:cNvPr id="1364" name="Google Shape;1364;p25" descr="green checkmark"/>
          <p:cNvPicPr preferRelativeResize="0"/>
          <p:nvPr/>
        </p:nvPicPr>
        <p:blipFill rotWithShape="1">
          <a:blip r:embed="rId5">
            <a:alphaModFix/>
          </a:blip>
          <a:srcRect/>
          <a:stretch/>
        </p:blipFill>
        <p:spPr>
          <a:xfrm>
            <a:off x="10719554" y="4672266"/>
            <a:ext cx="282522" cy="294294"/>
          </a:xfrm>
          <a:prstGeom prst="rect">
            <a:avLst/>
          </a:prstGeom>
          <a:noFill/>
          <a:ln>
            <a:noFill/>
          </a:ln>
        </p:spPr>
      </p:pic>
      <p:pic>
        <p:nvPicPr>
          <p:cNvPr id="1365" name="Google Shape;1365;p25" descr="green checkmark"/>
          <p:cNvPicPr preferRelativeResize="0"/>
          <p:nvPr/>
        </p:nvPicPr>
        <p:blipFill rotWithShape="1">
          <a:blip r:embed="rId5">
            <a:alphaModFix/>
          </a:blip>
          <a:srcRect/>
          <a:stretch/>
        </p:blipFill>
        <p:spPr>
          <a:xfrm>
            <a:off x="8975508" y="5151877"/>
            <a:ext cx="282522" cy="294294"/>
          </a:xfrm>
          <a:prstGeom prst="rect">
            <a:avLst/>
          </a:prstGeom>
          <a:noFill/>
          <a:ln>
            <a:noFill/>
          </a:ln>
        </p:spPr>
      </p:pic>
      <p:pic>
        <p:nvPicPr>
          <p:cNvPr id="1366" name="Google Shape;1366;p25" descr="green checkmark"/>
          <p:cNvPicPr preferRelativeResize="0"/>
          <p:nvPr/>
        </p:nvPicPr>
        <p:blipFill rotWithShape="1">
          <a:blip r:embed="rId5">
            <a:alphaModFix/>
          </a:blip>
          <a:srcRect/>
          <a:stretch/>
        </p:blipFill>
        <p:spPr>
          <a:xfrm>
            <a:off x="8914568" y="5662824"/>
            <a:ext cx="282522" cy="294294"/>
          </a:xfrm>
          <a:prstGeom prst="rect">
            <a:avLst/>
          </a:prstGeom>
          <a:noFill/>
          <a:ln>
            <a:noFill/>
          </a:ln>
        </p:spPr>
      </p:pic>
      <p:pic>
        <p:nvPicPr>
          <p:cNvPr id="1367" name="Google Shape;1367;p25"/>
          <p:cNvPicPr preferRelativeResize="0"/>
          <p:nvPr/>
        </p:nvPicPr>
        <p:blipFill rotWithShape="1">
          <a:blip r:embed="rId3">
            <a:alphaModFix/>
          </a:blip>
          <a:srcRect/>
          <a:stretch/>
        </p:blipFill>
        <p:spPr>
          <a:xfrm>
            <a:off x="10441036" y="1079685"/>
            <a:ext cx="515529" cy="526167"/>
          </a:xfrm>
          <a:prstGeom prst="rect">
            <a:avLst/>
          </a:prstGeom>
          <a:noFill/>
          <a:ln>
            <a:noFill/>
          </a:ln>
        </p:spPr>
      </p:pic>
      <p:sp>
        <p:nvSpPr>
          <p:cNvPr id="1368" name="Google Shape;1368;p25"/>
          <p:cNvSpPr/>
          <p:nvPr/>
        </p:nvSpPr>
        <p:spPr>
          <a:xfrm>
            <a:off x="170735" y="1580229"/>
            <a:ext cx="3157573" cy="383208"/>
          </a:xfrm>
          <a:prstGeom prst="wedgeRoundRectCallout">
            <a:avLst>
              <a:gd name="adj1" fmla="val 10010"/>
              <a:gd name="adj2" fmla="val 28207"/>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das Tagebuch – diary</a:t>
            </a:r>
            <a:endParaRPr sz="2000" b="0" i="0" u="none" strike="noStrike" cap="none">
              <a:solidFill>
                <a:srgbClr val="FFFFFF"/>
              </a:solidFill>
              <a:latin typeface="Century Gothic"/>
              <a:ea typeface="Century Gothic"/>
              <a:cs typeface="Century Gothic"/>
              <a:sym typeface="Century Gothic"/>
            </a:endParaRPr>
          </a:p>
        </p:txBody>
      </p:sp>
      <p:sp>
        <p:nvSpPr>
          <p:cNvPr id="1369" name="Google Shape;1369;p25"/>
          <p:cNvSpPr txBox="1"/>
          <p:nvPr/>
        </p:nvSpPr>
        <p:spPr>
          <a:xfrm>
            <a:off x="4713514" y="210469"/>
            <a:ext cx="718120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1F3864"/>
                </a:solidFill>
                <a:latin typeface="Century Gothic"/>
                <a:ea typeface="Century Gothic"/>
                <a:cs typeface="Century Gothic"/>
                <a:sym typeface="Century Gothic"/>
              </a:rPr>
              <a:t>Mia </a:t>
            </a:r>
            <a:r>
              <a:rPr lang="en-GB" sz="2000" b="0" i="0" u="none" strike="noStrike" cap="none" dirty="0" err="1">
                <a:solidFill>
                  <a:srgbClr val="1F3864"/>
                </a:solidFill>
                <a:latin typeface="Century Gothic"/>
                <a:ea typeface="Century Gothic"/>
                <a:cs typeface="Century Gothic"/>
                <a:sym typeface="Century Gothic"/>
              </a:rPr>
              <a:t>macht</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ein</a:t>
            </a:r>
            <a:r>
              <a:rPr lang="en-GB" sz="2000" b="0" i="0" u="none" strike="noStrike" cap="none" dirty="0">
                <a:solidFill>
                  <a:srgbClr val="1F3864"/>
                </a:solidFill>
                <a:latin typeface="Century Gothic"/>
                <a:ea typeface="Century Gothic"/>
                <a:cs typeface="Century Gothic"/>
                <a:sym typeface="Century Gothic"/>
              </a:rPr>
              <a:t> Album </a:t>
            </a:r>
            <a:r>
              <a:rPr lang="en-GB" sz="2000" b="0" i="0" u="none" strike="noStrike" cap="none" dirty="0" err="1">
                <a:solidFill>
                  <a:srgbClr val="1F3864"/>
                </a:solidFill>
                <a:latin typeface="Century Gothic"/>
                <a:ea typeface="Century Gothic"/>
                <a:cs typeface="Century Gothic"/>
                <a:sym typeface="Century Gothic"/>
              </a:rPr>
              <a:t>über</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ihre</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Kindheit</a:t>
            </a:r>
            <a:r>
              <a:rPr lang="en-GB" sz="2000" b="0" i="0" u="none" strike="noStrike" cap="none" dirty="0">
                <a:solidFill>
                  <a:srgbClr val="1F3864"/>
                </a:solidFill>
                <a:latin typeface="Century Gothic"/>
                <a:ea typeface="Century Gothic"/>
                <a:cs typeface="Century Gothic"/>
                <a:sym typeface="Century Gothic"/>
              </a:rPr>
              <a:t>.</a:t>
            </a:r>
            <a:br>
              <a:rPr lang="en-GB" sz="2000" b="0" i="0" u="none" strike="noStrike" cap="none" dirty="0">
                <a:solidFill>
                  <a:srgbClr val="1F3864"/>
                </a:solidFill>
                <a:latin typeface="Century Gothic"/>
                <a:ea typeface="Century Gothic"/>
                <a:cs typeface="Century Gothic"/>
                <a:sym typeface="Century Gothic"/>
              </a:rPr>
            </a:br>
            <a:r>
              <a:rPr lang="en-GB" sz="2000" b="0" i="0" u="none" strike="noStrike" cap="none" dirty="0">
                <a:solidFill>
                  <a:srgbClr val="1F3864"/>
                </a:solidFill>
                <a:latin typeface="Century Gothic"/>
                <a:ea typeface="Century Gothic"/>
                <a:cs typeface="Century Gothic"/>
                <a:sym typeface="Century Gothic"/>
              </a:rPr>
              <a:t>Mia </a:t>
            </a:r>
            <a:r>
              <a:rPr lang="en-GB" sz="2000" b="0" i="0" u="none" strike="noStrike" cap="none" dirty="0" err="1">
                <a:solidFill>
                  <a:srgbClr val="1F3864"/>
                </a:solidFill>
                <a:latin typeface="Century Gothic"/>
                <a:ea typeface="Century Gothic"/>
                <a:cs typeface="Century Gothic"/>
                <a:sym typeface="Century Gothic"/>
              </a:rPr>
              <a:t>liest</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Muttis</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Tagebuch</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Schreibt</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Mutti</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nur</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über</a:t>
            </a:r>
            <a:r>
              <a:rPr lang="en-GB" sz="2000" b="0" i="0" u="none" strike="noStrike" cap="none" dirty="0">
                <a:solidFill>
                  <a:srgbClr val="1F3864"/>
                </a:solidFill>
                <a:latin typeface="Century Gothic"/>
                <a:ea typeface="Century Gothic"/>
                <a:cs typeface="Century Gothic"/>
                <a:sym typeface="Century Gothic"/>
              </a:rPr>
              <a:t> Mia </a:t>
            </a:r>
            <a:r>
              <a:rPr lang="en-GB" sz="2000" b="0" i="0" u="none" strike="noStrike" cap="none" dirty="0" err="1">
                <a:solidFill>
                  <a:srgbClr val="1F3864"/>
                </a:solidFill>
                <a:latin typeface="Century Gothic"/>
                <a:ea typeface="Century Gothic"/>
                <a:cs typeface="Century Gothic"/>
                <a:sym typeface="Century Gothic"/>
              </a:rPr>
              <a:t>oder</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über</a:t>
            </a:r>
            <a:r>
              <a:rPr lang="en-GB" sz="2000" b="0" i="0" u="none" strike="noStrike" cap="none" dirty="0">
                <a:solidFill>
                  <a:srgbClr val="1F3864"/>
                </a:solidFill>
                <a:latin typeface="Century Gothic"/>
                <a:ea typeface="Century Gothic"/>
                <a:cs typeface="Century Gothic"/>
                <a:sym typeface="Century Gothic"/>
              </a:rPr>
              <a:t> Wolfgang UND Mia? </a:t>
            </a:r>
            <a:endParaRPr dirty="0"/>
          </a:p>
        </p:txBody>
      </p:sp>
      <p:pic>
        <p:nvPicPr>
          <p:cNvPr id="1370" name="Google Shape;1370;p25" descr="Logo&#10;&#10;Description automatically generated"/>
          <p:cNvPicPr preferRelativeResize="0"/>
          <p:nvPr/>
        </p:nvPicPr>
        <p:blipFill rotWithShape="1">
          <a:blip r:embed="rId6">
            <a:alphaModFix/>
          </a:blip>
          <a:srcRect b="39905"/>
          <a:stretch/>
        </p:blipFill>
        <p:spPr>
          <a:xfrm>
            <a:off x="10714217" y="1021816"/>
            <a:ext cx="549612" cy="583623"/>
          </a:xfrm>
          <a:prstGeom prst="rect">
            <a:avLst/>
          </a:prstGeom>
          <a:noFill/>
          <a:ln>
            <a:noFill/>
          </a:ln>
        </p:spPr>
      </p:pic>
      <p:pic>
        <p:nvPicPr>
          <p:cNvPr id="1371" name="Google Shape;1371;p25" descr="Open Book, Education, Paper, Page, White, Literature"/>
          <p:cNvPicPr preferRelativeResize="0"/>
          <p:nvPr/>
        </p:nvPicPr>
        <p:blipFill rotWithShape="1">
          <a:blip r:embed="rId7">
            <a:alphaModFix/>
          </a:blip>
          <a:srcRect/>
          <a:stretch/>
        </p:blipFill>
        <p:spPr>
          <a:xfrm>
            <a:off x="6656615" y="1469182"/>
            <a:ext cx="1493307" cy="10188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6"/>
        <p:cNvGrpSpPr/>
        <p:nvPr/>
      </p:nvGrpSpPr>
      <p:grpSpPr>
        <a:xfrm>
          <a:off x="0" y="0"/>
          <a:ext cx="0" cy="0"/>
          <a:chOff x="0" y="0"/>
          <a:chExt cx="0" cy="0"/>
        </a:xfrm>
      </p:grpSpPr>
      <p:pic>
        <p:nvPicPr>
          <p:cNvPr id="1377" name="Google Shape;1377;p26" descr="background rectangle"/>
          <p:cNvPicPr preferRelativeResize="0"/>
          <p:nvPr/>
        </p:nvPicPr>
        <p:blipFill rotWithShape="1">
          <a:blip r:embed="rId4">
            <a:alphaModFix/>
          </a:blip>
          <a:srcRect/>
          <a:stretch/>
        </p:blipFill>
        <p:spPr>
          <a:xfrm>
            <a:off x="0" y="232048"/>
            <a:ext cx="6983052" cy="869950"/>
          </a:xfrm>
          <a:prstGeom prst="rect">
            <a:avLst/>
          </a:prstGeom>
          <a:noFill/>
          <a:ln>
            <a:noFill/>
          </a:ln>
        </p:spPr>
      </p:pic>
      <p:sp>
        <p:nvSpPr>
          <p:cNvPr id="1378" name="Google Shape;1378;p26"/>
          <p:cNvSpPr txBox="1">
            <a:spLocks noGrp="1"/>
          </p:cNvSpPr>
          <p:nvPr>
            <p:ph type="title"/>
          </p:nvPr>
        </p:nvSpPr>
        <p:spPr>
          <a:xfrm>
            <a:off x="21693" y="232048"/>
            <a:ext cx="6234428"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Onkel Heinrich und das Reisen</a:t>
            </a:r>
            <a:endParaRPr/>
          </a:p>
        </p:txBody>
      </p:sp>
      <p:sp>
        <p:nvSpPr>
          <p:cNvPr id="1379" name="Google Shape;1379;p26"/>
          <p:cNvSpPr/>
          <p:nvPr/>
        </p:nvSpPr>
        <p:spPr>
          <a:xfrm>
            <a:off x="10778613" y="247047"/>
            <a:ext cx="1180587" cy="310676"/>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hören</a:t>
            </a:r>
            <a:endParaRPr sz="2000" b="1" i="0" u="none" strike="noStrike" cap="none">
              <a:solidFill>
                <a:srgbClr val="FFFFFF"/>
              </a:solidFill>
              <a:latin typeface="Century Gothic"/>
              <a:ea typeface="Century Gothic"/>
              <a:cs typeface="Century Gothic"/>
              <a:sym typeface="Century Gothic"/>
            </a:endParaRPr>
          </a:p>
        </p:txBody>
      </p:sp>
      <p:sp>
        <p:nvSpPr>
          <p:cNvPr id="1380" name="Google Shape;1380;p26"/>
          <p:cNvSpPr txBox="1"/>
          <p:nvPr/>
        </p:nvSpPr>
        <p:spPr>
          <a:xfrm>
            <a:off x="6602440" y="557723"/>
            <a:ext cx="417617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Onkel Heinrich erzählt, wie das Reisen in seiner Kindheit war. </a:t>
            </a:r>
            <a:endParaRPr sz="2000" b="0" i="0" u="none" strike="noStrike" cap="none">
              <a:solidFill>
                <a:srgbClr val="1F3864"/>
              </a:solidFill>
              <a:latin typeface="Century Gothic"/>
              <a:ea typeface="Century Gothic"/>
              <a:cs typeface="Century Gothic"/>
              <a:sym typeface="Century Gothic"/>
            </a:endParaRPr>
          </a:p>
        </p:txBody>
      </p:sp>
      <p:pic>
        <p:nvPicPr>
          <p:cNvPr id="1381" name="Google Shape;1381;p26"/>
          <p:cNvPicPr preferRelativeResize="0"/>
          <p:nvPr/>
        </p:nvPicPr>
        <p:blipFill rotWithShape="1">
          <a:blip r:embed="rId5">
            <a:alphaModFix/>
          </a:blip>
          <a:srcRect l="1" r="2652"/>
          <a:stretch/>
        </p:blipFill>
        <p:spPr>
          <a:xfrm>
            <a:off x="10894477" y="697498"/>
            <a:ext cx="1137402" cy="1529111"/>
          </a:xfrm>
          <a:prstGeom prst="rect">
            <a:avLst/>
          </a:prstGeom>
          <a:noFill/>
          <a:ln>
            <a:noFill/>
          </a:ln>
        </p:spPr>
      </p:pic>
      <p:sp>
        <p:nvSpPr>
          <p:cNvPr id="1382" name="Google Shape;1382;p26"/>
          <p:cNvSpPr/>
          <p:nvPr/>
        </p:nvSpPr>
        <p:spPr>
          <a:xfrm>
            <a:off x="7955879" y="5293606"/>
            <a:ext cx="4174190" cy="958024"/>
          </a:xfrm>
          <a:prstGeom prst="wedgeRoundRectCallout">
            <a:avLst>
              <a:gd name="adj1" fmla="val 10010"/>
              <a:gd name="adj2" fmla="val 28207"/>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die Gelegenheit – opportunity</a:t>
            </a:r>
            <a:endParaRPr/>
          </a:p>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das Ausland – abroad</a:t>
            </a:r>
            <a:br>
              <a:rPr lang="en-GB" sz="2000" b="0" i="0" u="none" strike="noStrike" cap="none">
                <a:solidFill>
                  <a:srgbClr val="FFFFFF"/>
                </a:solidFill>
                <a:latin typeface="Century Gothic"/>
                <a:ea typeface="Century Gothic"/>
                <a:cs typeface="Century Gothic"/>
                <a:sym typeface="Century Gothic"/>
              </a:rPr>
            </a:br>
            <a:r>
              <a:rPr lang="en-GB" sz="2000" b="0" i="0" u="none" strike="noStrike" cap="none">
                <a:solidFill>
                  <a:srgbClr val="FFFFFF"/>
                </a:solidFill>
                <a:latin typeface="Century Gothic"/>
                <a:ea typeface="Century Gothic"/>
                <a:cs typeface="Century Gothic"/>
                <a:sym typeface="Century Gothic"/>
              </a:rPr>
              <a:t>unterwegs – on the go | ob – if </a:t>
            </a:r>
            <a:endParaRPr/>
          </a:p>
        </p:txBody>
      </p:sp>
      <p:pic>
        <p:nvPicPr>
          <p:cNvPr id="1383" name="Google Shape;1383;p26" descr="Suitcases, Flight, Travel, Travelling, Vacation, Red"/>
          <p:cNvPicPr preferRelativeResize="0"/>
          <p:nvPr/>
        </p:nvPicPr>
        <p:blipFill rotWithShape="1">
          <a:blip r:embed="rId6">
            <a:alphaModFix/>
          </a:blip>
          <a:srcRect/>
          <a:stretch/>
        </p:blipFill>
        <p:spPr>
          <a:xfrm>
            <a:off x="10940124" y="4031227"/>
            <a:ext cx="1045288" cy="1200330"/>
          </a:xfrm>
          <a:prstGeom prst="rect">
            <a:avLst/>
          </a:prstGeom>
          <a:noFill/>
          <a:ln>
            <a:noFill/>
          </a:ln>
        </p:spPr>
      </p:pic>
      <p:graphicFrame>
        <p:nvGraphicFramePr>
          <p:cNvPr id="1384" name="Google Shape;1384;p26"/>
          <p:cNvGraphicFramePr/>
          <p:nvPr/>
        </p:nvGraphicFramePr>
        <p:xfrm>
          <a:off x="248397" y="1278090"/>
          <a:ext cx="6983050" cy="4846410"/>
        </p:xfrm>
        <a:graphic>
          <a:graphicData uri="http://schemas.openxmlformats.org/drawingml/2006/table">
            <a:tbl>
              <a:tblPr firstRow="1" bandRow="1">
                <a:noFill/>
                <a:tableStyleId>{1403B300-8844-4D12-BE3C-1579D111B53F}</a:tableStyleId>
              </a:tblPr>
              <a:tblGrid>
                <a:gridCol w="6983050">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GB" sz="2200">
                          <a:solidFill>
                            <a:srgbClr val="002060"/>
                          </a:solidFill>
                        </a:rPr>
                        <a:t>Richtig oder falsch?</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200">
                          <a:solidFill>
                            <a:srgbClr val="002060"/>
                          </a:solidFill>
                        </a:rPr>
                        <a:t>1. Uncle Heinrich often went abroad as a child.</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200">
                          <a:solidFill>
                            <a:srgbClr val="002060"/>
                          </a:solidFill>
                        </a:rPr>
                        <a:t>2. He really wanted to travel.</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2060"/>
                        </a:buClr>
                        <a:buSzPts val="2200"/>
                        <a:buFont typeface="Century Gothic"/>
                        <a:buNone/>
                      </a:pPr>
                      <a:r>
                        <a:rPr lang="en-GB" sz="2200">
                          <a:solidFill>
                            <a:srgbClr val="002060"/>
                          </a:solidFill>
                        </a:rPr>
                        <a:t>3. When he went to sleep, he used to dream about travelling with his friends.</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200">
                          <a:solidFill>
                            <a:srgbClr val="002060"/>
                          </a:solidFill>
                        </a:rPr>
                        <a:t>4. He found out that scientists often travelled a lot.</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200">
                          <a:solidFill>
                            <a:srgbClr val="002060"/>
                          </a:solidFill>
                        </a:rPr>
                        <a:t>5. He wanted to be an explorer as well as a tourist.</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200">
                          <a:solidFill>
                            <a:srgbClr val="002060"/>
                          </a:solidFill>
                        </a:rPr>
                        <a:t>6. He went on a school trip with his friends.</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GB" sz="2200">
                          <a:solidFill>
                            <a:srgbClr val="002060"/>
                          </a:solidFill>
                        </a:rPr>
                        <a:t>7. He travelled with his brother and sister as well.</a:t>
                      </a:r>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en-GB" sz="2200">
                          <a:solidFill>
                            <a:srgbClr val="002060"/>
                          </a:solidFill>
                        </a:rPr>
                        <a:t>8. He supported his brother and sister, before he went travelling.</a:t>
                      </a:r>
                      <a:endParaRPr/>
                    </a:p>
                  </a:txBody>
                  <a:tcPr marL="91450" marR="91450" marT="45725" marB="45725"/>
                </a:tc>
                <a:extLst>
                  <a:ext uri="{0D108BD9-81ED-4DB2-BD59-A6C34878D82A}">
                    <a16:rowId xmlns:a16="http://schemas.microsoft.com/office/drawing/2014/main" val="10008"/>
                  </a:ext>
                </a:extLst>
              </a:tr>
            </a:tbl>
          </a:graphicData>
        </a:graphic>
      </p:graphicFrame>
      <p:sp>
        <p:nvSpPr>
          <p:cNvPr id="1385" name="Google Shape;1385;p26">
            <a:hlinkClick r:id="" action="ppaction://noaction">
              <a:snd r:embed="rId7" name="9.2.1.5 Slide 26 1.wav"/>
            </a:hlinkClick>
          </p:cNvPr>
          <p:cNvSpPr/>
          <p:nvPr/>
        </p:nvSpPr>
        <p:spPr>
          <a:xfrm>
            <a:off x="9157645" y="2205297"/>
            <a:ext cx="763404" cy="707886"/>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1-3</a:t>
            </a:r>
            <a:endParaRPr/>
          </a:p>
        </p:txBody>
      </p:sp>
      <p:sp>
        <p:nvSpPr>
          <p:cNvPr id="1386" name="Google Shape;1386;p26">
            <a:hlinkClick r:id="" action="ppaction://noaction">
              <a:snd r:embed="rId8" name="9.2.1.5 Slide 26 4.wav"/>
            </a:hlinkClick>
          </p:cNvPr>
          <p:cNvSpPr/>
          <p:nvPr/>
        </p:nvSpPr>
        <p:spPr>
          <a:xfrm>
            <a:off x="10192506" y="2205297"/>
            <a:ext cx="763404" cy="707886"/>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4-6</a:t>
            </a:r>
            <a:endParaRPr/>
          </a:p>
        </p:txBody>
      </p:sp>
      <p:sp>
        <p:nvSpPr>
          <p:cNvPr id="1387" name="Google Shape;1387;p26">
            <a:hlinkClick r:id="" action="ppaction://noaction">
              <a:snd r:embed="rId9" name="9.2.1.5 Slide 26 7.wav"/>
            </a:hlinkClick>
          </p:cNvPr>
          <p:cNvSpPr/>
          <p:nvPr/>
        </p:nvSpPr>
        <p:spPr>
          <a:xfrm>
            <a:off x="11165934" y="2205297"/>
            <a:ext cx="763404" cy="707886"/>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7-8</a:t>
            </a:r>
            <a:endParaRPr/>
          </a:p>
        </p:txBody>
      </p:sp>
      <p:sp>
        <p:nvSpPr>
          <p:cNvPr id="1388" name="Google Shape;1388;p26"/>
          <p:cNvSpPr txBox="1"/>
          <p:nvPr/>
        </p:nvSpPr>
        <p:spPr>
          <a:xfrm>
            <a:off x="7095812" y="1591284"/>
            <a:ext cx="6710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F26200"/>
                </a:solidFill>
                <a:latin typeface="Century Gothic"/>
                <a:ea typeface="Century Gothic"/>
                <a:cs typeface="Century Gothic"/>
                <a:sym typeface="Century Gothic"/>
              </a:rPr>
              <a:t>F</a:t>
            </a:r>
            <a:endParaRPr/>
          </a:p>
        </p:txBody>
      </p:sp>
      <p:sp>
        <p:nvSpPr>
          <p:cNvPr id="1389" name="Google Shape;1389;p26"/>
          <p:cNvSpPr txBox="1"/>
          <p:nvPr/>
        </p:nvSpPr>
        <p:spPr>
          <a:xfrm>
            <a:off x="7095812" y="1984023"/>
            <a:ext cx="6710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F26200"/>
                </a:solidFill>
                <a:latin typeface="Century Gothic"/>
                <a:ea typeface="Century Gothic"/>
                <a:cs typeface="Century Gothic"/>
                <a:sym typeface="Century Gothic"/>
              </a:rPr>
              <a:t>R</a:t>
            </a:r>
            <a:endParaRPr/>
          </a:p>
        </p:txBody>
      </p:sp>
      <p:sp>
        <p:nvSpPr>
          <p:cNvPr id="1390" name="Google Shape;1390;p26"/>
          <p:cNvSpPr txBox="1"/>
          <p:nvPr/>
        </p:nvSpPr>
        <p:spPr>
          <a:xfrm>
            <a:off x="7093665" y="2590017"/>
            <a:ext cx="6710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F26200"/>
                </a:solidFill>
                <a:latin typeface="Century Gothic"/>
                <a:ea typeface="Century Gothic"/>
                <a:cs typeface="Century Gothic"/>
                <a:sym typeface="Century Gothic"/>
              </a:rPr>
              <a:t>F</a:t>
            </a:r>
            <a:endParaRPr/>
          </a:p>
        </p:txBody>
      </p:sp>
      <p:sp>
        <p:nvSpPr>
          <p:cNvPr id="1391" name="Google Shape;1391;p26"/>
          <p:cNvSpPr txBox="1"/>
          <p:nvPr/>
        </p:nvSpPr>
        <p:spPr>
          <a:xfrm>
            <a:off x="7106975" y="3196011"/>
            <a:ext cx="6710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F26200"/>
                </a:solidFill>
                <a:latin typeface="Century Gothic"/>
                <a:ea typeface="Century Gothic"/>
                <a:cs typeface="Century Gothic"/>
                <a:sym typeface="Century Gothic"/>
              </a:rPr>
              <a:t>R</a:t>
            </a:r>
            <a:endParaRPr/>
          </a:p>
        </p:txBody>
      </p:sp>
      <p:sp>
        <p:nvSpPr>
          <p:cNvPr id="1392" name="Google Shape;1392;p26"/>
          <p:cNvSpPr txBox="1"/>
          <p:nvPr/>
        </p:nvSpPr>
        <p:spPr>
          <a:xfrm>
            <a:off x="7093665" y="3751219"/>
            <a:ext cx="6710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F26200"/>
                </a:solidFill>
                <a:latin typeface="Century Gothic"/>
                <a:ea typeface="Century Gothic"/>
                <a:cs typeface="Century Gothic"/>
                <a:sym typeface="Century Gothic"/>
              </a:rPr>
              <a:t>R</a:t>
            </a:r>
            <a:endParaRPr/>
          </a:p>
        </p:txBody>
      </p:sp>
      <p:sp>
        <p:nvSpPr>
          <p:cNvPr id="1393" name="Google Shape;1393;p26"/>
          <p:cNvSpPr txBox="1"/>
          <p:nvPr/>
        </p:nvSpPr>
        <p:spPr>
          <a:xfrm>
            <a:off x="7091518" y="4407999"/>
            <a:ext cx="6710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F26200"/>
                </a:solidFill>
                <a:latin typeface="Century Gothic"/>
                <a:ea typeface="Century Gothic"/>
                <a:cs typeface="Century Gothic"/>
                <a:sym typeface="Century Gothic"/>
              </a:rPr>
              <a:t>F</a:t>
            </a:r>
            <a:endParaRPr/>
          </a:p>
        </p:txBody>
      </p:sp>
      <p:sp>
        <p:nvSpPr>
          <p:cNvPr id="1394" name="Google Shape;1394;p26"/>
          <p:cNvSpPr txBox="1"/>
          <p:nvPr/>
        </p:nvSpPr>
        <p:spPr>
          <a:xfrm>
            <a:off x="7084950" y="4825076"/>
            <a:ext cx="6710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F26200"/>
                </a:solidFill>
                <a:latin typeface="Century Gothic"/>
                <a:ea typeface="Century Gothic"/>
                <a:cs typeface="Century Gothic"/>
                <a:sym typeface="Century Gothic"/>
              </a:rPr>
              <a:t>F</a:t>
            </a:r>
            <a:endParaRPr/>
          </a:p>
        </p:txBody>
      </p:sp>
      <p:sp>
        <p:nvSpPr>
          <p:cNvPr id="1395" name="Google Shape;1395;p26"/>
          <p:cNvSpPr txBox="1"/>
          <p:nvPr/>
        </p:nvSpPr>
        <p:spPr>
          <a:xfrm>
            <a:off x="7078382" y="5339947"/>
            <a:ext cx="6710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F26200"/>
                </a:solidFill>
                <a:latin typeface="Century Gothic"/>
                <a:ea typeface="Century Gothic"/>
                <a:cs typeface="Century Gothic"/>
                <a:sym typeface="Century Gothic"/>
              </a:rPr>
              <a:t>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0"/>
        <p:cNvGrpSpPr/>
        <p:nvPr/>
      </p:nvGrpSpPr>
      <p:grpSpPr>
        <a:xfrm>
          <a:off x="0" y="0"/>
          <a:ext cx="0" cy="0"/>
          <a:chOff x="0" y="0"/>
          <a:chExt cx="0" cy="0"/>
        </a:xfrm>
      </p:grpSpPr>
      <p:pic>
        <p:nvPicPr>
          <p:cNvPr id="1401" name="Google Shape;1401;p27" descr="background rectangle"/>
          <p:cNvPicPr preferRelativeResize="0"/>
          <p:nvPr/>
        </p:nvPicPr>
        <p:blipFill rotWithShape="1">
          <a:blip r:embed="rId4">
            <a:alphaModFix/>
          </a:blip>
          <a:srcRect/>
          <a:stretch/>
        </p:blipFill>
        <p:spPr>
          <a:xfrm>
            <a:off x="-1" y="232048"/>
            <a:ext cx="5764695" cy="869950"/>
          </a:xfrm>
          <a:prstGeom prst="rect">
            <a:avLst/>
          </a:prstGeom>
          <a:noFill/>
          <a:ln>
            <a:noFill/>
          </a:ln>
        </p:spPr>
      </p:pic>
      <p:sp>
        <p:nvSpPr>
          <p:cNvPr id="1402" name="Google Shape;1402;p27"/>
          <p:cNvSpPr txBox="1">
            <a:spLocks noGrp="1"/>
          </p:cNvSpPr>
          <p:nvPr>
            <p:ph type="title"/>
          </p:nvPr>
        </p:nvSpPr>
        <p:spPr>
          <a:xfrm>
            <a:off x="21693" y="232048"/>
            <a:ext cx="623442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Onkel Heinrich  [1/3]</a:t>
            </a:r>
            <a:endParaRPr/>
          </a:p>
        </p:txBody>
      </p:sp>
      <p:sp>
        <p:nvSpPr>
          <p:cNvPr id="1403" name="Google Shape;1403;p27"/>
          <p:cNvSpPr/>
          <p:nvPr/>
        </p:nvSpPr>
        <p:spPr>
          <a:xfrm>
            <a:off x="11072148" y="247047"/>
            <a:ext cx="887052" cy="35932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a:t>
            </a:r>
            <a:endParaRPr sz="2000" b="1" i="0" u="none" strike="noStrike" cap="none">
              <a:solidFill>
                <a:srgbClr val="FFFFFF"/>
              </a:solidFill>
              <a:latin typeface="Century Gothic"/>
              <a:ea typeface="Century Gothic"/>
              <a:cs typeface="Century Gothic"/>
              <a:sym typeface="Century Gothic"/>
            </a:endParaRPr>
          </a:p>
        </p:txBody>
      </p:sp>
      <p:sp>
        <p:nvSpPr>
          <p:cNvPr id="1404" name="Google Shape;1404;p27"/>
          <p:cNvSpPr txBox="1"/>
          <p:nvPr/>
        </p:nvSpPr>
        <p:spPr>
          <a:xfrm>
            <a:off x="277873" y="1190516"/>
            <a:ext cx="102178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Onkel Heinrich erzählt, wie das Reisen in seiner Kindheit war. </a:t>
            </a:r>
            <a:endParaRPr sz="2400" b="0" i="0" u="none" strike="noStrike" cap="none">
              <a:solidFill>
                <a:srgbClr val="1F3864"/>
              </a:solidFill>
              <a:latin typeface="Century Gothic"/>
              <a:ea typeface="Century Gothic"/>
              <a:cs typeface="Century Gothic"/>
              <a:sym typeface="Century Gothic"/>
            </a:endParaRPr>
          </a:p>
        </p:txBody>
      </p:sp>
      <p:pic>
        <p:nvPicPr>
          <p:cNvPr id="1405" name="Google Shape;1405;p27"/>
          <p:cNvPicPr preferRelativeResize="0"/>
          <p:nvPr/>
        </p:nvPicPr>
        <p:blipFill rotWithShape="1">
          <a:blip r:embed="rId5">
            <a:alphaModFix/>
          </a:blip>
          <a:srcRect l="1" r="2652"/>
          <a:stretch/>
        </p:blipFill>
        <p:spPr>
          <a:xfrm>
            <a:off x="7505696" y="18411"/>
            <a:ext cx="887052" cy="1192543"/>
          </a:xfrm>
          <a:prstGeom prst="rect">
            <a:avLst/>
          </a:prstGeom>
          <a:noFill/>
          <a:ln>
            <a:noFill/>
          </a:ln>
        </p:spPr>
      </p:pic>
      <p:sp>
        <p:nvSpPr>
          <p:cNvPr id="1406" name="Google Shape;1406;p27"/>
          <p:cNvSpPr/>
          <p:nvPr/>
        </p:nvSpPr>
        <p:spPr>
          <a:xfrm>
            <a:off x="7955879" y="5293606"/>
            <a:ext cx="4174190" cy="958024"/>
          </a:xfrm>
          <a:prstGeom prst="wedgeRoundRectCallout">
            <a:avLst>
              <a:gd name="adj1" fmla="val 10010"/>
              <a:gd name="adj2" fmla="val 28207"/>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die Gelegenheit – opportunity</a:t>
            </a:r>
            <a:endParaRPr/>
          </a:p>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das Ausland – abroad</a:t>
            </a:r>
            <a:br>
              <a:rPr lang="en-GB" sz="2000" b="0" i="0" u="none" strike="noStrike" cap="none">
                <a:solidFill>
                  <a:srgbClr val="FFFFFF"/>
                </a:solidFill>
                <a:latin typeface="Century Gothic"/>
                <a:ea typeface="Century Gothic"/>
                <a:cs typeface="Century Gothic"/>
                <a:sym typeface="Century Gothic"/>
              </a:rPr>
            </a:br>
            <a:r>
              <a:rPr lang="en-GB" sz="2000" b="0" i="0" u="none" strike="noStrike" cap="none">
                <a:solidFill>
                  <a:srgbClr val="FFFFFF"/>
                </a:solidFill>
                <a:latin typeface="Century Gothic"/>
                <a:ea typeface="Century Gothic"/>
                <a:cs typeface="Century Gothic"/>
                <a:sym typeface="Century Gothic"/>
              </a:rPr>
              <a:t>unterwegs – on the go | ob – if </a:t>
            </a:r>
            <a:endParaRPr/>
          </a:p>
        </p:txBody>
      </p:sp>
      <p:pic>
        <p:nvPicPr>
          <p:cNvPr id="1407" name="Google Shape;1407;p27" descr="Suitcases, Flight, Travel, Travelling, Vacation, Red"/>
          <p:cNvPicPr preferRelativeResize="0"/>
          <p:nvPr/>
        </p:nvPicPr>
        <p:blipFill rotWithShape="1">
          <a:blip r:embed="rId6">
            <a:alphaModFix/>
          </a:blip>
          <a:srcRect/>
          <a:stretch/>
        </p:blipFill>
        <p:spPr>
          <a:xfrm>
            <a:off x="6983052" y="5042987"/>
            <a:ext cx="1045288" cy="1200330"/>
          </a:xfrm>
          <a:prstGeom prst="rect">
            <a:avLst/>
          </a:prstGeom>
          <a:noFill/>
          <a:ln>
            <a:noFill/>
          </a:ln>
        </p:spPr>
      </p:pic>
      <p:sp>
        <p:nvSpPr>
          <p:cNvPr id="1408" name="Google Shape;1408;p27"/>
          <p:cNvSpPr/>
          <p:nvPr/>
        </p:nvSpPr>
        <p:spPr>
          <a:xfrm>
            <a:off x="277873" y="1877286"/>
            <a:ext cx="5486822"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„In </a:t>
            </a:r>
            <a:r>
              <a:rPr lang="en-GB" sz="2400" dirty="0" err="1">
                <a:solidFill>
                  <a:srgbClr val="002060"/>
                </a:solidFill>
                <a:latin typeface="Century Gothic"/>
                <a:ea typeface="Century Gothic"/>
                <a:cs typeface="Century Gothic"/>
                <a:sym typeface="Century Gothic"/>
              </a:rPr>
              <a:t>meiner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Kindheit</a:t>
            </a:r>
            <a:r>
              <a:rPr lang="en-GB" sz="2400" dirty="0">
                <a:solidFill>
                  <a:srgbClr val="002060"/>
                </a:solidFill>
                <a:latin typeface="Century Gothic"/>
                <a:ea typeface="Century Gothic"/>
                <a:cs typeface="Century Gothic"/>
                <a:sym typeface="Century Gothic"/>
              </a:rPr>
              <a:t> gab es </a:t>
            </a:r>
            <a:r>
              <a:rPr lang="en-GB" sz="2400" dirty="0" err="1">
                <a:solidFill>
                  <a:srgbClr val="002060"/>
                </a:solidFill>
                <a:latin typeface="Century Gothic"/>
                <a:ea typeface="Century Gothic"/>
                <a:cs typeface="Century Gothic"/>
                <a:sym typeface="Century Gothic"/>
              </a:rPr>
              <a:t>wenig</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Gelegenheit</a:t>
            </a:r>
            <a:r>
              <a:rPr lang="en-GB" sz="2400" dirty="0">
                <a:solidFill>
                  <a:srgbClr val="002060"/>
                </a:solidFill>
                <a:latin typeface="Century Gothic"/>
                <a:ea typeface="Century Gothic"/>
                <a:cs typeface="Century Gothic"/>
                <a:sym typeface="Century Gothic"/>
              </a:rPr>
              <a:t>* ins </a:t>
            </a:r>
            <a:r>
              <a:rPr lang="en-GB" sz="2400" dirty="0" err="1">
                <a:solidFill>
                  <a:srgbClr val="002060"/>
                </a:solidFill>
                <a:latin typeface="Century Gothic"/>
                <a:ea typeface="Century Gothic"/>
                <a:cs typeface="Century Gothic"/>
                <a:sym typeface="Century Gothic"/>
              </a:rPr>
              <a:t>Ausland</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zu</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reisen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aber</a:t>
            </a:r>
            <a:r>
              <a:rPr lang="en-GB" sz="2400" dirty="0">
                <a:solidFill>
                  <a:srgbClr val="002060"/>
                </a:solidFill>
                <a:latin typeface="Century Gothic"/>
                <a:ea typeface="Century Gothic"/>
                <a:cs typeface="Century Gothic"/>
                <a:sym typeface="Century Gothic"/>
              </a:rPr>
              <a:t> ich </a:t>
            </a:r>
            <a:r>
              <a:rPr lang="en-GB" sz="2400" dirty="0" err="1">
                <a:solidFill>
                  <a:srgbClr val="002060"/>
                </a:solidFill>
                <a:latin typeface="Century Gothic"/>
                <a:ea typeface="Century Gothic"/>
                <a:cs typeface="Century Gothic"/>
                <a:sym typeface="Century Gothic"/>
              </a:rPr>
              <a:t>wollte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schon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immer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weltweit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unterwegs</a:t>
            </a:r>
            <a:r>
              <a:rPr lang="en-GB" sz="2400" dirty="0">
                <a:solidFill>
                  <a:srgbClr val="002060"/>
                </a:solidFill>
                <a:latin typeface="Century Gothic"/>
                <a:ea typeface="Century Gothic"/>
                <a:cs typeface="Century Gothic"/>
                <a:sym typeface="Century Gothic"/>
              </a:rPr>
              <a:t>* sein. </a:t>
            </a:r>
            <a:r>
              <a:rPr lang="en-GB" sz="2400" dirty="0" err="1">
                <a:solidFill>
                  <a:srgbClr val="002060"/>
                </a:solidFill>
                <a:latin typeface="Century Gothic"/>
                <a:ea typeface="Century Gothic"/>
                <a:cs typeface="Century Gothic"/>
                <a:sym typeface="Century Gothic"/>
              </a:rPr>
              <a:t>Nachts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konnte</a:t>
            </a:r>
            <a:r>
              <a:rPr lang="en-GB" sz="2400" dirty="0">
                <a:solidFill>
                  <a:srgbClr val="002060"/>
                </a:solidFill>
                <a:latin typeface="Century Gothic"/>
                <a:ea typeface="Century Gothic"/>
                <a:cs typeface="Century Gothic"/>
                <a:sym typeface="Century Gothic"/>
              </a:rPr>
              <a:t> ich </a:t>
            </a:r>
            <a:r>
              <a:rPr lang="en-GB" sz="2400" dirty="0" err="1">
                <a:solidFill>
                  <a:srgbClr val="002060"/>
                </a:solidFill>
                <a:latin typeface="Century Gothic"/>
                <a:ea typeface="Century Gothic"/>
                <a:cs typeface="Century Gothic"/>
                <a:sym typeface="Century Gothic"/>
              </a:rPr>
              <a:t>meist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nicht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einschlafen</a:t>
            </a:r>
            <a:r>
              <a:rPr lang="en-GB" sz="2400" dirty="0">
                <a:solidFill>
                  <a:srgbClr val="002060"/>
                </a:solidFill>
                <a:latin typeface="Century Gothic"/>
                <a:ea typeface="Century Gothic"/>
                <a:cs typeface="Century Gothic"/>
                <a:sym typeface="Century Gothic"/>
              </a:rPr>
              <a:t>. Ich und </a:t>
            </a:r>
            <a:r>
              <a:rPr lang="en-GB" sz="2400" dirty="0" err="1">
                <a:solidFill>
                  <a:srgbClr val="002060"/>
                </a:solidFill>
                <a:latin typeface="Century Gothic"/>
                <a:ea typeface="Century Gothic"/>
                <a:cs typeface="Century Gothic"/>
                <a:sym typeface="Century Gothic"/>
              </a:rPr>
              <a:t>auch</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meine</a:t>
            </a:r>
            <a:r>
              <a:rPr lang="en-GB" sz="2400" dirty="0">
                <a:solidFill>
                  <a:srgbClr val="002060"/>
                </a:solidFill>
                <a:latin typeface="Century Gothic"/>
                <a:ea typeface="Century Gothic"/>
                <a:cs typeface="Century Gothic"/>
                <a:sym typeface="Century Gothic"/>
              </a:rPr>
              <a:t> Freunde </a:t>
            </a:r>
            <a:r>
              <a:rPr lang="en-GB" sz="2400" dirty="0" err="1">
                <a:solidFill>
                  <a:srgbClr val="002060"/>
                </a:solidFill>
                <a:latin typeface="Century Gothic"/>
                <a:ea typeface="Century Gothic"/>
                <a:cs typeface="Century Gothic"/>
                <a:sym typeface="Century Gothic"/>
              </a:rPr>
              <a:t>waren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viele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lange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Momente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wach</a:t>
            </a:r>
            <a:r>
              <a:rPr lang="en-GB" sz="2400" dirty="0">
                <a:solidFill>
                  <a:srgbClr val="002060"/>
                </a:solidFill>
                <a:latin typeface="Century Gothic"/>
                <a:ea typeface="Century Gothic"/>
                <a:cs typeface="Century Gothic"/>
                <a:sym typeface="Century Gothic"/>
              </a:rPr>
              <a:t> und </a:t>
            </a:r>
            <a:r>
              <a:rPr lang="en-GB" sz="2400" dirty="0" err="1">
                <a:solidFill>
                  <a:srgbClr val="002060"/>
                </a:solidFill>
                <a:latin typeface="Century Gothic"/>
                <a:ea typeface="Century Gothic"/>
                <a:cs typeface="Century Gothic"/>
                <a:sym typeface="Century Gothic"/>
              </a:rPr>
              <a:t>haben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geguckt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ob</a:t>
            </a:r>
            <a:r>
              <a:rPr lang="en-GB" sz="2400" dirty="0">
                <a:solidFill>
                  <a:srgbClr val="002060"/>
                </a:solidFill>
                <a:latin typeface="Century Gothic"/>
                <a:ea typeface="Century Gothic"/>
                <a:cs typeface="Century Gothic"/>
                <a:sym typeface="Century Gothic"/>
              </a:rPr>
              <a:t> und </a:t>
            </a:r>
            <a:r>
              <a:rPr lang="en-GB" sz="2400" dirty="0" err="1">
                <a:solidFill>
                  <a:srgbClr val="002060"/>
                </a:solidFill>
                <a:latin typeface="Century Gothic"/>
                <a:ea typeface="Century Gothic"/>
                <a:cs typeface="Century Gothic"/>
                <a:sym typeface="Century Gothic"/>
              </a:rPr>
              <a:t>wie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wir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Gelegenheit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zu</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reisen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hatten</a:t>
            </a:r>
            <a:r>
              <a:rPr lang="en-GB" sz="2400" dirty="0">
                <a:solidFill>
                  <a:srgbClr val="002060"/>
                </a:solidFill>
                <a:latin typeface="Century Gothic"/>
                <a:ea typeface="Century Gothic"/>
                <a:cs typeface="Century Gothic"/>
                <a:sym typeface="Century Gothic"/>
              </a:rPr>
              <a:t>.“ </a:t>
            </a:r>
            <a:endParaRPr sz="2400" dirty="0">
              <a:solidFill>
                <a:srgbClr val="002060"/>
              </a:solidFill>
              <a:latin typeface="Century Gothic"/>
              <a:ea typeface="Century Gothic"/>
              <a:cs typeface="Century Gothic"/>
              <a:sym typeface="Century Gothic"/>
            </a:endParaRPr>
          </a:p>
        </p:txBody>
      </p:sp>
      <p:sp>
        <p:nvSpPr>
          <p:cNvPr id="1409" name="Google Shape;1409;p27"/>
          <p:cNvSpPr/>
          <p:nvPr/>
        </p:nvSpPr>
        <p:spPr>
          <a:xfrm>
            <a:off x="6096000" y="1945900"/>
            <a:ext cx="6096000" cy="3342413"/>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0000"/>
              </a:lnSpc>
              <a:spcBef>
                <a:spcPts val="0"/>
              </a:spcBef>
              <a:spcAft>
                <a:spcPts val="0"/>
              </a:spcAft>
              <a:buClr>
                <a:srgbClr val="002060"/>
              </a:buClr>
              <a:buSzPts val="2400"/>
              <a:buFont typeface="Century Gothic"/>
              <a:buAutoNum type="arabicPeriod"/>
            </a:pPr>
            <a:r>
              <a:rPr lang="en-GB" sz="2400" b="0" i="0" u="none" strike="noStrike" cap="none" dirty="0">
                <a:solidFill>
                  <a:srgbClr val="002060"/>
                </a:solidFill>
                <a:latin typeface="Century Gothic"/>
                <a:ea typeface="Century Gothic"/>
                <a:cs typeface="Century Gothic"/>
                <a:sym typeface="Century Gothic"/>
              </a:rPr>
              <a:t>Uncle Heinrich says there was </a:t>
            </a:r>
            <a:br>
              <a:rPr lang="en-GB" sz="2400" b="0" i="0" u="none" strike="noStrike" cap="none" dirty="0">
                <a:solidFill>
                  <a:srgbClr val="002060"/>
                </a:solidFill>
                <a:latin typeface="Century Gothic"/>
                <a:ea typeface="Century Gothic"/>
                <a:cs typeface="Century Gothic"/>
                <a:sym typeface="Century Gothic"/>
              </a:rPr>
            </a:br>
            <a:r>
              <a:rPr lang="en-GB" sz="2400" b="0" i="0" u="none" strike="noStrike" cap="none" dirty="0">
                <a:solidFill>
                  <a:srgbClr val="002060"/>
                </a:solidFill>
                <a:latin typeface="Century Gothic"/>
                <a:ea typeface="Century Gothic"/>
                <a:cs typeface="Century Gothic"/>
                <a:sym typeface="Century Gothic"/>
              </a:rPr>
              <a:t>___________________________ abroad.</a:t>
            </a:r>
            <a:endParaRPr sz="2400" dirty="0">
              <a:solidFill>
                <a:srgbClr val="002060"/>
              </a:solidFill>
              <a:latin typeface="Century Gothic"/>
              <a:ea typeface="Century Gothic"/>
              <a:cs typeface="Century Gothic"/>
              <a:sym typeface="Century Gothic"/>
            </a:endParaRPr>
          </a:p>
          <a:p>
            <a:pPr marL="457200" marR="0" lvl="0" indent="-304800" algn="l" rtl="0">
              <a:lnSpc>
                <a:spcPct val="110000"/>
              </a:lnSpc>
              <a:spcBef>
                <a:spcPts val="0"/>
              </a:spcBef>
              <a:spcAft>
                <a:spcPts val="0"/>
              </a:spcAft>
              <a:buClr>
                <a:schemeClr val="dk1"/>
              </a:buClr>
              <a:buSzPts val="2400"/>
              <a:buFont typeface="Century Gothic"/>
              <a:buNone/>
            </a:pPr>
            <a:endParaRPr sz="2400" b="0" i="0" u="none" strike="noStrike" cap="none" dirty="0">
              <a:solidFill>
                <a:srgbClr val="002060"/>
              </a:solidFill>
              <a:latin typeface="Century Gothic"/>
              <a:ea typeface="Century Gothic"/>
              <a:cs typeface="Century Gothic"/>
              <a:sym typeface="Century Gothic"/>
            </a:endParaRPr>
          </a:p>
          <a:p>
            <a:pPr marL="457200" marR="0" lvl="0" indent="-457200" algn="l" rtl="0">
              <a:lnSpc>
                <a:spcPct val="110000"/>
              </a:lnSpc>
              <a:spcBef>
                <a:spcPts val="0"/>
              </a:spcBef>
              <a:spcAft>
                <a:spcPts val="0"/>
              </a:spcAft>
              <a:buClr>
                <a:srgbClr val="002060"/>
              </a:buClr>
              <a:buSzPts val="2400"/>
              <a:buFont typeface="+mj-lt"/>
              <a:buAutoNum type="arabicPeriod" startAt="2"/>
            </a:pPr>
            <a:r>
              <a:rPr lang="en-GB" sz="2400" b="0" i="0" u="none" strike="noStrike" cap="none" dirty="0">
                <a:solidFill>
                  <a:srgbClr val="002060"/>
                </a:solidFill>
                <a:latin typeface="Century Gothic"/>
                <a:ea typeface="Century Gothic"/>
                <a:cs typeface="Century Gothic"/>
                <a:sym typeface="Century Gothic"/>
              </a:rPr>
              <a:t>At nights he usually _______________.</a:t>
            </a:r>
            <a:endParaRPr dirty="0"/>
          </a:p>
          <a:p>
            <a:pPr marL="457200" marR="0" lvl="0" indent="-304800" algn="l" rtl="0">
              <a:lnSpc>
                <a:spcPct val="110000"/>
              </a:lnSpc>
              <a:spcBef>
                <a:spcPts val="0"/>
              </a:spcBef>
              <a:spcAft>
                <a:spcPts val="0"/>
              </a:spcAft>
              <a:buClr>
                <a:schemeClr val="dk1"/>
              </a:buClr>
              <a:buSzPts val="2400"/>
              <a:buFont typeface="Century Gothic"/>
              <a:buNone/>
            </a:pPr>
            <a:endParaRPr sz="2400" dirty="0">
              <a:solidFill>
                <a:srgbClr val="002060"/>
              </a:solidFill>
              <a:latin typeface="Century Gothic"/>
              <a:ea typeface="Century Gothic"/>
              <a:cs typeface="Century Gothic"/>
              <a:sym typeface="Century Gothic"/>
            </a:endParaRPr>
          </a:p>
          <a:p>
            <a:pPr marL="457200" marR="0" lvl="0" indent="-457200" algn="l" rtl="0">
              <a:lnSpc>
                <a:spcPct val="110000"/>
              </a:lnSpc>
              <a:spcBef>
                <a:spcPts val="0"/>
              </a:spcBef>
              <a:spcAft>
                <a:spcPts val="0"/>
              </a:spcAft>
              <a:buClr>
                <a:srgbClr val="002060"/>
              </a:buClr>
              <a:buSzPts val="2400"/>
              <a:buFont typeface="+mj-lt"/>
              <a:buAutoNum type="arabicPeriod" startAt="3"/>
            </a:pPr>
            <a:r>
              <a:rPr lang="en-GB" sz="2400" dirty="0">
                <a:solidFill>
                  <a:srgbClr val="002060"/>
                </a:solidFill>
                <a:latin typeface="Century Gothic"/>
                <a:ea typeface="Century Gothic"/>
                <a:cs typeface="Century Gothic"/>
                <a:sym typeface="Century Gothic"/>
              </a:rPr>
              <a:t>He and his friends _____________ for long periods.</a:t>
            </a:r>
            <a:endParaRPr dirty="0"/>
          </a:p>
          <a:p>
            <a:pPr marL="457200" marR="0" lvl="0" indent="-304800" algn="l" rtl="0">
              <a:lnSpc>
                <a:spcPct val="110000"/>
              </a:lnSpc>
              <a:spcBef>
                <a:spcPts val="0"/>
              </a:spcBef>
              <a:spcAft>
                <a:spcPts val="0"/>
              </a:spcAft>
              <a:buClr>
                <a:schemeClr val="dk1"/>
              </a:buClr>
              <a:buSzPts val="2400"/>
              <a:buFont typeface="Century Gothic"/>
              <a:buNone/>
            </a:pPr>
            <a:endParaRPr sz="2400" b="0" i="0" u="none" strike="noStrike" cap="none" dirty="0">
              <a:solidFill>
                <a:srgbClr val="002060"/>
              </a:solidFill>
              <a:latin typeface="Century Gothic"/>
              <a:ea typeface="Century Gothic"/>
              <a:cs typeface="Century Gothic"/>
              <a:sym typeface="Century Gothic"/>
            </a:endParaRPr>
          </a:p>
        </p:txBody>
      </p:sp>
      <p:sp>
        <p:nvSpPr>
          <p:cNvPr id="1410" name="Google Shape;1410;p27"/>
          <p:cNvSpPr txBox="1"/>
          <p:nvPr/>
        </p:nvSpPr>
        <p:spPr>
          <a:xfrm>
            <a:off x="6621258" y="2288351"/>
            <a:ext cx="40419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F26200"/>
                </a:solidFill>
                <a:latin typeface="Century Gothic"/>
                <a:ea typeface="Century Gothic"/>
                <a:cs typeface="Century Gothic"/>
                <a:sym typeface="Century Gothic"/>
              </a:rPr>
              <a:t>little opportunity to travel</a:t>
            </a:r>
            <a:endParaRPr dirty="0"/>
          </a:p>
        </p:txBody>
      </p:sp>
      <p:sp>
        <p:nvSpPr>
          <p:cNvPr id="1411" name="Google Shape;1411;p27"/>
          <p:cNvSpPr txBox="1"/>
          <p:nvPr/>
        </p:nvSpPr>
        <p:spPr>
          <a:xfrm>
            <a:off x="9412216" y="3092467"/>
            <a:ext cx="25019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F26200"/>
                </a:solidFill>
                <a:latin typeface="Century Gothic"/>
                <a:ea typeface="Century Gothic"/>
                <a:cs typeface="Century Gothic"/>
                <a:sym typeface="Century Gothic"/>
              </a:rPr>
              <a:t>couldn’t sleep</a:t>
            </a:r>
            <a:endParaRPr/>
          </a:p>
        </p:txBody>
      </p:sp>
      <p:sp>
        <p:nvSpPr>
          <p:cNvPr id="1412" name="Google Shape;1412;p27"/>
          <p:cNvSpPr txBox="1"/>
          <p:nvPr/>
        </p:nvSpPr>
        <p:spPr>
          <a:xfrm>
            <a:off x="9080911" y="3913111"/>
            <a:ext cx="250191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F26200"/>
                </a:solidFill>
                <a:latin typeface="Century Gothic"/>
                <a:ea typeface="Century Gothic"/>
                <a:cs typeface="Century Gothic"/>
                <a:sym typeface="Century Gothic"/>
              </a:rPr>
              <a:t>were awake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7"/>
        <p:cNvGrpSpPr/>
        <p:nvPr/>
      </p:nvGrpSpPr>
      <p:grpSpPr>
        <a:xfrm>
          <a:off x="0" y="0"/>
          <a:ext cx="0" cy="0"/>
          <a:chOff x="0" y="0"/>
          <a:chExt cx="0" cy="0"/>
        </a:xfrm>
      </p:grpSpPr>
      <p:pic>
        <p:nvPicPr>
          <p:cNvPr id="1418" name="Google Shape;1418;p28" descr="background rectangle"/>
          <p:cNvPicPr preferRelativeResize="0"/>
          <p:nvPr/>
        </p:nvPicPr>
        <p:blipFill rotWithShape="1">
          <a:blip r:embed="rId4">
            <a:alphaModFix/>
          </a:blip>
          <a:srcRect/>
          <a:stretch/>
        </p:blipFill>
        <p:spPr>
          <a:xfrm>
            <a:off x="-1" y="232048"/>
            <a:ext cx="5764695" cy="869950"/>
          </a:xfrm>
          <a:prstGeom prst="rect">
            <a:avLst/>
          </a:prstGeom>
          <a:noFill/>
          <a:ln>
            <a:noFill/>
          </a:ln>
        </p:spPr>
      </p:pic>
      <p:sp>
        <p:nvSpPr>
          <p:cNvPr id="1419" name="Google Shape;1419;p28"/>
          <p:cNvSpPr txBox="1">
            <a:spLocks noGrp="1"/>
          </p:cNvSpPr>
          <p:nvPr>
            <p:ph type="title"/>
          </p:nvPr>
        </p:nvSpPr>
        <p:spPr>
          <a:xfrm>
            <a:off x="21693" y="232048"/>
            <a:ext cx="623442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Onkel Heinrich  [2/3]</a:t>
            </a:r>
            <a:endParaRPr/>
          </a:p>
        </p:txBody>
      </p:sp>
      <p:pic>
        <p:nvPicPr>
          <p:cNvPr id="1420" name="Google Shape;1420;p28"/>
          <p:cNvPicPr preferRelativeResize="0"/>
          <p:nvPr/>
        </p:nvPicPr>
        <p:blipFill rotWithShape="1">
          <a:blip r:embed="rId5">
            <a:alphaModFix/>
          </a:blip>
          <a:srcRect l="1" r="2652"/>
          <a:stretch/>
        </p:blipFill>
        <p:spPr>
          <a:xfrm>
            <a:off x="4899336" y="70751"/>
            <a:ext cx="887052" cy="1192543"/>
          </a:xfrm>
          <a:prstGeom prst="rect">
            <a:avLst/>
          </a:prstGeom>
          <a:noFill/>
          <a:ln>
            <a:noFill/>
          </a:ln>
        </p:spPr>
      </p:pic>
      <p:sp>
        <p:nvSpPr>
          <p:cNvPr id="1421" name="Google Shape;1421;p28"/>
          <p:cNvSpPr/>
          <p:nvPr/>
        </p:nvSpPr>
        <p:spPr>
          <a:xfrm>
            <a:off x="231374" y="1987119"/>
            <a:ext cx="6096000"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„Dann </a:t>
            </a:r>
            <a:r>
              <a:rPr lang="en-GB" sz="2400" dirty="0" err="1">
                <a:solidFill>
                  <a:srgbClr val="002060"/>
                </a:solidFill>
                <a:latin typeface="Century Gothic"/>
                <a:ea typeface="Century Gothic"/>
                <a:cs typeface="Century Gothic"/>
                <a:sym typeface="Century Gothic"/>
              </a:rPr>
              <a:t>habe</a:t>
            </a:r>
            <a:r>
              <a:rPr lang="en-GB" sz="2400" dirty="0">
                <a:solidFill>
                  <a:srgbClr val="002060"/>
                </a:solidFill>
                <a:latin typeface="Century Gothic"/>
                <a:ea typeface="Century Gothic"/>
                <a:cs typeface="Century Gothic"/>
                <a:sym typeface="Century Gothic"/>
              </a:rPr>
              <a:t> ich </a:t>
            </a:r>
            <a:r>
              <a:rPr lang="en-GB" sz="2400" dirty="0" err="1">
                <a:solidFill>
                  <a:srgbClr val="002060"/>
                </a:solidFill>
                <a:latin typeface="Century Gothic"/>
                <a:ea typeface="Century Gothic"/>
                <a:cs typeface="Century Gothic"/>
                <a:sym typeface="Century Gothic"/>
              </a:rPr>
              <a:t>bemerkt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dass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historische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Wissenschaftler</a:t>
            </a:r>
            <a:r>
              <a:rPr lang="en-GB" sz="2400" dirty="0">
                <a:solidFill>
                  <a:srgbClr val="002060"/>
                </a:solidFill>
                <a:latin typeface="Century Gothic"/>
                <a:ea typeface="Century Gothic"/>
                <a:cs typeface="Century Gothic"/>
                <a:sym typeface="Century Gothic"/>
              </a:rPr>
              <a:t> oft </a:t>
            </a:r>
            <a:r>
              <a:rPr lang="en-GB" sz="2400" dirty="0" err="1">
                <a:solidFill>
                  <a:srgbClr val="002060"/>
                </a:solidFill>
                <a:latin typeface="Century Gothic"/>
                <a:ea typeface="Century Gothic"/>
                <a:cs typeface="Century Gothic"/>
                <a:sym typeface="Century Gothic"/>
              </a:rPr>
              <a:t>weit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gereist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sind</a:t>
            </a:r>
            <a:r>
              <a:rPr lang="en-GB" sz="2400" dirty="0">
                <a:solidFill>
                  <a:srgbClr val="002060"/>
                </a:solidFill>
                <a:latin typeface="Century Gothic"/>
                <a:ea typeface="Century Gothic"/>
                <a:cs typeface="Century Gothic"/>
                <a:sym typeface="Century Gothic"/>
              </a:rPr>
              <a:t>, und ich </a:t>
            </a:r>
            <a:r>
              <a:rPr lang="en-GB" sz="2400" dirty="0" err="1">
                <a:solidFill>
                  <a:srgbClr val="002060"/>
                </a:solidFill>
                <a:latin typeface="Century Gothic"/>
                <a:ea typeface="Century Gothic"/>
                <a:cs typeface="Century Gothic"/>
                <a:sym typeface="Century Gothic"/>
              </a:rPr>
              <a:t>habe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entdeckt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dass</a:t>
            </a:r>
            <a:r>
              <a:rPr lang="en-GB" sz="2400" dirty="0">
                <a:solidFill>
                  <a:srgbClr val="002060"/>
                </a:solidFill>
                <a:latin typeface="Century Gothic"/>
                <a:ea typeface="Century Gothic"/>
                <a:cs typeface="Century Gothic"/>
                <a:sym typeface="Century Gothic"/>
              </a:rPr>
              <a:t> ich </a:t>
            </a:r>
            <a:r>
              <a:rPr lang="en-GB" sz="2400" dirty="0" err="1">
                <a:solidFill>
                  <a:srgbClr val="002060"/>
                </a:solidFill>
                <a:latin typeface="Century Gothic"/>
                <a:ea typeface="Century Gothic"/>
                <a:cs typeface="Century Gothic"/>
                <a:sym typeface="Century Gothic"/>
              </a:rPr>
              <a:t>als</a:t>
            </a:r>
            <a:r>
              <a:rPr lang="en-GB" sz="2400" dirty="0">
                <a:solidFill>
                  <a:srgbClr val="002060"/>
                </a:solidFill>
                <a:latin typeface="Century Gothic"/>
                <a:ea typeface="Century Gothic"/>
                <a:cs typeface="Century Gothic"/>
                <a:sym typeface="Century Gothic"/>
              </a:rPr>
              <a:t> Tourist, </a:t>
            </a:r>
            <a:r>
              <a:rPr lang="en-GB" sz="2400" dirty="0" err="1">
                <a:solidFill>
                  <a:srgbClr val="002060"/>
                </a:solidFill>
                <a:latin typeface="Century Gothic"/>
                <a:ea typeface="Century Gothic"/>
                <a:cs typeface="Century Gothic"/>
                <a:sym typeface="Century Gothic"/>
              </a:rPr>
              <a:t>aber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auch</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zum</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Beispiel</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als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Forscher</a:t>
            </a:r>
            <a:r>
              <a:rPr lang="en-GB" sz="2400" dirty="0">
                <a:solidFill>
                  <a:srgbClr val="002060"/>
                </a:solidFill>
                <a:latin typeface="Century Gothic"/>
                <a:ea typeface="Century Gothic"/>
                <a:cs typeface="Century Gothic"/>
                <a:sym typeface="Century Gothic"/>
              </a:rPr>
              <a:t> die Welt </a:t>
            </a:r>
            <a:r>
              <a:rPr lang="en-GB" sz="2400" dirty="0" err="1">
                <a:solidFill>
                  <a:srgbClr val="002060"/>
                </a:solidFill>
                <a:latin typeface="Century Gothic"/>
                <a:ea typeface="Century Gothic"/>
                <a:cs typeface="Century Gothic"/>
                <a:sym typeface="Century Gothic"/>
              </a:rPr>
              <a:t>kennen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lernen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konnte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Nachdem</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wir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mit</a:t>
            </a:r>
            <a:r>
              <a:rPr lang="en-GB" sz="2400" dirty="0">
                <a:solidFill>
                  <a:srgbClr val="002060"/>
                </a:solidFill>
                <a:latin typeface="Century Gothic"/>
                <a:ea typeface="Century Gothic"/>
                <a:cs typeface="Century Gothic"/>
                <a:sym typeface="Century Gothic"/>
              </a:rPr>
              <a:t> der Schule </a:t>
            </a:r>
            <a:r>
              <a:rPr lang="en-GB" sz="2400" dirty="0" err="1">
                <a:solidFill>
                  <a:srgbClr val="002060"/>
                </a:solidFill>
                <a:latin typeface="Century Gothic"/>
                <a:ea typeface="Century Gothic"/>
                <a:cs typeface="Century Gothic"/>
                <a:sym typeface="Century Gothic"/>
              </a:rPr>
              <a:t>fertig</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waren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wollte</a:t>
            </a:r>
            <a:r>
              <a:rPr lang="en-GB" sz="2400" dirty="0">
                <a:solidFill>
                  <a:srgbClr val="002060"/>
                </a:solidFill>
                <a:latin typeface="Century Gothic"/>
                <a:ea typeface="Century Gothic"/>
                <a:cs typeface="Century Gothic"/>
                <a:sym typeface="Century Gothic"/>
              </a:rPr>
              <a:t> ich also </a:t>
            </a:r>
            <a:r>
              <a:rPr lang="en-GB" sz="2400" dirty="0" err="1">
                <a:solidFill>
                  <a:srgbClr val="002060"/>
                </a:solidFill>
                <a:latin typeface="Century Gothic"/>
                <a:ea typeface="Century Gothic"/>
                <a:cs typeface="Century Gothic"/>
                <a:sym typeface="Century Gothic"/>
              </a:rPr>
              <a:t>mit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meinen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Freunden</a:t>
            </a:r>
            <a:r>
              <a:rPr lang="en-GB" sz="2400" dirty="0">
                <a:solidFill>
                  <a:srgbClr val="002060"/>
                </a:solidFill>
                <a:latin typeface="Century Gothic"/>
                <a:ea typeface="Century Gothic"/>
                <a:cs typeface="Century Gothic"/>
                <a:sym typeface="Century Gothic"/>
              </a:rPr>
              <a:t> um die Welt </a:t>
            </a:r>
            <a:r>
              <a:rPr lang="en-GB" sz="2400" dirty="0" err="1">
                <a:solidFill>
                  <a:srgbClr val="002060"/>
                </a:solidFill>
                <a:latin typeface="Century Gothic"/>
                <a:ea typeface="Century Gothic"/>
                <a:cs typeface="Century Gothic"/>
                <a:sym typeface="Century Gothic"/>
              </a:rPr>
              <a:t>reisen</a:t>
            </a:r>
            <a:r>
              <a:rPr lang="en-GB" sz="2400" dirty="0">
                <a:solidFill>
                  <a:srgbClr val="002060"/>
                </a:solidFill>
                <a:latin typeface="Century Gothic"/>
                <a:ea typeface="Century Gothic"/>
                <a:cs typeface="Century Gothic"/>
                <a:sym typeface="Century Gothic"/>
              </a:rPr>
              <a:t>.“ </a:t>
            </a:r>
            <a:endParaRPr sz="2400" dirty="0">
              <a:solidFill>
                <a:srgbClr val="002060"/>
              </a:solidFill>
              <a:latin typeface="Century Gothic"/>
              <a:ea typeface="Century Gothic"/>
              <a:cs typeface="Century Gothic"/>
              <a:sym typeface="Century Gothic"/>
            </a:endParaRPr>
          </a:p>
        </p:txBody>
      </p:sp>
      <p:sp>
        <p:nvSpPr>
          <p:cNvPr id="1422" name="Google Shape;1422;p28"/>
          <p:cNvSpPr/>
          <p:nvPr/>
        </p:nvSpPr>
        <p:spPr>
          <a:xfrm>
            <a:off x="6096000" y="1635393"/>
            <a:ext cx="6096000" cy="293614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2400" b="0" i="0" u="none" strike="noStrike" cap="none" dirty="0">
                <a:solidFill>
                  <a:srgbClr val="002060"/>
                </a:solidFill>
                <a:latin typeface="Century Gothic"/>
                <a:ea typeface="Century Gothic"/>
                <a:cs typeface="Century Gothic"/>
                <a:sym typeface="Century Gothic"/>
              </a:rPr>
              <a:t>4.  Uncle Heinrich discovered that he could learn (get) to know the world as</a:t>
            </a:r>
            <a:br>
              <a:rPr lang="en-GB" sz="2400" b="0" i="0" u="none" strike="noStrike" cap="none" dirty="0">
                <a:solidFill>
                  <a:srgbClr val="002060"/>
                </a:solidFill>
                <a:latin typeface="Century Gothic"/>
                <a:ea typeface="Century Gothic"/>
                <a:cs typeface="Century Gothic"/>
                <a:sym typeface="Century Gothic"/>
              </a:rPr>
            </a:br>
            <a:r>
              <a:rPr lang="en-GB" sz="2400" b="0" i="0" u="none" strike="noStrike" cap="none" dirty="0">
                <a:solidFill>
                  <a:srgbClr val="002060"/>
                </a:solidFill>
                <a:latin typeface="Century Gothic"/>
                <a:ea typeface="Century Gothic"/>
                <a:cs typeface="Century Gothic"/>
                <a:sym typeface="Century Gothic"/>
              </a:rPr>
              <a:t>______________________________.</a:t>
            </a:r>
            <a:endParaRPr sz="2400" dirty="0">
              <a:solidFill>
                <a:srgbClr val="002060"/>
              </a:solidFill>
              <a:latin typeface="Century Gothic"/>
              <a:ea typeface="Century Gothic"/>
              <a:cs typeface="Century Gothic"/>
              <a:sym typeface="Century Gothic"/>
            </a:endParaRPr>
          </a:p>
          <a:p>
            <a:pPr marL="457200" marR="0" lvl="0" indent="-304800" algn="l" rtl="0">
              <a:lnSpc>
                <a:spcPct val="110000"/>
              </a:lnSpc>
              <a:spcBef>
                <a:spcPts val="0"/>
              </a:spcBef>
              <a:spcAft>
                <a:spcPts val="0"/>
              </a:spcAft>
              <a:buClr>
                <a:schemeClr val="dk1"/>
              </a:buClr>
              <a:buSzPts val="2400"/>
              <a:buFont typeface="Century Gothic"/>
              <a:buNone/>
            </a:pPr>
            <a:endParaRPr sz="2400" b="0" i="0" u="none" strike="noStrike" cap="none" dirty="0">
              <a:solidFill>
                <a:srgbClr val="002060"/>
              </a:solidFill>
              <a:latin typeface="Century Gothic"/>
              <a:ea typeface="Century Gothic"/>
              <a:cs typeface="Century Gothic"/>
              <a:sym typeface="Century Gothic"/>
            </a:endParaRPr>
          </a:p>
          <a:p>
            <a:pPr marL="0" marR="0" lvl="0" indent="0" algn="l" rtl="0">
              <a:lnSpc>
                <a:spcPct val="110000"/>
              </a:lnSpc>
              <a:spcBef>
                <a:spcPts val="0"/>
              </a:spcBef>
              <a:spcAft>
                <a:spcPts val="0"/>
              </a:spcAft>
              <a:buNone/>
            </a:pPr>
            <a:r>
              <a:rPr lang="en-GB" sz="2400" b="0" i="0" u="none" strike="noStrike" cap="none" dirty="0">
                <a:solidFill>
                  <a:srgbClr val="002060"/>
                </a:solidFill>
                <a:latin typeface="Century Gothic"/>
                <a:ea typeface="Century Gothic"/>
                <a:cs typeface="Century Gothic"/>
                <a:sym typeface="Century Gothic"/>
              </a:rPr>
              <a:t>5.  He wanted to _______________ with his friends, ________________________</a:t>
            </a:r>
            <a:br>
              <a:rPr lang="en-GB" sz="2400" b="0" i="0" u="none" strike="noStrike" cap="none" dirty="0">
                <a:solidFill>
                  <a:srgbClr val="002060"/>
                </a:solidFill>
                <a:latin typeface="Century Gothic"/>
                <a:ea typeface="Century Gothic"/>
                <a:cs typeface="Century Gothic"/>
                <a:sym typeface="Century Gothic"/>
              </a:rPr>
            </a:br>
            <a:r>
              <a:rPr lang="en-GB" sz="2400" b="0" i="0" u="none" strike="noStrike" cap="none" dirty="0">
                <a:solidFill>
                  <a:srgbClr val="002060"/>
                </a:solidFill>
                <a:latin typeface="Century Gothic"/>
                <a:ea typeface="Century Gothic"/>
                <a:cs typeface="Century Gothic"/>
                <a:sym typeface="Century Gothic"/>
              </a:rPr>
              <a:t>____________.</a:t>
            </a:r>
            <a:endParaRPr dirty="0"/>
          </a:p>
        </p:txBody>
      </p:sp>
      <p:sp>
        <p:nvSpPr>
          <p:cNvPr id="1423" name="Google Shape;1423;p28"/>
          <p:cNvSpPr txBox="1"/>
          <p:nvPr/>
        </p:nvSpPr>
        <p:spPr>
          <a:xfrm>
            <a:off x="6075477" y="2454748"/>
            <a:ext cx="67246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F26200"/>
                </a:solidFill>
                <a:latin typeface="Century Gothic"/>
                <a:ea typeface="Century Gothic"/>
                <a:cs typeface="Century Gothic"/>
                <a:sym typeface="Century Gothic"/>
              </a:rPr>
              <a:t>a tourist but also as an explorer</a:t>
            </a:r>
            <a:endParaRPr dirty="0"/>
          </a:p>
        </p:txBody>
      </p:sp>
      <p:sp>
        <p:nvSpPr>
          <p:cNvPr id="1424" name="Google Shape;1424;p28"/>
          <p:cNvSpPr txBox="1"/>
          <p:nvPr/>
        </p:nvSpPr>
        <p:spPr>
          <a:xfrm>
            <a:off x="8654128" y="3236024"/>
            <a:ext cx="25019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F26200"/>
                </a:solidFill>
                <a:latin typeface="Century Gothic"/>
                <a:ea typeface="Century Gothic"/>
                <a:cs typeface="Century Gothic"/>
                <a:sym typeface="Century Gothic"/>
              </a:rPr>
              <a:t>travel the world</a:t>
            </a:r>
            <a:endParaRPr/>
          </a:p>
        </p:txBody>
      </p:sp>
      <p:sp>
        <p:nvSpPr>
          <p:cNvPr id="1425" name="Google Shape;1425;p28"/>
          <p:cNvSpPr txBox="1"/>
          <p:nvPr/>
        </p:nvSpPr>
        <p:spPr>
          <a:xfrm>
            <a:off x="7648623" y="3622865"/>
            <a:ext cx="384351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F26200"/>
                </a:solidFill>
                <a:latin typeface="Century Gothic"/>
                <a:ea typeface="Century Gothic"/>
                <a:cs typeface="Century Gothic"/>
                <a:sym typeface="Century Gothic"/>
              </a:rPr>
              <a:t>after they were finished</a:t>
            </a:r>
            <a:endParaRPr dirty="0"/>
          </a:p>
        </p:txBody>
      </p:sp>
      <p:sp>
        <p:nvSpPr>
          <p:cNvPr id="1426" name="Google Shape;1426;p28"/>
          <p:cNvSpPr/>
          <p:nvPr/>
        </p:nvSpPr>
        <p:spPr>
          <a:xfrm>
            <a:off x="6144715" y="4010955"/>
            <a:ext cx="18501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F26200"/>
                </a:solidFill>
                <a:latin typeface="Century Gothic"/>
                <a:ea typeface="Century Gothic"/>
                <a:cs typeface="Century Gothic"/>
                <a:sym typeface="Century Gothic"/>
              </a:rPr>
              <a:t>with school</a:t>
            </a:r>
            <a:endParaRPr sz="2400" dirty="0">
              <a:solidFill>
                <a:schemeClr val="dk1"/>
              </a:solidFill>
              <a:latin typeface="Century Gothic"/>
              <a:ea typeface="Century Gothic"/>
              <a:cs typeface="Century Gothic"/>
              <a:sym typeface="Century Gothic"/>
            </a:endParaRPr>
          </a:p>
        </p:txBody>
      </p:sp>
      <p:pic>
        <p:nvPicPr>
          <p:cNvPr id="1427" name="Google Shape;1427;p28"/>
          <p:cNvPicPr preferRelativeResize="0"/>
          <p:nvPr/>
        </p:nvPicPr>
        <p:blipFill rotWithShape="1">
          <a:blip r:embed="rId6">
            <a:alphaModFix/>
          </a:blip>
          <a:srcRect/>
          <a:stretch/>
        </p:blipFill>
        <p:spPr>
          <a:xfrm>
            <a:off x="9662429" y="4359575"/>
            <a:ext cx="1829710" cy="1829710"/>
          </a:xfrm>
          <a:prstGeom prst="rect">
            <a:avLst/>
          </a:prstGeom>
          <a:noFill/>
          <a:ln>
            <a:noFill/>
          </a:ln>
        </p:spPr>
      </p:pic>
      <p:sp>
        <p:nvSpPr>
          <p:cNvPr id="1428" name="Google Shape;1428;p28"/>
          <p:cNvSpPr/>
          <p:nvPr/>
        </p:nvSpPr>
        <p:spPr>
          <a:xfrm>
            <a:off x="11072148" y="247047"/>
            <a:ext cx="887052" cy="35932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a:t>
            </a:r>
            <a:endParaRPr sz="2000" b="1" i="0" u="none" strike="noStrike" cap="none">
              <a:solidFill>
                <a:srgbClr val="FFFFFF"/>
              </a:solidFill>
              <a:latin typeface="Century Gothic"/>
              <a:ea typeface="Century Gothic"/>
              <a:cs typeface="Century Gothic"/>
              <a:sym typeface="Century Gothic"/>
            </a:endParaRPr>
          </a:p>
        </p:txBody>
      </p:sp>
      <p:sp>
        <p:nvSpPr>
          <p:cNvPr id="13" name="Google Shape;513;p17">
            <a:extLst>
              <a:ext uri="{FF2B5EF4-FFF2-40B4-BE49-F238E27FC236}">
                <a16:creationId xmlns:a16="http://schemas.microsoft.com/office/drawing/2014/main" id="{73F47F95-8B1E-49C9-8BFE-DA003A89956B}"/>
              </a:ext>
            </a:extLst>
          </p:cNvPr>
          <p:cNvSpPr/>
          <p:nvPr/>
        </p:nvSpPr>
        <p:spPr>
          <a:xfrm>
            <a:off x="7935550" y="250717"/>
            <a:ext cx="3004456" cy="416305"/>
          </a:xfrm>
          <a:prstGeom prst="wedgeRoundRectCallout">
            <a:avLst>
              <a:gd name="adj1" fmla="val 48593"/>
              <a:gd name="adj2" fmla="val 24904"/>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dirty="0" err="1">
                <a:solidFill>
                  <a:srgbClr val="FFFFFF"/>
                </a:solidFill>
                <a:latin typeface="Century Gothic"/>
                <a:ea typeface="Century Gothic"/>
                <a:cs typeface="Century Gothic"/>
                <a:sym typeface="Century Gothic"/>
              </a:rPr>
              <a:t>bemerken</a:t>
            </a:r>
            <a:r>
              <a:rPr lang="en-GB" sz="2000" b="0" i="0" u="none" strike="noStrike" cap="none" dirty="0">
                <a:solidFill>
                  <a:srgbClr val="FFFFFF"/>
                </a:solidFill>
                <a:latin typeface="Century Gothic"/>
                <a:ea typeface="Century Gothic"/>
                <a:cs typeface="Century Gothic"/>
                <a:sym typeface="Century Gothic"/>
              </a:rPr>
              <a:t> – to notice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3"/>
        <p:cNvGrpSpPr/>
        <p:nvPr/>
      </p:nvGrpSpPr>
      <p:grpSpPr>
        <a:xfrm>
          <a:off x="0" y="0"/>
          <a:ext cx="0" cy="0"/>
          <a:chOff x="0" y="0"/>
          <a:chExt cx="0" cy="0"/>
        </a:xfrm>
      </p:grpSpPr>
      <p:pic>
        <p:nvPicPr>
          <p:cNvPr id="1434" name="Google Shape;1434;p29" descr="background rectangle"/>
          <p:cNvPicPr preferRelativeResize="0"/>
          <p:nvPr/>
        </p:nvPicPr>
        <p:blipFill rotWithShape="1">
          <a:blip r:embed="rId4">
            <a:alphaModFix/>
          </a:blip>
          <a:srcRect/>
          <a:stretch/>
        </p:blipFill>
        <p:spPr>
          <a:xfrm>
            <a:off x="-1" y="232048"/>
            <a:ext cx="5764695" cy="869950"/>
          </a:xfrm>
          <a:prstGeom prst="rect">
            <a:avLst/>
          </a:prstGeom>
          <a:noFill/>
          <a:ln>
            <a:noFill/>
          </a:ln>
        </p:spPr>
      </p:pic>
      <p:sp>
        <p:nvSpPr>
          <p:cNvPr id="1435" name="Google Shape;1435;p29"/>
          <p:cNvSpPr txBox="1">
            <a:spLocks noGrp="1"/>
          </p:cNvSpPr>
          <p:nvPr>
            <p:ph type="title"/>
          </p:nvPr>
        </p:nvSpPr>
        <p:spPr>
          <a:xfrm>
            <a:off x="21693" y="232048"/>
            <a:ext cx="623442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Onkel Heinrich  [3/3]</a:t>
            </a:r>
            <a:endParaRPr/>
          </a:p>
        </p:txBody>
      </p:sp>
      <p:sp>
        <p:nvSpPr>
          <p:cNvPr id="1436" name="Google Shape;1436;p29"/>
          <p:cNvSpPr txBox="1"/>
          <p:nvPr/>
        </p:nvSpPr>
        <p:spPr>
          <a:xfrm>
            <a:off x="523242" y="1556656"/>
            <a:ext cx="4181060"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„Bevor ich </a:t>
            </a:r>
            <a:r>
              <a:rPr lang="en-GB" sz="2400" dirty="0" err="1">
                <a:solidFill>
                  <a:srgbClr val="002060"/>
                </a:solidFill>
                <a:latin typeface="Century Gothic"/>
                <a:ea typeface="Century Gothic"/>
                <a:cs typeface="Century Gothic"/>
                <a:sym typeface="Century Gothic"/>
              </a:rPr>
              <a:t>reisen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konnte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musste</a:t>
            </a:r>
            <a:r>
              <a:rPr lang="en-GB" sz="2400" dirty="0">
                <a:solidFill>
                  <a:srgbClr val="002060"/>
                </a:solidFill>
                <a:latin typeface="Century Gothic"/>
                <a:ea typeface="Century Gothic"/>
                <a:cs typeface="Century Gothic"/>
                <a:sym typeface="Century Gothic"/>
              </a:rPr>
              <a:t> ich </a:t>
            </a:r>
            <a:r>
              <a:rPr lang="en-GB" sz="2400" dirty="0" err="1">
                <a:solidFill>
                  <a:srgbClr val="002060"/>
                </a:solidFill>
                <a:latin typeface="Century Gothic"/>
                <a:ea typeface="Century Gothic"/>
                <a:cs typeface="Century Gothic"/>
                <a:sym typeface="Century Gothic"/>
              </a:rPr>
              <a:t>auch</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meinen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Bruder</a:t>
            </a:r>
            <a:r>
              <a:rPr lang="en-GB" sz="2400" dirty="0">
                <a:solidFill>
                  <a:srgbClr val="002060"/>
                </a:solidFill>
                <a:latin typeface="Century Gothic"/>
                <a:ea typeface="Century Gothic"/>
                <a:cs typeface="Century Gothic"/>
                <a:sym typeface="Century Gothic"/>
              </a:rPr>
              <a:t> und </a:t>
            </a:r>
            <a:r>
              <a:rPr lang="en-GB" sz="2400" dirty="0" err="1">
                <a:solidFill>
                  <a:srgbClr val="002060"/>
                </a:solidFill>
                <a:latin typeface="Century Gothic"/>
                <a:ea typeface="Century Gothic"/>
                <a:cs typeface="Century Gothic"/>
                <a:sym typeface="Century Gothic"/>
              </a:rPr>
              <a:t>meine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Schwester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unterstützen</a:t>
            </a:r>
            <a:r>
              <a:rPr lang="en-GB" sz="2400" dirty="0">
                <a:solidFill>
                  <a:srgbClr val="002060"/>
                </a:solidFill>
                <a:latin typeface="Century Gothic"/>
                <a:ea typeface="Century Gothic"/>
                <a:cs typeface="Century Gothic"/>
                <a:sym typeface="Century Gothic"/>
              </a:rPr>
              <a:t> –  </a:t>
            </a:r>
            <a:r>
              <a:rPr lang="en-GB" sz="2400" dirty="0" err="1">
                <a:solidFill>
                  <a:srgbClr val="002060"/>
                </a:solidFill>
                <a:latin typeface="Century Gothic"/>
                <a:ea typeface="Century Gothic"/>
                <a:cs typeface="Century Gothic"/>
                <a:sym typeface="Century Gothic"/>
              </a:rPr>
              <a:t>mein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Bruder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musste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noch</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wachsen</a:t>
            </a:r>
            <a:r>
              <a:rPr lang="en-GB" sz="2400" dirty="0">
                <a:solidFill>
                  <a:srgbClr val="002060"/>
                </a:solidFill>
                <a:latin typeface="Century Gothic"/>
                <a:ea typeface="Century Gothic"/>
                <a:cs typeface="Century Gothic"/>
                <a:sym typeface="Century Gothic"/>
              </a:rPr>
              <a:t>, und </a:t>
            </a:r>
            <a:r>
              <a:rPr lang="en-GB" sz="2400" dirty="0" err="1">
                <a:solidFill>
                  <a:srgbClr val="002060"/>
                </a:solidFill>
                <a:latin typeface="Century Gothic"/>
                <a:ea typeface="Century Gothic"/>
                <a:cs typeface="Century Gothic"/>
                <a:sym typeface="Century Gothic"/>
              </a:rPr>
              <a:t>meine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Schwester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wollte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später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Chemieforscherin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werden</a:t>
            </a:r>
            <a:r>
              <a:rPr lang="en-GB" sz="2400" dirty="0">
                <a:solidFill>
                  <a:srgbClr val="002060"/>
                </a:solidFill>
                <a:latin typeface="Century Gothic"/>
                <a:ea typeface="Century Gothic"/>
                <a:cs typeface="Century Gothic"/>
                <a:sym typeface="Century Gothic"/>
              </a:rPr>
              <a:t>, und es war </a:t>
            </a:r>
            <a:r>
              <a:rPr lang="en-GB" sz="2400" dirty="0" err="1">
                <a:solidFill>
                  <a:srgbClr val="002060"/>
                </a:solidFill>
                <a:latin typeface="Century Gothic"/>
                <a:ea typeface="Century Gothic"/>
                <a:cs typeface="Century Gothic"/>
                <a:sym typeface="Century Gothic"/>
              </a:rPr>
              <a:t>wichtig</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dass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sie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beide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meine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Unterstützung</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hatten</a:t>
            </a:r>
            <a:r>
              <a:rPr lang="en-GB" sz="2400" dirty="0">
                <a:solidFill>
                  <a:srgbClr val="002060"/>
                </a:solidFill>
                <a:latin typeface="Century Gothic"/>
                <a:ea typeface="Century Gothic"/>
                <a:cs typeface="Century Gothic"/>
                <a:sym typeface="Century Gothic"/>
              </a:rPr>
              <a:t>.</a:t>
            </a:r>
            <a:r>
              <a:rPr lang="en-GB" sz="2400" b="0" i="0" u="none" strike="noStrike" cap="none" dirty="0">
                <a:solidFill>
                  <a:srgbClr val="002060"/>
                </a:solidFill>
                <a:latin typeface="Century Gothic"/>
                <a:ea typeface="Century Gothic"/>
                <a:cs typeface="Century Gothic"/>
                <a:sym typeface="Century Gothic"/>
              </a:rPr>
              <a:t>“</a:t>
            </a:r>
            <a:endParaRPr sz="2400" b="0" i="0" u="none" strike="noStrike" cap="none" dirty="0">
              <a:solidFill>
                <a:srgbClr val="002060"/>
              </a:solidFill>
              <a:latin typeface="Century Gothic"/>
              <a:ea typeface="Century Gothic"/>
              <a:cs typeface="Century Gothic"/>
              <a:sym typeface="Century Gothic"/>
            </a:endParaRPr>
          </a:p>
        </p:txBody>
      </p:sp>
      <p:pic>
        <p:nvPicPr>
          <p:cNvPr id="1437" name="Google Shape;1437;p29"/>
          <p:cNvPicPr preferRelativeResize="0"/>
          <p:nvPr/>
        </p:nvPicPr>
        <p:blipFill rotWithShape="1">
          <a:blip r:embed="rId5">
            <a:alphaModFix/>
          </a:blip>
          <a:srcRect l="1" r="2652"/>
          <a:stretch/>
        </p:blipFill>
        <p:spPr>
          <a:xfrm>
            <a:off x="4899336" y="70751"/>
            <a:ext cx="887052" cy="1192543"/>
          </a:xfrm>
          <a:prstGeom prst="rect">
            <a:avLst/>
          </a:prstGeom>
          <a:noFill/>
          <a:ln>
            <a:noFill/>
          </a:ln>
        </p:spPr>
      </p:pic>
      <p:sp>
        <p:nvSpPr>
          <p:cNvPr id="1438" name="Google Shape;1438;p29"/>
          <p:cNvSpPr/>
          <p:nvPr/>
        </p:nvSpPr>
        <p:spPr>
          <a:xfrm>
            <a:off x="6096000" y="1635393"/>
            <a:ext cx="6096000" cy="334241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2400" b="0" i="0" u="none" strike="noStrike" cap="none" dirty="0">
                <a:solidFill>
                  <a:srgbClr val="002060"/>
                </a:solidFill>
                <a:latin typeface="Century Gothic"/>
                <a:ea typeface="Century Gothic"/>
                <a:cs typeface="Century Gothic"/>
                <a:sym typeface="Century Gothic"/>
              </a:rPr>
              <a:t>6.  Uncle Heinrich had to ____________________________, before</a:t>
            </a:r>
            <a:br>
              <a:rPr lang="en-GB" sz="2400" b="0" i="0" u="none" strike="noStrike" cap="none" dirty="0">
                <a:solidFill>
                  <a:srgbClr val="002060"/>
                </a:solidFill>
                <a:latin typeface="Century Gothic"/>
                <a:ea typeface="Century Gothic"/>
                <a:cs typeface="Century Gothic"/>
                <a:sym typeface="Century Gothic"/>
              </a:rPr>
            </a:br>
            <a:r>
              <a:rPr lang="en-GB" sz="2400" b="0" i="0" u="none" strike="noStrike" cap="none" dirty="0">
                <a:solidFill>
                  <a:srgbClr val="002060"/>
                </a:solidFill>
                <a:latin typeface="Century Gothic"/>
                <a:ea typeface="Century Gothic"/>
                <a:cs typeface="Century Gothic"/>
                <a:sym typeface="Century Gothic"/>
              </a:rPr>
              <a:t>_______________.</a:t>
            </a:r>
            <a:endParaRPr sz="2400" dirty="0">
              <a:solidFill>
                <a:srgbClr val="002060"/>
              </a:solidFill>
              <a:latin typeface="Century Gothic"/>
              <a:ea typeface="Century Gothic"/>
              <a:cs typeface="Century Gothic"/>
              <a:sym typeface="Century Gothic"/>
            </a:endParaRPr>
          </a:p>
          <a:p>
            <a:pPr marL="457200" marR="0" lvl="0" indent="-304800" algn="l" rtl="0">
              <a:lnSpc>
                <a:spcPct val="110000"/>
              </a:lnSpc>
              <a:spcBef>
                <a:spcPts val="0"/>
              </a:spcBef>
              <a:spcAft>
                <a:spcPts val="0"/>
              </a:spcAft>
              <a:buClr>
                <a:schemeClr val="dk1"/>
              </a:buClr>
              <a:buSzPts val="2400"/>
              <a:buFont typeface="Century Gothic"/>
              <a:buNone/>
            </a:pPr>
            <a:endParaRPr sz="2400" b="0" i="0" u="none" strike="noStrike" cap="none" dirty="0">
              <a:solidFill>
                <a:srgbClr val="002060"/>
              </a:solidFill>
              <a:latin typeface="Century Gothic"/>
              <a:ea typeface="Century Gothic"/>
              <a:cs typeface="Century Gothic"/>
              <a:sym typeface="Century Gothic"/>
            </a:endParaRPr>
          </a:p>
          <a:p>
            <a:pPr marL="457200" marR="0" lvl="0" indent="-457200" algn="l" rtl="0">
              <a:lnSpc>
                <a:spcPct val="110000"/>
              </a:lnSpc>
              <a:spcBef>
                <a:spcPts val="0"/>
              </a:spcBef>
              <a:spcAft>
                <a:spcPts val="0"/>
              </a:spcAft>
              <a:buClr>
                <a:srgbClr val="002060"/>
              </a:buClr>
              <a:buSzPts val="2400"/>
              <a:buFont typeface="Century Gothic"/>
              <a:buAutoNum type="arabicPeriod" startAt="7"/>
            </a:pPr>
            <a:r>
              <a:rPr lang="en-GB" sz="2400" dirty="0">
                <a:solidFill>
                  <a:srgbClr val="002060"/>
                </a:solidFill>
                <a:latin typeface="Century Gothic"/>
                <a:ea typeface="Century Gothic"/>
                <a:cs typeface="Century Gothic"/>
                <a:sym typeface="Century Gothic"/>
              </a:rPr>
              <a:t>His brother still </a:t>
            </a:r>
            <a:r>
              <a:rPr lang="en-GB" sz="2400" b="0" i="0" u="none" strike="noStrike" cap="none" dirty="0">
                <a:solidFill>
                  <a:srgbClr val="002060"/>
                </a:solidFill>
                <a:latin typeface="Century Gothic"/>
                <a:ea typeface="Century Gothic"/>
                <a:cs typeface="Century Gothic"/>
                <a:sym typeface="Century Gothic"/>
              </a:rPr>
              <a:t>____________. </a:t>
            </a:r>
            <a:br>
              <a:rPr lang="en-GB" sz="2400" b="0" i="0" u="none" strike="noStrike" cap="none" dirty="0">
                <a:solidFill>
                  <a:srgbClr val="002060"/>
                </a:solidFill>
                <a:latin typeface="Century Gothic"/>
                <a:ea typeface="Century Gothic"/>
                <a:cs typeface="Century Gothic"/>
                <a:sym typeface="Century Gothic"/>
              </a:rPr>
            </a:br>
            <a:endParaRPr sz="2400" b="0" i="0" u="none" strike="noStrike" cap="none" dirty="0">
              <a:solidFill>
                <a:srgbClr val="002060"/>
              </a:solidFill>
              <a:latin typeface="Century Gothic"/>
              <a:ea typeface="Century Gothic"/>
              <a:cs typeface="Century Gothic"/>
              <a:sym typeface="Century Gothic"/>
            </a:endParaRPr>
          </a:p>
          <a:p>
            <a:pPr marL="457200" marR="0" lvl="0" indent="-457200" algn="l" rtl="0">
              <a:lnSpc>
                <a:spcPct val="110000"/>
              </a:lnSpc>
              <a:spcBef>
                <a:spcPts val="0"/>
              </a:spcBef>
              <a:spcAft>
                <a:spcPts val="0"/>
              </a:spcAft>
              <a:buClr>
                <a:srgbClr val="002060"/>
              </a:buClr>
              <a:buSzPts val="2400"/>
              <a:buFont typeface="Century Gothic"/>
              <a:buAutoNum type="arabicPeriod" startAt="7"/>
            </a:pPr>
            <a:r>
              <a:rPr lang="en-GB" sz="2400" b="0" i="0" u="none" strike="noStrike" cap="none" dirty="0">
                <a:solidFill>
                  <a:srgbClr val="002060"/>
                </a:solidFill>
                <a:latin typeface="Century Gothic"/>
                <a:ea typeface="Century Gothic"/>
                <a:cs typeface="Century Gothic"/>
                <a:sym typeface="Century Gothic"/>
              </a:rPr>
              <a:t>H</a:t>
            </a:r>
            <a:r>
              <a:rPr lang="en-GB" sz="2400" dirty="0">
                <a:solidFill>
                  <a:srgbClr val="002060"/>
                </a:solidFill>
                <a:latin typeface="Century Gothic"/>
                <a:ea typeface="Century Gothic"/>
                <a:cs typeface="Century Gothic"/>
                <a:sym typeface="Century Gothic"/>
              </a:rPr>
              <a:t>is sister ____________________ a chemistry researcher.</a:t>
            </a:r>
            <a:endParaRPr sz="2400" b="0" i="0" u="none" strike="noStrike" cap="none" dirty="0">
              <a:solidFill>
                <a:srgbClr val="002060"/>
              </a:solidFill>
              <a:latin typeface="Century Gothic"/>
              <a:ea typeface="Century Gothic"/>
              <a:cs typeface="Century Gothic"/>
              <a:sym typeface="Century Gothic"/>
            </a:endParaRPr>
          </a:p>
        </p:txBody>
      </p:sp>
      <p:sp>
        <p:nvSpPr>
          <p:cNvPr id="1439" name="Google Shape;1439;p29"/>
          <p:cNvSpPr txBox="1"/>
          <p:nvPr/>
        </p:nvSpPr>
        <p:spPr>
          <a:xfrm>
            <a:off x="6096000" y="2027638"/>
            <a:ext cx="47184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F26200"/>
                </a:solidFill>
                <a:latin typeface="Century Gothic"/>
                <a:ea typeface="Century Gothic"/>
                <a:cs typeface="Century Gothic"/>
                <a:sym typeface="Century Gothic"/>
              </a:rPr>
              <a:t>support his brother and sister</a:t>
            </a:r>
            <a:endParaRPr/>
          </a:p>
        </p:txBody>
      </p:sp>
      <p:sp>
        <p:nvSpPr>
          <p:cNvPr id="1440" name="Google Shape;1440;p29"/>
          <p:cNvSpPr txBox="1"/>
          <p:nvPr/>
        </p:nvSpPr>
        <p:spPr>
          <a:xfrm>
            <a:off x="6096000" y="2425371"/>
            <a:ext cx="25019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F26200"/>
                </a:solidFill>
                <a:latin typeface="Century Gothic"/>
                <a:ea typeface="Century Gothic"/>
                <a:cs typeface="Century Gothic"/>
                <a:sym typeface="Century Gothic"/>
              </a:rPr>
              <a:t>he could travel</a:t>
            </a:r>
            <a:endParaRPr dirty="0"/>
          </a:p>
        </p:txBody>
      </p:sp>
      <p:sp>
        <p:nvSpPr>
          <p:cNvPr id="1441" name="Google Shape;1441;p29"/>
          <p:cNvSpPr txBox="1"/>
          <p:nvPr/>
        </p:nvSpPr>
        <p:spPr>
          <a:xfrm>
            <a:off x="8455209" y="3223001"/>
            <a:ext cx="250191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F26200"/>
                </a:solidFill>
                <a:latin typeface="Century Gothic"/>
                <a:ea typeface="Century Gothic"/>
                <a:cs typeface="Century Gothic"/>
                <a:sym typeface="Century Gothic"/>
              </a:rPr>
              <a:t>had to grow</a:t>
            </a:r>
            <a:endParaRPr dirty="0"/>
          </a:p>
        </p:txBody>
      </p:sp>
      <p:sp>
        <p:nvSpPr>
          <p:cNvPr id="1442" name="Google Shape;1442;p29"/>
          <p:cNvSpPr/>
          <p:nvPr/>
        </p:nvSpPr>
        <p:spPr>
          <a:xfrm>
            <a:off x="7849724" y="4020631"/>
            <a:ext cx="371288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F26200"/>
                </a:solidFill>
                <a:latin typeface="Century Gothic"/>
                <a:ea typeface="Century Gothic"/>
                <a:cs typeface="Century Gothic"/>
                <a:sym typeface="Century Gothic"/>
              </a:rPr>
              <a:t>wanted to become</a:t>
            </a:r>
            <a:endParaRPr sz="2400" dirty="0">
              <a:solidFill>
                <a:schemeClr val="dk1"/>
              </a:solidFill>
              <a:latin typeface="Century Gothic"/>
              <a:ea typeface="Century Gothic"/>
              <a:cs typeface="Century Gothic"/>
              <a:sym typeface="Century Gothic"/>
            </a:endParaRPr>
          </a:p>
        </p:txBody>
      </p:sp>
      <p:pic>
        <p:nvPicPr>
          <p:cNvPr id="1443" name="Google Shape;1443;p29" descr="A picture containing text, clipart&#10;&#10;Description automatically generated"/>
          <p:cNvPicPr preferRelativeResize="0"/>
          <p:nvPr/>
        </p:nvPicPr>
        <p:blipFill rotWithShape="1">
          <a:blip r:embed="rId6">
            <a:alphaModFix/>
          </a:blip>
          <a:srcRect/>
          <a:stretch/>
        </p:blipFill>
        <p:spPr>
          <a:xfrm>
            <a:off x="10375697" y="4582312"/>
            <a:ext cx="1293061" cy="1913431"/>
          </a:xfrm>
          <a:prstGeom prst="rect">
            <a:avLst/>
          </a:prstGeom>
          <a:noFill/>
          <a:ln>
            <a:noFill/>
          </a:ln>
        </p:spPr>
      </p:pic>
      <p:sp>
        <p:nvSpPr>
          <p:cNvPr id="1444" name="Google Shape;1444;p29"/>
          <p:cNvSpPr/>
          <p:nvPr/>
        </p:nvSpPr>
        <p:spPr>
          <a:xfrm>
            <a:off x="11072148" y="247047"/>
            <a:ext cx="887052" cy="35932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lesen</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9"/>
        <p:cNvGrpSpPr/>
        <p:nvPr/>
      </p:nvGrpSpPr>
      <p:grpSpPr>
        <a:xfrm>
          <a:off x="0" y="0"/>
          <a:ext cx="0" cy="0"/>
          <a:chOff x="0" y="0"/>
          <a:chExt cx="0" cy="0"/>
        </a:xfrm>
      </p:grpSpPr>
      <p:pic>
        <p:nvPicPr>
          <p:cNvPr id="1450" name="Google Shape;1450;p30" descr="background rectangle"/>
          <p:cNvPicPr preferRelativeResize="0"/>
          <p:nvPr/>
        </p:nvPicPr>
        <p:blipFill rotWithShape="1">
          <a:blip r:embed="rId4">
            <a:alphaModFix/>
          </a:blip>
          <a:srcRect/>
          <a:stretch/>
        </p:blipFill>
        <p:spPr>
          <a:xfrm>
            <a:off x="0" y="294041"/>
            <a:ext cx="3280618" cy="869950"/>
          </a:xfrm>
          <a:prstGeom prst="rect">
            <a:avLst/>
          </a:prstGeom>
          <a:noFill/>
          <a:ln>
            <a:noFill/>
          </a:ln>
        </p:spPr>
      </p:pic>
      <p:sp>
        <p:nvSpPr>
          <p:cNvPr id="1451" name="Google Shape;1451;p30"/>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die Kindheit</a:t>
            </a:r>
            <a:endParaRPr sz="3600" b="1">
              <a:solidFill>
                <a:schemeClr val="lt1"/>
              </a:solidFill>
            </a:endParaRPr>
          </a:p>
        </p:txBody>
      </p:sp>
      <p:sp>
        <p:nvSpPr>
          <p:cNvPr id="1452" name="Google Shape;1452;p30"/>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1453" name="Google Shape;1453;p30"/>
          <p:cNvSpPr txBox="1"/>
          <p:nvPr/>
        </p:nvSpPr>
        <p:spPr>
          <a:xfrm>
            <a:off x="44589" y="1163991"/>
            <a:ext cx="1771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1" i="0" u="none" strike="noStrike" cap="none">
                <a:solidFill>
                  <a:srgbClr val="115076"/>
                </a:solidFill>
                <a:latin typeface="Century Gothic"/>
                <a:ea typeface="Century Gothic"/>
                <a:cs typeface="Century Gothic"/>
                <a:sym typeface="Century Gothic"/>
              </a:rPr>
              <a:t>Partner A</a:t>
            </a:r>
            <a:endParaRPr/>
          </a:p>
        </p:txBody>
      </p:sp>
      <p:sp>
        <p:nvSpPr>
          <p:cNvPr id="1454" name="Google Shape;1454;p30"/>
          <p:cNvSpPr txBox="1"/>
          <p:nvPr/>
        </p:nvSpPr>
        <p:spPr>
          <a:xfrm>
            <a:off x="10375521" y="1163991"/>
            <a:ext cx="1771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1" i="0" u="none" strike="noStrike" cap="none">
                <a:solidFill>
                  <a:srgbClr val="115076"/>
                </a:solidFill>
                <a:latin typeface="Century Gothic"/>
                <a:ea typeface="Century Gothic"/>
                <a:cs typeface="Century Gothic"/>
                <a:sym typeface="Century Gothic"/>
              </a:rPr>
              <a:t>Partner B</a:t>
            </a:r>
            <a:endParaRPr/>
          </a:p>
        </p:txBody>
      </p:sp>
      <p:sp>
        <p:nvSpPr>
          <p:cNvPr id="1455" name="Google Shape;1455;p30"/>
          <p:cNvSpPr txBox="1"/>
          <p:nvPr/>
        </p:nvSpPr>
        <p:spPr>
          <a:xfrm>
            <a:off x="3830479" y="555546"/>
            <a:ext cx="65450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Sprich mit deinem Partner/deiner Partnerin. </a:t>
            </a:r>
            <a:endParaRPr sz="2400" b="0" i="0" u="none" strike="noStrike" cap="none">
              <a:solidFill>
                <a:srgbClr val="1F3864"/>
              </a:solidFill>
              <a:latin typeface="Century Gothic"/>
              <a:ea typeface="Century Gothic"/>
              <a:cs typeface="Century Gothic"/>
              <a:sym typeface="Century Gothic"/>
            </a:endParaRPr>
          </a:p>
        </p:txBody>
      </p:sp>
      <p:sp>
        <p:nvSpPr>
          <p:cNvPr id="1456" name="Google Shape;1456;p30"/>
          <p:cNvSpPr txBox="1"/>
          <p:nvPr/>
        </p:nvSpPr>
        <p:spPr>
          <a:xfrm>
            <a:off x="44589" y="1625656"/>
            <a:ext cx="591398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Sag den Satzbeginn auf Deutsch.</a:t>
            </a:r>
            <a:endParaRPr sz="2400" b="0" i="0" u="none" strike="noStrike" cap="none">
              <a:solidFill>
                <a:srgbClr val="1F3864"/>
              </a:solidFill>
              <a:latin typeface="Century Gothic"/>
              <a:ea typeface="Century Gothic"/>
              <a:cs typeface="Century Gothic"/>
              <a:sym typeface="Century Gothic"/>
            </a:endParaRPr>
          </a:p>
        </p:txBody>
      </p:sp>
      <p:sp>
        <p:nvSpPr>
          <p:cNvPr id="1457" name="Google Shape;1457;p30"/>
          <p:cNvSpPr txBox="1"/>
          <p:nvPr/>
        </p:nvSpPr>
        <p:spPr>
          <a:xfrm>
            <a:off x="6783292" y="1550634"/>
            <a:ext cx="591398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Sag die richtige Satzendung auf Deutsch.</a:t>
            </a:r>
            <a:endParaRPr sz="2400" b="0" i="0" u="none" strike="noStrike" cap="none">
              <a:solidFill>
                <a:srgbClr val="1F3864"/>
              </a:solidFill>
              <a:latin typeface="Century Gothic"/>
              <a:ea typeface="Century Gothic"/>
              <a:cs typeface="Century Gothic"/>
              <a:sym typeface="Century Gothic"/>
            </a:endParaRPr>
          </a:p>
        </p:txBody>
      </p:sp>
      <p:sp>
        <p:nvSpPr>
          <p:cNvPr id="1458" name="Google Shape;1458;p30"/>
          <p:cNvSpPr txBox="1"/>
          <p:nvPr/>
        </p:nvSpPr>
        <p:spPr>
          <a:xfrm>
            <a:off x="0" y="2808114"/>
            <a:ext cx="1771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1" i="0" u="none" strike="noStrike" cap="none" dirty="0" err="1">
                <a:solidFill>
                  <a:srgbClr val="115076"/>
                </a:solidFill>
                <a:latin typeface="Century Gothic"/>
                <a:ea typeface="Century Gothic"/>
                <a:cs typeface="Century Gothic"/>
                <a:sym typeface="Century Gothic"/>
              </a:rPr>
              <a:t>Beispiel</a:t>
            </a:r>
            <a:r>
              <a:rPr lang="en-GB" sz="2400" b="1" i="0" u="none" strike="noStrike" cap="none" dirty="0">
                <a:solidFill>
                  <a:srgbClr val="115076"/>
                </a:solidFill>
                <a:latin typeface="Century Gothic"/>
                <a:ea typeface="Century Gothic"/>
                <a:cs typeface="Century Gothic"/>
                <a:sym typeface="Century Gothic"/>
              </a:rPr>
              <a:t>:</a:t>
            </a:r>
            <a:endParaRPr dirty="0"/>
          </a:p>
        </p:txBody>
      </p:sp>
      <p:sp>
        <p:nvSpPr>
          <p:cNvPr id="1459" name="Google Shape;1459;p30"/>
          <p:cNvSpPr/>
          <p:nvPr/>
        </p:nvSpPr>
        <p:spPr>
          <a:xfrm>
            <a:off x="661279" y="4545874"/>
            <a:ext cx="3264713" cy="1417608"/>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2400"/>
              <a:buFont typeface="Century Gothic"/>
              <a:buNone/>
            </a:pPr>
            <a:r>
              <a:rPr lang="en-GB" sz="2400" b="0" i="0" u="none" strike="noStrike" cap="none">
                <a:solidFill>
                  <a:srgbClr val="002060"/>
                </a:solidFill>
                <a:latin typeface="Century Gothic"/>
                <a:ea typeface="Century Gothic"/>
                <a:cs typeface="Century Gothic"/>
                <a:sym typeface="Century Gothic"/>
              </a:rPr>
              <a:t>1. </a:t>
            </a:r>
            <a:br>
              <a:rPr lang="en-GB" sz="2400" b="0" i="0" u="none" strike="noStrike" cap="none">
                <a:solidFill>
                  <a:srgbClr val="002060"/>
                </a:solidFill>
                <a:latin typeface="Century Gothic"/>
                <a:ea typeface="Century Gothic"/>
                <a:cs typeface="Century Gothic"/>
                <a:sym typeface="Century Gothic"/>
              </a:rPr>
            </a:br>
            <a:r>
              <a:rPr lang="en-GB" sz="2400" b="0" i="0" u="none" strike="noStrike" cap="none">
                <a:solidFill>
                  <a:srgbClr val="002060"/>
                </a:solidFill>
                <a:latin typeface="Century Gothic"/>
                <a:ea typeface="Century Gothic"/>
                <a:cs typeface="Century Gothic"/>
                <a:sym typeface="Century Gothic"/>
              </a:rPr>
              <a:t>I wanted…</a:t>
            </a:r>
            <a:br>
              <a:rPr lang="en-GB" sz="2400" b="0" i="0" u="none" strike="noStrike" cap="none">
                <a:solidFill>
                  <a:srgbClr val="002060"/>
                </a:solidFill>
                <a:latin typeface="Century Gothic"/>
                <a:ea typeface="Century Gothic"/>
                <a:cs typeface="Century Gothic"/>
                <a:sym typeface="Century Gothic"/>
              </a:rPr>
            </a:br>
            <a:r>
              <a:rPr lang="en-GB" sz="2400" b="0" i="0" u="none" strike="noStrike" cap="none">
                <a:solidFill>
                  <a:srgbClr val="002060"/>
                </a:solidFill>
                <a:latin typeface="Century Gothic"/>
                <a:ea typeface="Century Gothic"/>
                <a:cs typeface="Century Gothic"/>
                <a:sym typeface="Century Gothic"/>
              </a:rPr>
              <a:t>________________</a:t>
            </a:r>
            <a:endParaRPr/>
          </a:p>
        </p:txBody>
      </p:sp>
      <p:sp>
        <p:nvSpPr>
          <p:cNvPr id="1460" name="Google Shape;1460;p30"/>
          <p:cNvSpPr/>
          <p:nvPr/>
        </p:nvSpPr>
        <p:spPr>
          <a:xfrm>
            <a:off x="2759886" y="3204607"/>
            <a:ext cx="1954893" cy="1596577"/>
          </a:xfrm>
          <a:prstGeom prst="wedgeRoundRectCallout">
            <a:avLst>
              <a:gd name="adj1" fmla="val -76107"/>
              <a:gd name="adj2" fmla="val 49837"/>
              <a:gd name="adj3" fmla="val 16667"/>
            </a:avLst>
          </a:prstGeom>
          <a:solidFill>
            <a:srgbClr val="FFF2CC"/>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Ich wollte…</a:t>
            </a:r>
            <a:endParaRPr sz="2400" b="0" i="0" u="none" strike="noStrike" cap="none">
              <a:solidFill>
                <a:srgbClr val="002060"/>
              </a:solidFill>
              <a:latin typeface="Century Gothic"/>
              <a:ea typeface="Century Gothic"/>
              <a:cs typeface="Century Gothic"/>
              <a:sym typeface="Century Gothic"/>
            </a:endParaRPr>
          </a:p>
        </p:txBody>
      </p:sp>
      <p:graphicFrame>
        <p:nvGraphicFramePr>
          <p:cNvPr id="1461" name="Google Shape;1461;p30"/>
          <p:cNvGraphicFramePr/>
          <p:nvPr>
            <p:extLst>
              <p:ext uri="{D42A27DB-BD31-4B8C-83A1-F6EECF244321}">
                <p14:modId xmlns:p14="http://schemas.microsoft.com/office/powerpoint/2010/main" val="3111716117"/>
              </p:ext>
            </p:extLst>
          </p:nvPr>
        </p:nvGraphicFramePr>
        <p:xfrm>
          <a:off x="5747694" y="4724325"/>
          <a:ext cx="6357250" cy="849275"/>
        </p:xfrm>
        <a:graphic>
          <a:graphicData uri="http://schemas.openxmlformats.org/drawingml/2006/table">
            <a:tbl>
              <a:tblPr firstRow="1" bandRow="1">
                <a:tableStyleId>{1403B300-8844-4D12-BE3C-1579D111B53F}</a:tableStyleId>
              </a:tblPr>
              <a:tblGrid>
                <a:gridCol w="662000">
                  <a:extLst>
                    <a:ext uri="{9D8B030D-6E8A-4147-A177-3AD203B41FA5}">
                      <a16:colId xmlns:a16="http://schemas.microsoft.com/office/drawing/2014/main" val="20000"/>
                    </a:ext>
                  </a:extLst>
                </a:gridCol>
                <a:gridCol w="2724975">
                  <a:extLst>
                    <a:ext uri="{9D8B030D-6E8A-4147-A177-3AD203B41FA5}">
                      <a16:colId xmlns:a16="http://schemas.microsoft.com/office/drawing/2014/main" val="20001"/>
                    </a:ext>
                  </a:extLst>
                </a:gridCol>
                <a:gridCol w="2970275">
                  <a:extLst>
                    <a:ext uri="{9D8B030D-6E8A-4147-A177-3AD203B41FA5}">
                      <a16:colId xmlns:a16="http://schemas.microsoft.com/office/drawing/2014/main" val="20002"/>
                    </a:ext>
                  </a:extLst>
                </a:gridCol>
              </a:tblGrid>
              <a:tr h="431075">
                <a:tc>
                  <a:txBody>
                    <a:bodyPr/>
                    <a:lstStyle/>
                    <a:p>
                      <a:pPr marL="0" marR="0" lvl="0" indent="0" algn="ctr" rtl="0">
                        <a:spcBef>
                          <a:spcPts val="0"/>
                        </a:spcBef>
                        <a:spcAft>
                          <a:spcPts val="0"/>
                        </a:spcAft>
                        <a:buNone/>
                      </a:pPr>
                      <a:endParaRPr sz="2000">
                        <a:solidFill>
                          <a:srgbClr val="203864"/>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203864"/>
                        </a:buClr>
                        <a:buSzPts val="2000"/>
                        <a:buFont typeface="Century Gothic"/>
                        <a:buNone/>
                      </a:pPr>
                      <a:r>
                        <a:rPr lang="en-GB" sz="2000">
                          <a:solidFill>
                            <a:srgbClr val="203864"/>
                          </a:solidFill>
                        </a:rPr>
                        <a:t>Infinitiv</a:t>
                      </a:r>
                      <a:endParaRPr sz="2000">
                        <a:solidFill>
                          <a:srgbClr val="203864"/>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203864"/>
                        </a:buClr>
                        <a:buSzPts val="2000"/>
                        <a:buFont typeface="Century Gothic"/>
                        <a:buNone/>
                      </a:pPr>
                      <a:r>
                        <a:rPr lang="en-GB" sz="2000">
                          <a:solidFill>
                            <a:srgbClr val="203864"/>
                          </a:solidFill>
                        </a:rPr>
                        <a:t>Partizip</a:t>
                      </a:r>
                      <a:endParaRPr sz="2000">
                        <a:solidFill>
                          <a:srgbClr val="203864"/>
                        </a:solidFill>
                      </a:endParaRPr>
                    </a:p>
                  </a:txBody>
                  <a:tcPr marL="91450" marR="91450" marT="45725" marB="45725" anchor="ctr"/>
                </a:tc>
                <a:extLst>
                  <a:ext uri="{0D108BD9-81ED-4DB2-BD59-A6C34878D82A}">
                    <a16:rowId xmlns:a16="http://schemas.microsoft.com/office/drawing/2014/main" val="10000"/>
                  </a:ext>
                </a:extLst>
              </a:tr>
              <a:tr h="418200">
                <a:tc>
                  <a:txBody>
                    <a:bodyPr/>
                    <a:lstStyle/>
                    <a:p>
                      <a:pPr marL="0" marR="0" lvl="0" indent="0" algn="ctr" rtl="0">
                        <a:spcBef>
                          <a:spcPts val="0"/>
                        </a:spcBef>
                        <a:spcAft>
                          <a:spcPts val="0"/>
                        </a:spcAft>
                        <a:buNone/>
                      </a:pPr>
                      <a:r>
                        <a:rPr lang="en-GB" sz="2000" b="1">
                          <a:solidFill>
                            <a:srgbClr val="203864"/>
                          </a:solidFill>
                        </a:rPr>
                        <a:t>1</a:t>
                      </a:r>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früh aufstehen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dirty="0" err="1">
                          <a:solidFill>
                            <a:srgbClr val="203864"/>
                          </a:solidFill>
                        </a:rPr>
                        <a:t>früh</a:t>
                      </a:r>
                      <a:r>
                        <a:rPr lang="en-GB" sz="2000" dirty="0">
                          <a:solidFill>
                            <a:srgbClr val="203864"/>
                          </a:solidFill>
                        </a:rPr>
                        <a:t> </a:t>
                      </a:r>
                      <a:r>
                        <a:rPr lang="en-GB" sz="2000" dirty="0" err="1">
                          <a:solidFill>
                            <a:srgbClr val="203864"/>
                          </a:solidFill>
                        </a:rPr>
                        <a:t>aufgestanden</a:t>
                      </a:r>
                      <a:endParaRPr sz="2000" dirty="0">
                        <a:solidFill>
                          <a:srgbClr val="203864"/>
                        </a:solidFill>
                      </a:endParaRPr>
                    </a:p>
                  </a:txBody>
                  <a:tcPr marL="91450" marR="91450" marT="45725" marB="45725" anchor="ctr"/>
                </a:tc>
                <a:extLst>
                  <a:ext uri="{0D108BD9-81ED-4DB2-BD59-A6C34878D82A}">
                    <a16:rowId xmlns:a16="http://schemas.microsoft.com/office/drawing/2014/main" val="10001"/>
                  </a:ext>
                </a:extLst>
              </a:tr>
            </a:tbl>
          </a:graphicData>
        </a:graphic>
      </p:graphicFrame>
      <p:sp>
        <p:nvSpPr>
          <p:cNvPr id="1462" name="Google Shape;1462;p30"/>
          <p:cNvSpPr txBox="1"/>
          <p:nvPr/>
        </p:nvSpPr>
        <p:spPr>
          <a:xfrm>
            <a:off x="3001580" y="4905000"/>
            <a:ext cx="71700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dirty="0">
                <a:solidFill>
                  <a:srgbClr val="1F3864"/>
                </a:solidFill>
                <a:latin typeface="Century Gothic"/>
                <a:ea typeface="Century Gothic"/>
                <a:cs typeface="Century Gothic"/>
                <a:sym typeface="Century Gothic"/>
              </a:rPr>
              <a:t>✍</a:t>
            </a:r>
            <a:endParaRPr sz="4000" dirty="0">
              <a:solidFill>
                <a:srgbClr val="1F3864"/>
              </a:solidFill>
              <a:latin typeface="Century Gothic"/>
              <a:ea typeface="Century Gothic"/>
              <a:cs typeface="Century Gothic"/>
              <a:sym typeface="Century Gothic"/>
            </a:endParaRPr>
          </a:p>
        </p:txBody>
      </p:sp>
      <p:sp>
        <p:nvSpPr>
          <p:cNvPr id="1463" name="Google Shape;1463;p30"/>
          <p:cNvSpPr txBox="1"/>
          <p:nvPr/>
        </p:nvSpPr>
        <p:spPr>
          <a:xfrm>
            <a:off x="669786" y="5394961"/>
            <a:ext cx="256524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1">
                <a:solidFill>
                  <a:srgbClr val="1F3864"/>
                </a:solidFill>
                <a:latin typeface="Century Gothic"/>
                <a:ea typeface="Century Gothic"/>
                <a:cs typeface="Century Gothic"/>
                <a:sym typeface="Century Gothic"/>
              </a:rPr>
              <a:t>to get up early.</a:t>
            </a:r>
            <a:endParaRPr/>
          </a:p>
        </p:txBody>
      </p:sp>
      <p:sp>
        <p:nvSpPr>
          <p:cNvPr id="1464" name="Google Shape;1464;p30"/>
          <p:cNvSpPr txBox="1"/>
          <p:nvPr/>
        </p:nvSpPr>
        <p:spPr>
          <a:xfrm>
            <a:off x="44588" y="2087321"/>
            <a:ext cx="591398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Schreib die Satzendung auf Englisch.</a:t>
            </a:r>
            <a:endParaRPr sz="2400" b="0" i="0" u="none" strike="noStrike" cap="none">
              <a:solidFill>
                <a:srgbClr val="1F3864"/>
              </a:solidFill>
              <a:latin typeface="Century Gothic"/>
              <a:ea typeface="Century Gothic"/>
              <a:cs typeface="Century Gothic"/>
              <a:sym typeface="Century Gothic"/>
            </a:endParaRPr>
          </a:p>
        </p:txBody>
      </p:sp>
      <p:sp>
        <p:nvSpPr>
          <p:cNvPr id="1465" name="Google Shape;1465;p30"/>
          <p:cNvSpPr/>
          <p:nvPr/>
        </p:nvSpPr>
        <p:spPr>
          <a:xfrm>
            <a:off x="5747694" y="3010651"/>
            <a:ext cx="1954893" cy="1596577"/>
          </a:xfrm>
          <a:prstGeom prst="wedgeRoundRectCallout">
            <a:avLst>
              <a:gd name="adj1" fmla="val 27466"/>
              <a:gd name="adj2" fmla="val 74382"/>
              <a:gd name="adj3" fmla="val 16667"/>
            </a:avLst>
          </a:prstGeom>
          <a:solidFill>
            <a:srgbClr val="FFF2CC"/>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…früh aufstehen.</a:t>
            </a:r>
            <a:endParaRPr sz="2400" b="0" i="0" u="none" strike="noStrike" cap="none">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 descr="background rectangle"/>
          <p:cNvPicPr preferRelativeResize="0"/>
          <p:nvPr/>
        </p:nvPicPr>
        <p:blipFill rotWithShape="1">
          <a:blip r:embed="rId4">
            <a:alphaModFix/>
          </a:blip>
          <a:srcRect/>
          <a:stretch/>
        </p:blipFill>
        <p:spPr>
          <a:xfrm>
            <a:off x="0" y="294041"/>
            <a:ext cx="3745089" cy="869950"/>
          </a:xfrm>
          <a:prstGeom prst="rect">
            <a:avLst/>
          </a:prstGeom>
          <a:noFill/>
          <a:ln>
            <a:noFill/>
          </a:ln>
        </p:spPr>
      </p:pic>
      <p:sp>
        <p:nvSpPr>
          <p:cNvPr id="171" name="Google Shape;171;p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Die Jahresuhr</a:t>
            </a:r>
            <a:endParaRPr sz="3600" b="1">
              <a:solidFill>
                <a:schemeClr val="lt1"/>
              </a:solidFill>
            </a:endParaRPr>
          </a:p>
        </p:txBody>
      </p:sp>
      <p:sp>
        <p:nvSpPr>
          <p:cNvPr id="172" name="Google Shape;172;p3"/>
          <p:cNvSpPr/>
          <p:nvPr/>
        </p:nvSpPr>
        <p:spPr>
          <a:xfrm>
            <a:off x="10714688" y="276452"/>
            <a:ext cx="1134494" cy="37079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rgbClr val="FFFFFF"/>
                </a:solidFill>
                <a:latin typeface="Century Gothic"/>
                <a:ea typeface="Century Gothic"/>
                <a:cs typeface="Century Gothic"/>
                <a:sym typeface="Century Gothic"/>
              </a:rPr>
              <a:t>hören</a:t>
            </a:r>
            <a:endParaRPr sz="1800" b="1">
              <a:solidFill>
                <a:srgbClr val="FFFFFF"/>
              </a:solidFill>
              <a:latin typeface="Century Gothic"/>
              <a:ea typeface="Century Gothic"/>
              <a:cs typeface="Century Gothic"/>
              <a:sym typeface="Century Gothic"/>
            </a:endParaRPr>
          </a:p>
        </p:txBody>
      </p:sp>
      <p:sp>
        <p:nvSpPr>
          <p:cNvPr id="174" name="Google Shape;174;p3"/>
          <p:cNvSpPr/>
          <p:nvPr/>
        </p:nvSpPr>
        <p:spPr>
          <a:xfrm>
            <a:off x="9031454" y="2242602"/>
            <a:ext cx="2817728"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Rolf Zuckowski </a:t>
            </a:r>
            <a:r>
              <a:rPr lang="en-GB" sz="2400">
                <a:solidFill>
                  <a:srgbClr val="002060"/>
                </a:solidFill>
                <a:latin typeface="Century Gothic"/>
                <a:ea typeface="Century Gothic"/>
                <a:cs typeface="Century Gothic"/>
                <a:sym typeface="Century Gothic"/>
              </a:rPr>
              <a:t>ist ein deutscher Musiker, der aus Hamburg kommt. Alle deutschen Kinder wachsen mit seinen Kinderliedern auf. </a:t>
            </a:r>
            <a:endParaRPr sz="2400">
              <a:solidFill>
                <a:srgbClr val="002060"/>
              </a:solidFill>
              <a:latin typeface="Century Gothic"/>
              <a:ea typeface="Century Gothic"/>
              <a:cs typeface="Century Gothic"/>
              <a:sym typeface="Century Gothic"/>
            </a:endParaRPr>
          </a:p>
        </p:txBody>
      </p:sp>
      <p:pic>
        <p:nvPicPr>
          <p:cNvPr id="175" name="Google Shape;175;p3" descr="A group of people on a stage&#10;&#10;Description automatically generated"/>
          <p:cNvPicPr preferRelativeResize="0"/>
          <p:nvPr/>
        </p:nvPicPr>
        <p:blipFill rotWithShape="1">
          <a:blip r:embed="rId5">
            <a:alphaModFix/>
          </a:blip>
          <a:srcRect b="15961"/>
          <a:stretch/>
        </p:blipFill>
        <p:spPr>
          <a:xfrm>
            <a:off x="185244" y="1358868"/>
            <a:ext cx="8593282" cy="4814455"/>
          </a:xfrm>
          <a:prstGeom prst="rect">
            <a:avLst/>
          </a:prstGeom>
          <a:noFill/>
          <a:ln>
            <a:noFill/>
          </a:ln>
        </p:spPr>
      </p:pic>
      <p:pic>
        <p:nvPicPr>
          <p:cNvPr id="2" name="Online Media 1" title="Rolf Zuckowski | Die Jahresuhr (Lyric Video)">
            <a:hlinkClick r:id="" action="ppaction://media"/>
            <a:extLst>
              <a:ext uri="{FF2B5EF4-FFF2-40B4-BE49-F238E27FC236}">
                <a16:creationId xmlns:a16="http://schemas.microsoft.com/office/drawing/2014/main" id="{F9B9E740-AB16-46CB-AAD9-EA6D7B0FEED5}"/>
              </a:ext>
            </a:extLst>
          </p:cNvPr>
          <p:cNvPicPr>
            <a:picLocks noRot="1" noChangeAspect="1"/>
          </p:cNvPicPr>
          <p:nvPr>
            <a:videoFile r:link="rId1"/>
          </p:nvPr>
        </p:nvPicPr>
        <p:blipFill>
          <a:blip r:embed="rId6"/>
          <a:stretch>
            <a:fillRect/>
          </a:stretch>
        </p:blipFill>
        <p:spPr>
          <a:xfrm>
            <a:off x="4783182" y="1358868"/>
            <a:ext cx="3995344" cy="225736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0"/>
        <p:cNvGrpSpPr/>
        <p:nvPr/>
      </p:nvGrpSpPr>
      <p:grpSpPr>
        <a:xfrm>
          <a:off x="0" y="0"/>
          <a:ext cx="0" cy="0"/>
          <a:chOff x="0" y="0"/>
          <a:chExt cx="0" cy="0"/>
        </a:xfrm>
      </p:grpSpPr>
      <p:pic>
        <p:nvPicPr>
          <p:cNvPr id="1471" name="Google Shape;1471;p31" descr="background rectangle"/>
          <p:cNvPicPr preferRelativeResize="0"/>
          <p:nvPr/>
        </p:nvPicPr>
        <p:blipFill rotWithShape="1">
          <a:blip r:embed="rId4">
            <a:alphaModFix/>
          </a:blip>
          <a:srcRect/>
          <a:stretch/>
        </p:blipFill>
        <p:spPr>
          <a:xfrm>
            <a:off x="0" y="294041"/>
            <a:ext cx="3280618" cy="869950"/>
          </a:xfrm>
          <a:prstGeom prst="rect">
            <a:avLst/>
          </a:prstGeom>
          <a:noFill/>
          <a:ln>
            <a:noFill/>
          </a:ln>
        </p:spPr>
      </p:pic>
      <p:sp>
        <p:nvSpPr>
          <p:cNvPr id="1472" name="Google Shape;1472;p31"/>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die Kindheit</a:t>
            </a:r>
            <a:endParaRPr sz="3600" b="1">
              <a:solidFill>
                <a:schemeClr val="lt1"/>
              </a:solidFill>
            </a:endParaRPr>
          </a:p>
        </p:txBody>
      </p:sp>
      <p:sp>
        <p:nvSpPr>
          <p:cNvPr id="1473" name="Google Shape;1473;p31"/>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1474" name="Google Shape;1474;p31"/>
          <p:cNvSpPr txBox="1"/>
          <p:nvPr/>
        </p:nvSpPr>
        <p:spPr>
          <a:xfrm>
            <a:off x="44589" y="1163991"/>
            <a:ext cx="1771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1" i="0" u="none" strike="noStrike" cap="none">
                <a:solidFill>
                  <a:srgbClr val="115076"/>
                </a:solidFill>
                <a:latin typeface="Century Gothic"/>
                <a:ea typeface="Century Gothic"/>
                <a:cs typeface="Century Gothic"/>
                <a:sym typeface="Century Gothic"/>
              </a:rPr>
              <a:t>Partner A</a:t>
            </a:r>
            <a:endParaRPr/>
          </a:p>
        </p:txBody>
      </p:sp>
      <p:sp>
        <p:nvSpPr>
          <p:cNvPr id="1475" name="Google Shape;1475;p31"/>
          <p:cNvSpPr txBox="1"/>
          <p:nvPr/>
        </p:nvSpPr>
        <p:spPr>
          <a:xfrm>
            <a:off x="3280618" y="598940"/>
            <a:ext cx="65450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Sprich mit deinem Partner/deiner Partnerin. </a:t>
            </a:r>
            <a:endParaRPr sz="2400" b="0" i="0" u="none" strike="noStrike" cap="none">
              <a:solidFill>
                <a:srgbClr val="1F3864"/>
              </a:solidFill>
              <a:latin typeface="Century Gothic"/>
              <a:ea typeface="Century Gothic"/>
              <a:cs typeface="Century Gothic"/>
              <a:sym typeface="Century Gothic"/>
            </a:endParaRPr>
          </a:p>
        </p:txBody>
      </p:sp>
      <p:sp>
        <p:nvSpPr>
          <p:cNvPr id="1476" name="Google Shape;1476;p31"/>
          <p:cNvSpPr/>
          <p:nvPr/>
        </p:nvSpPr>
        <p:spPr>
          <a:xfrm>
            <a:off x="275731" y="1717018"/>
            <a:ext cx="464896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I wanted…</a:t>
            </a:r>
            <a:endParaRPr/>
          </a:p>
        </p:txBody>
      </p:sp>
      <p:sp>
        <p:nvSpPr>
          <p:cNvPr id="1477" name="Google Shape;1477;p31"/>
          <p:cNvSpPr/>
          <p:nvPr/>
        </p:nvSpPr>
        <p:spPr>
          <a:xfrm>
            <a:off x="275730" y="2588745"/>
            <a:ext cx="464896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She has…</a:t>
            </a:r>
            <a:endParaRPr/>
          </a:p>
        </p:txBody>
      </p:sp>
      <p:sp>
        <p:nvSpPr>
          <p:cNvPr id="1478" name="Google Shape;1478;p31"/>
          <p:cNvSpPr/>
          <p:nvPr/>
        </p:nvSpPr>
        <p:spPr>
          <a:xfrm>
            <a:off x="275727" y="4500947"/>
            <a:ext cx="464896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a:solidFill>
                  <a:srgbClr val="1F3864"/>
                </a:solidFill>
                <a:latin typeface="Century Gothic"/>
                <a:ea typeface="Century Gothic"/>
                <a:cs typeface="Century Gothic"/>
                <a:sym typeface="Century Gothic"/>
              </a:rPr>
              <a:t>Did you want…</a:t>
            </a:r>
            <a:endParaRPr sz="2000" b="1" i="0" u="none" strike="noStrike" cap="none">
              <a:solidFill>
                <a:srgbClr val="1F3864"/>
              </a:solidFill>
              <a:latin typeface="Century Gothic"/>
              <a:ea typeface="Century Gothic"/>
              <a:cs typeface="Century Gothic"/>
              <a:sym typeface="Century Gothic"/>
            </a:endParaRPr>
          </a:p>
        </p:txBody>
      </p:sp>
      <p:sp>
        <p:nvSpPr>
          <p:cNvPr id="1479" name="Google Shape;1479;p31"/>
          <p:cNvSpPr/>
          <p:nvPr/>
        </p:nvSpPr>
        <p:spPr>
          <a:xfrm>
            <a:off x="275729" y="3544846"/>
            <a:ext cx="464896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He had to…</a:t>
            </a:r>
            <a:endParaRPr/>
          </a:p>
        </p:txBody>
      </p:sp>
      <p:sp>
        <p:nvSpPr>
          <p:cNvPr id="1480" name="Google Shape;1480;p31"/>
          <p:cNvSpPr/>
          <p:nvPr/>
        </p:nvSpPr>
        <p:spPr>
          <a:xfrm>
            <a:off x="269215" y="5457048"/>
            <a:ext cx="4648965"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I was able…</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1482" name="Google Shape;1482;p31"/>
          <p:cNvGraphicFramePr/>
          <p:nvPr>
            <p:extLst>
              <p:ext uri="{D42A27DB-BD31-4B8C-83A1-F6EECF244321}">
                <p14:modId xmlns:p14="http://schemas.microsoft.com/office/powerpoint/2010/main" val="152840073"/>
              </p:ext>
            </p:extLst>
          </p:nvPr>
        </p:nvGraphicFramePr>
        <p:xfrm>
          <a:off x="5595244" y="1717018"/>
          <a:ext cx="6357250" cy="4206750"/>
        </p:xfrm>
        <a:graphic>
          <a:graphicData uri="http://schemas.openxmlformats.org/drawingml/2006/table">
            <a:tbl>
              <a:tblPr firstRow="1" bandRow="1">
                <a:noFill/>
                <a:tableStyleId>{1403B300-8844-4D12-BE3C-1579D111B53F}</a:tableStyleId>
              </a:tblPr>
              <a:tblGrid>
                <a:gridCol w="662000">
                  <a:extLst>
                    <a:ext uri="{9D8B030D-6E8A-4147-A177-3AD203B41FA5}">
                      <a16:colId xmlns:a16="http://schemas.microsoft.com/office/drawing/2014/main" val="20000"/>
                    </a:ext>
                  </a:extLst>
                </a:gridCol>
                <a:gridCol w="2724975">
                  <a:extLst>
                    <a:ext uri="{9D8B030D-6E8A-4147-A177-3AD203B41FA5}">
                      <a16:colId xmlns:a16="http://schemas.microsoft.com/office/drawing/2014/main" val="20001"/>
                    </a:ext>
                  </a:extLst>
                </a:gridCol>
                <a:gridCol w="2970275">
                  <a:extLst>
                    <a:ext uri="{9D8B030D-6E8A-4147-A177-3AD203B41FA5}">
                      <a16:colId xmlns:a16="http://schemas.microsoft.com/office/drawing/2014/main" val="20002"/>
                    </a:ext>
                  </a:extLst>
                </a:gridCol>
              </a:tblGrid>
              <a:tr h="557200">
                <a:tc>
                  <a:txBody>
                    <a:bodyPr/>
                    <a:lstStyle/>
                    <a:p>
                      <a:pPr marL="0" marR="0" lvl="0" indent="0" algn="ctr" rtl="0">
                        <a:spcBef>
                          <a:spcPts val="0"/>
                        </a:spcBef>
                        <a:spcAft>
                          <a:spcPts val="0"/>
                        </a:spcAft>
                        <a:buNone/>
                      </a:pPr>
                      <a:endParaRPr sz="2000">
                        <a:solidFill>
                          <a:srgbClr val="203864"/>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203864"/>
                        </a:buClr>
                        <a:buSzPts val="2000"/>
                        <a:buFont typeface="Century Gothic"/>
                        <a:buNone/>
                      </a:pPr>
                      <a:r>
                        <a:rPr lang="en-GB" sz="2000">
                          <a:solidFill>
                            <a:srgbClr val="203864"/>
                          </a:solidFill>
                        </a:rPr>
                        <a:t>Infinitiv</a:t>
                      </a:r>
                      <a:endParaRPr sz="2000">
                        <a:solidFill>
                          <a:srgbClr val="203864"/>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203864"/>
                        </a:buClr>
                        <a:buSzPts val="2000"/>
                        <a:buFont typeface="Century Gothic"/>
                        <a:buNone/>
                      </a:pPr>
                      <a:r>
                        <a:rPr lang="en-GB" sz="2000">
                          <a:solidFill>
                            <a:srgbClr val="203864"/>
                          </a:solidFill>
                        </a:rPr>
                        <a:t>Partizip</a:t>
                      </a:r>
                      <a:endParaRPr sz="2000">
                        <a:solidFill>
                          <a:srgbClr val="203864"/>
                        </a:solidFill>
                      </a:endParaRPr>
                    </a:p>
                  </a:txBody>
                  <a:tcPr marL="91450" marR="91450" marT="45725" marB="45725" anchor="ctr"/>
                </a:tc>
                <a:extLst>
                  <a:ext uri="{0D108BD9-81ED-4DB2-BD59-A6C34878D82A}">
                    <a16:rowId xmlns:a16="http://schemas.microsoft.com/office/drawing/2014/main" val="10000"/>
                  </a:ext>
                </a:extLst>
              </a:tr>
              <a:tr h="540550">
                <a:tc>
                  <a:txBody>
                    <a:bodyPr/>
                    <a:lstStyle/>
                    <a:p>
                      <a:pPr marL="0" marR="0" lvl="0" indent="0" algn="ctr" rtl="0">
                        <a:spcBef>
                          <a:spcPts val="0"/>
                        </a:spcBef>
                        <a:spcAft>
                          <a:spcPts val="0"/>
                        </a:spcAft>
                        <a:buNone/>
                      </a:pPr>
                      <a:r>
                        <a:rPr lang="en-GB" sz="2000" b="1">
                          <a:solidFill>
                            <a:srgbClr val="203864"/>
                          </a:solidFill>
                        </a:rPr>
                        <a:t>1</a:t>
                      </a:r>
                      <a:endParaRPr/>
                    </a:p>
                  </a:txBody>
                  <a:tcPr marL="91450" marR="91450" marT="45725" marB="45725" anchor="ctr"/>
                </a:tc>
                <a:tc>
                  <a:txBody>
                    <a:bodyPr/>
                    <a:lstStyle/>
                    <a:p>
                      <a:pPr marL="0" marR="0" lvl="0" indent="0" algn="ctr" rtl="0">
                        <a:spcBef>
                          <a:spcPts val="0"/>
                        </a:spcBef>
                        <a:spcAft>
                          <a:spcPts val="0"/>
                        </a:spcAft>
                        <a:buNone/>
                      </a:pPr>
                      <a:r>
                        <a:rPr lang="en-GB" sz="2000" dirty="0" err="1">
                          <a:solidFill>
                            <a:srgbClr val="203864"/>
                          </a:solidFill>
                        </a:rPr>
                        <a:t>deine</a:t>
                      </a:r>
                      <a:r>
                        <a:rPr lang="en-GB" sz="2000" dirty="0">
                          <a:solidFill>
                            <a:srgbClr val="203864"/>
                          </a:solidFill>
                        </a:rPr>
                        <a:t> </a:t>
                      </a:r>
                      <a:r>
                        <a:rPr lang="en-GB" sz="2000" dirty="0" err="1">
                          <a:solidFill>
                            <a:srgbClr val="203864"/>
                          </a:solidFill>
                        </a:rPr>
                        <a:t>Freundin</a:t>
                      </a:r>
                      <a:r>
                        <a:rPr lang="en-GB" sz="2000" dirty="0">
                          <a:solidFill>
                            <a:srgbClr val="203864"/>
                          </a:solidFill>
                        </a:rPr>
                        <a:t> </a:t>
                      </a:r>
                      <a:r>
                        <a:rPr lang="en-GB" sz="2000" dirty="0" err="1">
                          <a:solidFill>
                            <a:srgbClr val="203864"/>
                          </a:solidFill>
                        </a:rPr>
                        <a:t>mitnehmen</a:t>
                      </a:r>
                      <a:endParaRPr sz="2000" dirty="0">
                        <a:solidFill>
                          <a:srgbClr val="203864"/>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203864"/>
                        </a:buClr>
                        <a:buSzPts val="2000"/>
                        <a:buFont typeface="Century Gothic"/>
                        <a:buNone/>
                      </a:pPr>
                      <a:r>
                        <a:rPr lang="en-GB" sz="2000" dirty="0" err="1">
                          <a:solidFill>
                            <a:srgbClr val="203864"/>
                          </a:solidFill>
                        </a:rPr>
                        <a:t>deine</a:t>
                      </a:r>
                      <a:r>
                        <a:rPr lang="en-GB" sz="2000" dirty="0">
                          <a:solidFill>
                            <a:srgbClr val="203864"/>
                          </a:solidFill>
                        </a:rPr>
                        <a:t> </a:t>
                      </a:r>
                      <a:r>
                        <a:rPr lang="en-GB" sz="2000" dirty="0" err="1">
                          <a:solidFill>
                            <a:srgbClr val="203864"/>
                          </a:solidFill>
                        </a:rPr>
                        <a:t>Freundin</a:t>
                      </a:r>
                      <a:r>
                        <a:rPr lang="en-GB" sz="2000" dirty="0">
                          <a:solidFill>
                            <a:srgbClr val="203864"/>
                          </a:solidFill>
                        </a:rPr>
                        <a:t> </a:t>
                      </a:r>
                      <a:r>
                        <a:rPr lang="en-GB" sz="2000" dirty="0" err="1">
                          <a:solidFill>
                            <a:srgbClr val="203864"/>
                          </a:solidFill>
                        </a:rPr>
                        <a:t>mitgenommen</a:t>
                      </a:r>
                      <a:endParaRPr sz="2000" dirty="0">
                        <a:solidFill>
                          <a:srgbClr val="203864"/>
                        </a:solidFill>
                      </a:endParaRPr>
                    </a:p>
                  </a:txBody>
                  <a:tcPr marL="91450" marR="91450" marT="45725" marB="45725" anchor="ctr"/>
                </a:tc>
                <a:extLst>
                  <a:ext uri="{0D108BD9-81ED-4DB2-BD59-A6C34878D82A}">
                    <a16:rowId xmlns:a16="http://schemas.microsoft.com/office/drawing/2014/main" val="10001"/>
                  </a:ext>
                </a:extLst>
              </a:tr>
              <a:tr h="540550">
                <a:tc>
                  <a:txBody>
                    <a:bodyPr/>
                    <a:lstStyle/>
                    <a:p>
                      <a:pPr marL="0" marR="0" lvl="0" indent="0" algn="ctr" rtl="0">
                        <a:spcBef>
                          <a:spcPts val="0"/>
                        </a:spcBef>
                        <a:spcAft>
                          <a:spcPts val="0"/>
                        </a:spcAft>
                        <a:buNone/>
                      </a:pPr>
                      <a:r>
                        <a:rPr lang="en-GB" sz="2000" b="1">
                          <a:solidFill>
                            <a:srgbClr val="203864"/>
                          </a:solidFill>
                        </a:rPr>
                        <a:t>2</a:t>
                      </a:r>
                      <a:endParaRPr sz="2000" b="1">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Wildtiere beobachten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Wiltiere </a:t>
                      </a:r>
                      <a:br>
                        <a:rPr lang="en-GB" sz="2000">
                          <a:solidFill>
                            <a:srgbClr val="203864"/>
                          </a:solidFill>
                        </a:rPr>
                      </a:br>
                      <a:r>
                        <a:rPr lang="en-GB" sz="2000">
                          <a:solidFill>
                            <a:srgbClr val="203864"/>
                          </a:solidFill>
                        </a:rPr>
                        <a:t>beobachtet</a:t>
                      </a:r>
                      <a:endParaRPr sz="2000">
                        <a:solidFill>
                          <a:srgbClr val="203864"/>
                        </a:solidFill>
                      </a:endParaRPr>
                    </a:p>
                  </a:txBody>
                  <a:tcPr marL="91450" marR="91450" marT="45725" marB="45725" anchor="ctr"/>
                </a:tc>
                <a:extLst>
                  <a:ext uri="{0D108BD9-81ED-4DB2-BD59-A6C34878D82A}">
                    <a16:rowId xmlns:a16="http://schemas.microsoft.com/office/drawing/2014/main" val="10002"/>
                  </a:ext>
                </a:extLst>
              </a:tr>
              <a:tr h="540550">
                <a:tc>
                  <a:txBody>
                    <a:bodyPr/>
                    <a:lstStyle/>
                    <a:p>
                      <a:pPr marL="0" marR="0" lvl="0" indent="0" algn="ctr" rtl="0">
                        <a:spcBef>
                          <a:spcPts val="0"/>
                        </a:spcBef>
                        <a:spcAft>
                          <a:spcPts val="0"/>
                        </a:spcAft>
                        <a:buNone/>
                      </a:pPr>
                      <a:r>
                        <a:rPr lang="en-GB" sz="2000" b="1">
                          <a:solidFill>
                            <a:srgbClr val="203864"/>
                          </a:solidFill>
                        </a:rPr>
                        <a:t>3</a:t>
                      </a:r>
                      <a:endParaRPr sz="2000" b="1">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im November zwei Zentimeter wachsen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im November zwei Zentimeter gewachsen</a:t>
                      </a:r>
                      <a:endParaRPr sz="2000">
                        <a:solidFill>
                          <a:srgbClr val="203864"/>
                        </a:solidFill>
                      </a:endParaRPr>
                    </a:p>
                  </a:txBody>
                  <a:tcPr marL="91450" marR="91450" marT="45725" marB="45725" anchor="ctr"/>
                </a:tc>
                <a:extLst>
                  <a:ext uri="{0D108BD9-81ED-4DB2-BD59-A6C34878D82A}">
                    <a16:rowId xmlns:a16="http://schemas.microsoft.com/office/drawing/2014/main" val="10003"/>
                  </a:ext>
                </a:extLst>
              </a:tr>
              <a:tr h="540550">
                <a:tc>
                  <a:txBody>
                    <a:bodyPr/>
                    <a:lstStyle/>
                    <a:p>
                      <a:pPr marL="0" marR="0" lvl="0" indent="0" algn="ctr" rtl="0">
                        <a:spcBef>
                          <a:spcPts val="0"/>
                        </a:spcBef>
                        <a:spcAft>
                          <a:spcPts val="0"/>
                        </a:spcAft>
                        <a:buNone/>
                      </a:pPr>
                      <a:r>
                        <a:rPr lang="en-GB" sz="2000" b="1">
                          <a:solidFill>
                            <a:srgbClr val="203864"/>
                          </a:solidFill>
                        </a:rPr>
                        <a:t>4</a:t>
                      </a:r>
                      <a:endParaRPr sz="2000" b="1">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Europa als Touristin entdecken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dirty="0">
                          <a:solidFill>
                            <a:srgbClr val="203864"/>
                          </a:solidFill>
                        </a:rPr>
                        <a:t>Europa </a:t>
                      </a:r>
                      <a:r>
                        <a:rPr lang="en-GB" sz="2000" dirty="0" err="1">
                          <a:solidFill>
                            <a:srgbClr val="203864"/>
                          </a:solidFill>
                        </a:rPr>
                        <a:t>als</a:t>
                      </a:r>
                      <a:r>
                        <a:rPr lang="en-GB" sz="2000" dirty="0">
                          <a:solidFill>
                            <a:srgbClr val="203864"/>
                          </a:solidFill>
                        </a:rPr>
                        <a:t> </a:t>
                      </a:r>
                      <a:r>
                        <a:rPr lang="en-GB" sz="2000" dirty="0" err="1">
                          <a:solidFill>
                            <a:srgbClr val="203864"/>
                          </a:solidFill>
                        </a:rPr>
                        <a:t>Touristin</a:t>
                      </a:r>
                      <a:r>
                        <a:rPr lang="en-GB" sz="2000" dirty="0">
                          <a:solidFill>
                            <a:srgbClr val="203864"/>
                          </a:solidFill>
                        </a:rPr>
                        <a:t> </a:t>
                      </a:r>
                      <a:r>
                        <a:rPr lang="en-GB" sz="2000" dirty="0" err="1">
                          <a:solidFill>
                            <a:srgbClr val="203864"/>
                          </a:solidFill>
                        </a:rPr>
                        <a:t>entdeckt</a:t>
                      </a:r>
                      <a:endParaRPr sz="2000" dirty="0">
                        <a:solidFill>
                          <a:srgbClr val="203864"/>
                        </a:solidFill>
                      </a:endParaRPr>
                    </a:p>
                  </a:txBody>
                  <a:tcPr marL="91450" marR="91450" marT="45725" marB="45725" anchor="ctr"/>
                </a:tc>
                <a:extLst>
                  <a:ext uri="{0D108BD9-81ED-4DB2-BD59-A6C34878D82A}">
                    <a16:rowId xmlns:a16="http://schemas.microsoft.com/office/drawing/2014/main" val="10004"/>
                  </a:ext>
                </a:extLst>
              </a:tr>
              <a:tr h="540550">
                <a:tc>
                  <a:txBody>
                    <a:bodyPr/>
                    <a:lstStyle/>
                    <a:p>
                      <a:pPr marL="0" marR="0" lvl="0" indent="0" algn="ctr" rtl="0">
                        <a:spcBef>
                          <a:spcPts val="0"/>
                        </a:spcBef>
                        <a:spcAft>
                          <a:spcPts val="0"/>
                        </a:spcAft>
                        <a:buNone/>
                      </a:pPr>
                      <a:r>
                        <a:rPr lang="en-GB" sz="2000" b="1">
                          <a:solidFill>
                            <a:srgbClr val="203864"/>
                          </a:solidFill>
                        </a:rPr>
                        <a:t>5</a:t>
                      </a:r>
                      <a:endParaRPr sz="2000" b="1">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in Urlaub fahren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dirty="0">
                          <a:solidFill>
                            <a:srgbClr val="203864"/>
                          </a:solidFill>
                        </a:rPr>
                        <a:t>in </a:t>
                      </a:r>
                      <a:r>
                        <a:rPr lang="en-GB" sz="2000" dirty="0" err="1">
                          <a:solidFill>
                            <a:srgbClr val="203864"/>
                          </a:solidFill>
                        </a:rPr>
                        <a:t>Urlaub</a:t>
                      </a:r>
                      <a:r>
                        <a:rPr lang="en-GB" sz="2000" dirty="0">
                          <a:solidFill>
                            <a:srgbClr val="203864"/>
                          </a:solidFill>
                        </a:rPr>
                        <a:t> </a:t>
                      </a:r>
                      <a:r>
                        <a:rPr lang="en-GB" sz="2000" dirty="0" err="1">
                          <a:solidFill>
                            <a:srgbClr val="203864"/>
                          </a:solidFill>
                        </a:rPr>
                        <a:t>gefahren</a:t>
                      </a:r>
                      <a:endParaRPr sz="2000" dirty="0">
                        <a:solidFill>
                          <a:srgbClr val="203864"/>
                        </a:solidFill>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14" name="Google Shape;1498;p32">
            <a:extLst>
              <a:ext uri="{FF2B5EF4-FFF2-40B4-BE49-F238E27FC236}">
                <a16:creationId xmlns:a16="http://schemas.microsoft.com/office/drawing/2014/main" id="{95D84C29-51EB-4EAE-9A72-DCBED70030E1}"/>
              </a:ext>
            </a:extLst>
          </p:cNvPr>
          <p:cNvSpPr txBox="1"/>
          <p:nvPr/>
        </p:nvSpPr>
        <p:spPr>
          <a:xfrm>
            <a:off x="1514041" y="969419"/>
            <a:ext cx="71700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rgbClr val="1F3864"/>
                </a:solidFill>
                <a:latin typeface="Century Gothic"/>
                <a:ea typeface="Century Gothic"/>
                <a:cs typeface="Century Gothic"/>
                <a:sym typeface="Century Gothic"/>
              </a:rPr>
              <a:t>✍</a:t>
            </a:r>
            <a:endParaRPr sz="4000" dirty="0">
              <a:solidFill>
                <a:srgbClr val="1F3864"/>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7"/>
        <p:cNvGrpSpPr/>
        <p:nvPr/>
      </p:nvGrpSpPr>
      <p:grpSpPr>
        <a:xfrm>
          <a:off x="0" y="0"/>
          <a:ext cx="0" cy="0"/>
          <a:chOff x="0" y="0"/>
          <a:chExt cx="0" cy="0"/>
        </a:xfrm>
      </p:grpSpPr>
      <p:pic>
        <p:nvPicPr>
          <p:cNvPr id="1488" name="Google Shape;1488;p32" descr="background rectangle"/>
          <p:cNvPicPr preferRelativeResize="0"/>
          <p:nvPr/>
        </p:nvPicPr>
        <p:blipFill rotWithShape="1">
          <a:blip r:embed="rId4">
            <a:alphaModFix/>
          </a:blip>
          <a:srcRect/>
          <a:stretch/>
        </p:blipFill>
        <p:spPr>
          <a:xfrm>
            <a:off x="0" y="294041"/>
            <a:ext cx="3280618" cy="869950"/>
          </a:xfrm>
          <a:prstGeom prst="rect">
            <a:avLst/>
          </a:prstGeom>
          <a:noFill/>
          <a:ln>
            <a:noFill/>
          </a:ln>
        </p:spPr>
      </p:pic>
      <p:sp>
        <p:nvSpPr>
          <p:cNvPr id="1489" name="Google Shape;1489;p32"/>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die Kindheit</a:t>
            </a:r>
            <a:endParaRPr sz="3600" b="1">
              <a:solidFill>
                <a:schemeClr val="lt1"/>
              </a:solidFill>
            </a:endParaRPr>
          </a:p>
        </p:txBody>
      </p:sp>
      <p:sp>
        <p:nvSpPr>
          <p:cNvPr id="1490" name="Google Shape;1490;p32"/>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1491" name="Google Shape;1491;p32"/>
          <p:cNvSpPr txBox="1"/>
          <p:nvPr/>
        </p:nvSpPr>
        <p:spPr>
          <a:xfrm>
            <a:off x="10375521" y="1163991"/>
            <a:ext cx="1771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1" i="0" u="none" strike="noStrike" cap="none">
                <a:solidFill>
                  <a:srgbClr val="115076"/>
                </a:solidFill>
                <a:latin typeface="Century Gothic"/>
                <a:ea typeface="Century Gothic"/>
                <a:cs typeface="Century Gothic"/>
                <a:sym typeface="Century Gothic"/>
              </a:rPr>
              <a:t>Partner B</a:t>
            </a:r>
            <a:endParaRPr/>
          </a:p>
        </p:txBody>
      </p:sp>
      <p:sp>
        <p:nvSpPr>
          <p:cNvPr id="1492" name="Google Shape;1492;p32"/>
          <p:cNvSpPr txBox="1"/>
          <p:nvPr/>
        </p:nvSpPr>
        <p:spPr>
          <a:xfrm>
            <a:off x="3280618" y="598940"/>
            <a:ext cx="65450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Sprich mit deinem Partner/deiner Partnerin. </a:t>
            </a:r>
            <a:endParaRPr sz="2400" b="0" i="0" u="none" strike="noStrike" cap="none">
              <a:solidFill>
                <a:srgbClr val="1F3864"/>
              </a:solidFill>
              <a:latin typeface="Century Gothic"/>
              <a:ea typeface="Century Gothic"/>
              <a:cs typeface="Century Gothic"/>
              <a:sym typeface="Century Gothic"/>
            </a:endParaRPr>
          </a:p>
        </p:txBody>
      </p:sp>
      <p:sp>
        <p:nvSpPr>
          <p:cNvPr id="1493" name="Google Shape;1493;p32"/>
          <p:cNvSpPr/>
          <p:nvPr/>
        </p:nvSpPr>
        <p:spPr>
          <a:xfrm>
            <a:off x="6668609" y="1698007"/>
            <a:ext cx="5241144"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You were able…</a:t>
            </a:r>
            <a:endParaRPr/>
          </a:p>
        </p:txBody>
      </p:sp>
      <p:sp>
        <p:nvSpPr>
          <p:cNvPr id="1494" name="Google Shape;1494;p32"/>
          <p:cNvSpPr/>
          <p:nvPr/>
        </p:nvSpPr>
        <p:spPr>
          <a:xfrm>
            <a:off x="6675123" y="2582839"/>
            <a:ext cx="5241146"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Did you (haben)…?</a:t>
            </a:r>
            <a:endParaRPr sz="2000" b="0" i="0" u="none" strike="noStrike" cap="none">
              <a:solidFill>
                <a:srgbClr val="1F3864"/>
              </a:solidFill>
              <a:latin typeface="Century Gothic"/>
              <a:ea typeface="Century Gothic"/>
              <a:cs typeface="Century Gothic"/>
              <a:sym typeface="Century Gothic"/>
            </a:endParaRPr>
          </a:p>
        </p:txBody>
      </p:sp>
      <p:sp>
        <p:nvSpPr>
          <p:cNvPr id="1495" name="Google Shape;1495;p32"/>
          <p:cNvSpPr/>
          <p:nvPr/>
        </p:nvSpPr>
        <p:spPr>
          <a:xfrm>
            <a:off x="6675117" y="4495041"/>
            <a:ext cx="5241152"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a:solidFill>
                  <a:srgbClr val="1F3864"/>
                </a:solidFill>
                <a:latin typeface="Century Gothic"/>
                <a:ea typeface="Century Gothic"/>
                <a:cs typeface="Century Gothic"/>
                <a:sym typeface="Century Gothic"/>
              </a:rPr>
              <a:t>She was able…</a:t>
            </a:r>
            <a:endParaRPr sz="2000" b="1" i="0" u="none" strike="noStrike" cap="none">
              <a:solidFill>
                <a:srgbClr val="1F3864"/>
              </a:solidFill>
              <a:latin typeface="Century Gothic"/>
              <a:ea typeface="Century Gothic"/>
              <a:cs typeface="Century Gothic"/>
              <a:sym typeface="Century Gothic"/>
            </a:endParaRPr>
          </a:p>
        </p:txBody>
      </p:sp>
      <p:sp>
        <p:nvSpPr>
          <p:cNvPr id="1496" name="Google Shape;1496;p32"/>
          <p:cNvSpPr/>
          <p:nvPr/>
        </p:nvSpPr>
        <p:spPr>
          <a:xfrm>
            <a:off x="6675120" y="3538940"/>
            <a:ext cx="5241149"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I have (sein)…</a:t>
            </a:r>
            <a:endParaRPr/>
          </a:p>
        </p:txBody>
      </p:sp>
      <p:sp>
        <p:nvSpPr>
          <p:cNvPr id="1497" name="Google Shape;1497;p32"/>
          <p:cNvSpPr/>
          <p:nvPr/>
        </p:nvSpPr>
        <p:spPr>
          <a:xfrm>
            <a:off x="6668610" y="5451142"/>
            <a:ext cx="5241144"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Did you (sein)…?</a:t>
            </a:r>
            <a:endParaRPr sz="2000" b="0" i="0" u="none" strike="noStrike" cap="none">
              <a:solidFill>
                <a:srgbClr val="FFFFFF"/>
              </a:solidFill>
              <a:latin typeface="Century Gothic"/>
              <a:ea typeface="Century Gothic"/>
              <a:cs typeface="Century Gothic"/>
              <a:sym typeface="Century Gothic"/>
            </a:endParaRPr>
          </a:p>
        </p:txBody>
      </p:sp>
      <p:sp>
        <p:nvSpPr>
          <p:cNvPr id="1498" name="Google Shape;1498;p32"/>
          <p:cNvSpPr txBox="1"/>
          <p:nvPr/>
        </p:nvSpPr>
        <p:spPr>
          <a:xfrm>
            <a:off x="9600302" y="917810"/>
            <a:ext cx="71700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rgbClr val="1F3864"/>
                </a:solidFill>
                <a:latin typeface="Century Gothic"/>
                <a:ea typeface="Century Gothic"/>
                <a:cs typeface="Century Gothic"/>
                <a:sym typeface="Century Gothic"/>
              </a:rPr>
              <a:t>✍</a:t>
            </a:r>
            <a:endParaRPr sz="4000" dirty="0">
              <a:solidFill>
                <a:srgbClr val="1F3864"/>
              </a:solidFill>
              <a:latin typeface="Century Gothic"/>
              <a:ea typeface="Century Gothic"/>
              <a:cs typeface="Century Gothic"/>
              <a:sym typeface="Century Gothic"/>
            </a:endParaRPr>
          </a:p>
        </p:txBody>
      </p:sp>
      <p:graphicFrame>
        <p:nvGraphicFramePr>
          <p:cNvPr id="1499" name="Google Shape;1499;p32"/>
          <p:cNvGraphicFramePr/>
          <p:nvPr/>
        </p:nvGraphicFramePr>
        <p:xfrm>
          <a:off x="101984" y="2098446"/>
          <a:ext cx="6338000" cy="4062450"/>
        </p:xfrm>
        <a:graphic>
          <a:graphicData uri="http://schemas.openxmlformats.org/drawingml/2006/table">
            <a:tbl>
              <a:tblPr firstRow="1" bandRow="1">
                <a:noFill/>
                <a:tableStyleId>{1403B300-8844-4D12-BE3C-1579D111B53F}</a:tableStyleId>
              </a:tblPr>
              <a:tblGrid>
                <a:gridCol w="660000">
                  <a:extLst>
                    <a:ext uri="{9D8B030D-6E8A-4147-A177-3AD203B41FA5}">
                      <a16:colId xmlns:a16="http://schemas.microsoft.com/office/drawing/2014/main" val="20000"/>
                    </a:ext>
                  </a:extLst>
                </a:gridCol>
                <a:gridCol w="2716725">
                  <a:extLst>
                    <a:ext uri="{9D8B030D-6E8A-4147-A177-3AD203B41FA5}">
                      <a16:colId xmlns:a16="http://schemas.microsoft.com/office/drawing/2014/main" val="20001"/>
                    </a:ext>
                  </a:extLst>
                </a:gridCol>
                <a:gridCol w="2961275">
                  <a:extLst>
                    <a:ext uri="{9D8B030D-6E8A-4147-A177-3AD203B41FA5}">
                      <a16:colId xmlns:a16="http://schemas.microsoft.com/office/drawing/2014/main" val="20002"/>
                    </a:ext>
                  </a:extLst>
                </a:gridCol>
              </a:tblGrid>
              <a:tr h="557200">
                <a:tc>
                  <a:txBody>
                    <a:bodyPr/>
                    <a:lstStyle/>
                    <a:p>
                      <a:pPr marL="0" marR="0" lvl="0" indent="0" algn="ctr" rtl="0">
                        <a:spcBef>
                          <a:spcPts val="0"/>
                        </a:spcBef>
                        <a:spcAft>
                          <a:spcPts val="0"/>
                        </a:spcAft>
                        <a:buNone/>
                      </a:pPr>
                      <a:endParaRPr sz="2000">
                        <a:solidFill>
                          <a:srgbClr val="203864"/>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203864"/>
                        </a:buClr>
                        <a:buSzPts val="2000"/>
                        <a:buFont typeface="Century Gothic"/>
                        <a:buNone/>
                      </a:pPr>
                      <a:r>
                        <a:rPr lang="en-GB" sz="2000">
                          <a:solidFill>
                            <a:srgbClr val="203864"/>
                          </a:solidFill>
                        </a:rPr>
                        <a:t>Infinitiv</a:t>
                      </a:r>
                      <a:endParaRPr sz="2000">
                        <a:solidFill>
                          <a:srgbClr val="203864"/>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203864"/>
                        </a:buClr>
                        <a:buSzPts val="2000"/>
                        <a:buFont typeface="Century Gothic"/>
                        <a:buNone/>
                      </a:pPr>
                      <a:r>
                        <a:rPr lang="en-GB" sz="2000">
                          <a:solidFill>
                            <a:srgbClr val="203864"/>
                          </a:solidFill>
                        </a:rPr>
                        <a:t>Partizip</a:t>
                      </a:r>
                      <a:endParaRPr sz="2000">
                        <a:solidFill>
                          <a:srgbClr val="203864"/>
                        </a:solidFill>
                      </a:endParaRPr>
                    </a:p>
                  </a:txBody>
                  <a:tcPr marL="91450" marR="91450" marT="45725" marB="45725" anchor="ctr"/>
                </a:tc>
                <a:extLst>
                  <a:ext uri="{0D108BD9-81ED-4DB2-BD59-A6C34878D82A}">
                    <a16:rowId xmlns:a16="http://schemas.microsoft.com/office/drawing/2014/main" val="10000"/>
                  </a:ext>
                </a:extLst>
              </a:tr>
              <a:tr h="540550">
                <a:tc>
                  <a:txBody>
                    <a:bodyPr/>
                    <a:lstStyle/>
                    <a:p>
                      <a:pPr marL="0" marR="0" lvl="0" indent="0" algn="ctr" rtl="0">
                        <a:spcBef>
                          <a:spcPts val="0"/>
                        </a:spcBef>
                        <a:spcAft>
                          <a:spcPts val="0"/>
                        </a:spcAft>
                        <a:buNone/>
                      </a:pPr>
                      <a:r>
                        <a:rPr lang="en-GB" sz="2000" b="1">
                          <a:solidFill>
                            <a:srgbClr val="203864"/>
                          </a:solidFill>
                        </a:rPr>
                        <a:t>1</a:t>
                      </a:r>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niemanden</a:t>
                      </a:r>
                      <a:br>
                        <a:rPr lang="en-GB" sz="2000">
                          <a:solidFill>
                            <a:srgbClr val="203864"/>
                          </a:solidFill>
                        </a:rPr>
                      </a:br>
                      <a:r>
                        <a:rPr lang="en-GB" sz="2000">
                          <a:solidFill>
                            <a:srgbClr val="203864"/>
                          </a:solidFill>
                        </a:rPr>
                        <a:t>unterstützen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niemanden </a:t>
                      </a:r>
                      <a:br>
                        <a:rPr lang="en-GB" sz="2000">
                          <a:solidFill>
                            <a:srgbClr val="203864"/>
                          </a:solidFill>
                        </a:rPr>
                      </a:br>
                      <a:r>
                        <a:rPr lang="en-GB" sz="2000">
                          <a:solidFill>
                            <a:srgbClr val="203864"/>
                          </a:solidFill>
                        </a:rPr>
                        <a:t>unterstützt</a:t>
                      </a:r>
                      <a:endParaRPr sz="2000">
                        <a:solidFill>
                          <a:srgbClr val="203864"/>
                        </a:solidFill>
                      </a:endParaRPr>
                    </a:p>
                  </a:txBody>
                  <a:tcPr marL="91450" marR="91450" marT="45725" marB="45725" anchor="ctr"/>
                </a:tc>
                <a:extLst>
                  <a:ext uri="{0D108BD9-81ED-4DB2-BD59-A6C34878D82A}">
                    <a16:rowId xmlns:a16="http://schemas.microsoft.com/office/drawing/2014/main" val="10001"/>
                  </a:ext>
                </a:extLst>
              </a:tr>
              <a:tr h="540550">
                <a:tc>
                  <a:txBody>
                    <a:bodyPr/>
                    <a:lstStyle/>
                    <a:p>
                      <a:pPr marL="0" marR="0" lvl="0" indent="0" algn="ctr" rtl="0">
                        <a:spcBef>
                          <a:spcPts val="0"/>
                        </a:spcBef>
                        <a:spcAft>
                          <a:spcPts val="0"/>
                        </a:spcAft>
                        <a:buNone/>
                      </a:pPr>
                      <a:r>
                        <a:rPr lang="en-GB" sz="2000" b="1">
                          <a:solidFill>
                            <a:srgbClr val="203864"/>
                          </a:solidFill>
                        </a:rPr>
                        <a:t>2</a:t>
                      </a:r>
                      <a:endParaRPr sz="2000" b="1">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im Mai eine Blume entdecken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im Mai eine Blume entdeckt</a:t>
                      </a:r>
                      <a:endParaRPr sz="2000">
                        <a:solidFill>
                          <a:srgbClr val="203864"/>
                        </a:solidFill>
                      </a:endParaRPr>
                    </a:p>
                  </a:txBody>
                  <a:tcPr marL="91450" marR="91450" marT="45725" marB="45725" anchor="ctr"/>
                </a:tc>
                <a:extLst>
                  <a:ext uri="{0D108BD9-81ED-4DB2-BD59-A6C34878D82A}">
                    <a16:rowId xmlns:a16="http://schemas.microsoft.com/office/drawing/2014/main" val="10002"/>
                  </a:ext>
                </a:extLst>
              </a:tr>
              <a:tr h="540550">
                <a:tc>
                  <a:txBody>
                    <a:bodyPr/>
                    <a:lstStyle/>
                    <a:p>
                      <a:pPr marL="0" marR="0" lvl="0" indent="0" algn="ctr" rtl="0">
                        <a:spcBef>
                          <a:spcPts val="0"/>
                        </a:spcBef>
                        <a:spcAft>
                          <a:spcPts val="0"/>
                        </a:spcAft>
                        <a:buNone/>
                      </a:pPr>
                      <a:r>
                        <a:rPr lang="en-GB" sz="2000" b="1">
                          <a:solidFill>
                            <a:srgbClr val="203864"/>
                          </a:solidFill>
                        </a:rPr>
                        <a:t>3</a:t>
                      </a:r>
                      <a:endParaRPr sz="2000" b="1">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den Moment entdecken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den Moment entdeckt</a:t>
                      </a:r>
                      <a:endParaRPr sz="2000">
                        <a:solidFill>
                          <a:srgbClr val="203864"/>
                        </a:solidFill>
                      </a:endParaRPr>
                    </a:p>
                  </a:txBody>
                  <a:tcPr marL="91450" marR="91450" marT="45725" marB="45725" anchor="ctr"/>
                </a:tc>
                <a:extLst>
                  <a:ext uri="{0D108BD9-81ED-4DB2-BD59-A6C34878D82A}">
                    <a16:rowId xmlns:a16="http://schemas.microsoft.com/office/drawing/2014/main" val="10003"/>
                  </a:ext>
                </a:extLst>
              </a:tr>
              <a:tr h="540550">
                <a:tc>
                  <a:txBody>
                    <a:bodyPr/>
                    <a:lstStyle/>
                    <a:p>
                      <a:pPr marL="0" marR="0" lvl="0" indent="0" algn="ctr" rtl="0">
                        <a:spcBef>
                          <a:spcPts val="0"/>
                        </a:spcBef>
                        <a:spcAft>
                          <a:spcPts val="0"/>
                        </a:spcAft>
                        <a:buNone/>
                      </a:pPr>
                      <a:r>
                        <a:rPr lang="en-GB" sz="2000" b="1">
                          <a:solidFill>
                            <a:srgbClr val="203864"/>
                          </a:solidFill>
                        </a:rPr>
                        <a:t>4</a:t>
                      </a:r>
                      <a:endParaRPr sz="2000" b="1">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ein beliebter Sänger werden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ein beliebter Sänger geworden</a:t>
                      </a:r>
                      <a:endParaRPr sz="2000">
                        <a:solidFill>
                          <a:srgbClr val="203864"/>
                        </a:solidFill>
                      </a:endParaRPr>
                    </a:p>
                  </a:txBody>
                  <a:tcPr marL="91450" marR="91450" marT="45725" marB="45725" anchor="ctr"/>
                </a:tc>
                <a:extLst>
                  <a:ext uri="{0D108BD9-81ED-4DB2-BD59-A6C34878D82A}">
                    <a16:rowId xmlns:a16="http://schemas.microsoft.com/office/drawing/2014/main" val="10004"/>
                  </a:ext>
                </a:extLst>
              </a:tr>
              <a:tr h="540550">
                <a:tc>
                  <a:txBody>
                    <a:bodyPr/>
                    <a:lstStyle/>
                    <a:p>
                      <a:pPr marL="0" marR="0" lvl="0" indent="0" algn="ctr" rtl="0">
                        <a:spcBef>
                          <a:spcPts val="0"/>
                        </a:spcBef>
                        <a:spcAft>
                          <a:spcPts val="0"/>
                        </a:spcAft>
                        <a:buNone/>
                      </a:pPr>
                      <a:r>
                        <a:rPr lang="en-GB" sz="2000" b="1">
                          <a:solidFill>
                            <a:srgbClr val="203864"/>
                          </a:solidFill>
                        </a:rPr>
                        <a:t>5</a:t>
                      </a:r>
                      <a:endParaRPr sz="2000" b="1">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mit fünf Jahren lesen</a:t>
                      </a:r>
                      <a:endParaRPr sz="2000">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GB" sz="2000">
                          <a:solidFill>
                            <a:srgbClr val="203864"/>
                          </a:solidFill>
                        </a:rPr>
                        <a:t>mit fünf Jahren gelesen</a:t>
                      </a:r>
                      <a:endParaRPr sz="2000">
                        <a:solidFill>
                          <a:srgbClr val="203864"/>
                        </a:solidFill>
                      </a:endParaRPr>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4"/>
        <p:cNvGrpSpPr/>
        <p:nvPr/>
      </p:nvGrpSpPr>
      <p:grpSpPr>
        <a:xfrm>
          <a:off x="0" y="0"/>
          <a:ext cx="0" cy="0"/>
          <a:chOff x="0" y="0"/>
          <a:chExt cx="0" cy="0"/>
        </a:xfrm>
      </p:grpSpPr>
      <p:pic>
        <p:nvPicPr>
          <p:cNvPr id="1505" name="Google Shape;1505;p33" descr="background rectangle"/>
          <p:cNvPicPr preferRelativeResize="0"/>
          <p:nvPr/>
        </p:nvPicPr>
        <p:blipFill rotWithShape="1">
          <a:blip r:embed="rId4">
            <a:alphaModFix/>
          </a:blip>
          <a:srcRect/>
          <a:stretch/>
        </p:blipFill>
        <p:spPr>
          <a:xfrm>
            <a:off x="0" y="294041"/>
            <a:ext cx="3280618" cy="869950"/>
          </a:xfrm>
          <a:prstGeom prst="rect">
            <a:avLst/>
          </a:prstGeom>
          <a:noFill/>
          <a:ln>
            <a:noFill/>
          </a:ln>
        </p:spPr>
      </p:pic>
      <p:sp>
        <p:nvSpPr>
          <p:cNvPr id="1506" name="Google Shape;1506;p33"/>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die Kindheit</a:t>
            </a:r>
            <a:endParaRPr sz="3600" b="1">
              <a:solidFill>
                <a:schemeClr val="lt1"/>
              </a:solidFill>
            </a:endParaRPr>
          </a:p>
        </p:txBody>
      </p:sp>
      <p:sp>
        <p:nvSpPr>
          <p:cNvPr id="1507" name="Google Shape;1507;p33"/>
          <p:cNvSpPr/>
          <p:nvPr/>
        </p:nvSpPr>
        <p:spPr>
          <a:xfrm>
            <a:off x="10570419" y="198021"/>
            <a:ext cx="1382092"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sprechen</a:t>
            </a:r>
            <a:endParaRPr sz="2000" b="1" i="0" u="none" strike="noStrike" cap="none">
              <a:solidFill>
                <a:srgbClr val="FFFFFF"/>
              </a:solidFill>
              <a:latin typeface="Century Gothic"/>
              <a:ea typeface="Century Gothic"/>
              <a:cs typeface="Century Gothic"/>
              <a:sym typeface="Century Gothic"/>
            </a:endParaRPr>
          </a:p>
        </p:txBody>
      </p:sp>
      <p:sp>
        <p:nvSpPr>
          <p:cNvPr id="1508" name="Google Shape;1508;p33"/>
          <p:cNvSpPr txBox="1"/>
          <p:nvPr/>
        </p:nvSpPr>
        <p:spPr>
          <a:xfrm>
            <a:off x="44589" y="1163991"/>
            <a:ext cx="1771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1" i="0" u="none" strike="noStrike" cap="none">
                <a:solidFill>
                  <a:srgbClr val="115076"/>
                </a:solidFill>
                <a:latin typeface="Century Gothic"/>
                <a:ea typeface="Century Gothic"/>
                <a:cs typeface="Century Gothic"/>
                <a:sym typeface="Century Gothic"/>
              </a:rPr>
              <a:t>Partner A</a:t>
            </a:r>
            <a:endParaRPr/>
          </a:p>
        </p:txBody>
      </p:sp>
      <p:sp>
        <p:nvSpPr>
          <p:cNvPr id="1509" name="Google Shape;1509;p33"/>
          <p:cNvSpPr txBox="1"/>
          <p:nvPr/>
        </p:nvSpPr>
        <p:spPr>
          <a:xfrm>
            <a:off x="3280618" y="598940"/>
            <a:ext cx="65450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Sprich mit deinem Partner/deiner Partnerin. </a:t>
            </a:r>
            <a:endParaRPr sz="2400" b="0" i="0" u="none" strike="noStrike" cap="none">
              <a:solidFill>
                <a:srgbClr val="1F3864"/>
              </a:solidFill>
              <a:latin typeface="Century Gothic"/>
              <a:ea typeface="Century Gothic"/>
              <a:cs typeface="Century Gothic"/>
              <a:sym typeface="Century Gothic"/>
            </a:endParaRPr>
          </a:p>
        </p:txBody>
      </p:sp>
      <p:sp>
        <p:nvSpPr>
          <p:cNvPr id="1510" name="Google Shape;1510;p33"/>
          <p:cNvSpPr/>
          <p:nvPr/>
        </p:nvSpPr>
        <p:spPr>
          <a:xfrm>
            <a:off x="275730" y="1717018"/>
            <a:ext cx="5119229"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I wanted…</a:t>
            </a:r>
            <a:endParaRPr/>
          </a:p>
        </p:txBody>
      </p:sp>
      <p:sp>
        <p:nvSpPr>
          <p:cNvPr id="1511" name="Google Shape;1511;p33"/>
          <p:cNvSpPr/>
          <p:nvPr/>
        </p:nvSpPr>
        <p:spPr>
          <a:xfrm>
            <a:off x="275730" y="2588745"/>
            <a:ext cx="5119228"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She has…</a:t>
            </a:r>
            <a:endParaRPr/>
          </a:p>
        </p:txBody>
      </p:sp>
      <p:sp>
        <p:nvSpPr>
          <p:cNvPr id="1512" name="Google Shape;1512;p33"/>
          <p:cNvSpPr/>
          <p:nvPr/>
        </p:nvSpPr>
        <p:spPr>
          <a:xfrm>
            <a:off x="275727" y="4500947"/>
            <a:ext cx="5119228"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Did you want…</a:t>
            </a:r>
            <a:endParaRPr/>
          </a:p>
        </p:txBody>
      </p:sp>
      <p:sp>
        <p:nvSpPr>
          <p:cNvPr id="1513" name="Google Shape;1513;p33"/>
          <p:cNvSpPr/>
          <p:nvPr/>
        </p:nvSpPr>
        <p:spPr>
          <a:xfrm>
            <a:off x="275729" y="3544846"/>
            <a:ext cx="5119228"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He had to…</a:t>
            </a:r>
            <a:endParaRPr/>
          </a:p>
        </p:txBody>
      </p:sp>
      <p:sp>
        <p:nvSpPr>
          <p:cNvPr id="1514" name="Google Shape;1514;p33"/>
          <p:cNvSpPr/>
          <p:nvPr/>
        </p:nvSpPr>
        <p:spPr>
          <a:xfrm>
            <a:off x="269215" y="5457048"/>
            <a:ext cx="5125740"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I was able…</a:t>
            </a:r>
            <a:endParaRPr sz="2000" b="1" i="0" u="none" strike="noStrike" cap="none">
              <a:solidFill>
                <a:srgbClr val="FFFFFF"/>
              </a:solidFill>
              <a:latin typeface="Century Gothic"/>
              <a:ea typeface="Century Gothic"/>
              <a:cs typeface="Century Gothic"/>
              <a:sym typeface="Century Gothic"/>
            </a:endParaRPr>
          </a:p>
        </p:txBody>
      </p:sp>
      <p:sp>
        <p:nvSpPr>
          <p:cNvPr id="1516" name="Google Shape;1516;p33"/>
          <p:cNvSpPr txBox="1"/>
          <p:nvPr/>
        </p:nvSpPr>
        <p:spPr>
          <a:xfrm>
            <a:off x="10375521" y="1163991"/>
            <a:ext cx="17718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1" i="0" u="none" strike="noStrike" cap="none">
                <a:solidFill>
                  <a:srgbClr val="115076"/>
                </a:solidFill>
                <a:latin typeface="Century Gothic"/>
                <a:ea typeface="Century Gothic"/>
                <a:cs typeface="Century Gothic"/>
                <a:sym typeface="Century Gothic"/>
              </a:rPr>
              <a:t>Partner B</a:t>
            </a:r>
            <a:endParaRPr/>
          </a:p>
        </p:txBody>
      </p:sp>
      <p:sp>
        <p:nvSpPr>
          <p:cNvPr id="1517" name="Google Shape;1517;p33"/>
          <p:cNvSpPr/>
          <p:nvPr/>
        </p:nvSpPr>
        <p:spPr>
          <a:xfrm>
            <a:off x="5904411" y="1698007"/>
            <a:ext cx="6005342"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You were able…</a:t>
            </a:r>
            <a:endParaRPr/>
          </a:p>
        </p:txBody>
      </p:sp>
      <p:sp>
        <p:nvSpPr>
          <p:cNvPr id="1518" name="Google Shape;1518;p33"/>
          <p:cNvSpPr/>
          <p:nvPr/>
        </p:nvSpPr>
        <p:spPr>
          <a:xfrm>
            <a:off x="5904411" y="2582839"/>
            <a:ext cx="6011858"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Did you (haben)…?</a:t>
            </a:r>
            <a:endParaRPr sz="2000" b="0" i="0" u="none" strike="noStrike" cap="none">
              <a:solidFill>
                <a:srgbClr val="1F3864"/>
              </a:solidFill>
              <a:latin typeface="Century Gothic"/>
              <a:ea typeface="Century Gothic"/>
              <a:cs typeface="Century Gothic"/>
              <a:sym typeface="Century Gothic"/>
            </a:endParaRPr>
          </a:p>
        </p:txBody>
      </p:sp>
      <p:sp>
        <p:nvSpPr>
          <p:cNvPr id="1519" name="Google Shape;1519;p33"/>
          <p:cNvSpPr/>
          <p:nvPr/>
        </p:nvSpPr>
        <p:spPr>
          <a:xfrm>
            <a:off x="5904411" y="4495041"/>
            <a:ext cx="6011858"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She was able…</a:t>
            </a:r>
            <a:endParaRPr/>
          </a:p>
        </p:txBody>
      </p:sp>
      <p:sp>
        <p:nvSpPr>
          <p:cNvPr id="1520" name="Google Shape;1520;p33"/>
          <p:cNvSpPr/>
          <p:nvPr/>
        </p:nvSpPr>
        <p:spPr>
          <a:xfrm>
            <a:off x="5904412" y="3538940"/>
            <a:ext cx="6011858"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I have (sein)…</a:t>
            </a:r>
            <a:endParaRPr/>
          </a:p>
        </p:txBody>
      </p:sp>
      <p:sp>
        <p:nvSpPr>
          <p:cNvPr id="1521" name="Google Shape;1521;p33"/>
          <p:cNvSpPr/>
          <p:nvPr/>
        </p:nvSpPr>
        <p:spPr>
          <a:xfrm>
            <a:off x="5904411" y="5451142"/>
            <a:ext cx="6005343" cy="637400"/>
          </a:xfrm>
          <a:prstGeom prst="rect">
            <a:avLst/>
          </a:prstGeom>
          <a:solidFill>
            <a:srgbClr val="EBEFF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Did you (sein)…?</a:t>
            </a:r>
            <a:endParaRPr sz="2000" b="0" i="0" u="none" strike="noStrike" cap="none">
              <a:solidFill>
                <a:srgbClr val="FFFFFF"/>
              </a:solidFill>
              <a:latin typeface="Century Gothic"/>
              <a:ea typeface="Century Gothic"/>
              <a:cs typeface="Century Gothic"/>
              <a:sym typeface="Century Gothic"/>
            </a:endParaRPr>
          </a:p>
        </p:txBody>
      </p:sp>
      <p:sp>
        <p:nvSpPr>
          <p:cNvPr id="1522" name="Google Shape;1522;p33"/>
          <p:cNvSpPr/>
          <p:nvPr/>
        </p:nvSpPr>
        <p:spPr>
          <a:xfrm>
            <a:off x="1640309" y="1829230"/>
            <a:ext cx="2475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to support no-one.</a:t>
            </a:r>
            <a:endParaRPr sz="1800">
              <a:solidFill>
                <a:schemeClr val="dk1"/>
              </a:solidFill>
              <a:latin typeface="Century Gothic"/>
              <a:ea typeface="Century Gothic"/>
              <a:cs typeface="Century Gothic"/>
              <a:sym typeface="Century Gothic"/>
            </a:endParaRPr>
          </a:p>
        </p:txBody>
      </p:sp>
      <p:sp>
        <p:nvSpPr>
          <p:cNvPr id="1523" name="Google Shape;1523;p33"/>
          <p:cNvSpPr/>
          <p:nvPr/>
        </p:nvSpPr>
        <p:spPr>
          <a:xfrm>
            <a:off x="3539561" y="1246610"/>
            <a:ext cx="2695581" cy="622116"/>
          </a:xfrm>
          <a:prstGeom prst="wedgeRoundRectCallout">
            <a:avLst>
              <a:gd name="adj1" fmla="val -59680"/>
              <a:gd name="adj2" fmla="val 36320"/>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OR I didn’t want to support anyone.</a:t>
            </a:r>
            <a:endParaRPr sz="2000" b="0" i="1" u="none" strike="noStrike" cap="none">
              <a:solidFill>
                <a:srgbClr val="FFFFFF"/>
              </a:solidFill>
              <a:latin typeface="Century Gothic"/>
              <a:ea typeface="Century Gothic"/>
              <a:cs typeface="Century Gothic"/>
              <a:sym typeface="Century Gothic"/>
            </a:endParaRPr>
          </a:p>
        </p:txBody>
      </p:sp>
      <p:sp>
        <p:nvSpPr>
          <p:cNvPr id="1524" name="Google Shape;1524;p33"/>
          <p:cNvSpPr/>
          <p:nvPr/>
        </p:nvSpPr>
        <p:spPr>
          <a:xfrm>
            <a:off x="1640309" y="2702138"/>
            <a:ext cx="37546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discovered a flower in May.</a:t>
            </a:r>
            <a:endParaRPr sz="1800">
              <a:solidFill>
                <a:schemeClr val="dk1"/>
              </a:solidFill>
              <a:latin typeface="Century Gothic"/>
              <a:ea typeface="Century Gothic"/>
              <a:cs typeface="Century Gothic"/>
              <a:sym typeface="Century Gothic"/>
            </a:endParaRPr>
          </a:p>
        </p:txBody>
      </p:sp>
      <p:sp>
        <p:nvSpPr>
          <p:cNvPr id="1525" name="Google Shape;1525;p33"/>
          <p:cNvSpPr/>
          <p:nvPr/>
        </p:nvSpPr>
        <p:spPr>
          <a:xfrm>
            <a:off x="1876703" y="3663491"/>
            <a:ext cx="37546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discover the moment.</a:t>
            </a:r>
            <a:endParaRPr sz="1800">
              <a:solidFill>
                <a:schemeClr val="dk1"/>
              </a:solidFill>
              <a:latin typeface="Century Gothic"/>
              <a:ea typeface="Century Gothic"/>
              <a:cs typeface="Century Gothic"/>
              <a:sym typeface="Century Gothic"/>
            </a:endParaRPr>
          </a:p>
        </p:txBody>
      </p:sp>
      <p:sp>
        <p:nvSpPr>
          <p:cNvPr id="1526" name="Google Shape;1526;p33"/>
          <p:cNvSpPr/>
          <p:nvPr/>
        </p:nvSpPr>
        <p:spPr>
          <a:xfrm>
            <a:off x="2238344" y="4459798"/>
            <a:ext cx="375464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to become a popular singer?</a:t>
            </a:r>
            <a:endParaRPr sz="1800">
              <a:solidFill>
                <a:schemeClr val="dk1"/>
              </a:solidFill>
              <a:latin typeface="Century Gothic"/>
              <a:ea typeface="Century Gothic"/>
              <a:cs typeface="Century Gothic"/>
              <a:sym typeface="Century Gothic"/>
            </a:endParaRPr>
          </a:p>
        </p:txBody>
      </p:sp>
      <p:sp>
        <p:nvSpPr>
          <p:cNvPr id="1527" name="Google Shape;1527;p33"/>
          <p:cNvSpPr/>
          <p:nvPr/>
        </p:nvSpPr>
        <p:spPr>
          <a:xfrm>
            <a:off x="1876703" y="5569787"/>
            <a:ext cx="375464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to read at five years old.</a:t>
            </a:r>
            <a:endParaRPr sz="1800">
              <a:solidFill>
                <a:schemeClr val="dk1"/>
              </a:solidFill>
              <a:latin typeface="Century Gothic"/>
              <a:ea typeface="Century Gothic"/>
              <a:cs typeface="Century Gothic"/>
              <a:sym typeface="Century Gothic"/>
            </a:endParaRPr>
          </a:p>
        </p:txBody>
      </p:sp>
      <p:sp>
        <p:nvSpPr>
          <p:cNvPr id="1528" name="Google Shape;1528;p33"/>
          <p:cNvSpPr/>
          <p:nvPr/>
        </p:nvSpPr>
        <p:spPr>
          <a:xfrm>
            <a:off x="8095061" y="1823983"/>
            <a:ext cx="363112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to take your friend with you.</a:t>
            </a:r>
            <a:endParaRPr sz="1800">
              <a:solidFill>
                <a:schemeClr val="dk1"/>
              </a:solidFill>
              <a:latin typeface="Century Gothic"/>
              <a:ea typeface="Century Gothic"/>
              <a:cs typeface="Century Gothic"/>
              <a:sym typeface="Century Gothic"/>
            </a:endParaRPr>
          </a:p>
        </p:txBody>
      </p:sp>
      <p:sp>
        <p:nvSpPr>
          <p:cNvPr id="1529" name="Google Shape;1529;p33"/>
          <p:cNvSpPr/>
          <p:nvPr/>
        </p:nvSpPr>
        <p:spPr>
          <a:xfrm>
            <a:off x="8467829" y="2688722"/>
            <a:ext cx="293702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observe wild animals?</a:t>
            </a:r>
            <a:endParaRPr sz="1800">
              <a:solidFill>
                <a:schemeClr val="dk1"/>
              </a:solidFill>
              <a:latin typeface="Century Gothic"/>
              <a:ea typeface="Century Gothic"/>
              <a:cs typeface="Century Gothic"/>
              <a:sym typeface="Century Gothic"/>
            </a:endParaRPr>
          </a:p>
        </p:txBody>
      </p:sp>
      <p:sp>
        <p:nvSpPr>
          <p:cNvPr id="1530" name="Google Shape;1530;p33"/>
          <p:cNvSpPr/>
          <p:nvPr/>
        </p:nvSpPr>
        <p:spPr>
          <a:xfrm>
            <a:off x="7846455" y="3499688"/>
            <a:ext cx="406981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grown two centimetres in November.</a:t>
            </a:r>
            <a:endParaRPr sz="1800">
              <a:solidFill>
                <a:schemeClr val="dk1"/>
              </a:solidFill>
              <a:latin typeface="Century Gothic"/>
              <a:ea typeface="Century Gothic"/>
              <a:cs typeface="Century Gothic"/>
              <a:sym typeface="Century Gothic"/>
            </a:endParaRPr>
          </a:p>
        </p:txBody>
      </p:sp>
      <p:sp>
        <p:nvSpPr>
          <p:cNvPr id="1531" name="Google Shape;1531;p33"/>
          <p:cNvSpPr/>
          <p:nvPr/>
        </p:nvSpPr>
        <p:spPr>
          <a:xfrm>
            <a:off x="7900163" y="4602006"/>
            <a:ext cx="396134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to discover Europe as a tourist.</a:t>
            </a:r>
            <a:endParaRPr sz="1800">
              <a:solidFill>
                <a:schemeClr val="dk1"/>
              </a:solidFill>
              <a:latin typeface="Century Gothic"/>
              <a:ea typeface="Century Gothic"/>
              <a:cs typeface="Century Gothic"/>
              <a:sym typeface="Century Gothic"/>
            </a:endParaRPr>
          </a:p>
        </p:txBody>
      </p:sp>
      <p:sp>
        <p:nvSpPr>
          <p:cNvPr id="1532" name="Google Shape;1532;p33"/>
          <p:cNvSpPr/>
          <p:nvPr/>
        </p:nvSpPr>
        <p:spPr>
          <a:xfrm>
            <a:off x="8161242" y="5569787"/>
            <a:ext cx="212429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go on holiday?</a:t>
            </a:r>
            <a:endParaRPr sz="1800">
              <a:solidFill>
                <a:schemeClr val="dk1"/>
              </a:solidFill>
              <a:latin typeface="Century Gothic"/>
              <a:ea typeface="Century Gothic"/>
              <a:cs typeface="Century Gothic"/>
              <a:sym typeface="Century Gothic"/>
            </a:endParaRPr>
          </a:p>
        </p:txBody>
      </p:sp>
      <p:sp>
        <p:nvSpPr>
          <p:cNvPr id="30" name="Google Shape;1498;p32">
            <a:extLst>
              <a:ext uri="{FF2B5EF4-FFF2-40B4-BE49-F238E27FC236}">
                <a16:creationId xmlns:a16="http://schemas.microsoft.com/office/drawing/2014/main" id="{C381D15B-753C-4C5E-A374-2F1F8C8F2FB7}"/>
              </a:ext>
            </a:extLst>
          </p:cNvPr>
          <p:cNvSpPr txBox="1"/>
          <p:nvPr/>
        </p:nvSpPr>
        <p:spPr>
          <a:xfrm>
            <a:off x="1343571" y="983928"/>
            <a:ext cx="71700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rgbClr val="1F3864"/>
                </a:solidFill>
                <a:latin typeface="Century Gothic"/>
                <a:ea typeface="Century Gothic"/>
                <a:cs typeface="Century Gothic"/>
                <a:sym typeface="Century Gothic"/>
              </a:rPr>
              <a:t>✍</a:t>
            </a:r>
            <a:endParaRPr sz="4000" dirty="0">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7"/>
        <p:cNvGrpSpPr/>
        <p:nvPr/>
      </p:nvGrpSpPr>
      <p:grpSpPr>
        <a:xfrm>
          <a:off x="0" y="0"/>
          <a:ext cx="0" cy="0"/>
          <a:chOff x="0" y="0"/>
          <a:chExt cx="0" cy="0"/>
        </a:xfrm>
      </p:grpSpPr>
      <p:pic>
        <p:nvPicPr>
          <p:cNvPr id="1538" name="Google Shape;1538;p34" descr="background rectangle"/>
          <p:cNvPicPr preferRelativeResize="0"/>
          <p:nvPr/>
        </p:nvPicPr>
        <p:blipFill rotWithShape="1">
          <a:blip r:embed="rId4">
            <a:alphaModFix/>
          </a:blip>
          <a:srcRect/>
          <a:stretch/>
        </p:blipFill>
        <p:spPr>
          <a:xfrm>
            <a:off x="0" y="294041"/>
            <a:ext cx="4114800" cy="869950"/>
          </a:xfrm>
          <a:prstGeom prst="rect">
            <a:avLst/>
          </a:prstGeom>
          <a:noFill/>
          <a:ln>
            <a:noFill/>
          </a:ln>
        </p:spPr>
      </p:pic>
      <p:sp>
        <p:nvSpPr>
          <p:cNvPr id="1539" name="Google Shape;1539;p34"/>
          <p:cNvSpPr txBox="1">
            <a:spLocks noGrp="1"/>
          </p:cNvSpPr>
          <p:nvPr>
            <p:ph type="title"/>
          </p:nvPr>
        </p:nvSpPr>
        <p:spPr>
          <a:xfrm>
            <a:off x="37602" y="294041"/>
            <a:ext cx="356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Deine Kindheit </a:t>
            </a:r>
            <a:endParaRPr/>
          </a:p>
        </p:txBody>
      </p:sp>
      <p:sp>
        <p:nvSpPr>
          <p:cNvPr id="1540" name="Google Shape;1540;p34"/>
          <p:cNvSpPr/>
          <p:nvPr/>
        </p:nvSpPr>
        <p:spPr>
          <a:xfrm>
            <a:off x="10508974" y="247046"/>
            <a:ext cx="1448353"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schreiben</a:t>
            </a:r>
            <a:endParaRPr sz="2000" b="1" i="0" u="none" strike="noStrike" cap="none">
              <a:solidFill>
                <a:srgbClr val="FFFFFF"/>
              </a:solidFill>
              <a:latin typeface="Century Gothic"/>
              <a:ea typeface="Century Gothic"/>
              <a:cs typeface="Century Gothic"/>
              <a:sym typeface="Century Gothic"/>
            </a:endParaRPr>
          </a:p>
        </p:txBody>
      </p:sp>
      <p:sp>
        <p:nvSpPr>
          <p:cNvPr id="1541" name="Google Shape;1541;p34"/>
          <p:cNvSpPr txBox="1"/>
          <p:nvPr/>
        </p:nvSpPr>
        <p:spPr>
          <a:xfrm>
            <a:off x="4332113" y="214455"/>
            <a:ext cx="41148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Beantworte die Fragen über deine Kindheit.</a:t>
            </a:r>
            <a:endParaRPr/>
          </a:p>
        </p:txBody>
      </p:sp>
      <p:pic>
        <p:nvPicPr>
          <p:cNvPr id="1542" name="Google Shape;1542;p34" descr="Post-It, Sticky Note, Note, Memo, Office, Paper"/>
          <p:cNvPicPr preferRelativeResize="0"/>
          <p:nvPr/>
        </p:nvPicPr>
        <p:blipFill rotWithShape="1">
          <a:blip r:embed="rId5">
            <a:alphaModFix/>
          </a:blip>
          <a:srcRect/>
          <a:stretch/>
        </p:blipFill>
        <p:spPr>
          <a:xfrm>
            <a:off x="292576" y="1300924"/>
            <a:ext cx="2858648" cy="2831123"/>
          </a:xfrm>
          <a:prstGeom prst="rect">
            <a:avLst/>
          </a:prstGeom>
          <a:noFill/>
          <a:ln>
            <a:noFill/>
          </a:ln>
        </p:spPr>
      </p:pic>
      <p:pic>
        <p:nvPicPr>
          <p:cNvPr id="1543" name="Google Shape;1543;p34" descr="Kids, Drawing, Girl, Boy, Child, Children, Kids Drawing"/>
          <p:cNvPicPr preferRelativeResize="0"/>
          <p:nvPr/>
        </p:nvPicPr>
        <p:blipFill rotWithShape="1">
          <a:blip r:embed="rId6">
            <a:alphaModFix/>
          </a:blip>
          <a:srcRect/>
          <a:stretch/>
        </p:blipFill>
        <p:spPr>
          <a:xfrm>
            <a:off x="8490593" y="1999250"/>
            <a:ext cx="3481388" cy="3429000"/>
          </a:xfrm>
          <a:prstGeom prst="rect">
            <a:avLst/>
          </a:prstGeom>
          <a:noFill/>
          <a:ln>
            <a:noFill/>
          </a:ln>
        </p:spPr>
      </p:pic>
      <p:sp>
        <p:nvSpPr>
          <p:cNvPr id="1544" name="Google Shape;1544;p34"/>
          <p:cNvSpPr txBox="1"/>
          <p:nvPr/>
        </p:nvSpPr>
        <p:spPr>
          <a:xfrm>
            <a:off x="405557" y="1824894"/>
            <a:ext cx="220357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1. Was wolltest du immer machen?</a:t>
            </a:r>
            <a:endParaRPr/>
          </a:p>
        </p:txBody>
      </p:sp>
      <p:sp>
        <p:nvSpPr>
          <p:cNvPr id="1545" name="Google Shape;1545;p34"/>
          <p:cNvSpPr txBox="1"/>
          <p:nvPr/>
        </p:nvSpPr>
        <p:spPr>
          <a:xfrm>
            <a:off x="516162" y="2878040"/>
            <a:ext cx="188705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000" b="1" i="0" u="none" strike="noStrike" cap="none" dirty="0">
                <a:solidFill>
                  <a:srgbClr val="1F3864"/>
                </a:solidFill>
                <a:latin typeface="Century Gothic" panose="020B0502020202020204" pitchFamily="34" charset="0"/>
                <a:sym typeface="Arial"/>
              </a:rPr>
              <a:t>Ich </a:t>
            </a:r>
            <a:r>
              <a:rPr lang="en-GB" sz="2000" b="1" i="0" u="none" strike="noStrike" cap="none" dirty="0" err="1">
                <a:solidFill>
                  <a:srgbClr val="1F3864"/>
                </a:solidFill>
                <a:latin typeface="Century Gothic" panose="020B0502020202020204" pitchFamily="34" charset="0"/>
                <a:sym typeface="Arial"/>
              </a:rPr>
              <a:t>wollte</a:t>
            </a:r>
            <a:r>
              <a:rPr lang="en-GB" sz="2000" b="1" i="0" u="none" strike="noStrike" cap="none" dirty="0">
                <a:solidFill>
                  <a:srgbClr val="1F3864"/>
                </a:solidFill>
                <a:latin typeface="Century Gothic" panose="020B0502020202020204" pitchFamily="34" charset="0"/>
                <a:sym typeface="Arial"/>
              </a:rPr>
              <a:t> </a:t>
            </a:r>
            <a:r>
              <a:rPr lang="en-GB" sz="2000" b="1" i="0" u="none" strike="noStrike" cap="none" dirty="0" err="1">
                <a:solidFill>
                  <a:srgbClr val="1F3864"/>
                </a:solidFill>
                <a:latin typeface="Century Gothic" panose="020B0502020202020204" pitchFamily="34" charset="0"/>
                <a:sym typeface="Arial"/>
              </a:rPr>
              <a:t>immer</a:t>
            </a:r>
            <a:r>
              <a:rPr lang="en-GB" sz="2000" b="1" i="0" u="none" strike="noStrike" cap="none" dirty="0">
                <a:solidFill>
                  <a:srgbClr val="1F3864"/>
                </a:solidFill>
                <a:latin typeface="Century Gothic" panose="020B0502020202020204" pitchFamily="34" charset="0"/>
                <a:sym typeface="Arial"/>
              </a:rPr>
              <a:t>…</a:t>
            </a:r>
            <a:endParaRPr b="1" dirty="0">
              <a:latin typeface="Century Gothic" panose="020B0502020202020204" pitchFamily="34" charset="0"/>
            </a:endParaRPr>
          </a:p>
        </p:txBody>
      </p:sp>
      <p:pic>
        <p:nvPicPr>
          <p:cNvPr id="1546" name="Google Shape;1546;p34" descr="Draw, Drawing, Hand, Human, Line Art, Pen, Pencil"/>
          <p:cNvPicPr preferRelativeResize="0"/>
          <p:nvPr/>
        </p:nvPicPr>
        <p:blipFill rotWithShape="1">
          <a:blip r:embed="rId7">
            <a:alphaModFix/>
          </a:blip>
          <a:srcRect/>
          <a:stretch/>
        </p:blipFill>
        <p:spPr>
          <a:xfrm>
            <a:off x="1898356" y="3003910"/>
            <a:ext cx="911469" cy="845693"/>
          </a:xfrm>
          <a:prstGeom prst="rect">
            <a:avLst/>
          </a:prstGeom>
          <a:noFill/>
          <a:ln>
            <a:noFill/>
          </a:ln>
        </p:spPr>
      </p:pic>
      <p:pic>
        <p:nvPicPr>
          <p:cNvPr id="1547" name="Google Shape;1547;p34" descr="Post-It, Sticky Note, Note, Memo, Office, Paper"/>
          <p:cNvPicPr preferRelativeResize="0"/>
          <p:nvPr/>
        </p:nvPicPr>
        <p:blipFill rotWithShape="1">
          <a:blip r:embed="rId5">
            <a:alphaModFix/>
          </a:blip>
          <a:srcRect/>
          <a:stretch/>
        </p:blipFill>
        <p:spPr>
          <a:xfrm>
            <a:off x="3080886" y="1311724"/>
            <a:ext cx="2858648" cy="2831123"/>
          </a:xfrm>
          <a:prstGeom prst="rect">
            <a:avLst/>
          </a:prstGeom>
          <a:noFill/>
          <a:ln>
            <a:noFill/>
          </a:ln>
        </p:spPr>
      </p:pic>
      <p:pic>
        <p:nvPicPr>
          <p:cNvPr id="1548" name="Google Shape;1548;p34" descr="Post-It, Sticky Note, Note, Memo, Office, Paper"/>
          <p:cNvPicPr preferRelativeResize="0"/>
          <p:nvPr/>
        </p:nvPicPr>
        <p:blipFill rotWithShape="1">
          <a:blip r:embed="rId5">
            <a:alphaModFix/>
          </a:blip>
          <a:srcRect/>
          <a:stretch/>
        </p:blipFill>
        <p:spPr>
          <a:xfrm>
            <a:off x="5809709" y="1298494"/>
            <a:ext cx="2858648" cy="2831123"/>
          </a:xfrm>
          <a:prstGeom prst="rect">
            <a:avLst/>
          </a:prstGeom>
          <a:noFill/>
          <a:ln>
            <a:noFill/>
          </a:ln>
        </p:spPr>
      </p:pic>
      <p:pic>
        <p:nvPicPr>
          <p:cNvPr id="1549" name="Google Shape;1549;p34" descr="Post-It, Sticky Note, Note, Memo, Office, Paper"/>
          <p:cNvPicPr preferRelativeResize="0"/>
          <p:nvPr/>
        </p:nvPicPr>
        <p:blipFill rotWithShape="1">
          <a:blip r:embed="rId5">
            <a:alphaModFix/>
          </a:blip>
          <a:srcRect/>
          <a:stretch/>
        </p:blipFill>
        <p:spPr>
          <a:xfrm>
            <a:off x="2293328" y="3895760"/>
            <a:ext cx="2858648" cy="2831123"/>
          </a:xfrm>
          <a:prstGeom prst="rect">
            <a:avLst/>
          </a:prstGeom>
          <a:noFill/>
          <a:ln>
            <a:noFill/>
          </a:ln>
        </p:spPr>
      </p:pic>
      <p:pic>
        <p:nvPicPr>
          <p:cNvPr id="1550" name="Google Shape;1550;p34" descr="Post-It, Sticky Note, Note, Memo, Office, Paper"/>
          <p:cNvPicPr preferRelativeResize="0"/>
          <p:nvPr/>
        </p:nvPicPr>
        <p:blipFill rotWithShape="1">
          <a:blip r:embed="rId5">
            <a:alphaModFix/>
          </a:blip>
          <a:srcRect/>
          <a:stretch/>
        </p:blipFill>
        <p:spPr>
          <a:xfrm>
            <a:off x="5151976" y="3895759"/>
            <a:ext cx="2858648" cy="2831123"/>
          </a:xfrm>
          <a:prstGeom prst="rect">
            <a:avLst/>
          </a:prstGeom>
          <a:noFill/>
          <a:ln>
            <a:noFill/>
          </a:ln>
        </p:spPr>
      </p:pic>
      <p:sp>
        <p:nvSpPr>
          <p:cNvPr id="1551" name="Google Shape;1551;p34"/>
          <p:cNvSpPr txBox="1"/>
          <p:nvPr/>
        </p:nvSpPr>
        <p:spPr>
          <a:xfrm>
            <a:off x="3138898" y="1821179"/>
            <a:ext cx="220357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2. Was musstest du immer machen?</a:t>
            </a:r>
            <a:endParaRPr/>
          </a:p>
        </p:txBody>
      </p:sp>
      <p:sp>
        <p:nvSpPr>
          <p:cNvPr id="1552" name="Google Shape;1552;p34"/>
          <p:cNvSpPr txBox="1"/>
          <p:nvPr/>
        </p:nvSpPr>
        <p:spPr>
          <a:xfrm>
            <a:off x="5839402" y="1836253"/>
            <a:ext cx="220357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3. Was konntest du machen?</a:t>
            </a:r>
            <a:endParaRPr/>
          </a:p>
        </p:txBody>
      </p:sp>
      <p:sp>
        <p:nvSpPr>
          <p:cNvPr id="1553" name="Google Shape;1553;p34"/>
          <p:cNvSpPr txBox="1"/>
          <p:nvPr/>
        </p:nvSpPr>
        <p:spPr>
          <a:xfrm>
            <a:off x="2468434" y="4387356"/>
            <a:ext cx="220357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4. Wo waren du und deine Familie gerne? </a:t>
            </a:r>
            <a:endParaRPr/>
          </a:p>
        </p:txBody>
      </p:sp>
      <p:sp>
        <p:nvSpPr>
          <p:cNvPr id="1554" name="Google Shape;1554;p34"/>
          <p:cNvSpPr txBox="1"/>
          <p:nvPr/>
        </p:nvSpPr>
        <p:spPr>
          <a:xfrm>
            <a:off x="5352762" y="4325541"/>
            <a:ext cx="2203573"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5. Was hatten du und deine Freunde gerne in der Schule?</a:t>
            </a:r>
            <a:endParaRPr/>
          </a:p>
        </p:txBody>
      </p:sp>
      <p:sp>
        <p:nvSpPr>
          <p:cNvPr id="1555" name="Google Shape;1555;p34"/>
          <p:cNvSpPr txBox="1"/>
          <p:nvPr/>
        </p:nvSpPr>
        <p:spPr>
          <a:xfrm>
            <a:off x="3258650" y="2921602"/>
            <a:ext cx="1887050" cy="70788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1F3864"/>
              </a:buClr>
              <a:buSzPts val="2000"/>
              <a:buNone/>
              <a:defRPr sz="2000" b="1">
                <a:solidFill>
                  <a:srgbClr val="1F3864"/>
                </a:solidFill>
                <a:latin typeface="Century Gothic" panose="020B0502020202020204" pitchFamily="34" charset="0"/>
              </a:defRPr>
            </a:lvl1pPr>
          </a:lstStyle>
          <a:p>
            <a:r>
              <a:rPr lang="en-GB" dirty="0"/>
              <a:t>Ich </a:t>
            </a:r>
            <a:r>
              <a:rPr lang="en-GB" dirty="0" err="1"/>
              <a:t>musste</a:t>
            </a:r>
            <a:r>
              <a:rPr lang="en-GB" dirty="0"/>
              <a:t> </a:t>
            </a:r>
            <a:r>
              <a:rPr lang="en-GB" dirty="0" err="1"/>
              <a:t>immer</a:t>
            </a:r>
            <a:r>
              <a:rPr lang="en-GB" dirty="0"/>
              <a:t>…</a:t>
            </a:r>
            <a:endParaRPr dirty="0"/>
          </a:p>
        </p:txBody>
      </p:sp>
      <p:sp>
        <p:nvSpPr>
          <p:cNvPr id="1556" name="Google Shape;1556;p34"/>
          <p:cNvSpPr txBox="1"/>
          <p:nvPr/>
        </p:nvSpPr>
        <p:spPr>
          <a:xfrm>
            <a:off x="6031554" y="2921601"/>
            <a:ext cx="1887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000" b="1" i="0" u="none" strike="noStrike" cap="none" dirty="0">
                <a:solidFill>
                  <a:srgbClr val="1F3864"/>
                </a:solidFill>
                <a:latin typeface="Century Gothic" panose="020B0502020202020204" pitchFamily="34" charset="0"/>
                <a:sym typeface="Arial"/>
              </a:rPr>
              <a:t>Ich </a:t>
            </a:r>
            <a:r>
              <a:rPr lang="en-GB" sz="2000" b="1" dirty="0" err="1">
                <a:solidFill>
                  <a:srgbClr val="1F3864"/>
                </a:solidFill>
                <a:latin typeface="Century Gothic" panose="020B0502020202020204" pitchFamily="34" charset="0"/>
              </a:rPr>
              <a:t>konnte</a:t>
            </a:r>
            <a:r>
              <a:rPr lang="en-GB" sz="2000" b="1" i="0" u="none" strike="noStrike" cap="none" dirty="0">
                <a:solidFill>
                  <a:srgbClr val="1F3864"/>
                </a:solidFill>
                <a:latin typeface="Century Gothic" panose="020B0502020202020204" pitchFamily="34" charset="0"/>
                <a:sym typeface="Arial"/>
              </a:rPr>
              <a:t>…</a:t>
            </a:r>
            <a:endParaRPr b="1" dirty="0">
              <a:latin typeface="Century Gothic" panose="020B0502020202020204" pitchFamily="34" charset="0"/>
            </a:endParaRPr>
          </a:p>
        </p:txBody>
      </p:sp>
      <p:sp>
        <p:nvSpPr>
          <p:cNvPr id="1557" name="Google Shape;1557;p34"/>
          <p:cNvSpPr txBox="1"/>
          <p:nvPr/>
        </p:nvSpPr>
        <p:spPr>
          <a:xfrm>
            <a:off x="2566384" y="5491643"/>
            <a:ext cx="188705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000" b="1" i="0" u="none" strike="noStrike" cap="none" dirty="0" err="1">
                <a:solidFill>
                  <a:srgbClr val="1F3864"/>
                </a:solidFill>
                <a:latin typeface="Century Gothic" panose="020B0502020202020204" pitchFamily="34" charset="0"/>
                <a:sym typeface="Arial"/>
              </a:rPr>
              <a:t>Wir</a:t>
            </a:r>
            <a:r>
              <a:rPr lang="en-GB" sz="2000" b="1" i="0" u="none" strike="noStrike" cap="none" dirty="0">
                <a:solidFill>
                  <a:srgbClr val="1F3864"/>
                </a:solidFill>
                <a:latin typeface="Century Gothic" panose="020B0502020202020204" pitchFamily="34" charset="0"/>
                <a:sym typeface="Arial"/>
              </a:rPr>
              <a:t> </a:t>
            </a:r>
            <a:r>
              <a:rPr lang="en-GB" sz="2000" b="1" i="0" u="none" strike="noStrike" cap="none" dirty="0" err="1">
                <a:solidFill>
                  <a:srgbClr val="1F3864"/>
                </a:solidFill>
                <a:latin typeface="Century Gothic" panose="020B0502020202020204" pitchFamily="34" charset="0"/>
                <a:sym typeface="Arial"/>
              </a:rPr>
              <a:t>waren</a:t>
            </a:r>
            <a:r>
              <a:rPr lang="en-GB" sz="2000" b="1" i="0" u="none" strike="noStrike" cap="none" dirty="0">
                <a:solidFill>
                  <a:srgbClr val="1F3864"/>
                </a:solidFill>
                <a:latin typeface="Century Gothic" panose="020B0502020202020204" pitchFamily="34" charset="0"/>
                <a:sym typeface="Arial"/>
              </a:rPr>
              <a:t> </a:t>
            </a:r>
            <a:r>
              <a:rPr lang="en-GB" sz="2000" b="1" dirty="0" err="1">
                <a:solidFill>
                  <a:srgbClr val="1F3864"/>
                </a:solidFill>
                <a:latin typeface="Century Gothic" panose="020B0502020202020204" pitchFamily="34" charset="0"/>
              </a:rPr>
              <a:t>gerne</a:t>
            </a:r>
            <a:r>
              <a:rPr lang="en-GB" sz="2000" b="1" i="0" u="none" strike="noStrike" cap="none" dirty="0">
                <a:solidFill>
                  <a:srgbClr val="1F3864"/>
                </a:solidFill>
                <a:latin typeface="Century Gothic" panose="020B0502020202020204" pitchFamily="34" charset="0"/>
                <a:sym typeface="Arial"/>
              </a:rPr>
              <a:t>…</a:t>
            </a:r>
            <a:endParaRPr b="1" dirty="0">
              <a:latin typeface="Century Gothic" panose="020B0502020202020204" pitchFamily="34" charset="0"/>
            </a:endParaRPr>
          </a:p>
        </p:txBody>
      </p:sp>
      <p:sp>
        <p:nvSpPr>
          <p:cNvPr id="1558" name="Google Shape;1558;p34"/>
          <p:cNvSpPr txBox="1"/>
          <p:nvPr/>
        </p:nvSpPr>
        <p:spPr>
          <a:xfrm>
            <a:off x="5319024" y="5648980"/>
            <a:ext cx="259957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000" b="1" i="0" u="none" strike="noStrike" cap="none" dirty="0" err="1">
                <a:solidFill>
                  <a:srgbClr val="1F3864"/>
                </a:solidFill>
                <a:latin typeface="Century Gothic" panose="020B0502020202020204" pitchFamily="34" charset="0"/>
                <a:sym typeface="Arial"/>
              </a:rPr>
              <a:t>Wir</a:t>
            </a:r>
            <a:r>
              <a:rPr lang="en-GB" sz="2000" b="1" i="0" u="none" strike="noStrike" cap="none" dirty="0">
                <a:solidFill>
                  <a:srgbClr val="1F3864"/>
                </a:solidFill>
                <a:latin typeface="Century Gothic" panose="020B0502020202020204" pitchFamily="34" charset="0"/>
                <a:sym typeface="Arial"/>
              </a:rPr>
              <a:t> </a:t>
            </a:r>
            <a:r>
              <a:rPr lang="en-GB" sz="2000" b="1" i="0" u="none" strike="noStrike" cap="none" dirty="0" err="1">
                <a:solidFill>
                  <a:srgbClr val="1F3864"/>
                </a:solidFill>
                <a:latin typeface="Century Gothic" panose="020B0502020202020204" pitchFamily="34" charset="0"/>
                <a:sym typeface="Arial"/>
              </a:rPr>
              <a:t>hatten</a:t>
            </a:r>
            <a:r>
              <a:rPr lang="en-GB" sz="2000" b="1" i="0" u="none" strike="noStrike" cap="none" dirty="0">
                <a:solidFill>
                  <a:srgbClr val="1F3864"/>
                </a:solidFill>
                <a:latin typeface="Century Gothic" panose="020B0502020202020204" pitchFamily="34" charset="0"/>
                <a:sym typeface="Arial"/>
              </a:rPr>
              <a:t> </a:t>
            </a:r>
            <a:r>
              <a:rPr lang="en-GB" sz="2000" b="1" i="0" u="none" strike="noStrike" cap="none" dirty="0" err="1">
                <a:solidFill>
                  <a:srgbClr val="1F3864"/>
                </a:solidFill>
                <a:latin typeface="Century Gothic" panose="020B0502020202020204" pitchFamily="34" charset="0"/>
                <a:sym typeface="Arial"/>
              </a:rPr>
              <a:t>gerne</a:t>
            </a:r>
            <a:r>
              <a:rPr lang="en-GB" sz="2000" b="1" i="0" u="none" strike="noStrike" cap="none" dirty="0">
                <a:solidFill>
                  <a:srgbClr val="1F3864"/>
                </a:solidFill>
                <a:latin typeface="Century Gothic" panose="020B0502020202020204" pitchFamily="34" charset="0"/>
                <a:sym typeface="Arial"/>
              </a:rPr>
              <a:t>… in der Schule.</a:t>
            </a:r>
            <a:endParaRPr b="1" dirty="0">
              <a:latin typeface="Century Gothic" panose="020B0502020202020204" pitchFamily="34" charset="0"/>
            </a:endParaRPr>
          </a:p>
        </p:txBody>
      </p:sp>
      <p:pic>
        <p:nvPicPr>
          <p:cNvPr id="1559" name="Google Shape;1559;p34" descr="Draw, Drawing, Hand, Human, Line Art, Pen, Pencil"/>
          <p:cNvPicPr preferRelativeResize="0"/>
          <p:nvPr/>
        </p:nvPicPr>
        <p:blipFill rotWithShape="1">
          <a:blip r:embed="rId7">
            <a:alphaModFix/>
          </a:blip>
          <a:srcRect/>
          <a:stretch/>
        </p:blipFill>
        <p:spPr>
          <a:xfrm>
            <a:off x="4830217" y="3019536"/>
            <a:ext cx="911469" cy="845693"/>
          </a:xfrm>
          <a:prstGeom prst="rect">
            <a:avLst/>
          </a:prstGeom>
          <a:noFill/>
          <a:ln>
            <a:noFill/>
          </a:ln>
        </p:spPr>
      </p:pic>
      <p:pic>
        <p:nvPicPr>
          <p:cNvPr id="1560" name="Google Shape;1560;p34" descr="Draw, Drawing, Hand, Human, Line Art, Pen, Pencil"/>
          <p:cNvPicPr preferRelativeResize="0"/>
          <p:nvPr/>
        </p:nvPicPr>
        <p:blipFill rotWithShape="1">
          <a:blip r:embed="rId7">
            <a:alphaModFix/>
          </a:blip>
          <a:srcRect/>
          <a:stretch/>
        </p:blipFill>
        <p:spPr>
          <a:xfrm>
            <a:off x="7419181" y="3226885"/>
            <a:ext cx="911469" cy="845693"/>
          </a:xfrm>
          <a:prstGeom prst="rect">
            <a:avLst/>
          </a:prstGeom>
          <a:noFill/>
          <a:ln>
            <a:noFill/>
          </a:ln>
        </p:spPr>
      </p:pic>
      <p:pic>
        <p:nvPicPr>
          <p:cNvPr id="1561" name="Google Shape;1561;p34" descr="Draw, Drawing, Hand, Human, Line Art, Pen, Pencil"/>
          <p:cNvPicPr preferRelativeResize="0"/>
          <p:nvPr/>
        </p:nvPicPr>
        <p:blipFill rotWithShape="1">
          <a:blip r:embed="rId7">
            <a:alphaModFix/>
          </a:blip>
          <a:srcRect/>
          <a:stretch/>
        </p:blipFill>
        <p:spPr>
          <a:xfrm>
            <a:off x="7663654" y="5511133"/>
            <a:ext cx="911469" cy="845693"/>
          </a:xfrm>
          <a:prstGeom prst="rect">
            <a:avLst/>
          </a:prstGeom>
          <a:noFill/>
          <a:ln>
            <a:noFill/>
          </a:ln>
        </p:spPr>
      </p:pic>
      <p:pic>
        <p:nvPicPr>
          <p:cNvPr id="1562" name="Google Shape;1562;p34" descr="Draw, Drawing, Hand, Human, Line Art, Pen, Pencil"/>
          <p:cNvPicPr preferRelativeResize="0"/>
          <p:nvPr/>
        </p:nvPicPr>
        <p:blipFill rotWithShape="1">
          <a:blip r:embed="rId7">
            <a:alphaModFix/>
          </a:blip>
          <a:srcRect/>
          <a:stretch/>
        </p:blipFill>
        <p:spPr>
          <a:xfrm>
            <a:off x="3987004" y="5514734"/>
            <a:ext cx="911469" cy="845693"/>
          </a:xfrm>
          <a:prstGeom prst="rect">
            <a:avLst/>
          </a:prstGeom>
          <a:noFill/>
          <a:ln>
            <a:noFill/>
          </a:ln>
        </p:spPr>
      </p:pic>
      <p:sp>
        <p:nvSpPr>
          <p:cNvPr id="1563" name="Google Shape;1563;p34"/>
          <p:cNvSpPr/>
          <p:nvPr/>
        </p:nvSpPr>
        <p:spPr>
          <a:xfrm>
            <a:off x="8175157" y="688107"/>
            <a:ext cx="3253013" cy="1285208"/>
          </a:xfrm>
          <a:prstGeom prst="wedgeRoundRectCallout">
            <a:avLst>
              <a:gd name="adj1" fmla="val -59680"/>
              <a:gd name="adj2" fmla="val 36320"/>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dirty="0">
                <a:solidFill>
                  <a:srgbClr val="FFFFFF"/>
                </a:solidFill>
                <a:latin typeface="Century Gothic"/>
                <a:ea typeface="Century Gothic"/>
                <a:cs typeface="Century Gothic"/>
                <a:sym typeface="Century Gothic"/>
              </a:rPr>
              <a:t>W</a:t>
            </a:r>
            <a:r>
              <a:rPr lang="en-GB" sz="2000" b="0" i="0" u="none" strike="noStrike" cap="none" dirty="0">
                <a:solidFill>
                  <a:srgbClr val="FFFFFF"/>
                </a:solidFill>
                <a:latin typeface="Century Gothic"/>
                <a:ea typeface="Century Gothic"/>
                <a:cs typeface="Century Gothic"/>
                <a:sym typeface="Century Gothic"/>
              </a:rPr>
              <a:t>hat could you do at different ages?</a:t>
            </a:r>
            <a:br>
              <a:rPr lang="en-GB" sz="2000" b="0" i="0" u="none" strike="noStrike" cap="none" dirty="0">
                <a:solidFill>
                  <a:srgbClr val="FFFFFF"/>
                </a:solidFill>
                <a:latin typeface="Century Gothic"/>
                <a:ea typeface="Century Gothic"/>
                <a:cs typeface="Century Gothic"/>
                <a:sym typeface="Century Gothic"/>
              </a:rPr>
            </a:br>
            <a:r>
              <a:rPr lang="en-GB" sz="2000" b="0" i="1" u="none" strike="noStrike" cap="none" dirty="0" err="1">
                <a:solidFill>
                  <a:srgbClr val="FFFFFF"/>
                </a:solidFill>
                <a:latin typeface="Century Gothic"/>
                <a:ea typeface="Century Gothic"/>
                <a:cs typeface="Century Gothic"/>
                <a:sym typeface="Century Gothic"/>
              </a:rPr>
              <a:t>Mit</a:t>
            </a:r>
            <a:r>
              <a:rPr lang="en-GB" sz="2000" b="0" i="1" u="none" strike="noStrike" cap="none" dirty="0">
                <a:solidFill>
                  <a:srgbClr val="FFFFFF"/>
                </a:solidFill>
                <a:latin typeface="Century Gothic"/>
                <a:ea typeface="Century Gothic"/>
                <a:cs typeface="Century Gothic"/>
                <a:sym typeface="Century Gothic"/>
              </a:rPr>
              <a:t> 5 Jahren </a:t>
            </a:r>
            <a:r>
              <a:rPr lang="en-GB" sz="2000" b="0" i="1" u="none" strike="noStrike" cap="none" dirty="0" err="1">
                <a:solidFill>
                  <a:srgbClr val="FFFFFF"/>
                </a:solidFill>
                <a:latin typeface="Century Gothic"/>
                <a:ea typeface="Century Gothic"/>
                <a:cs typeface="Century Gothic"/>
                <a:sym typeface="Century Gothic"/>
              </a:rPr>
              <a:t>konnt</a:t>
            </a:r>
            <a:r>
              <a:rPr lang="en-GB" sz="2000" i="1" dirty="0" err="1">
                <a:solidFill>
                  <a:srgbClr val="FFFFFF"/>
                </a:solidFill>
                <a:latin typeface="Century Gothic"/>
                <a:ea typeface="Century Gothic"/>
                <a:cs typeface="Century Gothic"/>
                <a:sym typeface="Century Gothic"/>
              </a:rPr>
              <a:t>e</a:t>
            </a:r>
            <a:r>
              <a:rPr lang="en-GB" sz="2000" i="1" dirty="0">
                <a:solidFill>
                  <a:srgbClr val="FFFFFF"/>
                </a:solidFill>
                <a:latin typeface="Century Gothic"/>
                <a:ea typeface="Century Gothic"/>
                <a:cs typeface="Century Gothic"/>
                <a:sym typeface="Century Gothic"/>
              </a:rPr>
              <a:t> ich Rad </a:t>
            </a:r>
            <a:r>
              <a:rPr lang="en-GB" sz="2000" i="1" dirty="0" err="1">
                <a:solidFill>
                  <a:srgbClr val="FFFFFF"/>
                </a:solidFill>
                <a:latin typeface="Century Gothic"/>
                <a:ea typeface="Century Gothic"/>
                <a:cs typeface="Century Gothic"/>
                <a:sym typeface="Century Gothic"/>
              </a:rPr>
              <a:t>fahren</a:t>
            </a:r>
            <a:r>
              <a:rPr lang="en-GB" sz="2000" i="1" dirty="0">
                <a:solidFill>
                  <a:srgbClr val="FFFFFF"/>
                </a:solidFill>
                <a:latin typeface="Century Gothic"/>
                <a:ea typeface="Century Gothic"/>
                <a:cs typeface="Century Gothic"/>
                <a:sym typeface="Century Gothic"/>
              </a:rPr>
              <a:t>.</a:t>
            </a:r>
            <a:endParaRPr sz="2000" b="0" i="1" u="none" strike="noStrike" cap="none" dirty="0">
              <a:solidFill>
                <a:srgbClr val="FFFFFF"/>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pic>
        <p:nvPicPr>
          <p:cNvPr id="1569" name="Google Shape;1569;p35" descr="background rectangle"/>
          <p:cNvPicPr preferRelativeResize="0"/>
          <p:nvPr/>
        </p:nvPicPr>
        <p:blipFill rotWithShape="1">
          <a:blip r:embed="rId3">
            <a:alphaModFix/>
          </a:blip>
          <a:srcRect/>
          <a:stretch/>
        </p:blipFill>
        <p:spPr>
          <a:xfrm>
            <a:off x="0" y="178265"/>
            <a:ext cx="6807200" cy="869950"/>
          </a:xfrm>
          <a:prstGeom prst="rect">
            <a:avLst/>
          </a:prstGeom>
          <a:noFill/>
          <a:ln>
            <a:noFill/>
          </a:ln>
        </p:spPr>
      </p:pic>
      <p:sp>
        <p:nvSpPr>
          <p:cNvPr id="1570" name="Google Shape;1570;p35"/>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Hausaufgaben</a:t>
            </a:r>
            <a:endParaRPr sz="3600" b="1">
              <a:solidFill>
                <a:schemeClr val="lt1"/>
              </a:solidFill>
            </a:endParaRPr>
          </a:p>
        </p:txBody>
      </p:sp>
      <p:pic>
        <p:nvPicPr>
          <p:cNvPr id="1571" name="Google Shape;1571;p35"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1572" name="Google Shape;1572;p35"/>
          <p:cNvSpPr txBox="1"/>
          <p:nvPr/>
        </p:nvSpPr>
        <p:spPr>
          <a:xfrm>
            <a:off x="92597" y="1221062"/>
            <a:ext cx="975070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115076"/>
                </a:solidFill>
                <a:latin typeface="Century Gothic"/>
                <a:ea typeface="Century Gothic"/>
                <a:cs typeface="Century Gothic"/>
                <a:sym typeface="Century Gothic"/>
              </a:rPr>
              <a:t>Vocabulary Learning Homework (Y9, Term 2.1, Week 6)</a:t>
            </a:r>
            <a:endParaRPr sz="2800">
              <a:solidFill>
                <a:srgbClr val="115076"/>
              </a:solidFill>
              <a:latin typeface="Century Gothic"/>
              <a:ea typeface="Century Gothic"/>
              <a:cs typeface="Century Gothic"/>
              <a:sym typeface="Century Gothic"/>
            </a:endParaRPr>
          </a:p>
        </p:txBody>
      </p:sp>
      <p:sp>
        <p:nvSpPr>
          <p:cNvPr id="1573" name="Google Shape;1573;p35"/>
          <p:cNvSpPr txBox="1"/>
          <p:nvPr/>
        </p:nvSpPr>
        <p:spPr>
          <a:xfrm>
            <a:off x="225440" y="2349189"/>
            <a:ext cx="110668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15076"/>
                </a:solidFill>
                <a:latin typeface="Century Gothic"/>
                <a:ea typeface="Century Gothic"/>
                <a:cs typeface="Century Gothic"/>
                <a:sym typeface="Century Gothic"/>
                <a:hlinkClick r:id="rId5"/>
              </a:rPr>
              <a:t>Student worksheet</a:t>
            </a:r>
            <a:endParaRPr dirty="0"/>
          </a:p>
        </p:txBody>
      </p:sp>
      <p:sp>
        <p:nvSpPr>
          <p:cNvPr id="1574" name="Google Shape;1574;p35"/>
          <p:cNvSpPr txBox="1"/>
          <p:nvPr/>
        </p:nvSpPr>
        <p:spPr>
          <a:xfrm>
            <a:off x="202938" y="3653221"/>
            <a:ext cx="103384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dirty="0">
                <a:solidFill>
                  <a:srgbClr val="115076"/>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Quizlet link</a:t>
            </a:r>
            <a:br>
              <a:rPr lang="en-GB" sz="2400" dirty="0">
                <a:solidFill>
                  <a:schemeClr val="dk1"/>
                </a:solidFill>
                <a:latin typeface="Century Gothic"/>
                <a:ea typeface="Century Gothic"/>
                <a:cs typeface="Century Gothic"/>
                <a:sym typeface="Century Gothic"/>
              </a:rPr>
            </a:br>
            <a:endParaRPr sz="2400" dirty="0">
              <a:solidFill>
                <a:srgbClr val="115076"/>
              </a:solidFill>
              <a:latin typeface="Century Gothic"/>
              <a:ea typeface="Century Gothic"/>
              <a:cs typeface="Century Gothic"/>
              <a:sym typeface="Century Gothic"/>
            </a:endParaRPr>
          </a:p>
        </p:txBody>
      </p:sp>
      <p:pic>
        <p:nvPicPr>
          <p:cNvPr id="1575" name="Google Shape;1575;p35" descr="the letter Q"/>
          <p:cNvPicPr preferRelativeResize="0"/>
          <p:nvPr/>
        </p:nvPicPr>
        <p:blipFill rotWithShape="1">
          <a:blip r:embed="rId7">
            <a:alphaModFix/>
          </a:blip>
          <a:srcRect/>
          <a:stretch/>
        </p:blipFill>
        <p:spPr>
          <a:xfrm>
            <a:off x="10641925" y="4800601"/>
            <a:ext cx="1300638" cy="1300638"/>
          </a:xfrm>
          <a:prstGeom prst="rect">
            <a:avLst/>
          </a:prstGeom>
          <a:noFill/>
          <a:ln>
            <a:noFill/>
          </a:ln>
        </p:spPr>
      </p:pic>
      <p:pic>
        <p:nvPicPr>
          <p:cNvPr id="10" name="Picture 9" descr="Qr code&#10;&#10;Description automatically generated">
            <a:extLst>
              <a:ext uri="{FF2B5EF4-FFF2-40B4-BE49-F238E27FC236}">
                <a16:creationId xmlns:a16="http://schemas.microsoft.com/office/drawing/2014/main" id="{042B6E59-ADA7-465D-8006-D43AD2836D0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672115" y="3415761"/>
            <a:ext cx="1866900" cy="1834243"/>
          </a:xfrm>
          <a:prstGeom prst="rect">
            <a:avLst/>
          </a:prstGeom>
        </p:spPr>
      </p:pic>
      <p:sp>
        <p:nvSpPr>
          <p:cNvPr id="11" name="Google Shape;1574;p35">
            <a:extLst>
              <a:ext uri="{FF2B5EF4-FFF2-40B4-BE49-F238E27FC236}">
                <a16:creationId xmlns:a16="http://schemas.microsoft.com/office/drawing/2014/main" id="{59261951-15D9-4201-A104-AAFB373EF272}"/>
              </a:ext>
            </a:extLst>
          </p:cNvPr>
          <p:cNvSpPr txBox="1"/>
          <p:nvPr/>
        </p:nvSpPr>
        <p:spPr>
          <a:xfrm>
            <a:off x="202938" y="4674298"/>
            <a:ext cx="103384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15076"/>
                </a:solidFill>
                <a:latin typeface="Century Gothic"/>
                <a:ea typeface="Century Gothic"/>
                <a:cs typeface="Century Gothic"/>
                <a:sym typeface="Century Gothic"/>
              </a:rPr>
              <a:t>Quizlet QR code </a:t>
            </a:r>
            <a:br>
              <a:rPr lang="en-GB" sz="2400" dirty="0">
                <a:solidFill>
                  <a:schemeClr val="dk1"/>
                </a:solidFill>
                <a:latin typeface="Century Gothic"/>
                <a:ea typeface="Century Gothic"/>
                <a:cs typeface="Century Gothic"/>
                <a:sym typeface="Century Gothic"/>
              </a:rPr>
            </a:br>
            <a:endParaRPr sz="2400" dirty="0">
              <a:solidFill>
                <a:srgbClr val="115076"/>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80"/>
        <p:cNvGrpSpPr/>
        <p:nvPr/>
      </p:nvGrpSpPr>
      <p:grpSpPr>
        <a:xfrm>
          <a:off x="0" y="0"/>
          <a:ext cx="0" cy="0"/>
          <a:chOff x="0" y="0"/>
          <a:chExt cx="0" cy="0"/>
        </a:xfrm>
      </p:grpSpPr>
      <p:pic>
        <p:nvPicPr>
          <p:cNvPr id="181" name="Google Shape;181;p4" descr="background rectangle"/>
          <p:cNvPicPr preferRelativeResize="0"/>
          <p:nvPr/>
        </p:nvPicPr>
        <p:blipFill rotWithShape="1">
          <a:blip r:embed="rId6">
            <a:alphaModFix/>
          </a:blip>
          <a:srcRect/>
          <a:stretch/>
        </p:blipFill>
        <p:spPr>
          <a:xfrm>
            <a:off x="0" y="294041"/>
            <a:ext cx="4159756" cy="869950"/>
          </a:xfrm>
          <a:prstGeom prst="rect">
            <a:avLst/>
          </a:prstGeom>
          <a:noFill/>
          <a:ln>
            <a:noFill/>
          </a:ln>
        </p:spPr>
      </p:pic>
      <p:sp>
        <p:nvSpPr>
          <p:cNvPr id="182" name="Google Shape;182;p4"/>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die Monate [1/3]</a:t>
            </a:r>
            <a:endParaRPr/>
          </a:p>
        </p:txBody>
      </p:sp>
      <p:sp>
        <p:nvSpPr>
          <p:cNvPr id="183" name="Google Shape;183;p4"/>
          <p:cNvSpPr/>
          <p:nvPr/>
        </p:nvSpPr>
        <p:spPr>
          <a:xfrm>
            <a:off x="11007969" y="247046"/>
            <a:ext cx="9493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hören</a:t>
            </a:r>
            <a:endParaRPr sz="2000" b="1" i="0" u="none" strike="noStrike" cap="none">
              <a:solidFill>
                <a:srgbClr val="FFFFFF"/>
              </a:solidFill>
              <a:latin typeface="Century Gothic"/>
              <a:ea typeface="Century Gothic"/>
              <a:cs typeface="Century Gothic"/>
              <a:sym typeface="Century Gothic"/>
            </a:endParaRPr>
          </a:p>
        </p:txBody>
      </p:sp>
      <p:sp>
        <p:nvSpPr>
          <p:cNvPr id="184" name="Google Shape;184;p4"/>
          <p:cNvSpPr txBox="1"/>
          <p:nvPr/>
        </p:nvSpPr>
        <p:spPr>
          <a:xfrm>
            <a:off x="252873" y="1184154"/>
            <a:ext cx="556389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Hör zu und schreib die Monate.</a:t>
            </a:r>
            <a:endParaRPr/>
          </a:p>
        </p:txBody>
      </p:sp>
      <p:graphicFrame>
        <p:nvGraphicFramePr>
          <p:cNvPr id="185" name="Google Shape;185;p4"/>
          <p:cNvGraphicFramePr/>
          <p:nvPr>
            <p:extLst>
              <p:ext uri="{D42A27DB-BD31-4B8C-83A1-F6EECF244321}">
                <p14:modId xmlns:p14="http://schemas.microsoft.com/office/powerpoint/2010/main" val="3137835685"/>
              </p:ext>
            </p:extLst>
          </p:nvPr>
        </p:nvGraphicFramePr>
        <p:xfrm>
          <a:off x="376194" y="1757666"/>
          <a:ext cx="8718400" cy="4445400"/>
        </p:xfrm>
        <a:graphic>
          <a:graphicData uri="http://schemas.openxmlformats.org/drawingml/2006/table">
            <a:tbl>
              <a:tblPr firstRow="1" bandRow="1">
                <a:tableStyleId>{5940675A-B579-460E-94D1-54222C63F5DA}</a:tableStyleId>
              </a:tblPr>
              <a:tblGrid>
                <a:gridCol w="2179600">
                  <a:extLst>
                    <a:ext uri="{9D8B030D-6E8A-4147-A177-3AD203B41FA5}">
                      <a16:colId xmlns:a16="http://schemas.microsoft.com/office/drawing/2014/main" val="20000"/>
                    </a:ext>
                  </a:extLst>
                </a:gridCol>
                <a:gridCol w="2179600">
                  <a:extLst>
                    <a:ext uri="{9D8B030D-6E8A-4147-A177-3AD203B41FA5}">
                      <a16:colId xmlns:a16="http://schemas.microsoft.com/office/drawing/2014/main" val="20001"/>
                    </a:ext>
                  </a:extLst>
                </a:gridCol>
                <a:gridCol w="2179600">
                  <a:extLst>
                    <a:ext uri="{9D8B030D-6E8A-4147-A177-3AD203B41FA5}">
                      <a16:colId xmlns:a16="http://schemas.microsoft.com/office/drawing/2014/main" val="20002"/>
                    </a:ext>
                  </a:extLst>
                </a:gridCol>
                <a:gridCol w="2179600">
                  <a:extLst>
                    <a:ext uri="{9D8B030D-6E8A-4147-A177-3AD203B41FA5}">
                      <a16:colId xmlns:a16="http://schemas.microsoft.com/office/drawing/2014/main" val="20003"/>
                    </a:ext>
                  </a:extLst>
                </a:gridCol>
              </a:tblGrid>
              <a:tr h="1481800">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14818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14818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2"/>
                  </a:ext>
                </a:extLst>
              </a:tr>
            </a:tbl>
          </a:graphicData>
        </a:graphic>
      </p:graphicFrame>
      <p:pic>
        <p:nvPicPr>
          <p:cNvPr id="186" name="Google Shape;186;p4" descr="Snowman, Winter, Happy, Outdoors, Carrot, Frost, Snow"/>
          <p:cNvPicPr preferRelativeResize="0"/>
          <p:nvPr/>
        </p:nvPicPr>
        <p:blipFill rotWithShape="1">
          <a:blip r:embed="rId7">
            <a:alphaModFix/>
          </a:blip>
          <a:srcRect/>
          <a:stretch/>
        </p:blipFill>
        <p:spPr>
          <a:xfrm>
            <a:off x="1068494" y="1850043"/>
            <a:ext cx="847372" cy="931462"/>
          </a:xfrm>
          <a:prstGeom prst="rect">
            <a:avLst/>
          </a:prstGeom>
          <a:noFill/>
          <a:ln>
            <a:noFill/>
          </a:ln>
        </p:spPr>
      </p:pic>
      <p:pic>
        <p:nvPicPr>
          <p:cNvPr id="187" name="Google Shape;187;p4" descr="Heart, Arrow, Valentine, Love, February, Design, Set"/>
          <p:cNvPicPr preferRelativeResize="0"/>
          <p:nvPr/>
        </p:nvPicPr>
        <p:blipFill rotWithShape="1">
          <a:blip r:embed="rId8">
            <a:alphaModFix/>
          </a:blip>
          <a:srcRect/>
          <a:stretch/>
        </p:blipFill>
        <p:spPr>
          <a:xfrm>
            <a:off x="2529844" y="1783459"/>
            <a:ext cx="2362190" cy="1203240"/>
          </a:xfrm>
          <a:prstGeom prst="rect">
            <a:avLst/>
          </a:prstGeom>
          <a:noFill/>
          <a:ln>
            <a:noFill/>
          </a:ln>
        </p:spPr>
      </p:pic>
      <p:pic>
        <p:nvPicPr>
          <p:cNvPr id="188" name="Google Shape;188;p4" descr="Leaf, March, Flower, Spring, Ladybug, Bug, Nature"/>
          <p:cNvPicPr preferRelativeResize="0"/>
          <p:nvPr/>
        </p:nvPicPr>
        <p:blipFill rotWithShape="1">
          <a:blip r:embed="rId9">
            <a:alphaModFix/>
          </a:blip>
          <a:srcRect/>
          <a:stretch/>
        </p:blipFill>
        <p:spPr>
          <a:xfrm>
            <a:off x="5296855" y="1912406"/>
            <a:ext cx="1263274" cy="882976"/>
          </a:xfrm>
          <a:prstGeom prst="rect">
            <a:avLst/>
          </a:prstGeom>
          <a:noFill/>
          <a:ln>
            <a:noFill/>
          </a:ln>
        </p:spPr>
      </p:pic>
      <p:pic>
        <p:nvPicPr>
          <p:cNvPr id="189" name="Google Shape;189;p4" descr="Easter, Rabbit, Bunny, April, Easter Bunny, Egg, Hug"/>
          <p:cNvPicPr preferRelativeResize="0"/>
          <p:nvPr/>
        </p:nvPicPr>
        <p:blipFill rotWithShape="1">
          <a:blip r:embed="rId10">
            <a:alphaModFix/>
          </a:blip>
          <a:srcRect/>
          <a:stretch/>
        </p:blipFill>
        <p:spPr>
          <a:xfrm>
            <a:off x="7653528" y="1821785"/>
            <a:ext cx="700577" cy="930656"/>
          </a:xfrm>
          <a:prstGeom prst="rect">
            <a:avLst/>
          </a:prstGeom>
          <a:noFill/>
          <a:ln>
            <a:noFill/>
          </a:ln>
        </p:spPr>
      </p:pic>
      <p:pic>
        <p:nvPicPr>
          <p:cNvPr id="190" name="Google Shape;190;p4" descr="Flower, Bell, Blue, Nature, Plant, Green, Spring"/>
          <p:cNvPicPr preferRelativeResize="0"/>
          <p:nvPr/>
        </p:nvPicPr>
        <p:blipFill rotWithShape="1">
          <a:blip r:embed="rId11">
            <a:alphaModFix/>
          </a:blip>
          <a:srcRect/>
          <a:stretch/>
        </p:blipFill>
        <p:spPr>
          <a:xfrm>
            <a:off x="1239277" y="3308952"/>
            <a:ext cx="602907" cy="1048535"/>
          </a:xfrm>
          <a:prstGeom prst="rect">
            <a:avLst/>
          </a:prstGeom>
          <a:noFill/>
          <a:ln>
            <a:noFill/>
          </a:ln>
        </p:spPr>
      </p:pic>
      <p:pic>
        <p:nvPicPr>
          <p:cNvPr id="191" name="Google Shape;191;p4" descr="Fruit, Strawberry Strawberries, Raspberry Raspberries"/>
          <p:cNvPicPr preferRelativeResize="0"/>
          <p:nvPr/>
        </p:nvPicPr>
        <p:blipFill rotWithShape="1">
          <a:blip r:embed="rId12">
            <a:alphaModFix/>
          </a:blip>
          <a:srcRect/>
          <a:stretch/>
        </p:blipFill>
        <p:spPr>
          <a:xfrm>
            <a:off x="2905189" y="3330457"/>
            <a:ext cx="1414801" cy="882776"/>
          </a:xfrm>
          <a:prstGeom prst="rect">
            <a:avLst/>
          </a:prstGeom>
          <a:noFill/>
          <a:ln>
            <a:noFill/>
          </a:ln>
        </p:spPr>
      </p:pic>
      <p:pic>
        <p:nvPicPr>
          <p:cNvPr id="192" name="Google Shape;192;p4" descr="Sun, Bright, Shine, Summer, Sunflower, Sunshine, Yellow"/>
          <p:cNvPicPr preferRelativeResize="0"/>
          <p:nvPr/>
        </p:nvPicPr>
        <p:blipFill rotWithShape="1">
          <a:blip r:embed="rId13">
            <a:alphaModFix/>
          </a:blip>
          <a:srcRect/>
          <a:stretch/>
        </p:blipFill>
        <p:spPr>
          <a:xfrm>
            <a:off x="5359971" y="3333504"/>
            <a:ext cx="876682" cy="876682"/>
          </a:xfrm>
          <a:prstGeom prst="rect">
            <a:avLst/>
          </a:prstGeom>
          <a:noFill/>
          <a:ln>
            <a:noFill/>
          </a:ln>
        </p:spPr>
      </p:pic>
      <p:pic>
        <p:nvPicPr>
          <p:cNvPr id="193" name="Google Shape;193;p4" descr="Vacation, Recreation, Beach, Island"/>
          <p:cNvPicPr preferRelativeResize="0"/>
          <p:nvPr/>
        </p:nvPicPr>
        <p:blipFill rotWithShape="1">
          <a:blip r:embed="rId14">
            <a:alphaModFix/>
          </a:blip>
          <a:srcRect/>
          <a:stretch/>
        </p:blipFill>
        <p:spPr>
          <a:xfrm>
            <a:off x="7154896" y="3381492"/>
            <a:ext cx="1753246" cy="876623"/>
          </a:xfrm>
          <a:prstGeom prst="rect">
            <a:avLst/>
          </a:prstGeom>
          <a:noFill/>
          <a:ln>
            <a:noFill/>
          </a:ln>
        </p:spPr>
      </p:pic>
      <p:pic>
        <p:nvPicPr>
          <p:cNvPr id="194" name="Google Shape;194;p4" descr="Graphic, Fall Tree, Tree, Leaves, Fall, Brown, Leaf"/>
          <p:cNvPicPr preferRelativeResize="0"/>
          <p:nvPr/>
        </p:nvPicPr>
        <p:blipFill rotWithShape="1">
          <a:blip r:embed="rId15">
            <a:alphaModFix/>
          </a:blip>
          <a:srcRect/>
          <a:stretch/>
        </p:blipFill>
        <p:spPr>
          <a:xfrm>
            <a:off x="1122044" y="4838694"/>
            <a:ext cx="609898" cy="930353"/>
          </a:xfrm>
          <a:prstGeom prst="rect">
            <a:avLst/>
          </a:prstGeom>
          <a:noFill/>
          <a:ln>
            <a:noFill/>
          </a:ln>
        </p:spPr>
      </p:pic>
      <p:pic>
        <p:nvPicPr>
          <p:cNvPr id="195" name="Google Shape;195;p4" descr="Halloween, Pumpkin, Scary, Spooky, Creepy"/>
          <p:cNvPicPr preferRelativeResize="0"/>
          <p:nvPr/>
        </p:nvPicPr>
        <p:blipFill rotWithShape="1">
          <a:blip r:embed="rId16">
            <a:alphaModFix/>
          </a:blip>
          <a:srcRect/>
          <a:stretch/>
        </p:blipFill>
        <p:spPr>
          <a:xfrm>
            <a:off x="3218267" y="4790077"/>
            <a:ext cx="903621" cy="865169"/>
          </a:xfrm>
          <a:prstGeom prst="rect">
            <a:avLst/>
          </a:prstGeom>
          <a:noFill/>
          <a:ln>
            <a:noFill/>
          </a:ln>
        </p:spPr>
      </p:pic>
      <p:pic>
        <p:nvPicPr>
          <p:cNvPr id="196" name="Google Shape;196;p4" descr="Cloud, Rain, Drizzle, Water Drops, Droplets, Storm"/>
          <p:cNvPicPr preferRelativeResize="0"/>
          <p:nvPr/>
        </p:nvPicPr>
        <p:blipFill rotWithShape="1">
          <a:blip r:embed="rId17">
            <a:alphaModFix/>
          </a:blip>
          <a:srcRect/>
          <a:stretch/>
        </p:blipFill>
        <p:spPr>
          <a:xfrm>
            <a:off x="5077990" y="4710651"/>
            <a:ext cx="1615867" cy="1077245"/>
          </a:xfrm>
          <a:prstGeom prst="rect">
            <a:avLst/>
          </a:prstGeom>
          <a:noFill/>
          <a:ln>
            <a:noFill/>
          </a:ln>
        </p:spPr>
      </p:pic>
      <p:pic>
        <p:nvPicPr>
          <p:cNvPr id="197" name="Google Shape;197;p4" descr="Christmas, Christmas Tree, Decoration, Decor"/>
          <p:cNvPicPr preferRelativeResize="0"/>
          <p:nvPr/>
        </p:nvPicPr>
        <p:blipFill rotWithShape="1">
          <a:blip r:embed="rId18">
            <a:alphaModFix/>
          </a:blip>
          <a:srcRect/>
          <a:stretch/>
        </p:blipFill>
        <p:spPr>
          <a:xfrm>
            <a:off x="7612092" y="4780322"/>
            <a:ext cx="755838" cy="874924"/>
          </a:xfrm>
          <a:prstGeom prst="rect">
            <a:avLst/>
          </a:prstGeom>
          <a:noFill/>
          <a:ln>
            <a:noFill/>
          </a:ln>
        </p:spPr>
      </p:pic>
      <p:sp>
        <p:nvSpPr>
          <p:cNvPr id="198" name="Google Shape;198;p4"/>
          <p:cNvSpPr txBox="1"/>
          <p:nvPr/>
        </p:nvSpPr>
        <p:spPr>
          <a:xfrm>
            <a:off x="536501" y="2826744"/>
            <a:ext cx="202283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Januar</a:t>
            </a:r>
            <a:endParaRPr sz="2400" b="1" i="0" u="none" strike="noStrike" cap="none">
              <a:solidFill>
                <a:srgbClr val="1F3864"/>
              </a:solidFill>
              <a:latin typeface="Century Gothic"/>
              <a:ea typeface="Century Gothic"/>
              <a:cs typeface="Century Gothic"/>
              <a:sym typeface="Century Gothic"/>
            </a:endParaRPr>
          </a:p>
        </p:txBody>
      </p:sp>
      <p:sp>
        <p:nvSpPr>
          <p:cNvPr id="199" name="Google Shape;199;p4"/>
          <p:cNvSpPr txBox="1"/>
          <p:nvPr/>
        </p:nvSpPr>
        <p:spPr>
          <a:xfrm>
            <a:off x="2987499" y="2815433"/>
            <a:ext cx="139912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Februar</a:t>
            </a:r>
            <a:endParaRPr sz="2400" b="1" i="0" u="none" strike="noStrike" cap="none">
              <a:solidFill>
                <a:srgbClr val="1F3864"/>
              </a:solidFill>
              <a:latin typeface="Century Gothic"/>
              <a:ea typeface="Century Gothic"/>
              <a:cs typeface="Century Gothic"/>
              <a:sym typeface="Century Gothic"/>
            </a:endParaRPr>
          </a:p>
        </p:txBody>
      </p:sp>
      <p:sp>
        <p:nvSpPr>
          <p:cNvPr id="200" name="Google Shape;200;p4"/>
          <p:cNvSpPr txBox="1"/>
          <p:nvPr/>
        </p:nvSpPr>
        <p:spPr>
          <a:xfrm>
            <a:off x="5161340" y="2802149"/>
            <a:ext cx="12739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März</a:t>
            </a:r>
            <a:endParaRPr sz="2400" b="1" i="0" u="none" strike="noStrike" cap="none">
              <a:solidFill>
                <a:srgbClr val="1F3864"/>
              </a:solidFill>
              <a:latin typeface="Century Gothic"/>
              <a:ea typeface="Century Gothic"/>
              <a:cs typeface="Century Gothic"/>
              <a:sym typeface="Century Gothic"/>
            </a:endParaRPr>
          </a:p>
        </p:txBody>
      </p:sp>
      <p:sp>
        <p:nvSpPr>
          <p:cNvPr id="201" name="Google Shape;201;p4"/>
          <p:cNvSpPr txBox="1"/>
          <p:nvPr/>
        </p:nvSpPr>
        <p:spPr>
          <a:xfrm>
            <a:off x="7450088" y="2802149"/>
            <a:ext cx="113028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April</a:t>
            </a:r>
            <a:endParaRPr/>
          </a:p>
        </p:txBody>
      </p:sp>
      <p:sp>
        <p:nvSpPr>
          <p:cNvPr id="202" name="Google Shape;202;p4"/>
          <p:cNvSpPr txBox="1"/>
          <p:nvPr/>
        </p:nvSpPr>
        <p:spPr>
          <a:xfrm>
            <a:off x="529315" y="4293299"/>
            <a:ext cx="202283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Mai</a:t>
            </a:r>
            <a:endParaRPr/>
          </a:p>
        </p:txBody>
      </p:sp>
      <p:sp>
        <p:nvSpPr>
          <p:cNvPr id="203" name="Google Shape;203;p4"/>
          <p:cNvSpPr txBox="1"/>
          <p:nvPr/>
        </p:nvSpPr>
        <p:spPr>
          <a:xfrm>
            <a:off x="3160240" y="4278601"/>
            <a:ext cx="99951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Juni</a:t>
            </a:r>
            <a:endParaRPr sz="2400" b="1" i="0" u="none" strike="noStrike" cap="none">
              <a:solidFill>
                <a:srgbClr val="1F3864"/>
              </a:solidFill>
              <a:latin typeface="Century Gothic"/>
              <a:ea typeface="Century Gothic"/>
              <a:cs typeface="Century Gothic"/>
              <a:sym typeface="Century Gothic"/>
            </a:endParaRPr>
          </a:p>
        </p:txBody>
      </p:sp>
      <p:sp>
        <p:nvSpPr>
          <p:cNvPr id="204" name="Google Shape;204;p4"/>
          <p:cNvSpPr txBox="1"/>
          <p:nvPr/>
        </p:nvSpPr>
        <p:spPr>
          <a:xfrm>
            <a:off x="5449941" y="4278600"/>
            <a:ext cx="76466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Juli</a:t>
            </a:r>
            <a:endParaRPr sz="2400" b="1" i="0" u="none" strike="noStrike" cap="none">
              <a:solidFill>
                <a:srgbClr val="1F3864"/>
              </a:solidFill>
              <a:latin typeface="Century Gothic"/>
              <a:ea typeface="Century Gothic"/>
              <a:cs typeface="Century Gothic"/>
              <a:sym typeface="Century Gothic"/>
            </a:endParaRPr>
          </a:p>
        </p:txBody>
      </p:sp>
      <p:sp>
        <p:nvSpPr>
          <p:cNvPr id="205" name="Google Shape;205;p4"/>
          <p:cNvSpPr txBox="1"/>
          <p:nvPr/>
        </p:nvSpPr>
        <p:spPr>
          <a:xfrm>
            <a:off x="7052851" y="4306300"/>
            <a:ext cx="202283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August</a:t>
            </a:r>
            <a:endParaRPr/>
          </a:p>
        </p:txBody>
      </p:sp>
      <p:sp>
        <p:nvSpPr>
          <p:cNvPr id="206" name="Google Shape;206;p4"/>
          <p:cNvSpPr txBox="1"/>
          <p:nvPr/>
        </p:nvSpPr>
        <p:spPr>
          <a:xfrm>
            <a:off x="536501" y="5745467"/>
            <a:ext cx="20228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September</a:t>
            </a:r>
            <a:endParaRPr/>
          </a:p>
        </p:txBody>
      </p:sp>
      <p:sp>
        <p:nvSpPr>
          <p:cNvPr id="207" name="Google Shape;207;p4"/>
          <p:cNvSpPr txBox="1"/>
          <p:nvPr/>
        </p:nvSpPr>
        <p:spPr>
          <a:xfrm>
            <a:off x="2996828" y="5745467"/>
            <a:ext cx="20228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Oktober</a:t>
            </a:r>
            <a:endParaRPr sz="2400" b="1" i="0" u="none" strike="noStrike" cap="none">
              <a:solidFill>
                <a:srgbClr val="1F3864"/>
              </a:solidFill>
              <a:latin typeface="Century Gothic"/>
              <a:ea typeface="Century Gothic"/>
              <a:cs typeface="Century Gothic"/>
              <a:sym typeface="Century Gothic"/>
            </a:endParaRPr>
          </a:p>
        </p:txBody>
      </p:sp>
      <p:sp>
        <p:nvSpPr>
          <p:cNvPr id="208" name="Google Shape;208;p4"/>
          <p:cNvSpPr txBox="1"/>
          <p:nvPr/>
        </p:nvSpPr>
        <p:spPr>
          <a:xfrm>
            <a:off x="4950863" y="5745467"/>
            <a:ext cx="20228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November</a:t>
            </a:r>
            <a:endParaRPr/>
          </a:p>
        </p:txBody>
      </p:sp>
      <p:sp>
        <p:nvSpPr>
          <p:cNvPr id="209" name="Google Shape;209;p4"/>
          <p:cNvSpPr txBox="1"/>
          <p:nvPr/>
        </p:nvSpPr>
        <p:spPr>
          <a:xfrm>
            <a:off x="7194871" y="5745467"/>
            <a:ext cx="20228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Dezember</a:t>
            </a:r>
            <a:endParaRPr sz="2400" b="1" i="0" u="none" strike="noStrike" cap="none">
              <a:solidFill>
                <a:srgbClr val="1F3864"/>
              </a:solidFill>
              <a:latin typeface="Century Gothic"/>
              <a:ea typeface="Century Gothic"/>
              <a:cs typeface="Century Gothic"/>
              <a:sym typeface="Century Gothic"/>
            </a:endParaRPr>
          </a:p>
        </p:txBody>
      </p:sp>
      <p:sp>
        <p:nvSpPr>
          <p:cNvPr id="210" name="Google Shape;210;p4"/>
          <p:cNvSpPr txBox="1"/>
          <p:nvPr/>
        </p:nvSpPr>
        <p:spPr>
          <a:xfrm>
            <a:off x="860876" y="2828578"/>
            <a:ext cx="153460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_ _ _ _ _ _</a:t>
            </a:r>
            <a:endParaRPr/>
          </a:p>
        </p:txBody>
      </p:sp>
      <p:sp>
        <p:nvSpPr>
          <p:cNvPr id="211" name="Google Shape;211;p4"/>
          <p:cNvSpPr txBox="1"/>
          <p:nvPr/>
        </p:nvSpPr>
        <p:spPr>
          <a:xfrm>
            <a:off x="2902775" y="2818500"/>
            <a:ext cx="153460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_ _ _ _ _ _ _</a:t>
            </a:r>
            <a:endParaRPr/>
          </a:p>
        </p:txBody>
      </p:sp>
      <p:sp>
        <p:nvSpPr>
          <p:cNvPr id="212" name="Google Shape;212;p4"/>
          <p:cNvSpPr txBox="1"/>
          <p:nvPr/>
        </p:nvSpPr>
        <p:spPr>
          <a:xfrm>
            <a:off x="5064972" y="2818500"/>
            <a:ext cx="153460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_ _ _ _</a:t>
            </a:r>
            <a:endParaRPr/>
          </a:p>
        </p:txBody>
      </p:sp>
      <p:sp>
        <p:nvSpPr>
          <p:cNvPr id="213" name="Google Shape;213;p4"/>
          <p:cNvSpPr txBox="1"/>
          <p:nvPr/>
        </p:nvSpPr>
        <p:spPr>
          <a:xfrm>
            <a:off x="7278733" y="2820286"/>
            <a:ext cx="153460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_ _ _ _ _</a:t>
            </a:r>
            <a:endParaRPr/>
          </a:p>
        </p:txBody>
      </p:sp>
      <p:sp>
        <p:nvSpPr>
          <p:cNvPr id="214" name="Google Shape;214;p4"/>
          <p:cNvSpPr txBox="1"/>
          <p:nvPr/>
        </p:nvSpPr>
        <p:spPr>
          <a:xfrm>
            <a:off x="773426" y="4278600"/>
            <a:ext cx="153460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_ _ _</a:t>
            </a:r>
            <a:endParaRPr/>
          </a:p>
        </p:txBody>
      </p:sp>
      <p:sp>
        <p:nvSpPr>
          <p:cNvPr id="215" name="Google Shape;215;p4"/>
          <p:cNvSpPr txBox="1"/>
          <p:nvPr/>
        </p:nvSpPr>
        <p:spPr>
          <a:xfrm>
            <a:off x="2897055" y="4281983"/>
            <a:ext cx="153460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_ _ _ _</a:t>
            </a:r>
            <a:endParaRPr/>
          </a:p>
        </p:txBody>
      </p:sp>
      <p:sp>
        <p:nvSpPr>
          <p:cNvPr id="216" name="Google Shape;216;p4"/>
          <p:cNvSpPr txBox="1"/>
          <p:nvPr/>
        </p:nvSpPr>
        <p:spPr>
          <a:xfrm>
            <a:off x="5058151" y="4285515"/>
            <a:ext cx="153460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_ _ _ _</a:t>
            </a:r>
            <a:endParaRPr/>
          </a:p>
        </p:txBody>
      </p:sp>
      <p:sp>
        <p:nvSpPr>
          <p:cNvPr id="217" name="Google Shape;217;p4"/>
          <p:cNvSpPr txBox="1"/>
          <p:nvPr/>
        </p:nvSpPr>
        <p:spPr>
          <a:xfrm>
            <a:off x="7242148" y="4310541"/>
            <a:ext cx="153460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_ _ _ _ _ _</a:t>
            </a:r>
            <a:endParaRPr/>
          </a:p>
        </p:txBody>
      </p:sp>
      <p:sp>
        <p:nvSpPr>
          <p:cNvPr id="218" name="Google Shape;218;p4"/>
          <p:cNvSpPr txBox="1"/>
          <p:nvPr/>
        </p:nvSpPr>
        <p:spPr>
          <a:xfrm>
            <a:off x="526777" y="5776244"/>
            <a:ext cx="195264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_ _ _ _ _ _ _ _ _</a:t>
            </a:r>
            <a:endParaRPr/>
          </a:p>
        </p:txBody>
      </p:sp>
      <p:sp>
        <p:nvSpPr>
          <p:cNvPr id="219" name="Google Shape;219;p4"/>
          <p:cNvSpPr txBox="1"/>
          <p:nvPr/>
        </p:nvSpPr>
        <p:spPr>
          <a:xfrm>
            <a:off x="2620784" y="5769346"/>
            <a:ext cx="195264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_ _ _ _ _ _ _</a:t>
            </a:r>
            <a:endParaRPr/>
          </a:p>
        </p:txBody>
      </p:sp>
      <p:sp>
        <p:nvSpPr>
          <p:cNvPr id="220" name="Google Shape;220;p4"/>
          <p:cNvSpPr txBox="1"/>
          <p:nvPr/>
        </p:nvSpPr>
        <p:spPr>
          <a:xfrm>
            <a:off x="4893465" y="5773019"/>
            <a:ext cx="195264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_ _ _ _ _ _ _ _</a:t>
            </a:r>
            <a:endParaRPr/>
          </a:p>
        </p:txBody>
      </p:sp>
      <p:sp>
        <p:nvSpPr>
          <p:cNvPr id="221" name="Google Shape;221;p4"/>
          <p:cNvSpPr txBox="1"/>
          <p:nvPr/>
        </p:nvSpPr>
        <p:spPr>
          <a:xfrm>
            <a:off x="6996636" y="5770181"/>
            <a:ext cx="195264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_ _ _ _ _ _ _ _</a:t>
            </a:r>
            <a:endParaRPr/>
          </a:p>
        </p:txBody>
      </p:sp>
      <p:sp>
        <p:nvSpPr>
          <p:cNvPr id="222" name="Google Shape;222;p4"/>
          <p:cNvSpPr/>
          <p:nvPr/>
        </p:nvSpPr>
        <p:spPr>
          <a:xfrm>
            <a:off x="9346574" y="1726076"/>
            <a:ext cx="2695212" cy="3226509"/>
          </a:xfrm>
          <a:prstGeom prst="wedgeRoundRectCallout">
            <a:avLst>
              <a:gd name="adj1" fmla="val 12923"/>
              <a:gd name="adj2" fmla="val 65282"/>
              <a:gd name="adj3" fmla="val 16667"/>
            </a:avLst>
          </a:prstGeom>
          <a:solidFill>
            <a:srgbClr val="1E4E79"/>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Most months stress the same syllable as in English as they are borrowed words, but which two months stress a different syllable? </a:t>
            </a:r>
            <a:endParaRPr sz="2000" b="1" i="0" u="none" strike="noStrike" cap="none">
              <a:solidFill>
                <a:srgbClr val="FFFFFF"/>
              </a:solidFill>
              <a:latin typeface="Century Gothic"/>
              <a:ea typeface="Century Gothic"/>
              <a:cs typeface="Century Gothic"/>
              <a:sym typeface="Century Gothic"/>
            </a:endParaRPr>
          </a:p>
        </p:txBody>
      </p:sp>
      <p:sp>
        <p:nvSpPr>
          <p:cNvPr id="223" name="Google Shape;223;p4"/>
          <p:cNvSpPr/>
          <p:nvPr/>
        </p:nvSpPr>
        <p:spPr>
          <a:xfrm>
            <a:off x="6984548" y="4210186"/>
            <a:ext cx="2164914" cy="510986"/>
          </a:xfrm>
          <a:prstGeom prst="ellipse">
            <a:avLst/>
          </a:prstGeom>
          <a:noFill/>
          <a:ln w="381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224" name="Google Shape;224;p4"/>
          <p:cNvSpPr/>
          <p:nvPr/>
        </p:nvSpPr>
        <p:spPr>
          <a:xfrm>
            <a:off x="7038904" y="2767414"/>
            <a:ext cx="1952649" cy="571917"/>
          </a:xfrm>
          <a:prstGeom prst="ellipse">
            <a:avLst/>
          </a:prstGeom>
          <a:noFill/>
          <a:ln w="381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pic>
        <p:nvPicPr>
          <p:cNvPr id="2" name="9.2.1.5 slide 4.mp3" descr="9.2.1.5 slide 4.mp3">
            <a:hlinkClick r:id="" action="ppaction://media"/>
            <a:extLst>
              <a:ext uri="{FF2B5EF4-FFF2-40B4-BE49-F238E27FC236}">
                <a16:creationId xmlns:a16="http://schemas.microsoft.com/office/drawing/2014/main" id="{A5EF0B85-A2FE-C145-901A-B5685D2CD1B0}"/>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335086" y="138752"/>
            <a:ext cx="1063321" cy="10633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2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2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2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2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2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2"/>
                                        </p:tgtEl>
                                        <p:attrNameLst>
                                          <p:attrName>style.visibility</p:attrName>
                                        </p:attrNameLst>
                                      </p:cBhvr>
                                      <p:to>
                                        <p:strVal val="visible"/>
                                      </p:to>
                                    </p:set>
                                    <p:animEffect transition="in" filter="fade">
                                      <p:cBhvr>
                                        <p:cTn id="55" dur="500"/>
                                        <p:tgtEl>
                                          <p:spTgt spid="22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2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2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43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29"/>
        <p:cNvGrpSpPr/>
        <p:nvPr/>
      </p:nvGrpSpPr>
      <p:grpSpPr>
        <a:xfrm>
          <a:off x="0" y="0"/>
          <a:ext cx="0" cy="0"/>
          <a:chOff x="0" y="0"/>
          <a:chExt cx="0" cy="0"/>
        </a:xfrm>
      </p:grpSpPr>
      <p:pic>
        <p:nvPicPr>
          <p:cNvPr id="230" name="Google Shape;230;p5" descr="background rectangle"/>
          <p:cNvPicPr preferRelativeResize="0"/>
          <p:nvPr/>
        </p:nvPicPr>
        <p:blipFill rotWithShape="1">
          <a:blip r:embed="rId6">
            <a:alphaModFix/>
          </a:blip>
          <a:srcRect/>
          <a:stretch/>
        </p:blipFill>
        <p:spPr>
          <a:xfrm>
            <a:off x="0" y="410001"/>
            <a:ext cx="4398350" cy="869950"/>
          </a:xfrm>
          <a:prstGeom prst="rect">
            <a:avLst/>
          </a:prstGeom>
          <a:noFill/>
          <a:ln>
            <a:noFill/>
          </a:ln>
        </p:spPr>
      </p:pic>
      <p:sp>
        <p:nvSpPr>
          <p:cNvPr id="231" name="Google Shape;231;p5"/>
          <p:cNvSpPr txBox="1">
            <a:spLocks noGrp="1"/>
          </p:cNvSpPr>
          <p:nvPr>
            <p:ph type="title"/>
          </p:nvPr>
        </p:nvSpPr>
        <p:spPr>
          <a:xfrm>
            <a:off x="0" y="395574"/>
            <a:ext cx="3745089"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die Monate [2/3]</a:t>
            </a:r>
            <a:endParaRPr/>
          </a:p>
        </p:txBody>
      </p:sp>
      <p:sp>
        <p:nvSpPr>
          <p:cNvPr id="232" name="Google Shape;232;p5"/>
          <p:cNvSpPr/>
          <p:nvPr/>
        </p:nvSpPr>
        <p:spPr>
          <a:xfrm>
            <a:off x="9727095" y="247046"/>
            <a:ext cx="223023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lesen / sprechen</a:t>
            </a:r>
            <a:endParaRPr sz="1800" b="1" i="0" u="none" strike="noStrike" cap="none">
              <a:solidFill>
                <a:srgbClr val="FFFFFF"/>
              </a:solidFill>
              <a:latin typeface="Century Gothic"/>
              <a:ea typeface="Century Gothic"/>
              <a:cs typeface="Century Gothic"/>
              <a:sym typeface="Century Gothic"/>
            </a:endParaRPr>
          </a:p>
        </p:txBody>
      </p:sp>
      <p:sp>
        <p:nvSpPr>
          <p:cNvPr id="233" name="Google Shape;233;p5"/>
          <p:cNvSpPr txBox="1"/>
          <p:nvPr/>
        </p:nvSpPr>
        <p:spPr>
          <a:xfrm>
            <a:off x="263356" y="1638204"/>
            <a:ext cx="7410190"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Dreißig</a:t>
            </a:r>
            <a:r>
              <a:rPr lang="en-GB" sz="2400" b="0" i="0" u="none" strike="noStrike" cap="none" dirty="0">
                <a:solidFill>
                  <a:srgbClr val="1F3864"/>
                </a:solidFill>
                <a:latin typeface="Century Gothic"/>
                <a:ea typeface="Century Gothic"/>
                <a:cs typeface="Century Gothic"/>
                <a:sym typeface="Century Gothic"/>
              </a:rPr>
              <a:t> </a:t>
            </a:r>
            <a:r>
              <a:rPr lang="en-GB" sz="2400" b="1" i="0" u="none" strike="noStrike" cap="none" dirty="0" err="1">
                <a:solidFill>
                  <a:srgbClr val="1F3864"/>
                </a:solidFill>
                <a:latin typeface="Century Gothic"/>
                <a:ea typeface="Century Gothic"/>
                <a:cs typeface="Century Gothic"/>
                <a:sym typeface="Century Gothic"/>
              </a:rPr>
              <a:t>Tage</a:t>
            </a:r>
            <a:r>
              <a:rPr lang="en-GB" sz="2400" b="0" i="0" u="none" strike="noStrike" cap="none" dirty="0">
                <a:solidFill>
                  <a:srgbClr val="1F3864"/>
                </a:solidFill>
                <a:latin typeface="Century Gothic"/>
                <a:ea typeface="Century Gothic"/>
                <a:cs typeface="Century Gothic"/>
                <a:sym typeface="Century Gothic"/>
              </a:rPr>
              <a:t> hat September</a:t>
            </a:r>
            <a:endParaRPr dirty="0"/>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dirty="0">
                <a:solidFill>
                  <a:srgbClr val="1F3864"/>
                </a:solidFill>
                <a:latin typeface="Century Gothic"/>
                <a:ea typeface="Century Gothic"/>
                <a:cs typeface="Century Gothic"/>
                <a:sym typeface="Century Gothic"/>
              </a:rPr>
              <a:t>April</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Juni</a:t>
            </a:r>
            <a:r>
              <a:rPr lang="en-GB" sz="2400" b="0" i="0" u="none" strike="noStrike" cap="none" dirty="0">
                <a:solidFill>
                  <a:srgbClr val="1F3864"/>
                </a:solidFill>
                <a:latin typeface="Century Gothic"/>
                <a:ea typeface="Century Gothic"/>
                <a:cs typeface="Century Gothic"/>
                <a:sym typeface="Century Gothic"/>
              </a:rPr>
              <a:t> und </a:t>
            </a:r>
            <a:r>
              <a:rPr lang="en-GB" sz="2400" b="1" i="0" u="none" strike="noStrike" cap="none" dirty="0">
                <a:solidFill>
                  <a:srgbClr val="1F3864"/>
                </a:solidFill>
                <a:latin typeface="Century Gothic"/>
                <a:ea typeface="Century Gothic"/>
                <a:cs typeface="Century Gothic"/>
                <a:sym typeface="Century Gothic"/>
              </a:rPr>
              <a:t>November</a:t>
            </a:r>
            <a:r>
              <a:rPr lang="en-GB" sz="2400" b="0" i="0" u="none" strike="noStrike" cap="none" dirty="0">
                <a:solidFill>
                  <a:srgbClr val="1F3864"/>
                </a:solidFill>
                <a:latin typeface="Century Gothic"/>
                <a:ea typeface="Century Gothic"/>
                <a:cs typeface="Century Gothic"/>
                <a:sym typeface="Century Gothic"/>
              </a:rPr>
              <a:t>.</a:t>
            </a:r>
            <a:endParaRPr dirty="0"/>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err="1">
                <a:solidFill>
                  <a:srgbClr val="1F3864"/>
                </a:solidFill>
                <a:latin typeface="Century Gothic"/>
                <a:ea typeface="Century Gothic"/>
                <a:cs typeface="Century Gothic"/>
                <a:sym typeface="Century Gothic"/>
              </a:rPr>
              <a:t>Achtundzwanzig</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Tage</a:t>
            </a:r>
            <a:r>
              <a:rPr lang="en-GB" sz="2400" b="0" i="0" u="none" strike="noStrike" cap="none" dirty="0">
                <a:solidFill>
                  <a:srgbClr val="1F3864"/>
                </a:solidFill>
                <a:latin typeface="Century Gothic"/>
                <a:ea typeface="Century Gothic"/>
                <a:cs typeface="Century Gothic"/>
                <a:sym typeface="Century Gothic"/>
              </a:rPr>
              <a:t> hat </a:t>
            </a:r>
            <a:r>
              <a:rPr lang="en-GB" sz="2400" b="0" i="0" u="none" strike="noStrike" cap="none" dirty="0" err="1">
                <a:solidFill>
                  <a:srgbClr val="1F3864"/>
                </a:solidFill>
                <a:latin typeface="Century Gothic"/>
                <a:ea typeface="Century Gothic"/>
                <a:cs typeface="Century Gothic"/>
                <a:sym typeface="Century Gothic"/>
              </a:rPr>
              <a:t>Februar</a:t>
            </a:r>
            <a:endParaRPr dirty="0"/>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dirty="0" err="1">
                <a:solidFill>
                  <a:srgbClr val="1F3864"/>
                </a:solidFill>
                <a:latin typeface="Century Gothic"/>
                <a:ea typeface="Century Gothic"/>
                <a:cs typeface="Century Gothic"/>
                <a:sym typeface="Century Gothic"/>
              </a:rPr>
              <a:t>Neunundzwanzig</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nur</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im</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Schaltjahr</a:t>
            </a:r>
            <a:r>
              <a:rPr lang="en-GB" sz="2400" b="0" i="0" u="none" strike="noStrike" cap="none" dirty="0">
                <a:solidFill>
                  <a:srgbClr val="1F3864"/>
                </a:solidFill>
                <a:latin typeface="Century Gothic"/>
                <a:ea typeface="Century Gothic"/>
                <a:cs typeface="Century Gothic"/>
                <a:sym typeface="Century Gothic"/>
              </a:rPr>
              <a:t>.</a:t>
            </a:r>
            <a:endParaRPr dirty="0"/>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dirty="0">
                <a:solidFill>
                  <a:srgbClr val="1F3864"/>
                </a:solidFill>
                <a:latin typeface="Century Gothic"/>
                <a:ea typeface="Century Gothic"/>
                <a:cs typeface="Century Gothic"/>
                <a:sym typeface="Century Gothic"/>
              </a:rPr>
              <a:t>Alle </a:t>
            </a:r>
            <a:r>
              <a:rPr lang="en-GB" sz="2400" b="0" i="0" u="none" strike="noStrike" cap="none" dirty="0" err="1">
                <a:solidFill>
                  <a:srgbClr val="1F3864"/>
                </a:solidFill>
                <a:latin typeface="Century Gothic"/>
                <a:ea typeface="Century Gothic"/>
                <a:cs typeface="Century Gothic"/>
                <a:sym typeface="Century Gothic"/>
              </a:rPr>
              <a:t>anderen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ohne</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Frage</a:t>
            </a:r>
            <a:endParaRPr dirty="0"/>
          </a:p>
          <a:p>
            <a:pPr marL="0" marR="0" lvl="0" indent="0" algn="l" rtl="0">
              <a:lnSpc>
                <a:spcPct val="100000"/>
              </a:lnSpc>
              <a:spcBef>
                <a:spcPts val="0"/>
              </a:spcBef>
              <a:spcAft>
                <a:spcPts val="0"/>
              </a:spcAft>
              <a:buClr>
                <a:schemeClr val="dk1"/>
              </a:buClr>
              <a:buSzPts val="2400"/>
              <a:buFont typeface="Century Gothic"/>
              <a:buNone/>
            </a:pPr>
            <a:endParaRPr sz="2400" b="0" i="0" u="none" strike="noStrike" cap="non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dirty="0" err="1">
                <a:solidFill>
                  <a:srgbClr val="1F3864"/>
                </a:solidFill>
                <a:latin typeface="Century Gothic"/>
                <a:ea typeface="Century Gothic"/>
                <a:cs typeface="Century Gothic"/>
                <a:sym typeface="Century Gothic"/>
              </a:rPr>
              <a:t>haben</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einunddreißig</a:t>
            </a:r>
            <a:r>
              <a:rPr lang="en-GB" sz="2400" b="0" i="0" u="none" strike="noStrike" cap="none" dirty="0">
                <a:solidFill>
                  <a:srgbClr val="1F3864"/>
                </a:solidFill>
                <a:latin typeface="Century Gothic"/>
                <a:ea typeface="Century Gothic"/>
                <a:cs typeface="Century Gothic"/>
                <a:sym typeface="Century Gothic"/>
              </a:rPr>
              <a:t> </a:t>
            </a:r>
            <a:r>
              <a:rPr lang="en-GB" sz="2400" b="0" i="0" u="none" strike="noStrike" cap="none" dirty="0" err="1">
                <a:solidFill>
                  <a:srgbClr val="1F3864"/>
                </a:solidFill>
                <a:latin typeface="Century Gothic"/>
                <a:ea typeface="Century Gothic"/>
                <a:cs typeface="Century Gothic"/>
                <a:sym typeface="Century Gothic"/>
              </a:rPr>
              <a:t>Tage</a:t>
            </a:r>
            <a:r>
              <a:rPr lang="en-GB" sz="2400" b="0" i="0" u="none" strike="noStrike" cap="none" dirty="0">
                <a:solidFill>
                  <a:srgbClr val="1F3864"/>
                </a:solidFill>
                <a:latin typeface="Century Gothic"/>
                <a:ea typeface="Century Gothic"/>
                <a:cs typeface="Century Gothic"/>
                <a:sym typeface="Century Gothic"/>
              </a:rPr>
              <a:t>.</a:t>
            </a:r>
            <a:endParaRPr dirty="0"/>
          </a:p>
        </p:txBody>
      </p:sp>
      <p:sp>
        <p:nvSpPr>
          <p:cNvPr id="234" name="Google Shape;234;p5"/>
          <p:cNvSpPr txBox="1"/>
          <p:nvPr/>
        </p:nvSpPr>
        <p:spPr>
          <a:xfrm>
            <a:off x="1387169" y="2067624"/>
            <a:ext cx="85259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0" i="0" u="none" strike="noStrike" cap="none">
                <a:solidFill>
                  <a:srgbClr val="1F3864"/>
                </a:solidFill>
                <a:latin typeface="Century Gothic"/>
                <a:ea typeface="Century Gothic"/>
                <a:cs typeface="Century Gothic"/>
                <a:sym typeface="Century Gothic"/>
              </a:rPr>
              <a:t>_ _ _ _</a:t>
            </a:r>
            <a:endParaRPr/>
          </a:p>
        </p:txBody>
      </p:sp>
      <p:sp>
        <p:nvSpPr>
          <p:cNvPr id="235" name="Google Shape;235;p5"/>
          <p:cNvSpPr txBox="1"/>
          <p:nvPr/>
        </p:nvSpPr>
        <p:spPr>
          <a:xfrm>
            <a:off x="69419" y="2779140"/>
            <a:ext cx="116439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0" i="0" u="none" strike="noStrike" cap="none">
                <a:solidFill>
                  <a:srgbClr val="1F3864"/>
                </a:solidFill>
                <a:latin typeface="Century Gothic"/>
                <a:ea typeface="Century Gothic"/>
                <a:cs typeface="Century Gothic"/>
                <a:sym typeface="Century Gothic"/>
              </a:rPr>
              <a:t>_ _ _ _ _,</a:t>
            </a:r>
            <a:endParaRPr/>
          </a:p>
        </p:txBody>
      </p:sp>
      <p:sp>
        <p:nvSpPr>
          <p:cNvPr id="236" name="Google Shape;236;p5"/>
          <p:cNvSpPr txBox="1"/>
          <p:nvPr/>
        </p:nvSpPr>
        <p:spPr>
          <a:xfrm>
            <a:off x="2461956" y="2748362"/>
            <a:ext cx="1936394"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0" i="0" u="none" strike="noStrike" cap="none">
                <a:solidFill>
                  <a:srgbClr val="1F3864"/>
                </a:solidFill>
                <a:latin typeface="Century Gothic"/>
                <a:ea typeface="Century Gothic"/>
                <a:cs typeface="Century Gothic"/>
                <a:sym typeface="Century Gothic"/>
              </a:rPr>
              <a:t>_ _ _ _ _ _ _ _.</a:t>
            </a:r>
            <a:endParaRPr/>
          </a:p>
        </p:txBody>
      </p:sp>
      <p:sp>
        <p:nvSpPr>
          <p:cNvPr id="237" name="Google Shape;237;p5"/>
          <p:cNvSpPr txBox="1"/>
          <p:nvPr/>
        </p:nvSpPr>
        <p:spPr>
          <a:xfrm>
            <a:off x="69419" y="4236379"/>
            <a:ext cx="282071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0" i="0" u="none" strike="noStrike" cap="none">
                <a:solidFill>
                  <a:srgbClr val="1F3864"/>
                </a:solidFill>
                <a:latin typeface="Century Gothic"/>
                <a:ea typeface="Century Gothic"/>
                <a:cs typeface="Century Gothic"/>
                <a:sym typeface="Century Gothic"/>
              </a:rPr>
              <a:t>_ _ _ _ _ _ _ _ _ _ _ _ _ _ </a:t>
            </a:r>
            <a:endParaRPr/>
          </a:p>
        </p:txBody>
      </p:sp>
      <p:sp>
        <p:nvSpPr>
          <p:cNvPr id="238" name="Google Shape;238;p5"/>
          <p:cNvSpPr txBox="1"/>
          <p:nvPr/>
        </p:nvSpPr>
        <p:spPr>
          <a:xfrm>
            <a:off x="222773" y="5724396"/>
            <a:ext cx="116439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1800"/>
              <a:buFont typeface="Century Gothic"/>
              <a:buNone/>
            </a:pPr>
            <a:r>
              <a:rPr lang="en-GB" sz="1800" b="0" i="0" u="none" strike="noStrike" cap="none">
                <a:solidFill>
                  <a:srgbClr val="1F3864"/>
                </a:solidFill>
                <a:latin typeface="Century Gothic"/>
                <a:ea typeface="Century Gothic"/>
                <a:cs typeface="Century Gothic"/>
                <a:sym typeface="Century Gothic"/>
              </a:rPr>
              <a:t>_ _ _ _ _</a:t>
            </a:r>
            <a:endParaRPr/>
          </a:p>
        </p:txBody>
      </p:sp>
      <p:sp>
        <p:nvSpPr>
          <p:cNvPr id="239" name="Google Shape;239;p5"/>
          <p:cNvSpPr txBox="1"/>
          <p:nvPr/>
        </p:nvSpPr>
        <p:spPr>
          <a:xfrm>
            <a:off x="92913" y="1490444"/>
            <a:ext cx="515426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Wieviele Tage hat der Monat?</a:t>
            </a:r>
            <a:endParaRPr/>
          </a:p>
        </p:txBody>
      </p:sp>
      <p:pic>
        <p:nvPicPr>
          <p:cNvPr id="240" name="Google Shape;240;p5" descr="Calendar, Binder, Date, January, Month, Red, Rings"/>
          <p:cNvPicPr preferRelativeResize="0"/>
          <p:nvPr/>
        </p:nvPicPr>
        <p:blipFill rotWithShape="1">
          <a:blip r:embed="rId7">
            <a:alphaModFix/>
          </a:blip>
          <a:srcRect/>
          <a:stretch/>
        </p:blipFill>
        <p:spPr>
          <a:xfrm>
            <a:off x="6096000" y="1269814"/>
            <a:ext cx="5211590" cy="4755824"/>
          </a:xfrm>
          <a:prstGeom prst="rect">
            <a:avLst/>
          </a:prstGeom>
          <a:noFill/>
          <a:ln>
            <a:noFill/>
          </a:ln>
        </p:spPr>
      </p:pic>
      <p:sp>
        <p:nvSpPr>
          <p:cNvPr id="241" name="Google Shape;241;p5"/>
          <p:cNvSpPr/>
          <p:nvPr/>
        </p:nvSpPr>
        <p:spPr>
          <a:xfrm>
            <a:off x="9448800" y="1833992"/>
            <a:ext cx="429274" cy="636738"/>
          </a:xfrm>
          <a:prstGeom prst="roundRect">
            <a:avLst>
              <a:gd name="adj" fmla="val 16667"/>
            </a:avLst>
          </a:prstGeom>
          <a:solidFill>
            <a:srgbClr val="CC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 name="9.2.1.5 slide 5">
            <a:hlinkClick r:id="" action="ppaction://media"/>
            <a:extLst>
              <a:ext uri="{FF2B5EF4-FFF2-40B4-BE49-F238E27FC236}">
                <a16:creationId xmlns:a16="http://schemas.microsoft.com/office/drawing/2014/main" id="{9F3ABF65-B11F-4C86-800E-3B518ADB73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45242" y="365137"/>
            <a:ext cx="883838" cy="883838"/>
          </a:xfrm>
          <a:prstGeom prst="rect">
            <a:avLst/>
          </a:prstGeom>
        </p:spPr>
      </p:pic>
      <p:sp>
        <p:nvSpPr>
          <p:cNvPr id="15" name="Google Shape;222;p4">
            <a:extLst>
              <a:ext uri="{FF2B5EF4-FFF2-40B4-BE49-F238E27FC236}">
                <a16:creationId xmlns:a16="http://schemas.microsoft.com/office/drawing/2014/main" id="{E72CB20B-427D-4FFB-9673-E0C987CA9B96}"/>
              </a:ext>
            </a:extLst>
          </p:cNvPr>
          <p:cNvSpPr/>
          <p:nvPr/>
        </p:nvSpPr>
        <p:spPr>
          <a:xfrm>
            <a:off x="6381687" y="2618490"/>
            <a:ext cx="4617617" cy="3226509"/>
          </a:xfrm>
          <a:prstGeom prst="wedgeRoundRectCallout">
            <a:avLst>
              <a:gd name="adj1" fmla="val 12923"/>
              <a:gd name="adj2" fmla="val 65282"/>
              <a:gd name="adj3" fmla="val 16667"/>
            </a:avLst>
          </a:prstGeom>
          <a:solidFill>
            <a:srgbClr val="1E4E79"/>
          </a:solidFill>
          <a:ln w="12700" cap="flat" cmpd="sng">
            <a:solidFill>
              <a:schemeClr val="accent4">
                <a:lumMod val="60000"/>
                <a:lumOff val="40000"/>
              </a:schemeClr>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200" dirty="0">
                <a:solidFill>
                  <a:srgbClr val="FFFFFF"/>
                </a:solidFill>
                <a:latin typeface="Century Gothic"/>
                <a:ea typeface="Century Gothic"/>
                <a:cs typeface="Century Gothic"/>
                <a:sym typeface="Century Gothic"/>
              </a:rPr>
              <a:t>Note that all German months are masculine and you usually use the article (der) when you use them in a sentence:</a:t>
            </a:r>
            <a:br>
              <a:rPr lang="en-GB" sz="2200" dirty="0">
                <a:solidFill>
                  <a:srgbClr val="FFFFFF"/>
                </a:solidFill>
                <a:latin typeface="Century Gothic"/>
                <a:ea typeface="Century Gothic"/>
                <a:cs typeface="Century Gothic"/>
                <a:sym typeface="Century Gothic"/>
              </a:rPr>
            </a:br>
            <a:r>
              <a:rPr lang="en-GB" sz="2200" b="1" dirty="0">
                <a:solidFill>
                  <a:srgbClr val="FFFFFF"/>
                </a:solidFill>
                <a:latin typeface="Century Gothic"/>
                <a:ea typeface="Century Gothic"/>
                <a:cs typeface="Century Gothic"/>
                <a:sym typeface="Century Gothic"/>
              </a:rPr>
              <a:t>Der </a:t>
            </a:r>
            <a:r>
              <a:rPr lang="en-GB" sz="2200" b="1" dirty="0" err="1">
                <a:solidFill>
                  <a:srgbClr val="FFFFFF"/>
                </a:solidFill>
                <a:latin typeface="Century Gothic"/>
                <a:ea typeface="Century Gothic"/>
                <a:cs typeface="Century Gothic"/>
                <a:sym typeface="Century Gothic"/>
              </a:rPr>
              <a:t>Januar</a:t>
            </a:r>
            <a:r>
              <a:rPr lang="en-GB" sz="2200" b="1" dirty="0">
                <a:solidFill>
                  <a:srgbClr val="FFFFFF"/>
                </a:solidFill>
                <a:latin typeface="Century Gothic"/>
                <a:ea typeface="Century Gothic"/>
                <a:cs typeface="Century Gothic"/>
                <a:sym typeface="Century Gothic"/>
              </a:rPr>
              <a:t> </a:t>
            </a:r>
            <a:r>
              <a:rPr lang="en-GB" sz="2200" dirty="0" err="1">
                <a:solidFill>
                  <a:srgbClr val="FFFFFF"/>
                </a:solidFill>
                <a:latin typeface="Century Gothic"/>
                <a:ea typeface="Century Gothic"/>
                <a:cs typeface="Century Gothic"/>
                <a:sym typeface="Century Gothic"/>
              </a:rPr>
              <a:t>ist</a:t>
            </a:r>
            <a:r>
              <a:rPr lang="en-GB" sz="2200" dirty="0">
                <a:solidFill>
                  <a:srgbClr val="FFFFFF"/>
                </a:solidFill>
                <a:latin typeface="Century Gothic"/>
                <a:ea typeface="Century Gothic"/>
                <a:cs typeface="Century Gothic"/>
                <a:sym typeface="Century Gothic"/>
              </a:rPr>
              <a:t> </a:t>
            </a:r>
            <a:r>
              <a:rPr lang="en-GB" sz="2200" dirty="0" err="1">
                <a:solidFill>
                  <a:srgbClr val="FFFFFF"/>
                </a:solidFill>
                <a:latin typeface="Century Gothic"/>
                <a:ea typeface="Century Gothic"/>
                <a:cs typeface="Century Gothic"/>
                <a:sym typeface="Century Gothic"/>
              </a:rPr>
              <a:t>ein</a:t>
            </a:r>
            <a:r>
              <a:rPr lang="en-GB" sz="2200" dirty="0">
                <a:solidFill>
                  <a:srgbClr val="FFFFFF"/>
                </a:solidFill>
                <a:latin typeface="Century Gothic"/>
                <a:ea typeface="Century Gothic"/>
                <a:cs typeface="Century Gothic"/>
                <a:sym typeface="Century Gothic"/>
              </a:rPr>
              <a:t> </a:t>
            </a:r>
            <a:r>
              <a:rPr lang="en-GB" sz="2200" dirty="0" err="1">
                <a:solidFill>
                  <a:srgbClr val="FFFFFF"/>
                </a:solidFill>
                <a:latin typeface="Century Gothic"/>
                <a:ea typeface="Century Gothic"/>
                <a:cs typeface="Century Gothic"/>
                <a:sym typeface="Century Gothic"/>
              </a:rPr>
              <a:t>kalter</a:t>
            </a:r>
            <a:r>
              <a:rPr lang="en-GB" sz="2200" dirty="0">
                <a:solidFill>
                  <a:srgbClr val="FFFFFF"/>
                </a:solidFill>
                <a:latin typeface="Century Gothic"/>
                <a:ea typeface="Century Gothic"/>
                <a:cs typeface="Century Gothic"/>
                <a:sym typeface="Century Gothic"/>
              </a:rPr>
              <a:t> Monat in Deutschland.</a:t>
            </a:r>
            <a:endParaRPr sz="2200" b="1" i="0" u="none" strike="noStrike" cap="none" dirty="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6" descr="background rectangle"/>
          <p:cNvPicPr preferRelativeResize="0"/>
          <p:nvPr/>
        </p:nvPicPr>
        <p:blipFill rotWithShape="1">
          <a:blip r:embed="rId3">
            <a:alphaModFix/>
          </a:blip>
          <a:srcRect/>
          <a:stretch/>
        </p:blipFill>
        <p:spPr>
          <a:xfrm>
            <a:off x="13063" y="330257"/>
            <a:ext cx="3992679" cy="869950"/>
          </a:xfrm>
          <a:prstGeom prst="rect">
            <a:avLst/>
          </a:prstGeom>
          <a:noFill/>
          <a:ln>
            <a:noFill/>
          </a:ln>
        </p:spPr>
      </p:pic>
      <p:sp>
        <p:nvSpPr>
          <p:cNvPr id="248" name="Google Shape;248;p6"/>
          <p:cNvSpPr txBox="1">
            <a:spLocks noGrp="1"/>
          </p:cNvSpPr>
          <p:nvPr>
            <p:ph type="title"/>
          </p:nvPr>
        </p:nvSpPr>
        <p:spPr>
          <a:xfrm>
            <a:off x="-45244" y="330257"/>
            <a:ext cx="3745089"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die Monate [3/3]</a:t>
            </a:r>
            <a:endParaRPr/>
          </a:p>
        </p:txBody>
      </p:sp>
      <p:sp>
        <p:nvSpPr>
          <p:cNvPr id="249" name="Google Shape;249;p6"/>
          <p:cNvSpPr/>
          <p:nvPr/>
        </p:nvSpPr>
        <p:spPr>
          <a:xfrm>
            <a:off x="9727095" y="247046"/>
            <a:ext cx="223023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lesen / sprechen</a:t>
            </a:r>
            <a:endParaRPr sz="1800" b="1" i="0" u="none" strike="noStrike" cap="none">
              <a:solidFill>
                <a:srgbClr val="FFFFFF"/>
              </a:solidFill>
              <a:latin typeface="Century Gothic"/>
              <a:ea typeface="Century Gothic"/>
              <a:cs typeface="Century Gothic"/>
              <a:sym typeface="Century Gothic"/>
            </a:endParaRPr>
          </a:p>
        </p:txBody>
      </p:sp>
      <p:pic>
        <p:nvPicPr>
          <p:cNvPr id="250" name="Google Shape;250;p6" descr="A picture containing colorful&#10;&#10;Description automatically generated"/>
          <p:cNvPicPr preferRelativeResize="0"/>
          <p:nvPr/>
        </p:nvPicPr>
        <p:blipFill rotWithShape="1">
          <a:blip r:embed="rId4">
            <a:alphaModFix/>
          </a:blip>
          <a:srcRect r="50000"/>
          <a:stretch/>
        </p:blipFill>
        <p:spPr>
          <a:xfrm rot="5400000">
            <a:off x="2963825" y="4204878"/>
            <a:ext cx="1827507" cy="2384326"/>
          </a:xfrm>
          <a:prstGeom prst="rect">
            <a:avLst/>
          </a:prstGeom>
          <a:noFill/>
          <a:ln>
            <a:noFill/>
          </a:ln>
        </p:spPr>
      </p:pic>
      <p:cxnSp>
        <p:nvCxnSpPr>
          <p:cNvPr id="251" name="Google Shape;251;p6"/>
          <p:cNvCxnSpPr/>
          <p:nvPr/>
        </p:nvCxnSpPr>
        <p:spPr>
          <a:xfrm>
            <a:off x="905772" y="3309628"/>
            <a:ext cx="2088248" cy="1524979"/>
          </a:xfrm>
          <a:prstGeom prst="straightConnector1">
            <a:avLst/>
          </a:prstGeom>
          <a:noFill/>
          <a:ln w="57150" cap="flat" cmpd="sng">
            <a:solidFill>
              <a:srgbClr val="002060"/>
            </a:solidFill>
            <a:prstDash val="solid"/>
            <a:miter lim="800000"/>
            <a:headEnd type="none" w="sm" len="sm"/>
            <a:tailEnd type="triangle" w="med" len="med"/>
          </a:ln>
        </p:spPr>
      </p:cxnSp>
      <p:sp>
        <p:nvSpPr>
          <p:cNvPr id="252" name="Google Shape;252;p6"/>
          <p:cNvSpPr txBox="1"/>
          <p:nvPr/>
        </p:nvSpPr>
        <p:spPr>
          <a:xfrm>
            <a:off x="154321" y="2733720"/>
            <a:ext cx="186205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err="1">
                <a:solidFill>
                  <a:srgbClr val="1F3864"/>
                </a:solidFill>
                <a:latin typeface="Century Gothic"/>
                <a:ea typeface="Century Gothic"/>
                <a:cs typeface="Century Gothic"/>
                <a:sym typeface="Century Gothic"/>
              </a:rPr>
              <a:t>Januar</a:t>
            </a:r>
            <a:r>
              <a:rPr lang="en-GB" sz="2000" b="0" i="0" u="none" strike="noStrike" cap="none" dirty="0">
                <a:solidFill>
                  <a:srgbClr val="1F3864"/>
                </a:solidFill>
                <a:latin typeface="Century Gothic"/>
                <a:ea typeface="Century Gothic"/>
                <a:cs typeface="Century Gothic"/>
                <a:sym typeface="Century Gothic"/>
              </a:rPr>
              <a:t> (31)</a:t>
            </a:r>
            <a:endParaRPr dirty="0"/>
          </a:p>
        </p:txBody>
      </p:sp>
      <p:cxnSp>
        <p:nvCxnSpPr>
          <p:cNvPr id="253" name="Google Shape;253;p6"/>
          <p:cNvCxnSpPr>
            <a:stCxn id="254" idx="2"/>
          </p:cNvCxnSpPr>
          <p:nvPr/>
        </p:nvCxnSpPr>
        <p:spPr>
          <a:xfrm>
            <a:off x="2217908" y="3789827"/>
            <a:ext cx="919200" cy="932100"/>
          </a:xfrm>
          <a:prstGeom prst="straightConnector1">
            <a:avLst/>
          </a:prstGeom>
          <a:noFill/>
          <a:ln w="57150" cap="flat" cmpd="sng">
            <a:solidFill>
              <a:srgbClr val="002060"/>
            </a:solidFill>
            <a:prstDash val="solid"/>
            <a:miter lim="800000"/>
            <a:headEnd type="none" w="sm" len="sm"/>
            <a:tailEnd type="triangle" w="med" len="med"/>
          </a:ln>
        </p:spPr>
      </p:cxnSp>
      <p:sp>
        <p:nvSpPr>
          <p:cNvPr id="254" name="Google Shape;254;p6"/>
          <p:cNvSpPr txBox="1"/>
          <p:nvPr/>
        </p:nvSpPr>
        <p:spPr>
          <a:xfrm>
            <a:off x="1217008" y="3389717"/>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dirty="0" err="1">
                <a:solidFill>
                  <a:srgbClr val="1F3864"/>
                </a:solidFill>
                <a:latin typeface="Century Gothic"/>
                <a:ea typeface="Century Gothic"/>
                <a:cs typeface="Century Gothic"/>
                <a:sym typeface="Century Gothic"/>
              </a:rPr>
              <a:t>Februar</a:t>
            </a:r>
            <a:endParaRPr sz="2000" b="0" i="0" u="none" strike="noStrike" cap="none" dirty="0">
              <a:solidFill>
                <a:srgbClr val="1F3864"/>
              </a:solidFill>
              <a:latin typeface="Century Gothic"/>
              <a:ea typeface="Century Gothic"/>
              <a:cs typeface="Century Gothic"/>
              <a:sym typeface="Century Gothic"/>
            </a:endParaRPr>
          </a:p>
        </p:txBody>
      </p:sp>
      <p:cxnSp>
        <p:nvCxnSpPr>
          <p:cNvPr id="255" name="Google Shape;255;p6"/>
          <p:cNvCxnSpPr>
            <a:stCxn id="256" idx="2"/>
          </p:cNvCxnSpPr>
          <p:nvPr/>
        </p:nvCxnSpPr>
        <p:spPr>
          <a:xfrm>
            <a:off x="2815138" y="3143181"/>
            <a:ext cx="443400" cy="1462500"/>
          </a:xfrm>
          <a:prstGeom prst="straightConnector1">
            <a:avLst/>
          </a:prstGeom>
          <a:noFill/>
          <a:ln w="57150" cap="flat" cmpd="sng">
            <a:solidFill>
              <a:srgbClr val="002060"/>
            </a:solidFill>
            <a:prstDash val="solid"/>
            <a:miter lim="800000"/>
            <a:headEnd type="none" w="sm" len="sm"/>
            <a:tailEnd type="triangle" w="med" len="med"/>
          </a:ln>
        </p:spPr>
      </p:cxnSp>
      <p:sp>
        <p:nvSpPr>
          <p:cNvPr id="256" name="Google Shape;256;p6"/>
          <p:cNvSpPr txBox="1"/>
          <p:nvPr/>
        </p:nvSpPr>
        <p:spPr>
          <a:xfrm>
            <a:off x="1814238" y="2743071"/>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dirty="0" err="1">
                <a:solidFill>
                  <a:srgbClr val="1F3864"/>
                </a:solidFill>
                <a:latin typeface="Century Gothic"/>
                <a:ea typeface="Century Gothic"/>
                <a:cs typeface="Century Gothic"/>
                <a:sym typeface="Century Gothic"/>
              </a:rPr>
              <a:t>März</a:t>
            </a:r>
            <a:r>
              <a:rPr lang="en-GB" sz="2000" b="1" i="0" u="none" strike="noStrike" cap="none" dirty="0">
                <a:solidFill>
                  <a:srgbClr val="1F3864"/>
                </a:solidFill>
                <a:latin typeface="Century Gothic"/>
                <a:ea typeface="Century Gothic"/>
                <a:cs typeface="Century Gothic"/>
                <a:sym typeface="Century Gothic"/>
              </a:rPr>
              <a:t> </a:t>
            </a:r>
            <a:r>
              <a:rPr lang="en-GB" sz="2000" b="0" i="0" u="none" strike="noStrike" cap="none" dirty="0">
                <a:solidFill>
                  <a:srgbClr val="1F3864"/>
                </a:solidFill>
                <a:latin typeface="Century Gothic"/>
                <a:ea typeface="Century Gothic"/>
                <a:cs typeface="Century Gothic"/>
                <a:sym typeface="Century Gothic"/>
              </a:rPr>
              <a:t>(31)</a:t>
            </a:r>
            <a:endParaRPr dirty="0"/>
          </a:p>
        </p:txBody>
      </p:sp>
      <p:sp>
        <p:nvSpPr>
          <p:cNvPr id="257" name="Google Shape;257;p6"/>
          <p:cNvSpPr txBox="1"/>
          <p:nvPr/>
        </p:nvSpPr>
        <p:spPr>
          <a:xfrm>
            <a:off x="57062" y="1418494"/>
            <a:ext cx="515426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Wieviele Tage hat der Monat?</a:t>
            </a:r>
            <a:endParaRPr sz="2400" b="0" i="0" u="none" strike="noStrike" cap="none">
              <a:solidFill>
                <a:srgbClr val="1F3864"/>
              </a:solidFill>
              <a:latin typeface="Century Gothic"/>
              <a:ea typeface="Century Gothic"/>
              <a:cs typeface="Century Gothic"/>
              <a:sym typeface="Century Gothic"/>
            </a:endParaRPr>
          </a:p>
        </p:txBody>
      </p:sp>
      <p:sp>
        <p:nvSpPr>
          <p:cNvPr id="258" name="Google Shape;258;p6"/>
          <p:cNvSpPr/>
          <p:nvPr/>
        </p:nvSpPr>
        <p:spPr>
          <a:xfrm>
            <a:off x="7863839" y="905181"/>
            <a:ext cx="3301631" cy="1313071"/>
          </a:xfrm>
          <a:prstGeom prst="wedgeRoundRectCallout">
            <a:avLst>
              <a:gd name="adj1" fmla="val 11084"/>
              <a:gd name="adj2" fmla="val 76549"/>
              <a:gd name="adj3" fmla="val 16667"/>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0" i="0" u="none" strike="noStrike" cap="none">
                <a:solidFill>
                  <a:srgbClr val="FFFFFF"/>
                </a:solidFill>
                <a:latin typeface="Century Gothic"/>
                <a:ea typeface="Century Gothic"/>
                <a:cs typeface="Century Gothic"/>
                <a:sym typeface="Century Gothic"/>
              </a:rPr>
              <a:t>Many German-speaking children learn which months have 31 days by using their knuckles.</a:t>
            </a:r>
            <a:endParaRPr sz="2000" b="1" i="0" u="none" strike="noStrike" cap="none">
              <a:solidFill>
                <a:srgbClr val="FFFFFF"/>
              </a:solidFill>
              <a:latin typeface="Century Gothic"/>
              <a:ea typeface="Century Gothic"/>
              <a:cs typeface="Century Gothic"/>
              <a:sym typeface="Century Gothic"/>
            </a:endParaRPr>
          </a:p>
        </p:txBody>
      </p:sp>
      <p:pic>
        <p:nvPicPr>
          <p:cNvPr id="259" name="Google Shape;259;p6" descr="A picture containing colorful&#10;&#10;Description automatically generated"/>
          <p:cNvPicPr preferRelativeResize="0"/>
          <p:nvPr/>
        </p:nvPicPr>
        <p:blipFill rotWithShape="1">
          <a:blip r:embed="rId5">
            <a:alphaModFix/>
          </a:blip>
          <a:srcRect r="50000"/>
          <a:stretch/>
        </p:blipFill>
        <p:spPr>
          <a:xfrm rot="-5400000" flipH="1">
            <a:off x="7661421" y="4188499"/>
            <a:ext cx="1695358" cy="2384326"/>
          </a:xfrm>
          <a:prstGeom prst="rect">
            <a:avLst/>
          </a:prstGeom>
          <a:noFill/>
          <a:ln>
            <a:noFill/>
          </a:ln>
        </p:spPr>
      </p:pic>
      <p:sp>
        <p:nvSpPr>
          <p:cNvPr id="260" name="Google Shape;260;p6"/>
          <p:cNvSpPr txBox="1"/>
          <p:nvPr/>
        </p:nvSpPr>
        <p:spPr>
          <a:xfrm>
            <a:off x="2505511" y="3309628"/>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April</a:t>
            </a:r>
            <a:endParaRPr sz="2000" b="0" i="0" u="none" strike="noStrike" cap="none">
              <a:solidFill>
                <a:srgbClr val="1F3864"/>
              </a:solidFill>
              <a:latin typeface="Century Gothic"/>
              <a:ea typeface="Century Gothic"/>
              <a:cs typeface="Century Gothic"/>
              <a:sym typeface="Century Gothic"/>
            </a:endParaRPr>
          </a:p>
        </p:txBody>
      </p:sp>
      <p:cxnSp>
        <p:nvCxnSpPr>
          <p:cNvPr id="261" name="Google Shape;261;p6"/>
          <p:cNvCxnSpPr/>
          <p:nvPr/>
        </p:nvCxnSpPr>
        <p:spPr>
          <a:xfrm flipH="1">
            <a:off x="3464866" y="3728925"/>
            <a:ext cx="54692" cy="858846"/>
          </a:xfrm>
          <a:prstGeom prst="straightConnector1">
            <a:avLst/>
          </a:prstGeom>
          <a:noFill/>
          <a:ln w="57150" cap="flat" cmpd="sng">
            <a:solidFill>
              <a:srgbClr val="002060"/>
            </a:solidFill>
            <a:prstDash val="solid"/>
            <a:miter lim="800000"/>
            <a:headEnd type="none" w="sm" len="sm"/>
            <a:tailEnd type="triangle" w="med" len="med"/>
          </a:ln>
        </p:spPr>
      </p:cxnSp>
      <p:sp>
        <p:nvSpPr>
          <p:cNvPr id="262" name="Google Shape;262;p6"/>
          <p:cNvSpPr txBox="1"/>
          <p:nvPr/>
        </p:nvSpPr>
        <p:spPr>
          <a:xfrm>
            <a:off x="3273723" y="2675826"/>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Mai </a:t>
            </a:r>
            <a:r>
              <a:rPr lang="en-GB" sz="2000" b="0" i="0" u="none" strike="noStrike" cap="none">
                <a:solidFill>
                  <a:srgbClr val="1F3864"/>
                </a:solidFill>
                <a:latin typeface="Century Gothic"/>
                <a:ea typeface="Century Gothic"/>
                <a:cs typeface="Century Gothic"/>
                <a:sym typeface="Century Gothic"/>
              </a:rPr>
              <a:t>(31)</a:t>
            </a:r>
            <a:endParaRPr/>
          </a:p>
        </p:txBody>
      </p:sp>
      <p:cxnSp>
        <p:nvCxnSpPr>
          <p:cNvPr id="263" name="Google Shape;263;p6"/>
          <p:cNvCxnSpPr/>
          <p:nvPr/>
        </p:nvCxnSpPr>
        <p:spPr>
          <a:xfrm flipH="1">
            <a:off x="3746174" y="3075936"/>
            <a:ext cx="246505" cy="1340106"/>
          </a:xfrm>
          <a:prstGeom prst="straightConnector1">
            <a:avLst/>
          </a:prstGeom>
          <a:noFill/>
          <a:ln w="57150" cap="flat" cmpd="sng">
            <a:solidFill>
              <a:srgbClr val="002060"/>
            </a:solidFill>
            <a:prstDash val="solid"/>
            <a:miter lim="800000"/>
            <a:headEnd type="none" w="sm" len="sm"/>
            <a:tailEnd type="triangle" w="med" len="med"/>
          </a:ln>
        </p:spPr>
      </p:cxnSp>
      <p:sp>
        <p:nvSpPr>
          <p:cNvPr id="264" name="Google Shape;264;p6"/>
          <p:cNvSpPr txBox="1"/>
          <p:nvPr/>
        </p:nvSpPr>
        <p:spPr>
          <a:xfrm>
            <a:off x="3372186" y="3319222"/>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Juni</a:t>
            </a:r>
            <a:endParaRPr sz="2000" b="0" i="0" u="none" strike="noStrike" cap="none">
              <a:solidFill>
                <a:srgbClr val="1F3864"/>
              </a:solidFill>
              <a:latin typeface="Century Gothic"/>
              <a:ea typeface="Century Gothic"/>
              <a:cs typeface="Century Gothic"/>
              <a:sym typeface="Century Gothic"/>
            </a:endParaRPr>
          </a:p>
        </p:txBody>
      </p:sp>
      <p:cxnSp>
        <p:nvCxnSpPr>
          <p:cNvPr id="265" name="Google Shape;265;p6"/>
          <p:cNvCxnSpPr/>
          <p:nvPr/>
        </p:nvCxnSpPr>
        <p:spPr>
          <a:xfrm flipH="1">
            <a:off x="3872912" y="3728925"/>
            <a:ext cx="376490" cy="811715"/>
          </a:xfrm>
          <a:prstGeom prst="straightConnector1">
            <a:avLst/>
          </a:prstGeom>
          <a:noFill/>
          <a:ln w="57150" cap="flat" cmpd="sng">
            <a:solidFill>
              <a:srgbClr val="002060"/>
            </a:solidFill>
            <a:prstDash val="solid"/>
            <a:miter lim="800000"/>
            <a:headEnd type="none" w="sm" len="sm"/>
            <a:tailEnd type="triangle" w="med" len="med"/>
          </a:ln>
        </p:spPr>
      </p:cxnSp>
      <p:sp>
        <p:nvSpPr>
          <p:cNvPr id="266" name="Google Shape;266;p6"/>
          <p:cNvSpPr txBox="1"/>
          <p:nvPr/>
        </p:nvSpPr>
        <p:spPr>
          <a:xfrm>
            <a:off x="4519464" y="2732393"/>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Juli </a:t>
            </a:r>
            <a:r>
              <a:rPr lang="en-GB" sz="2000" b="0" i="0" u="none" strike="noStrike" cap="none">
                <a:solidFill>
                  <a:srgbClr val="1F3864"/>
                </a:solidFill>
                <a:latin typeface="Century Gothic"/>
                <a:ea typeface="Century Gothic"/>
                <a:cs typeface="Century Gothic"/>
                <a:sym typeface="Century Gothic"/>
              </a:rPr>
              <a:t>(31)</a:t>
            </a:r>
            <a:endParaRPr/>
          </a:p>
        </p:txBody>
      </p:sp>
      <p:cxnSp>
        <p:nvCxnSpPr>
          <p:cNvPr id="267" name="Google Shape;267;p6"/>
          <p:cNvCxnSpPr/>
          <p:nvPr/>
        </p:nvCxnSpPr>
        <p:spPr>
          <a:xfrm flipH="1">
            <a:off x="4228687" y="3236194"/>
            <a:ext cx="1021041" cy="1357847"/>
          </a:xfrm>
          <a:prstGeom prst="straightConnector1">
            <a:avLst/>
          </a:prstGeom>
          <a:noFill/>
          <a:ln w="57150" cap="flat" cmpd="sng">
            <a:solidFill>
              <a:srgbClr val="002060"/>
            </a:solidFill>
            <a:prstDash val="solid"/>
            <a:miter lim="800000"/>
            <a:headEnd type="none" w="sm" len="sm"/>
            <a:tailEnd type="triangle" w="med" len="med"/>
          </a:ln>
        </p:spPr>
      </p:cxnSp>
      <p:sp>
        <p:nvSpPr>
          <p:cNvPr id="268" name="Google Shape;268;p6"/>
          <p:cNvSpPr txBox="1"/>
          <p:nvPr/>
        </p:nvSpPr>
        <p:spPr>
          <a:xfrm>
            <a:off x="6206559" y="2707555"/>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August </a:t>
            </a:r>
            <a:r>
              <a:rPr lang="en-GB" sz="2000" b="0" i="0" u="none" strike="noStrike" cap="none">
                <a:solidFill>
                  <a:srgbClr val="1F3864"/>
                </a:solidFill>
                <a:latin typeface="Century Gothic"/>
                <a:ea typeface="Century Gothic"/>
                <a:cs typeface="Century Gothic"/>
                <a:sym typeface="Century Gothic"/>
              </a:rPr>
              <a:t>(31)</a:t>
            </a:r>
            <a:endParaRPr/>
          </a:p>
        </p:txBody>
      </p:sp>
      <p:cxnSp>
        <p:nvCxnSpPr>
          <p:cNvPr id="269" name="Google Shape;269;p6"/>
          <p:cNvCxnSpPr/>
          <p:nvPr/>
        </p:nvCxnSpPr>
        <p:spPr>
          <a:xfrm>
            <a:off x="7136943" y="3284812"/>
            <a:ext cx="1061387" cy="1225899"/>
          </a:xfrm>
          <a:prstGeom prst="straightConnector1">
            <a:avLst/>
          </a:prstGeom>
          <a:noFill/>
          <a:ln w="57150" cap="flat" cmpd="sng">
            <a:solidFill>
              <a:srgbClr val="002060"/>
            </a:solidFill>
            <a:prstDash val="solid"/>
            <a:miter lim="800000"/>
            <a:headEnd type="none" w="sm" len="sm"/>
            <a:tailEnd type="triangle" w="med" len="med"/>
          </a:ln>
        </p:spPr>
      </p:cxnSp>
      <p:sp>
        <p:nvSpPr>
          <p:cNvPr id="270" name="Google Shape;270;p6"/>
          <p:cNvSpPr txBox="1"/>
          <p:nvPr/>
        </p:nvSpPr>
        <p:spPr>
          <a:xfrm>
            <a:off x="7376803" y="3109573"/>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September</a:t>
            </a:r>
            <a:endParaRPr sz="2000" b="0" i="0" u="none" strike="noStrike" cap="none">
              <a:solidFill>
                <a:srgbClr val="1F3864"/>
              </a:solidFill>
              <a:latin typeface="Century Gothic"/>
              <a:ea typeface="Century Gothic"/>
              <a:cs typeface="Century Gothic"/>
              <a:sym typeface="Century Gothic"/>
            </a:endParaRPr>
          </a:p>
        </p:txBody>
      </p:sp>
      <p:cxnSp>
        <p:nvCxnSpPr>
          <p:cNvPr id="271" name="Google Shape;271;p6"/>
          <p:cNvCxnSpPr>
            <a:stCxn id="270" idx="2"/>
            <a:endCxn id="259" idx="1"/>
          </p:cNvCxnSpPr>
          <p:nvPr/>
        </p:nvCxnSpPr>
        <p:spPr>
          <a:xfrm>
            <a:off x="8377703" y="3509683"/>
            <a:ext cx="131400" cy="1023300"/>
          </a:xfrm>
          <a:prstGeom prst="straightConnector1">
            <a:avLst/>
          </a:prstGeom>
          <a:noFill/>
          <a:ln w="57150" cap="flat" cmpd="sng">
            <a:solidFill>
              <a:srgbClr val="002060"/>
            </a:solidFill>
            <a:prstDash val="solid"/>
            <a:miter lim="800000"/>
            <a:headEnd type="none" w="sm" len="sm"/>
            <a:tailEnd type="triangle" w="med" len="med"/>
          </a:ln>
        </p:spPr>
      </p:cxnSp>
      <p:sp>
        <p:nvSpPr>
          <p:cNvPr id="272" name="Google Shape;272;p6"/>
          <p:cNvSpPr txBox="1"/>
          <p:nvPr/>
        </p:nvSpPr>
        <p:spPr>
          <a:xfrm>
            <a:off x="8240304" y="2675826"/>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Oktober </a:t>
            </a:r>
            <a:r>
              <a:rPr lang="en-GB" sz="2000" b="0" i="0" u="none" strike="noStrike" cap="none">
                <a:solidFill>
                  <a:srgbClr val="1F3864"/>
                </a:solidFill>
                <a:latin typeface="Century Gothic"/>
                <a:ea typeface="Century Gothic"/>
                <a:cs typeface="Century Gothic"/>
                <a:sym typeface="Century Gothic"/>
              </a:rPr>
              <a:t>(31)</a:t>
            </a:r>
            <a:endParaRPr/>
          </a:p>
        </p:txBody>
      </p:sp>
      <p:cxnSp>
        <p:nvCxnSpPr>
          <p:cNvPr id="273" name="Google Shape;273;p6"/>
          <p:cNvCxnSpPr>
            <a:stCxn id="272" idx="2"/>
          </p:cNvCxnSpPr>
          <p:nvPr/>
        </p:nvCxnSpPr>
        <p:spPr>
          <a:xfrm flipH="1">
            <a:off x="8748904" y="3075936"/>
            <a:ext cx="492300" cy="1415400"/>
          </a:xfrm>
          <a:prstGeom prst="straightConnector1">
            <a:avLst/>
          </a:prstGeom>
          <a:noFill/>
          <a:ln w="57150" cap="flat" cmpd="sng">
            <a:solidFill>
              <a:srgbClr val="002060"/>
            </a:solidFill>
            <a:prstDash val="solid"/>
            <a:miter lim="800000"/>
            <a:headEnd type="none" w="sm" len="sm"/>
            <a:tailEnd type="triangle" w="med" len="med"/>
          </a:ln>
        </p:spPr>
      </p:cxnSp>
      <p:sp>
        <p:nvSpPr>
          <p:cNvPr id="274" name="Google Shape;274;p6"/>
          <p:cNvSpPr txBox="1"/>
          <p:nvPr/>
        </p:nvSpPr>
        <p:spPr>
          <a:xfrm>
            <a:off x="8960387" y="3236558"/>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November</a:t>
            </a:r>
            <a:endParaRPr sz="2000" b="0" i="0" u="none" strike="noStrike" cap="none">
              <a:solidFill>
                <a:srgbClr val="1F3864"/>
              </a:solidFill>
              <a:latin typeface="Century Gothic"/>
              <a:ea typeface="Century Gothic"/>
              <a:cs typeface="Century Gothic"/>
              <a:sym typeface="Century Gothic"/>
            </a:endParaRPr>
          </a:p>
        </p:txBody>
      </p:sp>
      <p:cxnSp>
        <p:nvCxnSpPr>
          <p:cNvPr id="275" name="Google Shape;275;p6"/>
          <p:cNvCxnSpPr/>
          <p:nvPr/>
        </p:nvCxnSpPr>
        <p:spPr>
          <a:xfrm flipH="1">
            <a:off x="8884619" y="3719332"/>
            <a:ext cx="685247" cy="932112"/>
          </a:xfrm>
          <a:prstGeom prst="straightConnector1">
            <a:avLst/>
          </a:prstGeom>
          <a:noFill/>
          <a:ln w="57150" cap="flat" cmpd="sng">
            <a:solidFill>
              <a:srgbClr val="002060"/>
            </a:solidFill>
            <a:prstDash val="solid"/>
            <a:miter lim="800000"/>
            <a:headEnd type="none" w="sm" len="sm"/>
            <a:tailEnd type="triangle" w="med" len="med"/>
          </a:ln>
        </p:spPr>
      </p:cxnSp>
      <p:sp>
        <p:nvSpPr>
          <p:cNvPr id="276" name="Google Shape;276;p6"/>
          <p:cNvSpPr txBox="1"/>
          <p:nvPr/>
        </p:nvSpPr>
        <p:spPr>
          <a:xfrm>
            <a:off x="10157312" y="2768776"/>
            <a:ext cx="2001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Dezember </a:t>
            </a:r>
            <a:r>
              <a:rPr lang="en-GB" sz="2000" b="0" i="0" u="none" strike="noStrike" cap="none">
                <a:solidFill>
                  <a:srgbClr val="1F3864"/>
                </a:solidFill>
                <a:latin typeface="Century Gothic"/>
                <a:ea typeface="Century Gothic"/>
                <a:cs typeface="Century Gothic"/>
                <a:sym typeface="Century Gothic"/>
              </a:rPr>
              <a:t>(31)</a:t>
            </a:r>
            <a:endParaRPr/>
          </a:p>
        </p:txBody>
      </p:sp>
      <p:cxnSp>
        <p:nvCxnSpPr>
          <p:cNvPr id="277" name="Google Shape;277;p6"/>
          <p:cNvCxnSpPr/>
          <p:nvPr/>
        </p:nvCxnSpPr>
        <p:spPr>
          <a:xfrm flipH="1">
            <a:off x="9151676" y="3232378"/>
            <a:ext cx="1921744" cy="1435459"/>
          </a:xfrm>
          <a:prstGeom prst="straightConnector1">
            <a:avLst/>
          </a:prstGeom>
          <a:noFill/>
          <a:ln w="57150" cap="flat" cmpd="sng">
            <a:solidFill>
              <a:srgbClr val="00206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7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P spid="254" grpId="0"/>
      <p:bldP spid="256" grpId="0"/>
      <p:bldP spid="260" grpId="0"/>
      <p:bldP spid="262" grpId="0"/>
      <p:bldP spid="264" grpId="0"/>
      <p:bldP spid="266" grpId="0"/>
      <p:bldP spid="268" grpId="0"/>
      <p:bldP spid="270" grpId="0"/>
      <p:bldP spid="272" grpId="0"/>
      <p:bldP spid="274" grpId="0"/>
      <p:bldP spid="2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7" descr="background rectangle"/>
          <p:cNvPicPr preferRelativeResize="0"/>
          <p:nvPr/>
        </p:nvPicPr>
        <p:blipFill rotWithShape="1">
          <a:blip r:embed="rId3">
            <a:alphaModFix/>
          </a:blip>
          <a:srcRect/>
          <a:stretch/>
        </p:blipFill>
        <p:spPr>
          <a:xfrm>
            <a:off x="0" y="294041"/>
            <a:ext cx="4924697" cy="869950"/>
          </a:xfrm>
          <a:prstGeom prst="rect">
            <a:avLst/>
          </a:prstGeom>
          <a:noFill/>
          <a:ln>
            <a:noFill/>
          </a:ln>
        </p:spPr>
      </p:pic>
      <p:sp>
        <p:nvSpPr>
          <p:cNvPr id="284" name="Google Shape;284;p7"/>
          <p:cNvSpPr txBox="1">
            <a:spLocks noGrp="1"/>
          </p:cNvSpPr>
          <p:nvPr>
            <p:ph type="title"/>
          </p:nvPr>
        </p:nvSpPr>
        <p:spPr>
          <a:xfrm>
            <a:off x="0" y="294041"/>
            <a:ext cx="4281296"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Als Kinder… [1/2]</a:t>
            </a:r>
            <a:endParaRPr/>
          </a:p>
        </p:txBody>
      </p:sp>
      <p:sp>
        <p:nvSpPr>
          <p:cNvPr id="285" name="Google Shape;285;p7"/>
          <p:cNvSpPr/>
          <p:nvPr/>
        </p:nvSpPr>
        <p:spPr>
          <a:xfrm>
            <a:off x="11007969" y="247046"/>
            <a:ext cx="9493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hören</a:t>
            </a:r>
            <a:endParaRPr sz="2000" b="1" i="0" u="none" strike="noStrike" cap="none">
              <a:solidFill>
                <a:srgbClr val="FFFFFF"/>
              </a:solidFill>
              <a:latin typeface="Century Gothic"/>
              <a:ea typeface="Century Gothic"/>
              <a:cs typeface="Century Gothic"/>
              <a:sym typeface="Century Gothic"/>
            </a:endParaRPr>
          </a:p>
        </p:txBody>
      </p:sp>
      <p:sp>
        <p:nvSpPr>
          <p:cNvPr id="286" name="Google Shape;286;p7"/>
          <p:cNvSpPr txBox="1"/>
          <p:nvPr/>
        </p:nvSpPr>
        <p:spPr>
          <a:xfrm>
            <a:off x="184599" y="1839072"/>
            <a:ext cx="70116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Hör zu. Welche Übersetzung ist richtig?</a:t>
            </a:r>
            <a:endParaRPr/>
          </a:p>
        </p:txBody>
      </p:sp>
      <p:graphicFrame>
        <p:nvGraphicFramePr>
          <p:cNvPr id="287" name="Google Shape;287;p7"/>
          <p:cNvGraphicFramePr/>
          <p:nvPr>
            <p:extLst>
              <p:ext uri="{D42A27DB-BD31-4B8C-83A1-F6EECF244321}">
                <p14:modId xmlns:p14="http://schemas.microsoft.com/office/powerpoint/2010/main" val="922107355"/>
              </p:ext>
            </p:extLst>
          </p:nvPr>
        </p:nvGraphicFramePr>
        <p:xfrm>
          <a:off x="114810" y="2468243"/>
          <a:ext cx="11842525" cy="3621550"/>
        </p:xfrm>
        <a:graphic>
          <a:graphicData uri="http://schemas.openxmlformats.org/drawingml/2006/table">
            <a:tbl>
              <a:tblPr firstRow="1" bandRow="1">
                <a:tableStyleId>{1403B300-8844-4D12-BE3C-1579D111B53F}</a:tableStyleId>
              </a:tblPr>
              <a:tblGrid>
                <a:gridCol w="667025">
                  <a:extLst>
                    <a:ext uri="{9D8B030D-6E8A-4147-A177-3AD203B41FA5}">
                      <a16:colId xmlns:a16="http://schemas.microsoft.com/office/drawing/2014/main" val="20000"/>
                    </a:ext>
                  </a:extLst>
                </a:gridCol>
                <a:gridCol w="3699750">
                  <a:extLst>
                    <a:ext uri="{9D8B030D-6E8A-4147-A177-3AD203B41FA5}">
                      <a16:colId xmlns:a16="http://schemas.microsoft.com/office/drawing/2014/main" val="20001"/>
                    </a:ext>
                  </a:extLst>
                </a:gridCol>
                <a:gridCol w="3815025">
                  <a:extLst>
                    <a:ext uri="{9D8B030D-6E8A-4147-A177-3AD203B41FA5}">
                      <a16:colId xmlns:a16="http://schemas.microsoft.com/office/drawing/2014/main" val="20002"/>
                    </a:ext>
                  </a:extLst>
                </a:gridCol>
                <a:gridCol w="3660725">
                  <a:extLst>
                    <a:ext uri="{9D8B030D-6E8A-4147-A177-3AD203B41FA5}">
                      <a16:colId xmlns:a16="http://schemas.microsoft.com/office/drawing/2014/main" val="20003"/>
                    </a:ext>
                  </a:extLst>
                </a:gridCol>
              </a:tblGrid>
              <a:tr h="65720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b="0" dirty="0">
                          <a:solidFill>
                            <a:srgbClr val="115076"/>
                          </a:solidFill>
                        </a:rPr>
                        <a:t>He didn’t want to get up. </a:t>
                      </a:r>
                      <a:endParaRPr dirty="0"/>
                    </a:p>
                  </a:txBody>
                  <a:tcPr marL="137150" marR="137150" marT="137150" marB="137150" anchor="ctr"/>
                </a:tc>
                <a:tc>
                  <a:txBody>
                    <a:bodyPr/>
                    <a:lstStyle/>
                    <a:p>
                      <a:pPr marL="0" marR="0" lvl="0" indent="0" algn="ctr" rtl="0">
                        <a:spcBef>
                          <a:spcPts val="0"/>
                        </a:spcBef>
                        <a:spcAft>
                          <a:spcPts val="0"/>
                        </a:spcAft>
                        <a:buNone/>
                      </a:pPr>
                      <a:r>
                        <a:rPr lang="en-GB" sz="2000" b="0">
                          <a:solidFill>
                            <a:srgbClr val="1E4E79"/>
                          </a:solidFill>
                        </a:rPr>
                        <a:t>He didn’t want to go to sleep. </a:t>
                      </a:r>
                      <a:endParaRPr/>
                    </a:p>
                  </a:txBody>
                  <a:tcPr marL="137150" marR="137150" marT="137150" marB="137150" anchor="ctr"/>
                </a:tc>
                <a:tc>
                  <a:txBody>
                    <a:bodyPr/>
                    <a:lstStyle/>
                    <a:p>
                      <a:pPr marL="0" marR="0" lvl="0" indent="0" algn="ctr" rtl="0">
                        <a:spcBef>
                          <a:spcPts val="0"/>
                        </a:spcBef>
                        <a:spcAft>
                          <a:spcPts val="0"/>
                        </a:spcAft>
                        <a:buNone/>
                      </a:pPr>
                      <a:r>
                        <a:rPr lang="en-GB" sz="2000" b="0">
                          <a:solidFill>
                            <a:srgbClr val="1E4E79"/>
                          </a:solidFill>
                        </a:rPr>
                        <a:t>You didn’t want to go to sleep.</a:t>
                      </a:r>
                      <a:endParaRPr/>
                    </a:p>
                  </a:txBody>
                  <a:tcPr marL="137150" marR="137150" marT="137150" marB="137150" anchor="ctr"/>
                </a:tc>
                <a:extLst>
                  <a:ext uri="{0D108BD9-81ED-4DB2-BD59-A6C34878D82A}">
                    <a16:rowId xmlns:a16="http://schemas.microsoft.com/office/drawing/2014/main" val="10000"/>
                  </a:ext>
                </a:extLst>
              </a:tr>
              <a:tr h="9268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dirty="0">
                          <a:solidFill>
                            <a:srgbClr val="1F3864"/>
                          </a:solidFill>
                        </a:rPr>
                        <a:t>I had to stay awake.</a:t>
                      </a:r>
                      <a:endParaRPr sz="2000" dirty="0">
                        <a:solidFill>
                          <a:srgbClr val="115076"/>
                        </a:solidFill>
                      </a:endParaRPr>
                    </a:p>
                  </a:txBody>
                  <a:tcPr marL="137150" marR="137150" marT="137150" marB="137150" anchor="ctr"/>
                </a:tc>
                <a:tc>
                  <a:txBody>
                    <a:bodyPr/>
                    <a:lstStyle/>
                    <a:p>
                      <a:pPr marL="0" marR="0" lvl="0" indent="0" algn="ctr" rtl="0">
                        <a:spcBef>
                          <a:spcPts val="0"/>
                        </a:spcBef>
                        <a:spcAft>
                          <a:spcPts val="0"/>
                        </a:spcAft>
                        <a:buNone/>
                      </a:pPr>
                      <a:r>
                        <a:rPr lang="en-GB" sz="2000">
                          <a:solidFill>
                            <a:srgbClr val="1F3864"/>
                          </a:solidFill>
                        </a:rPr>
                        <a:t>I had to grow up.</a:t>
                      </a:r>
                      <a:endParaRPr sz="2000">
                        <a:solidFill>
                          <a:srgbClr val="1E4E79"/>
                        </a:solidFill>
                      </a:endParaRPr>
                    </a:p>
                  </a:txBody>
                  <a:tcPr marL="137150" marR="137150" marT="137150" marB="137150" anchor="ctr"/>
                </a:tc>
                <a:tc>
                  <a:txBody>
                    <a:bodyPr/>
                    <a:lstStyle/>
                    <a:p>
                      <a:pPr marL="0" marR="0" lvl="0" indent="0" algn="ctr" rtl="0">
                        <a:spcBef>
                          <a:spcPts val="0"/>
                        </a:spcBef>
                        <a:spcAft>
                          <a:spcPts val="0"/>
                        </a:spcAft>
                        <a:buNone/>
                      </a:pPr>
                      <a:r>
                        <a:rPr lang="en-GB" sz="2000">
                          <a:solidFill>
                            <a:srgbClr val="1F3864"/>
                          </a:solidFill>
                        </a:rPr>
                        <a:t>I wanted to stay awake.</a:t>
                      </a:r>
                      <a:endParaRPr sz="2000">
                        <a:solidFill>
                          <a:srgbClr val="1E4E79"/>
                        </a:solidFill>
                      </a:endParaRPr>
                    </a:p>
                  </a:txBody>
                  <a:tcPr marL="137150" marR="137150" marT="137150" marB="137150" anchor="ctr"/>
                </a:tc>
                <a:extLst>
                  <a:ext uri="{0D108BD9-81ED-4DB2-BD59-A6C34878D82A}">
                    <a16:rowId xmlns:a16="http://schemas.microsoft.com/office/drawing/2014/main" val="10001"/>
                  </a:ext>
                </a:extLst>
              </a:tr>
              <a:tr h="65720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F3864"/>
                          </a:solidFill>
                        </a:rPr>
                        <a:t>You wanted to only grow a centimetre.</a:t>
                      </a:r>
                      <a:endParaRPr sz="2000">
                        <a:solidFill>
                          <a:srgbClr val="115076"/>
                        </a:solidFill>
                      </a:endParaRPr>
                    </a:p>
                  </a:txBody>
                  <a:tcPr marL="137150" marR="137150" marT="137150" marB="137150" anchor="ctr"/>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dirty="0">
                          <a:solidFill>
                            <a:srgbClr val="1F3864"/>
                          </a:solidFill>
                        </a:rPr>
                        <a:t>You could only measure a centimetre.</a:t>
                      </a:r>
                      <a:endParaRPr dirty="0"/>
                    </a:p>
                  </a:txBody>
                  <a:tcPr marL="137150" marR="137150" marT="137150" marB="137150" anchor="ctr"/>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a:solidFill>
                            <a:srgbClr val="1F3864"/>
                          </a:solidFill>
                        </a:rPr>
                        <a:t>You could only grow a centimetre.</a:t>
                      </a:r>
                      <a:endParaRPr sz="2000">
                        <a:solidFill>
                          <a:srgbClr val="1E4E79"/>
                        </a:solidFill>
                      </a:endParaRPr>
                    </a:p>
                  </a:txBody>
                  <a:tcPr marL="137150" marR="137150" marT="137150" marB="137150" anchor="ctr"/>
                </a:tc>
                <a:extLst>
                  <a:ext uri="{0D108BD9-81ED-4DB2-BD59-A6C34878D82A}">
                    <a16:rowId xmlns:a16="http://schemas.microsoft.com/office/drawing/2014/main" val="10002"/>
                  </a:ext>
                </a:extLst>
              </a:tr>
              <a:tr h="9268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F3864"/>
                          </a:solidFill>
                        </a:rPr>
                        <a:t>I mostly watched children’s films.</a:t>
                      </a:r>
                      <a:endParaRPr sz="2000">
                        <a:solidFill>
                          <a:srgbClr val="115076"/>
                        </a:solidFill>
                      </a:endParaRPr>
                    </a:p>
                  </a:txBody>
                  <a:tcPr marL="137150" marR="137150" marT="137150" marB="137150" anchor="ctr"/>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dirty="0">
                          <a:solidFill>
                            <a:srgbClr val="1F3864"/>
                          </a:solidFill>
                        </a:rPr>
                        <a:t>I only bought children’s films.</a:t>
                      </a:r>
                      <a:endParaRPr dirty="0"/>
                    </a:p>
                  </a:txBody>
                  <a:tcPr marL="137150" marR="137150" marT="137150" marB="137150" anchor="ctr"/>
                </a:tc>
                <a:tc>
                  <a:txBody>
                    <a:bodyPr/>
                    <a:lstStyle/>
                    <a:p>
                      <a:pPr marL="0" marR="0" lvl="0" indent="0" algn="ctr" rtl="0">
                        <a:spcBef>
                          <a:spcPts val="0"/>
                        </a:spcBef>
                        <a:spcAft>
                          <a:spcPts val="0"/>
                        </a:spcAft>
                        <a:buNone/>
                      </a:pPr>
                      <a:r>
                        <a:rPr lang="en-GB" sz="2000" dirty="0">
                          <a:solidFill>
                            <a:srgbClr val="1F3864"/>
                          </a:solidFill>
                        </a:rPr>
                        <a:t>I didn’t watch children’s films.</a:t>
                      </a:r>
                      <a:endParaRPr sz="2000" dirty="0">
                        <a:solidFill>
                          <a:srgbClr val="1E4E79"/>
                        </a:solidFill>
                      </a:endParaRPr>
                    </a:p>
                  </a:txBody>
                  <a:tcPr marL="137150" marR="137150" marT="137150" marB="137150" anchor="ctr"/>
                </a:tc>
                <a:extLst>
                  <a:ext uri="{0D108BD9-81ED-4DB2-BD59-A6C34878D82A}">
                    <a16:rowId xmlns:a16="http://schemas.microsoft.com/office/drawing/2014/main" val="10003"/>
                  </a:ext>
                </a:extLst>
              </a:tr>
            </a:tbl>
          </a:graphicData>
        </a:graphic>
      </p:graphicFrame>
      <p:sp>
        <p:nvSpPr>
          <p:cNvPr id="288" name="Google Shape;288;p7">
            <a:hlinkClick r:id="" action="ppaction://noaction">
              <a:snd r:embed="rId4" name="9.2.1.5 Slide 7 1.wav"/>
            </a:hlinkClick>
          </p:cNvPr>
          <p:cNvSpPr/>
          <p:nvPr/>
        </p:nvSpPr>
        <p:spPr>
          <a:xfrm>
            <a:off x="225274" y="272205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289" name="Google Shape;289;p7">
            <a:hlinkClick r:id="" action="ppaction://noaction">
              <a:snd r:embed="rId5" name="9.2.1.5 Slide 7 2.wav"/>
            </a:hlinkClick>
          </p:cNvPr>
          <p:cNvSpPr/>
          <p:nvPr/>
        </p:nvSpPr>
        <p:spPr>
          <a:xfrm>
            <a:off x="225274" y="3606258"/>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290" name="Google Shape;290;p7">
            <a:hlinkClick r:id="" action="ppaction://noaction">
              <a:snd r:embed="rId6" name="9.2.1.5 Slide 7 3.wav"/>
            </a:hlinkClick>
          </p:cNvPr>
          <p:cNvSpPr/>
          <p:nvPr/>
        </p:nvSpPr>
        <p:spPr>
          <a:xfrm>
            <a:off x="225274" y="450096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3</a:t>
            </a:r>
            <a:endParaRPr/>
          </a:p>
        </p:txBody>
      </p:sp>
      <p:sp>
        <p:nvSpPr>
          <p:cNvPr id="291" name="Google Shape;291;p7">
            <a:hlinkClick r:id="" action="ppaction://noaction">
              <a:snd r:embed="rId7" name="9.2.1.5 Slide 7 4.wav"/>
            </a:hlinkClick>
          </p:cNvPr>
          <p:cNvSpPr/>
          <p:nvPr/>
        </p:nvSpPr>
        <p:spPr>
          <a:xfrm>
            <a:off x="225274" y="548791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4</a:t>
            </a:r>
            <a:endParaRPr/>
          </a:p>
        </p:txBody>
      </p:sp>
      <p:pic>
        <p:nvPicPr>
          <p:cNvPr id="292" name="Google Shape;292;p7" descr="green checkmark"/>
          <p:cNvPicPr preferRelativeResize="0"/>
          <p:nvPr/>
        </p:nvPicPr>
        <p:blipFill rotWithShape="1">
          <a:blip r:embed="rId8">
            <a:alphaModFix/>
          </a:blip>
          <a:srcRect/>
          <a:stretch/>
        </p:blipFill>
        <p:spPr>
          <a:xfrm>
            <a:off x="7760981" y="2743991"/>
            <a:ext cx="393921" cy="410335"/>
          </a:xfrm>
          <a:prstGeom prst="rect">
            <a:avLst/>
          </a:prstGeom>
          <a:noFill/>
          <a:ln>
            <a:noFill/>
          </a:ln>
        </p:spPr>
      </p:pic>
      <p:pic>
        <p:nvPicPr>
          <p:cNvPr id="293" name="Google Shape;293;p7" descr="green checkmark"/>
          <p:cNvPicPr preferRelativeResize="0"/>
          <p:nvPr/>
        </p:nvPicPr>
        <p:blipFill rotWithShape="1">
          <a:blip r:embed="rId8">
            <a:alphaModFix/>
          </a:blip>
          <a:srcRect/>
          <a:stretch/>
        </p:blipFill>
        <p:spPr>
          <a:xfrm>
            <a:off x="3690415" y="3577943"/>
            <a:ext cx="393921" cy="410335"/>
          </a:xfrm>
          <a:prstGeom prst="rect">
            <a:avLst/>
          </a:prstGeom>
          <a:noFill/>
          <a:ln>
            <a:noFill/>
          </a:ln>
        </p:spPr>
      </p:pic>
      <p:pic>
        <p:nvPicPr>
          <p:cNvPr id="294" name="Google Shape;294;p7" descr="green checkmark"/>
          <p:cNvPicPr preferRelativeResize="0"/>
          <p:nvPr/>
        </p:nvPicPr>
        <p:blipFill rotWithShape="1">
          <a:blip r:embed="rId8">
            <a:alphaModFix/>
          </a:blip>
          <a:srcRect/>
          <a:stretch/>
        </p:blipFill>
        <p:spPr>
          <a:xfrm>
            <a:off x="11427974" y="4510363"/>
            <a:ext cx="393921" cy="410335"/>
          </a:xfrm>
          <a:prstGeom prst="rect">
            <a:avLst/>
          </a:prstGeom>
          <a:noFill/>
          <a:ln>
            <a:noFill/>
          </a:ln>
        </p:spPr>
      </p:pic>
      <p:pic>
        <p:nvPicPr>
          <p:cNvPr id="295" name="Google Shape;295;p7" descr="green checkmark"/>
          <p:cNvPicPr preferRelativeResize="0"/>
          <p:nvPr/>
        </p:nvPicPr>
        <p:blipFill rotWithShape="1">
          <a:blip r:embed="rId8">
            <a:alphaModFix/>
          </a:blip>
          <a:srcRect/>
          <a:stretch/>
        </p:blipFill>
        <p:spPr>
          <a:xfrm>
            <a:off x="3887375" y="5603388"/>
            <a:ext cx="393921" cy="410335"/>
          </a:xfrm>
          <a:prstGeom prst="rect">
            <a:avLst/>
          </a:prstGeom>
          <a:noFill/>
          <a:ln>
            <a:noFill/>
          </a:ln>
        </p:spPr>
      </p:pic>
      <p:pic>
        <p:nvPicPr>
          <p:cNvPr id="296" name="Google Shape;296;p7" descr="A person talking on the phone&#10;&#10;Description automatically generated with medium confidence"/>
          <p:cNvPicPr preferRelativeResize="0"/>
          <p:nvPr/>
        </p:nvPicPr>
        <p:blipFill rotWithShape="1">
          <a:blip r:embed="rId9">
            <a:alphaModFix/>
          </a:blip>
          <a:srcRect/>
          <a:stretch/>
        </p:blipFill>
        <p:spPr>
          <a:xfrm>
            <a:off x="10615351" y="976620"/>
            <a:ext cx="1461465" cy="1491623"/>
          </a:xfrm>
          <a:prstGeom prst="rect">
            <a:avLst/>
          </a:prstGeom>
          <a:noFill/>
          <a:ln>
            <a:noFill/>
          </a:ln>
        </p:spPr>
      </p:pic>
      <p:pic>
        <p:nvPicPr>
          <p:cNvPr id="297" name="Google Shape;297;p7" descr="A picture containing text, vector graphics&#10;&#10;Description automatically generated"/>
          <p:cNvPicPr preferRelativeResize="0"/>
          <p:nvPr/>
        </p:nvPicPr>
        <p:blipFill rotWithShape="1">
          <a:blip r:embed="rId10">
            <a:alphaModFix/>
          </a:blip>
          <a:srcRect/>
          <a:stretch/>
        </p:blipFill>
        <p:spPr>
          <a:xfrm>
            <a:off x="9100676" y="1047520"/>
            <a:ext cx="1612985" cy="1435183"/>
          </a:xfrm>
          <a:prstGeom prst="rect">
            <a:avLst/>
          </a:prstGeom>
          <a:noFill/>
          <a:ln>
            <a:noFill/>
          </a:ln>
        </p:spPr>
      </p:pic>
      <p:sp>
        <p:nvSpPr>
          <p:cNvPr id="298" name="Google Shape;298;p7"/>
          <p:cNvSpPr/>
          <p:nvPr/>
        </p:nvSpPr>
        <p:spPr>
          <a:xfrm>
            <a:off x="4717775" y="260357"/>
            <a:ext cx="4748220" cy="987847"/>
          </a:xfrm>
          <a:prstGeom prst="wedgeRoundRectCallout">
            <a:avLst>
              <a:gd name="adj1" fmla="val 47409"/>
              <a:gd name="adj2" fmla="val 97106"/>
              <a:gd name="adj3" fmla="val 16667"/>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dirty="0" err="1">
                <a:solidFill>
                  <a:srgbClr val="FFFFFF"/>
                </a:solidFill>
                <a:latin typeface="Century Gothic"/>
                <a:ea typeface="Century Gothic"/>
                <a:cs typeface="Century Gothic"/>
                <a:sym typeface="Century Gothic"/>
              </a:rPr>
              <a:t>Gucken</a:t>
            </a:r>
            <a:r>
              <a:rPr lang="en-GB" sz="2000" b="0" i="0" u="none" strike="noStrike" cap="none" dirty="0">
                <a:solidFill>
                  <a:srgbClr val="FFFFFF"/>
                </a:solidFill>
                <a:latin typeface="Century Gothic"/>
                <a:ea typeface="Century Gothic"/>
                <a:cs typeface="Century Gothic"/>
                <a:sym typeface="Century Gothic"/>
              </a:rPr>
              <a:t> is an informal verb for ‘look’ or ‘watch’. Pronounce it ‘</a:t>
            </a:r>
            <a:r>
              <a:rPr lang="en-GB" sz="2000" b="0" i="0" u="none" strike="noStrike" cap="none" dirty="0" err="1">
                <a:solidFill>
                  <a:srgbClr val="FFFFFF"/>
                </a:solidFill>
                <a:latin typeface="Century Gothic"/>
                <a:ea typeface="Century Gothic"/>
                <a:cs typeface="Century Gothic"/>
                <a:sym typeface="Century Gothic"/>
              </a:rPr>
              <a:t>kucken</a:t>
            </a:r>
            <a:r>
              <a:rPr lang="en-GB" sz="2000" b="0" i="0" u="none" strike="noStrike" cap="none" dirty="0">
                <a:solidFill>
                  <a:srgbClr val="FFFFFF"/>
                </a:solidFill>
                <a:latin typeface="Century Gothic"/>
                <a:ea typeface="Century Gothic"/>
                <a:cs typeface="Century Gothic"/>
                <a:sym typeface="Century Gothic"/>
              </a:rPr>
              <a:t>’ but </a:t>
            </a:r>
            <a:r>
              <a:rPr lang="en-GB" sz="2000" dirty="0">
                <a:solidFill>
                  <a:srgbClr val="FFFFFF"/>
                </a:solidFill>
                <a:latin typeface="Century Gothic"/>
                <a:ea typeface="Century Gothic"/>
                <a:cs typeface="Century Gothic"/>
                <a:sym typeface="Century Gothic"/>
              </a:rPr>
              <a:t>generally </a:t>
            </a:r>
            <a:r>
              <a:rPr lang="en-GB" sz="2000" b="0" i="0" u="none" strike="noStrike" cap="none" dirty="0">
                <a:solidFill>
                  <a:srgbClr val="FFFFFF"/>
                </a:solidFill>
                <a:latin typeface="Century Gothic"/>
                <a:ea typeface="Century Gothic"/>
                <a:cs typeface="Century Gothic"/>
                <a:sym typeface="Century Gothic"/>
              </a:rPr>
              <a:t>write it ‘</a:t>
            </a:r>
            <a:r>
              <a:rPr lang="en-GB" sz="2000" b="0" i="0" u="none" strike="noStrike" cap="none" dirty="0" err="1">
                <a:solidFill>
                  <a:srgbClr val="FFFFFF"/>
                </a:solidFill>
                <a:latin typeface="Century Gothic"/>
                <a:ea typeface="Century Gothic"/>
                <a:cs typeface="Century Gothic"/>
                <a:sym typeface="Century Gothic"/>
              </a:rPr>
              <a:t>gucken</a:t>
            </a:r>
            <a:r>
              <a:rPr lang="en-GB" sz="2000" b="0" i="0" u="none" strike="noStrike" cap="none" dirty="0">
                <a:solidFill>
                  <a:srgbClr val="FFFFFF"/>
                </a:solidFill>
                <a:latin typeface="Century Gothic"/>
                <a:ea typeface="Century Gothic"/>
                <a:cs typeface="Century Gothic"/>
                <a:sym typeface="Century Gothic"/>
              </a:rPr>
              <a:t>’.</a:t>
            </a:r>
            <a:endParaRPr sz="2400" b="1" i="0" u="none" strike="noStrike" cap="none" dirty="0">
              <a:solidFill>
                <a:srgbClr val="FFFFFF"/>
              </a:solidFill>
              <a:latin typeface="Century Gothic"/>
              <a:ea typeface="Century Gothic"/>
              <a:cs typeface="Century Gothic"/>
              <a:sym typeface="Century Gothic"/>
            </a:endParaRPr>
          </a:p>
        </p:txBody>
      </p:sp>
      <p:sp>
        <p:nvSpPr>
          <p:cNvPr id="299" name="Google Shape;299;p7"/>
          <p:cNvSpPr txBox="1"/>
          <p:nvPr/>
        </p:nvSpPr>
        <p:spPr>
          <a:xfrm>
            <a:off x="184599" y="1312806"/>
            <a:ext cx="70116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Mia und Wolfgang denken an ihre Kindheit.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8"/>
                                        </p:tgtEl>
                                        <p:attrNameLst>
                                          <p:attrName>style.visibility</p:attrName>
                                        </p:attrNameLst>
                                      </p:cBhvr>
                                      <p:to>
                                        <p:strVal val="visible"/>
                                      </p:to>
                                    </p:set>
                                    <p:animEffect transition="in" filter="fade">
                                      <p:cBhvr>
                                        <p:cTn id="23"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8" descr="background rectangle"/>
          <p:cNvPicPr preferRelativeResize="0"/>
          <p:nvPr/>
        </p:nvPicPr>
        <p:blipFill rotWithShape="1">
          <a:blip r:embed="rId3">
            <a:alphaModFix/>
          </a:blip>
          <a:srcRect/>
          <a:stretch/>
        </p:blipFill>
        <p:spPr>
          <a:xfrm>
            <a:off x="0" y="314989"/>
            <a:ext cx="5094514" cy="869950"/>
          </a:xfrm>
          <a:prstGeom prst="rect">
            <a:avLst/>
          </a:prstGeom>
          <a:noFill/>
          <a:ln>
            <a:noFill/>
          </a:ln>
        </p:spPr>
      </p:pic>
      <p:sp>
        <p:nvSpPr>
          <p:cNvPr id="306" name="Google Shape;306;p8"/>
          <p:cNvSpPr txBox="1">
            <a:spLocks noGrp="1"/>
          </p:cNvSpPr>
          <p:nvPr>
            <p:ph type="title"/>
          </p:nvPr>
        </p:nvSpPr>
        <p:spPr>
          <a:xfrm>
            <a:off x="0" y="294041"/>
            <a:ext cx="457200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Als Kinder… [2/2]</a:t>
            </a:r>
            <a:endParaRPr/>
          </a:p>
        </p:txBody>
      </p:sp>
      <p:sp>
        <p:nvSpPr>
          <p:cNvPr id="307" name="Google Shape;307;p8"/>
          <p:cNvSpPr/>
          <p:nvPr/>
        </p:nvSpPr>
        <p:spPr>
          <a:xfrm>
            <a:off x="11007969" y="247046"/>
            <a:ext cx="9493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hören</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308" name="Google Shape;308;p8"/>
          <p:cNvGraphicFramePr/>
          <p:nvPr>
            <p:extLst>
              <p:ext uri="{D42A27DB-BD31-4B8C-83A1-F6EECF244321}">
                <p14:modId xmlns:p14="http://schemas.microsoft.com/office/powerpoint/2010/main" val="2046144966"/>
              </p:ext>
            </p:extLst>
          </p:nvPr>
        </p:nvGraphicFramePr>
        <p:xfrm>
          <a:off x="174741" y="2419876"/>
          <a:ext cx="11842525" cy="3621550"/>
        </p:xfrm>
        <a:graphic>
          <a:graphicData uri="http://schemas.openxmlformats.org/drawingml/2006/table">
            <a:tbl>
              <a:tblPr firstRow="1" bandRow="1">
                <a:tableStyleId>{1403B300-8844-4D12-BE3C-1579D111B53F}</a:tableStyleId>
              </a:tblPr>
              <a:tblGrid>
                <a:gridCol w="667025">
                  <a:extLst>
                    <a:ext uri="{9D8B030D-6E8A-4147-A177-3AD203B41FA5}">
                      <a16:colId xmlns:a16="http://schemas.microsoft.com/office/drawing/2014/main" val="20000"/>
                    </a:ext>
                  </a:extLst>
                </a:gridCol>
                <a:gridCol w="3699750">
                  <a:extLst>
                    <a:ext uri="{9D8B030D-6E8A-4147-A177-3AD203B41FA5}">
                      <a16:colId xmlns:a16="http://schemas.microsoft.com/office/drawing/2014/main" val="20001"/>
                    </a:ext>
                  </a:extLst>
                </a:gridCol>
                <a:gridCol w="3815025">
                  <a:extLst>
                    <a:ext uri="{9D8B030D-6E8A-4147-A177-3AD203B41FA5}">
                      <a16:colId xmlns:a16="http://schemas.microsoft.com/office/drawing/2014/main" val="20002"/>
                    </a:ext>
                  </a:extLst>
                </a:gridCol>
                <a:gridCol w="3660725">
                  <a:extLst>
                    <a:ext uri="{9D8B030D-6E8A-4147-A177-3AD203B41FA5}">
                      <a16:colId xmlns:a16="http://schemas.microsoft.com/office/drawing/2014/main" val="20003"/>
                    </a:ext>
                  </a:extLst>
                </a:gridCol>
              </a:tblGrid>
              <a:tr h="657200">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b="0" dirty="0">
                          <a:solidFill>
                            <a:srgbClr val="115076"/>
                          </a:solidFill>
                        </a:rPr>
                        <a:t>You always had to be on the move.</a:t>
                      </a:r>
                      <a:endParaRPr dirty="0"/>
                    </a:p>
                  </a:txBody>
                  <a:tcPr marL="137150" marR="137150" marT="137150" marB="137150" anchor="ctr"/>
                </a:tc>
                <a:tc>
                  <a:txBody>
                    <a:bodyPr/>
                    <a:lstStyle/>
                    <a:p>
                      <a:pPr marL="0" marR="0" lvl="0" indent="0" algn="ctr" rtl="0">
                        <a:spcBef>
                          <a:spcPts val="0"/>
                        </a:spcBef>
                        <a:spcAft>
                          <a:spcPts val="0"/>
                        </a:spcAft>
                        <a:buNone/>
                      </a:pPr>
                      <a:r>
                        <a:rPr lang="en-GB" sz="2000" b="0">
                          <a:solidFill>
                            <a:srgbClr val="1E4E79"/>
                          </a:solidFill>
                        </a:rPr>
                        <a:t>You wanted to be on the move.</a:t>
                      </a:r>
                      <a:endParaRPr/>
                    </a:p>
                  </a:txBody>
                  <a:tcPr marL="137150" marR="137150" marT="137150" marB="137150" anchor="ctr"/>
                </a:tc>
                <a:tc>
                  <a:txBody>
                    <a:bodyPr/>
                    <a:lstStyle/>
                    <a:p>
                      <a:pPr marL="0" marR="0" lvl="0" indent="0" algn="ctr" rtl="0">
                        <a:spcBef>
                          <a:spcPts val="0"/>
                        </a:spcBef>
                        <a:spcAft>
                          <a:spcPts val="0"/>
                        </a:spcAft>
                        <a:buNone/>
                      </a:pPr>
                      <a:r>
                        <a:rPr lang="en-GB" sz="2000" b="0">
                          <a:solidFill>
                            <a:srgbClr val="1E4E79"/>
                          </a:solidFill>
                        </a:rPr>
                        <a:t>You liked to move around.</a:t>
                      </a:r>
                      <a:endParaRPr/>
                    </a:p>
                  </a:txBody>
                  <a:tcPr marL="137150" marR="137150" marT="137150" marB="137150" anchor="ctr"/>
                </a:tc>
                <a:extLst>
                  <a:ext uri="{0D108BD9-81ED-4DB2-BD59-A6C34878D82A}">
                    <a16:rowId xmlns:a16="http://schemas.microsoft.com/office/drawing/2014/main" val="10000"/>
                  </a:ext>
                </a:extLst>
              </a:tr>
              <a:tr h="9268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F3864"/>
                          </a:solidFill>
                        </a:rPr>
                        <a:t>I couldn’t take my teddy.</a:t>
                      </a:r>
                      <a:endParaRPr sz="2000">
                        <a:solidFill>
                          <a:srgbClr val="115076"/>
                        </a:solidFill>
                      </a:endParaRPr>
                    </a:p>
                  </a:txBody>
                  <a:tcPr marL="137150" marR="137150" marT="137150" marB="137150" anchor="ctr"/>
                </a:tc>
                <a:tc>
                  <a:txBody>
                    <a:bodyPr/>
                    <a:lstStyle/>
                    <a:p>
                      <a:pPr marL="0" marR="0" lvl="0" indent="0" algn="ctr" rtl="0">
                        <a:spcBef>
                          <a:spcPts val="0"/>
                        </a:spcBef>
                        <a:spcAft>
                          <a:spcPts val="0"/>
                        </a:spcAft>
                        <a:buNone/>
                      </a:pPr>
                      <a:r>
                        <a:rPr lang="en-GB" sz="2000">
                          <a:solidFill>
                            <a:srgbClr val="1F3864"/>
                          </a:solidFill>
                        </a:rPr>
                        <a:t>You wanted to bring my teddy.</a:t>
                      </a:r>
                      <a:endParaRPr sz="2000">
                        <a:solidFill>
                          <a:srgbClr val="1E4E79"/>
                        </a:solidFill>
                      </a:endParaRPr>
                    </a:p>
                  </a:txBody>
                  <a:tcPr marL="137150" marR="137150" marT="137150" marB="137150" anchor="ctr"/>
                </a:tc>
                <a:tc>
                  <a:txBody>
                    <a:bodyPr/>
                    <a:lstStyle/>
                    <a:p>
                      <a:pPr marL="0" marR="0" lvl="0" indent="0" algn="ctr" rtl="0">
                        <a:spcBef>
                          <a:spcPts val="0"/>
                        </a:spcBef>
                        <a:spcAft>
                          <a:spcPts val="0"/>
                        </a:spcAft>
                        <a:buNone/>
                      </a:pPr>
                      <a:r>
                        <a:rPr lang="en-GB" sz="2000">
                          <a:solidFill>
                            <a:srgbClr val="1F3864"/>
                          </a:solidFill>
                        </a:rPr>
                        <a:t>I wanted to bring my teddy.</a:t>
                      </a:r>
                      <a:endParaRPr sz="2000">
                        <a:solidFill>
                          <a:srgbClr val="1E4E79"/>
                        </a:solidFill>
                      </a:endParaRPr>
                    </a:p>
                  </a:txBody>
                  <a:tcPr marL="137150" marR="137150" marT="137150" marB="137150" anchor="ctr"/>
                </a:tc>
                <a:extLst>
                  <a:ext uri="{0D108BD9-81ED-4DB2-BD59-A6C34878D82A}">
                    <a16:rowId xmlns:a16="http://schemas.microsoft.com/office/drawing/2014/main" val="10001"/>
                  </a:ext>
                </a:extLst>
              </a:tr>
              <a:tr h="7087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F3864"/>
                          </a:solidFill>
                        </a:rPr>
                        <a:t>She often discovered insects.</a:t>
                      </a:r>
                      <a:endParaRPr sz="2000">
                        <a:solidFill>
                          <a:srgbClr val="115076"/>
                        </a:solidFill>
                      </a:endParaRPr>
                    </a:p>
                  </a:txBody>
                  <a:tcPr marL="137150" marR="137150" marT="137150" marB="137150" anchor="ctr"/>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a:solidFill>
                            <a:srgbClr val="1F3864"/>
                          </a:solidFill>
                        </a:rPr>
                        <a:t>They often observed insects.</a:t>
                      </a:r>
                      <a:endParaRPr/>
                    </a:p>
                  </a:txBody>
                  <a:tcPr marL="137150" marR="137150" marT="137150" marB="137150" anchor="ctr"/>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a:solidFill>
                            <a:srgbClr val="1F3864"/>
                          </a:solidFill>
                        </a:rPr>
                        <a:t>She often observed insects.</a:t>
                      </a:r>
                      <a:endParaRPr sz="2000">
                        <a:solidFill>
                          <a:srgbClr val="1E4E79"/>
                        </a:solidFill>
                      </a:endParaRPr>
                    </a:p>
                  </a:txBody>
                  <a:tcPr marL="137150" marR="137150" marT="137150" marB="137150" anchor="ctr"/>
                </a:tc>
                <a:extLst>
                  <a:ext uri="{0D108BD9-81ED-4DB2-BD59-A6C34878D82A}">
                    <a16:rowId xmlns:a16="http://schemas.microsoft.com/office/drawing/2014/main" val="10002"/>
                  </a:ext>
                </a:extLst>
              </a:tr>
              <a:tr h="9268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a:solidFill>
                            <a:srgbClr val="1F3864"/>
                          </a:solidFill>
                        </a:rPr>
                        <a:t>You had to lose your first tooth.</a:t>
                      </a:r>
                      <a:endParaRPr sz="2000">
                        <a:solidFill>
                          <a:srgbClr val="115076"/>
                        </a:solidFill>
                      </a:endParaRPr>
                    </a:p>
                  </a:txBody>
                  <a:tcPr marL="137150" marR="137150" marT="137150" marB="137150" anchor="ctr"/>
                </a:tc>
                <a:tc>
                  <a:txBody>
                    <a:bodyPr/>
                    <a:lstStyle/>
                    <a:p>
                      <a:pPr marL="0" marR="0" lvl="0" indent="0" algn="ctr" rtl="0">
                        <a:lnSpc>
                          <a:spcPct val="100000"/>
                        </a:lnSpc>
                        <a:spcBef>
                          <a:spcPts val="0"/>
                        </a:spcBef>
                        <a:spcAft>
                          <a:spcPts val="0"/>
                        </a:spcAft>
                        <a:buClr>
                          <a:srgbClr val="1F3864"/>
                        </a:buClr>
                        <a:buSzPts val="2000"/>
                        <a:buFont typeface="Century Gothic"/>
                        <a:buNone/>
                      </a:pPr>
                      <a:r>
                        <a:rPr lang="en-GB" sz="2000">
                          <a:solidFill>
                            <a:srgbClr val="1F3864"/>
                          </a:solidFill>
                        </a:rPr>
                        <a:t>You didn’t want to lose your first tooth.</a:t>
                      </a:r>
                      <a:endParaRPr/>
                    </a:p>
                  </a:txBody>
                  <a:tcPr marL="137150" marR="137150" marT="137150" marB="137150" anchor="ctr"/>
                </a:tc>
                <a:tc>
                  <a:txBody>
                    <a:bodyPr/>
                    <a:lstStyle/>
                    <a:p>
                      <a:pPr marL="0" marR="0" lvl="0" indent="0" algn="ctr" rtl="0">
                        <a:spcBef>
                          <a:spcPts val="0"/>
                        </a:spcBef>
                        <a:spcAft>
                          <a:spcPts val="0"/>
                        </a:spcAft>
                        <a:buNone/>
                      </a:pPr>
                      <a:r>
                        <a:rPr lang="en-GB" sz="2000" dirty="0">
                          <a:solidFill>
                            <a:srgbClr val="1F3864"/>
                          </a:solidFill>
                        </a:rPr>
                        <a:t>You lost your first tooth.</a:t>
                      </a:r>
                      <a:endParaRPr sz="2000" dirty="0">
                        <a:solidFill>
                          <a:srgbClr val="1E4E79"/>
                        </a:solidFill>
                      </a:endParaRPr>
                    </a:p>
                  </a:txBody>
                  <a:tcPr marL="137150" marR="137150" marT="137150" marB="137150" anchor="ctr"/>
                </a:tc>
                <a:extLst>
                  <a:ext uri="{0D108BD9-81ED-4DB2-BD59-A6C34878D82A}">
                    <a16:rowId xmlns:a16="http://schemas.microsoft.com/office/drawing/2014/main" val="10003"/>
                  </a:ext>
                </a:extLst>
              </a:tr>
            </a:tbl>
          </a:graphicData>
        </a:graphic>
      </p:graphicFrame>
      <p:sp>
        <p:nvSpPr>
          <p:cNvPr id="309" name="Google Shape;309;p8">
            <a:hlinkClick r:id="" action="ppaction://noaction">
              <a:snd r:embed="rId4" name="9.2.1.5 Slide 7 5.wav"/>
            </a:hlinkClick>
          </p:cNvPr>
          <p:cNvSpPr/>
          <p:nvPr/>
        </p:nvSpPr>
        <p:spPr>
          <a:xfrm>
            <a:off x="285205" y="267368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5</a:t>
            </a:r>
            <a:endParaRPr/>
          </a:p>
        </p:txBody>
      </p:sp>
      <p:sp>
        <p:nvSpPr>
          <p:cNvPr id="310" name="Google Shape;310;p8">
            <a:hlinkClick r:id="" action="ppaction://noaction">
              <a:snd r:embed="rId5" name="9.2.1.5 Slide 7 6.wav"/>
            </a:hlinkClick>
          </p:cNvPr>
          <p:cNvSpPr/>
          <p:nvPr/>
        </p:nvSpPr>
        <p:spPr>
          <a:xfrm>
            <a:off x="285205" y="3557891"/>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6</a:t>
            </a:r>
            <a:endParaRPr/>
          </a:p>
        </p:txBody>
      </p:sp>
      <p:sp>
        <p:nvSpPr>
          <p:cNvPr id="311" name="Google Shape;311;p8">
            <a:hlinkClick r:id="" action="ppaction://noaction">
              <a:snd r:embed="rId6" name="9.2.1.5 Slide 7 7.wav"/>
            </a:hlinkClick>
          </p:cNvPr>
          <p:cNvSpPr/>
          <p:nvPr/>
        </p:nvSpPr>
        <p:spPr>
          <a:xfrm>
            <a:off x="285205" y="4452594"/>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7</a:t>
            </a:r>
            <a:endParaRPr/>
          </a:p>
        </p:txBody>
      </p:sp>
      <p:sp>
        <p:nvSpPr>
          <p:cNvPr id="312" name="Google Shape;312;p8">
            <a:hlinkClick r:id="" action="ppaction://noaction">
              <a:snd r:embed="rId7" name="9.2.1.5 Slide 7 8.wav"/>
            </a:hlinkClick>
          </p:cNvPr>
          <p:cNvSpPr/>
          <p:nvPr/>
        </p:nvSpPr>
        <p:spPr>
          <a:xfrm>
            <a:off x="285205" y="5439546"/>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8</a:t>
            </a:r>
            <a:endParaRPr/>
          </a:p>
        </p:txBody>
      </p:sp>
      <p:pic>
        <p:nvPicPr>
          <p:cNvPr id="313" name="Google Shape;313;p8" descr="green checkmark"/>
          <p:cNvPicPr preferRelativeResize="0"/>
          <p:nvPr/>
        </p:nvPicPr>
        <p:blipFill rotWithShape="1">
          <a:blip r:embed="rId8">
            <a:alphaModFix/>
          </a:blip>
          <a:srcRect/>
          <a:stretch/>
        </p:blipFill>
        <p:spPr>
          <a:xfrm>
            <a:off x="3974997" y="2673686"/>
            <a:ext cx="393921" cy="410335"/>
          </a:xfrm>
          <a:prstGeom prst="rect">
            <a:avLst/>
          </a:prstGeom>
          <a:noFill/>
          <a:ln>
            <a:noFill/>
          </a:ln>
        </p:spPr>
      </p:pic>
      <p:pic>
        <p:nvPicPr>
          <p:cNvPr id="314" name="Google Shape;314;p8" descr="green checkmark"/>
          <p:cNvPicPr preferRelativeResize="0"/>
          <p:nvPr/>
        </p:nvPicPr>
        <p:blipFill rotWithShape="1">
          <a:blip r:embed="rId8">
            <a:alphaModFix/>
          </a:blip>
          <a:srcRect/>
          <a:stretch/>
        </p:blipFill>
        <p:spPr>
          <a:xfrm>
            <a:off x="3974997" y="3681376"/>
            <a:ext cx="393921" cy="410335"/>
          </a:xfrm>
          <a:prstGeom prst="rect">
            <a:avLst/>
          </a:prstGeom>
          <a:noFill/>
          <a:ln>
            <a:noFill/>
          </a:ln>
        </p:spPr>
      </p:pic>
      <p:pic>
        <p:nvPicPr>
          <p:cNvPr id="315" name="Google Shape;315;p8" descr="green checkmark"/>
          <p:cNvPicPr preferRelativeResize="0"/>
          <p:nvPr/>
        </p:nvPicPr>
        <p:blipFill rotWithShape="1">
          <a:blip r:embed="rId8">
            <a:alphaModFix/>
          </a:blip>
          <a:srcRect/>
          <a:stretch/>
        </p:blipFill>
        <p:spPr>
          <a:xfrm>
            <a:off x="11709834" y="4631563"/>
            <a:ext cx="393921" cy="410335"/>
          </a:xfrm>
          <a:prstGeom prst="rect">
            <a:avLst/>
          </a:prstGeom>
          <a:noFill/>
          <a:ln>
            <a:noFill/>
          </a:ln>
        </p:spPr>
      </p:pic>
      <p:pic>
        <p:nvPicPr>
          <p:cNvPr id="316" name="Google Shape;316;p8" descr="green checkmark"/>
          <p:cNvPicPr preferRelativeResize="0"/>
          <p:nvPr/>
        </p:nvPicPr>
        <p:blipFill rotWithShape="1">
          <a:blip r:embed="rId8">
            <a:alphaModFix/>
          </a:blip>
          <a:srcRect/>
          <a:stretch/>
        </p:blipFill>
        <p:spPr>
          <a:xfrm>
            <a:off x="7793235" y="5592317"/>
            <a:ext cx="393921" cy="410335"/>
          </a:xfrm>
          <a:prstGeom prst="rect">
            <a:avLst/>
          </a:prstGeom>
          <a:noFill/>
          <a:ln>
            <a:noFill/>
          </a:ln>
        </p:spPr>
      </p:pic>
      <p:pic>
        <p:nvPicPr>
          <p:cNvPr id="317" name="Google Shape;317;p8" descr="A person talking on the phone&#10;&#10;Description automatically generated with medium confidence"/>
          <p:cNvPicPr preferRelativeResize="0"/>
          <p:nvPr/>
        </p:nvPicPr>
        <p:blipFill rotWithShape="1">
          <a:blip r:embed="rId9">
            <a:alphaModFix/>
          </a:blip>
          <a:srcRect/>
          <a:stretch/>
        </p:blipFill>
        <p:spPr>
          <a:xfrm>
            <a:off x="10555793" y="913793"/>
            <a:ext cx="1461465" cy="1491623"/>
          </a:xfrm>
          <a:prstGeom prst="rect">
            <a:avLst/>
          </a:prstGeom>
          <a:noFill/>
          <a:ln>
            <a:noFill/>
          </a:ln>
        </p:spPr>
      </p:pic>
      <p:pic>
        <p:nvPicPr>
          <p:cNvPr id="318" name="Google Shape;318;p8" descr="A picture containing text, vector graphics&#10;&#10;Description automatically generated"/>
          <p:cNvPicPr preferRelativeResize="0"/>
          <p:nvPr/>
        </p:nvPicPr>
        <p:blipFill rotWithShape="1">
          <a:blip r:embed="rId10">
            <a:alphaModFix/>
          </a:blip>
          <a:srcRect/>
          <a:stretch/>
        </p:blipFill>
        <p:spPr>
          <a:xfrm>
            <a:off x="9041118" y="984693"/>
            <a:ext cx="1612985" cy="14351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3"/>
        <p:cNvGrpSpPr/>
        <p:nvPr/>
      </p:nvGrpSpPr>
      <p:grpSpPr>
        <a:xfrm>
          <a:off x="0" y="0"/>
          <a:ext cx="0" cy="0"/>
          <a:chOff x="0" y="0"/>
          <a:chExt cx="0" cy="0"/>
        </a:xfrm>
      </p:grpSpPr>
      <p:pic>
        <p:nvPicPr>
          <p:cNvPr id="324" name="Google Shape;324;p9" descr="background rectangle"/>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325" name="Google Shape;325;p9"/>
          <p:cNvSpPr txBox="1">
            <a:spLocks noGrp="1"/>
          </p:cNvSpPr>
          <p:nvPr>
            <p:ph type="title"/>
          </p:nvPr>
        </p:nvSpPr>
        <p:spPr>
          <a:xfrm>
            <a:off x="0" y="294041"/>
            <a:ext cx="5486400"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3600" b="1">
                <a:solidFill>
                  <a:schemeClr val="lt1"/>
                </a:solidFill>
              </a:rPr>
              <a:t>Zahnfee* oder Zahnmaus?</a:t>
            </a:r>
            <a:endParaRPr/>
          </a:p>
        </p:txBody>
      </p:sp>
      <p:sp>
        <p:nvSpPr>
          <p:cNvPr id="326" name="Google Shape;326;p9"/>
          <p:cNvSpPr/>
          <p:nvPr/>
        </p:nvSpPr>
        <p:spPr>
          <a:xfrm>
            <a:off x="11007969" y="247046"/>
            <a:ext cx="9493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Kultur</a:t>
            </a:r>
            <a:endParaRPr/>
          </a:p>
        </p:txBody>
      </p:sp>
      <p:sp>
        <p:nvSpPr>
          <p:cNvPr id="327" name="Google Shape;327;p9"/>
          <p:cNvSpPr txBox="1"/>
          <p:nvPr/>
        </p:nvSpPr>
        <p:spPr>
          <a:xfrm>
            <a:off x="303567" y="1240199"/>
            <a:ext cx="556589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Wenn Kinder in Nordeuropa </a:t>
            </a:r>
            <a:br>
              <a:rPr lang="en-GB" sz="2400" b="0" i="0" u="none" strike="noStrike" cap="none">
                <a:solidFill>
                  <a:srgbClr val="1F3864"/>
                </a:solidFill>
                <a:latin typeface="Century Gothic"/>
                <a:ea typeface="Century Gothic"/>
                <a:cs typeface="Century Gothic"/>
                <a:sym typeface="Century Gothic"/>
              </a:rPr>
            </a:br>
            <a:r>
              <a:rPr lang="en-GB" sz="2400" b="0" i="0" u="none" strike="noStrike" cap="none">
                <a:solidFill>
                  <a:srgbClr val="1F3864"/>
                </a:solidFill>
                <a:latin typeface="Century Gothic"/>
                <a:ea typeface="Century Gothic"/>
                <a:cs typeface="Century Gothic"/>
                <a:sym typeface="Century Gothic"/>
              </a:rPr>
              <a:t>(z.B. Deutschland und England) einen Zahn verlieren, dann kommt die Zahnfee*. Normalerweise bringt sie Geld für den Zahn.</a:t>
            </a:r>
            <a:endParaRPr/>
          </a:p>
        </p:txBody>
      </p:sp>
      <p:sp>
        <p:nvSpPr>
          <p:cNvPr id="328" name="Google Shape;328;p9"/>
          <p:cNvSpPr txBox="1"/>
          <p:nvPr/>
        </p:nvSpPr>
        <p:spPr>
          <a:xfrm>
            <a:off x="6226574" y="4599373"/>
            <a:ext cx="556589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In Frankreich oder Spanien kommt die Zahnmaus. Sie bringt auch Geld mit.</a:t>
            </a:r>
            <a:endParaRPr/>
          </a:p>
        </p:txBody>
      </p:sp>
      <p:sp>
        <p:nvSpPr>
          <p:cNvPr id="329" name="Google Shape;329;p9"/>
          <p:cNvSpPr/>
          <p:nvPr/>
        </p:nvSpPr>
        <p:spPr>
          <a:xfrm>
            <a:off x="5611816" y="476414"/>
            <a:ext cx="3295768" cy="400703"/>
          </a:xfrm>
          <a:prstGeom prst="wedgeRoundRectCallout">
            <a:avLst>
              <a:gd name="adj1" fmla="val 4020"/>
              <a:gd name="adj2" fmla="val 17262"/>
              <a:gd name="adj3" fmla="val 16667"/>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0" i="0" u="none" strike="noStrike" cap="none">
                <a:solidFill>
                  <a:srgbClr val="FFFFFF"/>
                </a:solidFill>
                <a:latin typeface="Century Gothic"/>
                <a:ea typeface="Century Gothic"/>
                <a:cs typeface="Century Gothic"/>
                <a:sym typeface="Century Gothic"/>
              </a:rPr>
              <a:t>*die Zahnfee – tooth fairy</a:t>
            </a:r>
            <a:endParaRPr sz="2000" b="1" i="0" u="none" strike="noStrike" cap="none">
              <a:solidFill>
                <a:srgbClr val="FFFFFF"/>
              </a:solidFill>
              <a:latin typeface="Century Gothic"/>
              <a:ea typeface="Century Gothic"/>
              <a:cs typeface="Century Gothic"/>
              <a:sym typeface="Century Gothic"/>
            </a:endParaRPr>
          </a:p>
        </p:txBody>
      </p:sp>
      <p:pic>
        <p:nvPicPr>
          <p:cNvPr id="330" name="Google Shape;330;p9" descr="Tooth Fairy, Tooth, Teeth, Fairy, Dental, White, Child"/>
          <p:cNvPicPr preferRelativeResize="0"/>
          <p:nvPr/>
        </p:nvPicPr>
        <p:blipFill rotWithShape="1">
          <a:blip r:embed="rId5">
            <a:alphaModFix/>
          </a:blip>
          <a:srcRect l="19148" t="7070" r="29224" b="10026"/>
          <a:stretch/>
        </p:blipFill>
        <p:spPr>
          <a:xfrm>
            <a:off x="1554274" y="3341292"/>
            <a:ext cx="1794407" cy="2881456"/>
          </a:xfrm>
          <a:prstGeom prst="rect">
            <a:avLst/>
          </a:prstGeom>
          <a:noFill/>
          <a:ln>
            <a:noFill/>
          </a:ln>
        </p:spPr>
      </p:pic>
      <p:pic>
        <p:nvPicPr>
          <p:cNvPr id="331" name="Google Shape;331;p9" descr="Mouse, White Mouse, Field, Animal, Rat, Mammal"/>
          <p:cNvPicPr preferRelativeResize="0"/>
          <p:nvPr/>
        </p:nvPicPr>
        <p:blipFill rotWithShape="1">
          <a:blip r:embed="rId6">
            <a:alphaModFix/>
          </a:blip>
          <a:srcRect/>
          <a:stretch/>
        </p:blipFill>
        <p:spPr>
          <a:xfrm>
            <a:off x="7154048" y="1555492"/>
            <a:ext cx="2854341" cy="2718420"/>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2613</TotalTime>
  <Words>8739</Words>
  <Application>Microsoft Macintosh PowerPoint</Application>
  <PresentationFormat>Widescreen</PresentationFormat>
  <Paragraphs>1176</Paragraphs>
  <Slides>34</Slides>
  <Notes>34</Notes>
  <HiddenSlides>0</HiddenSlides>
  <MMClips>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34</vt:i4>
      </vt:variant>
    </vt:vector>
  </HeadingPairs>
  <TitlesOfParts>
    <vt:vector size="41" baseType="lpstr">
      <vt:lpstr>Calibri</vt:lpstr>
      <vt:lpstr>Arial</vt:lpstr>
      <vt:lpstr>Century Gothic</vt:lpstr>
      <vt:lpstr>Twentieth Century</vt:lpstr>
      <vt:lpstr>1_Office Theme</vt:lpstr>
      <vt:lpstr>4_Office Theme</vt:lpstr>
      <vt:lpstr>2_Office Theme</vt:lpstr>
      <vt:lpstr>Childhood experiences </vt:lpstr>
      <vt:lpstr>Die Jahresuhr</vt:lpstr>
      <vt:lpstr>Die Jahresuhr</vt:lpstr>
      <vt:lpstr>die Monate [1/3]</vt:lpstr>
      <vt:lpstr>die Monate [2/3]</vt:lpstr>
      <vt:lpstr>die Monate [3/3]</vt:lpstr>
      <vt:lpstr>Als Kinder… [1/2]</vt:lpstr>
      <vt:lpstr>Als Kinder… [2/2]</vt:lpstr>
      <vt:lpstr>Zahnfee* oder Zahnmaus?</vt:lpstr>
      <vt:lpstr>Imperfect modal verbs</vt:lpstr>
      <vt:lpstr>Jetzt oder früher?</vt:lpstr>
      <vt:lpstr>In der Kindheit</vt:lpstr>
      <vt:lpstr>Jetzt oder früher?</vt:lpstr>
      <vt:lpstr>Wolfgang hat einen grünen Daumen*</vt:lpstr>
      <vt:lpstr>Wolfgang hat einen grünen Daumen</vt:lpstr>
      <vt:lpstr>Childhood experiences </vt:lpstr>
      <vt:lpstr>Meine Lieblingssachen</vt:lpstr>
      <vt:lpstr>Wissenschaftler</vt:lpstr>
      <vt:lpstr>Mein Lieblingspiel</vt:lpstr>
      <vt:lpstr>Vokabeln</vt:lpstr>
      <vt:lpstr>Wie sagt man das?</vt:lpstr>
      <vt:lpstr>Plural imperfect verb forms</vt:lpstr>
      <vt:lpstr>Eine(r) oder beide?</vt:lpstr>
      <vt:lpstr>Eine(r) oder beide?</vt:lpstr>
      <vt:lpstr>Onkel Heinrich und das Reisen</vt:lpstr>
      <vt:lpstr>Onkel Heinrich  [1/3]</vt:lpstr>
      <vt:lpstr>Onkel Heinrich  [2/3]</vt:lpstr>
      <vt:lpstr>Onkel Heinrich  [3/3]</vt:lpstr>
      <vt:lpstr>die Kindheit</vt:lpstr>
      <vt:lpstr>die Kindheit</vt:lpstr>
      <vt:lpstr>die Kindheit</vt:lpstr>
      <vt:lpstr>die Kindheit</vt:lpstr>
      <vt:lpstr>Deine Kindheit </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experiences</dc:title>
  <dc:creator>Rachel Hawkes</dc:creator>
  <cp:lastModifiedBy>Mary Richardson</cp:lastModifiedBy>
  <cp:revision>70</cp:revision>
  <dcterms:created xsi:type="dcterms:W3CDTF">2020-07-18T21:51:12Z</dcterms:created>
  <dcterms:modified xsi:type="dcterms:W3CDTF">2021-09-15T09:35:37Z</dcterms:modified>
</cp:coreProperties>
</file>