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0" r:id="rId4"/>
    <p:sldMasterId id="2147483729" r:id="rId5"/>
  </p:sldMasterIdLst>
  <p:notesMasterIdLst>
    <p:notesMasterId r:id="rId46"/>
  </p:notesMasterIdLst>
  <p:sldIdLst>
    <p:sldId id="258" r:id="rId6"/>
    <p:sldId id="320" r:id="rId7"/>
    <p:sldId id="273" r:id="rId8"/>
    <p:sldId id="724" r:id="rId9"/>
    <p:sldId id="259" r:id="rId10"/>
    <p:sldId id="760" r:id="rId11"/>
    <p:sldId id="665" r:id="rId12"/>
    <p:sldId id="770" r:id="rId13"/>
    <p:sldId id="771" r:id="rId14"/>
    <p:sldId id="783" r:id="rId15"/>
    <p:sldId id="773" r:id="rId16"/>
    <p:sldId id="774" r:id="rId17"/>
    <p:sldId id="775" r:id="rId18"/>
    <p:sldId id="784" r:id="rId19"/>
    <p:sldId id="777" r:id="rId20"/>
    <p:sldId id="742" r:id="rId21"/>
    <p:sldId id="762" r:id="rId22"/>
    <p:sldId id="785" r:id="rId23"/>
    <p:sldId id="319" r:id="rId24"/>
    <p:sldId id="779" r:id="rId25"/>
    <p:sldId id="503" r:id="rId26"/>
    <p:sldId id="450" r:id="rId27"/>
    <p:sldId id="452" r:id="rId28"/>
    <p:sldId id="786" r:id="rId29"/>
    <p:sldId id="315" r:id="rId30"/>
    <p:sldId id="756" r:id="rId31"/>
    <p:sldId id="753" r:id="rId32"/>
    <p:sldId id="748" r:id="rId33"/>
    <p:sldId id="749" r:id="rId34"/>
    <p:sldId id="750" r:id="rId35"/>
    <p:sldId id="752" r:id="rId36"/>
    <p:sldId id="781" r:id="rId37"/>
    <p:sldId id="401" r:id="rId38"/>
    <p:sldId id="778" r:id="rId39"/>
    <p:sldId id="331" r:id="rId40"/>
    <p:sldId id="666" r:id="rId41"/>
    <p:sldId id="758" r:id="rId42"/>
    <p:sldId id="759" r:id="rId43"/>
    <p:sldId id="448" r:id="rId44"/>
    <p:sldId id="325"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9" clrIdx="0">
    <p:extLst>
      <p:ext uri="{19B8F6BF-5375-455C-9EA6-DF929625EA0E}">
        <p15:presenceInfo xmlns:p15="http://schemas.microsoft.com/office/powerpoint/2012/main" userId="Microsoft Office User" providerId="None"/>
      </p:ext>
    </p:extLst>
  </p:cmAuthor>
  <p:cmAuthor id="2" name="Amber Dudley" initials="AD" lastIdx="56" clrIdx="1">
    <p:extLst>
      <p:ext uri="{19B8F6BF-5375-455C-9EA6-DF929625EA0E}">
        <p15:presenceInfo xmlns:p15="http://schemas.microsoft.com/office/powerpoint/2012/main" userId="S::ad2u16@soton.ac.uk::3175bca7-b53d-4978-b72c-95b5e20d0140" providerId="AD"/>
      </p:ext>
    </p:extLst>
  </p:cmAuthor>
  <p:cmAuthor id="3" name="Natalie Finlayson" initials="NF" lastIdx="2" clrIdx="2">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EE7D31"/>
    <a:srgbClr val="E65D02"/>
    <a:srgbClr val="0F5076"/>
    <a:srgbClr val="FCEDE8"/>
    <a:srgbClr val="F9D7CE"/>
    <a:srgbClr val="FCECE9"/>
    <a:srgbClr val="1F3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7" autoAdjust="0"/>
    <p:restoredTop sz="66000" autoAdjust="0"/>
  </p:normalViewPr>
  <p:slideViewPr>
    <p:cSldViewPr snapToGrid="0">
      <p:cViewPr varScale="1">
        <p:scale>
          <a:sx n="70" d="100"/>
          <a:sy n="70" d="100"/>
        </p:scale>
        <p:origin x="348" y="66"/>
      </p:cViewPr>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B3528-173A-401C-BE06-2BB7B8CF070F}" type="datetimeFigureOut">
              <a:rPr lang="fr-FR" smtClean="0"/>
              <a:t>03/08/2021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68A9B-1FEB-41F9-856B-B33569724462}" type="slidenum">
              <a:rPr lang="fr-FR" smtClean="0"/>
              <a:t>‹#›</a:t>
            </a:fld>
            <a:endParaRPr lang="fr-FR"/>
          </a:p>
        </p:txBody>
      </p:sp>
    </p:spTree>
    <p:extLst>
      <p:ext uri="{BB962C8B-B14F-4D97-AF65-F5344CB8AC3E}">
        <p14:creationId xmlns:p14="http://schemas.microsoft.com/office/powerpoint/2010/main" val="62429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Revision of </a:t>
            </a:r>
            <a:r>
              <a:rPr lang="en-GB" sz="1200" dirty="0">
                <a:solidFill>
                  <a:prstClr val="white"/>
                </a:solidFill>
              </a:rPr>
              <a:t>SSCs [e] [revisited]</a:t>
            </a:r>
            <a:endParaRPr lang="en-US" sz="105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verbs like </a:t>
            </a:r>
            <a:r>
              <a:rPr lang="en-GB" sz="1200" b="0" i="1" dirty="0">
                <a:solidFill>
                  <a:prstClr val="white"/>
                </a:solidFill>
                <a:latin typeface="Calibri" panose="020F0502020204030204" pitchFamily="34" charset="0"/>
                <a:cs typeface="Calibri" panose="020F0502020204030204" pitchFamily="34" charset="0"/>
              </a:rPr>
              <a:t>entendre </a:t>
            </a:r>
            <a:r>
              <a:rPr lang="en-GB" sz="1200" b="0" i="0" dirty="0">
                <a:solidFill>
                  <a:prstClr val="white"/>
                </a:solidFill>
                <a:latin typeface="Calibri" panose="020F0502020204030204" pitchFamily="34" charset="0"/>
                <a:cs typeface="Calibri" panose="020F0502020204030204" pitchFamily="34" charset="0"/>
              </a:rPr>
              <a:t>in the present tense, including spelling-changes in verbs ending in -</a:t>
            </a:r>
            <a:r>
              <a:rPr lang="en-GB" sz="1200" b="0" i="0" dirty="0" err="1">
                <a:solidFill>
                  <a:prstClr val="white"/>
                </a:solidFill>
                <a:latin typeface="Calibri" panose="020F0502020204030204" pitchFamily="34" charset="0"/>
                <a:cs typeface="Calibri" panose="020F0502020204030204" pitchFamily="34" charset="0"/>
              </a:rPr>
              <a:t>mettre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9.1.1.7 (introduce) </a:t>
            </a:r>
            <a:r>
              <a:rPr lang="fr-FR" dirty="0">
                <a:solidFill>
                  <a:srgbClr val="000000"/>
                </a:solidFill>
                <a:latin typeface="Century Gothic" panose="020B0502020202020204" pitchFamily="34" charset="0"/>
              </a:rPr>
              <a:t>mettre, met, mets [27], remettre, remet, remets [156], perdre [250], campagne [666], dollar [432], habitant [1333], fleuve [2893], lac [3121], population [509], province [861], sac [2343], jamais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8.3.2.7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lever, </a:t>
            </a:r>
            <a:r>
              <a:rPr lang="en-GB" sz="1200" b="0" i="0" u="none" strike="noStrike" kern="1200" dirty="0" err="1">
                <a:solidFill>
                  <a:schemeClr val="tx1"/>
                </a:solidFill>
                <a:effectLst/>
                <a:latin typeface="+mn-lt"/>
                <a:ea typeface="+mn-ea"/>
                <a:cs typeface="+mn-cs"/>
              </a:rPr>
              <a:t>lève</a:t>
            </a:r>
            <a:r>
              <a:rPr lang="en-GB" sz="1200" b="0" i="0" u="none" strike="noStrike" kern="1200" dirty="0">
                <a:solidFill>
                  <a:schemeClr val="tx1"/>
                </a:solidFill>
                <a:effectLst/>
                <a:latin typeface="+mn-lt"/>
                <a:ea typeface="+mn-ea"/>
                <a:cs typeface="+mn-cs"/>
              </a:rPr>
              <a:t> [837], </a:t>
            </a:r>
            <a:r>
              <a:rPr lang="en-GB" sz="1200" b="0" i="0" u="none" strike="noStrike" kern="1200" dirty="0" err="1">
                <a:solidFill>
                  <a:schemeClr val="tx1"/>
                </a:solidFill>
                <a:effectLst/>
                <a:latin typeface="+mn-lt"/>
                <a:ea typeface="+mn-ea"/>
                <a:cs typeface="+mn-cs"/>
              </a:rPr>
              <a:t>reposer</a:t>
            </a:r>
            <a:r>
              <a:rPr lang="en-GB" sz="1200" b="0" i="0" u="none" strike="noStrike" kern="1200" dirty="0">
                <a:solidFill>
                  <a:schemeClr val="tx1"/>
                </a:solidFill>
                <a:effectLst/>
                <a:latin typeface="+mn-lt"/>
                <a:ea typeface="+mn-ea"/>
                <a:cs typeface="+mn-cs"/>
              </a:rPr>
              <a:t> [776], chapeau [2908], cuisine</a:t>
            </a:r>
            <a:r>
              <a:rPr lang="en-GB" sz="1200" b="0" i="0" u="none" strike="noStrike" kern="1200" baseline="300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rPr>
              <a:t>[2618], main [418], manteau [3764], matin [442], </a:t>
            </a:r>
            <a:r>
              <a:rPr lang="en-GB" sz="1200" b="0" i="0" u="none" strike="noStrike" kern="1200" dirty="0" err="1">
                <a:solidFill>
                  <a:schemeClr val="tx1"/>
                </a:solidFill>
                <a:effectLst/>
                <a:latin typeface="+mn-lt"/>
                <a:ea typeface="+mn-ea"/>
                <a:cs typeface="+mn-cs"/>
              </a:rPr>
              <a:t>pluie</a:t>
            </a:r>
            <a:r>
              <a:rPr lang="en-GB" sz="1200" b="0" i="0" u="none" strike="noStrike" kern="1200" dirty="0">
                <a:solidFill>
                  <a:schemeClr val="tx1"/>
                </a:solidFill>
                <a:effectLst/>
                <a:latin typeface="+mn-lt"/>
                <a:ea typeface="+mn-ea"/>
                <a:cs typeface="+mn-cs"/>
              </a:rPr>
              <a:t> [2217], tête [343]</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8.3.1.5 (revisit)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lit</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[278],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 revisit: dire [37], lire [278], </a:t>
            </a:r>
            <a:r>
              <a:rPr lang="en-GB" sz="1200" b="0" i="0" u="none" strike="noStrike" kern="1200" dirty="0" err="1">
                <a:solidFill>
                  <a:schemeClr val="tx1"/>
                </a:solidFill>
                <a:effectLst/>
                <a:latin typeface="+mn-lt"/>
                <a:ea typeface="+mn-ea"/>
                <a:cs typeface="+mn-cs"/>
              </a:rPr>
              <a:t>écrire</a:t>
            </a:r>
            <a:r>
              <a:rPr lang="en-GB" sz="1200" b="0" i="0" u="none" strike="noStrike" kern="1200" dirty="0">
                <a:solidFill>
                  <a:schemeClr val="tx1"/>
                </a:solidFill>
                <a:effectLst/>
                <a:latin typeface="+mn-lt"/>
                <a:ea typeface="+mn-ea"/>
                <a:cs typeface="+mn-cs"/>
              </a:rPr>
              <a:t> [382]</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a:t>
            </a:r>
            <a:r>
              <a:rPr lang="en-GB" sz="1200" b="0" i="1" u="none" strike="noStrike" kern="1200" cap="none" dirty="0" err="1">
                <a:solidFill>
                  <a:schemeClr val="tx1"/>
                </a:solidFill>
                <a:effectLst/>
                <a:latin typeface="+mn-lt"/>
                <a:ea typeface="Calibri"/>
                <a:cs typeface="Calibri"/>
                <a:sym typeface="Calibri"/>
              </a:rPr>
              <a:t>Léarners</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the short and long forms </a:t>
            </a:r>
            <a:r>
              <a:rPr lang="en-GB" b="0" dirty="0"/>
              <a:t>of </a:t>
            </a:r>
            <a:r>
              <a:rPr lang="en-GB" b="0" i="1" dirty="0"/>
              <a:t>(re)</a:t>
            </a:r>
            <a:r>
              <a:rPr lang="en-GB" b="0" i="1" noProof="0" dirty="0" err="1"/>
              <a:t>mettre</a:t>
            </a:r>
            <a:r>
              <a:rPr lang="en-GB" b="0" i="1" noProof="0" dirty="0"/>
              <a:t> </a:t>
            </a:r>
            <a:r>
              <a:rPr lang="en-GB" b="0" noProof="0" dirty="0"/>
              <a:t>and connecting these with the subject (</a:t>
            </a:r>
            <a:r>
              <a:rPr lang="en-GB" b="0" i="1" noProof="0" dirty="0" err="1"/>
              <a:t>elle</a:t>
            </a:r>
            <a:r>
              <a:rPr lang="en-GB" b="0" i="1" noProof="0" dirty="0"/>
              <a:t>/</a:t>
            </a:r>
            <a:r>
              <a:rPr lang="en-GB" b="0" i="1" noProof="0" dirty="0" err="1"/>
              <a:t>elles</a:t>
            </a:r>
            <a:r>
              <a:rPr lang="en-GB" b="0" noProof="0" dirty="0"/>
              <a:t>) to which they refer.</a:t>
            </a:r>
            <a:endParaRPr lang="en-US" dirty="0"/>
          </a:p>
          <a:p>
            <a:endParaRPr lang="en-US" b="1" dirty="0"/>
          </a:p>
          <a:p>
            <a:r>
              <a:rPr lang="en-US" b="1" dirty="0"/>
              <a:t>Procedure:</a:t>
            </a:r>
          </a:p>
          <a:p>
            <a:pPr marL="0" indent="0">
              <a:buFont typeface="+mj-lt"/>
              <a:buNone/>
            </a:pPr>
            <a:r>
              <a:rPr lang="en-US" b="0" dirty="0"/>
              <a:t>1. Check students understand the context. Work through the title of the activity with them, which contains three question words! Ensure that students understand that the pictures in the column headers represent just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Aurélie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US" b="0" dirty="0"/>
          </a:p>
          <a:p>
            <a:pPr marL="0" indent="0">
              <a:buFont typeface="+mj-lt"/>
              <a:buNone/>
            </a:pPr>
            <a:r>
              <a:rPr lang="en-US" b="0" dirty="0"/>
              <a:t>2. Click the numbers to play the audio. The pronouns are not hidden because </a:t>
            </a:r>
            <a:r>
              <a:rPr lang="en-US" b="0" i="1" dirty="0" err="1"/>
              <a:t>elle</a:t>
            </a:r>
            <a:r>
              <a:rPr lang="en-US" b="0" i="1" dirty="0"/>
              <a:t> </a:t>
            </a:r>
            <a:r>
              <a:rPr lang="en-US" b="0" i="0" dirty="0"/>
              <a:t>and </a:t>
            </a:r>
            <a:r>
              <a:rPr lang="en-US" b="0" i="1" dirty="0" err="1"/>
              <a:t>elles</a:t>
            </a:r>
            <a:r>
              <a:rPr lang="en-US" b="0" i="1" dirty="0"/>
              <a:t> </a:t>
            </a:r>
            <a:r>
              <a:rPr lang="en-US" b="0" i="0" dirty="0"/>
              <a:t>sound identical before a consonant.</a:t>
            </a:r>
            <a:endParaRPr lang="en-US" b="0" dirty="0"/>
          </a:p>
          <a:p>
            <a:pPr marL="0" indent="0">
              <a:buFont typeface="+mj-lt"/>
              <a:buNone/>
            </a:pPr>
            <a:r>
              <a:rPr lang="en-US" b="0" dirty="0"/>
              <a:t>2. Students write 1-8 and choose </a:t>
            </a:r>
            <a:r>
              <a:rPr lang="en-US" b="0" dirty="0" err="1"/>
              <a:t>Léa</a:t>
            </a:r>
            <a:r>
              <a:rPr lang="en-US" b="0" dirty="0"/>
              <a:t> (</a:t>
            </a:r>
            <a:r>
              <a:rPr lang="en-US" b="0" dirty="0" err="1"/>
              <a:t>elle</a:t>
            </a:r>
            <a:r>
              <a:rPr lang="en-US" b="0" dirty="0"/>
              <a:t>) or </a:t>
            </a:r>
            <a:r>
              <a:rPr lang="en-US" b="0" dirty="0" err="1"/>
              <a:t>Léa</a:t>
            </a:r>
            <a:r>
              <a:rPr lang="en-US" b="0" dirty="0"/>
              <a:t> and </a:t>
            </a:r>
            <a:r>
              <a:rPr lang="en-US" b="0" dirty="0" err="1"/>
              <a:t>Aurélie</a:t>
            </a:r>
            <a:r>
              <a:rPr lang="en-US" b="0" dirty="0"/>
              <a:t> (</a:t>
            </a:r>
            <a:r>
              <a:rPr lang="en-US" b="0" dirty="0" err="1"/>
              <a:t>elles</a:t>
            </a:r>
            <a:r>
              <a:rPr lang="en-US" b="0" dirty="0"/>
              <a:t>) for each, based on the verb form they hear.</a:t>
            </a:r>
          </a:p>
          <a:p>
            <a:pPr marL="0" indent="0">
              <a:buFont typeface="+mj-lt"/>
              <a:buNone/>
            </a:pPr>
            <a:r>
              <a:rPr lang="en-US" b="0" dirty="0"/>
              <a:t>3. Click to reveal the answers. </a:t>
            </a:r>
          </a:p>
          <a:p>
            <a:pPr marL="0" indent="0">
              <a:buFont typeface="+mj-lt"/>
              <a:buNone/>
            </a:pPr>
            <a:r>
              <a:rPr lang="en-US" b="0" dirty="0"/>
              <a:t>4. Click to listen again. This time, students note down the items and where they are being put/put back.</a:t>
            </a:r>
          </a:p>
          <a:p>
            <a:pPr marL="0" indent="0">
              <a:buFont typeface="+mj-lt"/>
              <a:buNone/>
            </a:pPr>
            <a:r>
              <a:rPr lang="en-US" b="0" dirty="0"/>
              <a:t>5. Click to reveal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1. Elles mettent les cadeaux sous le lit.</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Elles remettent les photos à côté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 la fenêtre.</a:t>
            </a:r>
          </a:p>
          <a:p>
            <a:pPr marL="0" lvl="0" indent="0">
              <a:buFont typeface="+mj-lt"/>
              <a:buNone/>
            </a:pPr>
            <a:r>
              <a:rPr lang="fr-FR" sz="1200" kern="1200" dirty="0">
                <a:solidFill>
                  <a:schemeClr val="tx1"/>
                </a:solidFill>
                <a:effectLst/>
                <a:latin typeface="+mn-lt"/>
                <a:ea typeface="+mn-ea"/>
                <a:cs typeface="+mn-cs"/>
              </a:rPr>
              <a:t>3. Elle remet le café s</a:t>
            </a:r>
            <a:r>
              <a:rPr lang="en-GB" sz="1200" kern="1200" dirty="0" err="1">
                <a:solidFill>
                  <a:schemeClr val="tx1"/>
                </a:solidFill>
                <a:effectLst/>
                <a:latin typeface="+mn-lt"/>
                <a:ea typeface="+mn-ea"/>
                <a:cs typeface="+mn-cs"/>
              </a:rPr>
              <a:t>ur</a:t>
            </a:r>
            <a:r>
              <a:rPr lang="en-GB" sz="1200" kern="1200" dirty="0">
                <a:solidFill>
                  <a:schemeClr val="tx1"/>
                </a:solidFill>
                <a:effectLst/>
                <a:latin typeface="+mn-lt"/>
                <a:ea typeface="+mn-ea"/>
                <a:cs typeface="+mn-cs"/>
              </a:rPr>
              <a:t> la table.</a:t>
            </a:r>
          </a:p>
          <a:p>
            <a:pPr marL="0" lvl="0" indent="0">
              <a:buFont typeface="+mj-lt"/>
              <a:buNone/>
            </a:pPr>
            <a:r>
              <a:rPr lang="fr-FR" sz="1200" kern="1200" dirty="0">
                <a:solidFill>
                  <a:schemeClr val="tx1"/>
                </a:solidFill>
                <a:effectLst/>
                <a:latin typeface="+mn-lt"/>
                <a:ea typeface="+mn-ea"/>
                <a:cs typeface="+mn-cs"/>
              </a:rPr>
              <a:t>4. Elle remet les vêtements dans le sac.</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5. Elles remettent le programme sur le bureau.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6. Elle met le journal </a:t>
            </a:r>
            <a:r>
              <a:rPr lang="fr-FR" b="0" i="0" dirty="0">
                <a:solidFill>
                  <a:srgbClr val="5F6368"/>
                </a:solidFill>
                <a:effectLst/>
                <a:latin typeface="arial" panose="020B0604020202020204" pitchFamily="34" charset="0"/>
              </a:rPr>
              <a:t>devant la télé.</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7. Elle met les manteaux à côté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 la porte.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8. Elles mettent les verres </a:t>
            </a:r>
            <a:r>
              <a:rPr lang="fr-FR" b="0" i="0" dirty="0">
                <a:solidFill>
                  <a:srgbClr val="222222"/>
                </a:solidFill>
                <a:effectLst/>
                <a:latin typeface="Georgia" panose="02040502050405020303" pitchFamily="18" charset="0"/>
              </a:rPr>
              <a:t>derrière </a:t>
            </a:r>
            <a:r>
              <a:rPr lang="en-GB" b="0" i="0" dirty="0">
                <a:solidFill>
                  <a:srgbClr val="222222"/>
                </a:solidFill>
                <a:effectLst/>
                <a:latin typeface="Georgia" panose="02040502050405020303" pitchFamily="18" charset="0"/>
              </a:rPr>
              <a:t>les photos.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défaire</a:t>
            </a:r>
            <a:r>
              <a:rPr lang="en-GB" baseline="0" dirty="0"/>
              <a:t> [2946], </a:t>
            </a:r>
            <a:r>
              <a:rPr lang="en-GB" baseline="0" dirty="0" err="1"/>
              <a:t>leur</a:t>
            </a:r>
            <a:r>
              <a:rPr lang="en-GB" baseline="0" dirty="0"/>
              <a:t> [35]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48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Reading comprehension to consolidate knowledge of verbs like </a:t>
            </a:r>
            <a:r>
              <a:rPr lang="en-US" b="0" i="1" dirty="0"/>
              <a:t>entendre</a:t>
            </a:r>
            <a:r>
              <a:rPr lang="en-US" b="0" i="0" dirty="0"/>
              <a:t> in single-verb structures in the present tense.</a:t>
            </a:r>
          </a:p>
          <a:p>
            <a:endParaRPr lang="en-US" b="1" dirty="0"/>
          </a:p>
          <a:p>
            <a:r>
              <a:rPr lang="en-US" b="1" dirty="0"/>
              <a:t>Procedure:</a:t>
            </a:r>
          </a:p>
          <a:p>
            <a:pPr marL="0" indent="0">
              <a:buFont typeface="+mj-lt"/>
              <a:buNone/>
            </a:pPr>
            <a:r>
              <a:rPr lang="en-US" b="0" dirty="0"/>
              <a:t>1. Students read the text and decide whether the English sentences in the table on the left are present in the text. Tell students that it is the verb forms (rather than surrounding context) that will give them the answers.</a:t>
            </a:r>
          </a:p>
          <a:p>
            <a:pPr marL="0" indent="0">
              <a:buFont typeface="+mj-lt"/>
              <a:buNone/>
            </a:pPr>
            <a:r>
              <a:rPr lang="en-US" b="0" dirty="0"/>
              <a:t>2. Students write 1-8 and ‘</a:t>
            </a:r>
            <a:r>
              <a:rPr lang="en-US" b="0" dirty="0" err="1"/>
              <a:t>oui</a:t>
            </a:r>
            <a:r>
              <a:rPr lang="en-US" b="0" dirty="0"/>
              <a:t>’ or ‘non’. As this is revision, we recommend that students try to answer the true/false questions without first writing in the pronouns. At lower levels, the teacher may wish to do this in stages.</a:t>
            </a:r>
          </a:p>
          <a:p>
            <a:pPr marL="0" indent="0">
              <a:buFont typeface="+mj-lt"/>
              <a:buNone/>
            </a:pPr>
            <a:r>
              <a:rPr lang="en-US" b="0" dirty="0"/>
              <a:t>3. Click to reveal answers. True/false answers and pronouns appear together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appel</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décider</a:t>
            </a:r>
            <a:r>
              <a:rPr lang="en-GB" baseline="0" dirty="0"/>
              <a:t> [165]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12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and written recognition to connect the spoken and written forms of the language. To consolidate vocabulary and grammar knowledge by eliciting suggested changes to the text. </a:t>
            </a:r>
            <a:endParaRPr lang="en-US" b="1" dirty="0"/>
          </a:p>
          <a:p>
            <a:endParaRPr lang="en-US" b="1" dirty="0"/>
          </a:p>
          <a:p>
            <a:r>
              <a:rPr lang="en-US" b="1" dirty="0"/>
              <a:t>Procedure:</a:t>
            </a:r>
          </a:p>
          <a:p>
            <a:pPr marL="0" indent="0">
              <a:buNone/>
            </a:pPr>
            <a:r>
              <a:rPr lang="en-US" b="0" dirty="0"/>
              <a:t>1. Click on the numbers play the audio. Students read and listen to the text at the same time. The audio has been divided into 8 sections, as illustrated in the transcript below, to facilitate easy stop start. To support segmentation, the audio stops </a:t>
            </a:r>
            <a:r>
              <a:rPr lang="en-US" b="1" dirty="0"/>
              <a:t>before the word in bold.</a:t>
            </a:r>
            <a:r>
              <a:rPr lang="en-US" b="0" dirty="0"/>
              <a:t> </a:t>
            </a:r>
          </a:p>
          <a:p>
            <a:pPr marL="0" indent="0">
              <a:buNone/>
            </a:pPr>
            <a:r>
              <a:rPr lang="en-US" b="0" dirty="0"/>
              <a:t>2. Ask students to say: </a:t>
            </a:r>
          </a:p>
          <a:p>
            <a:pPr marL="685800" lvl="1" indent="-228600">
              <a:buFont typeface="+mj-lt"/>
              <a:buAutoNum type="alphaLcPeriod"/>
            </a:pPr>
            <a:r>
              <a:rPr lang="en-US" b="0" dirty="0"/>
              <a:t>the next word</a:t>
            </a:r>
          </a:p>
          <a:p>
            <a:pPr marL="685800" lvl="1" indent="-228600">
              <a:buFont typeface="+mj-lt"/>
              <a:buAutoNum type="alphaLcPeriod"/>
            </a:pPr>
            <a:r>
              <a:rPr lang="en-US" b="0" dirty="0"/>
              <a:t>the previous word</a:t>
            </a:r>
          </a:p>
          <a:p>
            <a:pPr marL="0" lvl="0" indent="0">
              <a:buFont typeface="+mj-lt"/>
              <a:buNone/>
            </a:pPr>
            <a:r>
              <a:rPr lang="en-US" b="0" dirty="0"/>
              <a:t>3. To develop vocabulary and grammar knowledge, ask students to suggest an alternative word that could replace the next word. All the gaps are after the subject, so students will need to think about the verbs they can use in that context, and be aware of the verb ending that corresponds to the subject. </a:t>
            </a:r>
          </a:p>
          <a:p>
            <a:endParaRPr lang="en-US" b="0" dirty="0"/>
          </a:p>
          <a:p>
            <a:r>
              <a:rPr lang="en-US" b="1" dirty="0"/>
              <a:t>Transcript:</a:t>
            </a:r>
          </a:p>
          <a:p>
            <a:pPr marL="228600" indent="-228600">
              <a:spcAft>
                <a:spcPts val="1200"/>
              </a:spcAft>
              <a:buFont typeface="+mj-lt"/>
              <a:buAutoNum type="arabicPeriod"/>
            </a:pPr>
            <a:r>
              <a:rPr lang="fr-FR" sz="1200" b="0" dirty="0">
                <a:solidFill>
                  <a:schemeClr val="accent5">
                    <a:lumMod val="50000"/>
                  </a:schemeClr>
                </a:solidFill>
              </a:rPr>
              <a:t>Ce matin, on (</a:t>
            </a:r>
            <a:r>
              <a:rPr lang="fr-FR" sz="1200" b="1" dirty="0">
                <a:solidFill>
                  <a:schemeClr val="accent5">
                    <a:lumMod val="50000"/>
                  </a:schemeClr>
                </a:solidFill>
              </a:rPr>
              <a:t>descend</a:t>
            </a:r>
            <a:r>
              <a:rPr lang="fr-FR" sz="1200" b="0" dirty="0">
                <a:solidFill>
                  <a:schemeClr val="accent5">
                    <a:lumMod val="50000"/>
                  </a:schemeClr>
                </a:solidFill>
              </a:rPr>
              <a:t>; </a:t>
            </a:r>
            <a:r>
              <a:rPr lang="fr-FR" sz="1200" b="0" dirty="0" err="1">
                <a:solidFill>
                  <a:schemeClr val="accent5">
                    <a:lumMod val="50000"/>
                  </a:schemeClr>
                </a:solidFill>
              </a:rPr>
              <a:t>some</a:t>
            </a:r>
            <a:r>
              <a:rPr lang="fr-FR" sz="1200" b="0" dirty="0">
                <a:solidFill>
                  <a:schemeClr val="accent5">
                    <a:lumMod val="50000"/>
                  </a:schemeClr>
                </a:solidFill>
              </a:rPr>
              <a:t> possible alternatives </a:t>
            </a:r>
            <a:r>
              <a:rPr lang="fr-FR" sz="1200" b="0" dirty="0" err="1">
                <a:solidFill>
                  <a:schemeClr val="accent5">
                    <a:lumMod val="50000"/>
                  </a:schemeClr>
                </a:solidFill>
              </a:rPr>
              <a:t>include</a:t>
            </a:r>
            <a:r>
              <a:rPr lang="fr-FR" sz="1200" b="0" dirty="0">
                <a:solidFill>
                  <a:schemeClr val="accent5">
                    <a:lumMod val="50000"/>
                  </a:schemeClr>
                </a:solidFill>
              </a:rPr>
              <a:t>: entend, visite, traverse…)</a:t>
            </a:r>
          </a:p>
          <a:p>
            <a:pPr marL="228600" indent="-228600">
              <a:spcAft>
                <a:spcPts val="1200"/>
              </a:spcAft>
              <a:buFont typeface="+mj-lt"/>
              <a:buAutoNum type="arabicPeriod"/>
            </a:pPr>
            <a:r>
              <a:rPr lang="fr-FR" sz="1200" b="0" dirty="0">
                <a:solidFill>
                  <a:schemeClr val="accent5">
                    <a:lumMod val="50000"/>
                  </a:schemeClr>
                </a:solidFill>
              </a:rPr>
              <a:t>descend </a:t>
            </a:r>
            <a:r>
              <a:rPr lang="fr-FR" sz="1200" dirty="0">
                <a:solidFill>
                  <a:schemeClr val="accent5">
                    <a:lumMod val="50000"/>
                  </a:schemeClr>
                </a:solidFill>
              </a:rPr>
              <a:t>un fleuve en bateau, mais papa reste à l’hôtel. Il </a:t>
            </a:r>
            <a:r>
              <a:rPr lang="fr-FR" sz="1200" b="0" dirty="0">
                <a:solidFill>
                  <a:schemeClr val="accent5">
                    <a:lumMod val="50000"/>
                  </a:schemeClr>
                </a:solidFill>
              </a:rPr>
              <a:t>(</a:t>
            </a:r>
            <a:r>
              <a:rPr lang="fr-FR" sz="1200" b="1" dirty="0">
                <a:solidFill>
                  <a:schemeClr val="accent5">
                    <a:lumMod val="50000"/>
                  </a:schemeClr>
                </a:solidFill>
              </a:rPr>
              <a:t>attend</a:t>
            </a:r>
            <a:r>
              <a:rPr lang="fr-FR" sz="1200" b="0" dirty="0">
                <a:solidFill>
                  <a:schemeClr val="accent5">
                    <a:lumMod val="50000"/>
                  </a:schemeClr>
                </a:solidFill>
              </a:rPr>
              <a:t>; répond à, fait, écoute…)</a:t>
            </a:r>
          </a:p>
          <a:p>
            <a:pPr marL="228600" indent="-228600">
              <a:spcAft>
                <a:spcPts val="1200"/>
              </a:spcAft>
              <a:buFont typeface="+mj-lt"/>
              <a:buAutoNum type="arabicPeriod"/>
            </a:pPr>
            <a:r>
              <a:rPr lang="fr-FR" sz="1200" b="0" dirty="0">
                <a:solidFill>
                  <a:schemeClr val="accent5">
                    <a:lumMod val="50000"/>
                  </a:schemeClr>
                </a:solidFill>
              </a:rPr>
              <a:t>attend un appel </a:t>
            </a:r>
            <a:r>
              <a:rPr lang="fr-FR" sz="1200" dirty="0">
                <a:solidFill>
                  <a:schemeClr val="accent5">
                    <a:lumMod val="50000"/>
                  </a:schemeClr>
                </a:solidFill>
              </a:rPr>
              <a:t>important. Mais on n’a pas de portable en ce moment. Papa </a:t>
            </a:r>
            <a:r>
              <a:rPr lang="fr-FR" sz="1200" b="0" dirty="0">
                <a:solidFill>
                  <a:schemeClr val="accent5">
                    <a:lumMod val="50000"/>
                  </a:schemeClr>
                </a:solidFill>
              </a:rPr>
              <a:t>(</a:t>
            </a:r>
            <a:r>
              <a:rPr lang="fr-FR" sz="1200" b="1" dirty="0">
                <a:solidFill>
                  <a:schemeClr val="accent5">
                    <a:lumMod val="50000"/>
                  </a:schemeClr>
                </a:solidFill>
              </a:rPr>
              <a:t>perd</a:t>
            </a:r>
            <a:r>
              <a:rPr lang="fr-FR" sz="1200" b="0" dirty="0">
                <a:solidFill>
                  <a:schemeClr val="accent5">
                    <a:lumMod val="50000"/>
                  </a:schemeClr>
                </a:solidFill>
              </a:rPr>
              <a:t>; met, cherche, trouve…)</a:t>
            </a:r>
          </a:p>
          <a:p>
            <a:pPr marL="228600" indent="-228600">
              <a:spcAft>
                <a:spcPts val="1200"/>
              </a:spcAft>
              <a:buFont typeface="+mj-lt"/>
              <a:buAutoNum type="arabicPeriod"/>
            </a:pPr>
            <a:r>
              <a:rPr lang="fr-FR" sz="1200" b="0" dirty="0">
                <a:solidFill>
                  <a:schemeClr val="accent5">
                    <a:lumMod val="50000"/>
                  </a:schemeClr>
                </a:solidFill>
              </a:rPr>
              <a:t>perd toujours </a:t>
            </a:r>
            <a:r>
              <a:rPr lang="fr-FR" sz="1200" dirty="0">
                <a:solidFill>
                  <a:schemeClr val="accent5">
                    <a:lumMod val="50000"/>
                  </a:schemeClr>
                </a:solidFill>
              </a:rPr>
              <a:t>des choses dans le taxi. J’aime bien faire des promenades à la campagne. On </a:t>
            </a:r>
            <a:r>
              <a:rPr lang="fr-FR" sz="1200" b="0" dirty="0">
                <a:solidFill>
                  <a:schemeClr val="accent5">
                    <a:lumMod val="50000"/>
                  </a:schemeClr>
                </a:solidFill>
              </a:rPr>
              <a:t>(</a:t>
            </a:r>
            <a:r>
              <a:rPr lang="fr-FR" sz="1200" b="1" dirty="0">
                <a:solidFill>
                  <a:schemeClr val="accent5">
                    <a:lumMod val="50000"/>
                  </a:schemeClr>
                </a:solidFill>
              </a:rPr>
              <a:t>entend</a:t>
            </a:r>
            <a:r>
              <a:rPr lang="fr-FR" sz="1200" b="0" dirty="0">
                <a:solidFill>
                  <a:schemeClr val="accent5">
                    <a:lumMod val="50000"/>
                  </a:schemeClr>
                </a:solidFill>
              </a:rPr>
              <a:t>; regard, nourrit, écoute…)</a:t>
            </a:r>
          </a:p>
          <a:p>
            <a:pPr marL="228600" indent="-228600">
              <a:spcAft>
                <a:spcPts val="1200"/>
              </a:spcAft>
              <a:buFont typeface="+mj-lt"/>
              <a:buAutoNum type="arabicPeriod"/>
            </a:pPr>
            <a:r>
              <a:rPr lang="fr-FR" sz="1200" b="0" dirty="0">
                <a:solidFill>
                  <a:schemeClr val="accent5">
                    <a:lumMod val="50000"/>
                  </a:schemeClr>
                </a:solidFill>
              </a:rPr>
              <a:t>entend toujours </a:t>
            </a:r>
            <a:r>
              <a:rPr lang="fr-FR" sz="1200" dirty="0">
                <a:solidFill>
                  <a:schemeClr val="accent5">
                    <a:lumMod val="50000"/>
                  </a:schemeClr>
                </a:solidFill>
              </a:rPr>
              <a:t>des animaux comme des petits oiseaux ! Les oiseaux </a:t>
            </a:r>
            <a:r>
              <a:rPr lang="fr-FR" sz="1200" b="0" dirty="0">
                <a:solidFill>
                  <a:schemeClr val="accent5">
                    <a:lumMod val="50000"/>
                  </a:schemeClr>
                </a:solidFill>
              </a:rPr>
              <a:t>(</a:t>
            </a:r>
            <a:r>
              <a:rPr lang="fr-FR" sz="1200" b="1" dirty="0">
                <a:solidFill>
                  <a:schemeClr val="accent5">
                    <a:lumMod val="50000"/>
                  </a:schemeClr>
                </a:solidFill>
              </a:rPr>
              <a:t>répondent à; </a:t>
            </a:r>
            <a:r>
              <a:rPr lang="fr-FR" sz="1200" b="0" dirty="0">
                <a:solidFill>
                  <a:schemeClr val="accent5">
                    <a:lumMod val="50000"/>
                  </a:schemeClr>
                </a:solidFill>
              </a:rPr>
              <a:t>parlent à/avec, écoutent, quittent…)</a:t>
            </a:r>
          </a:p>
          <a:p>
            <a:pPr marL="228600" indent="-228600">
              <a:spcAft>
                <a:spcPts val="1200"/>
              </a:spcAft>
              <a:buFont typeface="+mj-lt"/>
              <a:buAutoNum type="arabicPeriod"/>
            </a:pPr>
            <a:r>
              <a:rPr lang="fr-FR" sz="1200" b="0" dirty="0">
                <a:solidFill>
                  <a:schemeClr val="accent5">
                    <a:lumMod val="50000"/>
                  </a:schemeClr>
                </a:solidFill>
              </a:rPr>
              <a:t>répondent </a:t>
            </a:r>
            <a:r>
              <a:rPr lang="fr-FR" sz="1200" dirty="0">
                <a:solidFill>
                  <a:schemeClr val="accent5">
                    <a:lumMod val="50000"/>
                  </a:schemeClr>
                </a:solidFill>
              </a:rPr>
              <a:t>toujours à Antoine quand il parle ! Je </a:t>
            </a:r>
            <a:r>
              <a:rPr lang="fr-FR" sz="1200" b="0" dirty="0">
                <a:solidFill>
                  <a:schemeClr val="accent5">
                    <a:lumMod val="50000"/>
                  </a:schemeClr>
                </a:solidFill>
              </a:rPr>
              <a:t>(</a:t>
            </a:r>
            <a:r>
              <a:rPr lang="fr-FR" sz="1200" b="1" dirty="0">
                <a:solidFill>
                  <a:schemeClr val="accent5">
                    <a:lumMod val="50000"/>
                  </a:schemeClr>
                </a:solidFill>
              </a:rPr>
              <a:t>mets</a:t>
            </a:r>
            <a:r>
              <a:rPr lang="fr-FR" sz="1200" b="0" dirty="0">
                <a:solidFill>
                  <a:schemeClr val="accent5">
                    <a:lumMod val="50000"/>
                  </a:schemeClr>
                </a:solidFill>
              </a:rPr>
              <a:t>; apporte, </a:t>
            </a:r>
            <a:r>
              <a:rPr lang="fr-FR" b="0" i="0" dirty="0">
                <a:solidFill>
                  <a:srgbClr val="5F6368"/>
                </a:solidFill>
                <a:effectLst/>
                <a:latin typeface="arial" panose="020B0604020202020204" pitchFamily="34" charset="0"/>
              </a:rPr>
              <a:t>achète, trouve</a:t>
            </a:r>
            <a:r>
              <a:rPr lang="fr-FR" sz="1200" b="0" dirty="0">
                <a:solidFill>
                  <a:schemeClr val="accent5">
                    <a:lumMod val="50000"/>
                  </a:schemeClr>
                </a:solidFill>
              </a:rPr>
              <a:t>)</a:t>
            </a:r>
          </a:p>
          <a:p>
            <a:pPr marL="228600" indent="-228600">
              <a:spcAft>
                <a:spcPts val="1200"/>
              </a:spcAft>
              <a:buFont typeface="+mj-lt"/>
              <a:buAutoNum type="arabicPeriod"/>
            </a:pPr>
            <a:r>
              <a:rPr lang="fr-FR" sz="1200" b="0" dirty="0">
                <a:solidFill>
                  <a:schemeClr val="accent5">
                    <a:lumMod val="50000"/>
                  </a:schemeClr>
                </a:solidFill>
              </a:rPr>
              <a:t>mets </a:t>
            </a:r>
            <a:r>
              <a:rPr lang="fr-FR" sz="1200" dirty="0">
                <a:solidFill>
                  <a:schemeClr val="accent5">
                    <a:lumMod val="50000"/>
                  </a:schemeClr>
                </a:solidFill>
              </a:rPr>
              <a:t>du pain à côté du fleuve pour les oiseaux. Mais maman </a:t>
            </a:r>
            <a:r>
              <a:rPr lang="fr-FR" sz="1200" b="0" dirty="0">
                <a:solidFill>
                  <a:schemeClr val="accent5">
                    <a:lumMod val="50000"/>
                  </a:schemeClr>
                </a:solidFill>
              </a:rPr>
              <a:t>(</a:t>
            </a:r>
            <a:r>
              <a:rPr lang="fr-FR" sz="1200" b="1" dirty="0">
                <a:solidFill>
                  <a:schemeClr val="accent5">
                    <a:lumMod val="50000"/>
                  </a:schemeClr>
                </a:solidFill>
              </a:rPr>
              <a:t>remets</a:t>
            </a:r>
            <a:r>
              <a:rPr lang="fr-FR" sz="1200" b="0" dirty="0">
                <a:solidFill>
                  <a:schemeClr val="accent5">
                    <a:lumMod val="50000"/>
                  </a:schemeClr>
                </a:solidFill>
              </a:rPr>
              <a:t>; mets, </a:t>
            </a:r>
            <a:r>
              <a:rPr lang="fr-FR" b="0" i="0" dirty="0">
                <a:solidFill>
                  <a:srgbClr val="5F6368"/>
                </a:solidFill>
                <a:effectLst/>
                <a:latin typeface="arial" panose="020B0604020202020204" pitchFamily="34" charset="0"/>
              </a:rPr>
              <a:t>trouve, cherche</a:t>
            </a:r>
            <a:r>
              <a:rPr lang="fr-FR" sz="1200" b="0" dirty="0">
                <a:solidFill>
                  <a:schemeClr val="accent5">
                    <a:lumMod val="50000"/>
                  </a:schemeClr>
                </a:solidFill>
              </a:rPr>
              <a:t>…)</a:t>
            </a:r>
          </a:p>
          <a:p>
            <a:pPr marL="228600" indent="-228600">
              <a:spcAft>
                <a:spcPts val="1200"/>
              </a:spcAft>
              <a:buFont typeface="+mj-lt"/>
              <a:buAutoNum type="arabicPeriod"/>
            </a:pPr>
            <a:r>
              <a:rPr lang="fr-FR" sz="1200" b="0" dirty="0">
                <a:solidFill>
                  <a:schemeClr val="accent5">
                    <a:lumMod val="50000"/>
                  </a:schemeClr>
                </a:solidFill>
              </a:rPr>
              <a:t>remets toujours le pain dans son sac ! On veut visiter un grand lac demain, mais ça dépend du temps. </a:t>
            </a:r>
            <a:endParaRPr lang="en-GB" sz="1200" b="0" dirty="0">
              <a:solidFill>
                <a:schemeClr val="accent5">
                  <a:lumMod val="50000"/>
                </a:scheme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appel</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9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1/2.</a:t>
            </a:r>
          </a:p>
          <a:p>
            <a:endParaRPr lang="en-US" b="1" dirty="0"/>
          </a:p>
          <a:p>
            <a:r>
              <a:rPr lang="en-US" b="1" dirty="0"/>
              <a:t>Aim: </a:t>
            </a:r>
            <a:r>
              <a:rPr lang="en-US" b="0" dirty="0"/>
              <a:t>Written production of verbs like </a:t>
            </a:r>
            <a:r>
              <a:rPr lang="en-US" b="0" i="1" dirty="0"/>
              <a:t>entendre </a:t>
            </a:r>
            <a:r>
              <a:rPr lang="en-US" b="0" i="0" dirty="0"/>
              <a:t>in the </a:t>
            </a:r>
            <a:r>
              <a:rPr lang="en-US" b="0" i="1" dirty="0"/>
              <a:t>je, </a:t>
            </a:r>
            <a:r>
              <a:rPr lang="en-US" b="0" i="1" dirty="0" err="1"/>
              <a:t>tu</a:t>
            </a:r>
            <a:r>
              <a:rPr lang="en-US" b="0" i="1" dirty="0"/>
              <a:t> </a:t>
            </a:r>
            <a:r>
              <a:rPr lang="en-US" b="0" i="0" dirty="0"/>
              <a:t>and </a:t>
            </a:r>
            <a:r>
              <a:rPr lang="en-US" b="0" i="1" dirty="0" err="1"/>
              <a:t>vous</a:t>
            </a:r>
            <a:r>
              <a:rPr lang="en-US" b="0" i="1" dirty="0"/>
              <a:t> </a:t>
            </a:r>
            <a:r>
              <a:rPr lang="en-US" b="0" i="0" dirty="0"/>
              <a:t>forms.</a:t>
            </a:r>
            <a:endParaRPr lang="en-US" b="1" dirty="0"/>
          </a:p>
          <a:p>
            <a:endParaRPr lang="en-US" b="1" dirty="0"/>
          </a:p>
          <a:p>
            <a:r>
              <a:rPr lang="en-US" b="1" dirty="0"/>
              <a:t>Procedure:</a:t>
            </a:r>
          </a:p>
          <a:p>
            <a:pPr marL="0" indent="0">
              <a:buFont typeface="+mj-lt"/>
              <a:buNone/>
            </a:pPr>
            <a:r>
              <a:rPr lang="en-US" b="0" dirty="0"/>
              <a:t>1. Check students understand the task instructions. Ask them what they think </a:t>
            </a:r>
            <a:r>
              <a:rPr lang="en-GB" i="1" baseline="0" dirty="0" err="1"/>
              <a:t>réécris</a:t>
            </a:r>
            <a:r>
              <a:rPr lang="en-GB" i="1" baseline="0" dirty="0"/>
              <a:t> </a:t>
            </a:r>
            <a:r>
              <a:rPr lang="en-GB" i="0" baseline="0" dirty="0"/>
              <a:t>means. Compare it with </a:t>
            </a:r>
            <a:r>
              <a:rPr lang="en-GB" i="1" baseline="0" dirty="0" err="1"/>
              <a:t>remets</a:t>
            </a:r>
            <a:r>
              <a:rPr lang="en-GB" i="0" baseline="0" dirty="0"/>
              <a:t>, and highly that a re- prefix attached to a known verb often means ‘doing that verb again’.</a:t>
            </a:r>
          </a:p>
          <a:p>
            <a:pPr marL="0" indent="0">
              <a:buFont typeface="+mj-lt"/>
              <a:buNone/>
            </a:pPr>
            <a:r>
              <a:rPr lang="en-US" b="0" i="0" dirty="0"/>
              <a:t>2. Explain that students are going to re-write the story as if Romain is talking to L</a:t>
            </a:r>
            <a:r>
              <a:rPr lang="en-GB" i="0" baseline="0" dirty="0" err="1"/>
              <a:t>éa</a:t>
            </a:r>
            <a:r>
              <a:rPr lang="en-GB" i="0" baseline="0" dirty="0"/>
              <a:t> about her day, and that they will need to replace the verb phrases in bold to reflect this. </a:t>
            </a:r>
            <a:r>
              <a:rPr lang="en-GB" i="1" baseline="0" dirty="0"/>
              <a:t>Je </a:t>
            </a:r>
            <a:r>
              <a:rPr lang="en-GB" i="0" baseline="0" dirty="0"/>
              <a:t>will become </a:t>
            </a:r>
            <a:r>
              <a:rPr lang="en-GB" i="1" baseline="0" dirty="0" err="1"/>
              <a:t>tu</a:t>
            </a:r>
            <a:r>
              <a:rPr lang="en-GB" i="0" baseline="0" dirty="0"/>
              <a:t>, </a:t>
            </a:r>
            <a:r>
              <a:rPr lang="en-GB" i="1" baseline="0" dirty="0"/>
              <a:t>il </a:t>
            </a:r>
            <a:r>
              <a:rPr lang="en-GB" i="0" baseline="0" dirty="0"/>
              <a:t>and </a:t>
            </a:r>
            <a:r>
              <a:rPr lang="en-GB" i="1" baseline="0" dirty="0"/>
              <a:t>papa </a:t>
            </a:r>
            <a:r>
              <a:rPr lang="en-GB" i="0" baseline="0" dirty="0"/>
              <a:t>will become </a:t>
            </a:r>
            <a:r>
              <a:rPr lang="en-GB" i="1" baseline="0" dirty="0"/>
              <a:t>je</a:t>
            </a:r>
            <a:r>
              <a:rPr lang="en-GB" i="0" baseline="0" dirty="0"/>
              <a:t>, and </a:t>
            </a:r>
            <a:r>
              <a:rPr lang="en-GB" i="1" baseline="0" dirty="0"/>
              <a:t>on </a:t>
            </a:r>
            <a:r>
              <a:rPr lang="en-GB" i="0" baseline="0" dirty="0"/>
              <a:t>will become </a:t>
            </a:r>
            <a:r>
              <a:rPr lang="en-GB" i="1" baseline="0" dirty="0" err="1"/>
              <a:t>vous</a:t>
            </a:r>
            <a:r>
              <a:rPr lang="en-GB" i="0" baseline="0" dirty="0"/>
              <a:t>.</a:t>
            </a:r>
          </a:p>
          <a:p>
            <a:pPr marL="0" indent="0">
              <a:buFont typeface="+mj-lt"/>
              <a:buNone/>
            </a:pPr>
            <a:r>
              <a:rPr lang="en-GB" b="0" i="0" baseline="0" dirty="0"/>
              <a:t>3. Students write 1-8 and the new verb phrase.</a:t>
            </a:r>
          </a:p>
          <a:p>
            <a:pPr marL="0" indent="0">
              <a:buFont typeface="+mj-lt"/>
              <a:buNone/>
            </a:pPr>
            <a:r>
              <a:rPr lang="en-GB" b="0" i="0" baseline="0" dirty="0"/>
              <a:t>4. Answers appear on the next slide.</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appel</a:t>
            </a:r>
            <a:r>
              <a:rPr lang="en-GB" baseline="0" dirty="0"/>
              <a:t> [&gt;5000], gras [4018], </a:t>
            </a:r>
            <a:r>
              <a:rPr lang="en-GB" baseline="0" dirty="0" err="1"/>
              <a:t>réécrire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imaginer [840], </a:t>
            </a:r>
            <a:r>
              <a:rPr lang="fr-FR" sz="1200" dirty="0">
                <a:solidFill>
                  <a:schemeClr val="accent5">
                    <a:lumMod val="50000"/>
                  </a:schemeClr>
                </a:solidFill>
              </a:rPr>
              <a:t>forme [369], approprié [3591]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19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632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Revision of </a:t>
            </a:r>
            <a:r>
              <a:rPr lang="en-GB" sz="1200" dirty="0">
                <a:solidFill>
                  <a:prstClr val="white"/>
                </a:solidFill>
              </a:rPr>
              <a:t>SSC [r]</a:t>
            </a:r>
          </a:p>
          <a:p>
            <a:pPr algn="l"/>
            <a:r>
              <a:rPr lang="en-GB" sz="1200" b="0" i="0" dirty="0">
                <a:solidFill>
                  <a:prstClr val="white"/>
                </a:solidFill>
                <a:latin typeface="Calibri" panose="020F0502020204030204" pitchFamily="34" charset="0"/>
                <a:cs typeface="Calibri" panose="020F0502020204030204" pitchFamily="34" charset="0"/>
              </a:rPr>
              <a:t>Revision of negation with ne…pas in single-verb structures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negation with ne…jamais in single-verb structures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9.1.1.7 (introduce) </a:t>
            </a:r>
            <a:r>
              <a:rPr lang="fr-FR" dirty="0">
                <a:solidFill>
                  <a:srgbClr val="000000"/>
                </a:solidFill>
                <a:latin typeface="Century Gothic" panose="020B0502020202020204" pitchFamily="34" charset="0"/>
              </a:rPr>
              <a:t>mettre, met, mets [27], remettre, remet, remets [156], perdre [250], campagne [666], dollar [432], habitant [1333], fleuve [2893], lac [3121], population [509], province [861], sac [2343], jamais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8.3.2.7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lever, </a:t>
            </a:r>
            <a:r>
              <a:rPr lang="en-GB" sz="1200" b="0" i="0" u="none" strike="noStrike" kern="1200" dirty="0" err="1">
                <a:solidFill>
                  <a:schemeClr val="tx1"/>
                </a:solidFill>
                <a:effectLst/>
                <a:latin typeface="+mn-lt"/>
                <a:ea typeface="+mn-ea"/>
                <a:cs typeface="+mn-cs"/>
              </a:rPr>
              <a:t>lève</a:t>
            </a:r>
            <a:r>
              <a:rPr lang="en-GB" sz="1200" b="0" i="0" u="none" strike="noStrike" kern="1200" dirty="0">
                <a:solidFill>
                  <a:schemeClr val="tx1"/>
                </a:solidFill>
                <a:effectLst/>
                <a:latin typeface="+mn-lt"/>
                <a:ea typeface="+mn-ea"/>
                <a:cs typeface="+mn-cs"/>
              </a:rPr>
              <a:t> [837], </a:t>
            </a:r>
            <a:r>
              <a:rPr lang="en-GB" sz="1200" b="0" i="0" u="none" strike="noStrike" kern="1200" dirty="0" err="1">
                <a:solidFill>
                  <a:schemeClr val="tx1"/>
                </a:solidFill>
                <a:effectLst/>
                <a:latin typeface="+mn-lt"/>
                <a:ea typeface="+mn-ea"/>
                <a:cs typeface="+mn-cs"/>
              </a:rPr>
              <a:t>reposer</a:t>
            </a:r>
            <a:r>
              <a:rPr lang="en-GB" sz="1200" b="0" i="0" u="none" strike="noStrike" kern="1200" dirty="0">
                <a:solidFill>
                  <a:schemeClr val="tx1"/>
                </a:solidFill>
                <a:effectLst/>
                <a:latin typeface="+mn-lt"/>
                <a:ea typeface="+mn-ea"/>
                <a:cs typeface="+mn-cs"/>
              </a:rPr>
              <a:t> [776], chapeau [2908], cuisine</a:t>
            </a:r>
            <a:r>
              <a:rPr lang="en-GB" sz="1200" b="0" i="0" u="none" strike="noStrike" kern="1200" baseline="300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rPr>
              <a:t>[2618], main [418], manteau [3764], matin [442], </a:t>
            </a:r>
            <a:r>
              <a:rPr lang="en-GB" sz="1200" b="0" i="0" u="none" strike="noStrike" kern="1200" dirty="0" err="1">
                <a:solidFill>
                  <a:schemeClr val="tx1"/>
                </a:solidFill>
                <a:effectLst/>
                <a:latin typeface="+mn-lt"/>
                <a:ea typeface="+mn-ea"/>
                <a:cs typeface="+mn-cs"/>
              </a:rPr>
              <a:t>pluie</a:t>
            </a:r>
            <a:r>
              <a:rPr lang="en-GB" sz="1200" b="0" i="0" u="none" strike="noStrike" kern="1200" dirty="0">
                <a:solidFill>
                  <a:schemeClr val="tx1"/>
                </a:solidFill>
                <a:effectLst/>
                <a:latin typeface="+mn-lt"/>
                <a:ea typeface="+mn-ea"/>
                <a:cs typeface="+mn-cs"/>
              </a:rPr>
              <a:t> [2217], tête [343]</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8.3.1.5 (revisit)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lit</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[278],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 revisit: dire [37], lire [278], </a:t>
            </a:r>
            <a:r>
              <a:rPr lang="en-GB" sz="1200" b="0" i="0" u="none" strike="noStrike" kern="1200" dirty="0" err="1">
                <a:solidFill>
                  <a:schemeClr val="tx1"/>
                </a:solidFill>
                <a:effectLst/>
                <a:latin typeface="+mn-lt"/>
                <a:ea typeface="+mn-ea"/>
                <a:cs typeface="+mn-cs"/>
              </a:rPr>
              <a:t>écrire</a:t>
            </a:r>
            <a:r>
              <a:rPr lang="en-GB" sz="1200" b="0" i="0" u="none" strike="noStrike" kern="1200" dirty="0">
                <a:solidFill>
                  <a:schemeClr val="tx1"/>
                </a:solidFill>
                <a:effectLst/>
                <a:latin typeface="+mn-lt"/>
                <a:ea typeface="+mn-ea"/>
                <a:cs typeface="+mn-cs"/>
              </a:rPr>
              <a:t> [382]</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a:t>
            </a:r>
            <a:r>
              <a:rPr lang="en-GB" sz="1200" b="0" i="1" u="none" strike="noStrike" kern="1200" cap="none" dirty="0" err="1">
                <a:solidFill>
                  <a:schemeClr val="tx1"/>
                </a:solidFill>
                <a:effectLst/>
                <a:latin typeface="+mn-lt"/>
                <a:ea typeface="Calibri"/>
                <a:cs typeface="Calibri"/>
                <a:sym typeface="Calibri"/>
              </a:rPr>
              <a:t>Léarners</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a:t>
            </a:r>
            <a:r>
              <a:rPr lang="en-GB" b="1" baseline="0" dirty="0"/>
              <a:t>[delete as appropriate]</a:t>
            </a:r>
            <a:r>
              <a:rPr lang="en-GB" b="0" baseline="0" dirty="0"/>
              <a:t>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re- + verb word pattern and connect this prefix with SSC [e]; to ‘break’ the association between English prefix re- and the sound ‘</a:t>
            </a:r>
            <a:r>
              <a:rPr lang="en-US" b="0" dirty="0" err="1"/>
              <a:t>ree</a:t>
            </a:r>
            <a:r>
              <a:rPr lang="en-US" b="0" dirty="0"/>
              <a:t>’.</a:t>
            </a:r>
            <a:br>
              <a:rPr lang="en-US" b="0" dirty="0"/>
            </a:br>
            <a:r>
              <a:rPr lang="en-US" b="1" dirty="0"/>
              <a:t>NB: </a:t>
            </a:r>
            <a:r>
              <a:rPr lang="en-US" b="0" dirty="0"/>
              <a:t>this word pattern will </a:t>
            </a:r>
            <a:r>
              <a:rPr lang="en-US" b="1" dirty="0"/>
              <a:t>not </a:t>
            </a:r>
            <a:r>
              <a:rPr lang="en-US" b="0" dirty="0"/>
              <a:t>feature in NCELP assessments.</a:t>
            </a:r>
          </a:p>
          <a:p>
            <a:endParaRPr lang="en-US" b="1" dirty="0"/>
          </a:p>
          <a:p>
            <a:r>
              <a:rPr lang="en-US" b="1" dirty="0"/>
              <a:t>Procedure:</a:t>
            </a:r>
          </a:p>
          <a:p>
            <a:r>
              <a:rPr lang="en-US" b="0" dirty="0"/>
              <a:t>1. Click to animate the explanation. </a:t>
            </a:r>
          </a:p>
          <a:p>
            <a:r>
              <a:rPr lang="en-US" b="0" dirty="0"/>
              <a:t>2. Highlight that the prefix re- has the SSC [e]. </a:t>
            </a:r>
          </a:p>
          <a:p>
            <a:r>
              <a:rPr lang="en-US" b="0" dirty="0"/>
              <a:t>3. Click on the verbs to hear them pronounced by a native speaker. Students repeat.</a:t>
            </a:r>
          </a:p>
          <a:p>
            <a:r>
              <a:rPr lang="en-US" b="0" dirty="0"/>
              <a:t>4. Draw attention to the difference in pronunciation between the re- in </a:t>
            </a:r>
            <a:r>
              <a:rPr lang="en-US" b="1" i="1" dirty="0" err="1"/>
              <a:t>re</a:t>
            </a:r>
            <a:r>
              <a:rPr lang="en-US" b="0" i="1" dirty="0" err="1"/>
              <a:t>faire</a:t>
            </a:r>
            <a:r>
              <a:rPr lang="en-US" b="0" i="1" dirty="0"/>
              <a:t> </a:t>
            </a:r>
            <a:r>
              <a:rPr lang="en-US" b="0" i="0" dirty="0"/>
              <a:t>and the re- in ‘</a:t>
            </a:r>
            <a:r>
              <a:rPr lang="en-US" b="1" i="0" dirty="0"/>
              <a:t>re</a:t>
            </a:r>
            <a:r>
              <a:rPr lang="en-US" b="0" i="0" dirty="0"/>
              <a:t>do’. Have students say the English and French side by side several times.</a:t>
            </a:r>
          </a:p>
          <a:p>
            <a:r>
              <a:rPr lang="en-US" b="0" i="0" dirty="0"/>
              <a:t>5. Students already know the verb </a:t>
            </a:r>
            <a:r>
              <a:rPr lang="en-US" b="0" i="1" dirty="0" err="1"/>
              <a:t>remettre</a:t>
            </a:r>
            <a:r>
              <a:rPr lang="en-US" b="0" i="1" dirty="0"/>
              <a:t> </a:t>
            </a:r>
            <a:r>
              <a:rPr lang="en-US" b="0" i="0" dirty="0"/>
              <a:t>as it is introduced as part of this week’s vocabulary set. If students ask why the translation given is a little different, explain that </a:t>
            </a:r>
            <a:r>
              <a:rPr lang="en-US" b="0" i="1" dirty="0" err="1"/>
              <a:t>remettre</a:t>
            </a:r>
            <a:r>
              <a:rPr lang="en-US" b="0" i="1" dirty="0"/>
              <a:t> </a:t>
            </a:r>
            <a:r>
              <a:rPr lang="en-US" b="0" i="0" dirty="0"/>
              <a:t>can have the general meaning to put again’ </a:t>
            </a:r>
            <a:r>
              <a:rPr lang="en-US" b="0" i="1" dirty="0" err="1"/>
              <a:t>mettre</a:t>
            </a:r>
            <a:r>
              <a:rPr lang="en-US" b="0" i="1" dirty="0"/>
              <a:t> encore</a:t>
            </a:r>
            <a:r>
              <a:rPr lang="en-US" b="0" i="0" dirty="0"/>
              <a:t>), but it is most commonly used to mean specifically putting something back (again) where it came from.</a:t>
            </a:r>
          </a:p>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3 minutes</a:t>
            </a:r>
          </a:p>
          <a:p>
            <a:endParaRPr lang="en-GB" b="1" noProof="0" dirty="0"/>
          </a:p>
          <a:p>
            <a:r>
              <a:rPr lang="en-GB" b="1" noProof="0" dirty="0"/>
              <a:t>Aim: </a:t>
            </a:r>
            <a:r>
              <a:rPr lang="en-GB" b="0" noProof="0" dirty="0"/>
              <a:t>Oral production of words containing SSC [e]; applying word pattern knowledge by adding the prefix re- to known words to create a new word; vocabulary recall.</a:t>
            </a:r>
          </a:p>
          <a:p>
            <a:endParaRPr lang="en-GB" b="1" noProof="0" dirty="0"/>
          </a:p>
          <a:p>
            <a:r>
              <a:rPr lang="en-GB" b="1" noProof="0" dirty="0"/>
              <a:t>Procedure:</a:t>
            </a:r>
          </a:p>
          <a:p>
            <a:pPr marL="0" indent="0">
              <a:buNone/>
            </a:pPr>
            <a:r>
              <a:rPr lang="en-GB" b="0" noProof="0" dirty="0"/>
              <a:t>1. Students read the list of English words. Explain that even though they don’t know these words in French, they will be able to produce them by recalling the ‘main verb’ (the part of the verb phrase </a:t>
            </a:r>
            <a:r>
              <a:rPr lang="en-GB" b="1" noProof="0" dirty="0"/>
              <a:t>after</a:t>
            </a:r>
            <a:r>
              <a:rPr lang="en-GB" b="0" noProof="0" dirty="0"/>
              <a:t> ‘</a:t>
            </a:r>
            <a:r>
              <a:rPr lang="en-GB" b="1" noProof="0" dirty="0"/>
              <a:t>re-’ </a:t>
            </a:r>
            <a:r>
              <a:rPr lang="en-GB" b="0" noProof="0" dirty="0"/>
              <a:t>or </a:t>
            </a:r>
            <a:r>
              <a:rPr lang="en-GB" b="1" noProof="0" dirty="0"/>
              <a:t>before ‘again’</a:t>
            </a:r>
            <a:r>
              <a:rPr lang="en-GB" b="0" noProof="0" dirty="0"/>
              <a:t>) and adding the </a:t>
            </a:r>
            <a:r>
              <a:rPr lang="en-GB" b="0" i="1" noProof="0" dirty="0"/>
              <a:t>re- </a:t>
            </a:r>
            <a:r>
              <a:rPr lang="en-GB" b="0" i="0" noProof="0" dirty="0"/>
              <a:t>prefix.</a:t>
            </a:r>
            <a:endParaRPr lang="en-GB" b="0" noProof="0" dirty="0"/>
          </a:p>
          <a:p>
            <a:pPr marL="0" indent="0">
              <a:buNone/>
            </a:pPr>
            <a:r>
              <a:rPr lang="en-GB" b="0" noProof="0" dirty="0"/>
              <a:t>2. Once students have created the new word, ask them to say the word aloud. This will give them the opportunity to practise producing the SSC [e]. Depending on regional accent, the </a:t>
            </a:r>
            <a:r>
              <a:rPr lang="en-GB" b="0" i="1" noProof="0" dirty="0"/>
              <a:t>re- </a:t>
            </a:r>
            <a:r>
              <a:rPr lang="en-GB" b="0" i="0" noProof="0" dirty="0"/>
              <a:t>prefix may be pronounced similarly to French (‘</a:t>
            </a:r>
            <a:r>
              <a:rPr lang="en-GB" b="0" i="0" noProof="0" dirty="0" err="1"/>
              <a:t>rih</a:t>
            </a:r>
            <a:r>
              <a:rPr lang="en-GB" b="0" i="0" noProof="0" dirty="0"/>
              <a:t>-’) or differently (‘</a:t>
            </a:r>
            <a:r>
              <a:rPr lang="en-GB" b="0" i="0" noProof="0" dirty="0" err="1"/>
              <a:t>ree</a:t>
            </a:r>
            <a:r>
              <a:rPr lang="en-GB" b="0" i="0" noProof="0" dirty="0"/>
              <a:t>-’). Draw attention to this and ask students to say the verbs side by side.</a:t>
            </a:r>
            <a:endParaRPr lang="en-GB" b="0" noProof="0" dirty="0"/>
          </a:p>
          <a:p>
            <a:pPr marL="0" indent="0">
              <a:buNone/>
            </a:pPr>
            <a:r>
              <a:rPr lang="en-GB" b="0" noProof="0" dirty="0"/>
              <a:t>3. Click the number button on the left to hear the new word said by a native speaker. Students repeat.</a:t>
            </a:r>
          </a:p>
          <a:p>
            <a:endParaRPr lang="en-GB" b="0" noProof="0" dirty="0"/>
          </a:p>
          <a:p>
            <a:r>
              <a:rPr lang="en-GB" b="1" noProof="0"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relire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remontrer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repartir </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regagner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retrouver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refermer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rejouer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recréer</a:t>
            </a:r>
            <a:endParaRPr lang="en-GB" sz="1200" b="0" i="0" u="none" strike="noStrike" kern="1200" dirty="0">
              <a:solidFill>
                <a:schemeClr val="tx1"/>
              </a:solidFill>
              <a:effectLst/>
              <a:latin typeface="+mn-lt"/>
              <a:ea typeface="+mn-ea"/>
              <a:cs typeface="+mn-cs"/>
            </a:endParaRP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relire</a:t>
            </a:r>
            <a:r>
              <a:rPr lang="en-GB" baseline="0" dirty="0"/>
              <a:t> [4170], </a:t>
            </a:r>
            <a:r>
              <a:rPr lang="en-GB" baseline="0" dirty="0" err="1"/>
              <a:t>remontrer</a:t>
            </a:r>
            <a:r>
              <a:rPr lang="en-GB" baseline="0" dirty="0"/>
              <a:t> [&gt;5000], </a:t>
            </a:r>
            <a:r>
              <a:rPr lang="en-GB" baseline="0" dirty="0" err="1"/>
              <a:t>repartir</a:t>
            </a:r>
            <a:r>
              <a:rPr lang="en-GB" baseline="0" dirty="0"/>
              <a:t> [2150], </a:t>
            </a:r>
            <a:r>
              <a:rPr lang="en-GB" baseline="0" dirty="0" err="1"/>
              <a:t>regagner</a:t>
            </a:r>
            <a:r>
              <a:rPr lang="en-GB" baseline="0" dirty="0"/>
              <a:t> [3491], </a:t>
            </a:r>
            <a:r>
              <a:rPr lang="en-GB" baseline="0" dirty="0" err="1"/>
              <a:t>retrouver</a:t>
            </a:r>
            <a:r>
              <a:rPr lang="en-GB" baseline="0" dirty="0"/>
              <a:t> [244], </a:t>
            </a:r>
            <a:r>
              <a:rPr lang="en-GB" baseline="0" dirty="0" err="1"/>
              <a:t>refermer</a:t>
            </a:r>
            <a:r>
              <a:rPr lang="en-GB" baseline="0" dirty="0"/>
              <a:t> [3759], </a:t>
            </a:r>
            <a:r>
              <a:rPr lang="en-GB" baseline="0" dirty="0" err="1"/>
              <a:t>rejouer</a:t>
            </a:r>
            <a:r>
              <a:rPr lang="en-GB" baseline="0" dirty="0"/>
              <a:t> [&gt;5000], </a:t>
            </a:r>
            <a:r>
              <a:rPr lang="en-GB" baseline="0" dirty="0" err="1"/>
              <a:t>recréer</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recall of words in this week’s new vocabulary set.</a:t>
            </a:r>
          </a:p>
          <a:p>
            <a:endParaRPr lang="en-US" b="1" dirty="0"/>
          </a:p>
          <a:p>
            <a:r>
              <a:rPr lang="en-US" b="1" dirty="0"/>
              <a:t>Procedure:</a:t>
            </a:r>
          </a:p>
          <a:p>
            <a:pPr marL="0" indent="0">
              <a:buFont typeface="+mj-lt"/>
              <a:buNone/>
            </a:pPr>
            <a:r>
              <a:rPr lang="en-US" b="0" dirty="0"/>
              <a:t>1. Students orally translate the English words into French.</a:t>
            </a:r>
          </a:p>
          <a:p>
            <a:pPr marL="0" indent="0">
              <a:buFont typeface="+mj-lt"/>
              <a:buNone/>
            </a:pPr>
            <a:r>
              <a:rPr lang="en-US" b="0" dirty="0"/>
              <a:t>2. Click to reveal answers from left to right.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6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 </a:t>
            </a:r>
            <a:r>
              <a:rPr lang="en-US" b="0" dirty="0"/>
              <a:t>This is slide </a:t>
            </a:r>
            <a:r>
              <a:rPr lang="en-US" b="1" dirty="0"/>
              <a:t>1/6</a:t>
            </a:r>
            <a:r>
              <a:rPr lang="en-US" b="0" dirty="0"/>
              <a:t>.</a:t>
            </a:r>
            <a:endParaRPr lang="en-US" b="1" dirty="0"/>
          </a:p>
          <a:p>
            <a:endParaRPr lang="en-US" b="1" dirty="0"/>
          </a:p>
          <a:p>
            <a:r>
              <a:rPr lang="en-US" b="1" dirty="0"/>
              <a:t>Aim: </a:t>
            </a:r>
            <a:r>
              <a:rPr lang="en-US" b="0" dirty="0"/>
              <a:t>Oral production words from week’s new vocabulary in context; developing fluency through reading aloud; scaffolded oral translation.</a:t>
            </a:r>
          </a:p>
          <a:p>
            <a:endParaRPr lang="en-US" b="1" dirty="0"/>
          </a:p>
          <a:p>
            <a:r>
              <a:rPr lang="en-US" b="1" dirty="0"/>
              <a:t>Procedure:</a:t>
            </a:r>
          </a:p>
          <a:p>
            <a:pPr marL="0" indent="0">
              <a:buFont typeface="+mj-lt"/>
              <a:buNone/>
            </a:pPr>
            <a:r>
              <a:rPr lang="en-US" b="0" dirty="0"/>
              <a:t>1. Students read the sentences aloud and fill in the blank by translating the English word. </a:t>
            </a:r>
          </a:p>
          <a:p>
            <a:pPr marL="0" indent="0">
              <a:buFont typeface="+mj-lt"/>
              <a:buNone/>
            </a:pPr>
            <a:r>
              <a:rPr lang="en-US" b="0" dirty="0"/>
              <a:t>2. Click to reveal the answer.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470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2/6</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million [307]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0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3/6</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18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3</a:t>
            </a:fld>
            <a:endParaRPr lang="en-GB" dirty="0"/>
          </a:p>
        </p:txBody>
      </p:sp>
    </p:spTree>
    <p:extLst>
      <p:ext uri="{BB962C8B-B14F-4D97-AF65-F5344CB8AC3E}">
        <p14:creationId xmlns:p14="http://schemas.microsoft.com/office/powerpoint/2010/main" val="4271937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4/6</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This is slide </a:t>
            </a:r>
            <a:r>
              <a:rPr lang="en-US" b="1" dirty="0"/>
              <a:t>5/6</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214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This is slide </a:t>
            </a:r>
            <a:r>
              <a:rPr lang="en-US" b="1" dirty="0"/>
              <a:t>6/6</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68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verb negation with </a:t>
            </a:r>
            <a:r>
              <a:rPr lang="en-US" b="0" i="1" dirty="0"/>
              <a:t>ne…pas </a:t>
            </a:r>
            <a:r>
              <a:rPr lang="en-US" b="0" dirty="0"/>
              <a:t>and introduce negation with </a:t>
            </a:r>
            <a:r>
              <a:rPr lang="en-US" b="0" i="1" dirty="0"/>
              <a:t>ne…jamais </a:t>
            </a:r>
            <a:r>
              <a:rPr lang="en-US" b="0" dirty="0"/>
              <a:t>in single-verb structures in the present tense. </a:t>
            </a:r>
          </a:p>
          <a:p>
            <a:endParaRPr lang="en-US" b="1" dirty="0"/>
          </a:p>
          <a:p>
            <a:r>
              <a:rPr lang="en-US" b="1" dirty="0"/>
              <a:t>Procedure:</a:t>
            </a:r>
          </a:p>
          <a:p>
            <a:pPr marL="0" indent="0">
              <a:buFont typeface="+mj-lt"/>
              <a:buNone/>
            </a:pPr>
            <a:r>
              <a:rPr lang="en-US" b="0" dirty="0"/>
              <a:t>1. Click to animate the explanation. </a:t>
            </a:r>
          </a:p>
          <a:p>
            <a:pPr marL="0" indent="0">
              <a:buFont typeface="+mj-lt"/>
              <a:buNone/>
            </a:pPr>
            <a:r>
              <a:rPr lang="en-US" b="0" dirty="0"/>
              <a:t>2. Draw particular attention to negative article </a:t>
            </a:r>
            <a:r>
              <a:rPr lang="en-US" b="0" i="1" dirty="0"/>
              <a:t>de</a:t>
            </a:r>
            <a:r>
              <a:rPr lang="en-US" b="0" i="0" dirty="0"/>
              <a:t>. The ability to distinguish between partitive and indefinite articles in declarative and negative sentences is crucial to the successful completion of the referential activities that follow.</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7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present tense, single-verb structures with </a:t>
            </a:r>
            <a:r>
              <a:rPr lang="en-US" b="0" i="1" dirty="0"/>
              <a:t>ne…pas </a:t>
            </a:r>
            <a:r>
              <a:rPr lang="en-US" b="0" dirty="0"/>
              <a:t>and </a:t>
            </a:r>
            <a:r>
              <a:rPr lang="en-US" b="0" i="1" dirty="0"/>
              <a:t>ne…jamais</a:t>
            </a:r>
            <a:r>
              <a:rPr lang="en-US" b="0" dirty="0"/>
              <a:t>.</a:t>
            </a:r>
            <a:endParaRPr lang="en-US" b="1" dirty="0"/>
          </a:p>
          <a:p>
            <a:endParaRPr lang="en-US" b="1" dirty="0"/>
          </a:p>
          <a:p>
            <a:r>
              <a:rPr lang="en-US" b="1" dirty="0"/>
              <a:t>Procedure:</a:t>
            </a:r>
          </a:p>
          <a:p>
            <a:pPr marL="0" indent="0">
              <a:buFont typeface="+mj-lt"/>
              <a:buNone/>
            </a:pPr>
            <a:r>
              <a:rPr lang="en-US" b="0" dirty="0"/>
              <a:t>1. Click the numbers to play the audio. </a:t>
            </a:r>
          </a:p>
          <a:p>
            <a:pPr marL="0" indent="0">
              <a:buFont typeface="+mj-lt"/>
              <a:buNone/>
            </a:pPr>
            <a:r>
              <a:rPr lang="en-US" b="0" dirty="0"/>
              <a:t>2. Students listen to each sentence in French, and take notes in English under the correct heading, depending on whether they hear </a:t>
            </a:r>
            <a:r>
              <a:rPr lang="en-US" b="0" i="1" dirty="0"/>
              <a:t>ne…pas </a:t>
            </a:r>
            <a:r>
              <a:rPr lang="en-US" b="0" i="0" dirty="0"/>
              <a:t>or </a:t>
            </a:r>
            <a:r>
              <a:rPr lang="en-US" b="0" i="1" dirty="0"/>
              <a:t>ne…jamais</a:t>
            </a:r>
            <a:r>
              <a:rPr lang="en-US" b="0" i="0" dirty="0"/>
              <a:t>.</a:t>
            </a:r>
            <a:endParaRPr lang="en-US" b="0" dirty="0"/>
          </a:p>
          <a:p>
            <a:pPr marL="0" indent="0">
              <a:buFont typeface="+mj-lt"/>
              <a:buNone/>
            </a:pPr>
            <a:r>
              <a:rPr lang="en-US" b="0" dirty="0"/>
              <a:t>3. Click to reveal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1. Je ne visite jamais de lacs.</a:t>
            </a:r>
          </a:p>
          <a:p>
            <a:pPr marL="0" lvl="0" indent="0">
              <a:buFont typeface="+mj-lt"/>
              <a:buNone/>
            </a:pPr>
            <a:r>
              <a:rPr lang="fr-FR" sz="1200" kern="1200" dirty="0">
                <a:solidFill>
                  <a:schemeClr val="tx1"/>
                </a:solidFill>
                <a:effectLst/>
                <a:latin typeface="+mn-lt"/>
                <a:ea typeface="+mn-ea"/>
                <a:cs typeface="+mn-cs"/>
              </a:rPr>
              <a:t>2. Je ne fais jamais de promenades à la campagne.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Je ne vais pas au parc national.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4. Je ne </a:t>
            </a:r>
            <a:r>
              <a:rPr lang="fr-FR" b="0" i="0" dirty="0">
                <a:solidFill>
                  <a:srgbClr val="4D5156"/>
                </a:solidFill>
                <a:effectLst/>
                <a:latin typeface="arial" panose="020B0604020202020204" pitchFamily="34" charset="0"/>
              </a:rPr>
              <a:t>descends pas le </a:t>
            </a:r>
            <a:r>
              <a:rPr lang="fr-FR" b="0" i="0" dirty="0">
                <a:solidFill>
                  <a:srgbClr val="5F6368"/>
                </a:solidFill>
                <a:effectLst/>
                <a:latin typeface="arial" panose="020B0604020202020204" pitchFamily="34" charset="0"/>
              </a:rPr>
              <a:t>fleuve en bateau</a:t>
            </a:r>
            <a:r>
              <a:rPr lang="fr-FR" b="0" i="0" dirty="0">
                <a:solidFill>
                  <a:srgbClr val="4D5156"/>
                </a:solidFill>
                <a:effectLst/>
                <a:latin typeface="arial" panose="020B0604020202020204" pitchFamily="34" charset="0"/>
              </a:rPr>
              <a:t>.</a:t>
            </a:r>
          </a:p>
          <a:p>
            <a:pPr marL="0" lvl="0" indent="0">
              <a:buFont typeface="+mj-lt"/>
              <a:buNone/>
            </a:pPr>
            <a:r>
              <a:rPr lang="fr-FR" sz="1200" kern="1200" dirty="0">
                <a:solidFill>
                  <a:schemeClr val="tx1"/>
                </a:solidFill>
                <a:effectLst/>
                <a:latin typeface="+mn-lt"/>
                <a:ea typeface="+mn-ea"/>
                <a:cs typeface="+mn-cs"/>
              </a:rPr>
              <a:t>5. Je ne lis jamais toutes les informations dans les musées.</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6. Je ne passe pas la semaine dans l’hôtel.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7. Je ne prends jamais de photos.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8. Je n’envoie pas de cartes postales à mes amis.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postal [3625], note [1161]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701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i="1" dirty="0" err="1"/>
              <a:t>toujours</a:t>
            </a:r>
            <a:r>
              <a:rPr lang="en-US" b="0" i="1" dirty="0"/>
              <a:t> </a:t>
            </a:r>
            <a:r>
              <a:rPr lang="en-US" b="0" dirty="0"/>
              <a:t>and </a:t>
            </a:r>
            <a:r>
              <a:rPr lang="en-US" b="0" i="1" dirty="0"/>
              <a:t>ne…jamais </a:t>
            </a:r>
            <a:r>
              <a:rPr lang="en-US" b="0" dirty="0"/>
              <a:t>with single-verb structures in the present tense; presenting </a:t>
            </a:r>
            <a:r>
              <a:rPr lang="en-US" b="0" i="1" dirty="0" err="1"/>
              <a:t>toujours</a:t>
            </a:r>
            <a:r>
              <a:rPr lang="en-US" b="0" i="1" dirty="0"/>
              <a:t> </a:t>
            </a:r>
            <a:r>
              <a:rPr lang="en-US" b="0" i="0" dirty="0"/>
              <a:t>and </a:t>
            </a:r>
            <a:r>
              <a:rPr lang="en-US" b="0" i="1" dirty="0"/>
              <a:t>jamais </a:t>
            </a:r>
            <a:r>
              <a:rPr lang="en-US" b="0" i="0" dirty="0"/>
              <a:t>as opposites (always vs never)</a:t>
            </a:r>
            <a:endParaRPr lang="en-US" b="1" dirty="0"/>
          </a:p>
          <a:p>
            <a:endParaRPr lang="en-US" b="1" dirty="0"/>
          </a:p>
          <a:p>
            <a:r>
              <a:rPr lang="en-US" b="1" dirty="0"/>
              <a:t>Procedure:</a:t>
            </a:r>
          </a:p>
          <a:p>
            <a:pPr marL="0" indent="0">
              <a:buFont typeface="+mj-lt"/>
              <a:buNone/>
            </a:pPr>
            <a:r>
              <a:rPr lang="en-US" b="0" dirty="0"/>
              <a:t>1. Students read the sentences and decide whether </a:t>
            </a:r>
            <a:r>
              <a:rPr lang="en-GB" sz="1200" b="0" i="0" dirty="0" err="1">
                <a:solidFill>
                  <a:schemeClr val="bg1"/>
                </a:solidFill>
              </a:rPr>
              <a:t>Léa</a:t>
            </a:r>
            <a:r>
              <a:rPr lang="en-GB" sz="1200" b="0" i="0" dirty="0">
                <a:solidFill>
                  <a:schemeClr val="bg1"/>
                </a:solidFill>
              </a:rPr>
              <a:t> </a:t>
            </a:r>
            <a:r>
              <a:rPr lang="en-US" b="0" dirty="0"/>
              <a:t>is talking about something things she always does on holiday, or things she never does. Remind students that they will need to look at the form of the article to give them the answer.</a:t>
            </a:r>
          </a:p>
          <a:p>
            <a:pPr marL="0" indent="0">
              <a:buFont typeface="+mj-lt"/>
              <a:buNone/>
            </a:pPr>
            <a:r>
              <a:rPr lang="en-US" b="0" dirty="0"/>
              <a:t>2. Click to reveal answers. Draw attention to the positions of</a:t>
            </a:r>
            <a:r>
              <a:rPr lang="en-US" b="0" i="1" dirty="0"/>
              <a:t> </a:t>
            </a:r>
            <a:r>
              <a:rPr lang="en-US" b="0" i="1" dirty="0" err="1"/>
              <a:t>toujours</a:t>
            </a:r>
            <a:r>
              <a:rPr lang="en-US" b="0" i="1" dirty="0"/>
              <a:t> </a:t>
            </a:r>
            <a:r>
              <a:rPr lang="en-US" b="0" i="0" dirty="0"/>
              <a:t>and </a:t>
            </a:r>
            <a:r>
              <a:rPr lang="en-US" b="0" i="1" dirty="0"/>
              <a:t>jamais </a:t>
            </a:r>
            <a:r>
              <a:rPr lang="en-US" b="0" i="0" dirty="0"/>
              <a:t>(after the verb), which differs from English.</a:t>
            </a:r>
            <a:endParaRPr lang="en-US" b="0" dirty="0"/>
          </a:p>
          <a:p>
            <a:pPr marL="0" indent="0">
              <a:buFont typeface="+mj-lt"/>
              <a:buNone/>
            </a:pPr>
            <a:r>
              <a:rPr lang="en-US" b="0" dirty="0"/>
              <a:t>3. Oral translation of full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postal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547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0" dirty="0"/>
              <a:t>This is slide </a:t>
            </a:r>
            <a:r>
              <a:rPr lang="en-US" b="1" dirty="0"/>
              <a:t>1/2</a:t>
            </a:r>
            <a:r>
              <a:rPr lang="en-US" b="0" dirty="0"/>
              <a:t>.</a:t>
            </a:r>
            <a:endParaRPr lang="en-US" b="1" dirty="0"/>
          </a:p>
          <a:p>
            <a:endParaRPr lang="en-US" b="1" dirty="0"/>
          </a:p>
          <a:p>
            <a:r>
              <a:rPr lang="en-US" b="1" dirty="0"/>
              <a:t>Aim: </a:t>
            </a:r>
            <a:r>
              <a:rPr lang="en-US" b="0" dirty="0"/>
              <a:t>Written production of sentences with </a:t>
            </a:r>
            <a:r>
              <a:rPr lang="en-US" b="0" i="1" dirty="0"/>
              <a:t>ne…jamais </a:t>
            </a:r>
            <a:r>
              <a:rPr lang="en-US" b="0" dirty="0"/>
              <a:t>+ </a:t>
            </a:r>
            <a:r>
              <a:rPr lang="en-US" b="0" i="1" dirty="0"/>
              <a:t>de </a:t>
            </a:r>
            <a:r>
              <a:rPr lang="en-US" b="0" i="0" dirty="0"/>
              <a:t>and </a:t>
            </a:r>
            <a:r>
              <a:rPr lang="en-US" b="0" i="1" dirty="0" err="1"/>
              <a:t>toujours</a:t>
            </a:r>
            <a:r>
              <a:rPr lang="en-US" b="0" i="1" dirty="0"/>
              <a:t> </a:t>
            </a:r>
            <a:r>
              <a:rPr lang="en-US" b="0" i="0" dirty="0"/>
              <a:t>+ partitive/indefinite article in present tense,</a:t>
            </a:r>
            <a:r>
              <a:rPr lang="en-US" b="0" dirty="0"/>
              <a:t> single-verb structures. </a:t>
            </a:r>
            <a:endParaRPr lang="en-US" b="1" dirty="0"/>
          </a:p>
          <a:p>
            <a:endParaRPr lang="en-US" b="1" dirty="0"/>
          </a:p>
          <a:p>
            <a:r>
              <a:rPr lang="en-US" b="1" dirty="0"/>
              <a:t>Procedure:</a:t>
            </a:r>
          </a:p>
          <a:p>
            <a:pPr marL="0" indent="0">
              <a:buFont typeface="+mj-lt"/>
              <a:buNone/>
            </a:pPr>
            <a:r>
              <a:rPr lang="en-US" b="0" dirty="0"/>
              <a:t>1. Students write 1-4 in their books and re-write the sentences in the negative, using </a:t>
            </a:r>
            <a:r>
              <a:rPr lang="en-US" b="0" i="1" dirty="0"/>
              <a:t>ne…jamais.</a:t>
            </a:r>
            <a:r>
              <a:rPr lang="en-US" b="0" dirty="0"/>
              <a:t> Remind students that </a:t>
            </a:r>
            <a:r>
              <a:rPr lang="en-US" b="0" i="1" dirty="0"/>
              <a:t>ne…jamais </a:t>
            </a:r>
            <a:r>
              <a:rPr lang="en-US" b="0" dirty="0"/>
              <a:t>is the opposite of </a:t>
            </a:r>
            <a:r>
              <a:rPr lang="en-US" b="0" i="1" dirty="0" err="1"/>
              <a:t>toujours</a:t>
            </a:r>
            <a:r>
              <a:rPr lang="en-US" b="0" i="1" dirty="0"/>
              <a:t> </a:t>
            </a:r>
            <a:r>
              <a:rPr lang="en-US" b="0" i="0" dirty="0"/>
              <a:t>and that the partitive and indefinite articles changes to </a:t>
            </a:r>
            <a:r>
              <a:rPr lang="en-US" b="0" i="1" dirty="0"/>
              <a:t>de </a:t>
            </a:r>
            <a:r>
              <a:rPr lang="en-US" b="0" i="0" dirty="0"/>
              <a:t>after </a:t>
            </a:r>
            <a:r>
              <a:rPr lang="en-US" b="0" i="1" dirty="0"/>
              <a:t>ne…jamais</a:t>
            </a:r>
            <a:r>
              <a:rPr lang="en-US" b="0" i="0" dirty="0"/>
              <a:t>. Note that possessive adjectives and definite articles don’t need to change.</a:t>
            </a:r>
          </a:p>
          <a:p>
            <a:pPr marL="0" indent="0">
              <a:buFont typeface="+mj-lt"/>
              <a:buNone/>
            </a:pPr>
            <a:r>
              <a:rPr lang="en-US" b="0" dirty="0"/>
              <a:t>2. Click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3. Display slide 45. Students write 5-8 in their books and re-write the sentences in the declarative, using </a:t>
            </a:r>
            <a:r>
              <a:rPr lang="en-US" b="0" i="1" dirty="0" err="1"/>
              <a:t>toujours</a:t>
            </a:r>
            <a:r>
              <a:rPr lang="en-US" b="0" i="1" dirty="0"/>
              <a:t>. </a:t>
            </a:r>
            <a:r>
              <a:rPr lang="en-US" b="0" dirty="0"/>
              <a:t>Remind students that </a:t>
            </a:r>
            <a:r>
              <a:rPr lang="en-US" b="0" i="1" dirty="0" err="1"/>
              <a:t>toujours</a:t>
            </a:r>
            <a:r>
              <a:rPr lang="en-US" b="0" dirty="0"/>
              <a:t> is the opposite of </a:t>
            </a:r>
            <a:r>
              <a:rPr lang="en-US" b="0" i="1" dirty="0"/>
              <a:t>ne…jamais </a:t>
            </a:r>
            <a:r>
              <a:rPr lang="en-US" b="0" i="0" dirty="0"/>
              <a:t>and that partitive and indefinite articles must be used. Note that possessive adjectives and definite articles don’t need to change.</a:t>
            </a:r>
          </a:p>
          <a:p>
            <a:pPr marL="0" indent="0">
              <a:buFont typeface="+mj-lt"/>
              <a:buNone/>
            </a:pPr>
            <a:r>
              <a:rPr lang="en-US" b="0" dirty="0"/>
              <a:t>4. Click to reveal the answers.</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négatif</a:t>
            </a:r>
            <a:r>
              <a:rPr lang="en-GB" b="0" baseline="0" dirty="0"/>
              <a:t> [&gt;5000], </a:t>
            </a:r>
            <a:r>
              <a:rPr lang="en-GB" b="0" baseline="0" dirty="0" err="1"/>
              <a:t>forme</a:t>
            </a:r>
            <a:r>
              <a:rPr lang="en-GB" b="0" baseline="0" dirty="0"/>
              <a:t> [369], </a:t>
            </a:r>
            <a:r>
              <a:rPr lang="en-GB" sz="1200" b="0" dirty="0">
                <a:solidFill>
                  <a:schemeClr val="bg1"/>
                </a:solidFill>
              </a:rPr>
              <a:t>contraire [619]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26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2/2</a:t>
            </a:r>
            <a:r>
              <a:rPr lang="en-GB" b="0" dirty="0"/>
              <a: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négatif</a:t>
            </a:r>
            <a:r>
              <a:rPr lang="en-GB" b="0" baseline="0" dirty="0"/>
              <a:t> [&gt;5000], </a:t>
            </a:r>
            <a:r>
              <a:rPr lang="en-GB" b="0" baseline="0" dirty="0" err="1"/>
              <a:t>vidéo</a:t>
            </a:r>
            <a:r>
              <a:rPr lang="en-GB" b="0" baseline="0" dirty="0"/>
              <a:t> [2611]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42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8 minutes</a:t>
            </a:r>
          </a:p>
          <a:p>
            <a:endParaRPr lang="en-GB" b="1" noProof="0" dirty="0"/>
          </a:p>
          <a:p>
            <a:r>
              <a:rPr lang="en-GB" b="1" noProof="0" dirty="0"/>
              <a:t>Aim: </a:t>
            </a:r>
            <a:r>
              <a:rPr lang="en-GB" b="0" noProof="0" dirty="0"/>
              <a:t>Scaffolded oral production of sentences with </a:t>
            </a:r>
            <a:r>
              <a:rPr lang="en-GB" b="0" i="1" noProof="0" dirty="0"/>
              <a:t>ne…jamais </a:t>
            </a:r>
            <a:r>
              <a:rPr lang="en-GB" b="0" noProof="0" dirty="0"/>
              <a:t>and </a:t>
            </a:r>
            <a:r>
              <a:rPr lang="en-GB" b="0" i="1" noProof="0" dirty="0" err="1"/>
              <a:t>toujours</a:t>
            </a:r>
            <a:r>
              <a:rPr lang="en-GB" b="0" i="1" noProof="0" dirty="0"/>
              <a:t> </a:t>
            </a:r>
            <a:r>
              <a:rPr lang="en-GB" b="0" noProof="0" dirty="0"/>
              <a:t>in single-verb structures in the present tense. </a:t>
            </a:r>
            <a:endParaRPr lang="en-GB" b="1" noProof="0" dirty="0"/>
          </a:p>
          <a:p>
            <a:endParaRPr lang="en-GB" b="1" noProof="0" dirty="0"/>
          </a:p>
          <a:p>
            <a:r>
              <a:rPr lang="en-GB" b="1" noProof="0" dirty="0"/>
              <a:t>Procedure:</a:t>
            </a:r>
          </a:p>
          <a:p>
            <a:pPr marL="0" indent="0">
              <a:buNone/>
            </a:pPr>
            <a:r>
              <a:rPr lang="en-GB" b="0" noProof="0" dirty="0"/>
              <a:t>1. Students use the picture and infinitive verb phrase to make sentences using </a:t>
            </a:r>
            <a:r>
              <a:rPr lang="en-GB" b="0" i="1" noProof="0" dirty="0"/>
              <a:t>ne…jamais </a:t>
            </a:r>
            <a:r>
              <a:rPr lang="en-GB" b="0" noProof="0" dirty="0"/>
              <a:t>and</a:t>
            </a:r>
            <a:r>
              <a:rPr lang="en-GB" b="0" i="1" noProof="0" dirty="0"/>
              <a:t> </a:t>
            </a:r>
            <a:r>
              <a:rPr lang="en-GB" b="0" i="1" noProof="0" dirty="0" err="1"/>
              <a:t>toujours</a:t>
            </a:r>
            <a:r>
              <a:rPr lang="en-GB" b="0" noProof="0" dirty="0"/>
              <a:t>. Tell students that a cross means ‘never’ and a tick means ‘always’.</a:t>
            </a:r>
          </a:p>
          <a:p>
            <a:pPr marL="0" indent="0">
              <a:buNone/>
            </a:pPr>
            <a:r>
              <a:rPr lang="en-GB" b="0" noProof="0" dirty="0"/>
              <a:t>2. Remind students that </a:t>
            </a:r>
            <a:r>
              <a:rPr lang="en-GB" b="0" i="1" noProof="0" dirty="0" err="1"/>
              <a:t>toujours</a:t>
            </a:r>
            <a:r>
              <a:rPr lang="en-GB" b="0" i="1" noProof="0" dirty="0"/>
              <a:t> </a:t>
            </a:r>
            <a:r>
              <a:rPr lang="en-GB" b="0" i="0" noProof="0" dirty="0"/>
              <a:t>and </a:t>
            </a:r>
            <a:r>
              <a:rPr lang="en-GB" b="0" i="1" noProof="0" dirty="0"/>
              <a:t>jamais </a:t>
            </a:r>
            <a:r>
              <a:rPr lang="en-GB" b="0" i="0" noProof="0" dirty="0"/>
              <a:t>come </a:t>
            </a:r>
            <a:r>
              <a:rPr lang="en-GB" b="0" noProof="0" dirty="0"/>
              <a:t>after the verb (unlike in English) and that any indefinite articles must become </a:t>
            </a:r>
            <a:r>
              <a:rPr lang="en-GB" b="0" i="1" noProof="0" dirty="0"/>
              <a:t>de </a:t>
            </a:r>
            <a:r>
              <a:rPr lang="en-GB" b="0" i="0" noProof="0" dirty="0"/>
              <a:t>after </a:t>
            </a:r>
            <a:r>
              <a:rPr lang="en-GB" b="0" i="1" noProof="0" dirty="0"/>
              <a:t>jamais.</a:t>
            </a:r>
            <a:r>
              <a:rPr lang="en-GB" b="0" noProof="0" dirty="0"/>
              <a:t> </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postal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59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distinguish aurally between SSCs [e] and [</a:t>
            </a:r>
            <a:r>
              <a:rPr lang="en-US" b="0" dirty="0" err="1"/>
              <a:t>i</a:t>
            </a:r>
            <a:r>
              <a:rPr lang="en-US" b="0" dirty="0"/>
              <a:t>].</a:t>
            </a:r>
          </a:p>
          <a:p>
            <a:endParaRPr lang="en-US" b="1" dirty="0"/>
          </a:p>
          <a:p>
            <a:r>
              <a:rPr lang="en-US" b="1" dirty="0"/>
              <a:t>Procedure:</a:t>
            </a:r>
          </a:p>
          <a:p>
            <a:r>
              <a:rPr lang="en-US" b="0" dirty="0"/>
              <a:t>1. Click on the number button to listen to the word read aloud. </a:t>
            </a:r>
          </a:p>
          <a:p>
            <a:r>
              <a:rPr lang="en-US" b="0" dirty="0"/>
              <a:t>2. Students fill in the gap with the missing SSC. </a:t>
            </a:r>
          </a:p>
          <a:p>
            <a:r>
              <a:rPr lang="en-US" b="0" dirty="0"/>
              <a:t>3. Click to reveal the answers.</a:t>
            </a:r>
          </a:p>
          <a:p>
            <a:r>
              <a:rPr lang="en-US" b="0" dirty="0"/>
              <a:t>4. Students listen to and repeat the word.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secours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menace </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sus</a:t>
            </a:r>
            <a:r>
              <a:rPr lang="fr-FR" sz="1200" b="0" i="0" u="none" strike="noStrike" kern="1200" baseline="0" dirty="0">
                <a:solidFill>
                  <a:schemeClr val="tx1"/>
                </a:solidFill>
                <a:effectLst/>
                <a:latin typeface="+mn-lt"/>
                <a:ea typeface="+mn-ea"/>
                <a:cs typeface="+mn-cs"/>
              </a:rPr>
              <a:t>ci</a:t>
            </a:r>
            <a:r>
              <a:rPr lang="fr-FR" sz="1200" b="0" i="0" u="none" strike="noStrike" kern="1200" dirty="0">
                <a:solidFill>
                  <a:schemeClr val="tx1"/>
                </a:solidFill>
                <a:effectLst/>
                <a:latin typeface="+mn-lt"/>
                <a:ea typeface="+mn-ea"/>
                <a:cs typeface="+mn-cs"/>
              </a:rPr>
              <a:t>ter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pari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regard </a:t>
            </a: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bi</a:t>
            </a:r>
            <a:r>
              <a:rPr lang="fr-FR" sz="1200" b="0" i="0" u="none" strike="noStrike" kern="1200" dirty="0">
                <a:solidFill>
                  <a:schemeClr val="tx1"/>
                </a:solidFill>
                <a:effectLst/>
                <a:latin typeface="+mn-lt"/>
                <a:ea typeface="+mn-ea"/>
                <a:cs typeface="+mn-cs"/>
              </a:rPr>
              <a:t>lan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tenue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u</a:t>
            </a:r>
            <a:r>
              <a:rPr lang="fr-FR" sz="1200" b="0" i="0" u="none" strike="noStrike" kern="1200" baseline="0" dirty="0">
                <a:solidFill>
                  <a:schemeClr val="tx1"/>
                </a:solidFill>
                <a:effectLst/>
                <a:latin typeface="+mn-lt"/>
                <a:ea typeface="+mn-ea"/>
                <a:cs typeface="+mn-cs"/>
              </a:rPr>
              <a:t>si</a:t>
            </a:r>
            <a:r>
              <a:rPr lang="fr-FR" sz="1200" b="0" i="0" u="none" strike="noStrike" kern="1200" dirty="0">
                <a:solidFill>
                  <a:schemeClr val="tx1"/>
                </a:solidFill>
                <a:effectLst/>
                <a:latin typeface="+mn-lt"/>
                <a:ea typeface="+mn-ea"/>
                <a:cs typeface="+mn-cs"/>
              </a:rPr>
              <a:t>ne</a:t>
            </a:r>
          </a:p>
          <a:p>
            <a:pPr marL="0" indent="0" rtl="0" eaLnBrk="1" fontAlgn="t" latinLnBrk="0" hangingPunct="1">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tenue [1899], regard [1206], menace [1607], secours [1857], </a:t>
            </a:r>
            <a:r>
              <a:rPr lang="en-GB" baseline="0" dirty="0" err="1"/>
              <a:t>susciter</a:t>
            </a:r>
            <a:r>
              <a:rPr lang="en-GB" baseline="0" dirty="0"/>
              <a:t> [1027], </a:t>
            </a:r>
            <a:r>
              <a:rPr lang="en-GB" baseline="0" dirty="0" err="1"/>
              <a:t>pari</a:t>
            </a:r>
            <a:r>
              <a:rPr lang="en-GB" baseline="0" dirty="0"/>
              <a:t> [1688], </a:t>
            </a:r>
            <a:r>
              <a:rPr lang="en-GB" baseline="0" dirty="0" err="1"/>
              <a:t>bilan</a:t>
            </a:r>
            <a:r>
              <a:rPr lang="en-GB" baseline="0" dirty="0"/>
              <a:t> [1758], </a:t>
            </a:r>
            <a:r>
              <a:rPr lang="en-GB" baseline="0" dirty="0" err="1"/>
              <a:t>usine</a:t>
            </a:r>
            <a:r>
              <a:rPr lang="en-GB" baseline="0" dirty="0"/>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633853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Y9 T1.2 W1 Vocabulary learning homework answers available at https://resources.ncelp.org/concern/resources/t148fj238?locale=en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F00469E-D3C2-524C-A21D-1F41AE3A54D5}"/>
              </a:ext>
            </a:extLst>
          </p:cNvPr>
          <p:cNvSpPr>
            <a:spLocks noGrp="1"/>
          </p:cNvSpPr>
          <p:nvPr>
            <p:ph type="body" idx="1"/>
          </p:nvPr>
        </p:nvSpPr>
        <p:spPr/>
        <p:txBody>
          <a:bodyPr/>
          <a:lstStyle/>
          <a:p>
            <a:r>
              <a:rPr lang="fr-FR" b="1" noProof="0" dirty="0"/>
              <a:t>Timing:</a:t>
            </a:r>
            <a:r>
              <a:rPr lang="fr-FR" b="1" baseline="0" noProof="0" dirty="0"/>
              <a:t> 4 minutes </a:t>
            </a:r>
          </a:p>
          <a:p>
            <a:endParaRPr lang="fr-FR" b="1" noProof="0" dirty="0"/>
          </a:p>
          <a:p>
            <a:r>
              <a:rPr lang="fr-FR" b="1" noProof="0" dirty="0" err="1"/>
              <a:t>Aim</a:t>
            </a:r>
            <a:r>
              <a:rPr lang="fr-FR" b="1" noProof="0" dirty="0"/>
              <a:t>: </a:t>
            </a:r>
            <a:r>
              <a:rPr lang="fr-FR" b="0" noProof="0" dirty="0" err="1"/>
              <a:t>Aural</a:t>
            </a:r>
            <a:r>
              <a:rPr lang="fr-FR" b="0" noProof="0" dirty="0"/>
              <a:t> recognition of </a:t>
            </a:r>
            <a:r>
              <a:rPr lang="fr-FR" b="0" baseline="0" noProof="0" dirty="0" err="1"/>
              <a:t>words</a:t>
            </a:r>
            <a:r>
              <a:rPr lang="fr-FR" b="0" baseline="0" noProof="0" dirty="0"/>
              <a:t> </a:t>
            </a:r>
            <a:r>
              <a:rPr lang="fr-FR" b="0" baseline="0" noProof="0" dirty="0" err="1"/>
              <a:t>from</a:t>
            </a:r>
            <a:r>
              <a:rPr lang="fr-FR" b="0" baseline="0" noProof="0" dirty="0"/>
              <a:t> </a:t>
            </a:r>
            <a:r>
              <a:rPr lang="fr-FR" b="0" baseline="0" noProof="0" dirty="0" err="1"/>
              <a:t>this</a:t>
            </a:r>
            <a:r>
              <a:rPr lang="fr-FR" b="0" baseline="0" noProof="0" dirty="0"/>
              <a:t> </a:t>
            </a:r>
            <a:r>
              <a:rPr lang="fr-FR" b="0" baseline="0" noProof="0" dirty="0" err="1"/>
              <a:t>week’s</a:t>
            </a:r>
            <a:r>
              <a:rPr lang="fr-FR" b="0" baseline="0" noProof="0" dirty="0"/>
              <a:t> </a:t>
            </a:r>
            <a:r>
              <a:rPr lang="fr-FR" b="0" baseline="0" noProof="0" dirty="0" err="1"/>
              <a:t>vocabulary</a:t>
            </a:r>
            <a:r>
              <a:rPr lang="fr-FR" b="0" baseline="0" noProof="0" dirty="0"/>
              <a:t> set.</a:t>
            </a:r>
            <a:endParaRPr lang="fr-FR" b="0" noProof="0" dirty="0"/>
          </a:p>
          <a:p>
            <a:endParaRPr lang="fr-FR" b="1" noProof="0" dirty="0"/>
          </a:p>
          <a:p>
            <a:r>
              <a:rPr lang="fr-FR" b="1" noProof="0" dirty="0" err="1"/>
              <a:t>Procedure</a:t>
            </a:r>
            <a:r>
              <a:rPr lang="fr-FR" b="1" noProof="0" dirty="0"/>
              <a:t>:</a:t>
            </a:r>
          </a:p>
          <a:p>
            <a:r>
              <a:rPr lang="fr-FR" b="0" noProof="0" dirty="0"/>
              <a:t>1. Click on the </a:t>
            </a:r>
            <a:r>
              <a:rPr lang="fr-FR" b="0" noProof="0" dirty="0" err="1"/>
              <a:t>number</a:t>
            </a:r>
            <a:r>
              <a:rPr lang="fr-FR" b="0" baseline="0" noProof="0" dirty="0"/>
              <a:t> trigger to </a:t>
            </a:r>
            <a:r>
              <a:rPr lang="fr-FR" b="0" baseline="0" noProof="0" dirty="0" err="1"/>
              <a:t>play</a:t>
            </a:r>
            <a:r>
              <a:rPr lang="fr-FR" b="0" baseline="0" noProof="0" dirty="0"/>
              <a:t> the audio.</a:t>
            </a:r>
            <a:endParaRPr lang="fr-FR" b="0" noProof="0" dirty="0"/>
          </a:p>
          <a:p>
            <a:r>
              <a:rPr lang="fr-FR" b="0" noProof="0" dirty="0"/>
              <a:t>2. </a:t>
            </a:r>
            <a:r>
              <a:rPr lang="fr-FR" b="0" noProof="0" dirty="0" err="1"/>
              <a:t>Students</a:t>
            </a:r>
            <a:r>
              <a:rPr lang="fr-FR" b="0" noProof="0" dirty="0"/>
              <a:t> </a:t>
            </a:r>
            <a:r>
              <a:rPr lang="fr-FR" b="0" noProof="0" dirty="0" err="1"/>
              <a:t>write</a:t>
            </a:r>
            <a:r>
              <a:rPr lang="fr-FR" b="0" noProof="0" dirty="0"/>
              <a:t> 1-15, and the </a:t>
            </a:r>
            <a:r>
              <a:rPr lang="fr-FR" b="0" noProof="0" dirty="0" err="1"/>
              <a:t>letter</a:t>
            </a:r>
            <a:r>
              <a:rPr lang="fr-FR" b="0" noProof="0" dirty="0"/>
              <a:t> </a:t>
            </a:r>
            <a:r>
              <a:rPr lang="fr-FR" b="0" noProof="0" dirty="0" err="1"/>
              <a:t>which</a:t>
            </a:r>
            <a:r>
              <a:rPr lang="fr-FR" b="0" noProof="0" dirty="0"/>
              <a:t> </a:t>
            </a:r>
            <a:r>
              <a:rPr lang="fr-FR" b="0" noProof="0" dirty="0" err="1"/>
              <a:t>appears</a:t>
            </a:r>
            <a:r>
              <a:rPr lang="fr-FR" b="0" noProof="0" dirty="0"/>
              <a:t> </a:t>
            </a:r>
            <a:r>
              <a:rPr lang="fr-FR" b="0" noProof="0" dirty="0" err="1"/>
              <a:t>next</a:t>
            </a:r>
            <a:r>
              <a:rPr lang="fr-FR" b="0" noProof="0" dirty="0"/>
              <a:t> to the </a:t>
            </a:r>
            <a:r>
              <a:rPr lang="fr-FR" b="0" noProof="0" dirty="0" err="1"/>
              <a:t>appropriate</a:t>
            </a:r>
            <a:r>
              <a:rPr lang="fr-FR" b="0" noProof="0" dirty="0"/>
              <a:t> English translation or </a:t>
            </a:r>
            <a:r>
              <a:rPr lang="fr-FR" b="0" noProof="0" dirty="0" err="1"/>
              <a:t>picture</a:t>
            </a:r>
            <a:r>
              <a:rPr lang="fr-FR" b="0" noProof="0" dirty="0"/>
              <a:t>.</a:t>
            </a:r>
          </a:p>
          <a:p>
            <a:r>
              <a:rPr lang="fr-FR" b="0" noProof="0" dirty="0"/>
              <a:t>3. Click</a:t>
            </a:r>
            <a:r>
              <a:rPr lang="fr-FR" b="0" baseline="0" noProof="0" dirty="0"/>
              <a:t> to </a:t>
            </a:r>
            <a:r>
              <a:rPr lang="fr-FR" b="0" baseline="0" noProof="0" dirty="0" err="1"/>
              <a:t>reveal</a:t>
            </a:r>
            <a:r>
              <a:rPr lang="fr-FR" b="0" baseline="0" noProof="0" dirty="0"/>
              <a:t> the </a:t>
            </a:r>
            <a:r>
              <a:rPr lang="fr-FR" b="0" baseline="0" noProof="0" dirty="0" err="1"/>
              <a:t>answers</a:t>
            </a:r>
            <a:r>
              <a:rPr lang="fr-FR" b="0" baseline="0" noProof="0" dirty="0"/>
              <a:t>.</a:t>
            </a:r>
            <a:endParaRPr lang="fr-FR" b="0" noProof="0" dirty="0"/>
          </a:p>
          <a:p>
            <a:endParaRPr lang="en-US" dirty="0"/>
          </a:p>
          <a:p>
            <a:r>
              <a:rPr lang="en-US" b="1" dirty="0"/>
              <a:t>Transcript:</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1. la </a:t>
            </a:r>
            <a:r>
              <a:rPr lang="en-GB" sz="1200" kern="1200" dirty="0" err="1">
                <a:solidFill>
                  <a:schemeClr val="tx1"/>
                </a:solidFill>
                <a:effectLst/>
                <a:latin typeface="+mn-lt"/>
                <a:ea typeface="+mn-ea"/>
                <a:cs typeface="+mn-cs"/>
              </a:rPr>
              <a:t>campagne</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2. le dollar</a:t>
            </a:r>
          </a:p>
          <a:p>
            <a:pPr marL="0" lvl="0" indent="0">
              <a:buFont typeface="+mj-lt"/>
              <a:buNone/>
            </a:pPr>
            <a:r>
              <a:rPr lang="en-GB" sz="1200" kern="1200" dirty="0">
                <a:solidFill>
                  <a:schemeClr val="tx1"/>
                </a:solidFill>
                <a:effectLst/>
                <a:latin typeface="+mn-lt"/>
                <a:ea typeface="+mn-ea"/>
                <a:cs typeface="+mn-cs"/>
              </a:rPr>
              <a:t>3. il/</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remet</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4. le </a:t>
            </a:r>
            <a:r>
              <a:rPr lang="en-GB" sz="1200" kern="1200" dirty="0" err="1">
                <a:solidFill>
                  <a:schemeClr val="tx1"/>
                </a:solidFill>
                <a:effectLst/>
                <a:latin typeface="+mn-lt"/>
                <a:ea typeface="+mn-ea"/>
                <a:cs typeface="+mn-cs"/>
              </a:rPr>
              <a:t>fleuve</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l’habitant</a:t>
            </a:r>
            <a:r>
              <a:rPr lang="en-GB" sz="1200" kern="1200" dirty="0">
                <a:solidFill>
                  <a:schemeClr val="tx1"/>
                </a:solidFill>
                <a:effectLst/>
                <a:latin typeface="+mn-lt"/>
                <a:ea typeface="+mn-ea"/>
                <a:cs typeface="+mn-cs"/>
              </a:rPr>
              <a:t> </a:t>
            </a:r>
          </a:p>
          <a:p>
            <a:pPr marL="0" lvl="0" indent="0">
              <a:buFont typeface="+mj-lt"/>
              <a:buNone/>
            </a:pPr>
            <a:r>
              <a:rPr lang="en-GB" sz="1200" kern="1200" dirty="0">
                <a:solidFill>
                  <a:schemeClr val="tx1"/>
                </a:solidFill>
                <a:effectLst/>
                <a:latin typeface="+mn-lt"/>
                <a:ea typeface="+mn-ea"/>
                <a:cs typeface="+mn-cs"/>
              </a:rPr>
              <a:t>6. jamais </a:t>
            </a:r>
          </a:p>
          <a:p>
            <a:pPr marL="0" lvl="0" indent="0">
              <a:buFont typeface="+mj-lt"/>
              <a:buNone/>
            </a:pPr>
            <a:r>
              <a:rPr lang="en-GB" sz="1200" kern="1200" dirty="0">
                <a:solidFill>
                  <a:schemeClr val="tx1"/>
                </a:solidFill>
                <a:effectLst/>
                <a:latin typeface="+mn-lt"/>
                <a:ea typeface="+mn-ea"/>
                <a:cs typeface="+mn-cs"/>
              </a:rPr>
              <a:t>7. il/</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met </a:t>
            </a:r>
          </a:p>
          <a:p>
            <a:pPr marL="0" lvl="0" indent="0">
              <a:buFont typeface="+mj-lt"/>
              <a:buNone/>
            </a:pP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mettre</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perdre</a:t>
            </a:r>
            <a:r>
              <a:rPr lang="en-GB" sz="1200" kern="1200" dirty="0">
                <a:solidFill>
                  <a:schemeClr val="tx1"/>
                </a:solidFill>
                <a:effectLst/>
                <a:latin typeface="+mn-lt"/>
                <a:ea typeface="+mn-ea"/>
                <a:cs typeface="+mn-cs"/>
              </a:rPr>
              <a:t> </a:t>
            </a:r>
          </a:p>
          <a:p>
            <a:pPr marL="0" lvl="0" indent="0">
              <a:buFont typeface="+mj-lt"/>
              <a:buNone/>
            </a:pPr>
            <a:r>
              <a:rPr lang="en-GB" sz="1200" kern="1200" dirty="0">
                <a:solidFill>
                  <a:schemeClr val="tx1"/>
                </a:solidFill>
                <a:effectLst/>
                <a:latin typeface="+mn-lt"/>
                <a:ea typeface="+mn-ea"/>
                <a:cs typeface="+mn-cs"/>
              </a:rPr>
              <a:t>10. je/</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remets</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11. la population </a:t>
            </a:r>
          </a:p>
          <a:p>
            <a:pPr marL="0" lvl="0" indent="0">
              <a:buFont typeface="+mj-lt"/>
              <a:buNone/>
            </a:pPr>
            <a:r>
              <a:rPr lang="en-GB" sz="1200" kern="1200" dirty="0">
                <a:solidFill>
                  <a:schemeClr val="tx1"/>
                </a:solidFill>
                <a:effectLst/>
                <a:latin typeface="+mn-lt"/>
                <a:ea typeface="+mn-ea"/>
                <a:cs typeface="+mn-cs"/>
              </a:rPr>
              <a:t>12. la province </a:t>
            </a:r>
          </a:p>
          <a:p>
            <a:pPr marL="0" lvl="0" indent="0">
              <a:buFont typeface="+mj-lt"/>
              <a:buNone/>
            </a:pPr>
            <a:r>
              <a:rPr lang="en-GB" sz="1200" kern="1200" dirty="0">
                <a:solidFill>
                  <a:schemeClr val="tx1"/>
                </a:solidFill>
                <a:effectLst/>
                <a:latin typeface="+mn-lt"/>
                <a:ea typeface="+mn-ea"/>
                <a:cs typeface="+mn-cs"/>
              </a:rPr>
              <a:t>13. </a:t>
            </a:r>
            <a:r>
              <a:rPr lang="en-GB" sz="1200" kern="1200" dirty="0" err="1">
                <a:solidFill>
                  <a:schemeClr val="tx1"/>
                </a:solidFill>
                <a:effectLst/>
                <a:latin typeface="+mn-lt"/>
                <a:ea typeface="+mn-ea"/>
                <a:cs typeface="+mn-cs"/>
              </a:rPr>
              <a:t>remettre</a:t>
            </a:r>
            <a:endParaRPr lang="en-GB" sz="1200" kern="1200" dirty="0">
              <a:solidFill>
                <a:schemeClr val="tx1"/>
              </a:solidFill>
              <a:effectLst/>
              <a:latin typeface="+mn-lt"/>
              <a:ea typeface="+mn-ea"/>
              <a:cs typeface="+mn-cs"/>
            </a:endParaRPr>
          </a:p>
          <a:p>
            <a:pPr marL="0" lvl="0" indent="0">
              <a:buFont typeface="+mj-lt"/>
              <a:buNone/>
            </a:pPr>
            <a:r>
              <a:rPr lang="en-US" b="0" dirty="0"/>
              <a:t>14. le lac</a:t>
            </a:r>
          </a:p>
          <a:p>
            <a:pPr marL="0" lvl="0" indent="0">
              <a:buFont typeface="+mj-lt"/>
              <a:buNone/>
            </a:pPr>
            <a:r>
              <a:rPr lang="en-US" b="0" dirty="0"/>
              <a:t>15. je/</a:t>
            </a:r>
            <a:r>
              <a:rPr lang="en-US" b="0" dirty="0" err="1"/>
              <a:t>tu</a:t>
            </a:r>
            <a:r>
              <a:rPr lang="en-US" b="0" dirty="0"/>
              <a:t> </a:t>
            </a:r>
            <a:r>
              <a:rPr lang="en-US" b="0" dirty="0" err="1"/>
              <a:t>mets</a:t>
            </a:r>
            <a:endParaRPr lang="en-US" b="0" dirty="0"/>
          </a:p>
          <a:p>
            <a:pPr marL="0" lvl="0" indent="0">
              <a:buFont typeface="+mj-lt"/>
              <a:buNone/>
            </a:pPr>
            <a:r>
              <a:rPr lang="en-US" b="0" dirty="0"/>
              <a:t>16. le sac </a:t>
            </a:r>
            <a:r>
              <a:rPr lang="en-US" b="1" dirty="0"/>
              <a:t>[audio in progress]</a:t>
            </a:r>
            <a:endParaRPr lang="en-US" b="0" dirty="0"/>
          </a:p>
          <a:p>
            <a:pPr marL="0" lv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lettre</a:t>
            </a:r>
            <a:r>
              <a:rPr lang="en-GB" baseline="0"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buFont typeface="+mj-lt"/>
              <a:buNone/>
            </a:pPr>
            <a:endParaRPr lang="en-US" b="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new and revisited vocabulary in longer contexts; to introduce students to the linguistic history of Canada. </a:t>
            </a:r>
            <a:endParaRPr lang="en-US" b="1" dirty="0"/>
          </a:p>
          <a:p>
            <a:endParaRPr lang="en-US" b="1" dirty="0"/>
          </a:p>
          <a:p>
            <a:r>
              <a:rPr lang="en-US" b="1" dirty="0"/>
              <a:t>Procedure:</a:t>
            </a:r>
          </a:p>
          <a:p>
            <a:pPr marL="0" indent="0">
              <a:buNone/>
            </a:pPr>
            <a:r>
              <a:rPr lang="en-US" b="0" dirty="0"/>
              <a:t>1. Click to bring up the callouts one by one. Students </a:t>
            </a:r>
            <a:r>
              <a:rPr lang="en-US" b="0" dirty="0" err="1"/>
              <a:t>summarise</a:t>
            </a:r>
            <a:r>
              <a:rPr lang="en-US" b="0"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During feedback on the information in the first bubble, draw attention to the symbol of the Francophonie (featured on the cover of the NCELP language guide!)</a:t>
            </a:r>
          </a:p>
          <a:p>
            <a:pPr marL="0" indent="0">
              <a:buNone/>
            </a:pPr>
            <a:r>
              <a:rPr lang="en-US" b="0" dirty="0"/>
              <a:t>3. During feedback on the information in the second bubble, write </a:t>
            </a:r>
            <a:r>
              <a:rPr lang="en-US" b="0" i="1" dirty="0"/>
              <a:t>anglophone </a:t>
            </a:r>
            <a:r>
              <a:rPr lang="en-US" b="0" i="0" dirty="0"/>
              <a:t>on the board, and ask students what they think it means. If they need further prompting, writ </a:t>
            </a:r>
            <a:r>
              <a:rPr lang="en-US" b="0" i="1" dirty="0" err="1"/>
              <a:t>anglais</a:t>
            </a:r>
            <a:r>
              <a:rPr lang="en-US" b="0" i="1" dirty="0"/>
              <a:t> </a:t>
            </a:r>
            <a:r>
              <a:rPr lang="en-US" b="0" i="0" dirty="0"/>
              <a:t>on the board, too.</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4. </a:t>
            </a:r>
            <a:r>
              <a:rPr lang="en-US" b="0" dirty="0"/>
              <a:t>During feedback on the information in the third bubble, ask students: </a:t>
            </a:r>
            <a:r>
              <a:rPr lang="en-US" b="0" i="1" dirty="0" err="1"/>
              <a:t>C’est</a:t>
            </a:r>
            <a:r>
              <a:rPr lang="en-US" b="0" i="1" dirty="0"/>
              <a:t> quoi, ta langue </a:t>
            </a:r>
            <a:r>
              <a:rPr lang="en-US" b="0" i="1" dirty="0" err="1"/>
              <a:t>maternelle</a:t>
            </a:r>
            <a:r>
              <a:rPr lang="en-US" b="0" i="1" dirty="0"/>
              <a:t> ?</a:t>
            </a:r>
            <a:endParaRPr lang="en-US" b="0" i="0" dirty="0"/>
          </a:p>
          <a:p>
            <a:pPr marL="0" indent="0">
              <a:buNone/>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million [307], </a:t>
            </a:r>
            <a:r>
              <a:rPr lang="en-GB" baseline="0" dirty="0" err="1"/>
              <a:t>maternel</a:t>
            </a:r>
            <a:r>
              <a:rPr lang="en-GB" baseline="0" dirty="0"/>
              <a:t> [2792], </a:t>
            </a:r>
            <a:r>
              <a:rPr lang="en-GB" baseline="0" dirty="0" err="1"/>
              <a:t>colonie</a:t>
            </a:r>
            <a:r>
              <a:rPr lang="en-GB" baseline="0" dirty="0"/>
              <a:t> [3375]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ancien</a:t>
            </a:r>
            <a:r>
              <a:rPr lang="en-GB" baseline="0" dirty="0"/>
              <a:t> [392], francophone [3118]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7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revise the singular and plural forms of verbs like </a:t>
            </a:r>
            <a:r>
              <a:rPr lang="en-GB" b="0" i="1" dirty="0"/>
              <a:t>entendre</a:t>
            </a:r>
            <a:r>
              <a:rPr lang="en-GB" b="0" i="0" dirty="0"/>
              <a:t>; to introduce the spelling and resulting pronunciation changes in the present tense singular forms of</a:t>
            </a:r>
            <a:r>
              <a:rPr lang="en-GB" b="0" i="0" baseline="0" dirty="0"/>
              <a:t> </a:t>
            </a:r>
            <a:r>
              <a:rPr lang="en-GB" b="0" i="1" baseline="0" dirty="0" err="1"/>
              <a:t>mettre</a:t>
            </a:r>
            <a:r>
              <a:rPr lang="en-GB" b="0" i="1" baseline="0" dirty="0"/>
              <a:t> </a:t>
            </a:r>
            <a:r>
              <a:rPr lang="en-GB" b="0" i="0" baseline="0" dirty="0"/>
              <a:t>and </a:t>
            </a:r>
            <a:r>
              <a:rPr lang="en-GB" b="0" i="1" baseline="0" dirty="0" err="1"/>
              <a:t>remettre</a:t>
            </a:r>
            <a:r>
              <a:rPr lang="en-GB" b="0" i="0" baseline="0" dirty="0"/>
              <a:t>.</a:t>
            </a: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b="0" i="0" baseline="0" dirty="0"/>
              <a:t>1. Click to reveal the explanation.</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b="0" i="0" baseline="0" dirty="0"/>
              <a:t>2. Draw attention to the fact that </a:t>
            </a:r>
            <a:r>
              <a:rPr lang="en-GB" b="0" i="1" baseline="0" dirty="0" err="1"/>
              <a:t>mettre</a:t>
            </a:r>
            <a:r>
              <a:rPr lang="en-GB" b="0" i="0" baseline="0" dirty="0"/>
              <a:t> follows the same pattern of endings as </a:t>
            </a:r>
            <a:r>
              <a:rPr lang="en-GB" b="0" i="1" baseline="0" dirty="0"/>
              <a:t>entendre</a:t>
            </a:r>
            <a:r>
              <a:rPr lang="en-GB" b="0" i="0" baseline="0" dirty="0"/>
              <a:t>, but loses a -t- in the </a:t>
            </a:r>
            <a:r>
              <a:rPr lang="en-GB" b="0" i="1" baseline="0" dirty="0"/>
              <a:t>je, </a:t>
            </a:r>
            <a:r>
              <a:rPr lang="en-GB" b="0" i="1" baseline="0" dirty="0" err="1"/>
              <a:t>tu</a:t>
            </a:r>
            <a:r>
              <a:rPr lang="en-GB" b="0" i="0" baseline="0" dirty="0"/>
              <a:t> and </a:t>
            </a:r>
            <a:r>
              <a:rPr lang="en-GB" b="0" i="1" baseline="0" dirty="0"/>
              <a:t>il/</a:t>
            </a:r>
            <a:r>
              <a:rPr lang="en-GB" b="0" i="1" baseline="0" dirty="0" err="1"/>
              <a:t>elle</a:t>
            </a:r>
            <a:r>
              <a:rPr lang="en-GB" b="0" i="0" baseline="0" dirty="0"/>
              <a:t> forms. Note that we have made the exceptional decision to introduce the singular forms </a:t>
            </a:r>
            <a:r>
              <a:rPr lang="en-GB" b="0" i="1" baseline="0" dirty="0"/>
              <a:t>met, </a:t>
            </a:r>
            <a:r>
              <a:rPr lang="en-GB" b="0" i="1" baseline="0" dirty="0" err="1"/>
              <a:t>mets</a:t>
            </a:r>
            <a:r>
              <a:rPr lang="en-GB" b="0" i="1" baseline="0" dirty="0"/>
              <a:t>, </a:t>
            </a:r>
            <a:r>
              <a:rPr lang="en-GB" b="0" i="1" baseline="0" dirty="0" err="1"/>
              <a:t>remet</a:t>
            </a:r>
            <a:r>
              <a:rPr lang="en-GB" b="0" i="1" baseline="0" dirty="0"/>
              <a:t> </a:t>
            </a:r>
            <a:r>
              <a:rPr lang="en-GB" b="0" i="0" baseline="0" dirty="0"/>
              <a:t>and </a:t>
            </a:r>
            <a:r>
              <a:rPr lang="en-GB" b="0" i="1" baseline="0" dirty="0" err="1"/>
              <a:t>remets</a:t>
            </a:r>
            <a:r>
              <a:rPr lang="en-GB" b="0" i="1" baseline="0" dirty="0"/>
              <a:t> </a:t>
            </a:r>
            <a:r>
              <a:rPr lang="en-GB" b="0" i="0" baseline="0" dirty="0"/>
              <a:t>as vocabulary items. Normally, small spelling changes in verb stems (e.g. </a:t>
            </a:r>
            <a:r>
              <a:rPr lang="en-GB" sz="1800" i="1" dirty="0">
                <a:effectLst/>
                <a:latin typeface="Arial" panose="020B0604020202020204" pitchFamily="34" charset="0"/>
                <a:ea typeface="Times New Roman" panose="02020603050405020304" pitchFamily="18" charset="0"/>
              </a:rPr>
              <a:t>commencer, nous </a:t>
            </a:r>
            <a:r>
              <a:rPr lang="en-GB" sz="1800" i="1" dirty="0" err="1">
                <a:effectLst/>
                <a:latin typeface="Arial" panose="020B0604020202020204" pitchFamily="34" charset="0"/>
                <a:ea typeface="Times New Roman" panose="02020603050405020304" pitchFamily="18" charset="0"/>
              </a:rPr>
              <a:t>commençons</a:t>
            </a:r>
            <a:r>
              <a:rPr lang="en-GB" sz="1800" i="0" dirty="0">
                <a:effectLst/>
                <a:latin typeface="Arial" panose="020B0604020202020204" pitchFamily="34" charset="0"/>
                <a:ea typeface="Times New Roman" panose="02020603050405020304" pitchFamily="18" charset="0"/>
              </a:rPr>
              <a:t>)  are not credit-bearing. However, special focus is given to </a:t>
            </a:r>
            <a:r>
              <a:rPr lang="en-GB" sz="1800" i="1" dirty="0" err="1">
                <a:effectLst/>
                <a:latin typeface="Arial" panose="020B0604020202020204" pitchFamily="34" charset="0"/>
                <a:ea typeface="Times New Roman" panose="02020603050405020304" pitchFamily="18" charset="0"/>
              </a:rPr>
              <a:t>mettre</a:t>
            </a:r>
            <a:r>
              <a:rPr lang="en-GB" sz="1800" i="1" dirty="0">
                <a:effectLst/>
                <a:latin typeface="Arial" panose="020B0604020202020204" pitchFamily="34" charset="0"/>
                <a:ea typeface="Times New Roman" panose="02020603050405020304" pitchFamily="18" charset="0"/>
              </a:rPr>
              <a:t> </a:t>
            </a:r>
            <a:r>
              <a:rPr lang="en-GB" sz="1800" i="0" dirty="0">
                <a:effectLst/>
                <a:latin typeface="Arial" panose="020B0604020202020204" pitchFamily="34" charset="0"/>
                <a:ea typeface="Times New Roman" panose="02020603050405020304" pitchFamily="18" charset="0"/>
              </a:rPr>
              <a:t>and </a:t>
            </a:r>
            <a:r>
              <a:rPr lang="en-GB" sz="1800" i="1" dirty="0" err="1">
                <a:effectLst/>
                <a:latin typeface="Arial" panose="020B0604020202020204" pitchFamily="34" charset="0"/>
                <a:ea typeface="Times New Roman" panose="02020603050405020304" pitchFamily="18" charset="0"/>
              </a:rPr>
              <a:t>remettre</a:t>
            </a:r>
            <a:r>
              <a:rPr lang="en-GB" sz="1800" i="1" dirty="0">
                <a:effectLst/>
                <a:latin typeface="Arial" panose="020B0604020202020204" pitchFamily="34" charset="0"/>
                <a:ea typeface="Times New Roman" panose="02020603050405020304" pitchFamily="18" charset="0"/>
              </a:rPr>
              <a:t> </a:t>
            </a:r>
            <a:r>
              <a:rPr lang="en-GB" sz="1800" i="0" dirty="0">
                <a:effectLst/>
                <a:latin typeface="Arial" panose="020B0604020202020204" pitchFamily="34" charset="0"/>
                <a:ea typeface="Times New Roman" panose="02020603050405020304" pitchFamily="18" charset="0"/>
              </a:rPr>
              <a:t>due to the high frequency of these verbs, and the significant pronunciation changes that occur as a result of the spelling change.</a:t>
            </a: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b="0" i="0" baseline="0" dirty="0"/>
              <a:t>3. Highlight that all singular forms sound the same due to the </a:t>
            </a:r>
            <a:r>
              <a:rPr lang="en-GB" b="1" i="0" baseline="0" dirty="0"/>
              <a:t>SFC</a:t>
            </a:r>
            <a:r>
              <a:rPr lang="en-GB" b="0" i="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b="0" i="0" baseline="0" dirty="0"/>
              <a:t>4. Elicit the plural forms (nous </a:t>
            </a:r>
            <a:r>
              <a:rPr lang="en-GB" b="0" i="0" baseline="0" dirty="0" err="1"/>
              <a:t>mettons</a:t>
            </a:r>
            <a:r>
              <a:rPr lang="en-GB" b="0" i="0" baseline="0" dirty="0"/>
              <a:t>, </a:t>
            </a:r>
            <a:r>
              <a:rPr lang="en-GB" b="0" i="0" baseline="0" dirty="0" err="1"/>
              <a:t>vous</a:t>
            </a:r>
            <a:r>
              <a:rPr lang="en-GB" b="0" i="0" baseline="0" dirty="0"/>
              <a:t> </a:t>
            </a:r>
            <a:r>
              <a:rPr lang="en-GB" b="0" i="0" baseline="0" dirty="0" err="1"/>
              <a:t>mettez</a:t>
            </a:r>
            <a:r>
              <a:rPr lang="en-GB" b="0" i="0" baseline="0" dirty="0"/>
              <a:t>, </a:t>
            </a:r>
            <a:r>
              <a:rPr lang="en-GB" b="0" i="0" baseline="0" dirty="0" err="1"/>
              <a:t>ils</a:t>
            </a:r>
            <a:r>
              <a:rPr lang="en-GB" b="0" i="0" baseline="0" dirty="0"/>
              <a:t>/</a:t>
            </a:r>
            <a:r>
              <a:rPr lang="en-GB" b="0" i="0" baseline="0" dirty="0" err="1"/>
              <a:t>elles</a:t>
            </a:r>
            <a:r>
              <a:rPr lang="en-GB" b="0" i="0" baseline="0" dirty="0"/>
              <a:t> </a:t>
            </a:r>
            <a:r>
              <a:rPr lang="en-GB" b="0" i="0" baseline="0" dirty="0" err="1"/>
              <a:t>mettent</a:t>
            </a:r>
            <a:r>
              <a:rPr lang="en-GB" b="0" i="0" baseline="0" dirty="0"/>
              <a:t>). Note also that </a:t>
            </a:r>
            <a:r>
              <a:rPr lang="en-GB" b="0" i="1" baseline="0" dirty="0" err="1"/>
              <a:t>remettre</a:t>
            </a:r>
            <a:r>
              <a:rPr lang="en-GB" b="0" i="0" baseline="0" dirty="0"/>
              <a:t> follows the same pattern as </a:t>
            </a:r>
            <a:r>
              <a:rPr lang="en-GB" b="0" i="1" baseline="0" dirty="0" err="1"/>
              <a:t>mettre</a:t>
            </a:r>
            <a:r>
              <a:rPr lang="en-GB" b="0" i="1" baseline="0" dirty="0"/>
              <a:t>.</a:t>
            </a:r>
            <a:endParaRPr lang="en-GB" b="0" i="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0711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mettre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mettre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lang="en-GB" b="1" i="0" dirty="0" err="1"/>
              <a:t>SFe</a:t>
            </a:r>
            <a:r>
              <a:rPr lang="en-GB" b="1" i="0" dirty="0"/>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put something somewhere. </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met,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Note that the –et in </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is equivalent to SSCs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fr-FR" b="1" i="0" dirty="0">
                <a:solidFill>
                  <a:srgbClr val="5F6368"/>
                </a:solidFill>
                <a:effectLst/>
                <a:latin typeface="arial" panose="020B0604020202020204" pitchFamily="34" charset="0"/>
              </a:rPr>
              <a:t>è</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/ê].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mettent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343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76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673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08613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170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9898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636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4599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68424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10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03/08/2021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7085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55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03/08/2021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3581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03/08/2021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49179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03/08/2021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9638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8403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0787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5741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756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977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3103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63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4195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75793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379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4412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84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90718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527968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90438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22574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622815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9959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144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59672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031036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0663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6259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5051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1781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9768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70056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92894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90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0745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1400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1813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99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2550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9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475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6889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jp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2590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29422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00742381"/>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467826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audio" Target="../media/audio36.wav"/></Relationships>
</file>

<file path=ppt/slides/_rels/slide1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audio" Target="../media/audio37.wav"/></Relationships>
</file>

<file path=ppt/slides/_rels/slide12.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audio" Target="../media/audio38.wav"/></Relationships>
</file>

<file path=ppt/slides/_rels/slide13.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audio" Target="../media/audio39.wav"/></Relationships>
</file>

<file path=ppt/slides/_rels/slide1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audio" Target="../media/audio41.wav"/><Relationship Id="rId4" Type="http://schemas.openxmlformats.org/officeDocument/2006/relationships/audio" Target="../media/audio40.wav"/></Relationships>
</file>

<file path=ppt/slides/_rels/slide1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audio" Target="../media/audio42.wav"/></Relationships>
</file>

<file path=ppt/slides/_rels/slide16.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image" Target="../media/image33.png"/><Relationship Id="rId9" Type="http://schemas.openxmlformats.org/officeDocument/2006/relationships/audio" Target="../media/audio47.wav"/><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audio" Target="../media/audio54.wav"/><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audio" Target="../media/audio60.wav"/></Relationships>
</file>

<file path=ppt/slides/_rels/slide23.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audio" Target="../media/audio62.wav"/><Relationship Id="rId11" Type="http://schemas.openxmlformats.org/officeDocument/2006/relationships/image" Target="../media/image40.png"/><Relationship Id="rId5" Type="http://schemas.openxmlformats.org/officeDocument/2006/relationships/audio" Target="../media/audio61.wav"/><Relationship Id="rId10" Type="http://schemas.openxmlformats.org/officeDocument/2006/relationships/image" Target="../media/image39.png"/><Relationship Id="rId4" Type="http://schemas.openxmlformats.org/officeDocument/2006/relationships/audio" Target="../media/audio60.wav"/><Relationship Id="rId9" Type="http://schemas.openxmlformats.org/officeDocument/2006/relationships/audio" Target="../media/audio65.wav"/></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audio" Target="../media/audio67.wav"/><Relationship Id="rId10" Type="http://schemas.openxmlformats.org/officeDocument/2006/relationships/image" Target="../media/image44.png"/><Relationship Id="rId4" Type="http://schemas.openxmlformats.org/officeDocument/2006/relationships/audio" Target="../media/audio66.wav"/><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audio" Target="../media/audio71.wav"/><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25.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5" Type="http://schemas.openxmlformats.org/officeDocument/2006/relationships/image" Target="../media/image49.png"/><Relationship Id="rId10" Type="http://schemas.openxmlformats.org/officeDocument/2006/relationships/audio" Target="../media/audio74.wav"/><Relationship Id="rId19" Type="http://schemas.openxmlformats.org/officeDocument/2006/relationships/image" Target="../media/image53.png"/><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37.png"/><Relationship Id="rId3" Type="http://schemas.openxmlformats.org/officeDocument/2006/relationships/image" Target="../media/image64.png"/><Relationship Id="rId7" Type="http://schemas.openxmlformats.org/officeDocument/2006/relationships/audio" Target="../media/audio78.wav"/><Relationship Id="rId12" Type="http://schemas.openxmlformats.org/officeDocument/2006/relationships/audio" Target="../media/audio83.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77.wav"/><Relationship Id="rId11" Type="http://schemas.openxmlformats.org/officeDocument/2006/relationships/audio" Target="../media/audio82.wav"/><Relationship Id="rId5" Type="http://schemas.openxmlformats.org/officeDocument/2006/relationships/audio" Target="../media/audio76.wav"/><Relationship Id="rId15" Type="http://schemas.openxmlformats.org/officeDocument/2006/relationships/image" Target="../media/image66.png"/><Relationship Id="rId10" Type="http://schemas.openxmlformats.org/officeDocument/2006/relationships/audio" Target="../media/audio81.wav"/><Relationship Id="rId4" Type="http://schemas.openxmlformats.org/officeDocument/2006/relationships/image" Target="../media/image11.png"/><Relationship Id="rId9" Type="http://schemas.openxmlformats.org/officeDocument/2006/relationships/audio" Target="../media/audio80.wav"/><Relationship Id="rId1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3.png"/><Relationship Id="rId3" Type="http://schemas.openxmlformats.org/officeDocument/2006/relationships/image" Target="../media/image11.png"/><Relationship Id="rId7" Type="http://schemas.openxmlformats.org/officeDocument/2006/relationships/image" Target="../media/image69.png"/><Relationship Id="rId12"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26.png"/><Relationship Id="rId5" Type="http://schemas.openxmlformats.org/officeDocument/2006/relationships/image" Target="../media/image23.jpg"/><Relationship Id="rId10" Type="http://schemas.openxmlformats.org/officeDocument/2006/relationships/image" Target="../media/image72.png"/><Relationship Id="rId4" Type="http://schemas.openxmlformats.org/officeDocument/2006/relationships/image" Target="../media/image24.png"/><Relationship Id="rId9" Type="http://schemas.openxmlformats.org/officeDocument/2006/relationships/image" Target="../media/image71.png"/><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10.png"/><Relationship Id="rId21" Type="http://schemas.openxmlformats.org/officeDocument/2006/relationships/image" Target="../media/image20.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audio" Target="../media/audio14.wav"/><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audio" Target="../media/audio13.wav"/><Relationship Id="rId14" Type="http://schemas.openxmlformats.org/officeDocument/2006/relationships/image" Target="../media/image13.png"/><Relationship Id="rId22"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586687936/year-9-french-term-11-week-4-flash-cards/" TargetMode="External"/><Relationship Id="rId3" Type="http://schemas.openxmlformats.org/officeDocument/2006/relationships/image" Target="../media/image11.png"/><Relationship Id="rId7" Type="http://schemas.openxmlformats.org/officeDocument/2006/relationships/hyperlink" Target="https://drive.google.com/file/d/1yGfCp9Y1raEklueRV1LnIrSGZhSf6qmS/view?usp=sharing" TargetMode="External"/><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hyperlink" Target="https://quizlet.com/gb/586691427/year-9-french-term-12-week-1-flash-cards/" TargetMode="External"/><Relationship Id="rId11"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hyperlink" Target="https://quizlet.com/gb/548841059/year-8-french-term-31-week-6-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4.png"/><Relationship Id="rId3" Type="http://schemas.openxmlformats.org/officeDocument/2006/relationships/image" Target="../media/image11.png"/><Relationship Id="rId21" Type="http://schemas.openxmlformats.org/officeDocument/2006/relationships/audio" Target="../media/audio29.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23.jpg"/><Relationship Id="rId25"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audio" Target="../media/audio32.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audio" Target="../media/audio31.wav"/><Relationship Id="rId10" Type="http://schemas.openxmlformats.org/officeDocument/2006/relationships/audio" Target="../media/audio23.wav"/><Relationship Id="rId19" Type="http://schemas.openxmlformats.org/officeDocument/2006/relationships/image" Target="../media/image25.jp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0.wav"/></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audio" Target="../media/audio35.wav"/><Relationship Id="rId4" Type="http://schemas.openxmlformats.org/officeDocument/2006/relationships/audio" Target="../media/audio34.wav"/></Relationships>
</file>

<file path=ppt/slides/_rels/slide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audio" Target="../media/audio35.wav"/><Relationship Id="rId4"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00038" y="2061278"/>
            <a:ext cx="7308549" cy="1062010"/>
          </a:xfrm>
        </p:spPr>
        <p:txBody>
          <a:bodyPr>
            <a:normAutofit fontScale="90000"/>
          </a:bodyPr>
          <a:lstStyle/>
          <a:p>
            <a:pPr algn="l"/>
            <a:r>
              <a:rPr lang="en-GB" sz="4000" b="1" dirty="0">
                <a:solidFill>
                  <a:prstClr val="white"/>
                </a:solidFill>
              </a:rPr>
              <a:t>Things that always, sometimes and never happen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00038" y="2720254"/>
            <a:ext cx="7689836" cy="886062"/>
          </a:xfrm>
        </p:spPr>
        <p:txBody>
          <a:bodyPr>
            <a:noAutofit/>
          </a:bodyPr>
          <a:lstStyle/>
          <a:p>
            <a:pPr algn="l"/>
            <a:r>
              <a:rPr lang="en-GB" sz="2600" dirty="0">
                <a:solidFill>
                  <a:prstClr val="white"/>
                </a:solidFill>
              </a:rPr>
              <a:t>verbs like </a:t>
            </a:r>
            <a:r>
              <a:rPr lang="en-GB" sz="2600" i="1" dirty="0">
                <a:solidFill>
                  <a:prstClr val="white"/>
                </a:solidFill>
              </a:rPr>
              <a:t>entendre</a:t>
            </a:r>
            <a:r>
              <a:rPr lang="en-GB" sz="2600" dirty="0">
                <a:solidFill>
                  <a:prstClr val="white"/>
                </a:solidFill>
              </a:rPr>
              <a:t>: </a:t>
            </a:r>
            <a:r>
              <a:rPr lang="en-GB" sz="2600" i="1" dirty="0" err="1">
                <a:solidFill>
                  <a:prstClr val="white"/>
                </a:solidFill>
              </a:rPr>
              <a:t>mettre</a:t>
            </a:r>
            <a:r>
              <a:rPr lang="en-GB" sz="2600" i="1" dirty="0">
                <a:solidFill>
                  <a:prstClr val="white"/>
                </a:solidFill>
              </a:rPr>
              <a:t>, </a:t>
            </a:r>
            <a:r>
              <a:rPr lang="en-GB" sz="2600" i="1" dirty="0" err="1">
                <a:solidFill>
                  <a:prstClr val="white"/>
                </a:solidFill>
              </a:rPr>
              <a:t>remettre</a:t>
            </a:r>
            <a:endParaRPr lang="en-GB" sz="2600" dirty="0">
              <a:solidFill>
                <a:prstClr val="white"/>
              </a:solidFill>
            </a:endParaRPr>
          </a:p>
          <a:p>
            <a:pPr algn="l"/>
            <a:r>
              <a:rPr lang="en-GB" sz="2600" dirty="0">
                <a:solidFill>
                  <a:prstClr val="white"/>
                </a:solidFill>
              </a:rPr>
              <a:t>SSC [e]</a:t>
            </a:r>
            <a:endParaRPr lang="en-US" sz="2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7 - Lesson 13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a:t>
            </a:r>
            <a:r>
              <a:rPr lang="en-GB" sz="1400">
                <a:solidFill>
                  <a:prstClr val="white"/>
                </a:solidFill>
                <a:latin typeface="Century Gothic" panose="020B0502020202020204" pitchFamily="34" charset="0"/>
              </a:rPr>
              <a:t>/08/2021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met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[puts | is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met</a:t>
            </a:r>
            <a:r>
              <a:rPr kumimoji="0" lang="en-GB" sz="54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chapeau sur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tête. </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puts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is putting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hat on her head.]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776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met le chapeau.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mettre</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put |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Je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dois</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800" b="1" i="0" u="none" strike="noStrike" kern="0" cap="none" spc="0" normalizeH="0" baseline="0" noProof="0" dirty="0" err="1">
                <a:ln>
                  <a:noFill/>
                </a:ln>
                <a:solidFill>
                  <a:srgbClr val="E65D02"/>
                </a:solidFill>
                <a:effectLst/>
                <a:uLnTx/>
                <a:uFillTx/>
                <a:latin typeface="Century Gothic"/>
                <a:ea typeface="Century Gothic"/>
                <a:cs typeface="Century Gothic"/>
                <a:sym typeface="Century Gothic"/>
              </a:rPr>
              <a:t>mettre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mon cahier sur la table. </a:t>
            </a:r>
            <a:endParaRPr kumimoji="0"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39"/>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have to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put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my exercise book on the table.]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90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met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je dois mettre mon cahi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mettent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 | are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Elles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65D02"/>
                </a:solidFill>
                <a:effectLst/>
                <a:uLnTx/>
                <a:uFillTx/>
                <a:latin typeface="Century Gothic"/>
                <a:ea typeface="Century Gothic"/>
                <a:cs typeface="Century Gothic"/>
                <a:sym typeface="Century Gothic"/>
              </a:rPr>
              <a:t>mettent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les chats sur le lit.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[They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put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are putting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cats on the bed.]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7960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ett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s mettent les chats sur le l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puts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is putting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guitar on the desk.]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1" name="Google Shape;91;p15" descr="question mark action button">
            <a:hlinkClick r:id="" action="ppaction://noaction">
              <a:snd r:embed="rId3" name="me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met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 | is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met la guitar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fr-FR" sz="60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met</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guitare sur le bureau. </a:t>
            </a:r>
            <a:endParaRPr kumimoji="0" lang="fr-FR"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0868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subTnLst>
                                    <p:audio>
                                      <p:cMediaNode>
                                        <p:cTn display="0" masterRel="sameClick">
                                          <p:stCondLst>
                                            <p:cond evt="begin" delay="0">
                                              <p:tn val="20"/>
                                            </p:cond>
                                          </p:stCondLst>
                                          <p:endCondLst>
                                            <p:cond evt="onStopAudio" delay="0">
                                              <p:tgtEl>
                                                <p:sldTgt/>
                                              </p:tgtEl>
                                            </p:cond>
                                          </p:endCondLst>
                                        </p:cTn>
                                        <p:tgtEl>
                                          <p:sndTgt r:embed="rId4" name="elle met la guita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put |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mettre.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mettre</a:t>
            </a:r>
            <a:endParaRPr sz="11500" dirty="0"/>
          </a:p>
        </p:txBody>
      </p:sp>
      <p:sp>
        <p:nvSpPr>
          <p:cNvPr id="106" name="Google Shape;106;p16" descr="question mark action button">
            <a:hlinkClick r:id="" action="ppaction://noaction">
              <a:snd r:embed="rId5" name="je dois mettre le livr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Je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dois</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800" b="1" i="0" u="none" strike="noStrike" kern="0" cap="none" spc="0" normalizeH="0" baseline="0" noProof="0" dirty="0" err="1">
                <a:ln>
                  <a:noFill/>
                </a:ln>
                <a:solidFill>
                  <a:srgbClr val="E65D02"/>
                </a:solidFill>
                <a:effectLst/>
                <a:uLnTx/>
                <a:uFillTx/>
                <a:latin typeface="Century Gothic"/>
                <a:ea typeface="Century Gothic"/>
                <a:cs typeface="Century Gothic"/>
                <a:sym typeface="Century Gothic"/>
              </a:rPr>
              <a:t>mettre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livre dans mon sac.</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have to </a:t>
            </a:r>
            <a:r>
              <a:rPr kumimoji="0" lang="en-GB" sz="3200" b="1" i="0" u="none" strike="noStrike" kern="0" cap="none" spc="0" normalizeH="0" baseline="0" noProof="0" dirty="0">
                <a:ln>
                  <a:noFill/>
                </a:ln>
                <a:solidFill>
                  <a:srgbClr val="EE7D31"/>
                </a:solidFill>
                <a:effectLst/>
                <a:uLnTx/>
                <a:uFillTx/>
                <a:latin typeface="Century Gothic"/>
                <a:ea typeface="Century Gothic"/>
                <a:cs typeface="Century Gothic"/>
                <a:sym typeface="Century Gothic"/>
              </a:rPr>
              <a:t>put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book in my bag.]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74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met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subTnLst>
                                    <p:audio>
                                      <p:cMediaNode>
                                        <p:cTn display="0" masterRel="sameClick">
                                          <p:stCondLst>
                                            <p:cond evt="begin" delay="0">
                                              <p:tn val="20"/>
                                            </p:cond>
                                          </p:stCondLst>
                                          <p:endCondLst>
                                            <p:cond evt="onStopAudio" delay="0">
                                              <p:tgtEl>
                                                <p:sldTgt/>
                                              </p:tgtEl>
                                            </p:cond>
                                          </p:endCondLst>
                                        </p:cTn>
                                        <p:tgtEl>
                                          <p:sndTgt r:embed="rId4" name="je dois mettre le liv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[They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put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are putting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fruits in the kitchen.]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1" name="Google Shape;91;p15" descr="question mark action button">
            <a:hlinkClick r:id="" action="ppaction://noaction">
              <a:snd r:embed="rId3" name="metten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mettent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 | are putting]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s mettent les fruits dans la cuisin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Ils</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1" i="0" u="none" strike="noStrike" kern="0" cap="none" spc="0" normalizeH="0" baseline="0" noProof="0" dirty="0" err="1">
                <a:ln>
                  <a:noFill/>
                </a:ln>
                <a:solidFill>
                  <a:srgbClr val="E65D02"/>
                </a:solidFill>
                <a:effectLst/>
                <a:uLnTx/>
                <a:uFillTx/>
                <a:latin typeface="Century Gothic"/>
                <a:ea typeface="Century Gothic"/>
                <a:cs typeface="Century Gothic"/>
                <a:sym typeface="Century Gothic"/>
              </a:rPr>
              <a:t>mettent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les fruits dans la cuisine. </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836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ett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subTnLst>
                                    <p:audio>
                                      <p:cMediaNode>
                                        <p:cTn display="0" masterRel="sameClick">
                                          <p:stCondLst>
                                            <p:cond evt="begin" delay="0">
                                              <p:tn val="20"/>
                                            </p:cond>
                                          </p:stCondLst>
                                          <p:endCondLst>
                                            <p:cond evt="onStopAudio" delay="0">
                                              <p:tgtEl>
                                                <p:sldTgt/>
                                              </p:tgtEl>
                                            </p:cond>
                                          </p:endCondLst>
                                        </p:cTn>
                                        <p:tgtEl>
                                          <p:sndTgt r:embed="rId4" name="ils mettent les fruits dans la cuisin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(re)met quoi </a:t>
            </a:r>
            <a:r>
              <a:rPr lang="en-GB" sz="3600" b="1" dirty="0" err="1">
                <a:solidFill>
                  <a:schemeClr val="bg1"/>
                </a:solidFill>
              </a:rPr>
              <a:t>où</a:t>
            </a:r>
            <a:r>
              <a:rPr lang="en-GB" sz="3600" b="1" dirty="0">
                <a:solidFill>
                  <a:schemeClr val="bg1"/>
                </a:solidFill>
              </a:rPr>
              <a:t> ?</a:t>
            </a:r>
          </a:p>
        </p:txBody>
      </p:sp>
      <p:sp>
        <p:nvSpPr>
          <p:cNvPr id="2" name="Rounded Rectangle 46">
            <a:extLst>
              <a:ext uri="{FF2B5EF4-FFF2-40B4-BE49-F238E27FC236}">
                <a16:creationId xmlns:a16="http://schemas.microsoft.com/office/drawing/2014/main" id="{CA84F72C-CB36-46FE-9D52-24694488CA8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1" name="Table 6">
            <a:extLst>
              <a:ext uri="{FF2B5EF4-FFF2-40B4-BE49-F238E27FC236}">
                <a16:creationId xmlns:a16="http://schemas.microsoft.com/office/drawing/2014/main" id="{B62098E9-39F1-9347-ACAC-6EA85B0C0EB1}"/>
              </a:ext>
            </a:extLst>
          </p:cNvPr>
          <p:cNvGraphicFramePr>
            <a:graphicFrameLocks noGrp="1"/>
          </p:cNvGraphicFramePr>
          <p:nvPr>
            <p:extLst>
              <p:ext uri="{D42A27DB-BD31-4B8C-83A1-F6EECF244321}">
                <p14:modId xmlns:p14="http://schemas.microsoft.com/office/powerpoint/2010/main" val="2015029199"/>
              </p:ext>
            </p:extLst>
          </p:nvPr>
        </p:nvGraphicFramePr>
        <p:xfrm>
          <a:off x="328720" y="1802399"/>
          <a:ext cx="11581200" cy="4464000"/>
        </p:xfrm>
        <a:graphic>
          <a:graphicData uri="http://schemas.openxmlformats.org/drawingml/2006/table">
            <a:tbl>
              <a:tblPr firstRow="1" bandRow="1">
                <a:tableStyleId>{21E4AEA4-8DFA-4A89-87EB-49C32662AFE0}</a:tableStyleId>
              </a:tblPr>
              <a:tblGrid>
                <a:gridCol w="622800">
                  <a:extLst>
                    <a:ext uri="{9D8B030D-6E8A-4147-A177-3AD203B41FA5}">
                      <a16:colId xmlns:a16="http://schemas.microsoft.com/office/drawing/2014/main" val="2607353726"/>
                    </a:ext>
                  </a:extLst>
                </a:gridCol>
                <a:gridCol w="2739600">
                  <a:extLst>
                    <a:ext uri="{9D8B030D-6E8A-4147-A177-3AD203B41FA5}">
                      <a16:colId xmlns:a16="http://schemas.microsoft.com/office/drawing/2014/main" val="4128092149"/>
                    </a:ext>
                  </a:extLst>
                </a:gridCol>
                <a:gridCol w="2739600">
                  <a:extLst>
                    <a:ext uri="{9D8B030D-6E8A-4147-A177-3AD203B41FA5}">
                      <a16:colId xmlns:a16="http://schemas.microsoft.com/office/drawing/2014/main" val="3175691477"/>
                    </a:ext>
                  </a:extLst>
                </a:gridCol>
                <a:gridCol w="2739600">
                  <a:extLst>
                    <a:ext uri="{9D8B030D-6E8A-4147-A177-3AD203B41FA5}">
                      <a16:colId xmlns:a16="http://schemas.microsoft.com/office/drawing/2014/main" val="1639172472"/>
                    </a:ext>
                  </a:extLst>
                </a:gridCol>
                <a:gridCol w="2739600">
                  <a:extLst>
                    <a:ext uri="{9D8B030D-6E8A-4147-A177-3AD203B41FA5}">
                      <a16:colId xmlns:a16="http://schemas.microsoft.com/office/drawing/2014/main" val="3767763094"/>
                    </a:ext>
                  </a:extLst>
                </a:gridCol>
              </a:tblGrid>
              <a:tr h="720000">
                <a:tc>
                  <a:txBody>
                    <a:bodyPr/>
                    <a:lstStyle/>
                    <a:p>
                      <a:endParaRPr lang="en-GB" sz="22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Quoi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Où</a:t>
                      </a:r>
                      <a:r>
                        <a:rPr lang="en-GB" sz="2000" b="1" dirty="0"/>
                        <a:t> ?</a:t>
                      </a:r>
                    </a:p>
                  </a:txBody>
                  <a:tcPr anchor="ctr"/>
                </a:tc>
                <a:extLst>
                  <a:ext uri="{0D108BD9-81ED-4DB2-BD59-A6C34878D82A}">
                    <a16:rowId xmlns:a16="http://schemas.microsoft.com/office/drawing/2014/main" val="1153431983"/>
                  </a:ext>
                </a:extLst>
              </a:tr>
              <a:tr h="468000">
                <a:tc>
                  <a:txBody>
                    <a:bodyPr/>
                    <a:lstStyle/>
                    <a:p>
                      <a:pPr algn="ct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the </a:t>
                      </a:r>
                      <a:r>
                        <a:rPr lang="fr-FR" sz="2000" noProof="0" dirty="0" err="1">
                          <a:solidFill>
                            <a:schemeClr val="accent1">
                              <a:lumMod val="50000"/>
                            </a:schemeClr>
                          </a:solidFill>
                        </a:rPr>
                        <a:t>presents</a:t>
                      </a:r>
                      <a:endParaRPr lang="fr-FR" sz="2000" noProof="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err="1">
                          <a:solidFill>
                            <a:schemeClr val="accent1">
                              <a:lumMod val="50000"/>
                            </a:schemeClr>
                          </a:solidFill>
                        </a:rPr>
                        <a:t>under</a:t>
                      </a:r>
                      <a:r>
                        <a:rPr lang="fr-FR" sz="2000" noProof="0" dirty="0">
                          <a:solidFill>
                            <a:schemeClr val="accent1">
                              <a:lumMod val="50000"/>
                            </a:schemeClr>
                          </a:solidFill>
                        </a:rPr>
                        <a:t> the </a:t>
                      </a:r>
                      <a:r>
                        <a:rPr lang="fr-FR" sz="2000" noProof="0" dirty="0" err="1">
                          <a:solidFill>
                            <a:schemeClr val="accent1">
                              <a:lumMod val="50000"/>
                            </a:schemeClr>
                          </a:solidFill>
                        </a:rPr>
                        <a:t>bed</a:t>
                      </a:r>
                      <a:endParaRPr lang="fr-FR" sz="2000" noProof="0" dirty="0">
                        <a:solidFill>
                          <a:schemeClr val="accent1">
                            <a:lumMod val="50000"/>
                          </a:schemeClr>
                        </a:solidFill>
                      </a:endParaRPr>
                    </a:p>
                  </a:txBody>
                  <a:tcPr/>
                </a:tc>
                <a:extLst>
                  <a:ext uri="{0D108BD9-81ED-4DB2-BD59-A6C34878D82A}">
                    <a16:rowId xmlns:a16="http://schemas.microsoft.com/office/drawing/2014/main" val="1171492714"/>
                  </a:ext>
                </a:extLst>
              </a:tr>
              <a:tr h="468000">
                <a:tc>
                  <a:txBody>
                    <a:bodyPr/>
                    <a:lstStyle/>
                    <a:p>
                      <a:pPr algn="ct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the photos</a:t>
                      </a:r>
                    </a:p>
                  </a:txBody>
                  <a:tcPr/>
                </a:tc>
                <a:tc>
                  <a:txBody>
                    <a:bodyPr/>
                    <a:lstStyle/>
                    <a:p>
                      <a:r>
                        <a:rPr lang="fr-FR" sz="2000" noProof="0" dirty="0" err="1">
                          <a:solidFill>
                            <a:schemeClr val="accent1">
                              <a:lumMod val="50000"/>
                            </a:schemeClr>
                          </a:solidFill>
                        </a:rPr>
                        <a:t>next</a:t>
                      </a:r>
                      <a:r>
                        <a:rPr lang="fr-FR" sz="2000" noProof="0" dirty="0">
                          <a:solidFill>
                            <a:schemeClr val="accent1">
                              <a:lumMod val="50000"/>
                            </a:schemeClr>
                          </a:solidFill>
                        </a:rPr>
                        <a:t> to the </a:t>
                      </a:r>
                      <a:r>
                        <a:rPr lang="fr-FR" sz="2000" noProof="0" dirty="0" err="1">
                          <a:solidFill>
                            <a:schemeClr val="accent1">
                              <a:lumMod val="50000"/>
                            </a:schemeClr>
                          </a:solidFill>
                        </a:rPr>
                        <a:t>window</a:t>
                      </a:r>
                      <a:endParaRPr lang="fr-FR" sz="2000" noProof="0" dirty="0">
                        <a:solidFill>
                          <a:schemeClr val="accent1">
                            <a:lumMod val="50000"/>
                          </a:schemeClr>
                        </a:solidFill>
                      </a:endParaRPr>
                    </a:p>
                  </a:txBody>
                  <a:tcPr/>
                </a:tc>
                <a:extLst>
                  <a:ext uri="{0D108BD9-81ED-4DB2-BD59-A6C34878D82A}">
                    <a16:rowId xmlns:a16="http://schemas.microsoft.com/office/drawing/2014/main" val="1961458278"/>
                  </a:ext>
                </a:extLst>
              </a:tr>
              <a:tr h="468000">
                <a:tc>
                  <a:txBody>
                    <a:bodyPr/>
                    <a:lstStyle/>
                    <a:p>
                      <a:pPr algn="ct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i="1" dirty="0">
                        <a:solidFill>
                          <a:schemeClr val="accent1">
                            <a:lumMod val="50000"/>
                          </a:schemeClr>
                        </a:solidFill>
                      </a:endParaRPr>
                    </a:p>
                  </a:txBody>
                  <a:tcPr/>
                </a:tc>
                <a:tc>
                  <a:txBody>
                    <a:bodyPr/>
                    <a:lstStyle/>
                    <a:p>
                      <a:r>
                        <a:rPr lang="fr-FR" sz="2000" i="0" noProof="0" dirty="0">
                          <a:solidFill>
                            <a:schemeClr val="accent1">
                              <a:lumMod val="50000"/>
                            </a:schemeClr>
                          </a:solidFill>
                        </a:rPr>
                        <a:t>the coffee</a:t>
                      </a:r>
                    </a:p>
                  </a:txBody>
                  <a:tcPr/>
                </a:tc>
                <a:tc>
                  <a:txBody>
                    <a:bodyPr/>
                    <a:lstStyle/>
                    <a:p>
                      <a:r>
                        <a:rPr lang="fr-FR" sz="2000" i="0" noProof="0" dirty="0">
                          <a:solidFill>
                            <a:schemeClr val="accent1">
                              <a:lumMod val="50000"/>
                            </a:schemeClr>
                          </a:solidFill>
                        </a:rPr>
                        <a:t>on the table</a:t>
                      </a:r>
                    </a:p>
                  </a:txBody>
                  <a:tcPr/>
                </a:tc>
                <a:extLst>
                  <a:ext uri="{0D108BD9-81ED-4DB2-BD59-A6C34878D82A}">
                    <a16:rowId xmlns:a16="http://schemas.microsoft.com/office/drawing/2014/main" val="2189313960"/>
                  </a:ext>
                </a:extLst>
              </a:tr>
              <a:tr h="468000">
                <a:tc>
                  <a:txBody>
                    <a:bodyPr/>
                    <a:lstStyle/>
                    <a:p>
                      <a:pPr algn="ct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the </a:t>
                      </a:r>
                      <a:r>
                        <a:rPr lang="fr-FR" sz="2000" noProof="0" dirty="0" err="1">
                          <a:solidFill>
                            <a:schemeClr val="accent1">
                              <a:lumMod val="50000"/>
                            </a:schemeClr>
                          </a:solidFill>
                        </a:rPr>
                        <a:t>clothes</a:t>
                      </a:r>
                      <a:endParaRPr lang="fr-FR" sz="2000" noProof="0" dirty="0">
                        <a:solidFill>
                          <a:schemeClr val="accent1">
                            <a:lumMod val="50000"/>
                          </a:schemeClr>
                        </a:solidFill>
                      </a:endParaRPr>
                    </a:p>
                  </a:txBody>
                  <a:tcPr/>
                </a:tc>
                <a:tc>
                  <a:txBody>
                    <a:bodyPr/>
                    <a:lstStyle/>
                    <a:p>
                      <a:r>
                        <a:rPr lang="fr-FR" sz="2000" noProof="0" dirty="0">
                          <a:solidFill>
                            <a:schemeClr val="accent1">
                              <a:lumMod val="50000"/>
                            </a:schemeClr>
                          </a:solidFill>
                        </a:rPr>
                        <a:t>in the bag</a:t>
                      </a:r>
                    </a:p>
                  </a:txBody>
                  <a:tcPr/>
                </a:tc>
                <a:extLst>
                  <a:ext uri="{0D108BD9-81ED-4DB2-BD59-A6C34878D82A}">
                    <a16:rowId xmlns:a16="http://schemas.microsoft.com/office/drawing/2014/main" val="2344197191"/>
                  </a:ext>
                </a:extLst>
              </a:tr>
              <a:tr h="468000">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the </a:t>
                      </a:r>
                      <a:r>
                        <a:rPr lang="fr-FR" sz="2000" noProof="0" dirty="0" err="1">
                          <a:solidFill>
                            <a:schemeClr val="accent1">
                              <a:lumMod val="50000"/>
                            </a:schemeClr>
                          </a:solidFill>
                        </a:rPr>
                        <a:t>schedule</a:t>
                      </a:r>
                      <a:endParaRPr lang="fr-FR" sz="2000" noProof="0" dirty="0">
                        <a:solidFill>
                          <a:schemeClr val="accent1">
                            <a:lumMod val="50000"/>
                          </a:schemeClr>
                        </a:solidFill>
                      </a:endParaRPr>
                    </a:p>
                  </a:txBody>
                  <a:tcPr/>
                </a:tc>
                <a:tc>
                  <a:txBody>
                    <a:bodyPr/>
                    <a:lstStyle/>
                    <a:p>
                      <a:r>
                        <a:rPr lang="fr-FR" sz="2000" noProof="0" dirty="0">
                          <a:solidFill>
                            <a:schemeClr val="accent1">
                              <a:lumMod val="50000"/>
                            </a:schemeClr>
                          </a:solidFill>
                        </a:rPr>
                        <a:t>on the desk</a:t>
                      </a:r>
                    </a:p>
                  </a:txBody>
                  <a:tcPr/>
                </a:tc>
                <a:extLst>
                  <a:ext uri="{0D108BD9-81ED-4DB2-BD59-A6C34878D82A}">
                    <a16:rowId xmlns:a16="http://schemas.microsoft.com/office/drawing/2014/main" val="1768743616"/>
                  </a:ext>
                </a:extLst>
              </a:tr>
              <a:tr h="468000">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the </a:t>
                      </a:r>
                      <a:r>
                        <a:rPr lang="fr-FR" sz="2000" noProof="0" dirty="0" err="1">
                          <a:solidFill>
                            <a:schemeClr val="accent1">
                              <a:lumMod val="50000"/>
                            </a:schemeClr>
                          </a:solidFill>
                        </a:rPr>
                        <a:t>newspaper</a:t>
                      </a:r>
                      <a:r>
                        <a:rPr lang="fr-FR" sz="2000" noProof="0" dirty="0">
                          <a:solidFill>
                            <a:schemeClr val="accent1">
                              <a:lumMod val="50000"/>
                            </a:schemeClr>
                          </a:solidFill>
                        </a:rPr>
                        <a:t> </a:t>
                      </a:r>
                    </a:p>
                  </a:txBody>
                  <a:tcPr/>
                </a:tc>
                <a:tc>
                  <a:txBody>
                    <a:bodyPr/>
                    <a:lstStyle/>
                    <a:p>
                      <a:r>
                        <a:rPr lang="fr-FR" sz="2000" noProof="0" dirty="0">
                          <a:solidFill>
                            <a:schemeClr val="accent1">
                              <a:lumMod val="50000"/>
                            </a:schemeClr>
                          </a:solidFill>
                        </a:rPr>
                        <a:t>in front of the TV</a:t>
                      </a:r>
                    </a:p>
                  </a:txBody>
                  <a:tcPr/>
                </a:tc>
                <a:extLst>
                  <a:ext uri="{0D108BD9-81ED-4DB2-BD59-A6C34878D82A}">
                    <a16:rowId xmlns:a16="http://schemas.microsoft.com/office/drawing/2014/main" val="3605660953"/>
                  </a:ext>
                </a:extLst>
              </a:tr>
              <a:tr h="468000">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endParaRPr lang="en-GB" sz="2000" i="1" dirty="0">
                        <a:solidFill>
                          <a:schemeClr val="accent1">
                            <a:lumMod val="50000"/>
                          </a:schemeClr>
                        </a:solidFill>
                      </a:endParaRPr>
                    </a:p>
                  </a:txBody>
                  <a:tcPr/>
                </a:tc>
                <a:tc>
                  <a:txBody>
                    <a:bodyPr/>
                    <a:lstStyle/>
                    <a:p>
                      <a:r>
                        <a:rPr lang="fr-FR" sz="2000" i="0" noProof="0" dirty="0">
                          <a:solidFill>
                            <a:schemeClr val="accent1">
                              <a:lumMod val="50000"/>
                            </a:schemeClr>
                          </a:solidFill>
                        </a:rPr>
                        <a:t>the </a:t>
                      </a:r>
                      <a:r>
                        <a:rPr lang="fr-FR" sz="2000" i="0" noProof="0" dirty="0" err="1">
                          <a:solidFill>
                            <a:schemeClr val="accent1">
                              <a:lumMod val="50000"/>
                            </a:schemeClr>
                          </a:solidFill>
                        </a:rPr>
                        <a:t>coats</a:t>
                      </a:r>
                      <a:endParaRPr lang="fr-FR" sz="2000" i="0" noProof="0" dirty="0">
                        <a:solidFill>
                          <a:schemeClr val="accent1">
                            <a:lumMod val="50000"/>
                          </a:schemeClr>
                        </a:solidFill>
                      </a:endParaRPr>
                    </a:p>
                  </a:txBody>
                  <a:tcPr/>
                </a:tc>
                <a:tc>
                  <a:txBody>
                    <a:bodyPr/>
                    <a:lstStyle/>
                    <a:p>
                      <a:r>
                        <a:rPr lang="fr-FR" sz="2000" i="0" noProof="0" dirty="0" err="1">
                          <a:solidFill>
                            <a:schemeClr val="accent1">
                              <a:lumMod val="50000"/>
                            </a:schemeClr>
                          </a:solidFill>
                        </a:rPr>
                        <a:t>next</a:t>
                      </a:r>
                      <a:r>
                        <a:rPr lang="fr-FR" sz="2000" i="0" noProof="0" dirty="0">
                          <a:solidFill>
                            <a:schemeClr val="accent1">
                              <a:lumMod val="50000"/>
                            </a:schemeClr>
                          </a:solidFill>
                        </a:rPr>
                        <a:t> to the </a:t>
                      </a:r>
                      <a:r>
                        <a:rPr lang="fr-FR" sz="2000" i="0" noProof="0" dirty="0" err="1">
                          <a:solidFill>
                            <a:schemeClr val="accent1">
                              <a:lumMod val="50000"/>
                            </a:schemeClr>
                          </a:solidFill>
                        </a:rPr>
                        <a:t>door</a:t>
                      </a:r>
                      <a:endParaRPr lang="fr-FR" sz="2000" i="0" noProof="0" dirty="0">
                        <a:solidFill>
                          <a:schemeClr val="accent1">
                            <a:lumMod val="50000"/>
                          </a:schemeClr>
                        </a:solidFill>
                      </a:endParaRPr>
                    </a:p>
                  </a:txBody>
                  <a:tcPr/>
                </a:tc>
                <a:extLst>
                  <a:ext uri="{0D108BD9-81ED-4DB2-BD59-A6C34878D82A}">
                    <a16:rowId xmlns:a16="http://schemas.microsoft.com/office/drawing/2014/main" val="1946624883"/>
                  </a:ext>
                </a:extLst>
              </a:tr>
              <a:tr h="468000">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the glasses</a:t>
                      </a:r>
                    </a:p>
                  </a:txBody>
                  <a:tcPr/>
                </a:tc>
                <a:tc>
                  <a:txBody>
                    <a:bodyPr/>
                    <a:lstStyle/>
                    <a:p>
                      <a:r>
                        <a:rPr lang="fr-FR" sz="2000" noProof="0" dirty="0" err="1">
                          <a:solidFill>
                            <a:schemeClr val="accent1">
                              <a:lumMod val="50000"/>
                            </a:schemeClr>
                          </a:solidFill>
                        </a:rPr>
                        <a:t>behind</a:t>
                      </a:r>
                      <a:r>
                        <a:rPr lang="fr-FR" sz="2000" noProof="0" dirty="0">
                          <a:solidFill>
                            <a:schemeClr val="accent1">
                              <a:lumMod val="50000"/>
                            </a:schemeClr>
                          </a:solidFill>
                        </a:rPr>
                        <a:t> the photos</a:t>
                      </a:r>
                    </a:p>
                  </a:txBody>
                  <a:tcPr/>
                </a:tc>
                <a:extLst>
                  <a:ext uri="{0D108BD9-81ED-4DB2-BD59-A6C34878D82A}">
                    <a16:rowId xmlns:a16="http://schemas.microsoft.com/office/drawing/2014/main" val="3315102184"/>
                  </a:ext>
                </a:extLst>
              </a:tr>
            </a:tbl>
          </a:graphicData>
        </a:graphic>
      </p:graphicFrame>
      <p:pic>
        <p:nvPicPr>
          <p:cNvPr id="44" name="Picture 43">
            <a:extLst>
              <a:ext uri="{FF2B5EF4-FFF2-40B4-BE49-F238E27FC236}">
                <a16:creationId xmlns:a16="http://schemas.microsoft.com/office/drawing/2014/main" id="{08BE7231-3840-344C-AE4C-1B07BF747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95130" y="1669191"/>
            <a:ext cx="766800" cy="762867"/>
          </a:xfrm>
          <a:prstGeom prst="rect">
            <a:avLst/>
          </a:prstGeom>
        </p:spPr>
      </p:pic>
      <p:sp>
        <p:nvSpPr>
          <p:cNvPr id="45" name="Action Button: Custom 16">
            <a:hlinkClick r:id="" action="ppaction://noaction" highlightClick="1">
              <a:snd r:embed="rId5" name="1 les cadeaux sous le lit.wav"/>
            </a:hlinkClick>
            <a:extLst>
              <a:ext uri="{FF2B5EF4-FFF2-40B4-BE49-F238E27FC236}">
                <a16:creationId xmlns:a16="http://schemas.microsoft.com/office/drawing/2014/main" id="{4C1D3860-DE57-624A-B302-9ACFE9117E9C}"/>
              </a:ext>
            </a:extLst>
          </p:cNvPr>
          <p:cNvSpPr/>
          <p:nvPr/>
        </p:nvSpPr>
        <p:spPr>
          <a:xfrm>
            <a:off x="436991" y="2541700"/>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Custom 16">
            <a:hlinkClick r:id="" action="ppaction://noaction" highlightClick="1">
              <a:snd r:embed="rId6" name="2 les photos a cote de la fenetre.wav"/>
            </a:hlinkClick>
            <a:extLst>
              <a:ext uri="{FF2B5EF4-FFF2-40B4-BE49-F238E27FC236}">
                <a16:creationId xmlns:a16="http://schemas.microsoft.com/office/drawing/2014/main" id="{2BE5A6F5-C5A9-9F4A-85A4-1600463D7105}"/>
              </a:ext>
            </a:extLst>
          </p:cNvPr>
          <p:cNvSpPr/>
          <p:nvPr/>
        </p:nvSpPr>
        <p:spPr>
          <a:xfrm>
            <a:off x="436990" y="3010584"/>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Action Button: Custom 16">
            <a:hlinkClick r:id="" action="ppaction://noaction" highlightClick="1">
              <a:snd r:embed="rId7" name="3 le cafe sur la table.wav"/>
            </a:hlinkClick>
            <a:extLst>
              <a:ext uri="{FF2B5EF4-FFF2-40B4-BE49-F238E27FC236}">
                <a16:creationId xmlns:a16="http://schemas.microsoft.com/office/drawing/2014/main" id="{68A391DC-F6AC-8742-AB5C-0E1CC8C010D6}"/>
              </a:ext>
            </a:extLst>
          </p:cNvPr>
          <p:cNvSpPr/>
          <p:nvPr/>
        </p:nvSpPr>
        <p:spPr>
          <a:xfrm>
            <a:off x="435647" y="3479468"/>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Custom 16">
            <a:hlinkClick r:id="" action="ppaction://noaction" highlightClick="1">
              <a:snd r:embed="rId8" name="4 les vetements dans le sac.wav"/>
            </a:hlinkClick>
            <a:extLst>
              <a:ext uri="{FF2B5EF4-FFF2-40B4-BE49-F238E27FC236}">
                <a16:creationId xmlns:a16="http://schemas.microsoft.com/office/drawing/2014/main" id="{29C0B841-DECF-7B47-AA8A-75D449A5B05B}"/>
              </a:ext>
            </a:extLst>
          </p:cNvPr>
          <p:cNvSpPr/>
          <p:nvPr/>
        </p:nvSpPr>
        <p:spPr>
          <a:xfrm>
            <a:off x="435646" y="3948352"/>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9" name="5 le programme sur le bureau.wav"/>
            </a:hlinkClick>
            <a:extLst>
              <a:ext uri="{FF2B5EF4-FFF2-40B4-BE49-F238E27FC236}">
                <a16:creationId xmlns:a16="http://schemas.microsoft.com/office/drawing/2014/main" id="{BEC816BF-DFBC-A44D-8906-709C44CAB350}"/>
              </a:ext>
            </a:extLst>
          </p:cNvPr>
          <p:cNvSpPr/>
          <p:nvPr/>
        </p:nvSpPr>
        <p:spPr>
          <a:xfrm>
            <a:off x="440176" y="4417236"/>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Action Button: Custom 16">
            <a:hlinkClick r:id="" action="ppaction://noaction" highlightClick="1">
              <a:snd r:embed="rId10" name="6 le journal devant la tele.wav"/>
            </a:hlinkClick>
            <a:extLst>
              <a:ext uri="{FF2B5EF4-FFF2-40B4-BE49-F238E27FC236}">
                <a16:creationId xmlns:a16="http://schemas.microsoft.com/office/drawing/2014/main" id="{46CA2E49-93C0-CF48-84D2-4B82AE468769}"/>
              </a:ext>
            </a:extLst>
          </p:cNvPr>
          <p:cNvSpPr/>
          <p:nvPr/>
        </p:nvSpPr>
        <p:spPr>
          <a:xfrm>
            <a:off x="440175" y="4886120"/>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11" name="7 les manteaux a cote de la porte.wav"/>
            </a:hlinkClick>
            <a:extLst>
              <a:ext uri="{FF2B5EF4-FFF2-40B4-BE49-F238E27FC236}">
                <a16:creationId xmlns:a16="http://schemas.microsoft.com/office/drawing/2014/main" id="{C387CFDA-9109-F346-A318-696CDB504269}"/>
              </a:ext>
            </a:extLst>
          </p:cNvPr>
          <p:cNvSpPr/>
          <p:nvPr/>
        </p:nvSpPr>
        <p:spPr>
          <a:xfrm>
            <a:off x="438832" y="5355004"/>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2" name="8 les verres derriere les photos.wav"/>
            </a:hlinkClick>
            <a:extLst>
              <a:ext uri="{FF2B5EF4-FFF2-40B4-BE49-F238E27FC236}">
                <a16:creationId xmlns:a16="http://schemas.microsoft.com/office/drawing/2014/main" id="{C3AC2E4E-0F89-DF4A-B2B6-66D495D9D8D6}"/>
              </a:ext>
            </a:extLst>
          </p:cNvPr>
          <p:cNvSpPr/>
          <p:nvPr/>
        </p:nvSpPr>
        <p:spPr>
          <a:xfrm>
            <a:off x="438831" y="5823889"/>
            <a:ext cx="3924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3" name="Picture 52">
            <a:extLst>
              <a:ext uri="{FF2B5EF4-FFF2-40B4-BE49-F238E27FC236}">
                <a16:creationId xmlns:a16="http://schemas.microsoft.com/office/drawing/2014/main" id="{DC6E58FA-6D58-8D4C-B0F6-B0C5DB0227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69231" y="2571728"/>
            <a:ext cx="390971" cy="407261"/>
          </a:xfrm>
          <a:prstGeom prst="rect">
            <a:avLst/>
          </a:prstGeom>
        </p:spPr>
      </p:pic>
      <p:pic>
        <p:nvPicPr>
          <p:cNvPr id="54" name="Picture 53">
            <a:extLst>
              <a:ext uri="{FF2B5EF4-FFF2-40B4-BE49-F238E27FC236}">
                <a16:creationId xmlns:a16="http://schemas.microsoft.com/office/drawing/2014/main" id="{B291F90C-61CC-F144-8F41-475B5D0C9B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69231" y="3014278"/>
            <a:ext cx="390971" cy="407261"/>
          </a:xfrm>
          <a:prstGeom prst="rect">
            <a:avLst/>
          </a:prstGeom>
        </p:spPr>
      </p:pic>
      <p:pic>
        <p:nvPicPr>
          <p:cNvPr id="55" name="Picture 54">
            <a:extLst>
              <a:ext uri="{FF2B5EF4-FFF2-40B4-BE49-F238E27FC236}">
                <a16:creationId xmlns:a16="http://schemas.microsoft.com/office/drawing/2014/main" id="{D6901C23-6B82-9746-828E-77A7503CB5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8021" y="3482659"/>
            <a:ext cx="390971" cy="407261"/>
          </a:xfrm>
          <a:prstGeom prst="rect">
            <a:avLst/>
          </a:prstGeom>
        </p:spPr>
      </p:pic>
      <p:pic>
        <p:nvPicPr>
          <p:cNvPr id="56" name="Picture 55">
            <a:extLst>
              <a:ext uri="{FF2B5EF4-FFF2-40B4-BE49-F238E27FC236}">
                <a16:creationId xmlns:a16="http://schemas.microsoft.com/office/drawing/2014/main" id="{E468D61C-E435-4F4E-A602-CC4C24A6E4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0295" y="3940208"/>
            <a:ext cx="390971" cy="407261"/>
          </a:xfrm>
          <a:prstGeom prst="rect">
            <a:avLst/>
          </a:prstGeom>
        </p:spPr>
      </p:pic>
      <p:pic>
        <p:nvPicPr>
          <p:cNvPr id="57" name="Picture 56">
            <a:extLst>
              <a:ext uri="{FF2B5EF4-FFF2-40B4-BE49-F238E27FC236}">
                <a16:creationId xmlns:a16="http://schemas.microsoft.com/office/drawing/2014/main" id="{EF7E396D-F88E-B14E-A67F-C5D4D6F73C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9645" y="4423754"/>
            <a:ext cx="390971" cy="407261"/>
          </a:xfrm>
          <a:prstGeom prst="rect">
            <a:avLst/>
          </a:prstGeom>
        </p:spPr>
      </p:pic>
      <p:pic>
        <p:nvPicPr>
          <p:cNvPr id="58" name="Picture 57">
            <a:extLst>
              <a:ext uri="{FF2B5EF4-FFF2-40B4-BE49-F238E27FC236}">
                <a16:creationId xmlns:a16="http://schemas.microsoft.com/office/drawing/2014/main" id="{765DFCAE-3DBA-2A42-A574-4EC3BBEE7B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8020" y="4930427"/>
            <a:ext cx="390971" cy="407261"/>
          </a:xfrm>
          <a:prstGeom prst="rect">
            <a:avLst/>
          </a:prstGeom>
        </p:spPr>
      </p:pic>
      <p:pic>
        <p:nvPicPr>
          <p:cNvPr id="59" name="Picture 58">
            <a:extLst>
              <a:ext uri="{FF2B5EF4-FFF2-40B4-BE49-F238E27FC236}">
                <a16:creationId xmlns:a16="http://schemas.microsoft.com/office/drawing/2014/main" id="{E8295CB2-D2B5-2E43-A80E-BA3B2EFC66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8020" y="5332057"/>
            <a:ext cx="390971" cy="407261"/>
          </a:xfrm>
          <a:prstGeom prst="rect">
            <a:avLst/>
          </a:prstGeom>
        </p:spPr>
      </p:pic>
      <p:pic>
        <p:nvPicPr>
          <p:cNvPr id="60" name="Picture 59">
            <a:extLst>
              <a:ext uri="{FF2B5EF4-FFF2-40B4-BE49-F238E27FC236}">
                <a16:creationId xmlns:a16="http://schemas.microsoft.com/office/drawing/2014/main" id="{4DB4ECAC-9277-244B-863B-2BC697B4E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5103" y="5811446"/>
            <a:ext cx="390971" cy="407261"/>
          </a:xfrm>
          <a:prstGeom prst="rect">
            <a:avLst/>
          </a:prstGeom>
        </p:spPr>
      </p:pic>
      <p:sp>
        <p:nvSpPr>
          <p:cNvPr id="9" name="Rectangle 8">
            <a:extLst>
              <a:ext uri="{FF2B5EF4-FFF2-40B4-BE49-F238E27FC236}">
                <a16:creationId xmlns:a16="http://schemas.microsoft.com/office/drawing/2014/main" id="{64AB378C-8676-3740-B01C-B2ABB4120EB6}"/>
              </a:ext>
            </a:extLst>
          </p:cNvPr>
          <p:cNvSpPr/>
          <p:nvPr/>
        </p:nvSpPr>
        <p:spPr>
          <a:xfrm>
            <a:off x="6501740" y="2567055"/>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3D1E538E-5445-434E-BA1F-19BAE3F3F784}"/>
              </a:ext>
            </a:extLst>
          </p:cNvPr>
          <p:cNvSpPr/>
          <p:nvPr/>
        </p:nvSpPr>
        <p:spPr>
          <a:xfrm>
            <a:off x="6457245" y="3501268"/>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6D7BDE6B-DE4D-B047-A421-CD0B1C8601D8}"/>
              </a:ext>
            </a:extLst>
          </p:cNvPr>
          <p:cNvSpPr/>
          <p:nvPr/>
        </p:nvSpPr>
        <p:spPr>
          <a:xfrm>
            <a:off x="6501740" y="4412199"/>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10CCF885-6976-3C4F-A1D5-0A49917612A5}"/>
              </a:ext>
            </a:extLst>
          </p:cNvPr>
          <p:cNvSpPr/>
          <p:nvPr/>
        </p:nvSpPr>
        <p:spPr>
          <a:xfrm>
            <a:off x="6457246" y="5346412"/>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6FBAB8A-6891-584C-8497-66C42AD1B8F4}"/>
              </a:ext>
            </a:extLst>
          </p:cNvPr>
          <p:cNvSpPr/>
          <p:nvPr/>
        </p:nvSpPr>
        <p:spPr>
          <a:xfrm>
            <a:off x="9239451" y="5363148"/>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E48356CC-F90F-CA4E-8D7A-0AF80C69A322}"/>
              </a:ext>
            </a:extLst>
          </p:cNvPr>
          <p:cNvSpPr/>
          <p:nvPr/>
        </p:nvSpPr>
        <p:spPr>
          <a:xfrm>
            <a:off x="9205830" y="4419974"/>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E618DC5-F8EB-EC48-A5FB-49877F90FAA7}"/>
              </a:ext>
            </a:extLst>
          </p:cNvPr>
          <p:cNvSpPr/>
          <p:nvPr/>
        </p:nvSpPr>
        <p:spPr>
          <a:xfrm>
            <a:off x="9271823" y="3516723"/>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0CB45AE-93C6-F24C-BD5E-79C3F1C81013}"/>
              </a:ext>
            </a:extLst>
          </p:cNvPr>
          <p:cNvSpPr/>
          <p:nvPr/>
        </p:nvSpPr>
        <p:spPr>
          <a:xfrm>
            <a:off x="9197286" y="2570483"/>
            <a:ext cx="2638097" cy="349217"/>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1CAEBBB6-E9CD-804B-A0B3-45A7696CBAFC}"/>
              </a:ext>
            </a:extLst>
          </p:cNvPr>
          <p:cNvSpPr/>
          <p:nvPr/>
        </p:nvSpPr>
        <p:spPr>
          <a:xfrm>
            <a:off x="6498456" y="3045364"/>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258F804C-289B-4247-AB3A-A6CE4A9060E3}"/>
              </a:ext>
            </a:extLst>
          </p:cNvPr>
          <p:cNvSpPr/>
          <p:nvPr/>
        </p:nvSpPr>
        <p:spPr>
          <a:xfrm>
            <a:off x="9204188" y="3015866"/>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DF4E915-E8BE-1D47-A8D1-8D533DD35610}"/>
              </a:ext>
            </a:extLst>
          </p:cNvPr>
          <p:cNvSpPr/>
          <p:nvPr/>
        </p:nvSpPr>
        <p:spPr>
          <a:xfrm>
            <a:off x="6457245" y="3963378"/>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5D7BAC22-C351-E94D-A3A2-04D9ED1211C9}"/>
              </a:ext>
            </a:extLst>
          </p:cNvPr>
          <p:cNvSpPr/>
          <p:nvPr/>
        </p:nvSpPr>
        <p:spPr>
          <a:xfrm>
            <a:off x="9220336" y="4001786"/>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1555D668-9518-1348-A758-4CF6089110DB}"/>
              </a:ext>
            </a:extLst>
          </p:cNvPr>
          <p:cNvSpPr/>
          <p:nvPr/>
        </p:nvSpPr>
        <p:spPr>
          <a:xfrm>
            <a:off x="9169216" y="4901572"/>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0535D13A-6C34-F947-B6D9-A6F27B237D0D}"/>
              </a:ext>
            </a:extLst>
          </p:cNvPr>
          <p:cNvSpPr/>
          <p:nvPr/>
        </p:nvSpPr>
        <p:spPr>
          <a:xfrm>
            <a:off x="6457245" y="4895283"/>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E25EFC4F-3ABE-7645-9629-136329B0D6D6}"/>
              </a:ext>
            </a:extLst>
          </p:cNvPr>
          <p:cNvSpPr/>
          <p:nvPr/>
        </p:nvSpPr>
        <p:spPr>
          <a:xfrm>
            <a:off x="6457245" y="5827188"/>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05406C04-74F4-364B-8E35-BD7A55621264}"/>
              </a:ext>
            </a:extLst>
          </p:cNvPr>
          <p:cNvSpPr/>
          <p:nvPr/>
        </p:nvSpPr>
        <p:spPr>
          <a:xfrm>
            <a:off x="9239450" y="5840469"/>
            <a:ext cx="2638097" cy="349217"/>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Speech Bubble: Rectangle with Corners Rounded 40">
            <a:extLst>
              <a:ext uri="{FF2B5EF4-FFF2-40B4-BE49-F238E27FC236}">
                <a16:creationId xmlns:a16="http://schemas.microsoft.com/office/drawing/2014/main" id="{D051B933-61CD-C04F-9BE3-20BAB8DF2D1C}"/>
              </a:ext>
            </a:extLst>
          </p:cNvPr>
          <p:cNvSpPr/>
          <p:nvPr/>
        </p:nvSpPr>
        <p:spPr>
          <a:xfrm>
            <a:off x="6962750" y="264380"/>
            <a:ext cx="3068354" cy="766185"/>
          </a:xfrm>
          <a:prstGeom prst="wedgeRoundRectCallout">
            <a:avLst>
              <a:gd name="adj1" fmla="val 22010"/>
              <a:gd name="adj2" fmla="val 99245"/>
              <a:gd name="adj3" fmla="val 16667"/>
            </a:avLst>
          </a:prstGeom>
          <a:solidFill>
            <a:srgbClr val="115177"/>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*défaire </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unpack</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entury Gothic" panose="020F0302020204030204"/>
              </a:rPr>
              <a:t>*</a:t>
            </a:r>
            <a:r>
              <a:rPr lang="fr-FR" sz="2400" b="1" dirty="0">
                <a:solidFill>
                  <a:prstClr val="white"/>
                </a:solidFill>
                <a:latin typeface="Century Gothic" panose="020F0302020204030204"/>
              </a:rPr>
              <a:t>leur = </a:t>
            </a:r>
            <a:r>
              <a:rPr lang="fr-FR" sz="2400" dirty="0" err="1">
                <a:solidFill>
                  <a:prstClr val="white"/>
                </a:solidFill>
                <a:latin typeface="Century Gothic" panose="020F0302020204030204"/>
              </a:rPr>
              <a:t>their</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271DA3CA-CF82-7D4E-92D8-D1A1AF699C96}"/>
              </a:ext>
            </a:extLst>
          </p:cNvPr>
          <p:cNvSpPr txBox="1"/>
          <p:nvPr/>
        </p:nvSpPr>
        <p:spPr>
          <a:xfrm>
            <a:off x="139499" y="1208442"/>
            <a:ext cx="11930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sacs. </a:t>
            </a:r>
            <a:r>
              <a:rPr lang="en-US" sz="2400" dirty="0">
                <a:solidFill>
                  <a:srgbClr val="4472C4">
                    <a:lumMod val="50000"/>
                  </a:srgbClr>
                </a:solidFill>
                <a:latin typeface="Century Gothic" panose="020F0302020204030204"/>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parle de qui </a:t>
            </a:r>
            <a:r>
              <a:rPr lang="en-US" sz="2400"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66" name="Picture 65" descr="A picture containing toy, doll&#10;&#10;Description automatically generated">
            <a:extLst>
              <a:ext uri="{FF2B5EF4-FFF2-40B4-BE49-F238E27FC236}">
                <a16:creationId xmlns:a16="http://schemas.microsoft.com/office/drawing/2014/main" id="{BF5B6CDB-80C2-7742-BBFC-CE5D7DDD21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17171" y="1540312"/>
            <a:ext cx="901839" cy="901839"/>
          </a:xfrm>
          <a:prstGeom prst="rect">
            <a:avLst/>
          </a:prstGeom>
        </p:spPr>
      </p:pic>
      <p:pic>
        <p:nvPicPr>
          <p:cNvPr id="67" name="Picture 66" descr="A picture containing toy, doll&#10;&#10;Description automatically generated">
            <a:extLst>
              <a:ext uri="{FF2B5EF4-FFF2-40B4-BE49-F238E27FC236}">
                <a16:creationId xmlns:a16="http://schemas.microsoft.com/office/drawing/2014/main" id="{EA6A0DA8-A173-C34A-A2D2-1842BE497F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4565" y="1519974"/>
            <a:ext cx="901839" cy="901839"/>
          </a:xfrm>
          <a:prstGeom prst="rect">
            <a:avLst/>
          </a:prstGeom>
        </p:spPr>
      </p:pic>
    </p:spTree>
    <p:extLst>
      <p:ext uri="{BB962C8B-B14F-4D97-AF65-F5344CB8AC3E}">
        <p14:creationId xmlns:p14="http://schemas.microsoft.com/office/powerpoint/2010/main" val="37254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animBg="1"/>
      <p:bldP spid="61" grpId="0" animBg="1"/>
      <p:bldP spid="62" grpId="0" animBg="1"/>
      <p:bldP spid="63" grpId="0" animBg="1"/>
      <p:bldP spid="64"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vacances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ounded Rectangle 4">
            <a:extLst>
              <a:ext uri="{FF2B5EF4-FFF2-40B4-BE49-F238E27FC236}">
                <a16:creationId xmlns:a16="http://schemas.microsoft.com/office/drawing/2014/main" id="{9645D814-0043-244C-A144-ABDF29147C66}"/>
              </a:ext>
            </a:extLst>
          </p:cNvPr>
          <p:cNvSpPr/>
          <p:nvPr/>
        </p:nvSpPr>
        <p:spPr>
          <a:xfrm>
            <a:off x="6674037" y="974927"/>
            <a:ext cx="5366468" cy="5289936"/>
          </a:xfrm>
          <a:prstGeom prst="roundRect">
            <a:avLst>
              <a:gd name="adj" fmla="val 5356"/>
            </a:avLst>
          </a:prstGeom>
          <a:solidFill>
            <a:srgbClr val="FCECE9"/>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spcAft>
                <a:spcPts val="1200"/>
              </a:spcAft>
            </a:pPr>
            <a:r>
              <a:rPr lang="fr-FR" sz="2000" dirty="0">
                <a:solidFill>
                  <a:schemeClr val="accent5">
                    <a:lumMod val="50000"/>
                  </a:schemeClr>
                </a:solidFill>
              </a:rPr>
              <a:t>Ce matin, (1) </a:t>
            </a:r>
            <a:r>
              <a:rPr lang="en-US" sz="2000" b="1" dirty="0">
                <a:solidFill>
                  <a:srgbClr val="E65D02"/>
                </a:solidFill>
              </a:rPr>
              <a:t>je/on </a:t>
            </a:r>
            <a:r>
              <a:rPr lang="fr-FR" sz="2000" dirty="0">
                <a:solidFill>
                  <a:schemeClr val="accent5">
                    <a:lumMod val="50000"/>
                  </a:schemeClr>
                </a:solidFill>
              </a:rPr>
              <a:t>descend un fleuve en bateau, mais papa reste à l’hôtel. </a:t>
            </a:r>
            <a:br>
              <a:rPr lang="fr-FR" sz="2000" dirty="0">
                <a:solidFill>
                  <a:schemeClr val="accent5">
                    <a:lumMod val="50000"/>
                  </a:schemeClr>
                </a:solidFill>
              </a:rPr>
            </a:br>
            <a:r>
              <a:rPr lang="fr-FR" sz="2000" dirty="0">
                <a:solidFill>
                  <a:schemeClr val="accent5">
                    <a:lumMod val="50000"/>
                  </a:schemeClr>
                </a:solidFill>
              </a:rPr>
              <a:t>(2) </a:t>
            </a:r>
            <a:r>
              <a:rPr lang="en-US" sz="2000" b="1" dirty="0">
                <a:solidFill>
                  <a:srgbClr val="E65D02"/>
                </a:solidFill>
              </a:rPr>
              <a:t>Je/Il </a:t>
            </a:r>
            <a:r>
              <a:rPr lang="fr-FR" sz="2000" dirty="0">
                <a:solidFill>
                  <a:schemeClr val="accent5">
                    <a:lumMod val="50000"/>
                  </a:schemeClr>
                </a:solidFill>
              </a:rPr>
              <a:t>attend un appel* important. Mais on n’a pas de portable en ce moment. (3) </a:t>
            </a:r>
            <a:r>
              <a:rPr lang="en-US" sz="2000" b="1" dirty="0">
                <a:solidFill>
                  <a:srgbClr val="E65D02"/>
                </a:solidFill>
              </a:rPr>
              <a:t>Je/Papa </a:t>
            </a:r>
            <a:r>
              <a:rPr lang="fr-FR" sz="2000" dirty="0">
                <a:solidFill>
                  <a:schemeClr val="accent5">
                    <a:lumMod val="50000"/>
                  </a:schemeClr>
                </a:solidFill>
              </a:rPr>
              <a:t>perd toujours des choses </a:t>
            </a:r>
            <a:r>
              <a:rPr lang="en-GB" sz="2000" dirty="0">
                <a:solidFill>
                  <a:schemeClr val="accent5">
                    <a:lumMod val="50000"/>
                  </a:schemeClr>
                </a:solidFill>
              </a:rPr>
              <a:t>dans le taxi.</a:t>
            </a:r>
          </a:p>
          <a:p>
            <a:pPr>
              <a:spcAft>
                <a:spcPts val="1200"/>
              </a:spcAft>
            </a:pPr>
            <a:r>
              <a:rPr lang="fr-FR" sz="2000" dirty="0">
                <a:solidFill>
                  <a:schemeClr val="accent5">
                    <a:lumMod val="50000"/>
                  </a:schemeClr>
                </a:solidFill>
              </a:rPr>
              <a:t>J’aime bien faire des promenades à la campagne. (4) </a:t>
            </a:r>
            <a:r>
              <a:rPr lang="en-US" sz="2000" b="1" dirty="0">
                <a:solidFill>
                  <a:srgbClr val="E65D02"/>
                </a:solidFill>
              </a:rPr>
              <a:t>Je/On </a:t>
            </a:r>
            <a:r>
              <a:rPr lang="fr-FR" sz="2000" dirty="0">
                <a:solidFill>
                  <a:schemeClr val="accent5">
                    <a:lumMod val="50000"/>
                  </a:schemeClr>
                </a:solidFill>
              </a:rPr>
              <a:t>entend toujours des animaux comme de petits oiseaux ! (5) </a:t>
            </a:r>
            <a:r>
              <a:rPr lang="en-US" sz="2000" b="1" dirty="0">
                <a:solidFill>
                  <a:srgbClr val="E65D02"/>
                </a:solidFill>
              </a:rPr>
              <a:t>Un </a:t>
            </a:r>
            <a:r>
              <a:rPr lang="en-US" sz="2000" b="1" dirty="0" err="1">
                <a:solidFill>
                  <a:srgbClr val="E65D02"/>
                </a:solidFill>
              </a:rPr>
              <a:t>oiseau</a:t>
            </a:r>
            <a:r>
              <a:rPr lang="en-US" sz="2000" b="1" dirty="0">
                <a:solidFill>
                  <a:srgbClr val="E65D02"/>
                </a:solidFill>
              </a:rPr>
              <a:t> / Les </a:t>
            </a:r>
            <a:r>
              <a:rPr lang="en-US" sz="2000" b="1" dirty="0" err="1">
                <a:solidFill>
                  <a:srgbClr val="E65D02"/>
                </a:solidFill>
              </a:rPr>
              <a:t>oiseaux</a:t>
            </a:r>
            <a:r>
              <a:rPr lang="en-US" sz="2000" b="1" dirty="0">
                <a:solidFill>
                  <a:srgbClr val="E65D02"/>
                </a:solidFill>
              </a:rPr>
              <a:t> </a:t>
            </a:r>
            <a:r>
              <a:rPr lang="fr-FR" sz="2000" dirty="0">
                <a:solidFill>
                  <a:schemeClr val="accent5">
                    <a:lumMod val="50000"/>
                  </a:schemeClr>
                </a:solidFill>
              </a:rPr>
              <a:t>répondent </a:t>
            </a:r>
            <a:br>
              <a:rPr lang="fr-FR" sz="2000" dirty="0">
                <a:solidFill>
                  <a:schemeClr val="accent5">
                    <a:lumMod val="50000"/>
                  </a:schemeClr>
                </a:solidFill>
              </a:rPr>
            </a:br>
            <a:r>
              <a:rPr lang="fr-FR" sz="2000" dirty="0">
                <a:solidFill>
                  <a:schemeClr val="accent5">
                    <a:lumMod val="50000"/>
                  </a:schemeClr>
                </a:solidFill>
              </a:rPr>
              <a:t>toujours à Antoine quand il parle. </a:t>
            </a:r>
            <a:br>
              <a:rPr lang="fr-FR" sz="2000" dirty="0">
                <a:solidFill>
                  <a:schemeClr val="accent5">
                    <a:lumMod val="50000"/>
                  </a:schemeClr>
                </a:solidFill>
              </a:rPr>
            </a:br>
            <a:r>
              <a:rPr lang="fr-FR" sz="2000" dirty="0">
                <a:solidFill>
                  <a:schemeClr val="accent5">
                    <a:lumMod val="50000"/>
                  </a:schemeClr>
                </a:solidFill>
              </a:rPr>
              <a:t>(6) </a:t>
            </a:r>
            <a:r>
              <a:rPr lang="en-US" sz="2000" b="1" dirty="0">
                <a:solidFill>
                  <a:srgbClr val="E65D02"/>
                </a:solidFill>
              </a:rPr>
              <a:t>Je/Il</a:t>
            </a:r>
            <a:r>
              <a:rPr lang="fr-FR" sz="2000" dirty="0">
                <a:solidFill>
                  <a:schemeClr val="accent5">
                    <a:lumMod val="50000"/>
                  </a:schemeClr>
                </a:solidFill>
              </a:rPr>
              <a:t> mets du pain à côté du fleuve pour les oiseaux. Mais (7) </a:t>
            </a:r>
            <a:r>
              <a:rPr lang="fr-FR" sz="2000" b="1" dirty="0">
                <a:solidFill>
                  <a:srgbClr val="E65D02"/>
                </a:solidFill>
              </a:rPr>
              <a:t>je</a:t>
            </a:r>
            <a:r>
              <a:rPr lang="fr-FR" sz="2000" dirty="0">
                <a:solidFill>
                  <a:srgbClr val="E65D02"/>
                </a:solidFill>
              </a:rPr>
              <a:t>/</a:t>
            </a:r>
            <a:r>
              <a:rPr lang="fr-FR" sz="2000" b="1" dirty="0">
                <a:solidFill>
                  <a:srgbClr val="E65D02"/>
                </a:solidFill>
              </a:rPr>
              <a:t>maman</a:t>
            </a:r>
            <a:r>
              <a:rPr lang="fr-FR" sz="2000" dirty="0">
                <a:solidFill>
                  <a:srgbClr val="E65D02"/>
                </a:solidFill>
              </a:rPr>
              <a:t> </a:t>
            </a:r>
            <a:r>
              <a:rPr lang="fr-FR" sz="2000" dirty="0">
                <a:solidFill>
                  <a:schemeClr val="accent5">
                    <a:lumMod val="50000"/>
                  </a:schemeClr>
                </a:solidFill>
              </a:rPr>
              <a:t> remet toujours le pain dans son sac ! </a:t>
            </a:r>
            <a:endParaRPr lang="en-GB" sz="2000" dirty="0">
              <a:solidFill>
                <a:schemeClr val="accent5">
                  <a:lumMod val="50000"/>
                </a:schemeClr>
              </a:solidFill>
            </a:endParaRPr>
          </a:p>
          <a:p>
            <a:pPr>
              <a:spcAft>
                <a:spcPts val="1200"/>
              </a:spcAft>
            </a:pPr>
            <a:r>
              <a:rPr lang="fr-FR" sz="2000" dirty="0">
                <a:solidFill>
                  <a:schemeClr val="accent5">
                    <a:lumMod val="50000"/>
                  </a:schemeClr>
                </a:solidFill>
              </a:rPr>
              <a:t>On veut visiter un grand lac demain, mais (8) </a:t>
            </a:r>
            <a:r>
              <a:rPr lang="en-US" sz="2000" b="1" dirty="0">
                <a:solidFill>
                  <a:srgbClr val="E65D02"/>
                </a:solidFill>
              </a:rPr>
              <a:t>je/</a:t>
            </a:r>
            <a:r>
              <a:rPr lang="en-US" sz="2000" b="1" dirty="0" err="1">
                <a:solidFill>
                  <a:srgbClr val="E65D02"/>
                </a:solidFill>
              </a:rPr>
              <a:t>ça</a:t>
            </a:r>
            <a:r>
              <a:rPr lang="en-US" sz="2000" b="1" dirty="0">
                <a:solidFill>
                  <a:srgbClr val="E65D02"/>
                </a:solidFill>
              </a:rPr>
              <a:t> </a:t>
            </a:r>
            <a:r>
              <a:rPr lang="fr-FR" sz="2000" dirty="0">
                <a:solidFill>
                  <a:schemeClr val="accent5">
                    <a:lumMod val="50000"/>
                  </a:schemeClr>
                </a:solidFill>
              </a:rPr>
              <a:t>dépend du temps. </a:t>
            </a:r>
            <a:endParaRPr lang="en-GB" sz="2000" dirty="0">
              <a:solidFill>
                <a:schemeClr val="accent5">
                  <a:lumMod val="50000"/>
                </a:schemeClr>
              </a:solidFill>
            </a:endParaRPr>
          </a:p>
        </p:txBody>
      </p:sp>
      <p:graphicFrame>
        <p:nvGraphicFramePr>
          <p:cNvPr id="26" name="Table 26">
            <a:extLst>
              <a:ext uri="{FF2B5EF4-FFF2-40B4-BE49-F238E27FC236}">
                <a16:creationId xmlns:a16="http://schemas.microsoft.com/office/drawing/2014/main" id="{2FCAFBE9-E106-7648-8669-5BA6FC95257C}"/>
              </a:ext>
            </a:extLst>
          </p:cNvPr>
          <p:cNvGraphicFramePr>
            <a:graphicFrameLocks noGrp="1"/>
          </p:cNvGraphicFramePr>
          <p:nvPr>
            <p:extLst>
              <p:ext uri="{D42A27DB-BD31-4B8C-83A1-F6EECF244321}">
                <p14:modId xmlns:p14="http://schemas.microsoft.com/office/powerpoint/2010/main" val="3765730774"/>
              </p:ext>
            </p:extLst>
          </p:nvPr>
        </p:nvGraphicFramePr>
        <p:xfrm>
          <a:off x="265245" y="2089103"/>
          <a:ext cx="6192000" cy="4175760"/>
        </p:xfrm>
        <a:graphic>
          <a:graphicData uri="http://schemas.openxmlformats.org/drawingml/2006/table">
            <a:tbl>
              <a:tblPr bandRow="1">
                <a:tableStyleId>{9DCAF9ED-07DC-4A11-8D7F-57B35C25682E}</a:tableStyleId>
              </a:tblPr>
              <a:tblGrid>
                <a:gridCol w="4752000">
                  <a:extLst>
                    <a:ext uri="{9D8B030D-6E8A-4147-A177-3AD203B41FA5}">
                      <a16:colId xmlns:a16="http://schemas.microsoft.com/office/drawing/2014/main" val="3227220326"/>
                    </a:ext>
                  </a:extLst>
                </a:gridCol>
                <a:gridCol w="720000">
                  <a:extLst>
                    <a:ext uri="{9D8B030D-6E8A-4147-A177-3AD203B41FA5}">
                      <a16:colId xmlns:a16="http://schemas.microsoft.com/office/drawing/2014/main" val="2011400999"/>
                    </a:ext>
                  </a:extLst>
                </a:gridCol>
                <a:gridCol w="720000">
                  <a:extLst>
                    <a:ext uri="{9D8B030D-6E8A-4147-A177-3AD203B41FA5}">
                      <a16:colId xmlns:a16="http://schemas.microsoft.com/office/drawing/2014/main" val="4257323310"/>
                    </a:ext>
                  </a:extLst>
                </a:gridCol>
              </a:tblGrid>
              <a:tr h="370840">
                <a:tc>
                  <a:txBody>
                    <a:bodyPr/>
                    <a:lstStyle/>
                    <a:p>
                      <a:endParaRPr lang="en-US" sz="2000" dirty="0">
                        <a:solidFill>
                          <a:schemeClr val="accent5">
                            <a:lumMod val="50000"/>
                          </a:schemeClr>
                        </a:solidFill>
                      </a:endParaRPr>
                    </a:p>
                  </a:txBody>
                  <a:tcPr/>
                </a:tc>
                <a:tc gridSpan="2">
                  <a:txBody>
                    <a:bodyPr/>
                    <a:lstStyle/>
                    <a:p>
                      <a:pPr algn="ctr"/>
                      <a:r>
                        <a:rPr lang="en-US" sz="2000" b="1" dirty="0">
                          <a:solidFill>
                            <a:schemeClr val="accent5">
                              <a:lumMod val="50000"/>
                            </a:schemeClr>
                          </a:solidFill>
                        </a:rPr>
                        <a:t>Dans le </a:t>
                      </a:r>
                      <a:r>
                        <a:rPr lang="en-US" sz="2000" b="1" dirty="0" err="1">
                          <a:solidFill>
                            <a:schemeClr val="accent5">
                              <a:lumMod val="50000"/>
                            </a:schemeClr>
                          </a:solidFill>
                        </a:rPr>
                        <a:t>texte</a:t>
                      </a:r>
                      <a:r>
                        <a:rPr lang="en-US" sz="2000" b="1" dirty="0">
                          <a:solidFill>
                            <a:schemeClr val="accent5">
                              <a:lumMod val="50000"/>
                            </a:schemeClr>
                          </a:solidFill>
                        </a:rPr>
                        <a:t> ? </a:t>
                      </a:r>
                    </a:p>
                  </a:txBody>
                  <a:tcPr/>
                </a:tc>
                <a:tc hMerge="1">
                  <a:txBody>
                    <a:bodyPr/>
                    <a:lstStyle/>
                    <a:p>
                      <a:endParaRPr lang="en-US" dirty="0">
                        <a:solidFill>
                          <a:schemeClr val="accent5">
                            <a:lumMod val="50000"/>
                          </a:schemeClr>
                        </a:solidFill>
                      </a:endParaRPr>
                    </a:p>
                  </a:txBody>
                  <a:tcPr/>
                </a:tc>
                <a:extLst>
                  <a:ext uri="{0D108BD9-81ED-4DB2-BD59-A6C34878D82A}">
                    <a16:rowId xmlns:a16="http://schemas.microsoft.com/office/drawing/2014/main" val="1751906810"/>
                  </a:ext>
                </a:extLst>
              </a:tr>
              <a:tr h="370840">
                <a:tc>
                  <a:txBody>
                    <a:bodyPr/>
                    <a:lstStyle/>
                    <a:p>
                      <a:r>
                        <a:rPr lang="en-US" sz="2000" dirty="0">
                          <a:solidFill>
                            <a:schemeClr val="accent5">
                              <a:lumMod val="50000"/>
                            </a:schemeClr>
                          </a:solidFill>
                        </a:rPr>
                        <a:t>1. We are going down a river. </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1215444102"/>
                  </a:ext>
                </a:extLst>
              </a:tr>
              <a:tr h="370840">
                <a:tc>
                  <a:txBody>
                    <a:bodyPr/>
                    <a:lstStyle/>
                    <a:p>
                      <a:r>
                        <a:rPr lang="en-US" sz="2000" dirty="0">
                          <a:solidFill>
                            <a:schemeClr val="accent5">
                              <a:lumMod val="50000"/>
                            </a:schemeClr>
                          </a:solidFill>
                        </a:rPr>
                        <a:t>2. I am waiting for a phone call.</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3543100156"/>
                  </a:ext>
                </a:extLst>
              </a:tr>
              <a:tr h="370840">
                <a:tc>
                  <a:txBody>
                    <a:bodyPr/>
                    <a:lstStyle/>
                    <a:p>
                      <a:r>
                        <a:rPr lang="en-US" sz="2000" dirty="0">
                          <a:solidFill>
                            <a:schemeClr val="accent5">
                              <a:lumMod val="50000"/>
                            </a:schemeClr>
                          </a:solidFill>
                        </a:rPr>
                        <a:t>3. I always lose things in the taxi. </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1544066602"/>
                  </a:ext>
                </a:extLst>
              </a:tr>
              <a:tr h="370840">
                <a:tc>
                  <a:txBody>
                    <a:bodyPr/>
                    <a:lstStyle/>
                    <a:p>
                      <a:r>
                        <a:rPr lang="en-US" sz="2000" dirty="0">
                          <a:solidFill>
                            <a:schemeClr val="accent5">
                              <a:lumMod val="50000"/>
                            </a:schemeClr>
                          </a:solidFill>
                        </a:rPr>
                        <a:t>4. We always hear lots of animals.</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3898443790"/>
                  </a:ext>
                </a:extLst>
              </a:tr>
              <a:tr h="370840">
                <a:tc>
                  <a:txBody>
                    <a:bodyPr/>
                    <a:lstStyle/>
                    <a:p>
                      <a:r>
                        <a:rPr lang="en-US" sz="2000" dirty="0">
                          <a:solidFill>
                            <a:schemeClr val="accent5">
                              <a:lumMod val="50000"/>
                            </a:schemeClr>
                          </a:solidFill>
                        </a:rPr>
                        <a:t>5. One bird always answers Antoine.</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1031343180"/>
                  </a:ext>
                </a:extLst>
              </a:tr>
              <a:tr h="370840">
                <a:tc>
                  <a:txBody>
                    <a:bodyPr/>
                    <a:lstStyle/>
                    <a:p>
                      <a:r>
                        <a:rPr lang="en-US" sz="2000" dirty="0">
                          <a:solidFill>
                            <a:schemeClr val="accent5">
                              <a:lumMod val="50000"/>
                            </a:schemeClr>
                          </a:solidFill>
                        </a:rPr>
                        <a:t>6. I put bread out beside the river for the birds.</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3018243855"/>
                  </a:ext>
                </a:extLst>
              </a:tr>
              <a:tr h="370840">
                <a:tc>
                  <a:txBody>
                    <a:bodyPr/>
                    <a:lstStyle/>
                    <a:p>
                      <a:r>
                        <a:rPr lang="en-US" sz="2000" dirty="0">
                          <a:solidFill>
                            <a:schemeClr val="accent5">
                              <a:lumMod val="50000"/>
                            </a:schemeClr>
                          </a:solidFill>
                        </a:rPr>
                        <a:t>7. Mum always puts the bread back.</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1799438461"/>
                  </a:ext>
                </a:extLst>
              </a:tr>
              <a:tr h="370840">
                <a:tc>
                  <a:txBody>
                    <a:bodyPr/>
                    <a:lstStyle/>
                    <a:p>
                      <a:r>
                        <a:rPr lang="en-US" sz="2000" dirty="0">
                          <a:solidFill>
                            <a:schemeClr val="accent5">
                              <a:lumMod val="50000"/>
                            </a:schemeClr>
                          </a:solidFill>
                        </a:rPr>
                        <a:t>8. I’m depending on the weather.</a:t>
                      </a:r>
                    </a:p>
                  </a:txBody>
                  <a:tcPr/>
                </a:tc>
                <a:tc>
                  <a:txBody>
                    <a:bodyPr/>
                    <a:lstStyle/>
                    <a:p>
                      <a:pPr algn="ctr"/>
                      <a:r>
                        <a:rPr lang="en-US" sz="2000" dirty="0" err="1">
                          <a:solidFill>
                            <a:schemeClr val="accent5">
                              <a:lumMod val="50000"/>
                            </a:schemeClr>
                          </a:solidFill>
                        </a:rPr>
                        <a:t>Oui</a:t>
                      </a:r>
                      <a:endParaRPr lang="en-US" sz="2000" dirty="0">
                        <a:solidFill>
                          <a:schemeClr val="accent5">
                            <a:lumMod val="50000"/>
                          </a:schemeClr>
                        </a:solidFill>
                      </a:endParaRPr>
                    </a:p>
                  </a:txBody>
                  <a:tcPr anchor="ctr"/>
                </a:tc>
                <a:tc>
                  <a:txBody>
                    <a:bodyPr/>
                    <a:lstStyle/>
                    <a:p>
                      <a:pPr algn="ctr"/>
                      <a:r>
                        <a:rPr lang="en-US" sz="2000" dirty="0">
                          <a:solidFill>
                            <a:schemeClr val="accent5">
                              <a:lumMod val="50000"/>
                            </a:schemeClr>
                          </a:solidFill>
                        </a:rPr>
                        <a:t>Non</a:t>
                      </a:r>
                    </a:p>
                  </a:txBody>
                  <a:tcPr anchor="ctr"/>
                </a:tc>
                <a:extLst>
                  <a:ext uri="{0D108BD9-81ED-4DB2-BD59-A6C34878D82A}">
                    <a16:rowId xmlns:a16="http://schemas.microsoft.com/office/drawing/2014/main" val="2166442007"/>
                  </a:ext>
                </a:extLst>
              </a:tr>
            </a:tbl>
          </a:graphicData>
        </a:graphic>
      </p:graphicFrame>
      <p:sp>
        <p:nvSpPr>
          <p:cNvPr id="35" name="Rounded Rectangle 34">
            <a:extLst>
              <a:ext uri="{FF2B5EF4-FFF2-40B4-BE49-F238E27FC236}">
                <a16:creationId xmlns:a16="http://schemas.microsoft.com/office/drawing/2014/main" id="{98EB155C-B730-AC45-A9F3-A1DCA221AB25}"/>
              </a:ext>
            </a:extLst>
          </p:cNvPr>
          <p:cNvSpPr/>
          <p:nvPr/>
        </p:nvSpPr>
        <p:spPr>
          <a:xfrm>
            <a:off x="5090267" y="2803855"/>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4685FC6-DD8C-754C-92E5-09C832A0A05A}"/>
              </a:ext>
            </a:extLst>
          </p:cNvPr>
          <p:cNvSpPr/>
          <p:nvPr/>
        </p:nvSpPr>
        <p:spPr>
          <a:xfrm>
            <a:off x="5780854" y="3203217"/>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BC244799-6349-A747-83BA-4A81AB1177AF}"/>
              </a:ext>
            </a:extLst>
          </p:cNvPr>
          <p:cNvSpPr/>
          <p:nvPr/>
        </p:nvSpPr>
        <p:spPr>
          <a:xfrm>
            <a:off x="5780854" y="3588807"/>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F70CBED1-6F67-BF4E-B3A9-5D2E6470B82A}"/>
              </a:ext>
            </a:extLst>
          </p:cNvPr>
          <p:cNvSpPr/>
          <p:nvPr/>
        </p:nvSpPr>
        <p:spPr>
          <a:xfrm>
            <a:off x="5090267" y="3993157"/>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1CD811CB-1FB2-574E-8BE9-48C0FD4D99CF}"/>
              </a:ext>
            </a:extLst>
          </p:cNvPr>
          <p:cNvSpPr/>
          <p:nvPr/>
        </p:nvSpPr>
        <p:spPr>
          <a:xfrm>
            <a:off x="5780854" y="4388845"/>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04146FD6-328B-7D48-B915-CDA9EDFE748D}"/>
              </a:ext>
            </a:extLst>
          </p:cNvPr>
          <p:cNvSpPr/>
          <p:nvPr/>
        </p:nvSpPr>
        <p:spPr>
          <a:xfrm>
            <a:off x="5090267" y="4911516"/>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E5E9A7C4-482C-0A4A-8D9E-571958778357}"/>
              </a:ext>
            </a:extLst>
          </p:cNvPr>
          <p:cNvSpPr/>
          <p:nvPr/>
        </p:nvSpPr>
        <p:spPr>
          <a:xfrm>
            <a:off x="5090267" y="5491792"/>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EC2EF232-C2E9-9341-B6CD-6C9099036C3D}"/>
              </a:ext>
            </a:extLst>
          </p:cNvPr>
          <p:cNvSpPr/>
          <p:nvPr/>
        </p:nvSpPr>
        <p:spPr>
          <a:xfrm>
            <a:off x="5780854" y="5879273"/>
            <a:ext cx="642651" cy="385590"/>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604D660-DE66-7540-8B45-A2C76ABCAC0D}"/>
              </a:ext>
            </a:extLst>
          </p:cNvPr>
          <p:cNvSpPr txBox="1"/>
          <p:nvPr/>
        </p:nvSpPr>
        <p:spPr>
          <a:xfrm>
            <a:off x="227063" y="1272604"/>
            <a:ext cx="6268364" cy="707886"/>
          </a:xfrm>
          <a:prstGeom prst="rect">
            <a:avLst/>
          </a:prstGeom>
          <a:noFill/>
        </p:spPr>
        <p:txBody>
          <a:bodyPr wrap="square" rtlCol="0">
            <a:spAutoFit/>
          </a:bodyPr>
          <a:lstStyle/>
          <a:p>
            <a:pPr algn="l"/>
            <a:r>
              <a:rPr lang="fr-FR" sz="2000" dirty="0">
                <a:solidFill>
                  <a:schemeClr val="accent5">
                    <a:lumMod val="50000"/>
                  </a:schemeClr>
                </a:solidFill>
              </a:rPr>
              <a:t>Décide si les phrases anglaises sont dans le texte. Ensuite, choisis le bon sujet. </a:t>
            </a:r>
          </a:p>
        </p:txBody>
      </p:sp>
      <p:sp>
        <p:nvSpPr>
          <p:cNvPr id="45" name="Rounded Rectangle 44">
            <a:extLst>
              <a:ext uri="{FF2B5EF4-FFF2-40B4-BE49-F238E27FC236}">
                <a16:creationId xmlns:a16="http://schemas.microsoft.com/office/drawing/2014/main" id="{F1640E71-C1AF-D945-B1C1-3AA4684C01FF}"/>
              </a:ext>
            </a:extLst>
          </p:cNvPr>
          <p:cNvSpPr/>
          <p:nvPr/>
        </p:nvSpPr>
        <p:spPr>
          <a:xfrm>
            <a:off x="7162767" y="249870"/>
            <a:ext cx="3309842" cy="399600"/>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000" b="1" dirty="0"/>
              <a:t>*</a:t>
            </a:r>
            <a:r>
              <a:rPr lang="en-US" sz="2000" b="1" dirty="0" err="1"/>
              <a:t>l’appel</a:t>
            </a:r>
            <a:r>
              <a:rPr lang="en-US" sz="2000" b="1" dirty="0"/>
              <a:t> (m.) </a:t>
            </a:r>
            <a:r>
              <a:rPr lang="en-US" sz="2000" dirty="0"/>
              <a:t>= phone call</a:t>
            </a:r>
          </a:p>
        </p:txBody>
      </p:sp>
      <p:pic>
        <p:nvPicPr>
          <p:cNvPr id="48" name="Picture 47" descr="A picture containing vector graphics&#10;&#10;Description automatically generated">
            <a:extLst>
              <a:ext uri="{FF2B5EF4-FFF2-40B4-BE49-F238E27FC236}">
                <a16:creationId xmlns:a16="http://schemas.microsoft.com/office/drawing/2014/main" id="{4A9DD9E1-F590-8345-B262-87D90CD3D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546" y="56468"/>
            <a:ext cx="2040095" cy="1255933"/>
          </a:xfrm>
          <a:prstGeom prst="rect">
            <a:avLst/>
          </a:prstGeom>
        </p:spPr>
      </p:pic>
      <p:sp>
        <p:nvSpPr>
          <p:cNvPr id="2" name="Rectangle 1">
            <a:extLst>
              <a:ext uri="{FF2B5EF4-FFF2-40B4-BE49-F238E27FC236}">
                <a16:creationId xmlns:a16="http://schemas.microsoft.com/office/drawing/2014/main" id="{B0A07B6B-5F9D-4D2A-AF84-C36DE6826F07}"/>
              </a:ext>
            </a:extLst>
          </p:cNvPr>
          <p:cNvSpPr/>
          <p:nvPr/>
        </p:nvSpPr>
        <p:spPr>
          <a:xfrm>
            <a:off x="8496105" y="1088776"/>
            <a:ext cx="379142"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9B9582F-2984-45B1-AACB-5AE4194352D9}"/>
              </a:ext>
            </a:extLst>
          </p:cNvPr>
          <p:cNvSpPr/>
          <p:nvPr/>
        </p:nvSpPr>
        <p:spPr>
          <a:xfrm>
            <a:off x="7226105" y="1685676"/>
            <a:ext cx="426076"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8DD1722-F57E-4839-9894-596E7E58BEA4}"/>
              </a:ext>
            </a:extLst>
          </p:cNvPr>
          <p:cNvSpPr/>
          <p:nvPr/>
        </p:nvSpPr>
        <p:spPr>
          <a:xfrm>
            <a:off x="8391612" y="2280027"/>
            <a:ext cx="426076"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4CCFB0D-908B-4313-921D-9E3790A79958}"/>
              </a:ext>
            </a:extLst>
          </p:cNvPr>
          <p:cNvSpPr/>
          <p:nvPr/>
        </p:nvSpPr>
        <p:spPr>
          <a:xfrm>
            <a:off x="8775505" y="3375027"/>
            <a:ext cx="426076"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FBA36CE5-DBDE-494C-8D68-E82C733850EC}"/>
              </a:ext>
            </a:extLst>
          </p:cNvPr>
          <p:cNvSpPr/>
          <p:nvPr/>
        </p:nvSpPr>
        <p:spPr>
          <a:xfrm>
            <a:off x="7259475" y="3977226"/>
            <a:ext cx="1426201"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263B5CB5-FB5E-4EBE-BC0F-32EB26BE219F}"/>
              </a:ext>
            </a:extLst>
          </p:cNvPr>
          <p:cNvSpPr/>
          <p:nvPr/>
        </p:nvSpPr>
        <p:spPr>
          <a:xfrm>
            <a:off x="7534706" y="4590271"/>
            <a:ext cx="295275" cy="238435"/>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065F98EA-84D4-4391-965E-64B75FF55DA0}"/>
              </a:ext>
            </a:extLst>
          </p:cNvPr>
          <p:cNvSpPr/>
          <p:nvPr/>
        </p:nvSpPr>
        <p:spPr>
          <a:xfrm>
            <a:off x="9888316" y="4886440"/>
            <a:ext cx="408640" cy="318416"/>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2CD627F-DFDA-4372-91D6-B19DB199E870}"/>
              </a:ext>
            </a:extLst>
          </p:cNvPr>
          <p:cNvSpPr/>
          <p:nvPr/>
        </p:nvSpPr>
        <p:spPr>
          <a:xfrm>
            <a:off x="7829981" y="5912860"/>
            <a:ext cx="400050" cy="318416"/>
          </a:xfrm>
          <a:prstGeom prst="rect">
            <a:avLst/>
          </a:prstGeom>
          <a:solidFill>
            <a:srgbClr val="FCEDE8"/>
          </a:solidFill>
          <a:ln>
            <a:solidFill>
              <a:srgbClr val="FC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10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0" grpId="0" animBg="1"/>
      <p:bldP spid="41" grpId="0" animBg="1"/>
      <p:bldP spid="42" grpId="0" animBg="1"/>
      <p:bldP spid="43" grpId="0" animBg="1"/>
      <p:bldP spid="2"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vacances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719353" y="249869"/>
            <a:ext cx="219056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31231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lis le texte en même temps. </a:t>
            </a:r>
          </a:p>
        </p:txBody>
      </p:sp>
      <p:sp>
        <p:nvSpPr>
          <p:cNvPr id="6" name="Rounded Rectangle 5">
            <a:extLst>
              <a:ext uri="{FF2B5EF4-FFF2-40B4-BE49-F238E27FC236}">
                <a16:creationId xmlns:a16="http://schemas.microsoft.com/office/drawing/2014/main" id="{B64F8512-12E9-BE4F-8BDC-E87B97CE9107}"/>
              </a:ext>
            </a:extLst>
          </p:cNvPr>
          <p:cNvSpPr/>
          <p:nvPr/>
        </p:nvSpPr>
        <p:spPr>
          <a:xfrm>
            <a:off x="180000" y="1889673"/>
            <a:ext cx="9992700" cy="4325390"/>
          </a:xfrm>
          <a:prstGeom prst="roundRect">
            <a:avLst>
              <a:gd name="adj" fmla="val 5356"/>
            </a:avLst>
          </a:prstGeom>
          <a:solidFill>
            <a:srgbClr val="FCECE9"/>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 matin, on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descend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fleuve en bateau, mais papa reste à l’hôtel. Il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attend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appel important. Mais on n’a pas de portable en ce moment. Papa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toujours des choses dans le taxi.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J’aime bien faire des promenades à la campagne. On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toujours des animaux comme de petits oiseaux ! Les oiseaux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répondent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toujours à Antoine quand il parle ! Je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pain à côté du fleuve pour les oiseaux. Mais maman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toujours le pain dans son sac !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veut visiter un grand lac demain, mais ça dépend du temps. </a:t>
            </a:r>
          </a:p>
        </p:txBody>
      </p:sp>
      <p:sp>
        <p:nvSpPr>
          <p:cNvPr id="9" name="Action Button: Custom 16">
            <a:hlinkClick r:id="" action="ppaction://noaction" highlightClick="1">
              <a:snd r:embed="rId4" name="1 ce matin on.wav"/>
            </a:hlinkClick>
            <a:extLst>
              <a:ext uri="{FF2B5EF4-FFF2-40B4-BE49-F238E27FC236}">
                <a16:creationId xmlns:a16="http://schemas.microsoft.com/office/drawing/2014/main" id="{D67E448F-582E-7D4B-8F06-340525D27271}"/>
              </a:ext>
            </a:extLst>
          </p:cNvPr>
          <p:cNvSpPr/>
          <p:nvPr/>
        </p:nvSpPr>
        <p:spPr>
          <a:xfrm>
            <a:off x="7810235"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descend un fleuve.wav"/>
            </a:hlinkClick>
            <a:extLst>
              <a:ext uri="{FF2B5EF4-FFF2-40B4-BE49-F238E27FC236}">
                <a16:creationId xmlns:a16="http://schemas.microsoft.com/office/drawing/2014/main" id="{6FF6BEFC-3135-C64E-91D8-04DF1C2FC275}"/>
              </a:ext>
            </a:extLst>
          </p:cNvPr>
          <p:cNvSpPr/>
          <p:nvPr/>
        </p:nvSpPr>
        <p:spPr>
          <a:xfrm>
            <a:off x="8339333"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attend un appel.wav"/>
            </a:hlinkClick>
            <a:extLst>
              <a:ext uri="{FF2B5EF4-FFF2-40B4-BE49-F238E27FC236}">
                <a16:creationId xmlns:a16="http://schemas.microsoft.com/office/drawing/2014/main" id="{03087C77-509B-EE47-B391-8B5ABFC5BC53}"/>
              </a:ext>
            </a:extLst>
          </p:cNvPr>
          <p:cNvSpPr/>
          <p:nvPr/>
        </p:nvSpPr>
        <p:spPr>
          <a:xfrm>
            <a:off x="8868431"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perd toujours des choses.wav"/>
            </a:hlinkClick>
            <a:extLst>
              <a:ext uri="{FF2B5EF4-FFF2-40B4-BE49-F238E27FC236}">
                <a16:creationId xmlns:a16="http://schemas.microsoft.com/office/drawing/2014/main" id="{9D482F27-2303-7444-A754-48057DA0B3CB}"/>
              </a:ext>
            </a:extLst>
          </p:cNvPr>
          <p:cNvSpPr/>
          <p:nvPr/>
        </p:nvSpPr>
        <p:spPr>
          <a:xfrm>
            <a:off x="9397529"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entend toujours des animaux.wav"/>
            </a:hlinkClick>
            <a:extLst>
              <a:ext uri="{FF2B5EF4-FFF2-40B4-BE49-F238E27FC236}">
                <a16:creationId xmlns:a16="http://schemas.microsoft.com/office/drawing/2014/main" id="{B5568A6B-9FB3-AD40-88B8-D3CAA4699203}"/>
              </a:ext>
            </a:extLst>
          </p:cNvPr>
          <p:cNvSpPr/>
          <p:nvPr/>
        </p:nvSpPr>
        <p:spPr>
          <a:xfrm>
            <a:off x="9926627"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repondent toujours a antoine.wav"/>
            </a:hlinkClick>
            <a:extLst>
              <a:ext uri="{FF2B5EF4-FFF2-40B4-BE49-F238E27FC236}">
                <a16:creationId xmlns:a16="http://schemas.microsoft.com/office/drawing/2014/main" id="{DBF0909A-E8E1-284B-A0FB-2A24297BE355}"/>
              </a:ext>
            </a:extLst>
          </p:cNvPr>
          <p:cNvSpPr/>
          <p:nvPr/>
        </p:nvSpPr>
        <p:spPr>
          <a:xfrm>
            <a:off x="10455725"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mets du pain.wav"/>
            </a:hlinkClick>
            <a:extLst>
              <a:ext uri="{FF2B5EF4-FFF2-40B4-BE49-F238E27FC236}">
                <a16:creationId xmlns:a16="http://schemas.microsoft.com/office/drawing/2014/main" id="{98EA67F1-6DD8-6A4E-92D8-21DBDAB846F6}"/>
              </a:ext>
            </a:extLst>
          </p:cNvPr>
          <p:cNvSpPr/>
          <p:nvPr/>
        </p:nvSpPr>
        <p:spPr>
          <a:xfrm>
            <a:off x="10984823"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remets toujours.wav"/>
            </a:hlinkClick>
            <a:extLst>
              <a:ext uri="{FF2B5EF4-FFF2-40B4-BE49-F238E27FC236}">
                <a16:creationId xmlns:a16="http://schemas.microsoft.com/office/drawing/2014/main" id="{604CF3E5-F79C-6549-AA2A-8105F01FC59B}"/>
              </a:ext>
            </a:extLst>
          </p:cNvPr>
          <p:cNvSpPr/>
          <p:nvPr/>
        </p:nvSpPr>
        <p:spPr>
          <a:xfrm>
            <a:off x="11513921" y="10736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A picture containing vector graphics&#10;&#10;Description automatically generated">
            <a:extLst>
              <a:ext uri="{FF2B5EF4-FFF2-40B4-BE49-F238E27FC236}">
                <a16:creationId xmlns:a16="http://schemas.microsoft.com/office/drawing/2014/main" id="{B62D9E6E-EDC8-6843-8722-F3AFBA3964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5600" y="4686007"/>
            <a:ext cx="2386400" cy="1469127"/>
          </a:xfrm>
          <a:prstGeom prst="rect">
            <a:avLst/>
          </a:prstGeom>
        </p:spPr>
      </p:pic>
      <p:sp>
        <p:nvSpPr>
          <p:cNvPr id="20" name="Rounded Rectangle 44">
            <a:extLst>
              <a:ext uri="{FF2B5EF4-FFF2-40B4-BE49-F238E27FC236}">
                <a16:creationId xmlns:a16="http://schemas.microsoft.com/office/drawing/2014/main" id="{7C03A08C-986C-4F27-B82A-DB0157E1A17F}"/>
              </a:ext>
            </a:extLst>
          </p:cNvPr>
          <p:cNvSpPr/>
          <p:nvPr/>
        </p:nvSpPr>
        <p:spPr>
          <a:xfrm>
            <a:off x="6353314" y="249869"/>
            <a:ext cx="3309842" cy="399600"/>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000" b="1" dirty="0"/>
              <a:t>*</a:t>
            </a:r>
            <a:r>
              <a:rPr lang="en-US" sz="2000" b="1" dirty="0" err="1"/>
              <a:t>l’appel</a:t>
            </a:r>
            <a:r>
              <a:rPr lang="en-US" sz="2000" b="1" dirty="0"/>
              <a:t> (m.) </a:t>
            </a:r>
            <a:r>
              <a:rPr lang="en-US" sz="2000" dirty="0"/>
              <a:t>= phone call</a:t>
            </a:r>
          </a:p>
        </p:txBody>
      </p:sp>
      <p:pic>
        <p:nvPicPr>
          <p:cNvPr id="21" name="Picture 20" descr="A picture containing toy, doll&#10;&#10;Description automatically generated">
            <a:extLst>
              <a:ext uri="{FF2B5EF4-FFF2-40B4-BE49-F238E27FC236}">
                <a16:creationId xmlns:a16="http://schemas.microsoft.com/office/drawing/2014/main" id="{42BA7DC2-A82B-C646-8F7D-BDF892FF76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19353" y="1845535"/>
            <a:ext cx="2711590" cy="2711590"/>
          </a:xfrm>
          <a:prstGeom prst="rect">
            <a:avLst/>
          </a:prstGeom>
        </p:spPr>
      </p:pic>
    </p:spTree>
    <p:extLst>
      <p:ext uri="{BB962C8B-B14F-4D97-AF65-F5344CB8AC3E}">
        <p14:creationId xmlns:p14="http://schemas.microsoft.com/office/powerpoint/2010/main" val="359996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D5556B05-A322-439F-B9AB-EA427A97F56C}"/>
              </a:ext>
            </a:extLst>
          </p:cNvPr>
          <p:cNvSpPr/>
          <p:nvPr/>
        </p:nvSpPr>
        <p:spPr>
          <a:xfrm>
            <a:off x="180000" y="2459235"/>
            <a:ext cx="11368814" cy="3664163"/>
          </a:xfrm>
          <a:prstGeom prst="wedgeRoundRectCallout">
            <a:avLst>
              <a:gd name="adj1" fmla="val 40529"/>
              <a:gd name="adj2" fmla="val -61359"/>
              <a:gd name="adj3" fmla="val 16667"/>
            </a:avLst>
          </a:prstGeom>
          <a:solidFill>
            <a:srgbClr val="FCEDE8"/>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400" dirty="0">
                <a:solidFill>
                  <a:schemeClr val="accent5">
                    <a:lumMod val="50000"/>
                  </a:schemeClr>
                </a:solidFill>
              </a:rPr>
              <a:t>Ce matin, </a:t>
            </a:r>
            <a:r>
              <a:rPr lang="fr-FR" sz="2400" b="1" dirty="0">
                <a:solidFill>
                  <a:schemeClr val="accent5">
                    <a:lumMod val="50000"/>
                  </a:schemeClr>
                </a:solidFill>
              </a:rPr>
              <a:t>on descend</a:t>
            </a:r>
            <a:r>
              <a:rPr lang="fr-FR" sz="2400" dirty="0">
                <a:solidFill>
                  <a:schemeClr val="accent5">
                    <a:lumMod val="50000"/>
                  </a:schemeClr>
                </a:solidFill>
              </a:rPr>
              <a:t> un fleuve en bateau, mais </a:t>
            </a:r>
            <a:r>
              <a:rPr lang="fr-FR" sz="2400" b="1" dirty="0">
                <a:solidFill>
                  <a:schemeClr val="accent5">
                    <a:lumMod val="50000"/>
                  </a:schemeClr>
                </a:solidFill>
              </a:rPr>
              <a:t>papa reste </a:t>
            </a:r>
            <a:r>
              <a:rPr lang="fr-FR" sz="2400" dirty="0">
                <a:solidFill>
                  <a:schemeClr val="accent5">
                    <a:lumMod val="50000"/>
                  </a:schemeClr>
                </a:solidFill>
              </a:rPr>
              <a:t>à l’hôtel. </a:t>
            </a:r>
            <a:r>
              <a:rPr lang="fr-FR" sz="2400" b="1" dirty="0">
                <a:solidFill>
                  <a:schemeClr val="accent5">
                    <a:lumMod val="50000"/>
                  </a:schemeClr>
                </a:solidFill>
              </a:rPr>
              <a:t>Il</a:t>
            </a:r>
            <a:r>
              <a:rPr lang="fr-FR" sz="2400" dirty="0">
                <a:solidFill>
                  <a:schemeClr val="accent5">
                    <a:lumMod val="50000"/>
                  </a:schemeClr>
                </a:solidFill>
              </a:rPr>
              <a:t> </a:t>
            </a:r>
            <a:r>
              <a:rPr lang="fr-FR" sz="2400" b="1" dirty="0">
                <a:solidFill>
                  <a:schemeClr val="accent5">
                    <a:lumMod val="50000"/>
                  </a:schemeClr>
                </a:solidFill>
              </a:rPr>
              <a:t>attend </a:t>
            </a:r>
            <a:r>
              <a:rPr lang="fr-FR" sz="2400" dirty="0">
                <a:solidFill>
                  <a:schemeClr val="accent5">
                    <a:lumMod val="50000"/>
                  </a:schemeClr>
                </a:solidFill>
              </a:rPr>
              <a:t>un appel important. Mais on n’a pas de portable en ce moment. </a:t>
            </a:r>
            <a:r>
              <a:rPr lang="fr-FR" sz="2400" b="1" dirty="0">
                <a:solidFill>
                  <a:schemeClr val="accent5">
                    <a:lumMod val="50000"/>
                  </a:schemeClr>
                </a:solidFill>
              </a:rPr>
              <a:t>Papa perd</a:t>
            </a:r>
            <a:r>
              <a:rPr lang="fr-FR" sz="2400" dirty="0">
                <a:solidFill>
                  <a:schemeClr val="accent5">
                    <a:lumMod val="50000"/>
                  </a:schemeClr>
                </a:solidFill>
              </a:rPr>
              <a:t> toujours des choses dans le taxi.</a:t>
            </a:r>
          </a:p>
          <a:p>
            <a:pPr>
              <a:spcAft>
                <a:spcPts val="1200"/>
              </a:spcAft>
            </a:pPr>
            <a:r>
              <a:rPr lang="fr-FR" sz="2400" b="1" dirty="0">
                <a:solidFill>
                  <a:schemeClr val="accent5">
                    <a:lumMod val="50000"/>
                  </a:schemeClr>
                </a:solidFill>
              </a:rPr>
              <a:t>J’aime</a:t>
            </a:r>
            <a:r>
              <a:rPr lang="fr-FR" sz="2400" dirty="0">
                <a:solidFill>
                  <a:schemeClr val="accent5">
                    <a:lumMod val="50000"/>
                  </a:schemeClr>
                </a:solidFill>
              </a:rPr>
              <a:t> bien faire des promenades à la campagne. </a:t>
            </a:r>
            <a:r>
              <a:rPr lang="fr-FR" sz="2400" b="1" dirty="0">
                <a:solidFill>
                  <a:schemeClr val="accent5">
                    <a:lumMod val="50000"/>
                  </a:schemeClr>
                </a:solidFill>
              </a:rPr>
              <a:t>On</a:t>
            </a:r>
            <a:r>
              <a:rPr lang="fr-FR" sz="2400" dirty="0">
                <a:solidFill>
                  <a:schemeClr val="accent5">
                    <a:lumMod val="50000"/>
                  </a:schemeClr>
                </a:solidFill>
              </a:rPr>
              <a:t> </a:t>
            </a:r>
            <a:r>
              <a:rPr lang="fr-FR" sz="2400" b="1" dirty="0">
                <a:solidFill>
                  <a:schemeClr val="accent5">
                    <a:lumMod val="50000"/>
                  </a:schemeClr>
                </a:solidFill>
              </a:rPr>
              <a:t>entend</a:t>
            </a:r>
            <a:r>
              <a:rPr lang="fr-FR" sz="2400" dirty="0">
                <a:solidFill>
                  <a:schemeClr val="accent5">
                    <a:lumMod val="50000"/>
                  </a:schemeClr>
                </a:solidFill>
              </a:rPr>
              <a:t> toujours des animaux comme de petits oiseaux ! Les oiseaux répondent toujours à Antoine quand il parle. </a:t>
            </a:r>
            <a:r>
              <a:rPr lang="fr-FR" sz="2400" b="1" dirty="0">
                <a:solidFill>
                  <a:schemeClr val="accent5">
                    <a:lumMod val="50000"/>
                  </a:schemeClr>
                </a:solidFill>
              </a:rPr>
              <a:t>Je</a:t>
            </a:r>
            <a:r>
              <a:rPr lang="fr-FR" sz="2400" dirty="0">
                <a:solidFill>
                  <a:schemeClr val="accent5">
                    <a:lumMod val="50000"/>
                  </a:schemeClr>
                </a:solidFill>
              </a:rPr>
              <a:t> </a:t>
            </a:r>
            <a:r>
              <a:rPr lang="fr-FR" sz="2400" b="1" dirty="0">
                <a:solidFill>
                  <a:schemeClr val="accent5">
                    <a:lumMod val="50000"/>
                  </a:schemeClr>
                </a:solidFill>
              </a:rPr>
              <a:t>mets</a:t>
            </a:r>
            <a:r>
              <a:rPr lang="fr-FR" sz="2400" dirty="0">
                <a:solidFill>
                  <a:schemeClr val="accent5">
                    <a:lumMod val="50000"/>
                  </a:schemeClr>
                </a:solidFill>
              </a:rPr>
              <a:t> du pain à côté du fleuve pour les oiseaux. Mais maman remet toujours le pain dans son sac ! </a:t>
            </a:r>
          </a:p>
          <a:p>
            <a:pPr>
              <a:spcAft>
                <a:spcPts val="1200"/>
              </a:spcAft>
            </a:pPr>
            <a:r>
              <a:rPr lang="fr-FR" sz="2400" b="1" dirty="0">
                <a:solidFill>
                  <a:schemeClr val="accent5">
                    <a:lumMod val="50000"/>
                  </a:schemeClr>
                </a:solidFill>
              </a:rPr>
              <a:t>On veut </a:t>
            </a:r>
            <a:r>
              <a:rPr lang="fr-FR" sz="2400" dirty="0">
                <a:solidFill>
                  <a:schemeClr val="accent5">
                    <a:lumMod val="50000"/>
                  </a:schemeClr>
                </a:solidFill>
              </a:rPr>
              <a:t>visiter un grand lac demain, mais ça dépend du temps.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vacances ! </a:t>
            </a:r>
          </a:p>
        </p:txBody>
      </p:sp>
      <p:sp>
        <p:nvSpPr>
          <p:cNvPr id="13" name="Rounded Rectangle 46">
            <a:extLst>
              <a:ext uri="{FF2B5EF4-FFF2-40B4-BE49-F238E27FC236}">
                <a16:creationId xmlns:a16="http://schemas.microsoft.com/office/drawing/2014/main" id="{F97B73F8-8532-40FF-85F5-4B4725F233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08479F82-FA96-423C-9A78-115FA880D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234" y="683305"/>
            <a:ext cx="1457706" cy="1457706"/>
          </a:xfrm>
          <a:prstGeom prst="rect">
            <a:avLst/>
          </a:prstGeom>
        </p:spPr>
      </p:pic>
      <p:sp>
        <p:nvSpPr>
          <p:cNvPr id="17" name="TextBox 16">
            <a:extLst>
              <a:ext uri="{FF2B5EF4-FFF2-40B4-BE49-F238E27FC236}">
                <a16:creationId xmlns:a16="http://schemas.microsoft.com/office/drawing/2014/main" id="{9B4BDEEE-F2DD-4C5D-9689-72CFA8B6B9A8}"/>
              </a:ext>
            </a:extLst>
          </p:cNvPr>
          <p:cNvSpPr txBox="1"/>
          <p:nvPr/>
        </p:nvSpPr>
        <p:spPr>
          <a:xfrm>
            <a:off x="180000" y="1235859"/>
            <a:ext cx="11198087" cy="968535"/>
          </a:xfrm>
          <a:prstGeom prst="rect">
            <a:avLst/>
          </a:prstGeom>
          <a:noFill/>
        </p:spPr>
        <p:txBody>
          <a:bodyPr wrap="square" rtlCol="0">
            <a:spAutoFit/>
          </a:bodyPr>
          <a:lstStyle/>
          <a:p>
            <a:pPr>
              <a:lnSpc>
                <a:spcPct val="125000"/>
              </a:lnSpc>
            </a:pPr>
            <a:r>
              <a:rPr lang="fr-FR" sz="2400" dirty="0">
                <a:solidFill>
                  <a:schemeClr val="accent5">
                    <a:lumMod val="50000"/>
                  </a:schemeClr>
                </a:solidFill>
              </a:rPr>
              <a:t>Imagine que papa parle à Léa. Réécris le texte. Utilise </a:t>
            </a:r>
            <a:r>
              <a:rPr lang="fr-FR" sz="2400" i="1" dirty="0">
                <a:solidFill>
                  <a:schemeClr val="accent5">
                    <a:lumMod val="50000"/>
                  </a:schemeClr>
                </a:solidFill>
              </a:rPr>
              <a:t>je, tu </a:t>
            </a:r>
            <a:r>
              <a:rPr lang="fr-FR" sz="2400" dirty="0">
                <a:solidFill>
                  <a:schemeClr val="accent5">
                    <a:lumMod val="50000"/>
                  </a:schemeClr>
                </a:solidFill>
              </a:rPr>
              <a:t>et </a:t>
            </a:r>
            <a:r>
              <a:rPr lang="fr-FR" sz="2400" i="1" dirty="0">
                <a:solidFill>
                  <a:schemeClr val="accent5">
                    <a:lumMod val="50000"/>
                  </a:schemeClr>
                </a:solidFill>
              </a:rPr>
              <a:t>vous. </a:t>
            </a:r>
            <a:r>
              <a:rPr lang="fr-FR" sz="2400" dirty="0">
                <a:solidFill>
                  <a:schemeClr val="accent5">
                    <a:lumMod val="50000"/>
                  </a:schemeClr>
                </a:solidFill>
              </a:rPr>
              <a:t>Change les mots gras* dans la forme appropriée. </a:t>
            </a:r>
          </a:p>
        </p:txBody>
      </p:sp>
      <p:pic>
        <p:nvPicPr>
          <p:cNvPr id="18" name="Picture 17" descr="A picture containing vector graphics&#10;&#10;Description automatically generated">
            <a:extLst>
              <a:ext uri="{FF2B5EF4-FFF2-40B4-BE49-F238E27FC236}">
                <a16:creationId xmlns:a16="http://schemas.microsoft.com/office/drawing/2014/main" id="{D3C1B3C4-66BE-46F6-A0D1-5DC44484A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399" y="5003604"/>
            <a:ext cx="1635376" cy="1006778"/>
          </a:xfrm>
          <a:prstGeom prst="rect">
            <a:avLst/>
          </a:prstGeom>
        </p:spPr>
      </p:pic>
      <p:sp>
        <p:nvSpPr>
          <p:cNvPr id="10" name="Rounded Rectangle 44">
            <a:extLst>
              <a:ext uri="{FF2B5EF4-FFF2-40B4-BE49-F238E27FC236}">
                <a16:creationId xmlns:a16="http://schemas.microsoft.com/office/drawing/2014/main" id="{960684C2-55FD-4C76-B827-B35D4B3C2CC8}"/>
              </a:ext>
            </a:extLst>
          </p:cNvPr>
          <p:cNvSpPr/>
          <p:nvPr/>
        </p:nvSpPr>
        <p:spPr>
          <a:xfrm>
            <a:off x="6762889" y="249870"/>
            <a:ext cx="3309842" cy="70784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000" b="1" dirty="0"/>
              <a:t>*</a:t>
            </a:r>
            <a:r>
              <a:rPr lang="en-US" sz="2000" b="1" dirty="0" err="1"/>
              <a:t>l’appel</a:t>
            </a:r>
            <a:r>
              <a:rPr lang="en-US" sz="2000" b="1" dirty="0"/>
              <a:t> (m.) </a:t>
            </a:r>
            <a:r>
              <a:rPr lang="en-US" sz="2000" dirty="0"/>
              <a:t>= phone call</a:t>
            </a:r>
          </a:p>
          <a:p>
            <a:pPr algn="ctr"/>
            <a:r>
              <a:rPr lang="en-US" sz="2000" b="1" dirty="0"/>
              <a:t>*gras </a:t>
            </a:r>
            <a:r>
              <a:rPr lang="en-US" sz="2000" dirty="0"/>
              <a:t>= bold</a:t>
            </a:r>
          </a:p>
        </p:txBody>
      </p:sp>
    </p:spTree>
    <p:extLst>
      <p:ext uri="{BB962C8B-B14F-4D97-AF65-F5344CB8AC3E}">
        <p14:creationId xmlns:p14="http://schemas.microsoft.com/office/powerpoint/2010/main" val="361803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D5556B05-A322-439F-B9AB-EA427A97F56C}"/>
              </a:ext>
            </a:extLst>
          </p:cNvPr>
          <p:cNvSpPr/>
          <p:nvPr/>
        </p:nvSpPr>
        <p:spPr>
          <a:xfrm>
            <a:off x="180000" y="2459235"/>
            <a:ext cx="11368814" cy="3664163"/>
          </a:xfrm>
          <a:prstGeom prst="wedgeRoundRectCallout">
            <a:avLst>
              <a:gd name="adj1" fmla="val 40529"/>
              <a:gd name="adj2" fmla="val -61359"/>
              <a:gd name="adj3" fmla="val 16667"/>
            </a:avLst>
          </a:prstGeom>
          <a:solidFill>
            <a:srgbClr val="FCEDE8"/>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 matin,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vous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descend</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ez</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fleuve en bateau, mais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je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rest</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l’hôtel.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J’</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attend</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appel important. Mais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n’a pas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portable en ce moment.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Je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perd</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toujours des choses dans le taxi.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Tu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aime</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bien faire des promenades à la campagne.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E65D02"/>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entend</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ez</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toujours des animaux comme de petits oiseaux ! Les oiseaux répondent toujours à Antoine quand il parle. </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Tu</a:t>
            </a:r>
            <a:r>
              <a:rPr kumimoji="0" lang="fr-FR" sz="2400" b="0" i="0" u="none" strike="noStrike" kern="1200" cap="none" spc="0" normalizeH="0" baseline="0" noProof="0" dirty="0">
                <a:ln>
                  <a:noFill/>
                </a:ln>
                <a:solidFill>
                  <a:srgbClr val="E65D02"/>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a:t>
            </a: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pain à côté du fleuve pour les oiseaux. Mais maman remet toujours le pain dans son sac !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dirty="0">
                <a:ln>
                  <a:noFill/>
                </a:ln>
                <a:solidFill>
                  <a:srgbClr val="E65D02"/>
                </a:solidFill>
                <a:effectLst/>
                <a:uLnTx/>
                <a:uFillTx/>
                <a:latin typeface="Century Gothic" panose="020F0302020204030204"/>
                <a:ea typeface="+mn-ea"/>
                <a:cs typeface="+mn-cs"/>
              </a:rPr>
              <a:t>Vous voulez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visiter un grand lac demain, mais ça dépend du temps.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43254" cy="707849"/>
          </a:xfrm>
        </p:spPr>
        <p:txBody>
          <a:bodyPr>
            <a:normAutofit fontScale="90000"/>
          </a:bodyPr>
          <a:lstStyle/>
          <a:p>
            <a:r>
              <a:rPr lang="en-GB" sz="3600" b="1" dirty="0" err="1">
                <a:solidFill>
                  <a:schemeClr val="bg1"/>
                </a:solidFill>
              </a:rPr>
              <a:t>En</a:t>
            </a:r>
            <a:r>
              <a:rPr lang="en-GB" sz="3600" b="1" dirty="0">
                <a:solidFill>
                  <a:schemeClr val="bg1"/>
                </a:solidFill>
              </a:rPr>
              <a:t> vacances ! (</a:t>
            </a:r>
            <a:r>
              <a:rPr lang="en-GB" sz="3600" b="1" dirty="0" err="1">
                <a:solidFill>
                  <a:schemeClr val="bg1"/>
                </a:solidFill>
              </a:rPr>
              <a:t>réponses</a:t>
            </a:r>
            <a:r>
              <a:rPr lang="en-GB" sz="3600" b="1" dirty="0">
                <a:solidFill>
                  <a:schemeClr val="bg1"/>
                </a:solidFill>
              </a:rPr>
              <a:t>) </a:t>
            </a:r>
          </a:p>
        </p:txBody>
      </p:sp>
      <p:sp>
        <p:nvSpPr>
          <p:cNvPr id="13" name="Rounded Rectangle 46">
            <a:extLst>
              <a:ext uri="{FF2B5EF4-FFF2-40B4-BE49-F238E27FC236}">
                <a16:creationId xmlns:a16="http://schemas.microsoft.com/office/drawing/2014/main" id="{F97B73F8-8532-40FF-85F5-4B4725F233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id="{1F87B451-0238-9F4A-AEBE-EB6982119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399" y="5003604"/>
            <a:ext cx="1635376" cy="1006778"/>
          </a:xfrm>
          <a:prstGeom prst="rect">
            <a:avLst/>
          </a:prstGeom>
        </p:spPr>
      </p:pic>
      <p:pic>
        <p:nvPicPr>
          <p:cNvPr id="16" name="Picture 15">
            <a:extLst>
              <a:ext uri="{FF2B5EF4-FFF2-40B4-BE49-F238E27FC236}">
                <a16:creationId xmlns:a16="http://schemas.microsoft.com/office/drawing/2014/main" id="{08479F82-FA96-423C-9A78-115FA880D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234" y="683305"/>
            <a:ext cx="1457706" cy="1457706"/>
          </a:xfrm>
          <a:prstGeom prst="rect">
            <a:avLst/>
          </a:prstGeom>
        </p:spPr>
      </p:pic>
      <p:sp>
        <p:nvSpPr>
          <p:cNvPr id="10" name="TextBox 9">
            <a:extLst>
              <a:ext uri="{FF2B5EF4-FFF2-40B4-BE49-F238E27FC236}">
                <a16:creationId xmlns:a16="http://schemas.microsoft.com/office/drawing/2014/main" id="{98046E67-6D7D-4171-82AB-0B92EFF04C17}"/>
              </a:ext>
            </a:extLst>
          </p:cNvPr>
          <p:cNvSpPr txBox="1"/>
          <p:nvPr/>
        </p:nvSpPr>
        <p:spPr>
          <a:xfrm>
            <a:off x="180000" y="1235859"/>
            <a:ext cx="11198087" cy="968535"/>
          </a:xfrm>
          <a:prstGeom prst="rect">
            <a:avLst/>
          </a:prstGeom>
          <a:noFill/>
        </p:spPr>
        <p:txBody>
          <a:bodyPr wrap="square" rtlCol="0">
            <a:spAutoFit/>
          </a:bodyPr>
          <a:lstStyle/>
          <a:p>
            <a:pPr>
              <a:lnSpc>
                <a:spcPct val="125000"/>
              </a:lnSpc>
            </a:pPr>
            <a:r>
              <a:rPr lang="fr-FR" sz="2400" dirty="0">
                <a:solidFill>
                  <a:schemeClr val="accent5">
                    <a:lumMod val="50000"/>
                  </a:schemeClr>
                </a:solidFill>
              </a:rPr>
              <a:t>Imagine que papa parle à Léa. Réécris le texte. Utilise </a:t>
            </a:r>
            <a:r>
              <a:rPr lang="fr-FR" sz="2400" i="1" dirty="0">
                <a:solidFill>
                  <a:schemeClr val="accent5">
                    <a:lumMod val="50000"/>
                  </a:schemeClr>
                </a:solidFill>
              </a:rPr>
              <a:t>je, tu </a:t>
            </a:r>
            <a:r>
              <a:rPr lang="fr-FR" sz="2400" dirty="0">
                <a:solidFill>
                  <a:schemeClr val="accent5">
                    <a:lumMod val="50000"/>
                  </a:schemeClr>
                </a:solidFill>
              </a:rPr>
              <a:t>et </a:t>
            </a:r>
            <a:r>
              <a:rPr lang="fr-FR" sz="2400" i="1" dirty="0">
                <a:solidFill>
                  <a:schemeClr val="accent5">
                    <a:lumMod val="50000"/>
                  </a:schemeClr>
                </a:solidFill>
              </a:rPr>
              <a:t>vous. </a:t>
            </a:r>
            <a:r>
              <a:rPr lang="fr-FR" sz="2400" dirty="0">
                <a:solidFill>
                  <a:schemeClr val="accent5">
                    <a:lumMod val="50000"/>
                  </a:schemeClr>
                </a:solidFill>
              </a:rPr>
              <a:t>Change les mots gras* dans la forme appropriée. </a:t>
            </a:r>
          </a:p>
        </p:txBody>
      </p:sp>
      <p:sp>
        <p:nvSpPr>
          <p:cNvPr id="12" name="Rounded Rectangle 44">
            <a:extLst>
              <a:ext uri="{FF2B5EF4-FFF2-40B4-BE49-F238E27FC236}">
                <a16:creationId xmlns:a16="http://schemas.microsoft.com/office/drawing/2014/main" id="{EE5D39D5-A05B-499B-A658-E13623567FAC}"/>
              </a:ext>
            </a:extLst>
          </p:cNvPr>
          <p:cNvSpPr/>
          <p:nvPr/>
        </p:nvSpPr>
        <p:spPr>
          <a:xfrm>
            <a:off x="6762889" y="249870"/>
            <a:ext cx="3309842" cy="70784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000" b="1" dirty="0"/>
              <a:t>*</a:t>
            </a:r>
            <a:r>
              <a:rPr lang="en-US" sz="2000" b="1" dirty="0" err="1"/>
              <a:t>l’appel</a:t>
            </a:r>
            <a:r>
              <a:rPr lang="en-US" sz="2000" b="1" dirty="0"/>
              <a:t> (m.) </a:t>
            </a:r>
            <a:r>
              <a:rPr lang="en-US" sz="2000" dirty="0"/>
              <a:t>= phone call</a:t>
            </a:r>
          </a:p>
          <a:p>
            <a:pPr algn="ctr"/>
            <a:r>
              <a:rPr lang="en-US" sz="2000" b="1" dirty="0"/>
              <a:t>*gras </a:t>
            </a:r>
            <a:r>
              <a:rPr lang="en-US" sz="2000" dirty="0"/>
              <a:t>= bold</a:t>
            </a:r>
          </a:p>
        </p:txBody>
      </p:sp>
    </p:spTree>
    <p:extLst>
      <p:ext uri="{BB962C8B-B14F-4D97-AF65-F5344CB8AC3E}">
        <p14:creationId xmlns:p14="http://schemas.microsoft.com/office/powerpoint/2010/main" val="173476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540978" cy="1062010"/>
          </a:xfrm>
        </p:spPr>
        <p:txBody>
          <a:bodyPr>
            <a:normAutofit fontScale="90000"/>
          </a:bodyPr>
          <a:lstStyle/>
          <a:p>
            <a:pPr algn="l"/>
            <a:r>
              <a:rPr lang="en-GB" sz="4000" b="1" dirty="0">
                <a:solidFill>
                  <a:prstClr val="white"/>
                </a:solidFill>
              </a:rPr>
              <a:t>Things that always, sometimes and never happen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9335061" cy="886062"/>
          </a:xfrm>
        </p:spPr>
        <p:txBody>
          <a:bodyPr>
            <a:noAutofit/>
          </a:bodyPr>
          <a:lstStyle/>
          <a:p>
            <a:pPr algn="l"/>
            <a:r>
              <a:rPr lang="en-GB" sz="2600" dirty="0">
                <a:solidFill>
                  <a:prstClr val="white"/>
                </a:solidFill>
              </a:rPr>
              <a:t>negation with ne…jamais in single-verb structures</a:t>
            </a:r>
          </a:p>
          <a:p>
            <a:pPr algn="l"/>
            <a:r>
              <a:rPr lang="en-GB" sz="2600" dirty="0">
                <a:solidFill>
                  <a:prstClr val="white"/>
                </a:solidFill>
              </a:rPr>
              <a:t>SSC [r] [revisited]</a:t>
            </a:r>
            <a:endParaRPr lang="en-US" sz="2000" dirty="0"/>
          </a:p>
          <a:p>
            <a:endParaRPr lang="en-US" sz="2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635975"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/08/2021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636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42659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6973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 + </a:t>
            </a:r>
            <a:r>
              <a:rPr lang="en-GB" sz="3600" b="1" dirty="0" err="1">
                <a:solidFill>
                  <a:schemeClr val="bg1"/>
                </a:solidFill>
              </a:rPr>
              <a:t>verbe</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2308324"/>
          </a:xfrm>
          <a:prstGeom prst="rect">
            <a:avLst/>
          </a:prstGeom>
          <a:noFill/>
        </p:spPr>
        <p:txBody>
          <a:bodyPr wrap="square" rtlCol="0">
            <a:spAutoFit/>
          </a:bodyPr>
          <a:lstStyle/>
          <a:p>
            <a:r>
              <a:rPr lang="en-US" sz="2400" dirty="0">
                <a:solidFill>
                  <a:srgbClr val="4472C4">
                    <a:lumMod val="50000"/>
                  </a:srgbClr>
                </a:solidFill>
              </a:rPr>
              <a:t>We can add </a:t>
            </a:r>
            <a:r>
              <a:rPr lang="en-US" sz="2400" b="1" dirty="0">
                <a:solidFill>
                  <a:srgbClr val="E65D02"/>
                </a:solidFill>
              </a:rPr>
              <a:t>re-</a:t>
            </a:r>
            <a:r>
              <a:rPr lang="en-US" sz="2400" dirty="0">
                <a:solidFill>
                  <a:srgbClr val="4472C4">
                    <a:lumMod val="50000"/>
                  </a:srgbClr>
                </a:solidFill>
              </a:rPr>
              <a:t> to many verbs to create a new verb.</a:t>
            </a:r>
          </a:p>
          <a:p>
            <a:endParaRPr lang="en-US" sz="2400" dirty="0">
              <a:solidFill>
                <a:schemeClr val="accent5">
                  <a:lumMod val="50000"/>
                </a:schemeClr>
              </a:solidFill>
            </a:endParaRPr>
          </a:p>
          <a:p>
            <a:r>
              <a:rPr lang="en-US" sz="2400" dirty="0">
                <a:solidFill>
                  <a:schemeClr val="accent5">
                    <a:lumMod val="50000"/>
                  </a:schemeClr>
                </a:solidFill>
              </a:rPr>
              <a:t>Like in English, </a:t>
            </a:r>
            <a:r>
              <a:rPr lang="en-US" sz="2400" b="1" dirty="0">
                <a:solidFill>
                  <a:srgbClr val="E65D02"/>
                </a:solidFill>
              </a:rPr>
              <a:t>re- </a:t>
            </a:r>
            <a:r>
              <a:rPr lang="en-US" sz="2400" dirty="0">
                <a:solidFill>
                  <a:schemeClr val="accent5">
                    <a:lumMod val="50000"/>
                  </a:schemeClr>
                </a:solidFill>
              </a:rPr>
              <a:t>before a verb often means </a:t>
            </a:r>
            <a:r>
              <a:rPr lang="en-US" sz="2400" b="1" dirty="0">
                <a:solidFill>
                  <a:schemeClr val="accent5">
                    <a:lumMod val="50000"/>
                  </a:schemeClr>
                </a:solidFill>
              </a:rPr>
              <a:t>doing the action again. </a:t>
            </a:r>
            <a:r>
              <a:rPr lang="en-US" sz="2400" dirty="0">
                <a:solidFill>
                  <a:schemeClr val="accent5">
                    <a:lumMod val="50000"/>
                  </a:schemeClr>
                </a:solidFill>
              </a:rPr>
              <a:t>e.g.:</a:t>
            </a:r>
            <a:r>
              <a:rPr lang="en-US" sz="2400" b="1" dirty="0">
                <a:solidFill>
                  <a:schemeClr val="accent5">
                    <a:lumMod val="50000"/>
                  </a:schemeClr>
                </a:solidFill>
              </a:rPr>
              <a:t> </a:t>
            </a:r>
          </a:p>
          <a:p>
            <a:pPr marL="457200" indent="-457200">
              <a:buFont typeface="+mj-lt"/>
              <a:buAutoNum type="arabicPeriod"/>
            </a:pPr>
            <a:endParaRPr lang="en-US" sz="2400" b="1" dirty="0">
              <a:solidFill>
                <a:schemeClr val="accent5">
                  <a:lumMod val="50000"/>
                </a:schemeClr>
              </a:solidFill>
            </a:endParaRPr>
          </a:p>
          <a:p>
            <a:endParaRPr lang="en-US" sz="2400" b="1" dirty="0">
              <a:solidFill>
                <a:schemeClr val="accent5">
                  <a:lumMod val="50000"/>
                </a:schemeClr>
              </a:solidFill>
            </a:endParaRPr>
          </a:p>
          <a:p>
            <a:endParaRPr lang="en-US" sz="2400" b="1" dirty="0">
              <a:solidFill>
                <a:schemeClr val="accent5">
                  <a:lumMod val="50000"/>
                </a:schemeClr>
              </a:solidFill>
            </a:endParaRPr>
          </a:p>
        </p:txBody>
      </p:sp>
      <p:sp>
        <p:nvSpPr>
          <p:cNvPr id="9" name="TextBox 8">
            <a:hlinkClick r:id="" action="ppaction://noaction">
              <a:snd r:embed="rId4" name="remettre.wav"/>
            </a:hlinkClick>
            <a:extLst>
              <a:ext uri="{FF2B5EF4-FFF2-40B4-BE49-F238E27FC236}">
                <a16:creationId xmlns:a16="http://schemas.microsoft.com/office/drawing/2014/main" id="{0A34A808-F3E7-4107-B30C-881EF3F63F0D}"/>
              </a:ext>
            </a:extLst>
          </p:cNvPr>
          <p:cNvSpPr txBox="1"/>
          <p:nvPr/>
        </p:nvSpPr>
        <p:spPr>
          <a:xfrm>
            <a:off x="180000" y="4600689"/>
            <a:ext cx="102902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2"/>
                </a:solidFill>
                <a:effectLst/>
                <a:uLnTx/>
                <a:uFillTx/>
                <a:latin typeface="Century Gothic" panose="020F0302020204030204"/>
                <a:ea typeface="+mn-ea"/>
                <a:cs typeface="+mn-cs"/>
              </a:rPr>
              <a: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put, putting)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E65D02"/>
                </a:solidFill>
                <a:effectLst/>
                <a:uLnTx/>
                <a:uFillTx/>
                <a:latin typeface="Century Gothic" panose="020F0302020204030204"/>
                <a:ea typeface="+mn-ea"/>
                <a:cs typeface="+mn-cs"/>
                <a:sym typeface="Wingdings" pitchFamily="2" charset="2"/>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mettre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(to put back, putting back)</a:t>
            </a:r>
          </a:p>
        </p:txBody>
      </p:sp>
      <p:sp>
        <p:nvSpPr>
          <p:cNvPr id="10" name="TextBox 9">
            <a:hlinkClick r:id="" action="ppaction://noaction">
              <a:snd r:embed="rId5" name="refaire.wav"/>
            </a:hlinkClick>
            <a:extLst>
              <a:ext uri="{FF2B5EF4-FFF2-40B4-BE49-F238E27FC236}">
                <a16:creationId xmlns:a16="http://schemas.microsoft.com/office/drawing/2014/main" id="{43274EE9-13E5-401C-AF96-24F4CF485DB4}"/>
              </a:ext>
            </a:extLst>
          </p:cNvPr>
          <p:cNvSpPr txBox="1"/>
          <p:nvPr/>
        </p:nvSpPr>
        <p:spPr>
          <a:xfrm>
            <a:off x="180000" y="2874956"/>
            <a:ext cx="96913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2"/>
                </a:solidFill>
                <a:effectLst/>
                <a:uLnTx/>
                <a:uFillTx/>
                <a:latin typeface="Century Gothic" panose="020F0302020204030204"/>
                <a:ea typeface="+mn-ea"/>
                <a:cs typeface="+mn-cs"/>
              </a:rPr>
              <a: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do, doing)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E65D02"/>
                </a:solidFill>
                <a:effectLst/>
                <a:uLnTx/>
                <a:uFillTx/>
                <a:latin typeface="Century Gothic" panose="020F0302020204030204"/>
                <a:ea typeface="+mn-ea"/>
                <a:cs typeface="+mn-cs"/>
                <a:sym typeface="Wingdings" pitchFamily="2" charset="2"/>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faire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(to do again</a:t>
            </a:r>
            <a:r>
              <a:rPr lang="en-US" sz="2400" dirty="0">
                <a:solidFill>
                  <a:srgbClr val="4472C4">
                    <a:lumMod val="50000"/>
                  </a:srgbClr>
                </a:solidFill>
                <a:latin typeface="Century Gothic" panose="020F0302020204030204"/>
                <a:sym typeface="Wingdings" pitchFamily="2" charset="2"/>
              </a:rPr>
              <a:t>/to </a:t>
            </a:r>
            <a:r>
              <a:rPr lang="en-US" sz="2400" b="1" dirty="0">
                <a:solidFill>
                  <a:srgbClr val="4472C4">
                    <a:lumMod val="50000"/>
                  </a:srgbClr>
                </a:solidFill>
                <a:latin typeface="Century Gothic" panose="020F0302020204030204"/>
                <a:sym typeface="Wingdings" pitchFamily="2" charset="2"/>
              </a:rPr>
              <a:t>re</a:t>
            </a:r>
            <a:r>
              <a:rPr lang="en-US" sz="2400" dirty="0">
                <a:solidFill>
                  <a:srgbClr val="4472C4">
                    <a:lumMod val="50000"/>
                  </a:srgbClr>
                </a:solidFill>
                <a:latin typeface="Century Gothic" panose="020F0302020204030204"/>
                <a:sym typeface="Wingdings" pitchFamily="2" charset="2"/>
              </a:rPr>
              <a:t>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p:txBody>
      </p:sp>
      <p:grpSp>
        <p:nvGrpSpPr>
          <p:cNvPr id="16" name="Group 15">
            <a:extLst>
              <a:ext uri="{FF2B5EF4-FFF2-40B4-BE49-F238E27FC236}">
                <a16:creationId xmlns:a16="http://schemas.microsoft.com/office/drawing/2014/main" id="{9A6D3B63-C7B9-4F6F-88B0-35C61A828729}"/>
              </a:ext>
            </a:extLst>
          </p:cNvPr>
          <p:cNvGrpSpPr/>
          <p:nvPr/>
        </p:nvGrpSpPr>
        <p:grpSpPr>
          <a:xfrm>
            <a:off x="9891422" y="4952051"/>
            <a:ext cx="1791053" cy="1342520"/>
            <a:chOff x="8926460" y="2501733"/>
            <a:chExt cx="2538675" cy="1583987"/>
          </a:xfrm>
        </p:grpSpPr>
        <p:pic>
          <p:nvPicPr>
            <p:cNvPr id="2052" name="Picture 4" descr="Book, Rack, Shelf, Furniture, Design, Wooden, Library">
              <a:extLst>
                <a:ext uri="{FF2B5EF4-FFF2-40B4-BE49-F238E27FC236}">
                  <a16:creationId xmlns:a16="http://schemas.microsoft.com/office/drawing/2014/main" id="{3F76DDA2-1659-46A8-914D-0A52D3726DF7}"/>
                </a:ext>
              </a:extLst>
            </p:cNvPr>
            <p:cNvPicPr>
              <a:picLocks noChangeAspect="1" noChangeArrowheads="1"/>
            </p:cNvPicPr>
            <p:nvPr/>
          </p:nvPicPr>
          <p:blipFill rotWithShape="1">
            <a:blip r:embed="rId6">
              <a:clrChange>
                <a:clrFrom>
                  <a:srgbClr val="FAFAFA"/>
                </a:clrFrom>
                <a:clrTo>
                  <a:srgbClr val="FAFAFA">
                    <a:alpha val="0"/>
                  </a:srgbClr>
                </a:clrTo>
              </a:clrChange>
              <a:extLst>
                <a:ext uri="{BEBA8EAE-BF5A-486C-A8C5-ECC9F3942E4B}">
                  <a14:imgProps xmlns:a14="http://schemas.microsoft.com/office/drawing/2010/main">
                    <a14:imgLayer r:embed="rId7">
                      <a14:imgEffect>
                        <a14:backgroundRemoval t="16456" b="90717" l="10000" r="90000">
                          <a14:foregroundMark x1="34063" y1="16250" x2="34063" y2="16250"/>
                          <a14:foregroundMark x1="64896" y1="16458" x2="64896" y2="16458"/>
                        </a14:backgroundRemoval>
                      </a14:imgEffect>
                    </a14:imgLayer>
                  </a14:imgProps>
                </a:ext>
                <a:ext uri="{28A0092B-C50C-407E-A947-70E740481C1C}">
                  <a14:useLocalDpi xmlns:a14="http://schemas.microsoft.com/office/drawing/2010/main" val="0"/>
                </a:ext>
              </a:extLst>
            </a:blip>
            <a:srcRect t="7174"/>
            <a:stretch/>
          </p:blipFill>
          <p:spPr bwMode="auto">
            <a:xfrm>
              <a:off x="8926460" y="2938662"/>
              <a:ext cx="2471412" cy="11470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ook, Rack, Shelf, Furniture, Design, Wooden, Library">
              <a:extLst>
                <a:ext uri="{FF2B5EF4-FFF2-40B4-BE49-F238E27FC236}">
                  <a16:creationId xmlns:a16="http://schemas.microsoft.com/office/drawing/2014/main" id="{CC48E4CB-C621-4690-B5BF-B597872252B7}"/>
                </a:ext>
              </a:extLst>
            </p:cNvPr>
            <p:cNvPicPr>
              <a:picLocks noChangeAspect="1" noChangeArrowheads="1"/>
            </p:cNvPicPr>
            <p:nvPr/>
          </p:nvPicPr>
          <p:blipFill rotWithShape="1">
            <a:blip r:embed="rId6">
              <a:clrChange>
                <a:clrFrom>
                  <a:srgbClr val="FAFAFA"/>
                </a:clrFrom>
                <a:clrTo>
                  <a:srgbClr val="FAFAFA">
                    <a:alpha val="0"/>
                  </a:srgbClr>
                </a:clrTo>
              </a:clrChange>
              <a:extLst>
                <a:ext uri="{BEBA8EAE-BF5A-486C-A8C5-ECC9F3942E4B}">
                  <a14:imgProps xmlns:a14="http://schemas.microsoft.com/office/drawing/2010/main">
                    <a14:imgLayer r:embed="rId7">
                      <a14:imgEffect>
                        <a14:backgroundRemoval t="16456" b="90717" l="10000" r="90000">
                          <a14:foregroundMark x1="34063" y1="16250" x2="34063" y2="16250"/>
                          <a14:foregroundMark x1="64896" y1="16458" x2="64896" y2="16458"/>
                        </a14:backgroundRemoval>
                      </a14:imgEffect>
                    </a14:imgLayer>
                  </a14:imgProps>
                </a:ext>
                <a:ext uri="{28A0092B-C50C-407E-A947-70E740481C1C}">
                  <a14:useLocalDpi xmlns:a14="http://schemas.microsoft.com/office/drawing/2010/main" val="0"/>
                </a:ext>
              </a:extLst>
            </a:blip>
            <a:srcRect l="45533" t="19858" r="48032" b="21240"/>
            <a:stretch/>
          </p:blipFill>
          <p:spPr bwMode="auto">
            <a:xfrm>
              <a:off x="11306109" y="2501733"/>
              <a:ext cx="159026" cy="72785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E86127FB-BBF6-45C3-BCC5-E0EF5F8903F1}"/>
                </a:ext>
              </a:extLst>
            </p:cNvPr>
            <p:cNvCxnSpPr/>
            <p:nvPr/>
          </p:nvCxnSpPr>
          <p:spPr>
            <a:xfrm flipH="1">
              <a:off x="10972800" y="3074504"/>
              <a:ext cx="333309" cy="634960"/>
            </a:xfrm>
            <a:prstGeom prst="straightConnector1">
              <a:avLst/>
            </a:prstGeom>
            <a:ln w="38100">
              <a:solidFill>
                <a:srgbClr val="EE7D3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784FF7-5CD0-402E-9688-4D4B322B77A7}"/>
              </a:ext>
            </a:extLst>
          </p:cNvPr>
          <p:cNvGrpSpPr/>
          <p:nvPr/>
        </p:nvGrpSpPr>
        <p:grpSpPr>
          <a:xfrm>
            <a:off x="9958335" y="2590263"/>
            <a:ext cx="1917974" cy="1677473"/>
            <a:chOff x="10184269" y="4376826"/>
            <a:chExt cx="2007731" cy="1719971"/>
          </a:xfrm>
        </p:grpSpPr>
        <p:pic>
          <p:nvPicPr>
            <p:cNvPr id="2054" name="Picture 6" descr="Bread, Toast, Food, Breakfast, Meal, White, Toasted">
              <a:extLst>
                <a:ext uri="{FF2B5EF4-FFF2-40B4-BE49-F238E27FC236}">
                  <a16:creationId xmlns:a16="http://schemas.microsoft.com/office/drawing/2014/main" id="{10F3B017-5A54-4A9A-9EBE-5148EFD9ADE9}"/>
                </a:ext>
              </a:extLst>
            </p:cNvPr>
            <p:cNvPicPr>
              <a:picLocks noChangeAspect="1" noChangeArrowheads="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0240204">
              <a:off x="11114187" y="5538873"/>
              <a:ext cx="364570" cy="3894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ast, Toaster, Breakfast, Kitchen, Appliance">
              <a:extLst>
                <a:ext uri="{FF2B5EF4-FFF2-40B4-BE49-F238E27FC236}">
                  <a16:creationId xmlns:a16="http://schemas.microsoft.com/office/drawing/2014/main" id="{8DA1F7A1-0990-4850-849E-863F371443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4269" y="5342780"/>
              <a:ext cx="818947" cy="7540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olcano, Disaster, Eruption, Lava, Mountain, Nature">
              <a:extLst>
                <a:ext uri="{FF2B5EF4-FFF2-40B4-BE49-F238E27FC236}">
                  <a16:creationId xmlns:a16="http://schemas.microsoft.com/office/drawing/2014/main" id="{5F4EB8DD-DB95-46FE-A6AB-D90FA75F4B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5652" r="12613" b="48989"/>
            <a:stretch/>
          </p:blipFill>
          <p:spPr bwMode="auto">
            <a:xfrm>
              <a:off x="10400947" y="4376826"/>
              <a:ext cx="1791053" cy="109457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ounded Rectangular Callout 1">
            <a:extLst>
              <a:ext uri="{FF2B5EF4-FFF2-40B4-BE49-F238E27FC236}">
                <a16:creationId xmlns:a16="http://schemas.microsoft.com/office/drawing/2014/main" id="{4B42F9BD-D2F2-4A6D-803E-05FAF970549C}"/>
              </a:ext>
            </a:extLst>
          </p:cNvPr>
          <p:cNvSpPr/>
          <p:nvPr/>
        </p:nvSpPr>
        <p:spPr>
          <a:xfrm>
            <a:off x="520701" y="3632657"/>
            <a:ext cx="8994002" cy="565039"/>
          </a:xfrm>
          <a:prstGeom prst="wedgeRoundRectCallout">
            <a:avLst>
              <a:gd name="adj1" fmla="val 32517"/>
              <a:gd name="adj2" fmla="val -107177"/>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t>Here, we add </a:t>
            </a:r>
            <a:r>
              <a:rPr lang="en-US" sz="2000" b="1" dirty="0"/>
              <a:t>re- </a:t>
            </a:r>
            <a:r>
              <a:rPr lang="en-US" sz="2000" dirty="0"/>
              <a:t>in English too. Notice the </a:t>
            </a:r>
            <a:r>
              <a:rPr lang="en-US" sz="2000" b="1" dirty="0"/>
              <a:t>difference in pronunciation</a:t>
            </a:r>
            <a:r>
              <a:rPr lang="en-US" sz="2000" dirty="0"/>
              <a:t>!</a:t>
            </a:r>
          </a:p>
        </p:txBody>
      </p:sp>
      <p:sp>
        <p:nvSpPr>
          <p:cNvPr id="19" name="Rounded Rectangular Callout 1">
            <a:extLst>
              <a:ext uri="{FF2B5EF4-FFF2-40B4-BE49-F238E27FC236}">
                <a16:creationId xmlns:a16="http://schemas.microsoft.com/office/drawing/2014/main" id="{69171ED2-180B-4850-AB73-8915652C3511}"/>
              </a:ext>
            </a:extLst>
          </p:cNvPr>
          <p:cNvSpPr/>
          <p:nvPr/>
        </p:nvSpPr>
        <p:spPr>
          <a:xfrm>
            <a:off x="2345636" y="5465347"/>
            <a:ext cx="6403944" cy="565039"/>
          </a:xfrm>
          <a:prstGeom prst="wedgeRoundRectCallout">
            <a:avLst>
              <a:gd name="adj1" fmla="val 33131"/>
              <a:gd name="adj2" fmla="val -110681"/>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Here, the new verb has a </a:t>
            </a:r>
            <a:r>
              <a:rPr lang="en-US" sz="2000" b="1" dirty="0"/>
              <a:t>more specific </a:t>
            </a:r>
            <a:r>
              <a:rPr lang="en-US" sz="2000" dirty="0"/>
              <a:t>meaning.</a:t>
            </a:r>
          </a:p>
        </p:txBody>
      </p:sp>
    </p:spTree>
    <p:extLst>
      <p:ext uri="{BB962C8B-B14F-4D97-AF65-F5344CB8AC3E}">
        <p14:creationId xmlns:p14="http://schemas.microsoft.com/office/powerpoint/2010/main" val="39169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1156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 + </a:t>
            </a:r>
            <a:r>
              <a:rPr lang="en-GB" sz="3600" b="1" dirty="0" err="1">
                <a:solidFill>
                  <a:schemeClr val="bg1"/>
                </a:solidFill>
              </a:rPr>
              <a:t>verbe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34300" y="1418417"/>
            <a:ext cx="3695578" cy="1785104"/>
          </a:xfrm>
          <a:prstGeom prst="rect">
            <a:avLst/>
          </a:prstGeom>
          <a:noFill/>
        </p:spPr>
        <p:txBody>
          <a:bodyPr wrap="square" rtlCol="0">
            <a:spAutoFit/>
          </a:bodyPr>
          <a:lstStyle/>
          <a:p>
            <a:r>
              <a:rPr lang="fr-FR" sz="2200" dirty="0">
                <a:solidFill>
                  <a:schemeClr val="accent5">
                    <a:lumMod val="50000"/>
                  </a:schemeClr>
                </a:solidFill>
              </a:rPr>
              <a:t>Utilise la règle </a:t>
            </a:r>
            <a:r>
              <a:rPr lang="fr-FR" sz="2200" b="1" dirty="0">
                <a:solidFill>
                  <a:schemeClr val="accent5">
                    <a:lumMod val="50000"/>
                  </a:schemeClr>
                </a:solidFill>
              </a:rPr>
              <a:t>re- + verbe </a:t>
            </a:r>
            <a:r>
              <a:rPr lang="fr-FR" sz="2200" dirty="0">
                <a:solidFill>
                  <a:schemeClr val="accent5">
                    <a:lumMod val="50000"/>
                  </a:schemeClr>
                </a:solidFill>
              </a:rPr>
              <a:t>pour traduire ces verbes.</a:t>
            </a:r>
          </a:p>
          <a:p>
            <a:endParaRPr lang="fr-FR" sz="2200" dirty="0">
              <a:solidFill>
                <a:schemeClr val="accent5">
                  <a:lumMod val="50000"/>
                </a:schemeClr>
              </a:solidFill>
            </a:endParaRPr>
          </a:p>
          <a:p>
            <a:r>
              <a:rPr lang="fr-FR" sz="2200" dirty="0">
                <a:solidFill>
                  <a:schemeClr val="accent5">
                    <a:lumMod val="50000"/>
                  </a:schemeClr>
                </a:solidFill>
              </a:rPr>
              <a:t>Ensuite, dis le mot </a:t>
            </a:r>
            <a:r>
              <a:rPr lang="fr-FR" sz="2200" b="1" dirty="0">
                <a:solidFill>
                  <a:schemeClr val="accent5">
                    <a:lumMod val="50000"/>
                  </a:schemeClr>
                </a:solidFill>
              </a:rPr>
              <a:t>à </a:t>
            </a:r>
            <a:br>
              <a:rPr lang="fr-FR" sz="2200" b="1" dirty="0">
                <a:solidFill>
                  <a:schemeClr val="accent5">
                    <a:lumMod val="50000"/>
                  </a:schemeClr>
                </a:solidFill>
              </a:rPr>
            </a:br>
            <a:r>
              <a:rPr lang="fr-FR" sz="2200" b="1" dirty="0">
                <a:solidFill>
                  <a:schemeClr val="accent5">
                    <a:lumMod val="50000"/>
                  </a:schemeClr>
                </a:solidFill>
              </a:rPr>
              <a:t>haute voix*</a:t>
            </a:r>
            <a:r>
              <a:rPr lang="fr-FR" sz="2200" dirty="0">
                <a:solidFill>
                  <a:schemeClr val="accent5">
                    <a:lumMod val="50000"/>
                  </a:schemeClr>
                </a:solidFill>
              </a:rPr>
              <a:t>. </a:t>
            </a:r>
          </a:p>
        </p:txBody>
      </p:sp>
      <p:graphicFrame>
        <p:nvGraphicFramePr>
          <p:cNvPr id="16" name="Table 10">
            <a:extLst>
              <a:ext uri="{FF2B5EF4-FFF2-40B4-BE49-F238E27FC236}">
                <a16:creationId xmlns:a16="http://schemas.microsoft.com/office/drawing/2014/main" id="{2332FA3F-F782-CC4E-A991-2383B5FE19B7}"/>
              </a:ext>
            </a:extLst>
          </p:cNvPr>
          <p:cNvGraphicFramePr>
            <a:graphicFrameLocks noGrp="1"/>
          </p:cNvGraphicFramePr>
          <p:nvPr>
            <p:extLst>
              <p:ext uri="{D42A27DB-BD31-4B8C-83A1-F6EECF244321}">
                <p14:modId xmlns:p14="http://schemas.microsoft.com/office/powerpoint/2010/main" val="3643889315"/>
              </p:ext>
            </p:extLst>
          </p:nvPr>
        </p:nvGraphicFramePr>
        <p:xfrm>
          <a:off x="4182806" y="1145384"/>
          <a:ext cx="6946711" cy="5018192"/>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4727893">
                  <a:extLst>
                    <a:ext uri="{9D8B030D-6E8A-4147-A177-3AD203B41FA5}">
                      <a16:colId xmlns:a16="http://schemas.microsoft.com/office/drawing/2014/main" val="1051681537"/>
                    </a:ext>
                  </a:extLst>
                </a:gridCol>
                <a:gridCol w="1714818">
                  <a:extLst>
                    <a:ext uri="{9D8B030D-6E8A-4147-A177-3AD203B41FA5}">
                      <a16:colId xmlns:a16="http://schemas.microsoft.com/office/drawing/2014/main" val="2606305686"/>
                    </a:ext>
                  </a:extLst>
                </a:gridCol>
              </a:tblGrid>
              <a:tr h="329913">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reread, rereading </a:t>
                      </a:r>
                    </a:p>
                  </a:txBody>
                  <a:tcPr anchor="ctr"/>
                </a:tc>
                <a:tc>
                  <a:txBody>
                    <a:bodyPr/>
                    <a:lstStyle/>
                    <a:p>
                      <a:pPr algn="l"/>
                      <a:r>
                        <a:rPr lang="fr-FR" sz="2400" b="1" i="0" dirty="0">
                          <a:solidFill>
                            <a:srgbClr val="115076"/>
                          </a:solidFill>
                        </a:rPr>
                        <a:t>re</a:t>
                      </a:r>
                      <a:r>
                        <a:rPr lang="fr-FR" sz="2400" i="0" dirty="0">
                          <a:solidFill>
                            <a:srgbClr val="115076"/>
                          </a:solidFill>
                        </a:rPr>
                        <a:t>lire</a:t>
                      </a:r>
                    </a:p>
                  </a:txBody>
                  <a:tcPr anchor="ctr"/>
                </a:tc>
                <a:extLst>
                  <a:ext uri="{0D108BD9-81ED-4DB2-BD59-A6C34878D82A}">
                    <a16:rowId xmlns:a16="http://schemas.microsoft.com/office/drawing/2014/main" val="4178004420"/>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reshow, reshowing</a:t>
                      </a:r>
                    </a:p>
                  </a:txBody>
                  <a:tcPr anchor="ctr"/>
                </a:tc>
                <a:tc>
                  <a:txBody>
                    <a:bodyPr/>
                    <a:lstStyle/>
                    <a:p>
                      <a:pPr algn="l"/>
                      <a:r>
                        <a:rPr lang="fr-FR" sz="2400" b="1" i="0" dirty="0">
                          <a:solidFill>
                            <a:srgbClr val="115076"/>
                          </a:solidFill>
                        </a:rPr>
                        <a:t>re</a:t>
                      </a:r>
                      <a:r>
                        <a:rPr lang="fr-FR" sz="2400" i="0" dirty="0">
                          <a:solidFill>
                            <a:srgbClr val="115076"/>
                          </a:solidFill>
                        </a:rPr>
                        <a:t>montrer</a:t>
                      </a:r>
                    </a:p>
                  </a:txBody>
                  <a:tcPr anchor="ctr"/>
                </a:tc>
                <a:extLst>
                  <a:ext uri="{0D108BD9-81ED-4DB2-BD59-A6C34878D82A}">
                    <a16:rowId xmlns:a16="http://schemas.microsoft.com/office/drawing/2014/main" val="4049511666"/>
                  </a:ext>
                </a:extLst>
              </a:tr>
              <a:tr h="573934">
                <a:tc>
                  <a:txBody>
                    <a:bodyPr/>
                    <a:lstStyle/>
                    <a:p>
                      <a:endParaRPr lang="fr-FR" sz="2000" dirty="0">
                        <a:solidFill>
                          <a:srgbClr val="115076"/>
                        </a:solidFill>
                      </a:endParaRPr>
                    </a:p>
                  </a:txBody>
                  <a:tcPr/>
                </a:tc>
                <a:tc>
                  <a:txBody>
                    <a:bodyPr/>
                    <a:lstStyle/>
                    <a:p>
                      <a:pPr algn="l"/>
                      <a:r>
                        <a:rPr lang="en-GB" sz="2400" i="0" noProof="0" dirty="0">
                          <a:solidFill>
                            <a:srgbClr val="115076"/>
                          </a:solidFill>
                        </a:rPr>
                        <a:t>to leave again, leaving again </a:t>
                      </a:r>
                    </a:p>
                  </a:txBody>
                  <a:tcPr anchor="ctr"/>
                </a:tc>
                <a:tc>
                  <a:txBody>
                    <a:bodyPr/>
                    <a:lstStyle/>
                    <a:p>
                      <a:pPr algn="l"/>
                      <a:r>
                        <a:rPr lang="fr-FR" sz="2400" b="1" i="0" dirty="0">
                          <a:solidFill>
                            <a:srgbClr val="115076"/>
                          </a:solidFill>
                        </a:rPr>
                        <a:t>re</a:t>
                      </a:r>
                      <a:r>
                        <a:rPr lang="fr-FR" sz="2400" i="0" dirty="0">
                          <a:solidFill>
                            <a:srgbClr val="115076"/>
                          </a:solidFill>
                        </a:rPr>
                        <a:t>partir</a:t>
                      </a:r>
                    </a:p>
                  </a:txBody>
                  <a:tcPr anchor="ctr"/>
                </a:tc>
                <a:extLst>
                  <a:ext uri="{0D108BD9-81ED-4DB2-BD59-A6C34878D82A}">
                    <a16:rowId xmlns:a16="http://schemas.microsoft.com/office/drawing/2014/main" val="4218684469"/>
                  </a:ext>
                </a:extLst>
              </a:tr>
              <a:tr h="573934">
                <a:tc>
                  <a:txBody>
                    <a:bodyPr/>
                    <a:lstStyle/>
                    <a:p>
                      <a:endParaRPr lang="fr-FR" sz="2400" dirty="0">
                        <a:solidFill>
                          <a:srgbClr val="115076"/>
                        </a:solidFill>
                      </a:endParaRPr>
                    </a:p>
                  </a:txBody>
                  <a:tcPr/>
                </a:tc>
                <a:tc>
                  <a:txBody>
                    <a:bodyPr/>
                    <a:lstStyle/>
                    <a:p>
                      <a:pPr algn="l"/>
                      <a:r>
                        <a:rPr lang="en-GB" sz="2400" i="0" spc="0" baseline="0" noProof="0" dirty="0">
                          <a:solidFill>
                            <a:srgbClr val="115076"/>
                          </a:solidFill>
                        </a:rPr>
                        <a:t>to win again, winning again</a:t>
                      </a:r>
                    </a:p>
                  </a:txBody>
                  <a:tcPr anchor="ctr"/>
                </a:tc>
                <a:tc>
                  <a:txBody>
                    <a:bodyPr/>
                    <a:lstStyle/>
                    <a:p>
                      <a:pPr algn="l"/>
                      <a:r>
                        <a:rPr lang="fr-FR" sz="2400" b="1" i="0" dirty="0">
                          <a:solidFill>
                            <a:srgbClr val="115076"/>
                          </a:solidFill>
                        </a:rPr>
                        <a:t>re</a:t>
                      </a:r>
                      <a:r>
                        <a:rPr lang="fr-FR" sz="2400" i="0" dirty="0">
                          <a:solidFill>
                            <a:srgbClr val="115076"/>
                          </a:solidFill>
                        </a:rPr>
                        <a:t>gagner</a:t>
                      </a:r>
                    </a:p>
                  </a:txBody>
                  <a:tcPr anchor="ctr"/>
                </a:tc>
                <a:extLst>
                  <a:ext uri="{0D108BD9-81ED-4DB2-BD59-A6C34878D82A}">
                    <a16:rowId xmlns:a16="http://schemas.microsoft.com/office/drawing/2014/main" val="316110601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find again, finding again</a:t>
                      </a:r>
                    </a:p>
                  </a:txBody>
                  <a:tcPr anchor="ctr"/>
                </a:tc>
                <a:tc>
                  <a:txBody>
                    <a:bodyPr/>
                    <a:lstStyle/>
                    <a:p>
                      <a:pPr algn="l"/>
                      <a:r>
                        <a:rPr lang="fr-FR" sz="2400" b="1" i="0" dirty="0">
                          <a:solidFill>
                            <a:srgbClr val="115076"/>
                          </a:solidFill>
                        </a:rPr>
                        <a:t>re</a:t>
                      </a:r>
                      <a:r>
                        <a:rPr lang="fr-FR" sz="2400" i="0" dirty="0">
                          <a:solidFill>
                            <a:srgbClr val="115076"/>
                          </a:solidFill>
                        </a:rPr>
                        <a:t>trouver</a:t>
                      </a:r>
                    </a:p>
                  </a:txBody>
                  <a:tcPr anchor="ctr"/>
                </a:tc>
                <a:extLst>
                  <a:ext uri="{0D108BD9-81ED-4DB2-BD59-A6C34878D82A}">
                    <a16:rowId xmlns:a16="http://schemas.microsoft.com/office/drawing/2014/main" val="258267446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reclose, reclosing </a:t>
                      </a:r>
                    </a:p>
                  </a:txBody>
                  <a:tcPr anchor="ctr"/>
                </a:tc>
                <a:tc>
                  <a:txBody>
                    <a:bodyPr/>
                    <a:lstStyle/>
                    <a:p>
                      <a:pPr algn="l"/>
                      <a:r>
                        <a:rPr lang="fr-FR" sz="2400" b="1" i="0" dirty="0">
                          <a:solidFill>
                            <a:srgbClr val="115076"/>
                          </a:solidFill>
                        </a:rPr>
                        <a:t>re</a:t>
                      </a:r>
                      <a:r>
                        <a:rPr lang="fr-FR" sz="2400" i="0" dirty="0">
                          <a:solidFill>
                            <a:srgbClr val="115076"/>
                          </a:solidFill>
                        </a:rPr>
                        <a:t>fermer</a:t>
                      </a:r>
                    </a:p>
                  </a:txBody>
                  <a:tcPr anchor="ctr"/>
                </a:tc>
                <a:extLst>
                  <a:ext uri="{0D108BD9-81ED-4DB2-BD59-A6C34878D82A}">
                    <a16:rowId xmlns:a16="http://schemas.microsoft.com/office/drawing/2014/main" val="319623634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replay, replaying</a:t>
                      </a:r>
                    </a:p>
                  </a:txBody>
                  <a:tcPr anchor="ctr"/>
                </a:tc>
                <a:tc>
                  <a:txBody>
                    <a:bodyPr/>
                    <a:lstStyle/>
                    <a:p>
                      <a:pPr algn="l"/>
                      <a:r>
                        <a:rPr lang="fr-FR" sz="2400" b="1" i="0" dirty="0">
                          <a:solidFill>
                            <a:srgbClr val="115076"/>
                          </a:solidFill>
                        </a:rPr>
                        <a:t>re</a:t>
                      </a:r>
                      <a:r>
                        <a:rPr lang="fr-FR" sz="2400" i="0" dirty="0">
                          <a:solidFill>
                            <a:srgbClr val="115076"/>
                          </a:solidFill>
                        </a:rPr>
                        <a:t>jouer</a:t>
                      </a:r>
                    </a:p>
                  </a:txBody>
                  <a:tcPr anchor="ctr"/>
                </a:tc>
                <a:extLst>
                  <a:ext uri="{0D108BD9-81ED-4DB2-BD59-A6C34878D82A}">
                    <a16:rowId xmlns:a16="http://schemas.microsoft.com/office/drawing/2014/main" val="2245821299"/>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recreate, recreating</a:t>
                      </a:r>
                    </a:p>
                  </a:txBody>
                  <a:tcPr anchor="ctr"/>
                </a:tc>
                <a:tc>
                  <a:txBody>
                    <a:bodyPr/>
                    <a:lstStyle/>
                    <a:p>
                      <a:pPr algn="l"/>
                      <a:r>
                        <a:rPr lang="fr-FR" sz="2400" b="1" i="0" dirty="0">
                          <a:solidFill>
                            <a:srgbClr val="115076"/>
                          </a:solidFill>
                        </a:rPr>
                        <a:t>re</a:t>
                      </a:r>
                      <a:r>
                        <a:rPr lang="fr-FR" sz="2400" i="0" dirty="0">
                          <a:solidFill>
                            <a:srgbClr val="115076"/>
                          </a:solidFill>
                        </a:rPr>
                        <a:t>créer</a:t>
                      </a:r>
                    </a:p>
                  </a:txBody>
                  <a:tcPr anchor="ctr"/>
                </a:tc>
                <a:extLst>
                  <a:ext uri="{0D108BD9-81ED-4DB2-BD59-A6C34878D82A}">
                    <a16:rowId xmlns:a16="http://schemas.microsoft.com/office/drawing/2014/main" val="3412196491"/>
                  </a:ext>
                </a:extLst>
              </a:tr>
            </a:tbl>
          </a:graphicData>
        </a:graphic>
      </p:graphicFrame>
      <p:sp>
        <p:nvSpPr>
          <p:cNvPr id="18" name="Rectangle 17">
            <a:hlinkClick r:id="" action="ppaction://noaction">
              <a:snd r:embed="rId4" name="1 relire.wav"/>
            </a:hlinkClick>
            <a:extLst>
              <a:ext uri="{FF2B5EF4-FFF2-40B4-BE49-F238E27FC236}">
                <a16:creationId xmlns:a16="http://schemas.microsoft.com/office/drawing/2014/main" id="{5BFE0EE8-2354-6B48-B69F-570862C4AD6A}"/>
              </a:ext>
            </a:extLst>
          </p:cNvPr>
          <p:cNvSpPr/>
          <p:nvPr/>
        </p:nvSpPr>
        <p:spPr>
          <a:xfrm>
            <a:off x="4249967" y="166501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5" name="2 remontrer.wav"/>
            </a:hlinkClick>
            <a:extLst>
              <a:ext uri="{FF2B5EF4-FFF2-40B4-BE49-F238E27FC236}">
                <a16:creationId xmlns:a16="http://schemas.microsoft.com/office/drawing/2014/main" id="{F6ED20B8-5EFE-E447-8D53-6BB96A4DABB1}"/>
              </a:ext>
            </a:extLst>
          </p:cNvPr>
          <p:cNvSpPr/>
          <p:nvPr/>
        </p:nvSpPr>
        <p:spPr>
          <a:xfrm>
            <a:off x="4249967" y="224107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6" name="3 repartir.wav"/>
            </a:hlinkClick>
            <a:extLst>
              <a:ext uri="{FF2B5EF4-FFF2-40B4-BE49-F238E27FC236}">
                <a16:creationId xmlns:a16="http://schemas.microsoft.com/office/drawing/2014/main" id="{1E204861-FC9E-3D48-8400-5C3A1FD718D4}"/>
              </a:ext>
            </a:extLst>
          </p:cNvPr>
          <p:cNvSpPr/>
          <p:nvPr/>
        </p:nvSpPr>
        <p:spPr>
          <a:xfrm>
            <a:off x="4249967" y="281714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7" name="4 regagner.wav"/>
            </a:hlinkClick>
            <a:extLst>
              <a:ext uri="{FF2B5EF4-FFF2-40B4-BE49-F238E27FC236}">
                <a16:creationId xmlns:a16="http://schemas.microsoft.com/office/drawing/2014/main" id="{FDC4BD8C-9C52-B344-B34B-AB5DCA9A2C63}"/>
              </a:ext>
            </a:extLst>
          </p:cNvPr>
          <p:cNvSpPr/>
          <p:nvPr/>
        </p:nvSpPr>
        <p:spPr>
          <a:xfrm>
            <a:off x="4249967" y="33932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Rectangle 21">
            <a:hlinkClick r:id="" action="ppaction://noaction">
              <a:snd r:embed="rId8" name="5 retrouver.wav"/>
            </a:hlinkClick>
            <a:extLst>
              <a:ext uri="{FF2B5EF4-FFF2-40B4-BE49-F238E27FC236}">
                <a16:creationId xmlns:a16="http://schemas.microsoft.com/office/drawing/2014/main" id="{A2D3EE87-EE22-4745-814B-040407BCFFA6}"/>
              </a:ext>
            </a:extLst>
          </p:cNvPr>
          <p:cNvSpPr/>
          <p:nvPr/>
        </p:nvSpPr>
        <p:spPr>
          <a:xfrm>
            <a:off x="4249967" y="39692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refermer.wav"/>
            </a:hlinkClick>
            <a:extLst>
              <a:ext uri="{FF2B5EF4-FFF2-40B4-BE49-F238E27FC236}">
                <a16:creationId xmlns:a16="http://schemas.microsoft.com/office/drawing/2014/main" id="{63C02966-17DD-3845-93F6-2537D35A5147}"/>
              </a:ext>
            </a:extLst>
          </p:cNvPr>
          <p:cNvSpPr/>
          <p:nvPr/>
        </p:nvSpPr>
        <p:spPr>
          <a:xfrm>
            <a:off x="4249967" y="454533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Rectangle 23">
            <a:hlinkClick r:id="" action="ppaction://noaction">
              <a:snd r:embed="rId10" name="7 rejouer.wav"/>
            </a:hlinkClick>
            <a:extLst>
              <a:ext uri="{FF2B5EF4-FFF2-40B4-BE49-F238E27FC236}">
                <a16:creationId xmlns:a16="http://schemas.microsoft.com/office/drawing/2014/main" id="{0CA871FD-C4F7-2A46-9C10-8B226A27C6AE}"/>
              </a:ext>
            </a:extLst>
          </p:cNvPr>
          <p:cNvSpPr/>
          <p:nvPr/>
        </p:nvSpPr>
        <p:spPr>
          <a:xfrm>
            <a:off x="4249967" y="512139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Rectangle 24">
            <a:hlinkClick r:id="" action="ppaction://noaction">
              <a:snd r:embed="rId11" name="8 recreer.wav"/>
            </a:hlinkClick>
            <a:extLst>
              <a:ext uri="{FF2B5EF4-FFF2-40B4-BE49-F238E27FC236}">
                <a16:creationId xmlns:a16="http://schemas.microsoft.com/office/drawing/2014/main" id="{262AFE6B-7C07-F046-A576-D6010E9CF436}"/>
              </a:ext>
            </a:extLst>
          </p:cNvPr>
          <p:cNvSpPr/>
          <p:nvPr/>
        </p:nvSpPr>
        <p:spPr>
          <a:xfrm>
            <a:off x="4249967" y="56974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Rounded Rectangular Callout 1">
            <a:extLst>
              <a:ext uri="{FF2B5EF4-FFF2-40B4-BE49-F238E27FC236}">
                <a16:creationId xmlns:a16="http://schemas.microsoft.com/office/drawing/2014/main" id="{842E0701-56D0-8F4F-ACDF-D35036EF4995}"/>
              </a:ext>
            </a:extLst>
          </p:cNvPr>
          <p:cNvSpPr/>
          <p:nvPr/>
        </p:nvSpPr>
        <p:spPr>
          <a:xfrm>
            <a:off x="6599581" y="241314"/>
            <a:ext cx="3127513" cy="445976"/>
          </a:xfrm>
          <a:prstGeom prst="wedgeRoundRectCallout">
            <a:avLst>
              <a:gd name="adj1" fmla="val -34184"/>
              <a:gd name="adj2" fmla="val -35597"/>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*à haute </a:t>
            </a:r>
            <a:r>
              <a:rPr lang="en-US" sz="2000" b="1" dirty="0" err="1"/>
              <a:t>voix</a:t>
            </a:r>
            <a:r>
              <a:rPr lang="en-US" sz="2000" b="1" dirty="0"/>
              <a:t> = </a:t>
            </a:r>
            <a:r>
              <a:rPr lang="en-US" sz="2000" dirty="0"/>
              <a:t>aloud</a:t>
            </a:r>
          </a:p>
        </p:txBody>
      </p:sp>
      <p:sp>
        <p:nvSpPr>
          <p:cNvPr id="3" name="Rectangle 2">
            <a:extLst>
              <a:ext uri="{FF2B5EF4-FFF2-40B4-BE49-F238E27FC236}">
                <a16:creationId xmlns:a16="http://schemas.microsoft.com/office/drawing/2014/main" id="{FC67E2C9-EEE3-5744-A3DC-13AE7A2A573A}"/>
              </a:ext>
            </a:extLst>
          </p:cNvPr>
          <p:cNvSpPr/>
          <p:nvPr/>
        </p:nvSpPr>
        <p:spPr>
          <a:xfrm>
            <a:off x="9480868" y="1724218"/>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D2D60B-9A79-DF4F-8E4F-906C65143079}"/>
              </a:ext>
            </a:extLst>
          </p:cNvPr>
          <p:cNvSpPr/>
          <p:nvPr/>
        </p:nvSpPr>
        <p:spPr>
          <a:xfrm>
            <a:off x="9480868" y="2296762"/>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FC5343E-B215-7640-A25F-FBF7AA25A53B}"/>
              </a:ext>
            </a:extLst>
          </p:cNvPr>
          <p:cNvSpPr/>
          <p:nvPr/>
        </p:nvSpPr>
        <p:spPr>
          <a:xfrm>
            <a:off x="9480868" y="2869306"/>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092747F-D26E-5949-BE97-AF9F78B8E430}"/>
              </a:ext>
            </a:extLst>
          </p:cNvPr>
          <p:cNvSpPr/>
          <p:nvPr/>
        </p:nvSpPr>
        <p:spPr>
          <a:xfrm>
            <a:off x="9480868" y="3441850"/>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B8E1C14-0489-7F46-9E78-B647D455F623}"/>
              </a:ext>
            </a:extLst>
          </p:cNvPr>
          <p:cNvSpPr/>
          <p:nvPr/>
        </p:nvSpPr>
        <p:spPr>
          <a:xfrm>
            <a:off x="9480868" y="4014394"/>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181B9EF-E51E-A041-92ED-D6F01849F549}"/>
              </a:ext>
            </a:extLst>
          </p:cNvPr>
          <p:cNvSpPr/>
          <p:nvPr/>
        </p:nvSpPr>
        <p:spPr>
          <a:xfrm>
            <a:off x="9480868" y="4586938"/>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3A79B77-4493-054C-B0AD-87C2FA792381}"/>
              </a:ext>
            </a:extLst>
          </p:cNvPr>
          <p:cNvSpPr/>
          <p:nvPr/>
        </p:nvSpPr>
        <p:spPr>
          <a:xfrm>
            <a:off x="9480868" y="5159482"/>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7F6232C-5538-8E49-9EA1-A60C696CE1B4}"/>
              </a:ext>
            </a:extLst>
          </p:cNvPr>
          <p:cNvSpPr/>
          <p:nvPr/>
        </p:nvSpPr>
        <p:spPr>
          <a:xfrm>
            <a:off x="9480868" y="5706269"/>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ook, Open, Blank, Read, Learn, School, Library">
            <a:extLst>
              <a:ext uri="{FF2B5EF4-FFF2-40B4-BE49-F238E27FC236}">
                <a16:creationId xmlns:a16="http://schemas.microsoft.com/office/drawing/2014/main" id="{43ABE379-D8CD-427D-ADA6-C0E57F4151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8235" y="1617946"/>
            <a:ext cx="1145088" cy="5725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entation, Statistic, Boy, Character, Man, Male">
            <a:extLst>
              <a:ext uri="{FF2B5EF4-FFF2-40B4-BE49-F238E27FC236}">
                <a16:creationId xmlns:a16="http://schemas.microsoft.com/office/drawing/2014/main" id="{F61DB1AA-52C7-4A6B-B045-D6C516BDB8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0044" y="2062476"/>
            <a:ext cx="1158573" cy="8423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oldier, Army, Military, War, Uniform, Armed">
            <a:extLst>
              <a:ext uri="{FF2B5EF4-FFF2-40B4-BE49-F238E27FC236}">
                <a16:creationId xmlns:a16="http://schemas.microsoft.com/office/drawing/2014/main" id="{3C2EDE13-2186-4622-96D2-3421E577A14C}"/>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15071" y="2524986"/>
            <a:ext cx="833250" cy="8682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ophy, Achievement, Award, Cup, Merit, Prize, Sports">
            <a:extLst>
              <a:ext uri="{FF2B5EF4-FFF2-40B4-BE49-F238E27FC236}">
                <a16:creationId xmlns:a16="http://schemas.microsoft.com/office/drawing/2014/main" id="{5AEE57F2-4639-436E-8F98-EAD7070C11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5684" y="3227247"/>
            <a:ext cx="625344" cy="78714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tective, Clues, Find, Finger, Fingerprints, Mystery">
            <a:extLst>
              <a:ext uri="{FF2B5EF4-FFF2-40B4-BE49-F238E27FC236}">
                <a16:creationId xmlns:a16="http://schemas.microsoft.com/office/drawing/2014/main" id="{9917B9BB-8715-4274-AF17-8BA9B595F3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15071" y="3801850"/>
            <a:ext cx="718882" cy="7198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linds, Closed, Furniture, Window, Curtain, Gray Window">
            <a:extLst>
              <a:ext uri="{FF2B5EF4-FFF2-40B4-BE49-F238E27FC236}">
                <a16:creationId xmlns:a16="http://schemas.microsoft.com/office/drawing/2014/main" id="{204BDDB0-BA33-41EA-93B0-06F6AB669C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96678" y="4351595"/>
            <a:ext cx="812571" cy="76980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lay, Start, Video, Film, Arrow, Media, Multimedia">
            <a:extLst>
              <a:ext uri="{FF2B5EF4-FFF2-40B4-BE49-F238E27FC236}">
                <a16:creationId xmlns:a16="http://schemas.microsoft.com/office/drawing/2014/main" id="{5A8CB4AF-6822-4591-A507-FD866D3B16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1893" y="5038119"/>
            <a:ext cx="528855" cy="52885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an, Woman, Opera, Phantom, Chant, Electric Guitar">
            <a:extLst>
              <a:ext uri="{FF2B5EF4-FFF2-40B4-BE49-F238E27FC236}">
                <a16:creationId xmlns:a16="http://schemas.microsoft.com/office/drawing/2014/main" id="{65631988-D398-4F43-BFED-6193974051F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76830" y="5414878"/>
            <a:ext cx="1064654" cy="755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cycling, Symbol, Logo, Green, Eco">
            <a:extLst>
              <a:ext uri="{FF2B5EF4-FFF2-40B4-BE49-F238E27FC236}">
                <a16:creationId xmlns:a16="http://schemas.microsoft.com/office/drawing/2014/main" id="{059C3CFC-1944-4885-941B-EE38AEF896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5792" y="3705522"/>
            <a:ext cx="2122831" cy="212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animBg="1"/>
      <p:bldP spid="51" grpId="0" animBg="1"/>
      <p:bldP spid="52" grpId="0" animBg="1"/>
      <p:bldP spid="53" grpId="0" animBg="1"/>
      <p:bldP spid="54" grpId="0" animBg="1"/>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1">
            <a:extLst>
              <a:ext uri="{FF2B5EF4-FFF2-40B4-BE49-F238E27FC236}">
                <a16:creationId xmlns:a16="http://schemas.microsoft.com/office/drawing/2014/main" id="{569A23B3-EB01-40BB-8FBE-63A99637CE09}"/>
              </a:ext>
            </a:extLst>
          </p:cNvPr>
          <p:cNvSpPr/>
          <p:nvPr/>
        </p:nvSpPr>
        <p:spPr>
          <a:xfrm>
            <a:off x="7336796" y="247318"/>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le sac</a:t>
            </a:r>
          </a:p>
        </p:txBody>
      </p:sp>
      <p:sp>
        <p:nvSpPr>
          <p:cNvPr id="45" name="Rounded Rectangle 22">
            <a:extLst>
              <a:ext uri="{FF2B5EF4-FFF2-40B4-BE49-F238E27FC236}">
                <a16:creationId xmlns:a16="http://schemas.microsoft.com/office/drawing/2014/main" id="{D208B88B-F2BB-4A26-9B4B-15E65BB2F0E5}"/>
              </a:ext>
            </a:extLst>
          </p:cNvPr>
          <p:cNvSpPr/>
          <p:nvPr/>
        </p:nvSpPr>
        <p:spPr>
          <a:xfrm>
            <a:off x="7336796" y="247318"/>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bag</a:t>
            </a:r>
          </a:p>
        </p:txBody>
      </p:sp>
      <p:sp>
        <p:nvSpPr>
          <p:cNvPr id="40" name="Rounded Rectangle 39">
            <a:extLst>
              <a:ext uri="{FF2B5EF4-FFF2-40B4-BE49-F238E27FC236}">
                <a16:creationId xmlns:a16="http://schemas.microsoft.com/office/drawing/2014/main" id="{1D335573-7586-BE40-8AAA-12EA611DBC91}"/>
              </a:ext>
            </a:extLst>
          </p:cNvPr>
          <p:cNvSpPr/>
          <p:nvPr/>
        </p:nvSpPr>
        <p:spPr>
          <a:xfrm>
            <a:off x="9631166" y="168225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je/</a:t>
            </a:r>
            <a:r>
              <a:rPr lang="en-US" sz="2400" b="1" dirty="0" err="1"/>
              <a:t>tu</a:t>
            </a:r>
            <a:r>
              <a:rPr lang="en-US" sz="2400" b="1" dirty="0"/>
              <a:t> </a:t>
            </a:r>
            <a:r>
              <a:rPr lang="en-US" sz="2400" b="1" dirty="0" err="1"/>
              <a:t>mets</a:t>
            </a:r>
            <a:endParaRPr lang="en-US" sz="2400" b="1" dirty="0"/>
          </a:p>
        </p:txBody>
      </p:sp>
      <p:sp>
        <p:nvSpPr>
          <p:cNvPr id="41" name="Rounded Rectangle 40">
            <a:extLst>
              <a:ext uri="{FF2B5EF4-FFF2-40B4-BE49-F238E27FC236}">
                <a16:creationId xmlns:a16="http://schemas.microsoft.com/office/drawing/2014/main" id="{9B9700FB-BC68-8642-9F0B-73FAA68157CD}"/>
              </a:ext>
            </a:extLst>
          </p:cNvPr>
          <p:cNvSpPr/>
          <p:nvPr/>
        </p:nvSpPr>
        <p:spPr>
          <a:xfrm>
            <a:off x="9631166" y="3117187"/>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je/</a:t>
            </a:r>
            <a:r>
              <a:rPr lang="en-US" sz="2400" b="1" dirty="0" err="1"/>
              <a:t>tu</a:t>
            </a:r>
            <a:r>
              <a:rPr lang="en-US" sz="2400" b="1" dirty="0"/>
              <a:t> </a:t>
            </a:r>
            <a:r>
              <a:rPr lang="en-US" sz="2400" b="1" dirty="0" err="1"/>
              <a:t>remets</a:t>
            </a:r>
            <a:endParaRPr lang="en-US" sz="2400" b="1" dirty="0"/>
          </a:p>
        </p:txBody>
      </p:sp>
      <p:sp>
        <p:nvSpPr>
          <p:cNvPr id="42" name="Rounded Rectangle 41">
            <a:extLst>
              <a:ext uri="{FF2B5EF4-FFF2-40B4-BE49-F238E27FC236}">
                <a16:creationId xmlns:a16="http://schemas.microsoft.com/office/drawing/2014/main" id="{4F76C153-260F-F44E-80FD-C47191ACA971}"/>
              </a:ext>
            </a:extLst>
          </p:cNvPr>
          <p:cNvSpPr/>
          <p:nvPr/>
        </p:nvSpPr>
        <p:spPr>
          <a:xfrm>
            <a:off x="9631166" y="454256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il/</a:t>
            </a:r>
            <a:r>
              <a:rPr lang="en-US" sz="2400" b="1" dirty="0" err="1"/>
              <a:t>elle</a:t>
            </a:r>
            <a:r>
              <a:rPr lang="en-US" sz="2400" b="1" dirty="0"/>
              <a:t> </a:t>
            </a:r>
            <a:r>
              <a:rPr lang="en-US" sz="2400" b="1" dirty="0" err="1"/>
              <a:t>remet</a:t>
            </a:r>
            <a:endParaRPr lang="en-US" sz="2400" b="1"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ounded Rectangle 1">
            <a:extLst>
              <a:ext uri="{FF2B5EF4-FFF2-40B4-BE49-F238E27FC236}">
                <a16:creationId xmlns:a16="http://schemas.microsoft.com/office/drawing/2014/main" id="{E0267629-C19F-9147-8431-58E0EC4638C7}"/>
              </a:ext>
            </a:extLst>
          </p:cNvPr>
          <p:cNvSpPr/>
          <p:nvPr/>
        </p:nvSpPr>
        <p:spPr>
          <a:xfrm>
            <a:off x="453686" y="1682253"/>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 </a:t>
            </a:r>
            <a:r>
              <a:rPr lang="en-US" sz="2400" b="1" dirty="0" err="1"/>
              <a:t>campagne</a:t>
            </a:r>
            <a:endParaRPr lang="en-US" sz="2400" b="1" dirty="0"/>
          </a:p>
        </p:txBody>
      </p:sp>
      <p:sp>
        <p:nvSpPr>
          <p:cNvPr id="9" name="Rounded Rectangle 8">
            <a:extLst>
              <a:ext uri="{FF2B5EF4-FFF2-40B4-BE49-F238E27FC236}">
                <a16:creationId xmlns:a16="http://schemas.microsoft.com/office/drawing/2014/main" id="{308BBF73-E883-8145-9929-3BFEFA5743E2}"/>
              </a:ext>
            </a:extLst>
          </p:cNvPr>
          <p:cNvSpPr/>
          <p:nvPr/>
        </p:nvSpPr>
        <p:spPr>
          <a:xfrm>
            <a:off x="2748056" y="1682253"/>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le dollar</a:t>
            </a:r>
          </a:p>
        </p:txBody>
      </p:sp>
      <p:sp>
        <p:nvSpPr>
          <p:cNvPr id="10" name="Rounded Rectangle 9">
            <a:extLst>
              <a:ext uri="{FF2B5EF4-FFF2-40B4-BE49-F238E27FC236}">
                <a16:creationId xmlns:a16="http://schemas.microsoft.com/office/drawing/2014/main" id="{693B7D61-848C-2B4F-968E-863349D863B9}"/>
              </a:ext>
            </a:extLst>
          </p:cNvPr>
          <p:cNvSpPr/>
          <p:nvPr/>
        </p:nvSpPr>
        <p:spPr>
          <a:xfrm>
            <a:off x="5042426" y="1682253"/>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le </a:t>
            </a:r>
            <a:r>
              <a:rPr lang="en-US" sz="2400" b="1" dirty="0" err="1"/>
              <a:t>fleuve</a:t>
            </a:r>
            <a:endParaRPr lang="en-US" sz="2400" b="1" dirty="0"/>
          </a:p>
        </p:txBody>
      </p:sp>
      <p:sp>
        <p:nvSpPr>
          <p:cNvPr id="12" name="Rounded Rectangle 11">
            <a:extLst>
              <a:ext uri="{FF2B5EF4-FFF2-40B4-BE49-F238E27FC236}">
                <a16:creationId xmlns:a16="http://schemas.microsoft.com/office/drawing/2014/main" id="{8BA501FC-1A63-9E43-8085-7FC6888F6352}"/>
              </a:ext>
            </a:extLst>
          </p:cNvPr>
          <p:cNvSpPr/>
          <p:nvPr/>
        </p:nvSpPr>
        <p:spPr>
          <a:xfrm>
            <a:off x="7336796" y="1682253"/>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l’habitant</a:t>
            </a:r>
            <a:r>
              <a:rPr lang="en-US" sz="2400" b="1" dirty="0"/>
              <a:t> (m)</a:t>
            </a:r>
          </a:p>
        </p:txBody>
      </p:sp>
      <p:sp>
        <p:nvSpPr>
          <p:cNvPr id="14" name="Rounded Rectangle 13">
            <a:extLst>
              <a:ext uri="{FF2B5EF4-FFF2-40B4-BE49-F238E27FC236}">
                <a16:creationId xmlns:a16="http://schemas.microsoft.com/office/drawing/2014/main" id="{67FD658C-7F65-5A4C-AE51-F35F12B11D36}"/>
              </a:ext>
            </a:extLst>
          </p:cNvPr>
          <p:cNvSpPr/>
          <p:nvPr/>
        </p:nvSpPr>
        <p:spPr>
          <a:xfrm>
            <a:off x="453686" y="3117187"/>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jamais</a:t>
            </a:r>
          </a:p>
        </p:txBody>
      </p:sp>
      <p:sp>
        <p:nvSpPr>
          <p:cNvPr id="15" name="Rounded Rectangle 14">
            <a:extLst>
              <a:ext uri="{FF2B5EF4-FFF2-40B4-BE49-F238E27FC236}">
                <a16:creationId xmlns:a16="http://schemas.microsoft.com/office/drawing/2014/main" id="{E47EAE9B-B67F-1749-B086-7B2046A0DB5F}"/>
              </a:ext>
            </a:extLst>
          </p:cNvPr>
          <p:cNvSpPr/>
          <p:nvPr/>
        </p:nvSpPr>
        <p:spPr>
          <a:xfrm>
            <a:off x="2748056" y="3117187"/>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le lac</a:t>
            </a:r>
          </a:p>
        </p:txBody>
      </p:sp>
      <p:sp>
        <p:nvSpPr>
          <p:cNvPr id="16" name="Rounded Rectangle 15">
            <a:extLst>
              <a:ext uri="{FF2B5EF4-FFF2-40B4-BE49-F238E27FC236}">
                <a16:creationId xmlns:a16="http://schemas.microsoft.com/office/drawing/2014/main" id="{6D6A81E6-1D4C-484C-A0BA-9A619F5DB1A4}"/>
              </a:ext>
            </a:extLst>
          </p:cNvPr>
          <p:cNvSpPr/>
          <p:nvPr/>
        </p:nvSpPr>
        <p:spPr>
          <a:xfrm>
            <a:off x="5042426" y="3117187"/>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il/</a:t>
            </a:r>
            <a:r>
              <a:rPr lang="en-US" sz="2400" b="1" dirty="0" err="1"/>
              <a:t>elle</a:t>
            </a:r>
            <a:r>
              <a:rPr lang="en-US" sz="2400" b="1" dirty="0"/>
              <a:t> met</a:t>
            </a:r>
          </a:p>
        </p:txBody>
      </p:sp>
      <p:sp>
        <p:nvSpPr>
          <p:cNvPr id="17" name="Rounded Rectangle 16">
            <a:extLst>
              <a:ext uri="{FF2B5EF4-FFF2-40B4-BE49-F238E27FC236}">
                <a16:creationId xmlns:a16="http://schemas.microsoft.com/office/drawing/2014/main" id="{7C3DC35C-D671-BB40-9ECE-13D6AE75E91B}"/>
              </a:ext>
            </a:extLst>
          </p:cNvPr>
          <p:cNvSpPr/>
          <p:nvPr/>
        </p:nvSpPr>
        <p:spPr>
          <a:xfrm>
            <a:off x="7336796" y="3117187"/>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mettre</a:t>
            </a:r>
            <a:endParaRPr lang="en-US" sz="2400" b="1" dirty="0"/>
          </a:p>
        </p:txBody>
      </p:sp>
      <p:sp>
        <p:nvSpPr>
          <p:cNvPr id="19" name="Rounded Rectangle 18">
            <a:extLst>
              <a:ext uri="{FF2B5EF4-FFF2-40B4-BE49-F238E27FC236}">
                <a16:creationId xmlns:a16="http://schemas.microsoft.com/office/drawing/2014/main" id="{BEFF0AAF-B27A-BF4C-B93B-61966D500A56}"/>
              </a:ext>
            </a:extLst>
          </p:cNvPr>
          <p:cNvSpPr/>
          <p:nvPr/>
        </p:nvSpPr>
        <p:spPr>
          <a:xfrm>
            <a:off x="453686" y="455212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perdre</a:t>
            </a:r>
            <a:endParaRPr lang="en-US" sz="2400" b="1" dirty="0"/>
          </a:p>
        </p:txBody>
      </p:sp>
      <p:sp>
        <p:nvSpPr>
          <p:cNvPr id="20" name="Rounded Rectangle 19">
            <a:extLst>
              <a:ext uri="{FF2B5EF4-FFF2-40B4-BE49-F238E27FC236}">
                <a16:creationId xmlns:a16="http://schemas.microsoft.com/office/drawing/2014/main" id="{3636D293-944D-EF4C-BC8D-F5348D63FA5D}"/>
              </a:ext>
            </a:extLst>
          </p:cNvPr>
          <p:cNvSpPr/>
          <p:nvPr/>
        </p:nvSpPr>
        <p:spPr>
          <a:xfrm>
            <a:off x="2748056" y="455212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 population</a:t>
            </a:r>
          </a:p>
        </p:txBody>
      </p:sp>
      <p:sp>
        <p:nvSpPr>
          <p:cNvPr id="21" name="Rounded Rectangle 20">
            <a:extLst>
              <a:ext uri="{FF2B5EF4-FFF2-40B4-BE49-F238E27FC236}">
                <a16:creationId xmlns:a16="http://schemas.microsoft.com/office/drawing/2014/main" id="{D906EEF2-4D49-E646-841C-02A83646C6B0}"/>
              </a:ext>
            </a:extLst>
          </p:cNvPr>
          <p:cNvSpPr/>
          <p:nvPr/>
        </p:nvSpPr>
        <p:spPr>
          <a:xfrm>
            <a:off x="5042426" y="455212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 province</a:t>
            </a:r>
          </a:p>
        </p:txBody>
      </p:sp>
      <p:sp>
        <p:nvSpPr>
          <p:cNvPr id="22" name="Rounded Rectangle 21">
            <a:extLst>
              <a:ext uri="{FF2B5EF4-FFF2-40B4-BE49-F238E27FC236}">
                <a16:creationId xmlns:a16="http://schemas.microsoft.com/office/drawing/2014/main" id="{BF886F97-0BA2-F44B-8AA1-042E3C76C9A1}"/>
              </a:ext>
            </a:extLst>
          </p:cNvPr>
          <p:cNvSpPr/>
          <p:nvPr/>
        </p:nvSpPr>
        <p:spPr>
          <a:xfrm>
            <a:off x="7336796" y="4552122"/>
            <a:ext cx="2160000" cy="1274164"/>
          </a:xfrm>
          <a:prstGeom prst="roundRect">
            <a:avLst/>
          </a:prstGeom>
          <a:solidFill>
            <a:srgbClr val="E65D02"/>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remettre</a:t>
            </a:r>
            <a:endParaRPr lang="en-US" sz="2400" b="1" dirty="0"/>
          </a:p>
        </p:txBody>
      </p:sp>
      <p:sp>
        <p:nvSpPr>
          <p:cNvPr id="23" name="Rounded Rectangle 22">
            <a:extLst>
              <a:ext uri="{FF2B5EF4-FFF2-40B4-BE49-F238E27FC236}">
                <a16:creationId xmlns:a16="http://schemas.microsoft.com/office/drawing/2014/main" id="{86436345-8226-8D4C-9790-62E72F2388DB}"/>
              </a:ext>
            </a:extLst>
          </p:cNvPr>
          <p:cNvSpPr/>
          <p:nvPr/>
        </p:nvSpPr>
        <p:spPr>
          <a:xfrm>
            <a:off x="453686" y="1682253"/>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countryside</a:t>
            </a:r>
          </a:p>
        </p:txBody>
      </p:sp>
      <p:sp>
        <p:nvSpPr>
          <p:cNvPr id="24" name="Rounded Rectangle 23">
            <a:extLst>
              <a:ext uri="{FF2B5EF4-FFF2-40B4-BE49-F238E27FC236}">
                <a16:creationId xmlns:a16="http://schemas.microsoft.com/office/drawing/2014/main" id="{ADD6D7EA-D54E-8146-8222-F27AE7FE3A98}"/>
              </a:ext>
            </a:extLst>
          </p:cNvPr>
          <p:cNvSpPr/>
          <p:nvPr/>
        </p:nvSpPr>
        <p:spPr>
          <a:xfrm>
            <a:off x="2748056" y="1682253"/>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dollar</a:t>
            </a:r>
          </a:p>
        </p:txBody>
      </p:sp>
      <p:sp>
        <p:nvSpPr>
          <p:cNvPr id="25" name="Rounded Rectangle 24">
            <a:extLst>
              <a:ext uri="{FF2B5EF4-FFF2-40B4-BE49-F238E27FC236}">
                <a16:creationId xmlns:a16="http://schemas.microsoft.com/office/drawing/2014/main" id="{FB42EAC2-1B32-134C-BB22-E325E5F4C84B}"/>
              </a:ext>
            </a:extLst>
          </p:cNvPr>
          <p:cNvSpPr/>
          <p:nvPr/>
        </p:nvSpPr>
        <p:spPr>
          <a:xfrm>
            <a:off x="5042426" y="1682253"/>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river</a:t>
            </a:r>
          </a:p>
        </p:txBody>
      </p:sp>
      <p:sp>
        <p:nvSpPr>
          <p:cNvPr id="27" name="Rounded Rectangle 26">
            <a:extLst>
              <a:ext uri="{FF2B5EF4-FFF2-40B4-BE49-F238E27FC236}">
                <a16:creationId xmlns:a16="http://schemas.microsoft.com/office/drawing/2014/main" id="{16981A86-CF05-804A-AD31-6F1207119C52}"/>
              </a:ext>
            </a:extLst>
          </p:cNvPr>
          <p:cNvSpPr/>
          <p:nvPr/>
        </p:nvSpPr>
        <p:spPr>
          <a:xfrm>
            <a:off x="7336796" y="1682253"/>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resident (m)</a:t>
            </a:r>
          </a:p>
        </p:txBody>
      </p:sp>
      <p:sp>
        <p:nvSpPr>
          <p:cNvPr id="29" name="Rounded Rectangle 28">
            <a:extLst>
              <a:ext uri="{FF2B5EF4-FFF2-40B4-BE49-F238E27FC236}">
                <a16:creationId xmlns:a16="http://schemas.microsoft.com/office/drawing/2014/main" id="{987EE75C-EABD-7741-A372-F7C3D0F83ECC}"/>
              </a:ext>
            </a:extLst>
          </p:cNvPr>
          <p:cNvSpPr/>
          <p:nvPr/>
        </p:nvSpPr>
        <p:spPr>
          <a:xfrm>
            <a:off x="453686" y="3117187"/>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never</a:t>
            </a:r>
          </a:p>
        </p:txBody>
      </p:sp>
      <p:sp>
        <p:nvSpPr>
          <p:cNvPr id="30" name="Rounded Rectangle 29">
            <a:extLst>
              <a:ext uri="{FF2B5EF4-FFF2-40B4-BE49-F238E27FC236}">
                <a16:creationId xmlns:a16="http://schemas.microsoft.com/office/drawing/2014/main" id="{EB3DF91A-973C-6749-B10F-C37074D3F768}"/>
              </a:ext>
            </a:extLst>
          </p:cNvPr>
          <p:cNvSpPr/>
          <p:nvPr/>
        </p:nvSpPr>
        <p:spPr>
          <a:xfrm>
            <a:off x="2748056" y="3117187"/>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lake</a:t>
            </a:r>
          </a:p>
        </p:txBody>
      </p:sp>
      <p:sp>
        <p:nvSpPr>
          <p:cNvPr id="31" name="Rounded Rectangle 30">
            <a:extLst>
              <a:ext uri="{FF2B5EF4-FFF2-40B4-BE49-F238E27FC236}">
                <a16:creationId xmlns:a16="http://schemas.microsoft.com/office/drawing/2014/main" id="{2FF7613B-41F2-8A41-BCBF-A1ADE352E1EC}"/>
              </a:ext>
            </a:extLst>
          </p:cNvPr>
          <p:cNvSpPr/>
          <p:nvPr/>
        </p:nvSpPr>
        <p:spPr>
          <a:xfrm>
            <a:off x="5042426" y="3117187"/>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he/she puts</a:t>
            </a:r>
          </a:p>
        </p:txBody>
      </p:sp>
      <p:sp>
        <p:nvSpPr>
          <p:cNvPr id="32" name="Rounded Rectangle 31">
            <a:extLst>
              <a:ext uri="{FF2B5EF4-FFF2-40B4-BE49-F238E27FC236}">
                <a16:creationId xmlns:a16="http://schemas.microsoft.com/office/drawing/2014/main" id="{D374857F-FA28-8E4C-965A-B7CD51F819BF}"/>
              </a:ext>
            </a:extLst>
          </p:cNvPr>
          <p:cNvSpPr/>
          <p:nvPr/>
        </p:nvSpPr>
        <p:spPr>
          <a:xfrm>
            <a:off x="7336796" y="3117187"/>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put, putting</a:t>
            </a:r>
          </a:p>
        </p:txBody>
      </p:sp>
      <p:sp>
        <p:nvSpPr>
          <p:cNvPr id="34" name="Rounded Rectangle 33">
            <a:extLst>
              <a:ext uri="{FF2B5EF4-FFF2-40B4-BE49-F238E27FC236}">
                <a16:creationId xmlns:a16="http://schemas.microsoft.com/office/drawing/2014/main" id="{B97882DB-E9B9-124F-BE5B-DBA004E2AFFF}"/>
              </a:ext>
            </a:extLst>
          </p:cNvPr>
          <p:cNvSpPr/>
          <p:nvPr/>
        </p:nvSpPr>
        <p:spPr>
          <a:xfrm>
            <a:off x="453686" y="455212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to lose, losing</a:t>
            </a:r>
          </a:p>
        </p:txBody>
      </p:sp>
      <p:sp>
        <p:nvSpPr>
          <p:cNvPr id="35" name="Rounded Rectangle 34">
            <a:extLst>
              <a:ext uri="{FF2B5EF4-FFF2-40B4-BE49-F238E27FC236}">
                <a16:creationId xmlns:a16="http://schemas.microsoft.com/office/drawing/2014/main" id="{D816976F-51D4-8C4B-8997-6C8956856C4D}"/>
              </a:ext>
            </a:extLst>
          </p:cNvPr>
          <p:cNvSpPr/>
          <p:nvPr/>
        </p:nvSpPr>
        <p:spPr>
          <a:xfrm>
            <a:off x="2748056" y="455212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population</a:t>
            </a:r>
          </a:p>
        </p:txBody>
      </p:sp>
      <p:sp>
        <p:nvSpPr>
          <p:cNvPr id="36" name="Rounded Rectangle 35">
            <a:extLst>
              <a:ext uri="{FF2B5EF4-FFF2-40B4-BE49-F238E27FC236}">
                <a16:creationId xmlns:a16="http://schemas.microsoft.com/office/drawing/2014/main" id="{EF419839-EB21-B948-A22E-A86E43B6A41A}"/>
              </a:ext>
            </a:extLst>
          </p:cNvPr>
          <p:cNvSpPr/>
          <p:nvPr/>
        </p:nvSpPr>
        <p:spPr>
          <a:xfrm>
            <a:off x="5042426" y="455212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province</a:t>
            </a:r>
          </a:p>
        </p:txBody>
      </p:sp>
      <p:sp>
        <p:nvSpPr>
          <p:cNvPr id="37" name="Rounded Rectangle 36">
            <a:extLst>
              <a:ext uri="{FF2B5EF4-FFF2-40B4-BE49-F238E27FC236}">
                <a16:creationId xmlns:a16="http://schemas.microsoft.com/office/drawing/2014/main" id="{B3C63F11-ACE8-9C43-9830-EE52678C07DB}"/>
              </a:ext>
            </a:extLst>
          </p:cNvPr>
          <p:cNvSpPr/>
          <p:nvPr/>
        </p:nvSpPr>
        <p:spPr>
          <a:xfrm>
            <a:off x="7336796" y="455212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put back, putting back</a:t>
            </a:r>
          </a:p>
        </p:txBody>
      </p:sp>
      <p:sp>
        <p:nvSpPr>
          <p:cNvPr id="33" name="Rounded Rectangle 32">
            <a:extLst>
              <a:ext uri="{FF2B5EF4-FFF2-40B4-BE49-F238E27FC236}">
                <a16:creationId xmlns:a16="http://schemas.microsoft.com/office/drawing/2014/main" id="{2BDFD5EF-1747-8545-B01D-4087B0080716}"/>
              </a:ext>
            </a:extLst>
          </p:cNvPr>
          <p:cNvSpPr/>
          <p:nvPr/>
        </p:nvSpPr>
        <p:spPr>
          <a:xfrm>
            <a:off x="9631166" y="168225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I/you put</a:t>
            </a:r>
          </a:p>
        </p:txBody>
      </p:sp>
      <p:sp>
        <p:nvSpPr>
          <p:cNvPr id="38" name="Rounded Rectangle 37">
            <a:extLst>
              <a:ext uri="{FF2B5EF4-FFF2-40B4-BE49-F238E27FC236}">
                <a16:creationId xmlns:a16="http://schemas.microsoft.com/office/drawing/2014/main" id="{A84D6638-3F5D-5145-9D1B-1C8DA38B4765}"/>
              </a:ext>
            </a:extLst>
          </p:cNvPr>
          <p:cNvSpPr/>
          <p:nvPr/>
        </p:nvSpPr>
        <p:spPr>
          <a:xfrm>
            <a:off x="9631166" y="3117187"/>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I/you put back</a:t>
            </a:r>
          </a:p>
        </p:txBody>
      </p:sp>
      <p:sp>
        <p:nvSpPr>
          <p:cNvPr id="39" name="Rounded Rectangle 38">
            <a:extLst>
              <a:ext uri="{FF2B5EF4-FFF2-40B4-BE49-F238E27FC236}">
                <a16:creationId xmlns:a16="http://schemas.microsoft.com/office/drawing/2014/main" id="{BF9207C9-96F0-4D4F-8154-C1FF6DAE5532}"/>
              </a:ext>
            </a:extLst>
          </p:cNvPr>
          <p:cNvSpPr/>
          <p:nvPr/>
        </p:nvSpPr>
        <p:spPr>
          <a:xfrm>
            <a:off x="9631166" y="4552122"/>
            <a:ext cx="2160000" cy="12741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he/she puts back</a:t>
            </a:r>
          </a:p>
        </p:txBody>
      </p:sp>
      <p:sp>
        <p:nvSpPr>
          <p:cNvPr id="43" name="Rounded Rectangle 46">
            <a:extLst>
              <a:ext uri="{FF2B5EF4-FFF2-40B4-BE49-F238E27FC236}">
                <a16:creationId xmlns:a16="http://schemas.microsoft.com/office/drawing/2014/main" id="{0FD6DD51-3177-4A60-9D99-9C513721D31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850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3" grpId="0" animBg="1"/>
      <p:bldP spid="24" grpId="0" animBg="1"/>
      <p:bldP spid="25" grpId="0" animBg="1"/>
      <p:bldP spid="27" grpId="0" animBg="1"/>
      <p:bldP spid="29" grpId="0" animBg="1"/>
      <p:bldP spid="30" grpId="0" animBg="1"/>
      <p:bldP spid="31" grpId="0" animBg="1"/>
      <p:bldP spid="32" grpId="0" animBg="1"/>
      <p:bldP spid="34" grpId="0" animBg="1"/>
      <p:bldP spid="35" grpId="0" animBg="1"/>
      <p:bldP spid="36" grpId="0" animBg="1"/>
      <p:bldP spid="37" grpId="0" animBg="1"/>
      <p:bldP spid="33"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73ECB20A-92FD-DA4B-B305-4E7830E78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17" y="168318"/>
            <a:ext cx="5535966" cy="5535966"/>
          </a:xfrm>
          <a:prstGeom prst="rect">
            <a:avLst/>
          </a:prstGeom>
        </p:spPr>
      </p:pic>
      <p:sp>
        <p:nvSpPr>
          <p:cNvPr id="5" name="TextBox 4">
            <a:extLst>
              <a:ext uri="{FF2B5EF4-FFF2-40B4-BE49-F238E27FC236}">
                <a16:creationId xmlns:a16="http://schemas.microsoft.com/office/drawing/2014/main" id="{F83D1CBB-7E60-7C48-862D-EEE4ED9E4972}"/>
              </a:ext>
            </a:extLst>
          </p:cNvPr>
          <p:cNvSpPr txBox="1"/>
          <p:nvPr/>
        </p:nvSpPr>
        <p:spPr>
          <a:xfrm>
            <a:off x="0" y="4814427"/>
            <a:ext cx="12192000" cy="646331"/>
          </a:xfrm>
          <a:prstGeom prst="rect">
            <a:avLst/>
          </a:prstGeom>
          <a:noFill/>
        </p:spPr>
        <p:txBody>
          <a:bodyPr wrap="square" rtlCol="0">
            <a:spAutoFit/>
          </a:bodyPr>
          <a:lstStyle/>
          <a:p>
            <a:pPr algn="ctr"/>
            <a:r>
              <a:rPr lang="fr-FR" sz="3600" dirty="0">
                <a:solidFill>
                  <a:schemeClr val="accent5">
                    <a:lumMod val="50000"/>
                  </a:schemeClr>
                </a:solidFill>
              </a:rPr>
              <a:t>On utilise   </a:t>
            </a:r>
            <a:r>
              <a:rPr lang="fr-FR" sz="3600" b="1" dirty="0">
                <a:solidFill>
                  <a:schemeClr val="accent5">
                    <a:lumMod val="50000"/>
                  </a:schemeClr>
                </a:solidFill>
              </a:rPr>
              <a:t>le   dollar   </a:t>
            </a:r>
            <a:r>
              <a:rPr lang="fr-FR" sz="3600" dirty="0">
                <a:solidFill>
                  <a:schemeClr val="accent5">
                    <a:lumMod val="50000"/>
                  </a:schemeClr>
                </a:solidFill>
              </a:rPr>
              <a:t>canadien au Canada. </a:t>
            </a:r>
          </a:p>
        </p:txBody>
      </p:sp>
      <p:sp>
        <p:nvSpPr>
          <p:cNvPr id="9" name="Rounded Rectangle 8">
            <a:extLst>
              <a:ext uri="{FF2B5EF4-FFF2-40B4-BE49-F238E27FC236}">
                <a16:creationId xmlns:a16="http://schemas.microsoft.com/office/drawing/2014/main" id="{67F0709C-F849-674B-B44A-CBE1A26F9431}"/>
              </a:ext>
            </a:extLst>
          </p:cNvPr>
          <p:cNvSpPr/>
          <p:nvPr/>
        </p:nvSpPr>
        <p:spPr>
          <a:xfrm>
            <a:off x="3328017" y="4777098"/>
            <a:ext cx="2509651"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dollar</a:t>
            </a:r>
          </a:p>
        </p:txBody>
      </p:sp>
      <p:sp>
        <p:nvSpPr>
          <p:cNvPr id="10" name="Rounded Rectangle 46">
            <a:extLst>
              <a:ext uri="{FF2B5EF4-FFF2-40B4-BE49-F238E27FC236}">
                <a16:creationId xmlns:a16="http://schemas.microsoft.com/office/drawing/2014/main" id="{BB21DC6E-3D64-2644-956C-E70018A0253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47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D1CBB-7E60-7C48-862D-EEE4ED9E4972}"/>
              </a:ext>
            </a:extLst>
          </p:cNvPr>
          <p:cNvSpPr txBox="1"/>
          <p:nvPr/>
        </p:nvSpPr>
        <p:spPr>
          <a:xfrm>
            <a:off x="0" y="4186674"/>
            <a:ext cx="12192000" cy="1754326"/>
          </a:xfrm>
          <a:prstGeom prst="rect">
            <a:avLst/>
          </a:prstGeom>
          <a:noFill/>
        </p:spPr>
        <p:txBody>
          <a:bodyPr wrap="square" rtlCol="0">
            <a:spAutoFit/>
          </a:bodyPr>
          <a:lstStyle/>
          <a:p>
            <a:pPr algn="ctr"/>
            <a:r>
              <a:rPr lang="fr-FR" sz="3600" dirty="0">
                <a:solidFill>
                  <a:schemeClr val="accent5">
                    <a:lumMod val="50000"/>
                  </a:schemeClr>
                </a:solidFill>
              </a:rPr>
              <a:t>Quelle est la </a:t>
            </a:r>
            <a:r>
              <a:rPr lang="fr-FR" sz="3600" b="1" dirty="0">
                <a:solidFill>
                  <a:schemeClr val="accent5">
                    <a:lumMod val="50000"/>
                  </a:schemeClr>
                </a:solidFill>
              </a:rPr>
              <a:t>population</a:t>
            </a:r>
            <a:r>
              <a:rPr lang="fr-FR" sz="3600" dirty="0">
                <a:solidFill>
                  <a:schemeClr val="accent5">
                    <a:lumMod val="50000"/>
                  </a:schemeClr>
                </a:solidFill>
              </a:rPr>
              <a:t> du Canada? </a:t>
            </a:r>
          </a:p>
          <a:p>
            <a:pPr algn="ctr"/>
            <a:endParaRPr lang="fr-FR" sz="3600" dirty="0">
              <a:solidFill>
                <a:schemeClr val="accent5">
                  <a:lumMod val="50000"/>
                </a:schemeClr>
              </a:solidFill>
            </a:endParaRPr>
          </a:p>
          <a:p>
            <a:pPr algn="ctr"/>
            <a:r>
              <a:rPr lang="fr-FR" sz="3600" dirty="0">
                <a:solidFill>
                  <a:schemeClr val="accent5">
                    <a:lumMod val="50000"/>
                  </a:schemeClr>
                </a:solidFill>
              </a:rPr>
              <a:t>Le Canada a 35 millions d’</a:t>
            </a:r>
            <a:r>
              <a:rPr lang="fr-FR" sz="3600" b="1" dirty="0">
                <a:solidFill>
                  <a:schemeClr val="accent5">
                    <a:lumMod val="50000"/>
                  </a:schemeClr>
                </a:solidFill>
              </a:rPr>
              <a:t>habitants</a:t>
            </a:r>
            <a:r>
              <a:rPr lang="fr-FR" sz="3600" dirty="0">
                <a:solidFill>
                  <a:schemeClr val="accent5">
                    <a:lumMod val="50000"/>
                  </a:schemeClr>
                </a:solidFill>
              </a:rPr>
              <a:t> !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sp>
        <p:nvSpPr>
          <p:cNvPr id="10" name="Rounded Rectangle 9">
            <a:extLst>
              <a:ext uri="{FF2B5EF4-FFF2-40B4-BE49-F238E27FC236}">
                <a16:creationId xmlns:a16="http://schemas.microsoft.com/office/drawing/2014/main" id="{EBEE3BCA-2813-9D4E-BF0A-2B75F045A694}"/>
              </a:ext>
            </a:extLst>
          </p:cNvPr>
          <p:cNvSpPr/>
          <p:nvPr/>
        </p:nvSpPr>
        <p:spPr>
          <a:xfrm>
            <a:off x="4275439" y="4145109"/>
            <a:ext cx="3012052"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population</a:t>
            </a:r>
          </a:p>
        </p:txBody>
      </p:sp>
      <p:sp>
        <p:nvSpPr>
          <p:cNvPr id="11" name="Rounded Rectangle 10">
            <a:extLst>
              <a:ext uri="{FF2B5EF4-FFF2-40B4-BE49-F238E27FC236}">
                <a16:creationId xmlns:a16="http://schemas.microsoft.com/office/drawing/2014/main" id="{C4582F21-D8FE-7F4E-8CBB-D599569377F7}"/>
              </a:ext>
            </a:extLst>
          </p:cNvPr>
          <p:cNvSpPr/>
          <p:nvPr/>
        </p:nvSpPr>
        <p:spPr>
          <a:xfrm>
            <a:off x="7852138" y="5220012"/>
            <a:ext cx="2177868"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residents</a:t>
            </a:r>
          </a:p>
        </p:txBody>
      </p:sp>
      <p:pic>
        <p:nvPicPr>
          <p:cNvPr id="6" name="Picture 5" descr="Icon&#10;&#10;Description automatically generated">
            <a:extLst>
              <a:ext uri="{FF2B5EF4-FFF2-40B4-BE49-F238E27FC236}">
                <a16:creationId xmlns:a16="http://schemas.microsoft.com/office/drawing/2014/main" id="{C3AF0257-72EF-D949-AB53-E178E0343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238" y="756405"/>
            <a:ext cx="3924300" cy="3924300"/>
          </a:xfrm>
          <a:prstGeom prst="rect">
            <a:avLst/>
          </a:prstGeom>
        </p:spPr>
      </p:pic>
      <p:sp>
        <p:nvSpPr>
          <p:cNvPr id="9" name="Rounded Rectangle 46">
            <a:extLst>
              <a:ext uri="{FF2B5EF4-FFF2-40B4-BE49-F238E27FC236}">
                <a16:creationId xmlns:a16="http://schemas.microsoft.com/office/drawing/2014/main" id="{B77ADDF6-E3A9-EE49-8EA5-58C04B4F01A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531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D1CBB-7E60-7C48-862D-EEE4ED9E4972}"/>
              </a:ext>
            </a:extLst>
          </p:cNvPr>
          <p:cNvSpPr txBox="1"/>
          <p:nvPr/>
        </p:nvSpPr>
        <p:spPr>
          <a:xfrm>
            <a:off x="0" y="5402350"/>
            <a:ext cx="12192000" cy="646331"/>
          </a:xfrm>
          <a:prstGeom prst="rect">
            <a:avLst/>
          </a:prstGeom>
          <a:noFill/>
        </p:spPr>
        <p:txBody>
          <a:bodyPr wrap="square" rtlCol="0">
            <a:spAutoFit/>
          </a:bodyPr>
          <a:lstStyle/>
          <a:p>
            <a:pPr algn="ctr"/>
            <a:r>
              <a:rPr lang="fr-FR" sz="3600" dirty="0">
                <a:solidFill>
                  <a:schemeClr val="accent5">
                    <a:lumMod val="50000"/>
                  </a:schemeClr>
                </a:solidFill>
              </a:rPr>
              <a:t>Le Québec, c’est </a:t>
            </a:r>
            <a:r>
              <a:rPr lang="fr-FR" sz="3600" b="1" dirty="0">
                <a:solidFill>
                  <a:schemeClr val="accent5">
                    <a:lumMod val="50000"/>
                  </a:schemeClr>
                </a:solidFill>
              </a:rPr>
              <a:t>une province </a:t>
            </a:r>
            <a:r>
              <a:rPr lang="fr-FR" sz="3600" dirty="0">
                <a:solidFill>
                  <a:schemeClr val="accent5">
                    <a:lumMod val="50000"/>
                  </a:schemeClr>
                </a:solidFill>
              </a:rPr>
              <a:t>du Canada.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sp>
        <p:nvSpPr>
          <p:cNvPr id="6" name="Rounded Rectangle 5">
            <a:extLst>
              <a:ext uri="{FF2B5EF4-FFF2-40B4-BE49-F238E27FC236}">
                <a16:creationId xmlns:a16="http://schemas.microsoft.com/office/drawing/2014/main" id="{DB4B01F9-DB00-264B-95B1-D2876428A4C6}"/>
              </a:ext>
            </a:extLst>
          </p:cNvPr>
          <p:cNvSpPr/>
          <p:nvPr/>
        </p:nvSpPr>
        <p:spPr>
          <a:xfrm>
            <a:off x="5150958" y="5365021"/>
            <a:ext cx="3023224"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 province</a:t>
            </a:r>
          </a:p>
        </p:txBody>
      </p:sp>
      <p:pic>
        <p:nvPicPr>
          <p:cNvPr id="3" name="Picture 2" descr="Logo, icon, company name&#10;&#10;Description automatically generated">
            <a:extLst>
              <a:ext uri="{FF2B5EF4-FFF2-40B4-BE49-F238E27FC236}">
                <a16:creationId xmlns:a16="http://schemas.microsoft.com/office/drawing/2014/main" id="{728438DD-346A-834D-B283-529B611D4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081" y="1394354"/>
            <a:ext cx="5629838" cy="3747361"/>
          </a:xfrm>
          <a:prstGeom prst="rect">
            <a:avLst/>
          </a:prstGeom>
        </p:spPr>
      </p:pic>
      <p:sp>
        <p:nvSpPr>
          <p:cNvPr id="9" name="Rounded Rectangle 46">
            <a:extLst>
              <a:ext uri="{FF2B5EF4-FFF2-40B4-BE49-F238E27FC236}">
                <a16:creationId xmlns:a16="http://schemas.microsoft.com/office/drawing/2014/main" id="{CE3D0892-D111-DE4B-B12E-21073058B83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71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D1CBB-7E60-7C48-862D-EEE4ED9E4972}"/>
              </a:ext>
            </a:extLst>
          </p:cNvPr>
          <p:cNvSpPr txBox="1"/>
          <p:nvPr/>
        </p:nvSpPr>
        <p:spPr>
          <a:xfrm>
            <a:off x="0" y="4782420"/>
            <a:ext cx="12192000" cy="1475981"/>
          </a:xfrm>
          <a:prstGeom prst="rect">
            <a:avLst/>
          </a:prstGeom>
          <a:noFill/>
        </p:spPr>
        <p:txBody>
          <a:bodyPr wrap="square" rtlCol="0">
            <a:spAutoFit/>
          </a:bodyPr>
          <a:lstStyle/>
          <a:p>
            <a:pPr algn="ctr">
              <a:lnSpc>
                <a:spcPct val="150000"/>
              </a:lnSpc>
            </a:pPr>
            <a:r>
              <a:rPr lang="fr-FR" sz="3200" dirty="0">
                <a:solidFill>
                  <a:schemeClr val="accent5">
                    <a:lumMod val="50000"/>
                  </a:schemeClr>
                </a:solidFill>
              </a:rPr>
              <a:t>Il y a des millions de  </a:t>
            </a:r>
            <a:r>
              <a:rPr lang="fr-FR" sz="3200" b="1" dirty="0">
                <a:solidFill>
                  <a:schemeClr val="accent5">
                    <a:lumMod val="50000"/>
                  </a:schemeClr>
                </a:solidFill>
              </a:rPr>
              <a:t>lacs</a:t>
            </a:r>
            <a:r>
              <a:rPr lang="fr-FR" sz="3200" dirty="0">
                <a:solidFill>
                  <a:schemeClr val="accent5">
                    <a:lumMod val="50000"/>
                  </a:schemeClr>
                </a:solidFill>
              </a:rPr>
              <a:t>  et de </a:t>
            </a:r>
            <a:r>
              <a:rPr lang="fr-FR" sz="3200" b="1" dirty="0">
                <a:solidFill>
                  <a:schemeClr val="accent5">
                    <a:lumMod val="50000"/>
                  </a:schemeClr>
                </a:solidFill>
              </a:rPr>
              <a:t>fleuves</a:t>
            </a:r>
            <a:r>
              <a:rPr lang="fr-FR" sz="3200" dirty="0">
                <a:solidFill>
                  <a:schemeClr val="accent5">
                    <a:lumMod val="50000"/>
                  </a:schemeClr>
                </a:solidFill>
              </a:rPr>
              <a:t> au Canada.</a:t>
            </a:r>
          </a:p>
          <a:p>
            <a:pPr algn="ctr">
              <a:lnSpc>
                <a:spcPct val="150000"/>
              </a:lnSpc>
            </a:pPr>
            <a:r>
              <a:rPr lang="fr-FR" sz="3200" dirty="0">
                <a:solidFill>
                  <a:schemeClr val="accent5">
                    <a:lumMod val="50000"/>
                  </a:schemeClr>
                </a:solidFill>
              </a:rPr>
              <a:t>Voici </a:t>
            </a:r>
            <a:r>
              <a:rPr lang="fr-FR" sz="3200" b="1" dirty="0">
                <a:solidFill>
                  <a:schemeClr val="accent5">
                    <a:lumMod val="50000"/>
                  </a:schemeClr>
                </a:solidFill>
              </a:rPr>
              <a:t>le  lac  </a:t>
            </a:r>
            <a:r>
              <a:rPr lang="fr-FR" sz="3200" dirty="0">
                <a:solidFill>
                  <a:schemeClr val="accent5">
                    <a:lumMod val="50000"/>
                  </a:schemeClr>
                </a:solidFill>
              </a:rPr>
              <a:t>Moraine dans le parc national de Banff.</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Rounded Rectangle 5">
            <a:extLst>
              <a:ext uri="{FF2B5EF4-FFF2-40B4-BE49-F238E27FC236}">
                <a16:creationId xmlns:a16="http://schemas.microsoft.com/office/drawing/2014/main" id="{2FF7E5BE-C3C1-9247-8C7B-D0D650C76D53}"/>
              </a:ext>
            </a:extLst>
          </p:cNvPr>
          <p:cNvSpPr/>
          <p:nvPr/>
        </p:nvSpPr>
        <p:spPr>
          <a:xfrm>
            <a:off x="4926283" y="4885921"/>
            <a:ext cx="1047009"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lakes</a:t>
            </a:r>
          </a:p>
        </p:txBody>
      </p:sp>
      <p:sp>
        <p:nvSpPr>
          <p:cNvPr id="9" name="Rounded Rectangle 8">
            <a:extLst>
              <a:ext uri="{FF2B5EF4-FFF2-40B4-BE49-F238E27FC236}">
                <a16:creationId xmlns:a16="http://schemas.microsoft.com/office/drawing/2014/main" id="{8E7531C1-35CB-E645-A84A-341C635B6962}"/>
              </a:ext>
            </a:extLst>
          </p:cNvPr>
          <p:cNvSpPr/>
          <p:nvPr/>
        </p:nvSpPr>
        <p:spPr>
          <a:xfrm>
            <a:off x="7265718" y="4885921"/>
            <a:ext cx="1387952"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rivers</a:t>
            </a:r>
          </a:p>
        </p:txBody>
      </p:sp>
      <p:sp>
        <p:nvSpPr>
          <p:cNvPr id="10" name="Rounded Rectangle 9">
            <a:extLst>
              <a:ext uri="{FF2B5EF4-FFF2-40B4-BE49-F238E27FC236}">
                <a16:creationId xmlns:a16="http://schemas.microsoft.com/office/drawing/2014/main" id="{27FD76EB-0960-B344-800C-7E2839FF1C3C}"/>
              </a:ext>
            </a:extLst>
          </p:cNvPr>
          <p:cNvSpPr/>
          <p:nvPr/>
        </p:nvSpPr>
        <p:spPr>
          <a:xfrm>
            <a:off x="2005331" y="5606909"/>
            <a:ext cx="1387952"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lang="en-US" sz="2400" b="1" dirty="0"/>
              <a:t>the lake</a:t>
            </a:r>
          </a:p>
        </p:txBody>
      </p:sp>
      <p:pic>
        <p:nvPicPr>
          <p:cNvPr id="3" name="Picture 2" descr="A body of water with mountains in the background&#10;&#10;Description automatically generated with medium confidence">
            <a:extLst>
              <a:ext uri="{FF2B5EF4-FFF2-40B4-BE49-F238E27FC236}">
                <a16:creationId xmlns:a16="http://schemas.microsoft.com/office/drawing/2014/main" id="{B711C45E-2ED8-124C-AC43-12C92AF1D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318" y="1271611"/>
            <a:ext cx="4791364" cy="3426867"/>
          </a:xfrm>
          <a:prstGeom prst="rect">
            <a:avLst/>
          </a:prstGeom>
        </p:spPr>
      </p:pic>
      <p:sp>
        <p:nvSpPr>
          <p:cNvPr id="11" name="Rounded Rectangle 46">
            <a:extLst>
              <a:ext uri="{FF2B5EF4-FFF2-40B4-BE49-F238E27FC236}">
                <a16:creationId xmlns:a16="http://schemas.microsoft.com/office/drawing/2014/main" id="{DCEA71C9-F997-BB46-BEA7-203CA2C97EF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69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D1CBB-7E60-7C48-862D-EEE4ED9E4972}"/>
              </a:ext>
            </a:extLst>
          </p:cNvPr>
          <p:cNvSpPr txBox="1"/>
          <p:nvPr/>
        </p:nvSpPr>
        <p:spPr>
          <a:xfrm>
            <a:off x="0" y="5520946"/>
            <a:ext cx="12192000" cy="646331"/>
          </a:xfrm>
          <a:prstGeom prst="rect">
            <a:avLst/>
          </a:prstGeom>
          <a:noFill/>
        </p:spPr>
        <p:txBody>
          <a:bodyPr wrap="square" rtlCol="0">
            <a:spAutoFit/>
          </a:bodyPr>
          <a:lstStyle/>
          <a:p>
            <a:pPr algn="ctr"/>
            <a:r>
              <a:rPr lang="fr-FR" sz="3600" dirty="0">
                <a:solidFill>
                  <a:schemeClr val="accent5">
                    <a:lumMod val="50000"/>
                  </a:schemeClr>
                </a:solidFill>
              </a:rPr>
              <a:t>On peut faire des promenades à la </a:t>
            </a:r>
            <a:r>
              <a:rPr lang="fr-FR" sz="3600" b="1" dirty="0">
                <a:solidFill>
                  <a:schemeClr val="accent5">
                    <a:lumMod val="50000"/>
                  </a:schemeClr>
                </a:solidFill>
              </a:rPr>
              <a:t>campagne</a:t>
            </a:r>
            <a:r>
              <a:rPr lang="fr-FR" sz="3600" dirty="0">
                <a:solidFill>
                  <a:schemeClr val="accent5">
                    <a:lumMod val="50000"/>
                  </a:schemeClr>
                </a:solidFill>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sp>
        <p:nvSpPr>
          <p:cNvPr id="6" name="Rounded Rectangle 5">
            <a:extLst>
              <a:ext uri="{FF2B5EF4-FFF2-40B4-BE49-F238E27FC236}">
                <a16:creationId xmlns:a16="http://schemas.microsoft.com/office/drawing/2014/main" id="{70210B6E-4563-8B49-8098-A879DCF4014A}"/>
              </a:ext>
            </a:extLst>
          </p:cNvPr>
          <p:cNvSpPr/>
          <p:nvPr/>
        </p:nvSpPr>
        <p:spPr>
          <a:xfrm>
            <a:off x="8678882" y="5483617"/>
            <a:ext cx="2612573"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countryside</a:t>
            </a:r>
          </a:p>
        </p:txBody>
      </p:sp>
      <p:pic>
        <p:nvPicPr>
          <p:cNvPr id="3" name="Picture 2" descr="A picture containing sky, mountain, outdoor, grass&#10;&#10;Description automatically generated">
            <a:extLst>
              <a:ext uri="{FF2B5EF4-FFF2-40B4-BE49-F238E27FC236}">
                <a16:creationId xmlns:a16="http://schemas.microsoft.com/office/drawing/2014/main" id="{6EC4044D-60BE-6449-B119-2A3D1F3CF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9" name="Rounded Rectangle 46">
            <a:extLst>
              <a:ext uri="{FF2B5EF4-FFF2-40B4-BE49-F238E27FC236}">
                <a16:creationId xmlns:a16="http://schemas.microsoft.com/office/drawing/2014/main" id="{08D5592C-F3FD-F749-AA04-16328DC3B7B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04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D1CBB-7E60-7C48-862D-EEE4ED9E4972}"/>
              </a:ext>
            </a:extLst>
          </p:cNvPr>
          <p:cNvSpPr txBox="1"/>
          <p:nvPr/>
        </p:nvSpPr>
        <p:spPr>
          <a:xfrm>
            <a:off x="-106874" y="5000853"/>
            <a:ext cx="1219200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vais </a:t>
            </a:r>
            <a:r>
              <a:rPr kumimoji="0" lang="fr-FR" sz="3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mettre</a:t>
            </a:r>
            <a:r>
              <a:rPr kumimoji="0" lang="fr-FR" sz="3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portable dans mon manteau et</a:t>
            </a:r>
            <a:r>
              <a:rPr kumimoji="0" lang="fr-FR" sz="3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remettre </a:t>
            </a:r>
            <a:r>
              <a:rPr kumimoji="0" lang="fr-FR" sz="3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manteau dans mon sac.</a:t>
            </a:r>
            <a:r>
              <a:rPr kumimoji="0" lang="fr-FR" sz="3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ne faut pas </a:t>
            </a:r>
            <a:r>
              <a:rPr kumimoji="0" lang="fr-FR" sz="3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perdre </a:t>
            </a:r>
            <a:r>
              <a:rPr kumimoji="0" lang="fr-FR" sz="3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sac !</a:t>
            </a:r>
            <a:endParaRPr kumimoji="0" lang="fr-FR"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culture </a:t>
            </a:r>
            <a:r>
              <a:rPr lang="en-GB" sz="3600" b="1" dirty="0" err="1">
                <a:solidFill>
                  <a:schemeClr val="bg1"/>
                </a:solidFill>
              </a:rPr>
              <a:t>canadienne</a:t>
            </a:r>
            <a:endParaRPr lang="en-GB" sz="3600" b="1" dirty="0">
              <a:solidFill>
                <a:schemeClr val="bg1"/>
              </a:solidFill>
            </a:endParaRPr>
          </a:p>
        </p:txBody>
      </p:sp>
      <p:sp>
        <p:nvSpPr>
          <p:cNvPr id="9" name="Rounded Rectangle 46">
            <a:extLst>
              <a:ext uri="{FF2B5EF4-FFF2-40B4-BE49-F238E27FC236}">
                <a16:creationId xmlns:a16="http://schemas.microsoft.com/office/drawing/2014/main" id="{08D5592C-F3FD-F749-AA04-16328DC3B7B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8">
            <a:extLst>
              <a:ext uri="{FF2B5EF4-FFF2-40B4-BE49-F238E27FC236}">
                <a16:creationId xmlns:a16="http://schemas.microsoft.com/office/drawing/2014/main" id="{7E028AA5-B807-4763-9303-541406F38E55}"/>
              </a:ext>
            </a:extLst>
          </p:cNvPr>
          <p:cNvSpPr/>
          <p:nvPr/>
        </p:nvSpPr>
        <p:spPr>
          <a:xfrm>
            <a:off x="10065338" y="4919101"/>
            <a:ext cx="2019788"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to put back</a:t>
            </a:r>
          </a:p>
        </p:txBody>
      </p:sp>
      <p:sp>
        <p:nvSpPr>
          <p:cNvPr id="11" name="Rounded Rectangle 8">
            <a:extLst>
              <a:ext uri="{FF2B5EF4-FFF2-40B4-BE49-F238E27FC236}">
                <a16:creationId xmlns:a16="http://schemas.microsoft.com/office/drawing/2014/main" id="{B30B7C28-003D-4C52-A619-0EDEAC47E9B9}"/>
              </a:ext>
            </a:extLst>
          </p:cNvPr>
          <p:cNvSpPr/>
          <p:nvPr/>
        </p:nvSpPr>
        <p:spPr>
          <a:xfrm>
            <a:off x="1608552" y="4919101"/>
            <a:ext cx="1387952"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to put</a:t>
            </a:r>
          </a:p>
        </p:txBody>
      </p:sp>
      <p:sp>
        <p:nvSpPr>
          <p:cNvPr id="12" name="Rounded Rectangle 8">
            <a:extLst>
              <a:ext uri="{FF2B5EF4-FFF2-40B4-BE49-F238E27FC236}">
                <a16:creationId xmlns:a16="http://schemas.microsoft.com/office/drawing/2014/main" id="{67EC4DD9-479F-4AF3-86CE-272F95D29893}"/>
              </a:ext>
            </a:extLst>
          </p:cNvPr>
          <p:cNvSpPr/>
          <p:nvPr/>
        </p:nvSpPr>
        <p:spPr>
          <a:xfrm>
            <a:off x="8590957" y="5500390"/>
            <a:ext cx="1474381" cy="720988"/>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to lose</a:t>
            </a:r>
          </a:p>
        </p:txBody>
      </p:sp>
      <p:pic>
        <p:nvPicPr>
          <p:cNvPr id="2050" name="Picture 2" descr="Iphone, Cellphone, Smartphone, Mobile">
            <a:extLst>
              <a:ext uri="{FF2B5EF4-FFF2-40B4-BE49-F238E27FC236}">
                <a16:creationId xmlns:a16="http://schemas.microsoft.com/office/drawing/2014/main" id="{9676F216-E23C-42D7-A50E-A9010C2B5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552" y="2260207"/>
            <a:ext cx="1605036" cy="16387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524470DF-58A3-4776-BDD5-3B220708744B}"/>
              </a:ext>
            </a:extLst>
          </p:cNvPr>
          <p:cNvSpPr/>
          <p:nvPr/>
        </p:nvSpPr>
        <p:spPr>
          <a:xfrm>
            <a:off x="3740122" y="2741958"/>
            <a:ext cx="1180214" cy="7389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Picture 12">
            <a:extLst>
              <a:ext uri="{FF2B5EF4-FFF2-40B4-BE49-F238E27FC236}">
                <a16:creationId xmlns:a16="http://schemas.microsoft.com/office/drawing/2014/main" id="{D0EC8939-4868-4353-8EEA-EBE4B4816790}"/>
              </a:ext>
            </a:extLst>
          </p:cNvPr>
          <p:cNvPicPr>
            <a:picLocks noChangeAspect="1"/>
          </p:cNvPicPr>
          <p:nvPr/>
        </p:nvPicPr>
        <p:blipFill>
          <a:blip r:embed="rId5"/>
          <a:stretch>
            <a:fillRect/>
          </a:stretch>
        </p:blipFill>
        <p:spPr>
          <a:xfrm>
            <a:off x="5446872" y="1564162"/>
            <a:ext cx="2020746" cy="2713739"/>
          </a:xfrm>
          <a:prstGeom prst="rect">
            <a:avLst/>
          </a:prstGeom>
        </p:spPr>
      </p:pic>
      <p:sp>
        <p:nvSpPr>
          <p:cNvPr id="15" name="Arrow: Right 14">
            <a:extLst>
              <a:ext uri="{FF2B5EF4-FFF2-40B4-BE49-F238E27FC236}">
                <a16:creationId xmlns:a16="http://schemas.microsoft.com/office/drawing/2014/main" id="{4E685897-5A72-476A-AB98-D2DAEDF23515}"/>
              </a:ext>
            </a:extLst>
          </p:cNvPr>
          <p:cNvSpPr/>
          <p:nvPr/>
        </p:nvSpPr>
        <p:spPr>
          <a:xfrm>
            <a:off x="7584559" y="2741958"/>
            <a:ext cx="1180214" cy="7389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52" name="Picture 4" descr="Backpack, Bag, Hiking, Trip, Travel">
            <a:extLst>
              <a:ext uri="{FF2B5EF4-FFF2-40B4-BE49-F238E27FC236}">
                <a16:creationId xmlns:a16="http://schemas.microsoft.com/office/drawing/2014/main" id="{D618E9A6-860D-4BC8-A8DC-8C4325EB4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7859" y="2039910"/>
            <a:ext cx="1605036" cy="192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Newspaper, Journal, News, Paper">
            <a:extLst>
              <a:ext uri="{FF2B5EF4-FFF2-40B4-BE49-F238E27FC236}">
                <a16:creationId xmlns:a16="http://schemas.microsoft.com/office/drawing/2014/main" id="{962372B4-3A01-4D33-83B6-740D0A942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447" y="4840807"/>
            <a:ext cx="1405553" cy="850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92172" cy="707849"/>
          </a:xfrm>
        </p:spPr>
        <p:txBody>
          <a:bodyPr>
            <a:noAutofit/>
          </a:bodyPr>
          <a:lstStyle/>
          <a:p>
            <a:r>
              <a:rPr lang="en-GB" sz="2800" b="1" dirty="0">
                <a:solidFill>
                  <a:schemeClr val="bg1"/>
                </a:solidFill>
              </a:rPr>
              <a:t>Saying ‘never’: ne… jamais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454249"/>
            <a:ext cx="1201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know that </a:t>
            </a:r>
            <a:r>
              <a:rPr kumimoji="0" lang="en-US" sz="2400" b="1" i="0" u="none" strike="noStrike" kern="1200" cap="none" spc="0" normalizeH="0" baseline="0" noProof="0" dirty="0">
                <a:ln>
                  <a:noFill/>
                </a:ln>
                <a:solidFill>
                  <a:srgbClr val="E65D02"/>
                </a:solidFill>
                <a:effectLst/>
                <a:uLnTx/>
                <a:uFillTx/>
                <a:latin typeface="Century Gothic" panose="020F0302020204030204"/>
                <a:ea typeface="+mn-ea"/>
                <a:cs typeface="+mn-cs"/>
              </a:rPr>
              <a:t>ne…pas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around a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verb </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short form makes a sentence negative</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Tu </a:t>
            </a:r>
            <a:r>
              <a:rPr kumimoji="0" lang="fr-FR" sz="2400" b="1" i="0" u="none" strike="noStrike" kern="1200" cap="none" spc="0" normalizeH="0" baseline="0" dirty="0">
                <a:ln>
                  <a:noFill/>
                </a:ln>
                <a:solidFill>
                  <a:srgbClr val="E65D02"/>
                </a:solidFill>
                <a:effectLst/>
                <a:uLnTx/>
                <a:uFillTx/>
                <a:latin typeface="Century Gothic" panose="020F0302020204030204"/>
                <a:ea typeface="+mn-ea"/>
                <a:cs typeface="+mn-cs"/>
              </a:rPr>
              <a:t>ne</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manges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E65D02"/>
                </a:solidFill>
                <a:effectLst/>
                <a:uLnTx/>
                <a:uFillTx/>
                <a:latin typeface="Century Gothic" panose="020F0302020204030204"/>
                <a:ea typeface="+mn-ea"/>
                <a:cs typeface="+mn-cs"/>
              </a:rPr>
              <a:t>pas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de fromage.	</a:t>
            </a:r>
            <a:r>
              <a:rPr lang="fr-FR" sz="2400" dirty="0">
                <a:solidFill>
                  <a:srgbClr val="4472C4">
                    <a:lumMod val="50000"/>
                  </a:srgbClr>
                </a:solidFill>
                <a:latin typeface="Century Gothic" panose="020F0302020204030204"/>
              </a:rPr>
              <a:t>You</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are</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E65D02"/>
                </a:solidFill>
                <a:effectLst/>
                <a:uLnTx/>
                <a:uFillTx/>
                <a:latin typeface="Century Gothic" panose="020F0302020204030204"/>
                <a:ea typeface="+mn-ea"/>
                <a:cs typeface="+mn-cs"/>
              </a:rPr>
              <a:t>not</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eating</a:t>
            </a: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cheese</a:t>
            </a:r>
            <a:r>
              <a:rPr kumimoji="0" lang="fr-FR" sz="24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dirty="0">
              <a:solidFill>
                <a:srgbClr val="4472C4">
                  <a:lumMod val="50000"/>
                </a:srgbClr>
              </a:solidFill>
              <a:latin typeface="Century Gothic" panose="020F0302020204030204"/>
            </a:endParaRPr>
          </a:p>
          <a:p>
            <a:pPr>
              <a:defRPr/>
            </a:pPr>
            <a:r>
              <a:rPr kumimoji="0" lang="fr-FR" sz="24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Elle </a:t>
            </a:r>
            <a:r>
              <a:rPr lang="fr-FR" sz="2400" b="1" dirty="0">
                <a:solidFill>
                  <a:srgbClr val="E65D02"/>
                </a:solidFill>
              </a:rPr>
              <a:t>ne</a:t>
            </a:r>
            <a:r>
              <a:rPr lang="fr-FR" sz="2400" dirty="0">
                <a:solidFill>
                  <a:srgbClr val="4472C4">
                    <a:lumMod val="50000"/>
                  </a:srgbClr>
                </a:solidFill>
              </a:rPr>
              <a:t> </a:t>
            </a:r>
            <a:r>
              <a:rPr lang="fr-FR" sz="2400" b="1" dirty="0">
                <a:solidFill>
                  <a:srgbClr val="4472C4">
                    <a:lumMod val="50000"/>
                  </a:srgbClr>
                </a:solidFill>
              </a:rPr>
              <a:t>lit </a:t>
            </a:r>
            <a:r>
              <a:rPr lang="fr-FR" sz="2400" b="1" dirty="0">
                <a:solidFill>
                  <a:srgbClr val="E65D02"/>
                </a:solidFill>
              </a:rPr>
              <a:t>pas</a:t>
            </a:r>
            <a:r>
              <a:rPr lang="fr-FR" sz="2400" dirty="0">
                <a:solidFill>
                  <a:srgbClr val="4472C4">
                    <a:lumMod val="50000"/>
                  </a:srgbClr>
                </a:solidFill>
              </a:rPr>
              <a:t> de journaux.		</a:t>
            </a:r>
            <a:r>
              <a:rPr lang="fr-FR" sz="2400" dirty="0" err="1">
                <a:solidFill>
                  <a:srgbClr val="4472C4">
                    <a:lumMod val="50000"/>
                  </a:srgbClr>
                </a:solidFill>
              </a:rPr>
              <a:t>She</a:t>
            </a:r>
            <a:r>
              <a:rPr lang="fr-FR" sz="2400" dirty="0">
                <a:solidFill>
                  <a:srgbClr val="4472C4">
                    <a:lumMod val="50000"/>
                  </a:srgbClr>
                </a:solidFill>
              </a:rPr>
              <a:t> </a:t>
            </a:r>
            <a:r>
              <a:rPr lang="fr-FR" sz="2400" b="1" dirty="0" err="1">
                <a:solidFill>
                  <a:srgbClr val="4472C4">
                    <a:lumMod val="50000"/>
                  </a:srgbClr>
                </a:solidFill>
              </a:rPr>
              <a:t>does</a:t>
            </a:r>
            <a:r>
              <a:rPr lang="fr-FR" sz="2400" dirty="0">
                <a:solidFill>
                  <a:srgbClr val="4472C4">
                    <a:lumMod val="50000"/>
                  </a:srgbClr>
                </a:solidFill>
              </a:rPr>
              <a:t> </a:t>
            </a:r>
            <a:r>
              <a:rPr lang="fr-FR" sz="2400" b="1" dirty="0">
                <a:solidFill>
                  <a:srgbClr val="E65D02"/>
                </a:solidFill>
              </a:rPr>
              <a:t>not</a:t>
            </a:r>
            <a:r>
              <a:rPr lang="fr-FR" sz="2400" dirty="0">
                <a:solidFill>
                  <a:srgbClr val="4472C4">
                    <a:lumMod val="50000"/>
                  </a:srgbClr>
                </a:solidFill>
              </a:rPr>
              <a:t> </a:t>
            </a:r>
            <a:r>
              <a:rPr lang="fr-FR" sz="2400" b="1" dirty="0" err="1">
                <a:solidFill>
                  <a:srgbClr val="4472C4">
                    <a:lumMod val="50000"/>
                  </a:srgbClr>
                </a:solidFill>
              </a:rPr>
              <a:t>read</a:t>
            </a:r>
            <a:r>
              <a:rPr lang="fr-FR" sz="2400" b="1" dirty="0">
                <a:solidFill>
                  <a:srgbClr val="4472C4">
                    <a:lumMod val="50000"/>
                  </a:srgbClr>
                </a:solidFill>
              </a:rPr>
              <a:t> </a:t>
            </a:r>
            <a:r>
              <a:rPr lang="fr-FR" sz="2400" dirty="0" err="1">
                <a:solidFill>
                  <a:srgbClr val="4472C4">
                    <a:lumMod val="50000"/>
                  </a:srgbClr>
                </a:solidFill>
              </a:rPr>
              <a:t>newspapers</a:t>
            </a:r>
            <a:r>
              <a:rPr lang="fr-FR" sz="2400" dirty="0">
                <a:solidFill>
                  <a:srgbClr val="4472C4">
                    <a:lumMod val="50000"/>
                  </a:srgbClr>
                </a:solidFill>
              </a:rPr>
              <a:t>.</a:t>
            </a:r>
          </a:p>
          <a:p>
            <a:pPr lvl="0">
              <a:defRPr/>
            </a:pPr>
            <a:endParaRPr lang="fr-FR" sz="2400" dirty="0">
              <a:solidFill>
                <a:srgbClr val="4472C4">
                  <a:lumMod val="50000"/>
                </a:srgbClr>
              </a:solidFill>
              <a:latin typeface="Century Gothic" panose="020F0302020204030204"/>
            </a:endParaRPr>
          </a:p>
          <a:p>
            <a:pPr>
              <a:defRPr/>
            </a:pPr>
            <a:endParaRPr lang="en-GB" sz="2400" b="1" dirty="0">
              <a:solidFill>
                <a:srgbClr val="E65D02"/>
              </a:solidFill>
              <a:latin typeface="Century Gothic" panose="020F0302020204030204"/>
            </a:endParaRPr>
          </a:p>
          <a:p>
            <a:pPr>
              <a:defRPr/>
            </a:pPr>
            <a:r>
              <a:rPr lang="en-GB" sz="2400" b="1" dirty="0">
                <a:solidFill>
                  <a:srgbClr val="E65D02"/>
                </a:solidFill>
                <a:latin typeface="Century Gothic" panose="020F0302020204030204"/>
              </a:rPr>
              <a:t>Ne…jamais </a:t>
            </a:r>
            <a:r>
              <a:rPr lang="en-GB" sz="2400" dirty="0">
                <a:solidFill>
                  <a:srgbClr val="4472C4">
                    <a:lumMod val="50000"/>
                  </a:srgbClr>
                </a:solidFill>
                <a:latin typeface="Century Gothic" panose="020F0302020204030204"/>
              </a:rPr>
              <a:t>means </a:t>
            </a:r>
            <a:r>
              <a:rPr lang="en-GB" sz="2400" b="1" dirty="0">
                <a:solidFill>
                  <a:srgbClr val="4472C4">
                    <a:lumMod val="50000"/>
                  </a:srgbClr>
                </a:solidFill>
                <a:latin typeface="Century Gothic" panose="020F0302020204030204"/>
              </a:rPr>
              <a:t>‘never.’ </a:t>
            </a:r>
            <a:r>
              <a:rPr lang="en-GB" sz="2400" dirty="0">
                <a:solidFill>
                  <a:srgbClr val="4472C4">
                    <a:lumMod val="50000"/>
                  </a:srgbClr>
                </a:solidFill>
                <a:latin typeface="Century Gothic" panose="020F0302020204030204"/>
              </a:rPr>
              <a:t>It surrounds a </a:t>
            </a:r>
            <a:r>
              <a:rPr lang="en-US" sz="2400" b="1" dirty="0">
                <a:solidFill>
                  <a:srgbClr val="4472C4">
                    <a:lumMod val="50000"/>
                  </a:srgbClr>
                </a:solidFill>
              </a:rPr>
              <a:t>verb </a:t>
            </a:r>
            <a:r>
              <a:rPr lang="en-US" sz="2400" dirty="0">
                <a:solidFill>
                  <a:schemeClr val="accent5">
                    <a:lumMod val="50000"/>
                  </a:schemeClr>
                </a:solidFill>
              </a:rPr>
              <a:t>in short form in the same way:</a:t>
            </a:r>
          </a:p>
          <a:p>
            <a:pPr>
              <a:defRPr/>
            </a:pPr>
            <a:endParaRPr lang="en-US" sz="2400" dirty="0">
              <a:solidFill>
                <a:srgbClr val="4472C4">
                  <a:lumMod val="50000"/>
                </a:srgbClr>
              </a:solidFill>
            </a:endParaRPr>
          </a:p>
          <a:p>
            <a:pPr>
              <a:defRPr/>
            </a:pPr>
            <a:r>
              <a:rPr lang="en-US" sz="2400" dirty="0">
                <a:solidFill>
                  <a:srgbClr val="4472C4">
                    <a:lumMod val="50000"/>
                  </a:srgbClr>
                </a:solidFill>
              </a:rPr>
              <a:t>Tu </a:t>
            </a:r>
            <a:r>
              <a:rPr lang="en-US" sz="2400" b="1" dirty="0">
                <a:solidFill>
                  <a:srgbClr val="E65D02"/>
                </a:solidFill>
              </a:rPr>
              <a:t>ne</a:t>
            </a:r>
            <a:r>
              <a:rPr lang="en-US" sz="2400" dirty="0">
                <a:solidFill>
                  <a:srgbClr val="4472C4">
                    <a:lumMod val="50000"/>
                  </a:srgbClr>
                </a:solidFill>
              </a:rPr>
              <a:t> </a:t>
            </a:r>
            <a:r>
              <a:rPr lang="en-US" sz="2400" b="1" dirty="0" err="1">
                <a:solidFill>
                  <a:srgbClr val="4472C4">
                    <a:lumMod val="50000"/>
                  </a:srgbClr>
                </a:solidFill>
              </a:rPr>
              <a:t>manges</a:t>
            </a:r>
            <a:r>
              <a:rPr lang="en-US" sz="2400" dirty="0">
                <a:solidFill>
                  <a:srgbClr val="4472C4">
                    <a:lumMod val="50000"/>
                  </a:srgbClr>
                </a:solidFill>
              </a:rPr>
              <a:t> </a:t>
            </a:r>
            <a:r>
              <a:rPr lang="en-US" sz="2400" b="1" dirty="0">
                <a:solidFill>
                  <a:srgbClr val="E65D02"/>
                </a:solidFill>
              </a:rPr>
              <a:t>jamais</a:t>
            </a:r>
            <a:r>
              <a:rPr lang="en-US" sz="2400" dirty="0">
                <a:solidFill>
                  <a:srgbClr val="4472C4">
                    <a:lumMod val="50000"/>
                  </a:srgbClr>
                </a:solidFill>
              </a:rPr>
              <a:t> de fromage.	You </a:t>
            </a:r>
            <a:r>
              <a:rPr lang="en-US" sz="2400" b="1" dirty="0">
                <a:solidFill>
                  <a:srgbClr val="E65D02"/>
                </a:solidFill>
              </a:rPr>
              <a:t>never</a:t>
            </a:r>
            <a:r>
              <a:rPr lang="en-US" sz="2400" dirty="0">
                <a:solidFill>
                  <a:srgbClr val="4472C4">
                    <a:lumMod val="50000"/>
                  </a:srgbClr>
                </a:solidFill>
              </a:rPr>
              <a:t> </a:t>
            </a:r>
            <a:r>
              <a:rPr lang="en-US" sz="2400" b="1" dirty="0">
                <a:solidFill>
                  <a:srgbClr val="4472C4">
                    <a:lumMod val="50000"/>
                  </a:srgbClr>
                </a:solidFill>
              </a:rPr>
              <a:t>eat</a:t>
            </a:r>
            <a:r>
              <a:rPr lang="en-US" sz="2400" dirty="0">
                <a:solidFill>
                  <a:srgbClr val="4472C4">
                    <a:lumMod val="50000"/>
                  </a:srgbClr>
                </a:solidFill>
              </a:rPr>
              <a:t> cheese.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 </a:t>
            </a:r>
          </a:p>
          <a:p>
            <a:pPr>
              <a:defRPr/>
            </a:pPr>
            <a:r>
              <a:rPr lang="fr-FR" sz="2400" dirty="0">
                <a:solidFill>
                  <a:srgbClr val="4472C4">
                    <a:lumMod val="50000"/>
                  </a:srgbClr>
                </a:solidFill>
              </a:rPr>
              <a:t>Elle </a:t>
            </a:r>
            <a:r>
              <a:rPr lang="fr-FR" sz="2400" b="1" dirty="0">
                <a:solidFill>
                  <a:srgbClr val="E65D02"/>
                </a:solidFill>
              </a:rPr>
              <a:t>ne</a:t>
            </a:r>
            <a:r>
              <a:rPr lang="fr-FR" sz="2400" dirty="0">
                <a:solidFill>
                  <a:srgbClr val="4472C4">
                    <a:lumMod val="50000"/>
                  </a:srgbClr>
                </a:solidFill>
              </a:rPr>
              <a:t> </a:t>
            </a:r>
            <a:r>
              <a:rPr lang="fr-FR" sz="2400" b="1" dirty="0">
                <a:solidFill>
                  <a:srgbClr val="4472C4">
                    <a:lumMod val="50000"/>
                  </a:srgbClr>
                </a:solidFill>
              </a:rPr>
              <a:t>lit </a:t>
            </a:r>
            <a:r>
              <a:rPr lang="fr-FR" sz="2400" b="1" dirty="0">
                <a:solidFill>
                  <a:srgbClr val="E65D02"/>
                </a:solidFill>
              </a:rPr>
              <a:t>pas</a:t>
            </a:r>
            <a:r>
              <a:rPr lang="fr-FR" sz="2400" dirty="0">
                <a:solidFill>
                  <a:srgbClr val="4472C4">
                    <a:lumMod val="50000"/>
                  </a:srgbClr>
                </a:solidFill>
              </a:rPr>
              <a:t> de journaux.		</a:t>
            </a:r>
            <a:r>
              <a:rPr lang="fr-FR" sz="2400" dirty="0" err="1">
                <a:solidFill>
                  <a:srgbClr val="4472C4">
                    <a:lumMod val="50000"/>
                  </a:srgbClr>
                </a:solidFill>
              </a:rPr>
              <a:t>She</a:t>
            </a:r>
            <a:r>
              <a:rPr lang="fr-FR" sz="2400" dirty="0">
                <a:solidFill>
                  <a:srgbClr val="4472C4">
                    <a:lumMod val="50000"/>
                  </a:srgbClr>
                </a:solidFill>
              </a:rPr>
              <a:t> </a:t>
            </a:r>
            <a:r>
              <a:rPr lang="en-US" sz="2400" b="1" dirty="0">
                <a:solidFill>
                  <a:srgbClr val="E65D02"/>
                </a:solidFill>
              </a:rPr>
              <a:t>never</a:t>
            </a:r>
            <a:r>
              <a:rPr lang="en-US" sz="2400" dirty="0">
                <a:solidFill>
                  <a:srgbClr val="4472C4">
                    <a:lumMod val="50000"/>
                  </a:srgbClr>
                </a:solidFill>
              </a:rPr>
              <a:t> </a:t>
            </a:r>
            <a:r>
              <a:rPr lang="en-US" sz="2400" b="1" dirty="0">
                <a:solidFill>
                  <a:srgbClr val="4472C4">
                    <a:lumMod val="50000"/>
                  </a:srgbClr>
                </a:solidFill>
              </a:rPr>
              <a:t>reads </a:t>
            </a:r>
            <a:r>
              <a:rPr lang="fr-FR" sz="2400" dirty="0" err="1">
                <a:solidFill>
                  <a:srgbClr val="4472C4">
                    <a:lumMod val="50000"/>
                  </a:srgbClr>
                </a:solidFill>
              </a:rPr>
              <a:t>newspapers</a:t>
            </a:r>
            <a:r>
              <a:rPr lang="fr-FR" sz="2400" dirty="0">
                <a:solidFill>
                  <a:srgbClr val="4472C4">
                    <a:lumMod val="50000"/>
                  </a:srgbClr>
                </a:solidFill>
              </a:rPr>
              <a:t>.</a:t>
            </a:r>
          </a:p>
        </p:txBody>
      </p:sp>
      <p:grpSp>
        <p:nvGrpSpPr>
          <p:cNvPr id="3" name="Group 2">
            <a:extLst>
              <a:ext uri="{FF2B5EF4-FFF2-40B4-BE49-F238E27FC236}">
                <a16:creationId xmlns:a16="http://schemas.microsoft.com/office/drawing/2014/main" id="{FB19E4B0-5BBE-4712-B104-5432BABEF76A}"/>
              </a:ext>
            </a:extLst>
          </p:cNvPr>
          <p:cNvGrpSpPr/>
          <p:nvPr/>
        </p:nvGrpSpPr>
        <p:grpSpPr>
          <a:xfrm>
            <a:off x="10727303" y="2476072"/>
            <a:ext cx="1284697" cy="1127602"/>
            <a:chOff x="10727303" y="2476072"/>
            <a:chExt cx="1284697" cy="1127602"/>
          </a:xfrm>
        </p:grpSpPr>
        <p:pic>
          <p:nvPicPr>
            <p:cNvPr id="1026" name="Picture 2" descr="Cheese, Dairy, Food, Swiss Cheese">
              <a:extLst>
                <a:ext uri="{FF2B5EF4-FFF2-40B4-BE49-F238E27FC236}">
                  <a16:creationId xmlns:a16="http://schemas.microsoft.com/office/drawing/2014/main" id="{72BBC4D4-21C8-4862-A76D-CF865DB3A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7303" y="2476072"/>
              <a:ext cx="1284697" cy="7125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sign&#10;&#10;Description automatically generated">
              <a:extLst>
                <a:ext uri="{FF2B5EF4-FFF2-40B4-BE49-F238E27FC236}">
                  <a16:creationId xmlns:a16="http://schemas.microsoft.com/office/drawing/2014/main" id="{E9B289FC-423B-4A9A-87E9-D03CB4037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6716" y="2730469"/>
              <a:ext cx="873205" cy="873205"/>
            </a:xfrm>
            <a:prstGeom prst="rect">
              <a:avLst/>
            </a:prstGeom>
          </p:spPr>
        </p:pic>
      </p:grpSp>
      <p:pic>
        <p:nvPicPr>
          <p:cNvPr id="24" name="Picture 23" descr="A picture containing text, sign&#10;&#10;Description automatically generated">
            <a:extLst>
              <a:ext uri="{FF2B5EF4-FFF2-40B4-BE49-F238E27FC236}">
                <a16:creationId xmlns:a16="http://schemas.microsoft.com/office/drawing/2014/main" id="{59612BFB-10DB-4741-83D7-E758932374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3048" y="5166008"/>
            <a:ext cx="873205" cy="873205"/>
          </a:xfrm>
          <a:prstGeom prst="rect">
            <a:avLst/>
          </a:prstGeom>
        </p:spPr>
      </p:pic>
      <p:sp>
        <p:nvSpPr>
          <p:cNvPr id="26" name="Rounded Rectangular Callout 10">
            <a:extLst>
              <a:ext uri="{FF2B5EF4-FFF2-40B4-BE49-F238E27FC236}">
                <a16:creationId xmlns:a16="http://schemas.microsoft.com/office/drawing/2014/main" id="{77EEC94B-6481-4B00-AD5B-BF5ACFE7C02E}"/>
              </a:ext>
            </a:extLst>
          </p:cNvPr>
          <p:cNvSpPr/>
          <p:nvPr/>
        </p:nvSpPr>
        <p:spPr>
          <a:xfrm>
            <a:off x="180000" y="198499"/>
            <a:ext cx="4792693" cy="1641452"/>
          </a:xfrm>
          <a:prstGeom prst="wedgeRoundRectCallout">
            <a:avLst>
              <a:gd name="adj1" fmla="val 15542"/>
              <a:gd name="adj2" fmla="val 68728"/>
              <a:gd name="adj3" fmla="val 16667"/>
            </a:avLst>
          </a:prstGeom>
          <a:solidFill>
            <a:srgbClr val="0F5076"/>
          </a:solid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2000" b="1" dirty="0"/>
              <a:t>Remember!</a:t>
            </a:r>
          </a:p>
          <a:p>
            <a:pPr algn="ctr"/>
            <a:endParaRPr lang="en-US" sz="800" b="1" dirty="0"/>
          </a:p>
          <a:p>
            <a:pPr algn="ctr"/>
            <a:r>
              <a:rPr lang="en-US" sz="2000" b="1" dirty="0"/>
              <a:t>Indefinite articles </a:t>
            </a:r>
            <a:r>
              <a:rPr lang="en-US" sz="2000" dirty="0"/>
              <a:t>(</a:t>
            </a:r>
            <a:r>
              <a:rPr lang="fr-FR" sz="2000" dirty="0"/>
              <a:t>un, une, des</a:t>
            </a:r>
            <a:r>
              <a:rPr lang="en-US" sz="2000" dirty="0"/>
              <a:t>) and</a:t>
            </a:r>
            <a:r>
              <a:rPr lang="en-US" sz="2000" b="1" dirty="0"/>
              <a:t> partitive articles </a:t>
            </a:r>
            <a:r>
              <a:rPr lang="en-US" sz="2000" dirty="0"/>
              <a:t>(</a:t>
            </a:r>
            <a:r>
              <a:rPr lang="fr-FR" sz="2000" dirty="0"/>
              <a:t>du, de la, de l’, des) </a:t>
            </a:r>
            <a:r>
              <a:rPr lang="en-US" sz="2000" dirty="0">
                <a:sym typeface="Wingdings" panose="05000000000000000000" pitchFamily="2" charset="2"/>
              </a:rPr>
              <a:t>change to </a:t>
            </a:r>
            <a:r>
              <a:rPr lang="en-US" sz="2000" b="1" dirty="0"/>
              <a:t>de</a:t>
            </a:r>
            <a:r>
              <a:rPr lang="en-US" sz="2000" dirty="0"/>
              <a:t> after a negative.</a:t>
            </a:r>
          </a:p>
        </p:txBody>
      </p:sp>
      <p:sp>
        <p:nvSpPr>
          <p:cNvPr id="9" name="Rectangle: Rounded Corners 8">
            <a:extLst>
              <a:ext uri="{FF2B5EF4-FFF2-40B4-BE49-F238E27FC236}">
                <a16:creationId xmlns:a16="http://schemas.microsoft.com/office/drawing/2014/main" id="{70C716F7-B8A3-4003-9C6E-BDB5AE728D01}"/>
              </a:ext>
            </a:extLst>
          </p:cNvPr>
          <p:cNvSpPr/>
          <p:nvPr/>
        </p:nvSpPr>
        <p:spPr>
          <a:xfrm>
            <a:off x="3028276" y="2257175"/>
            <a:ext cx="445174" cy="355243"/>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3182233A-032B-4ACB-A86B-7D024DA4B275}"/>
              </a:ext>
            </a:extLst>
          </p:cNvPr>
          <p:cNvSpPr/>
          <p:nvPr/>
        </p:nvSpPr>
        <p:spPr>
          <a:xfrm>
            <a:off x="2237701" y="2989449"/>
            <a:ext cx="445174" cy="355243"/>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Rounded Corners 27">
            <a:extLst>
              <a:ext uri="{FF2B5EF4-FFF2-40B4-BE49-F238E27FC236}">
                <a16:creationId xmlns:a16="http://schemas.microsoft.com/office/drawing/2014/main" id="{052557C5-7B08-4A42-9BD4-E9FF306ABD16}"/>
              </a:ext>
            </a:extLst>
          </p:cNvPr>
          <p:cNvSpPr/>
          <p:nvPr/>
        </p:nvSpPr>
        <p:spPr>
          <a:xfrm>
            <a:off x="3473450" y="4806082"/>
            <a:ext cx="445174" cy="355243"/>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B4D7F502-E24A-4841-A13D-C9BC56FA9C3D}"/>
              </a:ext>
            </a:extLst>
          </p:cNvPr>
          <p:cNvSpPr/>
          <p:nvPr/>
        </p:nvSpPr>
        <p:spPr>
          <a:xfrm>
            <a:off x="2242297" y="5557969"/>
            <a:ext cx="445174" cy="355243"/>
          </a:xfrm>
          <a:prstGeom prst="roundRect">
            <a:avLst/>
          </a:prstGeom>
          <a:noFill/>
          <a:ln w="1905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88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7" grpId="0"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F32D78B7-9321-8B4E-8001-9733716DC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647" y="3501775"/>
            <a:ext cx="1629695" cy="1629695"/>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58296" cy="707849"/>
          </a:xfrm>
        </p:spPr>
        <p:txBody>
          <a:bodyPr>
            <a:noAutofit/>
          </a:bodyPr>
          <a:lstStyle/>
          <a:p>
            <a:r>
              <a:rPr lang="fr-FR" sz="2800" b="1" dirty="0">
                <a:solidFill>
                  <a:schemeClr val="bg1"/>
                </a:solidFill>
              </a:rPr>
              <a:t>Romain parle de ses vacances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1 jamais de lacs.wav"/>
            </a:hlinkClick>
            <a:extLst>
              <a:ext uri="{FF2B5EF4-FFF2-40B4-BE49-F238E27FC236}">
                <a16:creationId xmlns:a16="http://schemas.microsoft.com/office/drawing/2014/main" id="{C4C6ADB9-490A-324C-A1DB-D1FDC6D70D74}"/>
              </a:ext>
            </a:extLst>
          </p:cNvPr>
          <p:cNvSpPr/>
          <p:nvPr/>
        </p:nvSpPr>
        <p:spPr>
          <a:xfrm>
            <a:off x="10132901" y="5253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6" name="2 promenades a la campagne.wav"/>
            </a:hlinkClick>
            <a:extLst>
              <a:ext uri="{FF2B5EF4-FFF2-40B4-BE49-F238E27FC236}">
                <a16:creationId xmlns:a16="http://schemas.microsoft.com/office/drawing/2014/main" id="{A8123840-D68E-584C-B36B-A2CA3E9C8478}"/>
              </a:ext>
            </a:extLst>
          </p:cNvPr>
          <p:cNvSpPr/>
          <p:nvPr/>
        </p:nvSpPr>
        <p:spPr>
          <a:xfrm>
            <a:off x="10633436" y="5253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7" name="3 au parc national.wav"/>
            </a:hlinkClick>
            <a:extLst>
              <a:ext uri="{FF2B5EF4-FFF2-40B4-BE49-F238E27FC236}">
                <a16:creationId xmlns:a16="http://schemas.microsoft.com/office/drawing/2014/main" id="{DE3A36BA-60C2-4642-937F-FFC7DD2C85A2}"/>
              </a:ext>
            </a:extLst>
          </p:cNvPr>
          <p:cNvSpPr/>
          <p:nvPr/>
        </p:nvSpPr>
        <p:spPr>
          <a:xfrm>
            <a:off x="11133971" y="5253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8" name="4 le fleuve en bateau.wav"/>
            </a:hlinkClick>
            <a:extLst>
              <a:ext uri="{FF2B5EF4-FFF2-40B4-BE49-F238E27FC236}">
                <a16:creationId xmlns:a16="http://schemas.microsoft.com/office/drawing/2014/main" id="{69849F3D-F793-544D-8E76-3AB73D18BABA}"/>
              </a:ext>
            </a:extLst>
          </p:cNvPr>
          <p:cNvSpPr/>
          <p:nvPr/>
        </p:nvSpPr>
        <p:spPr>
          <a:xfrm>
            <a:off x="11634506" y="5253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9" name="5 les infos dans les musees.wav"/>
            </a:hlinkClick>
            <a:extLst>
              <a:ext uri="{FF2B5EF4-FFF2-40B4-BE49-F238E27FC236}">
                <a16:creationId xmlns:a16="http://schemas.microsoft.com/office/drawing/2014/main" id="{34925427-5AAC-874C-9306-547ED410D9A4}"/>
              </a:ext>
            </a:extLst>
          </p:cNvPr>
          <p:cNvSpPr/>
          <p:nvPr/>
        </p:nvSpPr>
        <p:spPr>
          <a:xfrm>
            <a:off x="10132901" y="5785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0" name="6 la semaine dans l'hotel.wav"/>
            </a:hlinkClick>
            <a:extLst>
              <a:ext uri="{FF2B5EF4-FFF2-40B4-BE49-F238E27FC236}">
                <a16:creationId xmlns:a16="http://schemas.microsoft.com/office/drawing/2014/main" id="{FE03D6DC-BCB2-3F41-A5D3-0738D5591CE9}"/>
              </a:ext>
            </a:extLst>
          </p:cNvPr>
          <p:cNvSpPr/>
          <p:nvPr/>
        </p:nvSpPr>
        <p:spPr>
          <a:xfrm>
            <a:off x="10633436" y="5785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1" name="7 jamais de photos.wav"/>
            </a:hlinkClick>
            <a:extLst>
              <a:ext uri="{FF2B5EF4-FFF2-40B4-BE49-F238E27FC236}">
                <a16:creationId xmlns:a16="http://schemas.microsoft.com/office/drawing/2014/main" id="{27AA82C0-8008-B443-AAC7-7C503C8AE0D6}"/>
              </a:ext>
            </a:extLst>
          </p:cNvPr>
          <p:cNvSpPr/>
          <p:nvPr/>
        </p:nvSpPr>
        <p:spPr>
          <a:xfrm>
            <a:off x="11133971" y="5785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2" name="8 cartes postales a mes amis.wav"/>
            </a:hlinkClick>
            <a:extLst>
              <a:ext uri="{FF2B5EF4-FFF2-40B4-BE49-F238E27FC236}">
                <a16:creationId xmlns:a16="http://schemas.microsoft.com/office/drawing/2014/main" id="{B7B718E8-7DEB-BE4D-9DA0-D3831E4FEE82}"/>
              </a:ext>
            </a:extLst>
          </p:cNvPr>
          <p:cNvSpPr/>
          <p:nvPr/>
        </p:nvSpPr>
        <p:spPr>
          <a:xfrm>
            <a:off x="11634509" y="5785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 name="Rounded Rectangle 2">
            <a:extLst>
              <a:ext uri="{FF2B5EF4-FFF2-40B4-BE49-F238E27FC236}">
                <a16:creationId xmlns:a16="http://schemas.microsoft.com/office/drawing/2014/main" id="{C0543DF2-AE6E-4B45-905F-32EA972413E3}"/>
              </a:ext>
            </a:extLst>
          </p:cNvPr>
          <p:cNvSpPr/>
          <p:nvPr/>
        </p:nvSpPr>
        <p:spPr>
          <a:xfrm>
            <a:off x="6949155" y="234926"/>
            <a:ext cx="2637462" cy="707849"/>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la carte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postale</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postcard</a:t>
            </a:r>
          </a:p>
        </p:txBody>
      </p:sp>
      <p:sp>
        <p:nvSpPr>
          <p:cNvPr id="5" name="TextBox 4">
            <a:extLst>
              <a:ext uri="{FF2B5EF4-FFF2-40B4-BE49-F238E27FC236}">
                <a16:creationId xmlns:a16="http://schemas.microsoft.com/office/drawing/2014/main" id="{406AED68-DFE8-3F44-B92B-3060F22D56A4}"/>
              </a:ext>
            </a:extLst>
          </p:cNvPr>
          <p:cNvSpPr txBox="1"/>
          <p:nvPr/>
        </p:nvSpPr>
        <p:spPr>
          <a:xfrm>
            <a:off x="161494" y="1261002"/>
            <a:ext cx="11103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parle de ses vacances. Écoute et prend des notes en anglais.</a:t>
            </a:r>
          </a:p>
        </p:txBody>
      </p:sp>
      <p:sp>
        <p:nvSpPr>
          <p:cNvPr id="2" name="TextBox 1">
            <a:extLst>
              <a:ext uri="{FF2B5EF4-FFF2-40B4-BE49-F238E27FC236}">
                <a16:creationId xmlns:a16="http://schemas.microsoft.com/office/drawing/2014/main" id="{9B4A8ABC-F347-024B-8806-907251F2CDF9}"/>
              </a:ext>
            </a:extLst>
          </p:cNvPr>
          <p:cNvSpPr txBox="1"/>
          <p:nvPr/>
        </p:nvSpPr>
        <p:spPr>
          <a:xfrm>
            <a:off x="291645" y="1868481"/>
            <a:ext cx="6987810" cy="464400"/>
          </a:xfrm>
          <a:prstGeom prst="rect">
            <a:avLst/>
          </a:prstGeom>
          <a:noFill/>
        </p:spPr>
        <p:txBody>
          <a:bodyPr wrap="non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that Romain isn’t doing on this holiday: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3C53A860-8E97-8343-A6AB-559729B1768A}"/>
              </a:ext>
            </a:extLst>
          </p:cNvPr>
          <p:cNvSpPr txBox="1"/>
          <p:nvPr/>
        </p:nvSpPr>
        <p:spPr>
          <a:xfrm>
            <a:off x="291645" y="4034091"/>
            <a:ext cx="6683240" cy="464400"/>
          </a:xfrm>
          <a:prstGeom prst="rect">
            <a:avLst/>
          </a:prstGeom>
          <a:noFill/>
        </p:spPr>
        <p:txBody>
          <a:bodyPr wrap="non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that Romain never does on holiday: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63F84AC1-2A5B-3A4F-AFF9-1BD1AA8A66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2800" y="1420127"/>
            <a:ext cx="1457706" cy="1457706"/>
          </a:xfrm>
          <a:prstGeom prst="rect">
            <a:avLst/>
          </a:prstGeom>
        </p:spPr>
      </p:pic>
      <p:pic>
        <p:nvPicPr>
          <p:cNvPr id="44" name="Picture 43" descr="Logo&#10;&#10;Description automatically generated">
            <a:extLst>
              <a:ext uri="{FF2B5EF4-FFF2-40B4-BE49-F238E27FC236}">
                <a16:creationId xmlns:a16="http://schemas.microsoft.com/office/drawing/2014/main" id="{E12B1F52-2527-0942-8AE2-D67BA86402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38247" y="1501765"/>
            <a:ext cx="2493579" cy="2493579"/>
          </a:xfrm>
          <a:prstGeom prst="rect">
            <a:avLst/>
          </a:prstGeom>
        </p:spPr>
      </p:pic>
      <p:pic>
        <p:nvPicPr>
          <p:cNvPr id="46" name="Picture 45" descr="Icon&#10;&#10;Description automatically generated">
            <a:extLst>
              <a:ext uri="{FF2B5EF4-FFF2-40B4-BE49-F238E27FC236}">
                <a16:creationId xmlns:a16="http://schemas.microsoft.com/office/drawing/2014/main" id="{58545A76-3DE1-044A-9FD4-A787E60702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31709" y="3079470"/>
            <a:ext cx="1525817" cy="1525817"/>
          </a:xfrm>
          <a:prstGeom prst="rect">
            <a:avLst/>
          </a:prstGeom>
        </p:spPr>
      </p:pic>
      <p:sp>
        <p:nvSpPr>
          <p:cNvPr id="26" name="TextBox 25">
            <a:extLst>
              <a:ext uri="{FF2B5EF4-FFF2-40B4-BE49-F238E27FC236}">
                <a16:creationId xmlns:a16="http://schemas.microsoft.com/office/drawing/2014/main" id="{63146F0F-4339-42AB-964B-62DEDBAAB1E9}"/>
              </a:ext>
            </a:extLst>
          </p:cNvPr>
          <p:cNvSpPr txBox="1"/>
          <p:nvPr/>
        </p:nvSpPr>
        <p:spPr>
          <a:xfrm>
            <a:off x="291645" y="4514140"/>
            <a:ext cx="6277428"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visits lakes</a:t>
            </a:r>
          </a:p>
        </p:txBody>
      </p:sp>
      <p:sp>
        <p:nvSpPr>
          <p:cNvPr id="27" name="TextBox 26">
            <a:extLst>
              <a:ext uri="{FF2B5EF4-FFF2-40B4-BE49-F238E27FC236}">
                <a16:creationId xmlns:a16="http://schemas.microsoft.com/office/drawing/2014/main" id="{056F8CC8-757B-46D1-A3C7-18ADCAB7A97C}"/>
              </a:ext>
            </a:extLst>
          </p:cNvPr>
          <p:cNvSpPr txBox="1"/>
          <p:nvPr/>
        </p:nvSpPr>
        <p:spPr>
          <a:xfrm>
            <a:off x="291645" y="4908821"/>
            <a:ext cx="6919107"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goes for walks in the countryside</a:t>
            </a:r>
          </a:p>
        </p:txBody>
      </p:sp>
      <p:sp>
        <p:nvSpPr>
          <p:cNvPr id="29" name="TextBox 28">
            <a:extLst>
              <a:ext uri="{FF2B5EF4-FFF2-40B4-BE49-F238E27FC236}">
                <a16:creationId xmlns:a16="http://schemas.microsoft.com/office/drawing/2014/main" id="{568D8489-D06C-44B7-B518-F56AFA3EF3C0}"/>
              </a:ext>
            </a:extLst>
          </p:cNvPr>
          <p:cNvSpPr txBox="1"/>
          <p:nvPr/>
        </p:nvSpPr>
        <p:spPr>
          <a:xfrm>
            <a:off x="291645" y="2358051"/>
            <a:ext cx="6277428"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going to the national park</a:t>
            </a:r>
          </a:p>
        </p:txBody>
      </p:sp>
      <p:sp>
        <p:nvSpPr>
          <p:cNvPr id="32" name="TextBox 31">
            <a:extLst>
              <a:ext uri="{FF2B5EF4-FFF2-40B4-BE49-F238E27FC236}">
                <a16:creationId xmlns:a16="http://schemas.microsoft.com/office/drawing/2014/main" id="{6549F541-59BC-456E-B8C8-284F1766E026}"/>
              </a:ext>
            </a:extLst>
          </p:cNvPr>
          <p:cNvSpPr txBox="1"/>
          <p:nvPr/>
        </p:nvSpPr>
        <p:spPr>
          <a:xfrm>
            <a:off x="291645" y="2739727"/>
            <a:ext cx="6527800"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going down the river in a boat </a:t>
            </a:r>
          </a:p>
        </p:txBody>
      </p:sp>
      <p:sp>
        <p:nvSpPr>
          <p:cNvPr id="33" name="TextBox 32">
            <a:extLst>
              <a:ext uri="{FF2B5EF4-FFF2-40B4-BE49-F238E27FC236}">
                <a16:creationId xmlns:a16="http://schemas.microsoft.com/office/drawing/2014/main" id="{32411A40-AE04-456A-8A76-241412371DDA}"/>
              </a:ext>
            </a:extLst>
          </p:cNvPr>
          <p:cNvSpPr txBox="1"/>
          <p:nvPr/>
        </p:nvSpPr>
        <p:spPr>
          <a:xfrm>
            <a:off x="291645" y="5322192"/>
            <a:ext cx="8559800"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reads all the information in the museums</a:t>
            </a:r>
          </a:p>
        </p:txBody>
      </p:sp>
      <p:sp>
        <p:nvSpPr>
          <p:cNvPr id="35" name="TextBox 34">
            <a:extLst>
              <a:ext uri="{FF2B5EF4-FFF2-40B4-BE49-F238E27FC236}">
                <a16:creationId xmlns:a16="http://schemas.microsoft.com/office/drawing/2014/main" id="{0FD4A30D-1DE8-4BA5-8AB7-C0A8B935A305}"/>
              </a:ext>
            </a:extLst>
          </p:cNvPr>
          <p:cNvSpPr txBox="1"/>
          <p:nvPr/>
        </p:nvSpPr>
        <p:spPr>
          <a:xfrm>
            <a:off x="291645" y="3121403"/>
            <a:ext cx="6824339"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spending the week in the hotel</a:t>
            </a:r>
          </a:p>
        </p:txBody>
      </p:sp>
      <p:sp>
        <p:nvSpPr>
          <p:cNvPr id="38" name="TextBox 37">
            <a:extLst>
              <a:ext uri="{FF2B5EF4-FFF2-40B4-BE49-F238E27FC236}">
                <a16:creationId xmlns:a16="http://schemas.microsoft.com/office/drawing/2014/main" id="{864AED30-7779-484B-9A58-F2C718566863}"/>
              </a:ext>
            </a:extLst>
          </p:cNvPr>
          <p:cNvSpPr txBox="1"/>
          <p:nvPr/>
        </p:nvSpPr>
        <p:spPr>
          <a:xfrm>
            <a:off x="291645" y="5698182"/>
            <a:ext cx="6277428"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never takes photos</a:t>
            </a:r>
          </a:p>
        </p:txBody>
      </p:sp>
      <p:sp>
        <p:nvSpPr>
          <p:cNvPr id="39" name="TextBox 38">
            <a:extLst>
              <a:ext uri="{FF2B5EF4-FFF2-40B4-BE49-F238E27FC236}">
                <a16:creationId xmlns:a16="http://schemas.microsoft.com/office/drawing/2014/main" id="{D6E00DA0-7B68-4158-B112-CEC9882B35F7}"/>
              </a:ext>
            </a:extLst>
          </p:cNvPr>
          <p:cNvSpPr txBox="1"/>
          <p:nvPr/>
        </p:nvSpPr>
        <p:spPr>
          <a:xfrm>
            <a:off x="291645" y="3503079"/>
            <a:ext cx="7168950" cy="464400"/>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sending any postcards to his friends</a:t>
            </a:r>
          </a:p>
        </p:txBody>
      </p:sp>
    </p:spTree>
    <p:extLst>
      <p:ext uri="{BB962C8B-B14F-4D97-AF65-F5344CB8AC3E}">
        <p14:creationId xmlns:p14="http://schemas.microsoft.com/office/powerpoint/2010/main" val="22072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2" grpId="0"/>
      <p:bldP spid="33" grpId="0"/>
      <p:bldP spid="35"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200" b="1" dirty="0" err="1">
                <a:solidFill>
                  <a:schemeClr val="bg1"/>
                </a:solidFill>
              </a:rPr>
              <a:t>Léa</a:t>
            </a:r>
            <a:r>
              <a:rPr lang="en-GB" sz="3200" b="1" dirty="0">
                <a:solidFill>
                  <a:schemeClr val="bg1"/>
                </a:solidFill>
              </a:rPr>
              <a:t> </a:t>
            </a:r>
            <a:r>
              <a:rPr lang="en-GB" sz="3200" b="1" dirty="0" err="1">
                <a:solidFill>
                  <a:schemeClr val="bg1"/>
                </a:solidFill>
              </a:rPr>
              <a:t>décrit</a:t>
            </a:r>
            <a:r>
              <a:rPr lang="en-GB" sz="3200" b="1" dirty="0">
                <a:solidFill>
                  <a:schemeClr val="bg1"/>
                </a:solidFill>
              </a:rPr>
              <a:t> </a:t>
            </a:r>
            <a:r>
              <a:rPr lang="en-GB" sz="3200" b="1" dirty="0" err="1">
                <a:solidFill>
                  <a:schemeClr val="bg1"/>
                </a:solidFill>
              </a:rPr>
              <a:t>ses</a:t>
            </a:r>
            <a:r>
              <a:rPr lang="en-GB" sz="3200" b="1" dirty="0">
                <a:solidFill>
                  <a:schemeClr val="bg1"/>
                </a:solidFill>
              </a:rPr>
              <a:t> </a:t>
            </a:r>
            <a:r>
              <a:rPr lang="en-GB" sz="3200" b="1" dirty="0" err="1">
                <a:solidFill>
                  <a:schemeClr val="bg1"/>
                </a:solidFill>
              </a:rPr>
              <a:t>expériences</a:t>
            </a:r>
            <a:r>
              <a:rPr lang="en-GB" sz="32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2">
            <a:extLst>
              <a:ext uri="{FF2B5EF4-FFF2-40B4-BE49-F238E27FC236}">
                <a16:creationId xmlns:a16="http://schemas.microsoft.com/office/drawing/2014/main" id="{DDCA8DF9-9D5B-1140-A4AC-EC62ADA0A724}"/>
              </a:ext>
            </a:extLst>
          </p:cNvPr>
          <p:cNvGraphicFramePr>
            <a:graphicFrameLocks noGrp="1"/>
          </p:cNvGraphicFramePr>
          <p:nvPr>
            <p:extLst>
              <p:ext uri="{D42A27DB-BD31-4B8C-83A1-F6EECF244321}">
                <p14:modId xmlns:p14="http://schemas.microsoft.com/office/powerpoint/2010/main" val="192554834"/>
              </p:ext>
            </p:extLst>
          </p:nvPr>
        </p:nvGraphicFramePr>
        <p:xfrm>
          <a:off x="300477" y="1715268"/>
          <a:ext cx="11578591" cy="4608000"/>
        </p:xfrm>
        <a:graphic>
          <a:graphicData uri="http://schemas.openxmlformats.org/drawingml/2006/table">
            <a:tbl>
              <a:tblPr firstRow="1" bandRow="1">
                <a:tableStyleId>{5940675A-B579-460E-94D1-54222C63F5DA}</a:tableStyleId>
              </a:tblPr>
              <a:tblGrid>
                <a:gridCol w="6840855">
                  <a:extLst>
                    <a:ext uri="{9D8B030D-6E8A-4147-A177-3AD203B41FA5}">
                      <a16:colId xmlns:a16="http://schemas.microsoft.com/office/drawing/2014/main" val="700740422"/>
                    </a:ext>
                  </a:extLst>
                </a:gridCol>
                <a:gridCol w="2257743">
                  <a:extLst>
                    <a:ext uri="{9D8B030D-6E8A-4147-A177-3AD203B41FA5}">
                      <a16:colId xmlns:a16="http://schemas.microsoft.com/office/drawing/2014/main" val="1080885609"/>
                    </a:ext>
                  </a:extLst>
                </a:gridCol>
                <a:gridCol w="2479993">
                  <a:extLst>
                    <a:ext uri="{9D8B030D-6E8A-4147-A177-3AD203B41FA5}">
                      <a16:colId xmlns:a16="http://schemas.microsoft.com/office/drawing/2014/main" val="1471914897"/>
                    </a:ext>
                  </a:extLst>
                </a:gridCol>
              </a:tblGrid>
              <a:tr h="576000">
                <a:tc>
                  <a:txBody>
                    <a:bodyPr/>
                    <a:lstStyle/>
                    <a:p>
                      <a:r>
                        <a:rPr lang="en-US" sz="2000" dirty="0">
                          <a:solidFill>
                            <a:schemeClr val="accent5">
                              <a:lumMod val="50000"/>
                            </a:schemeClr>
                          </a:solidFill>
                        </a:rPr>
                        <a:t>1. On </a:t>
                      </a:r>
                      <a:r>
                        <a:rPr lang="en-US" sz="2000" b="1" dirty="0" err="1">
                          <a:solidFill>
                            <a:schemeClr val="accent5">
                              <a:lumMod val="50000"/>
                            </a:schemeClr>
                          </a:solidFill>
                        </a:rPr>
                        <a:t>utilise</a:t>
                      </a:r>
                      <a:r>
                        <a:rPr lang="en-US" sz="2000" b="1" dirty="0">
                          <a:solidFill>
                            <a:schemeClr val="accent5">
                              <a:lumMod val="50000"/>
                            </a:schemeClr>
                          </a:solidFill>
                        </a:rPr>
                        <a:t> </a:t>
                      </a:r>
                      <a:r>
                        <a:rPr lang="en-US" sz="2000" b="1" dirty="0" err="1">
                          <a:solidFill>
                            <a:schemeClr val="accent5">
                              <a:lumMod val="50000"/>
                            </a:schemeClr>
                          </a:solidFill>
                        </a:rPr>
                        <a:t>toujours</a:t>
                      </a:r>
                      <a:r>
                        <a:rPr lang="en-US" sz="2000" b="1" dirty="0">
                          <a:solidFill>
                            <a:schemeClr val="accent5">
                              <a:lumMod val="50000"/>
                            </a:schemeClr>
                          </a:solidFill>
                        </a:rPr>
                        <a:t> </a:t>
                      </a:r>
                      <a:r>
                        <a:rPr lang="en-US" sz="2000" b="0" dirty="0">
                          <a:solidFill>
                            <a:schemeClr val="accent5">
                              <a:lumMod val="50000"/>
                            </a:schemeClr>
                          </a:solidFill>
                        </a:rPr>
                        <a:t>des</a:t>
                      </a:r>
                      <a:r>
                        <a:rPr lang="en-US" sz="2000" b="1" dirty="0">
                          <a:solidFill>
                            <a:schemeClr val="accent5">
                              <a:lumMod val="50000"/>
                            </a:schemeClr>
                          </a:solidFill>
                        </a:rPr>
                        <a:t> </a:t>
                      </a:r>
                      <a:r>
                        <a:rPr lang="en-US" sz="2000" dirty="0">
                          <a:solidFill>
                            <a:schemeClr val="accent5">
                              <a:lumMod val="50000"/>
                            </a:schemeClr>
                          </a:solidFill>
                        </a:rPr>
                        <a:t>dollars </a:t>
                      </a:r>
                      <a:r>
                        <a:rPr lang="en-US" sz="2000" dirty="0" err="1">
                          <a:solidFill>
                            <a:schemeClr val="accent5">
                              <a:lumMod val="50000"/>
                            </a:schemeClr>
                          </a:solidFill>
                        </a:rPr>
                        <a:t>à</a:t>
                      </a:r>
                      <a:r>
                        <a:rPr lang="en-US" sz="2000" dirty="0">
                          <a:solidFill>
                            <a:schemeClr val="accent5">
                              <a:lumMod val="50000"/>
                            </a:schemeClr>
                          </a:solidFill>
                        </a:rPr>
                        <a:t> </a:t>
                      </a:r>
                      <a:r>
                        <a:rPr lang="en-US" sz="2000" dirty="0" err="1">
                          <a:solidFill>
                            <a:schemeClr val="accent5">
                              <a:lumMod val="50000"/>
                            </a:schemeClr>
                          </a:solidFill>
                        </a:rPr>
                        <a:t>l’aéroport</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utilise</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n’utilise</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8841741"/>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2. On </a:t>
                      </a:r>
                      <a:r>
                        <a:rPr lang="en-US" sz="2000" b="1" dirty="0" err="1">
                          <a:solidFill>
                            <a:schemeClr val="accent5">
                              <a:lumMod val="50000"/>
                            </a:schemeClr>
                          </a:solidFill>
                        </a:rPr>
                        <a:t>porte</a:t>
                      </a:r>
                      <a:r>
                        <a:rPr lang="en-US" sz="2000" b="1" dirty="0">
                          <a:solidFill>
                            <a:schemeClr val="accent5">
                              <a:lumMod val="50000"/>
                            </a:schemeClr>
                          </a:solidFill>
                        </a:rPr>
                        <a:t> </a:t>
                      </a:r>
                      <a:r>
                        <a:rPr lang="en-US" sz="2000" b="1" dirty="0" err="1">
                          <a:solidFill>
                            <a:schemeClr val="accent5">
                              <a:lumMod val="50000"/>
                            </a:schemeClr>
                          </a:solidFill>
                        </a:rPr>
                        <a:t>toujours</a:t>
                      </a:r>
                      <a:r>
                        <a:rPr lang="en-US" sz="2000" b="1" dirty="0">
                          <a:solidFill>
                            <a:schemeClr val="accent5">
                              <a:lumMod val="50000"/>
                            </a:schemeClr>
                          </a:solidFill>
                        </a:rPr>
                        <a:t> </a:t>
                      </a:r>
                      <a:r>
                        <a:rPr lang="en-US" sz="2000" b="0" dirty="0">
                          <a:solidFill>
                            <a:schemeClr val="accent5">
                              <a:lumMod val="50000"/>
                            </a:schemeClr>
                          </a:solidFill>
                        </a:rPr>
                        <a:t>un</a:t>
                      </a:r>
                      <a:r>
                        <a:rPr lang="en-US" sz="2000" dirty="0">
                          <a:solidFill>
                            <a:schemeClr val="accent5">
                              <a:lumMod val="50000"/>
                            </a:schemeClr>
                          </a:solidFill>
                        </a:rPr>
                        <a:t> manteau dehors.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porte</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ne </a:t>
                      </a:r>
                      <a:r>
                        <a:rPr lang="en-US" sz="2000" b="1" dirty="0" err="1">
                          <a:solidFill>
                            <a:schemeClr val="accent5">
                              <a:lumMod val="50000"/>
                            </a:schemeClr>
                          </a:solidFill>
                        </a:rPr>
                        <a:t>porte</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1462575"/>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3. On </a:t>
                      </a:r>
                      <a:r>
                        <a:rPr lang="en-US" sz="2000" b="1" dirty="0">
                          <a:solidFill>
                            <a:schemeClr val="accent5">
                              <a:lumMod val="50000"/>
                            </a:schemeClr>
                          </a:solidFill>
                        </a:rPr>
                        <a:t>ne fait jamais </a:t>
                      </a:r>
                      <a:r>
                        <a:rPr lang="en-US" sz="2000" dirty="0">
                          <a:solidFill>
                            <a:schemeClr val="accent5">
                              <a:lumMod val="50000"/>
                            </a:schemeClr>
                          </a:solidFill>
                        </a:rPr>
                        <a:t>de promenades </a:t>
                      </a:r>
                      <a:r>
                        <a:rPr lang="en-US" sz="2000" dirty="0" err="1">
                          <a:solidFill>
                            <a:schemeClr val="accent5">
                              <a:lumMod val="50000"/>
                            </a:schemeClr>
                          </a:solidFill>
                        </a:rPr>
                        <a:t>à</a:t>
                      </a:r>
                      <a:r>
                        <a:rPr lang="en-US" sz="2000" dirty="0">
                          <a:solidFill>
                            <a:schemeClr val="accent5">
                              <a:lumMod val="50000"/>
                            </a:schemeClr>
                          </a:solidFill>
                        </a:rPr>
                        <a:t> la </a:t>
                      </a:r>
                      <a:r>
                        <a:rPr lang="en-US" sz="2000" dirty="0" err="1">
                          <a:solidFill>
                            <a:schemeClr val="accent5">
                              <a:lumMod val="50000"/>
                            </a:schemeClr>
                          </a:solidFill>
                        </a:rPr>
                        <a:t>campagne</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fait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ne fait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7384514"/>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4. On </a:t>
                      </a:r>
                      <a:r>
                        <a:rPr lang="en-US" sz="2000" b="1" dirty="0">
                          <a:solidFill>
                            <a:schemeClr val="accent5">
                              <a:lumMod val="50000"/>
                            </a:schemeClr>
                          </a:solidFill>
                        </a:rPr>
                        <a:t>ne </a:t>
                      </a:r>
                      <a:r>
                        <a:rPr lang="en-US" sz="2000" b="1" dirty="0" err="1">
                          <a:solidFill>
                            <a:schemeClr val="accent5">
                              <a:lumMod val="50000"/>
                            </a:schemeClr>
                          </a:solidFill>
                        </a:rPr>
                        <a:t>visite</a:t>
                      </a:r>
                      <a:r>
                        <a:rPr lang="en-US" sz="2000" b="1" dirty="0">
                          <a:solidFill>
                            <a:schemeClr val="accent5">
                              <a:lumMod val="50000"/>
                            </a:schemeClr>
                          </a:solidFill>
                        </a:rPr>
                        <a:t> jamais </a:t>
                      </a:r>
                      <a:r>
                        <a:rPr lang="en-US" sz="2000" dirty="0">
                          <a:solidFill>
                            <a:schemeClr val="accent5">
                              <a:lumMod val="50000"/>
                            </a:schemeClr>
                          </a:solidFill>
                        </a:rPr>
                        <a:t>de lacs.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visite</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ne </a:t>
                      </a:r>
                      <a:r>
                        <a:rPr lang="en-US" sz="2000" b="1" dirty="0" err="1">
                          <a:solidFill>
                            <a:schemeClr val="accent5">
                              <a:lumMod val="50000"/>
                            </a:schemeClr>
                          </a:solidFill>
                        </a:rPr>
                        <a:t>visite</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78753"/>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5. On </a:t>
                      </a:r>
                      <a:r>
                        <a:rPr lang="en-US" sz="2000" b="1" dirty="0">
                          <a:solidFill>
                            <a:schemeClr val="accent5">
                              <a:lumMod val="50000"/>
                            </a:schemeClr>
                          </a:solidFill>
                        </a:rPr>
                        <a:t>traverse </a:t>
                      </a:r>
                      <a:r>
                        <a:rPr lang="en-US" sz="2000" b="1" dirty="0" err="1">
                          <a:solidFill>
                            <a:schemeClr val="accent5">
                              <a:lumMod val="50000"/>
                            </a:schemeClr>
                          </a:solidFill>
                        </a:rPr>
                        <a:t>toujours</a:t>
                      </a:r>
                      <a:r>
                        <a:rPr lang="en-US" sz="2000" b="1" dirty="0">
                          <a:solidFill>
                            <a:schemeClr val="accent5">
                              <a:lumMod val="50000"/>
                            </a:schemeClr>
                          </a:solidFill>
                        </a:rPr>
                        <a:t> </a:t>
                      </a:r>
                      <a:r>
                        <a:rPr lang="en-US" sz="2000" dirty="0">
                          <a:solidFill>
                            <a:schemeClr val="accent5">
                              <a:lumMod val="50000"/>
                            </a:schemeClr>
                          </a:solidFill>
                        </a:rPr>
                        <a:t>un </a:t>
                      </a:r>
                      <a:r>
                        <a:rPr lang="en-US" sz="2000" dirty="0" err="1">
                          <a:solidFill>
                            <a:schemeClr val="accent5">
                              <a:lumMod val="50000"/>
                            </a:schemeClr>
                          </a:solidFill>
                        </a:rPr>
                        <a:t>fleuve</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traverse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ne traverse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0140774"/>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6. On </a:t>
                      </a:r>
                      <a:r>
                        <a:rPr lang="en-US" sz="2000" b="1" dirty="0">
                          <a:solidFill>
                            <a:schemeClr val="accent5">
                              <a:lumMod val="50000"/>
                            </a:schemeClr>
                          </a:solidFill>
                        </a:rPr>
                        <a:t>ne </a:t>
                      </a:r>
                      <a:r>
                        <a:rPr lang="en-US" sz="2000" b="1" dirty="0" err="1">
                          <a:solidFill>
                            <a:schemeClr val="accent5">
                              <a:lumMod val="50000"/>
                            </a:schemeClr>
                          </a:solidFill>
                        </a:rPr>
                        <a:t>prend</a:t>
                      </a:r>
                      <a:r>
                        <a:rPr lang="en-US" sz="2000" b="1" dirty="0">
                          <a:solidFill>
                            <a:schemeClr val="accent5">
                              <a:lumMod val="50000"/>
                            </a:schemeClr>
                          </a:solidFill>
                        </a:rPr>
                        <a:t> jamais </a:t>
                      </a:r>
                      <a:r>
                        <a:rPr lang="en-US" sz="2000" dirty="0">
                          <a:solidFill>
                            <a:schemeClr val="accent5">
                              <a:lumMod val="50000"/>
                            </a:schemeClr>
                          </a:solidFill>
                        </a:rPr>
                        <a:t>de photos </a:t>
                      </a:r>
                      <a:r>
                        <a:rPr lang="en-US" sz="2000" dirty="0" err="1">
                          <a:solidFill>
                            <a:schemeClr val="accent5">
                              <a:lumMod val="50000"/>
                            </a:schemeClr>
                          </a:solidFill>
                        </a:rPr>
                        <a:t>en</a:t>
                      </a:r>
                      <a:r>
                        <a:rPr lang="en-US" sz="2000" dirty="0">
                          <a:solidFill>
                            <a:schemeClr val="accent5">
                              <a:lumMod val="50000"/>
                            </a:schemeClr>
                          </a:solidFill>
                        </a:rPr>
                        <a:t> </a:t>
                      </a:r>
                      <a:r>
                        <a:rPr lang="en-US" sz="2000" dirty="0" err="1">
                          <a:solidFill>
                            <a:schemeClr val="accent5">
                              <a:lumMod val="50000"/>
                            </a:schemeClr>
                          </a:solidFill>
                        </a:rPr>
                        <a:t>famille</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prend</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ne </a:t>
                      </a:r>
                      <a:r>
                        <a:rPr lang="en-US" sz="2000" b="1" dirty="0" err="1">
                          <a:solidFill>
                            <a:schemeClr val="accent5">
                              <a:lumMod val="50000"/>
                            </a:schemeClr>
                          </a:solidFill>
                        </a:rPr>
                        <a:t>prend</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8869059"/>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7. On </a:t>
                      </a:r>
                      <a:r>
                        <a:rPr lang="en-US" sz="2000" b="1" dirty="0" err="1">
                          <a:solidFill>
                            <a:schemeClr val="accent5">
                              <a:lumMod val="50000"/>
                            </a:schemeClr>
                          </a:solidFill>
                        </a:rPr>
                        <a:t>n’écrit</a:t>
                      </a:r>
                      <a:r>
                        <a:rPr lang="en-US" sz="2000" b="1" dirty="0">
                          <a:solidFill>
                            <a:schemeClr val="accent5">
                              <a:lumMod val="50000"/>
                            </a:schemeClr>
                          </a:solidFill>
                        </a:rPr>
                        <a:t> jamais </a:t>
                      </a:r>
                      <a:r>
                        <a:rPr lang="en-US" sz="2000" dirty="0">
                          <a:solidFill>
                            <a:schemeClr val="accent5">
                              <a:lumMod val="50000"/>
                            </a:schemeClr>
                          </a:solidFill>
                        </a:rPr>
                        <a:t>de </a:t>
                      </a:r>
                      <a:r>
                        <a:rPr lang="en-US" sz="2000" dirty="0" err="1">
                          <a:solidFill>
                            <a:schemeClr val="accent5">
                              <a:lumMod val="50000"/>
                            </a:schemeClr>
                          </a:solidFill>
                        </a:rPr>
                        <a:t>cartes</a:t>
                      </a:r>
                      <a:r>
                        <a:rPr lang="en-US" sz="2000" dirty="0">
                          <a:solidFill>
                            <a:schemeClr val="accent5">
                              <a:lumMod val="50000"/>
                            </a:schemeClr>
                          </a:solidFill>
                        </a:rPr>
                        <a:t> </a:t>
                      </a:r>
                      <a:r>
                        <a:rPr lang="en-US" sz="2000" dirty="0" err="1">
                          <a:solidFill>
                            <a:schemeClr val="accent5">
                              <a:lumMod val="50000"/>
                            </a:schemeClr>
                          </a:solidFill>
                        </a:rPr>
                        <a:t>postales</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écrit</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n’écrit</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0216589"/>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8. On </a:t>
                      </a:r>
                      <a:r>
                        <a:rPr lang="en-US" sz="2000" b="1" dirty="0" err="1">
                          <a:solidFill>
                            <a:schemeClr val="accent5">
                              <a:lumMod val="50000"/>
                            </a:schemeClr>
                          </a:solidFill>
                        </a:rPr>
                        <a:t>achète</a:t>
                      </a:r>
                      <a:r>
                        <a:rPr lang="en-US" sz="2000" b="1" dirty="0">
                          <a:solidFill>
                            <a:schemeClr val="accent5">
                              <a:lumMod val="50000"/>
                            </a:schemeClr>
                          </a:solidFill>
                        </a:rPr>
                        <a:t> </a:t>
                      </a:r>
                      <a:r>
                        <a:rPr lang="en-US" sz="2000" b="1" dirty="0" err="1">
                          <a:solidFill>
                            <a:schemeClr val="accent5">
                              <a:lumMod val="50000"/>
                            </a:schemeClr>
                          </a:solidFill>
                        </a:rPr>
                        <a:t>toujours</a:t>
                      </a:r>
                      <a:r>
                        <a:rPr lang="en-US" sz="2000" b="1" dirty="0">
                          <a:solidFill>
                            <a:schemeClr val="accent5">
                              <a:lumMod val="50000"/>
                            </a:schemeClr>
                          </a:solidFill>
                        </a:rPr>
                        <a:t> </a:t>
                      </a:r>
                      <a:r>
                        <a:rPr lang="en-US" sz="2000" dirty="0">
                          <a:solidFill>
                            <a:schemeClr val="accent5">
                              <a:lumMod val="50000"/>
                            </a:schemeClr>
                          </a:solidFill>
                        </a:rPr>
                        <a:t>des </a:t>
                      </a:r>
                      <a:r>
                        <a:rPr lang="en-US" sz="2000" dirty="0" err="1">
                          <a:solidFill>
                            <a:schemeClr val="accent5">
                              <a:lumMod val="50000"/>
                            </a:schemeClr>
                          </a:solidFill>
                        </a:rPr>
                        <a:t>produits</a:t>
                      </a:r>
                      <a:r>
                        <a:rPr lang="en-US" sz="2000" dirty="0">
                          <a:solidFill>
                            <a:schemeClr val="accent5">
                              <a:lumMod val="50000"/>
                            </a:schemeClr>
                          </a:solidFill>
                        </a:rPr>
                        <a:t> </a:t>
                      </a:r>
                      <a:r>
                        <a:rPr lang="en-US" sz="2000" dirty="0" err="1">
                          <a:solidFill>
                            <a:schemeClr val="accent5">
                              <a:lumMod val="50000"/>
                            </a:schemeClr>
                          </a:solidFill>
                        </a:rPr>
                        <a:t>locaux</a:t>
                      </a:r>
                      <a:r>
                        <a:rPr lang="en-US" sz="2000" dirty="0">
                          <a:solidFill>
                            <a:schemeClr val="accent5">
                              <a:lumMod val="50000"/>
                            </a:schemeClr>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achète</a:t>
                      </a:r>
                      <a:r>
                        <a:rPr lang="en-US" sz="2000" b="1" dirty="0">
                          <a:solidFill>
                            <a:schemeClr val="accent5">
                              <a:lumMod val="50000"/>
                            </a:schemeClr>
                          </a:solidFill>
                        </a:rPr>
                        <a:t> </a:t>
                      </a:r>
                      <a:r>
                        <a:rPr lang="en-US" sz="2000" b="1" dirty="0" err="1">
                          <a:solidFill>
                            <a:schemeClr val="accent5">
                              <a:lumMod val="50000"/>
                            </a:schemeClr>
                          </a:solidFill>
                        </a:rPr>
                        <a:t>toujours</a:t>
                      </a:r>
                      <a:endParaRPr lang="en-US" sz="2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err="1">
                          <a:solidFill>
                            <a:schemeClr val="accent5">
                              <a:lumMod val="50000"/>
                            </a:schemeClr>
                          </a:solidFill>
                        </a:rPr>
                        <a:t>n'achète</a:t>
                      </a:r>
                      <a:r>
                        <a:rPr lang="en-US" sz="2000" b="1" dirty="0">
                          <a:solidFill>
                            <a:schemeClr val="accent5">
                              <a:lumMod val="50000"/>
                            </a:schemeClr>
                          </a:solidFill>
                        </a:rPr>
                        <a:t> jamais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6157142"/>
                  </a:ext>
                </a:extLst>
              </a:tr>
            </a:tbl>
          </a:graphicData>
        </a:graphic>
      </p:graphicFrame>
      <p:sp>
        <p:nvSpPr>
          <p:cNvPr id="3" name="Rounded Rectangle 2">
            <a:extLst>
              <a:ext uri="{FF2B5EF4-FFF2-40B4-BE49-F238E27FC236}">
                <a16:creationId xmlns:a16="http://schemas.microsoft.com/office/drawing/2014/main" id="{40E3AA6B-6F64-DE4C-BC5D-DF407F6C0C90}"/>
              </a:ext>
            </a:extLst>
          </p:cNvPr>
          <p:cNvSpPr/>
          <p:nvPr/>
        </p:nvSpPr>
        <p:spPr>
          <a:xfrm>
            <a:off x="7163994" y="4019268"/>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0B8109E-48C8-C84A-A558-176486A35FC6}"/>
              </a:ext>
            </a:extLst>
          </p:cNvPr>
          <p:cNvSpPr/>
          <p:nvPr/>
        </p:nvSpPr>
        <p:spPr>
          <a:xfrm>
            <a:off x="7163994" y="1715268"/>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01A4F03-A1F0-7542-BD32-442626A1FC6E}"/>
              </a:ext>
            </a:extLst>
          </p:cNvPr>
          <p:cNvSpPr/>
          <p:nvPr/>
        </p:nvSpPr>
        <p:spPr>
          <a:xfrm>
            <a:off x="7163994" y="2293629"/>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9322B8F-1E41-944D-8FA0-D2D31CA7DEC3}"/>
              </a:ext>
            </a:extLst>
          </p:cNvPr>
          <p:cNvSpPr/>
          <p:nvPr/>
        </p:nvSpPr>
        <p:spPr>
          <a:xfrm>
            <a:off x="7163994" y="5749629"/>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C4D8DE2-876C-F949-94E7-F363FBA881E8}"/>
              </a:ext>
            </a:extLst>
          </p:cNvPr>
          <p:cNvSpPr/>
          <p:nvPr/>
        </p:nvSpPr>
        <p:spPr>
          <a:xfrm>
            <a:off x="9521531" y="2867268"/>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D7D5B55-81B7-354C-B8CD-E07DC80C49C2}"/>
              </a:ext>
            </a:extLst>
          </p:cNvPr>
          <p:cNvSpPr/>
          <p:nvPr/>
        </p:nvSpPr>
        <p:spPr>
          <a:xfrm>
            <a:off x="9521530" y="3445629"/>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CE1B28D-B397-0345-AC55-AC31391A2232}"/>
              </a:ext>
            </a:extLst>
          </p:cNvPr>
          <p:cNvSpPr/>
          <p:nvPr/>
        </p:nvSpPr>
        <p:spPr>
          <a:xfrm>
            <a:off x="9521529" y="4626522"/>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DC43BCF-FDB3-BF49-95A7-BDBAFB74006E}"/>
              </a:ext>
            </a:extLst>
          </p:cNvPr>
          <p:cNvSpPr/>
          <p:nvPr/>
        </p:nvSpPr>
        <p:spPr>
          <a:xfrm>
            <a:off x="9516070" y="5200161"/>
            <a:ext cx="2219093" cy="573639"/>
          </a:xfrm>
          <a:prstGeom prst="roundRect">
            <a:avLst/>
          </a:prstGeom>
          <a:noFill/>
          <a:ln w="38100">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15AFF98-AEB2-0A4A-995C-7B00084D31C2}"/>
              </a:ext>
            </a:extLst>
          </p:cNvPr>
          <p:cNvSpPr/>
          <p:nvPr/>
        </p:nvSpPr>
        <p:spPr>
          <a:xfrm>
            <a:off x="1107209" y="1841774"/>
            <a:ext cx="1734135"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8601788-B6CC-9D4E-B8AC-BB06105CACA5}"/>
              </a:ext>
            </a:extLst>
          </p:cNvPr>
          <p:cNvSpPr/>
          <p:nvPr/>
        </p:nvSpPr>
        <p:spPr>
          <a:xfrm>
            <a:off x="1107209" y="2432324"/>
            <a:ext cx="1701704"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92EBAB69-D6D1-BA41-8F05-C3994C6EAAC1}"/>
              </a:ext>
            </a:extLst>
          </p:cNvPr>
          <p:cNvSpPr/>
          <p:nvPr/>
        </p:nvSpPr>
        <p:spPr>
          <a:xfrm>
            <a:off x="1107209" y="2987255"/>
            <a:ext cx="1659523"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25F26E9-AEF5-3B4B-AA5B-44A7E61C100D}"/>
              </a:ext>
            </a:extLst>
          </p:cNvPr>
          <p:cNvSpPr/>
          <p:nvPr/>
        </p:nvSpPr>
        <p:spPr>
          <a:xfrm>
            <a:off x="1107210" y="3568569"/>
            <a:ext cx="1886815"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625F346-ABE6-3742-ADD7-B961FCD031BF}"/>
              </a:ext>
            </a:extLst>
          </p:cNvPr>
          <p:cNvSpPr/>
          <p:nvPr/>
        </p:nvSpPr>
        <p:spPr>
          <a:xfrm>
            <a:off x="1107209" y="4149883"/>
            <a:ext cx="2032679"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1CEB4CC-948C-FC4C-91DB-F13672F57423}"/>
              </a:ext>
            </a:extLst>
          </p:cNvPr>
          <p:cNvSpPr/>
          <p:nvPr/>
        </p:nvSpPr>
        <p:spPr>
          <a:xfrm>
            <a:off x="1107209" y="4715317"/>
            <a:ext cx="2002423"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DCFC85F-F39F-E34E-BC9A-102D23604F30}"/>
              </a:ext>
            </a:extLst>
          </p:cNvPr>
          <p:cNvSpPr/>
          <p:nvPr/>
        </p:nvSpPr>
        <p:spPr>
          <a:xfrm>
            <a:off x="1107209" y="5313798"/>
            <a:ext cx="1659523"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1D5FAE69-E0C1-704E-890E-09A96E1679B7}"/>
              </a:ext>
            </a:extLst>
          </p:cNvPr>
          <p:cNvSpPr/>
          <p:nvPr/>
        </p:nvSpPr>
        <p:spPr>
          <a:xfrm>
            <a:off x="1107210" y="5863266"/>
            <a:ext cx="1931826" cy="346364"/>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9E5A3EE1-70C9-5C4E-B0F7-F243CF9968AA}"/>
              </a:ext>
            </a:extLst>
          </p:cNvPr>
          <p:cNvSpPr/>
          <p:nvPr/>
        </p:nvSpPr>
        <p:spPr>
          <a:xfrm>
            <a:off x="2873375" y="1841774"/>
            <a:ext cx="517525"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9452C45-93B2-8A4F-A527-6B467758D41B}"/>
              </a:ext>
            </a:extLst>
          </p:cNvPr>
          <p:cNvSpPr/>
          <p:nvPr/>
        </p:nvSpPr>
        <p:spPr>
          <a:xfrm>
            <a:off x="2841345" y="2423088"/>
            <a:ext cx="380402" cy="340998"/>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D2F187D-F873-7E42-BD90-2DD7B6B1BA62}"/>
              </a:ext>
            </a:extLst>
          </p:cNvPr>
          <p:cNvSpPr/>
          <p:nvPr/>
        </p:nvSpPr>
        <p:spPr>
          <a:xfrm>
            <a:off x="2808914" y="2988522"/>
            <a:ext cx="413712"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1C8235C4-6757-2240-8D3E-BDAEDB61A1E1}"/>
              </a:ext>
            </a:extLst>
          </p:cNvPr>
          <p:cNvSpPr/>
          <p:nvPr/>
        </p:nvSpPr>
        <p:spPr>
          <a:xfrm>
            <a:off x="3032686" y="3565671"/>
            <a:ext cx="413712"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5179F114-175A-4C45-8825-8E9DAAC5B5EA}"/>
              </a:ext>
            </a:extLst>
          </p:cNvPr>
          <p:cNvSpPr/>
          <p:nvPr/>
        </p:nvSpPr>
        <p:spPr>
          <a:xfrm>
            <a:off x="3155623" y="4137804"/>
            <a:ext cx="413712" cy="354555"/>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ED5173DB-97C9-FE4B-9138-3ED0E39737D7}"/>
              </a:ext>
            </a:extLst>
          </p:cNvPr>
          <p:cNvSpPr/>
          <p:nvPr/>
        </p:nvSpPr>
        <p:spPr>
          <a:xfrm>
            <a:off x="3150543" y="4719969"/>
            <a:ext cx="413712"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91A7623-78BB-214B-A008-A0B905041AD1}"/>
              </a:ext>
            </a:extLst>
          </p:cNvPr>
          <p:cNvSpPr/>
          <p:nvPr/>
        </p:nvSpPr>
        <p:spPr>
          <a:xfrm>
            <a:off x="2808034" y="5307356"/>
            <a:ext cx="413712"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9070550E-EBAE-DE4A-B909-8F6252186978}"/>
              </a:ext>
            </a:extLst>
          </p:cNvPr>
          <p:cNvSpPr/>
          <p:nvPr/>
        </p:nvSpPr>
        <p:spPr>
          <a:xfrm>
            <a:off x="3076334" y="5862619"/>
            <a:ext cx="517525" cy="346364"/>
          </a:xfrm>
          <a:prstGeom prst="roundRect">
            <a:avLst/>
          </a:prstGeom>
          <a:no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9385008-692E-1B49-81F7-53C4D4018CE1}"/>
              </a:ext>
            </a:extLst>
          </p:cNvPr>
          <p:cNvSpPr txBox="1"/>
          <p:nvPr/>
        </p:nvSpPr>
        <p:spPr>
          <a:xfrm>
            <a:off x="126124" y="1195664"/>
            <a:ext cx="8520281" cy="430887"/>
          </a:xfrm>
          <a:prstGeom prst="rect">
            <a:avLst/>
          </a:prstGeom>
          <a:noFill/>
        </p:spPr>
        <p:txBody>
          <a:bodyPr wrap="none" rtlCol="0">
            <a:spAutoFit/>
          </a:bodyPr>
          <a:lstStyle/>
          <a:p>
            <a:pPr algn="l"/>
            <a:r>
              <a:rPr lang="fr-FR" sz="2200" dirty="0">
                <a:solidFill>
                  <a:schemeClr val="accent5">
                    <a:lumMod val="50000"/>
                  </a:schemeClr>
                </a:solidFill>
              </a:rPr>
              <a:t>Que fait-elle toujours en vacances ? Que ne </a:t>
            </a:r>
            <a:r>
              <a:rPr lang="fr-FR" sz="2200" dirty="0" err="1">
                <a:solidFill>
                  <a:schemeClr val="accent5">
                    <a:lumMod val="50000"/>
                  </a:schemeClr>
                </a:solidFill>
              </a:rPr>
              <a:t>fait-elle</a:t>
            </a:r>
            <a:r>
              <a:rPr lang="fr-FR" sz="2200" dirty="0">
                <a:solidFill>
                  <a:schemeClr val="accent5">
                    <a:lumMod val="50000"/>
                  </a:schemeClr>
                </a:solidFill>
              </a:rPr>
              <a:t> jamais ? </a:t>
            </a:r>
          </a:p>
        </p:txBody>
      </p:sp>
      <p:sp>
        <p:nvSpPr>
          <p:cNvPr id="34" name="Rounded Rectangle 2">
            <a:extLst>
              <a:ext uri="{FF2B5EF4-FFF2-40B4-BE49-F238E27FC236}">
                <a16:creationId xmlns:a16="http://schemas.microsoft.com/office/drawing/2014/main" id="{F88F6AF8-C9E1-489F-8E5D-91545C75AB94}"/>
              </a:ext>
            </a:extLst>
          </p:cNvPr>
          <p:cNvSpPr/>
          <p:nvPr/>
        </p:nvSpPr>
        <p:spPr>
          <a:xfrm>
            <a:off x="6949155" y="234926"/>
            <a:ext cx="2637462" cy="707849"/>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la carte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postale</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postcard</a:t>
            </a:r>
          </a:p>
        </p:txBody>
      </p:sp>
      <p:pic>
        <p:nvPicPr>
          <p:cNvPr id="35" name="Picture 34" descr="A picture containing toy, doll&#10;&#10;Description automatically generated">
            <a:extLst>
              <a:ext uri="{FF2B5EF4-FFF2-40B4-BE49-F238E27FC236}">
                <a16:creationId xmlns:a16="http://schemas.microsoft.com/office/drawing/2014/main" id="{1ECF9EED-962A-C448-9BC9-B7334790F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456" y="-356481"/>
            <a:ext cx="1890661" cy="1890661"/>
          </a:xfrm>
          <a:prstGeom prst="rect">
            <a:avLst/>
          </a:prstGeom>
        </p:spPr>
      </p:pic>
    </p:spTree>
    <p:extLst>
      <p:ext uri="{BB962C8B-B14F-4D97-AF65-F5344CB8AC3E}">
        <p14:creationId xmlns:p14="http://schemas.microsoft.com/office/powerpoint/2010/main" val="426186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le contraire !</a:t>
            </a:r>
          </a:p>
        </p:txBody>
      </p:sp>
      <p:sp>
        <p:nvSpPr>
          <p:cNvPr id="6" name="TextBox 5">
            <a:extLst>
              <a:ext uri="{FF2B5EF4-FFF2-40B4-BE49-F238E27FC236}">
                <a16:creationId xmlns:a16="http://schemas.microsoft.com/office/drawing/2014/main" id="{16E5D2C8-39D0-B149-BD4B-D3EDCF96BB45}"/>
              </a:ext>
            </a:extLst>
          </p:cNvPr>
          <p:cNvSpPr txBox="1"/>
          <p:nvPr/>
        </p:nvSpPr>
        <p:spPr>
          <a:xfrm>
            <a:off x="329558" y="1685821"/>
            <a:ext cx="11729920" cy="4453848"/>
          </a:xfrm>
          <a:prstGeom prst="rect">
            <a:avLst/>
          </a:prstGeom>
          <a:noFill/>
        </p:spPr>
        <p:txBody>
          <a:bodyPr wrap="square" rtlCol="0">
            <a:spAutoFit/>
          </a:bodyPr>
          <a:lstStyle/>
          <a:p>
            <a:pPr>
              <a:lnSpc>
                <a:spcPct val="150000"/>
              </a:lnSpc>
              <a:defRPr/>
            </a:pPr>
            <a:r>
              <a:rPr lang="fr-FR" sz="2400" b="1" dirty="0">
                <a:solidFill>
                  <a:srgbClr val="4472C4">
                    <a:lumMod val="50000"/>
                  </a:srgbClr>
                </a:solidFill>
              </a:rPr>
              <a:t>1. Romain achète toujours un nouveau portable. </a:t>
            </a:r>
          </a:p>
          <a:p>
            <a:pPr>
              <a:lnSpc>
                <a:spcPct val="150000"/>
              </a:lnSpc>
              <a:defRPr/>
            </a:pPr>
            <a:r>
              <a:rPr lang="fr-FR" sz="2400" dirty="0">
                <a:solidFill>
                  <a:srgbClr val="4472C4">
                    <a:lumMod val="50000"/>
                  </a:srgbClr>
                </a:solidFill>
              </a:rPr>
              <a:t>    Romain </a:t>
            </a:r>
            <a:r>
              <a:rPr lang="fr-FR" sz="2400" b="1" dirty="0">
                <a:solidFill>
                  <a:srgbClr val="E65D02"/>
                </a:solidFill>
              </a:rPr>
              <a:t>n’</a:t>
            </a:r>
            <a:r>
              <a:rPr lang="fr-FR" sz="2400" dirty="0">
                <a:solidFill>
                  <a:srgbClr val="4472C4">
                    <a:lumMod val="50000"/>
                  </a:srgbClr>
                </a:solidFill>
              </a:rPr>
              <a:t>achète </a:t>
            </a:r>
            <a:r>
              <a:rPr lang="fr-FR" sz="2400" b="1" dirty="0">
                <a:solidFill>
                  <a:srgbClr val="E65D02"/>
                </a:solidFill>
              </a:rPr>
              <a:t>jamais</a:t>
            </a:r>
            <a:r>
              <a:rPr lang="fr-FR" sz="2400" dirty="0">
                <a:solidFill>
                  <a:srgbClr val="4472C4">
                    <a:lumMod val="50000"/>
                  </a:srgbClr>
                </a:solidFill>
              </a:rPr>
              <a:t> </a:t>
            </a:r>
            <a:r>
              <a:rPr lang="fr-FR" sz="2400" b="1" dirty="0">
                <a:solidFill>
                  <a:srgbClr val="E65D02"/>
                </a:solidFill>
              </a:rPr>
              <a:t>de</a:t>
            </a:r>
            <a:r>
              <a:rPr lang="fr-FR" sz="2400" dirty="0">
                <a:solidFill>
                  <a:srgbClr val="4472C4">
                    <a:lumMod val="50000"/>
                  </a:srgbClr>
                </a:solidFill>
              </a:rPr>
              <a:t> nouveau portable.</a:t>
            </a:r>
          </a:p>
          <a:p>
            <a:pPr>
              <a:lnSpc>
                <a:spcPct val="150000"/>
              </a:lnSpc>
              <a:defRPr/>
            </a:pPr>
            <a:r>
              <a:rPr lang="fr-FR" sz="2400" b="1" dirty="0">
                <a:solidFill>
                  <a:srgbClr val="4472C4">
                    <a:lumMod val="50000"/>
                  </a:srgbClr>
                </a:solidFill>
              </a:rPr>
              <a:t>2. Romain perd toujours son portable. </a:t>
            </a:r>
          </a:p>
          <a:p>
            <a:pPr>
              <a:lnSpc>
                <a:spcPct val="150000"/>
              </a:lnSpc>
              <a:defRPr/>
            </a:pPr>
            <a:r>
              <a:rPr lang="fr-FR" sz="2400" dirty="0">
                <a:solidFill>
                  <a:srgbClr val="4472C4">
                    <a:lumMod val="50000"/>
                  </a:srgbClr>
                </a:solidFill>
              </a:rPr>
              <a:t>    Romain </a:t>
            </a:r>
            <a:r>
              <a:rPr lang="fr-FR" sz="2400" b="1" dirty="0">
                <a:solidFill>
                  <a:srgbClr val="E65D02"/>
                </a:solidFill>
              </a:rPr>
              <a:t>ne</a:t>
            </a:r>
            <a:r>
              <a:rPr lang="fr-FR" sz="2400" dirty="0">
                <a:solidFill>
                  <a:srgbClr val="4472C4">
                    <a:lumMod val="50000"/>
                  </a:srgbClr>
                </a:solidFill>
              </a:rPr>
              <a:t> perd </a:t>
            </a:r>
            <a:r>
              <a:rPr lang="fr-FR" sz="2400" b="1" dirty="0">
                <a:solidFill>
                  <a:srgbClr val="E65D02"/>
                </a:solidFill>
              </a:rPr>
              <a:t>jamais</a:t>
            </a:r>
            <a:r>
              <a:rPr lang="fr-FR" sz="2400" dirty="0">
                <a:solidFill>
                  <a:srgbClr val="4472C4">
                    <a:lumMod val="50000"/>
                  </a:srgbClr>
                </a:solidFill>
              </a:rPr>
              <a:t> son portable.</a:t>
            </a:r>
          </a:p>
          <a:p>
            <a:pPr>
              <a:lnSpc>
                <a:spcPct val="150000"/>
              </a:lnSpc>
              <a:defRPr/>
            </a:pPr>
            <a:r>
              <a:rPr lang="fr-FR" sz="2400" b="1" dirty="0">
                <a:solidFill>
                  <a:srgbClr val="4472C4">
                    <a:lumMod val="50000"/>
                  </a:srgbClr>
                </a:solidFill>
              </a:rPr>
              <a:t>3. Je lève toujours la main en classe. </a:t>
            </a:r>
          </a:p>
          <a:p>
            <a:pPr>
              <a:lnSpc>
                <a:spcPct val="150000"/>
              </a:lnSpc>
              <a:defRPr/>
            </a:pPr>
            <a:r>
              <a:rPr lang="fr-FR" sz="2400" dirty="0">
                <a:solidFill>
                  <a:srgbClr val="4472C4">
                    <a:lumMod val="50000"/>
                  </a:srgbClr>
                </a:solidFill>
              </a:rPr>
              <a:t>    Je </a:t>
            </a:r>
            <a:r>
              <a:rPr lang="fr-FR" sz="2400" b="1" dirty="0">
                <a:solidFill>
                  <a:srgbClr val="E65D02"/>
                </a:solidFill>
              </a:rPr>
              <a:t>ne</a:t>
            </a:r>
            <a:r>
              <a:rPr lang="fr-FR" sz="2400" dirty="0">
                <a:solidFill>
                  <a:srgbClr val="4472C4">
                    <a:lumMod val="50000"/>
                  </a:srgbClr>
                </a:solidFill>
              </a:rPr>
              <a:t> lève </a:t>
            </a:r>
            <a:r>
              <a:rPr lang="fr-FR" sz="2400" b="1" dirty="0">
                <a:solidFill>
                  <a:srgbClr val="E65D02"/>
                </a:solidFill>
              </a:rPr>
              <a:t>jamais</a:t>
            </a:r>
            <a:r>
              <a:rPr lang="fr-FR" sz="2400" dirty="0">
                <a:solidFill>
                  <a:srgbClr val="4472C4">
                    <a:lumMod val="50000"/>
                  </a:srgbClr>
                </a:solidFill>
              </a:rPr>
              <a:t> la main en classe.</a:t>
            </a:r>
          </a:p>
          <a:p>
            <a:pPr>
              <a:lnSpc>
                <a:spcPct val="150000"/>
              </a:lnSpc>
              <a:defRPr/>
            </a:pPr>
            <a:r>
              <a:rPr lang="fr-FR" sz="2400" b="1" dirty="0">
                <a:solidFill>
                  <a:srgbClr val="4472C4">
                    <a:lumMod val="50000"/>
                  </a:srgbClr>
                </a:solidFill>
              </a:rPr>
              <a:t>4. Élodie écoute toujours de la musique sur son portable.</a:t>
            </a:r>
          </a:p>
          <a:p>
            <a:pPr>
              <a:lnSpc>
                <a:spcPct val="150000"/>
              </a:lnSpc>
              <a:defRPr/>
            </a:pPr>
            <a:r>
              <a:rPr lang="fr-FR" sz="2400" b="1" dirty="0">
                <a:solidFill>
                  <a:srgbClr val="4472C4">
                    <a:lumMod val="50000"/>
                  </a:srgbClr>
                </a:solidFill>
              </a:rPr>
              <a:t>    </a:t>
            </a:r>
            <a:r>
              <a:rPr lang="fr-FR" sz="2400" dirty="0">
                <a:solidFill>
                  <a:srgbClr val="4472C4">
                    <a:lumMod val="50000"/>
                  </a:srgbClr>
                </a:solidFill>
              </a:rPr>
              <a:t>Élodie </a:t>
            </a:r>
            <a:r>
              <a:rPr lang="fr-FR" sz="2400" b="1" dirty="0">
                <a:solidFill>
                  <a:srgbClr val="E65D02"/>
                </a:solidFill>
              </a:rPr>
              <a:t>n’</a:t>
            </a:r>
            <a:r>
              <a:rPr lang="fr-FR" sz="2400" dirty="0">
                <a:solidFill>
                  <a:srgbClr val="4472C4">
                    <a:lumMod val="50000"/>
                  </a:srgbClr>
                </a:solidFill>
              </a:rPr>
              <a:t>écoute </a:t>
            </a:r>
            <a:r>
              <a:rPr lang="fr-FR" sz="2400" b="1" dirty="0">
                <a:solidFill>
                  <a:srgbClr val="E65D02"/>
                </a:solidFill>
              </a:rPr>
              <a:t>jamais</a:t>
            </a:r>
            <a:r>
              <a:rPr lang="fr-FR" sz="2400" dirty="0">
                <a:solidFill>
                  <a:srgbClr val="4472C4">
                    <a:lumMod val="50000"/>
                  </a:srgbClr>
                </a:solidFill>
              </a:rPr>
              <a:t> </a:t>
            </a:r>
            <a:r>
              <a:rPr lang="fr-FR" sz="2400" b="1" dirty="0">
                <a:solidFill>
                  <a:srgbClr val="E65D02"/>
                </a:solidFill>
              </a:rPr>
              <a:t>de</a:t>
            </a:r>
            <a:r>
              <a:rPr lang="fr-FR" sz="2400" dirty="0">
                <a:solidFill>
                  <a:srgbClr val="4472C4">
                    <a:lumMod val="50000"/>
                  </a:srgbClr>
                </a:solidFill>
              </a:rPr>
              <a:t> musique sur son portable.</a:t>
            </a:r>
          </a:p>
        </p:txBody>
      </p:sp>
      <p:sp>
        <p:nvSpPr>
          <p:cNvPr id="10" name="Rounded Rectangle 46">
            <a:extLst>
              <a:ext uri="{FF2B5EF4-FFF2-40B4-BE49-F238E27FC236}">
                <a16:creationId xmlns:a16="http://schemas.microsoft.com/office/drawing/2014/main" id="{9A595B72-E757-41B9-BFFE-220B276510A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CA6F633-B95C-0244-8B8E-0E5D53258248}"/>
              </a:ext>
            </a:extLst>
          </p:cNvPr>
          <p:cNvSpPr txBox="1"/>
          <p:nvPr/>
        </p:nvSpPr>
        <p:spPr>
          <a:xfrm>
            <a:off x="132522" y="1277735"/>
            <a:ext cx="5854488" cy="461665"/>
          </a:xfrm>
          <a:prstGeom prst="rect">
            <a:avLst/>
          </a:prstGeom>
          <a:noFill/>
        </p:spPr>
        <p:txBody>
          <a:bodyPr wrap="none" rtlCol="0">
            <a:spAutoFit/>
          </a:bodyPr>
          <a:lstStyle/>
          <a:p>
            <a:pPr algn="l"/>
            <a:r>
              <a:rPr lang="fr-FR" sz="2400" dirty="0">
                <a:solidFill>
                  <a:schemeClr val="accent5">
                    <a:lumMod val="50000"/>
                  </a:schemeClr>
                </a:solidFill>
              </a:rPr>
              <a:t>Mets ces phrases à la forme négative.</a:t>
            </a:r>
            <a:endParaRPr lang="en-US" sz="2400" dirty="0">
              <a:solidFill>
                <a:schemeClr val="accent5">
                  <a:lumMod val="50000"/>
                </a:schemeClr>
              </a:solidFill>
            </a:endParaRPr>
          </a:p>
        </p:txBody>
      </p:sp>
      <p:sp>
        <p:nvSpPr>
          <p:cNvPr id="14" name="Rounded Rectangular Callout 10">
            <a:extLst>
              <a:ext uri="{FF2B5EF4-FFF2-40B4-BE49-F238E27FC236}">
                <a16:creationId xmlns:a16="http://schemas.microsoft.com/office/drawing/2014/main" id="{6DB51E61-75DF-46AC-A4B1-A89CCC34B9D8}"/>
              </a:ext>
            </a:extLst>
          </p:cNvPr>
          <p:cNvSpPr/>
          <p:nvPr/>
        </p:nvSpPr>
        <p:spPr>
          <a:xfrm>
            <a:off x="8865704" y="1004713"/>
            <a:ext cx="3044216" cy="2671816"/>
          </a:xfrm>
          <a:prstGeom prst="wedgeRoundRectCallout">
            <a:avLst>
              <a:gd name="adj1" fmla="val 19256"/>
              <a:gd name="adj2" fmla="val 66029"/>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Attention! </a:t>
            </a:r>
          </a:p>
          <a:p>
            <a:pPr algn="ctr"/>
            <a:endParaRPr lang="en-US" sz="800" b="1" dirty="0"/>
          </a:p>
          <a:p>
            <a:pPr algn="ctr"/>
            <a:r>
              <a:rPr lang="en-US" sz="2000" b="1" dirty="0"/>
              <a:t>Indefinite articles </a:t>
            </a:r>
            <a:r>
              <a:rPr lang="en-US" sz="2000" dirty="0"/>
              <a:t>(</a:t>
            </a:r>
            <a:r>
              <a:rPr lang="fr-FR" sz="2000" dirty="0"/>
              <a:t>un, une, des</a:t>
            </a:r>
            <a:r>
              <a:rPr lang="en-US" sz="2000" dirty="0"/>
              <a:t>) and</a:t>
            </a:r>
            <a:r>
              <a:rPr lang="en-US" sz="2000" b="1" dirty="0"/>
              <a:t> partitive articles </a:t>
            </a:r>
            <a:r>
              <a:rPr lang="en-US" sz="2000" dirty="0"/>
              <a:t>(</a:t>
            </a:r>
            <a:r>
              <a:rPr lang="fr-FR" sz="2000" dirty="0"/>
              <a:t>du, de la, de l’, des) </a:t>
            </a:r>
            <a:r>
              <a:rPr lang="en-US" sz="2000" dirty="0">
                <a:sym typeface="Wingdings" panose="05000000000000000000" pitchFamily="2" charset="2"/>
              </a:rPr>
              <a:t>change to </a:t>
            </a:r>
            <a:r>
              <a:rPr lang="en-US" sz="2000" b="1" dirty="0"/>
              <a:t>de</a:t>
            </a:r>
            <a:r>
              <a:rPr lang="en-US" sz="2000" dirty="0"/>
              <a:t> after a negative.</a:t>
            </a:r>
          </a:p>
        </p:txBody>
      </p:sp>
      <p:pic>
        <p:nvPicPr>
          <p:cNvPr id="11" name="Picture 10" descr="Icon&#10;&#10;Description automatically generated">
            <a:extLst>
              <a:ext uri="{FF2B5EF4-FFF2-40B4-BE49-F238E27FC236}">
                <a16:creationId xmlns:a16="http://schemas.microsoft.com/office/drawing/2014/main" id="{0408CBDC-2E06-4E29-A264-A7D7BECC5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127" y="4462956"/>
            <a:ext cx="1813551" cy="1813551"/>
          </a:xfrm>
          <a:prstGeom prst="rect">
            <a:avLst/>
          </a:prstGeom>
        </p:spPr>
      </p:pic>
    </p:spTree>
    <p:extLst>
      <p:ext uri="{BB962C8B-B14F-4D97-AF65-F5344CB8AC3E}">
        <p14:creationId xmlns:p14="http://schemas.microsoft.com/office/powerpoint/2010/main" val="31415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3B03D4-E0B4-459F-ADA4-C342BEA8C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3061">
            <a:off x="9361868" y="3989966"/>
            <a:ext cx="2554599" cy="2554599"/>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le contraire !</a:t>
            </a:r>
          </a:p>
        </p:txBody>
      </p:sp>
      <p:sp>
        <p:nvSpPr>
          <p:cNvPr id="6" name="TextBox 5">
            <a:extLst>
              <a:ext uri="{FF2B5EF4-FFF2-40B4-BE49-F238E27FC236}">
                <a16:creationId xmlns:a16="http://schemas.microsoft.com/office/drawing/2014/main" id="{16E5D2C8-39D0-B149-BD4B-D3EDCF96BB45}"/>
              </a:ext>
            </a:extLst>
          </p:cNvPr>
          <p:cNvSpPr txBox="1"/>
          <p:nvPr/>
        </p:nvSpPr>
        <p:spPr>
          <a:xfrm>
            <a:off x="331200" y="1684800"/>
            <a:ext cx="11729920" cy="4453848"/>
          </a:xfrm>
          <a:prstGeom prst="rect">
            <a:avLst/>
          </a:prstGeom>
          <a:noFill/>
        </p:spPr>
        <p:txBody>
          <a:bodyPr wrap="square" rtlCol="0">
            <a:spAutoFit/>
          </a:bodyPr>
          <a:lstStyle/>
          <a:p>
            <a:pPr>
              <a:lnSpc>
                <a:spcPct val="150000"/>
              </a:lnSpc>
              <a:defRPr/>
            </a:pPr>
            <a:r>
              <a:rPr lang="fr-FR" sz="2400" b="1" dirty="0">
                <a:solidFill>
                  <a:srgbClr val="4472C4">
                    <a:lumMod val="50000"/>
                  </a:srgbClr>
                </a:solidFill>
              </a:rPr>
              <a:t> 5. </a:t>
            </a:r>
            <a:r>
              <a:rPr lang="fr-FR" sz="2400" b="1" dirty="0">
                <a:solidFill>
                  <a:schemeClr val="accent5">
                    <a:lumMod val="50000"/>
                  </a:schemeClr>
                </a:solidFill>
              </a:rPr>
              <a:t>Léa ne porte jamais de manteau sous la pluie.</a:t>
            </a:r>
          </a:p>
          <a:p>
            <a:pPr>
              <a:lnSpc>
                <a:spcPct val="150000"/>
              </a:lnSpc>
              <a:defRPr/>
            </a:pPr>
            <a:r>
              <a:rPr lang="fr-FR" sz="2400" b="1" dirty="0">
                <a:solidFill>
                  <a:srgbClr val="4472C4">
                    <a:lumMod val="50000"/>
                  </a:srgbClr>
                </a:solidFill>
              </a:rPr>
              <a:t>     </a:t>
            </a:r>
            <a:r>
              <a:rPr lang="fr-FR" sz="2400" dirty="0">
                <a:solidFill>
                  <a:srgbClr val="4472C4">
                    <a:lumMod val="50000"/>
                  </a:srgbClr>
                </a:solidFill>
              </a:rPr>
              <a:t>Léa porte </a:t>
            </a:r>
            <a:r>
              <a:rPr lang="fr-FR" sz="2400" b="1" dirty="0">
                <a:solidFill>
                  <a:srgbClr val="E65D02"/>
                </a:solidFill>
              </a:rPr>
              <a:t>toujours un </a:t>
            </a:r>
            <a:r>
              <a:rPr lang="fr-FR" sz="2400" dirty="0">
                <a:solidFill>
                  <a:srgbClr val="4472C4">
                    <a:lumMod val="50000"/>
                  </a:srgbClr>
                </a:solidFill>
              </a:rPr>
              <a:t>manteau sous la pluie.</a:t>
            </a:r>
          </a:p>
          <a:p>
            <a:pPr>
              <a:lnSpc>
                <a:spcPct val="150000"/>
              </a:lnSpc>
              <a:defRPr/>
            </a:pPr>
            <a:r>
              <a:rPr lang="fr-FR" sz="2400" b="1" dirty="0">
                <a:solidFill>
                  <a:srgbClr val="4472C4">
                    <a:lumMod val="50000"/>
                  </a:srgbClr>
                </a:solidFill>
              </a:rPr>
              <a:t>6.  </a:t>
            </a:r>
            <a:r>
              <a:rPr lang="fr-FR" sz="2400" b="1" dirty="0">
                <a:solidFill>
                  <a:schemeClr val="accent5">
                    <a:lumMod val="50000"/>
                  </a:schemeClr>
                </a:solidFill>
              </a:rPr>
              <a:t>Léa n’envoie jamais de messages à son amie.</a:t>
            </a:r>
          </a:p>
          <a:p>
            <a:pPr>
              <a:lnSpc>
                <a:spcPct val="150000"/>
              </a:lnSpc>
              <a:defRPr/>
            </a:pPr>
            <a:r>
              <a:rPr lang="fr-FR" sz="2400" b="1" dirty="0">
                <a:solidFill>
                  <a:srgbClr val="4472C4">
                    <a:lumMod val="50000"/>
                  </a:srgbClr>
                </a:solidFill>
              </a:rPr>
              <a:t>     </a:t>
            </a:r>
            <a:r>
              <a:rPr lang="fr-FR" sz="2400" dirty="0">
                <a:solidFill>
                  <a:srgbClr val="4472C4">
                    <a:lumMod val="50000"/>
                  </a:srgbClr>
                </a:solidFill>
              </a:rPr>
              <a:t>Léa envoie </a:t>
            </a:r>
            <a:r>
              <a:rPr lang="fr-FR" sz="2400" b="1" dirty="0">
                <a:solidFill>
                  <a:srgbClr val="E65D02"/>
                </a:solidFill>
              </a:rPr>
              <a:t>toujours des </a:t>
            </a:r>
            <a:r>
              <a:rPr lang="fr-FR" sz="2400" dirty="0">
                <a:solidFill>
                  <a:srgbClr val="4472C4">
                    <a:lumMod val="50000"/>
                  </a:srgbClr>
                </a:solidFill>
              </a:rPr>
              <a:t>messages à son amie.</a:t>
            </a:r>
          </a:p>
          <a:p>
            <a:pPr>
              <a:lnSpc>
                <a:spcPct val="150000"/>
              </a:lnSpc>
              <a:defRPr/>
            </a:pPr>
            <a:r>
              <a:rPr lang="fr-FR" sz="2400" b="1" dirty="0">
                <a:solidFill>
                  <a:srgbClr val="4472C4">
                    <a:lumMod val="50000"/>
                  </a:srgbClr>
                </a:solidFill>
              </a:rPr>
              <a:t>7.  </a:t>
            </a:r>
            <a:r>
              <a:rPr lang="fr-FR" sz="2400" b="1" dirty="0">
                <a:solidFill>
                  <a:schemeClr val="accent5">
                    <a:lumMod val="50000"/>
                  </a:schemeClr>
                </a:solidFill>
              </a:rPr>
              <a:t>Je ne prends jamais de photos avec mon portable. </a:t>
            </a:r>
          </a:p>
          <a:p>
            <a:pPr>
              <a:lnSpc>
                <a:spcPct val="150000"/>
              </a:lnSpc>
              <a:defRPr/>
            </a:pPr>
            <a:r>
              <a:rPr lang="fr-FR" sz="2400" b="1" dirty="0">
                <a:solidFill>
                  <a:srgbClr val="4472C4">
                    <a:lumMod val="50000"/>
                  </a:srgbClr>
                </a:solidFill>
              </a:rPr>
              <a:t>     </a:t>
            </a:r>
            <a:r>
              <a:rPr lang="fr-FR" sz="2400" dirty="0">
                <a:solidFill>
                  <a:srgbClr val="4472C4">
                    <a:lumMod val="50000"/>
                  </a:srgbClr>
                </a:solidFill>
              </a:rPr>
              <a:t>Je prends </a:t>
            </a:r>
            <a:r>
              <a:rPr lang="fr-FR" sz="2400" b="1" dirty="0">
                <a:solidFill>
                  <a:srgbClr val="E65D02"/>
                </a:solidFill>
              </a:rPr>
              <a:t>toujours des </a:t>
            </a:r>
            <a:r>
              <a:rPr lang="fr-FR" sz="2400" dirty="0">
                <a:solidFill>
                  <a:srgbClr val="4472C4">
                    <a:lumMod val="50000"/>
                  </a:srgbClr>
                </a:solidFill>
              </a:rPr>
              <a:t>photos avec mon portable.</a:t>
            </a:r>
          </a:p>
          <a:p>
            <a:pPr marL="457200" indent="-457200">
              <a:lnSpc>
                <a:spcPct val="150000"/>
              </a:lnSpc>
              <a:buAutoNum type="arabicPeriod" startAt="8"/>
              <a:defRPr/>
            </a:pPr>
            <a:r>
              <a:rPr lang="fr-FR" sz="2400" b="1" dirty="0">
                <a:solidFill>
                  <a:schemeClr val="accent5">
                    <a:lumMod val="50000"/>
                  </a:schemeClr>
                </a:solidFill>
              </a:rPr>
              <a:t>Antoine ne repose jamais son chapeau. </a:t>
            </a:r>
            <a:endParaRPr lang="fr-FR" sz="2400" dirty="0">
              <a:solidFill>
                <a:srgbClr val="4472C4">
                  <a:lumMod val="50000"/>
                </a:srgbClr>
              </a:solidFill>
            </a:endParaRPr>
          </a:p>
          <a:p>
            <a:pPr>
              <a:lnSpc>
                <a:spcPct val="150000"/>
              </a:lnSpc>
              <a:defRPr/>
            </a:pPr>
            <a:r>
              <a:rPr lang="fr-FR" sz="2400" dirty="0">
                <a:solidFill>
                  <a:srgbClr val="4472C4">
                    <a:lumMod val="50000"/>
                  </a:srgbClr>
                </a:solidFill>
              </a:rPr>
              <a:t>     Antoine repose </a:t>
            </a:r>
            <a:r>
              <a:rPr lang="fr-FR" sz="2400" b="1" dirty="0">
                <a:solidFill>
                  <a:srgbClr val="E65D02"/>
                </a:solidFill>
              </a:rPr>
              <a:t>toujours </a:t>
            </a:r>
            <a:r>
              <a:rPr lang="fr-FR" sz="2400" dirty="0">
                <a:solidFill>
                  <a:schemeClr val="accent5">
                    <a:lumMod val="50000"/>
                  </a:schemeClr>
                </a:solidFill>
              </a:rPr>
              <a:t>son </a:t>
            </a:r>
            <a:r>
              <a:rPr lang="fr-FR" sz="2400" dirty="0">
                <a:solidFill>
                  <a:srgbClr val="4472C4">
                    <a:lumMod val="50000"/>
                  </a:srgbClr>
                </a:solidFill>
              </a:rPr>
              <a:t>chapeau.</a:t>
            </a:r>
          </a:p>
        </p:txBody>
      </p:sp>
      <p:sp>
        <p:nvSpPr>
          <p:cNvPr id="10" name="Rounded Rectangle 46">
            <a:extLst>
              <a:ext uri="{FF2B5EF4-FFF2-40B4-BE49-F238E27FC236}">
                <a16:creationId xmlns:a16="http://schemas.microsoft.com/office/drawing/2014/main" id="{9A595B72-E757-41B9-BFFE-220B276510A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B072F4B-026B-6F4A-9F89-0F62F28C033C}"/>
              </a:ext>
            </a:extLst>
          </p:cNvPr>
          <p:cNvSpPr txBox="1"/>
          <p:nvPr/>
        </p:nvSpPr>
        <p:spPr>
          <a:xfrm>
            <a:off x="329558" y="1224157"/>
            <a:ext cx="6127686" cy="461665"/>
          </a:xfrm>
          <a:prstGeom prst="rect">
            <a:avLst/>
          </a:prstGeom>
          <a:noFill/>
        </p:spPr>
        <p:txBody>
          <a:bodyPr wrap="square" rtlCol="0">
            <a:spAutoFit/>
          </a:bodyPr>
          <a:lstStyle/>
          <a:p>
            <a:pPr algn="l"/>
            <a:r>
              <a:rPr lang="fr-FR" sz="2400" dirty="0">
                <a:solidFill>
                  <a:schemeClr val="accent5">
                    <a:lumMod val="50000"/>
                  </a:schemeClr>
                </a:solidFill>
              </a:rPr>
              <a:t>Réécris</a:t>
            </a:r>
            <a:r>
              <a:rPr lang="en-US" sz="2400" dirty="0">
                <a:solidFill>
                  <a:schemeClr val="accent5">
                    <a:lumMod val="50000"/>
                  </a:schemeClr>
                </a:solidFill>
              </a:rPr>
              <a:t> </a:t>
            </a:r>
            <a:r>
              <a:rPr lang="en-US" sz="2400" dirty="0" err="1">
                <a:solidFill>
                  <a:schemeClr val="accent5">
                    <a:lumMod val="50000"/>
                  </a:schemeClr>
                </a:solidFill>
              </a:rPr>
              <a:t>ces</a:t>
            </a:r>
            <a:r>
              <a:rPr lang="en-US" sz="2400" dirty="0">
                <a:solidFill>
                  <a:schemeClr val="accent5">
                    <a:lumMod val="50000"/>
                  </a:schemeClr>
                </a:solidFill>
              </a:rPr>
              <a:t> phrases. </a:t>
            </a:r>
            <a:r>
              <a:rPr lang="en-US" sz="2400" dirty="0" err="1">
                <a:solidFill>
                  <a:schemeClr val="accent5">
                    <a:lumMod val="50000"/>
                  </a:schemeClr>
                </a:solidFill>
              </a:rPr>
              <a:t>Utilise</a:t>
            </a:r>
            <a:r>
              <a:rPr lang="en-US" sz="2400" dirty="0">
                <a:solidFill>
                  <a:schemeClr val="accent5">
                    <a:lumMod val="50000"/>
                  </a:schemeClr>
                </a:solidFill>
              </a:rPr>
              <a:t> ‘</a:t>
            </a:r>
            <a:r>
              <a:rPr lang="en-US" sz="2400" b="1" dirty="0" err="1">
                <a:solidFill>
                  <a:schemeClr val="accent5">
                    <a:lumMod val="50000"/>
                  </a:schemeClr>
                </a:solidFill>
              </a:rPr>
              <a:t>toujours</a:t>
            </a:r>
            <a:r>
              <a:rPr lang="en-US" sz="2400" b="1" dirty="0">
                <a:solidFill>
                  <a:schemeClr val="accent5">
                    <a:lumMod val="50000"/>
                  </a:schemeClr>
                </a:solidFill>
              </a:rPr>
              <a:t>’</a:t>
            </a:r>
            <a:r>
              <a:rPr lang="en-US" sz="2400" dirty="0">
                <a:solidFill>
                  <a:schemeClr val="accent5">
                    <a:lumMod val="50000"/>
                  </a:schemeClr>
                </a:solidFill>
              </a:rPr>
              <a:t>. </a:t>
            </a:r>
            <a:endParaRPr lang="en-US" sz="2400" b="1" dirty="0">
              <a:solidFill>
                <a:schemeClr val="accent5">
                  <a:lumMod val="50000"/>
                </a:schemeClr>
              </a:solidFill>
            </a:endParaRPr>
          </a:p>
        </p:txBody>
      </p:sp>
      <p:sp>
        <p:nvSpPr>
          <p:cNvPr id="11" name="Rounded Rectangular Callout 10">
            <a:extLst>
              <a:ext uri="{FF2B5EF4-FFF2-40B4-BE49-F238E27FC236}">
                <a16:creationId xmlns:a16="http://schemas.microsoft.com/office/drawing/2014/main" id="{04CF3FEE-EA08-48EA-94EA-2056BCE5DE2D}"/>
              </a:ext>
            </a:extLst>
          </p:cNvPr>
          <p:cNvSpPr/>
          <p:nvPr/>
        </p:nvSpPr>
        <p:spPr>
          <a:xfrm>
            <a:off x="8865704" y="1004713"/>
            <a:ext cx="3044216" cy="2671816"/>
          </a:xfrm>
          <a:prstGeom prst="wedgeRoundRectCallout">
            <a:avLst>
              <a:gd name="adj1" fmla="val 19256"/>
              <a:gd name="adj2" fmla="val 66029"/>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Attention! </a:t>
            </a:r>
          </a:p>
          <a:p>
            <a:pPr algn="ctr"/>
            <a:endParaRPr lang="en-US" sz="800" b="1" dirty="0"/>
          </a:p>
          <a:p>
            <a:pPr algn="ctr"/>
            <a:r>
              <a:rPr lang="en-US" sz="2000" b="1" dirty="0"/>
              <a:t>Indefinite articles </a:t>
            </a:r>
            <a:r>
              <a:rPr lang="en-US" sz="2000" dirty="0"/>
              <a:t>(</a:t>
            </a:r>
            <a:r>
              <a:rPr lang="fr-FR" sz="2000" dirty="0"/>
              <a:t>un, une, des</a:t>
            </a:r>
            <a:r>
              <a:rPr lang="en-US" sz="2000" dirty="0"/>
              <a:t>) and</a:t>
            </a:r>
            <a:r>
              <a:rPr lang="en-US" sz="2000" b="1" dirty="0"/>
              <a:t> partitive articles </a:t>
            </a:r>
            <a:r>
              <a:rPr lang="en-US" sz="2000" dirty="0"/>
              <a:t>(</a:t>
            </a:r>
            <a:r>
              <a:rPr lang="fr-FR" sz="2000" dirty="0"/>
              <a:t>du, de la, de l’, des) </a:t>
            </a:r>
            <a:r>
              <a:rPr lang="en-US" sz="2000" dirty="0">
                <a:sym typeface="Wingdings" panose="05000000000000000000" pitchFamily="2" charset="2"/>
              </a:rPr>
              <a:t>change to </a:t>
            </a:r>
            <a:r>
              <a:rPr lang="en-US" sz="2000" b="1" dirty="0"/>
              <a:t>de</a:t>
            </a:r>
            <a:r>
              <a:rPr lang="en-US" sz="2000" dirty="0"/>
              <a:t> after a negative.</a:t>
            </a:r>
          </a:p>
        </p:txBody>
      </p:sp>
    </p:spTree>
    <p:extLst>
      <p:ext uri="{BB962C8B-B14F-4D97-AF65-F5344CB8AC3E}">
        <p14:creationId xmlns:p14="http://schemas.microsoft.com/office/powerpoint/2010/main" val="142949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8">
            <a:extLst>
              <a:ext uri="{FF2B5EF4-FFF2-40B4-BE49-F238E27FC236}">
                <a16:creationId xmlns:a16="http://schemas.microsoft.com/office/drawing/2014/main" id="{6A7D9F3E-04AF-2842-A050-CDF9CDAD1F33}"/>
              </a:ext>
            </a:extLst>
          </p:cNvPr>
          <p:cNvGraphicFramePr>
            <a:graphicFrameLocks noGrp="1"/>
          </p:cNvGraphicFramePr>
          <p:nvPr>
            <p:extLst>
              <p:ext uri="{D42A27DB-BD31-4B8C-83A1-F6EECF244321}">
                <p14:modId xmlns:p14="http://schemas.microsoft.com/office/powerpoint/2010/main" val="4044176087"/>
              </p:ext>
            </p:extLst>
          </p:nvPr>
        </p:nvGraphicFramePr>
        <p:xfrm>
          <a:off x="258352" y="1875778"/>
          <a:ext cx="11219768" cy="4481280"/>
        </p:xfrm>
        <a:graphic>
          <a:graphicData uri="http://schemas.openxmlformats.org/drawingml/2006/table">
            <a:tbl>
              <a:tblPr firstRow="1" bandRow="1">
                <a:tableStyleId>{5940675A-B579-460E-94D1-54222C63F5DA}</a:tableStyleId>
              </a:tblPr>
              <a:tblGrid>
                <a:gridCol w="2804942">
                  <a:extLst>
                    <a:ext uri="{9D8B030D-6E8A-4147-A177-3AD203B41FA5}">
                      <a16:colId xmlns:a16="http://schemas.microsoft.com/office/drawing/2014/main" val="1351707399"/>
                    </a:ext>
                  </a:extLst>
                </a:gridCol>
                <a:gridCol w="2804942">
                  <a:extLst>
                    <a:ext uri="{9D8B030D-6E8A-4147-A177-3AD203B41FA5}">
                      <a16:colId xmlns:a16="http://schemas.microsoft.com/office/drawing/2014/main" val="3671808254"/>
                    </a:ext>
                  </a:extLst>
                </a:gridCol>
                <a:gridCol w="2804942">
                  <a:extLst>
                    <a:ext uri="{9D8B030D-6E8A-4147-A177-3AD203B41FA5}">
                      <a16:colId xmlns:a16="http://schemas.microsoft.com/office/drawing/2014/main" val="2954692324"/>
                    </a:ext>
                  </a:extLst>
                </a:gridCol>
                <a:gridCol w="2804942">
                  <a:extLst>
                    <a:ext uri="{9D8B030D-6E8A-4147-A177-3AD203B41FA5}">
                      <a16:colId xmlns:a16="http://schemas.microsoft.com/office/drawing/2014/main" val="613400696"/>
                    </a:ext>
                  </a:extLst>
                </a:gridCol>
              </a:tblGrid>
              <a:tr h="1692000">
                <a:tc>
                  <a:txBody>
                    <a:bodyPr/>
                    <a:lstStyle/>
                    <a:p>
                      <a:pPr algn="ctr"/>
                      <a:endParaRPr lang="fr-FR" sz="2000" b="1"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8754389"/>
                  </a:ext>
                </a:extLst>
              </a:tr>
              <a:tr h="396000">
                <a:tc>
                  <a:txBody>
                    <a:bodyPr/>
                    <a:lstStyle/>
                    <a:p>
                      <a:pPr algn="ctr"/>
                      <a:r>
                        <a:rPr lang="fr-FR" sz="2000" b="1" noProof="0" dirty="0">
                          <a:solidFill>
                            <a:schemeClr val="accent5">
                              <a:lumMod val="50000"/>
                            </a:schemeClr>
                          </a:solidFill>
                        </a:rPr>
                        <a:t>utiliser des dollars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visiter des lacs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perdre son portable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porter un manteau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5899285"/>
                  </a:ext>
                </a:extLst>
              </a:tr>
              <a:tr h="1692000">
                <a:tc>
                  <a:txBody>
                    <a:bodyPr/>
                    <a:lstStyle/>
                    <a:p>
                      <a:pPr algn="ctr"/>
                      <a:endParaRPr lang="fr-FR" sz="2000" b="1" noProof="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000" b="1"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6043922"/>
                  </a:ext>
                </a:extLst>
              </a:tr>
              <a:tr h="396000">
                <a:tc>
                  <a:txBody>
                    <a:bodyPr/>
                    <a:lstStyle/>
                    <a:p>
                      <a:pPr algn="ctr"/>
                      <a:r>
                        <a:rPr lang="fr-FR" sz="2000" b="1" noProof="0" dirty="0">
                          <a:solidFill>
                            <a:schemeClr val="accent5">
                              <a:lumMod val="50000"/>
                            </a:schemeClr>
                          </a:solidFill>
                        </a:rPr>
                        <a:t>écrire des cartes postales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acheter des produits locaux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traverser des fleuves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noProof="0" dirty="0">
                          <a:solidFill>
                            <a:schemeClr val="accent5">
                              <a:lumMod val="50000"/>
                            </a:schemeClr>
                          </a:solidFill>
                        </a:rPr>
                        <a:t>prendre des photos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50214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51477" cy="707849"/>
          </a:xfrm>
        </p:spPr>
        <p:txBody>
          <a:bodyPr>
            <a:normAutofit fontScale="90000"/>
          </a:bodyPr>
          <a:lstStyle/>
          <a:p>
            <a:r>
              <a:rPr lang="en-GB" sz="3600" b="1" dirty="0">
                <a:solidFill>
                  <a:schemeClr val="bg1"/>
                </a:solidFill>
              </a:rPr>
              <a:t>On fait quoi </a:t>
            </a:r>
            <a:r>
              <a:rPr lang="en-GB" sz="3600" b="1" dirty="0" err="1">
                <a:solidFill>
                  <a:schemeClr val="bg1"/>
                </a:solidFill>
              </a:rPr>
              <a:t>en</a:t>
            </a:r>
            <a:r>
              <a:rPr lang="en-GB" sz="3600" b="1" dirty="0">
                <a:solidFill>
                  <a:schemeClr val="bg1"/>
                </a:solidFill>
              </a:rPr>
              <a:t> vacances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Logo&#10;&#10;Description automatically generated">
            <a:extLst>
              <a:ext uri="{FF2B5EF4-FFF2-40B4-BE49-F238E27FC236}">
                <a16:creationId xmlns:a16="http://schemas.microsoft.com/office/drawing/2014/main" id="{60F941CB-9059-5749-9D94-D8072430A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27" y="1284935"/>
            <a:ext cx="2730015" cy="2730015"/>
          </a:xfrm>
          <a:prstGeom prst="rect">
            <a:avLst/>
          </a:prstGeom>
        </p:spPr>
      </p:pic>
      <p:pic>
        <p:nvPicPr>
          <p:cNvPr id="38" name="Picture 37" descr="A body of water with hills in the background&#10;&#10;Description automatically generated with medium confidence">
            <a:extLst>
              <a:ext uri="{FF2B5EF4-FFF2-40B4-BE49-F238E27FC236}">
                <a16:creationId xmlns:a16="http://schemas.microsoft.com/office/drawing/2014/main" id="{6C5BBF0F-7FAA-8146-932D-CBAFC8800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131" y="2049931"/>
            <a:ext cx="1771746" cy="1249450"/>
          </a:xfrm>
          <a:prstGeom prst="rect">
            <a:avLst/>
          </a:prstGeom>
        </p:spPr>
      </p:pic>
      <p:pic>
        <p:nvPicPr>
          <p:cNvPr id="39" name="Picture 38" descr="Icon&#10;&#10;Description automatically generated">
            <a:extLst>
              <a:ext uri="{FF2B5EF4-FFF2-40B4-BE49-F238E27FC236}">
                <a16:creationId xmlns:a16="http://schemas.microsoft.com/office/drawing/2014/main" id="{EBBEB65D-2E2A-4F4C-AC55-7238638EE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427" y="1883911"/>
            <a:ext cx="1581489" cy="1581489"/>
          </a:xfrm>
          <a:prstGeom prst="rect">
            <a:avLst/>
          </a:prstGeom>
        </p:spPr>
      </p:pic>
      <p:pic>
        <p:nvPicPr>
          <p:cNvPr id="14" name="Picture 13" descr="Icon&#10;&#10;Description automatically generated">
            <a:extLst>
              <a:ext uri="{FF2B5EF4-FFF2-40B4-BE49-F238E27FC236}">
                <a16:creationId xmlns:a16="http://schemas.microsoft.com/office/drawing/2014/main" id="{FE1BC6EB-D91B-F042-A2B1-1E402CE3F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4366" y="1841862"/>
            <a:ext cx="1764441" cy="1764441"/>
          </a:xfrm>
          <a:prstGeom prst="rect">
            <a:avLst/>
          </a:prstGeom>
        </p:spPr>
      </p:pic>
      <p:pic>
        <p:nvPicPr>
          <p:cNvPr id="19" name="Picture 18">
            <a:extLst>
              <a:ext uri="{FF2B5EF4-FFF2-40B4-BE49-F238E27FC236}">
                <a16:creationId xmlns:a16="http://schemas.microsoft.com/office/drawing/2014/main" id="{BE36D904-3FE1-924E-ADDF-4F3DD83540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6161" y="4392737"/>
            <a:ext cx="1471439" cy="937969"/>
          </a:xfrm>
          <a:prstGeom prst="rect">
            <a:avLst/>
          </a:prstGeom>
        </p:spPr>
      </p:pic>
      <p:pic>
        <p:nvPicPr>
          <p:cNvPr id="23" name="Picture 22" descr="Icon&#10;&#10;Description automatically generated">
            <a:extLst>
              <a:ext uri="{FF2B5EF4-FFF2-40B4-BE49-F238E27FC236}">
                <a16:creationId xmlns:a16="http://schemas.microsoft.com/office/drawing/2014/main" id="{7DFB2737-DDF9-DC4C-876B-5A633C99A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5468" y="4014950"/>
            <a:ext cx="1325164" cy="1325164"/>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6C182593-818E-6E43-B1AB-179EF2BF99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8559" y="4404746"/>
            <a:ext cx="1249450" cy="1249450"/>
          </a:xfrm>
          <a:prstGeom prst="rect">
            <a:avLst/>
          </a:prstGeom>
        </p:spPr>
      </p:pic>
      <p:pic>
        <p:nvPicPr>
          <p:cNvPr id="40" name="Picture 39" descr="Logo&#10;&#10;Description automatically generated">
            <a:extLst>
              <a:ext uri="{FF2B5EF4-FFF2-40B4-BE49-F238E27FC236}">
                <a16:creationId xmlns:a16="http://schemas.microsoft.com/office/drawing/2014/main" id="{4BC88CCB-5FD8-F34A-B765-F4FB78DA4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5242" y="4186929"/>
            <a:ext cx="2063857" cy="1312484"/>
          </a:xfrm>
          <a:prstGeom prst="rect">
            <a:avLst/>
          </a:prstGeom>
        </p:spPr>
      </p:pic>
      <p:pic>
        <p:nvPicPr>
          <p:cNvPr id="27" name="Picture 26" descr="Icon&#10;&#10;Description automatically generated">
            <a:extLst>
              <a:ext uri="{FF2B5EF4-FFF2-40B4-BE49-F238E27FC236}">
                <a16:creationId xmlns:a16="http://schemas.microsoft.com/office/drawing/2014/main" id="{9D865BDA-F31E-ED41-B29B-B26F87E4C5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84143" y="3832155"/>
            <a:ext cx="2059132" cy="2059132"/>
          </a:xfrm>
          <a:prstGeom prst="rect">
            <a:avLst/>
          </a:prstGeom>
        </p:spPr>
      </p:pic>
      <p:pic>
        <p:nvPicPr>
          <p:cNvPr id="43" name="Picture 42" descr="A picture containing text, sign&#10;&#10;Description automatically generated">
            <a:extLst>
              <a:ext uri="{FF2B5EF4-FFF2-40B4-BE49-F238E27FC236}">
                <a16:creationId xmlns:a16="http://schemas.microsoft.com/office/drawing/2014/main" id="{8D85DF80-6FFD-2747-A3E3-4A597A24B5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1213" y="2461782"/>
            <a:ext cx="1390929" cy="1390929"/>
          </a:xfrm>
          <a:prstGeom prst="rect">
            <a:avLst/>
          </a:prstGeom>
        </p:spPr>
      </p:pic>
      <p:pic>
        <p:nvPicPr>
          <p:cNvPr id="44" name="Picture 43" descr="Icon&#10;&#10;Description automatically generated">
            <a:extLst>
              <a:ext uri="{FF2B5EF4-FFF2-40B4-BE49-F238E27FC236}">
                <a16:creationId xmlns:a16="http://schemas.microsoft.com/office/drawing/2014/main" id="{D735A352-05CC-9D41-94BA-DF0297E81E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4861" y="2462446"/>
            <a:ext cx="1389600" cy="1389600"/>
          </a:xfrm>
          <a:prstGeom prst="rect">
            <a:avLst/>
          </a:prstGeom>
        </p:spPr>
      </p:pic>
      <p:pic>
        <p:nvPicPr>
          <p:cNvPr id="47" name="Picture 46" descr="A picture containing text, sign&#10;&#10;Description automatically generated">
            <a:extLst>
              <a:ext uri="{FF2B5EF4-FFF2-40B4-BE49-F238E27FC236}">
                <a16:creationId xmlns:a16="http://schemas.microsoft.com/office/drawing/2014/main" id="{BF4179E3-4B0B-824C-A100-DC988F2A55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55916" y="2461782"/>
            <a:ext cx="1390929" cy="1390929"/>
          </a:xfrm>
          <a:prstGeom prst="rect">
            <a:avLst/>
          </a:prstGeom>
        </p:spPr>
      </p:pic>
      <p:pic>
        <p:nvPicPr>
          <p:cNvPr id="48" name="Picture 47" descr="Icon&#10;&#10;Description automatically generated">
            <a:extLst>
              <a:ext uri="{FF2B5EF4-FFF2-40B4-BE49-F238E27FC236}">
                <a16:creationId xmlns:a16="http://schemas.microsoft.com/office/drawing/2014/main" id="{F39DA78C-E758-6E4A-AC67-2BB6D2E372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2896" y="2462446"/>
            <a:ext cx="1389600" cy="1389600"/>
          </a:xfrm>
          <a:prstGeom prst="rect">
            <a:avLst/>
          </a:prstGeom>
        </p:spPr>
      </p:pic>
      <p:pic>
        <p:nvPicPr>
          <p:cNvPr id="49" name="Picture 48" descr="Icon&#10;&#10;Description automatically generated">
            <a:extLst>
              <a:ext uri="{FF2B5EF4-FFF2-40B4-BE49-F238E27FC236}">
                <a16:creationId xmlns:a16="http://schemas.microsoft.com/office/drawing/2014/main" id="{2A73FA5C-2EED-E84F-A356-38DAB5F895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61877" y="4562036"/>
            <a:ext cx="1389600" cy="1389600"/>
          </a:xfrm>
          <a:prstGeom prst="rect">
            <a:avLst/>
          </a:prstGeom>
        </p:spPr>
      </p:pic>
      <p:pic>
        <p:nvPicPr>
          <p:cNvPr id="50" name="Picture 49" descr="A picture containing text, sign&#10;&#10;Description automatically generated">
            <a:extLst>
              <a:ext uri="{FF2B5EF4-FFF2-40B4-BE49-F238E27FC236}">
                <a16:creationId xmlns:a16="http://schemas.microsoft.com/office/drawing/2014/main" id="{6E5FFCEF-1254-3B4A-BE97-F582F4F675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4197" y="4561372"/>
            <a:ext cx="1390929" cy="1390929"/>
          </a:xfrm>
          <a:prstGeom prst="rect">
            <a:avLst/>
          </a:prstGeom>
        </p:spPr>
      </p:pic>
      <p:pic>
        <p:nvPicPr>
          <p:cNvPr id="51" name="Picture 50" descr="A picture containing text, sign&#10;&#10;Description automatically generated">
            <a:extLst>
              <a:ext uri="{FF2B5EF4-FFF2-40B4-BE49-F238E27FC236}">
                <a16:creationId xmlns:a16="http://schemas.microsoft.com/office/drawing/2014/main" id="{3279F5AA-8CFA-0D4D-AA28-8661BF1B36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2232" y="4561372"/>
            <a:ext cx="1390929" cy="1390929"/>
          </a:xfrm>
          <a:prstGeom prst="rect">
            <a:avLst/>
          </a:prstGeom>
        </p:spPr>
      </p:pic>
      <p:pic>
        <p:nvPicPr>
          <p:cNvPr id="52" name="Picture 51" descr="Icon&#10;&#10;Description automatically generated">
            <a:extLst>
              <a:ext uri="{FF2B5EF4-FFF2-40B4-BE49-F238E27FC236}">
                <a16:creationId xmlns:a16="http://schemas.microsoft.com/office/drawing/2014/main" id="{27280673-090D-2B4B-BC82-6C6DFF6F68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56580" y="4562036"/>
            <a:ext cx="1389600" cy="1389600"/>
          </a:xfrm>
          <a:prstGeom prst="rect">
            <a:avLst/>
          </a:prstGeom>
        </p:spPr>
      </p:pic>
      <p:sp>
        <p:nvSpPr>
          <p:cNvPr id="28" name="TextBox 27">
            <a:extLst>
              <a:ext uri="{FF2B5EF4-FFF2-40B4-BE49-F238E27FC236}">
                <a16:creationId xmlns:a16="http://schemas.microsoft.com/office/drawing/2014/main" id="{7CF7685B-F715-6341-B2CA-06ACF5754EE9}"/>
              </a:ext>
            </a:extLst>
          </p:cNvPr>
          <p:cNvSpPr txBox="1"/>
          <p:nvPr/>
        </p:nvSpPr>
        <p:spPr>
          <a:xfrm>
            <a:off x="157240" y="1012799"/>
            <a:ext cx="7313220" cy="714619"/>
          </a:xfrm>
          <a:prstGeom prst="rect">
            <a:avLst/>
          </a:prstGeom>
          <a:noFill/>
        </p:spPr>
        <p:txBody>
          <a:bodyPr wrap="none" rtlCol="0">
            <a:spAutoFit/>
          </a:bodyPr>
          <a:lstStyle/>
          <a:p>
            <a:pPr>
              <a:lnSpc>
                <a:spcPct val="200000"/>
              </a:lnSpc>
            </a:pPr>
            <a:r>
              <a:rPr lang="en-US" sz="2400" dirty="0" err="1">
                <a:solidFill>
                  <a:schemeClr val="accent5">
                    <a:lumMod val="50000"/>
                  </a:schemeClr>
                </a:solidFill>
              </a:rPr>
              <a:t>Fais</a:t>
            </a:r>
            <a:r>
              <a:rPr lang="en-US" sz="2400" dirty="0">
                <a:solidFill>
                  <a:schemeClr val="accent5">
                    <a:lumMod val="50000"/>
                  </a:schemeClr>
                </a:solidFill>
              </a:rPr>
              <a:t> des phrases avec ‘ne…jamais’ et ‘</a:t>
            </a:r>
            <a:r>
              <a:rPr lang="en-US" sz="2400" dirty="0" err="1">
                <a:solidFill>
                  <a:schemeClr val="accent5">
                    <a:lumMod val="50000"/>
                  </a:schemeClr>
                </a:solidFill>
              </a:rPr>
              <a:t>toujours</a:t>
            </a:r>
            <a:r>
              <a:rPr lang="en-US" sz="2400" dirty="0">
                <a:solidFill>
                  <a:schemeClr val="accent5">
                    <a:lumMod val="50000"/>
                  </a:schemeClr>
                </a:solidFill>
              </a:rPr>
              <a:t>’.</a:t>
            </a:r>
          </a:p>
        </p:txBody>
      </p:sp>
      <p:sp>
        <p:nvSpPr>
          <p:cNvPr id="29" name="Rounded Rectangular Callout 10">
            <a:extLst>
              <a:ext uri="{FF2B5EF4-FFF2-40B4-BE49-F238E27FC236}">
                <a16:creationId xmlns:a16="http://schemas.microsoft.com/office/drawing/2014/main" id="{80C912C3-9FAB-40E1-844A-06604C32C09C}"/>
              </a:ext>
            </a:extLst>
          </p:cNvPr>
          <p:cNvSpPr/>
          <p:nvPr/>
        </p:nvSpPr>
        <p:spPr>
          <a:xfrm>
            <a:off x="8035722" y="207001"/>
            <a:ext cx="3948386" cy="1099206"/>
          </a:xfrm>
          <a:prstGeom prst="wedgeRoundRectCallout">
            <a:avLst>
              <a:gd name="adj1" fmla="val 24671"/>
              <a:gd name="adj2" fmla="val 66029"/>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Attention! Indefinite articles </a:t>
            </a:r>
            <a:r>
              <a:rPr lang="en-US" sz="2000" dirty="0"/>
              <a:t>(</a:t>
            </a:r>
            <a:r>
              <a:rPr lang="fr-FR" sz="2000" dirty="0"/>
              <a:t>un, une, des) </a:t>
            </a:r>
            <a:r>
              <a:rPr lang="en-US" sz="2000" b="1" dirty="0">
                <a:sym typeface="Wingdings" panose="05000000000000000000" pitchFamily="2" charset="2"/>
              </a:rPr>
              <a:t> </a:t>
            </a:r>
            <a:r>
              <a:rPr lang="en-US" sz="2000" b="1" dirty="0"/>
              <a:t>de</a:t>
            </a:r>
            <a:r>
              <a:rPr lang="en-US" sz="2000" dirty="0"/>
              <a:t> after </a:t>
            </a:r>
            <a:r>
              <a:rPr lang="en-US" sz="2000" b="1" dirty="0"/>
              <a:t>ne</a:t>
            </a:r>
            <a:r>
              <a:rPr lang="en-US" sz="2000" dirty="0"/>
              <a:t>...</a:t>
            </a:r>
            <a:r>
              <a:rPr lang="en-US" sz="2000" b="1" dirty="0"/>
              <a:t>jamais</a:t>
            </a:r>
            <a:r>
              <a:rPr lang="en-US" sz="2000" dirty="0"/>
              <a:t>.</a:t>
            </a:r>
          </a:p>
        </p:txBody>
      </p:sp>
    </p:spTree>
    <p:extLst>
      <p:ext uri="{BB962C8B-B14F-4D97-AF65-F5344CB8AC3E}">
        <p14:creationId xmlns:p14="http://schemas.microsoft.com/office/powerpoint/2010/main" val="3048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extLst>
              <p:ext uri="{D42A27DB-BD31-4B8C-83A1-F6EECF244321}">
                <p14:modId xmlns:p14="http://schemas.microsoft.com/office/powerpoint/2010/main" val="1793270396"/>
              </p:ext>
            </p:extLst>
          </p:nvPr>
        </p:nvGraphicFramePr>
        <p:xfrm>
          <a:off x="2702284" y="1238457"/>
          <a:ext cx="6787431" cy="5085067"/>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329305">
                  <a:extLst>
                    <a:ext uri="{9D8B030D-6E8A-4147-A177-3AD203B41FA5}">
                      <a16:colId xmlns:a16="http://schemas.microsoft.com/office/drawing/2014/main" val="1051681537"/>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429619">
                <a:tc>
                  <a:txBody>
                    <a:bodyPr/>
                    <a:lstStyle/>
                    <a:p>
                      <a:r>
                        <a:rPr lang="fr-FR" sz="2200" dirty="0">
                          <a:solidFill>
                            <a:schemeClr val="bg1"/>
                          </a:solidFill>
                        </a:rPr>
                        <a:t> </a:t>
                      </a: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s</a:t>
                      </a:r>
                      <a:r>
                        <a:rPr lang="fr-FR" sz="2400" b="1" i="0" noProof="0" dirty="0">
                          <a:solidFill>
                            <a:srgbClr val="115076"/>
                          </a:solidFill>
                        </a:rPr>
                        <a:t>e</a:t>
                      </a:r>
                      <a:r>
                        <a:rPr lang="fr-FR" sz="2400" i="0" noProof="0" dirty="0">
                          <a:solidFill>
                            <a:srgbClr val="115076"/>
                          </a:solidFill>
                        </a:rPr>
                        <a:t>cours [</a:t>
                      </a:r>
                      <a:r>
                        <a:rPr lang="fr-FR" sz="2400" i="0" noProof="0" dirty="0" err="1">
                          <a:solidFill>
                            <a:srgbClr val="115076"/>
                          </a:solidFill>
                        </a:rPr>
                        <a:t>aid</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m</a:t>
                      </a:r>
                      <a:r>
                        <a:rPr lang="fr-FR" sz="2400" b="1" i="0" noProof="0" dirty="0">
                          <a:solidFill>
                            <a:srgbClr val="115076"/>
                          </a:solidFill>
                        </a:rPr>
                        <a:t>e</a:t>
                      </a:r>
                      <a:r>
                        <a:rPr lang="fr-FR" sz="2400" i="0" noProof="0" dirty="0">
                          <a:solidFill>
                            <a:srgbClr val="115076"/>
                          </a:solidFill>
                        </a:rPr>
                        <a:t>nace [</a:t>
                      </a:r>
                      <a:r>
                        <a:rPr lang="fr-FR" sz="2400" i="0" noProof="0" dirty="0" err="1">
                          <a:solidFill>
                            <a:srgbClr val="115076"/>
                          </a:solidFill>
                        </a:rPr>
                        <a:t>threat</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81931">
                <a:tc>
                  <a:txBody>
                    <a:bodyPr/>
                    <a:lstStyle/>
                    <a:p>
                      <a:endParaRPr lang="fr-FR" sz="2000" dirty="0">
                        <a:solidFill>
                          <a:srgbClr val="115076"/>
                        </a:solidFill>
                      </a:endParaRPr>
                    </a:p>
                  </a:txBody>
                  <a:tcPr/>
                </a:tc>
                <a:tc>
                  <a:txBody>
                    <a:bodyPr/>
                    <a:lstStyle/>
                    <a:p>
                      <a:pPr algn="l"/>
                      <a:r>
                        <a:rPr lang="fr-FR" sz="2400" i="0" noProof="0" dirty="0">
                          <a:solidFill>
                            <a:srgbClr val="115076"/>
                          </a:solidFill>
                        </a:rPr>
                        <a:t>sus</a:t>
                      </a:r>
                      <a:r>
                        <a:rPr lang="fr-FR" sz="2400" i="0" spc="400" baseline="0" noProof="0" dirty="0">
                          <a:solidFill>
                            <a:srgbClr val="115076"/>
                          </a:solidFill>
                        </a:rPr>
                        <a:t>c</a:t>
                      </a:r>
                      <a:r>
                        <a:rPr lang="fr-FR" sz="2400" b="1" i="0" spc="400" baseline="0" noProof="0" dirty="0">
                          <a:solidFill>
                            <a:srgbClr val="115076"/>
                          </a:solidFill>
                        </a:rPr>
                        <a:t>i</a:t>
                      </a:r>
                      <a:r>
                        <a:rPr lang="fr-FR" sz="2400" i="0" noProof="0" dirty="0">
                          <a:solidFill>
                            <a:srgbClr val="115076"/>
                          </a:solidFill>
                        </a:rPr>
                        <a:t>ter [to </a:t>
                      </a:r>
                      <a:r>
                        <a:rPr lang="fr-FR" sz="2400" i="0" noProof="0" dirty="0" err="1">
                          <a:solidFill>
                            <a:srgbClr val="115076"/>
                          </a:solidFill>
                        </a:rPr>
                        <a:t>provoke</a:t>
                      </a:r>
                      <a:r>
                        <a:rPr lang="fr-FR" sz="2400" i="0" noProof="0" dirty="0">
                          <a:solidFill>
                            <a:srgbClr val="115076"/>
                          </a:solidFill>
                        </a:rPr>
                        <a:t>] </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par</a:t>
                      </a:r>
                      <a:r>
                        <a:rPr lang="fr-FR" sz="2400" b="1" i="0" noProof="0" dirty="0">
                          <a:solidFill>
                            <a:srgbClr val="115076"/>
                          </a:solidFill>
                        </a:rPr>
                        <a:t>i</a:t>
                      </a:r>
                      <a:r>
                        <a:rPr lang="fr-FR" sz="2400" i="0" noProof="0" dirty="0">
                          <a:solidFill>
                            <a:srgbClr val="115076"/>
                          </a:solidFill>
                        </a:rPr>
                        <a:t>  [bet]</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r</a:t>
                      </a:r>
                      <a:r>
                        <a:rPr lang="fr-FR" sz="2400" b="1" i="0" noProof="0" dirty="0">
                          <a:solidFill>
                            <a:srgbClr val="115076"/>
                          </a:solidFill>
                        </a:rPr>
                        <a:t>e</a:t>
                      </a:r>
                      <a:r>
                        <a:rPr lang="fr-FR" sz="2400" i="0" noProof="0" dirty="0">
                          <a:solidFill>
                            <a:srgbClr val="115076"/>
                          </a:solidFill>
                        </a:rPr>
                        <a:t>gard [look]</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81931">
                <a:tc>
                  <a:txBody>
                    <a:bodyPr/>
                    <a:lstStyle/>
                    <a:p>
                      <a:endParaRPr lang="fr-FR" sz="2400" dirty="0">
                        <a:solidFill>
                          <a:srgbClr val="115076"/>
                        </a:solidFill>
                      </a:endParaRPr>
                    </a:p>
                  </a:txBody>
                  <a:tcPr/>
                </a:tc>
                <a:tc>
                  <a:txBody>
                    <a:bodyPr/>
                    <a:lstStyle/>
                    <a:p>
                      <a:pPr algn="l"/>
                      <a:r>
                        <a:rPr lang="fr-FR" sz="2400" i="0" spc="400" baseline="0" noProof="0" dirty="0">
                          <a:solidFill>
                            <a:srgbClr val="115076"/>
                          </a:solidFill>
                        </a:rPr>
                        <a:t>b</a:t>
                      </a:r>
                      <a:r>
                        <a:rPr lang="fr-FR" sz="2400" b="1" i="0" spc="400" baseline="0" noProof="0" dirty="0">
                          <a:solidFill>
                            <a:srgbClr val="115076"/>
                          </a:solidFill>
                        </a:rPr>
                        <a:t>i</a:t>
                      </a:r>
                      <a:r>
                        <a:rPr lang="fr-FR" sz="2400" i="0" noProof="0" dirty="0">
                          <a:solidFill>
                            <a:srgbClr val="115076"/>
                          </a:solidFill>
                        </a:rPr>
                        <a:t>lan [</a:t>
                      </a:r>
                      <a:r>
                        <a:rPr lang="fr-FR" sz="2400" i="0" noProof="0" dirty="0" err="1">
                          <a:solidFill>
                            <a:srgbClr val="115076"/>
                          </a:solidFill>
                        </a:rPr>
                        <a:t>outcome</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t</a:t>
                      </a:r>
                      <a:r>
                        <a:rPr lang="fr-FR" sz="2400" b="1" i="0" noProof="0" dirty="0">
                          <a:solidFill>
                            <a:srgbClr val="115076"/>
                          </a:solidFill>
                        </a:rPr>
                        <a:t>e</a:t>
                      </a:r>
                      <a:r>
                        <a:rPr lang="fr-FR" sz="2400" i="0" noProof="0" dirty="0">
                          <a:solidFill>
                            <a:srgbClr val="115076"/>
                          </a:solidFill>
                        </a:rPr>
                        <a:t>nue [</a:t>
                      </a:r>
                      <a:r>
                        <a:rPr lang="fr-FR" sz="2400" i="0" noProof="0" dirty="0" err="1">
                          <a:solidFill>
                            <a:srgbClr val="115076"/>
                          </a:solidFill>
                        </a:rPr>
                        <a:t>dress</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u</a:t>
                      </a:r>
                      <a:r>
                        <a:rPr lang="fr-FR" sz="2400" i="0" spc="400" baseline="0" noProof="0" dirty="0">
                          <a:solidFill>
                            <a:srgbClr val="115076"/>
                          </a:solidFill>
                        </a:rPr>
                        <a:t>s</a:t>
                      </a:r>
                      <a:r>
                        <a:rPr lang="fr-FR" sz="2400" b="1" i="0" spc="400" baseline="0" noProof="0" dirty="0">
                          <a:solidFill>
                            <a:srgbClr val="115076"/>
                          </a:solidFill>
                        </a:rPr>
                        <a:t>i</a:t>
                      </a:r>
                      <a:r>
                        <a:rPr lang="fr-FR" sz="2400" i="0" noProof="0" dirty="0">
                          <a:solidFill>
                            <a:srgbClr val="115076"/>
                          </a:solidFill>
                        </a:rPr>
                        <a:t>ne [</a:t>
                      </a:r>
                      <a:r>
                        <a:rPr lang="fr-FR" sz="2400" i="0" noProof="0" dirty="0" err="1">
                          <a:solidFill>
                            <a:srgbClr val="115076"/>
                          </a:solidFill>
                        </a:rPr>
                        <a:t>factory</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1028" name="Picture 4" descr="Ghost, Fear, Shadow, Man, Scare, Threat, Phobia, Afraid">
            <a:extLst>
              <a:ext uri="{FF2B5EF4-FFF2-40B4-BE49-F238E27FC236}">
                <a16:creationId xmlns:a16="http://schemas.microsoft.com/office/drawing/2014/main" id="{FA24719C-C5B5-4991-8B3B-EDEB3F555E5D}"/>
              </a:ext>
            </a:extLst>
          </p:cNvPr>
          <p:cNvPicPr>
            <a:picLocks noChangeAspect="1" noChangeArrowheads="1"/>
          </p:cNvPicPr>
          <p:nvPr/>
        </p:nvPicPr>
        <p:blipFill>
          <a:blip r:embed="rId3">
            <a:clrChange>
              <a:clrFrom>
                <a:srgbClr val="54B7F7">
                  <a:alpha val="99608"/>
                </a:srgbClr>
              </a:clrFrom>
              <a:clrTo>
                <a:srgbClr val="54B7F7">
                  <a:alpha val="0"/>
                </a:srgbClr>
              </a:clrTo>
            </a:clrChange>
            <a:extLst>
              <a:ext uri="{28A0092B-C50C-407E-A947-70E740481C1C}">
                <a14:useLocalDpi xmlns:a14="http://schemas.microsoft.com/office/drawing/2010/main" val="0"/>
              </a:ext>
            </a:extLst>
          </a:blip>
          <a:srcRect/>
          <a:stretch>
            <a:fillRect/>
          </a:stretch>
        </p:blipFill>
        <p:spPr bwMode="auto">
          <a:xfrm>
            <a:off x="1179488" y="1829607"/>
            <a:ext cx="1828106" cy="1131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5" name="1 e secours.wav"/>
            </a:hlinkClick>
            <a:extLst>
              <a:ext uri="{FF2B5EF4-FFF2-40B4-BE49-F238E27FC236}">
                <a16:creationId xmlns:a16="http://schemas.microsoft.com/office/drawing/2014/main" id="{C4F0A361-C5A0-354C-A4C8-45F1CCF9C1AB}"/>
              </a:ext>
            </a:extLst>
          </p:cNvPr>
          <p:cNvSpPr/>
          <p:nvPr/>
        </p:nvSpPr>
        <p:spPr>
          <a:xfrm>
            <a:off x="2769445" y="177452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6" name="2 e menace.wav"/>
            </a:hlinkClick>
            <a:extLst>
              <a:ext uri="{FF2B5EF4-FFF2-40B4-BE49-F238E27FC236}">
                <a16:creationId xmlns:a16="http://schemas.microsoft.com/office/drawing/2014/main" id="{626A91A9-3E23-E245-9DC9-FB1504850A61}"/>
              </a:ext>
            </a:extLst>
          </p:cNvPr>
          <p:cNvSpPr/>
          <p:nvPr/>
        </p:nvSpPr>
        <p:spPr>
          <a:xfrm>
            <a:off x="2769445" y="235705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7" name="3 i susciter.wav"/>
            </a:hlinkClick>
            <a:extLst>
              <a:ext uri="{FF2B5EF4-FFF2-40B4-BE49-F238E27FC236}">
                <a16:creationId xmlns:a16="http://schemas.microsoft.com/office/drawing/2014/main" id="{57151BBB-E839-AF4C-9E57-94A14CB8F331}"/>
              </a:ext>
            </a:extLst>
          </p:cNvPr>
          <p:cNvSpPr/>
          <p:nvPr/>
        </p:nvSpPr>
        <p:spPr>
          <a:xfrm>
            <a:off x="2769445" y="293958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8" name="4 i  pari.wav"/>
            </a:hlinkClick>
            <a:extLst>
              <a:ext uri="{FF2B5EF4-FFF2-40B4-BE49-F238E27FC236}">
                <a16:creationId xmlns:a16="http://schemas.microsoft.com/office/drawing/2014/main" id="{3E9D7F09-2BF3-B449-9D0F-5CBF315F3208}"/>
              </a:ext>
            </a:extLst>
          </p:cNvPr>
          <p:cNvSpPr/>
          <p:nvPr/>
        </p:nvSpPr>
        <p:spPr>
          <a:xfrm>
            <a:off x="2769445" y="35221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9" name="5 e regard.wav"/>
            </a:hlinkClick>
            <a:extLst>
              <a:ext uri="{FF2B5EF4-FFF2-40B4-BE49-F238E27FC236}">
                <a16:creationId xmlns:a16="http://schemas.microsoft.com/office/drawing/2014/main" id="{DCC5551E-685E-F647-A9A4-240DDCFE7CCE}"/>
              </a:ext>
            </a:extLst>
          </p:cNvPr>
          <p:cNvSpPr/>
          <p:nvPr/>
        </p:nvSpPr>
        <p:spPr>
          <a:xfrm>
            <a:off x="2769445" y="410464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10" name="6 i bilan.wav"/>
            </a:hlinkClick>
            <a:extLst>
              <a:ext uri="{FF2B5EF4-FFF2-40B4-BE49-F238E27FC236}">
                <a16:creationId xmlns:a16="http://schemas.microsoft.com/office/drawing/2014/main" id="{DD2E1866-4665-E148-A0A0-0FCD2593EFF0}"/>
              </a:ext>
            </a:extLst>
          </p:cNvPr>
          <p:cNvSpPr/>
          <p:nvPr/>
        </p:nvSpPr>
        <p:spPr>
          <a:xfrm>
            <a:off x="2769445" y="468717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1" name="7 e tenue.wav"/>
            </a:hlinkClick>
            <a:extLst>
              <a:ext uri="{FF2B5EF4-FFF2-40B4-BE49-F238E27FC236}">
                <a16:creationId xmlns:a16="http://schemas.microsoft.com/office/drawing/2014/main" id="{84778AA0-9C53-5340-83B9-2172146A7B71}"/>
              </a:ext>
            </a:extLst>
          </p:cNvPr>
          <p:cNvSpPr/>
          <p:nvPr/>
        </p:nvSpPr>
        <p:spPr>
          <a:xfrm>
            <a:off x="2769445" y="52697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2" name="8 i usine.wav"/>
            </a:hlinkClick>
            <a:extLst>
              <a:ext uri="{FF2B5EF4-FFF2-40B4-BE49-F238E27FC236}">
                <a16:creationId xmlns:a16="http://schemas.microsoft.com/office/drawing/2014/main" id="{F39ECDE5-B372-A443-B3CB-B1AD8C90EC8E}"/>
              </a:ext>
            </a:extLst>
          </p:cNvPr>
          <p:cNvSpPr/>
          <p:nvPr/>
        </p:nvSpPr>
        <p:spPr>
          <a:xfrm>
            <a:off x="9617392" y="1682032"/>
            <a:ext cx="45719" cy="457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179802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2379142"/>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2960263"/>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3541384"/>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4122505"/>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4703626"/>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5284747"/>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5865868"/>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5265383" y="218526"/>
            <a:ext cx="4845567" cy="830997"/>
          </a:xfrm>
          <a:prstGeom prst="rect">
            <a:avLst/>
          </a:prstGeom>
          <a:noFill/>
        </p:spPr>
        <p:txBody>
          <a:bodyPr wrap="square" rtlCol="0">
            <a:spAutoFit/>
          </a:bodyPr>
          <a:lstStyle/>
          <a:p>
            <a:pPr algn="l"/>
            <a:r>
              <a:rPr lang="en-US" sz="2400" dirty="0" err="1">
                <a:solidFill>
                  <a:schemeClr val="accent5">
                    <a:lumMod val="50000"/>
                  </a:schemeClr>
                </a:solidFill>
              </a:rPr>
              <a:t>Écoute</a:t>
            </a:r>
            <a:r>
              <a:rPr lang="en-US" sz="2400" dirty="0">
                <a:solidFill>
                  <a:schemeClr val="accent5">
                    <a:lumMod val="50000"/>
                  </a:schemeClr>
                </a:solidFill>
              </a:rPr>
              <a:t> </a:t>
            </a:r>
            <a:r>
              <a:rPr lang="en-US" sz="2400" dirty="0" err="1">
                <a:solidFill>
                  <a:schemeClr val="accent5">
                    <a:lumMod val="50000"/>
                  </a:schemeClr>
                </a:solidFill>
              </a:rPr>
              <a:t>ces</a:t>
            </a:r>
            <a:r>
              <a:rPr lang="en-US" sz="2400" dirty="0">
                <a:solidFill>
                  <a:schemeClr val="accent5">
                    <a:lumMod val="50000"/>
                  </a:schemeClr>
                </a:solidFill>
              </a:rPr>
              <a:t> mots et </a:t>
            </a:r>
            <a:r>
              <a:rPr lang="en-US" sz="2400" dirty="0" err="1">
                <a:solidFill>
                  <a:schemeClr val="accent5">
                    <a:lumMod val="50000"/>
                  </a:schemeClr>
                </a:solidFill>
              </a:rPr>
              <a:t>remplis</a:t>
            </a:r>
            <a:r>
              <a:rPr lang="en-US" sz="2400" dirty="0">
                <a:solidFill>
                  <a:schemeClr val="accent5">
                    <a:lumMod val="50000"/>
                  </a:schemeClr>
                </a:solidFill>
              </a:rPr>
              <a:t> les </a:t>
            </a:r>
            <a:r>
              <a:rPr lang="en-US" sz="2400" dirty="0" err="1">
                <a:solidFill>
                  <a:schemeClr val="accent5">
                    <a:lumMod val="50000"/>
                  </a:schemeClr>
                </a:solidFill>
              </a:rPr>
              <a:t>blancs</a:t>
            </a:r>
            <a:r>
              <a:rPr lang="en-US" sz="2400" dirty="0">
                <a:solidFill>
                  <a:schemeClr val="accent5">
                    <a:lumMod val="50000"/>
                  </a:schemeClr>
                </a:solidFill>
              </a:rPr>
              <a:t> avec la bonne SSC. </a:t>
            </a:r>
          </a:p>
        </p:txBody>
      </p:sp>
      <p:sp>
        <p:nvSpPr>
          <p:cNvPr id="39" name="Rectangle 38">
            <a:extLst>
              <a:ext uri="{FF2B5EF4-FFF2-40B4-BE49-F238E27FC236}">
                <a16:creationId xmlns:a16="http://schemas.microsoft.com/office/drawing/2014/main" id="{FDA1D846-83C3-FC4B-81BB-AED04B474ED5}"/>
              </a:ext>
            </a:extLst>
          </p:cNvPr>
          <p:cNvSpPr/>
          <p:nvPr/>
        </p:nvSpPr>
        <p:spPr>
          <a:xfrm>
            <a:off x="3591326" y="2404631"/>
            <a:ext cx="182217"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3802870" y="3554679"/>
            <a:ext cx="149096"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3927380" y="2979655"/>
            <a:ext cx="149096"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3507916" y="4704727"/>
            <a:ext cx="155810"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3414518" y="5279751"/>
            <a:ext cx="1831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3599065" y="5854776"/>
            <a:ext cx="168128"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1" name="Rectangle 30">
            <a:extLst>
              <a:ext uri="{FF2B5EF4-FFF2-40B4-BE49-F238E27FC236}">
                <a16:creationId xmlns:a16="http://schemas.microsoft.com/office/drawing/2014/main" id="{67E730C8-5D09-724E-868F-26B97FCB963D}"/>
              </a:ext>
            </a:extLst>
          </p:cNvPr>
          <p:cNvSpPr/>
          <p:nvPr/>
        </p:nvSpPr>
        <p:spPr>
          <a:xfrm>
            <a:off x="3406561" y="1829607"/>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2" name="Rectangle 31">
            <a:extLst>
              <a:ext uri="{FF2B5EF4-FFF2-40B4-BE49-F238E27FC236}">
                <a16:creationId xmlns:a16="http://schemas.microsoft.com/office/drawing/2014/main" id="{248506CF-3DA1-304A-B0CC-C716C436780B}"/>
              </a:ext>
            </a:extLst>
          </p:cNvPr>
          <p:cNvSpPr/>
          <p:nvPr/>
        </p:nvSpPr>
        <p:spPr>
          <a:xfrm>
            <a:off x="3399105" y="4129703"/>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pic>
        <p:nvPicPr>
          <p:cNvPr id="1026" name="Picture 2" descr="Floating Ring, Belt, Help, Lifesaver, Red, White">
            <a:extLst>
              <a:ext uri="{FF2B5EF4-FFF2-40B4-BE49-F238E27FC236}">
                <a16:creationId xmlns:a16="http://schemas.microsoft.com/office/drawing/2014/main" id="{6E818D85-4785-4FC7-ABA6-AD27466179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14947" y="1532601"/>
            <a:ext cx="840916" cy="8409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7B698D0-BAE2-4543-9DFE-AD63F31C4974}"/>
              </a:ext>
            </a:extLst>
          </p:cNvPr>
          <p:cNvGrpSpPr/>
          <p:nvPr/>
        </p:nvGrpSpPr>
        <p:grpSpPr>
          <a:xfrm>
            <a:off x="9514947" y="2673436"/>
            <a:ext cx="1183787" cy="769442"/>
            <a:chOff x="10355863" y="2621339"/>
            <a:chExt cx="1698613" cy="1104070"/>
          </a:xfrm>
        </p:grpSpPr>
        <p:pic>
          <p:nvPicPr>
            <p:cNvPr id="1030" name="Picture 6" descr="Beehive, Yellow, Cone, Honey, Bee, Bug, Insect, Bumble">
              <a:extLst>
                <a:ext uri="{FF2B5EF4-FFF2-40B4-BE49-F238E27FC236}">
                  <a16:creationId xmlns:a16="http://schemas.microsoft.com/office/drawing/2014/main" id="{87E4C08D-7121-4C67-8D0B-3DD6FF6FCF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55863" y="2873755"/>
              <a:ext cx="855203" cy="8516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nger, Gesture, Index, Point, Pointing">
              <a:extLst>
                <a:ext uri="{FF2B5EF4-FFF2-40B4-BE49-F238E27FC236}">
                  <a16:creationId xmlns:a16="http://schemas.microsoft.com/office/drawing/2014/main" id="{C32ACE45-71A9-4497-AA6D-325CC89963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3697" y="3134950"/>
              <a:ext cx="960779" cy="492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e, Insect, Honey, Beeswax, Beekeeping, Beehive">
              <a:extLst>
                <a:ext uri="{FF2B5EF4-FFF2-40B4-BE49-F238E27FC236}">
                  <a16:creationId xmlns:a16="http://schemas.microsoft.com/office/drawing/2014/main" id="{077E069E-957C-4005-B46F-BF3E80423D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56653" y="2621339"/>
              <a:ext cx="455858" cy="358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Cards, Deck, Pack, Play, Game, Face, Casino, Poker">
            <a:extLst>
              <a:ext uri="{FF2B5EF4-FFF2-40B4-BE49-F238E27FC236}">
                <a16:creationId xmlns:a16="http://schemas.microsoft.com/office/drawing/2014/main" id="{38CA3FFC-2069-4BD9-8D77-E82A1AF20F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68081" y="3374539"/>
            <a:ext cx="756960" cy="6978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yes, Surprise, Wow, Expression, Open, Emotion, Shock">
            <a:extLst>
              <a:ext uri="{FF2B5EF4-FFF2-40B4-BE49-F238E27FC236}">
                <a16:creationId xmlns:a16="http://schemas.microsoft.com/office/drawing/2014/main" id="{491DA465-8BB6-47DB-ADB8-2873E93A51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17392" y="3923767"/>
            <a:ext cx="877203" cy="6917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owser, Graphic, Flat Design, Window, Desktop, App">
            <a:extLst>
              <a:ext uri="{FF2B5EF4-FFF2-40B4-BE49-F238E27FC236}">
                <a16:creationId xmlns:a16="http://schemas.microsoft.com/office/drawing/2014/main" id="{0B97D9DF-DA55-4E42-ABEF-6BC8522FB7B3}"/>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219" y="4397425"/>
            <a:ext cx="1406643" cy="103446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resses, Black, Short, Clothing, Dummy, Fashion, Gowns">
            <a:extLst>
              <a:ext uri="{FF2B5EF4-FFF2-40B4-BE49-F238E27FC236}">
                <a16:creationId xmlns:a16="http://schemas.microsoft.com/office/drawing/2014/main" id="{F7472A72-693E-4302-9058-A7077F8CD3E9}"/>
              </a:ext>
            </a:extLst>
          </p:cNvPr>
          <p:cNvPicPr>
            <a:picLocks noChangeAspect="1" noChangeArrowheads="1"/>
          </p:cNvPicPr>
          <p:nvPr/>
        </p:nvPicPr>
        <p:blipFill>
          <a:blip r:embed="rId21">
            <a:clrChange>
              <a:clrFrom>
                <a:srgbClr val="FF5397"/>
              </a:clrFrom>
              <a:clrTo>
                <a:srgbClr val="FF5397">
                  <a:alpha val="0"/>
                </a:srgbClr>
              </a:clrTo>
            </a:clrChange>
            <a:extLst>
              <a:ext uri="{28A0092B-C50C-407E-A947-70E740481C1C}">
                <a14:useLocalDpi xmlns:a14="http://schemas.microsoft.com/office/drawing/2010/main" val="0"/>
              </a:ext>
            </a:extLst>
          </a:blip>
          <a:srcRect/>
          <a:stretch>
            <a:fillRect/>
          </a:stretch>
        </p:blipFill>
        <p:spPr bwMode="auto">
          <a:xfrm>
            <a:off x="9425872" y="4974459"/>
            <a:ext cx="1272862" cy="9148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actory, Building, Smoke, Industry, Chimney, Pollution">
            <a:extLst>
              <a:ext uri="{FF2B5EF4-FFF2-40B4-BE49-F238E27FC236}">
                <a16:creationId xmlns:a16="http://schemas.microsoft.com/office/drawing/2014/main" id="{AEB42F05-1087-425D-99C5-A5ED2E4E472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5036" y="5724675"/>
            <a:ext cx="850005" cy="69783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12" name="8 i usine.wav"/>
            </a:hlinkClick>
            <a:extLst>
              <a:ext uri="{FF2B5EF4-FFF2-40B4-BE49-F238E27FC236}">
                <a16:creationId xmlns:a16="http://schemas.microsoft.com/office/drawing/2014/main" id="{F82BB811-400A-41B9-A18D-9D9E40370FB2}"/>
              </a:ext>
            </a:extLst>
          </p:cNvPr>
          <p:cNvSpPr/>
          <p:nvPr/>
        </p:nvSpPr>
        <p:spPr>
          <a:xfrm>
            <a:off x="2763033" y="58484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entury Gothic" panose="020F0302020204030204"/>
              </a:rPr>
              <a:t>8</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558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3" grpId="0" animBg="1"/>
      <p:bldP spid="44" grpId="0" animBg="1"/>
      <p:bldP spid="46" grpId="0" animBg="1"/>
      <p:bldP spid="31"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202938" y="2057399"/>
            <a:ext cx="1033840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Quizlet link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6"/>
              </a:rPr>
            </a:b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t>Homework Audio link</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202938" y="3600273"/>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Year 9 Term 1.1 Week 4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hlinkClick r:id="rId9"/>
              </a:rPr>
              <a:t>Year 8 Term 3.1 Week </a:t>
            </a:r>
            <a:r>
              <a:rPr lang="en-GB" sz="2400" dirty="0">
                <a:solidFill>
                  <a:srgbClr val="5B9BD5">
                    <a:lumMod val="50000"/>
                  </a:srgbClr>
                </a:solidFill>
                <a:latin typeface="Century Gothic" panose="020F0302020204030204"/>
                <a:hlinkClick r:id="rId9"/>
              </a:rPr>
              <a:t>6</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hlinkClick r:id="rId9"/>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Qr code&#10;&#10;Description automatically generated">
            <a:extLst>
              <a:ext uri="{FF2B5EF4-FFF2-40B4-BE49-F238E27FC236}">
                <a16:creationId xmlns:a16="http://schemas.microsoft.com/office/drawing/2014/main" id="{11279C3E-E242-4C8B-801A-6BA14D2FC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9850" y="1633267"/>
            <a:ext cx="1138773" cy="1138773"/>
          </a:xfrm>
          <a:prstGeom prst="rect">
            <a:avLst/>
          </a:prstGeom>
        </p:spPr>
      </p:pic>
      <p:pic>
        <p:nvPicPr>
          <p:cNvPr id="5" name="Picture 4" descr="Qr code&#10;&#10;Description automatically generated">
            <a:extLst>
              <a:ext uri="{FF2B5EF4-FFF2-40B4-BE49-F238E27FC236}">
                <a16:creationId xmlns:a16="http://schemas.microsoft.com/office/drawing/2014/main" id="{EAB6DE5A-A01F-43A8-91DA-CF3B017923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8203" y="2414945"/>
            <a:ext cx="1123773" cy="1123773"/>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chorCtr="0">
            <a:normAutofit/>
          </a:bodyPr>
          <a:lstStyle/>
          <a:p>
            <a:r>
              <a:rPr lang="en-GB" sz="3600" b="1" dirty="0" err="1">
                <a:solidFill>
                  <a:schemeClr val="bg1"/>
                </a:solidFill>
                <a:latin typeface="Century Gothic" panose="020B0502020202020204" pitchFamily="34" charset="0"/>
              </a:rPr>
              <a:t>Vocabulaire</a:t>
            </a:r>
            <a:endParaRPr lang="en-GB" sz="3600" b="1" dirty="0">
              <a:solidFill>
                <a:schemeClr val="bg1"/>
              </a:solidFill>
              <a:latin typeface="Century Gothic" panose="020B050202020202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049640" y="260213"/>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5" name="Table 8">
            <a:extLst>
              <a:ext uri="{FF2B5EF4-FFF2-40B4-BE49-F238E27FC236}">
                <a16:creationId xmlns:a16="http://schemas.microsoft.com/office/drawing/2014/main" id="{A5E7EF5D-EEF9-0F4B-8197-D0DA44912384}"/>
              </a:ext>
            </a:extLst>
          </p:cNvPr>
          <p:cNvGraphicFramePr>
            <a:graphicFrameLocks noGrp="1"/>
          </p:cNvGraphicFramePr>
          <p:nvPr>
            <p:extLst>
              <p:ext uri="{D42A27DB-BD31-4B8C-83A1-F6EECF244321}">
                <p14:modId xmlns:p14="http://schemas.microsoft.com/office/powerpoint/2010/main" val="1141141691"/>
              </p:ext>
            </p:extLst>
          </p:nvPr>
        </p:nvGraphicFramePr>
        <p:xfrm>
          <a:off x="10935587" y="54592"/>
          <a:ext cx="1094284" cy="6339840"/>
        </p:xfrm>
        <a:graphic>
          <a:graphicData uri="http://schemas.openxmlformats.org/drawingml/2006/table">
            <a:tbl>
              <a:tblPr firstRow="1" bandRow="1">
                <a:tableStyleId>{5940675A-B579-460E-94D1-54222C63F5DA}</a:tableStyleId>
              </a:tblPr>
              <a:tblGrid>
                <a:gridCol w="547142">
                  <a:extLst>
                    <a:ext uri="{9D8B030D-6E8A-4147-A177-3AD203B41FA5}">
                      <a16:colId xmlns:a16="http://schemas.microsoft.com/office/drawing/2014/main" val="4080886211"/>
                    </a:ext>
                  </a:extLst>
                </a:gridCol>
                <a:gridCol w="547142">
                  <a:extLst>
                    <a:ext uri="{9D8B030D-6E8A-4147-A177-3AD203B41FA5}">
                      <a16:colId xmlns:a16="http://schemas.microsoft.com/office/drawing/2014/main" val="952901954"/>
                    </a:ext>
                  </a:extLst>
                </a:gridCol>
              </a:tblGrid>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1415775"/>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J</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8853239"/>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92053041"/>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11496226"/>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60256187"/>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3172021"/>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B</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4015952"/>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4795176"/>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3904870"/>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2784437"/>
                  </a:ext>
                </a:extLst>
              </a:tr>
              <a:tr h="370840">
                <a:tc>
                  <a:txBody>
                    <a:bodyPr/>
                    <a:lstStyle/>
                    <a:p>
                      <a:endParaRPr lang="en-US"/>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5783198"/>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5035475"/>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0465678"/>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71262199"/>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8401229"/>
                  </a:ext>
                </a:extLst>
              </a:tr>
              <a:tr h="370840">
                <a:tc>
                  <a:txBody>
                    <a:bodyPr/>
                    <a:lstStyle/>
                    <a:p>
                      <a:endParaRPr lang="en-US"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algn="ctr"/>
                      <a:r>
                        <a:rPr lang="en-US" sz="2000" b="1" dirty="0">
                          <a:solidFill>
                            <a:srgbClr val="E65D02"/>
                          </a:solidFill>
                        </a:rPr>
                        <a:t>P</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08044303"/>
                  </a:ext>
                </a:extLst>
              </a:tr>
            </a:tbl>
          </a:graphicData>
        </a:graphic>
      </p:graphicFrame>
      <p:sp>
        <p:nvSpPr>
          <p:cNvPr id="9" name="Action Button: Custom 16">
            <a:hlinkClick r:id="" action="ppaction://noaction" highlightClick="1">
              <a:snd r:embed="rId4" name="1 la campagne.wav"/>
            </a:hlinkClick>
            <a:extLst>
              <a:ext uri="{FF2B5EF4-FFF2-40B4-BE49-F238E27FC236}">
                <a16:creationId xmlns:a16="http://schemas.microsoft.com/office/drawing/2014/main" id="{5D04EFC6-523F-D943-8B78-32336F9D8AAE}"/>
              </a:ext>
            </a:extLst>
          </p:cNvPr>
          <p:cNvSpPr>
            <a:spLocks noChangeAspect="1"/>
          </p:cNvSpPr>
          <p:nvPr/>
        </p:nvSpPr>
        <p:spPr>
          <a:xfrm>
            <a:off x="11058068" y="82404"/>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2 le dollar.wav"/>
            </a:hlinkClick>
            <a:extLst>
              <a:ext uri="{FF2B5EF4-FFF2-40B4-BE49-F238E27FC236}">
                <a16:creationId xmlns:a16="http://schemas.microsoft.com/office/drawing/2014/main" id="{1EF06B40-1095-6241-B062-19DC59CD5FD4}"/>
              </a:ext>
            </a:extLst>
          </p:cNvPr>
          <p:cNvSpPr>
            <a:spLocks noChangeAspect="1"/>
          </p:cNvSpPr>
          <p:nvPr/>
        </p:nvSpPr>
        <p:spPr>
          <a:xfrm>
            <a:off x="11058068" y="475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il elle remet.wav"/>
            </a:hlinkClick>
            <a:extLst>
              <a:ext uri="{FF2B5EF4-FFF2-40B4-BE49-F238E27FC236}">
                <a16:creationId xmlns:a16="http://schemas.microsoft.com/office/drawing/2014/main" id="{E99A45A8-97D7-0443-B328-7B0A288D52B2}"/>
              </a:ext>
            </a:extLst>
          </p:cNvPr>
          <p:cNvSpPr>
            <a:spLocks noChangeAspect="1"/>
          </p:cNvSpPr>
          <p:nvPr/>
        </p:nvSpPr>
        <p:spPr>
          <a:xfrm>
            <a:off x="11058068" y="882640"/>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4 le fleuve.wav"/>
            </a:hlinkClick>
            <a:extLst>
              <a:ext uri="{FF2B5EF4-FFF2-40B4-BE49-F238E27FC236}">
                <a16:creationId xmlns:a16="http://schemas.microsoft.com/office/drawing/2014/main" id="{D4A9F40D-8495-3546-AFAC-6557800F0A8E}"/>
              </a:ext>
            </a:extLst>
          </p:cNvPr>
          <p:cNvSpPr>
            <a:spLocks noChangeAspect="1"/>
          </p:cNvSpPr>
          <p:nvPr/>
        </p:nvSpPr>
        <p:spPr>
          <a:xfrm>
            <a:off x="11058068" y="12733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habitant.wav"/>
            </a:hlinkClick>
            <a:extLst>
              <a:ext uri="{FF2B5EF4-FFF2-40B4-BE49-F238E27FC236}">
                <a16:creationId xmlns:a16="http://schemas.microsoft.com/office/drawing/2014/main" id="{7362487D-C72B-E748-BC4E-F6206C325AC3}"/>
              </a:ext>
            </a:extLst>
          </p:cNvPr>
          <p:cNvSpPr>
            <a:spLocks noChangeAspect="1"/>
          </p:cNvSpPr>
          <p:nvPr/>
        </p:nvSpPr>
        <p:spPr>
          <a:xfrm>
            <a:off x="11058068" y="1673874"/>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6 jamais.wav"/>
            </a:hlinkClick>
            <a:extLst>
              <a:ext uri="{FF2B5EF4-FFF2-40B4-BE49-F238E27FC236}">
                <a16:creationId xmlns:a16="http://schemas.microsoft.com/office/drawing/2014/main" id="{7ED32774-C25C-6C44-A2C1-58C5D4165377}"/>
              </a:ext>
            </a:extLst>
          </p:cNvPr>
          <p:cNvSpPr>
            <a:spLocks noChangeAspect="1"/>
          </p:cNvSpPr>
          <p:nvPr/>
        </p:nvSpPr>
        <p:spPr>
          <a:xfrm>
            <a:off x="11058068" y="206169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l elle met.wav"/>
            </a:hlinkClick>
            <a:extLst>
              <a:ext uri="{FF2B5EF4-FFF2-40B4-BE49-F238E27FC236}">
                <a16:creationId xmlns:a16="http://schemas.microsoft.com/office/drawing/2014/main" id="{039B59F4-FEA9-6545-91FF-2AE8EBCCA1CB}"/>
              </a:ext>
            </a:extLst>
          </p:cNvPr>
          <p:cNvSpPr>
            <a:spLocks noChangeAspect="1"/>
          </p:cNvSpPr>
          <p:nvPr/>
        </p:nvSpPr>
        <p:spPr>
          <a:xfrm>
            <a:off x="11058068" y="2460848"/>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mettre.wav"/>
            </a:hlinkClick>
            <a:extLst>
              <a:ext uri="{FF2B5EF4-FFF2-40B4-BE49-F238E27FC236}">
                <a16:creationId xmlns:a16="http://schemas.microsoft.com/office/drawing/2014/main" id="{0BCADE96-446B-434D-815F-CE8E931F6E18}"/>
              </a:ext>
            </a:extLst>
          </p:cNvPr>
          <p:cNvSpPr>
            <a:spLocks noChangeAspect="1"/>
          </p:cNvSpPr>
          <p:nvPr/>
        </p:nvSpPr>
        <p:spPr>
          <a:xfrm>
            <a:off x="11058068" y="285999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Action Button: Custom 16">
            <a:hlinkClick r:id="" action="ppaction://noaction" highlightClick="1">
              <a:snd r:embed="rId12" name="9 perdre.wav"/>
            </a:hlinkClick>
            <a:extLst>
              <a:ext uri="{FF2B5EF4-FFF2-40B4-BE49-F238E27FC236}">
                <a16:creationId xmlns:a16="http://schemas.microsoft.com/office/drawing/2014/main" id="{21710796-9E88-5244-9381-5BC7F7944464}"/>
              </a:ext>
            </a:extLst>
          </p:cNvPr>
          <p:cNvSpPr>
            <a:spLocks noChangeAspect="1"/>
          </p:cNvSpPr>
          <p:nvPr/>
        </p:nvSpPr>
        <p:spPr>
          <a:xfrm>
            <a:off x="11058068" y="3257274"/>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7">
            <a:hlinkClick r:id="" action="ppaction://noaction" highlightClick="1">
              <a:snd r:embed="rId13" name="10 je tu remets.wav"/>
            </a:hlinkClick>
            <a:extLst>
              <a:ext uri="{FF2B5EF4-FFF2-40B4-BE49-F238E27FC236}">
                <a16:creationId xmlns:a16="http://schemas.microsoft.com/office/drawing/2014/main" id="{ABED9E2C-65B6-754C-BC6D-A48F54650A29}"/>
              </a:ext>
            </a:extLst>
          </p:cNvPr>
          <p:cNvSpPr>
            <a:spLocks noChangeAspect="1"/>
          </p:cNvSpPr>
          <p:nvPr/>
        </p:nvSpPr>
        <p:spPr>
          <a:xfrm>
            <a:off x="11058068" y="36545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9" name="Action Button: Custom 18">
            <a:hlinkClick r:id="" action="ppaction://noaction" highlightClick="1">
              <a:snd r:embed="rId14" name="11 la population.wav"/>
            </a:hlinkClick>
            <a:extLst>
              <a:ext uri="{FF2B5EF4-FFF2-40B4-BE49-F238E27FC236}">
                <a16:creationId xmlns:a16="http://schemas.microsoft.com/office/drawing/2014/main" id="{5B318234-041C-264D-911A-E25A85062FF2}"/>
              </a:ext>
            </a:extLst>
          </p:cNvPr>
          <p:cNvSpPr>
            <a:spLocks noChangeAspect="1"/>
          </p:cNvSpPr>
          <p:nvPr/>
        </p:nvSpPr>
        <p:spPr>
          <a:xfrm>
            <a:off x="11055316" y="4053778"/>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0" name="Action Button: Custom 19">
            <a:hlinkClick r:id="" action="ppaction://noaction" highlightClick="1">
              <a:snd r:embed="rId15" name="12 la province.wav"/>
            </a:hlinkClick>
            <a:extLst>
              <a:ext uri="{FF2B5EF4-FFF2-40B4-BE49-F238E27FC236}">
                <a16:creationId xmlns:a16="http://schemas.microsoft.com/office/drawing/2014/main" id="{FC1EBE28-F890-5741-9CAC-F487F1A932EE}"/>
              </a:ext>
            </a:extLst>
          </p:cNvPr>
          <p:cNvSpPr>
            <a:spLocks noChangeAspect="1"/>
          </p:cNvSpPr>
          <p:nvPr/>
        </p:nvSpPr>
        <p:spPr>
          <a:xfrm>
            <a:off x="11052585" y="44510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23" name="TextBox 22">
            <a:extLst>
              <a:ext uri="{FF2B5EF4-FFF2-40B4-BE49-F238E27FC236}">
                <a16:creationId xmlns:a16="http://schemas.microsoft.com/office/drawing/2014/main" id="{5F13777A-F7AB-2045-9B50-B93E4E7C4D1A}"/>
              </a:ext>
            </a:extLst>
          </p:cNvPr>
          <p:cNvSpPr txBox="1"/>
          <p:nvPr/>
        </p:nvSpPr>
        <p:spPr>
          <a:xfrm>
            <a:off x="252579" y="1293521"/>
            <a:ext cx="6123792" cy="461665"/>
          </a:xfrm>
          <a:prstGeom prst="rect">
            <a:avLst/>
          </a:prstGeom>
          <a:noFill/>
        </p:spPr>
        <p:txBody>
          <a:bodyPr wrap="none" rtlCol="0">
            <a:spAutoFit/>
          </a:bodyPr>
          <a:lstStyle/>
          <a:p>
            <a:r>
              <a:rPr lang="en-US" sz="2400" b="1" dirty="0" err="1">
                <a:solidFill>
                  <a:schemeClr val="accent5">
                    <a:lumMod val="50000"/>
                  </a:schemeClr>
                </a:solidFill>
              </a:rPr>
              <a:t>Écoute</a:t>
            </a:r>
            <a:r>
              <a:rPr lang="en-US" sz="2400" b="1" dirty="0">
                <a:solidFill>
                  <a:schemeClr val="accent5">
                    <a:lumMod val="50000"/>
                  </a:schemeClr>
                </a:solidFill>
              </a:rPr>
              <a:t> le mot et </a:t>
            </a:r>
            <a:r>
              <a:rPr lang="en-US" sz="2400" b="1" dirty="0" err="1">
                <a:solidFill>
                  <a:schemeClr val="accent5">
                    <a:lumMod val="50000"/>
                  </a:schemeClr>
                </a:solidFill>
              </a:rPr>
              <a:t>choisis</a:t>
            </a:r>
            <a:r>
              <a:rPr lang="en-US" sz="2400" b="1" dirty="0">
                <a:solidFill>
                  <a:schemeClr val="accent5">
                    <a:lumMod val="50000"/>
                  </a:schemeClr>
                </a:solidFill>
              </a:rPr>
              <a:t> la bonne </a:t>
            </a:r>
            <a:r>
              <a:rPr lang="en-US" sz="2400" b="1" dirty="0" err="1">
                <a:solidFill>
                  <a:schemeClr val="accent5">
                    <a:lumMod val="50000"/>
                  </a:schemeClr>
                </a:solidFill>
              </a:rPr>
              <a:t>lettre</a:t>
            </a:r>
            <a:r>
              <a:rPr lang="en-US" sz="2400" b="1" dirty="0">
                <a:solidFill>
                  <a:schemeClr val="accent5">
                    <a:lumMod val="50000"/>
                  </a:schemeClr>
                </a:solidFill>
              </a:rPr>
              <a:t>. </a:t>
            </a:r>
          </a:p>
        </p:txBody>
      </p:sp>
      <p:grpSp>
        <p:nvGrpSpPr>
          <p:cNvPr id="81" name="Group 80">
            <a:extLst>
              <a:ext uri="{FF2B5EF4-FFF2-40B4-BE49-F238E27FC236}">
                <a16:creationId xmlns:a16="http://schemas.microsoft.com/office/drawing/2014/main" id="{0FE9C196-0468-8048-9635-C990C86B3018}"/>
              </a:ext>
            </a:extLst>
          </p:cNvPr>
          <p:cNvGrpSpPr/>
          <p:nvPr/>
        </p:nvGrpSpPr>
        <p:grpSpPr>
          <a:xfrm>
            <a:off x="5193161" y="4112657"/>
            <a:ext cx="1565536" cy="406800"/>
            <a:chOff x="-1667395" y="1962615"/>
            <a:chExt cx="1565536" cy="406800"/>
          </a:xfrm>
        </p:grpSpPr>
        <p:sp>
          <p:nvSpPr>
            <p:cNvPr id="28" name="Rounded Rectangle 27">
              <a:extLst>
                <a:ext uri="{FF2B5EF4-FFF2-40B4-BE49-F238E27FC236}">
                  <a16:creationId xmlns:a16="http://schemas.microsoft.com/office/drawing/2014/main" id="{1F2883FD-E08D-DB44-94D6-566C0879714E}"/>
                </a:ext>
              </a:extLst>
            </p:cNvPr>
            <p:cNvSpPr/>
            <p:nvPr/>
          </p:nvSpPr>
          <p:spPr>
            <a:xfrm>
              <a:off x="-1067900" y="1962615"/>
              <a:ext cx="966041"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never</a:t>
              </a:r>
            </a:p>
          </p:txBody>
        </p:sp>
        <p:sp>
          <p:nvSpPr>
            <p:cNvPr id="30" name="Rounded Rectangle 29">
              <a:extLst>
                <a:ext uri="{FF2B5EF4-FFF2-40B4-BE49-F238E27FC236}">
                  <a16:creationId xmlns:a16="http://schemas.microsoft.com/office/drawing/2014/main" id="{EDBA3E44-0378-6943-A9F6-A91138F6F63C}"/>
                </a:ext>
              </a:extLst>
            </p:cNvPr>
            <p:cNvSpPr/>
            <p:nvPr/>
          </p:nvSpPr>
          <p:spPr>
            <a:xfrm>
              <a:off x="-1667395" y="1962615"/>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K</a:t>
              </a:r>
            </a:p>
          </p:txBody>
        </p:sp>
      </p:grpSp>
      <p:grpSp>
        <p:nvGrpSpPr>
          <p:cNvPr id="73" name="Group 72">
            <a:extLst>
              <a:ext uri="{FF2B5EF4-FFF2-40B4-BE49-F238E27FC236}">
                <a16:creationId xmlns:a16="http://schemas.microsoft.com/office/drawing/2014/main" id="{8A4B6929-F641-994D-A96A-A0DA173EA8E5}"/>
              </a:ext>
            </a:extLst>
          </p:cNvPr>
          <p:cNvGrpSpPr/>
          <p:nvPr/>
        </p:nvGrpSpPr>
        <p:grpSpPr>
          <a:xfrm>
            <a:off x="-923" y="625155"/>
            <a:ext cx="4024872" cy="2305037"/>
            <a:chOff x="226582" y="1229737"/>
            <a:chExt cx="4024872" cy="2305037"/>
          </a:xfrm>
        </p:grpSpPr>
        <p:pic>
          <p:nvPicPr>
            <p:cNvPr id="46" name="Picture 45" descr="A group of people in a line&#10;&#10;Description automatically generated with medium confidence">
              <a:extLst>
                <a:ext uri="{FF2B5EF4-FFF2-40B4-BE49-F238E27FC236}">
                  <a16:creationId xmlns:a16="http://schemas.microsoft.com/office/drawing/2014/main" id="{794B41C3-F5CC-824C-B3D3-75096E1607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582" y="1229737"/>
              <a:ext cx="3263263" cy="2175508"/>
            </a:xfrm>
            <a:prstGeom prst="rect">
              <a:avLst/>
            </a:prstGeom>
          </p:spPr>
        </p:pic>
        <p:sp>
          <p:nvSpPr>
            <p:cNvPr id="31" name="Rounded Rectangle 30">
              <a:extLst>
                <a:ext uri="{FF2B5EF4-FFF2-40B4-BE49-F238E27FC236}">
                  <a16:creationId xmlns:a16="http://schemas.microsoft.com/office/drawing/2014/main" id="{207D947E-90B3-014B-ABDE-272CCD7E64DE}"/>
                </a:ext>
              </a:extLst>
            </p:cNvPr>
            <p:cNvSpPr/>
            <p:nvPr/>
          </p:nvSpPr>
          <p:spPr>
            <a:xfrm>
              <a:off x="2060832" y="3123731"/>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a:t>
              </a:r>
            </a:p>
          </p:txBody>
        </p:sp>
        <p:sp>
          <p:nvSpPr>
            <p:cNvPr id="54" name="Rounded Rectangle 53">
              <a:extLst>
                <a:ext uri="{FF2B5EF4-FFF2-40B4-BE49-F238E27FC236}">
                  <a16:creationId xmlns:a16="http://schemas.microsoft.com/office/drawing/2014/main" id="{EA66ECFB-B52E-E246-82C4-D4298D17C5C6}"/>
                </a:ext>
              </a:extLst>
            </p:cNvPr>
            <p:cNvSpPr/>
            <p:nvPr/>
          </p:nvSpPr>
          <p:spPr>
            <a:xfrm>
              <a:off x="2660327" y="3127974"/>
              <a:ext cx="1591127"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population</a:t>
              </a:r>
            </a:p>
          </p:txBody>
        </p:sp>
      </p:grpSp>
      <p:grpSp>
        <p:nvGrpSpPr>
          <p:cNvPr id="83" name="Group 82">
            <a:extLst>
              <a:ext uri="{FF2B5EF4-FFF2-40B4-BE49-F238E27FC236}">
                <a16:creationId xmlns:a16="http://schemas.microsoft.com/office/drawing/2014/main" id="{8D54DC59-7FFC-8F4E-92DF-83D7DED87595}"/>
              </a:ext>
            </a:extLst>
          </p:cNvPr>
          <p:cNvGrpSpPr/>
          <p:nvPr/>
        </p:nvGrpSpPr>
        <p:grpSpPr>
          <a:xfrm>
            <a:off x="7667800" y="2563027"/>
            <a:ext cx="2532016" cy="414951"/>
            <a:chOff x="-3347337" y="5099060"/>
            <a:chExt cx="2532016" cy="414951"/>
          </a:xfrm>
        </p:grpSpPr>
        <p:sp>
          <p:nvSpPr>
            <p:cNvPr id="25" name="Rounded Rectangle 24">
              <a:extLst>
                <a:ext uri="{FF2B5EF4-FFF2-40B4-BE49-F238E27FC236}">
                  <a16:creationId xmlns:a16="http://schemas.microsoft.com/office/drawing/2014/main" id="{D9541484-9EF9-0B4A-9166-FEB5520FC508}"/>
                </a:ext>
              </a:extLst>
            </p:cNvPr>
            <p:cNvSpPr/>
            <p:nvPr/>
          </p:nvSpPr>
          <p:spPr>
            <a:xfrm>
              <a:off x="-2746111" y="5099060"/>
              <a:ext cx="1930790" cy="405278"/>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 put, putting</a:t>
              </a:r>
            </a:p>
          </p:txBody>
        </p:sp>
        <p:sp>
          <p:nvSpPr>
            <p:cNvPr id="55" name="Rounded Rectangle 54">
              <a:extLst>
                <a:ext uri="{FF2B5EF4-FFF2-40B4-BE49-F238E27FC236}">
                  <a16:creationId xmlns:a16="http://schemas.microsoft.com/office/drawing/2014/main" id="{83D13483-3233-2641-85E7-C2B336F16731}"/>
                </a:ext>
              </a:extLst>
            </p:cNvPr>
            <p:cNvSpPr/>
            <p:nvPr/>
          </p:nvSpPr>
          <p:spPr>
            <a:xfrm>
              <a:off x="-3347337" y="5107211"/>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a:t>
              </a:r>
            </a:p>
          </p:txBody>
        </p:sp>
      </p:grpSp>
      <p:grpSp>
        <p:nvGrpSpPr>
          <p:cNvPr id="85" name="Group 84">
            <a:extLst>
              <a:ext uri="{FF2B5EF4-FFF2-40B4-BE49-F238E27FC236}">
                <a16:creationId xmlns:a16="http://schemas.microsoft.com/office/drawing/2014/main" id="{6B02664F-E95E-5040-AC7A-72E9B197F56A}"/>
              </a:ext>
            </a:extLst>
          </p:cNvPr>
          <p:cNvGrpSpPr/>
          <p:nvPr/>
        </p:nvGrpSpPr>
        <p:grpSpPr>
          <a:xfrm>
            <a:off x="230069" y="4052379"/>
            <a:ext cx="2317467" cy="416369"/>
            <a:chOff x="-3347337" y="5589797"/>
            <a:chExt cx="2317467" cy="416369"/>
          </a:xfrm>
        </p:grpSpPr>
        <p:sp>
          <p:nvSpPr>
            <p:cNvPr id="50" name="Rounded Rectangle 49">
              <a:extLst>
                <a:ext uri="{FF2B5EF4-FFF2-40B4-BE49-F238E27FC236}">
                  <a16:creationId xmlns:a16="http://schemas.microsoft.com/office/drawing/2014/main" id="{69DC176B-A301-6F4D-A297-2C65E09FD82B}"/>
                </a:ext>
              </a:extLst>
            </p:cNvPr>
            <p:cNvSpPr/>
            <p:nvPr/>
          </p:nvSpPr>
          <p:spPr>
            <a:xfrm>
              <a:off x="-2749518" y="5599366"/>
              <a:ext cx="1719648"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resident (m)</a:t>
              </a:r>
            </a:p>
          </p:txBody>
        </p:sp>
        <p:sp>
          <p:nvSpPr>
            <p:cNvPr id="57" name="Rounded Rectangle 56">
              <a:extLst>
                <a:ext uri="{FF2B5EF4-FFF2-40B4-BE49-F238E27FC236}">
                  <a16:creationId xmlns:a16="http://schemas.microsoft.com/office/drawing/2014/main" id="{C4C03A7D-42E4-9B4C-8844-FF2186324991}"/>
                </a:ext>
              </a:extLst>
            </p:cNvPr>
            <p:cNvSpPr/>
            <p:nvPr/>
          </p:nvSpPr>
          <p:spPr>
            <a:xfrm>
              <a:off x="-3347337" y="5589797"/>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a:t>
              </a:r>
            </a:p>
          </p:txBody>
        </p:sp>
      </p:grpSp>
      <p:grpSp>
        <p:nvGrpSpPr>
          <p:cNvPr id="75" name="Group 74">
            <a:extLst>
              <a:ext uri="{FF2B5EF4-FFF2-40B4-BE49-F238E27FC236}">
                <a16:creationId xmlns:a16="http://schemas.microsoft.com/office/drawing/2014/main" id="{3549DBCB-AD65-D747-9D48-C8BA98136B9E}"/>
              </a:ext>
            </a:extLst>
          </p:cNvPr>
          <p:cNvGrpSpPr/>
          <p:nvPr/>
        </p:nvGrpSpPr>
        <p:grpSpPr>
          <a:xfrm>
            <a:off x="6702405" y="238825"/>
            <a:ext cx="2238301" cy="1434604"/>
            <a:chOff x="7082240" y="1748754"/>
            <a:chExt cx="2238301" cy="1434604"/>
          </a:xfrm>
        </p:grpSpPr>
        <p:pic>
          <p:nvPicPr>
            <p:cNvPr id="48" name="Picture 47" descr="A body of water with hills in the background&#10;&#10;Description automatically generated with medium confidence">
              <a:extLst>
                <a:ext uri="{FF2B5EF4-FFF2-40B4-BE49-F238E27FC236}">
                  <a16:creationId xmlns:a16="http://schemas.microsoft.com/office/drawing/2014/main" id="{EC61972D-5A49-3C4C-8FEE-D3E4FBCDF0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82240" y="1748754"/>
              <a:ext cx="1930790" cy="1361609"/>
            </a:xfrm>
            <a:prstGeom prst="rect">
              <a:avLst/>
            </a:prstGeom>
          </p:spPr>
        </p:pic>
        <p:sp>
          <p:nvSpPr>
            <p:cNvPr id="60" name="Rounded Rectangle 59">
              <a:extLst>
                <a:ext uri="{FF2B5EF4-FFF2-40B4-BE49-F238E27FC236}">
                  <a16:creationId xmlns:a16="http://schemas.microsoft.com/office/drawing/2014/main" id="{55F79EFF-1DC3-D44F-8873-5F5F2319EAE3}"/>
                </a:ext>
              </a:extLst>
            </p:cNvPr>
            <p:cNvSpPr/>
            <p:nvPr/>
          </p:nvSpPr>
          <p:spPr>
            <a:xfrm>
              <a:off x="8501190" y="2776558"/>
              <a:ext cx="819351"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lake</a:t>
              </a:r>
            </a:p>
          </p:txBody>
        </p:sp>
        <p:sp>
          <p:nvSpPr>
            <p:cNvPr id="61" name="Rounded Rectangle 60">
              <a:extLst>
                <a:ext uri="{FF2B5EF4-FFF2-40B4-BE49-F238E27FC236}">
                  <a16:creationId xmlns:a16="http://schemas.microsoft.com/office/drawing/2014/main" id="{EEBA4249-B62B-384D-A127-6171F7CD779D}"/>
                </a:ext>
              </a:extLst>
            </p:cNvPr>
            <p:cNvSpPr/>
            <p:nvPr/>
          </p:nvSpPr>
          <p:spPr>
            <a:xfrm>
              <a:off x="7913194" y="2776558"/>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t>
              </a:r>
            </a:p>
          </p:txBody>
        </p:sp>
      </p:grpSp>
      <p:grpSp>
        <p:nvGrpSpPr>
          <p:cNvPr id="77" name="Group 76">
            <a:extLst>
              <a:ext uri="{FF2B5EF4-FFF2-40B4-BE49-F238E27FC236}">
                <a16:creationId xmlns:a16="http://schemas.microsoft.com/office/drawing/2014/main" id="{F2A91FD8-A9C0-EF40-BA6B-B8D7683F626A}"/>
              </a:ext>
            </a:extLst>
          </p:cNvPr>
          <p:cNvGrpSpPr/>
          <p:nvPr/>
        </p:nvGrpSpPr>
        <p:grpSpPr>
          <a:xfrm>
            <a:off x="2459234" y="3358771"/>
            <a:ext cx="2208068" cy="1981157"/>
            <a:chOff x="6501754" y="3421995"/>
            <a:chExt cx="2208068" cy="1981157"/>
          </a:xfrm>
        </p:grpSpPr>
        <p:pic>
          <p:nvPicPr>
            <p:cNvPr id="44" name="Picture 43" descr="Logo&#10;&#10;Description automatically generated">
              <a:extLst>
                <a:ext uri="{FF2B5EF4-FFF2-40B4-BE49-F238E27FC236}">
                  <a16:creationId xmlns:a16="http://schemas.microsoft.com/office/drawing/2014/main" id="{5ED52669-58DD-9642-B2B2-A1C60F6387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01754" y="3421995"/>
              <a:ext cx="1981157" cy="1981157"/>
            </a:xfrm>
            <a:prstGeom prst="rect">
              <a:avLst/>
            </a:prstGeom>
          </p:spPr>
        </p:pic>
        <p:sp>
          <p:nvSpPr>
            <p:cNvPr id="62" name="Rounded Rectangle 61">
              <a:extLst>
                <a:ext uri="{FF2B5EF4-FFF2-40B4-BE49-F238E27FC236}">
                  <a16:creationId xmlns:a16="http://schemas.microsoft.com/office/drawing/2014/main" id="{55750A8A-BEDF-B842-9333-C755F27FB93D}"/>
                </a:ext>
              </a:extLst>
            </p:cNvPr>
            <p:cNvSpPr/>
            <p:nvPr/>
          </p:nvSpPr>
          <p:spPr>
            <a:xfrm>
              <a:off x="7721986" y="4598081"/>
              <a:ext cx="987836"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dollar</a:t>
              </a:r>
            </a:p>
          </p:txBody>
        </p:sp>
        <p:sp>
          <p:nvSpPr>
            <p:cNvPr id="63" name="Rounded Rectangle 62">
              <a:extLst>
                <a:ext uri="{FF2B5EF4-FFF2-40B4-BE49-F238E27FC236}">
                  <a16:creationId xmlns:a16="http://schemas.microsoft.com/office/drawing/2014/main" id="{7E5CAEAA-09B7-9646-A1F4-71E392297F34}"/>
                </a:ext>
              </a:extLst>
            </p:cNvPr>
            <p:cNvSpPr/>
            <p:nvPr/>
          </p:nvSpPr>
          <p:spPr>
            <a:xfrm>
              <a:off x="7133990" y="4598081"/>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J</a:t>
              </a:r>
            </a:p>
          </p:txBody>
        </p:sp>
      </p:grpSp>
      <p:grpSp>
        <p:nvGrpSpPr>
          <p:cNvPr id="76" name="Group 75">
            <a:extLst>
              <a:ext uri="{FF2B5EF4-FFF2-40B4-BE49-F238E27FC236}">
                <a16:creationId xmlns:a16="http://schemas.microsoft.com/office/drawing/2014/main" id="{257EF8E4-E997-D745-AB6C-9A58F1B2692D}"/>
              </a:ext>
            </a:extLst>
          </p:cNvPr>
          <p:cNvGrpSpPr/>
          <p:nvPr/>
        </p:nvGrpSpPr>
        <p:grpSpPr>
          <a:xfrm>
            <a:off x="4600374" y="2510059"/>
            <a:ext cx="3118555" cy="1362046"/>
            <a:chOff x="3797347" y="4005995"/>
            <a:chExt cx="3118555" cy="1362046"/>
          </a:xfrm>
        </p:grpSpPr>
        <p:pic>
          <p:nvPicPr>
            <p:cNvPr id="42" name="Picture 41" descr="Diagram&#10;&#10;Description automatically generated">
              <a:extLst>
                <a:ext uri="{FF2B5EF4-FFF2-40B4-BE49-F238E27FC236}">
                  <a16:creationId xmlns:a16="http://schemas.microsoft.com/office/drawing/2014/main" id="{C227F8E6-30F9-DE46-8FB8-D0DD6980F1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97347" y="4005995"/>
              <a:ext cx="1981158" cy="1362046"/>
            </a:xfrm>
            <a:prstGeom prst="rect">
              <a:avLst/>
            </a:prstGeom>
          </p:spPr>
        </p:pic>
        <p:sp>
          <p:nvSpPr>
            <p:cNvPr id="64" name="Rounded Rectangle 63">
              <a:extLst>
                <a:ext uri="{FF2B5EF4-FFF2-40B4-BE49-F238E27FC236}">
                  <a16:creationId xmlns:a16="http://schemas.microsoft.com/office/drawing/2014/main" id="{52EC7218-2340-7D47-A67B-86C144A88E93}"/>
                </a:ext>
              </a:extLst>
            </p:cNvPr>
            <p:cNvSpPr/>
            <p:nvPr/>
          </p:nvSpPr>
          <p:spPr>
            <a:xfrm>
              <a:off x="5934827" y="4405470"/>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p>
          </p:txBody>
        </p:sp>
        <p:sp>
          <p:nvSpPr>
            <p:cNvPr id="65" name="Rounded Rectangle 64">
              <a:extLst>
                <a:ext uri="{FF2B5EF4-FFF2-40B4-BE49-F238E27FC236}">
                  <a16:creationId xmlns:a16="http://schemas.microsoft.com/office/drawing/2014/main" id="{DD8D7EB4-E5BB-FC4F-A136-44E7FDDAA8A1}"/>
                </a:ext>
              </a:extLst>
            </p:cNvPr>
            <p:cNvSpPr/>
            <p:nvPr/>
          </p:nvSpPr>
          <p:spPr>
            <a:xfrm>
              <a:off x="5252833" y="4895593"/>
              <a:ext cx="1663069"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countryside</a:t>
              </a:r>
            </a:p>
          </p:txBody>
        </p:sp>
      </p:grpSp>
      <p:grpSp>
        <p:nvGrpSpPr>
          <p:cNvPr id="78" name="Group 77">
            <a:extLst>
              <a:ext uri="{FF2B5EF4-FFF2-40B4-BE49-F238E27FC236}">
                <a16:creationId xmlns:a16="http://schemas.microsoft.com/office/drawing/2014/main" id="{1B9F62E7-2717-2F4D-B06A-C09BDC05ED6B}"/>
              </a:ext>
            </a:extLst>
          </p:cNvPr>
          <p:cNvGrpSpPr/>
          <p:nvPr/>
        </p:nvGrpSpPr>
        <p:grpSpPr>
          <a:xfrm>
            <a:off x="8609050" y="3337018"/>
            <a:ext cx="2063857" cy="1312484"/>
            <a:chOff x="7697461" y="5394086"/>
            <a:chExt cx="2063857" cy="1312484"/>
          </a:xfrm>
        </p:grpSpPr>
        <p:pic>
          <p:nvPicPr>
            <p:cNvPr id="52" name="Picture 51" descr="Logo&#10;&#10;Description automatically generated">
              <a:extLst>
                <a:ext uri="{FF2B5EF4-FFF2-40B4-BE49-F238E27FC236}">
                  <a16:creationId xmlns:a16="http://schemas.microsoft.com/office/drawing/2014/main" id="{3B1F23E9-50A1-3C43-BE90-4EFD5A4202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97461" y="5394086"/>
              <a:ext cx="2063857" cy="1312484"/>
            </a:xfrm>
            <a:prstGeom prst="rect">
              <a:avLst/>
            </a:prstGeom>
          </p:spPr>
        </p:pic>
        <p:sp>
          <p:nvSpPr>
            <p:cNvPr id="66" name="Rounded Rectangle 65">
              <a:extLst>
                <a:ext uri="{FF2B5EF4-FFF2-40B4-BE49-F238E27FC236}">
                  <a16:creationId xmlns:a16="http://schemas.microsoft.com/office/drawing/2014/main" id="{02798353-A07A-AF47-A12B-69237728D831}"/>
                </a:ext>
              </a:extLst>
            </p:cNvPr>
            <p:cNvSpPr/>
            <p:nvPr/>
          </p:nvSpPr>
          <p:spPr>
            <a:xfrm>
              <a:off x="7727338" y="5450436"/>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a:t>
              </a:r>
            </a:p>
          </p:txBody>
        </p:sp>
        <p:sp>
          <p:nvSpPr>
            <p:cNvPr id="67" name="Rounded Rectangle 66">
              <a:extLst>
                <a:ext uri="{FF2B5EF4-FFF2-40B4-BE49-F238E27FC236}">
                  <a16:creationId xmlns:a16="http://schemas.microsoft.com/office/drawing/2014/main" id="{48A1066E-2CF3-1940-BDF0-C405C5C1DB8B}"/>
                </a:ext>
              </a:extLst>
            </p:cNvPr>
            <p:cNvSpPr/>
            <p:nvPr/>
          </p:nvSpPr>
          <p:spPr>
            <a:xfrm>
              <a:off x="8326833" y="5454679"/>
              <a:ext cx="813191"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river</a:t>
              </a:r>
            </a:p>
          </p:txBody>
        </p:sp>
      </p:grpSp>
      <p:grpSp>
        <p:nvGrpSpPr>
          <p:cNvPr id="80" name="Group 79">
            <a:extLst>
              <a:ext uri="{FF2B5EF4-FFF2-40B4-BE49-F238E27FC236}">
                <a16:creationId xmlns:a16="http://schemas.microsoft.com/office/drawing/2014/main" id="{0E366E5E-2897-C846-B5B4-9256B7ED02C8}"/>
              </a:ext>
            </a:extLst>
          </p:cNvPr>
          <p:cNvGrpSpPr/>
          <p:nvPr/>
        </p:nvGrpSpPr>
        <p:grpSpPr>
          <a:xfrm>
            <a:off x="230069" y="3174344"/>
            <a:ext cx="4038552" cy="406800"/>
            <a:chOff x="-3212826" y="1013894"/>
            <a:chExt cx="4038552" cy="406800"/>
          </a:xfrm>
        </p:grpSpPr>
        <p:sp>
          <p:nvSpPr>
            <p:cNvPr id="26" name="Rounded Rectangle 25">
              <a:extLst>
                <a:ext uri="{FF2B5EF4-FFF2-40B4-BE49-F238E27FC236}">
                  <a16:creationId xmlns:a16="http://schemas.microsoft.com/office/drawing/2014/main" id="{0CD43731-48AF-A043-AEF4-9EEF77A7B187}"/>
                </a:ext>
              </a:extLst>
            </p:cNvPr>
            <p:cNvSpPr/>
            <p:nvPr/>
          </p:nvSpPr>
          <p:spPr>
            <a:xfrm>
              <a:off x="-2599636" y="1013894"/>
              <a:ext cx="3425362"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 put back, putting back</a:t>
              </a:r>
            </a:p>
          </p:txBody>
        </p:sp>
        <p:sp>
          <p:nvSpPr>
            <p:cNvPr id="70" name="Rounded Rectangle 69">
              <a:extLst>
                <a:ext uri="{FF2B5EF4-FFF2-40B4-BE49-F238E27FC236}">
                  <a16:creationId xmlns:a16="http://schemas.microsoft.com/office/drawing/2014/main" id="{90B6A1C7-37AD-3240-9386-DBDF2512A3C7}"/>
                </a:ext>
              </a:extLst>
            </p:cNvPr>
            <p:cNvSpPr/>
            <p:nvPr/>
          </p:nvSpPr>
          <p:spPr>
            <a:xfrm>
              <a:off x="-3212826" y="1013894"/>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a:t>
              </a:r>
            </a:p>
          </p:txBody>
        </p:sp>
      </p:grpSp>
      <p:grpSp>
        <p:nvGrpSpPr>
          <p:cNvPr id="79" name="Group 78">
            <a:extLst>
              <a:ext uri="{FF2B5EF4-FFF2-40B4-BE49-F238E27FC236}">
                <a16:creationId xmlns:a16="http://schemas.microsoft.com/office/drawing/2014/main" id="{15D931C7-D67C-324D-9FA0-9931BE6E86C2}"/>
              </a:ext>
            </a:extLst>
          </p:cNvPr>
          <p:cNvGrpSpPr/>
          <p:nvPr/>
        </p:nvGrpSpPr>
        <p:grpSpPr>
          <a:xfrm>
            <a:off x="4070990" y="1875389"/>
            <a:ext cx="3354442" cy="406800"/>
            <a:chOff x="-3664747" y="3405245"/>
            <a:chExt cx="3354442" cy="406800"/>
          </a:xfrm>
        </p:grpSpPr>
        <p:sp>
          <p:nvSpPr>
            <p:cNvPr id="27" name="Rounded Rectangle 26">
              <a:extLst>
                <a:ext uri="{FF2B5EF4-FFF2-40B4-BE49-F238E27FC236}">
                  <a16:creationId xmlns:a16="http://schemas.microsoft.com/office/drawing/2014/main" id="{29C3E19F-8EF0-054F-9E1A-BCD598DB2097}"/>
                </a:ext>
              </a:extLst>
            </p:cNvPr>
            <p:cNvSpPr/>
            <p:nvPr/>
          </p:nvSpPr>
          <p:spPr>
            <a:xfrm>
              <a:off x="-3076751" y="3405245"/>
              <a:ext cx="2766446"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(s)he puts, is putting</a:t>
              </a:r>
            </a:p>
          </p:txBody>
        </p:sp>
        <p:sp>
          <p:nvSpPr>
            <p:cNvPr id="71" name="Rounded Rectangle 70">
              <a:extLst>
                <a:ext uri="{FF2B5EF4-FFF2-40B4-BE49-F238E27FC236}">
                  <a16:creationId xmlns:a16="http://schemas.microsoft.com/office/drawing/2014/main" id="{8A613B33-3582-1F4D-A6C6-18115A3A56A9}"/>
                </a:ext>
              </a:extLst>
            </p:cNvPr>
            <p:cNvSpPr/>
            <p:nvPr/>
          </p:nvSpPr>
          <p:spPr>
            <a:xfrm>
              <a:off x="-3664747" y="3405245"/>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t>
              </a:r>
            </a:p>
          </p:txBody>
        </p:sp>
      </p:grpSp>
      <p:grpSp>
        <p:nvGrpSpPr>
          <p:cNvPr id="82" name="Group 81">
            <a:extLst>
              <a:ext uri="{FF2B5EF4-FFF2-40B4-BE49-F238E27FC236}">
                <a16:creationId xmlns:a16="http://schemas.microsoft.com/office/drawing/2014/main" id="{FB2A7004-9E82-AC4F-A78D-3C7269075668}"/>
              </a:ext>
            </a:extLst>
          </p:cNvPr>
          <p:cNvGrpSpPr/>
          <p:nvPr/>
        </p:nvGrpSpPr>
        <p:grpSpPr>
          <a:xfrm>
            <a:off x="8051128" y="1835874"/>
            <a:ext cx="2563691" cy="406800"/>
            <a:chOff x="-3659284" y="4122276"/>
            <a:chExt cx="2563691" cy="406800"/>
          </a:xfrm>
        </p:grpSpPr>
        <p:sp>
          <p:nvSpPr>
            <p:cNvPr id="29" name="Rounded Rectangle 28">
              <a:extLst>
                <a:ext uri="{FF2B5EF4-FFF2-40B4-BE49-F238E27FC236}">
                  <a16:creationId xmlns:a16="http://schemas.microsoft.com/office/drawing/2014/main" id="{E921D674-7626-9547-8D72-B40CBC8F60B7}"/>
                </a:ext>
              </a:extLst>
            </p:cNvPr>
            <p:cNvSpPr/>
            <p:nvPr/>
          </p:nvSpPr>
          <p:spPr>
            <a:xfrm>
              <a:off x="-3076751" y="4122276"/>
              <a:ext cx="1981158"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 lose, losing</a:t>
              </a:r>
            </a:p>
          </p:txBody>
        </p:sp>
        <p:sp>
          <p:nvSpPr>
            <p:cNvPr id="72" name="Rounded Rectangle 71">
              <a:extLst>
                <a:ext uri="{FF2B5EF4-FFF2-40B4-BE49-F238E27FC236}">
                  <a16:creationId xmlns:a16="http://schemas.microsoft.com/office/drawing/2014/main" id="{54EAC4F4-C945-2744-ADC7-451330494F92}"/>
                </a:ext>
              </a:extLst>
            </p:cNvPr>
            <p:cNvSpPr/>
            <p:nvPr/>
          </p:nvSpPr>
          <p:spPr>
            <a:xfrm>
              <a:off x="-3659284" y="4122276"/>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a:t>
              </a:r>
            </a:p>
          </p:txBody>
        </p:sp>
      </p:grpSp>
      <p:grpSp>
        <p:nvGrpSpPr>
          <p:cNvPr id="86" name="Group 85">
            <a:extLst>
              <a:ext uri="{FF2B5EF4-FFF2-40B4-BE49-F238E27FC236}">
                <a16:creationId xmlns:a16="http://schemas.microsoft.com/office/drawing/2014/main" id="{DA2E975D-AF37-6C47-812B-B7AB69C017D7}"/>
              </a:ext>
            </a:extLst>
          </p:cNvPr>
          <p:cNvGrpSpPr/>
          <p:nvPr/>
        </p:nvGrpSpPr>
        <p:grpSpPr>
          <a:xfrm>
            <a:off x="7222097" y="4482855"/>
            <a:ext cx="1977562" cy="406800"/>
            <a:chOff x="-1667395" y="1962615"/>
            <a:chExt cx="1977562" cy="406800"/>
          </a:xfrm>
        </p:grpSpPr>
        <p:sp>
          <p:nvSpPr>
            <p:cNvPr id="87" name="Rounded Rectangle 86">
              <a:extLst>
                <a:ext uri="{FF2B5EF4-FFF2-40B4-BE49-F238E27FC236}">
                  <a16:creationId xmlns:a16="http://schemas.microsoft.com/office/drawing/2014/main" id="{50B6BB6C-55B3-1542-961A-C671CA8C0FDC}"/>
                </a:ext>
              </a:extLst>
            </p:cNvPr>
            <p:cNvSpPr/>
            <p:nvPr/>
          </p:nvSpPr>
          <p:spPr>
            <a:xfrm>
              <a:off x="-1067900" y="1962615"/>
              <a:ext cx="1378067"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province</a:t>
              </a:r>
            </a:p>
          </p:txBody>
        </p:sp>
        <p:sp>
          <p:nvSpPr>
            <p:cNvPr id="88" name="Rounded Rectangle 87">
              <a:extLst>
                <a:ext uri="{FF2B5EF4-FFF2-40B4-BE49-F238E27FC236}">
                  <a16:creationId xmlns:a16="http://schemas.microsoft.com/office/drawing/2014/main" id="{46F64579-6350-4041-AC8B-EACBF4FBE7AD}"/>
                </a:ext>
              </a:extLst>
            </p:cNvPr>
            <p:cNvSpPr/>
            <p:nvPr/>
          </p:nvSpPr>
          <p:spPr>
            <a:xfrm>
              <a:off x="-1667395" y="1962615"/>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t>
              </a:r>
            </a:p>
          </p:txBody>
        </p:sp>
      </p:grpSp>
      <p:sp>
        <p:nvSpPr>
          <p:cNvPr id="89" name="Rectangle 88">
            <a:extLst>
              <a:ext uri="{FF2B5EF4-FFF2-40B4-BE49-F238E27FC236}">
                <a16:creationId xmlns:a16="http://schemas.microsoft.com/office/drawing/2014/main" id="{F7387E42-F85B-8B4C-B804-1E3BFBFA7EC5}"/>
              </a:ext>
            </a:extLst>
          </p:cNvPr>
          <p:cNvSpPr/>
          <p:nvPr/>
        </p:nvSpPr>
        <p:spPr>
          <a:xfrm>
            <a:off x="11538390" y="89150"/>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17AEC63-45F4-F240-B858-77B9C2E2B7E0}"/>
              </a:ext>
            </a:extLst>
          </p:cNvPr>
          <p:cNvSpPr/>
          <p:nvPr/>
        </p:nvSpPr>
        <p:spPr>
          <a:xfrm>
            <a:off x="11538390" y="481803"/>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513E579-1992-8F4C-9636-128BDE1DBDE8}"/>
              </a:ext>
            </a:extLst>
          </p:cNvPr>
          <p:cNvSpPr/>
          <p:nvPr/>
        </p:nvSpPr>
        <p:spPr>
          <a:xfrm>
            <a:off x="11538390" y="889386"/>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D9A9228-1614-F046-A07B-D16989BCE660}"/>
              </a:ext>
            </a:extLst>
          </p:cNvPr>
          <p:cNvSpPr/>
          <p:nvPr/>
        </p:nvSpPr>
        <p:spPr>
          <a:xfrm>
            <a:off x="11538390" y="1274246"/>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97177FB-B5B4-C94C-B5C6-7D6DB8617799}"/>
              </a:ext>
            </a:extLst>
          </p:cNvPr>
          <p:cNvSpPr/>
          <p:nvPr/>
        </p:nvSpPr>
        <p:spPr>
          <a:xfrm>
            <a:off x="11538390" y="1680620"/>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4" name="Rectangle 93">
            <a:extLst>
              <a:ext uri="{FF2B5EF4-FFF2-40B4-BE49-F238E27FC236}">
                <a16:creationId xmlns:a16="http://schemas.microsoft.com/office/drawing/2014/main" id="{60597DC8-AFF2-C14B-8181-FF2D2FB43739}"/>
              </a:ext>
            </a:extLst>
          </p:cNvPr>
          <p:cNvSpPr/>
          <p:nvPr/>
        </p:nvSpPr>
        <p:spPr>
          <a:xfrm>
            <a:off x="11538390" y="2068443"/>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5" name="Rectangle 94">
            <a:extLst>
              <a:ext uri="{FF2B5EF4-FFF2-40B4-BE49-F238E27FC236}">
                <a16:creationId xmlns:a16="http://schemas.microsoft.com/office/drawing/2014/main" id="{C2359C29-FCC4-EF4A-B1B6-1490D42A2FB9}"/>
              </a:ext>
            </a:extLst>
          </p:cNvPr>
          <p:cNvSpPr/>
          <p:nvPr/>
        </p:nvSpPr>
        <p:spPr>
          <a:xfrm>
            <a:off x="11538390" y="2467594"/>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6" name="Rectangle 95">
            <a:extLst>
              <a:ext uri="{FF2B5EF4-FFF2-40B4-BE49-F238E27FC236}">
                <a16:creationId xmlns:a16="http://schemas.microsoft.com/office/drawing/2014/main" id="{065E13D9-283B-3F48-AE99-9A5EA7D8F83F}"/>
              </a:ext>
            </a:extLst>
          </p:cNvPr>
          <p:cNvSpPr/>
          <p:nvPr/>
        </p:nvSpPr>
        <p:spPr>
          <a:xfrm>
            <a:off x="11538390" y="2860882"/>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7" name="Rectangle 96">
            <a:extLst>
              <a:ext uri="{FF2B5EF4-FFF2-40B4-BE49-F238E27FC236}">
                <a16:creationId xmlns:a16="http://schemas.microsoft.com/office/drawing/2014/main" id="{73476CB3-C705-0642-9B39-721C212264B6}"/>
              </a:ext>
            </a:extLst>
          </p:cNvPr>
          <p:cNvSpPr/>
          <p:nvPr/>
        </p:nvSpPr>
        <p:spPr>
          <a:xfrm>
            <a:off x="11538390" y="3267260"/>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8" name="Rectangle 97">
            <a:extLst>
              <a:ext uri="{FF2B5EF4-FFF2-40B4-BE49-F238E27FC236}">
                <a16:creationId xmlns:a16="http://schemas.microsoft.com/office/drawing/2014/main" id="{E034AB64-B226-354D-A62A-A80E1124C7FF}"/>
              </a:ext>
            </a:extLst>
          </p:cNvPr>
          <p:cNvSpPr/>
          <p:nvPr/>
        </p:nvSpPr>
        <p:spPr>
          <a:xfrm>
            <a:off x="11538390" y="3657534"/>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9" name="Rectangle 98">
            <a:extLst>
              <a:ext uri="{FF2B5EF4-FFF2-40B4-BE49-F238E27FC236}">
                <a16:creationId xmlns:a16="http://schemas.microsoft.com/office/drawing/2014/main" id="{BB2C1D51-2ED2-F448-9D20-226E95F2E05F}"/>
              </a:ext>
            </a:extLst>
          </p:cNvPr>
          <p:cNvSpPr/>
          <p:nvPr/>
        </p:nvSpPr>
        <p:spPr>
          <a:xfrm>
            <a:off x="11538390" y="4054661"/>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00" name="Rectangle 99">
            <a:extLst>
              <a:ext uri="{FF2B5EF4-FFF2-40B4-BE49-F238E27FC236}">
                <a16:creationId xmlns:a16="http://schemas.microsoft.com/office/drawing/2014/main" id="{F409399B-5871-474C-A5F3-5BA9A8FC12F9}"/>
              </a:ext>
            </a:extLst>
          </p:cNvPr>
          <p:cNvSpPr/>
          <p:nvPr/>
        </p:nvSpPr>
        <p:spPr>
          <a:xfrm>
            <a:off x="11538390" y="4451936"/>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grpSp>
        <p:nvGrpSpPr>
          <p:cNvPr id="74" name="Group 73">
            <a:extLst>
              <a:ext uri="{FF2B5EF4-FFF2-40B4-BE49-F238E27FC236}">
                <a16:creationId xmlns:a16="http://schemas.microsoft.com/office/drawing/2014/main" id="{FC07206C-F0B7-EF44-AED1-716DCB2C2E87}"/>
              </a:ext>
            </a:extLst>
          </p:cNvPr>
          <p:cNvGrpSpPr/>
          <p:nvPr/>
        </p:nvGrpSpPr>
        <p:grpSpPr>
          <a:xfrm>
            <a:off x="1401167" y="5805924"/>
            <a:ext cx="5426760" cy="406800"/>
            <a:chOff x="-1479469" y="1901864"/>
            <a:chExt cx="4966061" cy="406800"/>
          </a:xfrm>
        </p:grpSpPr>
        <p:sp>
          <p:nvSpPr>
            <p:cNvPr id="84" name="Rounded Rectangle 83">
              <a:extLst>
                <a:ext uri="{FF2B5EF4-FFF2-40B4-BE49-F238E27FC236}">
                  <a16:creationId xmlns:a16="http://schemas.microsoft.com/office/drawing/2014/main" id="{D587415F-6491-7046-A2AF-57E1A61A41F6}"/>
                </a:ext>
              </a:extLst>
            </p:cNvPr>
            <p:cNvSpPr/>
            <p:nvPr/>
          </p:nvSpPr>
          <p:spPr>
            <a:xfrm>
              <a:off x="-900295" y="1901864"/>
              <a:ext cx="4386887"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I/you put back, am/are putting back</a:t>
              </a:r>
            </a:p>
          </p:txBody>
        </p:sp>
        <p:sp>
          <p:nvSpPr>
            <p:cNvPr id="101" name="Rounded Rectangle 100">
              <a:extLst>
                <a:ext uri="{FF2B5EF4-FFF2-40B4-BE49-F238E27FC236}">
                  <a16:creationId xmlns:a16="http://schemas.microsoft.com/office/drawing/2014/main" id="{32C8515F-F0D6-1448-9048-3826BBF9C504}"/>
                </a:ext>
              </a:extLst>
            </p:cNvPr>
            <p:cNvSpPr/>
            <p:nvPr/>
          </p:nvSpPr>
          <p:spPr>
            <a:xfrm>
              <a:off x="-1479469" y="1901864"/>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a:t>
              </a:r>
            </a:p>
          </p:txBody>
        </p:sp>
      </p:grpSp>
      <p:grpSp>
        <p:nvGrpSpPr>
          <p:cNvPr id="102" name="Group 101">
            <a:extLst>
              <a:ext uri="{FF2B5EF4-FFF2-40B4-BE49-F238E27FC236}">
                <a16:creationId xmlns:a16="http://schemas.microsoft.com/office/drawing/2014/main" id="{AF116063-2185-4F4F-982E-F4C1ABD88FFA}"/>
              </a:ext>
            </a:extLst>
          </p:cNvPr>
          <p:cNvGrpSpPr/>
          <p:nvPr/>
        </p:nvGrpSpPr>
        <p:grpSpPr>
          <a:xfrm>
            <a:off x="4571965" y="5125095"/>
            <a:ext cx="4718351" cy="406800"/>
            <a:chOff x="-1667395" y="1962615"/>
            <a:chExt cx="4718351" cy="406800"/>
          </a:xfrm>
        </p:grpSpPr>
        <p:sp>
          <p:nvSpPr>
            <p:cNvPr id="103" name="Rounded Rectangle 102">
              <a:extLst>
                <a:ext uri="{FF2B5EF4-FFF2-40B4-BE49-F238E27FC236}">
                  <a16:creationId xmlns:a16="http://schemas.microsoft.com/office/drawing/2014/main" id="{8489B79B-5EB6-1840-83AA-CA9253CA284E}"/>
                </a:ext>
              </a:extLst>
            </p:cNvPr>
            <p:cNvSpPr/>
            <p:nvPr/>
          </p:nvSpPr>
          <p:spPr>
            <a:xfrm>
              <a:off x="-1067900" y="1962615"/>
              <a:ext cx="4118856"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(s)he puts back, is putting back</a:t>
              </a:r>
            </a:p>
          </p:txBody>
        </p:sp>
        <p:sp>
          <p:nvSpPr>
            <p:cNvPr id="104" name="Rounded Rectangle 103">
              <a:extLst>
                <a:ext uri="{FF2B5EF4-FFF2-40B4-BE49-F238E27FC236}">
                  <a16:creationId xmlns:a16="http://schemas.microsoft.com/office/drawing/2014/main" id="{C1C204F8-56D1-BC42-BE1C-93E1D5A11BDD}"/>
                </a:ext>
              </a:extLst>
            </p:cNvPr>
            <p:cNvSpPr/>
            <p:nvPr/>
          </p:nvSpPr>
          <p:spPr>
            <a:xfrm>
              <a:off x="-1667395" y="1962615"/>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a:t>
              </a:r>
            </a:p>
          </p:txBody>
        </p:sp>
      </p:grpSp>
      <p:grpSp>
        <p:nvGrpSpPr>
          <p:cNvPr id="105" name="Group 104">
            <a:extLst>
              <a:ext uri="{FF2B5EF4-FFF2-40B4-BE49-F238E27FC236}">
                <a16:creationId xmlns:a16="http://schemas.microsoft.com/office/drawing/2014/main" id="{5FF2E51E-32C0-7B42-A3C6-8B112AF77464}"/>
              </a:ext>
            </a:extLst>
          </p:cNvPr>
          <p:cNvGrpSpPr/>
          <p:nvPr/>
        </p:nvGrpSpPr>
        <p:grpSpPr>
          <a:xfrm>
            <a:off x="194856" y="5137121"/>
            <a:ext cx="4011791" cy="406800"/>
            <a:chOff x="-1667395" y="1962615"/>
            <a:chExt cx="4011791" cy="406800"/>
          </a:xfrm>
        </p:grpSpPr>
        <p:sp>
          <p:nvSpPr>
            <p:cNvPr id="106" name="Rounded Rectangle 105">
              <a:extLst>
                <a:ext uri="{FF2B5EF4-FFF2-40B4-BE49-F238E27FC236}">
                  <a16:creationId xmlns:a16="http://schemas.microsoft.com/office/drawing/2014/main" id="{BF27E144-C68B-0F4A-95A8-9A71206E7460}"/>
                </a:ext>
              </a:extLst>
            </p:cNvPr>
            <p:cNvSpPr/>
            <p:nvPr/>
          </p:nvSpPr>
          <p:spPr>
            <a:xfrm>
              <a:off x="-1067901" y="1962615"/>
              <a:ext cx="3412297"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I/you put, am/are putting</a:t>
              </a:r>
            </a:p>
          </p:txBody>
        </p:sp>
        <p:sp>
          <p:nvSpPr>
            <p:cNvPr id="107" name="Rounded Rectangle 106">
              <a:extLst>
                <a:ext uri="{FF2B5EF4-FFF2-40B4-BE49-F238E27FC236}">
                  <a16:creationId xmlns:a16="http://schemas.microsoft.com/office/drawing/2014/main" id="{9148F999-B6DC-BE4B-9E78-F212388A7660}"/>
                </a:ext>
              </a:extLst>
            </p:cNvPr>
            <p:cNvSpPr/>
            <p:nvPr/>
          </p:nvSpPr>
          <p:spPr>
            <a:xfrm>
              <a:off x="-1667395" y="1962615"/>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t>
              </a:r>
            </a:p>
          </p:txBody>
        </p:sp>
      </p:grpSp>
      <p:sp>
        <p:nvSpPr>
          <p:cNvPr id="108" name="Action Button: Custom 107">
            <a:hlinkClick r:id="" action="ppaction://noaction" highlightClick="1">
              <a:snd r:embed="rId21" name="13 remettre.wav"/>
            </a:hlinkClick>
            <a:extLst>
              <a:ext uri="{FF2B5EF4-FFF2-40B4-BE49-F238E27FC236}">
                <a16:creationId xmlns:a16="http://schemas.microsoft.com/office/drawing/2014/main" id="{D2A8DF1A-A8ED-8040-A301-D5B9B2427D55}"/>
              </a:ext>
            </a:extLst>
          </p:cNvPr>
          <p:cNvSpPr>
            <a:spLocks noChangeAspect="1"/>
          </p:cNvSpPr>
          <p:nvPr/>
        </p:nvSpPr>
        <p:spPr>
          <a:xfrm>
            <a:off x="11051741" y="483907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109" name="Action Button: Custom 108">
            <a:hlinkClick r:id="" action="ppaction://noaction" highlightClick="1">
              <a:snd r:embed="rId22" name="14 le lac.wav"/>
            </a:hlinkClick>
            <a:extLst>
              <a:ext uri="{FF2B5EF4-FFF2-40B4-BE49-F238E27FC236}">
                <a16:creationId xmlns:a16="http://schemas.microsoft.com/office/drawing/2014/main" id="{4F6B447C-DAC4-094C-82B4-4E439CF69361}"/>
              </a:ext>
            </a:extLst>
          </p:cNvPr>
          <p:cNvSpPr>
            <a:spLocks noChangeAspect="1"/>
          </p:cNvSpPr>
          <p:nvPr/>
        </p:nvSpPr>
        <p:spPr>
          <a:xfrm>
            <a:off x="11048989" y="5238306"/>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110" name="Action Button: Custom 109">
            <a:hlinkClick r:id="" action="ppaction://noaction" highlightClick="1">
              <a:snd r:embed="rId23" name="15 je tu mets.wav"/>
            </a:hlinkClick>
            <a:extLst>
              <a:ext uri="{FF2B5EF4-FFF2-40B4-BE49-F238E27FC236}">
                <a16:creationId xmlns:a16="http://schemas.microsoft.com/office/drawing/2014/main" id="{435A22BB-98A1-544C-9B96-10F693D5A62D}"/>
              </a:ext>
            </a:extLst>
          </p:cNvPr>
          <p:cNvSpPr>
            <a:spLocks noChangeAspect="1"/>
          </p:cNvSpPr>
          <p:nvPr/>
        </p:nvSpPr>
        <p:spPr>
          <a:xfrm>
            <a:off x="11046258" y="563558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111" name="Rectangle 110">
            <a:extLst>
              <a:ext uri="{FF2B5EF4-FFF2-40B4-BE49-F238E27FC236}">
                <a16:creationId xmlns:a16="http://schemas.microsoft.com/office/drawing/2014/main" id="{8301EA38-2B83-6942-AAFA-98ACF0BB995F}"/>
              </a:ext>
            </a:extLst>
          </p:cNvPr>
          <p:cNvSpPr/>
          <p:nvPr/>
        </p:nvSpPr>
        <p:spPr>
          <a:xfrm>
            <a:off x="11538390" y="4842062"/>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12" name="Rectangle 111">
            <a:extLst>
              <a:ext uri="{FF2B5EF4-FFF2-40B4-BE49-F238E27FC236}">
                <a16:creationId xmlns:a16="http://schemas.microsoft.com/office/drawing/2014/main" id="{AE161921-98BB-6749-A76F-BCCF1F76EDA3}"/>
              </a:ext>
            </a:extLst>
          </p:cNvPr>
          <p:cNvSpPr/>
          <p:nvPr/>
        </p:nvSpPr>
        <p:spPr>
          <a:xfrm>
            <a:off x="11538390" y="5239189"/>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13" name="Rectangle 112">
            <a:extLst>
              <a:ext uri="{FF2B5EF4-FFF2-40B4-BE49-F238E27FC236}">
                <a16:creationId xmlns:a16="http://schemas.microsoft.com/office/drawing/2014/main" id="{893FAC0E-CC95-A44F-8632-321CA2C658A9}"/>
              </a:ext>
            </a:extLst>
          </p:cNvPr>
          <p:cNvSpPr/>
          <p:nvPr/>
        </p:nvSpPr>
        <p:spPr>
          <a:xfrm>
            <a:off x="11558667" y="5619800"/>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14" name="Action Button: Custom 109">
            <a:hlinkClick r:id="" action="ppaction://noaction" highlightClick="1">
              <a:snd r:embed="rId24" name="16 le sac.wav"/>
            </a:hlinkClick>
            <a:extLst>
              <a:ext uri="{FF2B5EF4-FFF2-40B4-BE49-F238E27FC236}">
                <a16:creationId xmlns:a16="http://schemas.microsoft.com/office/drawing/2014/main" id="{01D9D89C-40C2-4562-87EB-7570B61BB43E}"/>
              </a:ext>
            </a:extLst>
          </p:cNvPr>
          <p:cNvSpPr>
            <a:spLocks noChangeAspect="1"/>
          </p:cNvSpPr>
          <p:nvPr/>
        </p:nvSpPr>
        <p:spPr>
          <a:xfrm>
            <a:off x="11059267" y="6032778"/>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115" name="Rectangle 114">
            <a:extLst>
              <a:ext uri="{FF2B5EF4-FFF2-40B4-BE49-F238E27FC236}">
                <a16:creationId xmlns:a16="http://schemas.microsoft.com/office/drawing/2014/main" id="{775C888E-CD4F-4227-8DCC-3263AACEB26B}"/>
              </a:ext>
            </a:extLst>
          </p:cNvPr>
          <p:cNvSpPr/>
          <p:nvPr/>
        </p:nvSpPr>
        <p:spPr>
          <a:xfrm>
            <a:off x="11571676" y="6046598"/>
            <a:ext cx="403225" cy="33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grpSp>
        <p:nvGrpSpPr>
          <p:cNvPr id="3" name="Group 2">
            <a:extLst>
              <a:ext uri="{FF2B5EF4-FFF2-40B4-BE49-F238E27FC236}">
                <a16:creationId xmlns:a16="http://schemas.microsoft.com/office/drawing/2014/main" id="{9FE986A0-68A6-4AB0-AB77-6635DD48C856}"/>
              </a:ext>
            </a:extLst>
          </p:cNvPr>
          <p:cNvGrpSpPr/>
          <p:nvPr/>
        </p:nvGrpSpPr>
        <p:grpSpPr>
          <a:xfrm>
            <a:off x="7924008" y="4958250"/>
            <a:ext cx="2700039" cy="1291748"/>
            <a:chOff x="7924008" y="4958250"/>
            <a:chExt cx="2700039" cy="1291748"/>
          </a:xfrm>
        </p:grpSpPr>
        <p:pic>
          <p:nvPicPr>
            <p:cNvPr id="1026" name="Picture 2" descr="Backpack, Bag, Hiking, Trip, Travel, Luggage, Outdoors">
              <a:extLst>
                <a:ext uri="{FF2B5EF4-FFF2-40B4-BE49-F238E27FC236}">
                  <a16:creationId xmlns:a16="http://schemas.microsoft.com/office/drawing/2014/main" id="{1A99A52F-E53A-48EE-B808-0860942D9D9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42209" y="4958250"/>
              <a:ext cx="1081838" cy="1291748"/>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a:extLst>
                <a:ext uri="{FF2B5EF4-FFF2-40B4-BE49-F238E27FC236}">
                  <a16:creationId xmlns:a16="http://schemas.microsoft.com/office/drawing/2014/main" id="{79880427-D248-49C9-A194-1D14DE77BEC0}"/>
                </a:ext>
              </a:extLst>
            </p:cNvPr>
            <p:cNvGrpSpPr/>
            <p:nvPr/>
          </p:nvGrpSpPr>
          <p:grpSpPr>
            <a:xfrm>
              <a:off x="7924008" y="5810568"/>
              <a:ext cx="1575832" cy="406800"/>
              <a:chOff x="7133990" y="4598081"/>
              <a:chExt cx="1575832" cy="406800"/>
            </a:xfrm>
          </p:grpSpPr>
          <p:sp>
            <p:nvSpPr>
              <p:cNvPr id="118" name="Rounded Rectangle 61">
                <a:extLst>
                  <a:ext uri="{FF2B5EF4-FFF2-40B4-BE49-F238E27FC236}">
                    <a16:creationId xmlns:a16="http://schemas.microsoft.com/office/drawing/2014/main" id="{15AACDF3-2FA4-417B-B05E-8E9DA914EA97}"/>
                  </a:ext>
                </a:extLst>
              </p:cNvPr>
              <p:cNvSpPr/>
              <p:nvPr/>
            </p:nvSpPr>
            <p:spPr>
              <a:xfrm>
                <a:off x="7721986" y="4598081"/>
                <a:ext cx="987836"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bag</a:t>
                </a:r>
              </a:p>
            </p:txBody>
          </p:sp>
          <p:sp>
            <p:nvSpPr>
              <p:cNvPr id="119" name="Rounded Rectangle 62">
                <a:extLst>
                  <a:ext uri="{FF2B5EF4-FFF2-40B4-BE49-F238E27FC236}">
                    <a16:creationId xmlns:a16="http://schemas.microsoft.com/office/drawing/2014/main" id="{2ACC2E3D-E449-486E-A9CF-3B3A2BF25402}"/>
                  </a:ext>
                </a:extLst>
              </p:cNvPr>
              <p:cNvSpPr/>
              <p:nvPr/>
            </p:nvSpPr>
            <p:spPr>
              <a:xfrm>
                <a:off x="7133990" y="4598081"/>
                <a:ext cx="468000" cy="406800"/>
              </a:xfrm>
              <a:prstGeom prst="roundRect">
                <a:avLst/>
              </a:prstGeom>
              <a:solidFill>
                <a:srgbClr val="E65D02"/>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t>
                </a:r>
              </a:p>
            </p:txBody>
          </p:sp>
        </p:grpSp>
      </p:grpSp>
    </p:spTree>
    <p:extLst>
      <p:ext uri="{BB962C8B-B14F-4D97-AF65-F5344CB8AC3E}">
        <p14:creationId xmlns:p14="http://schemas.microsoft.com/office/powerpoint/2010/main" val="25747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11" grpId="0" animBg="1"/>
      <p:bldP spid="112" grpId="0" animBg="1"/>
      <p:bldP spid="113"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527548"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Les </a:t>
            </a:r>
            <a:r>
              <a:rPr lang="en-GB" sz="3600" b="1" dirty="0" err="1">
                <a:solidFill>
                  <a:schemeClr val="bg1"/>
                </a:solidFill>
              </a:rPr>
              <a:t>langues</a:t>
            </a:r>
            <a:r>
              <a:rPr lang="en-GB" sz="3600" b="1" dirty="0">
                <a:solidFill>
                  <a:schemeClr val="bg1"/>
                </a:solidFill>
              </a:rPr>
              <a:t> du Canada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ounded Rectangular Callout 1">
            <a:extLst>
              <a:ext uri="{FF2B5EF4-FFF2-40B4-BE49-F238E27FC236}">
                <a16:creationId xmlns:a16="http://schemas.microsoft.com/office/drawing/2014/main" id="{CF88CC4A-41A5-9E41-B0F2-FAD9A72AC129}"/>
              </a:ext>
            </a:extLst>
          </p:cNvPr>
          <p:cNvSpPr/>
          <p:nvPr/>
        </p:nvSpPr>
        <p:spPr>
          <a:xfrm>
            <a:off x="453958" y="1447354"/>
            <a:ext cx="9374242" cy="690001"/>
          </a:xfrm>
          <a:prstGeom prst="wedgeRoundRectCallout">
            <a:avLst>
              <a:gd name="adj1" fmla="val -53324"/>
              <a:gd name="adj2" fmla="val -20752"/>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Canada est un partenaire important de la Francophonie. </a:t>
            </a:r>
          </a:p>
        </p:txBody>
      </p:sp>
      <p:sp>
        <p:nvSpPr>
          <p:cNvPr id="9" name="Rounded Rectangular Callout 8">
            <a:extLst>
              <a:ext uri="{FF2B5EF4-FFF2-40B4-BE49-F238E27FC236}">
                <a16:creationId xmlns:a16="http://schemas.microsoft.com/office/drawing/2014/main" id="{2F198E54-A926-9647-93A4-89F3B1153063}"/>
              </a:ext>
            </a:extLst>
          </p:cNvPr>
          <p:cNvSpPr/>
          <p:nvPr/>
        </p:nvSpPr>
        <p:spPr>
          <a:xfrm>
            <a:off x="2168010" y="2299950"/>
            <a:ext cx="9370800" cy="1045724"/>
          </a:xfrm>
          <a:prstGeom prst="wedgeRoundRectCallout">
            <a:avLst>
              <a:gd name="adj1" fmla="val 52627"/>
              <a:gd name="adj2" fmla="val -23573"/>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t>La Francophonie, c’est tous les pays et régions francophones. C’est une communauté de gens qui parlent français. </a:t>
            </a:r>
          </a:p>
        </p:txBody>
      </p:sp>
      <p:sp>
        <p:nvSpPr>
          <p:cNvPr id="10" name="Rounded Rectangular Callout 9">
            <a:extLst>
              <a:ext uri="{FF2B5EF4-FFF2-40B4-BE49-F238E27FC236}">
                <a16:creationId xmlns:a16="http://schemas.microsoft.com/office/drawing/2014/main" id="{486E99C0-6E04-8C41-A87A-41961F5BE1D8}"/>
              </a:ext>
            </a:extLst>
          </p:cNvPr>
          <p:cNvSpPr/>
          <p:nvPr/>
        </p:nvSpPr>
        <p:spPr>
          <a:xfrm>
            <a:off x="453958" y="3508269"/>
            <a:ext cx="9374242" cy="1045724"/>
          </a:xfrm>
          <a:prstGeom prst="wedgeRoundRectCallout">
            <a:avLst>
              <a:gd name="adj1" fmla="val -53324"/>
              <a:gd name="adj2" fmla="val -20752"/>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t>Le français est la langue maternelle de 7,3 millions d’habitants. 30% de la population canadienne est francophone.</a:t>
            </a:r>
          </a:p>
        </p:txBody>
      </p:sp>
      <p:sp>
        <p:nvSpPr>
          <p:cNvPr id="11" name="Rounded Rectangular Callout 10">
            <a:extLst>
              <a:ext uri="{FF2B5EF4-FFF2-40B4-BE49-F238E27FC236}">
                <a16:creationId xmlns:a16="http://schemas.microsoft.com/office/drawing/2014/main" id="{1F8EF94D-EEE7-354E-8839-6A3108A66C0F}"/>
              </a:ext>
            </a:extLst>
          </p:cNvPr>
          <p:cNvSpPr/>
          <p:nvPr/>
        </p:nvSpPr>
        <p:spPr>
          <a:xfrm>
            <a:off x="2071624" y="4716588"/>
            <a:ext cx="9370800" cy="1045724"/>
          </a:xfrm>
          <a:prstGeom prst="wedgeRoundRectCallout">
            <a:avLst>
              <a:gd name="adj1" fmla="val 52627"/>
              <a:gd name="adj2" fmla="val -23573"/>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On parle anglais et français au Québec parce que cette province est une ancienne* colonie anglaise et française. </a:t>
            </a:r>
          </a:p>
        </p:txBody>
      </p:sp>
      <p:sp>
        <p:nvSpPr>
          <p:cNvPr id="3" name="TextBox 2">
            <a:extLst>
              <a:ext uri="{FF2B5EF4-FFF2-40B4-BE49-F238E27FC236}">
                <a16:creationId xmlns:a16="http://schemas.microsoft.com/office/drawing/2014/main" id="{2D0ECB22-1D7B-6543-9990-949D22A889D6}"/>
              </a:ext>
            </a:extLst>
          </p:cNvPr>
          <p:cNvSpPr txBox="1"/>
          <p:nvPr/>
        </p:nvSpPr>
        <p:spPr>
          <a:xfrm>
            <a:off x="2086086" y="5800335"/>
            <a:ext cx="7768473" cy="461665"/>
          </a:xfrm>
          <a:prstGeom prst="rect">
            <a:avLst/>
          </a:prstGeom>
          <a:noFill/>
        </p:spPr>
        <p:txBody>
          <a:bodyPr wrap="none" rtlCol="0">
            <a:spAutoFit/>
          </a:bodyPr>
          <a:lstStyle/>
          <a:p>
            <a:pPr algn="l"/>
            <a:r>
              <a:rPr lang="en-US" sz="2400" dirty="0">
                <a:solidFill>
                  <a:schemeClr val="accent5">
                    <a:lumMod val="50000"/>
                  </a:schemeClr>
                </a:solidFill>
              </a:rPr>
              <a:t>A colony is a place controlled by another country. </a:t>
            </a:r>
          </a:p>
        </p:txBody>
      </p:sp>
      <p:pic>
        <p:nvPicPr>
          <p:cNvPr id="12" name="Picture 11" descr="Icon&#10;&#10;Description automatically generated">
            <a:extLst>
              <a:ext uri="{FF2B5EF4-FFF2-40B4-BE49-F238E27FC236}">
                <a16:creationId xmlns:a16="http://schemas.microsoft.com/office/drawing/2014/main" id="{3B8C4EC9-C3D2-7F45-B9A2-831E163170DC}"/>
              </a:ext>
            </a:extLst>
          </p:cNvPr>
          <p:cNvPicPr>
            <a:picLocks noChangeAspect="1"/>
          </p:cNvPicPr>
          <p:nvPr/>
        </p:nvPicPr>
        <p:blipFill rotWithShape="1">
          <a:blip r:embed="rId4">
            <a:extLst>
              <a:ext uri="{28A0092B-C50C-407E-A947-70E740481C1C}">
                <a14:useLocalDpi xmlns:a14="http://schemas.microsoft.com/office/drawing/2010/main" val="0"/>
              </a:ext>
            </a:extLst>
          </a:blip>
          <a:srcRect l="29604" t="19946" r="30158" b="41720"/>
          <a:stretch/>
        </p:blipFill>
        <p:spPr>
          <a:xfrm>
            <a:off x="10621427" y="893411"/>
            <a:ext cx="1285160" cy="1224324"/>
          </a:xfrm>
          <a:prstGeom prst="rect">
            <a:avLst/>
          </a:prstGeom>
        </p:spPr>
      </p:pic>
      <p:pic>
        <p:nvPicPr>
          <p:cNvPr id="14" name="Picture 13">
            <a:extLst>
              <a:ext uri="{FF2B5EF4-FFF2-40B4-BE49-F238E27FC236}">
                <a16:creationId xmlns:a16="http://schemas.microsoft.com/office/drawing/2014/main" id="{60319C1B-2407-5F45-B4E7-C2BA828DF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84" y="1896701"/>
            <a:ext cx="1852223" cy="1852223"/>
          </a:xfrm>
          <a:prstGeom prst="rect">
            <a:avLst/>
          </a:prstGeom>
        </p:spPr>
      </p:pic>
      <p:pic>
        <p:nvPicPr>
          <p:cNvPr id="16" name="Picture 15" descr="Logo&#10;&#10;Description automatically generated">
            <a:extLst>
              <a:ext uri="{FF2B5EF4-FFF2-40B4-BE49-F238E27FC236}">
                <a16:creationId xmlns:a16="http://schemas.microsoft.com/office/drawing/2014/main" id="{7B835417-29BB-604E-9AD5-34578F397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484" y="4312450"/>
            <a:ext cx="1854000" cy="1854000"/>
          </a:xfrm>
          <a:prstGeom prst="rect">
            <a:avLst/>
          </a:prstGeom>
        </p:spPr>
      </p:pic>
      <p:pic>
        <p:nvPicPr>
          <p:cNvPr id="18" name="Picture 17" descr="Logo, icon&#10;&#10;Description automatically generated with medium confidence">
            <a:extLst>
              <a:ext uri="{FF2B5EF4-FFF2-40B4-BE49-F238E27FC236}">
                <a16:creationId xmlns:a16="http://schemas.microsoft.com/office/drawing/2014/main" id="{52C515E8-21FE-8440-A06E-2C3A02B0D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5162" y="3104131"/>
            <a:ext cx="1854000" cy="1854000"/>
          </a:xfrm>
          <a:prstGeom prst="rect">
            <a:avLst/>
          </a:prstGeom>
        </p:spPr>
      </p:pic>
      <p:sp>
        <p:nvSpPr>
          <p:cNvPr id="5" name="Rounded Rectangle 4">
            <a:extLst>
              <a:ext uri="{FF2B5EF4-FFF2-40B4-BE49-F238E27FC236}">
                <a16:creationId xmlns:a16="http://schemas.microsoft.com/office/drawing/2014/main" id="{B6FEE125-7432-0E44-877B-05F85678D747}"/>
              </a:ext>
            </a:extLst>
          </p:cNvPr>
          <p:cNvSpPr/>
          <p:nvPr/>
        </p:nvSpPr>
        <p:spPr>
          <a:xfrm>
            <a:off x="5859966" y="264715"/>
            <a:ext cx="4357614" cy="662569"/>
          </a:xfrm>
          <a:prstGeom prst="roundRect">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en-US" sz="2000" b="1" dirty="0" err="1"/>
              <a:t>ancien</a:t>
            </a:r>
            <a:r>
              <a:rPr lang="en-US" sz="2000" dirty="0"/>
              <a:t> = former</a:t>
            </a:r>
          </a:p>
          <a:p>
            <a:pPr algn="ctr"/>
            <a:r>
              <a:rPr lang="en-US" sz="2000" b="1" dirty="0"/>
              <a:t>*francophone </a:t>
            </a:r>
            <a:r>
              <a:rPr lang="en-US" sz="2000" dirty="0"/>
              <a:t>= French-speaking</a:t>
            </a:r>
          </a:p>
        </p:txBody>
      </p:sp>
    </p:spTree>
    <p:extLst>
      <p:ext uri="{BB962C8B-B14F-4D97-AF65-F5344CB8AC3E}">
        <p14:creationId xmlns:p14="http://schemas.microsoft.com/office/powerpoint/2010/main" val="64171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3ED4CBA5-84EB-423D-B8F3-11A29EB89880}"/>
              </a:ext>
            </a:extLst>
          </p:cNvPr>
          <p:cNvSpPr txBox="1"/>
          <p:nvPr/>
        </p:nvSpPr>
        <p:spPr>
          <a:xfrm>
            <a:off x="180000" y="1345291"/>
            <a:ext cx="1201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400" b="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Mettre</a:t>
            </a:r>
            <a:r>
              <a:rPr kumimoji="0" lang="en-GB" sz="2400" b="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lang="en-GB" sz="2400" dirty="0">
                <a:solidFill>
                  <a:schemeClr val="accent5">
                    <a:lumMod val="50000"/>
                  </a:schemeClr>
                </a:solidFill>
                <a:latin typeface="Century Gothic" panose="020B0502020202020204" pitchFamily="34" charset="0"/>
              </a:rPr>
              <a:t> and ‘</a:t>
            </a:r>
            <a:r>
              <a:rPr lang="en-GB" sz="2400" b="1" dirty="0" err="1">
                <a:solidFill>
                  <a:schemeClr val="accent5">
                    <a:lumMod val="50000"/>
                  </a:schemeClr>
                </a:solidFill>
                <a:latin typeface="Century Gothic" panose="020B0502020202020204" pitchFamily="34" charset="0"/>
              </a:rPr>
              <a:t>remettre</a:t>
            </a:r>
            <a:r>
              <a:rPr lang="en-GB" sz="2400" b="1" dirty="0">
                <a:solidFill>
                  <a:schemeClr val="accent5">
                    <a:lumMod val="50000"/>
                  </a:schemeClr>
                </a:solidFill>
                <a:latin typeface="Century Gothic" panose="020B0502020202020204" pitchFamily="34" charset="0"/>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follow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same pattern of endings as ‘</a:t>
            </a:r>
            <a:r>
              <a:rPr kumimoji="0" lang="en-US" sz="2400" b="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entendre’</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b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b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latin typeface="Century Gothic" panose="020B0502020202020204" pitchFamily="34" charset="0"/>
              </a:rPr>
              <a:t>I</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n the </a:t>
            </a:r>
            <a:r>
              <a:rPr kumimoji="0" lang="en-US"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je, </a:t>
            </a:r>
            <a:r>
              <a:rPr kumimoji="0" lang="en-US" sz="24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US"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and </a:t>
            </a:r>
            <a:r>
              <a:rPr kumimoji="0" lang="en-US"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il/</a:t>
            </a:r>
            <a:r>
              <a:rPr kumimoji="0" lang="en-US" sz="24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elle</a:t>
            </a:r>
            <a:r>
              <a:rPr kumimoji="0" lang="en-US"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forms, these verbs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lose a </a:t>
            </a:r>
            <a:r>
              <a:rPr lang="en-US" sz="2400" b="1" dirty="0">
                <a:solidFill>
                  <a:schemeClr val="accent5">
                    <a:lumMod val="50000"/>
                  </a:schemeClr>
                </a:solidFill>
                <a:latin typeface="Century Gothic" panose="020B0502020202020204" pitchFamily="34" charset="0"/>
              </a:rPr>
              <a:t>‘</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remaining ‘t’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is a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silent final consonant </a:t>
            </a:r>
            <a:r>
              <a:rPr lang="en-US" sz="2400" dirty="0">
                <a:solidFill>
                  <a:schemeClr val="accent5">
                    <a:lumMod val="50000"/>
                  </a:schemeClr>
                </a:solidFill>
                <a:latin typeface="Century Gothic" panose="020B0502020202020204" pitchFamily="34" charset="0"/>
              </a:rPr>
              <a:t>(</a:t>
            </a:r>
            <a:r>
              <a:rPr kumimoji="0" lang="en-US"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SFC)</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77AE412-E859-4B58-9311-A8F4A4DC56FC}"/>
              </a:ext>
            </a:extLst>
          </p:cNvPr>
          <p:cNvSpPr txBox="1"/>
          <p:nvPr/>
        </p:nvSpPr>
        <p:spPr>
          <a:xfrm>
            <a:off x="1976445" y="4318224"/>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he/she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puts,</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is putting</a:t>
            </a:r>
          </a:p>
        </p:txBody>
      </p:sp>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5" name="TextBox 4">
            <a:extLst>
              <a:ext uri="{FF2B5EF4-FFF2-40B4-BE49-F238E27FC236}">
                <a16:creationId xmlns:a16="http://schemas.microsoft.com/office/drawing/2014/main" id="{829ABE20-583E-4FFA-A34C-A512B8D2D5E2}"/>
              </a:ext>
            </a:extLst>
          </p:cNvPr>
          <p:cNvSpPr txBox="1"/>
          <p:nvPr/>
        </p:nvSpPr>
        <p:spPr>
          <a:xfrm>
            <a:off x="250338" y="3133766"/>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a:t>
            </a:r>
            <a:r>
              <a:rPr kumimoji="0" lang="en-GB" sz="2400" b="1" i="0" u="sng"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1976445" y="3133766"/>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 put,</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am putting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250338" y="4318224"/>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5">
                    <a:lumMod val="50000"/>
                  </a:schemeClr>
                </a:solidFill>
                <a:latin typeface="Century Gothic" panose="020B0502020202020204" pitchFamily="34" charset="0"/>
              </a:rPr>
              <a:t>i</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elle</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me</a:t>
            </a:r>
            <a:r>
              <a:rPr kumimoji="0" lang="en-GB" sz="2400" b="1"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51785505-E840-45D2-8EFC-A07818020BB4}"/>
              </a:ext>
            </a:extLst>
          </p:cNvPr>
          <p:cNvSpPr txBox="1"/>
          <p:nvPr/>
        </p:nvSpPr>
        <p:spPr>
          <a:xfrm>
            <a:off x="250338" y="3725995"/>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a:t>
            </a:r>
            <a:r>
              <a:rPr kumimoji="0" lang="en-GB" sz="2400" b="1" i="0" u="sng"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1976445" y="3725995"/>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 put,</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are putting</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a:solidFill>
                  <a:srgbClr val="FFFFFF"/>
                </a:solidFill>
                <a:ea typeface="+mn-ea"/>
                <a:cs typeface="+mn-cs"/>
              </a:rPr>
              <a:t>savoir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pic>
        <p:nvPicPr>
          <p:cNvPr id="19" name="Picture 18" descr="background rectangle">
            <a:extLst>
              <a:ext uri="{FF2B5EF4-FFF2-40B4-BE49-F238E27FC236}">
                <a16:creationId xmlns:a16="http://schemas.microsoft.com/office/drawing/2014/main" id="{CCAE1B83-08E4-4FA4-BC86-4746815BEF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520C40B3-1D35-40AC-ABC2-4986F2B41CEE}"/>
              </a:ext>
            </a:extLst>
          </p:cNvPr>
          <p:cNvSpPr txBox="1">
            <a:spLocks/>
          </p:cNvSpPr>
          <p:nvPr/>
        </p:nvSpPr>
        <p:spPr>
          <a:xfrm>
            <a:off x="-1" y="296864"/>
            <a:ext cx="687452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Verbs like ‘entendre’: ‘</a:t>
            </a:r>
            <a:r>
              <a:rPr kumimoji="0" lang="en-GB" sz="3000" b="1"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mettre</a:t>
            </a:r>
            <a:r>
              <a:rPr kumimoji="0" lang="en-GB" sz="3000" b="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22" name="Rounded Rectangle 46">
            <a:extLst>
              <a:ext uri="{FF2B5EF4-FFF2-40B4-BE49-F238E27FC236}">
                <a16:creationId xmlns:a16="http://schemas.microsoft.com/office/drawing/2014/main" id="{5DF2CD5F-6069-4050-8A4E-4BC4F44B8A9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a:extLst>
              <a:ext uri="{FF2B5EF4-FFF2-40B4-BE49-F238E27FC236}">
                <a16:creationId xmlns:a16="http://schemas.microsoft.com/office/drawing/2014/main" id="{4124847B-7D38-404B-A9AC-23EA7E0B2448}"/>
              </a:ext>
            </a:extLst>
          </p:cNvPr>
          <p:cNvSpPr/>
          <p:nvPr/>
        </p:nvSpPr>
        <p:spPr>
          <a:xfrm>
            <a:off x="250338" y="5274837"/>
            <a:ext cx="11689880" cy="830997"/>
          </a:xfrm>
          <a:prstGeom prst="wedgeRoundRectCallout">
            <a:avLst>
              <a:gd name="adj1" fmla="val -20341"/>
              <a:gd name="adj2" fmla="val -7503"/>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Note: </a:t>
            </a:r>
            <a:r>
              <a:rPr kumimoji="0" lang="en-GB" sz="2400" b="0" strike="noStrike" kern="1200" cap="none" spc="0" normalizeH="0" baseline="0" noProof="0" dirty="0">
                <a:ln>
                  <a:noFill/>
                </a:ln>
                <a:solidFill>
                  <a:prstClr val="white"/>
                </a:solidFill>
                <a:effectLst/>
                <a:uLnTx/>
                <a:uFillTx/>
                <a:latin typeface="Century Gothic" panose="020F0302020204030204"/>
                <a:ea typeface="+mn-ea"/>
                <a:cs typeface="+mn-cs"/>
              </a:rPr>
              <a:t>All three </a:t>
            </a:r>
            <a:r>
              <a:rPr kumimoji="0" lang="en-GB" sz="2400" b="1" strike="noStrike" kern="1200" cap="none" spc="0" normalizeH="0" baseline="0" noProof="0" dirty="0">
                <a:ln>
                  <a:noFill/>
                </a:ln>
                <a:solidFill>
                  <a:prstClr val="white"/>
                </a:solidFill>
                <a:effectLst/>
                <a:uLnTx/>
                <a:uFillTx/>
                <a:latin typeface="Century Gothic" panose="020F0302020204030204"/>
                <a:ea typeface="+mn-ea"/>
                <a:cs typeface="+mn-cs"/>
              </a:rPr>
              <a:t>singular forms sound the same </a:t>
            </a:r>
            <a:r>
              <a:rPr kumimoji="0" lang="en-GB" sz="2400" b="0" strike="noStrike" kern="1200" cap="none" spc="0" normalizeH="0" baseline="0" noProof="0" dirty="0">
                <a:ln>
                  <a:noFill/>
                </a:ln>
                <a:solidFill>
                  <a:prstClr val="white"/>
                </a:solidFill>
                <a:effectLst/>
                <a:uLnTx/>
                <a:uFillTx/>
                <a:latin typeface="Century Gothic" panose="020F0302020204030204"/>
                <a:ea typeface="+mn-ea"/>
                <a:cs typeface="+mn-cs"/>
              </a:rPr>
              <a:t>in French, with a </a:t>
            </a:r>
            <a:r>
              <a:rPr kumimoji="0" lang="en-GB" sz="2400" b="1" strike="noStrike" kern="1200" cap="none" spc="0" normalizeH="0" baseline="0" noProof="0" dirty="0">
                <a:ln>
                  <a:noFill/>
                </a:ln>
                <a:solidFill>
                  <a:prstClr val="white"/>
                </a:solidFill>
                <a:effectLst/>
                <a:uLnTx/>
                <a:uFillTx/>
                <a:latin typeface="Century Gothic" panose="020F0302020204030204"/>
                <a:ea typeface="+mn-ea"/>
                <a:cs typeface="+mn-cs"/>
              </a:rPr>
              <a:t>silent final consonant</a:t>
            </a:r>
            <a:r>
              <a:rPr kumimoji="0" lang="en-GB" sz="2400" b="0"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33" name="TextBox 32">
            <a:extLst>
              <a:ext uri="{FF2B5EF4-FFF2-40B4-BE49-F238E27FC236}">
                <a16:creationId xmlns:a16="http://schemas.microsoft.com/office/drawing/2014/main" id="{E730DCC8-D390-6241-9F0F-D7E1F56FC577}"/>
              </a:ext>
            </a:extLst>
          </p:cNvPr>
          <p:cNvSpPr txBox="1"/>
          <p:nvPr/>
        </p:nvSpPr>
        <p:spPr>
          <a:xfrm>
            <a:off x="8298771" y="4318224"/>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they put,</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are putting</a:t>
            </a:r>
          </a:p>
        </p:txBody>
      </p:sp>
      <p:sp>
        <p:nvSpPr>
          <p:cNvPr id="34" name="TextBox 33">
            <a:extLst>
              <a:ext uri="{FF2B5EF4-FFF2-40B4-BE49-F238E27FC236}">
                <a16:creationId xmlns:a16="http://schemas.microsoft.com/office/drawing/2014/main" id="{E7CBA6FD-DE7F-9C4B-BFCA-69496AEDFF8F}"/>
              </a:ext>
            </a:extLst>
          </p:cNvPr>
          <p:cNvSpPr txBox="1"/>
          <p:nvPr/>
        </p:nvSpPr>
        <p:spPr>
          <a:xfrm>
            <a:off x="5776252" y="3133766"/>
            <a:ext cx="2287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nous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mett</a:t>
            </a:r>
            <a:r>
              <a:rPr kumimoji="0" lang="en-GB" sz="2400" b="1" i="0" u="none" strike="noStrike" kern="1200" cap="none" spc="0" normalizeH="0" baseline="0" noProof="0" dirty="0" err="1">
                <a:ln>
                  <a:noFill/>
                </a:ln>
                <a:solidFill>
                  <a:srgbClr val="E65D02"/>
                </a:solidFill>
                <a:effectLst/>
                <a:uLnTx/>
                <a:uFillTx/>
                <a:latin typeface="Century Gothic" panose="020B0502020202020204" pitchFamily="34" charset="0"/>
                <a:ea typeface="+mn-ea"/>
                <a:cs typeface="+mn-cs"/>
              </a:rPr>
              <a:t>on</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1D052C32-5E50-4940-8B4C-52281ADB0F48}"/>
              </a:ext>
            </a:extLst>
          </p:cNvPr>
          <p:cNvSpPr txBox="1"/>
          <p:nvPr/>
        </p:nvSpPr>
        <p:spPr>
          <a:xfrm>
            <a:off x="8298771" y="3133766"/>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we put,</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are putting</a:t>
            </a:r>
          </a:p>
        </p:txBody>
      </p:sp>
      <p:sp>
        <p:nvSpPr>
          <p:cNvPr id="36" name="TextBox 35">
            <a:extLst>
              <a:ext uri="{FF2B5EF4-FFF2-40B4-BE49-F238E27FC236}">
                <a16:creationId xmlns:a16="http://schemas.microsoft.com/office/drawing/2014/main" id="{65E0AEB3-B73C-F148-BFC4-CB6DEB9FDC6E}"/>
              </a:ext>
            </a:extLst>
          </p:cNvPr>
          <p:cNvSpPr txBox="1"/>
          <p:nvPr/>
        </p:nvSpPr>
        <p:spPr>
          <a:xfrm>
            <a:off x="5776251" y="4318224"/>
            <a:ext cx="2665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i</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ls/</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elles</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mett</a:t>
            </a:r>
            <a:r>
              <a:rPr kumimoji="0" lang="en-GB" sz="2400" b="1" i="0" u="none" strike="noStrike" kern="1200" cap="none" spc="0" normalizeH="0" baseline="0" noProof="0" dirty="0" err="1">
                <a:ln>
                  <a:noFill/>
                </a:ln>
                <a:solidFill>
                  <a:srgbClr val="E65D02"/>
                </a:solidFill>
                <a:effectLst/>
                <a:uLnTx/>
                <a:uFillTx/>
                <a:latin typeface="Century Gothic" panose="020B0502020202020204" pitchFamily="34" charset="0"/>
                <a:ea typeface="+mn-ea"/>
                <a:cs typeface="+mn-cs"/>
              </a:rPr>
              <a:t>ent</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38" name="TextBox 37">
            <a:extLst>
              <a:ext uri="{FF2B5EF4-FFF2-40B4-BE49-F238E27FC236}">
                <a16:creationId xmlns:a16="http://schemas.microsoft.com/office/drawing/2014/main" id="{105A47A6-D1BA-424A-92BF-57E290354FB0}"/>
              </a:ext>
            </a:extLst>
          </p:cNvPr>
          <p:cNvSpPr txBox="1"/>
          <p:nvPr/>
        </p:nvSpPr>
        <p:spPr>
          <a:xfrm>
            <a:off x="5776251" y="3725995"/>
            <a:ext cx="2287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vous</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mett</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ez</a:t>
            </a:r>
            <a:endPar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A7148C9-A4A1-5046-8FBC-D9CFA58C4F39}"/>
              </a:ext>
            </a:extLst>
          </p:cNvPr>
          <p:cNvSpPr txBox="1"/>
          <p:nvPr/>
        </p:nvSpPr>
        <p:spPr>
          <a:xfrm>
            <a:off x="8298771" y="3725995"/>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 put,</a:t>
            </a:r>
            <a:r>
              <a:rPr kumimoji="0" lang="en-GB" sz="2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are putting</a:t>
            </a:r>
          </a:p>
        </p:txBody>
      </p:sp>
    </p:spTree>
    <p:extLst>
      <p:ext uri="{BB962C8B-B14F-4D97-AF65-F5344CB8AC3E}">
        <p14:creationId xmlns:p14="http://schemas.microsoft.com/office/powerpoint/2010/main" val="19948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2" grpId="0" animBg="1"/>
      <p:bldP spid="33"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put |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[puts | is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mettent</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 | are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2">
            <a:extLst>
              <a:ext uri="{FF2B5EF4-FFF2-40B4-BE49-F238E27FC236}">
                <a16:creationId xmlns:a16="http://schemas.microsoft.com/office/drawing/2014/main" id="{7DB0E2D1-8986-4A51-AF52-7D3CCAA7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725891" y="390577"/>
            <a:ext cx="2146108" cy="1913740"/>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mettre</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met</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500832" y="1701689"/>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260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Mettre</a:t>
            </a:r>
            <a:r>
              <a:rPr kumimoji="0" lang="en-GB" sz="26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loses</a:t>
            </a:r>
            <a:r>
              <a:rPr kumimoji="0" lang="en-GB" sz="26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-t-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and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il/</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elle</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forms. </a:t>
            </a:r>
          </a:p>
        </p:txBody>
      </p:sp>
    </p:spTree>
    <p:extLst>
      <p:ext uri="{BB962C8B-B14F-4D97-AF65-F5344CB8AC3E}">
        <p14:creationId xmlns:p14="http://schemas.microsoft.com/office/powerpoint/2010/main" val="25217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met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e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mettent.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[puts | is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mettent</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met.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put |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[put | are putting]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mettre</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met</a:t>
            </a:r>
          </a:p>
        </p:txBody>
      </p:sp>
      <p:sp>
        <p:nvSpPr>
          <p:cNvPr id="12" name="Google Shape;62;p12" descr="question mark action button">
            <a:hlinkClick r:id="" action="ppaction://noaction">
              <a:snd r:embed="rId3" name="mettre.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mettent.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679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met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e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mette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8888</TotalTime>
  <Words>8295</Words>
  <Application>Microsoft Office PowerPoint</Application>
  <PresentationFormat>Widescreen</PresentationFormat>
  <Paragraphs>937</Paragraphs>
  <Slides>40</Slides>
  <Notes>40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40</vt:i4>
      </vt:variant>
    </vt:vector>
  </HeadingPairs>
  <TitlesOfParts>
    <vt:vector size="51" baseType="lpstr">
      <vt:lpstr>Arial</vt:lpstr>
      <vt:lpstr>Arial</vt:lpstr>
      <vt:lpstr>Calibri</vt:lpstr>
      <vt:lpstr>Century Gothic</vt:lpstr>
      <vt:lpstr>Georgia</vt:lpstr>
      <vt:lpstr>Tw Cen MT</vt:lpstr>
      <vt:lpstr>1_Office Theme</vt:lpstr>
      <vt:lpstr>NCELP Theme</vt:lpstr>
      <vt:lpstr>4_Office Theme</vt:lpstr>
      <vt:lpstr>3_Office Theme</vt:lpstr>
      <vt:lpstr>5_Office Theme</vt:lpstr>
      <vt:lpstr>Things that always, sometimes and never happen </vt:lpstr>
      <vt:lpstr>e</vt:lpstr>
      <vt:lpstr>e</vt:lpstr>
      <vt:lpstr>SSCs: [e] vs. [i]</vt:lpstr>
      <vt:lpstr>Vocabulaire</vt:lpstr>
      <vt:lpstr>Les langues du Canada</vt:lpstr>
      <vt:lpstr>Using the verb ‘savoir’</vt:lpstr>
      <vt:lpstr>mettre</vt:lpstr>
      <vt:lpstr>mettre</vt:lpstr>
      <vt:lpstr>met</vt:lpstr>
      <vt:lpstr>mettre</vt:lpstr>
      <vt:lpstr>mettent</vt:lpstr>
      <vt:lpstr>met</vt:lpstr>
      <vt:lpstr>mettre</vt:lpstr>
      <vt:lpstr>mettent</vt:lpstr>
      <vt:lpstr>Qui (re)met quoi où ?</vt:lpstr>
      <vt:lpstr>En vacances ! </vt:lpstr>
      <vt:lpstr>En vacances ! </vt:lpstr>
      <vt:lpstr>En vacances ! </vt:lpstr>
      <vt:lpstr>En vacances ! (réponses) </vt:lpstr>
      <vt:lpstr>Things that always, sometimes and never happen </vt:lpstr>
      <vt:lpstr>r</vt:lpstr>
      <vt:lpstr>r</vt:lpstr>
      <vt:lpstr>re- + verbe</vt:lpstr>
      <vt:lpstr>re- + verbe </vt:lpstr>
      <vt:lpstr>Vocabulaire</vt:lpstr>
      <vt:lpstr>La culture canadienne</vt:lpstr>
      <vt:lpstr>La culture canadienne</vt:lpstr>
      <vt:lpstr>La culture canadienne</vt:lpstr>
      <vt:lpstr>La culture canadienne</vt:lpstr>
      <vt:lpstr>La culture canadienne</vt:lpstr>
      <vt:lpstr>La culture canadienne</vt:lpstr>
      <vt:lpstr>Saying ‘never’: ne… jamais </vt:lpstr>
      <vt:lpstr>Romain parle de ses vacances</vt:lpstr>
      <vt:lpstr>Léa décrit ses expériences </vt:lpstr>
      <vt:lpstr>Écris le contraire !</vt:lpstr>
      <vt:lpstr>Écris le contraire !</vt:lpstr>
      <vt:lpstr>On fait quoi en vacances ? </vt:lpstr>
      <vt:lpstr>Gaming Grammar</vt:lpstr>
      <vt:lpstr>Devoirs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subject/>
  <dc:creator>Natalie Finlayson</dc:creator>
  <cp:keywords/>
  <dc:description/>
  <cp:lastModifiedBy>Catherine Morris</cp:lastModifiedBy>
  <cp:revision>738</cp:revision>
  <dcterms:created xsi:type="dcterms:W3CDTF">2020-12-03T21:53:21Z</dcterms:created>
  <dcterms:modified xsi:type="dcterms:W3CDTF">2021-08-03T11:08:12Z</dcterms:modified>
  <cp:category/>
</cp:coreProperties>
</file>